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4"/>
  </p:notesMasterIdLst>
  <p:sldIdLst>
    <p:sldId id="367" r:id="rId5"/>
    <p:sldId id="261" r:id="rId6"/>
    <p:sldId id="264" r:id="rId7"/>
    <p:sldId id="265" r:id="rId8"/>
    <p:sldId id="266" r:id="rId9"/>
    <p:sldId id="267" r:id="rId10"/>
    <p:sldId id="268" r:id="rId11"/>
    <p:sldId id="269" r:id="rId12"/>
    <p:sldId id="371"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70"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8" r:id="rId107"/>
    <p:sldId id="369" r:id="rId108"/>
    <p:sldId id="362" r:id="rId109"/>
    <p:sldId id="363" r:id="rId110"/>
    <p:sldId id="364" r:id="rId111"/>
    <p:sldId id="365" r:id="rId112"/>
    <p:sldId id="366"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CE45AC-83C7-4A47-8B97-707229B7ED43}" v="11" dt="2021-03-30T03:08:44.788"/>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58" y="5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0B9EF-D9E4-4423-94FE-35CA5EE9A4AB}"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7A05E-95A3-4A53-ADCA-90A842208E89}" type="slidenum">
              <a:rPr lang="en-US" smtClean="0"/>
              <a:t>‹#›</a:t>
            </a:fld>
            <a:endParaRPr lang="en-US"/>
          </a:p>
        </p:txBody>
      </p:sp>
    </p:spTree>
    <p:extLst>
      <p:ext uri="{BB962C8B-B14F-4D97-AF65-F5344CB8AC3E}">
        <p14:creationId xmlns:p14="http://schemas.microsoft.com/office/powerpoint/2010/main" val="2892513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AE3F-F8D6-4F55-8171-18EC544A1D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A863B-DECD-4FDB-90C2-A95BA11B66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84014E-5F46-4BFC-8905-1F7F2B81DCC9}"/>
              </a:ext>
            </a:extLst>
          </p:cNvPr>
          <p:cNvSpPr>
            <a:spLocks noGrp="1"/>
          </p:cNvSpPr>
          <p:nvPr>
            <p:ph type="dt" sz="half" idx="10"/>
          </p:nvPr>
        </p:nvSpPr>
        <p:spPr/>
        <p:txBody>
          <a:bodyPr/>
          <a:lstStyle/>
          <a:p>
            <a:fld id="{DED4027A-CAA6-4A0C-A970-0711B00D5AF1}" type="datetime1">
              <a:rPr lang="en-US" smtClean="0"/>
              <a:t>5/11/2024</a:t>
            </a:fld>
            <a:endParaRPr lang="en-US"/>
          </a:p>
        </p:txBody>
      </p:sp>
      <p:sp>
        <p:nvSpPr>
          <p:cNvPr id="5" name="Footer Placeholder 4">
            <a:extLst>
              <a:ext uri="{FF2B5EF4-FFF2-40B4-BE49-F238E27FC236}">
                <a16:creationId xmlns:a16="http://schemas.microsoft.com/office/drawing/2014/main" id="{8E8AB388-295A-480F-8BF8-19A9E9559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7F1EC-87DE-4B1C-8010-FBD5ACC31BE0}"/>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152406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20CD4-1FB5-45E0-BFBA-ABAA9ACE07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9E24C8-EF84-49A8-834D-D5B3B93594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974B1-CA63-4915-809E-285BB3667A50}"/>
              </a:ext>
            </a:extLst>
          </p:cNvPr>
          <p:cNvSpPr>
            <a:spLocks noGrp="1"/>
          </p:cNvSpPr>
          <p:nvPr>
            <p:ph type="dt" sz="half" idx="10"/>
          </p:nvPr>
        </p:nvSpPr>
        <p:spPr/>
        <p:txBody>
          <a:bodyPr/>
          <a:lstStyle/>
          <a:p>
            <a:fld id="{F4555EAF-EBCB-4C39-B40A-15E781BADA37}" type="datetime1">
              <a:rPr lang="en-US" smtClean="0"/>
              <a:t>5/11/2024</a:t>
            </a:fld>
            <a:endParaRPr lang="en-US"/>
          </a:p>
        </p:txBody>
      </p:sp>
      <p:sp>
        <p:nvSpPr>
          <p:cNvPr id="5" name="Footer Placeholder 4">
            <a:extLst>
              <a:ext uri="{FF2B5EF4-FFF2-40B4-BE49-F238E27FC236}">
                <a16:creationId xmlns:a16="http://schemas.microsoft.com/office/drawing/2014/main" id="{35698210-082C-41A3-B15A-6A9D6CE18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7A64F-A5AC-4553-A041-1638AC1C5D5E}"/>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5199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82F052-E810-47D9-9BA8-E0DD6A70ED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57849C-95A9-49BF-8BF6-503B852961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74A76-B846-484A-90DE-FD2E4A43F12F}"/>
              </a:ext>
            </a:extLst>
          </p:cNvPr>
          <p:cNvSpPr>
            <a:spLocks noGrp="1"/>
          </p:cNvSpPr>
          <p:nvPr>
            <p:ph type="dt" sz="half" idx="10"/>
          </p:nvPr>
        </p:nvSpPr>
        <p:spPr/>
        <p:txBody>
          <a:bodyPr/>
          <a:lstStyle/>
          <a:p>
            <a:fld id="{3BC8C6E9-EF2E-4CCE-A4D3-F79D18436DEB}" type="datetime1">
              <a:rPr lang="en-US" smtClean="0"/>
              <a:t>5/11/2024</a:t>
            </a:fld>
            <a:endParaRPr lang="en-US"/>
          </a:p>
        </p:txBody>
      </p:sp>
      <p:sp>
        <p:nvSpPr>
          <p:cNvPr id="5" name="Footer Placeholder 4">
            <a:extLst>
              <a:ext uri="{FF2B5EF4-FFF2-40B4-BE49-F238E27FC236}">
                <a16:creationId xmlns:a16="http://schemas.microsoft.com/office/drawing/2014/main" id="{9C7F26F3-6BFB-447E-AB86-509BD4039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7C417-D555-4F2F-ADCA-BEC46C263BC0}"/>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367997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F3A4-EE41-4922-870E-881F8FC8BD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4A1503-2D49-42A5-907F-9A84A6872D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B7C1EF-AF30-45E3-BFB7-29B0BC1EC41E}"/>
              </a:ext>
            </a:extLst>
          </p:cNvPr>
          <p:cNvSpPr>
            <a:spLocks noGrp="1"/>
          </p:cNvSpPr>
          <p:nvPr>
            <p:ph type="dt" sz="half" idx="10"/>
          </p:nvPr>
        </p:nvSpPr>
        <p:spPr/>
        <p:txBody>
          <a:bodyPr/>
          <a:lstStyle/>
          <a:p>
            <a:fld id="{733BD295-5B1B-40A1-B94C-DF325691A2CA}" type="datetime1">
              <a:rPr lang="en-US" smtClean="0"/>
              <a:t>5/11/2024</a:t>
            </a:fld>
            <a:endParaRPr lang="en-US"/>
          </a:p>
        </p:txBody>
      </p:sp>
      <p:sp>
        <p:nvSpPr>
          <p:cNvPr id="5" name="Footer Placeholder 4">
            <a:extLst>
              <a:ext uri="{FF2B5EF4-FFF2-40B4-BE49-F238E27FC236}">
                <a16:creationId xmlns:a16="http://schemas.microsoft.com/office/drawing/2014/main" id="{53793721-1605-4314-80AB-256DD0786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B2B2E-1565-4306-9085-2F2A5FCF3BBA}"/>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1965212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A795E-33C8-40D2-9615-097C76A4BA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F1F16E-8BCB-4B64-8C14-17FBACB06C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DD60B8-5560-4BD7-B15E-1F7B561654D5}"/>
              </a:ext>
            </a:extLst>
          </p:cNvPr>
          <p:cNvSpPr>
            <a:spLocks noGrp="1"/>
          </p:cNvSpPr>
          <p:nvPr>
            <p:ph type="dt" sz="half" idx="10"/>
          </p:nvPr>
        </p:nvSpPr>
        <p:spPr/>
        <p:txBody>
          <a:bodyPr/>
          <a:lstStyle/>
          <a:p>
            <a:fld id="{B43544CA-7046-4004-8DA3-F160D8126CE8}" type="datetime1">
              <a:rPr lang="en-US" smtClean="0"/>
              <a:t>5/11/2024</a:t>
            </a:fld>
            <a:endParaRPr lang="en-US"/>
          </a:p>
        </p:txBody>
      </p:sp>
      <p:sp>
        <p:nvSpPr>
          <p:cNvPr id="5" name="Footer Placeholder 4">
            <a:extLst>
              <a:ext uri="{FF2B5EF4-FFF2-40B4-BE49-F238E27FC236}">
                <a16:creationId xmlns:a16="http://schemas.microsoft.com/office/drawing/2014/main" id="{6A3594C4-B910-4ABE-A05D-2A749BC36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1526A-409B-4D82-AEC1-AF034AFB71EE}"/>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3356504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3243-150F-4390-8AE4-699D33D6E0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E6A9F7-FA06-4A12-A731-61E6106044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D39E25-FE8D-4FD9-9569-56DD3AAA8F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9D13E4-F4A5-46A6-8C0B-EE0B69EF174F}"/>
              </a:ext>
            </a:extLst>
          </p:cNvPr>
          <p:cNvSpPr>
            <a:spLocks noGrp="1"/>
          </p:cNvSpPr>
          <p:nvPr>
            <p:ph type="dt" sz="half" idx="10"/>
          </p:nvPr>
        </p:nvSpPr>
        <p:spPr/>
        <p:txBody>
          <a:bodyPr/>
          <a:lstStyle/>
          <a:p>
            <a:fld id="{71ADE442-F2AB-49AF-B3FB-603788CFB2D4}" type="datetime1">
              <a:rPr lang="en-US" smtClean="0"/>
              <a:t>5/11/2024</a:t>
            </a:fld>
            <a:endParaRPr lang="en-US"/>
          </a:p>
        </p:txBody>
      </p:sp>
      <p:sp>
        <p:nvSpPr>
          <p:cNvPr id="6" name="Footer Placeholder 5">
            <a:extLst>
              <a:ext uri="{FF2B5EF4-FFF2-40B4-BE49-F238E27FC236}">
                <a16:creationId xmlns:a16="http://schemas.microsoft.com/office/drawing/2014/main" id="{3915A865-3C2E-4A93-9B1D-4BF452947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E5CF0-2FB5-4A99-B177-4E5B66B6FC62}"/>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84269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4585-047B-4BA7-B561-1158F30B9C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BE23C0-9442-451F-A165-26B3D2D3D5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2C2342-56F3-4665-AD1F-D1A6B8017D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ACEB40-6519-4593-945D-4D3DA9FE1E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C6FD67-0CDA-415F-9C2B-48141AD786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80646E-FE55-4518-B868-B1932CDBC227}"/>
              </a:ext>
            </a:extLst>
          </p:cNvPr>
          <p:cNvSpPr>
            <a:spLocks noGrp="1"/>
          </p:cNvSpPr>
          <p:nvPr>
            <p:ph type="dt" sz="half" idx="10"/>
          </p:nvPr>
        </p:nvSpPr>
        <p:spPr/>
        <p:txBody>
          <a:bodyPr/>
          <a:lstStyle/>
          <a:p>
            <a:fld id="{C383BC38-0B23-4CA3-88FC-F2C9BABD5023}" type="datetime1">
              <a:rPr lang="en-US" smtClean="0"/>
              <a:t>5/11/2024</a:t>
            </a:fld>
            <a:endParaRPr lang="en-US"/>
          </a:p>
        </p:txBody>
      </p:sp>
      <p:sp>
        <p:nvSpPr>
          <p:cNvPr id="8" name="Footer Placeholder 7">
            <a:extLst>
              <a:ext uri="{FF2B5EF4-FFF2-40B4-BE49-F238E27FC236}">
                <a16:creationId xmlns:a16="http://schemas.microsoft.com/office/drawing/2014/main" id="{AA231E39-8861-4671-A9F1-FAEC2796A6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8D895F-EB72-497A-953E-D6D6ECA91470}"/>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331265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F5F4-2A23-4F12-94A3-84E89EB6FC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530128-D46A-4F3A-9B61-33CB8B480386}"/>
              </a:ext>
            </a:extLst>
          </p:cNvPr>
          <p:cNvSpPr>
            <a:spLocks noGrp="1"/>
          </p:cNvSpPr>
          <p:nvPr>
            <p:ph type="dt" sz="half" idx="10"/>
          </p:nvPr>
        </p:nvSpPr>
        <p:spPr/>
        <p:txBody>
          <a:bodyPr/>
          <a:lstStyle/>
          <a:p>
            <a:fld id="{392BF770-68CF-4A48-9210-5EDC0325C62B}" type="datetime1">
              <a:rPr lang="en-US" smtClean="0"/>
              <a:t>5/11/2024</a:t>
            </a:fld>
            <a:endParaRPr lang="en-US"/>
          </a:p>
        </p:txBody>
      </p:sp>
      <p:sp>
        <p:nvSpPr>
          <p:cNvPr id="4" name="Footer Placeholder 3">
            <a:extLst>
              <a:ext uri="{FF2B5EF4-FFF2-40B4-BE49-F238E27FC236}">
                <a16:creationId xmlns:a16="http://schemas.microsoft.com/office/drawing/2014/main" id="{AA0B4833-E65E-4B72-9715-CE907F9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982CE2-FF9D-429F-B549-6F52251D597B}"/>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309505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46118-B0EE-47D0-8682-1E0A59F2ABDA}"/>
              </a:ext>
            </a:extLst>
          </p:cNvPr>
          <p:cNvSpPr>
            <a:spLocks noGrp="1"/>
          </p:cNvSpPr>
          <p:nvPr>
            <p:ph type="dt" sz="half" idx="10"/>
          </p:nvPr>
        </p:nvSpPr>
        <p:spPr/>
        <p:txBody>
          <a:bodyPr/>
          <a:lstStyle/>
          <a:p>
            <a:fld id="{C0F3538D-1736-441C-B3F2-DE25F72B6F3E}" type="datetime1">
              <a:rPr lang="en-US" smtClean="0"/>
              <a:t>5/11/2024</a:t>
            </a:fld>
            <a:endParaRPr lang="en-US"/>
          </a:p>
        </p:txBody>
      </p:sp>
      <p:sp>
        <p:nvSpPr>
          <p:cNvPr id="3" name="Footer Placeholder 2">
            <a:extLst>
              <a:ext uri="{FF2B5EF4-FFF2-40B4-BE49-F238E27FC236}">
                <a16:creationId xmlns:a16="http://schemas.microsoft.com/office/drawing/2014/main" id="{908A4764-B189-4433-900E-3CF5BC24FE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6FAE21-EF87-4536-985C-52FE0CE7B49E}"/>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64866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19A4-DE8B-4044-A9C4-E1939F4F2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B9D667-6673-4753-ABDA-2F319B59D3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64E20A-3E15-4BC4-ACF8-99D5A56E8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E3E38E-1DB5-429A-B13B-884F3111D941}"/>
              </a:ext>
            </a:extLst>
          </p:cNvPr>
          <p:cNvSpPr>
            <a:spLocks noGrp="1"/>
          </p:cNvSpPr>
          <p:nvPr>
            <p:ph type="dt" sz="half" idx="10"/>
          </p:nvPr>
        </p:nvSpPr>
        <p:spPr/>
        <p:txBody>
          <a:bodyPr/>
          <a:lstStyle/>
          <a:p>
            <a:fld id="{A03C77EC-640C-4873-BA0B-5D9BBFBC3183}" type="datetime1">
              <a:rPr lang="en-US" smtClean="0"/>
              <a:t>5/11/2024</a:t>
            </a:fld>
            <a:endParaRPr lang="en-US"/>
          </a:p>
        </p:txBody>
      </p:sp>
      <p:sp>
        <p:nvSpPr>
          <p:cNvPr id="6" name="Footer Placeholder 5">
            <a:extLst>
              <a:ext uri="{FF2B5EF4-FFF2-40B4-BE49-F238E27FC236}">
                <a16:creationId xmlns:a16="http://schemas.microsoft.com/office/drawing/2014/main" id="{245EC901-23E9-4DE7-80D9-A03BEF9FD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643CD-4EDF-4104-AF1C-662FD206309E}"/>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352067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9513-3685-41C4-8CBE-ED1C13F5D0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541298-A0F2-4404-A84E-81C0973EE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752860-65E8-4CC1-BE39-AC8FDA445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893B-45C6-4F45-9776-63B82D00D131}"/>
              </a:ext>
            </a:extLst>
          </p:cNvPr>
          <p:cNvSpPr>
            <a:spLocks noGrp="1"/>
          </p:cNvSpPr>
          <p:nvPr>
            <p:ph type="dt" sz="half" idx="10"/>
          </p:nvPr>
        </p:nvSpPr>
        <p:spPr/>
        <p:txBody>
          <a:bodyPr/>
          <a:lstStyle/>
          <a:p>
            <a:fld id="{10827071-7F1A-4654-8BA8-5B78FC70EF5B}" type="datetime1">
              <a:rPr lang="en-US" smtClean="0"/>
              <a:t>5/11/2024</a:t>
            </a:fld>
            <a:endParaRPr lang="en-US"/>
          </a:p>
        </p:txBody>
      </p:sp>
      <p:sp>
        <p:nvSpPr>
          <p:cNvPr id="6" name="Footer Placeholder 5">
            <a:extLst>
              <a:ext uri="{FF2B5EF4-FFF2-40B4-BE49-F238E27FC236}">
                <a16:creationId xmlns:a16="http://schemas.microsoft.com/office/drawing/2014/main" id="{BD435C4D-CFBE-41D7-930A-FE3CFC0AC9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45B06E-52BF-4A9B-B088-A82D4A6333FF}"/>
              </a:ext>
            </a:extLst>
          </p:cNvPr>
          <p:cNvSpPr>
            <a:spLocks noGrp="1"/>
          </p:cNvSpPr>
          <p:nvPr>
            <p:ph type="sldNum" sz="quarter" idx="12"/>
          </p:nvPr>
        </p:nvSpPr>
        <p:spPr/>
        <p:txBody>
          <a:bodyPr/>
          <a:lstStyle/>
          <a:p>
            <a:fld id="{AB6352F2-FB44-4DA6-821F-C2F4E454E2C0}" type="slidenum">
              <a:rPr lang="en-US" smtClean="0"/>
              <a:t>‹#›</a:t>
            </a:fld>
            <a:endParaRPr lang="en-US"/>
          </a:p>
        </p:txBody>
      </p:sp>
    </p:spTree>
    <p:extLst>
      <p:ext uri="{BB962C8B-B14F-4D97-AF65-F5344CB8AC3E}">
        <p14:creationId xmlns:p14="http://schemas.microsoft.com/office/powerpoint/2010/main" val="3991049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E68F2F-9E15-4E64-9372-B15B7E41D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45B38B-5422-4D9E-9A5C-016A686C5F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5C3B5-485E-4BAD-9F6D-4780054C8C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F94A7-8B17-48F2-896D-BD2117705068}" type="datetime1">
              <a:rPr lang="en-US" smtClean="0"/>
              <a:t>5/11/2024</a:t>
            </a:fld>
            <a:endParaRPr lang="en-US"/>
          </a:p>
        </p:txBody>
      </p:sp>
      <p:sp>
        <p:nvSpPr>
          <p:cNvPr id="5" name="Footer Placeholder 4">
            <a:extLst>
              <a:ext uri="{FF2B5EF4-FFF2-40B4-BE49-F238E27FC236}">
                <a16:creationId xmlns:a16="http://schemas.microsoft.com/office/drawing/2014/main" id="{1B31E805-C928-4928-A2AA-467496AD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AA2F67-9B4E-4941-BE1D-7258E3EDCF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352F2-FB44-4DA6-821F-C2F4E454E2C0}" type="slidenum">
              <a:rPr lang="en-US" smtClean="0"/>
              <a:t>‹#›</a:t>
            </a:fld>
            <a:endParaRPr lang="en-US"/>
          </a:p>
        </p:txBody>
      </p:sp>
    </p:spTree>
    <p:extLst>
      <p:ext uri="{BB962C8B-B14F-4D97-AF65-F5344CB8AC3E}">
        <p14:creationId xmlns:p14="http://schemas.microsoft.com/office/powerpoint/2010/main" val="1807172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26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276.png"/><Relationship Id="rId3" Type="http://schemas.openxmlformats.org/officeDocument/2006/relationships/image" Target="../media/image271.png"/><Relationship Id="rId7" Type="http://schemas.openxmlformats.org/officeDocument/2006/relationships/image" Target="../media/image275.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106.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107.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289.png"/><Relationship Id="rId2"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4.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54.png"/><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80.png"/><Relationship Id="rId5" Type="http://schemas.openxmlformats.org/officeDocument/2006/relationships/image" Target="../media/image75.png"/><Relationship Id="rId15" Type="http://schemas.openxmlformats.org/officeDocument/2006/relationships/image" Target="../media/image84.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55.png"/><Relationship Id="rId9" Type="http://schemas.openxmlformats.org/officeDocument/2006/relationships/image" Target="../media/image78.png"/><Relationship Id="rId1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67.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68.png"/><Relationship Id="rId9" Type="http://schemas.openxmlformats.org/officeDocument/2006/relationships/image" Target="../media/image10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6.png"/><Relationship Id="rId18" Type="http://schemas.openxmlformats.org/officeDocument/2006/relationships/image" Target="../media/image104.png"/><Relationship Id="rId3" Type="http://schemas.openxmlformats.org/officeDocument/2006/relationships/image" Target="../media/image74.png"/><Relationship Id="rId7"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87.png"/><Relationship Id="rId2" Type="http://schemas.openxmlformats.org/officeDocument/2006/relationships/image" Target="../media/image54.png"/><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80.png"/><Relationship Id="rId5" Type="http://schemas.openxmlformats.org/officeDocument/2006/relationships/image" Target="../media/image75.png"/><Relationship Id="rId15" Type="http://schemas.openxmlformats.org/officeDocument/2006/relationships/image" Target="../media/image89.png"/><Relationship Id="rId10" Type="http://schemas.openxmlformats.org/officeDocument/2006/relationships/image" Target="../media/image79.png"/><Relationship Id="rId4" Type="http://schemas.openxmlformats.org/officeDocument/2006/relationships/image" Target="../media/image55.png"/><Relationship Id="rId9" Type="http://schemas.openxmlformats.org/officeDocument/2006/relationships/image" Target="../media/image78.png"/><Relationship Id="rId14"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26" Type="http://schemas.openxmlformats.org/officeDocument/2006/relationships/image" Target="../media/image130.png"/><Relationship Id="rId3" Type="http://schemas.openxmlformats.org/officeDocument/2006/relationships/image" Target="../media/image107.png"/><Relationship Id="rId21" Type="http://schemas.openxmlformats.org/officeDocument/2006/relationships/image" Target="../media/image125.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5" Type="http://schemas.openxmlformats.org/officeDocument/2006/relationships/image" Target="../media/image129.png"/><Relationship Id="rId2" Type="http://schemas.openxmlformats.org/officeDocument/2006/relationships/image" Target="../media/image67.png"/><Relationship Id="rId16" Type="http://schemas.openxmlformats.org/officeDocument/2006/relationships/image" Target="../media/image120.png"/><Relationship Id="rId20" Type="http://schemas.openxmlformats.org/officeDocument/2006/relationships/image" Target="../media/image124.png"/><Relationship Id="rId29"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8.pn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28" Type="http://schemas.openxmlformats.org/officeDocument/2006/relationships/image" Target="../media/image132.png"/><Relationship Id="rId10" Type="http://schemas.openxmlformats.org/officeDocument/2006/relationships/image" Target="../media/image114.png"/><Relationship Id="rId19" Type="http://schemas.openxmlformats.org/officeDocument/2006/relationships/image" Target="../media/image123.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6.png"/><Relationship Id="rId27" Type="http://schemas.openxmlformats.org/officeDocument/2006/relationships/image" Target="../media/image13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1.png"/><Relationship Id="rId18" Type="http://schemas.openxmlformats.org/officeDocument/2006/relationships/image" Target="../media/image130.png"/><Relationship Id="rId26" Type="http://schemas.openxmlformats.org/officeDocument/2006/relationships/image" Target="../media/image119.png"/><Relationship Id="rId3" Type="http://schemas.openxmlformats.org/officeDocument/2006/relationships/image" Target="../media/image110.png"/><Relationship Id="rId21" Type="http://schemas.openxmlformats.org/officeDocument/2006/relationships/image" Target="../media/image131.png"/><Relationship Id="rId7" Type="http://schemas.openxmlformats.org/officeDocument/2006/relationships/image" Target="../media/image114.png"/><Relationship Id="rId12" Type="http://schemas.openxmlformats.org/officeDocument/2006/relationships/image" Target="../media/image120.png"/><Relationship Id="rId17" Type="http://schemas.openxmlformats.org/officeDocument/2006/relationships/image" Target="../media/image137.png"/><Relationship Id="rId25" Type="http://schemas.openxmlformats.org/officeDocument/2006/relationships/image" Target="../media/image141.png"/><Relationship Id="rId2" Type="http://schemas.openxmlformats.org/officeDocument/2006/relationships/image" Target="../media/image109.png"/><Relationship Id="rId16" Type="http://schemas.openxmlformats.org/officeDocument/2006/relationships/image" Target="../media/image129.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25.png"/><Relationship Id="rId24" Type="http://schemas.openxmlformats.org/officeDocument/2006/relationships/image" Target="../media/image140.png"/><Relationship Id="rId5" Type="http://schemas.openxmlformats.org/officeDocument/2006/relationships/image" Target="../media/image112.png"/><Relationship Id="rId15" Type="http://schemas.openxmlformats.org/officeDocument/2006/relationships/image" Target="../media/image136.png"/><Relationship Id="rId23" Type="http://schemas.openxmlformats.org/officeDocument/2006/relationships/image" Target="../media/image132.png"/><Relationship Id="rId10" Type="http://schemas.openxmlformats.org/officeDocument/2006/relationships/image" Target="../media/image135.png"/><Relationship Id="rId19" Type="http://schemas.openxmlformats.org/officeDocument/2006/relationships/image" Target="../media/image138.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2.png"/><Relationship Id="rId22" Type="http://schemas.openxmlformats.org/officeDocument/2006/relationships/image" Target="../media/image139.png"/><Relationship Id="rId27" Type="http://schemas.openxmlformats.org/officeDocument/2006/relationships/image" Target="../media/image133.png"/></Relationships>
</file>

<file path=ppt/slides/_rels/slide6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18" Type="http://schemas.openxmlformats.org/officeDocument/2006/relationships/image" Target="../media/image120.png"/><Relationship Id="rId3" Type="http://schemas.openxmlformats.org/officeDocument/2006/relationships/image" Target="../media/image126.png"/><Relationship Id="rId21" Type="http://schemas.openxmlformats.org/officeDocument/2006/relationships/image" Target="../media/image130.png"/><Relationship Id="rId7" Type="http://schemas.openxmlformats.org/officeDocument/2006/relationships/image" Target="../media/image112.png"/><Relationship Id="rId12" Type="http://schemas.openxmlformats.org/officeDocument/2006/relationships/image" Target="../media/image116.png"/><Relationship Id="rId17" Type="http://schemas.openxmlformats.org/officeDocument/2006/relationships/image" Target="../media/image133.png"/><Relationship Id="rId25" Type="http://schemas.openxmlformats.org/officeDocument/2006/relationships/image" Target="../media/image144.png"/><Relationship Id="rId2" Type="http://schemas.openxmlformats.org/officeDocument/2006/relationships/image" Target="../media/image109.png"/><Relationship Id="rId16" Type="http://schemas.openxmlformats.org/officeDocument/2006/relationships/image" Target="../media/image119.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0.png"/><Relationship Id="rId24" Type="http://schemas.openxmlformats.org/officeDocument/2006/relationships/image" Target="../media/image139.png"/><Relationship Id="rId5" Type="http://schemas.openxmlformats.org/officeDocument/2006/relationships/image" Target="../media/image141.png"/><Relationship Id="rId15" Type="http://schemas.openxmlformats.org/officeDocument/2006/relationships/image" Target="../media/image125.png"/><Relationship Id="rId23" Type="http://schemas.openxmlformats.org/officeDocument/2006/relationships/image" Target="../media/image140.png"/><Relationship Id="rId10" Type="http://schemas.openxmlformats.org/officeDocument/2006/relationships/image" Target="../media/image115.png"/><Relationship Id="rId19" Type="http://schemas.openxmlformats.org/officeDocument/2006/relationships/image" Target="../media/image129.png"/><Relationship Id="rId4" Type="http://schemas.openxmlformats.org/officeDocument/2006/relationships/image" Target="../media/image138.png"/><Relationship Id="rId9" Type="http://schemas.openxmlformats.org/officeDocument/2006/relationships/image" Target="../media/image114.png"/><Relationship Id="rId14" Type="http://schemas.openxmlformats.org/officeDocument/2006/relationships/image" Target="../media/image107.png"/><Relationship Id="rId22" Type="http://schemas.openxmlformats.org/officeDocument/2006/relationships/image" Target="../media/image132.png"/></Relationships>
</file>

<file path=ppt/slides/_rels/slide6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09.png"/><Relationship Id="rId7" Type="http://schemas.openxmlformats.org/officeDocument/2006/relationships/image" Target="../media/image120.png"/><Relationship Id="rId12" Type="http://schemas.openxmlformats.org/officeDocument/2006/relationships/image" Target="../media/image148.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47.png"/><Relationship Id="rId5" Type="http://schemas.openxmlformats.org/officeDocument/2006/relationships/image" Target="../media/image114.png"/><Relationship Id="rId10" Type="http://schemas.openxmlformats.org/officeDocument/2006/relationships/image" Target="../media/image146.png"/><Relationship Id="rId4" Type="http://schemas.openxmlformats.org/officeDocument/2006/relationships/image" Target="../media/image112.png"/><Relationship Id="rId9" Type="http://schemas.openxmlformats.org/officeDocument/2006/relationships/image" Target="../media/image110.png"/></Relationships>
</file>

<file path=ppt/slides/_rels/slide7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48.png"/><Relationship Id="rId3" Type="http://schemas.openxmlformats.org/officeDocument/2006/relationships/image" Target="../media/image112.png"/><Relationship Id="rId7" Type="http://schemas.openxmlformats.org/officeDocument/2006/relationships/image" Target="../media/image120.png"/><Relationship Id="rId12" Type="http://schemas.openxmlformats.org/officeDocument/2006/relationships/image" Target="../media/image147.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46.png"/><Relationship Id="rId5" Type="http://schemas.openxmlformats.org/officeDocument/2006/relationships/image" Target="../media/image115.png"/><Relationship Id="rId10"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27.png"/></Relationships>
</file>

<file path=ppt/slides/_rels/slide7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7.png"/><Relationship Id="rId7" Type="http://schemas.openxmlformats.org/officeDocument/2006/relationships/image" Target="../media/image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68.png"/><Relationship Id="rId4" Type="http://schemas.openxmlformats.org/officeDocument/2006/relationships/image" Target="../media/image150.png"/></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88.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58.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image" Target="../media/image153.png"/><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3.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5" Type="http://schemas.openxmlformats.org/officeDocument/2006/relationships/image" Target="../media/image156.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2.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59.png"/><Relationship Id="rId3" Type="http://schemas.openxmlformats.org/officeDocument/2006/relationships/image" Target="../media/image154.png"/></Relationships>
</file>

<file path=ppt/slides/_rels/slide89.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71.png"/><Relationship Id="rId26" Type="http://schemas.openxmlformats.org/officeDocument/2006/relationships/image" Target="../media/image182.png"/><Relationship Id="rId21" Type="http://schemas.openxmlformats.org/officeDocument/2006/relationships/image" Target="../media/image174.png"/><Relationship Id="rId34" Type="http://schemas.openxmlformats.org/officeDocument/2006/relationships/image" Target="../media/image17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70.png"/><Relationship Id="rId25" Type="http://schemas.openxmlformats.org/officeDocument/2006/relationships/image" Target="../media/image193.png"/><Relationship Id="rId33" Type="http://schemas.openxmlformats.org/officeDocument/2006/relationships/image" Target="../media/image195.png"/><Relationship Id="rId38" Type="http://schemas.openxmlformats.org/officeDocument/2006/relationships/image" Target="../media/image198.png"/><Relationship Id="rId2" Type="http://schemas.openxmlformats.org/officeDocument/2006/relationships/image" Target="../media/image153.png"/><Relationship Id="rId16" Type="http://schemas.openxmlformats.org/officeDocument/2006/relationships/image" Target="../media/image168.png"/><Relationship Id="rId20" Type="http://schemas.openxmlformats.org/officeDocument/2006/relationships/image" Target="../media/image173.png"/><Relationship Id="rId29"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81.png"/><Relationship Id="rId32" Type="http://schemas.openxmlformats.org/officeDocument/2006/relationships/image" Target="../media/image188.png"/><Relationship Id="rId37" Type="http://schemas.openxmlformats.org/officeDocument/2006/relationships/image" Target="../media/image197.png"/><Relationship Id="rId5" Type="http://schemas.openxmlformats.org/officeDocument/2006/relationships/image" Target="../media/image156.png"/><Relationship Id="rId15" Type="http://schemas.openxmlformats.org/officeDocument/2006/relationships/image" Target="../media/image167.png"/><Relationship Id="rId23" Type="http://schemas.openxmlformats.org/officeDocument/2006/relationships/image" Target="../media/image180.png"/><Relationship Id="rId28" Type="http://schemas.openxmlformats.org/officeDocument/2006/relationships/image" Target="../media/image183.png"/><Relationship Id="rId36" Type="http://schemas.openxmlformats.org/officeDocument/2006/relationships/image" Target="../media/image196.png"/><Relationship Id="rId10" Type="http://schemas.openxmlformats.org/officeDocument/2006/relationships/image" Target="../media/image161.png"/><Relationship Id="rId19" Type="http://schemas.openxmlformats.org/officeDocument/2006/relationships/image" Target="../media/image172.png"/><Relationship Id="rId31" Type="http://schemas.openxmlformats.org/officeDocument/2006/relationships/image" Target="../media/image187.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92.png"/><Relationship Id="rId22" Type="http://schemas.openxmlformats.org/officeDocument/2006/relationships/image" Target="../media/image179.png"/><Relationship Id="rId27" Type="http://schemas.openxmlformats.org/officeDocument/2006/relationships/image" Target="../media/image194.png"/><Relationship Id="rId30" Type="http://schemas.openxmlformats.org/officeDocument/2006/relationships/image" Target="../media/image186.png"/><Relationship Id="rId35" Type="http://schemas.openxmlformats.org/officeDocument/2006/relationships/image" Target="../media/image177.png"/><Relationship Id="rId8" Type="http://schemas.openxmlformats.org/officeDocument/2006/relationships/image" Target="../media/image159.png"/><Relationship Id="rId3" Type="http://schemas.openxmlformats.org/officeDocument/2006/relationships/image" Target="../media/image1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85.png"/><Relationship Id="rId21" Type="http://schemas.openxmlformats.org/officeDocument/2006/relationships/image" Target="../media/image173.png"/><Relationship Id="rId34" Type="http://schemas.openxmlformats.org/officeDocument/2006/relationships/image" Target="../media/image20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200.png"/><Relationship Id="rId25" Type="http://schemas.openxmlformats.org/officeDocument/2006/relationships/image" Target="../media/image184.png"/><Relationship Id="rId33" Type="http://schemas.openxmlformats.org/officeDocument/2006/relationships/image" Target="../media/image182.png"/><Relationship Id="rId2" Type="http://schemas.openxmlformats.org/officeDocument/2006/relationships/image" Target="../media/image153.png"/><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83.png"/><Relationship Id="rId32" Type="http://schemas.openxmlformats.org/officeDocument/2006/relationships/image" Target="../media/image204.png"/><Relationship Id="rId37" Type="http://schemas.openxmlformats.org/officeDocument/2006/relationships/image" Target="../media/image177.png"/><Relationship Id="rId5" Type="http://schemas.openxmlformats.org/officeDocument/2006/relationships/image" Target="../media/image156.png"/><Relationship Id="rId15" Type="http://schemas.openxmlformats.org/officeDocument/2006/relationships/image" Target="../media/image167.png"/><Relationship Id="rId23" Type="http://schemas.openxmlformats.org/officeDocument/2006/relationships/image" Target="../media/image180.png"/><Relationship Id="rId28" Type="http://schemas.openxmlformats.org/officeDocument/2006/relationships/image" Target="../media/image187.png"/><Relationship Id="rId36" Type="http://schemas.openxmlformats.org/officeDocument/2006/relationships/image" Target="../media/image176.png"/><Relationship Id="rId10" Type="http://schemas.openxmlformats.org/officeDocument/2006/relationships/image" Target="../media/image161.png"/><Relationship Id="rId19" Type="http://schemas.openxmlformats.org/officeDocument/2006/relationships/image" Target="../media/image171.png"/><Relationship Id="rId31" Type="http://schemas.openxmlformats.org/officeDocument/2006/relationships/image" Target="../media/image203.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201.png"/><Relationship Id="rId30" Type="http://schemas.openxmlformats.org/officeDocument/2006/relationships/image" Target="../media/image190.png"/><Relationship Id="rId35" Type="http://schemas.openxmlformats.org/officeDocument/2006/relationships/image" Target="../media/image175.png"/><Relationship Id="rId8" Type="http://schemas.openxmlformats.org/officeDocument/2006/relationships/image" Target="../media/image159.png"/><Relationship Id="rId3" Type="http://schemas.openxmlformats.org/officeDocument/2006/relationships/image" Target="../media/image154.png"/></Relationships>
</file>

<file path=ppt/slides/_rels/slide9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93.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165.png"/><Relationship Id="rId18" Type="http://schemas.openxmlformats.org/officeDocument/2006/relationships/image" Target="../media/image222.png"/><Relationship Id="rId26" Type="http://schemas.openxmlformats.org/officeDocument/2006/relationships/image" Target="../media/image228.png"/><Relationship Id="rId3" Type="http://schemas.openxmlformats.org/officeDocument/2006/relationships/image" Target="../media/image154.png"/><Relationship Id="rId21" Type="http://schemas.openxmlformats.org/officeDocument/2006/relationships/image" Target="../media/image225.png"/><Relationship Id="rId7" Type="http://schemas.openxmlformats.org/officeDocument/2006/relationships/image" Target="../media/image158.png"/><Relationship Id="rId12" Type="http://schemas.openxmlformats.org/officeDocument/2006/relationships/image" Target="../media/image218.png"/><Relationship Id="rId17" Type="http://schemas.openxmlformats.org/officeDocument/2006/relationships/image" Target="../media/image221.png"/><Relationship Id="rId25" Type="http://schemas.openxmlformats.org/officeDocument/2006/relationships/image" Target="../media/image201.png"/><Relationship Id="rId2" Type="http://schemas.openxmlformats.org/officeDocument/2006/relationships/image" Target="../media/image216.png"/><Relationship Id="rId16" Type="http://schemas.openxmlformats.org/officeDocument/2006/relationships/image" Target="../media/image220.png"/><Relationship Id="rId20" Type="http://schemas.openxmlformats.org/officeDocument/2006/relationships/image" Target="../media/image224.png"/><Relationship Id="rId29"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227.png"/><Relationship Id="rId5" Type="http://schemas.openxmlformats.org/officeDocument/2006/relationships/image" Target="../media/image156.png"/><Relationship Id="rId15" Type="http://schemas.openxmlformats.org/officeDocument/2006/relationships/image" Target="../media/image219.png"/><Relationship Id="rId23" Type="http://schemas.openxmlformats.org/officeDocument/2006/relationships/image" Target="../media/image226.png"/><Relationship Id="rId28" Type="http://schemas.openxmlformats.org/officeDocument/2006/relationships/image" Target="../media/image204.png"/><Relationship Id="rId10" Type="http://schemas.openxmlformats.org/officeDocument/2006/relationships/image" Target="../media/image161.png"/><Relationship Id="rId19" Type="http://schemas.openxmlformats.org/officeDocument/2006/relationships/image" Target="../media/image223.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7.png"/><Relationship Id="rId22" Type="http://schemas.openxmlformats.org/officeDocument/2006/relationships/image" Target="../media/image180.png"/><Relationship Id="rId27" Type="http://schemas.openxmlformats.org/officeDocument/2006/relationships/image" Target="../media/image229.png"/><Relationship Id="rId30" Type="http://schemas.openxmlformats.org/officeDocument/2006/relationships/image" Target="../media/image231.png"/></Relationships>
</file>

<file path=ppt/slides/_rels/slide94.xml.rels><?xml version="1.0" encoding="UTF-8" standalone="yes"?>
<Relationships xmlns="http://schemas.openxmlformats.org/package/2006/relationships"><Relationship Id="rId13" Type="http://schemas.openxmlformats.org/officeDocument/2006/relationships/image" Target="../media/image234.png"/><Relationship Id="rId18" Type="http://schemas.openxmlformats.org/officeDocument/2006/relationships/image" Target="../media/image238.png"/><Relationship Id="rId26" Type="http://schemas.openxmlformats.org/officeDocument/2006/relationships/image" Target="../media/image245.png"/><Relationship Id="rId39" Type="http://schemas.openxmlformats.org/officeDocument/2006/relationships/image" Target="../media/image256.png"/><Relationship Id="rId21" Type="http://schemas.openxmlformats.org/officeDocument/2006/relationships/image" Target="../media/image241.png"/><Relationship Id="rId34" Type="http://schemas.openxmlformats.org/officeDocument/2006/relationships/image" Target="../media/image252.png"/><Relationship Id="rId42" Type="http://schemas.openxmlformats.org/officeDocument/2006/relationships/image" Target="../media/image259.png"/><Relationship Id="rId7" Type="http://schemas.openxmlformats.org/officeDocument/2006/relationships/image" Target="../media/image233.png"/><Relationship Id="rId2" Type="http://schemas.openxmlformats.org/officeDocument/2006/relationships/image" Target="../media/image216.png"/><Relationship Id="rId16" Type="http://schemas.openxmlformats.org/officeDocument/2006/relationships/image" Target="../media/image236.png"/><Relationship Id="rId20" Type="http://schemas.openxmlformats.org/officeDocument/2006/relationships/image" Target="../media/image240.png"/><Relationship Id="rId29" Type="http://schemas.openxmlformats.org/officeDocument/2006/relationships/image" Target="../media/image247.png"/><Relationship Id="rId41"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243.png"/><Relationship Id="rId32" Type="http://schemas.openxmlformats.org/officeDocument/2006/relationships/image" Target="../media/image250.png"/><Relationship Id="rId37" Type="http://schemas.openxmlformats.org/officeDocument/2006/relationships/image" Target="../media/image185.png"/><Relationship Id="rId40" Type="http://schemas.openxmlformats.org/officeDocument/2006/relationships/image" Target="../media/image257.png"/><Relationship Id="rId5" Type="http://schemas.openxmlformats.org/officeDocument/2006/relationships/image" Target="../media/image232.png"/><Relationship Id="rId15" Type="http://schemas.openxmlformats.org/officeDocument/2006/relationships/image" Target="../media/image235.png"/><Relationship Id="rId23" Type="http://schemas.openxmlformats.org/officeDocument/2006/relationships/image" Target="../media/image242.png"/><Relationship Id="rId28" Type="http://schemas.openxmlformats.org/officeDocument/2006/relationships/image" Target="../media/image246.png"/><Relationship Id="rId36" Type="http://schemas.openxmlformats.org/officeDocument/2006/relationships/image" Target="../media/image254.png"/><Relationship Id="rId10" Type="http://schemas.openxmlformats.org/officeDocument/2006/relationships/image" Target="../media/image161.png"/><Relationship Id="rId19" Type="http://schemas.openxmlformats.org/officeDocument/2006/relationships/image" Target="../media/image239.png"/><Relationship Id="rId31" Type="http://schemas.openxmlformats.org/officeDocument/2006/relationships/image" Target="../media/image249.png"/><Relationship Id="rId44" Type="http://schemas.openxmlformats.org/officeDocument/2006/relationships/image" Target="../media/image261.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80.png"/><Relationship Id="rId27" Type="http://schemas.openxmlformats.org/officeDocument/2006/relationships/image" Target="../media/image187.png"/><Relationship Id="rId30" Type="http://schemas.openxmlformats.org/officeDocument/2006/relationships/image" Target="../media/image248.png"/><Relationship Id="rId35" Type="http://schemas.openxmlformats.org/officeDocument/2006/relationships/image" Target="../media/image253.png"/><Relationship Id="rId43" Type="http://schemas.openxmlformats.org/officeDocument/2006/relationships/image" Target="../media/image260.png"/><Relationship Id="rId8" Type="http://schemas.openxmlformats.org/officeDocument/2006/relationships/image" Target="../media/image217.png"/><Relationship Id="rId3" Type="http://schemas.openxmlformats.org/officeDocument/2006/relationships/image" Target="../media/image154.png"/><Relationship Id="rId12" Type="http://schemas.openxmlformats.org/officeDocument/2006/relationships/image" Target="../media/image156.png"/><Relationship Id="rId17" Type="http://schemas.openxmlformats.org/officeDocument/2006/relationships/image" Target="../media/image237.png"/><Relationship Id="rId25" Type="http://schemas.openxmlformats.org/officeDocument/2006/relationships/image" Target="../media/image244.png"/><Relationship Id="rId33" Type="http://schemas.openxmlformats.org/officeDocument/2006/relationships/image" Target="../media/image251.png"/><Relationship Id="rId38" Type="http://schemas.openxmlformats.org/officeDocument/2006/relationships/image" Target="../media/image2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042F8-6686-43F7-9B72-2C00F43175F2}"/>
              </a:ext>
            </a:extLst>
          </p:cNvPr>
          <p:cNvSpPr>
            <a:spLocks noGrp="1"/>
          </p:cNvSpPr>
          <p:nvPr>
            <p:ph type="ctrTitle"/>
          </p:nvPr>
        </p:nvSpPr>
        <p:spPr/>
        <p:txBody>
          <a:bodyPr/>
          <a:lstStyle/>
          <a:p>
            <a:r>
              <a:rPr lang="en-US" b="1" dirty="0"/>
              <a:t>Computer Architecture 1 </a:t>
            </a:r>
          </a:p>
        </p:txBody>
      </p:sp>
      <p:sp>
        <p:nvSpPr>
          <p:cNvPr id="3" name="Subtitle 2">
            <a:extLst>
              <a:ext uri="{FF2B5EF4-FFF2-40B4-BE49-F238E27FC236}">
                <a16:creationId xmlns:a16="http://schemas.microsoft.com/office/drawing/2014/main" id="{3F1A32A1-B34C-4D0C-95CB-CA91636D5C1A}"/>
              </a:ext>
            </a:extLst>
          </p:cNvPr>
          <p:cNvSpPr>
            <a:spLocks noGrp="1"/>
          </p:cNvSpPr>
          <p:nvPr>
            <p:ph type="subTitle" idx="1"/>
          </p:nvPr>
        </p:nvSpPr>
        <p:spPr/>
        <p:txBody>
          <a:bodyPr/>
          <a:lstStyle/>
          <a:p>
            <a:r>
              <a:rPr lang="pt-BR" sz="1800" b="0" i="0" dirty="0">
                <a:solidFill>
                  <a:srgbClr val="242021"/>
                </a:solidFill>
                <a:effectLst/>
                <a:latin typeface="ITCFranklinGothicStd-Hvy"/>
              </a:rPr>
              <a:t>Computer Organization and Design</a:t>
            </a:r>
            <a:br>
              <a:rPr lang="pt-BR" sz="1800" b="0" i="0" dirty="0">
                <a:solidFill>
                  <a:srgbClr val="242021"/>
                </a:solidFill>
                <a:effectLst/>
                <a:latin typeface="ITCFranklinGothicStd-Hvy"/>
              </a:rPr>
            </a:br>
            <a:r>
              <a:rPr lang="pt-BR" sz="1800" b="0" i="0" dirty="0">
                <a:solidFill>
                  <a:srgbClr val="242021"/>
                </a:solidFill>
                <a:effectLst/>
                <a:latin typeface="ITCFranklinGothicStd-DmCd"/>
              </a:rPr>
              <a:t>T H E  H A R D W A R E / S O F T W A R E  I N T E R F A C E</a:t>
            </a:r>
            <a:r>
              <a:rPr lang="pt-BR" dirty="0"/>
              <a:t> </a:t>
            </a:r>
            <a:br>
              <a:rPr lang="pt-BR" dirty="0"/>
            </a:br>
            <a:endParaRPr lang="en-US" dirty="0"/>
          </a:p>
        </p:txBody>
      </p:sp>
      <p:sp>
        <p:nvSpPr>
          <p:cNvPr id="5" name="TextBox 4">
            <a:extLst>
              <a:ext uri="{FF2B5EF4-FFF2-40B4-BE49-F238E27FC236}">
                <a16:creationId xmlns:a16="http://schemas.microsoft.com/office/drawing/2014/main" id="{035B6615-6E6F-4DC9-8D91-89B326F98C73}"/>
              </a:ext>
            </a:extLst>
          </p:cNvPr>
          <p:cNvSpPr txBox="1"/>
          <p:nvPr/>
        </p:nvSpPr>
        <p:spPr>
          <a:xfrm>
            <a:off x="732656" y="4886803"/>
            <a:ext cx="11069351" cy="1292662"/>
          </a:xfrm>
          <a:prstGeom prst="rect">
            <a:avLst/>
          </a:prstGeom>
          <a:noFill/>
        </p:spPr>
        <p:txBody>
          <a:bodyPr wrap="square">
            <a:spAutoFit/>
          </a:bodyPr>
          <a:lstStyle/>
          <a:p>
            <a:br>
              <a:rPr lang="en-US" sz="2400" dirty="0"/>
            </a:br>
            <a:r>
              <a:rPr lang="en-US" sz="1800" b="0" i="1" dirty="0">
                <a:latin typeface="+mn-lt"/>
              </a:rPr>
              <a:t>[Adapted from Computer Organization and Design, </a:t>
            </a:r>
            <a:r>
              <a:rPr lang="en-US" i="1" dirty="0"/>
              <a:t>RISC-V </a:t>
            </a:r>
            <a:r>
              <a:rPr lang="en-US" sz="1800" b="0" i="1" dirty="0">
                <a:latin typeface="+mn-lt"/>
              </a:rPr>
              <a:t>Edition,  Patterson &amp; Hennessy, © 2018, MK]</a:t>
            </a:r>
            <a:br>
              <a:rPr lang="en-US" sz="1800" b="0" i="1" dirty="0">
                <a:latin typeface="+mn-lt"/>
              </a:rPr>
            </a:br>
            <a:r>
              <a:rPr lang="en-US" sz="1800" b="0" i="1" dirty="0">
                <a:latin typeface="+mn-lt"/>
              </a:rPr>
              <a:t>[Adapted from </a:t>
            </a:r>
            <a:r>
              <a:rPr lang="en-US" i="1" dirty="0"/>
              <a:t>Great ideas in Computer Architecture (CS 61C)</a:t>
            </a:r>
            <a:r>
              <a:rPr lang="en-US" sz="1800" b="0" i="1" dirty="0">
                <a:latin typeface="+mn-lt"/>
              </a:rPr>
              <a:t> lecture slides, Garcia</a:t>
            </a:r>
            <a:r>
              <a:rPr lang="en-US" i="1" dirty="0"/>
              <a:t> and </a:t>
            </a:r>
            <a:r>
              <a:rPr lang="en-US" i="1" dirty="0" err="1"/>
              <a:t>Nikolíc</a:t>
            </a:r>
            <a:r>
              <a:rPr lang="en-US" sz="1800" b="0" i="1" dirty="0">
                <a:latin typeface="+mn-lt"/>
              </a:rPr>
              <a:t>,  © 2020, UC Berkeley]</a:t>
            </a:r>
            <a:br>
              <a:rPr lang="en-US" sz="2400" dirty="0"/>
            </a:br>
            <a:endParaRPr lang="en-US" dirty="0"/>
          </a:p>
        </p:txBody>
      </p:sp>
      <p:sp>
        <p:nvSpPr>
          <p:cNvPr id="6" name="Date Placeholder 5">
            <a:extLst>
              <a:ext uri="{FF2B5EF4-FFF2-40B4-BE49-F238E27FC236}">
                <a16:creationId xmlns:a16="http://schemas.microsoft.com/office/drawing/2014/main" id="{2C980D1A-0312-44C7-9AC4-B7B484BD8EFA}"/>
              </a:ext>
            </a:extLst>
          </p:cNvPr>
          <p:cNvSpPr>
            <a:spLocks noGrp="1"/>
          </p:cNvSpPr>
          <p:nvPr>
            <p:ph type="dt" sz="half" idx="10"/>
          </p:nvPr>
        </p:nvSpPr>
        <p:spPr/>
        <p:txBody>
          <a:bodyPr/>
          <a:lstStyle/>
          <a:p>
            <a:fld id="{CEEDB62B-0147-4B1E-8A5C-EA235079F4AA}" type="datetime1">
              <a:rPr lang="en-US" smtClean="0"/>
              <a:t>5/11/2024</a:t>
            </a:fld>
            <a:endParaRPr lang="en-US"/>
          </a:p>
        </p:txBody>
      </p:sp>
      <p:sp>
        <p:nvSpPr>
          <p:cNvPr id="7" name="Slide Number Placeholder 6">
            <a:extLst>
              <a:ext uri="{FF2B5EF4-FFF2-40B4-BE49-F238E27FC236}">
                <a16:creationId xmlns:a16="http://schemas.microsoft.com/office/drawing/2014/main" id="{F99DCC4A-2B34-4C39-90CC-91EBFBAF7340}"/>
              </a:ext>
            </a:extLst>
          </p:cNvPr>
          <p:cNvSpPr>
            <a:spLocks noGrp="1"/>
          </p:cNvSpPr>
          <p:nvPr>
            <p:ph type="sldNum" sz="quarter" idx="12"/>
          </p:nvPr>
        </p:nvSpPr>
        <p:spPr/>
        <p:txBody>
          <a:bodyPr/>
          <a:lstStyle/>
          <a:p>
            <a:fld id="{D8953296-FC13-4401-B323-F4F3DE2394B8}" type="slidenum">
              <a:rPr lang="en-US" smtClean="0"/>
              <a:t>1</a:t>
            </a:fld>
            <a:endParaRPr lang="en-US"/>
          </a:p>
        </p:txBody>
      </p:sp>
    </p:spTree>
    <p:extLst>
      <p:ext uri="{BB962C8B-B14F-4D97-AF65-F5344CB8AC3E}">
        <p14:creationId xmlns:p14="http://schemas.microsoft.com/office/powerpoint/2010/main" val="3784913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2605" y="910401"/>
            <a:ext cx="10623814" cy="4987690"/>
          </a:xfrm>
          <a:prstGeom prst="rect">
            <a:avLst/>
          </a:prstGeom>
        </p:spPr>
        <p:txBody>
          <a:bodyPr vert="horz" wrap="square" lIns="0" tIns="16933" rIns="0" bIns="0" rtlCol="0">
            <a:spAutoFit/>
          </a:bodyPr>
          <a:lstStyle/>
          <a:p>
            <a:pPr marL="359824" marR="308179" indent="-343738">
              <a:spcBef>
                <a:spcPts val="133"/>
              </a:spcBef>
              <a:buSzPct val="93750"/>
              <a:buFont typeface="Arial"/>
              <a:buChar char="•"/>
              <a:tabLst>
                <a:tab pos="359824" algn="l"/>
                <a:tab pos="360671" algn="l"/>
              </a:tabLst>
            </a:pPr>
            <a:r>
              <a:rPr sz="3200" spc="-13" dirty="0">
                <a:latin typeface="Calibri"/>
                <a:cs typeface="Calibri"/>
              </a:rPr>
              <a:t>Problem: </a:t>
            </a:r>
            <a:r>
              <a:rPr sz="3200" dirty="0">
                <a:latin typeface="Calibri"/>
                <a:cs typeface="Calibri"/>
              </a:rPr>
              <a:t>a </a:t>
            </a:r>
            <a:r>
              <a:rPr sz="3200" spc="-7" dirty="0">
                <a:latin typeface="Calibri"/>
                <a:cs typeface="Calibri"/>
              </a:rPr>
              <a:t>single, “monolithic” block </a:t>
            </a:r>
            <a:r>
              <a:rPr sz="3200" spc="-13" dirty="0">
                <a:latin typeface="Calibri"/>
                <a:cs typeface="Calibri"/>
              </a:rPr>
              <a:t>that </a:t>
            </a:r>
            <a:r>
              <a:rPr sz="3200" spc="-7" dirty="0">
                <a:latin typeface="Calibri"/>
                <a:cs typeface="Calibri"/>
              </a:rPr>
              <a:t> </a:t>
            </a:r>
            <a:r>
              <a:rPr sz="3200" spc="-33" dirty="0">
                <a:latin typeface="Calibri"/>
                <a:cs typeface="Calibri"/>
              </a:rPr>
              <a:t>“executes </a:t>
            </a:r>
            <a:r>
              <a:rPr sz="3200" dirty="0">
                <a:latin typeface="Calibri"/>
                <a:cs typeface="Calibri"/>
              </a:rPr>
              <a:t>an </a:t>
            </a:r>
            <a:r>
              <a:rPr sz="3200" spc="-7" dirty="0">
                <a:latin typeface="Calibri"/>
                <a:cs typeface="Calibri"/>
              </a:rPr>
              <a:t>instruction” </a:t>
            </a:r>
            <a:r>
              <a:rPr sz="3200" spc="-13" dirty="0">
                <a:latin typeface="Calibri"/>
                <a:cs typeface="Calibri"/>
              </a:rPr>
              <a:t>(performs </a:t>
            </a:r>
            <a:r>
              <a:rPr sz="3200" dirty="0">
                <a:latin typeface="Calibri"/>
                <a:cs typeface="Calibri"/>
              </a:rPr>
              <a:t>all </a:t>
            </a:r>
            <a:r>
              <a:rPr sz="3200" spc="7" dirty="0">
                <a:latin typeface="Calibri"/>
                <a:cs typeface="Calibri"/>
              </a:rPr>
              <a:t> </a:t>
            </a:r>
            <a:r>
              <a:rPr sz="3200" dirty="0">
                <a:latin typeface="Calibri"/>
                <a:cs typeface="Calibri"/>
              </a:rPr>
              <a:t>necessary </a:t>
            </a:r>
            <a:r>
              <a:rPr sz="3200" spc="-13" dirty="0">
                <a:latin typeface="Calibri"/>
                <a:cs typeface="Calibri"/>
              </a:rPr>
              <a:t>operations </a:t>
            </a:r>
            <a:r>
              <a:rPr sz="3200" spc="-7" dirty="0">
                <a:latin typeface="Calibri"/>
                <a:cs typeface="Calibri"/>
              </a:rPr>
              <a:t>beginning </a:t>
            </a:r>
            <a:r>
              <a:rPr sz="3200" dirty="0">
                <a:latin typeface="Calibri"/>
                <a:cs typeface="Calibri"/>
              </a:rPr>
              <a:t>with </a:t>
            </a:r>
            <a:r>
              <a:rPr sz="3200" spc="-20" dirty="0">
                <a:latin typeface="Calibri"/>
                <a:cs typeface="Calibri"/>
              </a:rPr>
              <a:t>fetching </a:t>
            </a:r>
            <a:r>
              <a:rPr sz="3200" spc="-707" dirty="0">
                <a:latin typeface="Calibri"/>
                <a:cs typeface="Calibri"/>
              </a:rPr>
              <a:t> </a:t>
            </a:r>
            <a:r>
              <a:rPr sz="3200" dirty="0">
                <a:latin typeface="Calibri"/>
                <a:cs typeface="Calibri"/>
              </a:rPr>
              <a:t>the </a:t>
            </a:r>
            <a:r>
              <a:rPr sz="3200" spc="-7" dirty="0">
                <a:latin typeface="Calibri"/>
                <a:cs typeface="Calibri"/>
              </a:rPr>
              <a:t>instruction) </a:t>
            </a:r>
            <a:r>
              <a:rPr sz="3200" spc="-13" dirty="0">
                <a:latin typeface="Calibri"/>
                <a:cs typeface="Calibri"/>
              </a:rPr>
              <a:t>would </a:t>
            </a:r>
            <a:r>
              <a:rPr sz="3200" spc="-7" dirty="0">
                <a:latin typeface="Calibri"/>
                <a:cs typeface="Calibri"/>
              </a:rPr>
              <a:t>be </a:t>
            </a:r>
            <a:r>
              <a:rPr sz="3200" spc="-20" dirty="0">
                <a:latin typeface="Calibri"/>
                <a:cs typeface="Calibri"/>
              </a:rPr>
              <a:t>too </a:t>
            </a:r>
            <a:r>
              <a:rPr sz="3200" spc="-7" dirty="0">
                <a:latin typeface="Calibri"/>
                <a:cs typeface="Calibri"/>
              </a:rPr>
              <a:t>bulky and </a:t>
            </a:r>
            <a:r>
              <a:rPr sz="3200" dirty="0">
                <a:latin typeface="Calibri"/>
                <a:cs typeface="Calibri"/>
              </a:rPr>
              <a:t> </a:t>
            </a:r>
            <a:r>
              <a:rPr sz="3200" spc="-13" dirty="0">
                <a:latin typeface="Calibri"/>
                <a:cs typeface="Calibri"/>
              </a:rPr>
              <a:t>inefficient</a:t>
            </a:r>
            <a:endParaRPr sz="3200" dirty="0">
              <a:latin typeface="Calibri"/>
              <a:cs typeface="Calibri"/>
            </a:endParaRPr>
          </a:p>
          <a:p>
            <a:pPr marL="359824" marR="6773" indent="-343738">
              <a:spcBef>
                <a:spcPts val="673"/>
              </a:spcBef>
              <a:buSzPct val="93750"/>
              <a:buFont typeface="Arial"/>
              <a:buChar char="•"/>
              <a:tabLst>
                <a:tab pos="359824" algn="l"/>
                <a:tab pos="360671" algn="l"/>
              </a:tabLst>
            </a:pPr>
            <a:r>
              <a:rPr sz="3200" spc="-7" dirty="0">
                <a:latin typeface="Calibri"/>
                <a:cs typeface="Calibri"/>
              </a:rPr>
              <a:t>Solution: </a:t>
            </a:r>
            <a:r>
              <a:rPr sz="3200" spc="-13" dirty="0">
                <a:latin typeface="Calibri"/>
                <a:cs typeface="Calibri"/>
              </a:rPr>
              <a:t>break </a:t>
            </a:r>
            <a:r>
              <a:rPr sz="3200" spc="-7" dirty="0">
                <a:latin typeface="Calibri"/>
                <a:cs typeface="Calibri"/>
              </a:rPr>
              <a:t>up </a:t>
            </a:r>
            <a:r>
              <a:rPr sz="3200" dirty="0">
                <a:latin typeface="Calibri"/>
                <a:cs typeface="Calibri"/>
              </a:rPr>
              <a:t>the </a:t>
            </a:r>
            <a:r>
              <a:rPr sz="3200" spc="-13" dirty="0">
                <a:latin typeface="Calibri"/>
                <a:cs typeface="Calibri"/>
              </a:rPr>
              <a:t>process </a:t>
            </a:r>
            <a:r>
              <a:rPr sz="3200" spc="-7" dirty="0">
                <a:latin typeface="Calibri"/>
                <a:cs typeface="Calibri"/>
              </a:rPr>
              <a:t>of </a:t>
            </a:r>
            <a:r>
              <a:rPr sz="3200" spc="-27" dirty="0">
                <a:latin typeface="Calibri"/>
                <a:cs typeface="Calibri"/>
              </a:rPr>
              <a:t>“executing </a:t>
            </a:r>
            <a:r>
              <a:rPr sz="3200" dirty="0">
                <a:latin typeface="Calibri"/>
                <a:cs typeface="Calibri"/>
              </a:rPr>
              <a:t>an </a:t>
            </a:r>
            <a:r>
              <a:rPr sz="3200" spc="-707" dirty="0">
                <a:latin typeface="Calibri"/>
                <a:cs typeface="Calibri"/>
              </a:rPr>
              <a:t> </a:t>
            </a:r>
            <a:r>
              <a:rPr sz="3200" spc="-7" dirty="0">
                <a:latin typeface="Calibri"/>
                <a:cs typeface="Calibri"/>
              </a:rPr>
              <a:t>instruction” </a:t>
            </a:r>
            <a:r>
              <a:rPr sz="3200" spc="-20" dirty="0">
                <a:latin typeface="Calibri"/>
                <a:cs typeface="Calibri"/>
              </a:rPr>
              <a:t>into stages, </a:t>
            </a:r>
            <a:r>
              <a:rPr sz="3200" spc="-7" dirty="0">
                <a:latin typeface="Calibri"/>
                <a:cs typeface="Calibri"/>
              </a:rPr>
              <a:t>and </a:t>
            </a:r>
            <a:r>
              <a:rPr sz="3200" dirty="0">
                <a:latin typeface="Calibri"/>
                <a:cs typeface="Calibri"/>
              </a:rPr>
              <a:t>then </a:t>
            </a:r>
            <a:r>
              <a:rPr sz="3200" spc="-7" dirty="0">
                <a:latin typeface="Calibri"/>
                <a:cs typeface="Calibri"/>
              </a:rPr>
              <a:t>connect </a:t>
            </a:r>
            <a:r>
              <a:rPr sz="3200" dirty="0">
                <a:latin typeface="Calibri"/>
                <a:cs typeface="Calibri"/>
              </a:rPr>
              <a:t>the </a:t>
            </a:r>
            <a:r>
              <a:rPr sz="3200" spc="7" dirty="0">
                <a:latin typeface="Calibri"/>
                <a:cs typeface="Calibri"/>
              </a:rPr>
              <a:t> </a:t>
            </a:r>
            <a:r>
              <a:rPr sz="3200" spc="-20" dirty="0">
                <a:latin typeface="Calibri"/>
                <a:cs typeface="Calibri"/>
              </a:rPr>
              <a:t>stages</a:t>
            </a:r>
            <a:r>
              <a:rPr sz="3200" spc="-33" dirty="0">
                <a:latin typeface="Calibri"/>
                <a:cs typeface="Calibri"/>
              </a:rPr>
              <a:t> </a:t>
            </a:r>
            <a:r>
              <a:rPr sz="3200" spc="-20" dirty="0">
                <a:latin typeface="Calibri"/>
                <a:cs typeface="Calibri"/>
              </a:rPr>
              <a:t>to</a:t>
            </a:r>
            <a:r>
              <a:rPr sz="3200" spc="-13" dirty="0">
                <a:latin typeface="Calibri"/>
                <a:cs typeface="Calibri"/>
              </a:rPr>
              <a:t> </a:t>
            </a:r>
            <a:r>
              <a:rPr sz="3200" spc="-20" dirty="0">
                <a:latin typeface="Calibri"/>
                <a:cs typeface="Calibri"/>
              </a:rPr>
              <a:t>create</a:t>
            </a:r>
            <a:r>
              <a:rPr sz="3200" spc="-27" dirty="0">
                <a:latin typeface="Calibri"/>
                <a:cs typeface="Calibri"/>
              </a:rPr>
              <a:t> </a:t>
            </a:r>
            <a:r>
              <a:rPr sz="3200" spc="-7" dirty="0">
                <a:latin typeface="Calibri"/>
                <a:cs typeface="Calibri"/>
              </a:rPr>
              <a:t>the</a:t>
            </a:r>
            <a:r>
              <a:rPr sz="3200" dirty="0">
                <a:latin typeface="Calibri"/>
                <a:cs typeface="Calibri"/>
              </a:rPr>
              <a:t> </a:t>
            </a:r>
            <a:r>
              <a:rPr sz="3200" spc="-7" dirty="0">
                <a:latin typeface="Calibri"/>
                <a:cs typeface="Calibri"/>
              </a:rPr>
              <a:t>whole</a:t>
            </a:r>
            <a:r>
              <a:rPr sz="3200" dirty="0">
                <a:latin typeface="Calibri"/>
                <a:cs typeface="Calibri"/>
              </a:rPr>
              <a:t> </a:t>
            </a:r>
            <a:r>
              <a:rPr sz="3200" spc="-20" dirty="0">
                <a:latin typeface="Calibri"/>
                <a:cs typeface="Calibri"/>
              </a:rPr>
              <a:t>datapath</a:t>
            </a:r>
            <a:endParaRPr sz="3200" dirty="0">
              <a:latin typeface="Calibri"/>
              <a:cs typeface="Calibri"/>
            </a:endParaRPr>
          </a:p>
          <a:p>
            <a:pPr marL="760288" lvl="1" indent="-287013">
              <a:spcBef>
                <a:spcPts val="553"/>
              </a:spcBef>
              <a:buSzPct val="88095"/>
              <a:buFont typeface="Arial"/>
              <a:buChar char="–"/>
              <a:tabLst>
                <a:tab pos="761134" algn="l"/>
              </a:tabLst>
            </a:pPr>
            <a:r>
              <a:rPr sz="2800" spc="-7" dirty="0">
                <a:latin typeface="Calibri"/>
                <a:cs typeface="Calibri"/>
              </a:rPr>
              <a:t>smaller</a:t>
            </a:r>
            <a:r>
              <a:rPr sz="2800" spc="7" dirty="0">
                <a:latin typeface="Calibri"/>
                <a:cs typeface="Calibri"/>
              </a:rPr>
              <a:t> </a:t>
            </a:r>
            <a:r>
              <a:rPr sz="2800" spc="-20" dirty="0">
                <a:latin typeface="Calibri"/>
                <a:cs typeface="Calibri"/>
              </a:rPr>
              <a:t>stages</a:t>
            </a:r>
            <a:r>
              <a:rPr sz="2800" spc="-13" dirty="0">
                <a:latin typeface="Calibri"/>
                <a:cs typeface="Calibri"/>
              </a:rPr>
              <a:t> are</a:t>
            </a:r>
            <a:r>
              <a:rPr sz="2800" spc="-7" dirty="0">
                <a:latin typeface="Calibri"/>
                <a:cs typeface="Calibri"/>
              </a:rPr>
              <a:t> easier</a:t>
            </a:r>
            <a:r>
              <a:rPr sz="2800" spc="20" dirty="0">
                <a:latin typeface="Calibri"/>
                <a:cs typeface="Calibri"/>
              </a:rPr>
              <a:t> </a:t>
            </a:r>
            <a:r>
              <a:rPr sz="2800" spc="-13" dirty="0">
                <a:latin typeface="Calibri"/>
                <a:cs typeface="Calibri"/>
              </a:rPr>
              <a:t>to </a:t>
            </a:r>
            <a:r>
              <a:rPr sz="2800" spc="-7" dirty="0">
                <a:latin typeface="Calibri"/>
                <a:cs typeface="Calibri"/>
              </a:rPr>
              <a:t>design</a:t>
            </a:r>
            <a:endParaRPr sz="2800" dirty="0">
              <a:latin typeface="Calibri"/>
              <a:cs typeface="Calibri"/>
            </a:endParaRPr>
          </a:p>
          <a:p>
            <a:pPr marL="760288" marR="986342" lvl="1" indent="-287013">
              <a:spcBef>
                <a:spcPts val="533"/>
              </a:spcBef>
              <a:buSzPct val="88095"/>
              <a:buFont typeface="Arial"/>
              <a:buChar char="–"/>
              <a:tabLst>
                <a:tab pos="761134" algn="l"/>
              </a:tabLst>
            </a:pPr>
            <a:r>
              <a:rPr sz="2800" spc="-20" dirty="0">
                <a:latin typeface="Calibri"/>
                <a:cs typeface="Calibri"/>
              </a:rPr>
              <a:t>easy</a:t>
            </a:r>
            <a:r>
              <a:rPr sz="2800" spc="-7" dirty="0">
                <a:latin typeface="Calibri"/>
                <a:cs typeface="Calibri"/>
              </a:rPr>
              <a:t> </a:t>
            </a:r>
            <a:r>
              <a:rPr sz="2800" spc="-13" dirty="0">
                <a:latin typeface="Calibri"/>
                <a:cs typeface="Calibri"/>
              </a:rPr>
              <a:t>to</a:t>
            </a:r>
            <a:r>
              <a:rPr sz="2800" dirty="0">
                <a:latin typeface="Calibri"/>
                <a:cs typeface="Calibri"/>
              </a:rPr>
              <a:t> </a:t>
            </a:r>
            <a:r>
              <a:rPr sz="2800" spc="-20" dirty="0">
                <a:latin typeface="Calibri"/>
                <a:cs typeface="Calibri"/>
              </a:rPr>
              <a:t>optimize</a:t>
            </a:r>
            <a:r>
              <a:rPr sz="2800" spc="13" dirty="0">
                <a:latin typeface="Calibri"/>
                <a:cs typeface="Calibri"/>
              </a:rPr>
              <a:t> </a:t>
            </a:r>
            <a:r>
              <a:rPr sz="2800" spc="-7" dirty="0">
                <a:latin typeface="Calibri"/>
                <a:cs typeface="Calibri"/>
              </a:rPr>
              <a:t>(change)</a:t>
            </a:r>
            <a:r>
              <a:rPr sz="2800" spc="-13" dirty="0">
                <a:latin typeface="Calibri"/>
                <a:cs typeface="Calibri"/>
              </a:rPr>
              <a:t> </a:t>
            </a:r>
            <a:r>
              <a:rPr sz="2800" spc="-7" dirty="0">
                <a:latin typeface="Calibri"/>
                <a:cs typeface="Calibri"/>
              </a:rPr>
              <a:t>one</a:t>
            </a:r>
            <a:r>
              <a:rPr sz="2800" dirty="0">
                <a:latin typeface="Calibri"/>
                <a:cs typeface="Calibri"/>
              </a:rPr>
              <a:t> </a:t>
            </a:r>
            <a:r>
              <a:rPr sz="2800" spc="-20" dirty="0">
                <a:latin typeface="Calibri"/>
                <a:cs typeface="Calibri"/>
              </a:rPr>
              <a:t>stage</a:t>
            </a:r>
            <a:r>
              <a:rPr sz="2800" spc="-13" dirty="0">
                <a:latin typeface="Calibri"/>
                <a:cs typeface="Calibri"/>
              </a:rPr>
              <a:t> </a:t>
            </a:r>
            <a:r>
              <a:rPr sz="2800" spc="-7" dirty="0">
                <a:latin typeface="Calibri"/>
                <a:cs typeface="Calibri"/>
              </a:rPr>
              <a:t>without </a:t>
            </a:r>
            <a:r>
              <a:rPr sz="2800" spc="-612" dirty="0">
                <a:latin typeface="Calibri"/>
                <a:cs typeface="Calibri"/>
              </a:rPr>
              <a:t> </a:t>
            </a:r>
            <a:r>
              <a:rPr sz="2800" spc="-7" dirty="0">
                <a:latin typeface="Calibri"/>
                <a:cs typeface="Calibri"/>
              </a:rPr>
              <a:t>touching </a:t>
            </a:r>
            <a:r>
              <a:rPr sz="2800" dirty="0">
                <a:latin typeface="Calibri"/>
                <a:cs typeface="Calibri"/>
              </a:rPr>
              <a:t>the</a:t>
            </a:r>
            <a:r>
              <a:rPr sz="2800" spc="-13" dirty="0">
                <a:latin typeface="Calibri"/>
                <a:cs typeface="Calibri"/>
              </a:rPr>
              <a:t> others</a:t>
            </a:r>
            <a:r>
              <a:rPr sz="2800" spc="7" dirty="0">
                <a:latin typeface="Calibri"/>
                <a:cs typeface="Calibri"/>
              </a:rPr>
              <a:t> </a:t>
            </a:r>
            <a:r>
              <a:rPr sz="2800" spc="-7" dirty="0">
                <a:latin typeface="Calibri"/>
                <a:cs typeface="Calibri"/>
              </a:rPr>
              <a:t>(</a:t>
            </a:r>
            <a:r>
              <a:rPr sz="2800" spc="-7">
                <a:latin typeface="Calibri"/>
                <a:cs typeface="Calibri"/>
              </a:rPr>
              <a:t>modularity)</a:t>
            </a:r>
            <a:r>
              <a:rPr lang="en-US" sz="2800" spc="-7">
                <a:latin typeface="Calibri"/>
                <a:cs typeface="Calibri"/>
              </a:rPr>
              <a:t> --- module hóa</a:t>
            </a:r>
            <a:endParaRPr sz="2800" dirty="0">
              <a:latin typeface="Calibri"/>
              <a:cs typeface="Calibri"/>
            </a:endParaRPr>
          </a:p>
        </p:txBody>
      </p:sp>
      <p:sp>
        <p:nvSpPr>
          <p:cNvPr id="3" name="object 3"/>
          <p:cNvSpPr txBox="1">
            <a:spLocks noGrp="1"/>
          </p:cNvSpPr>
          <p:nvPr>
            <p:ph type="title"/>
          </p:nvPr>
        </p:nvSpPr>
        <p:spPr>
          <a:xfrm>
            <a:off x="1192091" y="77580"/>
            <a:ext cx="9642686"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Stages of the Datapath : Overview</a:t>
            </a:r>
          </a:p>
        </p:txBody>
      </p:sp>
      <p:sp>
        <p:nvSpPr>
          <p:cNvPr id="4" name="Date Placeholder 3">
            <a:extLst>
              <a:ext uri="{FF2B5EF4-FFF2-40B4-BE49-F238E27FC236}">
                <a16:creationId xmlns:a16="http://schemas.microsoft.com/office/drawing/2014/main" id="{CF357767-179B-4A5F-A5C4-629F3A0D718E}"/>
              </a:ext>
            </a:extLst>
          </p:cNvPr>
          <p:cNvSpPr>
            <a:spLocks noGrp="1"/>
          </p:cNvSpPr>
          <p:nvPr>
            <p:ph type="dt" sz="half" idx="10"/>
          </p:nvPr>
        </p:nvSpPr>
        <p:spPr/>
        <p:txBody>
          <a:bodyPr/>
          <a:lstStyle/>
          <a:p>
            <a:fld id="{93564D03-625A-46A5-AF77-3ED684E6C11F}" type="datetime1">
              <a:rPr lang="en-US" smtClean="0"/>
              <a:t>5/11/2024</a:t>
            </a:fld>
            <a:endParaRPr lang="en-US"/>
          </a:p>
        </p:txBody>
      </p:sp>
      <p:sp>
        <p:nvSpPr>
          <p:cNvPr id="5" name="Slide Number Placeholder 4">
            <a:extLst>
              <a:ext uri="{FF2B5EF4-FFF2-40B4-BE49-F238E27FC236}">
                <a16:creationId xmlns:a16="http://schemas.microsoft.com/office/drawing/2014/main" id="{74D527A5-7972-4909-A03E-05E98B890052}"/>
              </a:ext>
            </a:extLst>
          </p:cNvPr>
          <p:cNvSpPr>
            <a:spLocks noGrp="1"/>
          </p:cNvSpPr>
          <p:nvPr>
            <p:ph type="sldNum" sz="quarter" idx="12"/>
          </p:nvPr>
        </p:nvSpPr>
        <p:spPr/>
        <p:txBody>
          <a:bodyPr/>
          <a:lstStyle/>
          <a:p>
            <a:fld id="{AB6352F2-FB44-4DA6-821F-C2F4E454E2C0}" type="slidenum">
              <a:rPr lang="en-US" smtClean="0"/>
              <a:t>10</a:t>
            </a:fld>
            <a:endParaRPr lang="en-US"/>
          </a:p>
        </p:txBody>
      </p:sp>
    </p:spTree>
  </p:cSld>
  <p:clrMapOvr>
    <a:masterClrMapping/>
  </p:clrMapOvr>
  <p:transition spd="slow">
    <p:dissolv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6036" y="962490"/>
            <a:ext cx="3481063" cy="1947799"/>
          </a:xfrm>
          <a:prstGeom prst="rect">
            <a:avLst/>
          </a:prstGeom>
        </p:spPr>
        <p:txBody>
          <a:bodyPr vert="horz" wrap="square" lIns="0" tIns="18627" rIns="0" bIns="0" rtlCol="0">
            <a:spAutoFit/>
          </a:bodyPr>
          <a:lstStyle/>
          <a:p>
            <a:pPr marL="425016" marR="6773" indent="-408083">
              <a:lnSpc>
                <a:spcPct val="99400"/>
              </a:lnSpc>
              <a:spcBef>
                <a:spcPts val="147"/>
              </a:spcBef>
              <a:buClr>
                <a:srgbClr val="E4DDD2"/>
              </a:buClr>
              <a:buSzPct val="94444"/>
              <a:buFont typeface="Wingdings"/>
              <a:buChar char=""/>
              <a:tabLst>
                <a:tab pos="424169" algn="l"/>
                <a:tab pos="425016" algn="l"/>
              </a:tabLst>
            </a:pPr>
            <a:r>
              <a:rPr sz="2400" spc="-40" dirty="0">
                <a:latin typeface="Gill Sans MT"/>
                <a:cs typeface="Gill Sans MT"/>
              </a:rPr>
              <a:t>I</a:t>
            </a:r>
            <a:r>
              <a:rPr sz="2400" spc="-93" dirty="0">
                <a:latin typeface="Gill Sans MT"/>
                <a:cs typeface="Gill Sans MT"/>
              </a:rPr>
              <a:t>n</a:t>
            </a:r>
            <a:r>
              <a:rPr sz="2400" spc="73" dirty="0">
                <a:latin typeface="Gill Sans MT"/>
                <a:cs typeface="Gill Sans MT"/>
              </a:rPr>
              <a:t>s</a:t>
            </a:r>
            <a:r>
              <a:rPr sz="2400" spc="-220" dirty="0">
                <a:latin typeface="Gill Sans MT"/>
                <a:cs typeface="Gill Sans MT"/>
              </a:rPr>
              <a:t>t</a:t>
            </a:r>
            <a:r>
              <a:rPr sz="2400" spc="-260" dirty="0">
                <a:latin typeface="Gill Sans MT"/>
                <a:cs typeface="Gill Sans MT"/>
              </a:rPr>
              <a:t>r</a:t>
            </a:r>
            <a:r>
              <a:rPr sz="2400" spc="7" dirty="0">
                <a:latin typeface="Gill Sans MT"/>
                <a:cs typeface="Gill Sans MT"/>
              </a:rPr>
              <a:t>u</a:t>
            </a:r>
            <a:r>
              <a:rPr sz="2400" spc="-53" dirty="0">
                <a:latin typeface="Gill Sans MT"/>
                <a:cs typeface="Gill Sans MT"/>
              </a:rPr>
              <a:t>c</a:t>
            </a:r>
            <a:r>
              <a:rPr sz="2400" spc="-220" dirty="0">
                <a:latin typeface="Gill Sans MT"/>
                <a:cs typeface="Gill Sans MT"/>
              </a:rPr>
              <a:t>t</a:t>
            </a:r>
            <a:r>
              <a:rPr sz="2400" spc="-47" dirty="0">
                <a:latin typeface="Gill Sans MT"/>
                <a:cs typeface="Gill Sans MT"/>
              </a:rPr>
              <a:t>i</a:t>
            </a:r>
            <a:r>
              <a:rPr sz="2400" spc="-133" dirty="0">
                <a:latin typeface="Gill Sans MT"/>
                <a:cs typeface="Gill Sans MT"/>
              </a:rPr>
              <a:t>o</a:t>
            </a:r>
            <a:r>
              <a:rPr sz="2400" spc="7" dirty="0">
                <a:latin typeface="Gill Sans MT"/>
                <a:cs typeface="Gill Sans MT"/>
              </a:rPr>
              <a:t>n</a:t>
            </a:r>
            <a:r>
              <a:rPr sz="2400" spc="-100" dirty="0">
                <a:latin typeface="Gill Sans MT"/>
                <a:cs typeface="Gill Sans MT"/>
              </a:rPr>
              <a:t> </a:t>
            </a:r>
            <a:r>
              <a:rPr sz="2400" spc="-220" dirty="0">
                <a:latin typeface="Gill Sans MT"/>
                <a:cs typeface="Gill Sans MT"/>
              </a:rPr>
              <a:t>t</a:t>
            </a:r>
            <a:r>
              <a:rPr sz="2400" spc="-53" dirty="0">
                <a:latin typeface="Gill Sans MT"/>
                <a:cs typeface="Gill Sans MT"/>
              </a:rPr>
              <a:t>y</a:t>
            </a:r>
            <a:r>
              <a:rPr sz="2400" spc="40" dirty="0">
                <a:latin typeface="Gill Sans MT"/>
                <a:cs typeface="Gill Sans MT"/>
              </a:rPr>
              <a:t>p</a:t>
            </a:r>
            <a:r>
              <a:rPr sz="2400" spc="13" dirty="0">
                <a:latin typeface="Gill Sans MT"/>
                <a:cs typeface="Gill Sans MT"/>
              </a:rPr>
              <a:t>e  </a:t>
            </a:r>
            <a:r>
              <a:rPr sz="2400" spc="-13" dirty="0">
                <a:latin typeface="Gill Sans MT"/>
                <a:cs typeface="Gill Sans MT"/>
              </a:rPr>
              <a:t>encoded</a:t>
            </a:r>
            <a:r>
              <a:rPr sz="2400" spc="-147" dirty="0">
                <a:latin typeface="Gill Sans MT"/>
                <a:cs typeface="Gill Sans MT"/>
              </a:rPr>
              <a:t> </a:t>
            </a:r>
            <a:r>
              <a:rPr sz="2400" spc="53" dirty="0">
                <a:latin typeface="Gill Sans MT"/>
                <a:cs typeface="Gill Sans MT"/>
              </a:rPr>
              <a:t>using</a:t>
            </a:r>
            <a:r>
              <a:rPr sz="2400" spc="-147" dirty="0">
                <a:latin typeface="Gill Sans MT"/>
                <a:cs typeface="Gill Sans MT"/>
              </a:rPr>
              <a:t> </a:t>
            </a:r>
            <a:r>
              <a:rPr sz="2400" spc="-53" dirty="0">
                <a:latin typeface="Gill Sans MT"/>
                <a:cs typeface="Gill Sans MT"/>
              </a:rPr>
              <a:t>only </a:t>
            </a:r>
            <a:r>
              <a:rPr sz="2400" spc="-645" dirty="0">
                <a:latin typeface="Gill Sans MT"/>
                <a:cs typeface="Gill Sans MT"/>
              </a:rPr>
              <a:t> </a:t>
            </a:r>
            <a:r>
              <a:rPr sz="2400" dirty="0">
                <a:latin typeface="Gill Sans MT"/>
                <a:cs typeface="Gill Sans MT"/>
              </a:rPr>
              <a:t>9</a:t>
            </a:r>
            <a:r>
              <a:rPr sz="2400" spc="-113" dirty="0">
                <a:latin typeface="Gill Sans MT"/>
                <a:cs typeface="Gill Sans MT"/>
              </a:rPr>
              <a:t> </a:t>
            </a:r>
            <a:r>
              <a:rPr sz="2400" spc="-27" dirty="0">
                <a:latin typeface="Gill Sans MT"/>
                <a:cs typeface="Gill Sans MT"/>
              </a:rPr>
              <a:t>bits:</a:t>
            </a:r>
            <a:endParaRPr sz="2400" dirty="0">
              <a:latin typeface="Gill Sans MT"/>
              <a:cs typeface="Gill Sans MT"/>
            </a:endParaRPr>
          </a:p>
          <a:p>
            <a:pPr marL="425016" marR="276006" indent="-408083">
              <a:spcBef>
                <a:spcPts val="707"/>
              </a:spcBef>
              <a:buClr>
                <a:srgbClr val="E4DDD2"/>
              </a:buClr>
              <a:buSzPct val="94444"/>
              <a:buFont typeface="Wingdings"/>
              <a:buChar char=""/>
              <a:tabLst>
                <a:tab pos="424169" algn="l"/>
                <a:tab pos="425016" algn="l"/>
              </a:tabLst>
            </a:pPr>
            <a:r>
              <a:rPr sz="2400" b="1" spc="-13" dirty="0">
                <a:latin typeface="Courier New"/>
                <a:cs typeface="Courier New"/>
              </a:rPr>
              <a:t>inst[30]</a:t>
            </a:r>
            <a:r>
              <a:rPr sz="2400" spc="-13" dirty="0">
                <a:latin typeface="Gill Sans MT"/>
                <a:cs typeface="Gill Sans MT"/>
              </a:rPr>
              <a:t>, </a:t>
            </a:r>
            <a:r>
              <a:rPr sz="2400" spc="-7" dirty="0">
                <a:latin typeface="Gill Sans MT"/>
                <a:cs typeface="Gill Sans MT"/>
              </a:rPr>
              <a:t> </a:t>
            </a:r>
            <a:r>
              <a:rPr sz="2400" b="1" spc="-13" dirty="0">
                <a:latin typeface="Courier New"/>
                <a:cs typeface="Courier New"/>
              </a:rPr>
              <a:t>inst[14:12</a:t>
            </a:r>
            <a:r>
              <a:rPr sz="2400" b="1" spc="-7" dirty="0">
                <a:latin typeface="Courier New"/>
                <a:cs typeface="Courier New"/>
              </a:rPr>
              <a:t>]</a:t>
            </a:r>
            <a:r>
              <a:rPr sz="2400" spc="40" dirty="0">
                <a:latin typeface="Gill Sans MT"/>
                <a:cs typeface="Gill Sans MT"/>
              </a:rPr>
              <a:t>,  </a:t>
            </a:r>
            <a:r>
              <a:rPr sz="2400" b="1" spc="-13" dirty="0">
                <a:latin typeface="Courier New"/>
                <a:cs typeface="Courier New"/>
              </a:rPr>
              <a:t>inst[6:2]</a:t>
            </a:r>
            <a:endParaRPr sz="2400" dirty="0">
              <a:latin typeface="Courier New"/>
              <a:cs typeface="Courier New"/>
            </a:endParaRPr>
          </a:p>
        </p:txBody>
      </p:sp>
      <p:sp>
        <p:nvSpPr>
          <p:cNvPr id="3" name="object 3"/>
          <p:cNvSpPr txBox="1">
            <a:spLocks noGrp="1"/>
          </p:cNvSpPr>
          <p:nvPr>
            <p:ph type="title"/>
          </p:nvPr>
        </p:nvSpPr>
        <p:spPr>
          <a:xfrm>
            <a:off x="1274828" y="106710"/>
            <a:ext cx="4682067"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RV32I, A Nine-Bit ISA!</a:t>
            </a:r>
          </a:p>
        </p:txBody>
      </p:sp>
      <p:grpSp>
        <p:nvGrpSpPr>
          <p:cNvPr id="4" name="object 4"/>
          <p:cNvGrpSpPr/>
          <p:nvPr/>
        </p:nvGrpSpPr>
        <p:grpSpPr>
          <a:xfrm>
            <a:off x="3556001" y="922527"/>
            <a:ext cx="5366172" cy="5422053"/>
            <a:chOff x="2667000" y="691895"/>
            <a:chExt cx="4024629" cy="4066540"/>
          </a:xfrm>
        </p:grpSpPr>
        <p:pic>
          <p:nvPicPr>
            <p:cNvPr id="5" name="object 5"/>
            <p:cNvPicPr/>
            <p:nvPr/>
          </p:nvPicPr>
          <p:blipFill>
            <a:blip r:embed="rId2" cstate="print"/>
            <a:stretch>
              <a:fillRect/>
            </a:stretch>
          </p:blipFill>
          <p:spPr>
            <a:xfrm>
              <a:off x="2667000" y="746759"/>
              <a:ext cx="3486912" cy="3959352"/>
            </a:xfrm>
            <a:prstGeom prst="rect">
              <a:avLst/>
            </a:prstGeom>
          </p:spPr>
        </p:pic>
        <p:pic>
          <p:nvPicPr>
            <p:cNvPr id="6" name="object 6"/>
            <p:cNvPicPr/>
            <p:nvPr/>
          </p:nvPicPr>
          <p:blipFill>
            <a:blip r:embed="rId3" cstate="print"/>
            <a:stretch>
              <a:fillRect/>
            </a:stretch>
          </p:blipFill>
          <p:spPr>
            <a:xfrm>
              <a:off x="2929127" y="3078479"/>
              <a:ext cx="88392" cy="1338072"/>
            </a:xfrm>
            <a:prstGeom prst="rect">
              <a:avLst/>
            </a:prstGeom>
          </p:spPr>
        </p:pic>
        <p:pic>
          <p:nvPicPr>
            <p:cNvPr id="7" name="object 7"/>
            <p:cNvPicPr/>
            <p:nvPr/>
          </p:nvPicPr>
          <p:blipFill>
            <a:blip r:embed="rId4" cstate="print"/>
            <a:stretch>
              <a:fillRect/>
            </a:stretch>
          </p:blipFill>
          <p:spPr>
            <a:xfrm>
              <a:off x="4422648" y="1014983"/>
              <a:ext cx="252984" cy="3712464"/>
            </a:xfrm>
            <a:prstGeom prst="rect">
              <a:avLst/>
            </a:prstGeom>
          </p:spPr>
        </p:pic>
        <p:pic>
          <p:nvPicPr>
            <p:cNvPr id="8" name="object 8"/>
            <p:cNvPicPr/>
            <p:nvPr/>
          </p:nvPicPr>
          <p:blipFill>
            <a:blip r:embed="rId5" cstate="print"/>
            <a:stretch>
              <a:fillRect/>
            </a:stretch>
          </p:blipFill>
          <p:spPr>
            <a:xfrm>
              <a:off x="5337048" y="691895"/>
              <a:ext cx="252984" cy="4066032"/>
            </a:xfrm>
            <a:prstGeom prst="rect">
              <a:avLst/>
            </a:prstGeom>
          </p:spPr>
        </p:pic>
        <p:sp>
          <p:nvSpPr>
            <p:cNvPr id="9" name="object 9"/>
            <p:cNvSpPr/>
            <p:nvPr/>
          </p:nvSpPr>
          <p:spPr>
            <a:xfrm>
              <a:off x="3039033" y="3278568"/>
              <a:ext cx="3652520" cy="961390"/>
            </a:xfrm>
            <a:custGeom>
              <a:avLst/>
              <a:gdLst/>
              <a:ahLst/>
              <a:cxnLst/>
              <a:rect l="l" t="t" r="r" b="b"/>
              <a:pathLst>
                <a:path w="3652520" h="961389">
                  <a:moveTo>
                    <a:pt x="3599599" y="87274"/>
                  </a:moveTo>
                  <a:lnTo>
                    <a:pt x="2662313" y="28511"/>
                  </a:lnTo>
                  <a:lnTo>
                    <a:pt x="2662364" y="27724"/>
                  </a:lnTo>
                  <a:lnTo>
                    <a:pt x="2664104" y="0"/>
                  </a:lnTo>
                  <a:lnTo>
                    <a:pt x="2585669" y="33261"/>
                  </a:lnTo>
                  <a:lnTo>
                    <a:pt x="2659342" y="76047"/>
                  </a:lnTo>
                  <a:lnTo>
                    <a:pt x="2661132" y="47536"/>
                  </a:lnTo>
                  <a:lnTo>
                    <a:pt x="3598405" y="106286"/>
                  </a:lnTo>
                  <a:lnTo>
                    <a:pt x="3599599" y="87274"/>
                  </a:lnTo>
                  <a:close/>
                </a:path>
                <a:path w="3652520" h="961389">
                  <a:moveTo>
                    <a:pt x="3600234" y="482790"/>
                  </a:moveTo>
                  <a:lnTo>
                    <a:pt x="1692452" y="233476"/>
                  </a:lnTo>
                  <a:lnTo>
                    <a:pt x="1692668" y="231825"/>
                  </a:lnTo>
                  <a:lnTo>
                    <a:pt x="1696148" y="205130"/>
                  </a:lnTo>
                  <a:lnTo>
                    <a:pt x="1615655" y="233045"/>
                  </a:lnTo>
                  <a:lnTo>
                    <a:pt x="1686280" y="280695"/>
                  </a:lnTo>
                  <a:lnTo>
                    <a:pt x="1689976" y="252361"/>
                  </a:lnTo>
                  <a:lnTo>
                    <a:pt x="3597770" y="501688"/>
                  </a:lnTo>
                  <a:lnTo>
                    <a:pt x="3600234" y="482790"/>
                  </a:lnTo>
                  <a:close/>
                </a:path>
                <a:path w="3652520" h="961389">
                  <a:moveTo>
                    <a:pt x="3652278" y="942009"/>
                  </a:moveTo>
                  <a:lnTo>
                    <a:pt x="76720" y="652322"/>
                  </a:lnTo>
                  <a:lnTo>
                    <a:pt x="76796" y="651294"/>
                  </a:lnTo>
                  <a:lnTo>
                    <a:pt x="79019" y="623836"/>
                  </a:lnTo>
                  <a:lnTo>
                    <a:pt x="0" y="655662"/>
                  </a:lnTo>
                  <a:lnTo>
                    <a:pt x="72872" y="699795"/>
                  </a:lnTo>
                  <a:lnTo>
                    <a:pt x="75171" y="671309"/>
                  </a:lnTo>
                  <a:lnTo>
                    <a:pt x="3650742" y="960996"/>
                  </a:lnTo>
                  <a:lnTo>
                    <a:pt x="3652278" y="942009"/>
                  </a:lnTo>
                  <a:close/>
                </a:path>
              </a:pathLst>
            </a:custGeom>
            <a:solidFill>
              <a:srgbClr val="FFC000"/>
            </a:solidFill>
          </p:spPr>
          <p:txBody>
            <a:bodyPr wrap="square" lIns="0" tIns="0" rIns="0" bIns="0" rtlCol="0"/>
            <a:lstStyle/>
            <a:p>
              <a:endParaRPr sz="2400"/>
            </a:p>
          </p:txBody>
        </p:sp>
      </p:grpSp>
      <p:sp>
        <p:nvSpPr>
          <p:cNvPr id="10" name="object 10"/>
          <p:cNvSpPr txBox="1"/>
          <p:nvPr/>
        </p:nvSpPr>
        <p:spPr>
          <a:xfrm>
            <a:off x="8955711" y="4122927"/>
            <a:ext cx="2269067" cy="1699803"/>
          </a:xfrm>
          <a:prstGeom prst="rect">
            <a:avLst/>
          </a:prstGeom>
        </p:spPr>
        <p:txBody>
          <a:bodyPr vert="horz" wrap="square" lIns="0" tIns="16933" rIns="0" bIns="0" rtlCol="0">
            <a:spAutoFit/>
          </a:bodyPr>
          <a:lstStyle/>
          <a:p>
            <a:pPr marL="16933" marR="6773">
              <a:lnSpc>
                <a:spcPct val="130000"/>
              </a:lnSpc>
              <a:spcBef>
                <a:spcPts val="133"/>
              </a:spcBef>
            </a:pPr>
            <a:r>
              <a:rPr sz="2667" b="1" spc="-7" dirty="0">
                <a:solidFill>
                  <a:srgbClr val="FFC000"/>
                </a:solidFill>
                <a:latin typeface="Courier New"/>
                <a:cs typeface="Courier New"/>
              </a:rPr>
              <a:t>inst[6:2] </a:t>
            </a:r>
            <a:r>
              <a:rPr sz="2667" b="1" dirty="0">
                <a:solidFill>
                  <a:srgbClr val="FFC000"/>
                </a:solidFill>
                <a:latin typeface="Courier New"/>
                <a:cs typeface="Courier New"/>
              </a:rPr>
              <a:t> </a:t>
            </a:r>
            <a:r>
              <a:rPr sz="2667" b="1" spc="-7" dirty="0">
                <a:solidFill>
                  <a:srgbClr val="FFC000"/>
                </a:solidFill>
                <a:latin typeface="Courier New"/>
                <a:cs typeface="Courier New"/>
              </a:rPr>
              <a:t>inst[14:12]</a:t>
            </a:r>
            <a:endParaRPr sz="2667">
              <a:latin typeface="Courier New"/>
              <a:cs typeface="Courier New"/>
            </a:endParaRPr>
          </a:p>
          <a:p>
            <a:pPr marL="86357">
              <a:spcBef>
                <a:spcPts val="1600"/>
              </a:spcBef>
            </a:pPr>
            <a:r>
              <a:rPr sz="2667" b="1" spc="-7" dirty="0">
                <a:solidFill>
                  <a:srgbClr val="FFC000"/>
                </a:solidFill>
                <a:latin typeface="Courier New"/>
                <a:cs typeface="Courier New"/>
              </a:rPr>
              <a:t>inst[30]</a:t>
            </a:r>
            <a:endParaRPr sz="2667">
              <a:latin typeface="Courier New"/>
              <a:cs typeface="Courier New"/>
            </a:endParaRPr>
          </a:p>
        </p:txBody>
      </p:sp>
      <p:sp>
        <p:nvSpPr>
          <p:cNvPr id="11" name="Date Placeholder 10">
            <a:extLst>
              <a:ext uri="{FF2B5EF4-FFF2-40B4-BE49-F238E27FC236}">
                <a16:creationId xmlns:a16="http://schemas.microsoft.com/office/drawing/2014/main" id="{1A06589B-B190-498C-90CA-D1EBE935014F}"/>
              </a:ext>
            </a:extLst>
          </p:cNvPr>
          <p:cNvSpPr>
            <a:spLocks noGrp="1"/>
          </p:cNvSpPr>
          <p:nvPr>
            <p:ph type="dt" sz="half" idx="10"/>
          </p:nvPr>
        </p:nvSpPr>
        <p:spPr/>
        <p:txBody>
          <a:bodyPr/>
          <a:lstStyle/>
          <a:p>
            <a:fld id="{CB762655-532E-4C45-B82B-1BB505E197F7}" type="datetime1">
              <a:rPr lang="en-US" smtClean="0"/>
              <a:t>5/11/2024</a:t>
            </a:fld>
            <a:endParaRPr lang="en-US"/>
          </a:p>
        </p:txBody>
      </p:sp>
      <p:sp>
        <p:nvSpPr>
          <p:cNvPr id="12" name="Slide Number Placeholder 11">
            <a:extLst>
              <a:ext uri="{FF2B5EF4-FFF2-40B4-BE49-F238E27FC236}">
                <a16:creationId xmlns:a16="http://schemas.microsoft.com/office/drawing/2014/main" id="{7431AFE6-AAAB-41FD-80F6-02259D27186E}"/>
              </a:ext>
            </a:extLst>
          </p:cNvPr>
          <p:cNvSpPr>
            <a:spLocks noGrp="1"/>
          </p:cNvSpPr>
          <p:nvPr>
            <p:ph type="sldNum" sz="quarter" idx="12"/>
          </p:nvPr>
        </p:nvSpPr>
        <p:spPr/>
        <p:txBody>
          <a:bodyPr/>
          <a:lstStyle/>
          <a:p>
            <a:fld id="{AB6352F2-FB44-4DA6-821F-C2F4E454E2C0}" type="slidenum">
              <a:rPr lang="en-US" smtClean="0"/>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106710"/>
            <a:ext cx="4290060"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ROM-based Control</a:t>
            </a:r>
          </a:p>
        </p:txBody>
      </p:sp>
      <p:sp>
        <p:nvSpPr>
          <p:cNvPr id="3" name="object 3"/>
          <p:cNvSpPr txBox="1"/>
          <p:nvPr/>
        </p:nvSpPr>
        <p:spPr>
          <a:xfrm>
            <a:off x="3383283" y="2772440"/>
            <a:ext cx="5700607" cy="1835417"/>
          </a:xfrm>
          <a:prstGeom prst="rect">
            <a:avLst/>
          </a:prstGeom>
          <a:ln w="38100">
            <a:solidFill>
              <a:srgbClr val="000000"/>
            </a:solidFill>
          </a:ln>
        </p:spPr>
        <p:txBody>
          <a:bodyPr vert="horz" wrap="square" lIns="0" tIns="9313" rIns="0" bIns="0" rtlCol="0">
            <a:spAutoFit/>
          </a:bodyPr>
          <a:lstStyle/>
          <a:p>
            <a:pPr>
              <a:spcBef>
                <a:spcPts val="73"/>
              </a:spcBef>
            </a:pPr>
            <a:endParaRPr sz="6533">
              <a:latin typeface="Times New Roman"/>
              <a:cs typeface="Times New Roman"/>
            </a:endParaRPr>
          </a:p>
          <a:p>
            <a:pPr algn="ctr">
              <a:lnSpc>
                <a:spcPct val="100000"/>
              </a:lnSpc>
            </a:pPr>
            <a:r>
              <a:rPr sz="5333" spc="-107" dirty="0">
                <a:latin typeface="Trebuchet MS"/>
                <a:cs typeface="Trebuchet MS"/>
              </a:rPr>
              <a:t>ROM</a:t>
            </a:r>
            <a:endParaRPr sz="5333">
              <a:latin typeface="Trebuchet MS"/>
              <a:cs typeface="Trebuchet MS"/>
            </a:endParaRPr>
          </a:p>
        </p:txBody>
      </p:sp>
      <p:grpSp>
        <p:nvGrpSpPr>
          <p:cNvPr id="4" name="object 4"/>
          <p:cNvGrpSpPr/>
          <p:nvPr/>
        </p:nvGrpSpPr>
        <p:grpSpPr>
          <a:xfrm>
            <a:off x="4400310" y="2296175"/>
            <a:ext cx="469053" cy="463973"/>
            <a:chOff x="3300232" y="1722131"/>
            <a:chExt cx="351790" cy="347980"/>
          </a:xfrm>
        </p:grpSpPr>
        <p:sp>
          <p:nvSpPr>
            <p:cNvPr id="5" name="object 5"/>
            <p:cNvSpPr/>
            <p:nvPr/>
          </p:nvSpPr>
          <p:spPr>
            <a:xfrm>
              <a:off x="3412871" y="1722131"/>
              <a:ext cx="114300" cy="347980"/>
            </a:xfrm>
            <a:custGeom>
              <a:avLst/>
              <a:gdLst/>
              <a:ahLst/>
              <a:cxnLst/>
              <a:rect l="l" t="t" r="r" b="b"/>
              <a:pathLst>
                <a:path w="114300" h="347980">
                  <a:moveTo>
                    <a:pt x="38099" y="233255"/>
                  </a:moveTo>
                  <a:lnTo>
                    <a:pt x="0" y="233255"/>
                  </a:lnTo>
                  <a:lnTo>
                    <a:pt x="57150" y="347555"/>
                  </a:lnTo>
                  <a:lnTo>
                    <a:pt x="104775" y="252305"/>
                  </a:lnTo>
                  <a:lnTo>
                    <a:pt x="38100" y="252305"/>
                  </a:lnTo>
                  <a:lnTo>
                    <a:pt x="38099" y="233255"/>
                  </a:lnTo>
                  <a:close/>
                </a:path>
                <a:path w="114300" h="347980">
                  <a:moveTo>
                    <a:pt x="76198" y="0"/>
                  </a:moveTo>
                  <a:lnTo>
                    <a:pt x="38098" y="1"/>
                  </a:lnTo>
                  <a:lnTo>
                    <a:pt x="38100" y="252305"/>
                  </a:lnTo>
                  <a:lnTo>
                    <a:pt x="76200" y="252305"/>
                  </a:lnTo>
                  <a:lnTo>
                    <a:pt x="76198" y="0"/>
                  </a:lnTo>
                  <a:close/>
                </a:path>
                <a:path w="114300" h="347980">
                  <a:moveTo>
                    <a:pt x="114300" y="233255"/>
                  </a:moveTo>
                  <a:lnTo>
                    <a:pt x="76199" y="233255"/>
                  </a:lnTo>
                  <a:lnTo>
                    <a:pt x="76200" y="252305"/>
                  </a:lnTo>
                  <a:lnTo>
                    <a:pt x="104775" y="252305"/>
                  </a:lnTo>
                  <a:lnTo>
                    <a:pt x="114300" y="233255"/>
                  </a:lnTo>
                  <a:close/>
                </a:path>
              </a:pathLst>
            </a:custGeom>
            <a:solidFill>
              <a:srgbClr val="D8E156"/>
            </a:solidFill>
          </p:spPr>
          <p:txBody>
            <a:bodyPr wrap="square" lIns="0" tIns="0" rIns="0" bIns="0" rtlCol="0"/>
            <a:lstStyle/>
            <a:p>
              <a:endParaRPr sz="2400"/>
            </a:p>
          </p:txBody>
        </p:sp>
        <p:sp>
          <p:nvSpPr>
            <p:cNvPr id="6" name="object 6"/>
            <p:cNvSpPr/>
            <p:nvPr/>
          </p:nvSpPr>
          <p:spPr>
            <a:xfrm>
              <a:off x="3314519" y="1775454"/>
              <a:ext cx="323215" cy="127000"/>
            </a:xfrm>
            <a:custGeom>
              <a:avLst/>
              <a:gdLst/>
              <a:ahLst/>
              <a:cxnLst/>
              <a:rect l="l" t="t" r="r" b="b"/>
              <a:pathLst>
                <a:path w="323214" h="127000">
                  <a:moveTo>
                    <a:pt x="0" y="126893"/>
                  </a:moveTo>
                  <a:lnTo>
                    <a:pt x="322729" y="0"/>
                  </a:lnTo>
                </a:path>
              </a:pathLst>
            </a:custGeom>
            <a:ln w="28575">
              <a:solidFill>
                <a:srgbClr val="D8E156"/>
              </a:solidFill>
            </a:ln>
          </p:spPr>
          <p:txBody>
            <a:bodyPr wrap="square" lIns="0" tIns="0" rIns="0" bIns="0" rtlCol="0"/>
            <a:lstStyle/>
            <a:p>
              <a:endParaRPr sz="2400"/>
            </a:p>
          </p:txBody>
        </p:sp>
      </p:grpSp>
      <p:sp>
        <p:nvSpPr>
          <p:cNvPr id="7" name="object 7"/>
          <p:cNvSpPr txBox="1"/>
          <p:nvPr/>
        </p:nvSpPr>
        <p:spPr>
          <a:xfrm>
            <a:off x="3201520" y="1538901"/>
            <a:ext cx="3691467" cy="1164421"/>
          </a:xfrm>
          <a:prstGeom prst="rect">
            <a:avLst/>
          </a:prstGeom>
        </p:spPr>
        <p:txBody>
          <a:bodyPr vert="horz" wrap="square" lIns="0" tIns="243840" rIns="0" bIns="0" rtlCol="0">
            <a:spAutoFit/>
          </a:bodyPr>
          <a:lstStyle/>
          <a:p>
            <a:pPr algn="ctr">
              <a:spcBef>
                <a:spcPts val="1920"/>
              </a:spcBef>
            </a:pPr>
            <a:r>
              <a:rPr sz="2667" b="1" spc="-7" dirty="0">
                <a:latin typeface="Courier New"/>
                <a:cs typeface="Courier New"/>
              </a:rPr>
              <a:t>Inst[30,14:12,6:2]</a:t>
            </a:r>
            <a:endParaRPr sz="2667">
              <a:latin typeface="Courier New"/>
              <a:cs typeface="Courier New"/>
            </a:endParaRPr>
          </a:p>
          <a:p>
            <a:pPr marR="44026" algn="ctr">
              <a:spcBef>
                <a:spcPts val="1427"/>
              </a:spcBef>
            </a:pPr>
            <a:r>
              <a:rPr sz="2133" b="1" dirty="0">
                <a:latin typeface="Courier New"/>
                <a:cs typeface="Courier New"/>
              </a:rPr>
              <a:t>9</a:t>
            </a:r>
            <a:endParaRPr sz="2133">
              <a:latin typeface="Courier New"/>
              <a:cs typeface="Courier New"/>
            </a:endParaRPr>
          </a:p>
        </p:txBody>
      </p:sp>
      <p:sp>
        <p:nvSpPr>
          <p:cNvPr id="8" name="object 8"/>
          <p:cNvSpPr/>
          <p:nvPr/>
        </p:nvSpPr>
        <p:spPr>
          <a:xfrm>
            <a:off x="7594363" y="2328006"/>
            <a:ext cx="152400" cy="463973"/>
          </a:xfrm>
          <a:custGeom>
            <a:avLst/>
            <a:gdLst/>
            <a:ahLst/>
            <a:cxnLst/>
            <a:rect l="l" t="t" r="r" b="b"/>
            <a:pathLst>
              <a:path w="114300" h="347980">
                <a:moveTo>
                  <a:pt x="38100" y="233255"/>
                </a:moveTo>
                <a:lnTo>
                  <a:pt x="0" y="233255"/>
                </a:lnTo>
                <a:lnTo>
                  <a:pt x="57151" y="347554"/>
                </a:lnTo>
                <a:lnTo>
                  <a:pt x="104774" y="252305"/>
                </a:lnTo>
                <a:lnTo>
                  <a:pt x="38100" y="252305"/>
                </a:lnTo>
                <a:lnTo>
                  <a:pt x="38100" y="233255"/>
                </a:lnTo>
                <a:close/>
              </a:path>
              <a:path w="114300" h="347980">
                <a:moveTo>
                  <a:pt x="76200" y="233254"/>
                </a:moveTo>
                <a:lnTo>
                  <a:pt x="38100" y="233255"/>
                </a:lnTo>
                <a:lnTo>
                  <a:pt x="38100" y="252305"/>
                </a:lnTo>
                <a:lnTo>
                  <a:pt x="76200" y="252304"/>
                </a:lnTo>
                <a:lnTo>
                  <a:pt x="76200" y="233254"/>
                </a:lnTo>
                <a:close/>
              </a:path>
              <a:path w="114300" h="347980">
                <a:moveTo>
                  <a:pt x="114300" y="233254"/>
                </a:moveTo>
                <a:lnTo>
                  <a:pt x="76200" y="233254"/>
                </a:lnTo>
                <a:lnTo>
                  <a:pt x="76200" y="252304"/>
                </a:lnTo>
                <a:lnTo>
                  <a:pt x="38100" y="252305"/>
                </a:lnTo>
                <a:lnTo>
                  <a:pt x="104775" y="252304"/>
                </a:lnTo>
                <a:lnTo>
                  <a:pt x="114300" y="233254"/>
                </a:lnTo>
                <a:close/>
              </a:path>
              <a:path w="114300" h="347980">
                <a:moveTo>
                  <a:pt x="76200" y="0"/>
                </a:moveTo>
                <a:lnTo>
                  <a:pt x="38100" y="0"/>
                </a:lnTo>
                <a:lnTo>
                  <a:pt x="38100" y="233255"/>
                </a:lnTo>
                <a:lnTo>
                  <a:pt x="76200" y="233254"/>
                </a:lnTo>
                <a:lnTo>
                  <a:pt x="76200" y="0"/>
                </a:lnTo>
                <a:close/>
              </a:path>
            </a:pathLst>
          </a:custGeom>
          <a:solidFill>
            <a:srgbClr val="D8E156"/>
          </a:solidFill>
        </p:spPr>
        <p:txBody>
          <a:bodyPr wrap="square" lIns="0" tIns="0" rIns="0" bIns="0" rtlCol="0"/>
          <a:lstStyle/>
          <a:p>
            <a:endParaRPr sz="2400"/>
          </a:p>
        </p:txBody>
      </p:sp>
      <p:sp>
        <p:nvSpPr>
          <p:cNvPr id="9" name="object 9"/>
          <p:cNvSpPr txBox="1"/>
          <p:nvPr/>
        </p:nvSpPr>
        <p:spPr>
          <a:xfrm>
            <a:off x="7310775" y="1838961"/>
            <a:ext cx="2170007" cy="427532"/>
          </a:xfrm>
          <a:prstGeom prst="rect">
            <a:avLst/>
          </a:prstGeom>
        </p:spPr>
        <p:txBody>
          <a:bodyPr vert="horz" wrap="square" lIns="0" tIns="16933" rIns="0" bIns="0" rtlCol="0">
            <a:spAutoFit/>
          </a:bodyPr>
          <a:lstStyle/>
          <a:p>
            <a:pPr marL="16933">
              <a:spcBef>
                <a:spcPts val="133"/>
              </a:spcBef>
              <a:tabLst>
                <a:tab pos="1338547" algn="l"/>
              </a:tabLst>
            </a:pPr>
            <a:r>
              <a:rPr sz="2667" b="1" spc="-7" dirty="0">
                <a:latin typeface="Courier New"/>
                <a:cs typeface="Courier New"/>
              </a:rPr>
              <a:t>BrE</a:t>
            </a:r>
            <a:r>
              <a:rPr sz="2667" b="1" dirty="0">
                <a:latin typeface="Courier New"/>
                <a:cs typeface="Courier New"/>
              </a:rPr>
              <a:t>q	</a:t>
            </a:r>
            <a:r>
              <a:rPr sz="2667" b="1" spc="-7" dirty="0">
                <a:latin typeface="Courier New"/>
                <a:cs typeface="Courier New"/>
              </a:rPr>
              <a:t>BrLT</a:t>
            </a:r>
            <a:endParaRPr sz="2667">
              <a:latin typeface="Courier New"/>
              <a:cs typeface="Courier New"/>
            </a:endParaRPr>
          </a:p>
        </p:txBody>
      </p:sp>
      <p:sp>
        <p:nvSpPr>
          <p:cNvPr id="10" name="object 10"/>
          <p:cNvSpPr txBox="1"/>
          <p:nvPr/>
        </p:nvSpPr>
        <p:spPr>
          <a:xfrm>
            <a:off x="10313841" y="2581317"/>
            <a:ext cx="1834727" cy="2873479"/>
          </a:xfrm>
          <a:prstGeom prst="rect">
            <a:avLst/>
          </a:prstGeom>
        </p:spPr>
        <p:txBody>
          <a:bodyPr vert="horz" wrap="square" lIns="0" tIns="0" rIns="0" bIns="0" rtlCol="0">
            <a:spAutoFit/>
          </a:bodyPr>
          <a:lstStyle/>
          <a:p>
            <a:pPr marL="16933" marR="6773">
              <a:lnSpc>
                <a:spcPct val="105000"/>
              </a:lnSpc>
            </a:pPr>
            <a:r>
              <a:rPr sz="2133" b="1" dirty="0">
                <a:latin typeface="Courier New"/>
                <a:cs typeface="Courier New"/>
              </a:rPr>
              <a:t>PCSel </a:t>
            </a:r>
            <a:r>
              <a:rPr sz="2133" b="1" spc="7" dirty="0">
                <a:latin typeface="Courier New"/>
                <a:cs typeface="Courier New"/>
              </a:rPr>
              <a:t> </a:t>
            </a:r>
            <a:r>
              <a:rPr sz="2133" b="1" dirty="0">
                <a:latin typeface="Courier New"/>
                <a:cs typeface="Courier New"/>
              </a:rPr>
              <a:t>ImmSel[2:0]  BrUn</a:t>
            </a:r>
            <a:endParaRPr sz="2133">
              <a:latin typeface="Courier New"/>
              <a:cs typeface="Courier New"/>
            </a:endParaRPr>
          </a:p>
          <a:p>
            <a:pPr marL="16933" marR="1154824">
              <a:lnSpc>
                <a:spcPts val="2400"/>
              </a:lnSpc>
              <a:spcBef>
                <a:spcPts val="53"/>
              </a:spcBef>
            </a:pPr>
            <a:r>
              <a:rPr sz="2133" b="1" dirty="0">
                <a:latin typeface="Courier New"/>
                <a:cs typeface="Courier New"/>
              </a:rPr>
              <a:t>ASel  BSel</a:t>
            </a:r>
            <a:endParaRPr sz="2133">
              <a:latin typeface="Courier New"/>
              <a:cs typeface="Courier New"/>
            </a:endParaRPr>
          </a:p>
          <a:p>
            <a:pPr marL="16933">
              <a:lnSpc>
                <a:spcPts val="2027"/>
              </a:lnSpc>
            </a:pPr>
            <a:r>
              <a:rPr sz="2133" b="1" dirty="0">
                <a:latin typeface="Courier New"/>
                <a:cs typeface="Courier New"/>
              </a:rPr>
              <a:t>ALUSel[3:0]</a:t>
            </a:r>
            <a:endParaRPr sz="2133">
              <a:latin typeface="Courier New"/>
              <a:cs typeface="Courier New"/>
            </a:endParaRPr>
          </a:p>
          <a:p>
            <a:pPr marL="16933" marR="169329">
              <a:lnSpc>
                <a:spcPct val="91300"/>
              </a:lnSpc>
              <a:spcBef>
                <a:spcPts val="387"/>
              </a:spcBef>
            </a:pPr>
            <a:r>
              <a:rPr sz="2133" b="1" dirty="0">
                <a:latin typeface="Courier New"/>
                <a:cs typeface="Courier New"/>
              </a:rPr>
              <a:t>MemRW </a:t>
            </a:r>
            <a:r>
              <a:rPr sz="2133" b="1" spc="7" dirty="0">
                <a:latin typeface="Courier New"/>
                <a:cs typeface="Courier New"/>
              </a:rPr>
              <a:t> </a:t>
            </a:r>
            <a:r>
              <a:rPr sz="2133" b="1" dirty="0">
                <a:latin typeface="Courier New"/>
                <a:cs typeface="Courier New"/>
              </a:rPr>
              <a:t>RegWEn </a:t>
            </a:r>
            <a:r>
              <a:rPr sz="2133" b="1" spc="7" dirty="0">
                <a:latin typeface="Courier New"/>
                <a:cs typeface="Courier New"/>
              </a:rPr>
              <a:t> </a:t>
            </a:r>
            <a:r>
              <a:rPr sz="2133" b="1" dirty="0">
                <a:latin typeface="Courier New"/>
                <a:cs typeface="Courier New"/>
              </a:rPr>
              <a:t>WBSel[1:0]</a:t>
            </a:r>
            <a:endParaRPr sz="2133">
              <a:latin typeface="Courier New"/>
              <a:cs typeface="Courier New"/>
            </a:endParaRPr>
          </a:p>
        </p:txBody>
      </p:sp>
      <p:grpSp>
        <p:nvGrpSpPr>
          <p:cNvPr id="11" name="object 11"/>
          <p:cNvGrpSpPr/>
          <p:nvPr/>
        </p:nvGrpSpPr>
        <p:grpSpPr>
          <a:xfrm>
            <a:off x="8882835" y="2323388"/>
            <a:ext cx="1326725" cy="627379"/>
            <a:chOff x="6662126" y="1742541"/>
            <a:chExt cx="995044" cy="470534"/>
          </a:xfrm>
        </p:grpSpPr>
        <p:sp>
          <p:nvSpPr>
            <p:cNvPr id="12" name="object 12"/>
            <p:cNvSpPr/>
            <p:nvPr/>
          </p:nvSpPr>
          <p:spPr>
            <a:xfrm>
              <a:off x="6818440" y="2098378"/>
              <a:ext cx="838200" cy="114300"/>
            </a:xfrm>
            <a:custGeom>
              <a:avLst/>
              <a:gdLst/>
              <a:ahLst/>
              <a:cxnLst/>
              <a:rect l="l" t="t" r="r" b="b"/>
              <a:pathLst>
                <a:path w="838200" h="114300">
                  <a:moveTo>
                    <a:pt x="800100" y="38100"/>
                  </a:moveTo>
                  <a:lnTo>
                    <a:pt x="742950" y="38100"/>
                  </a:lnTo>
                  <a:lnTo>
                    <a:pt x="742950" y="76200"/>
                  </a:lnTo>
                  <a:lnTo>
                    <a:pt x="723900" y="76200"/>
                  </a:lnTo>
                  <a:lnTo>
                    <a:pt x="723900" y="114300"/>
                  </a:lnTo>
                  <a:lnTo>
                    <a:pt x="838200" y="57150"/>
                  </a:lnTo>
                  <a:lnTo>
                    <a:pt x="800100" y="38100"/>
                  </a:lnTo>
                  <a:close/>
                </a:path>
                <a:path w="838200" h="114300">
                  <a:moveTo>
                    <a:pt x="723900" y="38100"/>
                  </a:moveTo>
                  <a:lnTo>
                    <a:pt x="0" y="38101"/>
                  </a:lnTo>
                  <a:lnTo>
                    <a:pt x="0" y="76201"/>
                  </a:lnTo>
                  <a:lnTo>
                    <a:pt x="723900" y="76200"/>
                  </a:lnTo>
                  <a:lnTo>
                    <a:pt x="723900" y="38100"/>
                  </a:lnTo>
                  <a:close/>
                </a:path>
                <a:path w="838200" h="114300">
                  <a:moveTo>
                    <a:pt x="742950" y="38100"/>
                  </a:moveTo>
                  <a:lnTo>
                    <a:pt x="723900" y="38100"/>
                  </a:lnTo>
                  <a:lnTo>
                    <a:pt x="723900" y="76200"/>
                  </a:lnTo>
                  <a:lnTo>
                    <a:pt x="742950" y="76200"/>
                  </a:lnTo>
                  <a:lnTo>
                    <a:pt x="742950" y="38100"/>
                  </a:lnTo>
                  <a:close/>
                </a:path>
                <a:path w="838200" h="114300">
                  <a:moveTo>
                    <a:pt x="723900" y="0"/>
                  </a:moveTo>
                  <a:lnTo>
                    <a:pt x="723900" y="38100"/>
                  </a:lnTo>
                  <a:lnTo>
                    <a:pt x="800100" y="38100"/>
                  </a:lnTo>
                  <a:lnTo>
                    <a:pt x="723900" y="0"/>
                  </a:lnTo>
                  <a:close/>
                </a:path>
              </a:pathLst>
            </a:custGeom>
            <a:solidFill>
              <a:srgbClr val="D8E156"/>
            </a:solidFill>
          </p:spPr>
          <p:txBody>
            <a:bodyPr wrap="square" lIns="0" tIns="0" rIns="0" bIns="0" rtlCol="0"/>
            <a:lstStyle/>
            <a:p>
              <a:endParaRPr sz="2400"/>
            </a:p>
          </p:txBody>
        </p:sp>
        <p:sp>
          <p:nvSpPr>
            <p:cNvPr id="13" name="object 13"/>
            <p:cNvSpPr/>
            <p:nvPr/>
          </p:nvSpPr>
          <p:spPr>
            <a:xfrm>
              <a:off x="6662126" y="1742541"/>
              <a:ext cx="114300" cy="347980"/>
            </a:xfrm>
            <a:custGeom>
              <a:avLst/>
              <a:gdLst/>
              <a:ahLst/>
              <a:cxnLst/>
              <a:rect l="l" t="t" r="r" b="b"/>
              <a:pathLst>
                <a:path w="114300" h="347980">
                  <a:moveTo>
                    <a:pt x="38099" y="233255"/>
                  </a:moveTo>
                  <a:lnTo>
                    <a:pt x="0" y="233255"/>
                  </a:lnTo>
                  <a:lnTo>
                    <a:pt x="57150" y="347555"/>
                  </a:lnTo>
                  <a:lnTo>
                    <a:pt x="104775" y="252305"/>
                  </a:lnTo>
                  <a:lnTo>
                    <a:pt x="38100" y="252305"/>
                  </a:lnTo>
                  <a:lnTo>
                    <a:pt x="38099" y="233255"/>
                  </a:lnTo>
                  <a:close/>
                </a:path>
                <a:path w="114300" h="347980">
                  <a:moveTo>
                    <a:pt x="76198" y="0"/>
                  </a:moveTo>
                  <a:lnTo>
                    <a:pt x="38098" y="0"/>
                  </a:lnTo>
                  <a:lnTo>
                    <a:pt x="38100" y="252305"/>
                  </a:lnTo>
                  <a:lnTo>
                    <a:pt x="76200" y="252305"/>
                  </a:lnTo>
                  <a:lnTo>
                    <a:pt x="76198" y="0"/>
                  </a:lnTo>
                  <a:close/>
                </a:path>
                <a:path w="114300" h="347980">
                  <a:moveTo>
                    <a:pt x="114300" y="233255"/>
                  </a:moveTo>
                  <a:lnTo>
                    <a:pt x="76199" y="233255"/>
                  </a:lnTo>
                  <a:lnTo>
                    <a:pt x="76200" y="252305"/>
                  </a:lnTo>
                  <a:lnTo>
                    <a:pt x="104775" y="252305"/>
                  </a:lnTo>
                  <a:lnTo>
                    <a:pt x="114300" y="233255"/>
                  </a:lnTo>
                  <a:close/>
                </a:path>
              </a:pathLst>
            </a:custGeom>
            <a:solidFill>
              <a:srgbClr val="D8E156"/>
            </a:solidFill>
          </p:spPr>
          <p:txBody>
            <a:bodyPr wrap="square" lIns="0" tIns="0" rIns="0" bIns="0" rtlCol="0"/>
            <a:lstStyle/>
            <a:p>
              <a:endParaRPr sz="2400"/>
            </a:p>
          </p:txBody>
        </p:sp>
      </p:grpSp>
      <p:grpSp>
        <p:nvGrpSpPr>
          <p:cNvPr id="14" name="object 14"/>
          <p:cNvGrpSpPr/>
          <p:nvPr/>
        </p:nvGrpSpPr>
        <p:grpSpPr>
          <a:xfrm>
            <a:off x="9083441" y="4361772"/>
            <a:ext cx="1140459" cy="344593"/>
            <a:chOff x="6812581" y="3271328"/>
            <a:chExt cx="855344" cy="258445"/>
          </a:xfrm>
        </p:grpSpPr>
        <p:sp>
          <p:nvSpPr>
            <p:cNvPr id="15" name="object 15"/>
            <p:cNvSpPr/>
            <p:nvPr/>
          </p:nvSpPr>
          <p:spPr>
            <a:xfrm>
              <a:off x="6812581" y="3289616"/>
              <a:ext cx="855344" cy="114300"/>
            </a:xfrm>
            <a:custGeom>
              <a:avLst/>
              <a:gdLst/>
              <a:ahLst/>
              <a:cxnLst/>
              <a:rect l="l" t="t" r="r" b="b"/>
              <a:pathLst>
                <a:path w="855345" h="114300">
                  <a:moveTo>
                    <a:pt x="740727" y="76199"/>
                  </a:moveTo>
                  <a:lnTo>
                    <a:pt x="740727" y="114300"/>
                  </a:lnTo>
                  <a:lnTo>
                    <a:pt x="816927" y="76200"/>
                  </a:lnTo>
                  <a:lnTo>
                    <a:pt x="740727" y="76199"/>
                  </a:lnTo>
                  <a:close/>
                </a:path>
                <a:path w="855345" h="114300">
                  <a:moveTo>
                    <a:pt x="740727" y="38099"/>
                  </a:moveTo>
                  <a:lnTo>
                    <a:pt x="740727" y="76199"/>
                  </a:lnTo>
                  <a:lnTo>
                    <a:pt x="759777" y="76200"/>
                  </a:lnTo>
                  <a:lnTo>
                    <a:pt x="759777" y="38100"/>
                  </a:lnTo>
                  <a:lnTo>
                    <a:pt x="740727" y="38099"/>
                  </a:lnTo>
                  <a:close/>
                </a:path>
                <a:path w="855345" h="114300">
                  <a:moveTo>
                    <a:pt x="740727" y="0"/>
                  </a:moveTo>
                  <a:lnTo>
                    <a:pt x="740727" y="38099"/>
                  </a:lnTo>
                  <a:lnTo>
                    <a:pt x="759777" y="38100"/>
                  </a:lnTo>
                  <a:lnTo>
                    <a:pt x="759777" y="76200"/>
                  </a:lnTo>
                  <a:lnTo>
                    <a:pt x="816930" y="76198"/>
                  </a:lnTo>
                  <a:lnTo>
                    <a:pt x="855027" y="57150"/>
                  </a:lnTo>
                  <a:lnTo>
                    <a:pt x="740727" y="0"/>
                  </a:lnTo>
                  <a:close/>
                </a:path>
                <a:path w="855345" h="114300">
                  <a:moveTo>
                    <a:pt x="0" y="38098"/>
                  </a:moveTo>
                  <a:lnTo>
                    <a:pt x="0" y="76198"/>
                  </a:lnTo>
                  <a:lnTo>
                    <a:pt x="740727" y="76199"/>
                  </a:lnTo>
                  <a:lnTo>
                    <a:pt x="740727" y="38099"/>
                  </a:lnTo>
                  <a:lnTo>
                    <a:pt x="0" y="38098"/>
                  </a:lnTo>
                  <a:close/>
                </a:path>
              </a:pathLst>
            </a:custGeom>
            <a:solidFill>
              <a:srgbClr val="D8E156"/>
            </a:solidFill>
          </p:spPr>
          <p:txBody>
            <a:bodyPr wrap="square" lIns="0" tIns="0" rIns="0" bIns="0" rtlCol="0"/>
            <a:lstStyle/>
            <a:p>
              <a:endParaRPr sz="2400"/>
            </a:p>
          </p:txBody>
        </p:sp>
        <p:sp>
          <p:nvSpPr>
            <p:cNvPr id="16" name="object 16"/>
            <p:cNvSpPr/>
            <p:nvPr/>
          </p:nvSpPr>
          <p:spPr>
            <a:xfrm>
              <a:off x="7165962" y="3290378"/>
              <a:ext cx="193040" cy="220345"/>
            </a:xfrm>
            <a:custGeom>
              <a:avLst/>
              <a:gdLst/>
              <a:ahLst/>
              <a:cxnLst/>
              <a:rect l="l" t="t" r="r" b="b"/>
              <a:pathLst>
                <a:path w="193040" h="220345">
                  <a:moveTo>
                    <a:pt x="0" y="219969"/>
                  </a:moveTo>
                  <a:lnTo>
                    <a:pt x="192565" y="0"/>
                  </a:lnTo>
                </a:path>
              </a:pathLst>
            </a:custGeom>
            <a:ln w="38100">
              <a:solidFill>
                <a:srgbClr val="D8E156"/>
              </a:solidFill>
            </a:ln>
          </p:spPr>
          <p:txBody>
            <a:bodyPr wrap="square" lIns="0" tIns="0" rIns="0" bIns="0" rtlCol="0"/>
            <a:lstStyle/>
            <a:p>
              <a:endParaRPr sz="2400"/>
            </a:p>
          </p:txBody>
        </p:sp>
      </p:grpSp>
      <p:sp>
        <p:nvSpPr>
          <p:cNvPr id="17" name="object 17"/>
          <p:cNvSpPr txBox="1"/>
          <p:nvPr/>
        </p:nvSpPr>
        <p:spPr>
          <a:xfrm>
            <a:off x="9501045" y="4080934"/>
            <a:ext cx="197273" cy="345330"/>
          </a:xfrm>
          <a:prstGeom prst="rect">
            <a:avLst/>
          </a:prstGeom>
        </p:spPr>
        <p:txBody>
          <a:bodyPr vert="horz" wrap="square" lIns="0" tIns="16933" rIns="0" bIns="0" rtlCol="0">
            <a:spAutoFit/>
          </a:bodyPr>
          <a:lstStyle/>
          <a:p>
            <a:pPr marL="16933">
              <a:spcBef>
                <a:spcPts val="133"/>
              </a:spcBef>
            </a:pPr>
            <a:r>
              <a:rPr sz="2133" b="1" dirty="0">
                <a:latin typeface="Courier New"/>
                <a:cs typeface="Courier New"/>
              </a:rPr>
              <a:t>4</a:t>
            </a:r>
            <a:endParaRPr sz="2133">
              <a:latin typeface="Courier New"/>
              <a:cs typeface="Courier New"/>
            </a:endParaRPr>
          </a:p>
        </p:txBody>
      </p:sp>
      <p:grpSp>
        <p:nvGrpSpPr>
          <p:cNvPr id="18" name="object 18"/>
          <p:cNvGrpSpPr/>
          <p:nvPr/>
        </p:nvGrpSpPr>
        <p:grpSpPr>
          <a:xfrm>
            <a:off x="3314379" y="1194869"/>
            <a:ext cx="5769187" cy="534247"/>
            <a:chOff x="2485784" y="896151"/>
            <a:chExt cx="4326890" cy="400685"/>
          </a:xfrm>
        </p:grpSpPr>
        <p:sp>
          <p:nvSpPr>
            <p:cNvPr id="19" name="object 19"/>
            <p:cNvSpPr/>
            <p:nvPr/>
          </p:nvSpPr>
          <p:spPr>
            <a:xfrm>
              <a:off x="2485784" y="1044243"/>
              <a:ext cx="4326890" cy="142240"/>
            </a:xfrm>
            <a:custGeom>
              <a:avLst/>
              <a:gdLst/>
              <a:ahLst/>
              <a:cxnLst/>
              <a:rect l="l" t="t" r="r" b="b"/>
              <a:pathLst>
                <a:path w="4326890" h="142240">
                  <a:moveTo>
                    <a:pt x="113915" y="27396"/>
                  </a:moveTo>
                  <a:lnTo>
                    <a:pt x="0" y="85309"/>
                  </a:lnTo>
                  <a:lnTo>
                    <a:pt x="114679" y="141693"/>
                  </a:lnTo>
                  <a:lnTo>
                    <a:pt x="114425" y="103722"/>
                  </a:lnTo>
                  <a:lnTo>
                    <a:pt x="95392" y="103722"/>
                  </a:lnTo>
                  <a:lnTo>
                    <a:pt x="95138" y="65623"/>
                  </a:lnTo>
                  <a:lnTo>
                    <a:pt x="114170" y="65496"/>
                  </a:lnTo>
                  <a:lnTo>
                    <a:pt x="113915" y="27396"/>
                  </a:lnTo>
                  <a:close/>
                </a:path>
                <a:path w="4326890" h="142240">
                  <a:moveTo>
                    <a:pt x="4289345" y="37971"/>
                  </a:moveTo>
                  <a:lnTo>
                    <a:pt x="4231424" y="37971"/>
                  </a:lnTo>
                  <a:lnTo>
                    <a:pt x="4231679" y="76070"/>
                  </a:lnTo>
                  <a:lnTo>
                    <a:pt x="4212624" y="76197"/>
                  </a:lnTo>
                  <a:lnTo>
                    <a:pt x="4212879" y="114297"/>
                  </a:lnTo>
                  <a:lnTo>
                    <a:pt x="4326794" y="56384"/>
                  </a:lnTo>
                  <a:lnTo>
                    <a:pt x="4289345" y="37971"/>
                  </a:lnTo>
                  <a:close/>
                </a:path>
                <a:path w="4326890" h="142240">
                  <a:moveTo>
                    <a:pt x="4212369" y="38099"/>
                  </a:moveTo>
                  <a:lnTo>
                    <a:pt x="95138" y="65623"/>
                  </a:lnTo>
                  <a:lnTo>
                    <a:pt x="95392" y="103722"/>
                  </a:lnTo>
                  <a:lnTo>
                    <a:pt x="114424" y="103594"/>
                  </a:lnTo>
                  <a:lnTo>
                    <a:pt x="114170" y="65496"/>
                  </a:lnTo>
                  <a:lnTo>
                    <a:pt x="4212553" y="65496"/>
                  </a:lnTo>
                  <a:lnTo>
                    <a:pt x="4212369" y="38099"/>
                  </a:lnTo>
                  <a:close/>
                </a:path>
                <a:path w="4326890" h="142240">
                  <a:moveTo>
                    <a:pt x="114424" y="103594"/>
                  </a:moveTo>
                  <a:lnTo>
                    <a:pt x="95392" y="103722"/>
                  </a:lnTo>
                  <a:lnTo>
                    <a:pt x="114425" y="103722"/>
                  </a:lnTo>
                  <a:lnTo>
                    <a:pt x="114424" y="103594"/>
                  </a:lnTo>
                  <a:close/>
                </a:path>
                <a:path w="4326890" h="142240">
                  <a:moveTo>
                    <a:pt x="4212553" y="65496"/>
                  </a:moveTo>
                  <a:lnTo>
                    <a:pt x="114170" y="65496"/>
                  </a:lnTo>
                  <a:lnTo>
                    <a:pt x="114424" y="103594"/>
                  </a:lnTo>
                  <a:lnTo>
                    <a:pt x="4212624" y="76197"/>
                  </a:lnTo>
                  <a:lnTo>
                    <a:pt x="4212553" y="65496"/>
                  </a:lnTo>
                  <a:close/>
                </a:path>
                <a:path w="4326890" h="142240">
                  <a:moveTo>
                    <a:pt x="4231424" y="37971"/>
                  </a:moveTo>
                  <a:lnTo>
                    <a:pt x="4212369" y="38099"/>
                  </a:lnTo>
                  <a:lnTo>
                    <a:pt x="4212624" y="76197"/>
                  </a:lnTo>
                  <a:lnTo>
                    <a:pt x="4231679" y="76070"/>
                  </a:lnTo>
                  <a:lnTo>
                    <a:pt x="4231424" y="37971"/>
                  </a:lnTo>
                  <a:close/>
                </a:path>
                <a:path w="4326890" h="142240">
                  <a:moveTo>
                    <a:pt x="4212115" y="0"/>
                  </a:moveTo>
                  <a:lnTo>
                    <a:pt x="4212369" y="38099"/>
                  </a:lnTo>
                  <a:lnTo>
                    <a:pt x="4289345" y="37971"/>
                  </a:lnTo>
                  <a:lnTo>
                    <a:pt x="4212115" y="0"/>
                  </a:lnTo>
                  <a:close/>
                </a:path>
              </a:pathLst>
            </a:custGeom>
            <a:solidFill>
              <a:srgbClr val="000000"/>
            </a:solidFill>
          </p:spPr>
          <p:txBody>
            <a:bodyPr wrap="square" lIns="0" tIns="0" rIns="0" bIns="0" rtlCol="0"/>
            <a:lstStyle/>
            <a:p>
              <a:endParaRPr sz="2400"/>
            </a:p>
          </p:txBody>
        </p:sp>
        <p:sp>
          <p:nvSpPr>
            <p:cNvPr id="20" name="object 20"/>
            <p:cNvSpPr/>
            <p:nvPr/>
          </p:nvSpPr>
          <p:spPr>
            <a:xfrm>
              <a:off x="3275907" y="896151"/>
              <a:ext cx="2826385" cy="400685"/>
            </a:xfrm>
            <a:custGeom>
              <a:avLst/>
              <a:gdLst/>
              <a:ahLst/>
              <a:cxnLst/>
              <a:rect l="l" t="t" r="r" b="b"/>
              <a:pathLst>
                <a:path w="2826385" h="400684">
                  <a:moveTo>
                    <a:pt x="2825821" y="0"/>
                  </a:moveTo>
                  <a:lnTo>
                    <a:pt x="0" y="0"/>
                  </a:lnTo>
                  <a:lnTo>
                    <a:pt x="0" y="400110"/>
                  </a:lnTo>
                  <a:lnTo>
                    <a:pt x="2825821" y="400110"/>
                  </a:lnTo>
                  <a:lnTo>
                    <a:pt x="2825821" y="0"/>
                  </a:lnTo>
                  <a:close/>
                </a:path>
              </a:pathLst>
            </a:custGeom>
            <a:solidFill>
              <a:srgbClr val="FFFFFF"/>
            </a:solidFill>
          </p:spPr>
          <p:txBody>
            <a:bodyPr wrap="square" lIns="0" tIns="0" rIns="0" bIns="0" rtlCol="0"/>
            <a:lstStyle/>
            <a:p>
              <a:endParaRPr sz="2400"/>
            </a:p>
          </p:txBody>
        </p:sp>
      </p:grpSp>
      <p:sp>
        <p:nvSpPr>
          <p:cNvPr id="21" name="object 21"/>
          <p:cNvSpPr txBox="1"/>
          <p:nvPr/>
        </p:nvSpPr>
        <p:spPr>
          <a:xfrm>
            <a:off x="4472863" y="1204976"/>
            <a:ext cx="2887980" cy="427532"/>
          </a:xfrm>
          <a:prstGeom prst="rect">
            <a:avLst/>
          </a:prstGeom>
        </p:spPr>
        <p:txBody>
          <a:bodyPr vert="horz" wrap="square" lIns="0" tIns="16933" rIns="0" bIns="0" rtlCol="0">
            <a:spAutoFit/>
          </a:bodyPr>
          <a:lstStyle/>
          <a:p>
            <a:pPr marL="16933">
              <a:spcBef>
                <a:spcPts val="133"/>
              </a:spcBef>
            </a:pPr>
            <a:r>
              <a:rPr sz="2667" spc="-453" dirty="0">
                <a:cs typeface="Gill Sans MT"/>
              </a:rPr>
              <a:t>11</a:t>
            </a:r>
            <a:r>
              <a:rPr sz="2667" spc="13" dirty="0">
                <a:cs typeface="Gill Sans MT"/>
              </a:rPr>
              <a:t>-</a:t>
            </a:r>
            <a:r>
              <a:rPr sz="2667" spc="-27" dirty="0">
                <a:cs typeface="Gill Sans MT"/>
              </a:rPr>
              <a:t>b</a:t>
            </a:r>
            <a:r>
              <a:rPr sz="2667" dirty="0">
                <a:cs typeface="Gill Sans MT"/>
              </a:rPr>
              <a:t>i</a:t>
            </a:r>
            <a:r>
              <a:rPr sz="2667" spc="-240" dirty="0">
                <a:cs typeface="Gill Sans MT"/>
              </a:rPr>
              <a:t>t</a:t>
            </a:r>
            <a:r>
              <a:rPr sz="2667" spc="-127" dirty="0">
                <a:cs typeface="Gill Sans MT"/>
              </a:rPr>
              <a:t> </a:t>
            </a:r>
            <a:r>
              <a:rPr sz="2667" dirty="0">
                <a:cs typeface="Gill Sans MT"/>
              </a:rPr>
              <a:t>addr</a:t>
            </a:r>
            <a:r>
              <a:rPr sz="2667" spc="20" dirty="0">
                <a:cs typeface="Gill Sans MT"/>
              </a:rPr>
              <a:t>e</a:t>
            </a:r>
            <a:r>
              <a:rPr sz="2667" spc="87" dirty="0">
                <a:cs typeface="Gill Sans MT"/>
              </a:rPr>
              <a:t>s</a:t>
            </a:r>
            <a:r>
              <a:rPr sz="2667" spc="80" dirty="0">
                <a:cs typeface="Gill Sans MT"/>
              </a:rPr>
              <a:t>s</a:t>
            </a:r>
            <a:r>
              <a:rPr sz="2667" spc="-120" dirty="0">
                <a:cs typeface="Gill Sans MT"/>
              </a:rPr>
              <a:t> </a:t>
            </a:r>
            <a:r>
              <a:rPr sz="2667" spc="-267" dirty="0">
                <a:cs typeface="Gill Sans MT"/>
              </a:rPr>
              <a:t>(</a:t>
            </a:r>
            <a:r>
              <a:rPr sz="2667" spc="-73" dirty="0">
                <a:cs typeface="Gill Sans MT"/>
              </a:rPr>
              <a:t>i</a:t>
            </a:r>
            <a:r>
              <a:rPr sz="2667" spc="13" dirty="0">
                <a:cs typeface="Gill Sans MT"/>
              </a:rPr>
              <a:t>n</a:t>
            </a:r>
            <a:r>
              <a:rPr sz="2667" spc="27" dirty="0">
                <a:cs typeface="Gill Sans MT"/>
              </a:rPr>
              <a:t>p</a:t>
            </a:r>
            <a:r>
              <a:rPr sz="2667" spc="33" dirty="0">
                <a:cs typeface="Gill Sans MT"/>
              </a:rPr>
              <a:t>u</a:t>
            </a:r>
            <a:r>
              <a:rPr sz="2667" spc="-240" dirty="0">
                <a:cs typeface="Gill Sans MT"/>
              </a:rPr>
              <a:t>t</a:t>
            </a:r>
            <a:r>
              <a:rPr sz="2667" spc="87" dirty="0">
                <a:cs typeface="Gill Sans MT"/>
              </a:rPr>
              <a:t>s</a:t>
            </a:r>
            <a:r>
              <a:rPr sz="2667" spc="-260" dirty="0">
                <a:cs typeface="Gill Sans MT"/>
              </a:rPr>
              <a:t>)</a:t>
            </a:r>
            <a:endParaRPr sz="2667" dirty="0">
              <a:cs typeface="Gill Sans MT"/>
            </a:endParaRPr>
          </a:p>
        </p:txBody>
      </p:sp>
      <p:grpSp>
        <p:nvGrpSpPr>
          <p:cNvPr id="22" name="object 22"/>
          <p:cNvGrpSpPr/>
          <p:nvPr/>
        </p:nvGrpSpPr>
        <p:grpSpPr>
          <a:xfrm>
            <a:off x="9091255" y="3142572"/>
            <a:ext cx="1140459" cy="344593"/>
            <a:chOff x="6818441" y="2356928"/>
            <a:chExt cx="855344" cy="258445"/>
          </a:xfrm>
        </p:grpSpPr>
        <p:sp>
          <p:nvSpPr>
            <p:cNvPr id="23" name="object 23"/>
            <p:cNvSpPr/>
            <p:nvPr/>
          </p:nvSpPr>
          <p:spPr>
            <a:xfrm>
              <a:off x="6818441" y="2375216"/>
              <a:ext cx="855344" cy="114300"/>
            </a:xfrm>
            <a:custGeom>
              <a:avLst/>
              <a:gdLst/>
              <a:ahLst/>
              <a:cxnLst/>
              <a:rect l="l" t="t" r="r" b="b"/>
              <a:pathLst>
                <a:path w="855345" h="114300">
                  <a:moveTo>
                    <a:pt x="740727" y="76199"/>
                  </a:moveTo>
                  <a:lnTo>
                    <a:pt x="740727" y="114300"/>
                  </a:lnTo>
                  <a:lnTo>
                    <a:pt x="816927" y="76200"/>
                  </a:lnTo>
                  <a:lnTo>
                    <a:pt x="740727" y="76199"/>
                  </a:lnTo>
                  <a:close/>
                </a:path>
                <a:path w="855345" h="114300">
                  <a:moveTo>
                    <a:pt x="740727" y="38099"/>
                  </a:moveTo>
                  <a:lnTo>
                    <a:pt x="740727" y="76199"/>
                  </a:lnTo>
                  <a:lnTo>
                    <a:pt x="759777" y="76200"/>
                  </a:lnTo>
                  <a:lnTo>
                    <a:pt x="759777" y="38100"/>
                  </a:lnTo>
                  <a:lnTo>
                    <a:pt x="740727" y="38099"/>
                  </a:lnTo>
                  <a:close/>
                </a:path>
                <a:path w="855345" h="114300">
                  <a:moveTo>
                    <a:pt x="740727" y="0"/>
                  </a:moveTo>
                  <a:lnTo>
                    <a:pt x="740727" y="38099"/>
                  </a:lnTo>
                  <a:lnTo>
                    <a:pt x="759777" y="38100"/>
                  </a:lnTo>
                  <a:lnTo>
                    <a:pt x="759777" y="76200"/>
                  </a:lnTo>
                  <a:lnTo>
                    <a:pt x="816930" y="76198"/>
                  </a:lnTo>
                  <a:lnTo>
                    <a:pt x="855027" y="57150"/>
                  </a:lnTo>
                  <a:lnTo>
                    <a:pt x="740727" y="0"/>
                  </a:lnTo>
                  <a:close/>
                </a:path>
                <a:path w="855345" h="114300">
                  <a:moveTo>
                    <a:pt x="0" y="38098"/>
                  </a:moveTo>
                  <a:lnTo>
                    <a:pt x="0" y="76198"/>
                  </a:lnTo>
                  <a:lnTo>
                    <a:pt x="740727" y="76199"/>
                  </a:lnTo>
                  <a:lnTo>
                    <a:pt x="740727" y="38099"/>
                  </a:lnTo>
                  <a:lnTo>
                    <a:pt x="0" y="38098"/>
                  </a:lnTo>
                  <a:close/>
                </a:path>
              </a:pathLst>
            </a:custGeom>
            <a:solidFill>
              <a:srgbClr val="D8E156"/>
            </a:solidFill>
          </p:spPr>
          <p:txBody>
            <a:bodyPr wrap="square" lIns="0" tIns="0" rIns="0" bIns="0" rtlCol="0"/>
            <a:lstStyle/>
            <a:p>
              <a:endParaRPr sz="2400"/>
            </a:p>
          </p:txBody>
        </p:sp>
        <p:sp>
          <p:nvSpPr>
            <p:cNvPr id="24" name="object 24"/>
            <p:cNvSpPr/>
            <p:nvPr/>
          </p:nvSpPr>
          <p:spPr>
            <a:xfrm>
              <a:off x="7171821" y="2375978"/>
              <a:ext cx="193040" cy="220345"/>
            </a:xfrm>
            <a:custGeom>
              <a:avLst/>
              <a:gdLst/>
              <a:ahLst/>
              <a:cxnLst/>
              <a:rect l="l" t="t" r="r" b="b"/>
              <a:pathLst>
                <a:path w="193040" h="220344">
                  <a:moveTo>
                    <a:pt x="0" y="219969"/>
                  </a:moveTo>
                  <a:lnTo>
                    <a:pt x="192565" y="0"/>
                  </a:lnTo>
                </a:path>
              </a:pathLst>
            </a:custGeom>
            <a:ln w="38100">
              <a:solidFill>
                <a:srgbClr val="D8E156"/>
              </a:solidFill>
            </a:ln>
          </p:spPr>
          <p:txBody>
            <a:bodyPr wrap="square" lIns="0" tIns="0" rIns="0" bIns="0" rtlCol="0"/>
            <a:lstStyle/>
            <a:p>
              <a:endParaRPr sz="2400"/>
            </a:p>
          </p:txBody>
        </p:sp>
      </p:grpSp>
      <p:sp>
        <p:nvSpPr>
          <p:cNvPr id="25" name="object 25"/>
          <p:cNvSpPr txBox="1"/>
          <p:nvPr/>
        </p:nvSpPr>
        <p:spPr>
          <a:xfrm>
            <a:off x="9501044" y="2871215"/>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3</a:t>
            </a:r>
            <a:endParaRPr sz="1867">
              <a:latin typeface="Courier New"/>
              <a:cs typeface="Courier New"/>
            </a:endParaRPr>
          </a:p>
        </p:txBody>
      </p:sp>
      <p:sp>
        <p:nvSpPr>
          <p:cNvPr id="26" name="object 26"/>
          <p:cNvSpPr/>
          <p:nvPr/>
        </p:nvSpPr>
        <p:spPr>
          <a:xfrm>
            <a:off x="9091255" y="3483559"/>
            <a:ext cx="1117600" cy="152400"/>
          </a:xfrm>
          <a:custGeom>
            <a:avLst/>
            <a:gdLst/>
            <a:ahLst/>
            <a:cxnLst/>
            <a:rect l="l" t="t" r="r" b="b"/>
            <a:pathLst>
              <a:path w="838200" h="114300">
                <a:moveTo>
                  <a:pt x="723900" y="0"/>
                </a:moveTo>
                <a:lnTo>
                  <a:pt x="723900" y="114300"/>
                </a:lnTo>
                <a:lnTo>
                  <a:pt x="800100" y="76200"/>
                </a:lnTo>
                <a:lnTo>
                  <a:pt x="742950" y="76200"/>
                </a:lnTo>
                <a:lnTo>
                  <a:pt x="742950" y="38100"/>
                </a:lnTo>
                <a:lnTo>
                  <a:pt x="800100" y="38100"/>
                </a:lnTo>
                <a:lnTo>
                  <a:pt x="723900" y="0"/>
                </a:lnTo>
                <a:close/>
              </a:path>
              <a:path w="838200" h="114300">
                <a:moveTo>
                  <a:pt x="723900" y="38100"/>
                </a:moveTo>
                <a:lnTo>
                  <a:pt x="0" y="38100"/>
                </a:lnTo>
                <a:lnTo>
                  <a:pt x="0" y="76200"/>
                </a:lnTo>
                <a:lnTo>
                  <a:pt x="723900" y="76200"/>
                </a:lnTo>
                <a:lnTo>
                  <a:pt x="723900" y="38100"/>
                </a:lnTo>
                <a:close/>
              </a:path>
              <a:path w="838200" h="114300">
                <a:moveTo>
                  <a:pt x="800100" y="38100"/>
                </a:moveTo>
                <a:lnTo>
                  <a:pt x="742950" y="38100"/>
                </a:lnTo>
                <a:lnTo>
                  <a:pt x="742950" y="76200"/>
                </a:lnTo>
                <a:lnTo>
                  <a:pt x="800100" y="76200"/>
                </a:lnTo>
                <a:lnTo>
                  <a:pt x="838200" y="57150"/>
                </a:lnTo>
                <a:lnTo>
                  <a:pt x="800100" y="38100"/>
                </a:lnTo>
                <a:close/>
              </a:path>
            </a:pathLst>
          </a:custGeom>
          <a:solidFill>
            <a:srgbClr val="D8E156"/>
          </a:solidFill>
        </p:spPr>
        <p:txBody>
          <a:bodyPr wrap="square" lIns="0" tIns="0" rIns="0" bIns="0" rtlCol="0"/>
          <a:lstStyle/>
          <a:p>
            <a:endParaRPr sz="2400"/>
          </a:p>
        </p:txBody>
      </p:sp>
      <p:sp>
        <p:nvSpPr>
          <p:cNvPr id="27" name="object 27"/>
          <p:cNvSpPr/>
          <p:nvPr/>
        </p:nvSpPr>
        <p:spPr>
          <a:xfrm>
            <a:off x="9091257" y="3788359"/>
            <a:ext cx="1117600" cy="152400"/>
          </a:xfrm>
          <a:custGeom>
            <a:avLst/>
            <a:gdLst/>
            <a:ahLst/>
            <a:cxnLst/>
            <a:rect l="l" t="t" r="r" b="b"/>
            <a:pathLst>
              <a:path w="838200" h="114300">
                <a:moveTo>
                  <a:pt x="723900" y="0"/>
                </a:moveTo>
                <a:lnTo>
                  <a:pt x="723900" y="114300"/>
                </a:lnTo>
                <a:lnTo>
                  <a:pt x="800100" y="76200"/>
                </a:lnTo>
                <a:lnTo>
                  <a:pt x="742950" y="76200"/>
                </a:lnTo>
                <a:lnTo>
                  <a:pt x="742950" y="38100"/>
                </a:lnTo>
                <a:lnTo>
                  <a:pt x="800100" y="38100"/>
                </a:lnTo>
                <a:lnTo>
                  <a:pt x="723900" y="0"/>
                </a:lnTo>
                <a:close/>
              </a:path>
              <a:path w="838200" h="114300">
                <a:moveTo>
                  <a:pt x="723900" y="38100"/>
                </a:moveTo>
                <a:lnTo>
                  <a:pt x="0" y="38100"/>
                </a:lnTo>
                <a:lnTo>
                  <a:pt x="0" y="76200"/>
                </a:lnTo>
                <a:lnTo>
                  <a:pt x="723900" y="76200"/>
                </a:lnTo>
                <a:lnTo>
                  <a:pt x="723900" y="38100"/>
                </a:lnTo>
                <a:close/>
              </a:path>
              <a:path w="838200" h="114300">
                <a:moveTo>
                  <a:pt x="800100" y="38100"/>
                </a:moveTo>
                <a:lnTo>
                  <a:pt x="742950" y="38100"/>
                </a:lnTo>
                <a:lnTo>
                  <a:pt x="742950" y="76200"/>
                </a:lnTo>
                <a:lnTo>
                  <a:pt x="800100" y="76200"/>
                </a:lnTo>
                <a:lnTo>
                  <a:pt x="838200" y="57150"/>
                </a:lnTo>
                <a:lnTo>
                  <a:pt x="800100" y="38100"/>
                </a:lnTo>
                <a:close/>
              </a:path>
            </a:pathLst>
          </a:custGeom>
          <a:solidFill>
            <a:srgbClr val="D8E156"/>
          </a:solidFill>
        </p:spPr>
        <p:txBody>
          <a:bodyPr wrap="square" lIns="0" tIns="0" rIns="0" bIns="0" rtlCol="0"/>
          <a:lstStyle/>
          <a:p>
            <a:endParaRPr sz="2400"/>
          </a:p>
        </p:txBody>
      </p:sp>
      <p:sp>
        <p:nvSpPr>
          <p:cNvPr id="28" name="object 28"/>
          <p:cNvSpPr/>
          <p:nvPr/>
        </p:nvSpPr>
        <p:spPr>
          <a:xfrm>
            <a:off x="9091257" y="4093159"/>
            <a:ext cx="1117600" cy="152400"/>
          </a:xfrm>
          <a:custGeom>
            <a:avLst/>
            <a:gdLst/>
            <a:ahLst/>
            <a:cxnLst/>
            <a:rect l="l" t="t" r="r" b="b"/>
            <a:pathLst>
              <a:path w="838200" h="114300">
                <a:moveTo>
                  <a:pt x="723900" y="0"/>
                </a:moveTo>
                <a:lnTo>
                  <a:pt x="723900" y="114300"/>
                </a:lnTo>
                <a:lnTo>
                  <a:pt x="800100" y="76200"/>
                </a:lnTo>
                <a:lnTo>
                  <a:pt x="742950" y="76200"/>
                </a:lnTo>
                <a:lnTo>
                  <a:pt x="742950" y="38100"/>
                </a:lnTo>
                <a:lnTo>
                  <a:pt x="800100" y="38100"/>
                </a:lnTo>
                <a:lnTo>
                  <a:pt x="723900" y="0"/>
                </a:lnTo>
                <a:close/>
              </a:path>
              <a:path w="838200" h="114300">
                <a:moveTo>
                  <a:pt x="723900" y="38100"/>
                </a:moveTo>
                <a:lnTo>
                  <a:pt x="0" y="38100"/>
                </a:lnTo>
                <a:lnTo>
                  <a:pt x="0" y="76200"/>
                </a:lnTo>
                <a:lnTo>
                  <a:pt x="723900" y="76200"/>
                </a:lnTo>
                <a:lnTo>
                  <a:pt x="723900" y="38100"/>
                </a:lnTo>
                <a:close/>
              </a:path>
              <a:path w="838200" h="114300">
                <a:moveTo>
                  <a:pt x="800100" y="38100"/>
                </a:moveTo>
                <a:lnTo>
                  <a:pt x="742950" y="38100"/>
                </a:lnTo>
                <a:lnTo>
                  <a:pt x="742950" y="76200"/>
                </a:lnTo>
                <a:lnTo>
                  <a:pt x="800100" y="76200"/>
                </a:lnTo>
                <a:lnTo>
                  <a:pt x="838200" y="57150"/>
                </a:lnTo>
                <a:lnTo>
                  <a:pt x="800100" y="38100"/>
                </a:lnTo>
                <a:close/>
              </a:path>
            </a:pathLst>
          </a:custGeom>
          <a:solidFill>
            <a:srgbClr val="D8E156"/>
          </a:solidFill>
        </p:spPr>
        <p:txBody>
          <a:bodyPr wrap="square" lIns="0" tIns="0" rIns="0" bIns="0" rtlCol="0"/>
          <a:lstStyle/>
          <a:p>
            <a:endParaRPr sz="2400"/>
          </a:p>
        </p:txBody>
      </p:sp>
      <p:sp>
        <p:nvSpPr>
          <p:cNvPr id="29" name="object 29"/>
          <p:cNvSpPr/>
          <p:nvPr/>
        </p:nvSpPr>
        <p:spPr>
          <a:xfrm>
            <a:off x="9091257" y="4702759"/>
            <a:ext cx="1117600" cy="152400"/>
          </a:xfrm>
          <a:custGeom>
            <a:avLst/>
            <a:gdLst/>
            <a:ahLst/>
            <a:cxnLst/>
            <a:rect l="l" t="t" r="r" b="b"/>
            <a:pathLst>
              <a:path w="838200" h="114300">
                <a:moveTo>
                  <a:pt x="723900" y="0"/>
                </a:moveTo>
                <a:lnTo>
                  <a:pt x="723900" y="114300"/>
                </a:lnTo>
                <a:lnTo>
                  <a:pt x="800100" y="76200"/>
                </a:lnTo>
                <a:lnTo>
                  <a:pt x="742950" y="76200"/>
                </a:lnTo>
                <a:lnTo>
                  <a:pt x="742950" y="38100"/>
                </a:lnTo>
                <a:lnTo>
                  <a:pt x="800100" y="38100"/>
                </a:lnTo>
                <a:lnTo>
                  <a:pt x="723900" y="0"/>
                </a:lnTo>
                <a:close/>
              </a:path>
              <a:path w="838200" h="114300">
                <a:moveTo>
                  <a:pt x="723900" y="38100"/>
                </a:moveTo>
                <a:lnTo>
                  <a:pt x="0" y="38100"/>
                </a:lnTo>
                <a:lnTo>
                  <a:pt x="0" y="76200"/>
                </a:lnTo>
                <a:lnTo>
                  <a:pt x="723900" y="76200"/>
                </a:lnTo>
                <a:lnTo>
                  <a:pt x="723900" y="38100"/>
                </a:lnTo>
                <a:close/>
              </a:path>
              <a:path w="838200" h="114300">
                <a:moveTo>
                  <a:pt x="800100" y="38100"/>
                </a:moveTo>
                <a:lnTo>
                  <a:pt x="742950" y="38100"/>
                </a:lnTo>
                <a:lnTo>
                  <a:pt x="742950" y="76200"/>
                </a:lnTo>
                <a:lnTo>
                  <a:pt x="800100" y="76200"/>
                </a:lnTo>
                <a:lnTo>
                  <a:pt x="838200" y="57150"/>
                </a:lnTo>
                <a:lnTo>
                  <a:pt x="800100" y="38100"/>
                </a:lnTo>
                <a:close/>
              </a:path>
            </a:pathLst>
          </a:custGeom>
          <a:solidFill>
            <a:srgbClr val="D8E156"/>
          </a:solidFill>
        </p:spPr>
        <p:txBody>
          <a:bodyPr wrap="square" lIns="0" tIns="0" rIns="0" bIns="0" rtlCol="0"/>
          <a:lstStyle/>
          <a:p>
            <a:endParaRPr sz="2400"/>
          </a:p>
        </p:txBody>
      </p:sp>
      <p:sp>
        <p:nvSpPr>
          <p:cNvPr id="30" name="object 30"/>
          <p:cNvSpPr/>
          <p:nvPr/>
        </p:nvSpPr>
        <p:spPr>
          <a:xfrm>
            <a:off x="9091255" y="5007559"/>
            <a:ext cx="1117600" cy="152400"/>
          </a:xfrm>
          <a:custGeom>
            <a:avLst/>
            <a:gdLst/>
            <a:ahLst/>
            <a:cxnLst/>
            <a:rect l="l" t="t" r="r" b="b"/>
            <a:pathLst>
              <a:path w="838200" h="114300">
                <a:moveTo>
                  <a:pt x="723900" y="0"/>
                </a:moveTo>
                <a:lnTo>
                  <a:pt x="723900" y="114300"/>
                </a:lnTo>
                <a:lnTo>
                  <a:pt x="800100" y="76200"/>
                </a:lnTo>
                <a:lnTo>
                  <a:pt x="742950" y="76200"/>
                </a:lnTo>
                <a:lnTo>
                  <a:pt x="742950" y="38100"/>
                </a:lnTo>
                <a:lnTo>
                  <a:pt x="800100" y="38100"/>
                </a:lnTo>
                <a:lnTo>
                  <a:pt x="723900" y="0"/>
                </a:lnTo>
                <a:close/>
              </a:path>
              <a:path w="838200" h="114300">
                <a:moveTo>
                  <a:pt x="723900" y="38100"/>
                </a:moveTo>
                <a:lnTo>
                  <a:pt x="0" y="38100"/>
                </a:lnTo>
                <a:lnTo>
                  <a:pt x="0" y="76200"/>
                </a:lnTo>
                <a:lnTo>
                  <a:pt x="723900" y="76200"/>
                </a:lnTo>
                <a:lnTo>
                  <a:pt x="723900" y="38100"/>
                </a:lnTo>
                <a:close/>
              </a:path>
              <a:path w="838200" h="114300">
                <a:moveTo>
                  <a:pt x="800100" y="38100"/>
                </a:moveTo>
                <a:lnTo>
                  <a:pt x="742950" y="38100"/>
                </a:lnTo>
                <a:lnTo>
                  <a:pt x="742950" y="76200"/>
                </a:lnTo>
                <a:lnTo>
                  <a:pt x="800100" y="76200"/>
                </a:lnTo>
                <a:lnTo>
                  <a:pt x="838200" y="57150"/>
                </a:lnTo>
                <a:lnTo>
                  <a:pt x="800100" y="38100"/>
                </a:lnTo>
                <a:close/>
              </a:path>
            </a:pathLst>
          </a:custGeom>
          <a:solidFill>
            <a:srgbClr val="D8E156"/>
          </a:solidFill>
        </p:spPr>
        <p:txBody>
          <a:bodyPr wrap="square" lIns="0" tIns="0" rIns="0" bIns="0" rtlCol="0"/>
          <a:lstStyle/>
          <a:p>
            <a:endParaRPr sz="2400"/>
          </a:p>
        </p:txBody>
      </p:sp>
      <p:grpSp>
        <p:nvGrpSpPr>
          <p:cNvPr id="31" name="object 31"/>
          <p:cNvGrpSpPr/>
          <p:nvPr/>
        </p:nvGrpSpPr>
        <p:grpSpPr>
          <a:xfrm>
            <a:off x="9091257" y="5298548"/>
            <a:ext cx="1140459" cy="344593"/>
            <a:chOff x="6818443" y="3973910"/>
            <a:chExt cx="855344" cy="258445"/>
          </a:xfrm>
        </p:grpSpPr>
        <p:sp>
          <p:nvSpPr>
            <p:cNvPr id="32" name="object 32"/>
            <p:cNvSpPr/>
            <p:nvPr/>
          </p:nvSpPr>
          <p:spPr>
            <a:xfrm>
              <a:off x="6818443" y="3992197"/>
              <a:ext cx="855344" cy="114300"/>
            </a:xfrm>
            <a:custGeom>
              <a:avLst/>
              <a:gdLst/>
              <a:ahLst/>
              <a:cxnLst/>
              <a:rect l="l" t="t" r="r" b="b"/>
              <a:pathLst>
                <a:path w="855345" h="114300">
                  <a:moveTo>
                    <a:pt x="740728" y="76199"/>
                  </a:moveTo>
                  <a:lnTo>
                    <a:pt x="740728" y="114300"/>
                  </a:lnTo>
                  <a:lnTo>
                    <a:pt x="816928" y="76200"/>
                  </a:lnTo>
                  <a:lnTo>
                    <a:pt x="740728" y="76199"/>
                  </a:lnTo>
                  <a:close/>
                </a:path>
                <a:path w="855345" h="114300">
                  <a:moveTo>
                    <a:pt x="740728" y="38099"/>
                  </a:moveTo>
                  <a:lnTo>
                    <a:pt x="740728" y="76199"/>
                  </a:lnTo>
                  <a:lnTo>
                    <a:pt x="759778" y="76200"/>
                  </a:lnTo>
                  <a:lnTo>
                    <a:pt x="759778" y="38100"/>
                  </a:lnTo>
                  <a:lnTo>
                    <a:pt x="740728" y="38099"/>
                  </a:lnTo>
                  <a:close/>
                </a:path>
                <a:path w="855345" h="114300">
                  <a:moveTo>
                    <a:pt x="740728" y="0"/>
                  </a:moveTo>
                  <a:lnTo>
                    <a:pt x="740728" y="38099"/>
                  </a:lnTo>
                  <a:lnTo>
                    <a:pt x="759778" y="38100"/>
                  </a:lnTo>
                  <a:lnTo>
                    <a:pt x="759778" y="76200"/>
                  </a:lnTo>
                  <a:lnTo>
                    <a:pt x="816930" y="76199"/>
                  </a:lnTo>
                  <a:lnTo>
                    <a:pt x="855028" y="57150"/>
                  </a:lnTo>
                  <a:lnTo>
                    <a:pt x="740728" y="0"/>
                  </a:lnTo>
                  <a:close/>
                </a:path>
                <a:path w="855345" h="114300">
                  <a:moveTo>
                    <a:pt x="0" y="38099"/>
                  </a:moveTo>
                  <a:lnTo>
                    <a:pt x="0" y="76199"/>
                  </a:lnTo>
                  <a:lnTo>
                    <a:pt x="740728" y="76199"/>
                  </a:lnTo>
                  <a:lnTo>
                    <a:pt x="740728" y="38099"/>
                  </a:lnTo>
                  <a:lnTo>
                    <a:pt x="0" y="38099"/>
                  </a:lnTo>
                  <a:close/>
                </a:path>
              </a:pathLst>
            </a:custGeom>
            <a:solidFill>
              <a:srgbClr val="D8E156"/>
            </a:solidFill>
          </p:spPr>
          <p:txBody>
            <a:bodyPr wrap="square" lIns="0" tIns="0" rIns="0" bIns="0" rtlCol="0"/>
            <a:lstStyle/>
            <a:p>
              <a:endParaRPr sz="2400"/>
            </a:p>
          </p:txBody>
        </p:sp>
        <p:sp>
          <p:nvSpPr>
            <p:cNvPr id="33" name="object 33"/>
            <p:cNvSpPr/>
            <p:nvPr/>
          </p:nvSpPr>
          <p:spPr>
            <a:xfrm>
              <a:off x="7171824" y="3992960"/>
              <a:ext cx="193040" cy="220345"/>
            </a:xfrm>
            <a:custGeom>
              <a:avLst/>
              <a:gdLst/>
              <a:ahLst/>
              <a:cxnLst/>
              <a:rect l="l" t="t" r="r" b="b"/>
              <a:pathLst>
                <a:path w="193040" h="220345">
                  <a:moveTo>
                    <a:pt x="0" y="219969"/>
                  </a:moveTo>
                  <a:lnTo>
                    <a:pt x="192565" y="0"/>
                  </a:lnTo>
                </a:path>
              </a:pathLst>
            </a:custGeom>
            <a:ln w="38100">
              <a:solidFill>
                <a:srgbClr val="D8E156"/>
              </a:solidFill>
            </a:ln>
          </p:spPr>
          <p:txBody>
            <a:bodyPr wrap="square" lIns="0" tIns="0" rIns="0" bIns="0" rtlCol="0"/>
            <a:lstStyle/>
            <a:p>
              <a:endParaRPr sz="2400"/>
            </a:p>
          </p:txBody>
        </p:sp>
      </p:grpSp>
      <p:sp>
        <p:nvSpPr>
          <p:cNvPr id="34" name="object 34"/>
          <p:cNvSpPr txBox="1"/>
          <p:nvPr/>
        </p:nvSpPr>
        <p:spPr>
          <a:xfrm>
            <a:off x="9501045" y="5033263"/>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2</a:t>
            </a:r>
            <a:endParaRPr sz="1867">
              <a:latin typeface="Courier New"/>
              <a:cs typeface="Courier New"/>
            </a:endParaRPr>
          </a:p>
        </p:txBody>
      </p:sp>
      <p:sp>
        <p:nvSpPr>
          <p:cNvPr id="35" name="object 35"/>
          <p:cNvSpPr txBox="1"/>
          <p:nvPr/>
        </p:nvSpPr>
        <p:spPr>
          <a:xfrm>
            <a:off x="8910554" y="5712255"/>
            <a:ext cx="2351193" cy="337763"/>
          </a:xfrm>
          <a:prstGeom prst="rect">
            <a:avLst/>
          </a:prstGeom>
        </p:spPr>
        <p:txBody>
          <a:bodyPr vert="horz" wrap="square" lIns="0" tIns="19472" rIns="0" bIns="0" rtlCol="0">
            <a:spAutoFit/>
          </a:bodyPr>
          <a:lstStyle/>
          <a:p>
            <a:pPr marL="16933">
              <a:spcBef>
                <a:spcPts val="152"/>
              </a:spcBef>
            </a:pPr>
            <a:r>
              <a:rPr sz="2067" b="1" spc="-227" dirty="0">
                <a:latin typeface="Arial"/>
                <a:cs typeface="Arial"/>
              </a:rPr>
              <a:t>1</a:t>
            </a:r>
            <a:r>
              <a:rPr sz="2067" b="1" spc="-267" dirty="0">
                <a:latin typeface="Arial"/>
                <a:cs typeface="Arial"/>
              </a:rPr>
              <a:t>5</a:t>
            </a:r>
            <a:r>
              <a:rPr sz="2067" b="1" spc="20" dirty="0">
                <a:latin typeface="Arial"/>
                <a:cs typeface="Arial"/>
              </a:rPr>
              <a:t> </a:t>
            </a:r>
            <a:r>
              <a:rPr sz="2067" b="1" spc="-120" dirty="0">
                <a:latin typeface="Arial"/>
                <a:cs typeface="Arial"/>
              </a:rPr>
              <a:t>d</a:t>
            </a:r>
            <a:r>
              <a:rPr sz="2067" b="1" spc="-7" dirty="0">
                <a:latin typeface="Arial"/>
                <a:cs typeface="Arial"/>
              </a:rPr>
              <a:t>a</a:t>
            </a:r>
            <a:r>
              <a:rPr sz="2067" b="1" spc="-127" dirty="0">
                <a:latin typeface="Arial"/>
                <a:cs typeface="Arial"/>
              </a:rPr>
              <a:t>t</a:t>
            </a:r>
            <a:r>
              <a:rPr sz="2067" b="1" spc="-40" dirty="0">
                <a:latin typeface="Arial"/>
                <a:cs typeface="Arial"/>
              </a:rPr>
              <a:t>a</a:t>
            </a:r>
            <a:r>
              <a:rPr sz="2067" b="1" spc="7" dirty="0">
                <a:latin typeface="Arial"/>
                <a:cs typeface="Arial"/>
              </a:rPr>
              <a:t> </a:t>
            </a:r>
            <a:r>
              <a:rPr sz="2067" b="1" spc="-120" dirty="0">
                <a:latin typeface="Arial"/>
                <a:cs typeface="Arial"/>
              </a:rPr>
              <a:t>b</a:t>
            </a:r>
            <a:r>
              <a:rPr sz="2067" b="1" spc="-127" dirty="0">
                <a:latin typeface="Arial"/>
                <a:cs typeface="Arial"/>
              </a:rPr>
              <a:t>it</a:t>
            </a:r>
            <a:r>
              <a:rPr sz="2067" b="1" spc="-267" dirty="0">
                <a:latin typeface="Arial"/>
                <a:cs typeface="Arial"/>
              </a:rPr>
              <a:t>s</a:t>
            </a:r>
            <a:r>
              <a:rPr sz="2067" b="1" spc="20" dirty="0">
                <a:latin typeface="Arial"/>
                <a:cs typeface="Arial"/>
              </a:rPr>
              <a:t> </a:t>
            </a:r>
            <a:r>
              <a:rPr sz="2067" b="1" spc="-173" dirty="0">
                <a:latin typeface="Arial"/>
                <a:cs typeface="Arial"/>
              </a:rPr>
              <a:t>(</a:t>
            </a:r>
            <a:r>
              <a:rPr sz="2067" b="1" spc="-152" dirty="0">
                <a:latin typeface="Arial"/>
                <a:cs typeface="Arial"/>
              </a:rPr>
              <a:t>ou</a:t>
            </a:r>
            <a:r>
              <a:rPr sz="2067" b="1" spc="-127" dirty="0">
                <a:latin typeface="Arial"/>
                <a:cs typeface="Arial"/>
              </a:rPr>
              <a:t>t</a:t>
            </a:r>
            <a:r>
              <a:rPr sz="2067" b="1" spc="-120" dirty="0">
                <a:latin typeface="Arial"/>
                <a:cs typeface="Arial"/>
              </a:rPr>
              <a:t>p</a:t>
            </a:r>
            <a:r>
              <a:rPr sz="2067" b="1" spc="-152" dirty="0">
                <a:latin typeface="Arial"/>
                <a:cs typeface="Arial"/>
              </a:rPr>
              <a:t>u</a:t>
            </a:r>
            <a:r>
              <a:rPr sz="2067" b="1" spc="-127" dirty="0">
                <a:latin typeface="Arial"/>
                <a:cs typeface="Arial"/>
              </a:rPr>
              <a:t>t</a:t>
            </a:r>
            <a:r>
              <a:rPr sz="2067" b="1" spc="-200" dirty="0">
                <a:latin typeface="Arial"/>
                <a:cs typeface="Arial"/>
              </a:rPr>
              <a:t>s)</a:t>
            </a:r>
            <a:endParaRPr sz="2067">
              <a:latin typeface="Arial"/>
              <a:cs typeface="Arial"/>
            </a:endParaRPr>
          </a:p>
        </p:txBody>
      </p:sp>
      <p:sp>
        <p:nvSpPr>
          <p:cNvPr id="36" name="Date Placeholder 35">
            <a:extLst>
              <a:ext uri="{FF2B5EF4-FFF2-40B4-BE49-F238E27FC236}">
                <a16:creationId xmlns:a16="http://schemas.microsoft.com/office/drawing/2014/main" id="{94724D95-C16D-4375-9B86-12CFF29B14AB}"/>
              </a:ext>
            </a:extLst>
          </p:cNvPr>
          <p:cNvSpPr>
            <a:spLocks noGrp="1"/>
          </p:cNvSpPr>
          <p:nvPr>
            <p:ph type="dt" sz="half" idx="10"/>
          </p:nvPr>
        </p:nvSpPr>
        <p:spPr/>
        <p:txBody>
          <a:bodyPr/>
          <a:lstStyle/>
          <a:p>
            <a:fld id="{D37B57CC-DBE9-4C7C-B94F-FFC6C4C9F891}" type="datetime1">
              <a:rPr lang="en-US" smtClean="0"/>
              <a:t>5/11/2024</a:t>
            </a:fld>
            <a:endParaRPr lang="en-US"/>
          </a:p>
        </p:txBody>
      </p:sp>
      <p:sp>
        <p:nvSpPr>
          <p:cNvPr id="37" name="Slide Number Placeholder 36">
            <a:extLst>
              <a:ext uri="{FF2B5EF4-FFF2-40B4-BE49-F238E27FC236}">
                <a16:creationId xmlns:a16="http://schemas.microsoft.com/office/drawing/2014/main" id="{DA85E706-311B-42E3-BEC1-BEFF2294F4ED}"/>
              </a:ext>
            </a:extLst>
          </p:cNvPr>
          <p:cNvSpPr>
            <a:spLocks noGrp="1"/>
          </p:cNvSpPr>
          <p:nvPr>
            <p:ph type="sldNum" sz="quarter" idx="12"/>
          </p:nvPr>
        </p:nvSpPr>
        <p:spPr/>
        <p:txBody>
          <a:bodyPr/>
          <a:lstStyle/>
          <a:p>
            <a:fld id="{AB6352F2-FB44-4DA6-821F-C2F4E454E2C0}" type="slidenum">
              <a:rPr lang="en-US" smtClean="0"/>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8" y="106710"/>
            <a:ext cx="7032413"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ROM Controller Implementation</a:t>
            </a:r>
          </a:p>
        </p:txBody>
      </p:sp>
      <p:graphicFrame>
        <p:nvGraphicFramePr>
          <p:cNvPr id="3" name="object 3"/>
          <p:cNvGraphicFramePr>
            <a:graphicFrameLocks noGrp="1"/>
          </p:cNvGraphicFramePr>
          <p:nvPr/>
        </p:nvGraphicFramePr>
        <p:xfrm>
          <a:off x="6233739" y="1744197"/>
          <a:ext cx="5130800" cy="3759200"/>
        </p:xfrm>
        <a:graphic>
          <a:graphicData uri="http://schemas.openxmlformats.org/drawingml/2006/table">
            <a:tbl>
              <a:tblPr firstRow="1" bandRow="1">
                <a:tableStyleId>{2D5ABB26-0587-4C30-8999-92F81FD0307C}</a:tableStyleId>
              </a:tblPr>
              <a:tblGrid>
                <a:gridCol w="5130800">
                  <a:extLst>
                    <a:ext uri="{9D8B030D-6E8A-4147-A177-3AD203B41FA5}">
                      <a16:colId xmlns:a16="http://schemas.microsoft.com/office/drawing/2014/main" val="20000"/>
                    </a:ext>
                  </a:extLst>
                </a:gridCol>
              </a:tblGrid>
              <a:tr h="375920">
                <a:tc>
                  <a:txBody>
                    <a:bodyPr/>
                    <a:lstStyle/>
                    <a:p>
                      <a:pPr algn="ctr">
                        <a:lnSpc>
                          <a:spcPct val="100000"/>
                        </a:lnSpc>
                        <a:spcBef>
                          <a:spcPts val="170"/>
                        </a:spcBef>
                      </a:pPr>
                      <a:r>
                        <a:rPr sz="1800" b="1" spc="20" dirty="0">
                          <a:latin typeface="Arial"/>
                          <a:cs typeface="Arial"/>
                        </a:rPr>
                        <a:t>C</a:t>
                      </a:r>
                      <a:r>
                        <a:rPr sz="1800" b="1" spc="30" dirty="0">
                          <a:latin typeface="Arial"/>
                          <a:cs typeface="Arial"/>
                        </a:rPr>
                        <a:t>on</a:t>
                      </a:r>
                      <a:r>
                        <a:rPr sz="1800" b="1" spc="20" dirty="0">
                          <a:latin typeface="Arial"/>
                          <a:cs typeface="Arial"/>
                        </a:rPr>
                        <a:t>tr</a:t>
                      </a:r>
                      <a:r>
                        <a:rPr sz="1800" b="1" spc="30" dirty="0">
                          <a:latin typeface="Arial"/>
                          <a:cs typeface="Arial"/>
                        </a:rPr>
                        <a:t>o</a:t>
                      </a:r>
                      <a:r>
                        <a:rPr sz="1800" b="1" dirty="0">
                          <a:latin typeface="Arial"/>
                          <a:cs typeface="Arial"/>
                        </a:rPr>
                        <a:t>l</a:t>
                      </a:r>
                      <a:r>
                        <a:rPr sz="1800" b="1" spc="5" dirty="0">
                          <a:latin typeface="Arial"/>
                          <a:cs typeface="Arial"/>
                        </a:rPr>
                        <a:t> </a:t>
                      </a:r>
                      <a:r>
                        <a:rPr sz="1800" b="1" spc="30" dirty="0">
                          <a:latin typeface="Arial"/>
                          <a:cs typeface="Arial"/>
                        </a:rPr>
                        <a:t>Wo</a:t>
                      </a:r>
                      <a:r>
                        <a:rPr sz="1800" b="1" spc="20" dirty="0">
                          <a:latin typeface="Arial"/>
                          <a:cs typeface="Arial"/>
                        </a:rPr>
                        <a:t>r</a:t>
                      </a:r>
                      <a:r>
                        <a:rPr sz="1800" b="1" dirty="0">
                          <a:latin typeface="Arial"/>
                          <a:cs typeface="Arial"/>
                        </a:rPr>
                        <a:t>d</a:t>
                      </a:r>
                      <a:r>
                        <a:rPr sz="1800" b="1" spc="5" dirty="0">
                          <a:latin typeface="Arial"/>
                          <a:cs typeface="Arial"/>
                        </a:rPr>
                        <a:t> </a:t>
                      </a:r>
                      <a:r>
                        <a:rPr sz="1800" b="1" spc="20" dirty="0">
                          <a:latin typeface="Arial"/>
                          <a:cs typeface="Arial"/>
                        </a:rPr>
                        <a:t>f</a:t>
                      </a:r>
                      <a:r>
                        <a:rPr sz="1800" b="1" spc="30" dirty="0">
                          <a:latin typeface="Arial"/>
                          <a:cs typeface="Arial"/>
                        </a:rPr>
                        <a:t>o</a:t>
                      </a:r>
                      <a:r>
                        <a:rPr sz="1800" b="1" dirty="0">
                          <a:latin typeface="Arial"/>
                          <a:cs typeface="Arial"/>
                        </a:rPr>
                        <a:t>r</a:t>
                      </a:r>
                      <a:r>
                        <a:rPr sz="1800" b="1" spc="-5" dirty="0">
                          <a:latin typeface="Arial"/>
                          <a:cs typeface="Arial"/>
                        </a:rPr>
                        <a:t> </a:t>
                      </a:r>
                      <a:r>
                        <a:rPr sz="1900" b="1" spc="-5" dirty="0">
                          <a:latin typeface="Courier New"/>
                          <a:cs typeface="Courier New"/>
                        </a:rPr>
                        <a:t>add</a:t>
                      </a:r>
                      <a:endParaRPr sz="1900">
                        <a:latin typeface="Courier New"/>
                        <a:cs typeface="Courier New"/>
                      </a:endParaRPr>
                    </a:p>
                  </a:txBody>
                  <a:tcPr marL="0" marR="0" marT="28787"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0"/>
                  </a:ext>
                </a:extLst>
              </a:tr>
              <a:tr h="375920">
                <a:tc>
                  <a:txBody>
                    <a:bodyPr/>
                    <a:lstStyle/>
                    <a:p>
                      <a:pPr algn="ctr">
                        <a:lnSpc>
                          <a:spcPct val="100000"/>
                        </a:lnSpc>
                        <a:spcBef>
                          <a:spcPts val="160"/>
                        </a:spcBef>
                      </a:pPr>
                      <a:r>
                        <a:rPr sz="1800" b="1" spc="20" dirty="0">
                          <a:latin typeface="Arial"/>
                          <a:cs typeface="Arial"/>
                        </a:rPr>
                        <a:t>C</a:t>
                      </a:r>
                      <a:r>
                        <a:rPr sz="1800" b="1" spc="30" dirty="0">
                          <a:latin typeface="Arial"/>
                          <a:cs typeface="Arial"/>
                        </a:rPr>
                        <a:t>on</a:t>
                      </a:r>
                      <a:r>
                        <a:rPr sz="1800" b="1" spc="20" dirty="0">
                          <a:latin typeface="Arial"/>
                          <a:cs typeface="Arial"/>
                        </a:rPr>
                        <a:t>tr</a:t>
                      </a:r>
                      <a:r>
                        <a:rPr sz="1800" b="1" spc="30" dirty="0">
                          <a:latin typeface="Arial"/>
                          <a:cs typeface="Arial"/>
                        </a:rPr>
                        <a:t>o</a:t>
                      </a:r>
                      <a:r>
                        <a:rPr sz="1800" b="1" dirty="0">
                          <a:latin typeface="Arial"/>
                          <a:cs typeface="Arial"/>
                        </a:rPr>
                        <a:t>l</a:t>
                      </a:r>
                      <a:r>
                        <a:rPr sz="1800" b="1" spc="5" dirty="0">
                          <a:latin typeface="Arial"/>
                          <a:cs typeface="Arial"/>
                        </a:rPr>
                        <a:t> </a:t>
                      </a:r>
                      <a:r>
                        <a:rPr sz="1800" b="1" spc="30" dirty="0">
                          <a:latin typeface="Arial"/>
                          <a:cs typeface="Arial"/>
                        </a:rPr>
                        <a:t>Wo</a:t>
                      </a:r>
                      <a:r>
                        <a:rPr sz="1800" b="1" spc="20" dirty="0">
                          <a:latin typeface="Arial"/>
                          <a:cs typeface="Arial"/>
                        </a:rPr>
                        <a:t>r</a:t>
                      </a:r>
                      <a:r>
                        <a:rPr sz="1800" b="1" dirty="0">
                          <a:latin typeface="Arial"/>
                          <a:cs typeface="Arial"/>
                        </a:rPr>
                        <a:t>d</a:t>
                      </a:r>
                      <a:r>
                        <a:rPr sz="1800" b="1" spc="5" dirty="0">
                          <a:latin typeface="Arial"/>
                          <a:cs typeface="Arial"/>
                        </a:rPr>
                        <a:t> </a:t>
                      </a:r>
                      <a:r>
                        <a:rPr sz="1800" b="1" spc="20" dirty="0">
                          <a:latin typeface="Arial"/>
                          <a:cs typeface="Arial"/>
                        </a:rPr>
                        <a:t>f</a:t>
                      </a:r>
                      <a:r>
                        <a:rPr sz="1800" b="1" spc="30" dirty="0">
                          <a:latin typeface="Arial"/>
                          <a:cs typeface="Arial"/>
                        </a:rPr>
                        <a:t>o</a:t>
                      </a:r>
                      <a:r>
                        <a:rPr sz="1800" b="1" dirty="0">
                          <a:latin typeface="Arial"/>
                          <a:cs typeface="Arial"/>
                        </a:rPr>
                        <a:t>r</a:t>
                      </a:r>
                      <a:r>
                        <a:rPr sz="1800" b="1" spc="-5" dirty="0">
                          <a:latin typeface="Arial"/>
                          <a:cs typeface="Arial"/>
                        </a:rPr>
                        <a:t> </a:t>
                      </a:r>
                      <a:r>
                        <a:rPr sz="1900" b="1" spc="-5" dirty="0">
                          <a:latin typeface="Courier New"/>
                          <a:cs typeface="Courier New"/>
                        </a:rPr>
                        <a:t>sub</a:t>
                      </a:r>
                      <a:endParaRPr sz="1900">
                        <a:latin typeface="Courier New"/>
                        <a:cs typeface="Courier New"/>
                      </a:endParaRPr>
                    </a:p>
                  </a:txBody>
                  <a:tcPr marL="0" marR="0" marT="27093"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1"/>
                  </a:ext>
                </a:extLst>
              </a:tr>
              <a:tr h="375920">
                <a:tc>
                  <a:txBody>
                    <a:bodyPr/>
                    <a:lstStyle/>
                    <a:p>
                      <a:pPr algn="ctr">
                        <a:lnSpc>
                          <a:spcPct val="100000"/>
                        </a:lnSpc>
                        <a:spcBef>
                          <a:spcPts val="170"/>
                        </a:spcBef>
                      </a:pPr>
                      <a:r>
                        <a:rPr sz="1800" b="1" spc="20" dirty="0">
                          <a:latin typeface="Arial"/>
                          <a:cs typeface="Arial"/>
                        </a:rPr>
                        <a:t>C</a:t>
                      </a:r>
                      <a:r>
                        <a:rPr sz="1800" b="1" spc="30" dirty="0">
                          <a:latin typeface="Arial"/>
                          <a:cs typeface="Arial"/>
                        </a:rPr>
                        <a:t>on</a:t>
                      </a:r>
                      <a:r>
                        <a:rPr sz="1800" b="1" spc="20" dirty="0">
                          <a:latin typeface="Arial"/>
                          <a:cs typeface="Arial"/>
                        </a:rPr>
                        <a:t>tr</a:t>
                      </a:r>
                      <a:r>
                        <a:rPr sz="1800" b="1" spc="30" dirty="0">
                          <a:latin typeface="Arial"/>
                          <a:cs typeface="Arial"/>
                        </a:rPr>
                        <a:t>o</a:t>
                      </a:r>
                      <a:r>
                        <a:rPr sz="1800" b="1" dirty="0">
                          <a:latin typeface="Arial"/>
                          <a:cs typeface="Arial"/>
                        </a:rPr>
                        <a:t>l</a:t>
                      </a:r>
                      <a:r>
                        <a:rPr sz="1800" b="1" spc="5" dirty="0">
                          <a:latin typeface="Arial"/>
                          <a:cs typeface="Arial"/>
                        </a:rPr>
                        <a:t> </a:t>
                      </a:r>
                      <a:r>
                        <a:rPr sz="1800" b="1" spc="30" dirty="0">
                          <a:latin typeface="Arial"/>
                          <a:cs typeface="Arial"/>
                        </a:rPr>
                        <a:t>Wo</a:t>
                      </a:r>
                      <a:r>
                        <a:rPr sz="1800" b="1" spc="20" dirty="0">
                          <a:latin typeface="Arial"/>
                          <a:cs typeface="Arial"/>
                        </a:rPr>
                        <a:t>r</a:t>
                      </a:r>
                      <a:r>
                        <a:rPr sz="1800" b="1" dirty="0">
                          <a:latin typeface="Arial"/>
                          <a:cs typeface="Arial"/>
                        </a:rPr>
                        <a:t>d</a:t>
                      </a:r>
                      <a:r>
                        <a:rPr sz="1800" b="1" spc="5" dirty="0">
                          <a:latin typeface="Arial"/>
                          <a:cs typeface="Arial"/>
                        </a:rPr>
                        <a:t> </a:t>
                      </a:r>
                      <a:r>
                        <a:rPr sz="1800" b="1" spc="20" dirty="0">
                          <a:latin typeface="Arial"/>
                          <a:cs typeface="Arial"/>
                        </a:rPr>
                        <a:t>f</a:t>
                      </a:r>
                      <a:r>
                        <a:rPr sz="1800" b="1" spc="30" dirty="0">
                          <a:latin typeface="Arial"/>
                          <a:cs typeface="Arial"/>
                        </a:rPr>
                        <a:t>o</a:t>
                      </a:r>
                      <a:r>
                        <a:rPr sz="1800" b="1" dirty="0">
                          <a:latin typeface="Arial"/>
                          <a:cs typeface="Arial"/>
                        </a:rPr>
                        <a:t>r</a:t>
                      </a:r>
                      <a:r>
                        <a:rPr sz="1800" b="1" spc="-5" dirty="0">
                          <a:latin typeface="Arial"/>
                          <a:cs typeface="Arial"/>
                        </a:rPr>
                        <a:t> </a:t>
                      </a:r>
                      <a:r>
                        <a:rPr sz="1900" b="1" spc="-5" dirty="0">
                          <a:latin typeface="Courier New"/>
                          <a:cs typeface="Courier New"/>
                        </a:rPr>
                        <a:t>or</a:t>
                      </a:r>
                      <a:endParaRPr sz="1900">
                        <a:latin typeface="Courier New"/>
                        <a:cs typeface="Courier New"/>
                      </a:endParaRPr>
                    </a:p>
                  </a:txBody>
                  <a:tcPr marL="0" marR="0" marT="28787"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2"/>
                  </a:ext>
                </a:extLst>
              </a:tr>
              <a:tr h="375920">
                <a:tc>
                  <a:txBody>
                    <a:bodyPr/>
                    <a:lstStyle/>
                    <a:p>
                      <a:pPr algn="ctr">
                        <a:lnSpc>
                          <a:spcPct val="100000"/>
                        </a:lnSpc>
                        <a:spcBef>
                          <a:spcPts val="190"/>
                        </a:spcBef>
                      </a:pPr>
                      <a:r>
                        <a:rPr sz="1800" b="1" dirty="0">
                          <a:latin typeface="Arial"/>
                          <a:cs typeface="Arial"/>
                        </a:rPr>
                        <a:t>.</a:t>
                      </a:r>
                      <a:endParaRPr sz="1800">
                        <a:latin typeface="Arial"/>
                        <a:cs typeface="Arial"/>
                      </a:endParaRPr>
                    </a:p>
                  </a:txBody>
                  <a:tcPr marL="0" marR="0" marT="32173"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3"/>
                  </a:ext>
                </a:extLst>
              </a:tr>
              <a:tr h="375920">
                <a:tc>
                  <a:txBody>
                    <a:bodyPr/>
                    <a:lstStyle/>
                    <a:p>
                      <a:pPr algn="ctr">
                        <a:lnSpc>
                          <a:spcPct val="100000"/>
                        </a:lnSpc>
                        <a:spcBef>
                          <a:spcPts val="204"/>
                        </a:spcBef>
                      </a:pPr>
                      <a:r>
                        <a:rPr sz="1800" b="1" dirty="0">
                          <a:latin typeface="Arial"/>
                          <a:cs typeface="Arial"/>
                        </a:rPr>
                        <a:t>.</a:t>
                      </a:r>
                      <a:endParaRPr sz="1800">
                        <a:latin typeface="Arial"/>
                        <a:cs typeface="Arial"/>
                      </a:endParaRPr>
                    </a:p>
                  </a:txBody>
                  <a:tcPr marL="0" marR="0" marT="34712"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4"/>
                  </a:ext>
                </a:extLst>
              </a:tr>
              <a:tr h="375920">
                <a:tc>
                  <a:txBody>
                    <a:bodyPr/>
                    <a:lstStyle/>
                    <a:p>
                      <a:pPr algn="ctr">
                        <a:lnSpc>
                          <a:spcPct val="100000"/>
                        </a:lnSpc>
                        <a:spcBef>
                          <a:spcPts val="190"/>
                        </a:spcBef>
                      </a:pPr>
                      <a:r>
                        <a:rPr sz="1800" b="1" dirty="0">
                          <a:latin typeface="Arial"/>
                          <a:cs typeface="Arial"/>
                        </a:rPr>
                        <a:t>.</a:t>
                      </a:r>
                      <a:endParaRPr sz="1800">
                        <a:latin typeface="Arial"/>
                        <a:cs typeface="Arial"/>
                      </a:endParaRPr>
                    </a:p>
                  </a:txBody>
                  <a:tcPr marL="0" marR="0" marT="32173"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5"/>
                  </a:ext>
                </a:extLst>
              </a:tr>
              <a:tr h="375920">
                <a:tc>
                  <a:txBody>
                    <a:bodyPr/>
                    <a:lstStyle/>
                    <a:p>
                      <a:pPr>
                        <a:lnSpc>
                          <a:spcPct val="100000"/>
                        </a:lnSpc>
                      </a:pPr>
                      <a:endParaRPr sz="2300">
                        <a:latin typeface="Times New Roman"/>
                        <a:cs typeface="Times New Roman"/>
                      </a:endParaRPr>
                    </a:p>
                  </a:txBody>
                  <a:tcPr marL="0" marR="0" marT="0"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6"/>
                  </a:ext>
                </a:extLst>
              </a:tr>
              <a:tr h="375920">
                <a:tc>
                  <a:txBody>
                    <a:bodyPr/>
                    <a:lstStyle/>
                    <a:p>
                      <a:pPr>
                        <a:lnSpc>
                          <a:spcPct val="100000"/>
                        </a:lnSpc>
                      </a:pPr>
                      <a:endParaRPr sz="2300">
                        <a:latin typeface="Times New Roman"/>
                        <a:cs typeface="Times New Roman"/>
                      </a:endParaRPr>
                    </a:p>
                  </a:txBody>
                  <a:tcPr marL="0" marR="0" marT="0"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7"/>
                  </a:ext>
                </a:extLst>
              </a:tr>
              <a:tr h="375920">
                <a:tc>
                  <a:txBody>
                    <a:bodyPr/>
                    <a:lstStyle/>
                    <a:p>
                      <a:pPr>
                        <a:lnSpc>
                          <a:spcPct val="100000"/>
                        </a:lnSpc>
                      </a:pPr>
                      <a:endParaRPr sz="2300">
                        <a:latin typeface="Times New Roman"/>
                        <a:cs typeface="Times New Roman"/>
                      </a:endParaRPr>
                    </a:p>
                  </a:txBody>
                  <a:tcPr marL="0" marR="0" marT="0"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8"/>
                  </a:ext>
                </a:extLst>
              </a:tr>
              <a:tr h="375920">
                <a:tc>
                  <a:txBody>
                    <a:bodyPr/>
                    <a:lstStyle/>
                    <a:p>
                      <a:pPr>
                        <a:lnSpc>
                          <a:spcPct val="100000"/>
                        </a:lnSpc>
                      </a:pPr>
                      <a:endParaRPr sz="2300">
                        <a:latin typeface="Times New Roman"/>
                        <a:cs typeface="Times New Roman"/>
                      </a:endParaRPr>
                    </a:p>
                  </a:txBody>
                  <a:tcPr marL="0" marR="0" marT="0"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9"/>
                  </a:ext>
                </a:extLst>
              </a:tr>
            </a:tbl>
          </a:graphicData>
        </a:graphic>
      </p:graphicFrame>
      <p:sp>
        <p:nvSpPr>
          <p:cNvPr id="4" name="object 4"/>
          <p:cNvSpPr/>
          <p:nvPr/>
        </p:nvSpPr>
        <p:spPr>
          <a:xfrm>
            <a:off x="4354285" y="1769595"/>
            <a:ext cx="840740" cy="3708400"/>
          </a:xfrm>
          <a:custGeom>
            <a:avLst/>
            <a:gdLst/>
            <a:ahLst/>
            <a:cxnLst/>
            <a:rect l="l" t="t" r="r" b="b"/>
            <a:pathLst>
              <a:path w="630554" h="2781300">
                <a:moveTo>
                  <a:pt x="630089" y="2781300"/>
                </a:moveTo>
                <a:lnTo>
                  <a:pt x="0" y="2623778"/>
                </a:lnTo>
                <a:lnTo>
                  <a:pt x="0" y="157522"/>
                </a:lnTo>
                <a:lnTo>
                  <a:pt x="630089" y="0"/>
                </a:lnTo>
                <a:lnTo>
                  <a:pt x="630089" y="2781300"/>
                </a:lnTo>
                <a:close/>
              </a:path>
            </a:pathLst>
          </a:custGeom>
          <a:ln w="38100">
            <a:solidFill>
              <a:srgbClr val="000000"/>
            </a:solidFill>
          </a:ln>
        </p:spPr>
        <p:txBody>
          <a:bodyPr wrap="square" lIns="0" tIns="0" rIns="0" bIns="0" rtlCol="0"/>
          <a:lstStyle/>
          <a:p>
            <a:endParaRPr sz="2400"/>
          </a:p>
        </p:txBody>
      </p:sp>
      <p:sp>
        <p:nvSpPr>
          <p:cNvPr id="5" name="object 5"/>
          <p:cNvSpPr txBox="1"/>
          <p:nvPr/>
        </p:nvSpPr>
        <p:spPr>
          <a:xfrm>
            <a:off x="4547176" y="1853061"/>
            <a:ext cx="461665" cy="3378182"/>
          </a:xfrm>
          <a:prstGeom prst="rect">
            <a:avLst/>
          </a:prstGeom>
        </p:spPr>
        <p:txBody>
          <a:bodyPr vert="vert270" wrap="square" lIns="0" tIns="0" rIns="0" bIns="0" rtlCol="0">
            <a:spAutoFit/>
          </a:bodyPr>
          <a:lstStyle/>
          <a:p>
            <a:pPr marL="16933">
              <a:lnSpc>
                <a:spcPts val="3567"/>
              </a:lnSpc>
            </a:pPr>
            <a:r>
              <a:rPr sz="3200" spc="-7" dirty="0">
                <a:latin typeface="Gill Sans MT"/>
                <a:cs typeface="Gill Sans MT"/>
              </a:rPr>
              <a:t>Add</a:t>
            </a:r>
            <a:r>
              <a:rPr sz="3200" dirty="0">
                <a:latin typeface="Gill Sans MT"/>
                <a:cs typeface="Gill Sans MT"/>
              </a:rPr>
              <a:t>r</a:t>
            </a:r>
            <a:r>
              <a:rPr sz="3200" spc="7" dirty="0">
                <a:latin typeface="Gill Sans MT"/>
                <a:cs typeface="Gill Sans MT"/>
              </a:rPr>
              <a:t>e</a:t>
            </a:r>
            <a:r>
              <a:rPr sz="3200" dirty="0">
                <a:latin typeface="Gill Sans MT"/>
                <a:cs typeface="Gill Sans MT"/>
              </a:rPr>
              <a:t>ss</a:t>
            </a:r>
            <a:r>
              <a:rPr sz="3200" spc="-140" dirty="0">
                <a:latin typeface="Gill Sans MT"/>
                <a:cs typeface="Gill Sans MT"/>
              </a:rPr>
              <a:t> </a:t>
            </a:r>
            <a:r>
              <a:rPr sz="3200" spc="-7" dirty="0">
                <a:latin typeface="Gill Sans MT"/>
                <a:cs typeface="Gill Sans MT"/>
              </a:rPr>
              <a:t>D</a:t>
            </a:r>
            <a:r>
              <a:rPr sz="3200" spc="7" dirty="0">
                <a:latin typeface="Gill Sans MT"/>
                <a:cs typeface="Gill Sans MT"/>
              </a:rPr>
              <a:t>e</a:t>
            </a:r>
            <a:r>
              <a:rPr sz="3200" dirty="0">
                <a:latin typeface="Gill Sans MT"/>
                <a:cs typeface="Gill Sans MT"/>
              </a:rPr>
              <a:t>co</a:t>
            </a:r>
            <a:r>
              <a:rPr sz="3200" spc="-7" dirty="0">
                <a:latin typeface="Gill Sans MT"/>
                <a:cs typeface="Gill Sans MT"/>
              </a:rPr>
              <a:t>d</a:t>
            </a:r>
            <a:r>
              <a:rPr sz="3200" spc="7" dirty="0">
                <a:latin typeface="Gill Sans MT"/>
                <a:cs typeface="Gill Sans MT"/>
              </a:rPr>
              <a:t>e</a:t>
            </a:r>
            <a:r>
              <a:rPr sz="3200" dirty="0">
                <a:latin typeface="Gill Sans MT"/>
                <a:cs typeface="Gill Sans MT"/>
              </a:rPr>
              <a:t>r</a:t>
            </a:r>
          </a:p>
        </p:txBody>
      </p:sp>
      <p:sp>
        <p:nvSpPr>
          <p:cNvPr id="6" name="object 6"/>
          <p:cNvSpPr/>
          <p:nvPr/>
        </p:nvSpPr>
        <p:spPr>
          <a:xfrm>
            <a:off x="3091535" y="1887085"/>
            <a:ext cx="3168227" cy="3473873"/>
          </a:xfrm>
          <a:custGeom>
            <a:avLst/>
            <a:gdLst/>
            <a:ahLst/>
            <a:cxnLst/>
            <a:rect l="l" t="t" r="r" b="b"/>
            <a:pathLst>
              <a:path w="2376170" h="2605404">
                <a:moveTo>
                  <a:pt x="941285" y="1302537"/>
                </a:moveTo>
                <a:lnTo>
                  <a:pt x="826985" y="1245387"/>
                </a:lnTo>
                <a:lnTo>
                  <a:pt x="826985" y="1283487"/>
                </a:lnTo>
                <a:lnTo>
                  <a:pt x="0" y="1283487"/>
                </a:lnTo>
                <a:lnTo>
                  <a:pt x="0" y="1321587"/>
                </a:lnTo>
                <a:lnTo>
                  <a:pt x="826985" y="1321587"/>
                </a:lnTo>
                <a:lnTo>
                  <a:pt x="826985" y="1359687"/>
                </a:lnTo>
                <a:lnTo>
                  <a:pt x="903185" y="1321587"/>
                </a:lnTo>
                <a:lnTo>
                  <a:pt x="941285" y="1302537"/>
                </a:lnTo>
                <a:close/>
              </a:path>
              <a:path w="2376170" h="2605404">
                <a:moveTo>
                  <a:pt x="2375700" y="2548217"/>
                </a:moveTo>
                <a:lnTo>
                  <a:pt x="2261400" y="2491067"/>
                </a:lnTo>
                <a:lnTo>
                  <a:pt x="2261400" y="2529167"/>
                </a:lnTo>
                <a:lnTo>
                  <a:pt x="1577149" y="2529167"/>
                </a:lnTo>
                <a:lnTo>
                  <a:pt x="1577149" y="2567267"/>
                </a:lnTo>
                <a:lnTo>
                  <a:pt x="2261400" y="2567267"/>
                </a:lnTo>
                <a:lnTo>
                  <a:pt x="2261400" y="2605367"/>
                </a:lnTo>
                <a:lnTo>
                  <a:pt x="2337600" y="2567267"/>
                </a:lnTo>
                <a:lnTo>
                  <a:pt x="2375700" y="2548217"/>
                </a:lnTo>
                <a:close/>
              </a:path>
              <a:path w="2376170" h="2605404">
                <a:moveTo>
                  <a:pt x="2375700" y="2279269"/>
                </a:moveTo>
                <a:lnTo>
                  <a:pt x="2261400" y="2222119"/>
                </a:lnTo>
                <a:lnTo>
                  <a:pt x="2261400" y="2260219"/>
                </a:lnTo>
                <a:lnTo>
                  <a:pt x="1577149" y="2260219"/>
                </a:lnTo>
                <a:lnTo>
                  <a:pt x="1577149" y="2298319"/>
                </a:lnTo>
                <a:lnTo>
                  <a:pt x="2261400" y="2298319"/>
                </a:lnTo>
                <a:lnTo>
                  <a:pt x="2261400" y="2336419"/>
                </a:lnTo>
                <a:lnTo>
                  <a:pt x="2337600" y="2298319"/>
                </a:lnTo>
                <a:lnTo>
                  <a:pt x="2375700" y="2279269"/>
                </a:lnTo>
                <a:close/>
              </a:path>
              <a:path w="2376170" h="2605404">
                <a:moveTo>
                  <a:pt x="2375700" y="598385"/>
                </a:moveTo>
                <a:lnTo>
                  <a:pt x="2261400" y="541235"/>
                </a:lnTo>
                <a:lnTo>
                  <a:pt x="2261400" y="579335"/>
                </a:lnTo>
                <a:lnTo>
                  <a:pt x="1577149" y="579335"/>
                </a:lnTo>
                <a:lnTo>
                  <a:pt x="1577149" y="617435"/>
                </a:lnTo>
                <a:lnTo>
                  <a:pt x="2261400" y="617435"/>
                </a:lnTo>
                <a:lnTo>
                  <a:pt x="2261400" y="655535"/>
                </a:lnTo>
                <a:lnTo>
                  <a:pt x="2337600" y="617435"/>
                </a:lnTo>
                <a:lnTo>
                  <a:pt x="2375700" y="598385"/>
                </a:lnTo>
                <a:close/>
              </a:path>
              <a:path w="2376170" h="2605404">
                <a:moveTo>
                  <a:pt x="2375700" y="332816"/>
                </a:moveTo>
                <a:lnTo>
                  <a:pt x="2261400" y="275666"/>
                </a:lnTo>
                <a:lnTo>
                  <a:pt x="2261400" y="313766"/>
                </a:lnTo>
                <a:lnTo>
                  <a:pt x="1577149" y="313766"/>
                </a:lnTo>
                <a:lnTo>
                  <a:pt x="1577149" y="351866"/>
                </a:lnTo>
                <a:lnTo>
                  <a:pt x="2261400" y="351866"/>
                </a:lnTo>
                <a:lnTo>
                  <a:pt x="2261400" y="389966"/>
                </a:lnTo>
                <a:lnTo>
                  <a:pt x="2337600" y="351866"/>
                </a:lnTo>
                <a:lnTo>
                  <a:pt x="2375700" y="332816"/>
                </a:lnTo>
                <a:close/>
              </a:path>
              <a:path w="2376170" h="2605404">
                <a:moveTo>
                  <a:pt x="2375700" y="57150"/>
                </a:moveTo>
                <a:lnTo>
                  <a:pt x="2337587" y="38100"/>
                </a:lnTo>
                <a:lnTo>
                  <a:pt x="2261400" y="0"/>
                </a:lnTo>
                <a:lnTo>
                  <a:pt x="2261400" y="38100"/>
                </a:lnTo>
                <a:lnTo>
                  <a:pt x="1577149" y="38100"/>
                </a:lnTo>
                <a:lnTo>
                  <a:pt x="1577149" y="76200"/>
                </a:lnTo>
                <a:lnTo>
                  <a:pt x="2261400" y="76200"/>
                </a:lnTo>
                <a:lnTo>
                  <a:pt x="2261400" y="114300"/>
                </a:lnTo>
                <a:lnTo>
                  <a:pt x="2337600" y="76200"/>
                </a:lnTo>
                <a:lnTo>
                  <a:pt x="2375700" y="57150"/>
                </a:lnTo>
                <a:close/>
              </a:path>
            </a:pathLst>
          </a:custGeom>
          <a:solidFill>
            <a:srgbClr val="D8E156"/>
          </a:solidFill>
        </p:spPr>
        <p:txBody>
          <a:bodyPr wrap="square" lIns="0" tIns="0" rIns="0" bIns="0" rtlCol="0"/>
          <a:lstStyle/>
          <a:p>
            <a:endParaRPr sz="2400"/>
          </a:p>
        </p:txBody>
      </p:sp>
      <p:sp>
        <p:nvSpPr>
          <p:cNvPr id="7" name="object 7"/>
          <p:cNvSpPr txBox="1"/>
          <p:nvPr/>
        </p:nvSpPr>
        <p:spPr>
          <a:xfrm>
            <a:off x="5670173" y="3242393"/>
            <a:ext cx="217593" cy="1107140"/>
          </a:xfrm>
          <a:prstGeom prst="rect">
            <a:avLst/>
          </a:prstGeom>
        </p:spPr>
        <p:txBody>
          <a:bodyPr vert="horz" wrap="square" lIns="0" tIns="16933" rIns="0" bIns="0" rtlCol="0">
            <a:spAutoFit/>
          </a:bodyPr>
          <a:lstStyle/>
          <a:p>
            <a:pPr marL="16933">
              <a:spcBef>
                <a:spcPts val="133"/>
              </a:spcBef>
            </a:pPr>
            <a:r>
              <a:rPr sz="2400" b="1" dirty="0">
                <a:latin typeface="Courier New"/>
                <a:cs typeface="Courier New"/>
              </a:rPr>
              <a:t>.</a:t>
            </a:r>
            <a:endParaRPr sz="2400">
              <a:latin typeface="Courier New"/>
              <a:cs typeface="Courier New"/>
            </a:endParaRPr>
          </a:p>
          <a:p>
            <a:pPr marL="16933">
              <a:lnSpc>
                <a:spcPts val="2847"/>
              </a:lnSpc>
              <a:spcBef>
                <a:spcPts val="33"/>
              </a:spcBef>
            </a:pPr>
            <a:r>
              <a:rPr sz="2400" b="1" dirty="0">
                <a:latin typeface="Courier New"/>
                <a:cs typeface="Courier New"/>
              </a:rPr>
              <a:t>.</a:t>
            </a:r>
            <a:endParaRPr sz="2400">
              <a:latin typeface="Courier New"/>
              <a:cs typeface="Courier New"/>
            </a:endParaRPr>
          </a:p>
          <a:p>
            <a:pPr marL="16933">
              <a:lnSpc>
                <a:spcPts val="2847"/>
              </a:lnSpc>
            </a:pPr>
            <a:r>
              <a:rPr sz="2400" b="1" dirty="0">
                <a:latin typeface="Courier New"/>
                <a:cs typeface="Courier New"/>
              </a:rPr>
              <a:t>.</a:t>
            </a:r>
            <a:endParaRPr sz="2400">
              <a:latin typeface="Courier New"/>
              <a:cs typeface="Courier New"/>
            </a:endParaRPr>
          </a:p>
        </p:txBody>
      </p:sp>
      <p:sp>
        <p:nvSpPr>
          <p:cNvPr id="8" name="object 8"/>
          <p:cNvSpPr txBox="1"/>
          <p:nvPr/>
        </p:nvSpPr>
        <p:spPr>
          <a:xfrm>
            <a:off x="3042131" y="2086863"/>
            <a:ext cx="1253067" cy="1248397"/>
          </a:xfrm>
          <a:prstGeom prst="rect">
            <a:avLst/>
          </a:prstGeom>
        </p:spPr>
        <p:txBody>
          <a:bodyPr vert="horz" wrap="square" lIns="0" tIns="16933" rIns="0" bIns="0" rtlCol="0">
            <a:spAutoFit/>
          </a:bodyPr>
          <a:lstStyle/>
          <a:p>
            <a:pPr marL="16933" marR="6773">
              <a:spcBef>
                <a:spcPts val="133"/>
              </a:spcBef>
            </a:pPr>
            <a:r>
              <a:rPr sz="2667" b="1" spc="-7" dirty="0">
                <a:latin typeface="Courier New"/>
                <a:cs typeface="Courier New"/>
              </a:rPr>
              <a:t>Inst[]  BrEQ </a:t>
            </a:r>
            <a:r>
              <a:rPr sz="2667" b="1" dirty="0">
                <a:latin typeface="Courier New"/>
                <a:cs typeface="Courier New"/>
              </a:rPr>
              <a:t> </a:t>
            </a:r>
            <a:r>
              <a:rPr sz="2667" b="1" spc="-7" dirty="0">
                <a:latin typeface="Courier New"/>
                <a:cs typeface="Courier New"/>
              </a:rPr>
              <a:t>BrLT</a:t>
            </a:r>
            <a:endParaRPr sz="2667">
              <a:latin typeface="Courier New"/>
              <a:cs typeface="Courier New"/>
            </a:endParaRPr>
          </a:p>
        </p:txBody>
      </p:sp>
      <p:sp>
        <p:nvSpPr>
          <p:cNvPr id="9" name="object 9"/>
          <p:cNvSpPr/>
          <p:nvPr/>
        </p:nvSpPr>
        <p:spPr>
          <a:xfrm>
            <a:off x="6614591" y="5477047"/>
            <a:ext cx="152400" cy="414020"/>
          </a:xfrm>
          <a:custGeom>
            <a:avLst/>
            <a:gdLst/>
            <a:ahLst/>
            <a:cxnLst/>
            <a:rect l="l" t="t" r="r" b="b"/>
            <a:pathLst>
              <a:path w="114300" h="310514">
                <a:moveTo>
                  <a:pt x="0" y="193711"/>
                </a:moveTo>
                <a:lnTo>
                  <a:pt x="52834" y="310069"/>
                </a:lnTo>
                <a:lnTo>
                  <a:pt x="104574" y="215598"/>
                </a:lnTo>
                <a:lnTo>
                  <a:pt x="75434" y="215598"/>
                </a:lnTo>
                <a:lnTo>
                  <a:pt x="37360" y="214173"/>
                </a:lnTo>
                <a:lnTo>
                  <a:pt x="38073" y="195136"/>
                </a:lnTo>
                <a:lnTo>
                  <a:pt x="0" y="193711"/>
                </a:lnTo>
                <a:close/>
              </a:path>
              <a:path w="114300" h="310514">
                <a:moveTo>
                  <a:pt x="38073" y="195136"/>
                </a:moveTo>
                <a:lnTo>
                  <a:pt x="37360" y="214173"/>
                </a:lnTo>
                <a:lnTo>
                  <a:pt x="75434" y="215598"/>
                </a:lnTo>
                <a:lnTo>
                  <a:pt x="76146" y="196562"/>
                </a:lnTo>
                <a:lnTo>
                  <a:pt x="38073" y="195136"/>
                </a:lnTo>
                <a:close/>
              </a:path>
              <a:path w="114300" h="310514">
                <a:moveTo>
                  <a:pt x="76146" y="196562"/>
                </a:moveTo>
                <a:lnTo>
                  <a:pt x="75434" y="215598"/>
                </a:lnTo>
                <a:lnTo>
                  <a:pt x="104574" y="215598"/>
                </a:lnTo>
                <a:lnTo>
                  <a:pt x="114219" y="197987"/>
                </a:lnTo>
                <a:lnTo>
                  <a:pt x="76146" y="196562"/>
                </a:lnTo>
                <a:close/>
              </a:path>
              <a:path w="114300" h="310514">
                <a:moveTo>
                  <a:pt x="45377" y="0"/>
                </a:moveTo>
                <a:lnTo>
                  <a:pt x="38073" y="195136"/>
                </a:lnTo>
                <a:lnTo>
                  <a:pt x="76146" y="196562"/>
                </a:lnTo>
                <a:lnTo>
                  <a:pt x="83450" y="1425"/>
                </a:lnTo>
                <a:lnTo>
                  <a:pt x="45377" y="0"/>
                </a:lnTo>
                <a:close/>
              </a:path>
            </a:pathLst>
          </a:custGeom>
          <a:solidFill>
            <a:srgbClr val="D8E156"/>
          </a:solidFill>
        </p:spPr>
        <p:txBody>
          <a:bodyPr wrap="square" lIns="0" tIns="0" rIns="0" bIns="0" rtlCol="0"/>
          <a:lstStyle/>
          <a:p>
            <a:endParaRPr sz="2400"/>
          </a:p>
        </p:txBody>
      </p:sp>
      <p:sp>
        <p:nvSpPr>
          <p:cNvPr id="10" name="object 10"/>
          <p:cNvSpPr/>
          <p:nvPr/>
        </p:nvSpPr>
        <p:spPr>
          <a:xfrm>
            <a:off x="10903121" y="5477446"/>
            <a:ext cx="152400" cy="413173"/>
          </a:xfrm>
          <a:custGeom>
            <a:avLst/>
            <a:gdLst/>
            <a:ahLst/>
            <a:cxnLst/>
            <a:rect l="l" t="t" r="r" b="b"/>
            <a:pathLst>
              <a:path w="114300" h="309879">
                <a:moveTo>
                  <a:pt x="38091" y="195911"/>
                </a:moveTo>
                <a:lnTo>
                  <a:pt x="0" y="196739"/>
                </a:lnTo>
                <a:lnTo>
                  <a:pt x="59620" y="309770"/>
                </a:lnTo>
                <a:lnTo>
                  <a:pt x="104479" y="214957"/>
                </a:lnTo>
                <a:lnTo>
                  <a:pt x="38505" y="214957"/>
                </a:lnTo>
                <a:lnTo>
                  <a:pt x="38091" y="195911"/>
                </a:lnTo>
                <a:close/>
              </a:path>
              <a:path w="114300" h="309879">
                <a:moveTo>
                  <a:pt x="76182" y="195083"/>
                </a:moveTo>
                <a:lnTo>
                  <a:pt x="38091" y="195911"/>
                </a:lnTo>
                <a:lnTo>
                  <a:pt x="38505" y="214957"/>
                </a:lnTo>
                <a:lnTo>
                  <a:pt x="76596" y="214129"/>
                </a:lnTo>
                <a:lnTo>
                  <a:pt x="76182" y="195083"/>
                </a:lnTo>
                <a:close/>
              </a:path>
              <a:path w="114300" h="309879">
                <a:moveTo>
                  <a:pt x="114273" y="194256"/>
                </a:moveTo>
                <a:lnTo>
                  <a:pt x="76182" y="195083"/>
                </a:lnTo>
                <a:lnTo>
                  <a:pt x="76596" y="214129"/>
                </a:lnTo>
                <a:lnTo>
                  <a:pt x="38505" y="214957"/>
                </a:lnTo>
                <a:lnTo>
                  <a:pt x="104479" y="214957"/>
                </a:lnTo>
                <a:lnTo>
                  <a:pt x="114273" y="194256"/>
                </a:lnTo>
                <a:close/>
              </a:path>
              <a:path w="114300" h="309879">
                <a:moveTo>
                  <a:pt x="71942" y="0"/>
                </a:moveTo>
                <a:lnTo>
                  <a:pt x="33851" y="827"/>
                </a:lnTo>
                <a:lnTo>
                  <a:pt x="38091" y="195911"/>
                </a:lnTo>
                <a:lnTo>
                  <a:pt x="76182" y="195083"/>
                </a:lnTo>
                <a:lnTo>
                  <a:pt x="71942" y="0"/>
                </a:lnTo>
                <a:close/>
              </a:path>
            </a:pathLst>
          </a:custGeom>
          <a:solidFill>
            <a:srgbClr val="D8E156"/>
          </a:solidFill>
        </p:spPr>
        <p:txBody>
          <a:bodyPr wrap="square" lIns="0" tIns="0" rIns="0" bIns="0" rtlCol="0"/>
          <a:lstStyle/>
          <a:p>
            <a:endParaRPr sz="2400"/>
          </a:p>
        </p:txBody>
      </p:sp>
      <p:sp>
        <p:nvSpPr>
          <p:cNvPr id="11" name="object 11"/>
          <p:cNvSpPr/>
          <p:nvPr/>
        </p:nvSpPr>
        <p:spPr>
          <a:xfrm>
            <a:off x="7055932" y="5477047"/>
            <a:ext cx="152400" cy="414020"/>
          </a:xfrm>
          <a:custGeom>
            <a:avLst/>
            <a:gdLst/>
            <a:ahLst/>
            <a:cxnLst/>
            <a:rect l="l" t="t" r="r" b="b"/>
            <a:pathLst>
              <a:path w="114300" h="310514">
                <a:moveTo>
                  <a:pt x="0" y="193711"/>
                </a:moveTo>
                <a:lnTo>
                  <a:pt x="52834" y="310069"/>
                </a:lnTo>
                <a:lnTo>
                  <a:pt x="104574" y="215598"/>
                </a:lnTo>
                <a:lnTo>
                  <a:pt x="75434" y="215598"/>
                </a:lnTo>
                <a:lnTo>
                  <a:pt x="37360" y="214173"/>
                </a:lnTo>
                <a:lnTo>
                  <a:pt x="38073" y="195136"/>
                </a:lnTo>
                <a:lnTo>
                  <a:pt x="0" y="193711"/>
                </a:lnTo>
                <a:close/>
              </a:path>
              <a:path w="114300" h="310514">
                <a:moveTo>
                  <a:pt x="38073" y="195136"/>
                </a:moveTo>
                <a:lnTo>
                  <a:pt x="37360" y="214173"/>
                </a:lnTo>
                <a:lnTo>
                  <a:pt x="75434" y="215598"/>
                </a:lnTo>
                <a:lnTo>
                  <a:pt x="76146" y="196562"/>
                </a:lnTo>
                <a:lnTo>
                  <a:pt x="38073" y="195136"/>
                </a:lnTo>
                <a:close/>
              </a:path>
              <a:path w="114300" h="310514">
                <a:moveTo>
                  <a:pt x="76146" y="196562"/>
                </a:moveTo>
                <a:lnTo>
                  <a:pt x="75434" y="215598"/>
                </a:lnTo>
                <a:lnTo>
                  <a:pt x="104574" y="215598"/>
                </a:lnTo>
                <a:lnTo>
                  <a:pt x="114219" y="197987"/>
                </a:lnTo>
                <a:lnTo>
                  <a:pt x="76146" y="196562"/>
                </a:lnTo>
                <a:close/>
              </a:path>
              <a:path w="114300" h="310514">
                <a:moveTo>
                  <a:pt x="45377" y="0"/>
                </a:moveTo>
                <a:lnTo>
                  <a:pt x="38073" y="195136"/>
                </a:lnTo>
                <a:lnTo>
                  <a:pt x="76146" y="196562"/>
                </a:lnTo>
                <a:lnTo>
                  <a:pt x="83450" y="1425"/>
                </a:lnTo>
                <a:lnTo>
                  <a:pt x="45377" y="0"/>
                </a:lnTo>
                <a:close/>
              </a:path>
            </a:pathLst>
          </a:custGeom>
          <a:solidFill>
            <a:srgbClr val="D8E156"/>
          </a:solidFill>
        </p:spPr>
        <p:txBody>
          <a:bodyPr wrap="square" lIns="0" tIns="0" rIns="0" bIns="0" rtlCol="0"/>
          <a:lstStyle/>
          <a:p>
            <a:endParaRPr sz="2400"/>
          </a:p>
        </p:txBody>
      </p:sp>
      <p:sp>
        <p:nvSpPr>
          <p:cNvPr id="12" name="object 12"/>
          <p:cNvSpPr/>
          <p:nvPr/>
        </p:nvSpPr>
        <p:spPr>
          <a:xfrm>
            <a:off x="7462332" y="5477047"/>
            <a:ext cx="152400" cy="414020"/>
          </a:xfrm>
          <a:custGeom>
            <a:avLst/>
            <a:gdLst/>
            <a:ahLst/>
            <a:cxnLst/>
            <a:rect l="l" t="t" r="r" b="b"/>
            <a:pathLst>
              <a:path w="114300" h="310514">
                <a:moveTo>
                  <a:pt x="0" y="193711"/>
                </a:moveTo>
                <a:lnTo>
                  <a:pt x="52834" y="310069"/>
                </a:lnTo>
                <a:lnTo>
                  <a:pt x="104574" y="215598"/>
                </a:lnTo>
                <a:lnTo>
                  <a:pt x="75434" y="215598"/>
                </a:lnTo>
                <a:lnTo>
                  <a:pt x="37360" y="214173"/>
                </a:lnTo>
                <a:lnTo>
                  <a:pt x="38073" y="195136"/>
                </a:lnTo>
                <a:lnTo>
                  <a:pt x="0" y="193711"/>
                </a:lnTo>
                <a:close/>
              </a:path>
              <a:path w="114300" h="310514">
                <a:moveTo>
                  <a:pt x="38073" y="195136"/>
                </a:moveTo>
                <a:lnTo>
                  <a:pt x="37360" y="214173"/>
                </a:lnTo>
                <a:lnTo>
                  <a:pt x="75434" y="215598"/>
                </a:lnTo>
                <a:lnTo>
                  <a:pt x="76146" y="196562"/>
                </a:lnTo>
                <a:lnTo>
                  <a:pt x="38073" y="195136"/>
                </a:lnTo>
                <a:close/>
              </a:path>
              <a:path w="114300" h="310514">
                <a:moveTo>
                  <a:pt x="76146" y="196562"/>
                </a:moveTo>
                <a:lnTo>
                  <a:pt x="75434" y="215598"/>
                </a:lnTo>
                <a:lnTo>
                  <a:pt x="104574" y="215598"/>
                </a:lnTo>
                <a:lnTo>
                  <a:pt x="114219" y="197987"/>
                </a:lnTo>
                <a:lnTo>
                  <a:pt x="76146" y="196562"/>
                </a:lnTo>
                <a:close/>
              </a:path>
              <a:path w="114300" h="310514">
                <a:moveTo>
                  <a:pt x="45377" y="0"/>
                </a:moveTo>
                <a:lnTo>
                  <a:pt x="38073" y="195136"/>
                </a:lnTo>
                <a:lnTo>
                  <a:pt x="76146" y="196562"/>
                </a:lnTo>
                <a:lnTo>
                  <a:pt x="83450" y="1425"/>
                </a:lnTo>
                <a:lnTo>
                  <a:pt x="45377" y="0"/>
                </a:lnTo>
                <a:close/>
              </a:path>
            </a:pathLst>
          </a:custGeom>
          <a:solidFill>
            <a:srgbClr val="D8E156"/>
          </a:solidFill>
        </p:spPr>
        <p:txBody>
          <a:bodyPr wrap="square" lIns="0" tIns="0" rIns="0" bIns="0" rtlCol="0"/>
          <a:lstStyle/>
          <a:p>
            <a:endParaRPr sz="2400"/>
          </a:p>
        </p:txBody>
      </p:sp>
      <p:sp>
        <p:nvSpPr>
          <p:cNvPr id="13" name="object 13"/>
          <p:cNvSpPr/>
          <p:nvPr/>
        </p:nvSpPr>
        <p:spPr>
          <a:xfrm>
            <a:off x="7894211" y="5477047"/>
            <a:ext cx="152400" cy="414020"/>
          </a:xfrm>
          <a:custGeom>
            <a:avLst/>
            <a:gdLst/>
            <a:ahLst/>
            <a:cxnLst/>
            <a:rect l="l" t="t" r="r" b="b"/>
            <a:pathLst>
              <a:path w="114300" h="310514">
                <a:moveTo>
                  <a:pt x="0" y="193711"/>
                </a:moveTo>
                <a:lnTo>
                  <a:pt x="52834" y="310069"/>
                </a:lnTo>
                <a:lnTo>
                  <a:pt x="104574" y="215598"/>
                </a:lnTo>
                <a:lnTo>
                  <a:pt x="75434" y="215598"/>
                </a:lnTo>
                <a:lnTo>
                  <a:pt x="37360" y="214173"/>
                </a:lnTo>
                <a:lnTo>
                  <a:pt x="38073" y="195136"/>
                </a:lnTo>
                <a:lnTo>
                  <a:pt x="0" y="193711"/>
                </a:lnTo>
                <a:close/>
              </a:path>
              <a:path w="114300" h="310514">
                <a:moveTo>
                  <a:pt x="38073" y="195136"/>
                </a:moveTo>
                <a:lnTo>
                  <a:pt x="37360" y="214173"/>
                </a:lnTo>
                <a:lnTo>
                  <a:pt x="75434" y="215598"/>
                </a:lnTo>
                <a:lnTo>
                  <a:pt x="76146" y="196562"/>
                </a:lnTo>
                <a:lnTo>
                  <a:pt x="38073" y="195136"/>
                </a:lnTo>
                <a:close/>
              </a:path>
              <a:path w="114300" h="310514">
                <a:moveTo>
                  <a:pt x="76146" y="196562"/>
                </a:moveTo>
                <a:lnTo>
                  <a:pt x="75434" y="215598"/>
                </a:lnTo>
                <a:lnTo>
                  <a:pt x="104574" y="215598"/>
                </a:lnTo>
                <a:lnTo>
                  <a:pt x="114219" y="197987"/>
                </a:lnTo>
                <a:lnTo>
                  <a:pt x="76146" y="196562"/>
                </a:lnTo>
                <a:close/>
              </a:path>
              <a:path w="114300" h="310514">
                <a:moveTo>
                  <a:pt x="45377" y="0"/>
                </a:moveTo>
                <a:lnTo>
                  <a:pt x="38073" y="195136"/>
                </a:lnTo>
                <a:lnTo>
                  <a:pt x="76146" y="196562"/>
                </a:lnTo>
                <a:lnTo>
                  <a:pt x="83450" y="1425"/>
                </a:lnTo>
                <a:lnTo>
                  <a:pt x="45377" y="0"/>
                </a:lnTo>
                <a:close/>
              </a:path>
            </a:pathLst>
          </a:custGeom>
          <a:solidFill>
            <a:srgbClr val="D8E156"/>
          </a:solidFill>
        </p:spPr>
        <p:txBody>
          <a:bodyPr wrap="square" lIns="0" tIns="0" rIns="0" bIns="0" rtlCol="0"/>
          <a:lstStyle/>
          <a:p>
            <a:endParaRPr sz="2400"/>
          </a:p>
        </p:txBody>
      </p:sp>
      <p:sp>
        <p:nvSpPr>
          <p:cNvPr id="14" name="object 14"/>
          <p:cNvSpPr txBox="1"/>
          <p:nvPr/>
        </p:nvSpPr>
        <p:spPr>
          <a:xfrm>
            <a:off x="5299391" y="1540934"/>
            <a:ext cx="523240" cy="345330"/>
          </a:xfrm>
          <a:prstGeom prst="rect">
            <a:avLst/>
          </a:prstGeom>
        </p:spPr>
        <p:txBody>
          <a:bodyPr vert="horz" wrap="square" lIns="0" tIns="16933" rIns="0" bIns="0" rtlCol="0">
            <a:spAutoFit/>
          </a:bodyPr>
          <a:lstStyle/>
          <a:p>
            <a:pPr marL="16933">
              <a:spcBef>
                <a:spcPts val="133"/>
              </a:spcBef>
            </a:pPr>
            <a:r>
              <a:rPr sz="2133" b="1" dirty="0">
                <a:latin typeface="Courier New"/>
                <a:cs typeface="Courier New"/>
              </a:rPr>
              <a:t>add</a:t>
            </a:r>
            <a:endParaRPr sz="2133">
              <a:latin typeface="Courier New"/>
              <a:cs typeface="Courier New"/>
            </a:endParaRPr>
          </a:p>
        </p:txBody>
      </p:sp>
      <p:sp>
        <p:nvSpPr>
          <p:cNvPr id="15" name="object 15"/>
          <p:cNvSpPr txBox="1"/>
          <p:nvPr/>
        </p:nvSpPr>
        <p:spPr>
          <a:xfrm>
            <a:off x="5299389" y="1878245"/>
            <a:ext cx="523240" cy="736783"/>
          </a:xfrm>
          <a:prstGeom prst="rect">
            <a:avLst/>
          </a:prstGeom>
        </p:spPr>
        <p:txBody>
          <a:bodyPr vert="horz" wrap="square" lIns="0" tIns="16933" rIns="0" bIns="0" rtlCol="0">
            <a:spAutoFit/>
          </a:bodyPr>
          <a:lstStyle/>
          <a:p>
            <a:pPr marL="16933" marR="6773">
              <a:lnSpc>
                <a:spcPct val="111300"/>
              </a:lnSpc>
              <a:spcBef>
                <a:spcPts val="133"/>
              </a:spcBef>
            </a:pPr>
            <a:r>
              <a:rPr sz="2133" b="1" dirty="0">
                <a:latin typeface="Courier New"/>
                <a:cs typeface="Courier New"/>
              </a:rPr>
              <a:t>sub  or</a:t>
            </a:r>
            <a:endParaRPr sz="2133">
              <a:latin typeface="Courier New"/>
              <a:cs typeface="Courier New"/>
            </a:endParaRPr>
          </a:p>
        </p:txBody>
      </p:sp>
      <p:sp>
        <p:nvSpPr>
          <p:cNvPr id="16" name="object 16"/>
          <p:cNvSpPr txBox="1"/>
          <p:nvPr/>
        </p:nvSpPr>
        <p:spPr>
          <a:xfrm>
            <a:off x="5314053" y="4853094"/>
            <a:ext cx="6062980" cy="1425048"/>
          </a:xfrm>
          <a:prstGeom prst="rect">
            <a:avLst/>
          </a:prstGeom>
        </p:spPr>
        <p:txBody>
          <a:bodyPr vert="horz" wrap="square" lIns="0" tIns="16933" rIns="0" bIns="0" rtlCol="0">
            <a:spAutoFit/>
          </a:bodyPr>
          <a:lstStyle/>
          <a:p>
            <a:pPr marL="16933">
              <a:spcBef>
                <a:spcPts val="133"/>
              </a:spcBef>
            </a:pPr>
            <a:r>
              <a:rPr sz="2133" b="1" dirty="0">
                <a:latin typeface="Courier New"/>
                <a:cs typeface="Courier New"/>
              </a:rPr>
              <a:t>jal</a:t>
            </a:r>
            <a:endParaRPr sz="2133">
              <a:latin typeface="Courier New"/>
              <a:cs typeface="Courier New"/>
            </a:endParaRPr>
          </a:p>
          <a:p>
            <a:pPr>
              <a:lnSpc>
                <a:spcPct val="100000"/>
              </a:lnSpc>
            </a:pPr>
            <a:endParaRPr sz="2133">
              <a:latin typeface="Courier New"/>
              <a:cs typeface="Courier New"/>
            </a:endParaRPr>
          </a:p>
          <a:p>
            <a:pPr>
              <a:spcBef>
                <a:spcPts val="67"/>
              </a:spcBef>
            </a:pPr>
            <a:endParaRPr sz="2400">
              <a:latin typeface="Courier New"/>
              <a:cs typeface="Courier New"/>
            </a:endParaRPr>
          </a:p>
          <a:p>
            <a:pPr marL="709489"/>
            <a:r>
              <a:rPr sz="2333" b="1" spc="-40" dirty="0">
                <a:latin typeface="Calibri"/>
                <a:cs typeface="Calibri"/>
              </a:rPr>
              <a:t>Controller</a:t>
            </a:r>
            <a:r>
              <a:rPr sz="2333" b="1" spc="113" dirty="0">
                <a:latin typeface="Calibri"/>
                <a:cs typeface="Calibri"/>
              </a:rPr>
              <a:t> </a:t>
            </a:r>
            <a:r>
              <a:rPr sz="2333" b="1" spc="-67" dirty="0">
                <a:latin typeface="Calibri"/>
                <a:cs typeface="Calibri"/>
              </a:rPr>
              <a:t>output</a:t>
            </a:r>
            <a:r>
              <a:rPr sz="2333" b="1" spc="127" dirty="0">
                <a:latin typeface="Calibri"/>
                <a:cs typeface="Calibri"/>
              </a:rPr>
              <a:t> </a:t>
            </a:r>
            <a:r>
              <a:rPr sz="2333" b="1" spc="-33" dirty="0">
                <a:latin typeface="Calibri"/>
                <a:cs typeface="Calibri"/>
              </a:rPr>
              <a:t>(</a:t>
            </a:r>
            <a:r>
              <a:rPr sz="2400" b="1" spc="-33" dirty="0">
                <a:latin typeface="Courier New"/>
                <a:cs typeface="Courier New"/>
              </a:rPr>
              <a:t>PCSel, </a:t>
            </a:r>
            <a:r>
              <a:rPr sz="2400" b="1" spc="-13" dirty="0">
                <a:latin typeface="Courier New"/>
                <a:cs typeface="Courier New"/>
              </a:rPr>
              <a:t>ImmSel,</a:t>
            </a:r>
            <a:r>
              <a:rPr sz="2400" b="1" spc="-40" dirty="0">
                <a:latin typeface="Courier New"/>
                <a:cs typeface="Courier New"/>
              </a:rPr>
              <a:t> </a:t>
            </a:r>
            <a:r>
              <a:rPr sz="2333" b="1" spc="253" dirty="0">
                <a:latin typeface="Calibri"/>
                <a:cs typeface="Calibri"/>
              </a:rPr>
              <a:t>…)</a:t>
            </a:r>
            <a:endParaRPr sz="2333">
              <a:latin typeface="Calibri"/>
              <a:cs typeface="Calibri"/>
            </a:endParaRPr>
          </a:p>
        </p:txBody>
      </p:sp>
      <p:sp>
        <p:nvSpPr>
          <p:cNvPr id="17" name="object 17"/>
          <p:cNvSpPr/>
          <p:nvPr/>
        </p:nvSpPr>
        <p:spPr>
          <a:xfrm>
            <a:off x="3414269" y="3530603"/>
            <a:ext cx="329353" cy="203200"/>
          </a:xfrm>
          <a:custGeom>
            <a:avLst/>
            <a:gdLst/>
            <a:ahLst/>
            <a:cxnLst/>
            <a:rect l="l" t="t" r="r" b="b"/>
            <a:pathLst>
              <a:path w="247014" h="152400">
                <a:moveTo>
                  <a:pt x="0" y="152399"/>
                </a:moveTo>
                <a:lnTo>
                  <a:pt x="246529" y="0"/>
                </a:lnTo>
              </a:path>
            </a:pathLst>
          </a:custGeom>
          <a:ln w="76200">
            <a:solidFill>
              <a:srgbClr val="D8E156"/>
            </a:solidFill>
          </a:ln>
        </p:spPr>
        <p:txBody>
          <a:bodyPr wrap="square" lIns="0" tIns="0" rIns="0" bIns="0" rtlCol="0"/>
          <a:lstStyle/>
          <a:p>
            <a:endParaRPr sz="2400"/>
          </a:p>
        </p:txBody>
      </p:sp>
      <p:sp>
        <p:nvSpPr>
          <p:cNvPr id="18" name="object 18"/>
          <p:cNvSpPr txBox="1"/>
          <p:nvPr/>
        </p:nvSpPr>
        <p:spPr>
          <a:xfrm>
            <a:off x="3394535" y="3744261"/>
            <a:ext cx="245533" cy="378672"/>
          </a:xfrm>
          <a:prstGeom prst="rect">
            <a:avLst/>
          </a:prstGeom>
        </p:spPr>
        <p:txBody>
          <a:bodyPr vert="horz" wrap="square" lIns="0" tIns="19473" rIns="0" bIns="0" rtlCol="0">
            <a:spAutoFit/>
          </a:bodyPr>
          <a:lstStyle/>
          <a:p>
            <a:pPr marL="16933">
              <a:spcBef>
                <a:spcPts val="153"/>
              </a:spcBef>
            </a:pPr>
            <a:r>
              <a:rPr sz="2333" b="1" spc="-353" dirty="0">
                <a:latin typeface="Calibri"/>
                <a:cs typeface="Calibri"/>
              </a:rPr>
              <a:t>11</a:t>
            </a:r>
            <a:endParaRPr sz="2333">
              <a:latin typeface="Calibri"/>
              <a:cs typeface="Calibri"/>
            </a:endParaRPr>
          </a:p>
        </p:txBody>
      </p:sp>
      <p:sp>
        <p:nvSpPr>
          <p:cNvPr id="19" name="object 19"/>
          <p:cNvSpPr txBox="1"/>
          <p:nvPr/>
        </p:nvSpPr>
        <p:spPr>
          <a:xfrm>
            <a:off x="4200072" y="1072218"/>
            <a:ext cx="893233" cy="509541"/>
          </a:xfrm>
          <a:prstGeom prst="rect">
            <a:avLst/>
          </a:prstGeom>
        </p:spPr>
        <p:txBody>
          <a:bodyPr vert="horz" wrap="square" lIns="0" tIns="16933" rIns="0" bIns="0" rtlCol="0">
            <a:spAutoFit/>
          </a:bodyPr>
          <a:lstStyle/>
          <a:p>
            <a:pPr marL="16933">
              <a:spcBef>
                <a:spcPts val="133"/>
              </a:spcBef>
            </a:pPr>
            <a:r>
              <a:rPr sz="3200" spc="-7" dirty="0">
                <a:latin typeface="Arial"/>
                <a:cs typeface="Arial"/>
              </a:rPr>
              <a:t>A</a:t>
            </a:r>
            <a:r>
              <a:rPr sz="3200" dirty="0">
                <a:latin typeface="Arial"/>
                <a:cs typeface="Arial"/>
              </a:rPr>
              <a:t>ND</a:t>
            </a:r>
            <a:endParaRPr sz="3200">
              <a:latin typeface="Arial"/>
              <a:cs typeface="Arial"/>
            </a:endParaRPr>
          </a:p>
        </p:txBody>
      </p:sp>
      <p:sp>
        <p:nvSpPr>
          <p:cNvPr id="20" name="object 20"/>
          <p:cNvSpPr txBox="1"/>
          <p:nvPr/>
        </p:nvSpPr>
        <p:spPr>
          <a:xfrm>
            <a:off x="8638762" y="1072218"/>
            <a:ext cx="642620" cy="509541"/>
          </a:xfrm>
          <a:prstGeom prst="rect">
            <a:avLst/>
          </a:prstGeom>
        </p:spPr>
        <p:txBody>
          <a:bodyPr vert="horz" wrap="square" lIns="0" tIns="16933" rIns="0" bIns="0" rtlCol="0">
            <a:spAutoFit/>
          </a:bodyPr>
          <a:lstStyle/>
          <a:p>
            <a:pPr marL="16933">
              <a:spcBef>
                <a:spcPts val="133"/>
              </a:spcBef>
            </a:pPr>
            <a:r>
              <a:rPr sz="3200" spc="-7" dirty="0">
                <a:latin typeface="Arial"/>
                <a:cs typeface="Arial"/>
              </a:rPr>
              <a:t>OR</a:t>
            </a:r>
            <a:endParaRPr sz="3200">
              <a:latin typeface="Arial"/>
              <a:cs typeface="Arial"/>
            </a:endParaRPr>
          </a:p>
        </p:txBody>
      </p:sp>
      <p:sp>
        <p:nvSpPr>
          <p:cNvPr id="21" name="Date Placeholder 20">
            <a:extLst>
              <a:ext uri="{FF2B5EF4-FFF2-40B4-BE49-F238E27FC236}">
                <a16:creationId xmlns:a16="http://schemas.microsoft.com/office/drawing/2014/main" id="{29198F1D-84EE-4139-99F4-6008CBC8739B}"/>
              </a:ext>
            </a:extLst>
          </p:cNvPr>
          <p:cNvSpPr>
            <a:spLocks noGrp="1"/>
          </p:cNvSpPr>
          <p:nvPr>
            <p:ph type="dt" sz="half" idx="10"/>
          </p:nvPr>
        </p:nvSpPr>
        <p:spPr/>
        <p:txBody>
          <a:bodyPr/>
          <a:lstStyle/>
          <a:p>
            <a:fld id="{275695A2-9F56-4A32-B65C-F2FB6C387374}" type="datetime1">
              <a:rPr lang="en-US" smtClean="0"/>
              <a:t>5/11/2024</a:t>
            </a:fld>
            <a:endParaRPr lang="en-US"/>
          </a:p>
        </p:txBody>
      </p:sp>
      <p:sp>
        <p:nvSpPr>
          <p:cNvPr id="22" name="Slide Number Placeholder 21">
            <a:extLst>
              <a:ext uri="{FF2B5EF4-FFF2-40B4-BE49-F238E27FC236}">
                <a16:creationId xmlns:a16="http://schemas.microsoft.com/office/drawing/2014/main" id="{EB9DED07-4806-4153-8A68-E0392D30AFED}"/>
              </a:ext>
            </a:extLst>
          </p:cNvPr>
          <p:cNvSpPr>
            <a:spLocks noGrp="1"/>
          </p:cNvSpPr>
          <p:nvPr>
            <p:ph type="sldNum" sz="quarter" idx="12"/>
          </p:nvPr>
        </p:nvSpPr>
        <p:spPr/>
        <p:txBody>
          <a:bodyPr/>
          <a:lstStyle/>
          <a:p>
            <a:fld id="{AB6352F2-FB44-4DA6-821F-C2F4E454E2C0}" type="slidenum">
              <a:rPr lang="en-US" smtClean="0"/>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6C15-3F68-481E-9E88-130A1D017F0C}"/>
              </a:ext>
            </a:extLst>
          </p:cNvPr>
          <p:cNvSpPr>
            <a:spLocks noGrp="1"/>
          </p:cNvSpPr>
          <p:nvPr>
            <p:ph type="title"/>
          </p:nvPr>
        </p:nvSpPr>
        <p:spPr/>
        <p:txBody>
          <a:bodyPr/>
          <a:lstStyle/>
          <a:p>
            <a:r>
              <a:rPr lang="en-US" sz="1800" b="0" i="0" dirty="0">
                <a:solidFill>
                  <a:srgbClr val="242021"/>
                </a:solidFill>
                <a:effectLst/>
                <a:latin typeface="ITCFranklinGothicStd-Hvy"/>
              </a:rPr>
              <a:t>The control unit using an explicit counter to compute the next state</a:t>
            </a:r>
            <a:r>
              <a:rPr lang="en-US" dirty="0"/>
              <a:t> </a:t>
            </a:r>
          </a:p>
        </p:txBody>
      </p:sp>
      <p:sp>
        <p:nvSpPr>
          <p:cNvPr id="4" name="Date Placeholder 3">
            <a:extLst>
              <a:ext uri="{FF2B5EF4-FFF2-40B4-BE49-F238E27FC236}">
                <a16:creationId xmlns:a16="http://schemas.microsoft.com/office/drawing/2014/main" id="{82FA6894-8093-4F22-9026-F2B67AD4061D}"/>
              </a:ext>
            </a:extLst>
          </p:cNvPr>
          <p:cNvSpPr>
            <a:spLocks noGrp="1"/>
          </p:cNvSpPr>
          <p:nvPr>
            <p:ph type="dt" sz="half" idx="10"/>
          </p:nvPr>
        </p:nvSpPr>
        <p:spPr/>
        <p:txBody>
          <a:bodyPr/>
          <a:lstStyle/>
          <a:p>
            <a:fld id="{733BD295-5B1B-40A1-B94C-DF325691A2CA}" type="datetime1">
              <a:rPr lang="en-US" smtClean="0"/>
              <a:t>5/11/2024</a:t>
            </a:fld>
            <a:endParaRPr lang="en-US"/>
          </a:p>
        </p:txBody>
      </p:sp>
      <p:sp>
        <p:nvSpPr>
          <p:cNvPr id="5" name="Slide Number Placeholder 4">
            <a:extLst>
              <a:ext uri="{FF2B5EF4-FFF2-40B4-BE49-F238E27FC236}">
                <a16:creationId xmlns:a16="http://schemas.microsoft.com/office/drawing/2014/main" id="{A6C6F337-9F77-4923-BF5F-4470B2AEA7E0}"/>
              </a:ext>
            </a:extLst>
          </p:cNvPr>
          <p:cNvSpPr>
            <a:spLocks noGrp="1"/>
          </p:cNvSpPr>
          <p:nvPr>
            <p:ph type="sldNum" sz="quarter" idx="12"/>
          </p:nvPr>
        </p:nvSpPr>
        <p:spPr/>
        <p:txBody>
          <a:bodyPr/>
          <a:lstStyle/>
          <a:p>
            <a:fld id="{AB6352F2-FB44-4DA6-821F-C2F4E454E2C0}" type="slidenum">
              <a:rPr lang="en-US" smtClean="0"/>
              <a:t>103</a:t>
            </a:fld>
            <a:endParaRPr lang="en-US"/>
          </a:p>
        </p:txBody>
      </p:sp>
      <p:pic>
        <p:nvPicPr>
          <p:cNvPr id="7" name="Picture 6">
            <a:extLst>
              <a:ext uri="{FF2B5EF4-FFF2-40B4-BE49-F238E27FC236}">
                <a16:creationId xmlns:a16="http://schemas.microsoft.com/office/drawing/2014/main" id="{65FC3BF1-184E-4591-A5CF-5B61B64A360B}"/>
              </a:ext>
            </a:extLst>
          </p:cNvPr>
          <p:cNvPicPr>
            <a:picLocks noChangeAspect="1"/>
          </p:cNvPicPr>
          <p:nvPr/>
        </p:nvPicPr>
        <p:blipFill>
          <a:blip r:embed="rId2"/>
          <a:stretch>
            <a:fillRect/>
          </a:stretch>
        </p:blipFill>
        <p:spPr>
          <a:xfrm>
            <a:off x="838200" y="1519807"/>
            <a:ext cx="4728067" cy="4836543"/>
          </a:xfrm>
          <a:prstGeom prst="rect">
            <a:avLst/>
          </a:prstGeom>
        </p:spPr>
      </p:pic>
      <p:pic>
        <p:nvPicPr>
          <p:cNvPr id="9" name="Picture 8">
            <a:extLst>
              <a:ext uri="{FF2B5EF4-FFF2-40B4-BE49-F238E27FC236}">
                <a16:creationId xmlns:a16="http://schemas.microsoft.com/office/drawing/2014/main" id="{7DC5CF91-4893-4ACE-AFFA-F42F437D8ACA}"/>
              </a:ext>
            </a:extLst>
          </p:cNvPr>
          <p:cNvPicPr>
            <a:picLocks noChangeAspect="1"/>
          </p:cNvPicPr>
          <p:nvPr/>
        </p:nvPicPr>
        <p:blipFill>
          <a:blip r:embed="rId3"/>
          <a:stretch>
            <a:fillRect/>
          </a:stretch>
        </p:blipFill>
        <p:spPr>
          <a:xfrm>
            <a:off x="5754677" y="1519807"/>
            <a:ext cx="5827851" cy="4257675"/>
          </a:xfrm>
          <a:prstGeom prst="rect">
            <a:avLst/>
          </a:prstGeom>
        </p:spPr>
      </p:pic>
    </p:spTree>
    <p:extLst>
      <p:ext uri="{BB962C8B-B14F-4D97-AF65-F5344CB8AC3E}">
        <p14:creationId xmlns:p14="http://schemas.microsoft.com/office/powerpoint/2010/main" val="39081324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952B-94CB-4807-AF19-B1DDC7662500}"/>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D167928E-5D6E-4928-A2B9-042ECB6386FC}"/>
              </a:ext>
            </a:extLst>
          </p:cNvPr>
          <p:cNvSpPr>
            <a:spLocks noGrp="1"/>
          </p:cNvSpPr>
          <p:nvPr>
            <p:ph type="dt" sz="half" idx="10"/>
          </p:nvPr>
        </p:nvSpPr>
        <p:spPr/>
        <p:txBody>
          <a:bodyPr/>
          <a:lstStyle/>
          <a:p>
            <a:fld id="{733BD295-5B1B-40A1-B94C-DF325691A2CA}" type="datetime1">
              <a:rPr lang="en-US" smtClean="0"/>
              <a:t>5/11/2024</a:t>
            </a:fld>
            <a:endParaRPr lang="en-US"/>
          </a:p>
        </p:txBody>
      </p:sp>
      <p:sp>
        <p:nvSpPr>
          <p:cNvPr id="5" name="Slide Number Placeholder 4">
            <a:extLst>
              <a:ext uri="{FF2B5EF4-FFF2-40B4-BE49-F238E27FC236}">
                <a16:creationId xmlns:a16="http://schemas.microsoft.com/office/drawing/2014/main" id="{33E26655-A91E-4318-B880-0CF7A359BA5C}"/>
              </a:ext>
            </a:extLst>
          </p:cNvPr>
          <p:cNvSpPr>
            <a:spLocks noGrp="1"/>
          </p:cNvSpPr>
          <p:nvPr>
            <p:ph type="sldNum" sz="quarter" idx="12"/>
          </p:nvPr>
        </p:nvSpPr>
        <p:spPr/>
        <p:txBody>
          <a:bodyPr/>
          <a:lstStyle/>
          <a:p>
            <a:fld id="{AB6352F2-FB44-4DA6-821F-C2F4E454E2C0}" type="slidenum">
              <a:rPr lang="en-US" smtClean="0"/>
              <a:t>104</a:t>
            </a:fld>
            <a:endParaRPr lang="en-US"/>
          </a:p>
        </p:txBody>
      </p:sp>
      <p:pic>
        <p:nvPicPr>
          <p:cNvPr id="7" name="Picture 6">
            <a:extLst>
              <a:ext uri="{FF2B5EF4-FFF2-40B4-BE49-F238E27FC236}">
                <a16:creationId xmlns:a16="http://schemas.microsoft.com/office/drawing/2014/main" id="{DBA76050-1BF0-4CDA-9563-AC158121DFFA}"/>
              </a:ext>
            </a:extLst>
          </p:cNvPr>
          <p:cNvPicPr>
            <a:picLocks noChangeAspect="1"/>
          </p:cNvPicPr>
          <p:nvPr/>
        </p:nvPicPr>
        <p:blipFill>
          <a:blip r:embed="rId2"/>
          <a:stretch>
            <a:fillRect/>
          </a:stretch>
        </p:blipFill>
        <p:spPr>
          <a:xfrm>
            <a:off x="2143848" y="0"/>
            <a:ext cx="7904304" cy="6858000"/>
          </a:xfrm>
          <a:prstGeom prst="rect">
            <a:avLst/>
          </a:prstGeom>
        </p:spPr>
      </p:pic>
    </p:spTree>
    <p:extLst>
      <p:ext uri="{BB962C8B-B14F-4D97-AF65-F5344CB8AC3E}">
        <p14:creationId xmlns:p14="http://schemas.microsoft.com/office/powerpoint/2010/main" val="3765156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3343" y="133937"/>
            <a:ext cx="14020800"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Combinational Logic Control</a:t>
            </a:r>
          </a:p>
        </p:txBody>
      </p:sp>
      <p:sp>
        <p:nvSpPr>
          <p:cNvPr id="3" name="object 3"/>
          <p:cNvSpPr txBox="1"/>
          <p:nvPr/>
        </p:nvSpPr>
        <p:spPr>
          <a:xfrm>
            <a:off x="3286510" y="757666"/>
            <a:ext cx="4705772" cy="1263658"/>
          </a:xfrm>
          <a:prstGeom prst="rect">
            <a:avLst/>
          </a:prstGeom>
        </p:spPr>
        <p:txBody>
          <a:bodyPr vert="horz" wrap="square" lIns="0" tIns="204893" rIns="0" bIns="0" rtlCol="0">
            <a:spAutoFit/>
          </a:bodyPr>
          <a:lstStyle/>
          <a:p>
            <a:pPr marL="425016" indent="-408083">
              <a:spcBef>
                <a:spcPts val="1613"/>
              </a:spcBef>
              <a:buClr>
                <a:srgbClr val="E4DDD2"/>
              </a:buClr>
              <a:buSzPct val="95833"/>
              <a:buFont typeface="Wingdings"/>
              <a:buChar char=""/>
              <a:tabLst>
                <a:tab pos="424169" algn="l"/>
                <a:tab pos="425016" algn="l"/>
              </a:tabLst>
            </a:pPr>
            <a:r>
              <a:rPr sz="3200" spc="-40" dirty="0">
                <a:latin typeface="Gill Sans MT"/>
                <a:cs typeface="Gill Sans MT"/>
              </a:rPr>
              <a:t>Simplest</a:t>
            </a:r>
            <a:r>
              <a:rPr sz="3200" spc="-160" dirty="0">
                <a:latin typeface="Gill Sans MT"/>
                <a:cs typeface="Gill Sans MT"/>
              </a:rPr>
              <a:t> </a:t>
            </a:r>
            <a:r>
              <a:rPr sz="3200" spc="20" dirty="0">
                <a:latin typeface="Gill Sans MT"/>
                <a:cs typeface="Gill Sans MT"/>
              </a:rPr>
              <a:t>example:</a:t>
            </a:r>
            <a:r>
              <a:rPr sz="3200" spc="-167" dirty="0">
                <a:latin typeface="Gill Sans MT"/>
                <a:cs typeface="Gill Sans MT"/>
              </a:rPr>
              <a:t> </a:t>
            </a:r>
            <a:r>
              <a:rPr sz="3200" b="1" spc="-7" dirty="0">
                <a:latin typeface="Courier New"/>
                <a:cs typeface="Courier New"/>
              </a:rPr>
              <a:t>BrUn</a:t>
            </a:r>
            <a:endParaRPr sz="3200" dirty="0">
              <a:latin typeface="Courier New"/>
              <a:cs typeface="Courier New"/>
            </a:endParaRPr>
          </a:p>
          <a:p>
            <a:pPr marR="6773" algn="r">
              <a:spcBef>
                <a:spcPts val="1240"/>
              </a:spcBef>
            </a:pPr>
            <a:r>
              <a:rPr sz="2667" spc="-7" dirty="0">
                <a:latin typeface="Calibri"/>
                <a:cs typeface="Calibri"/>
              </a:rPr>
              <a:t>inst[14:12]</a:t>
            </a:r>
            <a:endParaRPr sz="2667" dirty="0">
              <a:latin typeface="Calibri"/>
              <a:cs typeface="Calibri"/>
            </a:endParaRPr>
          </a:p>
        </p:txBody>
      </p:sp>
      <p:sp>
        <p:nvSpPr>
          <p:cNvPr id="4" name="object 4"/>
          <p:cNvSpPr txBox="1"/>
          <p:nvPr/>
        </p:nvSpPr>
        <p:spPr>
          <a:xfrm>
            <a:off x="8324586" y="1591055"/>
            <a:ext cx="1175173" cy="427532"/>
          </a:xfrm>
          <a:prstGeom prst="rect">
            <a:avLst/>
          </a:prstGeom>
        </p:spPr>
        <p:txBody>
          <a:bodyPr vert="horz" wrap="square" lIns="0" tIns="16933" rIns="0" bIns="0" rtlCol="0">
            <a:spAutoFit/>
          </a:bodyPr>
          <a:lstStyle/>
          <a:p>
            <a:pPr marL="16933">
              <a:spcBef>
                <a:spcPts val="133"/>
              </a:spcBef>
            </a:pPr>
            <a:r>
              <a:rPr sz="2667" dirty="0">
                <a:latin typeface="Calibri"/>
                <a:cs typeface="Calibri"/>
              </a:rPr>
              <a:t>i</a:t>
            </a:r>
            <a:r>
              <a:rPr sz="2667" spc="-7" dirty="0">
                <a:latin typeface="Calibri"/>
                <a:cs typeface="Calibri"/>
              </a:rPr>
              <a:t>n</a:t>
            </a:r>
            <a:r>
              <a:rPr sz="2667" spc="-27" dirty="0">
                <a:latin typeface="Calibri"/>
                <a:cs typeface="Calibri"/>
              </a:rPr>
              <a:t>s</a:t>
            </a:r>
            <a:r>
              <a:rPr sz="2667" spc="7" dirty="0">
                <a:latin typeface="Calibri"/>
                <a:cs typeface="Calibri"/>
              </a:rPr>
              <a:t>t</a:t>
            </a:r>
            <a:r>
              <a:rPr sz="2667" spc="-7" dirty="0">
                <a:latin typeface="Calibri"/>
                <a:cs typeface="Calibri"/>
              </a:rPr>
              <a:t>[6</a:t>
            </a:r>
            <a:r>
              <a:rPr sz="2667" dirty="0">
                <a:latin typeface="Calibri"/>
                <a:cs typeface="Calibri"/>
              </a:rPr>
              <a:t>:</a:t>
            </a:r>
            <a:r>
              <a:rPr sz="2667" spc="-7" dirty="0">
                <a:latin typeface="Calibri"/>
                <a:cs typeface="Calibri"/>
              </a:rPr>
              <a:t>2]</a:t>
            </a:r>
            <a:endParaRPr sz="2667">
              <a:latin typeface="Calibri"/>
              <a:cs typeface="Calibri"/>
            </a:endParaRPr>
          </a:p>
        </p:txBody>
      </p:sp>
      <p:grpSp>
        <p:nvGrpSpPr>
          <p:cNvPr id="5" name="object 5"/>
          <p:cNvGrpSpPr/>
          <p:nvPr/>
        </p:nvGrpSpPr>
        <p:grpSpPr>
          <a:xfrm>
            <a:off x="4368800" y="2056384"/>
            <a:ext cx="5531272" cy="1500293"/>
            <a:chOff x="3276600" y="1542288"/>
            <a:chExt cx="4148454" cy="1125220"/>
          </a:xfrm>
        </p:grpSpPr>
        <p:pic>
          <p:nvPicPr>
            <p:cNvPr id="6" name="object 6"/>
            <p:cNvPicPr/>
            <p:nvPr/>
          </p:nvPicPr>
          <p:blipFill>
            <a:blip r:embed="rId2" cstate="print"/>
            <a:stretch>
              <a:fillRect/>
            </a:stretch>
          </p:blipFill>
          <p:spPr>
            <a:xfrm>
              <a:off x="5401055" y="1542288"/>
              <a:ext cx="320039" cy="356616"/>
            </a:xfrm>
            <a:prstGeom prst="rect">
              <a:avLst/>
            </a:prstGeom>
          </p:spPr>
        </p:pic>
        <p:pic>
          <p:nvPicPr>
            <p:cNvPr id="7" name="object 7"/>
            <p:cNvPicPr/>
            <p:nvPr/>
          </p:nvPicPr>
          <p:blipFill>
            <a:blip r:embed="rId3" cstate="print"/>
            <a:stretch>
              <a:fillRect/>
            </a:stretch>
          </p:blipFill>
          <p:spPr>
            <a:xfrm>
              <a:off x="5505468" y="1606735"/>
              <a:ext cx="110656" cy="130371"/>
            </a:xfrm>
            <a:prstGeom prst="rect">
              <a:avLst/>
            </a:prstGeom>
          </p:spPr>
        </p:pic>
        <p:pic>
          <p:nvPicPr>
            <p:cNvPr id="8" name="object 8"/>
            <p:cNvPicPr/>
            <p:nvPr/>
          </p:nvPicPr>
          <p:blipFill>
            <a:blip r:embed="rId4" cstate="print"/>
            <a:stretch>
              <a:fillRect/>
            </a:stretch>
          </p:blipFill>
          <p:spPr>
            <a:xfrm>
              <a:off x="6626352" y="1542288"/>
              <a:ext cx="323088" cy="374904"/>
            </a:xfrm>
            <a:prstGeom prst="rect">
              <a:avLst/>
            </a:prstGeom>
          </p:spPr>
        </p:pic>
        <p:pic>
          <p:nvPicPr>
            <p:cNvPr id="9" name="object 9"/>
            <p:cNvPicPr/>
            <p:nvPr/>
          </p:nvPicPr>
          <p:blipFill>
            <a:blip r:embed="rId5" cstate="print"/>
            <a:stretch>
              <a:fillRect/>
            </a:stretch>
          </p:blipFill>
          <p:spPr>
            <a:xfrm>
              <a:off x="6732488" y="1606655"/>
              <a:ext cx="110651" cy="149494"/>
            </a:xfrm>
            <a:prstGeom prst="rect">
              <a:avLst/>
            </a:prstGeom>
          </p:spPr>
        </p:pic>
        <p:pic>
          <p:nvPicPr>
            <p:cNvPr id="10" name="object 10"/>
            <p:cNvPicPr/>
            <p:nvPr/>
          </p:nvPicPr>
          <p:blipFill>
            <a:blip r:embed="rId6" cstate="print"/>
            <a:stretch>
              <a:fillRect/>
            </a:stretch>
          </p:blipFill>
          <p:spPr>
            <a:xfrm>
              <a:off x="3276600" y="1840992"/>
              <a:ext cx="4148328" cy="731520"/>
            </a:xfrm>
            <a:prstGeom prst="rect">
              <a:avLst/>
            </a:prstGeom>
          </p:spPr>
        </p:pic>
        <p:pic>
          <p:nvPicPr>
            <p:cNvPr id="11" name="object 11"/>
            <p:cNvPicPr/>
            <p:nvPr/>
          </p:nvPicPr>
          <p:blipFill>
            <a:blip r:embed="rId7" cstate="print"/>
            <a:stretch>
              <a:fillRect/>
            </a:stretch>
          </p:blipFill>
          <p:spPr>
            <a:xfrm>
              <a:off x="5480304" y="1764792"/>
              <a:ext cx="222503" cy="902208"/>
            </a:xfrm>
            <a:prstGeom prst="rect">
              <a:avLst/>
            </a:prstGeom>
          </p:spPr>
        </p:pic>
        <p:pic>
          <p:nvPicPr>
            <p:cNvPr id="12" name="object 12"/>
            <p:cNvPicPr/>
            <p:nvPr/>
          </p:nvPicPr>
          <p:blipFill>
            <a:blip r:embed="rId8" cstate="print"/>
            <a:stretch>
              <a:fillRect/>
            </a:stretch>
          </p:blipFill>
          <p:spPr>
            <a:xfrm>
              <a:off x="6525767" y="1728216"/>
              <a:ext cx="332231" cy="911352"/>
            </a:xfrm>
            <a:prstGeom prst="rect">
              <a:avLst/>
            </a:prstGeom>
          </p:spPr>
        </p:pic>
      </p:grpSp>
      <p:sp>
        <p:nvSpPr>
          <p:cNvPr id="13" name="object 13"/>
          <p:cNvSpPr txBox="1"/>
          <p:nvPr/>
        </p:nvSpPr>
        <p:spPr>
          <a:xfrm>
            <a:off x="4373939" y="3668061"/>
            <a:ext cx="4894580" cy="1231171"/>
          </a:xfrm>
          <a:prstGeom prst="rect">
            <a:avLst/>
          </a:prstGeom>
        </p:spPr>
        <p:txBody>
          <a:bodyPr vert="horz" wrap="square" lIns="0" tIns="243840" rIns="0" bIns="0" rtlCol="0">
            <a:spAutoFit/>
          </a:bodyPr>
          <a:lstStyle/>
          <a:p>
            <a:pPr marL="260767" indent="-243834">
              <a:spcBef>
                <a:spcPts val="1920"/>
              </a:spcBef>
              <a:buFont typeface="Times New Roman"/>
              <a:buChar char="•"/>
              <a:tabLst>
                <a:tab pos="260767" algn="l"/>
              </a:tabLst>
            </a:pPr>
            <a:r>
              <a:rPr sz="2667" spc="-207" dirty="0">
                <a:cs typeface="Gill Sans MT"/>
              </a:rPr>
              <a:t>Ho</a:t>
            </a:r>
            <a:r>
              <a:rPr sz="2667" spc="-67" dirty="0">
                <a:cs typeface="Gill Sans MT"/>
              </a:rPr>
              <a:t>w</a:t>
            </a:r>
            <a:r>
              <a:rPr sz="2667" spc="-133" dirty="0">
                <a:cs typeface="Gill Sans MT"/>
              </a:rPr>
              <a:t> </a:t>
            </a:r>
            <a:r>
              <a:rPr sz="2667" spc="-240" dirty="0">
                <a:cs typeface="Gill Sans MT"/>
              </a:rPr>
              <a:t>t</a:t>
            </a:r>
            <a:r>
              <a:rPr sz="2667" spc="-133" dirty="0">
                <a:cs typeface="Gill Sans MT"/>
              </a:rPr>
              <a:t>o</a:t>
            </a:r>
            <a:r>
              <a:rPr sz="2667" spc="-120" dirty="0">
                <a:cs typeface="Gill Sans MT"/>
              </a:rPr>
              <a:t> </a:t>
            </a:r>
            <a:r>
              <a:rPr sz="2667" spc="20" dirty="0">
                <a:cs typeface="Gill Sans MT"/>
              </a:rPr>
              <a:t>de</a:t>
            </a:r>
            <a:r>
              <a:rPr sz="2667" spc="-53" dirty="0">
                <a:cs typeface="Gill Sans MT"/>
              </a:rPr>
              <a:t>c</a:t>
            </a:r>
            <a:r>
              <a:rPr sz="2667" spc="-133" dirty="0">
                <a:cs typeface="Gill Sans MT"/>
              </a:rPr>
              <a:t>o</a:t>
            </a:r>
            <a:r>
              <a:rPr sz="2667" spc="20" dirty="0">
                <a:cs typeface="Gill Sans MT"/>
              </a:rPr>
              <a:t>de</a:t>
            </a:r>
            <a:r>
              <a:rPr sz="2667" spc="-127" dirty="0">
                <a:cs typeface="Gill Sans MT"/>
              </a:rPr>
              <a:t> </a:t>
            </a:r>
            <a:r>
              <a:rPr sz="2667" spc="-73" dirty="0">
                <a:cs typeface="Gill Sans MT"/>
              </a:rPr>
              <a:t>w</a:t>
            </a:r>
            <a:r>
              <a:rPr sz="2667" spc="7" dirty="0">
                <a:cs typeface="Gill Sans MT"/>
              </a:rPr>
              <a:t>h</a:t>
            </a:r>
            <a:r>
              <a:rPr sz="2667" spc="20" dirty="0">
                <a:cs typeface="Gill Sans MT"/>
              </a:rPr>
              <a:t>e</a:t>
            </a:r>
            <a:r>
              <a:rPr sz="2667" spc="-240" dirty="0">
                <a:cs typeface="Gill Sans MT"/>
              </a:rPr>
              <a:t>t</a:t>
            </a:r>
            <a:r>
              <a:rPr sz="2667" spc="7" dirty="0">
                <a:cs typeface="Gill Sans MT"/>
              </a:rPr>
              <a:t>h</a:t>
            </a:r>
            <a:r>
              <a:rPr sz="2667" spc="20" dirty="0">
                <a:cs typeface="Gill Sans MT"/>
              </a:rPr>
              <a:t>e</a:t>
            </a:r>
            <a:r>
              <a:rPr sz="2667" spc="-272" dirty="0">
                <a:cs typeface="Gill Sans MT"/>
              </a:rPr>
              <a:t>r</a:t>
            </a:r>
            <a:r>
              <a:rPr sz="2667" spc="-133" dirty="0">
                <a:cs typeface="Gill Sans MT"/>
              </a:rPr>
              <a:t> </a:t>
            </a:r>
            <a:r>
              <a:rPr sz="2667" spc="-267" dirty="0">
                <a:cs typeface="Gill Sans MT"/>
              </a:rPr>
              <a:t>B</a:t>
            </a:r>
            <a:r>
              <a:rPr sz="2667" spc="-187" dirty="0">
                <a:cs typeface="Gill Sans MT"/>
              </a:rPr>
              <a:t>r</a:t>
            </a:r>
            <a:r>
              <a:rPr sz="2667" spc="-227" dirty="0">
                <a:cs typeface="Gill Sans MT"/>
              </a:rPr>
              <a:t>U</a:t>
            </a:r>
            <a:r>
              <a:rPr sz="2667" spc="7" dirty="0">
                <a:cs typeface="Gill Sans MT"/>
              </a:rPr>
              <a:t>n</a:t>
            </a:r>
            <a:r>
              <a:rPr sz="2667" spc="-120" dirty="0">
                <a:cs typeface="Gill Sans MT"/>
              </a:rPr>
              <a:t> </a:t>
            </a:r>
            <a:r>
              <a:rPr sz="2667" spc="7" dirty="0">
                <a:cs typeface="Gill Sans MT"/>
              </a:rPr>
              <a:t>i</a:t>
            </a:r>
            <a:r>
              <a:rPr sz="2667" dirty="0">
                <a:cs typeface="Gill Sans MT"/>
              </a:rPr>
              <a:t>s</a:t>
            </a:r>
            <a:r>
              <a:rPr sz="2667" spc="-120" dirty="0">
                <a:cs typeface="Gill Sans MT"/>
              </a:rPr>
              <a:t> </a:t>
            </a:r>
            <a:r>
              <a:rPr sz="2667" spc="-453" dirty="0">
                <a:cs typeface="Gill Sans MT"/>
              </a:rPr>
              <a:t>1</a:t>
            </a:r>
            <a:r>
              <a:rPr sz="2667" spc="220" dirty="0">
                <a:cs typeface="Gill Sans MT"/>
              </a:rPr>
              <a:t>?</a:t>
            </a:r>
            <a:endParaRPr sz="2667" dirty="0">
              <a:cs typeface="Gill Sans MT"/>
            </a:endParaRPr>
          </a:p>
          <a:p>
            <a:pPr marL="580797">
              <a:spcBef>
                <a:spcPts val="1613"/>
              </a:spcBef>
              <a:tabLst>
                <a:tab pos="3784505" algn="l"/>
              </a:tabLst>
            </a:pPr>
            <a:r>
              <a:rPr sz="2400" b="1" spc="-13" dirty="0">
                <a:latin typeface="Courier New"/>
                <a:cs typeface="Courier New"/>
              </a:rPr>
              <a:t>BrU</a:t>
            </a:r>
            <a:r>
              <a:rPr sz="2400" b="1" dirty="0">
                <a:latin typeface="Courier New"/>
                <a:cs typeface="Courier New"/>
              </a:rPr>
              <a:t>n</a:t>
            </a:r>
            <a:r>
              <a:rPr sz="2400" b="1" spc="-833" dirty="0">
                <a:latin typeface="Courier New"/>
                <a:cs typeface="Courier New"/>
              </a:rPr>
              <a:t> </a:t>
            </a:r>
            <a:r>
              <a:rPr sz="2333" b="1" spc="187" dirty="0">
                <a:latin typeface="Calibri"/>
                <a:cs typeface="Calibri"/>
              </a:rPr>
              <a:t>=</a:t>
            </a:r>
            <a:r>
              <a:rPr sz="2333" b="1" spc="140" dirty="0">
                <a:latin typeface="Calibri"/>
                <a:cs typeface="Calibri"/>
              </a:rPr>
              <a:t> </a:t>
            </a:r>
            <a:r>
              <a:rPr sz="2400" b="1" spc="-13" dirty="0">
                <a:latin typeface="Courier New"/>
                <a:cs typeface="Courier New"/>
              </a:rPr>
              <a:t>Ins</a:t>
            </a:r>
            <a:r>
              <a:rPr sz="2400" b="1" dirty="0">
                <a:latin typeface="Courier New"/>
                <a:cs typeface="Courier New"/>
              </a:rPr>
              <a:t>t</a:t>
            </a:r>
            <a:r>
              <a:rPr sz="2400" b="1" spc="-20" dirty="0">
                <a:latin typeface="Courier New"/>
                <a:cs typeface="Courier New"/>
              </a:rPr>
              <a:t> </a:t>
            </a:r>
            <a:r>
              <a:rPr sz="2400" b="1" spc="-13" dirty="0">
                <a:latin typeface="Courier New"/>
                <a:cs typeface="Courier New"/>
              </a:rPr>
              <a:t>[13</a:t>
            </a:r>
            <a:r>
              <a:rPr sz="2400" b="1" dirty="0">
                <a:latin typeface="Courier New"/>
                <a:cs typeface="Courier New"/>
              </a:rPr>
              <a:t>]</a:t>
            </a:r>
            <a:r>
              <a:rPr sz="2400" b="1" spc="-13" dirty="0">
                <a:latin typeface="Courier New"/>
                <a:cs typeface="Courier New"/>
              </a:rPr>
              <a:t> </a:t>
            </a:r>
            <a:r>
              <a:rPr sz="2333" b="1" spc="27" dirty="0">
                <a:latin typeface="Symbol"/>
                <a:cs typeface="Symbol"/>
              </a:rPr>
              <a:t></a:t>
            </a:r>
            <a:r>
              <a:rPr sz="2333" dirty="0">
                <a:latin typeface="Times New Roman"/>
                <a:cs typeface="Times New Roman"/>
              </a:rPr>
              <a:t>	</a:t>
            </a:r>
            <a:r>
              <a:rPr sz="2400" b="1" spc="-13" dirty="0">
                <a:latin typeface="Courier New"/>
                <a:cs typeface="Courier New"/>
              </a:rPr>
              <a:t>Branch</a:t>
            </a:r>
            <a:endParaRPr sz="2400" dirty="0">
              <a:latin typeface="Courier New"/>
              <a:cs typeface="Courier New"/>
            </a:endParaRPr>
          </a:p>
        </p:txBody>
      </p:sp>
      <p:sp>
        <p:nvSpPr>
          <p:cNvPr id="14" name="Date Placeholder 13">
            <a:extLst>
              <a:ext uri="{FF2B5EF4-FFF2-40B4-BE49-F238E27FC236}">
                <a16:creationId xmlns:a16="http://schemas.microsoft.com/office/drawing/2014/main" id="{43980358-73F6-4A02-878B-E87E800426FF}"/>
              </a:ext>
            </a:extLst>
          </p:cNvPr>
          <p:cNvSpPr>
            <a:spLocks noGrp="1"/>
          </p:cNvSpPr>
          <p:nvPr>
            <p:ph type="dt" sz="half" idx="10"/>
          </p:nvPr>
        </p:nvSpPr>
        <p:spPr/>
        <p:txBody>
          <a:bodyPr/>
          <a:lstStyle/>
          <a:p>
            <a:fld id="{E534F9A2-FE4E-4321-9511-32FBEDBBDA2A}" type="datetime1">
              <a:rPr lang="en-US" smtClean="0"/>
              <a:t>5/11/2024</a:t>
            </a:fld>
            <a:endParaRPr lang="en-US"/>
          </a:p>
        </p:txBody>
      </p:sp>
      <p:sp>
        <p:nvSpPr>
          <p:cNvPr id="15" name="Slide Number Placeholder 14">
            <a:extLst>
              <a:ext uri="{FF2B5EF4-FFF2-40B4-BE49-F238E27FC236}">
                <a16:creationId xmlns:a16="http://schemas.microsoft.com/office/drawing/2014/main" id="{07C0D414-B510-413E-BD1D-1590F63D5E56}"/>
              </a:ext>
            </a:extLst>
          </p:cNvPr>
          <p:cNvSpPr>
            <a:spLocks noGrp="1"/>
          </p:cNvSpPr>
          <p:nvPr>
            <p:ph type="sldNum" sz="quarter" idx="12"/>
          </p:nvPr>
        </p:nvSpPr>
        <p:spPr/>
        <p:txBody>
          <a:bodyPr/>
          <a:lstStyle/>
          <a:p>
            <a:fld id="{AB6352F2-FB44-4DA6-821F-C2F4E454E2C0}" type="slidenum">
              <a:rPr lang="en-US" smtClean="0"/>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5229" y="946235"/>
            <a:ext cx="6587067" cy="386430"/>
          </a:xfrm>
          <a:prstGeom prst="rect">
            <a:avLst/>
          </a:prstGeom>
        </p:spPr>
        <p:txBody>
          <a:bodyPr vert="horz" wrap="square" lIns="0" tIns="16933" rIns="0" bIns="0" rtlCol="0">
            <a:spAutoFit/>
          </a:bodyPr>
          <a:lstStyle/>
          <a:p>
            <a:pPr marL="16933">
              <a:spcBef>
                <a:spcPts val="133"/>
              </a:spcBef>
            </a:pPr>
            <a:r>
              <a:rPr sz="2400" b="1" spc="-13" dirty="0">
                <a:latin typeface="Courier New"/>
                <a:cs typeface="Courier New"/>
              </a:rPr>
              <a:t>add</a:t>
            </a:r>
            <a:r>
              <a:rPr sz="2400" b="1" spc="-73" dirty="0">
                <a:latin typeface="Courier New"/>
                <a:cs typeface="Courier New"/>
              </a:rPr>
              <a:t> </a:t>
            </a:r>
            <a:r>
              <a:rPr sz="2400" b="1" dirty="0">
                <a:latin typeface="Courier New"/>
                <a:cs typeface="Courier New"/>
              </a:rPr>
              <a:t>=</a:t>
            </a:r>
            <a:r>
              <a:rPr sz="2400" b="1" spc="-73" dirty="0">
                <a:latin typeface="Courier New"/>
                <a:cs typeface="Courier New"/>
              </a:rPr>
              <a:t> </a:t>
            </a:r>
            <a:r>
              <a:rPr sz="2400" b="1" spc="-13" dirty="0">
                <a:latin typeface="Courier New"/>
                <a:cs typeface="Courier New"/>
              </a:rPr>
              <a:t>i[30]•i[14]•i[13]•i[12]•R-type</a:t>
            </a:r>
            <a:endParaRPr sz="2400">
              <a:latin typeface="Courier New"/>
              <a:cs typeface="Courier New"/>
            </a:endParaRPr>
          </a:p>
        </p:txBody>
      </p:sp>
      <p:sp>
        <p:nvSpPr>
          <p:cNvPr id="3" name="object 3"/>
          <p:cNvSpPr txBox="1">
            <a:spLocks noGrp="1"/>
          </p:cNvSpPr>
          <p:nvPr>
            <p:ph type="title"/>
          </p:nvPr>
        </p:nvSpPr>
        <p:spPr>
          <a:xfrm>
            <a:off x="1274828" y="90454"/>
            <a:ext cx="6265333"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Control Logic to Decode add</a:t>
            </a:r>
          </a:p>
        </p:txBody>
      </p:sp>
      <p:pic>
        <p:nvPicPr>
          <p:cNvPr id="4" name="object 4"/>
          <p:cNvPicPr/>
          <p:nvPr/>
        </p:nvPicPr>
        <p:blipFill>
          <a:blip r:embed="rId2" cstate="print"/>
          <a:stretch>
            <a:fillRect/>
          </a:stretch>
        </p:blipFill>
        <p:spPr>
          <a:xfrm>
            <a:off x="5185663" y="1820671"/>
            <a:ext cx="6091936" cy="2353056"/>
          </a:xfrm>
          <a:prstGeom prst="rect">
            <a:avLst/>
          </a:prstGeom>
        </p:spPr>
      </p:pic>
      <p:sp>
        <p:nvSpPr>
          <p:cNvPr id="5" name="object 5"/>
          <p:cNvSpPr txBox="1"/>
          <p:nvPr/>
        </p:nvSpPr>
        <p:spPr>
          <a:xfrm>
            <a:off x="9426272" y="1302511"/>
            <a:ext cx="1862667" cy="427532"/>
          </a:xfrm>
          <a:prstGeom prst="rect">
            <a:avLst/>
          </a:prstGeom>
        </p:spPr>
        <p:txBody>
          <a:bodyPr vert="horz" wrap="square" lIns="0" tIns="16933" rIns="0" bIns="0" rtlCol="0">
            <a:spAutoFit/>
          </a:bodyPr>
          <a:lstStyle/>
          <a:p>
            <a:pPr marL="16933">
              <a:spcBef>
                <a:spcPts val="133"/>
              </a:spcBef>
            </a:pPr>
            <a:r>
              <a:rPr sz="2667" b="1" spc="-7" dirty="0">
                <a:latin typeface="Courier New"/>
                <a:cs typeface="Courier New"/>
              </a:rPr>
              <a:t>inst[6:2]</a:t>
            </a:r>
            <a:endParaRPr sz="2667">
              <a:latin typeface="Courier New"/>
              <a:cs typeface="Courier New"/>
            </a:endParaRPr>
          </a:p>
        </p:txBody>
      </p:sp>
      <p:sp>
        <p:nvSpPr>
          <p:cNvPr id="6" name="object 6"/>
          <p:cNvSpPr txBox="1"/>
          <p:nvPr/>
        </p:nvSpPr>
        <p:spPr>
          <a:xfrm>
            <a:off x="4871221" y="1225295"/>
            <a:ext cx="4264660" cy="427532"/>
          </a:xfrm>
          <a:prstGeom prst="rect">
            <a:avLst/>
          </a:prstGeom>
        </p:spPr>
        <p:txBody>
          <a:bodyPr vert="horz" wrap="square" lIns="0" tIns="16933" rIns="0" bIns="0" rtlCol="0">
            <a:spAutoFit/>
          </a:bodyPr>
          <a:lstStyle/>
          <a:p>
            <a:pPr marL="16933">
              <a:spcBef>
                <a:spcPts val="133"/>
              </a:spcBef>
              <a:tabLst>
                <a:tab pos="2011630" algn="l"/>
              </a:tabLst>
            </a:pPr>
            <a:r>
              <a:rPr sz="2667" b="1" spc="-7" dirty="0">
                <a:solidFill>
                  <a:srgbClr val="FFC000"/>
                </a:solidFill>
                <a:latin typeface="Courier New"/>
                <a:cs typeface="Courier New"/>
              </a:rPr>
              <a:t>inst[30]	inst[14:12]</a:t>
            </a:r>
            <a:endParaRPr sz="2667">
              <a:latin typeface="Courier New"/>
              <a:cs typeface="Courier New"/>
            </a:endParaRPr>
          </a:p>
        </p:txBody>
      </p:sp>
      <p:grpSp>
        <p:nvGrpSpPr>
          <p:cNvPr id="7" name="object 7"/>
          <p:cNvGrpSpPr/>
          <p:nvPr/>
        </p:nvGrpSpPr>
        <p:grpSpPr>
          <a:xfrm>
            <a:off x="5364232" y="1621547"/>
            <a:ext cx="5133339" cy="2731347"/>
            <a:chOff x="4023174" y="1216160"/>
            <a:chExt cx="3850004" cy="2048510"/>
          </a:xfrm>
        </p:grpSpPr>
        <p:pic>
          <p:nvPicPr>
            <p:cNvPr id="8" name="object 8"/>
            <p:cNvPicPr/>
            <p:nvPr/>
          </p:nvPicPr>
          <p:blipFill>
            <a:blip r:embed="rId3" cstate="print"/>
            <a:stretch>
              <a:fillRect/>
            </a:stretch>
          </p:blipFill>
          <p:spPr>
            <a:xfrm>
              <a:off x="6330695" y="1271015"/>
              <a:ext cx="265175" cy="1993392"/>
            </a:xfrm>
            <a:prstGeom prst="rect">
              <a:avLst/>
            </a:prstGeom>
          </p:spPr>
        </p:pic>
        <p:pic>
          <p:nvPicPr>
            <p:cNvPr id="9" name="object 9"/>
            <p:cNvPicPr/>
            <p:nvPr/>
          </p:nvPicPr>
          <p:blipFill>
            <a:blip r:embed="rId4" cstate="print"/>
            <a:stretch>
              <a:fillRect/>
            </a:stretch>
          </p:blipFill>
          <p:spPr>
            <a:xfrm>
              <a:off x="7516367" y="1252727"/>
              <a:ext cx="356616" cy="1990344"/>
            </a:xfrm>
            <a:prstGeom prst="rect">
              <a:avLst/>
            </a:prstGeom>
          </p:spPr>
        </p:pic>
        <p:pic>
          <p:nvPicPr>
            <p:cNvPr id="10" name="object 10"/>
            <p:cNvPicPr/>
            <p:nvPr/>
          </p:nvPicPr>
          <p:blipFill>
            <a:blip r:embed="rId5" cstate="print"/>
            <a:stretch>
              <a:fillRect/>
            </a:stretch>
          </p:blipFill>
          <p:spPr>
            <a:xfrm>
              <a:off x="4239768" y="1252727"/>
              <a:ext cx="134112" cy="1926336"/>
            </a:xfrm>
            <a:prstGeom prst="rect">
              <a:avLst/>
            </a:prstGeom>
          </p:spPr>
        </p:pic>
        <p:pic>
          <p:nvPicPr>
            <p:cNvPr id="11" name="object 11"/>
            <p:cNvPicPr/>
            <p:nvPr/>
          </p:nvPicPr>
          <p:blipFill>
            <a:blip r:embed="rId6" cstate="print"/>
            <a:stretch>
              <a:fillRect/>
            </a:stretch>
          </p:blipFill>
          <p:spPr>
            <a:xfrm>
              <a:off x="4023174" y="1228178"/>
              <a:ext cx="210728" cy="94236"/>
            </a:xfrm>
            <a:prstGeom prst="rect">
              <a:avLst/>
            </a:prstGeom>
          </p:spPr>
        </p:pic>
        <p:pic>
          <p:nvPicPr>
            <p:cNvPr id="12" name="object 12"/>
            <p:cNvPicPr/>
            <p:nvPr/>
          </p:nvPicPr>
          <p:blipFill>
            <a:blip r:embed="rId7" cstate="print"/>
            <a:stretch>
              <a:fillRect/>
            </a:stretch>
          </p:blipFill>
          <p:spPr>
            <a:xfrm>
              <a:off x="6149915" y="1216160"/>
              <a:ext cx="210728" cy="94236"/>
            </a:xfrm>
            <a:prstGeom prst="rect">
              <a:avLst/>
            </a:prstGeom>
          </p:spPr>
        </p:pic>
        <p:pic>
          <p:nvPicPr>
            <p:cNvPr id="13" name="object 13"/>
            <p:cNvPicPr/>
            <p:nvPr/>
          </p:nvPicPr>
          <p:blipFill>
            <a:blip r:embed="rId7" cstate="print"/>
            <a:stretch>
              <a:fillRect/>
            </a:stretch>
          </p:blipFill>
          <p:spPr>
            <a:xfrm>
              <a:off x="7388638" y="1265961"/>
              <a:ext cx="210728" cy="94236"/>
            </a:xfrm>
            <a:prstGeom prst="rect">
              <a:avLst/>
            </a:prstGeom>
          </p:spPr>
        </p:pic>
      </p:grpSp>
      <p:sp>
        <p:nvSpPr>
          <p:cNvPr id="14" name="object 14"/>
          <p:cNvSpPr/>
          <p:nvPr/>
        </p:nvSpPr>
        <p:spPr>
          <a:xfrm>
            <a:off x="5348088" y="4523335"/>
            <a:ext cx="794173" cy="0"/>
          </a:xfrm>
          <a:custGeom>
            <a:avLst/>
            <a:gdLst/>
            <a:ahLst/>
            <a:cxnLst/>
            <a:rect l="l" t="t" r="r" b="b"/>
            <a:pathLst>
              <a:path w="595629">
                <a:moveTo>
                  <a:pt x="0" y="0"/>
                </a:moveTo>
                <a:lnTo>
                  <a:pt x="595512" y="1"/>
                </a:lnTo>
              </a:path>
            </a:pathLst>
          </a:custGeom>
          <a:ln w="19050">
            <a:solidFill>
              <a:srgbClr val="000000"/>
            </a:solidFill>
          </a:ln>
        </p:spPr>
        <p:txBody>
          <a:bodyPr wrap="square" lIns="0" tIns="0" rIns="0" bIns="0" rtlCol="0"/>
          <a:lstStyle/>
          <a:p>
            <a:endParaRPr sz="2400"/>
          </a:p>
        </p:txBody>
      </p:sp>
      <p:sp>
        <p:nvSpPr>
          <p:cNvPr id="15" name="object 15"/>
          <p:cNvSpPr/>
          <p:nvPr/>
        </p:nvSpPr>
        <p:spPr>
          <a:xfrm>
            <a:off x="6458004" y="4516505"/>
            <a:ext cx="794173" cy="0"/>
          </a:xfrm>
          <a:custGeom>
            <a:avLst/>
            <a:gdLst/>
            <a:ahLst/>
            <a:cxnLst/>
            <a:rect l="l" t="t" r="r" b="b"/>
            <a:pathLst>
              <a:path w="595629">
                <a:moveTo>
                  <a:pt x="0" y="0"/>
                </a:moveTo>
                <a:lnTo>
                  <a:pt x="595512" y="1"/>
                </a:lnTo>
              </a:path>
            </a:pathLst>
          </a:custGeom>
          <a:ln w="19050">
            <a:solidFill>
              <a:srgbClr val="000000"/>
            </a:solidFill>
          </a:ln>
        </p:spPr>
        <p:txBody>
          <a:bodyPr wrap="square" lIns="0" tIns="0" rIns="0" bIns="0" rtlCol="0"/>
          <a:lstStyle/>
          <a:p>
            <a:endParaRPr sz="2400"/>
          </a:p>
        </p:txBody>
      </p:sp>
      <p:sp>
        <p:nvSpPr>
          <p:cNvPr id="16" name="object 16"/>
          <p:cNvSpPr/>
          <p:nvPr/>
        </p:nvSpPr>
        <p:spPr>
          <a:xfrm>
            <a:off x="7573042" y="4507968"/>
            <a:ext cx="794173" cy="0"/>
          </a:xfrm>
          <a:custGeom>
            <a:avLst/>
            <a:gdLst/>
            <a:ahLst/>
            <a:cxnLst/>
            <a:rect l="l" t="t" r="r" b="b"/>
            <a:pathLst>
              <a:path w="595629">
                <a:moveTo>
                  <a:pt x="0" y="0"/>
                </a:moveTo>
                <a:lnTo>
                  <a:pt x="595512" y="1"/>
                </a:lnTo>
              </a:path>
            </a:pathLst>
          </a:custGeom>
          <a:ln w="19050">
            <a:solidFill>
              <a:srgbClr val="000000"/>
            </a:solidFill>
          </a:ln>
        </p:spPr>
        <p:txBody>
          <a:bodyPr wrap="square" lIns="0" tIns="0" rIns="0" bIns="0" rtlCol="0"/>
          <a:lstStyle/>
          <a:p>
            <a:endParaRPr sz="2400"/>
          </a:p>
        </p:txBody>
      </p:sp>
      <p:sp>
        <p:nvSpPr>
          <p:cNvPr id="17" name="object 17"/>
          <p:cNvSpPr/>
          <p:nvPr/>
        </p:nvSpPr>
        <p:spPr>
          <a:xfrm>
            <a:off x="8688080" y="4499433"/>
            <a:ext cx="794173" cy="0"/>
          </a:xfrm>
          <a:custGeom>
            <a:avLst/>
            <a:gdLst/>
            <a:ahLst/>
            <a:cxnLst/>
            <a:rect l="l" t="t" r="r" b="b"/>
            <a:pathLst>
              <a:path w="595629">
                <a:moveTo>
                  <a:pt x="0" y="0"/>
                </a:moveTo>
                <a:lnTo>
                  <a:pt x="595512" y="1"/>
                </a:lnTo>
              </a:path>
            </a:pathLst>
          </a:custGeom>
          <a:ln w="19050">
            <a:solidFill>
              <a:srgbClr val="000000"/>
            </a:solidFill>
          </a:ln>
        </p:spPr>
        <p:txBody>
          <a:bodyPr wrap="square" lIns="0" tIns="0" rIns="0" bIns="0" rtlCol="0"/>
          <a:lstStyle/>
          <a:p>
            <a:endParaRPr sz="2400"/>
          </a:p>
        </p:txBody>
      </p:sp>
      <p:sp>
        <p:nvSpPr>
          <p:cNvPr id="18" name="object 18"/>
          <p:cNvSpPr/>
          <p:nvPr/>
        </p:nvSpPr>
        <p:spPr>
          <a:xfrm>
            <a:off x="5804006" y="5284905"/>
            <a:ext cx="661245" cy="0"/>
          </a:xfrm>
          <a:custGeom>
            <a:avLst/>
            <a:gdLst/>
            <a:ahLst/>
            <a:cxnLst/>
            <a:rect l="l" t="t" r="r" b="b"/>
            <a:pathLst>
              <a:path w="495935">
                <a:moveTo>
                  <a:pt x="0" y="0"/>
                </a:moveTo>
                <a:lnTo>
                  <a:pt x="495620" y="1"/>
                </a:lnTo>
              </a:path>
            </a:pathLst>
          </a:custGeom>
          <a:ln w="19050">
            <a:solidFill>
              <a:srgbClr val="000000"/>
            </a:solidFill>
          </a:ln>
        </p:spPr>
        <p:txBody>
          <a:bodyPr wrap="square" lIns="0" tIns="0" rIns="0" bIns="0" rtlCol="0"/>
          <a:lstStyle/>
          <a:p>
            <a:endParaRPr sz="2400"/>
          </a:p>
        </p:txBody>
      </p:sp>
      <p:sp>
        <p:nvSpPr>
          <p:cNvPr id="19" name="object 19"/>
          <p:cNvSpPr/>
          <p:nvPr/>
        </p:nvSpPr>
        <p:spPr>
          <a:xfrm>
            <a:off x="9434460" y="5284903"/>
            <a:ext cx="661245" cy="0"/>
          </a:xfrm>
          <a:custGeom>
            <a:avLst/>
            <a:gdLst/>
            <a:ahLst/>
            <a:cxnLst/>
            <a:rect l="l" t="t" r="r" b="b"/>
            <a:pathLst>
              <a:path w="495934">
                <a:moveTo>
                  <a:pt x="0" y="0"/>
                </a:moveTo>
                <a:lnTo>
                  <a:pt x="495620" y="1"/>
                </a:lnTo>
              </a:path>
            </a:pathLst>
          </a:custGeom>
          <a:ln w="19050">
            <a:solidFill>
              <a:srgbClr val="000000"/>
            </a:solidFill>
          </a:ln>
        </p:spPr>
        <p:txBody>
          <a:bodyPr wrap="square" lIns="0" tIns="0" rIns="0" bIns="0" rtlCol="0"/>
          <a:lstStyle/>
          <a:p>
            <a:endParaRPr sz="2400"/>
          </a:p>
        </p:txBody>
      </p:sp>
      <p:sp>
        <p:nvSpPr>
          <p:cNvPr id="20" name="object 20"/>
          <p:cNvSpPr/>
          <p:nvPr/>
        </p:nvSpPr>
        <p:spPr>
          <a:xfrm>
            <a:off x="8556598" y="5278068"/>
            <a:ext cx="661245" cy="0"/>
          </a:xfrm>
          <a:custGeom>
            <a:avLst/>
            <a:gdLst/>
            <a:ahLst/>
            <a:cxnLst/>
            <a:rect l="l" t="t" r="r" b="b"/>
            <a:pathLst>
              <a:path w="495934">
                <a:moveTo>
                  <a:pt x="0" y="0"/>
                </a:moveTo>
                <a:lnTo>
                  <a:pt x="495620" y="1"/>
                </a:lnTo>
              </a:path>
            </a:pathLst>
          </a:custGeom>
          <a:ln w="19050">
            <a:solidFill>
              <a:srgbClr val="000000"/>
            </a:solidFill>
          </a:ln>
        </p:spPr>
        <p:txBody>
          <a:bodyPr wrap="square" lIns="0" tIns="0" rIns="0" bIns="0" rtlCol="0"/>
          <a:lstStyle/>
          <a:p>
            <a:endParaRPr sz="2400"/>
          </a:p>
        </p:txBody>
      </p:sp>
      <p:sp>
        <p:nvSpPr>
          <p:cNvPr id="21" name="object 21"/>
          <p:cNvSpPr txBox="1"/>
          <p:nvPr/>
        </p:nvSpPr>
        <p:spPr>
          <a:xfrm>
            <a:off x="4171711" y="5262203"/>
            <a:ext cx="7133167" cy="986595"/>
          </a:xfrm>
          <a:prstGeom prst="rect">
            <a:avLst/>
          </a:prstGeom>
        </p:spPr>
        <p:txBody>
          <a:bodyPr vert="horz" wrap="square" lIns="0" tIns="16933" rIns="0" bIns="0" rtlCol="0">
            <a:spAutoFit/>
          </a:bodyPr>
          <a:lstStyle/>
          <a:p>
            <a:pPr marL="16933">
              <a:spcBef>
                <a:spcPts val="133"/>
              </a:spcBef>
            </a:pPr>
            <a:r>
              <a:rPr sz="2400" b="1" spc="-13" dirty="0">
                <a:latin typeface="Courier New"/>
                <a:cs typeface="Courier New"/>
              </a:rPr>
              <a:t>R-type</a:t>
            </a:r>
            <a:r>
              <a:rPr sz="2400" b="1" spc="-73" dirty="0">
                <a:latin typeface="Courier New"/>
                <a:cs typeface="Courier New"/>
              </a:rPr>
              <a:t> </a:t>
            </a:r>
            <a:r>
              <a:rPr sz="2400" b="1" dirty="0">
                <a:latin typeface="Courier New"/>
                <a:cs typeface="Courier New"/>
              </a:rPr>
              <a:t>=</a:t>
            </a:r>
            <a:r>
              <a:rPr sz="2400" b="1" spc="-67" dirty="0">
                <a:latin typeface="Courier New"/>
                <a:cs typeface="Courier New"/>
              </a:rPr>
              <a:t> </a:t>
            </a:r>
            <a:r>
              <a:rPr sz="2400" b="1" spc="-13" dirty="0">
                <a:latin typeface="Courier New"/>
                <a:cs typeface="Courier New"/>
              </a:rPr>
              <a:t>i[6]•i[5]•i[4]•i[3]•i[2]•RV32I</a:t>
            </a:r>
            <a:endParaRPr sz="2400" dirty="0">
              <a:latin typeface="Courier New"/>
              <a:cs typeface="Courier New"/>
            </a:endParaRPr>
          </a:p>
          <a:p>
            <a:pPr marL="44026">
              <a:spcBef>
                <a:spcPts val="1787"/>
              </a:spcBef>
            </a:pPr>
            <a:r>
              <a:rPr sz="2400" b="1" spc="-13" dirty="0">
                <a:latin typeface="Courier New"/>
                <a:cs typeface="Courier New"/>
              </a:rPr>
              <a:t>RV32I</a:t>
            </a:r>
            <a:r>
              <a:rPr sz="2400" b="1" spc="-67" dirty="0">
                <a:latin typeface="Courier New"/>
                <a:cs typeface="Courier New"/>
              </a:rPr>
              <a:t> </a:t>
            </a:r>
            <a:r>
              <a:rPr sz="2400" b="1" dirty="0">
                <a:latin typeface="Courier New"/>
                <a:cs typeface="Courier New"/>
              </a:rPr>
              <a:t>=</a:t>
            </a:r>
            <a:r>
              <a:rPr sz="2400" b="1" spc="-67" dirty="0">
                <a:latin typeface="Courier New"/>
                <a:cs typeface="Courier New"/>
              </a:rPr>
              <a:t> </a:t>
            </a:r>
            <a:r>
              <a:rPr sz="2400" b="1" spc="-13" dirty="0">
                <a:latin typeface="Courier New"/>
                <a:cs typeface="Courier New"/>
              </a:rPr>
              <a:t>i[1]•i[0]</a:t>
            </a:r>
            <a:endParaRPr sz="2400" dirty="0">
              <a:latin typeface="Courier New"/>
              <a:cs typeface="Courier New"/>
            </a:endParaRPr>
          </a:p>
        </p:txBody>
      </p:sp>
      <p:sp>
        <p:nvSpPr>
          <p:cNvPr id="22" name="Date Placeholder 21">
            <a:extLst>
              <a:ext uri="{FF2B5EF4-FFF2-40B4-BE49-F238E27FC236}">
                <a16:creationId xmlns:a16="http://schemas.microsoft.com/office/drawing/2014/main" id="{0D1782A5-049C-4EF7-AB38-ED58549E9242}"/>
              </a:ext>
            </a:extLst>
          </p:cNvPr>
          <p:cNvSpPr>
            <a:spLocks noGrp="1"/>
          </p:cNvSpPr>
          <p:nvPr>
            <p:ph type="dt" sz="half" idx="10"/>
          </p:nvPr>
        </p:nvSpPr>
        <p:spPr/>
        <p:txBody>
          <a:bodyPr/>
          <a:lstStyle/>
          <a:p>
            <a:fld id="{2A85DEA9-0803-4B7A-9316-372E5EB30B51}" type="datetime1">
              <a:rPr lang="en-US" smtClean="0"/>
              <a:t>5/11/2024</a:t>
            </a:fld>
            <a:endParaRPr lang="en-US"/>
          </a:p>
        </p:txBody>
      </p:sp>
      <p:sp>
        <p:nvSpPr>
          <p:cNvPr id="23" name="Slide Number Placeholder 22">
            <a:extLst>
              <a:ext uri="{FF2B5EF4-FFF2-40B4-BE49-F238E27FC236}">
                <a16:creationId xmlns:a16="http://schemas.microsoft.com/office/drawing/2014/main" id="{9672C602-0C7B-4981-B93C-FAC78E962ED9}"/>
              </a:ext>
            </a:extLst>
          </p:cNvPr>
          <p:cNvSpPr>
            <a:spLocks noGrp="1"/>
          </p:cNvSpPr>
          <p:nvPr>
            <p:ph type="sldNum" sz="quarter" idx="12"/>
          </p:nvPr>
        </p:nvSpPr>
        <p:spPr/>
        <p:txBody>
          <a:bodyPr/>
          <a:lstStyle/>
          <a:p>
            <a:fld id="{AB6352F2-FB44-4DA6-821F-C2F4E454E2C0}" type="slidenum">
              <a:rPr lang="en-US" smtClean="0"/>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40352" y="2470911"/>
            <a:ext cx="6664960" cy="2263648"/>
          </a:xfrm>
          <a:prstGeom prst="rect">
            <a:avLst/>
          </a:prstGeom>
        </p:spPr>
      </p:pic>
      <p:sp>
        <p:nvSpPr>
          <p:cNvPr id="3" name="Date Placeholder 2">
            <a:extLst>
              <a:ext uri="{FF2B5EF4-FFF2-40B4-BE49-F238E27FC236}">
                <a16:creationId xmlns:a16="http://schemas.microsoft.com/office/drawing/2014/main" id="{68962C2A-3305-4040-8DC6-39647EFF916C}"/>
              </a:ext>
            </a:extLst>
          </p:cNvPr>
          <p:cNvSpPr>
            <a:spLocks noGrp="1"/>
          </p:cNvSpPr>
          <p:nvPr>
            <p:ph type="dt" sz="half" idx="10"/>
          </p:nvPr>
        </p:nvSpPr>
        <p:spPr/>
        <p:txBody>
          <a:bodyPr/>
          <a:lstStyle/>
          <a:p>
            <a:fld id="{4376EB1A-CB58-4528-B289-F965EFE26939}" type="datetime1">
              <a:rPr lang="en-US" smtClean="0"/>
              <a:t>5/11/2024</a:t>
            </a:fld>
            <a:endParaRPr lang="en-US"/>
          </a:p>
        </p:txBody>
      </p:sp>
      <p:sp>
        <p:nvSpPr>
          <p:cNvPr id="4" name="Slide Number Placeholder 3">
            <a:extLst>
              <a:ext uri="{FF2B5EF4-FFF2-40B4-BE49-F238E27FC236}">
                <a16:creationId xmlns:a16="http://schemas.microsoft.com/office/drawing/2014/main" id="{8A61CE14-37A9-4367-A7A1-36E7CB3119AD}"/>
              </a:ext>
            </a:extLst>
          </p:cNvPr>
          <p:cNvSpPr>
            <a:spLocks noGrp="1"/>
          </p:cNvSpPr>
          <p:nvPr>
            <p:ph type="sldNum" sz="quarter" idx="12"/>
          </p:nvPr>
        </p:nvSpPr>
        <p:spPr/>
        <p:txBody>
          <a:bodyPr/>
          <a:lstStyle/>
          <a:p>
            <a:fld id="{AB6352F2-FB44-4DA6-821F-C2F4E454E2C0}" type="slidenum">
              <a:rPr lang="en-US" smtClean="0"/>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8" y="55231"/>
            <a:ext cx="9090097"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Call home, we’ve made HW/SW contact!</a:t>
            </a:r>
          </a:p>
        </p:txBody>
      </p:sp>
      <p:sp>
        <p:nvSpPr>
          <p:cNvPr id="3" name="object 3"/>
          <p:cNvSpPr txBox="1"/>
          <p:nvPr/>
        </p:nvSpPr>
        <p:spPr>
          <a:xfrm>
            <a:off x="3137657" y="1092202"/>
            <a:ext cx="3467100" cy="632674"/>
          </a:xfrm>
          <a:prstGeom prst="rect">
            <a:avLst/>
          </a:prstGeom>
          <a:solidFill>
            <a:srgbClr val="C5DBC3"/>
          </a:solidFill>
          <a:ln w="28575">
            <a:solidFill>
              <a:srgbClr val="3DA8C9"/>
            </a:solidFill>
          </a:ln>
        </p:spPr>
        <p:txBody>
          <a:bodyPr vert="horz" wrap="square" lIns="0" tIns="12700" rIns="0" bIns="0" rtlCol="0">
            <a:spAutoFit/>
          </a:bodyPr>
          <a:lstStyle/>
          <a:p>
            <a:pPr marL="17780" marR="915224">
              <a:lnSpc>
                <a:spcPts val="2400"/>
              </a:lnSpc>
              <a:spcBef>
                <a:spcPts val="100"/>
              </a:spcBef>
            </a:pPr>
            <a:r>
              <a:rPr sz="2400" spc="-7" dirty="0">
                <a:solidFill>
                  <a:srgbClr val="3A4E58"/>
                </a:solidFill>
                <a:latin typeface="Calibri"/>
                <a:cs typeface="Calibri"/>
              </a:rPr>
              <a:t>High Level Language </a:t>
            </a:r>
            <a:r>
              <a:rPr sz="2400" spc="-527" dirty="0">
                <a:solidFill>
                  <a:srgbClr val="3A4E58"/>
                </a:solidFill>
                <a:latin typeface="Calibri"/>
                <a:cs typeface="Calibri"/>
              </a:rPr>
              <a:t> </a:t>
            </a:r>
            <a:r>
              <a:rPr sz="2400" spc="-20" dirty="0">
                <a:solidFill>
                  <a:srgbClr val="3A4E58"/>
                </a:solidFill>
                <a:latin typeface="Calibri"/>
                <a:cs typeface="Calibri"/>
              </a:rPr>
              <a:t>Program</a:t>
            </a:r>
            <a:r>
              <a:rPr sz="2400" spc="-7" dirty="0">
                <a:solidFill>
                  <a:srgbClr val="3A4E58"/>
                </a:solidFill>
                <a:latin typeface="Calibri"/>
                <a:cs typeface="Calibri"/>
              </a:rPr>
              <a:t> </a:t>
            </a:r>
            <a:r>
              <a:rPr sz="2400" dirty="0">
                <a:solidFill>
                  <a:srgbClr val="3A4E58"/>
                </a:solidFill>
                <a:latin typeface="Calibri"/>
                <a:cs typeface="Calibri"/>
              </a:rPr>
              <a:t>(e.g.,</a:t>
            </a:r>
            <a:r>
              <a:rPr sz="2400" spc="-7" dirty="0">
                <a:solidFill>
                  <a:srgbClr val="3A4E58"/>
                </a:solidFill>
                <a:latin typeface="Calibri"/>
                <a:cs typeface="Calibri"/>
              </a:rPr>
              <a:t> </a:t>
            </a:r>
            <a:r>
              <a:rPr sz="2400" dirty="0">
                <a:solidFill>
                  <a:srgbClr val="3A4E58"/>
                </a:solidFill>
                <a:latin typeface="Calibri"/>
                <a:cs typeface="Calibri"/>
              </a:rPr>
              <a:t>C)</a:t>
            </a:r>
            <a:endParaRPr sz="2400">
              <a:latin typeface="Calibri"/>
              <a:cs typeface="Calibri"/>
            </a:endParaRPr>
          </a:p>
        </p:txBody>
      </p:sp>
      <p:sp>
        <p:nvSpPr>
          <p:cNvPr id="4" name="object 4"/>
          <p:cNvSpPr txBox="1"/>
          <p:nvPr/>
        </p:nvSpPr>
        <p:spPr>
          <a:xfrm>
            <a:off x="3137657" y="2085576"/>
            <a:ext cx="3467100" cy="630964"/>
          </a:xfrm>
          <a:prstGeom prst="rect">
            <a:avLst/>
          </a:prstGeom>
          <a:solidFill>
            <a:srgbClr val="C5DBC3"/>
          </a:solidFill>
          <a:ln w="28575">
            <a:solidFill>
              <a:srgbClr val="3DA8C9"/>
            </a:solidFill>
          </a:ln>
        </p:spPr>
        <p:txBody>
          <a:bodyPr vert="horz" wrap="square" lIns="0" tIns="11007" rIns="0" bIns="0" rtlCol="0">
            <a:spAutoFit/>
          </a:bodyPr>
          <a:lstStyle/>
          <a:p>
            <a:pPr marL="17780" marR="721342">
              <a:lnSpc>
                <a:spcPts val="2400"/>
              </a:lnSpc>
              <a:spcBef>
                <a:spcPts val="87"/>
              </a:spcBef>
            </a:pPr>
            <a:r>
              <a:rPr sz="2400" spc="-7" dirty="0">
                <a:solidFill>
                  <a:srgbClr val="3A4E58"/>
                </a:solidFill>
                <a:latin typeface="Calibri"/>
                <a:cs typeface="Calibri"/>
              </a:rPr>
              <a:t>Assembly</a:t>
            </a:r>
            <a:r>
              <a:rPr sz="2400" dirty="0">
                <a:solidFill>
                  <a:srgbClr val="3A4E58"/>
                </a:solidFill>
                <a:latin typeface="Calibri"/>
                <a:cs typeface="Calibri"/>
              </a:rPr>
              <a:t> </a:t>
            </a:r>
            <a:r>
              <a:rPr sz="2400" spc="-7" dirty="0">
                <a:solidFill>
                  <a:srgbClr val="3A4E58"/>
                </a:solidFill>
                <a:latin typeface="Calibri"/>
                <a:cs typeface="Calibri"/>
              </a:rPr>
              <a:t>Language </a:t>
            </a:r>
            <a:r>
              <a:rPr sz="2400" dirty="0">
                <a:solidFill>
                  <a:srgbClr val="3A4E58"/>
                </a:solidFill>
                <a:latin typeface="Calibri"/>
                <a:cs typeface="Calibri"/>
              </a:rPr>
              <a:t> </a:t>
            </a:r>
            <a:r>
              <a:rPr sz="2400" spc="-20" dirty="0">
                <a:solidFill>
                  <a:srgbClr val="3A4E58"/>
                </a:solidFill>
                <a:latin typeface="Calibri"/>
                <a:cs typeface="Calibri"/>
              </a:rPr>
              <a:t>Program</a:t>
            </a:r>
            <a:r>
              <a:rPr sz="2400" spc="-27" dirty="0">
                <a:solidFill>
                  <a:srgbClr val="3A4E58"/>
                </a:solidFill>
                <a:latin typeface="Calibri"/>
                <a:cs typeface="Calibri"/>
              </a:rPr>
              <a:t> </a:t>
            </a:r>
            <a:r>
              <a:rPr sz="2400" dirty="0">
                <a:solidFill>
                  <a:srgbClr val="3A4E58"/>
                </a:solidFill>
                <a:latin typeface="Calibri"/>
                <a:cs typeface="Calibri"/>
              </a:rPr>
              <a:t>(e.g.,</a:t>
            </a:r>
            <a:r>
              <a:rPr sz="2400" spc="-27" dirty="0">
                <a:solidFill>
                  <a:srgbClr val="3A4E58"/>
                </a:solidFill>
                <a:latin typeface="Calibri"/>
                <a:cs typeface="Calibri"/>
              </a:rPr>
              <a:t> </a:t>
            </a:r>
            <a:r>
              <a:rPr sz="2400" spc="-7" dirty="0">
                <a:solidFill>
                  <a:srgbClr val="3A4E58"/>
                </a:solidFill>
                <a:latin typeface="Calibri"/>
                <a:cs typeface="Calibri"/>
              </a:rPr>
              <a:t>RISC-V)</a:t>
            </a:r>
            <a:endParaRPr sz="2400">
              <a:latin typeface="Calibri"/>
              <a:cs typeface="Calibri"/>
            </a:endParaRPr>
          </a:p>
        </p:txBody>
      </p:sp>
      <p:sp>
        <p:nvSpPr>
          <p:cNvPr id="5" name="object 5"/>
          <p:cNvSpPr txBox="1"/>
          <p:nvPr/>
        </p:nvSpPr>
        <p:spPr>
          <a:xfrm>
            <a:off x="3137657" y="2993145"/>
            <a:ext cx="3467100" cy="633529"/>
          </a:xfrm>
          <a:prstGeom prst="rect">
            <a:avLst/>
          </a:prstGeom>
          <a:solidFill>
            <a:srgbClr val="C5DBC3"/>
          </a:solidFill>
          <a:ln w="28575">
            <a:solidFill>
              <a:srgbClr val="3DA8C9"/>
            </a:solidFill>
          </a:ln>
        </p:spPr>
        <p:txBody>
          <a:bodyPr vert="horz" wrap="square" lIns="0" tIns="13547" rIns="0" bIns="0" rtlCol="0">
            <a:spAutoFit/>
          </a:bodyPr>
          <a:lstStyle/>
          <a:p>
            <a:pPr marL="17780" marR="1037987">
              <a:lnSpc>
                <a:spcPts val="2400"/>
              </a:lnSpc>
              <a:spcBef>
                <a:spcPts val="107"/>
              </a:spcBef>
            </a:pPr>
            <a:r>
              <a:rPr sz="2400" dirty="0">
                <a:solidFill>
                  <a:srgbClr val="3A4E58"/>
                </a:solidFill>
                <a:latin typeface="Calibri"/>
                <a:cs typeface="Calibri"/>
              </a:rPr>
              <a:t>Machine</a:t>
            </a:r>
            <a:r>
              <a:rPr sz="2400" spc="433" dirty="0">
                <a:solidFill>
                  <a:srgbClr val="3A4E58"/>
                </a:solidFill>
                <a:latin typeface="Calibri"/>
                <a:cs typeface="Calibri"/>
              </a:rPr>
              <a:t> </a:t>
            </a:r>
            <a:r>
              <a:rPr sz="2400" dirty="0">
                <a:solidFill>
                  <a:srgbClr val="3A4E58"/>
                </a:solidFill>
                <a:latin typeface="Calibri"/>
                <a:cs typeface="Calibri"/>
              </a:rPr>
              <a:t>Language </a:t>
            </a:r>
            <a:r>
              <a:rPr sz="2400" spc="-527" dirty="0">
                <a:solidFill>
                  <a:srgbClr val="3A4E58"/>
                </a:solidFill>
                <a:latin typeface="Calibri"/>
                <a:cs typeface="Calibri"/>
              </a:rPr>
              <a:t> </a:t>
            </a:r>
            <a:r>
              <a:rPr sz="2400" spc="-20" dirty="0">
                <a:solidFill>
                  <a:srgbClr val="3A4E58"/>
                </a:solidFill>
                <a:latin typeface="Calibri"/>
                <a:cs typeface="Calibri"/>
              </a:rPr>
              <a:t>Program</a:t>
            </a:r>
            <a:r>
              <a:rPr sz="2400" spc="-13" dirty="0">
                <a:solidFill>
                  <a:srgbClr val="3A4E58"/>
                </a:solidFill>
                <a:latin typeface="Calibri"/>
                <a:cs typeface="Calibri"/>
              </a:rPr>
              <a:t> </a:t>
            </a:r>
            <a:r>
              <a:rPr sz="2400" spc="-7" dirty="0">
                <a:solidFill>
                  <a:srgbClr val="3A4E58"/>
                </a:solidFill>
                <a:latin typeface="Calibri"/>
                <a:cs typeface="Calibri"/>
              </a:rPr>
              <a:t>(RISC-V)</a:t>
            </a:r>
            <a:endParaRPr sz="2400">
              <a:latin typeface="Calibri"/>
              <a:cs typeface="Calibri"/>
            </a:endParaRPr>
          </a:p>
        </p:txBody>
      </p:sp>
      <p:sp>
        <p:nvSpPr>
          <p:cNvPr id="6" name="object 6"/>
          <p:cNvSpPr/>
          <p:nvPr/>
        </p:nvSpPr>
        <p:spPr>
          <a:xfrm>
            <a:off x="4733071" y="1803402"/>
            <a:ext cx="0" cy="301413"/>
          </a:xfrm>
          <a:custGeom>
            <a:avLst/>
            <a:gdLst/>
            <a:ahLst/>
            <a:cxnLst/>
            <a:rect l="l" t="t" r="r" b="b"/>
            <a:pathLst>
              <a:path h="226059">
                <a:moveTo>
                  <a:pt x="0" y="0"/>
                </a:moveTo>
                <a:lnTo>
                  <a:pt x="1" y="225921"/>
                </a:lnTo>
              </a:path>
            </a:pathLst>
          </a:custGeom>
          <a:ln w="28575">
            <a:solidFill>
              <a:srgbClr val="000000"/>
            </a:solidFill>
          </a:ln>
        </p:spPr>
        <p:txBody>
          <a:bodyPr wrap="square" lIns="0" tIns="0" rIns="0" bIns="0" rtlCol="0"/>
          <a:lstStyle/>
          <a:p>
            <a:endParaRPr sz="2400"/>
          </a:p>
        </p:txBody>
      </p:sp>
      <p:sp>
        <p:nvSpPr>
          <p:cNvPr id="7" name="object 7"/>
          <p:cNvSpPr txBox="1"/>
          <p:nvPr/>
        </p:nvSpPr>
        <p:spPr>
          <a:xfrm>
            <a:off x="4925690" y="1744134"/>
            <a:ext cx="1020233" cy="345330"/>
          </a:xfrm>
          <a:prstGeom prst="rect">
            <a:avLst/>
          </a:prstGeom>
        </p:spPr>
        <p:txBody>
          <a:bodyPr vert="horz" wrap="square" lIns="0" tIns="16933" rIns="0" bIns="0" rtlCol="0">
            <a:spAutoFit/>
          </a:bodyPr>
          <a:lstStyle/>
          <a:p>
            <a:pPr marL="16933">
              <a:spcBef>
                <a:spcPts val="133"/>
              </a:spcBef>
            </a:pPr>
            <a:r>
              <a:rPr sz="2133" spc="-20" dirty="0">
                <a:latin typeface="Calibri"/>
                <a:cs typeface="Calibri"/>
              </a:rPr>
              <a:t>Compiler</a:t>
            </a:r>
            <a:endParaRPr sz="2133">
              <a:latin typeface="Calibri"/>
              <a:cs typeface="Calibri"/>
            </a:endParaRPr>
          </a:p>
        </p:txBody>
      </p:sp>
      <p:sp>
        <p:nvSpPr>
          <p:cNvPr id="8" name="object 8"/>
          <p:cNvSpPr txBox="1"/>
          <p:nvPr/>
        </p:nvSpPr>
        <p:spPr>
          <a:xfrm>
            <a:off x="4839965" y="2678852"/>
            <a:ext cx="1172633" cy="345330"/>
          </a:xfrm>
          <a:prstGeom prst="rect">
            <a:avLst/>
          </a:prstGeom>
        </p:spPr>
        <p:txBody>
          <a:bodyPr vert="horz" wrap="square" lIns="0" tIns="16933" rIns="0" bIns="0" rtlCol="0">
            <a:spAutoFit/>
          </a:bodyPr>
          <a:lstStyle/>
          <a:p>
            <a:pPr marL="16933">
              <a:spcBef>
                <a:spcPts val="133"/>
              </a:spcBef>
            </a:pPr>
            <a:r>
              <a:rPr sz="2133" spc="-20" dirty="0">
                <a:latin typeface="Calibri"/>
                <a:cs typeface="Calibri"/>
              </a:rPr>
              <a:t>Assembler</a:t>
            </a:r>
            <a:endParaRPr sz="2133">
              <a:latin typeface="Calibri"/>
              <a:cs typeface="Calibri"/>
            </a:endParaRPr>
          </a:p>
        </p:txBody>
      </p:sp>
      <p:grpSp>
        <p:nvGrpSpPr>
          <p:cNvPr id="9" name="object 9"/>
          <p:cNvGrpSpPr/>
          <p:nvPr/>
        </p:nvGrpSpPr>
        <p:grpSpPr>
          <a:xfrm>
            <a:off x="3106547" y="3686439"/>
            <a:ext cx="3674533" cy="157480"/>
            <a:chOff x="2329910" y="2764829"/>
            <a:chExt cx="2755900" cy="118110"/>
          </a:xfrm>
        </p:grpSpPr>
        <p:sp>
          <p:nvSpPr>
            <p:cNvPr id="10" name="object 10"/>
            <p:cNvSpPr/>
            <p:nvPr/>
          </p:nvSpPr>
          <p:spPr>
            <a:xfrm>
              <a:off x="2336260" y="2771179"/>
              <a:ext cx="2743200" cy="105410"/>
            </a:xfrm>
            <a:custGeom>
              <a:avLst/>
              <a:gdLst/>
              <a:ahLst/>
              <a:cxnLst/>
              <a:rect l="l" t="t" r="r" b="b"/>
              <a:pathLst>
                <a:path w="2743200" h="105410">
                  <a:moveTo>
                    <a:pt x="2743199" y="0"/>
                  </a:moveTo>
                  <a:lnTo>
                    <a:pt x="0" y="0"/>
                  </a:lnTo>
                  <a:lnTo>
                    <a:pt x="0" y="105370"/>
                  </a:lnTo>
                  <a:lnTo>
                    <a:pt x="2743199" y="105370"/>
                  </a:lnTo>
                  <a:lnTo>
                    <a:pt x="2743199" y="0"/>
                  </a:lnTo>
                  <a:close/>
                </a:path>
              </a:pathLst>
            </a:custGeom>
            <a:solidFill>
              <a:srgbClr val="FFC000"/>
            </a:solidFill>
          </p:spPr>
          <p:txBody>
            <a:bodyPr wrap="square" lIns="0" tIns="0" rIns="0" bIns="0" rtlCol="0"/>
            <a:lstStyle/>
            <a:p>
              <a:endParaRPr sz="2400"/>
            </a:p>
          </p:txBody>
        </p:sp>
        <p:sp>
          <p:nvSpPr>
            <p:cNvPr id="11" name="object 11"/>
            <p:cNvSpPr/>
            <p:nvPr/>
          </p:nvSpPr>
          <p:spPr>
            <a:xfrm>
              <a:off x="2336260" y="2771179"/>
              <a:ext cx="2743200" cy="105410"/>
            </a:xfrm>
            <a:custGeom>
              <a:avLst/>
              <a:gdLst/>
              <a:ahLst/>
              <a:cxnLst/>
              <a:rect l="l" t="t" r="r" b="b"/>
              <a:pathLst>
                <a:path w="2743200" h="105410">
                  <a:moveTo>
                    <a:pt x="0" y="0"/>
                  </a:moveTo>
                  <a:lnTo>
                    <a:pt x="2743200" y="0"/>
                  </a:lnTo>
                  <a:lnTo>
                    <a:pt x="2743200" y="105370"/>
                  </a:lnTo>
                  <a:lnTo>
                    <a:pt x="0" y="105370"/>
                  </a:lnTo>
                  <a:lnTo>
                    <a:pt x="0" y="0"/>
                  </a:lnTo>
                  <a:close/>
                </a:path>
              </a:pathLst>
            </a:custGeom>
            <a:ln w="12700">
              <a:solidFill>
                <a:srgbClr val="3DA8C9"/>
              </a:solidFill>
            </a:ln>
          </p:spPr>
          <p:txBody>
            <a:bodyPr wrap="square" lIns="0" tIns="0" rIns="0" bIns="0" rtlCol="0"/>
            <a:lstStyle/>
            <a:p>
              <a:endParaRPr sz="2400"/>
            </a:p>
          </p:txBody>
        </p:sp>
      </p:grpSp>
      <p:sp>
        <p:nvSpPr>
          <p:cNvPr id="12" name="object 12"/>
          <p:cNvSpPr/>
          <p:nvPr/>
        </p:nvSpPr>
        <p:spPr>
          <a:xfrm>
            <a:off x="4771171" y="2771692"/>
            <a:ext cx="0" cy="215053"/>
          </a:xfrm>
          <a:custGeom>
            <a:avLst/>
            <a:gdLst/>
            <a:ahLst/>
            <a:cxnLst/>
            <a:rect l="l" t="t" r="r" b="b"/>
            <a:pathLst>
              <a:path h="161289">
                <a:moveTo>
                  <a:pt x="0" y="0"/>
                </a:moveTo>
                <a:lnTo>
                  <a:pt x="1" y="160734"/>
                </a:lnTo>
              </a:path>
            </a:pathLst>
          </a:custGeom>
          <a:ln w="28575">
            <a:solidFill>
              <a:srgbClr val="000000"/>
            </a:solidFill>
          </a:ln>
        </p:spPr>
        <p:txBody>
          <a:bodyPr wrap="square" lIns="0" tIns="0" rIns="0" bIns="0" rtlCol="0"/>
          <a:lstStyle/>
          <a:p>
            <a:endParaRPr sz="2400"/>
          </a:p>
        </p:txBody>
      </p:sp>
      <p:sp>
        <p:nvSpPr>
          <p:cNvPr id="13" name="object 13"/>
          <p:cNvSpPr txBox="1"/>
          <p:nvPr/>
        </p:nvSpPr>
        <p:spPr>
          <a:xfrm>
            <a:off x="3137657" y="4038600"/>
            <a:ext cx="4725247" cy="641201"/>
          </a:xfrm>
          <a:prstGeom prst="rect">
            <a:avLst/>
          </a:prstGeom>
          <a:solidFill>
            <a:srgbClr val="C5DBC3"/>
          </a:solidFill>
          <a:ln w="28575">
            <a:solidFill>
              <a:srgbClr val="3DA8C9"/>
            </a:solidFill>
          </a:ln>
        </p:spPr>
        <p:txBody>
          <a:bodyPr vert="horz" wrap="square" lIns="0" tIns="0" rIns="0" bIns="0" rtlCol="0">
            <a:spAutoFit/>
          </a:bodyPr>
          <a:lstStyle/>
          <a:p>
            <a:pPr marL="9313">
              <a:lnSpc>
                <a:spcPts val="2327"/>
              </a:lnSpc>
            </a:pPr>
            <a:r>
              <a:rPr sz="2400" spc="-20" dirty="0">
                <a:solidFill>
                  <a:srgbClr val="3A4E58"/>
                </a:solidFill>
                <a:latin typeface="Calibri"/>
                <a:cs typeface="Calibri"/>
              </a:rPr>
              <a:t>Hardware</a:t>
            </a:r>
            <a:r>
              <a:rPr sz="2400" spc="7" dirty="0">
                <a:solidFill>
                  <a:srgbClr val="3A4E58"/>
                </a:solidFill>
                <a:latin typeface="Calibri"/>
                <a:cs typeface="Calibri"/>
              </a:rPr>
              <a:t> </a:t>
            </a:r>
            <a:r>
              <a:rPr sz="2400" spc="-13" dirty="0">
                <a:solidFill>
                  <a:srgbClr val="3A4E58"/>
                </a:solidFill>
                <a:latin typeface="Calibri"/>
                <a:cs typeface="Calibri"/>
              </a:rPr>
              <a:t>Architecture</a:t>
            </a:r>
            <a:r>
              <a:rPr sz="2400" spc="7" dirty="0">
                <a:solidFill>
                  <a:srgbClr val="3A4E58"/>
                </a:solidFill>
                <a:latin typeface="Calibri"/>
                <a:cs typeface="Calibri"/>
              </a:rPr>
              <a:t> </a:t>
            </a:r>
            <a:r>
              <a:rPr sz="2400" spc="-7" dirty="0">
                <a:solidFill>
                  <a:srgbClr val="3A4E58"/>
                </a:solidFill>
                <a:latin typeface="Calibri"/>
                <a:cs typeface="Calibri"/>
              </a:rPr>
              <a:t>Description</a:t>
            </a:r>
            <a:endParaRPr sz="2400">
              <a:latin typeface="Calibri"/>
              <a:cs typeface="Calibri"/>
            </a:endParaRPr>
          </a:p>
          <a:p>
            <a:pPr marL="9313">
              <a:lnSpc>
                <a:spcPts val="2707"/>
              </a:lnSpc>
            </a:pPr>
            <a:r>
              <a:rPr sz="2400" dirty="0">
                <a:solidFill>
                  <a:srgbClr val="3A4E58"/>
                </a:solidFill>
                <a:latin typeface="Calibri"/>
                <a:cs typeface="Calibri"/>
              </a:rPr>
              <a:t>(e.g.,</a:t>
            </a:r>
            <a:r>
              <a:rPr sz="2400" spc="-13" dirty="0">
                <a:solidFill>
                  <a:srgbClr val="3A4E58"/>
                </a:solidFill>
                <a:latin typeface="Calibri"/>
                <a:cs typeface="Calibri"/>
              </a:rPr>
              <a:t> </a:t>
            </a:r>
            <a:r>
              <a:rPr sz="2400" spc="-7" dirty="0">
                <a:solidFill>
                  <a:srgbClr val="3A4E58"/>
                </a:solidFill>
                <a:latin typeface="Calibri"/>
                <a:cs typeface="Calibri"/>
              </a:rPr>
              <a:t>block</a:t>
            </a:r>
            <a:r>
              <a:rPr sz="2400" spc="-20" dirty="0">
                <a:solidFill>
                  <a:srgbClr val="3A4E58"/>
                </a:solidFill>
                <a:latin typeface="Calibri"/>
                <a:cs typeface="Calibri"/>
              </a:rPr>
              <a:t> </a:t>
            </a:r>
            <a:r>
              <a:rPr sz="2400" spc="-13" dirty="0">
                <a:solidFill>
                  <a:srgbClr val="3A4E58"/>
                </a:solidFill>
                <a:latin typeface="Calibri"/>
                <a:cs typeface="Calibri"/>
              </a:rPr>
              <a:t>diagrams)</a:t>
            </a:r>
            <a:endParaRPr sz="2400">
              <a:latin typeface="Calibri"/>
              <a:cs typeface="Calibri"/>
            </a:endParaRPr>
          </a:p>
        </p:txBody>
      </p:sp>
      <p:sp>
        <p:nvSpPr>
          <p:cNvPr id="14" name="object 14"/>
          <p:cNvSpPr txBox="1"/>
          <p:nvPr/>
        </p:nvSpPr>
        <p:spPr>
          <a:xfrm>
            <a:off x="3137657" y="4984750"/>
            <a:ext cx="4483100" cy="642292"/>
          </a:xfrm>
          <a:prstGeom prst="rect">
            <a:avLst/>
          </a:prstGeom>
          <a:solidFill>
            <a:srgbClr val="C5DBC3"/>
          </a:solidFill>
          <a:ln w="28575">
            <a:solidFill>
              <a:srgbClr val="3DA8C9"/>
            </a:solidFill>
          </a:ln>
        </p:spPr>
        <p:txBody>
          <a:bodyPr vert="horz" wrap="square" lIns="0" tIns="0" rIns="0" bIns="0" rtlCol="0">
            <a:spAutoFit/>
          </a:bodyPr>
          <a:lstStyle/>
          <a:p>
            <a:pPr marL="30479" marR="894058">
              <a:lnSpc>
                <a:spcPts val="2533"/>
              </a:lnSpc>
            </a:pPr>
            <a:r>
              <a:rPr sz="2400" dirty="0">
                <a:solidFill>
                  <a:srgbClr val="3A4E58"/>
                </a:solidFill>
                <a:latin typeface="Calibri"/>
                <a:cs typeface="Calibri"/>
              </a:rPr>
              <a:t>Logic </a:t>
            </a:r>
            <a:r>
              <a:rPr sz="2400" spc="-7" dirty="0">
                <a:solidFill>
                  <a:srgbClr val="3A4E58"/>
                </a:solidFill>
                <a:latin typeface="Calibri"/>
                <a:cs typeface="Calibri"/>
              </a:rPr>
              <a:t>Circuit Description </a:t>
            </a:r>
            <a:r>
              <a:rPr sz="2400" dirty="0">
                <a:solidFill>
                  <a:srgbClr val="3A4E58"/>
                </a:solidFill>
                <a:latin typeface="Calibri"/>
                <a:cs typeface="Calibri"/>
              </a:rPr>
              <a:t> </a:t>
            </a:r>
            <a:r>
              <a:rPr sz="2400" spc="-7" dirty="0">
                <a:solidFill>
                  <a:srgbClr val="3A4E58"/>
                </a:solidFill>
                <a:latin typeface="Calibri"/>
                <a:cs typeface="Calibri"/>
              </a:rPr>
              <a:t>(Circuit</a:t>
            </a:r>
            <a:r>
              <a:rPr sz="2400" spc="-53" dirty="0">
                <a:solidFill>
                  <a:srgbClr val="3A4E58"/>
                </a:solidFill>
                <a:latin typeface="Calibri"/>
                <a:cs typeface="Calibri"/>
              </a:rPr>
              <a:t> </a:t>
            </a:r>
            <a:r>
              <a:rPr sz="2400" spc="-7" dirty="0">
                <a:solidFill>
                  <a:srgbClr val="3A4E58"/>
                </a:solidFill>
                <a:latin typeface="Calibri"/>
                <a:cs typeface="Calibri"/>
              </a:rPr>
              <a:t>Schematic</a:t>
            </a:r>
            <a:r>
              <a:rPr sz="2400" spc="-40" dirty="0">
                <a:solidFill>
                  <a:srgbClr val="3A4E58"/>
                </a:solidFill>
                <a:latin typeface="Calibri"/>
                <a:cs typeface="Calibri"/>
              </a:rPr>
              <a:t> </a:t>
            </a:r>
            <a:r>
              <a:rPr sz="2400" spc="-7" dirty="0">
                <a:solidFill>
                  <a:srgbClr val="3A4E58"/>
                </a:solidFill>
                <a:latin typeface="Calibri"/>
                <a:cs typeface="Calibri"/>
              </a:rPr>
              <a:t>Diagrams)</a:t>
            </a:r>
            <a:endParaRPr sz="2400">
              <a:latin typeface="Calibri"/>
              <a:cs typeface="Calibri"/>
            </a:endParaRPr>
          </a:p>
        </p:txBody>
      </p:sp>
      <p:sp>
        <p:nvSpPr>
          <p:cNvPr id="15" name="object 15"/>
          <p:cNvSpPr txBox="1"/>
          <p:nvPr/>
        </p:nvSpPr>
        <p:spPr>
          <a:xfrm>
            <a:off x="4896213" y="4637702"/>
            <a:ext cx="3175847" cy="345330"/>
          </a:xfrm>
          <a:prstGeom prst="rect">
            <a:avLst/>
          </a:prstGeom>
        </p:spPr>
        <p:txBody>
          <a:bodyPr vert="horz" wrap="square" lIns="0" tIns="16933" rIns="0" bIns="0" rtlCol="0">
            <a:spAutoFit/>
          </a:bodyPr>
          <a:lstStyle/>
          <a:p>
            <a:pPr marL="16933">
              <a:spcBef>
                <a:spcPts val="133"/>
              </a:spcBef>
            </a:pPr>
            <a:r>
              <a:rPr sz="2133" spc="-27" dirty="0">
                <a:latin typeface="Calibri"/>
                <a:cs typeface="Calibri"/>
              </a:rPr>
              <a:t>Architecture</a:t>
            </a:r>
            <a:r>
              <a:rPr sz="2133" spc="-67" dirty="0">
                <a:latin typeface="Calibri"/>
                <a:cs typeface="Calibri"/>
              </a:rPr>
              <a:t> </a:t>
            </a:r>
            <a:r>
              <a:rPr sz="2133" spc="-27" dirty="0">
                <a:latin typeface="Calibri"/>
                <a:cs typeface="Calibri"/>
              </a:rPr>
              <a:t>Implementation</a:t>
            </a:r>
            <a:endParaRPr sz="2133">
              <a:latin typeface="Calibri"/>
              <a:cs typeface="Calibri"/>
            </a:endParaRPr>
          </a:p>
        </p:txBody>
      </p:sp>
      <p:sp>
        <p:nvSpPr>
          <p:cNvPr id="16" name="object 16"/>
          <p:cNvSpPr/>
          <p:nvPr/>
        </p:nvSpPr>
        <p:spPr>
          <a:xfrm>
            <a:off x="4775200" y="3835400"/>
            <a:ext cx="0" cy="215053"/>
          </a:xfrm>
          <a:custGeom>
            <a:avLst/>
            <a:gdLst/>
            <a:ahLst/>
            <a:cxnLst/>
            <a:rect l="l" t="t" r="r" b="b"/>
            <a:pathLst>
              <a:path h="161289">
                <a:moveTo>
                  <a:pt x="0" y="0"/>
                </a:moveTo>
                <a:lnTo>
                  <a:pt x="1" y="160734"/>
                </a:lnTo>
              </a:path>
            </a:pathLst>
          </a:custGeom>
          <a:ln w="28575">
            <a:solidFill>
              <a:srgbClr val="000000"/>
            </a:solidFill>
          </a:ln>
        </p:spPr>
        <p:txBody>
          <a:bodyPr wrap="square" lIns="0" tIns="0" rIns="0" bIns="0" rtlCol="0"/>
          <a:lstStyle/>
          <a:p>
            <a:endParaRPr sz="2400"/>
          </a:p>
        </p:txBody>
      </p:sp>
      <p:sp>
        <p:nvSpPr>
          <p:cNvPr id="17" name="object 17"/>
          <p:cNvSpPr/>
          <p:nvPr/>
        </p:nvSpPr>
        <p:spPr>
          <a:xfrm>
            <a:off x="4775200" y="4749800"/>
            <a:ext cx="0" cy="215053"/>
          </a:xfrm>
          <a:custGeom>
            <a:avLst/>
            <a:gdLst/>
            <a:ahLst/>
            <a:cxnLst/>
            <a:rect l="l" t="t" r="r" b="b"/>
            <a:pathLst>
              <a:path h="161289">
                <a:moveTo>
                  <a:pt x="0" y="0"/>
                </a:moveTo>
                <a:lnTo>
                  <a:pt x="1" y="160734"/>
                </a:lnTo>
              </a:path>
            </a:pathLst>
          </a:custGeom>
          <a:ln w="28575">
            <a:solidFill>
              <a:srgbClr val="000000"/>
            </a:solidFill>
          </a:ln>
        </p:spPr>
        <p:txBody>
          <a:bodyPr wrap="square" lIns="0" tIns="0" rIns="0" bIns="0" rtlCol="0"/>
          <a:lstStyle/>
          <a:p>
            <a:endParaRPr sz="2400"/>
          </a:p>
        </p:txBody>
      </p:sp>
      <p:sp>
        <p:nvSpPr>
          <p:cNvPr id="18" name="object 18"/>
          <p:cNvSpPr txBox="1"/>
          <p:nvPr/>
        </p:nvSpPr>
        <p:spPr>
          <a:xfrm>
            <a:off x="6931005" y="1043769"/>
            <a:ext cx="1998980" cy="1223582"/>
          </a:xfrm>
          <a:prstGeom prst="rect">
            <a:avLst/>
          </a:prstGeom>
        </p:spPr>
        <p:txBody>
          <a:bodyPr vert="horz" wrap="square" lIns="0" tIns="65193" rIns="0" bIns="0" rtlCol="0">
            <a:spAutoFit/>
          </a:bodyPr>
          <a:lstStyle/>
          <a:p>
            <a:pPr marL="46566" marR="221821">
              <a:lnSpc>
                <a:spcPct val="80000"/>
              </a:lnSpc>
              <a:spcBef>
                <a:spcPts val="513"/>
              </a:spcBef>
            </a:pPr>
            <a:r>
              <a:rPr sz="1600" b="1" dirty="0">
                <a:latin typeface="Courier New"/>
                <a:cs typeface="Courier New"/>
              </a:rPr>
              <a:t>temp = v[k]; </a:t>
            </a:r>
            <a:r>
              <a:rPr sz="1600" b="1" spc="7" dirty="0">
                <a:latin typeface="Courier New"/>
                <a:cs typeface="Courier New"/>
              </a:rPr>
              <a:t> </a:t>
            </a:r>
            <a:r>
              <a:rPr sz="1600" b="1" dirty="0">
                <a:latin typeface="Courier New"/>
                <a:cs typeface="Courier New"/>
              </a:rPr>
              <a:t>v[k]</a:t>
            </a:r>
            <a:r>
              <a:rPr sz="1600" b="1" spc="-60" dirty="0">
                <a:latin typeface="Courier New"/>
                <a:cs typeface="Courier New"/>
              </a:rPr>
              <a:t> </a:t>
            </a:r>
            <a:r>
              <a:rPr sz="1600" b="1" dirty="0">
                <a:latin typeface="Courier New"/>
                <a:cs typeface="Courier New"/>
              </a:rPr>
              <a:t>=</a:t>
            </a:r>
            <a:r>
              <a:rPr sz="1600" b="1" spc="-53" dirty="0">
                <a:latin typeface="Courier New"/>
                <a:cs typeface="Courier New"/>
              </a:rPr>
              <a:t> </a:t>
            </a:r>
            <a:r>
              <a:rPr sz="1600" b="1" dirty="0">
                <a:latin typeface="Courier New"/>
                <a:cs typeface="Courier New"/>
              </a:rPr>
              <a:t>v[k+1]; </a:t>
            </a:r>
            <a:r>
              <a:rPr sz="1600" b="1" spc="-940" dirty="0">
                <a:latin typeface="Courier New"/>
                <a:cs typeface="Courier New"/>
              </a:rPr>
              <a:t> </a:t>
            </a:r>
            <a:r>
              <a:rPr sz="1600" b="1" dirty="0">
                <a:latin typeface="Courier New"/>
                <a:cs typeface="Courier New"/>
              </a:rPr>
              <a:t>v[k+1]</a:t>
            </a:r>
            <a:r>
              <a:rPr sz="1600" b="1" spc="-60" dirty="0">
                <a:latin typeface="Courier New"/>
                <a:cs typeface="Courier New"/>
              </a:rPr>
              <a:t> </a:t>
            </a:r>
            <a:r>
              <a:rPr sz="1600" b="1" dirty="0">
                <a:latin typeface="Courier New"/>
                <a:cs typeface="Courier New"/>
              </a:rPr>
              <a:t>=</a:t>
            </a:r>
            <a:r>
              <a:rPr sz="1600" b="1" spc="-53" dirty="0">
                <a:latin typeface="Courier New"/>
                <a:cs typeface="Courier New"/>
              </a:rPr>
              <a:t> </a:t>
            </a:r>
            <a:r>
              <a:rPr sz="1600" b="1" dirty="0">
                <a:latin typeface="Courier New"/>
                <a:cs typeface="Courier New"/>
              </a:rPr>
              <a:t>temp;</a:t>
            </a:r>
            <a:endParaRPr sz="1600">
              <a:latin typeface="Courier New"/>
              <a:cs typeface="Courier New"/>
            </a:endParaRPr>
          </a:p>
          <a:p>
            <a:pPr>
              <a:spcBef>
                <a:spcPts val="73"/>
              </a:spcBef>
            </a:pPr>
            <a:endParaRPr sz="2000">
              <a:latin typeface="Courier New"/>
              <a:cs typeface="Courier New"/>
            </a:endParaRPr>
          </a:p>
          <a:p>
            <a:pPr marL="16933">
              <a:tabLst>
                <a:tab pos="752668" algn="l"/>
              </a:tabLst>
            </a:pPr>
            <a:r>
              <a:rPr sz="1600" b="1" dirty="0">
                <a:latin typeface="Courier New"/>
                <a:cs typeface="Courier New"/>
              </a:rPr>
              <a:t>lw	x3,</a:t>
            </a:r>
            <a:r>
              <a:rPr sz="1600" b="1" spc="-107" dirty="0">
                <a:latin typeface="Courier New"/>
                <a:cs typeface="Courier New"/>
              </a:rPr>
              <a:t> </a:t>
            </a:r>
            <a:r>
              <a:rPr sz="1600" b="1" dirty="0">
                <a:latin typeface="Courier New"/>
                <a:cs typeface="Courier New"/>
              </a:rPr>
              <a:t>0(x10)</a:t>
            </a:r>
            <a:endParaRPr sz="1600">
              <a:latin typeface="Courier New"/>
              <a:cs typeface="Courier New"/>
            </a:endParaRPr>
          </a:p>
        </p:txBody>
      </p:sp>
      <p:graphicFrame>
        <p:nvGraphicFramePr>
          <p:cNvPr id="19" name="object 19"/>
          <p:cNvGraphicFramePr>
            <a:graphicFrameLocks noGrp="1"/>
          </p:cNvGraphicFramePr>
          <p:nvPr/>
        </p:nvGraphicFramePr>
        <p:xfrm>
          <a:off x="6865775" y="2212053"/>
          <a:ext cx="4872564" cy="1565145"/>
        </p:xfrm>
        <a:graphic>
          <a:graphicData uri="http://schemas.openxmlformats.org/drawingml/2006/table">
            <a:tbl>
              <a:tblPr firstRow="1" bandRow="1">
                <a:tableStyleId>{2D5ABB26-0587-4C30-8999-92F81FD0307C}</a:tableStyleId>
              </a:tblPr>
              <a:tblGrid>
                <a:gridCol w="594360">
                  <a:extLst>
                    <a:ext uri="{9D8B030D-6E8A-4147-A177-3AD203B41FA5}">
                      <a16:colId xmlns:a16="http://schemas.microsoft.com/office/drawing/2014/main" val="20000"/>
                    </a:ext>
                  </a:extLst>
                </a:gridCol>
                <a:gridCol w="613832">
                  <a:extLst>
                    <a:ext uri="{9D8B030D-6E8A-4147-A177-3AD203B41FA5}">
                      <a16:colId xmlns:a16="http://schemas.microsoft.com/office/drawing/2014/main" val="20001"/>
                    </a:ext>
                  </a:extLst>
                </a:gridCol>
                <a:gridCol w="613833">
                  <a:extLst>
                    <a:ext uri="{9D8B030D-6E8A-4147-A177-3AD203B41FA5}">
                      <a16:colId xmlns:a16="http://schemas.microsoft.com/office/drawing/2014/main" val="20002"/>
                    </a:ext>
                  </a:extLst>
                </a:gridCol>
                <a:gridCol w="613833">
                  <a:extLst>
                    <a:ext uri="{9D8B030D-6E8A-4147-A177-3AD203B41FA5}">
                      <a16:colId xmlns:a16="http://schemas.microsoft.com/office/drawing/2014/main" val="20003"/>
                    </a:ext>
                  </a:extLst>
                </a:gridCol>
                <a:gridCol w="613833">
                  <a:extLst>
                    <a:ext uri="{9D8B030D-6E8A-4147-A177-3AD203B41FA5}">
                      <a16:colId xmlns:a16="http://schemas.microsoft.com/office/drawing/2014/main" val="20004"/>
                    </a:ext>
                  </a:extLst>
                </a:gridCol>
                <a:gridCol w="613833">
                  <a:extLst>
                    <a:ext uri="{9D8B030D-6E8A-4147-A177-3AD203B41FA5}">
                      <a16:colId xmlns:a16="http://schemas.microsoft.com/office/drawing/2014/main" val="20005"/>
                    </a:ext>
                  </a:extLst>
                </a:gridCol>
                <a:gridCol w="613833">
                  <a:extLst>
                    <a:ext uri="{9D8B030D-6E8A-4147-A177-3AD203B41FA5}">
                      <a16:colId xmlns:a16="http://schemas.microsoft.com/office/drawing/2014/main" val="20006"/>
                    </a:ext>
                  </a:extLst>
                </a:gridCol>
                <a:gridCol w="595207">
                  <a:extLst>
                    <a:ext uri="{9D8B030D-6E8A-4147-A177-3AD203B41FA5}">
                      <a16:colId xmlns:a16="http://schemas.microsoft.com/office/drawing/2014/main" val="20007"/>
                    </a:ext>
                  </a:extLst>
                </a:gridCol>
              </a:tblGrid>
              <a:tr h="200660">
                <a:tc>
                  <a:txBody>
                    <a:bodyPr/>
                    <a:lstStyle/>
                    <a:p>
                      <a:pPr marL="61594">
                        <a:lnSpc>
                          <a:spcPts val="1050"/>
                        </a:lnSpc>
                      </a:pPr>
                      <a:r>
                        <a:rPr sz="1600" b="1" dirty="0">
                          <a:latin typeface="Courier New"/>
                          <a:cs typeface="Courier New"/>
                        </a:rPr>
                        <a:t>lw</a:t>
                      </a:r>
                      <a:endParaRPr sz="1600">
                        <a:latin typeface="Courier New"/>
                        <a:cs typeface="Courier New"/>
                      </a:endParaRPr>
                    </a:p>
                  </a:txBody>
                  <a:tcPr marL="0" marR="0" marT="0" marB="0"/>
                </a:tc>
                <a:tc gridSpan="7">
                  <a:txBody>
                    <a:bodyPr/>
                    <a:lstStyle/>
                    <a:p>
                      <a:pPr marL="167640">
                        <a:lnSpc>
                          <a:spcPts val="1050"/>
                        </a:lnSpc>
                      </a:pPr>
                      <a:r>
                        <a:rPr sz="1600" b="1" dirty="0">
                          <a:latin typeface="Courier New"/>
                          <a:cs typeface="Courier New"/>
                        </a:rPr>
                        <a:t>x4,</a:t>
                      </a:r>
                      <a:r>
                        <a:rPr sz="1600" b="1" spc="-60" dirty="0">
                          <a:latin typeface="Courier New"/>
                          <a:cs typeface="Courier New"/>
                        </a:rPr>
                        <a:t> </a:t>
                      </a:r>
                      <a:r>
                        <a:rPr sz="1600" b="1" dirty="0">
                          <a:latin typeface="Courier New"/>
                          <a:cs typeface="Courier New"/>
                        </a:rPr>
                        <a:t>4(x10)</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76783">
                <a:tc>
                  <a:txBody>
                    <a:bodyPr/>
                    <a:lstStyle/>
                    <a:p>
                      <a:pPr marL="61594">
                        <a:lnSpc>
                          <a:spcPts val="944"/>
                        </a:lnSpc>
                      </a:pPr>
                      <a:r>
                        <a:rPr sz="1600" b="1" dirty="0">
                          <a:latin typeface="Courier New"/>
                          <a:cs typeface="Courier New"/>
                        </a:rPr>
                        <a:t>sw</a:t>
                      </a:r>
                      <a:endParaRPr sz="1600">
                        <a:latin typeface="Courier New"/>
                        <a:cs typeface="Courier New"/>
                      </a:endParaRPr>
                    </a:p>
                  </a:txBody>
                  <a:tcPr marL="0" marR="0" marT="0" marB="0"/>
                </a:tc>
                <a:tc gridSpan="7">
                  <a:txBody>
                    <a:bodyPr/>
                    <a:lstStyle/>
                    <a:p>
                      <a:pPr marL="167640">
                        <a:lnSpc>
                          <a:spcPts val="944"/>
                        </a:lnSpc>
                      </a:pPr>
                      <a:r>
                        <a:rPr sz="1600" b="1" dirty="0">
                          <a:latin typeface="Courier New"/>
                          <a:cs typeface="Courier New"/>
                        </a:rPr>
                        <a:t>x4,</a:t>
                      </a:r>
                      <a:r>
                        <a:rPr sz="1600" b="1" spc="-60" dirty="0">
                          <a:latin typeface="Courier New"/>
                          <a:cs typeface="Courier New"/>
                        </a:rPr>
                        <a:t> </a:t>
                      </a:r>
                      <a:r>
                        <a:rPr sz="1600" b="1" dirty="0">
                          <a:latin typeface="Courier New"/>
                          <a:cs typeface="Courier New"/>
                        </a:rPr>
                        <a:t>0(x10)</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187960">
                <a:tc>
                  <a:txBody>
                    <a:bodyPr/>
                    <a:lstStyle/>
                    <a:p>
                      <a:pPr marL="61594">
                        <a:lnSpc>
                          <a:spcPts val="990"/>
                        </a:lnSpc>
                      </a:pPr>
                      <a:r>
                        <a:rPr sz="1600" b="1" dirty="0">
                          <a:latin typeface="Courier New"/>
                          <a:cs typeface="Courier New"/>
                        </a:rPr>
                        <a:t>sw</a:t>
                      </a:r>
                      <a:endParaRPr sz="1600">
                        <a:latin typeface="Courier New"/>
                        <a:cs typeface="Courier New"/>
                      </a:endParaRPr>
                    </a:p>
                  </a:txBody>
                  <a:tcPr marL="0" marR="0" marT="0" marB="0"/>
                </a:tc>
                <a:tc gridSpan="7">
                  <a:txBody>
                    <a:bodyPr/>
                    <a:lstStyle/>
                    <a:p>
                      <a:pPr marL="167640">
                        <a:lnSpc>
                          <a:spcPts val="990"/>
                        </a:lnSpc>
                      </a:pPr>
                      <a:r>
                        <a:rPr sz="1600" b="1" dirty="0">
                          <a:latin typeface="Courier New"/>
                          <a:cs typeface="Courier New"/>
                        </a:rPr>
                        <a:t>x3,</a:t>
                      </a:r>
                      <a:r>
                        <a:rPr sz="1600" b="1" spc="-60" dirty="0">
                          <a:latin typeface="Courier New"/>
                          <a:cs typeface="Courier New"/>
                        </a:rPr>
                        <a:t> </a:t>
                      </a:r>
                      <a:r>
                        <a:rPr sz="1600" b="1" dirty="0">
                          <a:latin typeface="Courier New"/>
                          <a:cs typeface="Courier New"/>
                        </a:rPr>
                        <a:t>4(x10)</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272288">
                <a:tc>
                  <a:txBody>
                    <a:bodyPr/>
                    <a:lstStyle/>
                    <a:p>
                      <a:pPr marL="31750">
                        <a:lnSpc>
                          <a:spcPts val="1395"/>
                        </a:lnSpc>
                        <a:spcBef>
                          <a:spcPts val="110"/>
                        </a:spcBef>
                      </a:pPr>
                      <a:r>
                        <a:rPr sz="1600" b="1" dirty="0">
                          <a:latin typeface="Courier New"/>
                          <a:cs typeface="Courier New"/>
                        </a:rPr>
                        <a:t>1000</a:t>
                      </a:r>
                      <a:endParaRPr sz="1600">
                        <a:latin typeface="Courier New"/>
                        <a:cs typeface="Courier New"/>
                      </a:endParaRPr>
                    </a:p>
                  </a:txBody>
                  <a:tcPr marL="0" marR="0" marT="18627" marB="0"/>
                </a:tc>
                <a:tc>
                  <a:txBody>
                    <a:bodyPr/>
                    <a:lstStyle/>
                    <a:p>
                      <a:pPr algn="ctr">
                        <a:lnSpc>
                          <a:spcPts val="1395"/>
                        </a:lnSpc>
                        <a:spcBef>
                          <a:spcPts val="110"/>
                        </a:spcBef>
                      </a:pPr>
                      <a:r>
                        <a:rPr sz="1600" b="1" dirty="0">
                          <a:latin typeface="Courier New"/>
                          <a:cs typeface="Courier New"/>
                        </a:rPr>
                        <a:t>1101</a:t>
                      </a:r>
                      <a:endParaRPr sz="1600">
                        <a:latin typeface="Courier New"/>
                        <a:cs typeface="Courier New"/>
                      </a:endParaRPr>
                    </a:p>
                  </a:txBody>
                  <a:tcPr marL="0" marR="0" marT="18627" marB="0"/>
                </a:tc>
                <a:tc>
                  <a:txBody>
                    <a:bodyPr/>
                    <a:lstStyle/>
                    <a:p>
                      <a:pPr algn="ctr">
                        <a:lnSpc>
                          <a:spcPts val="1395"/>
                        </a:lnSpc>
                        <a:spcBef>
                          <a:spcPts val="110"/>
                        </a:spcBef>
                      </a:pPr>
                      <a:r>
                        <a:rPr sz="1600" b="1" dirty="0">
                          <a:latin typeface="Courier New"/>
                          <a:cs typeface="Courier New"/>
                        </a:rPr>
                        <a:t>1110</a:t>
                      </a:r>
                      <a:endParaRPr sz="1600">
                        <a:latin typeface="Courier New"/>
                        <a:cs typeface="Courier New"/>
                      </a:endParaRPr>
                    </a:p>
                  </a:txBody>
                  <a:tcPr marL="0" marR="0" marT="18627" marB="0"/>
                </a:tc>
                <a:tc>
                  <a:txBody>
                    <a:bodyPr/>
                    <a:lstStyle/>
                    <a:p>
                      <a:pPr algn="ctr">
                        <a:lnSpc>
                          <a:spcPts val="1395"/>
                        </a:lnSpc>
                        <a:spcBef>
                          <a:spcPts val="110"/>
                        </a:spcBef>
                      </a:pPr>
                      <a:r>
                        <a:rPr sz="1600" b="1" dirty="0">
                          <a:latin typeface="Courier New"/>
                          <a:cs typeface="Courier New"/>
                        </a:rPr>
                        <a:t>0010</a:t>
                      </a:r>
                      <a:endParaRPr sz="1600">
                        <a:latin typeface="Courier New"/>
                        <a:cs typeface="Courier New"/>
                      </a:endParaRPr>
                    </a:p>
                  </a:txBody>
                  <a:tcPr marL="0" marR="0" marT="18627" marB="0"/>
                </a:tc>
                <a:tc>
                  <a:txBody>
                    <a:bodyPr/>
                    <a:lstStyle/>
                    <a:p>
                      <a:pPr algn="ctr">
                        <a:lnSpc>
                          <a:spcPts val="1395"/>
                        </a:lnSpc>
                        <a:spcBef>
                          <a:spcPts val="110"/>
                        </a:spcBef>
                      </a:pPr>
                      <a:r>
                        <a:rPr sz="1600" b="1" dirty="0">
                          <a:latin typeface="Courier New"/>
                          <a:cs typeface="Courier New"/>
                        </a:rPr>
                        <a:t>0000</a:t>
                      </a:r>
                      <a:endParaRPr sz="1600">
                        <a:latin typeface="Courier New"/>
                        <a:cs typeface="Courier New"/>
                      </a:endParaRPr>
                    </a:p>
                  </a:txBody>
                  <a:tcPr marL="0" marR="0" marT="18627" marB="0"/>
                </a:tc>
                <a:tc>
                  <a:txBody>
                    <a:bodyPr/>
                    <a:lstStyle/>
                    <a:p>
                      <a:pPr marR="38100" algn="r">
                        <a:lnSpc>
                          <a:spcPts val="1395"/>
                        </a:lnSpc>
                        <a:spcBef>
                          <a:spcPts val="110"/>
                        </a:spcBef>
                      </a:pPr>
                      <a:r>
                        <a:rPr sz="1600" b="1" dirty="0">
                          <a:latin typeface="Courier New"/>
                          <a:cs typeface="Courier New"/>
                        </a:rPr>
                        <a:t>0000</a:t>
                      </a:r>
                      <a:endParaRPr sz="1600">
                        <a:latin typeface="Courier New"/>
                        <a:cs typeface="Courier New"/>
                      </a:endParaRPr>
                    </a:p>
                  </a:txBody>
                  <a:tcPr marL="0" marR="0" marT="18627" marB="0"/>
                </a:tc>
                <a:tc>
                  <a:txBody>
                    <a:bodyPr/>
                    <a:lstStyle/>
                    <a:p>
                      <a:pPr algn="ctr">
                        <a:lnSpc>
                          <a:spcPts val="1395"/>
                        </a:lnSpc>
                        <a:spcBef>
                          <a:spcPts val="110"/>
                        </a:spcBef>
                      </a:pPr>
                      <a:r>
                        <a:rPr sz="1600" b="1" dirty="0">
                          <a:latin typeface="Courier New"/>
                          <a:cs typeface="Courier New"/>
                        </a:rPr>
                        <a:t>0000</a:t>
                      </a:r>
                      <a:endParaRPr sz="1600">
                        <a:latin typeface="Courier New"/>
                        <a:cs typeface="Courier New"/>
                      </a:endParaRPr>
                    </a:p>
                  </a:txBody>
                  <a:tcPr marL="0" marR="0" marT="18627" marB="0"/>
                </a:tc>
                <a:tc>
                  <a:txBody>
                    <a:bodyPr/>
                    <a:lstStyle/>
                    <a:p>
                      <a:pPr marL="13970" algn="ctr">
                        <a:lnSpc>
                          <a:spcPts val="1395"/>
                        </a:lnSpc>
                        <a:spcBef>
                          <a:spcPts val="110"/>
                        </a:spcBef>
                      </a:pPr>
                      <a:r>
                        <a:rPr sz="1600" b="1" dirty="0">
                          <a:latin typeface="Courier New"/>
                          <a:cs typeface="Courier New"/>
                        </a:rPr>
                        <a:t>0000</a:t>
                      </a:r>
                      <a:endParaRPr sz="1600">
                        <a:latin typeface="Courier New"/>
                        <a:cs typeface="Courier New"/>
                      </a:endParaRPr>
                    </a:p>
                  </a:txBody>
                  <a:tcPr marL="0" marR="0" marT="18627" marB="0"/>
                </a:tc>
                <a:extLst>
                  <a:ext uri="{0D108BD9-81ED-4DB2-BD59-A6C34878D82A}">
                    <a16:rowId xmlns:a16="http://schemas.microsoft.com/office/drawing/2014/main" val="10003"/>
                  </a:ext>
                </a:extLst>
              </a:tr>
              <a:tr h="262127">
                <a:tc>
                  <a:txBody>
                    <a:bodyPr/>
                    <a:lstStyle/>
                    <a:p>
                      <a:pPr marL="31750">
                        <a:lnSpc>
                          <a:spcPts val="1335"/>
                        </a:lnSpc>
                      </a:pPr>
                      <a:r>
                        <a:rPr sz="1600" b="1" dirty="0">
                          <a:latin typeface="Courier New"/>
                          <a:cs typeface="Courier New"/>
                        </a:rPr>
                        <a:t>1000</a:t>
                      </a:r>
                      <a:endParaRPr sz="1600">
                        <a:latin typeface="Courier New"/>
                        <a:cs typeface="Courier New"/>
                      </a:endParaRPr>
                    </a:p>
                  </a:txBody>
                  <a:tcPr marL="0" marR="0" marT="0" marB="0"/>
                </a:tc>
                <a:tc>
                  <a:txBody>
                    <a:bodyPr/>
                    <a:lstStyle/>
                    <a:p>
                      <a:pPr algn="ctr">
                        <a:lnSpc>
                          <a:spcPts val="1335"/>
                        </a:lnSpc>
                      </a:pPr>
                      <a:r>
                        <a:rPr sz="1600" b="1" dirty="0">
                          <a:latin typeface="Courier New"/>
                          <a:cs typeface="Courier New"/>
                        </a:rPr>
                        <a:t>1110</a:t>
                      </a:r>
                      <a:endParaRPr sz="1600">
                        <a:latin typeface="Courier New"/>
                        <a:cs typeface="Courier New"/>
                      </a:endParaRPr>
                    </a:p>
                  </a:txBody>
                  <a:tcPr marL="0" marR="0" marT="0" marB="0"/>
                </a:tc>
                <a:tc>
                  <a:txBody>
                    <a:bodyPr/>
                    <a:lstStyle/>
                    <a:p>
                      <a:pPr algn="ctr">
                        <a:lnSpc>
                          <a:spcPts val="1335"/>
                        </a:lnSpc>
                      </a:pPr>
                      <a:r>
                        <a:rPr sz="1600" b="1" dirty="0">
                          <a:latin typeface="Courier New"/>
                          <a:cs typeface="Courier New"/>
                        </a:rPr>
                        <a:t>0001</a:t>
                      </a:r>
                      <a:endParaRPr sz="1600">
                        <a:latin typeface="Courier New"/>
                        <a:cs typeface="Courier New"/>
                      </a:endParaRPr>
                    </a:p>
                  </a:txBody>
                  <a:tcPr marL="0" marR="0" marT="0" marB="0"/>
                </a:tc>
                <a:tc>
                  <a:txBody>
                    <a:bodyPr/>
                    <a:lstStyle/>
                    <a:p>
                      <a:pPr algn="ctr">
                        <a:lnSpc>
                          <a:spcPts val="1335"/>
                        </a:lnSpc>
                      </a:pPr>
                      <a:r>
                        <a:rPr sz="1600" b="1" dirty="0">
                          <a:latin typeface="Courier New"/>
                          <a:cs typeface="Courier New"/>
                        </a:rPr>
                        <a:t>0000</a:t>
                      </a:r>
                      <a:endParaRPr sz="1600">
                        <a:latin typeface="Courier New"/>
                        <a:cs typeface="Courier New"/>
                      </a:endParaRPr>
                    </a:p>
                  </a:txBody>
                  <a:tcPr marL="0" marR="0" marT="0" marB="0"/>
                </a:tc>
                <a:tc>
                  <a:txBody>
                    <a:bodyPr/>
                    <a:lstStyle/>
                    <a:p>
                      <a:pPr algn="ctr">
                        <a:lnSpc>
                          <a:spcPts val="1335"/>
                        </a:lnSpc>
                      </a:pPr>
                      <a:r>
                        <a:rPr sz="1600" b="1" dirty="0">
                          <a:latin typeface="Courier New"/>
                          <a:cs typeface="Courier New"/>
                        </a:rPr>
                        <a:t>0000</a:t>
                      </a:r>
                      <a:endParaRPr sz="1600">
                        <a:latin typeface="Courier New"/>
                        <a:cs typeface="Courier New"/>
                      </a:endParaRPr>
                    </a:p>
                  </a:txBody>
                  <a:tcPr marL="0" marR="0" marT="0" marB="0"/>
                </a:tc>
                <a:tc>
                  <a:txBody>
                    <a:bodyPr/>
                    <a:lstStyle/>
                    <a:p>
                      <a:pPr marR="38100" algn="r">
                        <a:lnSpc>
                          <a:spcPts val="1335"/>
                        </a:lnSpc>
                      </a:pPr>
                      <a:r>
                        <a:rPr sz="1600" b="1" dirty="0">
                          <a:latin typeface="Courier New"/>
                          <a:cs typeface="Courier New"/>
                        </a:rPr>
                        <a:t>0000</a:t>
                      </a:r>
                      <a:endParaRPr sz="1600">
                        <a:latin typeface="Courier New"/>
                        <a:cs typeface="Courier New"/>
                      </a:endParaRPr>
                    </a:p>
                  </a:txBody>
                  <a:tcPr marL="0" marR="0" marT="0" marB="0"/>
                </a:tc>
                <a:tc>
                  <a:txBody>
                    <a:bodyPr/>
                    <a:lstStyle/>
                    <a:p>
                      <a:pPr algn="ctr">
                        <a:lnSpc>
                          <a:spcPts val="1335"/>
                        </a:lnSpc>
                      </a:pPr>
                      <a:r>
                        <a:rPr sz="1600" b="1" dirty="0">
                          <a:latin typeface="Courier New"/>
                          <a:cs typeface="Courier New"/>
                        </a:rPr>
                        <a:t>0000</a:t>
                      </a:r>
                      <a:endParaRPr sz="1600">
                        <a:latin typeface="Courier New"/>
                        <a:cs typeface="Courier New"/>
                      </a:endParaRPr>
                    </a:p>
                  </a:txBody>
                  <a:tcPr marL="0" marR="0" marT="0" marB="0"/>
                </a:tc>
                <a:tc>
                  <a:txBody>
                    <a:bodyPr/>
                    <a:lstStyle/>
                    <a:p>
                      <a:pPr marL="13970" algn="ctr">
                        <a:lnSpc>
                          <a:spcPts val="1335"/>
                        </a:lnSpc>
                      </a:pPr>
                      <a:r>
                        <a:rPr sz="1600" b="1" dirty="0">
                          <a:latin typeface="Courier New"/>
                          <a:cs typeface="Courier New"/>
                        </a:rPr>
                        <a:t>0100</a:t>
                      </a:r>
                      <a:endParaRPr sz="1600">
                        <a:latin typeface="Courier New"/>
                        <a:cs typeface="Courier New"/>
                      </a:endParaRPr>
                    </a:p>
                  </a:txBody>
                  <a:tcPr marL="0" marR="0" marT="0" marB="0"/>
                </a:tc>
                <a:extLst>
                  <a:ext uri="{0D108BD9-81ED-4DB2-BD59-A6C34878D82A}">
                    <a16:rowId xmlns:a16="http://schemas.microsoft.com/office/drawing/2014/main" val="10004"/>
                  </a:ext>
                </a:extLst>
              </a:tr>
              <a:tr h="245871">
                <a:tc>
                  <a:txBody>
                    <a:bodyPr/>
                    <a:lstStyle/>
                    <a:p>
                      <a:pPr marL="31750">
                        <a:lnSpc>
                          <a:spcPts val="1300"/>
                        </a:lnSpc>
                      </a:pPr>
                      <a:r>
                        <a:rPr sz="1600" b="1" dirty="0">
                          <a:latin typeface="Courier New"/>
                          <a:cs typeface="Courier New"/>
                        </a:rPr>
                        <a:t>1010</a:t>
                      </a:r>
                      <a:endParaRPr sz="1600">
                        <a:latin typeface="Courier New"/>
                        <a:cs typeface="Courier New"/>
                      </a:endParaRPr>
                    </a:p>
                  </a:txBody>
                  <a:tcPr marL="0" marR="0" marT="0" marB="0"/>
                </a:tc>
                <a:tc>
                  <a:txBody>
                    <a:bodyPr/>
                    <a:lstStyle/>
                    <a:p>
                      <a:pPr algn="ctr">
                        <a:lnSpc>
                          <a:spcPts val="1300"/>
                        </a:lnSpc>
                      </a:pPr>
                      <a:r>
                        <a:rPr sz="1600" b="1" dirty="0">
                          <a:latin typeface="Courier New"/>
                          <a:cs typeface="Courier New"/>
                        </a:rPr>
                        <a:t>1110</a:t>
                      </a:r>
                      <a:endParaRPr sz="1600">
                        <a:latin typeface="Courier New"/>
                        <a:cs typeface="Courier New"/>
                      </a:endParaRPr>
                    </a:p>
                  </a:txBody>
                  <a:tcPr marL="0" marR="0" marT="0" marB="0"/>
                </a:tc>
                <a:tc>
                  <a:txBody>
                    <a:bodyPr/>
                    <a:lstStyle/>
                    <a:p>
                      <a:pPr algn="ctr">
                        <a:lnSpc>
                          <a:spcPts val="1300"/>
                        </a:lnSpc>
                      </a:pPr>
                      <a:r>
                        <a:rPr sz="1600" b="1" dirty="0">
                          <a:latin typeface="Courier New"/>
                          <a:cs typeface="Courier New"/>
                        </a:rPr>
                        <a:t>0001</a:t>
                      </a:r>
                      <a:endParaRPr sz="1600">
                        <a:latin typeface="Courier New"/>
                        <a:cs typeface="Courier New"/>
                      </a:endParaRPr>
                    </a:p>
                  </a:txBody>
                  <a:tcPr marL="0" marR="0" marT="0" marB="0"/>
                </a:tc>
                <a:tc>
                  <a:txBody>
                    <a:bodyPr/>
                    <a:lstStyle/>
                    <a:p>
                      <a:pPr algn="ctr">
                        <a:lnSpc>
                          <a:spcPts val="1300"/>
                        </a:lnSpc>
                      </a:pPr>
                      <a:r>
                        <a:rPr sz="1600" b="1" dirty="0">
                          <a:latin typeface="Courier New"/>
                          <a:cs typeface="Courier New"/>
                        </a:rPr>
                        <a:t>0010</a:t>
                      </a:r>
                      <a:endParaRPr sz="1600">
                        <a:latin typeface="Courier New"/>
                        <a:cs typeface="Courier New"/>
                      </a:endParaRPr>
                    </a:p>
                  </a:txBody>
                  <a:tcPr marL="0" marR="0" marT="0" marB="0"/>
                </a:tc>
                <a:tc>
                  <a:txBody>
                    <a:bodyPr/>
                    <a:lstStyle/>
                    <a:p>
                      <a:pPr algn="ctr">
                        <a:lnSpc>
                          <a:spcPts val="1300"/>
                        </a:lnSpc>
                      </a:pPr>
                      <a:r>
                        <a:rPr sz="1600" b="1" dirty="0">
                          <a:latin typeface="Courier New"/>
                          <a:cs typeface="Courier New"/>
                        </a:rPr>
                        <a:t>0000</a:t>
                      </a:r>
                      <a:endParaRPr sz="1600">
                        <a:latin typeface="Courier New"/>
                        <a:cs typeface="Courier New"/>
                      </a:endParaRPr>
                    </a:p>
                  </a:txBody>
                  <a:tcPr marL="0" marR="0" marT="0" marB="0"/>
                </a:tc>
                <a:tc>
                  <a:txBody>
                    <a:bodyPr/>
                    <a:lstStyle/>
                    <a:p>
                      <a:pPr marR="38100" algn="r">
                        <a:lnSpc>
                          <a:spcPts val="1300"/>
                        </a:lnSpc>
                      </a:pPr>
                      <a:r>
                        <a:rPr sz="1600" b="1" dirty="0">
                          <a:latin typeface="Courier New"/>
                          <a:cs typeface="Courier New"/>
                        </a:rPr>
                        <a:t>0000</a:t>
                      </a:r>
                      <a:endParaRPr sz="1600">
                        <a:latin typeface="Courier New"/>
                        <a:cs typeface="Courier New"/>
                      </a:endParaRPr>
                    </a:p>
                  </a:txBody>
                  <a:tcPr marL="0" marR="0" marT="0" marB="0"/>
                </a:tc>
                <a:tc>
                  <a:txBody>
                    <a:bodyPr/>
                    <a:lstStyle/>
                    <a:p>
                      <a:pPr algn="ctr">
                        <a:lnSpc>
                          <a:spcPts val="1300"/>
                        </a:lnSpc>
                      </a:pPr>
                      <a:r>
                        <a:rPr sz="1600" b="1" dirty="0">
                          <a:latin typeface="Courier New"/>
                          <a:cs typeface="Courier New"/>
                        </a:rPr>
                        <a:t>0000</a:t>
                      </a:r>
                      <a:endParaRPr sz="1600">
                        <a:latin typeface="Courier New"/>
                        <a:cs typeface="Courier New"/>
                      </a:endParaRPr>
                    </a:p>
                  </a:txBody>
                  <a:tcPr marL="0" marR="0" marT="0" marB="0"/>
                </a:tc>
                <a:tc>
                  <a:txBody>
                    <a:bodyPr/>
                    <a:lstStyle/>
                    <a:p>
                      <a:pPr marL="13970" algn="ctr">
                        <a:lnSpc>
                          <a:spcPts val="1300"/>
                        </a:lnSpc>
                      </a:pPr>
                      <a:r>
                        <a:rPr sz="1600" b="1" dirty="0">
                          <a:latin typeface="Courier New"/>
                          <a:cs typeface="Courier New"/>
                        </a:rPr>
                        <a:t>0000</a:t>
                      </a:r>
                      <a:endParaRPr sz="1600">
                        <a:latin typeface="Courier New"/>
                        <a:cs typeface="Courier New"/>
                      </a:endParaRPr>
                    </a:p>
                  </a:txBody>
                  <a:tcPr marL="0" marR="0" marT="0" marB="0"/>
                </a:tc>
                <a:extLst>
                  <a:ext uri="{0D108BD9-81ED-4DB2-BD59-A6C34878D82A}">
                    <a16:rowId xmlns:a16="http://schemas.microsoft.com/office/drawing/2014/main" val="10005"/>
                  </a:ext>
                </a:extLst>
              </a:tr>
              <a:tr h="219456">
                <a:tc>
                  <a:txBody>
                    <a:bodyPr/>
                    <a:lstStyle/>
                    <a:p>
                      <a:pPr marL="31750">
                        <a:lnSpc>
                          <a:spcPts val="1195"/>
                        </a:lnSpc>
                      </a:pPr>
                      <a:r>
                        <a:rPr sz="1600" b="1" dirty="0">
                          <a:latin typeface="Courier New"/>
                          <a:cs typeface="Courier New"/>
                        </a:rPr>
                        <a:t>1010</a:t>
                      </a:r>
                      <a:endParaRPr sz="1600">
                        <a:latin typeface="Courier New"/>
                        <a:cs typeface="Courier New"/>
                      </a:endParaRPr>
                    </a:p>
                  </a:txBody>
                  <a:tcPr marL="0" marR="0" marT="0" marB="0"/>
                </a:tc>
                <a:tc>
                  <a:txBody>
                    <a:bodyPr/>
                    <a:lstStyle/>
                    <a:p>
                      <a:pPr algn="ctr">
                        <a:lnSpc>
                          <a:spcPts val="1195"/>
                        </a:lnSpc>
                      </a:pPr>
                      <a:r>
                        <a:rPr sz="1600" b="1" dirty="0">
                          <a:latin typeface="Courier New"/>
                          <a:cs typeface="Courier New"/>
                        </a:rPr>
                        <a:t>1101</a:t>
                      </a:r>
                      <a:endParaRPr sz="1600">
                        <a:latin typeface="Courier New"/>
                        <a:cs typeface="Courier New"/>
                      </a:endParaRPr>
                    </a:p>
                  </a:txBody>
                  <a:tcPr marL="0" marR="0" marT="0" marB="0"/>
                </a:tc>
                <a:tc>
                  <a:txBody>
                    <a:bodyPr/>
                    <a:lstStyle/>
                    <a:p>
                      <a:pPr algn="ctr">
                        <a:lnSpc>
                          <a:spcPts val="1195"/>
                        </a:lnSpc>
                      </a:pPr>
                      <a:r>
                        <a:rPr sz="1600" b="1" dirty="0">
                          <a:latin typeface="Courier New"/>
                          <a:cs typeface="Courier New"/>
                        </a:rPr>
                        <a:t>1110</a:t>
                      </a:r>
                      <a:endParaRPr sz="1600">
                        <a:latin typeface="Courier New"/>
                        <a:cs typeface="Courier New"/>
                      </a:endParaRPr>
                    </a:p>
                  </a:txBody>
                  <a:tcPr marL="0" marR="0" marT="0" marB="0"/>
                </a:tc>
                <a:tc>
                  <a:txBody>
                    <a:bodyPr/>
                    <a:lstStyle/>
                    <a:p>
                      <a:pPr algn="ctr">
                        <a:lnSpc>
                          <a:spcPts val="1195"/>
                        </a:lnSpc>
                      </a:pPr>
                      <a:r>
                        <a:rPr sz="1600" b="1" dirty="0">
                          <a:latin typeface="Courier New"/>
                          <a:cs typeface="Courier New"/>
                        </a:rPr>
                        <a:t>0010</a:t>
                      </a:r>
                      <a:endParaRPr sz="1600">
                        <a:latin typeface="Courier New"/>
                        <a:cs typeface="Courier New"/>
                      </a:endParaRPr>
                    </a:p>
                  </a:txBody>
                  <a:tcPr marL="0" marR="0" marT="0" marB="0"/>
                </a:tc>
                <a:tc>
                  <a:txBody>
                    <a:bodyPr/>
                    <a:lstStyle/>
                    <a:p>
                      <a:pPr algn="ctr">
                        <a:lnSpc>
                          <a:spcPts val="1195"/>
                        </a:lnSpc>
                      </a:pPr>
                      <a:r>
                        <a:rPr sz="1600" b="1" dirty="0">
                          <a:latin typeface="Courier New"/>
                          <a:cs typeface="Courier New"/>
                        </a:rPr>
                        <a:t>0000</a:t>
                      </a:r>
                      <a:endParaRPr sz="1600">
                        <a:latin typeface="Courier New"/>
                        <a:cs typeface="Courier New"/>
                      </a:endParaRPr>
                    </a:p>
                  </a:txBody>
                  <a:tcPr marL="0" marR="0" marT="0" marB="0"/>
                </a:tc>
                <a:tc>
                  <a:txBody>
                    <a:bodyPr/>
                    <a:lstStyle/>
                    <a:p>
                      <a:pPr marR="38100" algn="r">
                        <a:lnSpc>
                          <a:spcPts val="1195"/>
                        </a:lnSpc>
                      </a:pPr>
                      <a:r>
                        <a:rPr sz="1600" b="1" dirty="0">
                          <a:latin typeface="Courier New"/>
                          <a:cs typeface="Courier New"/>
                        </a:rPr>
                        <a:t>0000</a:t>
                      </a:r>
                      <a:endParaRPr sz="1600">
                        <a:latin typeface="Courier New"/>
                        <a:cs typeface="Courier New"/>
                      </a:endParaRPr>
                    </a:p>
                  </a:txBody>
                  <a:tcPr marL="0" marR="0" marT="0" marB="0"/>
                </a:tc>
                <a:tc>
                  <a:txBody>
                    <a:bodyPr/>
                    <a:lstStyle/>
                    <a:p>
                      <a:pPr algn="ctr">
                        <a:lnSpc>
                          <a:spcPts val="1195"/>
                        </a:lnSpc>
                      </a:pPr>
                      <a:r>
                        <a:rPr sz="1600" b="1" dirty="0">
                          <a:latin typeface="Courier New"/>
                          <a:cs typeface="Courier New"/>
                        </a:rPr>
                        <a:t>0000</a:t>
                      </a:r>
                      <a:endParaRPr sz="1600">
                        <a:latin typeface="Courier New"/>
                        <a:cs typeface="Courier New"/>
                      </a:endParaRPr>
                    </a:p>
                  </a:txBody>
                  <a:tcPr marL="0" marR="0" marT="0" marB="0"/>
                </a:tc>
                <a:tc>
                  <a:txBody>
                    <a:bodyPr/>
                    <a:lstStyle/>
                    <a:p>
                      <a:pPr marL="13970" algn="ctr">
                        <a:lnSpc>
                          <a:spcPts val="1195"/>
                        </a:lnSpc>
                      </a:pPr>
                      <a:r>
                        <a:rPr sz="1600" b="1" dirty="0">
                          <a:latin typeface="Courier New"/>
                          <a:cs typeface="Courier New"/>
                        </a:rPr>
                        <a:t>0100</a:t>
                      </a:r>
                      <a:endParaRPr sz="1600">
                        <a:latin typeface="Courier New"/>
                        <a:cs typeface="Courier New"/>
                      </a:endParaRPr>
                    </a:p>
                  </a:txBody>
                  <a:tcPr marL="0" marR="0" marT="0" marB="0"/>
                </a:tc>
                <a:extLst>
                  <a:ext uri="{0D108BD9-81ED-4DB2-BD59-A6C34878D82A}">
                    <a16:rowId xmlns:a16="http://schemas.microsoft.com/office/drawing/2014/main" val="10006"/>
                  </a:ext>
                </a:extLst>
              </a:tr>
            </a:tbl>
          </a:graphicData>
        </a:graphic>
      </p:graphicFrame>
      <p:grpSp>
        <p:nvGrpSpPr>
          <p:cNvPr id="20" name="object 20"/>
          <p:cNvGrpSpPr/>
          <p:nvPr/>
        </p:nvGrpSpPr>
        <p:grpSpPr>
          <a:xfrm>
            <a:off x="7995824" y="5512531"/>
            <a:ext cx="1759373" cy="377613"/>
            <a:chOff x="5996868" y="4134398"/>
            <a:chExt cx="1319530" cy="283210"/>
          </a:xfrm>
        </p:grpSpPr>
        <p:sp>
          <p:nvSpPr>
            <p:cNvPr id="21" name="object 21"/>
            <p:cNvSpPr/>
            <p:nvPr/>
          </p:nvSpPr>
          <p:spPr>
            <a:xfrm>
              <a:off x="6000678" y="4138208"/>
              <a:ext cx="374650" cy="33020"/>
            </a:xfrm>
            <a:custGeom>
              <a:avLst/>
              <a:gdLst/>
              <a:ahLst/>
              <a:cxnLst/>
              <a:rect l="l" t="t" r="r" b="b"/>
              <a:pathLst>
                <a:path w="374650" h="33020">
                  <a:moveTo>
                    <a:pt x="146439" y="16309"/>
                  </a:moveTo>
                  <a:lnTo>
                    <a:pt x="374076" y="16309"/>
                  </a:lnTo>
                </a:path>
                <a:path w="374650" h="33020">
                  <a:moveTo>
                    <a:pt x="31432" y="16309"/>
                  </a:moveTo>
                  <a:lnTo>
                    <a:pt x="146439" y="16309"/>
                  </a:lnTo>
                </a:path>
                <a:path w="374650" h="33020">
                  <a:moveTo>
                    <a:pt x="0" y="32623"/>
                  </a:moveTo>
                  <a:lnTo>
                    <a:pt x="32622" y="32623"/>
                  </a:lnTo>
                  <a:lnTo>
                    <a:pt x="32622" y="0"/>
                  </a:lnTo>
                  <a:lnTo>
                    <a:pt x="0" y="0"/>
                  </a:lnTo>
                  <a:lnTo>
                    <a:pt x="0" y="32623"/>
                  </a:lnTo>
                  <a:close/>
                </a:path>
              </a:pathLst>
            </a:custGeom>
            <a:ln w="7588">
              <a:solidFill>
                <a:srgbClr val="D5C8CE"/>
              </a:solidFill>
            </a:ln>
          </p:spPr>
          <p:txBody>
            <a:bodyPr wrap="square" lIns="0" tIns="0" rIns="0" bIns="0" rtlCol="0"/>
            <a:lstStyle/>
            <a:p>
              <a:endParaRPr sz="2400"/>
            </a:p>
          </p:txBody>
        </p:sp>
        <p:sp>
          <p:nvSpPr>
            <p:cNvPr id="22" name="object 22"/>
            <p:cNvSpPr/>
            <p:nvPr/>
          </p:nvSpPr>
          <p:spPr>
            <a:xfrm>
              <a:off x="6000690" y="4138200"/>
              <a:ext cx="31115" cy="31115"/>
            </a:xfrm>
            <a:custGeom>
              <a:avLst/>
              <a:gdLst/>
              <a:ahLst/>
              <a:cxnLst/>
              <a:rect l="l" t="t" r="r" b="b"/>
              <a:pathLst>
                <a:path w="31114" h="31114">
                  <a:moveTo>
                    <a:pt x="15364" y="0"/>
                  </a:moveTo>
                  <a:lnTo>
                    <a:pt x="0" y="15165"/>
                  </a:lnTo>
                  <a:lnTo>
                    <a:pt x="0" y="15555"/>
                  </a:lnTo>
                  <a:lnTo>
                    <a:pt x="15364" y="30720"/>
                  </a:lnTo>
                  <a:lnTo>
                    <a:pt x="18451" y="30415"/>
                  </a:lnTo>
                  <a:lnTo>
                    <a:pt x="21354" y="29528"/>
                  </a:lnTo>
                  <a:lnTo>
                    <a:pt x="23976" y="28098"/>
                  </a:lnTo>
                  <a:lnTo>
                    <a:pt x="25607" y="26761"/>
                  </a:lnTo>
                  <a:lnTo>
                    <a:pt x="15168" y="26761"/>
                  </a:lnTo>
                  <a:lnTo>
                    <a:pt x="15363" y="26742"/>
                  </a:lnTo>
                  <a:lnTo>
                    <a:pt x="13641" y="26571"/>
                  </a:lnTo>
                  <a:lnTo>
                    <a:pt x="13247" y="26571"/>
                  </a:lnTo>
                  <a:lnTo>
                    <a:pt x="12862" y="26494"/>
                  </a:lnTo>
                  <a:lnTo>
                    <a:pt x="12995" y="26494"/>
                  </a:lnTo>
                  <a:lnTo>
                    <a:pt x="11255" y="25963"/>
                  </a:lnTo>
                  <a:lnTo>
                    <a:pt x="11096" y="25958"/>
                  </a:lnTo>
                  <a:lnTo>
                    <a:pt x="10868" y="25861"/>
                  </a:lnTo>
                  <a:lnTo>
                    <a:pt x="9223" y="24923"/>
                  </a:lnTo>
                  <a:lnTo>
                    <a:pt x="8982" y="24805"/>
                  </a:lnTo>
                  <a:lnTo>
                    <a:pt x="7505" y="23570"/>
                  </a:lnTo>
                  <a:lnTo>
                    <a:pt x="7295" y="23419"/>
                  </a:lnTo>
                  <a:lnTo>
                    <a:pt x="6059" y="21914"/>
                  </a:lnTo>
                  <a:lnTo>
                    <a:pt x="5881" y="21731"/>
                  </a:lnTo>
                  <a:lnTo>
                    <a:pt x="5823" y="21575"/>
                  </a:lnTo>
                  <a:lnTo>
                    <a:pt x="4976" y="19987"/>
                  </a:lnTo>
                  <a:lnTo>
                    <a:pt x="4856" y="19796"/>
                  </a:lnTo>
                  <a:lnTo>
                    <a:pt x="4817" y="19618"/>
                  </a:lnTo>
                  <a:lnTo>
                    <a:pt x="4258" y="17857"/>
                  </a:lnTo>
                  <a:lnTo>
                    <a:pt x="3984" y="15555"/>
                  </a:lnTo>
                  <a:lnTo>
                    <a:pt x="4172" y="13267"/>
                  </a:lnTo>
                  <a:lnTo>
                    <a:pt x="4212" y="12863"/>
                  </a:lnTo>
                  <a:lnTo>
                    <a:pt x="4814" y="11111"/>
                  </a:lnTo>
                  <a:lnTo>
                    <a:pt x="4854" y="10928"/>
                  </a:lnTo>
                  <a:lnTo>
                    <a:pt x="4978" y="10733"/>
                  </a:lnTo>
                  <a:lnTo>
                    <a:pt x="5711" y="9377"/>
                  </a:lnTo>
                  <a:lnTo>
                    <a:pt x="5775" y="9175"/>
                  </a:lnTo>
                  <a:lnTo>
                    <a:pt x="5999" y="8845"/>
                  </a:lnTo>
                  <a:lnTo>
                    <a:pt x="7225" y="7442"/>
                  </a:lnTo>
                  <a:lnTo>
                    <a:pt x="7434" y="7193"/>
                  </a:lnTo>
                  <a:lnTo>
                    <a:pt x="8895" y="6014"/>
                  </a:lnTo>
                  <a:lnTo>
                    <a:pt x="9169" y="5786"/>
                  </a:lnTo>
                  <a:lnTo>
                    <a:pt x="10821" y="4941"/>
                  </a:lnTo>
                  <a:lnTo>
                    <a:pt x="11090" y="4796"/>
                  </a:lnTo>
                  <a:lnTo>
                    <a:pt x="13006" y="4225"/>
                  </a:lnTo>
                  <a:lnTo>
                    <a:pt x="12862" y="4225"/>
                  </a:lnTo>
                  <a:lnTo>
                    <a:pt x="13268" y="4142"/>
                  </a:lnTo>
                  <a:lnTo>
                    <a:pt x="13704" y="4142"/>
                  </a:lnTo>
                  <a:lnTo>
                    <a:pt x="15363" y="3978"/>
                  </a:lnTo>
                  <a:lnTo>
                    <a:pt x="15168" y="3959"/>
                  </a:lnTo>
                  <a:lnTo>
                    <a:pt x="25581" y="3959"/>
                  </a:lnTo>
                  <a:lnTo>
                    <a:pt x="23972" y="2616"/>
                  </a:lnTo>
                  <a:lnTo>
                    <a:pt x="21349" y="1222"/>
                  </a:lnTo>
                  <a:lnTo>
                    <a:pt x="18461" y="306"/>
                  </a:lnTo>
                  <a:lnTo>
                    <a:pt x="15364" y="0"/>
                  </a:lnTo>
                  <a:close/>
                </a:path>
                <a:path w="31114" h="31114">
                  <a:moveTo>
                    <a:pt x="15363" y="26742"/>
                  </a:moveTo>
                  <a:lnTo>
                    <a:pt x="15168" y="26761"/>
                  </a:lnTo>
                  <a:lnTo>
                    <a:pt x="15558" y="26761"/>
                  </a:lnTo>
                  <a:lnTo>
                    <a:pt x="15363" y="26742"/>
                  </a:lnTo>
                  <a:close/>
                </a:path>
                <a:path w="31114" h="31114">
                  <a:moveTo>
                    <a:pt x="17668" y="26514"/>
                  </a:moveTo>
                  <a:lnTo>
                    <a:pt x="15363" y="26742"/>
                  </a:lnTo>
                  <a:lnTo>
                    <a:pt x="15558" y="26761"/>
                  </a:lnTo>
                  <a:lnTo>
                    <a:pt x="25607" y="26761"/>
                  </a:lnTo>
                  <a:lnTo>
                    <a:pt x="25838" y="26571"/>
                  </a:lnTo>
                  <a:lnTo>
                    <a:pt x="17480" y="26571"/>
                  </a:lnTo>
                  <a:lnTo>
                    <a:pt x="17668" y="26514"/>
                  </a:lnTo>
                  <a:close/>
                </a:path>
                <a:path w="31114" h="31114">
                  <a:moveTo>
                    <a:pt x="12862" y="26494"/>
                  </a:moveTo>
                  <a:lnTo>
                    <a:pt x="13247" y="26571"/>
                  </a:lnTo>
                  <a:lnTo>
                    <a:pt x="13058" y="26514"/>
                  </a:lnTo>
                  <a:lnTo>
                    <a:pt x="12862" y="26494"/>
                  </a:lnTo>
                  <a:close/>
                </a:path>
                <a:path w="31114" h="31114">
                  <a:moveTo>
                    <a:pt x="13058" y="26514"/>
                  </a:moveTo>
                  <a:lnTo>
                    <a:pt x="13247" y="26571"/>
                  </a:lnTo>
                  <a:lnTo>
                    <a:pt x="13641" y="26571"/>
                  </a:lnTo>
                  <a:lnTo>
                    <a:pt x="13058" y="26514"/>
                  </a:lnTo>
                  <a:close/>
                </a:path>
                <a:path w="31114" h="31114">
                  <a:moveTo>
                    <a:pt x="17864" y="26494"/>
                  </a:moveTo>
                  <a:lnTo>
                    <a:pt x="17668" y="26514"/>
                  </a:lnTo>
                  <a:lnTo>
                    <a:pt x="17480" y="26571"/>
                  </a:lnTo>
                  <a:lnTo>
                    <a:pt x="17864" y="26494"/>
                  </a:lnTo>
                  <a:close/>
                </a:path>
                <a:path w="31114" h="31114">
                  <a:moveTo>
                    <a:pt x="25932" y="26494"/>
                  </a:moveTo>
                  <a:lnTo>
                    <a:pt x="17864" y="26494"/>
                  </a:lnTo>
                  <a:lnTo>
                    <a:pt x="17480" y="26571"/>
                  </a:lnTo>
                  <a:lnTo>
                    <a:pt x="25838" y="26571"/>
                  </a:lnTo>
                  <a:close/>
                </a:path>
                <a:path w="31114" h="31114">
                  <a:moveTo>
                    <a:pt x="12995" y="26494"/>
                  </a:moveTo>
                  <a:lnTo>
                    <a:pt x="12862" y="26494"/>
                  </a:lnTo>
                  <a:lnTo>
                    <a:pt x="13058" y="26514"/>
                  </a:lnTo>
                  <a:close/>
                </a:path>
                <a:path w="31114" h="31114">
                  <a:moveTo>
                    <a:pt x="19806" y="25861"/>
                  </a:moveTo>
                  <a:lnTo>
                    <a:pt x="17668" y="26514"/>
                  </a:lnTo>
                  <a:lnTo>
                    <a:pt x="17864" y="26494"/>
                  </a:lnTo>
                  <a:lnTo>
                    <a:pt x="25932" y="26494"/>
                  </a:lnTo>
                  <a:lnTo>
                    <a:pt x="26251" y="26233"/>
                  </a:lnTo>
                  <a:lnTo>
                    <a:pt x="26478" y="25958"/>
                  </a:lnTo>
                  <a:lnTo>
                    <a:pt x="19628" y="25958"/>
                  </a:lnTo>
                  <a:lnTo>
                    <a:pt x="19806" y="25861"/>
                  </a:lnTo>
                  <a:close/>
                </a:path>
                <a:path w="31114" h="31114">
                  <a:moveTo>
                    <a:pt x="10730" y="25802"/>
                  </a:moveTo>
                  <a:lnTo>
                    <a:pt x="11108" y="25963"/>
                  </a:lnTo>
                  <a:lnTo>
                    <a:pt x="10922" y="25861"/>
                  </a:lnTo>
                  <a:lnTo>
                    <a:pt x="10730" y="25802"/>
                  </a:lnTo>
                  <a:close/>
                </a:path>
                <a:path w="31114" h="31114">
                  <a:moveTo>
                    <a:pt x="10926" y="25862"/>
                  </a:moveTo>
                  <a:lnTo>
                    <a:pt x="11108" y="25963"/>
                  </a:lnTo>
                  <a:lnTo>
                    <a:pt x="11255" y="25963"/>
                  </a:lnTo>
                  <a:lnTo>
                    <a:pt x="10926" y="25862"/>
                  </a:lnTo>
                  <a:close/>
                </a:path>
                <a:path w="31114" h="31114">
                  <a:moveTo>
                    <a:pt x="19998" y="25802"/>
                  </a:moveTo>
                  <a:lnTo>
                    <a:pt x="19804" y="25862"/>
                  </a:lnTo>
                  <a:lnTo>
                    <a:pt x="19628" y="25958"/>
                  </a:lnTo>
                  <a:lnTo>
                    <a:pt x="19998" y="25802"/>
                  </a:lnTo>
                  <a:close/>
                </a:path>
                <a:path w="31114" h="31114">
                  <a:moveTo>
                    <a:pt x="26605" y="25802"/>
                  </a:moveTo>
                  <a:lnTo>
                    <a:pt x="19998" y="25802"/>
                  </a:lnTo>
                  <a:lnTo>
                    <a:pt x="19628" y="25958"/>
                  </a:lnTo>
                  <a:lnTo>
                    <a:pt x="26478" y="25958"/>
                  </a:lnTo>
                  <a:lnTo>
                    <a:pt x="26605" y="25802"/>
                  </a:lnTo>
                  <a:close/>
                </a:path>
                <a:path w="31114" h="31114">
                  <a:moveTo>
                    <a:pt x="10817" y="25802"/>
                  </a:moveTo>
                  <a:close/>
                </a:path>
                <a:path w="31114" h="31114">
                  <a:moveTo>
                    <a:pt x="27499" y="24715"/>
                  </a:moveTo>
                  <a:lnTo>
                    <a:pt x="21902" y="24720"/>
                  </a:lnTo>
                  <a:lnTo>
                    <a:pt x="21601" y="24923"/>
                  </a:lnTo>
                  <a:lnTo>
                    <a:pt x="19806" y="25861"/>
                  </a:lnTo>
                  <a:lnTo>
                    <a:pt x="19998" y="25802"/>
                  </a:lnTo>
                  <a:lnTo>
                    <a:pt x="26605" y="25802"/>
                  </a:lnTo>
                  <a:lnTo>
                    <a:pt x="27499" y="24715"/>
                  </a:lnTo>
                  <a:close/>
                </a:path>
                <a:path w="31114" h="31114">
                  <a:moveTo>
                    <a:pt x="8856" y="24720"/>
                  </a:moveTo>
                  <a:lnTo>
                    <a:pt x="9156" y="24923"/>
                  </a:lnTo>
                  <a:lnTo>
                    <a:pt x="9010" y="24805"/>
                  </a:lnTo>
                  <a:lnTo>
                    <a:pt x="8856" y="24720"/>
                  </a:lnTo>
                  <a:close/>
                </a:path>
                <a:path w="31114" h="31114">
                  <a:moveTo>
                    <a:pt x="9018" y="24810"/>
                  </a:moveTo>
                  <a:lnTo>
                    <a:pt x="9156" y="24923"/>
                  </a:lnTo>
                  <a:lnTo>
                    <a:pt x="9018" y="24810"/>
                  </a:lnTo>
                  <a:close/>
                </a:path>
                <a:path w="31114" h="31114">
                  <a:moveTo>
                    <a:pt x="21744" y="24805"/>
                  </a:moveTo>
                  <a:lnTo>
                    <a:pt x="21528" y="24923"/>
                  </a:lnTo>
                  <a:lnTo>
                    <a:pt x="21744" y="24805"/>
                  </a:lnTo>
                  <a:close/>
                </a:path>
                <a:path w="31114" h="31114">
                  <a:moveTo>
                    <a:pt x="21909" y="24715"/>
                  </a:moveTo>
                  <a:lnTo>
                    <a:pt x="21739" y="24810"/>
                  </a:lnTo>
                  <a:lnTo>
                    <a:pt x="21601" y="24923"/>
                  </a:lnTo>
                  <a:lnTo>
                    <a:pt x="21909" y="24715"/>
                  </a:lnTo>
                  <a:close/>
                </a:path>
                <a:path w="31114" h="31114">
                  <a:moveTo>
                    <a:pt x="8909" y="24720"/>
                  </a:moveTo>
                  <a:close/>
                </a:path>
                <a:path w="31114" h="31114">
                  <a:moveTo>
                    <a:pt x="28484" y="23296"/>
                  </a:moveTo>
                  <a:lnTo>
                    <a:pt x="23586" y="23296"/>
                  </a:lnTo>
                  <a:lnTo>
                    <a:pt x="23311" y="23570"/>
                  </a:lnTo>
                  <a:lnTo>
                    <a:pt x="21744" y="24805"/>
                  </a:lnTo>
                  <a:lnTo>
                    <a:pt x="21909" y="24715"/>
                  </a:lnTo>
                  <a:lnTo>
                    <a:pt x="27499" y="24715"/>
                  </a:lnTo>
                  <a:lnTo>
                    <a:pt x="28123" y="23956"/>
                  </a:lnTo>
                  <a:lnTo>
                    <a:pt x="28484" y="23296"/>
                  </a:lnTo>
                  <a:close/>
                </a:path>
                <a:path w="31114" h="31114">
                  <a:moveTo>
                    <a:pt x="23436" y="23419"/>
                  </a:moveTo>
                  <a:lnTo>
                    <a:pt x="23251" y="23570"/>
                  </a:lnTo>
                  <a:lnTo>
                    <a:pt x="23436" y="23419"/>
                  </a:lnTo>
                  <a:close/>
                </a:path>
                <a:path w="31114" h="31114">
                  <a:moveTo>
                    <a:pt x="23586" y="23296"/>
                  </a:moveTo>
                  <a:lnTo>
                    <a:pt x="23436" y="23419"/>
                  </a:lnTo>
                  <a:lnTo>
                    <a:pt x="23311" y="23570"/>
                  </a:lnTo>
                  <a:lnTo>
                    <a:pt x="23586" y="23296"/>
                  </a:lnTo>
                  <a:close/>
                </a:path>
                <a:path w="31114" h="31114">
                  <a:moveTo>
                    <a:pt x="7171" y="23296"/>
                  </a:moveTo>
                  <a:lnTo>
                    <a:pt x="7434" y="23556"/>
                  </a:lnTo>
                  <a:lnTo>
                    <a:pt x="7313" y="23412"/>
                  </a:lnTo>
                  <a:lnTo>
                    <a:pt x="7171" y="23296"/>
                  </a:lnTo>
                  <a:close/>
                </a:path>
                <a:path w="31114" h="31114">
                  <a:moveTo>
                    <a:pt x="7313" y="23412"/>
                  </a:moveTo>
                  <a:lnTo>
                    <a:pt x="7434" y="23556"/>
                  </a:lnTo>
                  <a:lnTo>
                    <a:pt x="7313" y="23412"/>
                  </a:lnTo>
                  <a:close/>
                </a:path>
                <a:path w="31114" h="31114">
                  <a:moveTo>
                    <a:pt x="29418" y="21588"/>
                  </a:moveTo>
                  <a:lnTo>
                    <a:pt x="24941" y="21588"/>
                  </a:lnTo>
                  <a:lnTo>
                    <a:pt x="24733" y="21896"/>
                  </a:lnTo>
                  <a:lnTo>
                    <a:pt x="23436" y="23419"/>
                  </a:lnTo>
                  <a:lnTo>
                    <a:pt x="23586" y="23296"/>
                  </a:lnTo>
                  <a:lnTo>
                    <a:pt x="28484" y="23296"/>
                  </a:lnTo>
                  <a:lnTo>
                    <a:pt x="29418" y="21588"/>
                  </a:lnTo>
                  <a:close/>
                </a:path>
                <a:path w="31114" h="31114">
                  <a:moveTo>
                    <a:pt x="7216" y="23296"/>
                  </a:moveTo>
                  <a:close/>
                </a:path>
                <a:path w="31114" h="31114">
                  <a:moveTo>
                    <a:pt x="5775" y="21575"/>
                  </a:moveTo>
                  <a:lnTo>
                    <a:pt x="6004" y="21914"/>
                  </a:lnTo>
                  <a:lnTo>
                    <a:pt x="5907" y="21731"/>
                  </a:lnTo>
                  <a:lnTo>
                    <a:pt x="5775" y="21575"/>
                  </a:lnTo>
                  <a:close/>
                </a:path>
                <a:path w="31114" h="31114">
                  <a:moveTo>
                    <a:pt x="5907" y="21731"/>
                  </a:moveTo>
                  <a:lnTo>
                    <a:pt x="6004" y="21914"/>
                  </a:lnTo>
                  <a:lnTo>
                    <a:pt x="5907" y="21731"/>
                  </a:lnTo>
                  <a:close/>
                </a:path>
                <a:path w="31114" h="31114">
                  <a:moveTo>
                    <a:pt x="24822" y="21733"/>
                  </a:moveTo>
                  <a:lnTo>
                    <a:pt x="24688" y="21896"/>
                  </a:lnTo>
                  <a:lnTo>
                    <a:pt x="24822" y="21733"/>
                  </a:lnTo>
                  <a:close/>
                </a:path>
                <a:path w="31114" h="31114">
                  <a:moveTo>
                    <a:pt x="24941" y="21588"/>
                  </a:moveTo>
                  <a:lnTo>
                    <a:pt x="24823" y="21731"/>
                  </a:lnTo>
                  <a:lnTo>
                    <a:pt x="24733" y="21896"/>
                  </a:lnTo>
                  <a:lnTo>
                    <a:pt x="24941" y="21588"/>
                  </a:lnTo>
                  <a:close/>
                </a:path>
                <a:path w="31114" h="31114">
                  <a:moveTo>
                    <a:pt x="30081" y="19618"/>
                  </a:moveTo>
                  <a:lnTo>
                    <a:pt x="25977" y="19618"/>
                  </a:lnTo>
                  <a:lnTo>
                    <a:pt x="25821" y="19987"/>
                  </a:lnTo>
                  <a:lnTo>
                    <a:pt x="24822" y="21733"/>
                  </a:lnTo>
                  <a:lnTo>
                    <a:pt x="24941" y="21588"/>
                  </a:lnTo>
                  <a:lnTo>
                    <a:pt x="29418" y="21588"/>
                  </a:lnTo>
                  <a:lnTo>
                    <a:pt x="29555" y="21337"/>
                  </a:lnTo>
                  <a:lnTo>
                    <a:pt x="30081" y="19618"/>
                  </a:lnTo>
                  <a:close/>
                </a:path>
                <a:path w="31114" h="31114">
                  <a:moveTo>
                    <a:pt x="5823" y="21575"/>
                  </a:moveTo>
                  <a:lnTo>
                    <a:pt x="5907" y="21731"/>
                  </a:lnTo>
                  <a:lnTo>
                    <a:pt x="5823" y="21575"/>
                  </a:lnTo>
                  <a:close/>
                </a:path>
                <a:path w="31114" h="31114">
                  <a:moveTo>
                    <a:pt x="25879" y="19797"/>
                  </a:moveTo>
                  <a:lnTo>
                    <a:pt x="25775" y="19987"/>
                  </a:lnTo>
                  <a:lnTo>
                    <a:pt x="25879" y="19797"/>
                  </a:lnTo>
                  <a:close/>
                </a:path>
                <a:path w="31114" h="31114">
                  <a:moveTo>
                    <a:pt x="25977" y="19618"/>
                  </a:moveTo>
                  <a:lnTo>
                    <a:pt x="25880" y="19796"/>
                  </a:lnTo>
                  <a:lnTo>
                    <a:pt x="25821" y="19987"/>
                  </a:lnTo>
                  <a:lnTo>
                    <a:pt x="25977" y="19618"/>
                  </a:lnTo>
                  <a:close/>
                </a:path>
                <a:path w="31114" h="31114">
                  <a:moveTo>
                    <a:pt x="4788" y="19636"/>
                  </a:moveTo>
                  <a:lnTo>
                    <a:pt x="4928" y="19967"/>
                  </a:lnTo>
                  <a:lnTo>
                    <a:pt x="4874" y="19796"/>
                  </a:lnTo>
                  <a:lnTo>
                    <a:pt x="4788" y="19636"/>
                  </a:lnTo>
                  <a:close/>
                </a:path>
                <a:path w="31114" h="31114">
                  <a:moveTo>
                    <a:pt x="4874" y="19796"/>
                  </a:moveTo>
                  <a:lnTo>
                    <a:pt x="4928" y="19967"/>
                  </a:lnTo>
                  <a:lnTo>
                    <a:pt x="4874" y="19796"/>
                  </a:lnTo>
                  <a:close/>
                </a:path>
                <a:path w="31114" h="31114">
                  <a:moveTo>
                    <a:pt x="30537" y="17473"/>
                  </a:moveTo>
                  <a:lnTo>
                    <a:pt x="26592" y="17473"/>
                  </a:lnTo>
                  <a:lnTo>
                    <a:pt x="26514" y="17857"/>
                  </a:lnTo>
                  <a:lnTo>
                    <a:pt x="25879" y="19797"/>
                  </a:lnTo>
                  <a:lnTo>
                    <a:pt x="25977" y="19618"/>
                  </a:lnTo>
                  <a:lnTo>
                    <a:pt x="30081" y="19618"/>
                  </a:lnTo>
                  <a:lnTo>
                    <a:pt x="30438" y="18453"/>
                  </a:lnTo>
                  <a:lnTo>
                    <a:pt x="30537" y="17473"/>
                  </a:lnTo>
                  <a:close/>
                </a:path>
                <a:path w="31114" h="31114">
                  <a:moveTo>
                    <a:pt x="4823" y="19636"/>
                  </a:moveTo>
                  <a:lnTo>
                    <a:pt x="4874" y="19796"/>
                  </a:lnTo>
                  <a:lnTo>
                    <a:pt x="4823" y="19636"/>
                  </a:lnTo>
                  <a:close/>
                </a:path>
                <a:path w="31114" h="31114">
                  <a:moveTo>
                    <a:pt x="4191" y="17647"/>
                  </a:moveTo>
                  <a:lnTo>
                    <a:pt x="4212" y="17857"/>
                  </a:lnTo>
                  <a:lnTo>
                    <a:pt x="4191" y="17647"/>
                  </a:lnTo>
                  <a:close/>
                </a:path>
                <a:path w="31114" h="31114">
                  <a:moveTo>
                    <a:pt x="26534" y="17663"/>
                  </a:moveTo>
                  <a:lnTo>
                    <a:pt x="26474" y="17857"/>
                  </a:lnTo>
                  <a:lnTo>
                    <a:pt x="26534" y="17663"/>
                  </a:lnTo>
                  <a:close/>
                </a:path>
                <a:path w="31114" h="31114">
                  <a:moveTo>
                    <a:pt x="30727" y="15165"/>
                  </a:moveTo>
                  <a:lnTo>
                    <a:pt x="26781" y="15165"/>
                  </a:lnTo>
                  <a:lnTo>
                    <a:pt x="26781" y="15555"/>
                  </a:lnTo>
                  <a:lnTo>
                    <a:pt x="26534" y="17663"/>
                  </a:lnTo>
                  <a:lnTo>
                    <a:pt x="26592" y="17473"/>
                  </a:lnTo>
                  <a:lnTo>
                    <a:pt x="30537" y="17473"/>
                  </a:lnTo>
                  <a:lnTo>
                    <a:pt x="30727" y="15555"/>
                  </a:lnTo>
                  <a:lnTo>
                    <a:pt x="30727" y="15165"/>
                  </a:lnTo>
                  <a:close/>
                </a:path>
                <a:path w="31114" h="31114">
                  <a:moveTo>
                    <a:pt x="4172" y="17452"/>
                  </a:moveTo>
                  <a:lnTo>
                    <a:pt x="4191" y="17647"/>
                  </a:lnTo>
                  <a:lnTo>
                    <a:pt x="4172" y="17452"/>
                  </a:lnTo>
                  <a:close/>
                </a:path>
                <a:path w="31114" h="31114">
                  <a:moveTo>
                    <a:pt x="3964" y="15360"/>
                  </a:moveTo>
                  <a:lnTo>
                    <a:pt x="3945" y="15555"/>
                  </a:lnTo>
                  <a:lnTo>
                    <a:pt x="3964" y="15360"/>
                  </a:lnTo>
                  <a:close/>
                </a:path>
                <a:path w="31114" h="31114">
                  <a:moveTo>
                    <a:pt x="26762" y="15360"/>
                  </a:moveTo>
                  <a:lnTo>
                    <a:pt x="26742" y="15555"/>
                  </a:lnTo>
                  <a:lnTo>
                    <a:pt x="26762" y="15360"/>
                  </a:lnTo>
                  <a:close/>
                </a:path>
                <a:path w="31114" h="31114">
                  <a:moveTo>
                    <a:pt x="3984" y="15165"/>
                  </a:moveTo>
                  <a:lnTo>
                    <a:pt x="3964" y="15360"/>
                  </a:lnTo>
                  <a:lnTo>
                    <a:pt x="3984" y="15165"/>
                  </a:lnTo>
                  <a:close/>
                </a:path>
                <a:path w="31114" h="31114">
                  <a:moveTo>
                    <a:pt x="30499" y="12863"/>
                  </a:moveTo>
                  <a:lnTo>
                    <a:pt x="26514" y="12863"/>
                  </a:lnTo>
                  <a:lnTo>
                    <a:pt x="26592" y="13247"/>
                  </a:lnTo>
                  <a:lnTo>
                    <a:pt x="26762" y="15360"/>
                  </a:lnTo>
                  <a:lnTo>
                    <a:pt x="26781" y="15165"/>
                  </a:lnTo>
                  <a:lnTo>
                    <a:pt x="30727" y="15165"/>
                  </a:lnTo>
                  <a:lnTo>
                    <a:pt x="30499" y="12863"/>
                  </a:lnTo>
                  <a:close/>
                </a:path>
                <a:path w="31114" h="31114">
                  <a:moveTo>
                    <a:pt x="4191" y="13073"/>
                  </a:moveTo>
                  <a:lnTo>
                    <a:pt x="4129" y="13267"/>
                  </a:lnTo>
                  <a:lnTo>
                    <a:pt x="4191" y="13073"/>
                  </a:lnTo>
                  <a:close/>
                </a:path>
                <a:path w="31114" h="31114">
                  <a:moveTo>
                    <a:pt x="26534" y="13057"/>
                  </a:moveTo>
                  <a:lnTo>
                    <a:pt x="26552" y="13247"/>
                  </a:lnTo>
                  <a:lnTo>
                    <a:pt x="26534" y="13057"/>
                  </a:lnTo>
                  <a:close/>
                </a:path>
                <a:path w="31114" h="31114">
                  <a:moveTo>
                    <a:pt x="4258" y="12863"/>
                  </a:moveTo>
                  <a:lnTo>
                    <a:pt x="4191" y="13073"/>
                  </a:lnTo>
                  <a:lnTo>
                    <a:pt x="4258" y="12863"/>
                  </a:lnTo>
                  <a:close/>
                </a:path>
                <a:path w="31114" h="31114">
                  <a:moveTo>
                    <a:pt x="29968" y="10733"/>
                  </a:moveTo>
                  <a:lnTo>
                    <a:pt x="25821" y="10733"/>
                  </a:lnTo>
                  <a:lnTo>
                    <a:pt x="25982" y="11111"/>
                  </a:lnTo>
                  <a:lnTo>
                    <a:pt x="26534" y="13057"/>
                  </a:lnTo>
                  <a:lnTo>
                    <a:pt x="26514" y="12863"/>
                  </a:lnTo>
                  <a:lnTo>
                    <a:pt x="30499" y="12863"/>
                  </a:lnTo>
                  <a:lnTo>
                    <a:pt x="30438" y="12266"/>
                  </a:lnTo>
                  <a:lnTo>
                    <a:pt x="29968" y="10733"/>
                  </a:lnTo>
                  <a:close/>
                </a:path>
                <a:path w="31114" h="31114">
                  <a:moveTo>
                    <a:pt x="25881" y="10928"/>
                  </a:moveTo>
                  <a:lnTo>
                    <a:pt x="25937" y="11111"/>
                  </a:lnTo>
                  <a:lnTo>
                    <a:pt x="25881" y="10928"/>
                  </a:lnTo>
                  <a:close/>
                </a:path>
                <a:path w="31114" h="31114">
                  <a:moveTo>
                    <a:pt x="25821" y="10733"/>
                  </a:moveTo>
                  <a:lnTo>
                    <a:pt x="25881" y="10928"/>
                  </a:lnTo>
                  <a:lnTo>
                    <a:pt x="25982" y="11111"/>
                  </a:lnTo>
                  <a:lnTo>
                    <a:pt x="25821" y="10733"/>
                  </a:lnTo>
                  <a:close/>
                </a:path>
                <a:path w="31114" h="31114">
                  <a:moveTo>
                    <a:pt x="4928" y="10753"/>
                  </a:moveTo>
                  <a:lnTo>
                    <a:pt x="4783" y="11093"/>
                  </a:lnTo>
                  <a:lnTo>
                    <a:pt x="4872" y="10928"/>
                  </a:lnTo>
                  <a:lnTo>
                    <a:pt x="4928" y="10753"/>
                  </a:lnTo>
                  <a:close/>
                </a:path>
                <a:path w="31114" h="31114">
                  <a:moveTo>
                    <a:pt x="4872" y="10930"/>
                  </a:moveTo>
                  <a:lnTo>
                    <a:pt x="4783" y="11093"/>
                  </a:lnTo>
                  <a:lnTo>
                    <a:pt x="4872" y="10930"/>
                  </a:lnTo>
                  <a:close/>
                </a:path>
                <a:path w="31114" h="31114">
                  <a:moveTo>
                    <a:pt x="4968" y="10753"/>
                  </a:moveTo>
                  <a:lnTo>
                    <a:pt x="4872" y="10930"/>
                  </a:lnTo>
                  <a:lnTo>
                    <a:pt x="4968" y="10753"/>
                  </a:lnTo>
                  <a:close/>
                </a:path>
                <a:path w="31114" h="31114">
                  <a:moveTo>
                    <a:pt x="29268" y="8863"/>
                  </a:moveTo>
                  <a:lnTo>
                    <a:pt x="24738" y="8863"/>
                  </a:lnTo>
                  <a:lnTo>
                    <a:pt x="24941" y="9162"/>
                  </a:lnTo>
                  <a:lnTo>
                    <a:pt x="25022" y="9377"/>
                  </a:lnTo>
                  <a:lnTo>
                    <a:pt x="25881" y="10928"/>
                  </a:lnTo>
                  <a:lnTo>
                    <a:pt x="25821" y="10733"/>
                  </a:lnTo>
                  <a:lnTo>
                    <a:pt x="29968" y="10733"/>
                  </a:lnTo>
                  <a:lnTo>
                    <a:pt x="29552" y="9377"/>
                  </a:lnTo>
                  <a:lnTo>
                    <a:pt x="29268" y="8863"/>
                  </a:lnTo>
                  <a:close/>
                </a:path>
                <a:path w="31114" h="31114">
                  <a:moveTo>
                    <a:pt x="5999" y="8845"/>
                  </a:moveTo>
                  <a:lnTo>
                    <a:pt x="5775" y="9175"/>
                  </a:lnTo>
                  <a:lnTo>
                    <a:pt x="5904" y="9020"/>
                  </a:lnTo>
                  <a:lnTo>
                    <a:pt x="5999" y="8845"/>
                  </a:lnTo>
                  <a:close/>
                </a:path>
                <a:path w="31114" h="31114">
                  <a:moveTo>
                    <a:pt x="5903" y="9022"/>
                  </a:moveTo>
                  <a:lnTo>
                    <a:pt x="5775" y="9175"/>
                  </a:lnTo>
                  <a:lnTo>
                    <a:pt x="5903" y="9022"/>
                  </a:lnTo>
                  <a:close/>
                </a:path>
                <a:path w="31114" h="31114">
                  <a:moveTo>
                    <a:pt x="24825" y="9020"/>
                  </a:moveTo>
                  <a:lnTo>
                    <a:pt x="24903" y="9162"/>
                  </a:lnTo>
                  <a:lnTo>
                    <a:pt x="24825" y="9020"/>
                  </a:lnTo>
                  <a:close/>
                </a:path>
                <a:path w="31114" h="31114">
                  <a:moveTo>
                    <a:pt x="24738" y="8863"/>
                  </a:moveTo>
                  <a:lnTo>
                    <a:pt x="24825" y="9020"/>
                  </a:lnTo>
                  <a:lnTo>
                    <a:pt x="24941" y="9162"/>
                  </a:lnTo>
                  <a:lnTo>
                    <a:pt x="24738" y="8863"/>
                  </a:lnTo>
                  <a:close/>
                </a:path>
                <a:path w="31114" h="31114">
                  <a:moveTo>
                    <a:pt x="6051" y="8845"/>
                  </a:moveTo>
                  <a:lnTo>
                    <a:pt x="5903" y="9022"/>
                  </a:lnTo>
                  <a:lnTo>
                    <a:pt x="6051" y="8845"/>
                  </a:lnTo>
                  <a:close/>
                </a:path>
                <a:path w="31114" h="31114">
                  <a:moveTo>
                    <a:pt x="28337" y="7180"/>
                  </a:moveTo>
                  <a:lnTo>
                    <a:pt x="23311" y="7180"/>
                  </a:lnTo>
                  <a:lnTo>
                    <a:pt x="23572" y="7442"/>
                  </a:lnTo>
                  <a:lnTo>
                    <a:pt x="24825" y="9020"/>
                  </a:lnTo>
                  <a:lnTo>
                    <a:pt x="24738" y="8863"/>
                  </a:lnTo>
                  <a:lnTo>
                    <a:pt x="29268" y="8863"/>
                  </a:lnTo>
                  <a:lnTo>
                    <a:pt x="28337" y="7180"/>
                  </a:lnTo>
                  <a:close/>
                </a:path>
                <a:path w="31114" h="31114">
                  <a:moveTo>
                    <a:pt x="7434" y="7193"/>
                  </a:moveTo>
                  <a:lnTo>
                    <a:pt x="7184" y="7442"/>
                  </a:lnTo>
                  <a:lnTo>
                    <a:pt x="7322" y="7327"/>
                  </a:lnTo>
                  <a:lnTo>
                    <a:pt x="7434" y="7193"/>
                  </a:lnTo>
                  <a:close/>
                </a:path>
                <a:path w="31114" h="31114">
                  <a:moveTo>
                    <a:pt x="7322" y="7327"/>
                  </a:moveTo>
                  <a:lnTo>
                    <a:pt x="7184" y="7442"/>
                  </a:lnTo>
                  <a:lnTo>
                    <a:pt x="7322" y="7327"/>
                  </a:lnTo>
                  <a:close/>
                </a:path>
                <a:path w="31114" h="31114">
                  <a:moveTo>
                    <a:pt x="23430" y="7324"/>
                  </a:moveTo>
                  <a:lnTo>
                    <a:pt x="23572" y="7442"/>
                  </a:lnTo>
                  <a:lnTo>
                    <a:pt x="23430" y="7324"/>
                  </a:lnTo>
                  <a:close/>
                </a:path>
                <a:path w="31114" h="31114">
                  <a:moveTo>
                    <a:pt x="23311" y="7180"/>
                  </a:moveTo>
                  <a:lnTo>
                    <a:pt x="23434" y="7327"/>
                  </a:lnTo>
                  <a:lnTo>
                    <a:pt x="23572" y="7442"/>
                  </a:lnTo>
                  <a:lnTo>
                    <a:pt x="23311" y="7180"/>
                  </a:lnTo>
                  <a:close/>
                </a:path>
                <a:path w="31114" h="31114">
                  <a:moveTo>
                    <a:pt x="7482" y="7193"/>
                  </a:moveTo>
                  <a:lnTo>
                    <a:pt x="7322" y="7327"/>
                  </a:lnTo>
                  <a:lnTo>
                    <a:pt x="7482" y="7193"/>
                  </a:lnTo>
                  <a:close/>
                </a:path>
                <a:path w="31114" h="31114">
                  <a:moveTo>
                    <a:pt x="27296" y="5786"/>
                  </a:moveTo>
                  <a:lnTo>
                    <a:pt x="21587" y="5786"/>
                  </a:lnTo>
                  <a:lnTo>
                    <a:pt x="21927" y="6014"/>
                  </a:lnTo>
                  <a:lnTo>
                    <a:pt x="23430" y="7324"/>
                  </a:lnTo>
                  <a:lnTo>
                    <a:pt x="23311" y="7180"/>
                  </a:lnTo>
                  <a:lnTo>
                    <a:pt x="28337" y="7180"/>
                  </a:lnTo>
                  <a:lnTo>
                    <a:pt x="28121" y="6789"/>
                  </a:lnTo>
                  <a:lnTo>
                    <a:pt x="27296" y="5786"/>
                  </a:lnTo>
                  <a:close/>
                </a:path>
                <a:path w="31114" h="31114">
                  <a:moveTo>
                    <a:pt x="21743" y="5916"/>
                  </a:moveTo>
                  <a:lnTo>
                    <a:pt x="21927" y="6014"/>
                  </a:lnTo>
                  <a:lnTo>
                    <a:pt x="21743" y="5916"/>
                  </a:lnTo>
                  <a:close/>
                </a:path>
                <a:path w="31114" h="31114">
                  <a:moveTo>
                    <a:pt x="21587" y="5786"/>
                  </a:moveTo>
                  <a:lnTo>
                    <a:pt x="21743" y="5916"/>
                  </a:lnTo>
                  <a:lnTo>
                    <a:pt x="21927" y="6014"/>
                  </a:lnTo>
                  <a:lnTo>
                    <a:pt x="21587" y="5786"/>
                  </a:lnTo>
                  <a:close/>
                </a:path>
                <a:path w="31114" h="31114">
                  <a:moveTo>
                    <a:pt x="9169" y="5786"/>
                  </a:moveTo>
                  <a:lnTo>
                    <a:pt x="8838" y="6009"/>
                  </a:lnTo>
                  <a:lnTo>
                    <a:pt x="9016" y="5913"/>
                  </a:lnTo>
                  <a:lnTo>
                    <a:pt x="9169" y="5786"/>
                  </a:lnTo>
                  <a:close/>
                </a:path>
                <a:path w="31114" h="31114">
                  <a:moveTo>
                    <a:pt x="9016" y="5913"/>
                  </a:moveTo>
                  <a:lnTo>
                    <a:pt x="8838" y="6009"/>
                  </a:lnTo>
                  <a:lnTo>
                    <a:pt x="9016" y="5913"/>
                  </a:lnTo>
                  <a:close/>
                </a:path>
                <a:path w="31114" h="31114">
                  <a:moveTo>
                    <a:pt x="26486" y="4801"/>
                  </a:moveTo>
                  <a:lnTo>
                    <a:pt x="19645" y="4801"/>
                  </a:lnTo>
                  <a:lnTo>
                    <a:pt x="19976" y="4941"/>
                  </a:lnTo>
                  <a:lnTo>
                    <a:pt x="21743" y="5916"/>
                  </a:lnTo>
                  <a:lnTo>
                    <a:pt x="21587" y="5786"/>
                  </a:lnTo>
                  <a:lnTo>
                    <a:pt x="27296" y="5786"/>
                  </a:lnTo>
                  <a:lnTo>
                    <a:pt x="26486" y="4801"/>
                  </a:lnTo>
                  <a:close/>
                </a:path>
                <a:path w="31114" h="31114">
                  <a:moveTo>
                    <a:pt x="9253" y="5786"/>
                  </a:moveTo>
                  <a:lnTo>
                    <a:pt x="9016" y="5913"/>
                  </a:lnTo>
                  <a:lnTo>
                    <a:pt x="9253" y="5786"/>
                  </a:lnTo>
                  <a:close/>
                </a:path>
                <a:path w="31114" h="31114">
                  <a:moveTo>
                    <a:pt x="11090" y="4796"/>
                  </a:moveTo>
                  <a:lnTo>
                    <a:pt x="10750" y="4941"/>
                  </a:lnTo>
                  <a:lnTo>
                    <a:pt x="10924" y="4886"/>
                  </a:lnTo>
                  <a:lnTo>
                    <a:pt x="11090" y="4796"/>
                  </a:lnTo>
                  <a:close/>
                </a:path>
                <a:path w="31114" h="31114">
                  <a:moveTo>
                    <a:pt x="10924" y="4886"/>
                  </a:moveTo>
                  <a:lnTo>
                    <a:pt x="10750" y="4941"/>
                  </a:lnTo>
                  <a:lnTo>
                    <a:pt x="10924" y="4886"/>
                  </a:lnTo>
                  <a:close/>
                </a:path>
                <a:path w="31114" h="31114">
                  <a:moveTo>
                    <a:pt x="19806" y="4887"/>
                  </a:moveTo>
                  <a:lnTo>
                    <a:pt x="19976" y="4941"/>
                  </a:lnTo>
                  <a:lnTo>
                    <a:pt x="19806" y="4887"/>
                  </a:lnTo>
                  <a:close/>
                </a:path>
                <a:path w="31114" h="31114">
                  <a:moveTo>
                    <a:pt x="19645" y="4801"/>
                  </a:moveTo>
                  <a:lnTo>
                    <a:pt x="19806" y="4887"/>
                  </a:lnTo>
                  <a:lnTo>
                    <a:pt x="19976" y="4941"/>
                  </a:lnTo>
                  <a:lnTo>
                    <a:pt x="19645" y="4801"/>
                  </a:lnTo>
                  <a:close/>
                </a:path>
                <a:path w="31114" h="31114">
                  <a:moveTo>
                    <a:pt x="25801" y="4142"/>
                  </a:moveTo>
                  <a:lnTo>
                    <a:pt x="17459" y="4142"/>
                  </a:lnTo>
                  <a:lnTo>
                    <a:pt x="17864" y="4225"/>
                  </a:lnTo>
                  <a:lnTo>
                    <a:pt x="17721" y="4225"/>
                  </a:lnTo>
                  <a:lnTo>
                    <a:pt x="19806" y="4887"/>
                  </a:lnTo>
                  <a:lnTo>
                    <a:pt x="19645" y="4801"/>
                  </a:lnTo>
                  <a:lnTo>
                    <a:pt x="26486" y="4801"/>
                  </a:lnTo>
                  <a:lnTo>
                    <a:pt x="26251" y="4518"/>
                  </a:lnTo>
                  <a:lnTo>
                    <a:pt x="25900" y="4225"/>
                  </a:lnTo>
                  <a:lnTo>
                    <a:pt x="17864" y="4225"/>
                  </a:lnTo>
                  <a:lnTo>
                    <a:pt x="17657" y="4205"/>
                  </a:lnTo>
                  <a:lnTo>
                    <a:pt x="25876" y="4205"/>
                  </a:lnTo>
                  <a:close/>
                </a:path>
                <a:path w="31114" h="31114">
                  <a:moveTo>
                    <a:pt x="11206" y="4796"/>
                  </a:moveTo>
                  <a:lnTo>
                    <a:pt x="10924" y="4886"/>
                  </a:lnTo>
                  <a:lnTo>
                    <a:pt x="11206" y="4796"/>
                  </a:lnTo>
                  <a:close/>
                </a:path>
                <a:path w="31114" h="31114">
                  <a:moveTo>
                    <a:pt x="13268" y="4142"/>
                  </a:moveTo>
                  <a:lnTo>
                    <a:pt x="12862" y="4225"/>
                  </a:lnTo>
                  <a:lnTo>
                    <a:pt x="13071" y="4205"/>
                  </a:lnTo>
                  <a:lnTo>
                    <a:pt x="13268" y="4142"/>
                  </a:lnTo>
                  <a:close/>
                </a:path>
                <a:path w="31114" h="31114">
                  <a:moveTo>
                    <a:pt x="13071" y="4205"/>
                  </a:moveTo>
                  <a:lnTo>
                    <a:pt x="12862" y="4225"/>
                  </a:lnTo>
                  <a:lnTo>
                    <a:pt x="13006" y="4225"/>
                  </a:lnTo>
                  <a:close/>
                </a:path>
                <a:path w="31114" h="31114">
                  <a:moveTo>
                    <a:pt x="17459" y="4142"/>
                  </a:moveTo>
                  <a:lnTo>
                    <a:pt x="17657" y="4205"/>
                  </a:lnTo>
                  <a:lnTo>
                    <a:pt x="17864" y="4225"/>
                  </a:lnTo>
                  <a:lnTo>
                    <a:pt x="17459" y="4142"/>
                  </a:lnTo>
                  <a:close/>
                </a:path>
                <a:path w="31114" h="31114">
                  <a:moveTo>
                    <a:pt x="25581" y="3959"/>
                  </a:moveTo>
                  <a:lnTo>
                    <a:pt x="15558" y="3959"/>
                  </a:lnTo>
                  <a:lnTo>
                    <a:pt x="15363" y="3978"/>
                  </a:lnTo>
                  <a:lnTo>
                    <a:pt x="17657" y="4205"/>
                  </a:lnTo>
                  <a:lnTo>
                    <a:pt x="17459" y="4142"/>
                  </a:lnTo>
                  <a:lnTo>
                    <a:pt x="25801" y="4142"/>
                  </a:lnTo>
                  <a:lnTo>
                    <a:pt x="25581" y="3959"/>
                  </a:lnTo>
                  <a:close/>
                </a:path>
                <a:path w="31114" h="31114">
                  <a:moveTo>
                    <a:pt x="13704" y="4142"/>
                  </a:moveTo>
                  <a:lnTo>
                    <a:pt x="13268" y="4142"/>
                  </a:lnTo>
                  <a:lnTo>
                    <a:pt x="13071" y="4205"/>
                  </a:lnTo>
                  <a:lnTo>
                    <a:pt x="13704" y="4142"/>
                  </a:lnTo>
                  <a:close/>
                </a:path>
                <a:path w="31114" h="31114">
                  <a:moveTo>
                    <a:pt x="15558" y="3959"/>
                  </a:moveTo>
                  <a:lnTo>
                    <a:pt x="15168" y="3959"/>
                  </a:lnTo>
                  <a:lnTo>
                    <a:pt x="15363" y="3978"/>
                  </a:lnTo>
                  <a:lnTo>
                    <a:pt x="15558" y="3959"/>
                  </a:lnTo>
                  <a:close/>
                </a:path>
              </a:pathLst>
            </a:custGeom>
            <a:solidFill>
              <a:srgbClr val="000000"/>
            </a:solidFill>
          </p:spPr>
          <p:txBody>
            <a:bodyPr wrap="square" lIns="0" tIns="0" rIns="0" bIns="0" rtlCol="0"/>
            <a:lstStyle/>
            <a:p>
              <a:endParaRPr sz="2400"/>
            </a:p>
          </p:txBody>
        </p:sp>
        <p:sp>
          <p:nvSpPr>
            <p:cNvPr id="23" name="object 23"/>
            <p:cNvSpPr/>
            <p:nvPr/>
          </p:nvSpPr>
          <p:spPr>
            <a:xfrm>
              <a:off x="6004845" y="4278400"/>
              <a:ext cx="370205" cy="33020"/>
            </a:xfrm>
            <a:custGeom>
              <a:avLst/>
              <a:gdLst/>
              <a:ahLst/>
              <a:cxnLst/>
              <a:rect l="l" t="t" r="r" b="b"/>
              <a:pathLst>
                <a:path w="370204" h="33020">
                  <a:moveTo>
                    <a:pt x="142272" y="18395"/>
                  </a:moveTo>
                  <a:lnTo>
                    <a:pt x="369909" y="18395"/>
                  </a:lnTo>
                </a:path>
                <a:path w="370204" h="33020">
                  <a:moveTo>
                    <a:pt x="28454" y="18395"/>
                  </a:moveTo>
                  <a:lnTo>
                    <a:pt x="142272" y="18395"/>
                  </a:lnTo>
                </a:path>
                <a:path w="370204" h="33020">
                  <a:moveTo>
                    <a:pt x="0" y="32623"/>
                  </a:moveTo>
                  <a:lnTo>
                    <a:pt x="32622" y="32623"/>
                  </a:lnTo>
                  <a:lnTo>
                    <a:pt x="32622" y="0"/>
                  </a:lnTo>
                  <a:lnTo>
                    <a:pt x="0" y="0"/>
                  </a:lnTo>
                  <a:lnTo>
                    <a:pt x="0" y="32623"/>
                  </a:lnTo>
                  <a:close/>
                </a:path>
              </a:pathLst>
            </a:custGeom>
            <a:ln w="7588">
              <a:solidFill>
                <a:srgbClr val="D5C8CE"/>
              </a:solidFill>
            </a:ln>
          </p:spPr>
          <p:txBody>
            <a:bodyPr wrap="square" lIns="0" tIns="0" rIns="0" bIns="0" rtlCol="0"/>
            <a:lstStyle/>
            <a:p>
              <a:endParaRPr sz="2400"/>
            </a:p>
          </p:txBody>
        </p:sp>
        <p:sp>
          <p:nvSpPr>
            <p:cNvPr id="24" name="object 24"/>
            <p:cNvSpPr/>
            <p:nvPr/>
          </p:nvSpPr>
          <p:spPr>
            <a:xfrm>
              <a:off x="6004857" y="4278393"/>
              <a:ext cx="31115" cy="31115"/>
            </a:xfrm>
            <a:custGeom>
              <a:avLst/>
              <a:gdLst/>
              <a:ahLst/>
              <a:cxnLst/>
              <a:rect l="l" t="t" r="r" b="b"/>
              <a:pathLst>
                <a:path w="31114" h="31114">
                  <a:moveTo>
                    <a:pt x="15364" y="0"/>
                  </a:moveTo>
                  <a:lnTo>
                    <a:pt x="0" y="15165"/>
                  </a:lnTo>
                  <a:lnTo>
                    <a:pt x="0" y="15555"/>
                  </a:lnTo>
                  <a:lnTo>
                    <a:pt x="15364" y="30720"/>
                  </a:lnTo>
                  <a:lnTo>
                    <a:pt x="18451" y="30415"/>
                  </a:lnTo>
                  <a:lnTo>
                    <a:pt x="21354" y="29528"/>
                  </a:lnTo>
                  <a:lnTo>
                    <a:pt x="23976" y="28098"/>
                  </a:lnTo>
                  <a:lnTo>
                    <a:pt x="25608" y="26760"/>
                  </a:lnTo>
                  <a:lnTo>
                    <a:pt x="15168" y="26760"/>
                  </a:lnTo>
                  <a:lnTo>
                    <a:pt x="15363" y="26741"/>
                  </a:lnTo>
                  <a:lnTo>
                    <a:pt x="13642" y="26571"/>
                  </a:lnTo>
                  <a:lnTo>
                    <a:pt x="13247" y="26571"/>
                  </a:lnTo>
                  <a:lnTo>
                    <a:pt x="12863" y="26494"/>
                  </a:lnTo>
                  <a:lnTo>
                    <a:pt x="12995" y="26494"/>
                  </a:lnTo>
                  <a:lnTo>
                    <a:pt x="11255" y="25962"/>
                  </a:lnTo>
                  <a:lnTo>
                    <a:pt x="11096" y="25957"/>
                  </a:lnTo>
                  <a:lnTo>
                    <a:pt x="10868" y="25861"/>
                  </a:lnTo>
                  <a:lnTo>
                    <a:pt x="9223" y="24922"/>
                  </a:lnTo>
                  <a:lnTo>
                    <a:pt x="8982" y="24805"/>
                  </a:lnTo>
                  <a:lnTo>
                    <a:pt x="7505" y="23570"/>
                  </a:lnTo>
                  <a:lnTo>
                    <a:pt x="7295" y="23418"/>
                  </a:lnTo>
                  <a:lnTo>
                    <a:pt x="6059" y="21913"/>
                  </a:lnTo>
                  <a:lnTo>
                    <a:pt x="5881" y="21731"/>
                  </a:lnTo>
                  <a:lnTo>
                    <a:pt x="5823" y="21574"/>
                  </a:lnTo>
                  <a:lnTo>
                    <a:pt x="4976" y="19987"/>
                  </a:lnTo>
                  <a:lnTo>
                    <a:pt x="4857" y="19797"/>
                  </a:lnTo>
                  <a:lnTo>
                    <a:pt x="4818" y="19618"/>
                  </a:lnTo>
                  <a:lnTo>
                    <a:pt x="4258" y="17857"/>
                  </a:lnTo>
                  <a:lnTo>
                    <a:pt x="3984" y="15555"/>
                  </a:lnTo>
                  <a:lnTo>
                    <a:pt x="4172" y="13267"/>
                  </a:lnTo>
                  <a:lnTo>
                    <a:pt x="4212" y="12863"/>
                  </a:lnTo>
                  <a:lnTo>
                    <a:pt x="4815" y="11111"/>
                  </a:lnTo>
                  <a:lnTo>
                    <a:pt x="4856" y="10924"/>
                  </a:lnTo>
                  <a:lnTo>
                    <a:pt x="4978" y="10732"/>
                  </a:lnTo>
                  <a:lnTo>
                    <a:pt x="5711" y="9377"/>
                  </a:lnTo>
                  <a:lnTo>
                    <a:pt x="5775" y="9175"/>
                  </a:lnTo>
                  <a:lnTo>
                    <a:pt x="5999" y="8845"/>
                  </a:lnTo>
                  <a:lnTo>
                    <a:pt x="7225" y="7442"/>
                  </a:lnTo>
                  <a:lnTo>
                    <a:pt x="7434" y="7193"/>
                  </a:lnTo>
                  <a:lnTo>
                    <a:pt x="8895" y="6014"/>
                  </a:lnTo>
                  <a:lnTo>
                    <a:pt x="9169" y="5786"/>
                  </a:lnTo>
                  <a:lnTo>
                    <a:pt x="10822" y="4941"/>
                  </a:lnTo>
                  <a:lnTo>
                    <a:pt x="11090" y="4796"/>
                  </a:lnTo>
                  <a:lnTo>
                    <a:pt x="13006" y="4225"/>
                  </a:lnTo>
                  <a:lnTo>
                    <a:pt x="12863" y="4225"/>
                  </a:lnTo>
                  <a:lnTo>
                    <a:pt x="13268" y="4142"/>
                  </a:lnTo>
                  <a:lnTo>
                    <a:pt x="13706" y="4142"/>
                  </a:lnTo>
                  <a:lnTo>
                    <a:pt x="15363" y="3978"/>
                  </a:lnTo>
                  <a:lnTo>
                    <a:pt x="15168" y="3959"/>
                  </a:lnTo>
                  <a:lnTo>
                    <a:pt x="25581" y="3959"/>
                  </a:lnTo>
                  <a:lnTo>
                    <a:pt x="23972" y="2616"/>
                  </a:lnTo>
                  <a:lnTo>
                    <a:pt x="21349" y="1222"/>
                  </a:lnTo>
                  <a:lnTo>
                    <a:pt x="18461" y="306"/>
                  </a:lnTo>
                  <a:lnTo>
                    <a:pt x="15364" y="0"/>
                  </a:lnTo>
                  <a:close/>
                </a:path>
                <a:path w="31114" h="31114">
                  <a:moveTo>
                    <a:pt x="15363" y="26741"/>
                  </a:moveTo>
                  <a:lnTo>
                    <a:pt x="15168" y="26760"/>
                  </a:lnTo>
                  <a:lnTo>
                    <a:pt x="15558" y="26760"/>
                  </a:lnTo>
                  <a:lnTo>
                    <a:pt x="15363" y="26741"/>
                  </a:lnTo>
                  <a:close/>
                </a:path>
                <a:path w="31114" h="31114">
                  <a:moveTo>
                    <a:pt x="17668" y="26514"/>
                  </a:moveTo>
                  <a:lnTo>
                    <a:pt x="15363" y="26741"/>
                  </a:lnTo>
                  <a:lnTo>
                    <a:pt x="15558" y="26760"/>
                  </a:lnTo>
                  <a:lnTo>
                    <a:pt x="25608" y="26760"/>
                  </a:lnTo>
                  <a:lnTo>
                    <a:pt x="25839" y="26571"/>
                  </a:lnTo>
                  <a:lnTo>
                    <a:pt x="17480" y="26571"/>
                  </a:lnTo>
                  <a:lnTo>
                    <a:pt x="17668" y="26514"/>
                  </a:lnTo>
                  <a:close/>
                </a:path>
                <a:path w="31114" h="31114">
                  <a:moveTo>
                    <a:pt x="12863" y="26494"/>
                  </a:moveTo>
                  <a:lnTo>
                    <a:pt x="13247" y="26571"/>
                  </a:lnTo>
                  <a:lnTo>
                    <a:pt x="13058" y="26513"/>
                  </a:lnTo>
                  <a:lnTo>
                    <a:pt x="12863" y="26494"/>
                  </a:lnTo>
                  <a:close/>
                </a:path>
                <a:path w="31114" h="31114">
                  <a:moveTo>
                    <a:pt x="13058" y="26513"/>
                  </a:moveTo>
                  <a:lnTo>
                    <a:pt x="13247" y="26571"/>
                  </a:lnTo>
                  <a:lnTo>
                    <a:pt x="13642" y="26571"/>
                  </a:lnTo>
                  <a:lnTo>
                    <a:pt x="13058" y="26513"/>
                  </a:lnTo>
                  <a:close/>
                </a:path>
                <a:path w="31114" h="31114">
                  <a:moveTo>
                    <a:pt x="17864" y="26494"/>
                  </a:moveTo>
                  <a:lnTo>
                    <a:pt x="17668" y="26514"/>
                  </a:lnTo>
                  <a:lnTo>
                    <a:pt x="17480" y="26571"/>
                  </a:lnTo>
                  <a:lnTo>
                    <a:pt x="17864" y="26494"/>
                  </a:lnTo>
                  <a:close/>
                </a:path>
                <a:path w="31114" h="31114">
                  <a:moveTo>
                    <a:pt x="25933" y="26494"/>
                  </a:moveTo>
                  <a:lnTo>
                    <a:pt x="17864" y="26494"/>
                  </a:lnTo>
                  <a:lnTo>
                    <a:pt x="17480" y="26571"/>
                  </a:lnTo>
                  <a:lnTo>
                    <a:pt x="25839" y="26571"/>
                  </a:lnTo>
                  <a:close/>
                </a:path>
                <a:path w="31114" h="31114">
                  <a:moveTo>
                    <a:pt x="19806" y="25861"/>
                  </a:moveTo>
                  <a:lnTo>
                    <a:pt x="17668" y="26514"/>
                  </a:lnTo>
                  <a:lnTo>
                    <a:pt x="17864" y="26494"/>
                  </a:lnTo>
                  <a:lnTo>
                    <a:pt x="25933" y="26494"/>
                  </a:lnTo>
                  <a:lnTo>
                    <a:pt x="26253" y="26232"/>
                  </a:lnTo>
                  <a:lnTo>
                    <a:pt x="26479" y="25957"/>
                  </a:lnTo>
                  <a:lnTo>
                    <a:pt x="19628" y="25957"/>
                  </a:lnTo>
                  <a:lnTo>
                    <a:pt x="19806" y="25861"/>
                  </a:lnTo>
                  <a:close/>
                </a:path>
                <a:path w="31114" h="31114">
                  <a:moveTo>
                    <a:pt x="12995" y="26494"/>
                  </a:moveTo>
                  <a:lnTo>
                    <a:pt x="12863" y="26494"/>
                  </a:lnTo>
                  <a:lnTo>
                    <a:pt x="13058" y="26513"/>
                  </a:lnTo>
                  <a:close/>
                </a:path>
                <a:path w="31114" h="31114">
                  <a:moveTo>
                    <a:pt x="10730" y="25802"/>
                  </a:moveTo>
                  <a:lnTo>
                    <a:pt x="11108" y="25962"/>
                  </a:lnTo>
                  <a:lnTo>
                    <a:pt x="10922" y="25861"/>
                  </a:lnTo>
                  <a:lnTo>
                    <a:pt x="10730" y="25802"/>
                  </a:lnTo>
                  <a:close/>
                </a:path>
                <a:path w="31114" h="31114">
                  <a:moveTo>
                    <a:pt x="10926" y="25862"/>
                  </a:moveTo>
                  <a:lnTo>
                    <a:pt x="11108" y="25962"/>
                  </a:lnTo>
                  <a:lnTo>
                    <a:pt x="11255" y="25962"/>
                  </a:lnTo>
                  <a:lnTo>
                    <a:pt x="10926" y="25862"/>
                  </a:lnTo>
                  <a:close/>
                </a:path>
                <a:path w="31114" h="31114">
                  <a:moveTo>
                    <a:pt x="19998" y="25802"/>
                  </a:moveTo>
                  <a:lnTo>
                    <a:pt x="19804" y="25862"/>
                  </a:lnTo>
                  <a:lnTo>
                    <a:pt x="19628" y="25957"/>
                  </a:lnTo>
                  <a:lnTo>
                    <a:pt x="19998" y="25802"/>
                  </a:lnTo>
                  <a:close/>
                </a:path>
                <a:path w="31114" h="31114">
                  <a:moveTo>
                    <a:pt x="26607" y="25802"/>
                  </a:moveTo>
                  <a:lnTo>
                    <a:pt x="19998" y="25802"/>
                  </a:lnTo>
                  <a:lnTo>
                    <a:pt x="19628" y="25957"/>
                  </a:lnTo>
                  <a:lnTo>
                    <a:pt x="26479" y="25957"/>
                  </a:lnTo>
                  <a:lnTo>
                    <a:pt x="26607" y="25802"/>
                  </a:lnTo>
                  <a:close/>
                </a:path>
                <a:path w="31114" h="31114">
                  <a:moveTo>
                    <a:pt x="10817" y="25802"/>
                  </a:moveTo>
                  <a:close/>
                </a:path>
                <a:path w="31114" h="31114">
                  <a:moveTo>
                    <a:pt x="27500" y="24715"/>
                  </a:moveTo>
                  <a:lnTo>
                    <a:pt x="21902" y="24720"/>
                  </a:lnTo>
                  <a:lnTo>
                    <a:pt x="21601" y="24922"/>
                  </a:lnTo>
                  <a:lnTo>
                    <a:pt x="19806" y="25861"/>
                  </a:lnTo>
                  <a:lnTo>
                    <a:pt x="19998" y="25802"/>
                  </a:lnTo>
                  <a:lnTo>
                    <a:pt x="26607" y="25802"/>
                  </a:lnTo>
                  <a:lnTo>
                    <a:pt x="27500" y="24715"/>
                  </a:lnTo>
                  <a:close/>
                </a:path>
                <a:path w="31114" h="31114">
                  <a:moveTo>
                    <a:pt x="8856" y="24720"/>
                  </a:moveTo>
                  <a:lnTo>
                    <a:pt x="9156" y="24922"/>
                  </a:lnTo>
                  <a:lnTo>
                    <a:pt x="9011" y="24805"/>
                  </a:lnTo>
                  <a:lnTo>
                    <a:pt x="8856" y="24720"/>
                  </a:lnTo>
                  <a:close/>
                </a:path>
                <a:path w="31114" h="31114">
                  <a:moveTo>
                    <a:pt x="9018" y="24809"/>
                  </a:moveTo>
                  <a:lnTo>
                    <a:pt x="9156" y="24922"/>
                  </a:lnTo>
                  <a:lnTo>
                    <a:pt x="9018" y="24809"/>
                  </a:lnTo>
                  <a:close/>
                </a:path>
                <a:path w="31114" h="31114">
                  <a:moveTo>
                    <a:pt x="21744" y="24805"/>
                  </a:moveTo>
                  <a:lnTo>
                    <a:pt x="21529" y="24922"/>
                  </a:lnTo>
                  <a:lnTo>
                    <a:pt x="21744" y="24805"/>
                  </a:lnTo>
                  <a:close/>
                </a:path>
                <a:path w="31114" h="31114">
                  <a:moveTo>
                    <a:pt x="21909" y="24715"/>
                  </a:moveTo>
                  <a:lnTo>
                    <a:pt x="21739" y="24809"/>
                  </a:lnTo>
                  <a:lnTo>
                    <a:pt x="21601" y="24922"/>
                  </a:lnTo>
                  <a:lnTo>
                    <a:pt x="21909" y="24715"/>
                  </a:lnTo>
                  <a:close/>
                </a:path>
                <a:path w="31114" h="31114">
                  <a:moveTo>
                    <a:pt x="8909" y="24720"/>
                  </a:moveTo>
                  <a:close/>
                </a:path>
                <a:path w="31114" h="31114">
                  <a:moveTo>
                    <a:pt x="28485" y="23295"/>
                  </a:moveTo>
                  <a:lnTo>
                    <a:pt x="23586" y="23295"/>
                  </a:lnTo>
                  <a:lnTo>
                    <a:pt x="23311" y="23570"/>
                  </a:lnTo>
                  <a:lnTo>
                    <a:pt x="21744" y="24805"/>
                  </a:lnTo>
                  <a:lnTo>
                    <a:pt x="21909" y="24715"/>
                  </a:lnTo>
                  <a:lnTo>
                    <a:pt x="27500" y="24715"/>
                  </a:lnTo>
                  <a:lnTo>
                    <a:pt x="28125" y="23956"/>
                  </a:lnTo>
                  <a:lnTo>
                    <a:pt x="28485" y="23295"/>
                  </a:lnTo>
                  <a:close/>
                </a:path>
                <a:path w="31114" h="31114">
                  <a:moveTo>
                    <a:pt x="23436" y="23418"/>
                  </a:moveTo>
                  <a:lnTo>
                    <a:pt x="23251" y="23570"/>
                  </a:lnTo>
                  <a:lnTo>
                    <a:pt x="23436" y="23418"/>
                  </a:lnTo>
                  <a:close/>
                </a:path>
                <a:path w="31114" h="31114">
                  <a:moveTo>
                    <a:pt x="23586" y="23295"/>
                  </a:moveTo>
                  <a:lnTo>
                    <a:pt x="23436" y="23418"/>
                  </a:lnTo>
                  <a:lnTo>
                    <a:pt x="23311" y="23570"/>
                  </a:lnTo>
                  <a:lnTo>
                    <a:pt x="23586" y="23295"/>
                  </a:lnTo>
                  <a:close/>
                </a:path>
                <a:path w="31114" h="31114">
                  <a:moveTo>
                    <a:pt x="7171" y="23295"/>
                  </a:moveTo>
                  <a:lnTo>
                    <a:pt x="7434" y="23556"/>
                  </a:lnTo>
                  <a:lnTo>
                    <a:pt x="7313" y="23412"/>
                  </a:lnTo>
                  <a:lnTo>
                    <a:pt x="7171" y="23295"/>
                  </a:lnTo>
                  <a:close/>
                </a:path>
                <a:path w="31114" h="31114">
                  <a:moveTo>
                    <a:pt x="7313" y="23412"/>
                  </a:moveTo>
                  <a:lnTo>
                    <a:pt x="7434" y="23556"/>
                  </a:lnTo>
                  <a:lnTo>
                    <a:pt x="7313" y="23412"/>
                  </a:lnTo>
                  <a:close/>
                </a:path>
                <a:path w="31114" h="31114">
                  <a:moveTo>
                    <a:pt x="29418" y="21588"/>
                  </a:moveTo>
                  <a:lnTo>
                    <a:pt x="24941" y="21588"/>
                  </a:lnTo>
                  <a:lnTo>
                    <a:pt x="24733" y="21896"/>
                  </a:lnTo>
                  <a:lnTo>
                    <a:pt x="23436" y="23418"/>
                  </a:lnTo>
                  <a:lnTo>
                    <a:pt x="23586" y="23295"/>
                  </a:lnTo>
                  <a:lnTo>
                    <a:pt x="28485" y="23295"/>
                  </a:lnTo>
                  <a:lnTo>
                    <a:pt x="29418" y="21588"/>
                  </a:lnTo>
                  <a:close/>
                </a:path>
                <a:path w="31114" h="31114">
                  <a:moveTo>
                    <a:pt x="7216" y="23295"/>
                  </a:moveTo>
                  <a:close/>
                </a:path>
                <a:path w="31114" h="31114">
                  <a:moveTo>
                    <a:pt x="5775" y="21574"/>
                  </a:moveTo>
                  <a:lnTo>
                    <a:pt x="6004" y="21913"/>
                  </a:lnTo>
                  <a:lnTo>
                    <a:pt x="5907" y="21731"/>
                  </a:lnTo>
                  <a:lnTo>
                    <a:pt x="5775" y="21574"/>
                  </a:lnTo>
                  <a:close/>
                </a:path>
                <a:path w="31114" h="31114">
                  <a:moveTo>
                    <a:pt x="5907" y="21731"/>
                  </a:moveTo>
                  <a:lnTo>
                    <a:pt x="6004" y="21913"/>
                  </a:lnTo>
                  <a:lnTo>
                    <a:pt x="5907" y="21731"/>
                  </a:lnTo>
                  <a:close/>
                </a:path>
                <a:path w="31114" h="31114">
                  <a:moveTo>
                    <a:pt x="24822" y="21733"/>
                  </a:moveTo>
                  <a:lnTo>
                    <a:pt x="24688" y="21896"/>
                  </a:lnTo>
                  <a:lnTo>
                    <a:pt x="24822" y="21733"/>
                  </a:lnTo>
                  <a:close/>
                </a:path>
                <a:path w="31114" h="31114">
                  <a:moveTo>
                    <a:pt x="24941" y="21588"/>
                  </a:moveTo>
                  <a:lnTo>
                    <a:pt x="24823" y="21731"/>
                  </a:lnTo>
                  <a:lnTo>
                    <a:pt x="24733" y="21896"/>
                  </a:lnTo>
                  <a:lnTo>
                    <a:pt x="24941" y="21588"/>
                  </a:lnTo>
                  <a:close/>
                </a:path>
                <a:path w="31114" h="31114">
                  <a:moveTo>
                    <a:pt x="30081" y="19618"/>
                  </a:moveTo>
                  <a:lnTo>
                    <a:pt x="25977" y="19618"/>
                  </a:lnTo>
                  <a:lnTo>
                    <a:pt x="25821" y="19987"/>
                  </a:lnTo>
                  <a:lnTo>
                    <a:pt x="24822" y="21733"/>
                  </a:lnTo>
                  <a:lnTo>
                    <a:pt x="24941" y="21588"/>
                  </a:lnTo>
                  <a:lnTo>
                    <a:pt x="29418" y="21588"/>
                  </a:lnTo>
                  <a:lnTo>
                    <a:pt x="29555" y="21337"/>
                  </a:lnTo>
                  <a:lnTo>
                    <a:pt x="30081" y="19618"/>
                  </a:lnTo>
                  <a:close/>
                </a:path>
                <a:path w="31114" h="31114">
                  <a:moveTo>
                    <a:pt x="5823" y="21574"/>
                  </a:moveTo>
                  <a:lnTo>
                    <a:pt x="5907" y="21731"/>
                  </a:lnTo>
                  <a:lnTo>
                    <a:pt x="5823" y="21574"/>
                  </a:lnTo>
                  <a:close/>
                </a:path>
                <a:path w="31114" h="31114">
                  <a:moveTo>
                    <a:pt x="25879" y="19797"/>
                  </a:moveTo>
                  <a:lnTo>
                    <a:pt x="25775" y="19987"/>
                  </a:lnTo>
                  <a:lnTo>
                    <a:pt x="25879" y="19797"/>
                  </a:lnTo>
                  <a:close/>
                </a:path>
                <a:path w="31114" h="31114">
                  <a:moveTo>
                    <a:pt x="25977" y="19618"/>
                  </a:moveTo>
                  <a:lnTo>
                    <a:pt x="25879" y="19797"/>
                  </a:lnTo>
                  <a:lnTo>
                    <a:pt x="25821" y="19987"/>
                  </a:lnTo>
                  <a:lnTo>
                    <a:pt x="25977" y="19618"/>
                  </a:lnTo>
                  <a:close/>
                </a:path>
                <a:path w="31114" h="31114">
                  <a:moveTo>
                    <a:pt x="4788" y="19636"/>
                  </a:moveTo>
                  <a:lnTo>
                    <a:pt x="4929" y="19967"/>
                  </a:lnTo>
                  <a:lnTo>
                    <a:pt x="4875" y="19797"/>
                  </a:lnTo>
                  <a:lnTo>
                    <a:pt x="4788" y="19636"/>
                  </a:lnTo>
                  <a:close/>
                </a:path>
                <a:path w="31114" h="31114">
                  <a:moveTo>
                    <a:pt x="4877" y="19801"/>
                  </a:moveTo>
                  <a:lnTo>
                    <a:pt x="4929" y="19967"/>
                  </a:lnTo>
                  <a:lnTo>
                    <a:pt x="4877" y="19801"/>
                  </a:lnTo>
                  <a:close/>
                </a:path>
                <a:path w="31114" h="31114">
                  <a:moveTo>
                    <a:pt x="4824" y="19636"/>
                  </a:moveTo>
                  <a:lnTo>
                    <a:pt x="4877" y="19801"/>
                  </a:lnTo>
                  <a:lnTo>
                    <a:pt x="4824" y="19636"/>
                  </a:lnTo>
                  <a:close/>
                </a:path>
                <a:path w="31114" h="31114">
                  <a:moveTo>
                    <a:pt x="30537" y="17473"/>
                  </a:moveTo>
                  <a:lnTo>
                    <a:pt x="26592" y="17473"/>
                  </a:lnTo>
                  <a:lnTo>
                    <a:pt x="26514" y="17857"/>
                  </a:lnTo>
                  <a:lnTo>
                    <a:pt x="25879" y="19797"/>
                  </a:lnTo>
                  <a:lnTo>
                    <a:pt x="25977" y="19618"/>
                  </a:lnTo>
                  <a:lnTo>
                    <a:pt x="30081" y="19618"/>
                  </a:lnTo>
                  <a:lnTo>
                    <a:pt x="30438" y="18453"/>
                  </a:lnTo>
                  <a:lnTo>
                    <a:pt x="30537" y="17473"/>
                  </a:lnTo>
                  <a:close/>
                </a:path>
                <a:path w="31114" h="31114">
                  <a:moveTo>
                    <a:pt x="4191" y="17646"/>
                  </a:moveTo>
                  <a:lnTo>
                    <a:pt x="4212" y="17857"/>
                  </a:lnTo>
                  <a:lnTo>
                    <a:pt x="4191" y="17646"/>
                  </a:lnTo>
                  <a:close/>
                </a:path>
                <a:path w="31114" h="31114">
                  <a:moveTo>
                    <a:pt x="26534" y="17663"/>
                  </a:moveTo>
                  <a:lnTo>
                    <a:pt x="26474" y="17857"/>
                  </a:lnTo>
                  <a:lnTo>
                    <a:pt x="26534" y="17663"/>
                  </a:lnTo>
                  <a:close/>
                </a:path>
                <a:path w="31114" h="31114">
                  <a:moveTo>
                    <a:pt x="30727" y="15165"/>
                  </a:moveTo>
                  <a:lnTo>
                    <a:pt x="26781" y="15165"/>
                  </a:lnTo>
                  <a:lnTo>
                    <a:pt x="26781" y="15555"/>
                  </a:lnTo>
                  <a:lnTo>
                    <a:pt x="26534" y="17663"/>
                  </a:lnTo>
                  <a:lnTo>
                    <a:pt x="26592" y="17473"/>
                  </a:lnTo>
                  <a:lnTo>
                    <a:pt x="30537" y="17473"/>
                  </a:lnTo>
                  <a:lnTo>
                    <a:pt x="30727" y="15555"/>
                  </a:lnTo>
                  <a:lnTo>
                    <a:pt x="30727" y="15165"/>
                  </a:lnTo>
                  <a:close/>
                </a:path>
                <a:path w="31114" h="31114">
                  <a:moveTo>
                    <a:pt x="4172" y="17452"/>
                  </a:moveTo>
                  <a:lnTo>
                    <a:pt x="4191" y="17646"/>
                  </a:lnTo>
                  <a:lnTo>
                    <a:pt x="4172" y="17452"/>
                  </a:lnTo>
                  <a:close/>
                </a:path>
                <a:path w="31114" h="31114">
                  <a:moveTo>
                    <a:pt x="3964" y="15360"/>
                  </a:moveTo>
                  <a:lnTo>
                    <a:pt x="3945" y="15555"/>
                  </a:lnTo>
                  <a:lnTo>
                    <a:pt x="3964" y="15360"/>
                  </a:lnTo>
                  <a:close/>
                </a:path>
                <a:path w="31114" h="31114">
                  <a:moveTo>
                    <a:pt x="26762" y="15360"/>
                  </a:moveTo>
                  <a:lnTo>
                    <a:pt x="26742" y="15555"/>
                  </a:lnTo>
                  <a:lnTo>
                    <a:pt x="26762" y="15360"/>
                  </a:lnTo>
                  <a:close/>
                </a:path>
                <a:path w="31114" h="31114">
                  <a:moveTo>
                    <a:pt x="3984" y="15165"/>
                  </a:moveTo>
                  <a:lnTo>
                    <a:pt x="3964" y="15360"/>
                  </a:lnTo>
                  <a:lnTo>
                    <a:pt x="3984" y="15165"/>
                  </a:lnTo>
                  <a:close/>
                </a:path>
                <a:path w="31114" h="31114">
                  <a:moveTo>
                    <a:pt x="30499" y="12863"/>
                  </a:moveTo>
                  <a:lnTo>
                    <a:pt x="26514" y="12863"/>
                  </a:lnTo>
                  <a:lnTo>
                    <a:pt x="26592" y="13247"/>
                  </a:lnTo>
                  <a:lnTo>
                    <a:pt x="26762" y="15360"/>
                  </a:lnTo>
                  <a:lnTo>
                    <a:pt x="26781" y="15165"/>
                  </a:lnTo>
                  <a:lnTo>
                    <a:pt x="30727" y="15165"/>
                  </a:lnTo>
                  <a:lnTo>
                    <a:pt x="30499" y="12863"/>
                  </a:lnTo>
                  <a:close/>
                </a:path>
                <a:path w="31114" h="31114">
                  <a:moveTo>
                    <a:pt x="4191" y="13073"/>
                  </a:moveTo>
                  <a:lnTo>
                    <a:pt x="4129" y="13267"/>
                  </a:lnTo>
                  <a:lnTo>
                    <a:pt x="4191" y="13073"/>
                  </a:lnTo>
                  <a:close/>
                </a:path>
                <a:path w="31114" h="31114">
                  <a:moveTo>
                    <a:pt x="26534" y="13057"/>
                  </a:moveTo>
                  <a:lnTo>
                    <a:pt x="26552" y="13247"/>
                  </a:lnTo>
                  <a:lnTo>
                    <a:pt x="26534" y="13057"/>
                  </a:lnTo>
                  <a:close/>
                </a:path>
                <a:path w="31114" h="31114">
                  <a:moveTo>
                    <a:pt x="4258" y="12863"/>
                  </a:moveTo>
                  <a:lnTo>
                    <a:pt x="4191" y="13073"/>
                  </a:lnTo>
                  <a:lnTo>
                    <a:pt x="4258" y="12863"/>
                  </a:lnTo>
                  <a:close/>
                </a:path>
                <a:path w="31114" h="31114">
                  <a:moveTo>
                    <a:pt x="29968" y="10732"/>
                  </a:moveTo>
                  <a:lnTo>
                    <a:pt x="25821" y="10732"/>
                  </a:lnTo>
                  <a:lnTo>
                    <a:pt x="25982" y="11111"/>
                  </a:lnTo>
                  <a:lnTo>
                    <a:pt x="26534" y="13057"/>
                  </a:lnTo>
                  <a:lnTo>
                    <a:pt x="26514" y="12863"/>
                  </a:lnTo>
                  <a:lnTo>
                    <a:pt x="30499" y="12863"/>
                  </a:lnTo>
                  <a:lnTo>
                    <a:pt x="30438" y="12266"/>
                  </a:lnTo>
                  <a:lnTo>
                    <a:pt x="29968" y="10732"/>
                  </a:lnTo>
                  <a:close/>
                </a:path>
                <a:path w="31114" h="31114">
                  <a:moveTo>
                    <a:pt x="25881" y="10928"/>
                  </a:moveTo>
                  <a:lnTo>
                    <a:pt x="25937" y="11111"/>
                  </a:lnTo>
                  <a:lnTo>
                    <a:pt x="25881" y="10928"/>
                  </a:lnTo>
                  <a:close/>
                </a:path>
                <a:path w="31114" h="31114">
                  <a:moveTo>
                    <a:pt x="25821" y="10732"/>
                  </a:moveTo>
                  <a:lnTo>
                    <a:pt x="25880" y="10924"/>
                  </a:lnTo>
                  <a:lnTo>
                    <a:pt x="25982" y="11111"/>
                  </a:lnTo>
                  <a:lnTo>
                    <a:pt x="25821" y="10732"/>
                  </a:lnTo>
                  <a:close/>
                </a:path>
                <a:path w="31114" h="31114">
                  <a:moveTo>
                    <a:pt x="4929" y="10752"/>
                  </a:moveTo>
                  <a:lnTo>
                    <a:pt x="4783" y="11093"/>
                  </a:lnTo>
                  <a:lnTo>
                    <a:pt x="4875" y="10924"/>
                  </a:lnTo>
                  <a:lnTo>
                    <a:pt x="4929" y="10752"/>
                  </a:lnTo>
                  <a:close/>
                </a:path>
                <a:path w="31114" h="31114">
                  <a:moveTo>
                    <a:pt x="4875" y="10924"/>
                  </a:moveTo>
                  <a:lnTo>
                    <a:pt x="4783" y="11093"/>
                  </a:lnTo>
                  <a:lnTo>
                    <a:pt x="4875" y="10924"/>
                  </a:lnTo>
                  <a:close/>
                </a:path>
                <a:path w="31114" h="31114">
                  <a:moveTo>
                    <a:pt x="29268" y="8863"/>
                  </a:moveTo>
                  <a:lnTo>
                    <a:pt x="24738" y="8863"/>
                  </a:lnTo>
                  <a:lnTo>
                    <a:pt x="24941" y="9161"/>
                  </a:lnTo>
                  <a:lnTo>
                    <a:pt x="25022" y="9377"/>
                  </a:lnTo>
                  <a:lnTo>
                    <a:pt x="25881" y="10928"/>
                  </a:lnTo>
                  <a:lnTo>
                    <a:pt x="25821" y="10732"/>
                  </a:lnTo>
                  <a:lnTo>
                    <a:pt x="29968" y="10732"/>
                  </a:lnTo>
                  <a:lnTo>
                    <a:pt x="29552" y="9377"/>
                  </a:lnTo>
                  <a:lnTo>
                    <a:pt x="29268" y="8863"/>
                  </a:lnTo>
                  <a:close/>
                </a:path>
                <a:path w="31114" h="31114">
                  <a:moveTo>
                    <a:pt x="4968" y="10752"/>
                  </a:moveTo>
                  <a:lnTo>
                    <a:pt x="4875" y="10924"/>
                  </a:lnTo>
                  <a:lnTo>
                    <a:pt x="4968" y="10752"/>
                  </a:lnTo>
                  <a:close/>
                </a:path>
                <a:path w="31114" h="31114">
                  <a:moveTo>
                    <a:pt x="5999" y="8845"/>
                  </a:moveTo>
                  <a:lnTo>
                    <a:pt x="5775" y="9175"/>
                  </a:lnTo>
                  <a:lnTo>
                    <a:pt x="5904" y="9020"/>
                  </a:lnTo>
                  <a:lnTo>
                    <a:pt x="5999" y="8845"/>
                  </a:lnTo>
                  <a:close/>
                </a:path>
                <a:path w="31114" h="31114">
                  <a:moveTo>
                    <a:pt x="5903" y="9022"/>
                  </a:moveTo>
                  <a:lnTo>
                    <a:pt x="5775" y="9175"/>
                  </a:lnTo>
                  <a:lnTo>
                    <a:pt x="5903" y="9022"/>
                  </a:lnTo>
                  <a:close/>
                </a:path>
                <a:path w="31114" h="31114">
                  <a:moveTo>
                    <a:pt x="24825" y="9020"/>
                  </a:moveTo>
                  <a:lnTo>
                    <a:pt x="24903" y="9161"/>
                  </a:lnTo>
                  <a:lnTo>
                    <a:pt x="24825" y="9020"/>
                  </a:lnTo>
                  <a:close/>
                </a:path>
                <a:path w="31114" h="31114">
                  <a:moveTo>
                    <a:pt x="24738" y="8863"/>
                  </a:moveTo>
                  <a:lnTo>
                    <a:pt x="24825" y="9020"/>
                  </a:lnTo>
                  <a:lnTo>
                    <a:pt x="24941" y="9161"/>
                  </a:lnTo>
                  <a:lnTo>
                    <a:pt x="24738" y="8863"/>
                  </a:lnTo>
                  <a:close/>
                </a:path>
                <a:path w="31114" h="31114">
                  <a:moveTo>
                    <a:pt x="6051" y="8845"/>
                  </a:moveTo>
                  <a:lnTo>
                    <a:pt x="5903" y="9022"/>
                  </a:lnTo>
                  <a:lnTo>
                    <a:pt x="6051" y="8845"/>
                  </a:lnTo>
                  <a:close/>
                </a:path>
                <a:path w="31114" h="31114">
                  <a:moveTo>
                    <a:pt x="28337" y="7179"/>
                  </a:moveTo>
                  <a:lnTo>
                    <a:pt x="23311" y="7179"/>
                  </a:lnTo>
                  <a:lnTo>
                    <a:pt x="23572" y="7442"/>
                  </a:lnTo>
                  <a:lnTo>
                    <a:pt x="24825" y="9020"/>
                  </a:lnTo>
                  <a:lnTo>
                    <a:pt x="24738" y="8863"/>
                  </a:lnTo>
                  <a:lnTo>
                    <a:pt x="29268" y="8863"/>
                  </a:lnTo>
                  <a:lnTo>
                    <a:pt x="28337" y="7179"/>
                  </a:lnTo>
                  <a:close/>
                </a:path>
                <a:path w="31114" h="31114">
                  <a:moveTo>
                    <a:pt x="7434" y="7193"/>
                  </a:moveTo>
                  <a:lnTo>
                    <a:pt x="7184" y="7442"/>
                  </a:lnTo>
                  <a:lnTo>
                    <a:pt x="7321" y="7327"/>
                  </a:lnTo>
                  <a:lnTo>
                    <a:pt x="7434" y="7193"/>
                  </a:lnTo>
                  <a:close/>
                </a:path>
                <a:path w="31114" h="31114">
                  <a:moveTo>
                    <a:pt x="7321" y="7327"/>
                  </a:moveTo>
                  <a:lnTo>
                    <a:pt x="7184" y="7442"/>
                  </a:lnTo>
                  <a:lnTo>
                    <a:pt x="7321" y="7327"/>
                  </a:lnTo>
                  <a:close/>
                </a:path>
                <a:path w="31114" h="31114">
                  <a:moveTo>
                    <a:pt x="23431" y="7324"/>
                  </a:moveTo>
                  <a:lnTo>
                    <a:pt x="23572" y="7442"/>
                  </a:lnTo>
                  <a:lnTo>
                    <a:pt x="23431" y="7324"/>
                  </a:lnTo>
                  <a:close/>
                </a:path>
                <a:path w="31114" h="31114">
                  <a:moveTo>
                    <a:pt x="23311" y="7179"/>
                  </a:moveTo>
                  <a:lnTo>
                    <a:pt x="23434" y="7327"/>
                  </a:lnTo>
                  <a:lnTo>
                    <a:pt x="23572" y="7442"/>
                  </a:lnTo>
                  <a:lnTo>
                    <a:pt x="23311" y="7179"/>
                  </a:lnTo>
                  <a:close/>
                </a:path>
                <a:path w="31114" h="31114">
                  <a:moveTo>
                    <a:pt x="7482" y="7193"/>
                  </a:moveTo>
                  <a:lnTo>
                    <a:pt x="7321" y="7327"/>
                  </a:lnTo>
                  <a:lnTo>
                    <a:pt x="7482" y="7193"/>
                  </a:lnTo>
                  <a:close/>
                </a:path>
                <a:path w="31114" h="31114">
                  <a:moveTo>
                    <a:pt x="27296" y="5786"/>
                  </a:moveTo>
                  <a:lnTo>
                    <a:pt x="21587" y="5786"/>
                  </a:lnTo>
                  <a:lnTo>
                    <a:pt x="21927" y="6014"/>
                  </a:lnTo>
                  <a:lnTo>
                    <a:pt x="23431" y="7324"/>
                  </a:lnTo>
                  <a:lnTo>
                    <a:pt x="23311" y="7179"/>
                  </a:lnTo>
                  <a:lnTo>
                    <a:pt x="28337" y="7179"/>
                  </a:lnTo>
                  <a:lnTo>
                    <a:pt x="28121" y="6789"/>
                  </a:lnTo>
                  <a:lnTo>
                    <a:pt x="27296" y="5786"/>
                  </a:lnTo>
                  <a:close/>
                </a:path>
                <a:path w="31114" h="31114">
                  <a:moveTo>
                    <a:pt x="21743" y="5916"/>
                  </a:moveTo>
                  <a:lnTo>
                    <a:pt x="21927" y="6014"/>
                  </a:lnTo>
                  <a:lnTo>
                    <a:pt x="21743" y="5916"/>
                  </a:lnTo>
                  <a:close/>
                </a:path>
                <a:path w="31114" h="31114">
                  <a:moveTo>
                    <a:pt x="21587" y="5786"/>
                  </a:moveTo>
                  <a:lnTo>
                    <a:pt x="21743" y="5916"/>
                  </a:lnTo>
                  <a:lnTo>
                    <a:pt x="21927" y="6014"/>
                  </a:lnTo>
                  <a:lnTo>
                    <a:pt x="21587" y="5786"/>
                  </a:lnTo>
                  <a:close/>
                </a:path>
                <a:path w="31114" h="31114">
                  <a:moveTo>
                    <a:pt x="9169" y="5786"/>
                  </a:moveTo>
                  <a:lnTo>
                    <a:pt x="8838" y="6009"/>
                  </a:lnTo>
                  <a:lnTo>
                    <a:pt x="9015" y="5914"/>
                  </a:lnTo>
                  <a:lnTo>
                    <a:pt x="9169" y="5786"/>
                  </a:lnTo>
                  <a:close/>
                </a:path>
                <a:path w="31114" h="31114">
                  <a:moveTo>
                    <a:pt x="9015" y="5914"/>
                  </a:moveTo>
                  <a:lnTo>
                    <a:pt x="8838" y="6009"/>
                  </a:lnTo>
                  <a:lnTo>
                    <a:pt x="9015" y="5914"/>
                  </a:lnTo>
                  <a:close/>
                </a:path>
                <a:path w="31114" h="31114">
                  <a:moveTo>
                    <a:pt x="26486" y="4801"/>
                  </a:moveTo>
                  <a:lnTo>
                    <a:pt x="19646" y="4801"/>
                  </a:lnTo>
                  <a:lnTo>
                    <a:pt x="19978" y="4941"/>
                  </a:lnTo>
                  <a:lnTo>
                    <a:pt x="21743" y="5916"/>
                  </a:lnTo>
                  <a:lnTo>
                    <a:pt x="21587" y="5786"/>
                  </a:lnTo>
                  <a:lnTo>
                    <a:pt x="27296" y="5786"/>
                  </a:lnTo>
                  <a:lnTo>
                    <a:pt x="26486" y="4801"/>
                  </a:lnTo>
                  <a:close/>
                </a:path>
                <a:path w="31114" h="31114">
                  <a:moveTo>
                    <a:pt x="9253" y="5786"/>
                  </a:moveTo>
                  <a:lnTo>
                    <a:pt x="9015" y="5914"/>
                  </a:lnTo>
                  <a:lnTo>
                    <a:pt x="9253" y="5786"/>
                  </a:lnTo>
                  <a:close/>
                </a:path>
                <a:path w="31114" h="31114">
                  <a:moveTo>
                    <a:pt x="11090" y="4796"/>
                  </a:moveTo>
                  <a:lnTo>
                    <a:pt x="10750" y="4941"/>
                  </a:lnTo>
                  <a:lnTo>
                    <a:pt x="10924" y="4885"/>
                  </a:lnTo>
                  <a:lnTo>
                    <a:pt x="11090" y="4796"/>
                  </a:lnTo>
                  <a:close/>
                </a:path>
                <a:path w="31114" h="31114">
                  <a:moveTo>
                    <a:pt x="10924" y="4885"/>
                  </a:moveTo>
                  <a:lnTo>
                    <a:pt x="10750" y="4941"/>
                  </a:lnTo>
                  <a:lnTo>
                    <a:pt x="10924" y="4885"/>
                  </a:lnTo>
                  <a:close/>
                </a:path>
                <a:path w="31114" h="31114">
                  <a:moveTo>
                    <a:pt x="19807" y="4886"/>
                  </a:moveTo>
                  <a:lnTo>
                    <a:pt x="19978" y="4941"/>
                  </a:lnTo>
                  <a:lnTo>
                    <a:pt x="19807" y="4886"/>
                  </a:lnTo>
                  <a:close/>
                </a:path>
                <a:path w="31114" h="31114">
                  <a:moveTo>
                    <a:pt x="19646" y="4801"/>
                  </a:moveTo>
                  <a:lnTo>
                    <a:pt x="19807" y="4886"/>
                  </a:lnTo>
                  <a:lnTo>
                    <a:pt x="19978" y="4941"/>
                  </a:lnTo>
                  <a:lnTo>
                    <a:pt x="19646" y="4801"/>
                  </a:lnTo>
                  <a:close/>
                </a:path>
                <a:path w="31114" h="31114">
                  <a:moveTo>
                    <a:pt x="25801" y="4142"/>
                  </a:moveTo>
                  <a:lnTo>
                    <a:pt x="17459" y="4142"/>
                  </a:lnTo>
                  <a:lnTo>
                    <a:pt x="17864" y="4225"/>
                  </a:lnTo>
                  <a:lnTo>
                    <a:pt x="17722" y="4225"/>
                  </a:lnTo>
                  <a:lnTo>
                    <a:pt x="19807" y="4886"/>
                  </a:lnTo>
                  <a:lnTo>
                    <a:pt x="19646" y="4801"/>
                  </a:lnTo>
                  <a:lnTo>
                    <a:pt x="26486" y="4801"/>
                  </a:lnTo>
                  <a:lnTo>
                    <a:pt x="26251" y="4518"/>
                  </a:lnTo>
                  <a:lnTo>
                    <a:pt x="25900" y="4225"/>
                  </a:lnTo>
                  <a:lnTo>
                    <a:pt x="17864" y="4225"/>
                  </a:lnTo>
                  <a:lnTo>
                    <a:pt x="17657" y="4205"/>
                  </a:lnTo>
                  <a:lnTo>
                    <a:pt x="25876" y="4205"/>
                  </a:lnTo>
                  <a:close/>
                </a:path>
                <a:path w="31114" h="31114">
                  <a:moveTo>
                    <a:pt x="11206" y="4796"/>
                  </a:moveTo>
                  <a:lnTo>
                    <a:pt x="10924" y="4885"/>
                  </a:lnTo>
                  <a:lnTo>
                    <a:pt x="11206" y="4796"/>
                  </a:lnTo>
                  <a:close/>
                </a:path>
                <a:path w="31114" h="31114">
                  <a:moveTo>
                    <a:pt x="13268" y="4142"/>
                  </a:moveTo>
                  <a:lnTo>
                    <a:pt x="12863" y="4225"/>
                  </a:lnTo>
                  <a:lnTo>
                    <a:pt x="13070" y="4205"/>
                  </a:lnTo>
                  <a:lnTo>
                    <a:pt x="13268" y="4142"/>
                  </a:lnTo>
                  <a:close/>
                </a:path>
                <a:path w="31114" h="31114">
                  <a:moveTo>
                    <a:pt x="13070" y="4205"/>
                  </a:moveTo>
                  <a:lnTo>
                    <a:pt x="12863" y="4225"/>
                  </a:lnTo>
                  <a:lnTo>
                    <a:pt x="13006" y="4225"/>
                  </a:lnTo>
                  <a:close/>
                </a:path>
                <a:path w="31114" h="31114">
                  <a:moveTo>
                    <a:pt x="17459" y="4142"/>
                  </a:moveTo>
                  <a:lnTo>
                    <a:pt x="17657" y="4205"/>
                  </a:lnTo>
                  <a:lnTo>
                    <a:pt x="17864" y="4225"/>
                  </a:lnTo>
                  <a:lnTo>
                    <a:pt x="17459" y="4142"/>
                  </a:lnTo>
                  <a:close/>
                </a:path>
                <a:path w="31114" h="31114">
                  <a:moveTo>
                    <a:pt x="25581" y="3959"/>
                  </a:moveTo>
                  <a:lnTo>
                    <a:pt x="15558" y="3959"/>
                  </a:lnTo>
                  <a:lnTo>
                    <a:pt x="15363" y="3978"/>
                  </a:lnTo>
                  <a:lnTo>
                    <a:pt x="17657" y="4205"/>
                  </a:lnTo>
                  <a:lnTo>
                    <a:pt x="17459" y="4142"/>
                  </a:lnTo>
                  <a:lnTo>
                    <a:pt x="25801" y="4142"/>
                  </a:lnTo>
                  <a:lnTo>
                    <a:pt x="25581" y="3959"/>
                  </a:lnTo>
                  <a:close/>
                </a:path>
                <a:path w="31114" h="31114">
                  <a:moveTo>
                    <a:pt x="13706" y="4142"/>
                  </a:moveTo>
                  <a:lnTo>
                    <a:pt x="13268" y="4142"/>
                  </a:lnTo>
                  <a:lnTo>
                    <a:pt x="13070" y="4205"/>
                  </a:lnTo>
                  <a:lnTo>
                    <a:pt x="13706" y="4142"/>
                  </a:lnTo>
                  <a:close/>
                </a:path>
                <a:path w="31114" h="31114">
                  <a:moveTo>
                    <a:pt x="15558" y="3959"/>
                  </a:moveTo>
                  <a:lnTo>
                    <a:pt x="15168" y="3959"/>
                  </a:lnTo>
                  <a:lnTo>
                    <a:pt x="15363" y="3978"/>
                  </a:lnTo>
                  <a:lnTo>
                    <a:pt x="15558" y="3959"/>
                  </a:lnTo>
                  <a:close/>
                </a:path>
              </a:pathLst>
            </a:custGeom>
            <a:solidFill>
              <a:srgbClr val="000000"/>
            </a:solidFill>
          </p:spPr>
          <p:txBody>
            <a:bodyPr wrap="square" lIns="0" tIns="0" rIns="0" bIns="0" rtlCol="0"/>
            <a:lstStyle/>
            <a:p>
              <a:endParaRPr sz="2400"/>
            </a:p>
          </p:txBody>
        </p:sp>
        <p:sp>
          <p:nvSpPr>
            <p:cNvPr id="25" name="object 25"/>
            <p:cNvSpPr/>
            <p:nvPr/>
          </p:nvSpPr>
          <p:spPr>
            <a:xfrm>
              <a:off x="6374754" y="4225657"/>
              <a:ext cx="910590" cy="175260"/>
            </a:xfrm>
            <a:custGeom>
              <a:avLst/>
              <a:gdLst/>
              <a:ahLst/>
              <a:cxnLst/>
              <a:rect l="l" t="t" r="r" b="b"/>
              <a:pathLst>
                <a:path w="910590" h="175260">
                  <a:moveTo>
                    <a:pt x="227604" y="0"/>
                  </a:moveTo>
                  <a:lnTo>
                    <a:pt x="0" y="0"/>
                  </a:lnTo>
                </a:path>
                <a:path w="910590" h="175260">
                  <a:moveTo>
                    <a:pt x="796695" y="174750"/>
                  </a:moveTo>
                  <a:lnTo>
                    <a:pt x="910513" y="174750"/>
                  </a:lnTo>
                </a:path>
              </a:pathLst>
            </a:custGeom>
            <a:ln w="7588">
              <a:solidFill>
                <a:srgbClr val="D5C8CE"/>
              </a:solidFill>
            </a:ln>
          </p:spPr>
          <p:txBody>
            <a:bodyPr wrap="square" lIns="0" tIns="0" rIns="0" bIns="0" rtlCol="0"/>
            <a:lstStyle/>
            <a:p>
              <a:endParaRPr sz="2400"/>
            </a:p>
          </p:txBody>
        </p:sp>
        <p:sp>
          <p:nvSpPr>
            <p:cNvPr id="26" name="object 26"/>
            <p:cNvSpPr/>
            <p:nvPr/>
          </p:nvSpPr>
          <p:spPr>
            <a:xfrm>
              <a:off x="7281157" y="4382011"/>
              <a:ext cx="33020" cy="33020"/>
            </a:xfrm>
            <a:custGeom>
              <a:avLst/>
              <a:gdLst/>
              <a:ahLst/>
              <a:cxnLst/>
              <a:rect l="l" t="t" r="r" b="b"/>
              <a:pathLst>
                <a:path w="33020" h="33020">
                  <a:moveTo>
                    <a:pt x="0" y="32623"/>
                  </a:moveTo>
                  <a:lnTo>
                    <a:pt x="32622" y="32623"/>
                  </a:lnTo>
                  <a:lnTo>
                    <a:pt x="32622" y="0"/>
                  </a:lnTo>
                  <a:lnTo>
                    <a:pt x="0" y="0"/>
                  </a:lnTo>
                  <a:lnTo>
                    <a:pt x="0" y="32623"/>
                  </a:lnTo>
                  <a:close/>
                </a:path>
              </a:pathLst>
            </a:custGeom>
            <a:ln w="4552">
              <a:solidFill>
                <a:srgbClr val="D5C8CE"/>
              </a:solidFill>
            </a:ln>
          </p:spPr>
          <p:txBody>
            <a:bodyPr wrap="square" lIns="0" tIns="0" rIns="0" bIns="0" rtlCol="0"/>
            <a:lstStyle/>
            <a:p>
              <a:endParaRPr sz="2400"/>
            </a:p>
          </p:txBody>
        </p:sp>
        <p:sp>
          <p:nvSpPr>
            <p:cNvPr id="27" name="object 27"/>
            <p:cNvSpPr/>
            <p:nvPr/>
          </p:nvSpPr>
          <p:spPr>
            <a:xfrm>
              <a:off x="7281170" y="4382004"/>
              <a:ext cx="31115" cy="31115"/>
            </a:xfrm>
            <a:custGeom>
              <a:avLst/>
              <a:gdLst/>
              <a:ahLst/>
              <a:cxnLst/>
              <a:rect l="l" t="t" r="r" b="b"/>
              <a:pathLst>
                <a:path w="31115" h="31114">
                  <a:moveTo>
                    <a:pt x="15362" y="0"/>
                  </a:moveTo>
                  <a:lnTo>
                    <a:pt x="0" y="15165"/>
                  </a:lnTo>
                  <a:lnTo>
                    <a:pt x="0" y="15555"/>
                  </a:lnTo>
                  <a:lnTo>
                    <a:pt x="15362" y="30720"/>
                  </a:lnTo>
                  <a:lnTo>
                    <a:pt x="18450" y="30415"/>
                  </a:lnTo>
                  <a:lnTo>
                    <a:pt x="21352" y="29528"/>
                  </a:lnTo>
                  <a:lnTo>
                    <a:pt x="23976" y="28098"/>
                  </a:lnTo>
                  <a:lnTo>
                    <a:pt x="25607" y="26761"/>
                  </a:lnTo>
                  <a:lnTo>
                    <a:pt x="15168" y="26761"/>
                  </a:lnTo>
                  <a:lnTo>
                    <a:pt x="15363" y="26742"/>
                  </a:lnTo>
                  <a:lnTo>
                    <a:pt x="13640" y="26571"/>
                  </a:lnTo>
                  <a:lnTo>
                    <a:pt x="13247" y="26571"/>
                  </a:lnTo>
                  <a:lnTo>
                    <a:pt x="12862" y="26495"/>
                  </a:lnTo>
                  <a:lnTo>
                    <a:pt x="12995" y="26495"/>
                  </a:lnTo>
                  <a:lnTo>
                    <a:pt x="11254" y="25963"/>
                  </a:lnTo>
                  <a:lnTo>
                    <a:pt x="11096" y="25958"/>
                  </a:lnTo>
                  <a:lnTo>
                    <a:pt x="10865" y="25860"/>
                  </a:lnTo>
                  <a:lnTo>
                    <a:pt x="9223" y="24923"/>
                  </a:lnTo>
                  <a:lnTo>
                    <a:pt x="8982" y="24805"/>
                  </a:lnTo>
                  <a:lnTo>
                    <a:pt x="7505" y="23570"/>
                  </a:lnTo>
                  <a:lnTo>
                    <a:pt x="7289" y="23413"/>
                  </a:lnTo>
                  <a:lnTo>
                    <a:pt x="6059" y="21914"/>
                  </a:lnTo>
                  <a:lnTo>
                    <a:pt x="5881" y="21731"/>
                  </a:lnTo>
                  <a:lnTo>
                    <a:pt x="5823" y="21575"/>
                  </a:lnTo>
                  <a:lnTo>
                    <a:pt x="4976" y="19987"/>
                  </a:lnTo>
                  <a:lnTo>
                    <a:pt x="4856" y="19796"/>
                  </a:lnTo>
                  <a:lnTo>
                    <a:pt x="4817" y="19618"/>
                  </a:lnTo>
                  <a:lnTo>
                    <a:pt x="4257" y="17857"/>
                  </a:lnTo>
                  <a:lnTo>
                    <a:pt x="3984" y="15555"/>
                  </a:lnTo>
                  <a:lnTo>
                    <a:pt x="4172" y="13267"/>
                  </a:lnTo>
                  <a:lnTo>
                    <a:pt x="4212" y="12863"/>
                  </a:lnTo>
                  <a:lnTo>
                    <a:pt x="4814" y="11111"/>
                  </a:lnTo>
                  <a:lnTo>
                    <a:pt x="4854" y="10928"/>
                  </a:lnTo>
                  <a:lnTo>
                    <a:pt x="4978" y="10733"/>
                  </a:lnTo>
                  <a:lnTo>
                    <a:pt x="5711" y="9377"/>
                  </a:lnTo>
                  <a:lnTo>
                    <a:pt x="5775" y="9175"/>
                  </a:lnTo>
                  <a:lnTo>
                    <a:pt x="5999" y="8845"/>
                  </a:lnTo>
                  <a:lnTo>
                    <a:pt x="7225" y="7442"/>
                  </a:lnTo>
                  <a:lnTo>
                    <a:pt x="7434" y="7193"/>
                  </a:lnTo>
                  <a:lnTo>
                    <a:pt x="8895" y="6014"/>
                  </a:lnTo>
                  <a:lnTo>
                    <a:pt x="9169" y="5786"/>
                  </a:lnTo>
                  <a:lnTo>
                    <a:pt x="10821" y="4941"/>
                  </a:lnTo>
                  <a:lnTo>
                    <a:pt x="11090" y="4796"/>
                  </a:lnTo>
                  <a:lnTo>
                    <a:pt x="13005" y="4225"/>
                  </a:lnTo>
                  <a:lnTo>
                    <a:pt x="12862" y="4225"/>
                  </a:lnTo>
                  <a:lnTo>
                    <a:pt x="13267" y="4142"/>
                  </a:lnTo>
                  <a:lnTo>
                    <a:pt x="13704" y="4142"/>
                  </a:lnTo>
                  <a:lnTo>
                    <a:pt x="15363" y="3978"/>
                  </a:lnTo>
                  <a:lnTo>
                    <a:pt x="15168" y="3959"/>
                  </a:lnTo>
                  <a:lnTo>
                    <a:pt x="25581" y="3959"/>
                  </a:lnTo>
                  <a:lnTo>
                    <a:pt x="23972" y="2616"/>
                  </a:lnTo>
                  <a:lnTo>
                    <a:pt x="21349" y="1222"/>
                  </a:lnTo>
                  <a:lnTo>
                    <a:pt x="18461" y="306"/>
                  </a:lnTo>
                  <a:lnTo>
                    <a:pt x="15362" y="0"/>
                  </a:lnTo>
                  <a:close/>
                </a:path>
                <a:path w="31115" h="31114">
                  <a:moveTo>
                    <a:pt x="15363" y="26742"/>
                  </a:moveTo>
                  <a:lnTo>
                    <a:pt x="15168" y="26761"/>
                  </a:lnTo>
                  <a:lnTo>
                    <a:pt x="15558" y="26761"/>
                  </a:lnTo>
                  <a:lnTo>
                    <a:pt x="15363" y="26742"/>
                  </a:lnTo>
                  <a:close/>
                </a:path>
                <a:path w="31115" h="31114">
                  <a:moveTo>
                    <a:pt x="17667" y="26514"/>
                  </a:moveTo>
                  <a:lnTo>
                    <a:pt x="15363" y="26742"/>
                  </a:lnTo>
                  <a:lnTo>
                    <a:pt x="15558" y="26761"/>
                  </a:lnTo>
                  <a:lnTo>
                    <a:pt x="25607" y="26761"/>
                  </a:lnTo>
                  <a:lnTo>
                    <a:pt x="25838" y="26571"/>
                  </a:lnTo>
                  <a:lnTo>
                    <a:pt x="17480" y="26571"/>
                  </a:lnTo>
                  <a:lnTo>
                    <a:pt x="17667" y="26514"/>
                  </a:lnTo>
                  <a:close/>
                </a:path>
                <a:path w="31115" h="31114">
                  <a:moveTo>
                    <a:pt x="12862" y="26495"/>
                  </a:moveTo>
                  <a:lnTo>
                    <a:pt x="13247" y="26571"/>
                  </a:lnTo>
                  <a:lnTo>
                    <a:pt x="13059" y="26514"/>
                  </a:lnTo>
                  <a:lnTo>
                    <a:pt x="12862" y="26495"/>
                  </a:lnTo>
                  <a:close/>
                </a:path>
                <a:path w="31115" h="31114">
                  <a:moveTo>
                    <a:pt x="13059" y="26514"/>
                  </a:moveTo>
                  <a:lnTo>
                    <a:pt x="13247" y="26571"/>
                  </a:lnTo>
                  <a:lnTo>
                    <a:pt x="13640" y="26571"/>
                  </a:lnTo>
                  <a:lnTo>
                    <a:pt x="13059" y="26514"/>
                  </a:lnTo>
                  <a:close/>
                </a:path>
                <a:path w="31115" h="31114">
                  <a:moveTo>
                    <a:pt x="17864" y="26495"/>
                  </a:moveTo>
                  <a:lnTo>
                    <a:pt x="17667" y="26514"/>
                  </a:lnTo>
                  <a:lnTo>
                    <a:pt x="17480" y="26571"/>
                  </a:lnTo>
                  <a:lnTo>
                    <a:pt x="17864" y="26495"/>
                  </a:lnTo>
                  <a:close/>
                </a:path>
                <a:path w="31115" h="31114">
                  <a:moveTo>
                    <a:pt x="25932" y="26495"/>
                  </a:moveTo>
                  <a:lnTo>
                    <a:pt x="17864" y="26495"/>
                  </a:lnTo>
                  <a:lnTo>
                    <a:pt x="17480" y="26571"/>
                  </a:lnTo>
                  <a:lnTo>
                    <a:pt x="25838" y="26571"/>
                  </a:lnTo>
                  <a:close/>
                </a:path>
                <a:path w="31115" h="31114">
                  <a:moveTo>
                    <a:pt x="19808" y="25860"/>
                  </a:moveTo>
                  <a:lnTo>
                    <a:pt x="17667" y="26514"/>
                  </a:lnTo>
                  <a:lnTo>
                    <a:pt x="17864" y="26495"/>
                  </a:lnTo>
                  <a:lnTo>
                    <a:pt x="25932" y="26495"/>
                  </a:lnTo>
                  <a:lnTo>
                    <a:pt x="26251" y="26233"/>
                  </a:lnTo>
                  <a:lnTo>
                    <a:pt x="26478" y="25958"/>
                  </a:lnTo>
                  <a:lnTo>
                    <a:pt x="19628" y="25958"/>
                  </a:lnTo>
                  <a:lnTo>
                    <a:pt x="19808" y="25860"/>
                  </a:lnTo>
                  <a:close/>
                </a:path>
                <a:path w="31115" h="31114">
                  <a:moveTo>
                    <a:pt x="12995" y="26495"/>
                  </a:moveTo>
                  <a:lnTo>
                    <a:pt x="12862" y="26495"/>
                  </a:lnTo>
                  <a:lnTo>
                    <a:pt x="13059" y="26514"/>
                  </a:lnTo>
                  <a:close/>
                </a:path>
                <a:path w="31115" h="31114">
                  <a:moveTo>
                    <a:pt x="10728" y="25802"/>
                  </a:moveTo>
                  <a:lnTo>
                    <a:pt x="11108" y="25963"/>
                  </a:lnTo>
                  <a:lnTo>
                    <a:pt x="10917" y="25860"/>
                  </a:lnTo>
                  <a:lnTo>
                    <a:pt x="10728" y="25802"/>
                  </a:lnTo>
                  <a:close/>
                </a:path>
                <a:path w="31115" h="31114">
                  <a:moveTo>
                    <a:pt x="10927" y="25863"/>
                  </a:moveTo>
                  <a:lnTo>
                    <a:pt x="11108" y="25963"/>
                  </a:lnTo>
                  <a:lnTo>
                    <a:pt x="11254" y="25963"/>
                  </a:lnTo>
                  <a:lnTo>
                    <a:pt x="10927" y="25863"/>
                  </a:lnTo>
                  <a:close/>
                </a:path>
                <a:path w="31115" h="31114">
                  <a:moveTo>
                    <a:pt x="19997" y="25802"/>
                  </a:moveTo>
                  <a:lnTo>
                    <a:pt x="19802" y="25863"/>
                  </a:lnTo>
                  <a:lnTo>
                    <a:pt x="19628" y="25958"/>
                  </a:lnTo>
                  <a:lnTo>
                    <a:pt x="19997" y="25802"/>
                  </a:lnTo>
                  <a:close/>
                </a:path>
                <a:path w="31115" h="31114">
                  <a:moveTo>
                    <a:pt x="26605" y="25802"/>
                  </a:moveTo>
                  <a:lnTo>
                    <a:pt x="19997" y="25802"/>
                  </a:lnTo>
                  <a:lnTo>
                    <a:pt x="19628" y="25958"/>
                  </a:lnTo>
                  <a:lnTo>
                    <a:pt x="26478" y="25958"/>
                  </a:lnTo>
                  <a:lnTo>
                    <a:pt x="26605" y="25802"/>
                  </a:lnTo>
                  <a:close/>
                </a:path>
                <a:path w="31115" h="31114">
                  <a:moveTo>
                    <a:pt x="10817" y="25802"/>
                  </a:moveTo>
                  <a:close/>
                </a:path>
                <a:path w="31115" h="31114">
                  <a:moveTo>
                    <a:pt x="27499" y="24715"/>
                  </a:moveTo>
                  <a:lnTo>
                    <a:pt x="21902" y="24720"/>
                  </a:lnTo>
                  <a:lnTo>
                    <a:pt x="21601" y="24923"/>
                  </a:lnTo>
                  <a:lnTo>
                    <a:pt x="19808" y="25860"/>
                  </a:lnTo>
                  <a:lnTo>
                    <a:pt x="19997" y="25802"/>
                  </a:lnTo>
                  <a:lnTo>
                    <a:pt x="26605" y="25802"/>
                  </a:lnTo>
                  <a:lnTo>
                    <a:pt x="27499" y="24715"/>
                  </a:lnTo>
                  <a:close/>
                </a:path>
                <a:path w="31115" h="31114">
                  <a:moveTo>
                    <a:pt x="8856" y="24720"/>
                  </a:moveTo>
                  <a:lnTo>
                    <a:pt x="9156" y="24923"/>
                  </a:lnTo>
                  <a:lnTo>
                    <a:pt x="9010" y="24805"/>
                  </a:lnTo>
                  <a:lnTo>
                    <a:pt x="8856" y="24720"/>
                  </a:lnTo>
                  <a:close/>
                </a:path>
                <a:path w="31115" h="31114">
                  <a:moveTo>
                    <a:pt x="9018" y="24809"/>
                  </a:moveTo>
                  <a:lnTo>
                    <a:pt x="9156" y="24923"/>
                  </a:lnTo>
                  <a:lnTo>
                    <a:pt x="9018" y="24809"/>
                  </a:lnTo>
                  <a:close/>
                </a:path>
                <a:path w="31115" h="31114">
                  <a:moveTo>
                    <a:pt x="21744" y="24805"/>
                  </a:moveTo>
                  <a:lnTo>
                    <a:pt x="21528" y="24923"/>
                  </a:lnTo>
                  <a:lnTo>
                    <a:pt x="21744" y="24805"/>
                  </a:lnTo>
                  <a:close/>
                </a:path>
                <a:path w="31115" h="31114">
                  <a:moveTo>
                    <a:pt x="21909" y="24715"/>
                  </a:moveTo>
                  <a:lnTo>
                    <a:pt x="21739" y="24809"/>
                  </a:lnTo>
                  <a:lnTo>
                    <a:pt x="21601" y="24923"/>
                  </a:lnTo>
                  <a:lnTo>
                    <a:pt x="21909" y="24715"/>
                  </a:lnTo>
                  <a:close/>
                </a:path>
                <a:path w="31115" h="31114">
                  <a:moveTo>
                    <a:pt x="8909" y="24720"/>
                  </a:moveTo>
                  <a:close/>
                </a:path>
                <a:path w="31115" h="31114">
                  <a:moveTo>
                    <a:pt x="28484" y="23296"/>
                  </a:moveTo>
                  <a:lnTo>
                    <a:pt x="23586" y="23296"/>
                  </a:lnTo>
                  <a:lnTo>
                    <a:pt x="23310" y="23570"/>
                  </a:lnTo>
                  <a:lnTo>
                    <a:pt x="21744" y="24805"/>
                  </a:lnTo>
                  <a:lnTo>
                    <a:pt x="21909" y="24715"/>
                  </a:lnTo>
                  <a:lnTo>
                    <a:pt x="27499" y="24715"/>
                  </a:lnTo>
                  <a:lnTo>
                    <a:pt x="28123" y="23956"/>
                  </a:lnTo>
                  <a:lnTo>
                    <a:pt x="28484" y="23296"/>
                  </a:lnTo>
                  <a:close/>
                </a:path>
                <a:path w="31115" h="31114">
                  <a:moveTo>
                    <a:pt x="23432" y="23422"/>
                  </a:moveTo>
                  <a:lnTo>
                    <a:pt x="23251" y="23570"/>
                  </a:lnTo>
                  <a:lnTo>
                    <a:pt x="23432" y="23422"/>
                  </a:lnTo>
                  <a:close/>
                </a:path>
                <a:path w="31115" h="31114">
                  <a:moveTo>
                    <a:pt x="23586" y="23296"/>
                  </a:moveTo>
                  <a:lnTo>
                    <a:pt x="23432" y="23422"/>
                  </a:lnTo>
                  <a:lnTo>
                    <a:pt x="23310" y="23570"/>
                  </a:lnTo>
                  <a:lnTo>
                    <a:pt x="23586" y="23296"/>
                  </a:lnTo>
                  <a:close/>
                </a:path>
                <a:path w="31115" h="31114">
                  <a:moveTo>
                    <a:pt x="7171" y="23296"/>
                  </a:moveTo>
                  <a:lnTo>
                    <a:pt x="7434" y="23556"/>
                  </a:lnTo>
                  <a:lnTo>
                    <a:pt x="7314" y="23413"/>
                  </a:lnTo>
                  <a:lnTo>
                    <a:pt x="7171" y="23296"/>
                  </a:lnTo>
                  <a:close/>
                </a:path>
                <a:path w="31115" h="31114">
                  <a:moveTo>
                    <a:pt x="7314" y="23413"/>
                  </a:moveTo>
                  <a:lnTo>
                    <a:pt x="7434" y="23556"/>
                  </a:lnTo>
                  <a:lnTo>
                    <a:pt x="7314" y="23413"/>
                  </a:lnTo>
                  <a:close/>
                </a:path>
                <a:path w="31115" h="31114">
                  <a:moveTo>
                    <a:pt x="29418" y="21588"/>
                  </a:moveTo>
                  <a:lnTo>
                    <a:pt x="24941" y="21588"/>
                  </a:lnTo>
                  <a:lnTo>
                    <a:pt x="24733" y="21896"/>
                  </a:lnTo>
                  <a:lnTo>
                    <a:pt x="23432" y="23422"/>
                  </a:lnTo>
                  <a:lnTo>
                    <a:pt x="23586" y="23296"/>
                  </a:lnTo>
                  <a:lnTo>
                    <a:pt x="28484" y="23296"/>
                  </a:lnTo>
                  <a:lnTo>
                    <a:pt x="29418" y="21588"/>
                  </a:lnTo>
                  <a:close/>
                </a:path>
                <a:path w="31115" h="31114">
                  <a:moveTo>
                    <a:pt x="7216" y="23296"/>
                  </a:moveTo>
                  <a:close/>
                </a:path>
                <a:path w="31115" h="31114">
                  <a:moveTo>
                    <a:pt x="5775" y="21575"/>
                  </a:moveTo>
                  <a:lnTo>
                    <a:pt x="6004" y="21914"/>
                  </a:lnTo>
                  <a:lnTo>
                    <a:pt x="5907" y="21731"/>
                  </a:lnTo>
                  <a:lnTo>
                    <a:pt x="5775" y="21575"/>
                  </a:lnTo>
                  <a:close/>
                </a:path>
                <a:path w="31115" h="31114">
                  <a:moveTo>
                    <a:pt x="5907" y="21731"/>
                  </a:moveTo>
                  <a:lnTo>
                    <a:pt x="6004" y="21914"/>
                  </a:lnTo>
                  <a:lnTo>
                    <a:pt x="5907" y="21731"/>
                  </a:lnTo>
                  <a:close/>
                </a:path>
                <a:path w="31115" h="31114">
                  <a:moveTo>
                    <a:pt x="24822" y="21733"/>
                  </a:moveTo>
                  <a:lnTo>
                    <a:pt x="24687" y="21896"/>
                  </a:lnTo>
                  <a:lnTo>
                    <a:pt x="24822" y="21733"/>
                  </a:lnTo>
                  <a:close/>
                </a:path>
                <a:path w="31115" h="31114">
                  <a:moveTo>
                    <a:pt x="24941" y="21588"/>
                  </a:moveTo>
                  <a:lnTo>
                    <a:pt x="24823" y="21731"/>
                  </a:lnTo>
                  <a:lnTo>
                    <a:pt x="24733" y="21896"/>
                  </a:lnTo>
                  <a:lnTo>
                    <a:pt x="24941" y="21588"/>
                  </a:lnTo>
                  <a:close/>
                </a:path>
                <a:path w="31115" h="31114">
                  <a:moveTo>
                    <a:pt x="30081" y="19618"/>
                  </a:moveTo>
                  <a:lnTo>
                    <a:pt x="25977" y="19618"/>
                  </a:lnTo>
                  <a:lnTo>
                    <a:pt x="25821" y="19987"/>
                  </a:lnTo>
                  <a:lnTo>
                    <a:pt x="24822" y="21733"/>
                  </a:lnTo>
                  <a:lnTo>
                    <a:pt x="24941" y="21588"/>
                  </a:lnTo>
                  <a:lnTo>
                    <a:pt x="29418" y="21588"/>
                  </a:lnTo>
                  <a:lnTo>
                    <a:pt x="29555" y="21338"/>
                  </a:lnTo>
                  <a:lnTo>
                    <a:pt x="30081" y="19618"/>
                  </a:lnTo>
                  <a:close/>
                </a:path>
                <a:path w="31115" h="31114">
                  <a:moveTo>
                    <a:pt x="5823" y="21575"/>
                  </a:moveTo>
                  <a:lnTo>
                    <a:pt x="5907" y="21731"/>
                  </a:lnTo>
                  <a:lnTo>
                    <a:pt x="5823" y="21575"/>
                  </a:lnTo>
                  <a:close/>
                </a:path>
                <a:path w="31115" h="31114">
                  <a:moveTo>
                    <a:pt x="25879" y="19798"/>
                  </a:moveTo>
                  <a:lnTo>
                    <a:pt x="25775" y="19987"/>
                  </a:lnTo>
                  <a:lnTo>
                    <a:pt x="25879" y="19798"/>
                  </a:lnTo>
                  <a:close/>
                </a:path>
                <a:path w="31115" h="31114">
                  <a:moveTo>
                    <a:pt x="25977" y="19618"/>
                  </a:moveTo>
                  <a:lnTo>
                    <a:pt x="25880" y="19796"/>
                  </a:lnTo>
                  <a:lnTo>
                    <a:pt x="25821" y="19987"/>
                  </a:lnTo>
                  <a:lnTo>
                    <a:pt x="25977" y="19618"/>
                  </a:lnTo>
                  <a:close/>
                </a:path>
                <a:path w="31115" h="31114">
                  <a:moveTo>
                    <a:pt x="4788" y="19636"/>
                  </a:moveTo>
                  <a:lnTo>
                    <a:pt x="4928" y="19967"/>
                  </a:lnTo>
                  <a:lnTo>
                    <a:pt x="4874" y="19796"/>
                  </a:lnTo>
                  <a:lnTo>
                    <a:pt x="4788" y="19636"/>
                  </a:lnTo>
                  <a:close/>
                </a:path>
                <a:path w="31115" h="31114">
                  <a:moveTo>
                    <a:pt x="4874" y="19796"/>
                  </a:moveTo>
                  <a:lnTo>
                    <a:pt x="4928" y="19967"/>
                  </a:lnTo>
                  <a:lnTo>
                    <a:pt x="4874" y="19796"/>
                  </a:lnTo>
                  <a:close/>
                </a:path>
                <a:path w="31115" h="31114">
                  <a:moveTo>
                    <a:pt x="30537" y="17473"/>
                  </a:moveTo>
                  <a:lnTo>
                    <a:pt x="26592" y="17473"/>
                  </a:lnTo>
                  <a:lnTo>
                    <a:pt x="26514" y="17857"/>
                  </a:lnTo>
                  <a:lnTo>
                    <a:pt x="25879" y="19798"/>
                  </a:lnTo>
                  <a:lnTo>
                    <a:pt x="25977" y="19618"/>
                  </a:lnTo>
                  <a:lnTo>
                    <a:pt x="30081" y="19618"/>
                  </a:lnTo>
                  <a:lnTo>
                    <a:pt x="30438" y="18453"/>
                  </a:lnTo>
                  <a:lnTo>
                    <a:pt x="30537" y="17473"/>
                  </a:lnTo>
                  <a:close/>
                </a:path>
                <a:path w="31115" h="31114">
                  <a:moveTo>
                    <a:pt x="4823" y="19636"/>
                  </a:moveTo>
                  <a:lnTo>
                    <a:pt x="4874" y="19796"/>
                  </a:lnTo>
                  <a:lnTo>
                    <a:pt x="4823" y="19636"/>
                  </a:lnTo>
                  <a:close/>
                </a:path>
                <a:path w="31115" h="31114">
                  <a:moveTo>
                    <a:pt x="4192" y="17652"/>
                  </a:moveTo>
                  <a:lnTo>
                    <a:pt x="4212" y="17857"/>
                  </a:lnTo>
                  <a:lnTo>
                    <a:pt x="4192" y="17652"/>
                  </a:lnTo>
                  <a:close/>
                </a:path>
                <a:path w="31115" h="31114">
                  <a:moveTo>
                    <a:pt x="26534" y="17663"/>
                  </a:moveTo>
                  <a:lnTo>
                    <a:pt x="26474" y="17857"/>
                  </a:lnTo>
                  <a:lnTo>
                    <a:pt x="26534" y="17663"/>
                  </a:lnTo>
                  <a:close/>
                </a:path>
                <a:path w="31115" h="31114">
                  <a:moveTo>
                    <a:pt x="30727" y="15165"/>
                  </a:moveTo>
                  <a:lnTo>
                    <a:pt x="26781" y="15165"/>
                  </a:lnTo>
                  <a:lnTo>
                    <a:pt x="26781" y="15555"/>
                  </a:lnTo>
                  <a:lnTo>
                    <a:pt x="26534" y="17663"/>
                  </a:lnTo>
                  <a:lnTo>
                    <a:pt x="26592" y="17473"/>
                  </a:lnTo>
                  <a:lnTo>
                    <a:pt x="30537" y="17473"/>
                  </a:lnTo>
                  <a:lnTo>
                    <a:pt x="30727" y="15555"/>
                  </a:lnTo>
                  <a:lnTo>
                    <a:pt x="30727" y="15165"/>
                  </a:lnTo>
                  <a:close/>
                </a:path>
                <a:path w="31115" h="31114">
                  <a:moveTo>
                    <a:pt x="4172" y="17452"/>
                  </a:moveTo>
                  <a:lnTo>
                    <a:pt x="4192" y="17652"/>
                  </a:lnTo>
                  <a:lnTo>
                    <a:pt x="4172" y="17452"/>
                  </a:lnTo>
                  <a:close/>
                </a:path>
                <a:path w="31115" h="31114">
                  <a:moveTo>
                    <a:pt x="3964" y="15360"/>
                  </a:moveTo>
                  <a:lnTo>
                    <a:pt x="3945" y="15555"/>
                  </a:lnTo>
                  <a:lnTo>
                    <a:pt x="3964" y="15360"/>
                  </a:lnTo>
                  <a:close/>
                </a:path>
                <a:path w="31115" h="31114">
                  <a:moveTo>
                    <a:pt x="26762" y="15360"/>
                  </a:moveTo>
                  <a:lnTo>
                    <a:pt x="26742" y="15555"/>
                  </a:lnTo>
                  <a:lnTo>
                    <a:pt x="26762" y="15360"/>
                  </a:lnTo>
                  <a:close/>
                </a:path>
                <a:path w="31115" h="31114">
                  <a:moveTo>
                    <a:pt x="3984" y="15165"/>
                  </a:moveTo>
                  <a:lnTo>
                    <a:pt x="3964" y="15360"/>
                  </a:lnTo>
                  <a:lnTo>
                    <a:pt x="3984" y="15165"/>
                  </a:lnTo>
                  <a:close/>
                </a:path>
                <a:path w="31115" h="31114">
                  <a:moveTo>
                    <a:pt x="30499" y="12863"/>
                  </a:moveTo>
                  <a:lnTo>
                    <a:pt x="26514" y="12863"/>
                  </a:lnTo>
                  <a:lnTo>
                    <a:pt x="26592" y="13247"/>
                  </a:lnTo>
                  <a:lnTo>
                    <a:pt x="26762" y="15360"/>
                  </a:lnTo>
                  <a:lnTo>
                    <a:pt x="26781" y="15165"/>
                  </a:lnTo>
                  <a:lnTo>
                    <a:pt x="30727" y="15165"/>
                  </a:lnTo>
                  <a:lnTo>
                    <a:pt x="30499" y="12863"/>
                  </a:lnTo>
                  <a:close/>
                </a:path>
                <a:path w="31115" h="31114">
                  <a:moveTo>
                    <a:pt x="4192" y="13067"/>
                  </a:moveTo>
                  <a:lnTo>
                    <a:pt x="4128" y="13267"/>
                  </a:lnTo>
                  <a:lnTo>
                    <a:pt x="4192" y="13067"/>
                  </a:lnTo>
                  <a:close/>
                </a:path>
                <a:path w="31115" h="31114">
                  <a:moveTo>
                    <a:pt x="26534" y="13057"/>
                  </a:moveTo>
                  <a:lnTo>
                    <a:pt x="26552" y="13247"/>
                  </a:lnTo>
                  <a:lnTo>
                    <a:pt x="26534" y="13057"/>
                  </a:lnTo>
                  <a:close/>
                </a:path>
                <a:path w="31115" h="31114">
                  <a:moveTo>
                    <a:pt x="4257" y="12863"/>
                  </a:moveTo>
                  <a:lnTo>
                    <a:pt x="4192" y="13067"/>
                  </a:lnTo>
                  <a:lnTo>
                    <a:pt x="4257" y="12863"/>
                  </a:lnTo>
                  <a:close/>
                </a:path>
                <a:path w="31115" h="31114">
                  <a:moveTo>
                    <a:pt x="29968" y="10733"/>
                  </a:moveTo>
                  <a:lnTo>
                    <a:pt x="25821" y="10733"/>
                  </a:lnTo>
                  <a:lnTo>
                    <a:pt x="25982" y="11111"/>
                  </a:lnTo>
                  <a:lnTo>
                    <a:pt x="26534" y="13057"/>
                  </a:lnTo>
                  <a:lnTo>
                    <a:pt x="26514" y="12863"/>
                  </a:lnTo>
                  <a:lnTo>
                    <a:pt x="30499" y="12863"/>
                  </a:lnTo>
                  <a:lnTo>
                    <a:pt x="30438" y="12267"/>
                  </a:lnTo>
                  <a:lnTo>
                    <a:pt x="29968" y="10733"/>
                  </a:lnTo>
                  <a:close/>
                </a:path>
                <a:path w="31115" h="31114">
                  <a:moveTo>
                    <a:pt x="25881" y="10928"/>
                  </a:moveTo>
                  <a:lnTo>
                    <a:pt x="25937" y="11111"/>
                  </a:lnTo>
                  <a:lnTo>
                    <a:pt x="25881" y="10928"/>
                  </a:lnTo>
                  <a:close/>
                </a:path>
                <a:path w="31115" h="31114">
                  <a:moveTo>
                    <a:pt x="25821" y="10733"/>
                  </a:moveTo>
                  <a:lnTo>
                    <a:pt x="25881" y="10928"/>
                  </a:lnTo>
                  <a:lnTo>
                    <a:pt x="25982" y="11111"/>
                  </a:lnTo>
                  <a:lnTo>
                    <a:pt x="25821" y="10733"/>
                  </a:lnTo>
                  <a:close/>
                </a:path>
                <a:path w="31115" h="31114">
                  <a:moveTo>
                    <a:pt x="4928" y="10753"/>
                  </a:moveTo>
                  <a:lnTo>
                    <a:pt x="4783" y="11093"/>
                  </a:lnTo>
                  <a:lnTo>
                    <a:pt x="4872" y="10928"/>
                  </a:lnTo>
                  <a:lnTo>
                    <a:pt x="4928" y="10753"/>
                  </a:lnTo>
                  <a:close/>
                </a:path>
                <a:path w="31115" h="31114">
                  <a:moveTo>
                    <a:pt x="4872" y="10930"/>
                  </a:moveTo>
                  <a:lnTo>
                    <a:pt x="4783" y="11093"/>
                  </a:lnTo>
                  <a:lnTo>
                    <a:pt x="4872" y="10930"/>
                  </a:lnTo>
                  <a:close/>
                </a:path>
                <a:path w="31115" h="31114">
                  <a:moveTo>
                    <a:pt x="4968" y="10753"/>
                  </a:moveTo>
                  <a:lnTo>
                    <a:pt x="4872" y="10930"/>
                  </a:lnTo>
                  <a:lnTo>
                    <a:pt x="4968" y="10753"/>
                  </a:lnTo>
                  <a:close/>
                </a:path>
                <a:path w="31115" h="31114">
                  <a:moveTo>
                    <a:pt x="29268" y="8863"/>
                  </a:moveTo>
                  <a:lnTo>
                    <a:pt x="24738" y="8863"/>
                  </a:lnTo>
                  <a:lnTo>
                    <a:pt x="24941" y="9162"/>
                  </a:lnTo>
                  <a:lnTo>
                    <a:pt x="25022" y="9377"/>
                  </a:lnTo>
                  <a:lnTo>
                    <a:pt x="25881" y="10928"/>
                  </a:lnTo>
                  <a:lnTo>
                    <a:pt x="25821" y="10733"/>
                  </a:lnTo>
                  <a:lnTo>
                    <a:pt x="29968" y="10733"/>
                  </a:lnTo>
                  <a:lnTo>
                    <a:pt x="29552" y="9377"/>
                  </a:lnTo>
                  <a:lnTo>
                    <a:pt x="29268" y="8863"/>
                  </a:lnTo>
                  <a:close/>
                </a:path>
                <a:path w="31115" h="31114">
                  <a:moveTo>
                    <a:pt x="5999" y="8845"/>
                  </a:moveTo>
                  <a:lnTo>
                    <a:pt x="5775" y="9175"/>
                  </a:lnTo>
                  <a:lnTo>
                    <a:pt x="5904" y="9021"/>
                  </a:lnTo>
                  <a:lnTo>
                    <a:pt x="5999" y="8845"/>
                  </a:lnTo>
                  <a:close/>
                </a:path>
                <a:path w="31115" h="31114">
                  <a:moveTo>
                    <a:pt x="5903" y="9022"/>
                  </a:moveTo>
                  <a:lnTo>
                    <a:pt x="5775" y="9175"/>
                  </a:lnTo>
                  <a:lnTo>
                    <a:pt x="5903" y="9022"/>
                  </a:lnTo>
                  <a:close/>
                </a:path>
                <a:path w="31115" h="31114">
                  <a:moveTo>
                    <a:pt x="24825" y="9021"/>
                  </a:moveTo>
                  <a:lnTo>
                    <a:pt x="24903" y="9162"/>
                  </a:lnTo>
                  <a:lnTo>
                    <a:pt x="24825" y="9021"/>
                  </a:lnTo>
                  <a:close/>
                </a:path>
                <a:path w="31115" h="31114">
                  <a:moveTo>
                    <a:pt x="24738" y="8863"/>
                  </a:moveTo>
                  <a:lnTo>
                    <a:pt x="24825" y="9021"/>
                  </a:lnTo>
                  <a:lnTo>
                    <a:pt x="24941" y="9162"/>
                  </a:lnTo>
                  <a:lnTo>
                    <a:pt x="24738" y="8863"/>
                  </a:lnTo>
                  <a:close/>
                </a:path>
                <a:path w="31115" h="31114">
                  <a:moveTo>
                    <a:pt x="6051" y="8845"/>
                  </a:moveTo>
                  <a:lnTo>
                    <a:pt x="5903" y="9022"/>
                  </a:lnTo>
                  <a:lnTo>
                    <a:pt x="6051" y="8845"/>
                  </a:lnTo>
                  <a:close/>
                </a:path>
                <a:path w="31115" h="31114">
                  <a:moveTo>
                    <a:pt x="28337" y="7180"/>
                  </a:moveTo>
                  <a:lnTo>
                    <a:pt x="23310" y="7180"/>
                  </a:lnTo>
                  <a:lnTo>
                    <a:pt x="23572" y="7442"/>
                  </a:lnTo>
                  <a:lnTo>
                    <a:pt x="24825" y="9021"/>
                  </a:lnTo>
                  <a:lnTo>
                    <a:pt x="24738" y="8863"/>
                  </a:lnTo>
                  <a:lnTo>
                    <a:pt x="29268" y="8863"/>
                  </a:lnTo>
                  <a:lnTo>
                    <a:pt x="28337" y="7180"/>
                  </a:lnTo>
                  <a:close/>
                </a:path>
                <a:path w="31115" h="31114">
                  <a:moveTo>
                    <a:pt x="7434" y="7193"/>
                  </a:moveTo>
                  <a:lnTo>
                    <a:pt x="7184" y="7442"/>
                  </a:lnTo>
                  <a:lnTo>
                    <a:pt x="7321" y="7327"/>
                  </a:lnTo>
                  <a:lnTo>
                    <a:pt x="7434" y="7193"/>
                  </a:lnTo>
                  <a:close/>
                </a:path>
                <a:path w="31115" h="31114">
                  <a:moveTo>
                    <a:pt x="7321" y="7327"/>
                  </a:moveTo>
                  <a:lnTo>
                    <a:pt x="7184" y="7442"/>
                  </a:lnTo>
                  <a:lnTo>
                    <a:pt x="7321" y="7327"/>
                  </a:lnTo>
                  <a:close/>
                </a:path>
                <a:path w="31115" h="31114">
                  <a:moveTo>
                    <a:pt x="23426" y="7321"/>
                  </a:moveTo>
                  <a:lnTo>
                    <a:pt x="23572" y="7442"/>
                  </a:lnTo>
                  <a:lnTo>
                    <a:pt x="23426" y="7321"/>
                  </a:lnTo>
                  <a:close/>
                </a:path>
                <a:path w="31115" h="31114">
                  <a:moveTo>
                    <a:pt x="23310" y="7180"/>
                  </a:moveTo>
                  <a:lnTo>
                    <a:pt x="23434" y="7327"/>
                  </a:lnTo>
                  <a:lnTo>
                    <a:pt x="23572" y="7442"/>
                  </a:lnTo>
                  <a:lnTo>
                    <a:pt x="23310" y="7180"/>
                  </a:lnTo>
                  <a:close/>
                </a:path>
                <a:path w="31115" h="31114">
                  <a:moveTo>
                    <a:pt x="7482" y="7193"/>
                  </a:moveTo>
                  <a:lnTo>
                    <a:pt x="7321" y="7327"/>
                  </a:lnTo>
                  <a:lnTo>
                    <a:pt x="7482" y="7193"/>
                  </a:lnTo>
                  <a:close/>
                </a:path>
                <a:path w="31115" h="31114">
                  <a:moveTo>
                    <a:pt x="27296" y="5786"/>
                  </a:moveTo>
                  <a:lnTo>
                    <a:pt x="21587" y="5786"/>
                  </a:lnTo>
                  <a:lnTo>
                    <a:pt x="21927" y="6014"/>
                  </a:lnTo>
                  <a:lnTo>
                    <a:pt x="23426" y="7321"/>
                  </a:lnTo>
                  <a:lnTo>
                    <a:pt x="23310" y="7180"/>
                  </a:lnTo>
                  <a:lnTo>
                    <a:pt x="28337" y="7180"/>
                  </a:lnTo>
                  <a:lnTo>
                    <a:pt x="28121" y="6789"/>
                  </a:lnTo>
                  <a:lnTo>
                    <a:pt x="27296" y="5786"/>
                  </a:lnTo>
                  <a:close/>
                </a:path>
                <a:path w="31115" h="31114">
                  <a:moveTo>
                    <a:pt x="21743" y="5916"/>
                  </a:moveTo>
                  <a:lnTo>
                    <a:pt x="21927" y="6014"/>
                  </a:lnTo>
                  <a:lnTo>
                    <a:pt x="21743" y="5916"/>
                  </a:lnTo>
                  <a:close/>
                </a:path>
                <a:path w="31115" h="31114">
                  <a:moveTo>
                    <a:pt x="21587" y="5786"/>
                  </a:moveTo>
                  <a:lnTo>
                    <a:pt x="21743" y="5916"/>
                  </a:lnTo>
                  <a:lnTo>
                    <a:pt x="21927" y="6014"/>
                  </a:lnTo>
                  <a:lnTo>
                    <a:pt x="21587" y="5786"/>
                  </a:lnTo>
                  <a:close/>
                </a:path>
                <a:path w="31115" h="31114">
                  <a:moveTo>
                    <a:pt x="9169" y="5786"/>
                  </a:moveTo>
                  <a:lnTo>
                    <a:pt x="8838" y="6009"/>
                  </a:lnTo>
                  <a:lnTo>
                    <a:pt x="9015" y="5914"/>
                  </a:lnTo>
                  <a:lnTo>
                    <a:pt x="9169" y="5786"/>
                  </a:lnTo>
                  <a:close/>
                </a:path>
                <a:path w="31115" h="31114">
                  <a:moveTo>
                    <a:pt x="9015" y="5914"/>
                  </a:moveTo>
                  <a:lnTo>
                    <a:pt x="8838" y="6009"/>
                  </a:lnTo>
                  <a:lnTo>
                    <a:pt x="9015" y="5914"/>
                  </a:lnTo>
                  <a:close/>
                </a:path>
                <a:path w="31115" h="31114">
                  <a:moveTo>
                    <a:pt x="26486" y="4801"/>
                  </a:moveTo>
                  <a:lnTo>
                    <a:pt x="19645" y="4801"/>
                  </a:lnTo>
                  <a:lnTo>
                    <a:pt x="19976" y="4941"/>
                  </a:lnTo>
                  <a:lnTo>
                    <a:pt x="21743" y="5916"/>
                  </a:lnTo>
                  <a:lnTo>
                    <a:pt x="21587" y="5786"/>
                  </a:lnTo>
                  <a:lnTo>
                    <a:pt x="27296" y="5786"/>
                  </a:lnTo>
                  <a:lnTo>
                    <a:pt x="26486" y="4801"/>
                  </a:lnTo>
                  <a:close/>
                </a:path>
                <a:path w="31115" h="31114">
                  <a:moveTo>
                    <a:pt x="9253" y="5786"/>
                  </a:moveTo>
                  <a:lnTo>
                    <a:pt x="9015" y="5914"/>
                  </a:lnTo>
                  <a:lnTo>
                    <a:pt x="9253" y="5786"/>
                  </a:lnTo>
                  <a:close/>
                </a:path>
                <a:path w="31115" h="31114">
                  <a:moveTo>
                    <a:pt x="11090" y="4796"/>
                  </a:moveTo>
                  <a:lnTo>
                    <a:pt x="10750" y="4941"/>
                  </a:lnTo>
                  <a:lnTo>
                    <a:pt x="10924" y="4886"/>
                  </a:lnTo>
                  <a:lnTo>
                    <a:pt x="11090" y="4796"/>
                  </a:lnTo>
                  <a:close/>
                </a:path>
                <a:path w="31115" h="31114">
                  <a:moveTo>
                    <a:pt x="10924" y="4886"/>
                  </a:moveTo>
                  <a:lnTo>
                    <a:pt x="10750" y="4941"/>
                  </a:lnTo>
                  <a:lnTo>
                    <a:pt x="10924" y="4886"/>
                  </a:lnTo>
                  <a:close/>
                </a:path>
                <a:path w="31115" h="31114">
                  <a:moveTo>
                    <a:pt x="19806" y="4887"/>
                  </a:moveTo>
                  <a:lnTo>
                    <a:pt x="19976" y="4941"/>
                  </a:lnTo>
                  <a:lnTo>
                    <a:pt x="19806" y="4887"/>
                  </a:lnTo>
                  <a:close/>
                </a:path>
                <a:path w="31115" h="31114">
                  <a:moveTo>
                    <a:pt x="19645" y="4801"/>
                  </a:moveTo>
                  <a:lnTo>
                    <a:pt x="19806" y="4887"/>
                  </a:lnTo>
                  <a:lnTo>
                    <a:pt x="19976" y="4941"/>
                  </a:lnTo>
                  <a:lnTo>
                    <a:pt x="19645" y="4801"/>
                  </a:lnTo>
                  <a:close/>
                </a:path>
                <a:path w="31115" h="31114">
                  <a:moveTo>
                    <a:pt x="17655" y="4205"/>
                  </a:moveTo>
                  <a:lnTo>
                    <a:pt x="19806" y="4887"/>
                  </a:lnTo>
                  <a:lnTo>
                    <a:pt x="19645" y="4801"/>
                  </a:lnTo>
                  <a:lnTo>
                    <a:pt x="26486" y="4801"/>
                  </a:lnTo>
                  <a:lnTo>
                    <a:pt x="26251" y="4518"/>
                  </a:lnTo>
                  <a:lnTo>
                    <a:pt x="25900" y="4225"/>
                  </a:lnTo>
                  <a:lnTo>
                    <a:pt x="17864" y="4225"/>
                  </a:lnTo>
                  <a:lnTo>
                    <a:pt x="17655" y="4205"/>
                  </a:lnTo>
                  <a:close/>
                </a:path>
                <a:path w="31115" h="31114">
                  <a:moveTo>
                    <a:pt x="11206" y="4796"/>
                  </a:moveTo>
                  <a:lnTo>
                    <a:pt x="10924" y="4886"/>
                  </a:lnTo>
                  <a:lnTo>
                    <a:pt x="11206" y="4796"/>
                  </a:lnTo>
                  <a:close/>
                </a:path>
                <a:path w="31115" h="31114">
                  <a:moveTo>
                    <a:pt x="13267" y="4142"/>
                  </a:moveTo>
                  <a:lnTo>
                    <a:pt x="12862" y="4225"/>
                  </a:lnTo>
                  <a:lnTo>
                    <a:pt x="13070" y="4205"/>
                  </a:lnTo>
                  <a:lnTo>
                    <a:pt x="13267" y="4142"/>
                  </a:lnTo>
                  <a:close/>
                </a:path>
                <a:path w="31115" h="31114">
                  <a:moveTo>
                    <a:pt x="13069" y="4205"/>
                  </a:moveTo>
                  <a:lnTo>
                    <a:pt x="12862" y="4225"/>
                  </a:lnTo>
                  <a:lnTo>
                    <a:pt x="13005" y="4225"/>
                  </a:lnTo>
                  <a:close/>
                </a:path>
                <a:path w="31115" h="31114">
                  <a:moveTo>
                    <a:pt x="17458" y="4142"/>
                  </a:moveTo>
                  <a:lnTo>
                    <a:pt x="17657" y="4205"/>
                  </a:lnTo>
                  <a:lnTo>
                    <a:pt x="17864" y="4225"/>
                  </a:lnTo>
                  <a:lnTo>
                    <a:pt x="17458" y="4142"/>
                  </a:lnTo>
                  <a:close/>
                </a:path>
                <a:path w="31115" h="31114">
                  <a:moveTo>
                    <a:pt x="25801" y="4142"/>
                  </a:moveTo>
                  <a:lnTo>
                    <a:pt x="17458" y="4142"/>
                  </a:lnTo>
                  <a:lnTo>
                    <a:pt x="17864" y="4225"/>
                  </a:lnTo>
                  <a:lnTo>
                    <a:pt x="25900" y="4225"/>
                  </a:lnTo>
                  <a:close/>
                </a:path>
                <a:path w="31115" h="31114">
                  <a:moveTo>
                    <a:pt x="13704" y="4142"/>
                  </a:moveTo>
                  <a:lnTo>
                    <a:pt x="13267" y="4142"/>
                  </a:lnTo>
                  <a:lnTo>
                    <a:pt x="13069" y="4205"/>
                  </a:lnTo>
                  <a:lnTo>
                    <a:pt x="13704" y="4142"/>
                  </a:lnTo>
                  <a:close/>
                </a:path>
                <a:path w="31115" h="31114">
                  <a:moveTo>
                    <a:pt x="25581" y="3959"/>
                  </a:moveTo>
                  <a:lnTo>
                    <a:pt x="15558" y="3959"/>
                  </a:lnTo>
                  <a:lnTo>
                    <a:pt x="15363" y="3978"/>
                  </a:lnTo>
                  <a:lnTo>
                    <a:pt x="17655" y="4205"/>
                  </a:lnTo>
                  <a:lnTo>
                    <a:pt x="17458" y="4142"/>
                  </a:lnTo>
                  <a:lnTo>
                    <a:pt x="25801" y="4142"/>
                  </a:lnTo>
                  <a:lnTo>
                    <a:pt x="25581" y="3959"/>
                  </a:lnTo>
                  <a:close/>
                </a:path>
                <a:path w="31115" h="31114">
                  <a:moveTo>
                    <a:pt x="15558" y="3959"/>
                  </a:moveTo>
                  <a:lnTo>
                    <a:pt x="15168" y="3959"/>
                  </a:lnTo>
                  <a:lnTo>
                    <a:pt x="15363" y="3978"/>
                  </a:lnTo>
                  <a:lnTo>
                    <a:pt x="15558" y="3959"/>
                  </a:lnTo>
                  <a:close/>
                </a:path>
              </a:pathLst>
            </a:custGeom>
            <a:solidFill>
              <a:srgbClr val="000000"/>
            </a:solidFill>
          </p:spPr>
          <p:txBody>
            <a:bodyPr wrap="square" lIns="0" tIns="0" rIns="0" bIns="0" rtlCol="0"/>
            <a:lstStyle/>
            <a:p>
              <a:endParaRPr sz="2400"/>
            </a:p>
          </p:txBody>
        </p:sp>
      </p:grpSp>
      <p:sp>
        <p:nvSpPr>
          <p:cNvPr id="28" name="object 28"/>
          <p:cNvSpPr txBox="1"/>
          <p:nvPr/>
        </p:nvSpPr>
        <p:spPr>
          <a:xfrm>
            <a:off x="9464229" y="5672391"/>
            <a:ext cx="652779" cy="139355"/>
          </a:xfrm>
          <a:prstGeom prst="rect">
            <a:avLst/>
          </a:prstGeom>
        </p:spPr>
        <p:txBody>
          <a:bodyPr vert="horz" wrap="square" lIns="0" tIns="16087" rIns="0" bIns="0" rtlCol="0">
            <a:spAutoFit/>
          </a:bodyPr>
          <a:lstStyle/>
          <a:p>
            <a:pPr marL="16933">
              <a:spcBef>
                <a:spcPts val="127"/>
              </a:spcBef>
            </a:pPr>
            <a:r>
              <a:rPr sz="800" i="1" spc="-7" dirty="0">
                <a:solidFill>
                  <a:srgbClr val="D5C8CE"/>
                </a:solidFill>
                <a:latin typeface="Arial"/>
                <a:cs typeface="Arial"/>
              </a:rPr>
              <a:t>Out</a:t>
            </a:r>
            <a:r>
              <a:rPr sz="800" i="1" spc="-13" dirty="0">
                <a:solidFill>
                  <a:srgbClr val="D5C8CE"/>
                </a:solidFill>
                <a:latin typeface="Arial"/>
                <a:cs typeface="Arial"/>
              </a:rPr>
              <a:t> </a:t>
            </a:r>
            <a:r>
              <a:rPr sz="800" i="1" spc="-7" dirty="0">
                <a:solidFill>
                  <a:srgbClr val="D5C8CE"/>
                </a:solidFill>
                <a:latin typeface="Arial"/>
                <a:cs typeface="Arial"/>
              </a:rPr>
              <a:t>=</a:t>
            </a:r>
            <a:r>
              <a:rPr sz="800" i="1" dirty="0">
                <a:solidFill>
                  <a:srgbClr val="D5C8CE"/>
                </a:solidFill>
                <a:latin typeface="Arial"/>
                <a:cs typeface="Arial"/>
              </a:rPr>
              <a:t> </a:t>
            </a:r>
            <a:r>
              <a:rPr sz="800" i="1" spc="-20" dirty="0">
                <a:solidFill>
                  <a:srgbClr val="D5C8CE"/>
                </a:solidFill>
                <a:latin typeface="Arial"/>
                <a:cs typeface="Arial"/>
              </a:rPr>
              <a:t>A</a:t>
            </a:r>
            <a:r>
              <a:rPr sz="800" i="1" dirty="0">
                <a:solidFill>
                  <a:srgbClr val="D5C8CE"/>
                </a:solidFill>
                <a:latin typeface="Arial"/>
                <a:cs typeface="Arial"/>
              </a:rPr>
              <a:t>B</a:t>
            </a:r>
            <a:r>
              <a:rPr sz="800" i="1" spc="-13" dirty="0">
                <a:solidFill>
                  <a:srgbClr val="D5C8CE"/>
                </a:solidFill>
                <a:latin typeface="Arial"/>
                <a:cs typeface="Arial"/>
              </a:rPr>
              <a:t>+CD</a:t>
            </a:r>
            <a:endParaRPr sz="800">
              <a:latin typeface="Arial"/>
              <a:cs typeface="Arial"/>
            </a:endParaRPr>
          </a:p>
        </p:txBody>
      </p:sp>
      <p:sp>
        <p:nvSpPr>
          <p:cNvPr id="29" name="object 29"/>
          <p:cNvSpPr txBox="1"/>
          <p:nvPr/>
        </p:nvSpPr>
        <p:spPr>
          <a:xfrm>
            <a:off x="7939024" y="5318460"/>
            <a:ext cx="113453" cy="395835"/>
          </a:xfrm>
          <a:prstGeom prst="rect">
            <a:avLst/>
          </a:prstGeom>
        </p:spPr>
        <p:txBody>
          <a:bodyPr vert="horz" wrap="square" lIns="0" tIns="84667" rIns="0" bIns="0" rtlCol="0">
            <a:spAutoFit/>
          </a:bodyPr>
          <a:lstStyle/>
          <a:p>
            <a:pPr marL="27939">
              <a:spcBef>
                <a:spcPts val="667"/>
              </a:spcBef>
            </a:pPr>
            <a:r>
              <a:rPr sz="800" i="1" spc="-7" dirty="0">
                <a:solidFill>
                  <a:srgbClr val="D5C8CE"/>
                </a:solidFill>
                <a:latin typeface="Arial"/>
                <a:cs typeface="Arial"/>
              </a:rPr>
              <a:t>A</a:t>
            </a:r>
            <a:endParaRPr sz="800">
              <a:latin typeface="Arial"/>
              <a:cs typeface="Arial"/>
            </a:endParaRPr>
          </a:p>
          <a:p>
            <a:pPr marL="16933">
              <a:spcBef>
                <a:spcPts val="540"/>
              </a:spcBef>
            </a:pPr>
            <a:r>
              <a:rPr sz="800" i="1" dirty="0">
                <a:solidFill>
                  <a:srgbClr val="D5C8CE"/>
                </a:solidFill>
                <a:latin typeface="Arial"/>
                <a:cs typeface="Arial"/>
              </a:rPr>
              <a:t>B</a:t>
            </a:r>
            <a:endParaRPr sz="800">
              <a:latin typeface="Arial"/>
              <a:cs typeface="Arial"/>
            </a:endParaRPr>
          </a:p>
        </p:txBody>
      </p:sp>
      <p:grpSp>
        <p:nvGrpSpPr>
          <p:cNvPr id="30" name="object 30"/>
          <p:cNvGrpSpPr/>
          <p:nvPr/>
        </p:nvGrpSpPr>
        <p:grpSpPr>
          <a:xfrm>
            <a:off x="8045376" y="5993731"/>
            <a:ext cx="54187" cy="54187"/>
            <a:chOff x="6034032" y="4495298"/>
            <a:chExt cx="40640" cy="40640"/>
          </a:xfrm>
        </p:grpSpPr>
        <p:sp>
          <p:nvSpPr>
            <p:cNvPr id="31" name="object 31"/>
            <p:cNvSpPr/>
            <p:nvPr/>
          </p:nvSpPr>
          <p:spPr>
            <a:xfrm>
              <a:off x="6037826" y="4499092"/>
              <a:ext cx="33020" cy="33020"/>
            </a:xfrm>
            <a:custGeom>
              <a:avLst/>
              <a:gdLst/>
              <a:ahLst/>
              <a:cxnLst/>
              <a:rect l="l" t="t" r="r" b="b"/>
              <a:pathLst>
                <a:path w="33020" h="33020">
                  <a:moveTo>
                    <a:pt x="0" y="32623"/>
                  </a:moveTo>
                  <a:lnTo>
                    <a:pt x="32622" y="32623"/>
                  </a:lnTo>
                  <a:lnTo>
                    <a:pt x="32622" y="0"/>
                  </a:lnTo>
                  <a:lnTo>
                    <a:pt x="0" y="0"/>
                  </a:lnTo>
                  <a:lnTo>
                    <a:pt x="0" y="32623"/>
                  </a:lnTo>
                  <a:close/>
                </a:path>
              </a:pathLst>
            </a:custGeom>
            <a:ln w="7588">
              <a:solidFill>
                <a:srgbClr val="D5C8CE"/>
              </a:solidFill>
            </a:ln>
          </p:spPr>
          <p:txBody>
            <a:bodyPr wrap="square" lIns="0" tIns="0" rIns="0" bIns="0" rtlCol="0"/>
            <a:lstStyle/>
            <a:p>
              <a:endParaRPr sz="2400"/>
            </a:p>
          </p:txBody>
        </p:sp>
        <p:sp>
          <p:nvSpPr>
            <p:cNvPr id="32" name="object 32"/>
            <p:cNvSpPr/>
            <p:nvPr/>
          </p:nvSpPr>
          <p:spPr>
            <a:xfrm>
              <a:off x="6037839" y="4499084"/>
              <a:ext cx="31115" cy="31115"/>
            </a:xfrm>
            <a:custGeom>
              <a:avLst/>
              <a:gdLst/>
              <a:ahLst/>
              <a:cxnLst/>
              <a:rect l="l" t="t" r="r" b="b"/>
              <a:pathLst>
                <a:path w="31114" h="31114">
                  <a:moveTo>
                    <a:pt x="15364" y="0"/>
                  </a:moveTo>
                  <a:lnTo>
                    <a:pt x="0" y="15165"/>
                  </a:lnTo>
                  <a:lnTo>
                    <a:pt x="0" y="15555"/>
                  </a:lnTo>
                  <a:lnTo>
                    <a:pt x="15364" y="30720"/>
                  </a:lnTo>
                  <a:lnTo>
                    <a:pt x="18451" y="30415"/>
                  </a:lnTo>
                  <a:lnTo>
                    <a:pt x="21354" y="29528"/>
                  </a:lnTo>
                  <a:lnTo>
                    <a:pt x="23976" y="28098"/>
                  </a:lnTo>
                  <a:lnTo>
                    <a:pt x="25608" y="26761"/>
                  </a:lnTo>
                  <a:lnTo>
                    <a:pt x="15168" y="26761"/>
                  </a:lnTo>
                  <a:lnTo>
                    <a:pt x="15363" y="26741"/>
                  </a:lnTo>
                  <a:lnTo>
                    <a:pt x="13642" y="26571"/>
                  </a:lnTo>
                  <a:lnTo>
                    <a:pt x="13248" y="26571"/>
                  </a:lnTo>
                  <a:lnTo>
                    <a:pt x="12863" y="26494"/>
                  </a:lnTo>
                  <a:lnTo>
                    <a:pt x="12996" y="26494"/>
                  </a:lnTo>
                  <a:lnTo>
                    <a:pt x="11255" y="25963"/>
                  </a:lnTo>
                  <a:lnTo>
                    <a:pt x="11096" y="25958"/>
                  </a:lnTo>
                  <a:lnTo>
                    <a:pt x="10868" y="25861"/>
                  </a:lnTo>
                  <a:lnTo>
                    <a:pt x="9223" y="24923"/>
                  </a:lnTo>
                  <a:lnTo>
                    <a:pt x="8982" y="24805"/>
                  </a:lnTo>
                  <a:lnTo>
                    <a:pt x="7505" y="23570"/>
                  </a:lnTo>
                  <a:lnTo>
                    <a:pt x="7295" y="23419"/>
                  </a:lnTo>
                  <a:lnTo>
                    <a:pt x="6059" y="21914"/>
                  </a:lnTo>
                  <a:lnTo>
                    <a:pt x="5881" y="21732"/>
                  </a:lnTo>
                  <a:lnTo>
                    <a:pt x="5823" y="21575"/>
                  </a:lnTo>
                  <a:lnTo>
                    <a:pt x="4976" y="19987"/>
                  </a:lnTo>
                  <a:lnTo>
                    <a:pt x="4857" y="19797"/>
                  </a:lnTo>
                  <a:lnTo>
                    <a:pt x="4818" y="19618"/>
                  </a:lnTo>
                  <a:lnTo>
                    <a:pt x="4258" y="17857"/>
                  </a:lnTo>
                  <a:lnTo>
                    <a:pt x="3984" y="15555"/>
                  </a:lnTo>
                  <a:lnTo>
                    <a:pt x="4172" y="13267"/>
                  </a:lnTo>
                  <a:lnTo>
                    <a:pt x="4212" y="12863"/>
                  </a:lnTo>
                  <a:lnTo>
                    <a:pt x="4815" y="11111"/>
                  </a:lnTo>
                  <a:lnTo>
                    <a:pt x="4856" y="10924"/>
                  </a:lnTo>
                  <a:lnTo>
                    <a:pt x="4978" y="10733"/>
                  </a:lnTo>
                  <a:lnTo>
                    <a:pt x="5711" y="9377"/>
                  </a:lnTo>
                  <a:lnTo>
                    <a:pt x="5775" y="9175"/>
                  </a:lnTo>
                  <a:lnTo>
                    <a:pt x="5999" y="8845"/>
                  </a:lnTo>
                  <a:lnTo>
                    <a:pt x="7225" y="7442"/>
                  </a:lnTo>
                  <a:lnTo>
                    <a:pt x="7434" y="7193"/>
                  </a:lnTo>
                  <a:lnTo>
                    <a:pt x="8895" y="6014"/>
                  </a:lnTo>
                  <a:lnTo>
                    <a:pt x="9169" y="5786"/>
                  </a:lnTo>
                  <a:lnTo>
                    <a:pt x="10821" y="4941"/>
                  </a:lnTo>
                  <a:lnTo>
                    <a:pt x="11090" y="4796"/>
                  </a:lnTo>
                  <a:lnTo>
                    <a:pt x="13006" y="4225"/>
                  </a:lnTo>
                  <a:lnTo>
                    <a:pt x="12863" y="4225"/>
                  </a:lnTo>
                  <a:lnTo>
                    <a:pt x="13268" y="4142"/>
                  </a:lnTo>
                  <a:lnTo>
                    <a:pt x="13705" y="4142"/>
                  </a:lnTo>
                  <a:lnTo>
                    <a:pt x="15363" y="3978"/>
                  </a:lnTo>
                  <a:lnTo>
                    <a:pt x="15168" y="3959"/>
                  </a:lnTo>
                  <a:lnTo>
                    <a:pt x="25581" y="3959"/>
                  </a:lnTo>
                  <a:lnTo>
                    <a:pt x="23972" y="2616"/>
                  </a:lnTo>
                  <a:lnTo>
                    <a:pt x="21349" y="1222"/>
                  </a:lnTo>
                  <a:lnTo>
                    <a:pt x="18461" y="306"/>
                  </a:lnTo>
                  <a:lnTo>
                    <a:pt x="15364" y="0"/>
                  </a:lnTo>
                  <a:close/>
                </a:path>
                <a:path w="31114" h="31114">
                  <a:moveTo>
                    <a:pt x="15363" y="26741"/>
                  </a:moveTo>
                  <a:lnTo>
                    <a:pt x="15168" y="26761"/>
                  </a:lnTo>
                  <a:lnTo>
                    <a:pt x="15558" y="26761"/>
                  </a:lnTo>
                  <a:lnTo>
                    <a:pt x="15363" y="26741"/>
                  </a:lnTo>
                  <a:close/>
                </a:path>
                <a:path w="31114" h="31114">
                  <a:moveTo>
                    <a:pt x="17668" y="26514"/>
                  </a:moveTo>
                  <a:lnTo>
                    <a:pt x="15363" y="26741"/>
                  </a:lnTo>
                  <a:lnTo>
                    <a:pt x="15558" y="26761"/>
                  </a:lnTo>
                  <a:lnTo>
                    <a:pt x="25608" y="26761"/>
                  </a:lnTo>
                  <a:lnTo>
                    <a:pt x="25839" y="26571"/>
                  </a:lnTo>
                  <a:lnTo>
                    <a:pt x="17480" y="26571"/>
                  </a:lnTo>
                  <a:lnTo>
                    <a:pt x="17668" y="26514"/>
                  </a:lnTo>
                  <a:close/>
                </a:path>
                <a:path w="31114" h="31114">
                  <a:moveTo>
                    <a:pt x="12863" y="26494"/>
                  </a:moveTo>
                  <a:lnTo>
                    <a:pt x="13248" y="26571"/>
                  </a:lnTo>
                  <a:lnTo>
                    <a:pt x="13059" y="26514"/>
                  </a:lnTo>
                  <a:lnTo>
                    <a:pt x="12863" y="26494"/>
                  </a:lnTo>
                  <a:close/>
                </a:path>
                <a:path w="31114" h="31114">
                  <a:moveTo>
                    <a:pt x="13059" y="26514"/>
                  </a:moveTo>
                  <a:lnTo>
                    <a:pt x="13248" y="26571"/>
                  </a:lnTo>
                  <a:lnTo>
                    <a:pt x="13642" y="26571"/>
                  </a:lnTo>
                  <a:lnTo>
                    <a:pt x="13059" y="26514"/>
                  </a:lnTo>
                  <a:close/>
                </a:path>
                <a:path w="31114" h="31114">
                  <a:moveTo>
                    <a:pt x="17864" y="26494"/>
                  </a:moveTo>
                  <a:lnTo>
                    <a:pt x="17668" y="26514"/>
                  </a:lnTo>
                  <a:lnTo>
                    <a:pt x="17480" y="26571"/>
                  </a:lnTo>
                  <a:lnTo>
                    <a:pt x="17864" y="26494"/>
                  </a:lnTo>
                  <a:close/>
                </a:path>
                <a:path w="31114" h="31114">
                  <a:moveTo>
                    <a:pt x="25933" y="26494"/>
                  </a:moveTo>
                  <a:lnTo>
                    <a:pt x="17864" y="26494"/>
                  </a:lnTo>
                  <a:lnTo>
                    <a:pt x="17480" y="26571"/>
                  </a:lnTo>
                  <a:lnTo>
                    <a:pt x="25839" y="26571"/>
                  </a:lnTo>
                  <a:close/>
                </a:path>
                <a:path w="31114" h="31114">
                  <a:moveTo>
                    <a:pt x="12996" y="26494"/>
                  </a:moveTo>
                  <a:lnTo>
                    <a:pt x="12863" y="26494"/>
                  </a:lnTo>
                  <a:lnTo>
                    <a:pt x="13059" y="26514"/>
                  </a:lnTo>
                  <a:close/>
                </a:path>
                <a:path w="31114" h="31114">
                  <a:moveTo>
                    <a:pt x="19806" y="25861"/>
                  </a:moveTo>
                  <a:lnTo>
                    <a:pt x="17668" y="26514"/>
                  </a:lnTo>
                  <a:lnTo>
                    <a:pt x="17864" y="26494"/>
                  </a:lnTo>
                  <a:lnTo>
                    <a:pt x="25933" y="26494"/>
                  </a:lnTo>
                  <a:lnTo>
                    <a:pt x="26253" y="26233"/>
                  </a:lnTo>
                  <a:lnTo>
                    <a:pt x="26479" y="25958"/>
                  </a:lnTo>
                  <a:lnTo>
                    <a:pt x="19628" y="25958"/>
                  </a:lnTo>
                  <a:lnTo>
                    <a:pt x="19806" y="25861"/>
                  </a:lnTo>
                  <a:close/>
                </a:path>
                <a:path w="31114" h="31114">
                  <a:moveTo>
                    <a:pt x="10730" y="25802"/>
                  </a:moveTo>
                  <a:lnTo>
                    <a:pt x="11108" y="25963"/>
                  </a:lnTo>
                  <a:lnTo>
                    <a:pt x="10922" y="25861"/>
                  </a:lnTo>
                  <a:lnTo>
                    <a:pt x="10730" y="25802"/>
                  </a:lnTo>
                  <a:close/>
                </a:path>
                <a:path w="31114" h="31114">
                  <a:moveTo>
                    <a:pt x="10926" y="25862"/>
                  </a:moveTo>
                  <a:lnTo>
                    <a:pt x="11108" y="25963"/>
                  </a:lnTo>
                  <a:lnTo>
                    <a:pt x="11255" y="25963"/>
                  </a:lnTo>
                  <a:lnTo>
                    <a:pt x="10926" y="25862"/>
                  </a:lnTo>
                  <a:close/>
                </a:path>
                <a:path w="31114" h="31114">
                  <a:moveTo>
                    <a:pt x="19998" y="25802"/>
                  </a:moveTo>
                  <a:lnTo>
                    <a:pt x="19804" y="25862"/>
                  </a:lnTo>
                  <a:lnTo>
                    <a:pt x="19628" y="25958"/>
                  </a:lnTo>
                  <a:lnTo>
                    <a:pt x="19998" y="25802"/>
                  </a:lnTo>
                  <a:close/>
                </a:path>
                <a:path w="31114" h="31114">
                  <a:moveTo>
                    <a:pt x="26607" y="25802"/>
                  </a:moveTo>
                  <a:lnTo>
                    <a:pt x="19998" y="25802"/>
                  </a:lnTo>
                  <a:lnTo>
                    <a:pt x="19628" y="25958"/>
                  </a:lnTo>
                  <a:lnTo>
                    <a:pt x="26479" y="25958"/>
                  </a:lnTo>
                  <a:lnTo>
                    <a:pt x="26607" y="25802"/>
                  </a:lnTo>
                  <a:close/>
                </a:path>
                <a:path w="31114" h="31114">
                  <a:moveTo>
                    <a:pt x="10817" y="25802"/>
                  </a:moveTo>
                  <a:close/>
                </a:path>
                <a:path w="31114" h="31114">
                  <a:moveTo>
                    <a:pt x="27500" y="24715"/>
                  </a:moveTo>
                  <a:lnTo>
                    <a:pt x="21902" y="24720"/>
                  </a:lnTo>
                  <a:lnTo>
                    <a:pt x="21601" y="24923"/>
                  </a:lnTo>
                  <a:lnTo>
                    <a:pt x="19806" y="25861"/>
                  </a:lnTo>
                  <a:lnTo>
                    <a:pt x="19998" y="25802"/>
                  </a:lnTo>
                  <a:lnTo>
                    <a:pt x="26607" y="25802"/>
                  </a:lnTo>
                  <a:lnTo>
                    <a:pt x="27500" y="24715"/>
                  </a:lnTo>
                  <a:close/>
                </a:path>
                <a:path w="31114" h="31114">
                  <a:moveTo>
                    <a:pt x="8856" y="24720"/>
                  </a:moveTo>
                  <a:lnTo>
                    <a:pt x="9156" y="24923"/>
                  </a:lnTo>
                  <a:lnTo>
                    <a:pt x="9010" y="24805"/>
                  </a:lnTo>
                  <a:lnTo>
                    <a:pt x="8856" y="24720"/>
                  </a:lnTo>
                  <a:close/>
                </a:path>
                <a:path w="31114" h="31114">
                  <a:moveTo>
                    <a:pt x="9018" y="24810"/>
                  </a:moveTo>
                  <a:lnTo>
                    <a:pt x="9156" y="24923"/>
                  </a:lnTo>
                  <a:lnTo>
                    <a:pt x="9018" y="24810"/>
                  </a:lnTo>
                  <a:close/>
                </a:path>
                <a:path w="31114" h="31114">
                  <a:moveTo>
                    <a:pt x="21744" y="24805"/>
                  </a:moveTo>
                  <a:lnTo>
                    <a:pt x="21528" y="24923"/>
                  </a:lnTo>
                  <a:lnTo>
                    <a:pt x="21744" y="24805"/>
                  </a:lnTo>
                  <a:close/>
                </a:path>
                <a:path w="31114" h="31114">
                  <a:moveTo>
                    <a:pt x="21909" y="24715"/>
                  </a:moveTo>
                  <a:lnTo>
                    <a:pt x="21739" y="24810"/>
                  </a:lnTo>
                  <a:lnTo>
                    <a:pt x="21601" y="24923"/>
                  </a:lnTo>
                  <a:lnTo>
                    <a:pt x="21909" y="24715"/>
                  </a:lnTo>
                  <a:close/>
                </a:path>
                <a:path w="31114" h="31114">
                  <a:moveTo>
                    <a:pt x="8909" y="24720"/>
                  </a:moveTo>
                  <a:close/>
                </a:path>
                <a:path w="31114" h="31114">
                  <a:moveTo>
                    <a:pt x="28485" y="23296"/>
                  </a:moveTo>
                  <a:lnTo>
                    <a:pt x="23586" y="23296"/>
                  </a:lnTo>
                  <a:lnTo>
                    <a:pt x="23311" y="23570"/>
                  </a:lnTo>
                  <a:lnTo>
                    <a:pt x="21744" y="24805"/>
                  </a:lnTo>
                  <a:lnTo>
                    <a:pt x="21909" y="24715"/>
                  </a:lnTo>
                  <a:lnTo>
                    <a:pt x="27500" y="24715"/>
                  </a:lnTo>
                  <a:lnTo>
                    <a:pt x="28125" y="23956"/>
                  </a:lnTo>
                  <a:lnTo>
                    <a:pt x="28485" y="23296"/>
                  </a:lnTo>
                  <a:close/>
                </a:path>
                <a:path w="31114" h="31114">
                  <a:moveTo>
                    <a:pt x="23435" y="23419"/>
                  </a:moveTo>
                  <a:lnTo>
                    <a:pt x="23251" y="23570"/>
                  </a:lnTo>
                  <a:lnTo>
                    <a:pt x="23435" y="23419"/>
                  </a:lnTo>
                  <a:close/>
                </a:path>
                <a:path w="31114" h="31114">
                  <a:moveTo>
                    <a:pt x="23586" y="23296"/>
                  </a:moveTo>
                  <a:lnTo>
                    <a:pt x="23435" y="23419"/>
                  </a:lnTo>
                  <a:lnTo>
                    <a:pt x="23311" y="23570"/>
                  </a:lnTo>
                  <a:lnTo>
                    <a:pt x="23586" y="23296"/>
                  </a:lnTo>
                  <a:close/>
                </a:path>
                <a:path w="31114" h="31114">
                  <a:moveTo>
                    <a:pt x="7171" y="23296"/>
                  </a:moveTo>
                  <a:lnTo>
                    <a:pt x="7434" y="23556"/>
                  </a:lnTo>
                  <a:lnTo>
                    <a:pt x="7313" y="23412"/>
                  </a:lnTo>
                  <a:lnTo>
                    <a:pt x="7171" y="23296"/>
                  </a:lnTo>
                  <a:close/>
                </a:path>
                <a:path w="31114" h="31114">
                  <a:moveTo>
                    <a:pt x="7313" y="23412"/>
                  </a:moveTo>
                  <a:lnTo>
                    <a:pt x="7434" y="23556"/>
                  </a:lnTo>
                  <a:lnTo>
                    <a:pt x="7313" y="23412"/>
                  </a:lnTo>
                  <a:close/>
                </a:path>
                <a:path w="31114" h="31114">
                  <a:moveTo>
                    <a:pt x="29418" y="21588"/>
                  </a:moveTo>
                  <a:lnTo>
                    <a:pt x="24941" y="21588"/>
                  </a:lnTo>
                  <a:lnTo>
                    <a:pt x="24733" y="21896"/>
                  </a:lnTo>
                  <a:lnTo>
                    <a:pt x="23435" y="23419"/>
                  </a:lnTo>
                  <a:lnTo>
                    <a:pt x="23586" y="23296"/>
                  </a:lnTo>
                  <a:lnTo>
                    <a:pt x="28485" y="23296"/>
                  </a:lnTo>
                  <a:lnTo>
                    <a:pt x="29418" y="21588"/>
                  </a:lnTo>
                  <a:close/>
                </a:path>
                <a:path w="31114" h="31114">
                  <a:moveTo>
                    <a:pt x="7216" y="23296"/>
                  </a:moveTo>
                  <a:close/>
                </a:path>
                <a:path w="31114" h="31114">
                  <a:moveTo>
                    <a:pt x="5775" y="21575"/>
                  </a:moveTo>
                  <a:lnTo>
                    <a:pt x="6004" y="21914"/>
                  </a:lnTo>
                  <a:lnTo>
                    <a:pt x="5907" y="21732"/>
                  </a:lnTo>
                  <a:lnTo>
                    <a:pt x="5775" y="21575"/>
                  </a:lnTo>
                  <a:close/>
                </a:path>
                <a:path w="31114" h="31114">
                  <a:moveTo>
                    <a:pt x="5907" y="21732"/>
                  </a:moveTo>
                  <a:lnTo>
                    <a:pt x="6004" y="21914"/>
                  </a:lnTo>
                  <a:lnTo>
                    <a:pt x="5907" y="21732"/>
                  </a:lnTo>
                  <a:close/>
                </a:path>
                <a:path w="31114" h="31114">
                  <a:moveTo>
                    <a:pt x="24822" y="21733"/>
                  </a:moveTo>
                  <a:lnTo>
                    <a:pt x="24688" y="21896"/>
                  </a:lnTo>
                  <a:lnTo>
                    <a:pt x="24822" y="21733"/>
                  </a:lnTo>
                  <a:close/>
                </a:path>
                <a:path w="31114" h="31114">
                  <a:moveTo>
                    <a:pt x="24941" y="21588"/>
                  </a:moveTo>
                  <a:lnTo>
                    <a:pt x="24823" y="21732"/>
                  </a:lnTo>
                  <a:lnTo>
                    <a:pt x="24733" y="21896"/>
                  </a:lnTo>
                  <a:lnTo>
                    <a:pt x="24941" y="21588"/>
                  </a:lnTo>
                  <a:close/>
                </a:path>
                <a:path w="31114" h="31114">
                  <a:moveTo>
                    <a:pt x="30081" y="19618"/>
                  </a:moveTo>
                  <a:lnTo>
                    <a:pt x="25977" y="19618"/>
                  </a:lnTo>
                  <a:lnTo>
                    <a:pt x="25821" y="19987"/>
                  </a:lnTo>
                  <a:lnTo>
                    <a:pt x="24822" y="21733"/>
                  </a:lnTo>
                  <a:lnTo>
                    <a:pt x="24941" y="21588"/>
                  </a:lnTo>
                  <a:lnTo>
                    <a:pt x="29418" y="21588"/>
                  </a:lnTo>
                  <a:lnTo>
                    <a:pt x="29555" y="21337"/>
                  </a:lnTo>
                  <a:lnTo>
                    <a:pt x="30081" y="19618"/>
                  </a:lnTo>
                  <a:close/>
                </a:path>
                <a:path w="31114" h="31114">
                  <a:moveTo>
                    <a:pt x="5823" y="21575"/>
                  </a:moveTo>
                  <a:lnTo>
                    <a:pt x="5907" y="21732"/>
                  </a:lnTo>
                  <a:lnTo>
                    <a:pt x="5823" y="21575"/>
                  </a:lnTo>
                  <a:close/>
                </a:path>
                <a:path w="31114" h="31114">
                  <a:moveTo>
                    <a:pt x="25879" y="19797"/>
                  </a:moveTo>
                  <a:lnTo>
                    <a:pt x="25775" y="19987"/>
                  </a:lnTo>
                  <a:lnTo>
                    <a:pt x="25879" y="19797"/>
                  </a:lnTo>
                  <a:close/>
                </a:path>
                <a:path w="31114" h="31114">
                  <a:moveTo>
                    <a:pt x="25977" y="19618"/>
                  </a:moveTo>
                  <a:lnTo>
                    <a:pt x="25879" y="19797"/>
                  </a:lnTo>
                  <a:lnTo>
                    <a:pt x="25821" y="19987"/>
                  </a:lnTo>
                  <a:lnTo>
                    <a:pt x="25977" y="19618"/>
                  </a:lnTo>
                  <a:close/>
                </a:path>
                <a:path w="31114" h="31114">
                  <a:moveTo>
                    <a:pt x="4788" y="19636"/>
                  </a:moveTo>
                  <a:lnTo>
                    <a:pt x="4929" y="19967"/>
                  </a:lnTo>
                  <a:lnTo>
                    <a:pt x="4875" y="19797"/>
                  </a:lnTo>
                  <a:lnTo>
                    <a:pt x="4788" y="19636"/>
                  </a:lnTo>
                  <a:close/>
                </a:path>
                <a:path w="31114" h="31114">
                  <a:moveTo>
                    <a:pt x="4877" y="19801"/>
                  </a:moveTo>
                  <a:lnTo>
                    <a:pt x="4929" y="19967"/>
                  </a:lnTo>
                  <a:lnTo>
                    <a:pt x="4877" y="19801"/>
                  </a:lnTo>
                  <a:close/>
                </a:path>
                <a:path w="31114" h="31114">
                  <a:moveTo>
                    <a:pt x="4824" y="19636"/>
                  </a:moveTo>
                  <a:lnTo>
                    <a:pt x="4877" y="19801"/>
                  </a:lnTo>
                  <a:lnTo>
                    <a:pt x="4824" y="19636"/>
                  </a:lnTo>
                  <a:close/>
                </a:path>
                <a:path w="31114" h="31114">
                  <a:moveTo>
                    <a:pt x="30537" y="17473"/>
                  </a:moveTo>
                  <a:lnTo>
                    <a:pt x="26592" y="17473"/>
                  </a:lnTo>
                  <a:lnTo>
                    <a:pt x="26514" y="17857"/>
                  </a:lnTo>
                  <a:lnTo>
                    <a:pt x="25879" y="19797"/>
                  </a:lnTo>
                  <a:lnTo>
                    <a:pt x="25977" y="19618"/>
                  </a:lnTo>
                  <a:lnTo>
                    <a:pt x="30081" y="19618"/>
                  </a:lnTo>
                  <a:lnTo>
                    <a:pt x="30438" y="18453"/>
                  </a:lnTo>
                  <a:lnTo>
                    <a:pt x="30537" y="17473"/>
                  </a:lnTo>
                  <a:close/>
                </a:path>
                <a:path w="31114" h="31114">
                  <a:moveTo>
                    <a:pt x="4191" y="17646"/>
                  </a:moveTo>
                  <a:lnTo>
                    <a:pt x="4212" y="17857"/>
                  </a:lnTo>
                  <a:lnTo>
                    <a:pt x="4191" y="17646"/>
                  </a:lnTo>
                  <a:close/>
                </a:path>
                <a:path w="31114" h="31114">
                  <a:moveTo>
                    <a:pt x="26534" y="17663"/>
                  </a:moveTo>
                  <a:lnTo>
                    <a:pt x="26474" y="17857"/>
                  </a:lnTo>
                  <a:lnTo>
                    <a:pt x="26534" y="17663"/>
                  </a:lnTo>
                  <a:close/>
                </a:path>
                <a:path w="31114" h="31114">
                  <a:moveTo>
                    <a:pt x="30728" y="15165"/>
                  </a:moveTo>
                  <a:lnTo>
                    <a:pt x="26781" y="15165"/>
                  </a:lnTo>
                  <a:lnTo>
                    <a:pt x="26781" y="15555"/>
                  </a:lnTo>
                  <a:lnTo>
                    <a:pt x="26534" y="17663"/>
                  </a:lnTo>
                  <a:lnTo>
                    <a:pt x="26592" y="17473"/>
                  </a:lnTo>
                  <a:lnTo>
                    <a:pt x="30537" y="17473"/>
                  </a:lnTo>
                  <a:lnTo>
                    <a:pt x="30728" y="15555"/>
                  </a:lnTo>
                  <a:lnTo>
                    <a:pt x="30728" y="15165"/>
                  </a:lnTo>
                  <a:close/>
                </a:path>
                <a:path w="31114" h="31114">
                  <a:moveTo>
                    <a:pt x="4172" y="17452"/>
                  </a:moveTo>
                  <a:lnTo>
                    <a:pt x="4191" y="17646"/>
                  </a:lnTo>
                  <a:lnTo>
                    <a:pt x="4172" y="17452"/>
                  </a:lnTo>
                  <a:close/>
                </a:path>
                <a:path w="31114" h="31114">
                  <a:moveTo>
                    <a:pt x="3964" y="15360"/>
                  </a:moveTo>
                  <a:lnTo>
                    <a:pt x="3945" y="15555"/>
                  </a:lnTo>
                  <a:lnTo>
                    <a:pt x="3964" y="15360"/>
                  </a:lnTo>
                  <a:close/>
                </a:path>
                <a:path w="31114" h="31114">
                  <a:moveTo>
                    <a:pt x="26762" y="15360"/>
                  </a:moveTo>
                  <a:lnTo>
                    <a:pt x="26742" y="15555"/>
                  </a:lnTo>
                  <a:lnTo>
                    <a:pt x="26762" y="15360"/>
                  </a:lnTo>
                  <a:close/>
                </a:path>
                <a:path w="31114" h="31114">
                  <a:moveTo>
                    <a:pt x="3984" y="15165"/>
                  </a:moveTo>
                  <a:lnTo>
                    <a:pt x="3964" y="15360"/>
                  </a:lnTo>
                  <a:lnTo>
                    <a:pt x="3984" y="15165"/>
                  </a:lnTo>
                  <a:close/>
                </a:path>
                <a:path w="31114" h="31114">
                  <a:moveTo>
                    <a:pt x="30499" y="12863"/>
                  </a:moveTo>
                  <a:lnTo>
                    <a:pt x="26514" y="12863"/>
                  </a:lnTo>
                  <a:lnTo>
                    <a:pt x="26592" y="13247"/>
                  </a:lnTo>
                  <a:lnTo>
                    <a:pt x="26762" y="15360"/>
                  </a:lnTo>
                  <a:lnTo>
                    <a:pt x="26781" y="15165"/>
                  </a:lnTo>
                  <a:lnTo>
                    <a:pt x="30728" y="15165"/>
                  </a:lnTo>
                  <a:lnTo>
                    <a:pt x="30499" y="12863"/>
                  </a:lnTo>
                  <a:close/>
                </a:path>
                <a:path w="31114" h="31114">
                  <a:moveTo>
                    <a:pt x="4191" y="13073"/>
                  </a:moveTo>
                  <a:lnTo>
                    <a:pt x="4129" y="13267"/>
                  </a:lnTo>
                  <a:lnTo>
                    <a:pt x="4191" y="13073"/>
                  </a:lnTo>
                  <a:close/>
                </a:path>
                <a:path w="31114" h="31114">
                  <a:moveTo>
                    <a:pt x="26534" y="13057"/>
                  </a:moveTo>
                  <a:lnTo>
                    <a:pt x="26552" y="13247"/>
                  </a:lnTo>
                  <a:lnTo>
                    <a:pt x="26534" y="13057"/>
                  </a:lnTo>
                  <a:close/>
                </a:path>
                <a:path w="31114" h="31114">
                  <a:moveTo>
                    <a:pt x="4258" y="12863"/>
                  </a:moveTo>
                  <a:lnTo>
                    <a:pt x="4191" y="13073"/>
                  </a:lnTo>
                  <a:lnTo>
                    <a:pt x="4258" y="12863"/>
                  </a:lnTo>
                  <a:close/>
                </a:path>
                <a:path w="31114" h="31114">
                  <a:moveTo>
                    <a:pt x="29968" y="10733"/>
                  </a:moveTo>
                  <a:lnTo>
                    <a:pt x="25821" y="10733"/>
                  </a:lnTo>
                  <a:lnTo>
                    <a:pt x="25982" y="11111"/>
                  </a:lnTo>
                  <a:lnTo>
                    <a:pt x="26534" y="13057"/>
                  </a:lnTo>
                  <a:lnTo>
                    <a:pt x="26514" y="12863"/>
                  </a:lnTo>
                  <a:lnTo>
                    <a:pt x="30499" y="12863"/>
                  </a:lnTo>
                  <a:lnTo>
                    <a:pt x="30438" y="12266"/>
                  </a:lnTo>
                  <a:lnTo>
                    <a:pt x="29968" y="10733"/>
                  </a:lnTo>
                  <a:close/>
                </a:path>
                <a:path w="31114" h="31114">
                  <a:moveTo>
                    <a:pt x="25881" y="10928"/>
                  </a:moveTo>
                  <a:lnTo>
                    <a:pt x="25937" y="11111"/>
                  </a:lnTo>
                  <a:lnTo>
                    <a:pt x="25881" y="10928"/>
                  </a:lnTo>
                  <a:close/>
                </a:path>
                <a:path w="31114" h="31114">
                  <a:moveTo>
                    <a:pt x="25821" y="10733"/>
                  </a:moveTo>
                  <a:lnTo>
                    <a:pt x="25880" y="10924"/>
                  </a:lnTo>
                  <a:lnTo>
                    <a:pt x="25982" y="11111"/>
                  </a:lnTo>
                  <a:lnTo>
                    <a:pt x="25821" y="10733"/>
                  </a:lnTo>
                  <a:close/>
                </a:path>
                <a:path w="31114" h="31114">
                  <a:moveTo>
                    <a:pt x="4929" y="10753"/>
                  </a:moveTo>
                  <a:lnTo>
                    <a:pt x="4783" y="11093"/>
                  </a:lnTo>
                  <a:lnTo>
                    <a:pt x="4875" y="10924"/>
                  </a:lnTo>
                  <a:lnTo>
                    <a:pt x="4929" y="10753"/>
                  </a:lnTo>
                  <a:close/>
                </a:path>
                <a:path w="31114" h="31114">
                  <a:moveTo>
                    <a:pt x="4875" y="10924"/>
                  </a:moveTo>
                  <a:lnTo>
                    <a:pt x="4783" y="11093"/>
                  </a:lnTo>
                  <a:lnTo>
                    <a:pt x="4875" y="10924"/>
                  </a:lnTo>
                  <a:close/>
                </a:path>
                <a:path w="31114" h="31114">
                  <a:moveTo>
                    <a:pt x="29268" y="8863"/>
                  </a:moveTo>
                  <a:lnTo>
                    <a:pt x="24738" y="8863"/>
                  </a:lnTo>
                  <a:lnTo>
                    <a:pt x="24941" y="9162"/>
                  </a:lnTo>
                  <a:lnTo>
                    <a:pt x="25022" y="9377"/>
                  </a:lnTo>
                  <a:lnTo>
                    <a:pt x="25881" y="10928"/>
                  </a:lnTo>
                  <a:lnTo>
                    <a:pt x="25821" y="10733"/>
                  </a:lnTo>
                  <a:lnTo>
                    <a:pt x="29968" y="10733"/>
                  </a:lnTo>
                  <a:lnTo>
                    <a:pt x="29552" y="9377"/>
                  </a:lnTo>
                  <a:lnTo>
                    <a:pt x="29268" y="8863"/>
                  </a:lnTo>
                  <a:close/>
                </a:path>
                <a:path w="31114" h="31114">
                  <a:moveTo>
                    <a:pt x="4968" y="10753"/>
                  </a:moveTo>
                  <a:lnTo>
                    <a:pt x="4875" y="10924"/>
                  </a:lnTo>
                  <a:lnTo>
                    <a:pt x="4968" y="10753"/>
                  </a:lnTo>
                  <a:close/>
                </a:path>
                <a:path w="31114" h="31114">
                  <a:moveTo>
                    <a:pt x="5999" y="8845"/>
                  </a:moveTo>
                  <a:lnTo>
                    <a:pt x="5775" y="9175"/>
                  </a:lnTo>
                  <a:lnTo>
                    <a:pt x="5904" y="9020"/>
                  </a:lnTo>
                  <a:lnTo>
                    <a:pt x="5999" y="8845"/>
                  </a:lnTo>
                  <a:close/>
                </a:path>
                <a:path w="31114" h="31114">
                  <a:moveTo>
                    <a:pt x="5903" y="9022"/>
                  </a:moveTo>
                  <a:lnTo>
                    <a:pt x="5775" y="9175"/>
                  </a:lnTo>
                  <a:lnTo>
                    <a:pt x="5903" y="9022"/>
                  </a:lnTo>
                  <a:close/>
                </a:path>
                <a:path w="31114" h="31114">
                  <a:moveTo>
                    <a:pt x="24825" y="9020"/>
                  </a:moveTo>
                  <a:lnTo>
                    <a:pt x="24903" y="9162"/>
                  </a:lnTo>
                  <a:lnTo>
                    <a:pt x="24825" y="9020"/>
                  </a:lnTo>
                  <a:close/>
                </a:path>
                <a:path w="31114" h="31114">
                  <a:moveTo>
                    <a:pt x="24738" y="8863"/>
                  </a:moveTo>
                  <a:lnTo>
                    <a:pt x="24825" y="9020"/>
                  </a:lnTo>
                  <a:lnTo>
                    <a:pt x="24941" y="9162"/>
                  </a:lnTo>
                  <a:lnTo>
                    <a:pt x="24738" y="8863"/>
                  </a:lnTo>
                  <a:close/>
                </a:path>
                <a:path w="31114" h="31114">
                  <a:moveTo>
                    <a:pt x="6051" y="8845"/>
                  </a:moveTo>
                  <a:lnTo>
                    <a:pt x="5903" y="9022"/>
                  </a:lnTo>
                  <a:lnTo>
                    <a:pt x="6051" y="8845"/>
                  </a:lnTo>
                  <a:close/>
                </a:path>
                <a:path w="31114" h="31114">
                  <a:moveTo>
                    <a:pt x="28337" y="7180"/>
                  </a:moveTo>
                  <a:lnTo>
                    <a:pt x="23311" y="7180"/>
                  </a:lnTo>
                  <a:lnTo>
                    <a:pt x="23572" y="7442"/>
                  </a:lnTo>
                  <a:lnTo>
                    <a:pt x="24825" y="9020"/>
                  </a:lnTo>
                  <a:lnTo>
                    <a:pt x="24738" y="8863"/>
                  </a:lnTo>
                  <a:lnTo>
                    <a:pt x="29268" y="8863"/>
                  </a:lnTo>
                  <a:lnTo>
                    <a:pt x="28337" y="7180"/>
                  </a:lnTo>
                  <a:close/>
                </a:path>
                <a:path w="31114" h="31114">
                  <a:moveTo>
                    <a:pt x="7434" y="7193"/>
                  </a:moveTo>
                  <a:lnTo>
                    <a:pt x="7185" y="7442"/>
                  </a:lnTo>
                  <a:lnTo>
                    <a:pt x="7319" y="7330"/>
                  </a:lnTo>
                  <a:lnTo>
                    <a:pt x="7434" y="7193"/>
                  </a:lnTo>
                  <a:close/>
                </a:path>
                <a:path w="31114" h="31114">
                  <a:moveTo>
                    <a:pt x="7319" y="7330"/>
                  </a:moveTo>
                  <a:lnTo>
                    <a:pt x="7185" y="7442"/>
                  </a:lnTo>
                  <a:lnTo>
                    <a:pt x="7319" y="7330"/>
                  </a:lnTo>
                  <a:close/>
                </a:path>
                <a:path w="31114" h="31114">
                  <a:moveTo>
                    <a:pt x="23430" y="7324"/>
                  </a:moveTo>
                  <a:lnTo>
                    <a:pt x="23572" y="7442"/>
                  </a:lnTo>
                  <a:lnTo>
                    <a:pt x="23430" y="7324"/>
                  </a:lnTo>
                  <a:close/>
                </a:path>
                <a:path w="31114" h="31114">
                  <a:moveTo>
                    <a:pt x="23311" y="7180"/>
                  </a:moveTo>
                  <a:lnTo>
                    <a:pt x="23438" y="7330"/>
                  </a:lnTo>
                  <a:lnTo>
                    <a:pt x="23572" y="7442"/>
                  </a:lnTo>
                  <a:lnTo>
                    <a:pt x="23311" y="7180"/>
                  </a:lnTo>
                  <a:close/>
                </a:path>
                <a:path w="31114" h="31114">
                  <a:moveTo>
                    <a:pt x="7483" y="7193"/>
                  </a:moveTo>
                  <a:lnTo>
                    <a:pt x="7319" y="7330"/>
                  </a:lnTo>
                  <a:lnTo>
                    <a:pt x="7483" y="7193"/>
                  </a:lnTo>
                  <a:close/>
                </a:path>
                <a:path w="31114" h="31114">
                  <a:moveTo>
                    <a:pt x="27296" y="5786"/>
                  </a:moveTo>
                  <a:lnTo>
                    <a:pt x="21587" y="5786"/>
                  </a:lnTo>
                  <a:lnTo>
                    <a:pt x="21927" y="6014"/>
                  </a:lnTo>
                  <a:lnTo>
                    <a:pt x="23430" y="7324"/>
                  </a:lnTo>
                  <a:lnTo>
                    <a:pt x="23311" y="7180"/>
                  </a:lnTo>
                  <a:lnTo>
                    <a:pt x="28337" y="7180"/>
                  </a:lnTo>
                  <a:lnTo>
                    <a:pt x="28121" y="6789"/>
                  </a:lnTo>
                  <a:lnTo>
                    <a:pt x="27296" y="5786"/>
                  </a:lnTo>
                  <a:close/>
                </a:path>
                <a:path w="31114" h="31114">
                  <a:moveTo>
                    <a:pt x="21743" y="5916"/>
                  </a:moveTo>
                  <a:lnTo>
                    <a:pt x="21927" y="6014"/>
                  </a:lnTo>
                  <a:lnTo>
                    <a:pt x="21743" y="5916"/>
                  </a:lnTo>
                  <a:close/>
                </a:path>
                <a:path w="31114" h="31114">
                  <a:moveTo>
                    <a:pt x="21587" y="5786"/>
                  </a:moveTo>
                  <a:lnTo>
                    <a:pt x="21743" y="5916"/>
                  </a:lnTo>
                  <a:lnTo>
                    <a:pt x="21927" y="6014"/>
                  </a:lnTo>
                  <a:lnTo>
                    <a:pt x="21587" y="5786"/>
                  </a:lnTo>
                  <a:close/>
                </a:path>
                <a:path w="31114" h="31114">
                  <a:moveTo>
                    <a:pt x="9169" y="5786"/>
                  </a:moveTo>
                  <a:lnTo>
                    <a:pt x="8838" y="6009"/>
                  </a:lnTo>
                  <a:lnTo>
                    <a:pt x="9015" y="5914"/>
                  </a:lnTo>
                  <a:lnTo>
                    <a:pt x="9169" y="5786"/>
                  </a:lnTo>
                  <a:close/>
                </a:path>
                <a:path w="31114" h="31114">
                  <a:moveTo>
                    <a:pt x="9015" y="5914"/>
                  </a:moveTo>
                  <a:lnTo>
                    <a:pt x="8838" y="6009"/>
                  </a:lnTo>
                  <a:lnTo>
                    <a:pt x="9015" y="5914"/>
                  </a:lnTo>
                  <a:close/>
                </a:path>
                <a:path w="31114" h="31114">
                  <a:moveTo>
                    <a:pt x="26486" y="4801"/>
                  </a:moveTo>
                  <a:lnTo>
                    <a:pt x="19646" y="4801"/>
                  </a:lnTo>
                  <a:lnTo>
                    <a:pt x="19978" y="4941"/>
                  </a:lnTo>
                  <a:lnTo>
                    <a:pt x="21743" y="5916"/>
                  </a:lnTo>
                  <a:lnTo>
                    <a:pt x="21587" y="5786"/>
                  </a:lnTo>
                  <a:lnTo>
                    <a:pt x="27296" y="5786"/>
                  </a:lnTo>
                  <a:lnTo>
                    <a:pt x="26486" y="4801"/>
                  </a:lnTo>
                  <a:close/>
                </a:path>
                <a:path w="31114" h="31114">
                  <a:moveTo>
                    <a:pt x="9253" y="5786"/>
                  </a:moveTo>
                  <a:lnTo>
                    <a:pt x="9015" y="5914"/>
                  </a:lnTo>
                  <a:lnTo>
                    <a:pt x="9253" y="5786"/>
                  </a:lnTo>
                  <a:close/>
                </a:path>
                <a:path w="31114" h="31114">
                  <a:moveTo>
                    <a:pt x="11090" y="4796"/>
                  </a:moveTo>
                  <a:lnTo>
                    <a:pt x="10750" y="4941"/>
                  </a:lnTo>
                  <a:lnTo>
                    <a:pt x="10924" y="4886"/>
                  </a:lnTo>
                  <a:lnTo>
                    <a:pt x="11090" y="4796"/>
                  </a:lnTo>
                  <a:close/>
                </a:path>
                <a:path w="31114" h="31114">
                  <a:moveTo>
                    <a:pt x="10924" y="4886"/>
                  </a:moveTo>
                  <a:lnTo>
                    <a:pt x="10750" y="4941"/>
                  </a:lnTo>
                  <a:lnTo>
                    <a:pt x="10924" y="4886"/>
                  </a:lnTo>
                  <a:close/>
                </a:path>
                <a:path w="31114" h="31114">
                  <a:moveTo>
                    <a:pt x="19807" y="4887"/>
                  </a:moveTo>
                  <a:lnTo>
                    <a:pt x="19978" y="4941"/>
                  </a:lnTo>
                  <a:lnTo>
                    <a:pt x="19807" y="4887"/>
                  </a:lnTo>
                  <a:close/>
                </a:path>
                <a:path w="31114" h="31114">
                  <a:moveTo>
                    <a:pt x="19646" y="4801"/>
                  </a:moveTo>
                  <a:lnTo>
                    <a:pt x="19807" y="4887"/>
                  </a:lnTo>
                  <a:lnTo>
                    <a:pt x="19978" y="4941"/>
                  </a:lnTo>
                  <a:lnTo>
                    <a:pt x="19646" y="4801"/>
                  </a:lnTo>
                  <a:close/>
                </a:path>
                <a:path w="31114" h="31114">
                  <a:moveTo>
                    <a:pt x="25801" y="4142"/>
                  </a:moveTo>
                  <a:lnTo>
                    <a:pt x="17459" y="4142"/>
                  </a:lnTo>
                  <a:lnTo>
                    <a:pt x="17864" y="4225"/>
                  </a:lnTo>
                  <a:lnTo>
                    <a:pt x="17722" y="4225"/>
                  </a:lnTo>
                  <a:lnTo>
                    <a:pt x="19807" y="4887"/>
                  </a:lnTo>
                  <a:lnTo>
                    <a:pt x="19646" y="4801"/>
                  </a:lnTo>
                  <a:lnTo>
                    <a:pt x="26486" y="4801"/>
                  </a:lnTo>
                  <a:lnTo>
                    <a:pt x="26251" y="4518"/>
                  </a:lnTo>
                  <a:lnTo>
                    <a:pt x="25900" y="4225"/>
                  </a:lnTo>
                  <a:lnTo>
                    <a:pt x="17864" y="4225"/>
                  </a:lnTo>
                  <a:lnTo>
                    <a:pt x="17657" y="4205"/>
                  </a:lnTo>
                  <a:lnTo>
                    <a:pt x="25876" y="4205"/>
                  </a:lnTo>
                  <a:close/>
                </a:path>
                <a:path w="31114" h="31114">
                  <a:moveTo>
                    <a:pt x="11206" y="4796"/>
                  </a:moveTo>
                  <a:lnTo>
                    <a:pt x="10924" y="4886"/>
                  </a:lnTo>
                  <a:lnTo>
                    <a:pt x="11206" y="4796"/>
                  </a:lnTo>
                  <a:close/>
                </a:path>
                <a:path w="31114" h="31114">
                  <a:moveTo>
                    <a:pt x="13268" y="4142"/>
                  </a:moveTo>
                  <a:lnTo>
                    <a:pt x="12863" y="4225"/>
                  </a:lnTo>
                  <a:lnTo>
                    <a:pt x="13071" y="4205"/>
                  </a:lnTo>
                  <a:lnTo>
                    <a:pt x="13268" y="4142"/>
                  </a:lnTo>
                  <a:close/>
                </a:path>
                <a:path w="31114" h="31114">
                  <a:moveTo>
                    <a:pt x="13071" y="4205"/>
                  </a:moveTo>
                  <a:lnTo>
                    <a:pt x="12863" y="4225"/>
                  </a:lnTo>
                  <a:lnTo>
                    <a:pt x="13006" y="4225"/>
                  </a:lnTo>
                  <a:close/>
                </a:path>
                <a:path w="31114" h="31114">
                  <a:moveTo>
                    <a:pt x="17459" y="4142"/>
                  </a:moveTo>
                  <a:lnTo>
                    <a:pt x="17657" y="4205"/>
                  </a:lnTo>
                  <a:lnTo>
                    <a:pt x="17864" y="4225"/>
                  </a:lnTo>
                  <a:lnTo>
                    <a:pt x="17459" y="4142"/>
                  </a:lnTo>
                  <a:close/>
                </a:path>
                <a:path w="31114" h="31114">
                  <a:moveTo>
                    <a:pt x="25581" y="3959"/>
                  </a:moveTo>
                  <a:lnTo>
                    <a:pt x="15558" y="3959"/>
                  </a:lnTo>
                  <a:lnTo>
                    <a:pt x="15363" y="3978"/>
                  </a:lnTo>
                  <a:lnTo>
                    <a:pt x="17657" y="4205"/>
                  </a:lnTo>
                  <a:lnTo>
                    <a:pt x="17459" y="4142"/>
                  </a:lnTo>
                  <a:lnTo>
                    <a:pt x="25801" y="4142"/>
                  </a:lnTo>
                  <a:lnTo>
                    <a:pt x="25581" y="3959"/>
                  </a:lnTo>
                  <a:close/>
                </a:path>
                <a:path w="31114" h="31114">
                  <a:moveTo>
                    <a:pt x="13705" y="4142"/>
                  </a:moveTo>
                  <a:lnTo>
                    <a:pt x="13268" y="4142"/>
                  </a:lnTo>
                  <a:lnTo>
                    <a:pt x="13071" y="4205"/>
                  </a:lnTo>
                  <a:lnTo>
                    <a:pt x="13705" y="4142"/>
                  </a:lnTo>
                  <a:close/>
                </a:path>
                <a:path w="31114" h="31114">
                  <a:moveTo>
                    <a:pt x="15558" y="3959"/>
                  </a:moveTo>
                  <a:lnTo>
                    <a:pt x="15168" y="3959"/>
                  </a:lnTo>
                  <a:lnTo>
                    <a:pt x="15363" y="3978"/>
                  </a:lnTo>
                  <a:lnTo>
                    <a:pt x="15558" y="3959"/>
                  </a:lnTo>
                  <a:close/>
                </a:path>
              </a:pathLst>
            </a:custGeom>
            <a:solidFill>
              <a:srgbClr val="000000"/>
            </a:solidFill>
          </p:spPr>
          <p:txBody>
            <a:bodyPr wrap="square" lIns="0" tIns="0" rIns="0" bIns="0" rtlCol="0"/>
            <a:lstStyle/>
            <a:p>
              <a:endParaRPr sz="2400"/>
            </a:p>
          </p:txBody>
        </p:sp>
      </p:grpSp>
      <p:grpSp>
        <p:nvGrpSpPr>
          <p:cNvPr id="33" name="object 33"/>
          <p:cNvGrpSpPr/>
          <p:nvPr/>
        </p:nvGrpSpPr>
        <p:grpSpPr>
          <a:xfrm>
            <a:off x="8050933" y="6180655"/>
            <a:ext cx="54187" cy="54187"/>
            <a:chOff x="6038200" y="4635491"/>
            <a:chExt cx="40640" cy="40640"/>
          </a:xfrm>
        </p:grpSpPr>
        <p:sp>
          <p:nvSpPr>
            <p:cNvPr id="34" name="object 34"/>
            <p:cNvSpPr/>
            <p:nvPr/>
          </p:nvSpPr>
          <p:spPr>
            <a:xfrm>
              <a:off x="6041994" y="4639285"/>
              <a:ext cx="33020" cy="33020"/>
            </a:xfrm>
            <a:custGeom>
              <a:avLst/>
              <a:gdLst/>
              <a:ahLst/>
              <a:cxnLst/>
              <a:rect l="l" t="t" r="r" b="b"/>
              <a:pathLst>
                <a:path w="33020" h="33020">
                  <a:moveTo>
                    <a:pt x="0" y="32623"/>
                  </a:moveTo>
                  <a:lnTo>
                    <a:pt x="32622" y="32623"/>
                  </a:lnTo>
                  <a:lnTo>
                    <a:pt x="32622" y="0"/>
                  </a:lnTo>
                  <a:lnTo>
                    <a:pt x="0" y="0"/>
                  </a:lnTo>
                  <a:lnTo>
                    <a:pt x="0" y="32623"/>
                  </a:lnTo>
                  <a:close/>
                </a:path>
              </a:pathLst>
            </a:custGeom>
            <a:ln w="7588">
              <a:solidFill>
                <a:srgbClr val="D5C8CE"/>
              </a:solidFill>
            </a:ln>
          </p:spPr>
          <p:txBody>
            <a:bodyPr wrap="square" lIns="0" tIns="0" rIns="0" bIns="0" rtlCol="0"/>
            <a:lstStyle/>
            <a:p>
              <a:endParaRPr sz="2400"/>
            </a:p>
          </p:txBody>
        </p:sp>
        <p:sp>
          <p:nvSpPr>
            <p:cNvPr id="35" name="object 35"/>
            <p:cNvSpPr/>
            <p:nvPr/>
          </p:nvSpPr>
          <p:spPr>
            <a:xfrm>
              <a:off x="6042006" y="4639277"/>
              <a:ext cx="31115" cy="31115"/>
            </a:xfrm>
            <a:custGeom>
              <a:avLst/>
              <a:gdLst/>
              <a:ahLst/>
              <a:cxnLst/>
              <a:rect l="l" t="t" r="r" b="b"/>
              <a:pathLst>
                <a:path w="31114" h="31114">
                  <a:moveTo>
                    <a:pt x="15364" y="0"/>
                  </a:moveTo>
                  <a:lnTo>
                    <a:pt x="0" y="15165"/>
                  </a:lnTo>
                  <a:lnTo>
                    <a:pt x="0" y="15555"/>
                  </a:lnTo>
                  <a:lnTo>
                    <a:pt x="15364" y="30720"/>
                  </a:lnTo>
                  <a:lnTo>
                    <a:pt x="18451" y="30415"/>
                  </a:lnTo>
                  <a:lnTo>
                    <a:pt x="21354" y="29528"/>
                  </a:lnTo>
                  <a:lnTo>
                    <a:pt x="23976" y="28098"/>
                  </a:lnTo>
                  <a:lnTo>
                    <a:pt x="25608" y="26761"/>
                  </a:lnTo>
                  <a:lnTo>
                    <a:pt x="15168" y="26761"/>
                  </a:lnTo>
                  <a:lnTo>
                    <a:pt x="15364" y="26741"/>
                  </a:lnTo>
                  <a:lnTo>
                    <a:pt x="13642" y="26571"/>
                  </a:lnTo>
                  <a:lnTo>
                    <a:pt x="13248" y="26571"/>
                  </a:lnTo>
                  <a:lnTo>
                    <a:pt x="12863" y="26494"/>
                  </a:lnTo>
                  <a:lnTo>
                    <a:pt x="12996" y="26494"/>
                  </a:lnTo>
                  <a:lnTo>
                    <a:pt x="11255" y="25963"/>
                  </a:lnTo>
                  <a:lnTo>
                    <a:pt x="11096" y="25958"/>
                  </a:lnTo>
                  <a:lnTo>
                    <a:pt x="10868" y="25861"/>
                  </a:lnTo>
                  <a:lnTo>
                    <a:pt x="9224" y="24923"/>
                  </a:lnTo>
                  <a:lnTo>
                    <a:pt x="8983" y="24805"/>
                  </a:lnTo>
                  <a:lnTo>
                    <a:pt x="7505" y="23570"/>
                  </a:lnTo>
                  <a:lnTo>
                    <a:pt x="7295" y="23419"/>
                  </a:lnTo>
                  <a:lnTo>
                    <a:pt x="6059" y="21914"/>
                  </a:lnTo>
                  <a:lnTo>
                    <a:pt x="5881" y="21732"/>
                  </a:lnTo>
                  <a:lnTo>
                    <a:pt x="5823" y="21575"/>
                  </a:lnTo>
                  <a:lnTo>
                    <a:pt x="4977" y="19987"/>
                  </a:lnTo>
                  <a:lnTo>
                    <a:pt x="4857" y="19796"/>
                  </a:lnTo>
                  <a:lnTo>
                    <a:pt x="4818" y="19618"/>
                  </a:lnTo>
                  <a:lnTo>
                    <a:pt x="4258" y="17857"/>
                  </a:lnTo>
                  <a:lnTo>
                    <a:pt x="3985" y="15555"/>
                  </a:lnTo>
                  <a:lnTo>
                    <a:pt x="4172" y="13267"/>
                  </a:lnTo>
                  <a:lnTo>
                    <a:pt x="4212" y="12863"/>
                  </a:lnTo>
                  <a:lnTo>
                    <a:pt x="4815" y="11111"/>
                  </a:lnTo>
                  <a:lnTo>
                    <a:pt x="4855" y="10928"/>
                  </a:lnTo>
                  <a:lnTo>
                    <a:pt x="4980" y="10733"/>
                  </a:lnTo>
                  <a:lnTo>
                    <a:pt x="5712" y="9377"/>
                  </a:lnTo>
                  <a:lnTo>
                    <a:pt x="5775" y="9175"/>
                  </a:lnTo>
                  <a:lnTo>
                    <a:pt x="5999" y="8845"/>
                  </a:lnTo>
                  <a:lnTo>
                    <a:pt x="7225" y="7442"/>
                  </a:lnTo>
                  <a:lnTo>
                    <a:pt x="7434" y="7193"/>
                  </a:lnTo>
                  <a:lnTo>
                    <a:pt x="8896" y="6014"/>
                  </a:lnTo>
                  <a:lnTo>
                    <a:pt x="9170" y="5786"/>
                  </a:lnTo>
                  <a:lnTo>
                    <a:pt x="10822" y="4941"/>
                  </a:lnTo>
                  <a:lnTo>
                    <a:pt x="11090" y="4796"/>
                  </a:lnTo>
                  <a:lnTo>
                    <a:pt x="13006" y="4225"/>
                  </a:lnTo>
                  <a:lnTo>
                    <a:pt x="12863" y="4225"/>
                  </a:lnTo>
                  <a:lnTo>
                    <a:pt x="13268" y="4142"/>
                  </a:lnTo>
                  <a:lnTo>
                    <a:pt x="13706" y="4142"/>
                  </a:lnTo>
                  <a:lnTo>
                    <a:pt x="15364" y="3978"/>
                  </a:lnTo>
                  <a:lnTo>
                    <a:pt x="15168" y="3959"/>
                  </a:lnTo>
                  <a:lnTo>
                    <a:pt x="25581" y="3959"/>
                  </a:lnTo>
                  <a:lnTo>
                    <a:pt x="23972" y="2616"/>
                  </a:lnTo>
                  <a:lnTo>
                    <a:pt x="21351" y="1222"/>
                  </a:lnTo>
                  <a:lnTo>
                    <a:pt x="18461" y="306"/>
                  </a:lnTo>
                  <a:lnTo>
                    <a:pt x="15364" y="0"/>
                  </a:lnTo>
                  <a:close/>
                </a:path>
                <a:path w="31114" h="31114">
                  <a:moveTo>
                    <a:pt x="15364" y="26741"/>
                  </a:moveTo>
                  <a:lnTo>
                    <a:pt x="15168" y="26761"/>
                  </a:lnTo>
                  <a:lnTo>
                    <a:pt x="15559" y="26761"/>
                  </a:lnTo>
                  <a:lnTo>
                    <a:pt x="15364" y="26741"/>
                  </a:lnTo>
                  <a:close/>
                </a:path>
                <a:path w="31114" h="31114">
                  <a:moveTo>
                    <a:pt x="17668" y="26514"/>
                  </a:moveTo>
                  <a:lnTo>
                    <a:pt x="15364" y="26741"/>
                  </a:lnTo>
                  <a:lnTo>
                    <a:pt x="15559" y="26761"/>
                  </a:lnTo>
                  <a:lnTo>
                    <a:pt x="25608" y="26761"/>
                  </a:lnTo>
                  <a:lnTo>
                    <a:pt x="25839" y="26571"/>
                  </a:lnTo>
                  <a:lnTo>
                    <a:pt x="17480" y="26571"/>
                  </a:lnTo>
                  <a:lnTo>
                    <a:pt x="17668" y="26514"/>
                  </a:lnTo>
                  <a:close/>
                </a:path>
                <a:path w="31114" h="31114">
                  <a:moveTo>
                    <a:pt x="12863" y="26494"/>
                  </a:moveTo>
                  <a:lnTo>
                    <a:pt x="13248" y="26571"/>
                  </a:lnTo>
                  <a:lnTo>
                    <a:pt x="13059" y="26514"/>
                  </a:lnTo>
                  <a:lnTo>
                    <a:pt x="12863" y="26494"/>
                  </a:lnTo>
                  <a:close/>
                </a:path>
                <a:path w="31114" h="31114">
                  <a:moveTo>
                    <a:pt x="13059" y="26514"/>
                  </a:moveTo>
                  <a:lnTo>
                    <a:pt x="13248" y="26571"/>
                  </a:lnTo>
                  <a:lnTo>
                    <a:pt x="13642" y="26571"/>
                  </a:lnTo>
                  <a:lnTo>
                    <a:pt x="13059" y="26514"/>
                  </a:lnTo>
                  <a:close/>
                </a:path>
                <a:path w="31114" h="31114">
                  <a:moveTo>
                    <a:pt x="17864" y="26494"/>
                  </a:moveTo>
                  <a:lnTo>
                    <a:pt x="17668" y="26514"/>
                  </a:lnTo>
                  <a:lnTo>
                    <a:pt x="17480" y="26571"/>
                  </a:lnTo>
                  <a:lnTo>
                    <a:pt x="17864" y="26494"/>
                  </a:lnTo>
                  <a:close/>
                </a:path>
                <a:path w="31114" h="31114">
                  <a:moveTo>
                    <a:pt x="25933" y="26494"/>
                  </a:moveTo>
                  <a:lnTo>
                    <a:pt x="17864" y="26494"/>
                  </a:lnTo>
                  <a:lnTo>
                    <a:pt x="17480" y="26571"/>
                  </a:lnTo>
                  <a:lnTo>
                    <a:pt x="25839" y="26571"/>
                  </a:lnTo>
                  <a:close/>
                </a:path>
                <a:path w="31114" h="31114">
                  <a:moveTo>
                    <a:pt x="12996" y="26494"/>
                  </a:moveTo>
                  <a:lnTo>
                    <a:pt x="12863" y="26494"/>
                  </a:lnTo>
                  <a:lnTo>
                    <a:pt x="13059" y="26514"/>
                  </a:lnTo>
                  <a:close/>
                </a:path>
                <a:path w="31114" h="31114">
                  <a:moveTo>
                    <a:pt x="19806" y="25861"/>
                  </a:moveTo>
                  <a:lnTo>
                    <a:pt x="17668" y="26514"/>
                  </a:lnTo>
                  <a:lnTo>
                    <a:pt x="17864" y="26494"/>
                  </a:lnTo>
                  <a:lnTo>
                    <a:pt x="25933" y="26494"/>
                  </a:lnTo>
                  <a:lnTo>
                    <a:pt x="26253" y="26233"/>
                  </a:lnTo>
                  <a:lnTo>
                    <a:pt x="26479" y="25958"/>
                  </a:lnTo>
                  <a:lnTo>
                    <a:pt x="19628" y="25958"/>
                  </a:lnTo>
                  <a:lnTo>
                    <a:pt x="19806" y="25861"/>
                  </a:lnTo>
                  <a:close/>
                </a:path>
                <a:path w="31114" h="31114">
                  <a:moveTo>
                    <a:pt x="10730" y="25802"/>
                  </a:moveTo>
                  <a:lnTo>
                    <a:pt x="11108" y="25963"/>
                  </a:lnTo>
                  <a:lnTo>
                    <a:pt x="10922" y="25861"/>
                  </a:lnTo>
                  <a:lnTo>
                    <a:pt x="10730" y="25802"/>
                  </a:lnTo>
                  <a:close/>
                </a:path>
                <a:path w="31114" h="31114">
                  <a:moveTo>
                    <a:pt x="10926" y="25862"/>
                  </a:moveTo>
                  <a:lnTo>
                    <a:pt x="11108" y="25963"/>
                  </a:lnTo>
                  <a:lnTo>
                    <a:pt x="11255" y="25963"/>
                  </a:lnTo>
                  <a:lnTo>
                    <a:pt x="10926" y="25862"/>
                  </a:lnTo>
                  <a:close/>
                </a:path>
                <a:path w="31114" h="31114">
                  <a:moveTo>
                    <a:pt x="19998" y="25802"/>
                  </a:moveTo>
                  <a:lnTo>
                    <a:pt x="19804" y="25862"/>
                  </a:lnTo>
                  <a:lnTo>
                    <a:pt x="19628" y="25958"/>
                  </a:lnTo>
                  <a:lnTo>
                    <a:pt x="19998" y="25802"/>
                  </a:lnTo>
                  <a:close/>
                </a:path>
                <a:path w="31114" h="31114">
                  <a:moveTo>
                    <a:pt x="26607" y="25802"/>
                  </a:moveTo>
                  <a:lnTo>
                    <a:pt x="19998" y="25802"/>
                  </a:lnTo>
                  <a:lnTo>
                    <a:pt x="19628" y="25958"/>
                  </a:lnTo>
                  <a:lnTo>
                    <a:pt x="26479" y="25958"/>
                  </a:lnTo>
                  <a:lnTo>
                    <a:pt x="26607" y="25802"/>
                  </a:lnTo>
                  <a:close/>
                </a:path>
                <a:path w="31114" h="31114">
                  <a:moveTo>
                    <a:pt x="10817" y="25802"/>
                  </a:moveTo>
                  <a:close/>
                </a:path>
                <a:path w="31114" h="31114">
                  <a:moveTo>
                    <a:pt x="27500" y="24715"/>
                  </a:moveTo>
                  <a:lnTo>
                    <a:pt x="21902" y="24720"/>
                  </a:lnTo>
                  <a:lnTo>
                    <a:pt x="21601" y="24923"/>
                  </a:lnTo>
                  <a:lnTo>
                    <a:pt x="19806" y="25861"/>
                  </a:lnTo>
                  <a:lnTo>
                    <a:pt x="19998" y="25802"/>
                  </a:lnTo>
                  <a:lnTo>
                    <a:pt x="26607" y="25802"/>
                  </a:lnTo>
                  <a:lnTo>
                    <a:pt x="27500" y="24715"/>
                  </a:lnTo>
                  <a:close/>
                </a:path>
                <a:path w="31114" h="31114">
                  <a:moveTo>
                    <a:pt x="8858" y="24720"/>
                  </a:moveTo>
                  <a:lnTo>
                    <a:pt x="9156" y="24923"/>
                  </a:lnTo>
                  <a:lnTo>
                    <a:pt x="9011" y="24805"/>
                  </a:lnTo>
                  <a:lnTo>
                    <a:pt x="8858" y="24720"/>
                  </a:lnTo>
                  <a:close/>
                </a:path>
                <a:path w="31114" h="31114">
                  <a:moveTo>
                    <a:pt x="9016" y="24808"/>
                  </a:moveTo>
                  <a:lnTo>
                    <a:pt x="9156" y="24923"/>
                  </a:lnTo>
                  <a:lnTo>
                    <a:pt x="9016" y="24808"/>
                  </a:lnTo>
                  <a:close/>
                </a:path>
                <a:path w="31114" h="31114">
                  <a:moveTo>
                    <a:pt x="21744" y="24805"/>
                  </a:moveTo>
                  <a:lnTo>
                    <a:pt x="21528" y="24923"/>
                  </a:lnTo>
                  <a:lnTo>
                    <a:pt x="21744" y="24805"/>
                  </a:lnTo>
                  <a:close/>
                </a:path>
                <a:path w="31114" h="31114">
                  <a:moveTo>
                    <a:pt x="21909" y="24715"/>
                  </a:moveTo>
                  <a:lnTo>
                    <a:pt x="21741" y="24808"/>
                  </a:lnTo>
                  <a:lnTo>
                    <a:pt x="21601" y="24923"/>
                  </a:lnTo>
                  <a:lnTo>
                    <a:pt x="21909" y="24715"/>
                  </a:lnTo>
                  <a:close/>
                </a:path>
                <a:path w="31114" h="31114">
                  <a:moveTo>
                    <a:pt x="8909" y="24720"/>
                  </a:moveTo>
                  <a:close/>
                </a:path>
                <a:path w="31114" h="31114">
                  <a:moveTo>
                    <a:pt x="28485" y="23296"/>
                  </a:moveTo>
                  <a:lnTo>
                    <a:pt x="23586" y="23296"/>
                  </a:lnTo>
                  <a:lnTo>
                    <a:pt x="23311" y="23570"/>
                  </a:lnTo>
                  <a:lnTo>
                    <a:pt x="21744" y="24805"/>
                  </a:lnTo>
                  <a:lnTo>
                    <a:pt x="21909" y="24715"/>
                  </a:lnTo>
                  <a:lnTo>
                    <a:pt x="27500" y="24715"/>
                  </a:lnTo>
                  <a:lnTo>
                    <a:pt x="28125" y="23956"/>
                  </a:lnTo>
                  <a:lnTo>
                    <a:pt x="28485" y="23296"/>
                  </a:lnTo>
                  <a:close/>
                </a:path>
                <a:path w="31114" h="31114">
                  <a:moveTo>
                    <a:pt x="23435" y="23419"/>
                  </a:moveTo>
                  <a:lnTo>
                    <a:pt x="23251" y="23570"/>
                  </a:lnTo>
                  <a:lnTo>
                    <a:pt x="23435" y="23419"/>
                  </a:lnTo>
                  <a:close/>
                </a:path>
                <a:path w="31114" h="31114">
                  <a:moveTo>
                    <a:pt x="23586" y="23296"/>
                  </a:moveTo>
                  <a:lnTo>
                    <a:pt x="23435" y="23419"/>
                  </a:lnTo>
                  <a:lnTo>
                    <a:pt x="23311" y="23570"/>
                  </a:lnTo>
                  <a:lnTo>
                    <a:pt x="23586" y="23296"/>
                  </a:lnTo>
                  <a:close/>
                </a:path>
                <a:path w="31114" h="31114">
                  <a:moveTo>
                    <a:pt x="7171" y="23296"/>
                  </a:moveTo>
                  <a:lnTo>
                    <a:pt x="7434" y="23556"/>
                  </a:lnTo>
                  <a:lnTo>
                    <a:pt x="7313" y="23412"/>
                  </a:lnTo>
                  <a:lnTo>
                    <a:pt x="7171" y="23296"/>
                  </a:lnTo>
                  <a:close/>
                </a:path>
                <a:path w="31114" h="31114">
                  <a:moveTo>
                    <a:pt x="7313" y="23412"/>
                  </a:moveTo>
                  <a:lnTo>
                    <a:pt x="7434" y="23556"/>
                  </a:lnTo>
                  <a:lnTo>
                    <a:pt x="7313" y="23412"/>
                  </a:lnTo>
                  <a:close/>
                </a:path>
                <a:path w="31114" h="31114">
                  <a:moveTo>
                    <a:pt x="29418" y="21588"/>
                  </a:moveTo>
                  <a:lnTo>
                    <a:pt x="24941" y="21588"/>
                  </a:lnTo>
                  <a:lnTo>
                    <a:pt x="24733" y="21896"/>
                  </a:lnTo>
                  <a:lnTo>
                    <a:pt x="23435" y="23419"/>
                  </a:lnTo>
                  <a:lnTo>
                    <a:pt x="23586" y="23296"/>
                  </a:lnTo>
                  <a:lnTo>
                    <a:pt x="28485" y="23296"/>
                  </a:lnTo>
                  <a:lnTo>
                    <a:pt x="29418" y="21588"/>
                  </a:lnTo>
                  <a:close/>
                </a:path>
                <a:path w="31114" h="31114">
                  <a:moveTo>
                    <a:pt x="7216" y="23296"/>
                  </a:moveTo>
                  <a:close/>
                </a:path>
                <a:path w="31114" h="31114">
                  <a:moveTo>
                    <a:pt x="5775" y="21575"/>
                  </a:moveTo>
                  <a:lnTo>
                    <a:pt x="6004" y="21914"/>
                  </a:lnTo>
                  <a:lnTo>
                    <a:pt x="5907" y="21732"/>
                  </a:lnTo>
                  <a:lnTo>
                    <a:pt x="5775" y="21575"/>
                  </a:lnTo>
                  <a:close/>
                </a:path>
                <a:path w="31114" h="31114">
                  <a:moveTo>
                    <a:pt x="5907" y="21732"/>
                  </a:moveTo>
                  <a:lnTo>
                    <a:pt x="6004" y="21914"/>
                  </a:lnTo>
                  <a:lnTo>
                    <a:pt x="5907" y="21732"/>
                  </a:lnTo>
                  <a:close/>
                </a:path>
                <a:path w="31114" h="31114">
                  <a:moveTo>
                    <a:pt x="24822" y="21733"/>
                  </a:moveTo>
                  <a:lnTo>
                    <a:pt x="24688" y="21896"/>
                  </a:lnTo>
                  <a:lnTo>
                    <a:pt x="24822" y="21733"/>
                  </a:lnTo>
                  <a:close/>
                </a:path>
                <a:path w="31114" h="31114">
                  <a:moveTo>
                    <a:pt x="24941" y="21588"/>
                  </a:moveTo>
                  <a:lnTo>
                    <a:pt x="24822" y="21732"/>
                  </a:lnTo>
                  <a:lnTo>
                    <a:pt x="24733" y="21896"/>
                  </a:lnTo>
                  <a:lnTo>
                    <a:pt x="24941" y="21588"/>
                  </a:lnTo>
                  <a:close/>
                </a:path>
                <a:path w="31114" h="31114">
                  <a:moveTo>
                    <a:pt x="30081" y="19618"/>
                  </a:moveTo>
                  <a:lnTo>
                    <a:pt x="25977" y="19618"/>
                  </a:lnTo>
                  <a:lnTo>
                    <a:pt x="25821" y="19987"/>
                  </a:lnTo>
                  <a:lnTo>
                    <a:pt x="24822" y="21733"/>
                  </a:lnTo>
                  <a:lnTo>
                    <a:pt x="24941" y="21588"/>
                  </a:lnTo>
                  <a:lnTo>
                    <a:pt x="29418" y="21588"/>
                  </a:lnTo>
                  <a:lnTo>
                    <a:pt x="29555" y="21337"/>
                  </a:lnTo>
                  <a:lnTo>
                    <a:pt x="30081" y="19618"/>
                  </a:lnTo>
                  <a:close/>
                </a:path>
                <a:path w="31114" h="31114">
                  <a:moveTo>
                    <a:pt x="5823" y="21575"/>
                  </a:moveTo>
                  <a:lnTo>
                    <a:pt x="5907" y="21732"/>
                  </a:lnTo>
                  <a:lnTo>
                    <a:pt x="5823" y="21575"/>
                  </a:lnTo>
                  <a:close/>
                </a:path>
                <a:path w="31114" h="31114">
                  <a:moveTo>
                    <a:pt x="25879" y="19797"/>
                  </a:moveTo>
                  <a:lnTo>
                    <a:pt x="25775" y="19987"/>
                  </a:lnTo>
                  <a:lnTo>
                    <a:pt x="25879" y="19797"/>
                  </a:lnTo>
                  <a:close/>
                </a:path>
                <a:path w="31114" h="31114">
                  <a:moveTo>
                    <a:pt x="25977" y="19618"/>
                  </a:moveTo>
                  <a:lnTo>
                    <a:pt x="25880" y="19796"/>
                  </a:lnTo>
                  <a:lnTo>
                    <a:pt x="25821" y="19987"/>
                  </a:lnTo>
                  <a:lnTo>
                    <a:pt x="25977" y="19618"/>
                  </a:lnTo>
                  <a:close/>
                </a:path>
                <a:path w="31114" h="31114">
                  <a:moveTo>
                    <a:pt x="4790" y="19636"/>
                  </a:moveTo>
                  <a:lnTo>
                    <a:pt x="4929" y="19967"/>
                  </a:lnTo>
                  <a:lnTo>
                    <a:pt x="4875" y="19796"/>
                  </a:lnTo>
                  <a:lnTo>
                    <a:pt x="4790" y="19636"/>
                  </a:lnTo>
                  <a:close/>
                </a:path>
                <a:path w="31114" h="31114">
                  <a:moveTo>
                    <a:pt x="4875" y="19796"/>
                  </a:moveTo>
                  <a:lnTo>
                    <a:pt x="4929" y="19967"/>
                  </a:lnTo>
                  <a:lnTo>
                    <a:pt x="4875" y="19796"/>
                  </a:lnTo>
                  <a:close/>
                </a:path>
                <a:path w="31114" h="31114">
                  <a:moveTo>
                    <a:pt x="30537" y="17473"/>
                  </a:moveTo>
                  <a:lnTo>
                    <a:pt x="26592" y="17473"/>
                  </a:lnTo>
                  <a:lnTo>
                    <a:pt x="26514" y="17857"/>
                  </a:lnTo>
                  <a:lnTo>
                    <a:pt x="25879" y="19797"/>
                  </a:lnTo>
                  <a:lnTo>
                    <a:pt x="25977" y="19618"/>
                  </a:lnTo>
                  <a:lnTo>
                    <a:pt x="30081" y="19618"/>
                  </a:lnTo>
                  <a:lnTo>
                    <a:pt x="30438" y="18453"/>
                  </a:lnTo>
                  <a:lnTo>
                    <a:pt x="30537" y="17473"/>
                  </a:lnTo>
                  <a:close/>
                </a:path>
                <a:path w="31114" h="31114">
                  <a:moveTo>
                    <a:pt x="4824" y="19636"/>
                  </a:moveTo>
                  <a:lnTo>
                    <a:pt x="4875" y="19796"/>
                  </a:lnTo>
                  <a:lnTo>
                    <a:pt x="4824" y="19636"/>
                  </a:lnTo>
                  <a:close/>
                </a:path>
                <a:path w="31114" h="31114">
                  <a:moveTo>
                    <a:pt x="4191" y="17647"/>
                  </a:moveTo>
                  <a:lnTo>
                    <a:pt x="4212" y="17857"/>
                  </a:lnTo>
                  <a:lnTo>
                    <a:pt x="4191" y="17647"/>
                  </a:lnTo>
                  <a:close/>
                </a:path>
                <a:path w="31114" h="31114">
                  <a:moveTo>
                    <a:pt x="26534" y="17663"/>
                  </a:moveTo>
                  <a:lnTo>
                    <a:pt x="26474" y="17857"/>
                  </a:lnTo>
                  <a:lnTo>
                    <a:pt x="26534" y="17663"/>
                  </a:lnTo>
                  <a:close/>
                </a:path>
                <a:path w="31114" h="31114">
                  <a:moveTo>
                    <a:pt x="30728" y="15165"/>
                  </a:moveTo>
                  <a:lnTo>
                    <a:pt x="26781" y="15165"/>
                  </a:lnTo>
                  <a:lnTo>
                    <a:pt x="26781" y="15555"/>
                  </a:lnTo>
                  <a:lnTo>
                    <a:pt x="26534" y="17663"/>
                  </a:lnTo>
                  <a:lnTo>
                    <a:pt x="26592" y="17473"/>
                  </a:lnTo>
                  <a:lnTo>
                    <a:pt x="30537" y="17473"/>
                  </a:lnTo>
                  <a:lnTo>
                    <a:pt x="30728" y="15555"/>
                  </a:lnTo>
                  <a:lnTo>
                    <a:pt x="30728" y="15165"/>
                  </a:lnTo>
                  <a:close/>
                </a:path>
                <a:path w="31114" h="31114">
                  <a:moveTo>
                    <a:pt x="4172" y="17452"/>
                  </a:moveTo>
                  <a:lnTo>
                    <a:pt x="4191" y="17647"/>
                  </a:lnTo>
                  <a:lnTo>
                    <a:pt x="4172" y="17452"/>
                  </a:lnTo>
                  <a:close/>
                </a:path>
                <a:path w="31114" h="31114">
                  <a:moveTo>
                    <a:pt x="3966" y="15360"/>
                  </a:moveTo>
                  <a:lnTo>
                    <a:pt x="3946" y="15555"/>
                  </a:lnTo>
                  <a:lnTo>
                    <a:pt x="3966" y="15360"/>
                  </a:lnTo>
                  <a:close/>
                </a:path>
                <a:path w="31114" h="31114">
                  <a:moveTo>
                    <a:pt x="26762" y="15360"/>
                  </a:moveTo>
                  <a:lnTo>
                    <a:pt x="26742" y="15555"/>
                  </a:lnTo>
                  <a:lnTo>
                    <a:pt x="26762" y="15360"/>
                  </a:lnTo>
                  <a:close/>
                </a:path>
                <a:path w="31114" h="31114">
                  <a:moveTo>
                    <a:pt x="3985" y="15165"/>
                  </a:moveTo>
                  <a:lnTo>
                    <a:pt x="3966" y="15360"/>
                  </a:lnTo>
                  <a:lnTo>
                    <a:pt x="3985" y="15165"/>
                  </a:lnTo>
                  <a:close/>
                </a:path>
                <a:path w="31114" h="31114">
                  <a:moveTo>
                    <a:pt x="30499" y="12863"/>
                  </a:moveTo>
                  <a:lnTo>
                    <a:pt x="26514" y="12863"/>
                  </a:lnTo>
                  <a:lnTo>
                    <a:pt x="26592" y="13247"/>
                  </a:lnTo>
                  <a:lnTo>
                    <a:pt x="26762" y="15360"/>
                  </a:lnTo>
                  <a:lnTo>
                    <a:pt x="26781" y="15165"/>
                  </a:lnTo>
                  <a:lnTo>
                    <a:pt x="30728" y="15165"/>
                  </a:lnTo>
                  <a:lnTo>
                    <a:pt x="30499" y="12863"/>
                  </a:lnTo>
                  <a:close/>
                </a:path>
                <a:path w="31114" h="31114">
                  <a:moveTo>
                    <a:pt x="4191" y="13073"/>
                  </a:moveTo>
                  <a:lnTo>
                    <a:pt x="4129" y="13267"/>
                  </a:lnTo>
                  <a:lnTo>
                    <a:pt x="4191" y="13073"/>
                  </a:lnTo>
                  <a:close/>
                </a:path>
                <a:path w="31114" h="31114">
                  <a:moveTo>
                    <a:pt x="26534" y="13057"/>
                  </a:moveTo>
                  <a:lnTo>
                    <a:pt x="26552" y="13247"/>
                  </a:lnTo>
                  <a:lnTo>
                    <a:pt x="26534" y="13057"/>
                  </a:lnTo>
                  <a:close/>
                </a:path>
                <a:path w="31114" h="31114">
                  <a:moveTo>
                    <a:pt x="4258" y="12863"/>
                  </a:moveTo>
                  <a:lnTo>
                    <a:pt x="4191" y="13073"/>
                  </a:lnTo>
                  <a:lnTo>
                    <a:pt x="4258" y="12863"/>
                  </a:lnTo>
                  <a:close/>
                </a:path>
                <a:path w="31114" h="31114">
                  <a:moveTo>
                    <a:pt x="29968" y="10733"/>
                  </a:moveTo>
                  <a:lnTo>
                    <a:pt x="25821" y="10733"/>
                  </a:lnTo>
                  <a:lnTo>
                    <a:pt x="25982" y="11111"/>
                  </a:lnTo>
                  <a:lnTo>
                    <a:pt x="26534" y="13057"/>
                  </a:lnTo>
                  <a:lnTo>
                    <a:pt x="26514" y="12863"/>
                  </a:lnTo>
                  <a:lnTo>
                    <a:pt x="30499" y="12863"/>
                  </a:lnTo>
                  <a:lnTo>
                    <a:pt x="30438" y="12266"/>
                  </a:lnTo>
                  <a:lnTo>
                    <a:pt x="29968" y="10733"/>
                  </a:lnTo>
                  <a:close/>
                </a:path>
                <a:path w="31114" h="31114">
                  <a:moveTo>
                    <a:pt x="25881" y="10928"/>
                  </a:moveTo>
                  <a:lnTo>
                    <a:pt x="25937" y="11111"/>
                  </a:lnTo>
                  <a:lnTo>
                    <a:pt x="25881" y="10928"/>
                  </a:lnTo>
                  <a:close/>
                </a:path>
                <a:path w="31114" h="31114">
                  <a:moveTo>
                    <a:pt x="25821" y="10733"/>
                  </a:moveTo>
                  <a:lnTo>
                    <a:pt x="25881" y="10928"/>
                  </a:lnTo>
                  <a:lnTo>
                    <a:pt x="25982" y="11111"/>
                  </a:lnTo>
                  <a:lnTo>
                    <a:pt x="25821" y="10733"/>
                  </a:lnTo>
                  <a:close/>
                </a:path>
                <a:path w="31114" h="31114">
                  <a:moveTo>
                    <a:pt x="4929" y="10753"/>
                  </a:moveTo>
                  <a:lnTo>
                    <a:pt x="4785" y="11093"/>
                  </a:lnTo>
                  <a:lnTo>
                    <a:pt x="4874" y="10928"/>
                  </a:lnTo>
                  <a:lnTo>
                    <a:pt x="4929" y="10753"/>
                  </a:lnTo>
                  <a:close/>
                </a:path>
                <a:path w="31114" h="31114">
                  <a:moveTo>
                    <a:pt x="4873" y="10930"/>
                  </a:moveTo>
                  <a:lnTo>
                    <a:pt x="4785" y="11093"/>
                  </a:lnTo>
                  <a:lnTo>
                    <a:pt x="4873" y="10930"/>
                  </a:lnTo>
                  <a:close/>
                </a:path>
                <a:path w="31114" h="31114">
                  <a:moveTo>
                    <a:pt x="4969" y="10753"/>
                  </a:moveTo>
                  <a:lnTo>
                    <a:pt x="4873" y="10930"/>
                  </a:lnTo>
                  <a:lnTo>
                    <a:pt x="4969" y="10753"/>
                  </a:lnTo>
                  <a:close/>
                </a:path>
                <a:path w="31114" h="31114">
                  <a:moveTo>
                    <a:pt x="29268" y="8863"/>
                  </a:moveTo>
                  <a:lnTo>
                    <a:pt x="24738" y="8863"/>
                  </a:lnTo>
                  <a:lnTo>
                    <a:pt x="24941" y="9162"/>
                  </a:lnTo>
                  <a:lnTo>
                    <a:pt x="25022" y="9377"/>
                  </a:lnTo>
                  <a:lnTo>
                    <a:pt x="25881" y="10928"/>
                  </a:lnTo>
                  <a:lnTo>
                    <a:pt x="25821" y="10733"/>
                  </a:lnTo>
                  <a:lnTo>
                    <a:pt x="29968" y="10733"/>
                  </a:lnTo>
                  <a:lnTo>
                    <a:pt x="29552" y="9377"/>
                  </a:lnTo>
                  <a:lnTo>
                    <a:pt x="29268" y="8863"/>
                  </a:lnTo>
                  <a:close/>
                </a:path>
                <a:path w="31114" h="31114">
                  <a:moveTo>
                    <a:pt x="5999" y="8845"/>
                  </a:moveTo>
                  <a:lnTo>
                    <a:pt x="5775" y="9175"/>
                  </a:lnTo>
                  <a:lnTo>
                    <a:pt x="5904" y="9020"/>
                  </a:lnTo>
                  <a:lnTo>
                    <a:pt x="5999" y="8845"/>
                  </a:lnTo>
                  <a:close/>
                </a:path>
                <a:path w="31114" h="31114">
                  <a:moveTo>
                    <a:pt x="5903" y="9022"/>
                  </a:moveTo>
                  <a:lnTo>
                    <a:pt x="5775" y="9175"/>
                  </a:lnTo>
                  <a:lnTo>
                    <a:pt x="5903" y="9022"/>
                  </a:lnTo>
                  <a:close/>
                </a:path>
                <a:path w="31114" h="31114">
                  <a:moveTo>
                    <a:pt x="24825" y="9020"/>
                  </a:moveTo>
                  <a:lnTo>
                    <a:pt x="24903" y="9162"/>
                  </a:lnTo>
                  <a:lnTo>
                    <a:pt x="24825" y="9020"/>
                  </a:lnTo>
                  <a:close/>
                </a:path>
                <a:path w="31114" h="31114">
                  <a:moveTo>
                    <a:pt x="24738" y="8863"/>
                  </a:moveTo>
                  <a:lnTo>
                    <a:pt x="24825" y="9020"/>
                  </a:lnTo>
                  <a:lnTo>
                    <a:pt x="24941" y="9162"/>
                  </a:lnTo>
                  <a:lnTo>
                    <a:pt x="24738" y="8863"/>
                  </a:lnTo>
                  <a:close/>
                </a:path>
                <a:path w="31114" h="31114">
                  <a:moveTo>
                    <a:pt x="6051" y="8845"/>
                  </a:moveTo>
                  <a:lnTo>
                    <a:pt x="5903" y="9022"/>
                  </a:lnTo>
                  <a:lnTo>
                    <a:pt x="6051" y="8845"/>
                  </a:lnTo>
                  <a:close/>
                </a:path>
                <a:path w="31114" h="31114">
                  <a:moveTo>
                    <a:pt x="28337" y="7180"/>
                  </a:moveTo>
                  <a:lnTo>
                    <a:pt x="23311" y="7180"/>
                  </a:lnTo>
                  <a:lnTo>
                    <a:pt x="23572" y="7442"/>
                  </a:lnTo>
                  <a:lnTo>
                    <a:pt x="24825" y="9020"/>
                  </a:lnTo>
                  <a:lnTo>
                    <a:pt x="24738" y="8863"/>
                  </a:lnTo>
                  <a:lnTo>
                    <a:pt x="29268" y="8863"/>
                  </a:lnTo>
                  <a:lnTo>
                    <a:pt x="28337" y="7180"/>
                  </a:lnTo>
                  <a:close/>
                </a:path>
                <a:path w="31114" h="31114">
                  <a:moveTo>
                    <a:pt x="7434" y="7193"/>
                  </a:moveTo>
                  <a:lnTo>
                    <a:pt x="7185" y="7442"/>
                  </a:lnTo>
                  <a:lnTo>
                    <a:pt x="7319" y="7330"/>
                  </a:lnTo>
                  <a:lnTo>
                    <a:pt x="7434" y="7193"/>
                  </a:lnTo>
                  <a:close/>
                </a:path>
                <a:path w="31114" h="31114">
                  <a:moveTo>
                    <a:pt x="7319" y="7330"/>
                  </a:moveTo>
                  <a:lnTo>
                    <a:pt x="7185" y="7442"/>
                  </a:lnTo>
                  <a:lnTo>
                    <a:pt x="7319" y="7330"/>
                  </a:lnTo>
                  <a:close/>
                </a:path>
                <a:path w="31114" h="31114">
                  <a:moveTo>
                    <a:pt x="23430" y="7324"/>
                  </a:moveTo>
                  <a:lnTo>
                    <a:pt x="23572" y="7442"/>
                  </a:lnTo>
                  <a:lnTo>
                    <a:pt x="23430" y="7324"/>
                  </a:lnTo>
                  <a:close/>
                </a:path>
                <a:path w="31114" h="31114">
                  <a:moveTo>
                    <a:pt x="23311" y="7180"/>
                  </a:moveTo>
                  <a:lnTo>
                    <a:pt x="23438" y="7330"/>
                  </a:lnTo>
                  <a:lnTo>
                    <a:pt x="23572" y="7442"/>
                  </a:lnTo>
                  <a:lnTo>
                    <a:pt x="23311" y="7180"/>
                  </a:lnTo>
                  <a:close/>
                </a:path>
                <a:path w="31114" h="31114">
                  <a:moveTo>
                    <a:pt x="7484" y="7193"/>
                  </a:moveTo>
                  <a:lnTo>
                    <a:pt x="7319" y="7330"/>
                  </a:lnTo>
                  <a:lnTo>
                    <a:pt x="7484" y="7193"/>
                  </a:lnTo>
                  <a:close/>
                </a:path>
                <a:path w="31114" h="31114">
                  <a:moveTo>
                    <a:pt x="27296" y="5786"/>
                  </a:moveTo>
                  <a:lnTo>
                    <a:pt x="21587" y="5786"/>
                  </a:lnTo>
                  <a:lnTo>
                    <a:pt x="21927" y="6014"/>
                  </a:lnTo>
                  <a:lnTo>
                    <a:pt x="23430" y="7324"/>
                  </a:lnTo>
                  <a:lnTo>
                    <a:pt x="23311" y="7180"/>
                  </a:lnTo>
                  <a:lnTo>
                    <a:pt x="28337" y="7180"/>
                  </a:lnTo>
                  <a:lnTo>
                    <a:pt x="28121" y="6789"/>
                  </a:lnTo>
                  <a:lnTo>
                    <a:pt x="27296" y="5786"/>
                  </a:lnTo>
                  <a:close/>
                </a:path>
                <a:path w="31114" h="31114">
                  <a:moveTo>
                    <a:pt x="21743" y="5916"/>
                  </a:moveTo>
                  <a:lnTo>
                    <a:pt x="21927" y="6014"/>
                  </a:lnTo>
                  <a:lnTo>
                    <a:pt x="21743" y="5916"/>
                  </a:lnTo>
                  <a:close/>
                </a:path>
                <a:path w="31114" h="31114">
                  <a:moveTo>
                    <a:pt x="21587" y="5786"/>
                  </a:moveTo>
                  <a:lnTo>
                    <a:pt x="21743" y="5916"/>
                  </a:lnTo>
                  <a:lnTo>
                    <a:pt x="21927" y="6014"/>
                  </a:lnTo>
                  <a:lnTo>
                    <a:pt x="21587" y="5786"/>
                  </a:lnTo>
                  <a:close/>
                </a:path>
                <a:path w="31114" h="31114">
                  <a:moveTo>
                    <a:pt x="9170" y="5786"/>
                  </a:moveTo>
                  <a:lnTo>
                    <a:pt x="8840" y="6009"/>
                  </a:lnTo>
                  <a:lnTo>
                    <a:pt x="9017" y="5913"/>
                  </a:lnTo>
                  <a:lnTo>
                    <a:pt x="9170" y="5786"/>
                  </a:lnTo>
                  <a:close/>
                </a:path>
                <a:path w="31114" h="31114">
                  <a:moveTo>
                    <a:pt x="9017" y="5913"/>
                  </a:moveTo>
                  <a:lnTo>
                    <a:pt x="8840" y="6009"/>
                  </a:lnTo>
                  <a:lnTo>
                    <a:pt x="9017" y="5913"/>
                  </a:lnTo>
                  <a:close/>
                </a:path>
                <a:path w="31114" h="31114">
                  <a:moveTo>
                    <a:pt x="26486" y="4801"/>
                  </a:moveTo>
                  <a:lnTo>
                    <a:pt x="19646" y="4801"/>
                  </a:lnTo>
                  <a:lnTo>
                    <a:pt x="19978" y="4941"/>
                  </a:lnTo>
                  <a:lnTo>
                    <a:pt x="21743" y="5916"/>
                  </a:lnTo>
                  <a:lnTo>
                    <a:pt x="21587" y="5786"/>
                  </a:lnTo>
                  <a:lnTo>
                    <a:pt x="27296" y="5786"/>
                  </a:lnTo>
                  <a:lnTo>
                    <a:pt x="26486" y="4801"/>
                  </a:lnTo>
                  <a:close/>
                </a:path>
                <a:path w="31114" h="31114">
                  <a:moveTo>
                    <a:pt x="9254" y="5786"/>
                  </a:moveTo>
                  <a:lnTo>
                    <a:pt x="9017" y="5913"/>
                  </a:lnTo>
                  <a:lnTo>
                    <a:pt x="9254" y="5786"/>
                  </a:lnTo>
                  <a:close/>
                </a:path>
                <a:path w="31114" h="31114">
                  <a:moveTo>
                    <a:pt x="11090" y="4796"/>
                  </a:moveTo>
                  <a:lnTo>
                    <a:pt x="10750" y="4941"/>
                  </a:lnTo>
                  <a:lnTo>
                    <a:pt x="10924" y="4886"/>
                  </a:lnTo>
                  <a:lnTo>
                    <a:pt x="11090" y="4796"/>
                  </a:lnTo>
                  <a:close/>
                </a:path>
                <a:path w="31114" h="31114">
                  <a:moveTo>
                    <a:pt x="10924" y="4886"/>
                  </a:moveTo>
                  <a:lnTo>
                    <a:pt x="10750" y="4941"/>
                  </a:lnTo>
                  <a:lnTo>
                    <a:pt x="10924" y="4886"/>
                  </a:lnTo>
                  <a:close/>
                </a:path>
                <a:path w="31114" h="31114">
                  <a:moveTo>
                    <a:pt x="19807" y="4887"/>
                  </a:moveTo>
                  <a:lnTo>
                    <a:pt x="19978" y="4941"/>
                  </a:lnTo>
                  <a:lnTo>
                    <a:pt x="19807" y="4887"/>
                  </a:lnTo>
                  <a:close/>
                </a:path>
                <a:path w="31114" h="31114">
                  <a:moveTo>
                    <a:pt x="19646" y="4801"/>
                  </a:moveTo>
                  <a:lnTo>
                    <a:pt x="19807" y="4887"/>
                  </a:lnTo>
                  <a:lnTo>
                    <a:pt x="19978" y="4941"/>
                  </a:lnTo>
                  <a:lnTo>
                    <a:pt x="19646" y="4801"/>
                  </a:lnTo>
                  <a:close/>
                </a:path>
                <a:path w="31114" h="31114">
                  <a:moveTo>
                    <a:pt x="25801" y="4142"/>
                  </a:moveTo>
                  <a:lnTo>
                    <a:pt x="17459" y="4142"/>
                  </a:lnTo>
                  <a:lnTo>
                    <a:pt x="17864" y="4225"/>
                  </a:lnTo>
                  <a:lnTo>
                    <a:pt x="17722" y="4225"/>
                  </a:lnTo>
                  <a:lnTo>
                    <a:pt x="19807" y="4887"/>
                  </a:lnTo>
                  <a:lnTo>
                    <a:pt x="19646" y="4801"/>
                  </a:lnTo>
                  <a:lnTo>
                    <a:pt x="26486" y="4801"/>
                  </a:lnTo>
                  <a:lnTo>
                    <a:pt x="26251" y="4518"/>
                  </a:lnTo>
                  <a:lnTo>
                    <a:pt x="25900" y="4225"/>
                  </a:lnTo>
                  <a:lnTo>
                    <a:pt x="17864" y="4225"/>
                  </a:lnTo>
                  <a:lnTo>
                    <a:pt x="17657" y="4205"/>
                  </a:lnTo>
                  <a:lnTo>
                    <a:pt x="25876" y="4205"/>
                  </a:lnTo>
                  <a:close/>
                </a:path>
                <a:path w="31114" h="31114">
                  <a:moveTo>
                    <a:pt x="11206" y="4796"/>
                  </a:moveTo>
                  <a:lnTo>
                    <a:pt x="10924" y="4886"/>
                  </a:lnTo>
                  <a:lnTo>
                    <a:pt x="11206" y="4796"/>
                  </a:lnTo>
                  <a:close/>
                </a:path>
                <a:path w="31114" h="31114">
                  <a:moveTo>
                    <a:pt x="13268" y="4142"/>
                  </a:moveTo>
                  <a:lnTo>
                    <a:pt x="12863" y="4225"/>
                  </a:lnTo>
                  <a:lnTo>
                    <a:pt x="13071" y="4205"/>
                  </a:lnTo>
                  <a:lnTo>
                    <a:pt x="13268" y="4142"/>
                  </a:lnTo>
                  <a:close/>
                </a:path>
                <a:path w="31114" h="31114">
                  <a:moveTo>
                    <a:pt x="13071" y="4205"/>
                  </a:moveTo>
                  <a:lnTo>
                    <a:pt x="12863" y="4225"/>
                  </a:lnTo>
                  <a:lnTo>
                    <a:pt x="13006" y="4225"/>
                  </a:lnTo>
                  <a:close/>
                </a:path>
                <a:path w="31114" h="31114">
                  <a:moveTo>
                    <a:pt x="17459" y="4142"/>
                  </a:moveTo>
                  <a:lnTo>
                    <a:pt x="17657" y="4205"/>
                  </a:lnTo>
                  <a:lnTo>
                    <a:pt x="17864" y="4225"/>
                  </a:lnTo>
                  <a:lnTo>
                    <a:pt x="17459" y="4142"/>
                  </a:lnTo>
                  <a:close/>
                </a:path>
                <a:path w="31114" h="31114">
                  <a:moveTo>
                    <a:pt x="13706" y="4142"/>
                  </a:moveTo>
                  <a:lnTo>
                    <a:pt x="13268" y="4142"/>
                  </a:lnTo>
                  <a:lnTo>
                    <a:pt x="13071" y="4205"/>
                  </a:lnTo>
                  <a:lnTo>
                    <a:pt x="13706" y="4142"/>
                  </a:lnTo>
                  <a:close/>
                </a:path>
                <a:path w="31114" h="31114">
                  <a:moveTo>
                    <a:pt x="25581" y="3959"/>
                  </a:moveTo>
                  <a:lnTo>
                    <a:pt x="15559" y="3959"/>
                  </a:lnTo>
                  <a:lnTo>
                    <a:pt x="15364" y="3978"/>
                  </a:lnTo>
                  <a:lnTo>
                    <a:pt x="17657" y="4205"/>
                  </a:lnTo>
                  <a:lnTo>
                    <a:pt x="17459" y="4142"/>
                  </a:lnTo>
                  <a:lnTo>
                    <a:pt x="25801" y="4142"/>
                  </a:lnTo>
                  <a:lnTo>
                    <a:pt x="25581" y="3959"/>
                  </a:lnTo>
                  <a:close/>
                </a:path>
                <a:path w="31114" h="31114">
                  <a:moveTo>
                    <a:pt x="15559" y="3959"/>
                  </a:moveTo>
                  <a:lnTo>
                    <a:pt x="15168" y="3959"/>
                  </a:lnTo>
                  <a:lnTo>
                    <a:pt x="15364" y="3978"/>
                  </a:lnTo>
                  <a:lnTo>
                    <a:pt x="15559" y="3959"/>
                  </a:lnTo>
                  <a:close/>
                </a:path>
              </a:pathLst>
            </a:custGeom>
            <a:solidFill>
              <a:srgbClr val="000000"/>
            </a:solidFill>
          </p:spPr>
          <p:txBody>
            <a:bodyPr wrap="square" lIns="0" tIns="0" rIns="0" bIns="0" rtlCol="0"/>
            <a:lstStyle/>
            <a:p>
              <a:endParaRPr sz="2400"/>
            </a:p>
          </p:txBody>
        </p:sp>
      </p:grpSp>
      <p:grpSp>
        <p:nvGrpSpPr>
          <p:cNvPr id="36" name="object 36"/>
          <p:cNvGrpSpPr/>
          <p:nvPr/>
        </p:nvGrpSpPr>
        <p:grpSpPr>
          <a:xfrm>
            <a:off x="8241968" y="5458995"/>
            <a:ext cx="1317413" cy="828887"/>
            <a:chOff x="6181476" y="4094246"/>
            <a:chExt cx="988060" cy="621665"/>
          </a:xfrm>
        </p:grpSpPr>
        <p:sp>
          <p:nvSpPr>
            <p:cNvPr id="37" name="object 37"/>
            <p:cNvSpPr/>
            <p:nvPr/>
          </p:nvSpPr>
          <p:spPr>
            <a:xfrm>
              <a:off x="6187827" y="4100596"/>
              <a:ext cx="375285" cy="250190"/>
            </a:xfrm>
            <a:custGeom>
              <a:avLst/>
              <a:gdLst/>
              <a:ahLst/>
              <a:cxnLst/>
              <a:rect l="l" t="t" r="r" b="b"/>
              <a:pathLst>
                <a:path w="375284" h="250189">
                  <a:moveTo>
                    <a:pt x="187591" y="0"/>
                  </a:moveTo>
                  <a:lnTo>
                    <a:pt x="0" y="0"/>
                  </a:lnTo>
                  <a:lnTo>
                    <a:pt x="0" y="250127"/>
                  </a:lnTo>
                  <a:lnTo>
                    <a:pt x="187591" y="250127"/>
                  </a:lnTo>
                  <a:lnTo>
                    <a:pt x="236266" y="240298"/>
                  </a:lnTo>
                  <a:lnTo>
                    <a:pt x="276016" y="213495"/>
                  </a:lnTo>
                  <a:lnTo>
                    <a:pt x="302818" y="173741"/>
                  </a:lnTo>
                  <a:lnTo>
                    <a:pt x="312646" y="125060"/>
                  </a:lnTo>
                  <a:lnTo>
                    <a:pt x="302818" y="76379"/>
                  </a:lnTo>
                  <a:lnTo>
                    <a:pt x="276016" y="36628"/>
                  </a:lnTo>
                  <a:lnTo>
                    <a:pt x="236266" y="9827"/>
                  </a:lnTo>
                  <a:lnTo>
                    <a:pt x="187591" y="0"/>
                  </a:lnTo>
                  <a:close/>
                </a:path>
                <a:path w="375284" h="250189">
                  <a:moveTo>
                    <a:pt x="343914" y="93796"/>
                  </a:moveTo>
                  <a:lnTo>
                    <a:pt x="331743" y="96254"/>
                  </a:lnTo>
                  <a:lnTo>
                    <a:pt x="321804" y="102954"/>
                  </a:lnTo>
                  <a:lnTo>
                    <a:pt x="315103" y="112892"/>
                  </a:lnTo>
                  <a:lnTo>
                    <a:pt x="312646" y="125060"/>
                  </a:lnTo>
                  <a:lnTo>
                    <a:pt x="315103" y="137231"/>
                  </a:lnTo>
                  <a:lnTo>
                    <a:pt x="321804" y="147171"/>
                  </a:lnTo>
                  <a:lnTo>
                    <a:pt x="331743" y="153872"/>
                  </a:lnTo>
                  <a:lnTo>
                    <a:pt x="343914" y="156330"/>
                  </a:lnTo>
                  <a:lnTo>
                    <a:pt x="356085" y="153872"/>
                  </a:lnTo>
                  <a:lnTo>
                    <a:pt x="366031" y="147171"/>
                  </a:lnTo>
                  <a:lnTo>
                    <a:pt x="372740" y="137231"/>
                  </a:lnTo>
                  <a:lnTo>
                    <a:pt x="375201" y="125060"/>
                  </a:lnTo>
                  <a:lnTo>
                    <a:pt x="372740" y="112892"/>
                  </a:lnTo>
                  <a:lnTo>
                    <a:pt x="366031" y="102954"/>
                  </a:lnTo>
                  <a:lnTo>
                    <a:pt x="356085" y="96254"/>
                  </a:lnTo>
                  <a:lnTo>
                    <a:pt x="343914" y="93796"/>
                  </a:lnTo>
                  <a:close/>
                </a:path>
              </a:pathLst>
            </a:custGeom>
            <a:solidFill>
              <a:srgbClr val="B8F0AB"/>
            </a:solidFill>
          </p:spPr>
          <p:txBody>
            <a:bodyPr wrap="square" lIns="0" tIns="0" rIns="0" bIns="0" rtlCol="0"/>
            <a:lstStyle/>
            <a:p>
              <a:endParaRPr sz="2400"/>
            </a:p>
          </p:txBody>
        </p:sp>
        <p:sp>
          <p:nvSpPr>
            <p:cNvPr id="38" name="object 38"/>
            <p:cNvSpPr/>
            <p:nvPr/>
          </p:nvSpPr>
          <p:spPr>
            <a:xfrm>
              <a:off x="6187826" y="4100596"/>
              <a:ext cx="313055" cy="250190"/>
            </a:xfrm>
            <a:custGeom>
              <a:avLst/>
              <a:gdLst/>
              <a:ahLst/>
              <a:cxnLst/>
              <a:rect l="l" t="t" r="r" b="b"/>
              <a:pathLst>
                <a:path w="313054" h="250189">
                  <a:moveTo>
                    <a:pt x="0" y="0"/>
                  </a:moveTo>
                  <a:lnTo>
                    <a:pt x="0" y="250127"/>
                  </a:lnTo>
                  <a:lnTo>
                    <a:pt x="187591" y="250127"/>
                  </a:lnTo>
                  <a:lnTo>
                    <a:pt x="236266" y="240298"/>
                  </a:lnTo>
                  <a:lnTo>
                    <a:pt x="276016" y="213495"/>
                  </a:lnTo>
                  <a:lnTo>
                    <a:pt x="302818" y="173741"/>
                  </a:lnTo>
                  <a:lnTo>
                    <a:pt x="312645" y="125060"/>
                  </a:lnTo>
                  <a:lnTo>
                    <a:pt x="302818" y="76379"/>
                  </a:lnTo>
                  <a:lnTo>
                    <a:pt x="276016" y="36628"/>
                  </a:lnTo>
                  <a:lnTo>
                    <a:pt x="236266" y="9827"/>
                  </a:lnTo>
                  <a:lnTo>
                    <a:pt x="187591" y="0"/>
                  </a:lnTo>
                  <a:lnTo>
                    <a:pt x="0" y="0"/>
                  </a:lnTo>
                  <a:close/>
                </a:path>
              </a:pathLst>
            </a:custGeom>
            <a:ln w="12646">
              <a:solidFill>
                <a:srgbClr val="D5C8CE"/>
              </a:solidFill>
            </a:ln>
          </p:spPr>
          <p:txBody>
            <a:bodyPr wrap="square" lIns="0" tIns="0" rIns="0" bIns="0" rtlCol="0"/>
            <a:lstStyle/>
            <a:p>
              <a:endParaRPr sz="2400"/>
            </a:p>
          </p:txBody>
        </p:sp>
        <p:pic>
          <p:nvPicPr>
            <p:cNvPr id="39" name="object 39"/>
            <p:cNvPicPr/>
            <p:nvPr/>
          </p:nvPicPr>
          <p:blipFill>
            <a:blip r:embed="rId2" cstate="print"/>
            <a:stretch>
              <a:fillRect/>
            </a:stretch>
          </p:blipFill>
          <p:spPr>
            <a:xfrm>
              <a:off x="6494149" y="4188070"/>
              <a:ext cx="75202" cy="75180"/>
            </a:xfrm>
            <a:prstGeom prst="rect">
              <a:avLst/>
            </a:prstGeom>
          </p:spPr>
        </p:pic>
        <p:sp>
          <p:nvSpPr>
            <p:cNvPr id="40" name="object 40"/>
            <p:cNvSpPr/>
            <p:nvPr/>
          </p:nvSpPr>
          <p:spPr>
            <a:xfrm>
              <a:off x="6787503" y="4278331"/>
              <a:ext cx="375285" cy="250190"/>
            </a:xfrm>
            <a:custGeom>
              <a:avLst/>
              <a:gdLst/>
              <a:ahLst/>
              <a:cxnLst/>
              <a:rect l="l" t="t" r="r" b="b"/>
              <a:pathLst>
                <a:path w="375284" h="250189">
                  <a:moveTo>
                    <a:pt x="187610" y="0"/>
                  </a:moveTo>
                  <a:lnTo>
                    <a:pt x="0" y="0"/>
                  </a:lnTo>
                  <a:lnTo>
                    <a:pt x="0" y="250127"/>
                  </a:lnTo>
                  <a:lnTo>
                    <a:pt x="187610" y="250127"/>
                  </a:lnTo>
                  <a:lnTo>
                    <a:pt x="236283" y="240298"/>
                  </a:lnTo>
                  <a:lnTo>
                    <a:pt x="276041" y="213495"/>
                  </a:lnTo>
                  <a:lnTo>
                    <a:pt x="302851" y="173741"/>
                  </a:lnTo>
                  <a:lnTo>
                    <a:pt x="312684" y="125060"/>
                  </a:lnTo>
                  <a:lnTo>
                    <a:pt x="302851" y="76379"/>
                  </a:lnTo>
                  <a:lnTo>
                    <a:pt x="276041" y="36628"/>
                  </a:lnTo>
                  <a:lnTo>
                    <a:pt x="236283" y="9827"/>
                  </a:lnTo>
                  <a:lnTo>
                    <a:pt x="187610" y="0"/>
                  </a:lnTo>
                  <a:close/>
                </a:path>
                <a:path w="375284" h="250189">
                  <a:moveTo>
                    <a:pt x="343921" y="93796"/>
                  </a:moveTo>
                  <a:lnTo>
                    <a:pt x="331757" y="96254"/>
                  </a:lnTo>
                  <a:lnTo>
                    <a:pt x="321828" y="102954"/>
                  </a:lnTo>
                  <a:lnTo>
                    <a:pt x="315137" y="112892"/>
                  </a:lnTo>
                  <a:lnTo>
                    <a:pt x="312684" y="125060"/>
                  </a:lnTo>
                  <a:lnTo>
                    <a:pt x="315137" y="137231"/>
                  </a:lnTo>
                  <a:lnTo>
                    <a:pt x="321828" y="147171"/>
                  </a:lnTo>
                  <a:lnTo>
                    <a:pt x="331757" y="153872"/>
                  </a:lnTo>
                  <a:lnTo>
                    <a:pt x="343921" y="156330"/>
                  </a:lnTo>
                  <a:lnTo>
                    <a:pt x="356093" y="153872"/>
                  </a:lnTo>
                  <a:lnTo>
                    <a:pt x="366043" y="147171"/>
                  </a:lnTo>
                  <a:lnTo>
                    <a:pt x="372757" y="137231"/>
                  </a:lnTo>
                  <a:lnTo>
                    <a:pt x="375220" y="125060"/>
                  </a:lnTo>
                  <a:lnTo>
                    <a:pt x="372757" y="112892"/>
                  </a:lnTo>
                  <a:lnTo>
                    <a:pt x="366043" y="102954"/>
                  </a:lnTo>
                  <a:lnTo>
                    <a:pt x="356093" y="96254"/>
                  </a:lnTo>
                  <a:lnTo>
                    <a:pt x="343921" y="93796"/>
                  </a:lnTo>
                  <a:close/>
                </a:path>
              </a:pathLst>
            </a:custGeom>
            <a:solidFill>
              <a:srgbClr val="B8F0AB"/>
            </a:solidFill>
          </p:spPr>
          <p:txBody>
            <a:bodyPr wrap="square" lIns="0" tIns="0" rIns="0" bIns="0" rtlCol="0"/>
            <a:lstStyle/>
            <a:p>
              <a:endParaRPr sz="2400"/>
            </a:p>
          </p:txBody>
        </p:sp>
        <p:sp>
          <p:nvSpPr>
            <p:cNvPr id="41" name="object 41"/>
            <p:cNvSpPr/>
            <p:nvPr/>
          </p:nvSpPr>
          <p:spPr>
            <a:xfrm>
              <a:off x="6787502" y="4278331"/>
              <a:ext cx="313055" cy="250190"/>
            </a:xfrm>
            <a:custGeom>
              <a:avLst/>
              <a:gdLst/>
              <a:ahLst/>
              <a:cxnLst/>
              <a:rect l="l" t="t" r="r" b="b"/>
              <a:pathLst>
                <a:path w="313054" h="250189">
                  <a:moveTo>
                    <a:pt x="0" y="0"/>
                  </a:moveTo>
                  <a:lnTo>
                    <a:pt x="0" y="250127"/>
                  </a:lnTo>
                  <a:lnTo>
                    <a:pt x="187610" y="250127"/>
                  </a:lnTo>
                  <a:lnTo>
                    <a:pt x="236283" y="240298"/>
                  </a:lnTo>
                  <a:lnTo>
                    <a:pt x="276040" y="213495"/>
                  </a:lnTo>
                  <a:lnTo>
                    <a:pt x="302851" y="173741"/>
                  </a:lnTo>
                  <a:lnTo>
                    <a:pt x="312683" y="125060"/>
                  </a:lnTo>
                  <a:lnTo>
                    <a:pt x="302851" y="76379"/>
                  </a:lnTo>
                  <a:lnTo>
                    <a:pt x="276040" y="36628"/>
                  </a:lnTo>
                  <a:lnTo>
                    <a:pt x="236283" y="9827"/>
                  </a:lnTo>
                  <a:lnTo>
                    <a:pt x="187610" y="0"/>
                  </a:lnTo>
                  <a:lnTo>
                    <a:pt x="0" y="0"/>
                  </a:lnTo>
                  <a:close/>
                </a:path>
              </a:pathLst>
            </a:custGeom>
            <a:ln w="12646">
              <a:solidFill>
                <a:srgbClr val="D5C8CE"/>
              </a:solidFill>
            </a:ln>
          </p:spPr>
          <p:txBody>
            <a:bodyPr wrap="square" lIns="0" tIns="0" rIns="0" bIns="0" rtlCol="0"/>
            <a:lstStyle/>
            <a:p>
              <a:endParaRPr sz="2400"/>
            </a:p>
          </p:txBody>
        </p:sp>
        <p:pic>
          <p:nvPicPr>
            <p:cNvPr id="42" name="object 42"/>
            <p:cNvPicPr/>
            <p:nvPr/>
          </p:nvPicPr>
          <p:blipFill>
            <a:blip r:embed="rId3" cstate="print"/>
            <a:stretch>
              <a:fillRect/>
            </a:stretch>
          </p:blipFill>
          <p:spPr>
            <a:xfrm>
              <a:off x="7093863" y="4365805"/>
              <a:ext cx="75183" cy="75180"/>
            </a:xfrm>
            <a:prstGeom prst="rect">
              <a:avLst/>
            </a:prstGeom>
          </p:spPr>
        </p:pic>
        <p:sp>
          <p:nvSpPr>
            <p:cNvPr id="43" name="object 43"/>
            <p:cNvSpPr/>
            <p:nvPr/>
          </p:nvSpPr>
          <p:spPr>
            <a:xfrm>
              <a:off x="6666792" y="4328477"/>
              <a:ext cx="115570" cy="0"/>
            </a:xfrm>
            <a:custGeom>
              <a:avLst/>
              <a:gdLst/>
              <a:ahLst/>
              <a:cxnLst/>
              <a:rect l="l" t="t" r="r" b="b"/>
              <a:pathLst>
                <a:path w="115570">
                  <a:moveTo>
                    <a:pt x="0" y="0"/>
                  </a:moveTo>
                  <a:lnTo>
                    <a:pt x="115019" y="0"/>
                  </a:lnTo>
                </a:path>
              </a:pathLst>
            </a:custGeom>
            <a:ln w="7588">
              <a:solidFill>
                <a:srgbClr val="D5C8CE"/>
              </a:solidFill>
            </a:ln>
          </p:spPr>
          <p:txBody>
            <a:bodyPr wrap="square" lIns="0" tIns="0" rIns="0" bIns="0" rtlCol="0"/>
            <a:lstStyle/>
            <a:p>
              <a:endParaRPr sz="2400"/>
            </a:p>
          </p:txBody>
        </p:sp>
        <p:sp>
          <p:nvSpPr>
            <p:cNvPr id="44" name="object 44"/>
            <p:cNvSpPr/>
            <p:nvPr/>
          </p:nvSpPr>
          <p:spPr>
            <a:xfrm>
              <a:off x="6187827" y="4459279"/>
              <a:ext cx="375285" cy="250190"/>
            </a:xfrm>
            <a:custGeom>
              <a:avLst/>
              <a:gdLst/>
              <a:ahLst/>
              <a:cxnLst/>
              <a:rect l="l" t="t" r="r" b="b"/>
              <a:pathLst>
                <a:path w="375284" h="250189">
                  <a:moveTo>
                    <a:pt x="187591" y="0"/>
                  </a:moveTo>
                  <a:lnTo>
                    <a:pt x="0" y="0"/>
                  </a:lnTo>
                  <a:lnTo>
                    <a:pt x="0" y="250128"/>
                  </a:lnTo>
                  <a:lnTo>
                    <a:pt x="187591" y="250128"/>
                  </a:lnTo>
                  <a:lnTo>
                    <a:pt x="236266" y="240300"/>
                  </a:lnTo>
                  <a:lnTo>
                    <a:pt x="276016" y="213499"/>
                  </a:lnTo>
                  <a:lnTo>
                    <a:pt x="302818" y="173747"/>
                  </a:lnTo>
                  <a:lnTo>
                    <a:pt x="312646" y="125066"/>
                  </a:lnTo>
                  <a:lnTo>
                    <a:pt x="302818" y="76385"/>
                  </a:lnTo>
                  <a:lnTo>
                    <a:pt x="276016" y="36631"/>
                  </a:lnTo>
                  <a:lnTo>
                    <a:pt x="236266" y="9828"/>
                  </a:lnTo>
                  <a:lnTo>
                    <a:pt x="187591" y="0"/>
                  </a:lnTo>
                  <a:close/>
                </a:path>
                <a:path w="375284" h="250189">
                  <a:moveTo>
                    <a:pt x="343914" y="93796"/>
                  </a:moveTo>
                  <a:lnTo>
                    <a:pt x="331743" y="96254"/>
                  </a:lnTo>
                  <a:lnTo>
                    <a:pt x="321804" y="102955"/>
                  </a:lnTo>
                  <a:lnTo>
                    <a:pt x="315103" y="112895"/>
                  </a:lnTo>
                  <a:lnTo>
                    <a:pt x="312646" y="125066"/>
                  </a:lnTo>
                  <a:lnTo>
                    <a:pt x="315103" y="137234"/>
                  </a:lnTo>
                  <a:lnTo>
                    <a:pt x="321804" y="147172"/>
                  </a:lnTo>
                  <a:lnTo>
                    <a:pt x="331743" y="153872"/>
                  </a:lnTo>
                  <a:lnTo>
                    <a:pt x="343914" y="156330"/>
                  </a:lnTo>
                  <a:lnTo>
                    <a:pt x="356085" y="153872"/>
                  </a:lnTo>
                  <a:lnTo>
                    <a:pt x="366031" y="147172"/>
                  </a:lnTo>
                  <a:lnTo>
                    <a:pt x="372740" y="137234"/>
                  </a:lnTo>
                  <a:lnTo>
                    <a:pt x="375201" y="125066"/>
                  </a:lnTo>
                  <a:lnTo>
                    <a:pt x="372740" y="112895"/>
                  </a:lnTo>
                  <a:lnTo>
                    <a:pt x="366031" y="102955"/>
                  </a:lnTo>
                  <a:lnTo>
                    <a:pt x="356085" y="96254"/>
                  </a:lnTo>
                  <a:lnTo>
                    <a:pt x="343914" y="93796"/>
                  </a:lnTo>
                  <a:close/>
                </a:path>
              </a:pathLst>
            </a:custGeom>
            <a:solidFill>
              <a:srgbClr val="B8F0AB"/>
            </a:solidFill>
          </p:spPr>
          <p:txBody>
            <a:bodyPr wrap="square" lIns="0" tIns="0" rIns="0" bIns="0" rtlCol="0"/>
            <a:lstStyle/>
            <a:p>
              <a:endParaRPr sz="2400"/>
            </a:p>
          </p:txBody>
        </p:sp>
        <p:sp>
          <p:nvSpPr>
            <p:cNvPr id="45" name="object 45"/>
            <p:cNvSpPr/>
            <p:nvPr/>
          </p:nvSpPr>
          <p:spPr>
            <a:xfrm>
              <a:off x="6187826" y="4459279"/>
              <a:ext cx="313055" cy="250190"/>
            </a:xfrm>
            <a:custGeom>
              <a:avLst/>
              <a:gdLst/>
              <a:ahLst/>
              <a:cxnLst/>
              <a:rect l="l" t="t" r="r" b="b"/>
              <a:pathLst>
                <a:path w="313054" h="250189">
                  <a:moveTo>
                    <a:pt x="0" y="0"/>
                  </a:moveTo>
                  <a:lnTo>
                    <a:pt x="0" y="250128"/>
                  </a:lnTo>
                  <a:lnTo>
                    <a:pt x="187591" y="250128"/>
                  </a:lnTo>
                  <a:lnTo>
                    <a:pt x="236266" y="240300"/>
                  </a:lnTo>
                  <a:lnTo>
                    <a:pt x="276016" y="213499"/>
                  </a:lnTo>
                  <a:lnTo>
                    <a:pt x="302818" y="173747"/>
                  </a:lnTo>
                  <a:lnTo>
                    <a:pt x="312645" y="125066"/>
                  </a:lnTo>
                  <a:lnTo>
                    <a:pt x="302818" y="76385"/>
                  </a:lnTo>
                  <a:lnTo>
                    <a:pt x="276016" y="36631"/>
                  </a:lnTo>
                  <a:lnTo>
                    <a:pt x="236266" y="9828"/>
                  </a:lnTo>
                  <a:lnTo>
                    <a:pt x="187591" y="0"/>
                  </a:lnTo>
                  <a:lnTo>
                    <a:pt x="0" y="0"/>
                  </a:lnTo>
                  <a:close/>
                </a:path>
              </a:pathLst>
            </a:custGeom>
            <a:ln w="12646">
              <a:solidFill>
                <a:srgbClr val="D5C8CE"/>
              </a:solidFill>
            </a:ln>
          </p:spPr>
          <p:txBody>
            <a:bodyPr wrap="square" lIns="0" tIns="0" rIns="0" bIns="0" rtlCol="0"/>
            <a:lstStyle/>
            <a:p>
              <a:endParaRPr sz="2400"/>
            </a:p>
          </p:txBody>
        </p:sp>
        <p:pic>
          <p:nvPicPr>
            <p:cNvPr id="46" name="object 46"/>
            <p:cNvPicPr/>
            <p:nvPr/>
          </p:nvPicPr>
          <p:blipFill>
            <a:blip r:embed="rId4" cstate="print"/>
            <a:stretch>
              <a:fillRect/>
            </a:stretch>
          </p:blipFill>
          <p:spPr>
            <a:xfrm>
              <a:off x="6494149" y="4546752"/>
              <a:ext cx="75202" cy="75180"/>
            </a:xfrm>
            <a:prstGeom prst="rect">
              <a:avLst/>
            </a:prstGeom>
          </p:spPr>
        </p:pic>
      </p:grpSp>
      <p:sp>
        <p:nvSpPr>
          <p:cNvPr id="47" name="object 47"/>
          <p:cNvSpPr txBox="1"/>
          <p:nvPr/>
        </p:nvSpPr>
        <p:spPr>
          <a:xfrm>
            <a:off x="7974225" y="5811450"/>
            <a:ext cx="288713" cy="396689"/>
          </a:xfrm>
          <a:prstGeom prst="rect">
            <a:avLst/>
          </a:prstGeom>
        </p:spPr>
        <p:txBody>
          <a:bodyPr vert="horz" wrap="square" lIns="0" tIns="85513" rIns="0" bIns="0" rtlCol="0">
            <a:spAutoFit/>
          </a:bodyPr>
          <a:lstStyle/>
          <a:p>
            <a:pPr marL="16933">
              <a:spcBef>
                <a:spcPts val="673"/>
              </a:spcBef>
            </a:pPr>
            <a:r>
              <a:rPr sz="800" i="1" dirty="0">
                <a:solidFill>
                  <a:srgbClr val="D5C8CE"/>
                </a:solidFill>
                <a:latin typeface="Arial"/>
                <a:cs typeface="Arial"/>
              </a:rPr>
              <a:t>C</a:t>
            </a:r>
            <a:r>
              <a:rPr sz="800" i="1" spc="-7" dirty="0">
                <a:solidFill>
                  <a:srgbClr val="D5C8CE"/>
                </a:solidFill>
                <a:latin typeface="Arial"/>
                <a:cs typeface="Arial"/>
              </a:rPr>
              <a:t> </a:t>
            </a:r>
            <a:r>
              <a:rPr sz="800" u="sng" dirty="0">
                <a:solidFill>
                  <a:srgbClr val="D5C8CE"/>
                </a:solidFill>
                <a:uFill>
                  <a:solidFill>
                    <a:srgbClr val="D5C8CE"/>
                  </a:solidFill>
                </a:uFill>
                <a:latin typeface="Times New Roman"/>
                <a:cs typeface="Times New Roman"/>
              </a:rPr>
              <a:t> </a:t>
            </a:r>
            <a:r>
              <a:rPr sz="800" u="sng" spc="7" dirty="0">
                <a:solidFill>
                  <a:srgbClr val="D5C8CE"/>
                </a:solidFill>
                <a:uFill>
                  <a:solidFill>
                    <a:srgbClr val="D5C8CE"/>
                  </a:solidFill>
                </a:uFill>
                <a:latin typeface="Times New Roman"/>
                <a:cs typeface="Times New Roman"/>
              </a:rPr>
              <a:t> </a:t>
            </a:r>
            <a:endParaRPr sz="800">
              <a:latin typeface="Times New Roman"/>
              <a:cs typeface="Times New Roman"/>
            </a:endParaRPr>
          </a:p>
          <a:p>
            <a:pPr marL="27939">
              <a:spcBef>
                <a:spcPts val="540"/>
              </a:spcBef>
            </a:pPr>
            <a:r>
              <a:rPr sz="800" i="1" spc="-7" dirty="0">
                <a:solidFill>
                  <a:srgbClr val="D5C8CE"/>
                </a:solidFill>
                <a:latin typeface="Arial"/>
                <a:cs typeface="Arial"/>
              </a:rPr>
              <a:t>D</a:t>
            </a:r>
            <a:r>
              <a:rPr sz="800" i="1" spc="-87" dirty="0">
                <a:solidFill>
                  <a:srgbClr val="D5C8CE"/>
                </a:solidFill>
                <a:latin typeface="Arial"/>
                <a:cs typeface="Arial"/>
              </a:rPr>
              <a:t> </a:t>
            </a:r>
            <a:r>
              <a:rPr sz="800" u="sng" spc="-7" dirty="0">
                <a:solidFill>
                  <a:srgbClr val="D5C8CE"/>
                </a:solidFill>
                <a:uFill>
                  <a:solidFill>
                    <a:srgbClr val="D5C8CE"/>
                  </a:solidFill>
                </a:uFill>
                <a:latin typeface="Times New Roman"/>
                <a:cs typeface="Times New Roman"/>
              </a:rPr>
              <a:t>  </a:t>
            </a:r>
            <a:endParaRPr sz="800">
              <a:latin typeface="Times New Roman"/>
              <a:cs typeface="Times New Roman"/>
            </a:endParaRPr>
          </a:p>
        </p:txBody>
      </p:sp>
      <p:grpSp>
        <p:nvGrpSpPr>
          <p:cNvPr id="48" name="object 48"/>
          <p:cNvGrpSpPr/>
          <p:nvPr/>
        </p:nvGrpSpPr>
        <p:grpSpPr>
          <a:xfrm>
            <a:off x="8750705" y="5629150"/>
            <a:ext cx="292100" cy="488527"/>
            <a:chOff x="6563028" y="4221862"/>
            <a:chExt cx="219075" cy="366395"/>
          </a:xfrm>
        </p:grpSpPr>
        <p:sp>
          <p:nvSpPr>
            <p:cNvPr id="49" name="object 49"/>
            <p:cNvSpPr/>
            <p:nvPr/>
          </p:nvSpPr>
          <p:spPr>
            <a:xfrm>
              <a:off x="6667993" y="4470756"/>
              <a:ext cx="114300" cy="0"/>
            </a:xfrm>
            <a:custGeom>
              <a:avLst/>
              <a:gdLst/>
              <a:ahLst/>
              <a:cxnLst/>
              <a:rect l="l" t="t" r="r" b="b"/>
              <a:pathLst>
                <a:path w="114300">
                  <a:moveTo>
                    <a:pt x="0" y="0"/>
                  </a:moveTo>
                  <a:lnTo>
                    <a:pt x="113818" y="0"/>
                  </a:lnTo>
                </a:path>
              </a:pathLst>
            </a:custGeom>
            <a:ln w="7588">
              <a:solidFill>
                <a:srgbClr val="D5C8CE"/>
              </a:solidFill>
            </a:ln>
          </p:spPr>
          <p:txBody>
            <a:bodyPr wrap="square" lIns="0" tIns="0" rIns="0" bIns="0" rtlCol="0"/>
            <a:lstStyle/>
            <a:p>
              <a:endParaRPr sz="2400"/>
            </a:p>
          </p:txBody>
        </p:sp>
        <p:sp>
          <p:nvSpPr>
            <p:cNvPr id="50" name="object 50"/>
            <p:cNvSpPr/>
            <p:nvPr/>
          </p:nvSpPr>
          <p:spPr>
            <a:xfrm>
              <a:off x="6664768" y="4471325"/>
              <a:ext cx="0" cy="109220"/>
            </a:xfrm>
            <a:custGeom>
              <a:avLst/>
              <a:gdLst/>
              <a:ahLst/>
              <a:cxnLst/>
              <a:rect l="l" t="t" r="r" b="b"/>
              <a:pathLst>
                <a:path h="109220">
                  <a:moveTo>
                    <a:pt x="0" y="108935"/>
                  </a:moveTo>
                  <a:lnTo>
                    <a:pt x="0" y="0"/>
                  </a:lnTo>
                </a:path>
              </a:pathLst>
            </a:custGeom>
            <a:ln w="7587">
              <a:solidFill>
                <a:srgbClr val="D5C8CE"/>
              </a:solidFill>
            </a:ln>
          </p:spPr>
          <p:txBody>
            <a:bodyPr wrap="square" lIns="0" tIns="0" rIns="0" bIns="0" rtlCol="0"/>
            <a:lstStyle/>
            <a:p>
              <a:endParaRPr sz="2400"/>
            </a:p>
          </p:txBody>
        </p:sp>
        <p:sp>
          <p:nvSpPr>
            <p:cNvPr id="51" name="object 51"/>
            <p:cNvSpPr/>
            <p:nvPr/>
          </p:nvSpPr>
          <p:spPr>
            <a:xfrm>
              <a:off x="6563028" y="4584346"/>
              <a:ext cx="102870" cy="0"/>
            </a:xfrm>
            <a:custGeom>
              <a:avLst/>
              <a:gdLst/>
              <a:ahLst/>
              <a:cxnLst/>
              <a:rect l="l" t="t" r="r" b="b"/>
              <a:pathLst>
                <a:path w="102870">
                  <a:moveTo>
                    <a:pt x="0" y="0"/>
                  </a:moveTo>
                  <a:lnTo>
                    <a:pt x="102815" y="0"/>
                  </a:lnTo>
                </a:path>
              </a:pathLst>
            </a:custGeom>
            <a:ln w="7588">
              <a:solidFill>
                <a:srgbClr val="D5C8CE"/>
              </a:solidFill>
            </a:ln>
          </p:spPr>
          <p:txBody>
            <a:bodyPr wrap="square" lIns="0" tIns="0" rIns="0" bIns="0" rtlCol="0"/>
            <a:lstStyle/>
            <a:p>
              <a:endParaRPr sz="2400"/>
            </a:p>
          </p:txBody>
        </p:sp>
        <p:sp>
          <p:nvSpPr>
            <p:cNvPr id="52" name="object 52"/>
            <p:cNvSpPr/>
            <p:nvPr/>
          </p:nvSpPr>
          <p:spPr>
            <a:xfrm>
              <a:off x="6666855" y="4228869"/>
              <a:ext cx="0" cy="97790"/>
            </a:xfrm>
            <a:custGeom>
              <a:avLst/>
              <a:gdLst/>
              <a:ahLst/>
              <a:cxnLst/>
              <a:rect l="l" t="t" r="r" b="b"/>
              <a:pathLst>
                <a:path h="97789">
                  <a:moveTo>
                    <a:pt x="0" y="97331"/>
                  </a:moveTo>
                  <a:lnTo>
                    <a:pt x="0" y="0"/>
                  </a:lnTo>
                </a:path>
              </a:pathLst>
            </a:custGeom>
            <a:ln w="7587">
              <a:solidFill>
                <a:srgbClr val="D5C8CE"/>
              </a:solidFill>
            </a:ln>
          </p:spPr>
          <p:txBody>
            <a:bodyPr wrap="square" lIns="0" tIns="0" rIns="0" bIns="0" rtlCol="0"/>
            <a:lstStyle/>
            <a:p>
              <a:endParaRPr sz="2400"/>
            </a:p>
          </p:txBody>
        </p:sp>
        <p:sp>
          <p:nvSpPr>
            <p:cNvPr id="53" name="object 53"/>
            <p:cNvSpPr/>
            <p:nvPr/>
          </p:nvSpPr>
          <p:spPr>
            <a:xfrm>
              <a:off x="6602358" y="4225656"/>
              <a:ext cx="62230" cy="0"/>
            </a:xfrm>
            <a:custGeom>
              <a:avLst/>
              <a:gdLst/>
              <a:ahLst/>
              <a:cxnLst/>
              <a:rect l="l" t="t" r="r" b="b"/>
              <a:pathLst>
                <a:path w="62229">
                  <a:moveTo>
                    <a:pt x="0" y="0"/>
                  </a:moveTo>
                  <a:lnTo>
                    <a:pt x="62030" y="0"/>
                  </a:lnTo>
                </a:path>
              </a:pathLst>
            </a:custGeom>
            <a:ln w="7588">
              <a:solidFill>
                <a:srgbClr val="D5C8CE"/>
              </a:solidFill>
            </a:ln>
          </p:spPr>
          <p:txBody>
            <a:bodyPr wrap="square" lIns="0" tIns="0" rIns="0" bIns="0" rtlCol="0"/>
            <a:lstStyle/>
            <a:p>
              <a:endParaRPr sz="2400"/>
            </a:p>
          </p:txBody>
        </p:sp>
      </p:grpSp>
      <p:grpSp>
        <p:nvGrpSpPr>
          <p:cNvPr id="54" name="object 54"/>
          <p:cNvGrpSpPr/>
          <p:nvPr/>
        </p:nvGrpSpPr>
        <p:grpSpPr>
          <a:xfrm>
            <a:off x="8671667" y="4412816"/>
            <a:ext cx="320039" cy="355600"/>
            <a:chOff x="6503750" y="3309612"/>
            <a:chExt cx="240029" cy="266700"/>
          </a:xfrm>
        </p:grpSpPr>
        <p:sp>
          <p:nvSpPr>
            <p:cNvPr id="55" name="object 55"/>
            <p:cNvSpPr/>
            <p:nvPr/>
          </p:nvSpPr>
          <p:spPr>
            <a:xfrm>
              <a:off x="6509465" y="3315327"/>
              <a:ext cx="228600" cy="255270"/>
            </a:xfrm>
            <a:custGeom>
              <a:avLst/>
              <a:gdLst/>
              <a:ahLst/>
              <a:cxnLst/>
              <a:rect l="l" t="t" r="r" b="b"/>
              <a:pathLst>
                <a:path w="228600" h="255270">
                  <a:moveTo>
                    <a:pt x="228287" y="0"/>
                  </a:moveTo>
                  <a:lnTo>
                    <a:pt x="0" y="0"/>
                  </a:lnTo>
                  <a:lnTo>
                    <a:pt x="0" y="255145"/>
                  </a:lnTo>
                  <a:lnTo>
                    <a:pt x="228287" y="255145"/>
                  </a:lnTo>
                  <a:lnTo>
                    <a:pt x="228287" y="0"/>
                  </a:lnTo>
                  <a:close/>
                </a:path>
              </a:pathLst>
            </a:custGeom>
            <a:solidFill>
              <a:srgbClr val="C5DBC3"/>
            </a:solidFill>
          </p:spPr>
          <p:txBody>
            <a:bodyPr wrap="square" lIns="0" tIns="0" rIns="0" bIns="0" rtlCol="0"/>
            <a:lstStyle/>
            <a:p>
              <a:endParaRPr sz="2400"/>
            </a:p>
          </p:txBody>
        </p:sp>
        <p:sp>
          <p:nvSpPr>
            <p:cNvPr id="56" name="object 56"/>
            <p:cNvSpPr/>
            <p:nvPr/>
          </p:nvSpPr>
          <p:spPr>
            <a:xfrm>
              <a:off x="6509465" y="3315327"/>
              <a:ext cx="228600" cy="255270"/>
            </a:xfrm>
            <a:custGeom>
              <a:avLst/>
              <a:gdLst/>
              <a:ahLst/>
              <a:cxnLst/>
              <a:rect l="l" t="t" r="r" b="b"/>
              <a:pathLst>
                <a:path w="228600" h="255270">
                  <a:moveTo>
                    <a:pt x="0" y="0"/>
                  </a:moveTo>
                  <a:lnTo>
                    <a:pt x="228288" y="0"/>
                  </a:lnTo>
                  <a:lnTo>
                    <a:pt x="228288" y="255145"/>
                  </a:lnTo>
                  <a:lnTo>
                    <a:pt x="0" y="255145"/>
                  </a:lnTo>
                  <a:lnTo>
                    <a:pt x="0" y="0"/>
                  </a:lnTo>
                  <a:close/>
                </a:path>
              </a:pathLst>
            </a:custGeom>
            <a:ln w="9525">
              <a:solidFill>
                <a:srgbClr val="000000"/>
              </a:solidFill>
            </a:ln>
          </p:spPr>
          <p:txBody>
            <a:bodyPr wrap="square" lIns="0" tIns="0" rIns="0" bIns="0" rtlCol="0"/>
            <a:lstStyle/>
            <a:p>
              <a:endParaRPr sz="2400"/>
            </a:p>
          </p:txBody>
        </p:sp>
        <p:sp>
          <p:nvSpPr>
            <p:cNvPr id="57" name="object 57"/>
            <p:cNvSpPr/>
            <p:nvPr/>
          </p:nvSpPr>
          <p:spPr>
            <a:xfrm>
              <a:off x="6509465" y="3315327"/>
              <a:ext cx="228600" cy="255270"/>
            </a:xfrm>
            <a:custGeom>
              <a:avLst/>
              <a:gdLst/>
              <a:ahLst/>
              <a:cxnLst/>
              <a:rect l="l" t="t" r="r" b="b"/>
              <a:pathLst>
                <a:path w="228600" h="255270">
                  <a:moveTo>
                    <a:pt x="0" y="0"/>
                  </a:moveTo>
                  <a:lnTo>
                    <a:pt x="228288" y="0"/>
                  </a:lnTo>
                  <a:lnTo>
                    <a:pt x="228288" y="255145"/>
                  </a:lnTo>
                  <a:lnTo>
                    <a:pt x="0" y="255145"/>
                  </a:lnTo>
                  <a:lnTo>
                    <a:pt x="0" y="0"/>
                  </a:lnTo>
                  <a:close/>
                </a:path>
              </a:pathLst>
            </a:custGeom>
            <a:ln w="11113">
              <a:solidFill>
                <a:srgbClr val="E4DDD2"/>
              </a:solidFill>
            </a:ln>
          </p:spPr>
          <p:txBody>
            <a:bodyPr wrap="square" lIns="0" tIns="0" rIns="0" bIns="0" rtlCol="0"/>
            <a:lstStyle/>
            <a:p>
              <a:endParaRPr sz="2400"/>
            </a:p>
          </p:txBody>
        </p:sp>
      </p:grpSp>
      <p:sp>
        <p:nvSpPr>
          <p:cNvPr id="58" name="object 58"/>
          <p:cNvSpPr txBox="1"/>
          <p:nvPr/>
        </p:nvSpPr>
        <p:spPr>
          <a:xfrm>
            <a:off x="8675781" y="4400636"/>
            <a:ext cx="281939" cy="140209"/>
          </a:xfrm>
          <a:prstGeom prst="rect">
            <a:avLst/>
          </a:prstGeom>
        </p:spPr>
        <p:txBody>
          <a:bodyPr vert="horz" wrap="square" lIns="0" tIns="16933" rIns="0" bIns="0" rtlCol="0">
            <a:spAutoFit/>
          </a:bodyPr>
          <a:lstStyle/>
          <a:p>
            <a:pPr marL="16933">
              <a:spcBef>
                <a:spcPts val="133"/>
              </a:spcBef>
            </a:pPr>
            <a:r>
              <a:rPr sz="800" spc="-7" dirty="0">
                <a:solidFill>
                  <a:srgbClr val="82FFFF"/>
                </a:solidFill>
                <a:latin typeface="Calibri"/>
                <a:cs typeface="Calibri"/>
              </a:rPr>
              <a:t>IM</a:t>
            </a:r>
            <a:r>
              <a:rPr sz="800" spc="-13" dirty="0">
                <a:solidFill>
                  <a:srgbClr val="82FFFF"/>
                </a:solidFill>
                <a:latin typeface="Calibri"/>
                <a:cs typeface="Calibri"/>
              </a:rPr>
              <a:t>E</a:t>
            </a:r>
            <a:r>
              <a:rPr sz="800" dirty="0">
                <a:solidFill>
                  <a:srgbClr val="82FFFF"/>
                </a:solidFill>
                <a:latin typeface="Calibri"/>
                <a:cs typeface="Calibri"/>
              </a:rPr>
              <a:t>M</a:t>
            </a:r>
            <a:endParaRPr sz="800">
              <a:latin typeface="Calibri"/>
              <a:cs typeface="Calibri"/>
            </a:endParaRPr>
          </a:p>
        </p:txBody>
      </p:sp>
      <p:grpSp>
        <p:nvGrpSpPr>
          <p:cNvPr id="59" name="object 59"/>
          <p:cNvGrpSpPr/>
          <p:nvPr/>
        </p:nvGrpSpPr>
        <p:grpSpPr>
          <a:xfrm>
            <a:off x="8709925" y="4108645"/>
            <a:ext cx="2215727" cy="1192953"/>
            <a:chOff x="6532443" y="3081483"/>
            <a:chExt cx="1661795" cy="894715"/>
          </a:xfrm>
        </p:grpSpPr>
        <p:sp>
          <p:nvSpPr>
            <p:cNvPr id="60" name="object 60"/>
            <p:cNvSpPr/>
            <p:nvPr/>
          </p:nvSpPr>
          <p:spPr>
            <a:xfrm>
              <a:off x="8045372" y="3201183"/>
              <a:ext cx="142875" cy="369570"/>
            </a:xfrm>
            <a:custGeom>
              <a:avLst/>
              <a:gdLst/>
              <a:ahLst/>
              <a:cxnLst/>
              <a:rect l="l" t="t" r="r" b="b"/>
              <a:pathLst>
                <a:path w="142875" h="369570">
                  <a:moveTo>
                    <a:pt x="0" y="0"/>
                  </a:moveTo>
                  <a:lnTo>
                    <a:pt x="0" y="369289"/>
                  </a:lnTo>
                  <a:lnTo>
                    <a:pt x="142679" y="303824"/>
                  </a:lnTo>
                  <a:lnTo>
                    <a:pt x="142679" y="67143"/>
                  </a:lnTo>
                  <a:lnTo>
                    <a:pt x="0" y="0"/>
                  </a:lnTo>
                  <a:close/>
                </a:path>
              </a:pathLst>
            </a:custGeom>
            <a:solidFill>
              <a:srgbClr val="C5DBC3"/>
            </a:solidFill>
          </p:spPr>
          <p:txBody>
            <a:bodyPr wrap="square" lIns="0" tIns="0" rIns="0" bIns="0" rtlCol="0"/>
            <a:lstStyle/>
            <a:p>
              <a:endParaRPr sz="2400"/>
            </a:p>
          </p:txBody>
        </p:sp>
        <p:sp>
          <p:nvSpPr>
            <p:cNvPr id="61" name="object 61"/>
            <p:cNvSpPr/>
            <p:nvPr/>
          </p:nvSpPr>
          <p:spPr>
            <a:xfrm>
              <a:off x="8045372" y="3201183"/>
              <a:ext cx="142875" cy="369570"/>
            </a:xfrm>
            <a:custGeom>
              <a:avLst/>
              <a:gdLst/>
              <a:ahLst/>
              <a:cxnLst/>
              <a:rect l="l" t="t" r="r" b="b"/>
              <a:pathLst>
                <a:path w="142875" h="369570">
                  <a:moveTo>
                    <a:pt x="0" y="0"/>
                  </a:moveTo>
                  <a:lnTo>
                    <a:pt x="142680" y="67143"/>
                  </a:lnTo>
                  <a:lnTo>
                    <a:pt x="142680" y="303824"/>
                  </a:lnTo>
                  <a:lnTo>
                    <a:pt x="0" y="369289"/>
                  </a:lnTo>
                  <a:lnTo>
                    <a:pt x="0" y="0"/>
                  </a:lnTo>
                  <a:close/>
                </a:path>
              </a:pathLst>
            </a:custGeom>
            <a:ln w="9525">
              <a:solidFill>
                <a:srgbClr val="000000"/>
              </a:solidFill>
            </a:ln>
          </p:spPr>
          <p:txBody>
            <a:bodyPr wrap="square" lIns="0" tIns="0" rIns="0" bIns="0" rtlCol="0"/>
            <a:lstStyle/>
            <a:p>
              <a:endParaRPr sz="2400"/>
            </a:p>
          </p:txBody>
        </p:sp>
        <p:sp>
          <p:nvSpPr>
            <p:cNvPr id="62" name="object 62"/>
            <p:cNvSpPr/>
            <p:nvPr/>
          </p:nvSpPr>
          <p:spPr>
            <a:xfrm>
              <a:off x="8045372" y="3201183"/>
              <a:ext cx="142875" cy="369570"/>
            </a:xfrm>
            <a:custGeom>
              <a:avLst/>
              <a:gdLst/>
              <a:ahLst/>
              <a:cxnLst/>
              <a:rect l="l" t="t" r="r" b="b"/>
              <a:pathLst>
                <a:path w="142875" h="369570">
                  <a:moveTo>
                    <a:pt x="0" y="0"/>
                  </a:moveTo>
                  <a:lnTo>
                    <a:pt x="142680" y="67143"/>
                  </a:lnTo>
                  <a:lnTo>
                    <a:pt x="142680" y="303824"/>
                  </a:lnTo>
                  <a:lnTo>
                    <a:pt x="0" y="369289"/>
                  </a:lnTo>
                  <a:lnTo>
                    <a:pt x="0" y="0"/>
                  </a:lnTo>
                  <a:close/>
                </a:path>
              </a:pathLst>
            </a:custGeom>
            <a:ln w="11113">
              <a:solidFill>
                <a:srgbClr val="E4DDD2"/>
              </a:solidFill>
            </a:ln>
          </p:spPr>
          <p:txBody>
            <a:bodyPr wrap="square" lIns="0" tIns="0" rIns="0" bIns="0" rtlCol="0"/>
            <a:lstStyle/>
            <a:p>
              <a:endParaRPr sz="2400"/>
            </a:p>
          </p:txBody>
        </p:sp>
        <p:sp>
          <p:nvSpPr>
            <p:cNvPr id="63" name="object 63"/>
            <p:cNvSpPr/>
            <p:nvPr/>
          </p:nvSpPr>
          <p:spPr>
            <a:xfrm>
              <a:off x="8045372" y="3372399"/>
              <a:ext cx="28575" cy="53975"/>
            </a:xfrm>
            <a:custGeom>
              <a:avLst/>
              <a:gdLst/>
              <a:ahLst/>
              <a:cxnLst/>
              <a:rect l="l" t="t" r="r" b="b"/>
              <a:pathLst>
                <a:path w="28575" h="53975">
                  <a:moveTo>
                    <a:pt x="0" y="0"/>
                  </a:moveTo>
                  <a:lnTo>
                    <a:pt x="28536" y="26857"/>
                  </a:lnTo>
                  <a:lnTo>
                    <a:pt x="0" y="53715"/>
                  </a:lnTo>
                  <a:lnTo>
                    <a:pt x="0" y="0"/>
                  </a:lnTo>
                  <a:close/>
                </a:path>
                <a:path w="28575" h="53975">
                  <a:moveTo>
                    <a:pt x="0" y="0"/>
                  </a:moveTo>
                  <a:lnTo>
                    <a:pt x="1" y="52036"/>
                  </a:lnTo>
                </a:path>
              </a:pathLst>
            </a:custGeom>
            <a:ln w="11113">
              <a:solidFill>
                <a:srgbClr val="E4DDD2"/>
              </a:solidFill>
            </a:ln>
          </p:spPr>
          <p:txBody>
            <a:bodyPr wrap="square" lIns="0" tIns="0" rIns="0" bIns="0" rtlCol="0"/>
            <a:lstStyle/>
            <a:p>
              <a:endParaRPr sz="2400"/>
            </a:p>
          </p:txBody>
        </p:sp>
        <p:sp>
          <p:nvSpPr>
            <p:cNvPr id="64" name="object 64"/>
            <p:cNvSpPr/>
            <p:nvPr/>
          </p:nvSpPr>
          <p:spPr>
            <a:xfrm>
              <a:off x="7021433" y="3684616"/>
              <a:ext cx="200025" cy="285750"/>
            </a:xfrm>
            <a:custGeom>
              <a:avLst/>
              <a:gdLst/>
              <a:ahLst/>
              <a:cxnLst/>
              <a:rect l="l" t="t" r="r" b="b"/>
              <a:pathLst>
                <a:path w="200025" h="285750">
                  <a:moveTo>
                    <a:pt x="0" y="0"/>
                  </a:moveTo>
                  <a:lnTo>
                    <a:pt x="0" y="285360"/>
                  </a:lnTo>
                  <a:lnTo>
                    <a:pt x="199751" y="223252"/>
                  </a:lnTo>
                  <a:lnTo>
                    <a:pt x="199751" y="60429"/>
                  </a:lnTo>
                  <a:lnTo>
                    <a:pt x="0" y="0"/>
                  </a:lnTo>
                  <a:close/>
                </a:path>
              </a:pathLst>
            </a:custGeom>
            <a:solidFill>
              <a:srgbClr val="C5DBC3"/>
            </a:solidFill>
          </p:spPr>
          <p:txBody>
            <a:bodyPr wrap="square" lIns="0" tIns="0" rIns="0" bIns="0" rtlCol="0"/>
            <a:lstStyle/>
            <a:p>
              <a:endParaRPr sz="2400"/>
            </a:p>
          </p:txBody>
        </p:sp>
        <p:sp>
          <p:nvSpPr>
            <p:cNvPr id="65" name="object 65"/>
            <p:cNvSpPr/>
            <p:nvPr/>
          </p:nvSpPr>
          <p:spPr>
            <a:xfrm>
              <a:off x="7021433" y="3684616"/>
              <a:ext cx="200025" cy="285750"/>
            </a:xfrm>
            <a:custGeom>
              <a:avLst/>
              <a:gdLst/>
              <a:ahLst/>
              <a:cxnLst/>
              <a:rect l="l" t="t" r="r" b="b"/>
              <a:pathLst>
                <a:path w="200025" h="285750">
                  <a:moveTo>
                    <a:pt x="0" y="0"/>
                  </a:moveTo>
                  <a:lnTo>
                    <a:pt x="199752" y="60429"/>
                  </a:lnTo>
                  <a:lnTo>
                    <a:pt x="199752" y="223252"/>
                  </a:lnTo>
                  <a:lnTo>
                    <a:pt x="0" y="285360"/>
                  </a:lnTo>
                  <a:lnTo>
                    <a:pt x="0" y="0"/>
                  </a:lnTo>
                  <a:close/>
                </a:path>
              </a:pathLst>
            </a:custGeom>
            <a:ln w="11113">
              <a:solidFill>
                <a:srgbClr val="E4DDD2"/>
              </a:solidFill>
            </a:ln>
          </p:spPr>
          <p:txBody>
            <a:bodyPr wrap="square" lIns="0" tIns="0" rIns="0" bIns="0" rtlCol="0"/>
            <a:lstStyle/>
            <a:p>
              <a:endParaRPr sz="2400"/>
            </a:p>
          </p:txBody>
        </p:sp>
        <p:pic>
          <p:nvPicPr>
            <p:cNvPr id="66" name="object 66"/>
            <p:cNvPicPr/>
            <p:nvPr/>
          </p:nvPicPr>
          <p:blipFill>
            <a:blip r:embed="rId5" cstate="print"/>
            <a:stretch>
              <a:fillRect/>
            </a:stretch>
          </p:blipFill>
          <p:spPr>
            <a:xfrm>
              <a:off x="6532443" y="3081483"/>
              <a:ext cx="96721" cy="182329"/>
            </a:xfrm>
            <a:prstGeom prst="rect">
              <a:avLst/>
            </a:prstGeom>
          </p:spPr>
        </p:pic>
      </p:grpSp>
      <p:sp>
        <p:nvSpPr>
          <p:cNvPr id="67" name="object 67"/>
          <p:cNvSpPr txBox="1"/>
          <p:nvPr/>
        </p:nvSpPr>
        <p:spPr>
          <a:xfrm>
            <a:off x="8709353" y="4136474"/>
            <a:ext cx="137160" cy="140209"/>
          </a:xfrm>
          <a:prstGeom prst="rect">
            <a:avLst/>
          </a:prstGeom>
        </p:spPr>
        <p:txBody>
          <a:bodyPr vert="horz" wrap="square" lIns="0" tIns="16933" rIns="0" bIns="0" rtlCol="0">
            <a:spAutoFit/>
          </a:bodyPr>
          <a:lstStyle/>
          <a:p>
            <a:pPr marL="16933">
              <a:spcBef>
                <a:spcPts val="133"/>
              </a:spcBef>
            </a:pPr>
            <a:r>
              <a:rPr sz="800" dirty="0">
                <a:solidFill>
                  <a:srgbClr val="E4DDD2"/>
                </a:solidFill>
                <a:latin typeface="Calibri"/>
                <a:cs typeface="Calibri"/>
              </a:rPr>
              <a:t>+4</a:t>
            </a:r>
            <a:endParaRPr sz="800">
              <a:latin typeface="Calibri"/>
              <a:cs typeface="Calibri"/>
            </a:endParaRPr>
          </a:p>
        </p:txBody>
      </p:sp>
      <p:grpSp>
        <p:nvGrpSpPr>
          <p:cNvPr id="68" name="object 68"/>
          <p:cNvGrpSpPr/>
          <p:nvPr/>
        </p:nvGrpSpPr>
        <p:grpSpPr>
          <a:xfrm>
            <a:off x="11097783" y="4336721"/>
            <a:ext cx="510540" cy="431800"/>
            <a:chOff x="8323337" y="3252541"/>
            <a:chExt cx="382905" cy="323850"/>
          </a:xfrm>
        </p:grpSpPr>
        <p:sp>
          <p:nvSpPr>
            <p:cNvPr id="69" name="object 69"/>
            <p:cNvSpPr/>
            <p:nvPr/>
          </p:nvSpPr>
          <p:spPr>
            <a:xfrm>
              <a:off x="8329052" y="3258256"/>
              <a:ext cx="371475" cy="312420"/>
            </a:xfrm>
            <a:custGeom>
              <a:avLst/>
              <a:gdLst/>
              <a:ahLst/>
              <a:cxnLst/>
              <a:rect l="l" t="t" r="r" b="b"/>
              <a:pathLst>
                <a:path w="371475" h="312420">
                  <a:moveTo>
                    <a:pt x="370968" y="0"/>
                  </a:moveTo>
                  <a:lnTo>
                    <a:pt x="0" y="0"/>
                  </a:lnTo>
                  <a:lnTo>
                    <a:pt x="0" y="312216"/>
                  </a:lnTo>
                  <a:lnTo>
                    <a:pt x="370968" y="312216"/>
                  </a:lnTo>
                  <a:lnTo>
                    <a:pt x="370968" y="0"/>
                  </a:lnTo>
                  <a:close/>
                </a:path>
              </a:pathLst>
            </a:custGeom>
            <a:solidFill>
              <a:srgbClr val="C5DBC3"/>
            </a:solidFill>
          </p:spPr>
          <p:txBody>
            <a:bodyPr wrap="square" lIns="0" tIns="0" rIns="0" bIns="0" rtlCol="0"/>
            <a:lstStyle/>
            <a:p>
              <a:endParaRPr sz="2400"/>
            </a:p>
          </p:txBody>
        </p:sp>
        <p:sp>
          <p:nvSpPr>
            <p:cNvPr id="70" name="object 70"/>
            <p:cNvSpPr/>
            <p:nvPr/>
          </p:nvSpPr>
          <p:spPr>
            <a:xfrm>
              <a:off x="8329052" y="3258256"/>
              <a:ext cx="371475" cy="312420"/>
            </a:xfrm>
            <a:custGeom>
              <a:avLst/>
              <a:gdLst/>
              <a:ahLst/>
              <a:cxnLst/>
              <a:rect l="l" t="t" r="r" b="b"/>
              <a:pathLst>
                <a:path w="371475" h="312420">
                  <a:moveTo>
                    <a:pt x="0" y="0"/>
                  </a:moveTo>
                  <a:lnTo>
                    <a:pt x="370968" y="0"/>
                  </a:lnTo>
                  <a:lnTo>
                    <a:pt x="370968" y="312217"/>
                  </a:lnTo>
                  <a:lnTo>
                    <a:pt x="0" y="312217"/>
                  </a:lnTo>
                  <a:lnTo>
                    <a:pt x="0" y="0"/>
                  </a:lnTo>
                  <a:close/>
                </a:path>
              </a:pathLst>
            </a:custGeom>
            <a:ln w="11113">
              <a:solidFill>
                <a:srgbClr val="E4DDD2"/>
              </a:solidFill>
            </a:ln>
          </p:spPr>
          <p:txBody>
            <a:bodyPr wrap="square" lIns="0" tIns="0" rIns="0" bIns="0" rtlCol="0"/>
            <a:lstStyle/>
            <a:p>
              <a:endParaRPr sz="2400"/>
            </a:p>
          </p:txBody>
        </p:sp>
      </p:grpSp>
      <p:sp>
        <p:nvSpPr>
          <p:cNvPr id="71" name="object 71"/>
          <p:cNvSpPr txBox="1"/>
          <p:nvPr/>
        </p:nvSpPr>
        <p:spPr>
          <a:xfrm>
            <a:off x="11193662" y="4323420"/>
            <a:ext cx="320039" cy="140209"/>
          </a:xfrm>
          <a:prstGeom prst="rect">
            <a:avLst/>
          </a:prstGeom>
        </p:spPr>
        <p:txBody>
          <a:bodyPr vert="horz" wrap="square" lIns="0" tIns="16933" rIns="0" bIns="0" rtlCol="0">
            <a:spAutoFit/>
          </a:bodyPr>
          <a:lstStyle/>
          <a:p>
            <a:pPr marL="16933">
              <a:spcBef>
                <a:spcPts val="133"/>
              </a:spcBef>
            </a:pPr>
            <a:r>
              <a:rPr sz="800" spc="7" dirty="0">
                <a:solidFill>
                  <a:srgbClr val="82FFFF"/>
                </a:solidFill>
                <a:latin typeface="Calibri"/>
                <a:cs typeface="Calibri"/>
              </a:rPr>
              <a:t>D</a:t>
            </a:r>
            <a:r>
              <a:rPr sz="800" spc="-7" dirty="0">
                <a:solidFill>
                  <a:srgbClr val="82FFFF"/>
                </a:solidFill>
                <a:latin typeface="Calibri"/>
                <a:cs typeface="Calibri"/>
              </a:rPr>
              <a:t>M</a:t>
            </a:r>
            <a:r>
              <a:rPr sz="800" spc="-13" dirty="0">
                <a:solidFill>
                  <a:srgbClr val="82FFFF"/>
                </a:solidFill>
                <a:latin typeface="Calibri"/>
                <a:cs typeface="Calibri"/>
              </a:rPr>
              <a:t>E</a:t>
            </a:r>
            <a:r>
              <a:rPr sz="800" dirty="0">
                <a:solidFill>
                  <a:srgbClr val="82FFFF"/>
                </a:solidFill>
                <a:latin typeface="Calibri"/>
                <a:cs typeface="Calibri"/>
              </a:rPr>
              <a:t>M</a:t>
            </a:r>
            <a:endParaRPr sz="800">
              <a:latin typeface="Calibri"/>
              <a:cs typeface="Calibri"/>
            </a:endParaRPr>
          </a:p>
        </p:txBody>
      </p:sp>
      <p:grpSp>
        <p:nvGrpSpPr>
          <p:cNvPr id="72" name="object 72"/>
          <p:cNvGrpSpPr/>
          <p:nvPr/>
        </p:nvGrpSpPr>
        <p:grpSpPr>
          <a:xfrm>
            <a:off x="10001106" y="4450865"/>
            <a:ext cx="1530773" cy="355600"/>
            <a:chOff x="7500829" y="3338149"/>
            <a:chExt cx="1148080" cy="266700"/>
          </a:xfrm>
        </p:grpSpPr>
        <p:sp>
          <p:nvSpPr>
            <p:cNvPr id="73" name="object 73"/>
            <p:cNvSpPr/>
            <p:nvPr/>
          </p:nvSpPr>
          <p:spPr>
            <a:xfrm>
              <a:off x="8585877" y="3513401"/>
              <a:ext cx="57150" cy="57150"/>
            </a:xfrm>
            <a:custGeom>
              <a:avLst/>
              <a:gdLst/>
              <a:ahLst/>
              <a:cxnLst/>
              <a:rect l="l" t="t" r="r" b="b"/>
              <a:pathLst>
                <a:path w="57150" h="57150">
                  <a:moveTo>
                    <a:pt x="0" y="57072"/>
                  </a:moveTo>
                  <a:lnTo>
                    <a:pt x="28536" y="0"/>
                  </a:lnTo>
                  <a:lnTo>
                    <a:pt x="57072" y="57072"/>
                  </a:lnTo>
                  <a:lnTo>
                    <a:pt x="0" y="57072"/>
                  </a:lnTo>
                  <a:close/>
                </a:path>
              </a:pathLst>
            </a:custGeom>
            <a:ln w="11113">
              <a:solidFill>
                <a:srgbClr val="E4DDD2"/>
              </a:solidFill>
            </a:ln>
          </p:spPr>
          <p:txBody>
            <a:bodyPr wrap="square" lIns="0" tIns="0" rIns="0" bIns="0" rtlCol="0"/>
            <a:lstStyle/>
            <a:p>
              <a:endParaRPr sz="2400"/>
            </a:p>
          </p:txBody>
        </p:sp>
        <p:sp>
          <p:nvSpPr>
            <p:cNvPr id="74" name="object 74"/>
            <p:cNvSpPr/>
            <p:nvPr/>
          </p:nvSpPr>
          <p:spPr>
            <a:xfrm>
              <a:off x="7506544" y="3343864"/>
              <a:ext cx="169545" cy="255270"/>
            </a:xfrm>
            <a:custGeom>
              <a:avLst/>
              <a:gdLst/>
              <a:ahLst/>
              <a:cxnLst/>
              <a:rect l="l" t="t" r="r" b="b"/>
              <a:pathLst>
                <a:path w="169545" h="255270">
                  <a:moveTo>
                    <a:pt x="0" y="0"/>
                  </a:moveTo>
                  <a:lnTo>
                    <a:pt x="169537" y="52036"/>
                  </a:lnTo>
                  <a:lnTo>
                    <a:pt x="169537" y="203108"/>
                  </a:lnTo>
                  <a:lnTo>
                    <a:pt x="0" y="255145"/>
                  </a:lnTo>
                  <a:lnTo>
                    <a:pt x="0" y="0"/>
                  </a:lnTo>
                  <a:close/>
                </a:path>
              </a:pathLst>
            </a:custGeom>
            <a:ln w="9525">
              <a:solidFill>
                <a:srgbClr val="000000"/>
              </a:solidFill>
            </a:ln>
          </p:spPr>
          <p:txBody>
            <a:bodyPr wrap="square" lIns="0" tIns="0" rIns="0" bIns="0" rtlCol="0"/>
            <a:lstStyle/>
            <a:p>
              <a:endParaRPr sz="2400"/>
            </a:p>
          </p:txBody>
        </p:sp>
        <p:sp>
          <p:nvSpPr>
            <p:cNvPr id="75" name="object 75"/>
            <p:cNvSpPr/>
            <p:nvPr/>
          </p:nvSpPr>
          <p:spPr>
            <a:xfrm>
              <a:off x="7506544" y="3343864"/>
              <a:ext cx="169545" cy="255270"/>
            </a:xfrm>
            <a:custGeom>
              <a:avLst/>
              <a:gdLst/>
              <a:ahLst/>
              <a:cxnLst/>
              <a:rect l="l" t="t" r="r" b="b"/>
              <a:pathLst>
                <a:path w="169545" h="255270">
                  <a:moveTo>
                    <a:pt x="0" y="0"/>
                  </a:moveTo>
                  <a:lnTo>
                    <a:pt x="0" y="255144"/>
                  </a:lnTo>
                  <a:lnTo>
                    <a:pt x="169537" y="203108"/>
                  </a:lnTo>
                  <a:lnTo>
                    <a:pt x="169537" y="52035"/>
                  </a:lnTo>
                  <a:lnTo>
                    <a:pt x="0" y="0"/>
                  </a:lnTo>
                  <a:close/>
                </a:path>
              </a:pathLst>
            </a:custGeom>
            <a:solidFill>
              <a:srgbClr val="C5DBC3"/>
            </a:solidFill>
          </p:spPr>
          <p:txBody>
            <a:bodyPr wrap="square" lIns="0" tIns="0" rIns="0" bIns="0" rtlCol="0"/>
            <a:lstStyle/>
            <a:p>
              <a:endParaRPr sz="2400"/>
            </a:p>
          </p:txBody>
        </p:sp>
        <p:sp>
          <p:nvSpPr>
            <p:cNvPr id="76" name="object 76"/>
            <p:cNvSpPr/>
            <p:nvPr/>
          </p:nvSpPr>
          <p:spPr>
            <a:xfrm>
              <a:off x="7506544" y="3343864"/>
              <a:ext cx="169545" cy="255270"/>
            </a:xfrm>
            <a:custGeom>
              <a:avLst/>
              <a:gdLst/>
              <a:ahLst/>
              <a:cxnLst/>
              <a:rect l="l" t="t" r="r" b="b"/>
              <a:pathLst>
                <a:path w="169545" h="255270">
                  <a:moveTo>
                    <a:pt x="0" y="0"/>
                  </a:moveTo>
                  <a:lnTo>
                    <a:pt x="169537" y="52036"/>
                  </a:lnTo>
                  <a:lnTo>
                    <a:pt x="169537" y="203108"/>
                  </a:lnTo>
                  <a:lnTo>
                    <a:pt x="0" y="255145"/>
                  </a:lnTo>
                  <a:lnTo>
                    <a:pt x="0" y="0"/>
                  </a:lnTo>
                  <a:close/>
                </a:path>
              </a:pathLst>
            </a:custGeom>
            <a:ln w="11113">
              <a:solidFill>
                <a:srgbClr val="E4DDD2"/>
              </a:solidFill>
            </a:ln>
          </p:spPr>
          <p:txBody>
            <a:bodyPr wrap="square" lIns="0" tIns="0" rIns="0" bIns="0" rtlCol="0"/>
            <a:lstStyle/>
            <a:p>
              <a:endParaRPr sz="2400"/>
            </a:p>
          </p:txBody>
        </p:sp>
      </p:grpSp>
      <p:sp>
        <p:nvSpPr>
          <p:cNvPr id="77" name="object 77"/>
          <p:cNvSpPr txBox="1"/>
          <p:nvPr/>
        </p:nvSpPr>
        <p:spPr>
          <a:xfrm>
            <a:off x="9998509" y="4597061"/>
            <a:ext cx="214207" cy="99108"/>
          </a:xfrm>
          <a:prstGeom prst="rect">
            <a:avLst/>
          </a:prstGeom>
        </p:spPr>
        <p:txBody>
          <a:bodyPr vert="horz" wrap="square" lIns="0" tIns="16933" rIns="0" bIns="0" rtlCol="0">
            <a:spAutoFit/>
          </a:bodyPr>
          <a:lstStyle/>
          <a:p>
            <a:pPr marL="16933">
              <a:spcBef>
                <a:spcPts val="133"/>
              </a:spcBef>
            </a:pPr>
            <a:r>
              <a:rPr sz="533" spc="-7" dirty="0">
                <a:solidFill>
                  <a:srgbClr val="82FFFF"/>
                </a:solidFill>
                <a:latin typeface="Calibri"/>
                <a:cs typeface="Calibri"/>
              </a:rPr>
              <a:t>C</a:t>
            </a:r>
            <a:r>
              <a:rPr sz="533" dirty="0">
                <a:solidFill>
                  <a:srgbClr val="82FFFF"/>
                </a:solidFill>
                <a:latin typeface="Calibri"/>
                <a:cs typeface="Calibri"/>
              </a:rPr>
              <a:t>o</a:t>
            </a:r>
            <a:r>
              <a:rPr sz="533" spc="7" dirty="0">
                <a:solidFill>
                  <a:srgbClr val="82FFFF"/>
                </a:solidFill>
                <a:latin typeface="Calibri"/>
                <a:cs typeface="Calibri"/>
              </a:rPr>
              <a:t>m</a:t>
            </a:r>
            <a:r>
              <a:rPr sz="533" dirty="0">
                <a:solidFill>
                  <a:srgbClr val="82FFFF"/>
                </a:solidFill>
                <a:latin typeface="Calibri"/>
                <a:cs typeface="Calibri"/>
              </a:rPr>
              <a:t>p</a:t>
            </a:r>
            <a:r>
              <a:rPr sz="533" dirty="0">
                <a:solidFill>
                  <a:srgbClr val="E4DDD2"/>
                </a:solidFill>
                <a:latin typeface="Calibri"/>
                <a:cs typeface="Calibri"/>
              </a:rPr>
              <a:t>.</a:t>
            </a:r>
            <a:endParaRPr sz="533">
              <a:latin typeface="Calibri"/>
              <a:cs typeface="Calibri"/>
            </a:endParaRPr>
          </a:p>
        </p:txBody>
      </p:sp>
      <p:grpSp>
        <p:nvGrpSpPr>
          <p:cNvPr id="78" name="object 78"/>
          <p:cNvGrpSpPr/>
          <p:nvPr/>
        </p:nvGrpSpPr>
        <p:grpSpPr>
          <a:xfrm>
            <a:off x="9430388" y="4146480"/>
            <a:ext cx="431800" cy="736600"/>
            <a:chOff x="7072791" y="3109860"/>
            <a:chExt cx="323850" cy="552450"/>
          </a:xfrm>
        </p:grpSpPr>
        <p:sp>
          <p:nvSpPr>
            <p:cNvPr id="79" name="object 79"/>
            <p:cNvSpPr/>
            <p:nvPr/>
          </p:nvSpPr>
          <p:spPr>
            <a:xfrm>
              <a:off x="7078506" y="3115575"/>
              <a:ext cx="312420" cy="541020"/>
            </a:xfrm>
            <a:custGeom>
              <a:avLst/>
              <a:gdLst/>
              <a:ahLst/>
              <a:cxnLst/>
              <a:rect l="l" t="t" r="r" b="b"/>
              <a:pathLst>
                <a:path w="312420" h="541020">
                  <a:moveTo>
                    <a:pt x="312216" y="0"/>
                  </a:moveTo>
                  <a:lnTo>
                    <a:pt x="0" y="0"/>
                  </a:lnTo>
                  <a:lnTo>
                    <a:pt x="0" y="540505"/>
                  </a:lnTo>
                  <a:lnTo>
                    <a:pt x="312216" y="540505"/>
                  </a:lnTo>
                  <a:lnTo>
                    <a:pt x="312216" y="0"/>
                  </a:lnTo>
                  <a:close/>
                </a:path>
              </a:pathLst>
            </a:custGeom>
            <a:solidFill>
              <a:srgbClr val="C5DBC3"/>
            </a:solidFill>
          </p:spPr>
          <p:txBody>
            <a:bodyPr wrap="square" lIns="0" tIns="0" rIns="0" bIns="0" rtlCol="0"/>
            <a:lstStyle/>
            <a:p>
              <a:endParaRPr sz="2400"/>
            </a:p>
          </p:txBody>
        </p:sp>
        <p:sp>
          <p:nvSpPr>
            <p:cNvPr id="80" name="object 80"/>
            <p:cNvSpPr/>
            <p:nvPr/>
          </p:nvSpPr>
          <p:spPr>
            <a:xfrm>
              <a:off x="7078506" y="3115575"/>
              <a:ext cx="312420" cy="541020"/>
            </a:xfrm>
            <a:custGeom>
              <a:avLst/>
              <a:gdLst/>
              <a:ahLst/>
              <a:cxnLst/>
              <a:rect l="l" t="t" r="r" b="b"/>
              <a:pathLst>
                <a:path w="312420" h="541020">
                  <a:moveTo>
                    <a:pt x="0" y="0"/>
                  </a:moveTo>
                  <a:lnTo>
                    <a:pt x="312217" y="0"/>
                  </a:lnTo>
                  <a:lnTo>
                    <a:pt x="312217" y="540505"/>
                  </a:lnTo>
                  <a:lnTo>
                    <a:pt x="0" y="540505"/>
                  </a:lnTo>
                  <a:lnTo>
                    <a:pt x="0" y="0"/>
                  </a:lnTo>
                  <a:close/>
                </a:path>
              </a:pathLst>
            </a:custGeom>
            <a:ln w="11113">
              <a:solidFill>
                <a:srgbClr val="E4DDD2"/>
              </a:solidFill>
            </a:ln>
          </p:spPr>
          <p:txBody>
            <a:bodyPr wrap="square" lIns="0" tIns="0" rIns="0" bIns="0" rtlCol="0"/>
            <a:lstStyle/>
            <a:p>
              <a:endParaRPr sz="2400"/>
            </a:p>
          </p:txBody>
        </p:sp>
      </p:grpSp>
      <p:sp>
        <p:nvSpPr>
          <p:cNvPr id="81" name="object 81"/>
          <p:cNvSpPr txBox="1"/>
          <p:nvPr/>
        </p:nvSpPr>
        <p:spPr>
          <a:xfrm>
            <a:off x="9510598" y="4136474"/>
            <a:ext cx="265853" cy="140209"/>
          </a:xfrm>
          <a:prstGeom prst="rect">
            <a:avLst/>
          </a:prstGeom>
        </p:spPr>
        <p:txBody>
          <a:bodyPr vert="horz" wrap="square" lIns="0" tIns="16933" rIns="0" bIns="0" rtlCol="0">
            <a:spAutoFit/>
          </a:bodyPr>
          <a:lstStyle/>
          <a:p>
            <a:pPr marL="16933">
              <a:spcBef>
                <a:spcPts val="133"/>
              </a:spcBef>
            </a:pPr>
            <a:r>
              <a:rPr sz="800" spc="-7" dirty="0">
                <a:solidFill>
                  <a:srgbClr val="82FFFF"/>
                </a:solidFill>
                <a:latin typeface="Calibri"/>
                <a:cs typeface="Calibri"/>
              </a:rPr>
              <a:t>R</a:t>
            </a:r>
            <a:r>
              <a:rPr sz="800" dirty="0">
                <a:solidFill>
                  <a:srgbClr val="82FFFF"/>
                </a:solidFill>
                <a:latin typeface="Calibri"/>
                <a:cs typeface="Calibri"/>
              </a:rPr>
              <a:t>eg</a:t>
            </a:r>
            <a:r>
              <a:rPr sz="800" spc="-73" dirty="0">
                <a:solidFill>
                  <a:srgbClr val="82FFFF"/>
                </a:solidFill>
                <a:latin typeface="Calibri"/>
                <a:cs typeface="Calibri"/>
              </a:rPr>
              <a:t> </a:t>
            </a:r>
            <a:r>
              <a:rPr sz="800" dirty="0">
                <a:solidFill>
                  <a:srgbClr val="82FFFF"/>
                </a:solidFill>
                <a:latin typeface="Calibri"/>
                <a:cs typeface="Calibri"/>
              </a:rPr>
              <a:t>[]</a:t>
            </a:r>
            <a:endParaRPr sz="800">
              <a:latin typeface="Calibri"/>
              <a:cs typeface="Calibri"/>
            </a:endParaRPr>
          </a:p>
        </p:txBody>
      </p:sp>
      <p:sp>
        <p:nvSpPr>
          <p:cNvPr id="82" name="object 82"/>
          <p:cNvSpPr/>
          <p:nvPr/>
        </p:nvSpPr>
        <p:spPr>
          <a:xfrm>
            <a:off x="9742391" y="4798677"/>
            <a:ext cx="74507" cy="76200"/>
          </a:xfrm>
          <a:custGeom>
            <a:avLst/>
            <a:gdLst/>
            <a:ahLst/>
            <a:cxnLst/>
            <a:rect l="l" t="t" r="r" b="b"/>
            <a:pathLst>
              <a:path w="55879" h="57150">
                <a:moveTo>
                  <a:pt x="0" y="57072"/>
                </a:moveTo>
                <a:lnTo>
                  <a:pt x="28535" y="0"/>
                </a:lnTo>
                <a:lnTo>
                  <a:pt x="55393" y="57072"/>
                </a:lnTo>
                <a:lnTo>
                  <a:pt x="0" y="57072"/>
                </a:lnTo>
                <a:close/>
              </a:path>
            </a:pathLst>
          </a:custGeom>
          <a:ln w="11113">
            <a:solidFill>
              <a:srgbClr val="E4DDD2"/>
            </a:solidFill>
          </a:ln>
        </p:spPr>
        <p:txBody>
          <a:bodyPr wrap="square" lIns="0" tIns="0" rIns="0" bIns="0" rtlCol="0"/>
          <a:lstStyle/>
          <a:p>
            <a:endParaRPr sz="2400"/>
          </a:p>
        </p:txBody>
      </p:sp>
      <p:sp>
        <p:nvSpPr>
          <p:cNvPr id="83" name="object 83"/>
          <p:cNvSpPr txBox="1"/>
          <p:nvPr/>
        </p:nvSpPr>
        <p:spPr>
          <a:xfrm>
            <a:off x="9421073" y="4422310"/>
            <a:ext cx="211667" cy="99108"/>
          </a:xfrm>
          <a:prstGeom prst="rect">
            <a:avLst/>
          </a:prstGeom>
        </p:spPr>
        <p:txBody>
          <a:bodyPr vert="horz" wrap="square" lIns="0" tIns="16933" rIns="0" bIns="0" rtlCol="0">
            <a:spAutoFit/>
          </a:bodyPr>
          <a:lstStyle/>
          <a:p>
            <a:pPr marL="16933">
              <a:spcBef>
                <a:spcPts val="133"/>
              </a:spcBef>
            </a:pPr>
            <a:r>
              <a:rPr sz="533" spc="7" dirty="0">
                <a:solidFill>
                  <a:srgbClr val="82FFFF"/>
                </a:solidFill>
                <a:latin typeface="Calibri"/>
                <a:cs typeface="Calibri"/>
              </a:rPr>
              <a:t>A</a:t>
            </a:r>
            <a:r>
              <a:rPr sz="533" dirty="0">
                <a:solidFill>
                  <a:srgbClr val="82FFFF"/>
                </a:solidFill>
                <a:latin typeface="Calibri"/>
                <a:cs typeface="Calibri"/>
              </a:rPr>
              <a:t>dd</a:t>
            </a:r>
            <a:r>
              <a:rPr sz="533" spc="-7" dirty="0">
                <a:solidFill>
                  <a:srgbClr val="82FFFF"/>
                </a:solidFill>
                <a:latin typeface="Calibri"/>
                <a:cs typeface="Calibri"/>
              </a:rPr>
              <a:t>r</a:t>
            </a:r>
            <a:r>
              <a:rPr sz="533" dirty="0">
                <a:solidFill>
                  <a:srgbClr val="82FFFF"/>
                </a:solidFill>
                <a:latin typeface="Calibri"/>
                <a:cs typeface="Calibri"/>
              </a:rPr>
              <a:t>D</a:t>
            </a:r>
            <a:endParaRPr sz="533">
              <a:latin typeface="Calibri"/>
              <a:cs typeface="Calibri"/>
            </a:endParaRPr>
          </a:p>
        </p:txBody>
      </p:sp>
      <p:sp>
        <p:nvSpPr>
          <p:cNvPr id="84" name="object 84"/>
          <p:cNvSpPr txBox="1"/>
          <p:nvPr/>
        </p:nvSpPr>
        <p:spPr>
          <a:xfrm>
            <a:off x="11088470" y="4442629"/>
            <a:ext cx="170180" cy="99108"/>
          </a:xfrm>
          <a:prstGeom prst="rect">
            <a:avLst/>
          </a:prstGeom>
        </p:spPr>
        <p:txBody>
          <a:bodyPr vert="horz" wrap="square" lIns="0" tIns="16933" rIns="0" bIns="0" rtlCol="0">
            <a:spAutoFit/>
          </a:bodyPr>
          <a:lstStyle/>
          <a:p>
            <a:pPr marL="16933">
              <a:spcBef>
                <a:spcPts val="133"/>
              </a:spcBef>
            </a:pPr>
            <a:r>
              <a:rPr sz="533" spc="7" dirty="0">
                <a:solidFill>
                  <a:srgbClr val="82FFFF"/>
                </a:solidFill>
                <a:latin typeface="Calibri"/>
                <a:cs typeface="Calibri"/>
              </a:rPr>
              <a:t>A</a:t>
            </a:r>
            <a:r>
              <a:rPr sz="533" dirty="0">
                <a:solidFill>
                  <a:srgbClr val="82FFFF"/>
                </a:solidFill>
                <a:latin typeface="Calibri"/>
                <a:cs typeface="Calibri"/>
              </a:rPr>
              <a:t>ddr</a:t>
            </a:r>
            <a:endParaRPr sz="533">
              <a:latin typeface="Calibri"/>
              <a:cs typeface="Calibri"/>
            </a:endParaRPr>
          </a:p>
        </p:txBody>
      </p:sp>
      <p:sp>
        <p:nvSpPr>
          <p:cNvPr id="85" name="object 85"/>
          <p:cNvSpPr txBox="1"/>
          <p:nvPr/>
        </p:nvSpPr>
        <p:spPr>
          <a:xfrm>
            <a:off x="11099661" y="4576741"/>
            <a:ext cx="223520" cy="99108"/>
          </a:xfrm>
          <a:prstGeom prst="rect">
            <a:avLst/>
          </a:prstGeom>
        </p:spPr>
        <p:txBody>
          <a:bodyPr vert="horz" wrap="square" lIns="0" tIns="16933" rIns="0" bIns="0" rtlCol="0">
            <a:spAutoFit/>
          </a:bodyPr>
          <a:lstStyle/>
          <a:p>
            <a:pPr marL="16933">
              <a:spcBef>
                <a:spcPts val="133"/>
              </a:spcBef>
            </a:pPr>
            <a:r>
              <a:rPr sz="533" dirty="0">
                <a:solidFill>
                  <a:srgbClr val="82FFFF"/>
                </a:solidFill>
                <a:latin typeface="Calibri"/>
                <a:cs typeface="Calibri"/>
              </a:rPr>
              <a:t>D</a:t>
            </a:r>
            <a:r>
              <a:rPr sz="533" spc="-7" dirty="0">
                <a:solidFill>
                  <a:srgbClr val="82FFFF"/>
                </a:solidFill>
                <a:latin typeface="Calibri"/>
                <a:cs typeface="Calibri"/>
              </a:rPr>
              <a:t>a</a:t>
            </a:r>
            <a:r>
              <a:rPr sz="533" dirty="0">
                <a:solidFill>
                  <a:srgbClr val="82FFFF"/>
                </a:solidFill>
                <a:latin typeface="Calibri"/>
                <a:cs typeface="Calibri"/>
              </a:rPr>
              <a:t>t</a:t>
            </a:r>
            <a:r>
              <a:rPr sz="533" spc="-7" dirty="0">
                <a:solidFill>
                  <a:srgbClr val="82FFFF"/>
                </a:solidFill>
                <a:latin typeface="Calibri"/>
                <a:cs typeface="Calibri"/>
              </a:rPr>
              <a:t>a</a:t>
            </a:r>
            <a:r>
              <a:rPr sz="533" dirty="0">
                <a:solidFill>
                  <a:srgbClr val="82FFFF"/>
                </a:solidFill>
                <a:latin typeface="Calibri"/>
                <a:cs typeface="Calibri"/>
              </a:rPr>
              <a:t>W</a:t>
            </a:r>
            <a:endParaRPr sz="533">
              <a:latin typeface="Calibri"/>
              <a:cs typeface="Calibri"/>
            </a:endParaRPr>
          </a:p>
        </p:txBody>
      </p:sp>
      <p:sp>
        <p:nvSpPr>
          <p:cNvPr id="86" name="object 86"/>
          <p:cNvSpPr txBox="1"/>
          <p:nvPr/>
        </p:nvSpPr>
        <p:spPr>
          <a:xfrm>
            <a:off x="11354806" y="4479205"/>
            <a:ext cx="199813" cy="99108"/>
          </a:xfrm>
          <a:prstGeom prst="rect">
            <a:avLst/>
          </a:prstGeom>
        </p:spPr>
        <p:txBody>
          <a:bodyPr vert="horz" wrap="square" lIns="0" tIns="16933" rIns="0" bIns="0" rtlCol="0">
            <a:spAutoFit/>
          </a:bodyPr>
          <a:lstStyle/>
          <a:p>
            <a:pPr marL="16933">
              <a:spcBef>
                <a:spcPts val="133"/>
              </a:spcBef>
            </a:pPr>
            <a:r>
              <a:rPr sz="533" dirty="0">
                <a:solidFill>
                  <a:srgbClr val="82FFFF"/>
                </a:solidFill>
                <a:latin typeface="Calibri"/>
                <a:cs typeface="Calibri"/>
              </a:rPr>
              <a:t>D</a:t>
            </a:r>
            <a:r>
              <a:rPr sz="533" spc="-7" dirty="0">
                <a:solidFill>
                  <a:srgbClr val="82FFFF"/>
                </a:solidFill>
                <a:latin typeface="Calibri"/>
                <a:cs typeface="Calibri"/>
              </a:rPr>
              <a:t>a</a:t>
            </a:r>
            <a:r>
              <a:rPr sz="533" dirty="0">
                <a:solidFill>
                  <a:srgbClr val="82FFFF"/>
                </a:solidFill>
                <a:latin typeface="Calibri"/>
                <a:cs typeface="Calibri"/>
              </a:rPr>
              <a:t>t</a:t>
            </a:r>
            <a:r>
              <a:rPr sz="533" spc="-7" dirty="0">
                <a:solidFill>
                  <a:srgbClr val="82FFFF"/>
                </a:solidFill>
                <a:latin typeface="Calibri"/>
                <a:cs typeface="Calibri"/>
              </a:rPr>
              <a:t>a</a:t>
            </a:r>
            <a:r>
              <a:rPr sz="533" dirty="0">
                <a:solidFill>
                  <a:srgbClr val="82FFFF"/>
                </a:solidFill>
                <a:latin typeface="Calibri"/>
                <a:cs typeface="Calibri"/>
              </a:rPr>
              <a:t>R</a:t>
            </a:r>
            <a:endParaRPr sz="533">
              <a:latin typeface="Calibri"/>
              <a:cs typeface="Calibri"/>
            </a:endParaRPr>
          </a:p>
        </p:txBody>
      </p:sp>
      <p:pic>
        <p:nvPicPr>
          <p:cNvPr id="87" name="object 87"/>
          <p:cNvPicPr/>
          <p:nvPr/>
        </p:nvPicPr>
        <p:blipFill>
          <a:blip r:embed="rId6" cstate="print"/>
          <a:stretch>
            <a:fillRect/>
          </a:stretch>
        </p:blipFill>
        <p:spPr>
          <a:xfrm>
            <a:off x="10567562" y="4222789"/>
            <a:ext cx="90913" cy="281153"/>
          </a:xfrm>
          <a:prstGeom prst="rect">
            <a:avLst/>
          </a:prstGeom>
        </p:spPr>
      </p:pic>
      <p:sp>
        <p:nvSpPr>
          <p:cNvPr id="88" name="object 88"/>
          <p:cNvSpPr txBox="1"/>
          <p:nvPr/>
        </p:nvSpPr>
        <p:spPr>
          <a:xfrm>
            <a:off x="10566989" y="4299035"/>
            <a:ext cx="351367" cy="140209"/>
          </a:xfrm>
          <a:prstGeom prst="rect">
            <a:avLst/>
          </a:prstGeom>
        </p:spPr>
        <p:txBody>
          <a:bodyPr vert="horz" wrap="square" lIns="0" tIns="16933" rIns="0" bIns="0" rtlCol="0">
            <a:spAutoFit/>
          </a:bodyPr>
          <a:lstStyle/>
          <a:p>
            <a:pPr marL="16933">
              <a:spcBef>
                <a:spcPts val="133"/>
              </a:spcBef>
            </a:pPr>
            <a:r>
              <a:rPr sz="800" baseline="-20833" dirty="0">
                <a:solidFill>
                  <a:srgbClr val="E4DDD2"/>
                </a:solidFill>
                <a:latin typeface="Calibri"/>
                <a:cs typeface="Calibri"/>
              </a:rPr>
              <a:t>0       </a:t>
            </a:r>
            <a:r>
              <a:rPr sz="800" spc="-89" baseline="-20833" dirty="0">
                <a:solidFill>
                  <a:srgbClr val="E4DDD2"/>
                </a:solidFill>
                <a:latin typeface="Calibri"/>
                <a:cs typeface="Calibri"/>
              </a:rPr>
              <a:t> </a:t>
            </a:r>
            <a:r>
              <a:rPr sz="800" dirty="0">
                <a:solidFill>
                  <a:srgbClr val="82FFFF"/>
                </a:solidFill>
                <a:latin typeface="Calibri"/>
                <a:cs typeface="Calibri"/>
              </a:rPr>
              <a:t>A</a:t>
            </a:r>
            <a:r>
              <a:rPr sz="800" spc="-7" dirty="0">
                <a:solidFill>
                  <a:srgbClr val="82FFFF"/>
                </a:solidFill>
                <a:latin typeface="Calibri"/>
                <a:cs typeface="Calibri"/>
              </a:rPr>
              <a:t>L</a:t>
            </a:r>
            <a:r>
              <a:rPr sz="800" dirty="0">
                <a:solidFill>
                  <a:srgbClr val="82FFFF"/>
                </a:solidFill>
                <a:latin typeface="Calibri"/>
                <a:cs typeface="Calibri"/>
              </a:rPr>
              <a:t>U</a:t>
            </a:r>
            <a:endParaRPr sz="800">
              <a:latin typeface="Calibri"/>
              <a:cs typeface="Calibri"/>
            </a:endParaRPr>
          </a:p>
        </p:txBody>
      </p:sp>
      <p:grpSp>
        <p:nvGrpSpPr>
          <p:cNvPr id="89" name="object 89"/>
          <p:cNvGrpSpPr/>
          <p:nvPr/>
        </p:nvGrpSpPr>
        <p:grpSpPr>
          <a:xfrm>
            <a:off x="11600027" y="4261895"/>
            <a:ext cx="270933" cy="391160"/>
            <a:chOff x="8700020" y="3196421"/>
            <a:chExt cx="203200" cy="293370"/>
          </a:xfrm>
        </p:grpSpPr>
        <p:sp>
          <p:nvSpPr>
            <p:cNvPr id="90" name="object 90"/>
            <p:cNvSpPr/>
            <p:nvPr/>
          </p:nvSpPr>
          <p:spPr>
            <a:xfrm>
              <a:off x="8700020" y="3385827"/>
              <a:ext cx="136525" cy="50800"/>
            </a:xfrm>
            <a:custGeom>
              <a:avLst/>
              <a:gdLst/>
              <a:ahLst/>
              <a:cxnLst/>
              <a:rect l="l" t="t" r="r" b="b"/>
              <a:pathLst>
                <a:path w="136525" h="50800">
                  <a:moveTo>
                    <a:pt x="126874" y="18455"/>
                  </a:moveTo>
                  <a:lnTo>
                    <a:pt x="125139" y="18455"/>
                  </a:lnTo>
                  <a:lnTo>
                    <a:pt x="125561" y="29328"/>
                  </a:lnTo>
                  <a:lnTo>
                    <a:pt x="105716" y="30167"/>
                  </a:lnTo>
                  <a:lnTo>
                    <a:pt x="91112" y="39629"/>
                  </a:lnTo>
                  <a:lnTo>
                    <a:pt x="88722" y="41202"/>
                  </a:lnTo>
                  <a:lnTo>
                    <a:pt x="88019" y="44635"/>
                  </a:lnTo>
                  <a:lnTo>
                    <a:pt x="89566" y="47067"/>
                  </a:lnTo>
                  <a:lnTo>
                    <a:pt x="91112" y="49643"/>
                  </a:lnTo>
                  <a:lnTo>
                    <a:pt x="94487" y="50358"/>
                  </a:lnTo>
                  <a:lnTo>
                    <a:pt x="135966" y="23319"/>
                  </a:lnTo>
                  <a:lnTo>
                    <a:pt x="126874" y="18455"/>
                  </a:lnTo>
                  <a:close/>
                </a:path>
                <a:path w="136525" h="50800">
                  <a:moveTo>
                    <a:pt x="105393" y="19290"/>
                  </a:moveTo>
                  <a:lnTo>
                    <a:pt x="0" y="23749"/>
                  </a:lnTo>
                  <a:lnTo>
                    <a:pt x="421" y="34621"/>
                  </a:lnTo>
                  <a:lnTo>
                    <a:pt x="105716" y="30167"/>
                  </a:lnTo>
                  <a:lnTo>
                    <a:pt x="114748" y="24315"/>
                  </a:lnTo>
                  <a:lnTo>
                    <a:pt x="105393" y="19290"/>
                  </a:lnTo>
                  <a:close/>
                </a:path>
                <a:path w="136525" h="50800">
                  <a:moveTo>
                    <a:pt x="122468" y="19314"/>
                  </a:moveTo>
                  <a:lnTo>
                    <a:pt x="114748" y="24315"/>
                  </a:lnTo>
                  <a:lnTo>
                    <a:pt x="122749" y="28613"/>
                  </a:lnTo>
                  <a:lnTo>
                    <a:pt x="122468" y="19314"/>
                  </a:lnTo>
                  <a:close/>
                </a:path>
                <a:path w="136525" h="50800">
                  <a:moveTo>
                    <a:pt x="92378" y="0"/>
                  </a:moveTo>
                  <a:lnTo>
                    <a:pt x="89143" y="1002"/>
                  </a:lnTo>
                  <a:lnTo>
                    <a:pt x="87737" y="3576"/>
                  </a:lnTo>
                  <a:lnTo>
                    <a:pt x="86473" y="6295"/>
                  </a:lnTo>
                  <a:lnTo>
                    <a:pt x="87457" y="9585"/>
                  </a:lnTo>
                  <a:lnTo>
                    <a:pt x="89988" y="11015"/>
                  </a:lnTo>
                  <a:lnTo>
                    <a:pt x="105393" y="19290"/>
                  </a:lnTo>
                  <a:lnTo>
                    <a:pt x="125139" y="18455"/>
                  </a:lnTo>
                  <a:lnTo>
                    <a:pt x="126874" y="18455"/>
                  </a:lnTo>
                  <a:lnTo>
                    <a:pt x="92378" y="0"/>
                  </a:lnTo>
                  <a:close/>
                </a:path>
              </a:pathLst>
            </a:custGeom>
            <a:solidFill>
              <a:srgbClr val="767171"/>
            </a:solidFill>
          </p:spPr>
          <p:txBody>
            <a:bodyPr wrap="square" lIns="0" tIns="0" rIns="0" bIns="0" rtlCol="0"/>
            <a:lstStyle/>
            <a:p>
              <a:endParaRPr sz="2400"/>
            </a:p>
          </p:txBody>
        </p:sp>
        <p:sp>
          <p:nvSpPr>
            <p:cNvPr id="91" name="object 91"/>
            <p:cNvSpPr/>
            <p:nvPr/>
          </p:nvSpPr>
          <p:spPr>
            <a:xfrm>
              <a:off x="8841021" y="3201183"/>
              <a:ext cx="57150" cy="283845"/>
            </a:xfrm>
            <a:custGeom>
              <a:avLst/>
              <a:gdLst/>
              <a:ahLst/>
              <a:cxnLst/>
              <a:rect l="l" t="t" r="r" b="b"/>
              <a:pathLst>
                <a:path w="57150" h="283845">
                  <a:moveTo>
                    <a:pt x="0" y="0"/>
                  </a:moveTo>
                  <a:lnTo>
                    <a:pt x="0" y="283681"/>
                  </a:lnTo>
                  <a:lnTo>
                    <a:pt x="57072" y="248431"/>
                  </a:lnTo>
                  <a:lnTo>
                    <a:pt x="57072" y="35250"/>
                  </a:lnTo>
                  <a:lnTo>
                    <a:pt x="0" y="0"/>
                  </a:lnTo>
                  <a:close/>
                </a:path>
              </a:pathLst>
            </a:custGeom>
            <a:solidFill>
              <a:srgbClr val="C5DBC3"/>
            </a:solidFill>
          </p:spPr>
          <p:txBody>
            <a:bodyPr wrap="square" lIns="0" tIns="0" rIns="0" bIns="0" rtlCol="0"/>
            <a:lstStyle/>
            <a:p>
              <a:endParaRPr sz="2400"/>
            </a:p>
          </p:txBody>
        </p:sp>
        <p:sp>
          <p:nvSpPr>
            <p:cNvPr id="92" name="object 92"/>
            <p:cNvSpPr/>
            <p:nvPr/>
          </p:nvSpPr>
          <p:spPr>
            <a:xfrm>
              <a:off x="8841021" y="3201183"/>
              <a:ext cx="57150" cy="283845"/>
            </a:xfrm>
            <a:custGeom>
              <a:avLst/>
              <a:gdLst/>
              <a:ahLst/>
              <a:cxnLst/>
              <a:rect l="l" t="t" r="r" b="b"/>
              <a:pathLst>
                <a:path w="57150" h="283845">
                  <a:moveTo>
                    <a:pt x="0" y="0"/>
                  </a:moveTo>
                  <a:lnTo>
                    <a:pt x="57072" y="35250"/>
                  </a:lnTo>
                  <a:lnTo>
                    <a:pt x="57072" y="248430"/>
                  </a:lnTo>
                  <a:lnTo>
                    <a:pt x="0" y="283681"/>
                  </a:lnTo>
                  <a:lnTo>
                    <a:pt x="0" y="0"/>
                  </a:lnTo>
                  <a:close/>
                </a:path>
              </a:pathLst>
            </a:custGeom>
            <a:ln w="9525">
              <a:solidFill>
                <a:srgbClr val="000000"/>
              </a:solidFill>
            </a:ln>
          </p:spPr>
          <p:txBody>
            <a:bodyPr wrap="square" lIns="0" tIns="0" rIns="0" bIns="0" rtlCol="0"/>
            <a:lstStyle/>
            <a:p>
              <a:endParaRPr sz="2400"/>
            </a:p>
          </p:txBody>
        </p:sp>
        <p:sp>
          <p:nvSpPr>
            <p:cNvPr id="93" name="object 93"/>
            <p:cNvSpPr/>
            <p:nvPr/>
          </p:nvSpPr>
          <p:spPr>
            <a:xfrm>
              <a:off x="8851093" y="3387506"/>
              <a:ext cx="28575" cy="69215"/>
            </a:xfrm>
            <a:custGeom>
              <a:avLst/>
              <a:gdLst/>
              <a:ahLst/>
              <a:cxnLst/>
              <a:rect l="l" t="t" r="r" b="b"/>
              <a:pathLst>
                <a:path w="28575" h="69214">
                  <a:moveTo>
                    <a:pt x="0" y="0"/>
                  </a:moveTo>
                  <a:lnTo>
                    <a:pt x="28536" y="0"/>
                  </a:lnTo>
                  <a:lnTo>
                    <a:pt x="28536" y="68822"/>
                  </a:lnTo>
                  <a:lnTo>
                    <a:pt x="0" y="68822"/>
                  </a:lnTo>
                  <a:lnTo>
                    <a:pt x="0" y="0"/>
                  </a:lnTo>
                  <a:close/>
                </a:path>
              </a:pathLst>
            </a:custGeom>
            <a:ln w="3175">
              <a:solidFill>
                <a:srgbClr val="E4DDD2"/>
              </a:solidFill>
            </a:ln>
          </p:spPr>
          <p:txBody>
            <a:bodyPr wrap="square" lIns="0" tIns="0" rIns="0" bIns="0" rtlCol="0"/>
            <a:lstStyle/>
            <a:p>
              <a:endParaRPr sz="2400"/>
            </a:p>
          </p:txBody>
        </p:sp>
        <p:sp>
          <p:nvSpPr>
            <p:cNvPr id="94" name="object 94"/>
            <p:cNvSpPr/>
            <p:nvPr/>
          </p:nvSpPr>
          <p:spPr>
            <a:xfrm>
              <a:off x="8851093" y="3306935"/>
              <a:ext cx="28575" cy="69215"/>
            </a:xfrm>
            <a:custGeom>
              <a:avLst/>
              <a:gdLst/>
              <a:ahLst/>
              <a:cxnLst/>
              <a:rect l="l" t="t" r="r" b="b"/>
              <a:pathLst>
                <a:path w="28575" h="69214">
                  <a:moveTo>
                    <a:pt x="0" y="0"/>
                  </a:moveTo>
                  <a:lnTo>
                    <a:pt x="28536" y="0"/>
                  </a:lnTo>
                  <a:lnTo>
                    <a:pt x="28536" y="68822"/>
                  </a:lnTo>
                  <a:lnTo>
                    <a:pt x="0" y="68822"/>
                  </a:lnTo>
                  <a:lnTo>
                    <a:pt x="0" y="0"/>
                  </a:lnTo>
                  <a:close/>
                </a:path>
              </a:pathLst>
            </a:custGeom>
            <a:ln w="3175">
              <a:solidFill>
                <a:srgbClr val="E4DDD2"/>
              </a:solidFill>
            </a:ln>
          </p:spPr>
          <p:txBody>
            <a:bodyPr wrap="square" lIns="0" tIns="0" rIns="0" bIns="0" rtlCol="0"/>
            <a:lstStyle/>
            <a:p>
              <a:endParaRPr sz="2400"/>
            </a:p>
          </p:txBody>
        </p:sp>
      </p:grpSp>
      <p:sp>
        <p:nvSpPr>
          <p:cNvPr id="95" name="object 95"/>
          <p:cNvSpPr txBox="1"/>
          <p:nvPr/>
        </p:nvSpPr>
        <p:spPr>
          <a:xfrm>
            <a:off x="11784525" y="4393860"/>
            <a:ext cx="68580" cy="99108"/>
          </a:xfrm>
          <a:prstGeom prst="rect">
            <a:avLst/>
          </a:prstGeom>
        </p:spPr>
        <p:txBody>
          <a:bodyPr vert="horz" wrap="square" lIns="0" tIns="16933" rIns="0" bIns="0" rtlCol="0">
            <a:spAutoFit/>
          </a:bodyPr>
          <a:lstStyle/>
          <a:p>
            <a:pPr marL="16933">
              <a:spcBef>
                <a:spcPts val="133"/>
              </a:spcBef>
            </a:pPr>
            <a:r>
              <a:rPr sz="533" dirty="0">
                <a:solidFill>
                  <a:srgbClr val="E4DDD2"/>
                </a:solidFill>
                <a:latin typeface="Calibri"/>
                <a:cs typeface="Calibri"/>
              </a:rPr>
              <a:t>1</a:t>
            </a:r>
            <a:endParaRPr sz="533">
              <a:latin typeface="Calibri"/>
              <a:cs typeface="Calibri"/>
            </a:endParaRPr>
          </a:p>
        </p:txBody>
      </p:sp>
      <p:sp>
        <p:nvSpPr>
          <p:cNvPr id="96" name="object 96"/>
          <p:cNvSpPr txBox="1"/>
          <p:nvPr/>
        </p:nvSpPr>
        <p:spPr>
          <a:xfrm>
            <a:off x="11784525" y="4284134"/>
            <a:ext cx="68580" cy="99108"/>
          </a:xfrm>
          <a:prstGeom prst="rect">
            <a:avLst/>
          </a:prstGeom>
        </p:spPr>
        <p:txBody>
          <a:bodyPr vert="horz" wrap="square" lIns="0" tIns="16933" rIns="0" bIns="0" rtlCol="0">
            <a:spAutoFit/>
          </a:bodyPr>
          <a:lstStyle/>
          <a:p>
            <a:pPr marL="16933">
              <a:spcBef>
                <a:spcPts val="133"/>
              </a:spcBef>
            </a:pPr>
            <a:r>
              <a:rPr sz="533" dirty="0">
                <a:solidFill>
                  <a:srgbClr val="E4DDD2"/>
                </a:solidFill>
                <a:latin typeface="Calibri"/>
                <a:cs typeface="Calibri"/>
              </a:rPr>
              <a:t>2</a:t>
            </a:r>
            <a:endParaRPr sz="533">
              <a:latin typeface="Calibri"/>
              <a:cs typeface="Calibri"/>
            </a:endParaRPr>
          </a:p>
        </p:txBody>
      </p:sp>
      <p:grpSp>
        <p:nvGrpSpPr>
          <p:cNvPr id="97" name="object 97"/>
          <p:cNvGrpSpPr/>
          <p:nvPr/>
        </p:nvGrpSpPr>
        <p:grpSpPr>
          <a:xfrm>
            <a:off x="8066042" y="4043527"/>
            <a:ext cx="3722793" cy="535940"/>
            <a:chOff x="6049531" y="3032645"/>
            <a:chExt cx="2792095" cy="401955"/>
          </a:xfrm>
        </p:grpSpPr>
        <p:sp>
          <p:nvSpPr>
            <p:cNvPr id="98" name="object 98"/>
            <p:cNvSpPr/>
            <p:nvPr/>
          </p:nvSpPr>
          <p:spPr>
            <a:xfrm>
              <a:off x="8188051" y="3355614"/>
              <a:ext cx="141605" cy="50800"/>
            </a:xfrm>
            <a:custGeom>
              <a:avLst/>
              <a:gdLst/>
              <a:ahLst/>
              <a:cxnLst/>
              <a:rect l="l" t="t" r="r" b="b"/>
              <a:pathLst>
                <a:path w="141604" h="50800">
                  <a:moveTo>
                    <a:pt x="131847" y="17882"/>
                  </a:moveTo>
                  <a:lnTo>
                    <a:pt x="130035" y="17882"/>
                  </a:lnTo>
                  <a:lnTo>
                    <a:pt x="130737" y="28755"/>
                  </a:lnTo>
                  <a:lnTo>
                    <a:pt x="110816" y="29916"/>
                  </a:lnTo>
                  <a:lnTo>
                    <a:pt x="96437" y="39627"/>
                  </a:lnTo>
                  <a:lnTo>
                    <a:pt x="94047" y="41344"/>
                  </a:lnTo>
                  <a:lnTo>
                    <a:pt x="93343" y="44635"/>
                  </a:lnTo>
                  <a:lnTo>
                    <a:pt x="95031" y="47209"/>
                  </a:lnTo>
                  <a:lnTo>
                    <a:pt x="96577" y="49641"/>
                  </a:lnTo>
                  <a:lnTo>
                    <a:pt x="99951" y="50358"/>
                  </a:lnTo>
                  <a:lnTo>
                    <a:pt x="102341" y="48641"/>
                  </a:lnTo>
                  <a:lnTo>
                    <a:pt x="141000" y="22603"/>
                  </a:lnTo>
                  <a:lnTo>
                    <a:pt x="131847" y="17882"/>
                  </a:lnTo>
                  <a:close/>
                </a:path>
                <a:path w="141604" h="50800">
                  <a:moveTo>
                    <a:pt x="110318" y="19032"/>
                  </a:moveTo>
                  <a:lnTo>
                    <a:pt x="0" y="25464"/>
                  </a:lnTo>
                  <a:lnTo>
                    <a:pt x="702" y="36337"/>
                  </a:lnTo>
                  <a:lnTo>
                    <a:pt x="110816" y="29916"/>
                  </a:lnTo>
                  <a:lnTo>
                    <a:pt x="119708" y="23911"/>
                  </a:lnTo>
                  <a:lnTo>
                    <a:pt x="110318" y="19032"/>
                  </a:lnTo>
                  <a:close/>
                </a:path>
                <a:path w="141604" h="50800">
                  <a:moveTo>
                    <a:pt x="127364" y="18741"/>
                  </a:moveTo>
                  <a:lnTo>
                    <a:pt x="119708" y="23911"/>
                  </a:lnTo>
                  <a:lnTo>
                    <a:pt x="127927" y="28182"/>
                  </a:lnTo>
                  <a:lnTo>
                    <a:pt x="127364" y="18741"/>
                  </a:lnTo>
                  <a:close/>
                </a:path>
                <a:path w="141604" h="50800">
                  <a:moveTo>
                    <a:pt x="97139" y="0"/>
                  </a:moveTo>
                  <a:lnTo>
                    <a:pt x="93906" y="1000"/>
                  </a:lnTo>
                  <a:lnTo>
                    <a:pt x="92500" y="3719"/>
                  </a:lnTo>
                  <a:lnTo>
                    <a:pt x="91235" y="6437"/>
                  </a:lnTo>
                  <a:lnTo>
                    <a:pt x="92219" y="9728"/>
                  </a:lnTo>
                  <a:lnTo>
                    <a:pt x="94890" y="11015"/>
                  </a:lnTo>
                  <a:lnTo>
                    <a:pt x="110318" y="19032"/>
                  </a:lnTo>
                  <a:lnTo>
                    <a:pt x="130035" y="17882"/>
                  </a:lnTo>
                  <a:lnTo>
                    <a:pt x="131847" y="17882"/>
                  </a:lnTo>
                  <a:lnTo>
                    <a:pt x="97139" y="0"/>
                  </a:lnTo>
                  <a:close/>
                </a:path>
              </a:pathLst>
            </a:custGeom>
            <a:solidFill>
              <a:srgbClr val="767171"/>
            </a:solidFill>
          </p:spPr>
          <p:txBody>
            <a:bodyPr wrap="square" lIns="0" tIns="0" rIns="0" bIns="0" rtlCol="0"/>
            <a:lstStyle/>
            <a:p>
              <a:endParaRPr sz="2400"/>
            </a:p>
          </p:txBody>
        </p:sp>
        <p:sp>
          <p:nvSpPr>
            <p:cNvPr id="99" name="object 99"/>
            <p:cNvSpPr/>
            <p:nvPr/>
          </p:nvSpPr>
          <p:spPr>
            <a:xfrm>
              <a:off x="8245124" y="3038360"/>
              <a:ext cx="0" cy="346075"/>
            </a:xfrm>
            <a:custGeom>
              <a:avLst/>
              <a:gdLst/>
              <a:ahLst/>
              <a:cxnLst/>
              <a:rect l="l" t="t" r="r" b="b"/>
              <a:pathLst>
                <a:path h="346075">
                  <a:moveTo>
                    <a:pt x="0" y="345789"/>
                  </a:moveTo>
                  <a:lnTo>
                    <a:pt x="1" y="0"/>
                  </a:lnTo>
                </a:path>
              </a:pathLst>
            </a:custGeom>
            <a:ln w="11113">
              <a:solidFill>
                <a:srgbClr val="E4DDD2"/>
              </a:solidFill>
            </a:ln>
          </p:spPr>
          <p:txBody>
            <a:bodyPr wrap="square" lIns="0" tIns="0" rIns="0" bIns="0" rtlCol="0"/>
            <a:lstStyle/>
            <a:p>
              <a:endParaRPr sz="2400"/>
            </a:p>
          </p:txBody>
        </p:sp>
        <p:sp>
          <p:nvSpPr>
            <p:cNvPr id="100" name="object 100"/>
            <p:cNvSpPr/>
            <p:nvPr/>
          </p:nvSpPr>
          <p:spPr>
            <a:xfrm>
              <a:off x="6049530" y="3033331"/>
              <a:ext cx="2792095" cy="335915"/>
            </a:xfrm>
            <a:custGeom>
              <a:avLst/>
              <a:gdLst/>
              <a:ahLst/>
              <a:cxnLst/>
              <a:rect l="l" t="t" r="r" b="b"/>
              <a:pathLst>
                <a:path w="2792095" h="335914">
                  <a:moveTo>
                    <a:pt x="79603" y="247269"/>
                  </a:moveTo>
                  <a:lnTo>
                    <a:pt x="76441" y="238455"/>
                  </a:lnTo>
                  <a:lnTo>
                    <a:pt x="70510" y="245592"/>
                  </a:lnTo>
                  <a:lnTo>
                    <a:pt x="79603" y="247269"/>
                  </a:lnTo>
                  <a:close/>
                </a:path>
                <a:path w="2792095" h="335914">
                  <a:moveTo>
                    <a:pt x="90639" y="238277"/>
                  </a:moveTo>
                  <a:lnTo>
                    <a:pt x="41744" y="229273"/>
                  </a:lnTo>
                  <a:lnTo>
                    <a:pt x="38912" y="231241"/>
                  </a:lnTo>
                  <a:lnTo>
                    <a:pt x="37960" y="236486"/>
                  </a:lnTo>
                  <a:lnTo>
                    <a:pt x="80594" y="236486"/>
                  </a:lnTo>
                  <a:lnTo>
                    <a:pt x="80594" y="247332"/>
                  </a:lnTo>
                  <a:lnTo>
                    <a:pt x="69062" y="247332"/>
                  </a:lnTo>
                  <a:lnTo>
                    <a:pt x="52438" y="267398"/>
                  </a:lnTo>
                  <a:lnTo>
                    <a:pt x="50520" y="269684"/>
                  </a:lnTo>
                  <a:lnTo>
                    <a:pt x="50800" y="273113"/>
                  </a:lnTo>
                  <a:lnTo>
                    <a:pt x="55384" y="276961"/>
                  </a:lnTo>
                  <a:lnTo>
                    <a:pt x="58788" y="276644"/>
                  </a:lnTo>
                  <a:lnTo>
                    <a:pt x="90639" y="238277"/>
                  </a:lnTo>
                  <a:close/>
                </a:path>
                <a:path w="2792095" h="335914">
                  <a:moveTo>
                    <a:pt x="2770060" y="310603"/>
                  </a:moveTo>
                  <a:lnTo>
                    <a:pt x="2760916" y="305269"/>
                  </a:lnTo>
                  <a:lnTo>
                    <a:pt x="2704630" y="305269"/>
                  </a:lnTo>
                  <a:lnTo>
                    <a:pt x="2704630" y="310680"/>
                  </a:lnTo>
                  <a:lnTo>
                    <a:pt x="2699220" y="305269"/>
                  </a:lnTo>
                  <a:lnTo>
                    <a:pt x="2704630" y="305269"/>
                  </a:lnTo>
                  <a:lnTo>
                    <a:pt x="2704630" y="5410"/>
                  </a:lnTo>
                  <a:lnTo>
                    <a:pt x="2704630" y="0"/>
                  </a:lnTo>
                  <a:lnTo>
                    <a:pt x="5029" y="0"/>
                  </a:lnTo>
                  <a:lnTo>
                    <a:pt x="5029" y="3352"/>
                  </a:lnTo>
                  <a:lnTo>
                    <a:pt x="0" y="3352"/>
                  </a:lnTo>
                  <a:lnTo>
                    <a:pt x="0" y="247332"/>
                  </a:lnTo>
                  <a:lnTo>
                    <a:pt x="69062" y="247332"/>
                  </a:lnTo>
                  <a:lnTo>
                    <a:pt x="70510" y="245592"/>
                  </a:lnTo>
                  <a:lnTo>
                    <a:pt x="50469" y="241909"/>
                  </a:lnTo>
                  <a:lnTo>
                    <a:pt x="39801" y="239953"/>
                  </a:lnTo>
                  <a:lnTo>
                    <a:pt x="37846" y="237134"/>
                  </a:lnTo>
                  <a:lnTo>
                    <a:pt x="37960" y="236486"/>
                  </a:lnTo>
                  <a:lnTo>
                    <a:pt x="10795" y="236486"/>
                  </a:lnTo>
                  <a:lnTo>
                    <a:pt x="10795" y="241909"/>
                  </a:lnTo>
                  <a:lnTo>
                    <a:pt x="5397" y="236486"/>
                  </a:lnTo>
                  <a:lnTo>
                    <a:pt x="10795" y="236486"/>
                  </a:lnTo>
                  <a:lnTo>
                    <a:pt x="10795" y="10807"/>
                  </a:lnTo>
                  <a:lnTo>
                    <a:pt x="2693822" y="10807"/>
                  </a:lnTo>
                  <a:lnTo>
                    <a:pt x="2693822" y="5410"/>
                  </a:lnTo>
                  <a:lnTo>
                    <a:pt x="2699220" y="10807"/>
                  </a:lnTo>
                  <a:lnTo>
                    <a:pt x="2693822" y="10807"/>
                  </a:lnTo>
                  <a:lnTo>
                    <a:pt x="2693822" y="316090"/>
                  </a:lnTo>
                  <a:lnTo>
                    <a:pt x="2760675" y="316090"/>
                  </a:lnTo>
                  <a:lnTo>
                    <a:pt x="2769933" y="310680"/>
                  </a:lnTo>
                  <a:lnTo>
                    <a:pt x="2770060" y="310603"/>
                  </a:lnTo>
                  <a:close/>
                </a:path>
                <a:path w="2792095" h="335914">
                  <a:moveTo>
                    <a:pt x="2777985" y="305981"/>
                  </a:moveTo>
                  <a:lnTo>
                    <a:pt x="2770060" y="310603"/>
                  </a:lnTo>
                  <a:lnTo>
                    <a:pt x="2777985" y="315226"/>
                  </a:lnTo>
                  <a:lnTo>
                    <a:pt x="2777985" y="305981"/>
                  </a:lnTo>
                  <a:close/>
                </a:path>
                <a:path w="2792095" h="335914">
                  <a:moveTo>
                    <a:pt x="2791485" y="310680"/>
                  </a:moveTo>
                  <a:lnTo>
                    <a:pt x="2750972" y="287070"/>
                  </a:lnTo>
                  <a:lnTo>
                    <a:pt x="2748407" y="285496"/>
                  </a:lnTo>
                  <a:lnTo>
                    <a:pt x="2745143" y="286359"/>
                  </a:lnTo>
                  <a:lnTo>
                    <a:pt x="2743581" y="288912"/>
                  </a:lnTo>
                  <a:lnTo>
                    <a:pt x="2742158" y="291617"/>
                  </a:lnTo>
                  <a:lnTo>
                    <a:pt x="2743009" y="294894"/>
                  </a:lnTo>
                  <a:lnTo>
                    <a:pt x="2745562" y="296316"/>
                  </a:lnTo>
                  <a:lnTo>
                    <a:pt x="2760916" y="305269"/>
                  </a:lnTo>
                  <a:lnTo>
                    <a:pt x="2780677" y="305269"/>
                  </a:lnTo>
                  <a:lnTo>
                    <a:pt x="2780677" y="316090"/>
                  </a:lnTo>
                  <a:lnTo>
                    <a:pt x="2760675" y="316090"/>
                  </a:lnTo>
                  <a:lnTo>
                    <a:pt x="2745562" y="324904"/>
                  </a:lnTo>
                  <a:lnTo>
                    <a:pt x="2743009" y="326326"/>
                  </a:lnTo>
                  <a:lnTo>
                    <a:pt x="2742158" y="329742"/>
                  </a:lnTo>
                  <a:lnTo>
                    <a:pt x="2743581" y="332308"/>
                  </a:lnTo>
                  <a:lnTo>
                    <a:pt x="2745143" y="334860"/>
                  </a:lnTo>
                  <a:lnTo>
                    <a:pt x="2748407" y="335711"/>
                  </a:lnTo>
                  <a:lnTo>
                    <a:pt x="2750972" y="334149"/>
                  </a:lnTo>
                  <a:lnTo>
                    <a:pt x="2791485" y="310680"/>
                  </a:lnTo>
                  <a:close/>
                </a:path>
              </a:pathLst>
            </a:custGeom>
            <a:solidFill>
              <a:srgbClr val="767171"/>
            </a:solidFill>
          </p:spPr>
          <p:txBody>
            <a:bodyPr wrap="square" lIns="0" tIns="0" rIns="0" bIns="0" rtlCol="0"/>
            <a:lstStyle/>
            <a:p>
              <a:endParaRPr sz="2400"/>
            </a:p>
          </p:txBody>
        </p:sp>
        <p:sp>
          <p:nvSpPr>
            <p:cNvPr id="101" name="object 101"/>
            <p:cNvSpPr/>
            <p:nvPr/>
          </p:nvSpPr>
          <p:spPr>
            <a:xfrm>
              <a:off x="6140175" y="3229719"/>
              <a:ext cx="57150" cy="200025"/>
            </a:xfrm>
            <a:custGeom>
              <a:avLst/>
              <a:gdLst/>
              <a:ahLst/>
              <a:cxnLst/>
              <a:rect l="l" t="t" r="r" b="b"/>
              <a:pathLst>
                <a:path w="57150" h="200025">
                  <a:moveTo>
                    <a:pt x="0" y="0"/>
                  </a:moveTo>
                  <a:lnTo>
                    <a:pt x="0" y="199753"/>
                  </a:lnTo>
                  <a:lnTo>
                    <a:pt x="57072" y="162824"/>
                  </a:lnTo>
                  <a:lnTo>
                    <a:pt x="57072" y="35251"/>
                  </a:lnTo>
                  <a:lnTo>
                    <a:pt x="0" y="0"/>
                  </a:lnTo>
                  <a:close/>
                </a:path>
              </a:pathLst>
            </a:custGeom>
            <a:solidFill>
              <a:srgbClr val="C5DBC3"/>
            </a:solidFill>
          </p:spPr>
          <p:txBody>
            <a:bodyPr wrap="square" lIns="0" tIns="0" rIns="0" bIns="0" rtlCol="0"/>
            <a:lstStyle/>
            <a:p>
              <a:endParaRPr sz="2400"/>
            </a:p>
          </p:txBody>
        </p:sp>
        <p:sp>
          <p:nvSpPr>
            <p:cNvPr id="102" name="object 102"/>
            <p:cNvSpPr/>
            <p:nvPr/>
          </p:nvSpPr>
          <p:spPr>
            <a:xfrm>
              <a:off x="6140175" y="3229719"/>
              <a:ext cx="57150" cy="200025"/>
            </a:xfrm>
            <a:custGeom>
              <a:avLst/>
              <a:gdLst/>
              <a:ahLst/>
              <a:cxnLst/>
              <a:rect l="l" t="t" r="r" b="b"/>
              <a:pathLst>
                <a:path w="57150" h="200025">
                  <a:moveTo>
                    <a:pt x="0" y="0"/>
                  </a:moveTo>
                  <a:lnTo>
                    <a:pt x="57072" y="35250"/>
                  </a:lnTo>
                  <a:lnTo>
                    <a:pt x="57072" y="162823"/>
                  </a:lnTo>
                  <a:lnTo>
                    <a:pt x="0" y="199752"/>
                  </a:lnTo>
                  <a:lnTo>
                    <a:pt x="0" y="0"/>
                  </a:lnTo>
                  <a:close/>
                </a:path>
              </a:pathLst>
            </a:custGeom>
            <a:ln w="9525">
              <a:solidFill>
                <a:srgbClr val="000000"/>
              </a:solidFill>
            </a:ln>
          </p:spPr>
          <p:txBody>
            <a:bodyPr wrap="square" lIns="0" tIns="0" rIns="0" bIns="0" rtlCol="0"/>
            <a:lstStyle/>
            <a:p>
              <a:endParaRPr sz="2400"/>
            </a:p>
          </p:txBody>
        </p:sp>
      </p:grpSp>
      <p:sp>
        <p:nvSpPr>
          <p:cNvPr id="103" name="object 103"/>
          <p:cNvSpPr txBox="1"/>
          <p:nvPr/>
        </p:nvSpPr>
        <p:spPr>
          <a:xfrm>
            <a:off x="8178921" y="4308518"/>
            <a:ext cx="68580" cy="99108"/>
          </a:xfrm>
          <a:prstGeom prst="rect">
            <a:avLst/>
          </a:prstGeom>
        </p:spPr>
        <p:txBody>
          <a:bodyPr vert="horz" wrap="square" lIns="0" tIns="16933" rIns="0" bIns="0" rtlCol="0">
            <a:spAutoFit/>
          </a:bodyPr>
          <a:lstStyle/>
          <a:p>
            <a:pPr marL="16933">
              <a:spcBef>
                <a:spcPts val="133"/>
              </a:spcBef>
            </a:pPr>
            <a:r>
              <a:rPr sz="533" dirty="0">
                <a:solidFill>
                  <a:srgbClr val="82FFFF"/>
                </a:solidFill>
                <a:latin typeface="Calibri"/>
                <a:cs typeface="Calibri"/>
              </a:rPr>
              <a:t>1</a:t>
            </a:r>
            <a:endParaRPr sz="533">
              <a:latin typeface="Calibri"/>
              <a:cs typeface="Calibri"/>
            </a:endParaRPr>
          </a:p>
        </p:txBody>
      </p:sp>
      <p:grpSp>
        <p:nvGrpSpPr>
          <p:cNvPr id="104" name="object 104"/>
          <p:cNvGrpSpPr/>
          <p:nvPr/>
        </p:nvGrpSpPr>
        <p:grpSpPr>
          <a:xfrm>
            <a:off x="7985469" y="3994289"/>
            <a:ext cx="3803227" cy="888153"/>
            <a:chOff x="5989102" y="2995716"/>
            <a:chExt cx="2852420" cy="666115"/>
          </a:xfrm>
        </p:grpSpPr>
        <p:sp>
          <p:nvSpPr>
            <p:cNvPr id="105" name="object 105"/>
            <p:cNvSpPr/>
            <p:nvPr/>
          </p:nvSpPr>
          <p:spPr>
            <a:xfrm>
              <a:off x="6146889" y="3337148"/>
              <a:ext cx="30480" cy="69215"/>
            </a:xfrm>
            <a:custGeom>
              <a:avLst/>
              <a:gdLst/>
              <a:ahLst/>
              <a:cxnLst/>
              <a:rect l="l" t="t" r="r" b="b"/>
              <a:pathLst>
                <a:path w="30479" h="69214">
                  <a:moveTo>
                    <a:pt x="0" y="0"/>
                  </a:moveTo>
                  <a:lnTo>
                    <a:pt x="30215" y="0"/>
                  </a:lnTo>
                  <a:lnTo>
                    <a:pt x="30215" y="68822"/>
                  </a:lnTo>
                  <a:lnTo>
                    <a:pt x="0" y="68822"/>
                  </a:lnTo>
                  <a:lnTo>
                    <a:pt x="0" y="0"/>
                  </a:lnTo>
                  <a:close/>
                </a:path>
              </a:pathLst>
            </a:custGeom>
            <a:ln w="3175">
              <a:solidFill>
                <a:srgbClr val="E4DDD2"/>
              </a:solidFill>
            </a:ln>
          </p:spPr>
          <p:txBody>
            <a:bodyPr wrap="square" lIns="0" tIns="0" rIns="0" bIns="0" rtlCol="0"/>
            <a:lstStyle/>
            <a:p>
              <a:endParaRPr sz="2400"/>
            </a:p>
          </p:txBody>
        </p:sp>
        <p:sp>
          <p:nvSpPr>
            <p:cNvPr id="106" name="object 106"/>
            <p:cNvSpPr/>
            <p:nvPr/>
          </p:nvSpPr>
          <p:spPr>
            <a:xfrm>
              <a:off x="6197248" y="3328756"/>
              <a:ext cx="57150" cy="0"/>
            </a:xfrm>
            <a:custGeom>
              <a:avLst/>
              <a:gdLst/>
              <a:ahLst/>
              <a:cxnLst/>
              <a:rect l="l" t="t" r="r" b="b"/>
              <a:pathLst>
                <a:path w="57150">
                  <a:moveTo>
                    <a:pt x="0" y="0"/>
                  </a:moveTo>
                  <a:lnTo>
                    <a:pt x="57072" y="1"/>
                  </a:lnTo>
                </a:path>
              </a:pathLst>
            </a:custGeom>
            <a:ln w="11113">
              <a:solidFill>
                <a:srgbClr val="E4DDD2"/>
              </a:solidFill>
            </a:ln>
          </p:spPr>
          <p:txBody>
            <a:bodyPr wrap="square" lIns="0" tIns="0" rIns="0" bIns="0" rtlCol="0"/>
            <a:lstStyle/>
            <a:p>
              <a:endParaRPr sz="2400"/>
            </a:p>
          </p:txBody>
        </p:sp>
        <p:pic>
          <p:nvPicPr>
            <p:cNvPr id="107" name="object 107"/>
            <p:cNvPicPr/>
            <p:nvPr/>
          </p:nvPicPr>
          <p:blipFill>
            <a:blip r:embed="rId7" cstate="print"/>
            <a:stretch>
              <a:fillRect/>
            </a:stretch>
          </p:blipFill>
          <p:spPr>
            <a:xfrm>
              <a:off x="6378535" y="3149147"/>
              <a:ext cx="149393" cy="318931"/>
            </a:xfrm>
            <a:prstGeom prst="rect">
              <a:avLst/>
            </a:prstGeom>
          </p:spPr>
        </p:pic>
        <p:sp>
          <p:nvSpPr>
            <p:cNvPr id="108" name="object 108"/>
            <p:cNvSpPr/>
            <p:nvPr/>
          </p:nvSpPr>
          <p:spPr>
            <a:xfrm>
              <a:off x="6623608" y="3001431"/>
              <a:ext cx="114300" cy="171450"/>
            </a:xfrm>
            <a:custGeom>
              <a:avLst/>
              <a:gdLst/>
              <a:ahLst/>
              <a:cxnLst/>
              <a:rect l="l" t="t" r="r" b="b"/>
              <a:pathLst>
                <a:path w="114300" h="171450">
                  <a:moveTo>
                    <a:pt x="0" y="171216"/>
                  </a:moveTo>
                  <a:lnTo>
                    <a:pt x="114144" y="171216"/>
                  </a:lnTo>
                  <a:lnTo>
                    <a:pt x="114144" y="0"/>
                  </a:lnTo>
                </a:path>
              </a:pathLst>
            </a:custGeom>
            <a:ln w="11113">
              <a:solidFill>
                <a:srgbClr val="E4DDD2"/>
              </a:solidFill>
            </a:ln>
          </p:spPr>
          <p:txBody>
            <a:bodyPr wrap="square" lIns="0" tIns="0" rIns="0" bIns="0" rtlCol="0"/>
            <a:lstStyle/>
            <a:p>
              <a:endParaRPr sz="2400"/>
            </a:p>
          </p:txBody>
        </p:sp>
        <p:sp>
          <p:nvSpPr>
            <p:cNvPr id="109" name="object 109"/>
            <p:cNvSpPr/>
            <p:nvPr/>
          </p:nvSpPr>
          <p:spPr>
            <a:xfrm>
              <a:off x="5989091" y="2996399"/>
              <a:ext cx="2852420" cy="460375"/>
            </a:xfrm>
            <a:custGeom>
              <a:avLst/>
              <a:gdLst/>
              <a:ahLst/>
              <a:cxnLst/>
              <a:rect l="l" t="t" r="r" b="b"/>
              <a:pathLst>
                <a:path w="2852420" h="460375">
                  <a:moveTo>
                    <a:pt x="137807" y="371360"/>
                  </a:moveTo>
                  <a:lnTo>
                    <a:pt x="129794" y="376047"/>
                  </a:lnTo>
                  <a:lnTo>
                    <a:pt x="137807" y="380733"/>
                  </a:lnTo>
                  <a:lnTo>
                    <a:pt x="137807" y="371360"/>
                  </a:lnTo>
                  <a:close/>
                </a:path>
                <a:path w="2852420" h="460375">
                  <a:moveTo>
                    <a:pt x="151257" y="376021"/>
                  </a:moveTo>
                  <a:lnTo>
                    <a:pt x="108254" y="350901"/>
                  </a:lnTo>
                  <a:lnTo>
                    <a:pt x="104952" y="351751"/>
                  </a:lnTo>
                  <a:lnTo>
                    <a:pt x="101930" y="356920"/>
                  </a:lnTo>
                  <a:lnTo>
                    <a:pt x="102781" y="360235"/>
                  </a:lnTo>
                  <a:lnTo>
                    <a:pt x="120510" y="370611"/>
                  </a:lnTo>
                  <a:lnTo>
                    <a:pt x="140550" y="370611"/>
                  </a:lnTo>
                  <a:lnTo>
                    <a:pt x="140550" y="381444"/>
                  </a:lnTo>
                  <a:lnTo>
                    <a:pt x="120561" y="381444"/>
                  </a:lnTo>
                  <a:lnTo>
                    <a:pt x="102781" y="391807"/>
                  </a:lnTo>
                  <a:lnTo>
                    <a:pt x="101930" y="395160"/>
                  </a:lnTo>
                  <a:lnTo>
                    <a:pt x="104952" y="400329"/>
                  </a:lnTo>
                  <a:lnTo>
                    <a:pt x="108254" y="401180"/>
                  </a:lnTo>
                  <a:lnTo>
                    <a:pt x="151257" y="376021"/>
                  </a:lnTo>
                  <a:close/>
                </a:path>
                <a:path w="2852420" h="460375">
                  <a:moveTo>
                    <a:pt x="1927440" y="317157"/>
                  </a:moveTo>
                  <a:lnTo>
                    <a:pt x="1918131" y="311721"/>
                  </a:lnTo>
                  <a:lnTo>
                    <a:pt x="1444498" y="311721"/>
                  </a:lnTo>
                  <a:lnTo>
                    <a:pt x="1444498" y="449122"/>
                  </a:lnTo>
                  <a:lnTo>
                    <a:pt x="1449895" y="449122"/>
                  </a:lnTo>
                  <a:lnTo>
                    <a:pt x="1444498" y="454533"/>
                  </a:lnTo>
                  <a:lnTo>
                    <a:pt x="1444498" y="449122"/>
                  </a:lnTo>
                  <a:lnTo>
                    <a:pt x="1403299" y="449122"/>
                  </a:lnTo>
                  <a:lnTo>
                    <a:pt x="1403299" y="459930"/>
                  </a:lnTo>
                  <a:lnTo>
                    <a:pt x="1455293" y="459930"/>
                  </a:lnTo>
                  <a:lnTo>
                    <a:pt x="1455293" y="454533"/>
                  </a:lnTo>
                  <a:lnTo>
                    <a:pt x="1455293" y="322529"/>
                  </a:lnTo>
                  <a:lnTo>
                    <a:pt x="1449895" y="322529"/>
                  </a:lnTo>
                  <a:lnTo>
                    <a:pt x="1455293" y="317119"/>
                  </a:lnTo>
                  <a:lnTo>
                    <a:pt x="1455293" y="322529"/>
                  </a:lnTo>
                  <a:lnTo>
                    <a:pt x="1918258" y="322529"/>
                  </a:lnTo>
                  <a:lnTo>
                    <a:pt x="1927440" y="317157"/>
                  </a:lnTo>
                  <a:close/>
                </a:path>
                <a:path w="2852420" h="460375">
                  <a:moveTo>
                    <a:pt x="1935416" y="312496"/>
                  </a:moveTo>
                  <a:lnTo>
                    <a:pt x="1927440" y="317157"/>
                  </a:lnTo>
                  <a:lnTo>
                    <a:pt x="1935416" y="321818"/>
                  </a:lnTo>
                  <a:lnTo>
                    <a:pt x="1935416" y="312496"/>
                  </a:lnTo>
                  <a:close/>
                </a:path>
                <a:path w="2852420" h="460375">
                  <a:moveTo>
                    <a:pt x="1948840" y="317119"/>
                  </a:moveTo>
                  <a:lnTo>
                    <a:pt x="1908505" y="293573"/>
                  </a:lnTo>
                  <a:lnTo>
                    <a:pt x="1905876" y="292074"/>
                  </a:lnTo>
                  <a:lnTo>
                    <a:pt x="1902612" y="292925"/>
                  </a:lnTo>
                  <a:lnTo>
                    <a:pt x="1899627" y="298056"/>
                  </a:lnTo>
                  <a:lnTo>
                    <a:pt x="1900478" y="301396"/>
                  </a:lnTo>
                  <a:lnTo>
                    <a:pt x="1918131" y="311721"/>
                  </a:lnTo>
                  <a:lnTo>
                    <a:pt x="1938121" y="311721"/>
                  </a:lnTo>
                  <a:lnTo>
                    <a:pt x="1938121" y="322529"/>
                  </a:lnTo>
                  <a:lnTo>
                    <a:pt x="1918258" y="322529"/>
                  </a:lnTo>
                  <a:lnTo>
                    <a:pt x="1900478" y="332917"/>
                  </a:lnTo>
                  <a:lnTo>
                    <a:pt x="1899627" y="336270"/>
                  </a:lnTo>
                  <a:lnTo>
                    <a:pt x="1902612" y="341388"/>
                  </a:lnTo>
                  <a:lnTo>
                    <a:pt x="1905876" y="342239"/>
                  </a:lnTo>
                  <a:lnTo>
                    <a:pt x="1908505" y="340741"/>
                  </a:lnTo>
                  <a:lnTo>
                    <a:pt x="1948840" y="317119"/>
                  </a:lnTo>
                  <a:close/>
                </a:path>
                <a:path w="2852420" h="460375">
                  <a:moveTo>
                    <a:pt x="2034781" y="276796"/>
                  </a:moveTo>
                  <a:lnTo>
                    <a:pt x="2025434" y="271449"/>
                  </a:lnTo>
                  <a:lnTo>
                    <a:pt x="1999208" y="271691"/>
                  </a:lnTo>
                  <a:lnTo>
                    <a:pt x="1999272" y="282536"/>
                  </a:lnTo>
                  <a:lnTo>
                    <a:pt x="2025573" y="282295"/>
                  </a:lnTo>
                  <a:lnTo>
                    <a:pt x="2034781" y="276796"/>
                  </a:lnTo>
                  <a:close/>
                </a:path>
                <a:path w="2852420" h="460375">
                  <a:moveTo>
                    <a:pt x="2042807" y="281393"/>
                  </a:moveTo>
                  <a:lnTo>
                    <a:pt x="2042731" y="272046"/>
                  </a:lnTo>
                  <a:lnTo>
                    <a:pt x="2034781" y="276796"/>
                  </a:lnTo>
                  <a:lnTo>
                    <a:pt x="2042807" y="281393"/>
                  </a:lnTo>
                  <a:close/>
                </a:path>
                <a:path w="2852420" h="460375">
                  <a:moveTo>
                    <a:pt x="2056269" y="276542"/>
                  </a:moveTo>
                  <a:lnTo>
                    <a:pt x="2047024" y="271259"/>
                  </a:lnTo>
                  <a:lnTo>
                    <a:pt x="2015515" y="253288"/>
                  </a:lnTo>
                  <a:lnTo>
                    <a:pt x="2012950" y="251790"/>
                  </a:lnTo>
                  <a:lnTo>
                    <a:pt x="2009609" y="252717"/>
                  </a:lnTo>
                  <a:lnTo>
                    <a:pt x="2008174" y="255282"/>
                  </a:lnTo>
                  <a:lnTo>
                    <a:pt x="2006688" y="257924"/>
                  </a:lnTo>
                  <a:lnTo>
                    <a:pt x="2007539" y="261200"/>
                  </a:lnTo>
                  <a:lnTo>
                    <a:pt x="2025434" y="271449"/>
                  </a:lnTo>
                  <a:lnTo>
                    <a:pt x="2045449" y="271284"/>
                  </a:lnTo>
                  <a:lnTo>
                    <a:pt x="2045589" y="282105"/>
                  </a:lnTo>
                  <a:lnTo>
                    <a:pt x="2025573" y="282295"/>
                  </a:lnTo>
                  <a:lnTo>
                    <a:pt x="2010460" y="291299"/>
                  </a:lnTo>
                  <a:lnTo>
                    <a:pt x="2007819" y="292798"/>
                  </a:lnTo>
                  <a:lnTo>
                    <a:pt x="2007044" y="296151"/>
                  </a:lnTo>
                  <a:lnTo>
                    <a:pt x="2008530" y="298729"/>
                  </a:lnTo>
                  <a:lnTo>
                    <a:pt x="2010105" y="301294"/>
                  </a:lnTo>
                  <a:lnTo>
                    <a:pt x="2013381" y="302145"/>
                  </a:lnTo>
                  <a:lnTo>
                    <a:pt x="2015947" y="300583"/>
                  </a:lnTo>
                  <a:lnTo>
                    <a:pt x="2056269" y="276542"/>
                  </a:lnTo>
                  <a:close/>
                </a:path>
                <a:path w="2852420" h="460375">
                  <a:moveTo>
                    <a:pt x="2830512" y="261899"/>
                  </a:moveTo>
                  <a:lnTo>
                    <a:pt x="2830385" y="261823"/>
                  </a:lnTo>
                  <a:lnTo>
                    <a:pt x="2821127" y="256413"/>
                  </a:lnTo>
                  <a:lnTo>
                    <a:pt x="2797505" y="256413"/>
                  </a:lnTo>
                  <a:lnTo>
                    <a:pt x="2797505" y="261823"/>
                  </a:lnTo>
                  <a:lnTo>
                    <a:pt x="2792095" y="256413"/>
                  </a:lnTo>
                  <a:lnTo>
                    <a:pt x="2797505" y="256413"/>
                  </a:lnTo>
                  <a:lnTo>
                    <a:pt x="2797505" y="5410"/>
                  </a:lnTo>
                  <a:lnTo>
                    <a:pt x="2797505" y="0"/>
                  </a:lnTo>
                  <a:lnTo>
                    <a:pt x="748652" y="0"/>
                  </a:lnTo>
                  <a:lnTo>
                    <a:pt x="0" y="0"/>
                  </a:lnTo>
                  <a:lnTo>
                    <a:pt x="0" y="381444"/>
                  </a:lnTo>
                  <a:lnTo>
                    <a:pt x="120561" y="381444"/>
                  </a:lnTo>
                  <a:lnTo>
                    <a:pt x="129794" y="376047"/>
                  </a:lnTo>
                  <a:lnTo>
                    <a:pt x="120510" y="370611"/>
                  </a:lnTo>
                  <a:lnTo>
                    <a:pt x="10820" y="370611"/>
                  </a:lnTo>
                  <a:lnTo>
                    <a:pt x="10820" y="376021"/>
                  </a:lnTo>
                  <a:lnTo>
                    <a:pt x="5410" y="370611"/>
                  </a:lnTo>
                  <a:lnTo>
                    <a:pt x="10820" y="370611"/>
                  </a:lnTo>
                  <a:lnTo>
                    <a:pt x="10820" y="10833"/>
                  </a:lnTo>
                  <a:lnTo>
                    <a:pt x="5410" y="10833"/>
                  </a:lnTo>
                  <a:lnTo>
                    <a:pt x="10820" y="5422"/>
                  </a:lnTo>
                  <a:lnTo>
                    <a:pt x="10820" y="10833"/>
                  </a:lnTo>
                  <a:lnTo>
                    <a:pt x="748652" y="10833"/>
                  </a:lnTo>
                  <a:lnTo>
                    <a:pt x="2786697" y="10833"/>
                  </a:lnTo>
                  <a:lnTo>
                    <a:pt x="2786697" y="5410"/>
                  </a:lnTo>
                  <a:lnTo>
                    <a:pt x="2792095" y="10833"/>
                  </a:lnTo>
                  <a:lnTo>
                    <a:pt x="2786697" y="10833"/>
                  </a:lnTo>
                  <a:lnTo>
                    <a:pt x="2786697" y="267233"/>
                  </a:lnTo>
                  <a:lnTo>
                    <a:pt x="2821368" y="267233"/>
                  </a:lnTo>
                  <a:lnTo>
                    <a:pt x="2830512" y="261899"/>
                  </a:lnTo>
                  <a:close/>
                </a:path>
                <a:path w="2852420" h="460375">
                  <a:moveTo>
                    <a:pt x="2838424" y="257263"/>
                  </a:moveTo>
                  <a:lnTo>
                    <a:pt x="2830512" y="261899"/>
                  </a:lnTo>
                  <a:lnTo>
                    <a:pt x="2838424" y="266522"/>
                  </a:lnTo>
                  <a:lnTo>
                    <a:pt x="2838424" y="257263"/>
                  </a:lnTo>
                  <a:close/>
                </a:path>
                <a:path w="2852420" h="460375">
                  <a:moveTo>
                    <a:pt x="2851924" y="261823"/>
                  </a:moveTo>
                  <a:lnTo>
                    <a:pt x="2811424" y="238315"/>
                  </a:lnTo>
                  <a:lnTo>
                    <a:pt x="2808871" y="236753"/>
                  </a:lnTo>
                  <a:lnTo>
                    <a:pt x="2805595" y="237604"/>
                  </a:lnTo>
                  <a:lnTo>
                    <a:pt x="2804033" y="240169"/>
                  </a:lnTo>
                  <a:lnTo>
                    <a:pt x="2802610" y="242735"/>
                  </a:lnTo>
                  <a:lnTo>
                    <a:pt x="2803461" y="246151"/>
                  </a:lnTo>
                  <a:lnTo>
                    <a:pt x="2806027" y="247586"/>
                  </a:lnTo>
                  <a:lnTo>
                    <a:pt x="2821127" y="256413"/>
                  </a:lnTo>
                  <a:lnTo>
                    <a:pt x="2841129" y="256413"/>
                  </a:lnTo>
                  <a:lnTo>
                    <a:pt x="2841129" y="267233"/>
                  </a:lnTo>
                  <a:lnTo>
                    <a:pt x="2821368" y="267233"/>
                  </a:lnTo>
                  <a:lnTo>
                    <a:pt x="2806027" y="276212"/>
                  </a:lnTo>
                  <a:lnTo>
                    <a:pt x="2803461" y="277634"/>
                  </a:lnTo>
                  <a:lnTo>
                    <a:pt x="2802610" y="280911"/>
                  </a:lnTo>
                  <a:lnTo>
                    <a:pt x="2804033" y="283616"/>
                  </a:lnTo>
                  <a:lnTo>
                    <a:pt x="2805595" y="286181"/>
                  </a:lnTo>
                  <a:lnTo>
                    <a:pt x="2808871" y="287045"/>
                  </a:lnTo>
                  <a:lnTo>
                    <a:pt x="2811424" y="285470"/>
                  </a:lnTo>
                  <a:lnTo>
                    <a:pt x="2851924" y="261823"/>
                  </a:lnTo>
                  <a:close/>
                </a:path>
              </a:pathLst>
            </a:custGeom>
            <a:solidFill>
              <a:srgbClr val="767171"/>
            </a:solidFill>
          </p:spPr>
          <p:txBody>
            <a:bodyPr wrap="square" lIns="0" tIns="0" rIns="0" bIns="0" rtlCol="0"/>
            <a:lstStyle/>
            <a:p>
              <a:endParaRPr sz="2400"/>
            </a:p>
          </p:txBody>
        </p:sp>
        <p:sp>
          <p:nvSpPr>
            <p:cNvPr id="110" name="object 110"/>
            <p:cNvSpPr/>
            <p:nvPr/>
          </p:nvSpPr>
          <p:spPr>
            <a:xfrm>
              <a:off x="7377293" y="3536900"/>
              <a:ext cx="358140" cy="119380"/>
            </a:xfrm>
            <a:custGeom>
              <a:avLst/>
              <a:gdLst/>
              <a:ahLst/>
              <a:cxnLst/>
              <a:rect l="l" t="t" r="r" b="b"/>
              <a:pathLst>
                <a:path w="358140" h="119379">
                  <a:moveTo>
                    <a:pt x="0" y="0"/>
                  </a:moveTo>
                  <a:lnTo>
                    <a:pt x="60429" y="0"/>
                  </a:lnTo>
                  <a:lnTo>
                    <a:pt x="60429" y="119180"/>
                  </a:lnTo>
                  <a:lnTo>
                    <a:pt x="357539" y="119180"/>
                  </a:lnTo>
                </a:path>
              </a:pathLst>
            </a:custGeom>
            <a:ln w="11113">
              <a:solidFill>
                <a:srgbClr val="E4DDD2"/>
              </a:solidFill>
            </a:ln>
          </p:spPr>
          <p:txBody>
            <a:bodyPr wrap="square" lIns="0" tIns="0" rIns="0" bIns="0" rtlCol="0"/>
            <a:lstStyle/>
            <a:p>
              <a:endParaRPr sz="2400"/>
            </a:p>
          </p:txBody>
        </p:sp>
        <p:sp>
          <p:nvSpPr>
            <p:cNvPr id="111" name="object 111"/>
            <p:cNvSpPr/>
            <p:nvPr/>
          </p:nvSpPr>
          <p:spPr>
            <a:xfrm>
              <a:off x="7407503" y="3426116"/>
              <a:ext cx="109220" cy="132715"/>
            </a:xfrm>
            <a:custGeom>
              <a:avLst/>
              <a:gdLst/>
              <a:ahLst/>
              <a:cxnLst/>
              <a:rect l="l" t="t" r="r" b="b"/>
              <a:pathLst>
                <a:path w="109220" h="132714">
                  <a:moveTo>
                    <a:pt x="74587" y="107784"/>
                  </a:moveTo>
                  <a:lnTo>
                    <a:pt x="65392" y="102768"/>
                  </a:lnTo>
                  <a:lnTo>
                    <a:pt x="0" y="104203"/>
                  </a:lnTo>
                  <a:lnTo>
                    <a:pt x="215" y="114681"/>
                  </a:lnTo>
                  <a:lnTo>
                    <a:pt x="65532" y="113258"/>
                  </a:lnTo>
                  <a:lnTo>
                    <a:pt x="74587" y="107784"/>
                  </a:lnTo>
                  <a:close/>
                </a:path>
                <a:path w="109220" h="132714">
                  <a:moveTo>
                    <a:pt x="82575" y="112128"/>
                  </a:moveTo>
                  <a:lnTo>
                    <a:pt x="82359" y="103098"/>
                  </a:lnTo>
                  <a:lnTo>
                    <a:pt x="74587" y="107784"/>
                  </a:lnTo>
                  <a:lnTo>
                    <a:pt x="82575" y="112128"/>
                  </a:lnTo>
                  <a:close/>
                </a:path>
                <a:path w="109220" h="132714">
                  <a:moveTo>
                    <a:pt x="87757" y="23888"/>
                  </a:moveTo>
                  <a:lnTo>
                    <a:pt x="78155" y="19024"/>
                  </a:lnTo>
                  <a:lnTo>
                    <a:pt x="40284" y="21361"/>
                  </a:lnTo>
                  <a:lnTo>
                    <a:pt x="40919" y="32219"/>
                  </a:lnTo>
                  <a:lnTo>
                    <a:pt x="78816" y="29883"/>
                  </a:lnTo>
                  <a:lnTo>
                    <a:pt x="87757" y="23888"/>
                  </a:lnTo>
                  <a:close/>
                </a:path>
                <a:path w="109220" h="132714">
                  <a:moveTo>
                    <a:pt x="95681" y="107302"/>
                  </a:moveTo>
                  <a:lnTo>
                    <a:pt x="86550" y="102336"/>
                  </a:lnTo>
                  <a:lnTo>
                    <a:pt x="55372" y="85382"/>
                  </a:lnTo>
                  <a:lnTo>
                    <a:pt x="52781" y="83934"/>
                  </a:lnTo>
                  <a:lnTo>
                    <a:pt x="49555" y="84823"/>
                  </a:lnTo>
                  <a:lnTo>
                    <a:pt x="48082" y="87376"/>
                  </a:lnTo>
                  <a:lnTo>
                    <a:pt x="46685" y="89928"/>
                  </a:lnTo>
                  <a:lnTo>
                    <a:pt x="47599" y="93103"/>
                  </a:lnTo>
                  <a:lnTo>
                    <a:pt x="50190" y="94488"/>
                  </a:lnTo>
                  <a:lnTo>
                    <a:pt x="65392" y="102768"/>
                  </a:lnTo>
                  <a:lnTo>
                    <a:pt x="85026" y="102336"/>
                  </a:lnTo>
                  <a:lnTo>
                    <a:pt x="85229" y="112826"/>
                  </a:lnTo>
                  <a:lnTo>
                    <a:pt x="65532" y="113258"/>
                  </a:lnTo>
                  <a:lnTo>
                    <a:pt x="48298" y="123647"/>
                  </a:lnTo>
                  <a:lnTo>
                    <a:pt x="47523" y="126885"/>
                  </a:lnTo>
                  <a:lnTo>
                    <a:pt x="49060" y="129374"/>
                  </a:lnTo>
                  <a:lnTo>
                    <a:pt x="50609" y="131787"/>
                  </a:lnTo>
                  <a:lnTo>
                    <a:pt x="53898" y="132613"/>
                  </a:lnTo>
                  <a:lnTo>
                    <a:pt x="56349" y="131089"/>
                  </a:lnTo>
                  <a:lnTo>
                    <a:pt x="95681" y="107302"/>
                  </a:lnTo>
                  <a:close/>
                </a:path>
                <a:path w="109220" h="132714">
                  <a:moveTo>
                    <a:pt x="96024" y="28079"/>
                  </a:moveTo>
                  <a:lnTo>
                    <a:pt x="95453" y="18719"/>
                  </a:lnTo>
                  <a:lnTo>
                    <a:pt x="87757" y="23888"/>
                  </a:lnTo>
                  <a:lnTo>
                    <a:pt x="96024" y="28079"/>
                  </a:lnTo>
                  <a:close/>
                </a:path>
                <a:path w="109220" h="132714">
                  <a:moveTo>
                    <a:pt x="109105" y="22504"/>
                  </a:moveTo>
                  <a:lnTo>
                    <a:pt x="99796" y="17792"/>
                  </a:lnTo>
                  <a:lnTo>
                    <a:pt x="64668" y="0"/>
                  </a:lnTo>
                  <a:lnTo>
                    <a:pt x="61404" y="1079"/>
                  </a:lnTo>
                  <a:lnTo>
                    <a:pt x="60121" y="3784"/>
                  </a:lnTo>
                  <a:lnTo>
                    <a:pt x="58775" y="6426"/>
                  </a:lnTo>
                  <a:lnTo>
                    <a:pt x="59842" y="9715"/>
                  </a:lnTo>
                  <a:lnTo>
                    <a:pt x="78155" y="19024"/>
                  </a:lnTo>
                  <a:lnTo>
                    <a:pt x="98082" y="17792"/>
                  </a:lnTo>
                  <a:lnTo>
                    <a:pt x="98793" y="28651"/>
                  </a:lnTo>
                  <a:lnTo>
                    <a:pt x="78816" y="29883"/>
                  </a:lnTo>
                  <a:lnTo>
                    <a:pt x="64249" y="39649"/>
                  </a:lnTo>
                  <a:lnTo>
                    <a:pt x="61760" y="41287"/>
                  </a:lnTo>
                  <a:lnTo>
                    <a:pt x="61112" y="44716"/>
                  </a:lnTo>
                  <a:lnTo>
                    <a:pt x="62750" y="47142"/>
                  </a:lnTo>
                  <a:lnTo>
                    <a:pt x="64389" y="49644"/>
                  </a:lnTo>
                  <a:lnTo>
                    <a:pt x="67729" y="50355"/>
                  </a:lnTo>
                  <a:lnTo>
                    <a:pt x="70218" y="48641"/>
                  </a:lnTo>
                  <a:lnTo>
                    <a:pt x="109105" y="22504"/>
                  </a:lnTo>
                  <a:close/>
                </a:path>
              </a:pathLst>
            </a:custGeom>
            <a:solidFill>
              <a:srgbClr val="767171"/>
            </a:solidFill>
          </p:spPr>
          <p:txBody>
            <a:bodyPr wrap="square" lIns="0" tIns="0" rIns="0" bIns="0" rtlCol="0"/>
            <a:lstStyle/>
            <a:p>
              <a:endParaRPr sz="2400"/>
            </a:p>
          </p:txBody>
        </p:sp>
        <p:sp>
          <p:nvSpPr>
            <p:cNvPr id="112" name="object 112"/>
            <p:cNvSpPr/>
            <p:nvPr/>
          </p:nvSpPr>
          <p:spPr>
            <a:xfrm>
              <a:off x="6452392" y="3080326"/>
              <a:ext cx="1198880" cy="200025"/>
            </a:xfrm>
            <a:custGeom>
              <a:avLst/>
              <a:gdLst/>
              <a:ahLst/>
              <a:cxnLst/>
              <a:rect l="l" t="t" r="r" b="b"/>
              <a:pathLst>
                <a:path w="1198879" h="200025">
                  <a:moveTo>
                    <a:pt x="0" y="199752"/>
                  </a:moveTo>
                  <a:lnTo>
                    <a:pt x="327324" y="199752"/>
                  </a:lnTo>
                  <a:lnTo>
                    <a:pt x="327324" y="0"/>
                  </a:lnTo>
                  <a:lnTo>
                    <a:pt x="1198511" y="0"/>
                  </a:lnTo>
                </a:path>
              </a:pathLst>
            </a:custGeom>
            <a:ln w="11113">
              <a:solidFill>
                <a:srgbClr val="E4DDD2"/>
              </a:solidFill>
            </a:ln>
          </p:spPr>
          <p:txBody>
            <a:bodyPr wrap="square" lIns="0" tIns="0" rIns="0" bIns="0" rtlCol="0"/>
            <a:lstStyle/>
            <a:p>
              <a:endParaRPr sz="2400"/>
            </a:p>
          </p:txBody>
        </p:sp>
        <p:sp>
          <p:nvSpPr>
            <p:cNvPr id="113" name="object 113"/>
            <p:cNvSpPr/>
            <p:nvPr/>
          </p:nvSpPr>
          <p:spPr>
            <a:xfrm>
              <a:off x="7647547" y="3071933"/>
              <a:ext cx="283845" cy="168275"/>
            </a:xfrm>
            <a:custGeom>
              <a:avLst/>
              <a:gdLst/>
              <a:ahLst/>
              <a:cxnLst/>
              <a:rect l="l" t="t" r="r" b="b"/>
              <a:pathLst>
                <a:path w="283845" h="168275">
                  <a:moveTo>
                    <a:pt x="240784" y="117671"/>
                  </a:moveTo>
                  <a:lnTo>
                    <a:pt x="237451" y="118526"/>
                  </a:lnTo>
                  <a:lnTo>
                    <a:pt x="235963" y="121089"/>
                  </a:lnTo>
                  <a:lnTo>
                    <a:pt x="234473" y="123723"/>
                  </a:lnTo>
                  <a:lnTo>
                    <a:pt x="235324" y="126997"/>
                  </a:lnTo>
                  <a:lnTo>
                    <a:pt x="237948" y="128492"/>
                  </a:lnTo>
                  <a:lnTo>
                    <a:pt x="253142" y="137391"/>
                  </a:lnTo>
                  <a:lnTo>
                    <a:pt x="272973" y="137391"/>
                  </a:lnTo>
                  <a:lnTo>
                    <a:pt x="272973" y="148211"/>
                  </a:lnTo>
                  <a:lnTo>
                    <a:pt x="253019" y="148211"/>
                  </a:lnTo>
                  <a:lnTo>
                    <a:pt x="237948" y="157038"/>
                  </a:lnTo>
                  <a:lnTo>
                    <a:pt x="235324" y="158532"/>
                  </a:lnTo>
                  <a:lnTo>
                    <a:pt x="234473" y="161879"/>
                  </a:lnTo>
                  <a:lnTo>
                    <a:pt x="237451" y="167005"/>
                  </a:lnTo>
                  <a:lnTo>
                    <a:pt x="240784" y="167858"/>
                  </a:lnTo>
                  <a:lnTo>
                    <a:pt x="283681" y="142801"/>
                  </a:lnTo>
                  <a:lnTo>
                    <a:pt x="240784" y="117671"/>
                  </a:lnTo>
                  <a:close/>
                </a:path>
                <a:path w="283845" h="168275">
                  <a:moveTo>
                    <a:pt x="147193" y="5410"/>
                  </a:moveTo>
                  <a:lnTo>
                    <a:pt x="136415" y="5410"/>
                  </a:lnTo>
                  <a:lnTo>
                    <a:pt x="141804" y="10820"/>
                  </a:lnTo>
                  <a:lnTo>
                    <a:pt x="136415" y="10820"/>
                  </a:lnTo>
                  <a:lnTo>
                    <a:pt x="136415" y="148211"/>
                  </a:lnTo>
                  <a:lnTo>
                    <a:pt x="253019" y="148211"/>
                  </a:lnTo>
                  <a:lnTo>
                    <a:pt x="262256" y="142801"/>
                  </a:lnTo>
                  <a:lnTo>
                    <a:pt x="147193" y="142801"/>
                  </a:lnTo>
                  <a:lnTo>
                    <a:pt x="141804" y="137391"/>
                  </a:lnTo>
                  <a:lnTo>
                    <a:pt x="147193" y="137391"/>
                  </a:lnTo>
                  <a:lnTo>
                    <a:pt x="147193" y="5410"/>
                  </a:lnTo>
                  <a:close/>
                </a:path>
                <a:path w="283845" h="168275">
                  <a:moveTo>
                    <a:pt x="270280" y="138102"/>
                  </a:moveTo>
                  <a:lnTo>
                    <a:pt x="262318" y="142765"/>
                  </a:lnTo>
                  <a:lnTo>
                    <a:pt x="270280" y="147427"/>
                  </a:lnTo>
                  <a:lnTo>
                    <a:pt x="270280" y="138102"/>
                  </a:lnTo>
                  <a:close/>
                </a:path>
                <a:path w="283845" h="168275">
                  <a:moveTo>
                    <a:pt x="253142" y="137391"/>
                  </a:moveTo>
                  <a:lnTo>
                    <a:pt x="147193" y="137391"/>
                  </a:lnTo>
                  <a:lnTo>
                    <a:pt x="147193" y="142801"/>
                  </a:lnTo>
                  <a:lnTo>
                    <a:pt x="262256" y="142801"/>
                  </a:lnTo>
                  <a:lnTo>
                    <a:pt x="253142" y="137391"/>
                  </a:lnTo>
                  <a:close/>
                </a:path>
                <a:path w="283845" h="168275">
                  <a:moveTo>
                    <a:pt x="147193" y="0"/>
                  </a:moveTo>
                  <a:lnTo>
                    <a:pt x="0" y="0"/>
                  </a:lnTo>
                  <a:lnTo>
                    <a:pt x="0" y="10820"/>
                  </a:lnTo>
                  <a:lnTo>
                    <a:pt x="136415" y="10820"/>
                  </a:lnTo>
                  <a:lnTo>
                    <a:pt x="136415" y="5410"/>
                  </a:lnTo>
                  <a:lnTo>
                    <a:pt x="147193" y="5410"/>
                  </a:lnTo>
                  <a:lnTo>
                    <a:pt x="147193" y="0"/>
                  </a:lnTo>
                  <a:close/>
                </a:path>
              </a:pathLst>
            </a:custGeom>
            <a:solidFill>
              <a:srgbClr val="767171"/>
            </a:solidFill>
          </p:spPr>
          <p:txBody>
            <a:bodyPr wrap="square" lIns="0" tIns="0" rIns="0" bIns="0" rtlCol="0"/>
            <a:lstStyle/>
            <a:p>
              <a:endParaRPr sz="2400"/>
            </a:p>
          </p:txBody>
        </p:sp>
        <p:sp>
          <p:nvSpPr>
            <p:cNvPr id="114" name="object 114"/>
            <p:cNvSpPr/>
            <p:nvPr/>
          </p:nvSpPr>
          <p:spPr>
            <a:xfrm>
              <a:off x="6254319" y="3172647"/>
              <a:ext cx="136525" cy="312420"/>
            </a:xfrm>
            <a:custGeom>
              <a:avLst/>
              <a:gdLst/>
              <a:ahLst/>
              <a:cxnLst/>
              <a:rect l="l" t="t" r="r" b="b"/>
              <a:pathLst>
                <a:path w="136525" h="312420">
                  <a:moveTo>
                    <a:pt x="135966" y="0"/>
                  </a:moveTo>
                  <a:lnTo>
                    <a:pt x="0" y="0"/>
                  </a:lnTo>
                  <a:lnTo>
                    <a:pt x="0" y="312216"/>
                  </a:lnTo>
                  <a:lnTo>
                    <a:pt x="135966" y="312216"/>
                  </a:lnTo>
                  <a:lnTo>
                    <a:pt x="135966" y="0"/>
                  </a:lnTo>
                  <a:close/>
                </a:path>
              </a:pathLst>
            </a:custGeom>
            <a:solidFill>
              <a:srgbClr val="C5DBC3"/>
            </a:solidFill>
          </p:spPr>
          <p:txBody>
            <a:bodyPr wrap="square" lIns="0" tIns="0" rIns="0" bIns="0" rtlCol="0"/>
            <a:lstStyle/>
            <a:p>
              <a:endParaRPr sz="2400"/>
            </a:p>
          </p:txBody>
        </p:sp>
      </p:grpSp>
      <p:sp>
        <p:nvSpPr>
          <p:cNvPr id="115" name="object 115"/>
          <p:cNvSpPr txBox="1"/>
          <p:nvPr/>
        </p:nvSpPr>
        <p:spPr>
          <a:xfrm>
            <a:off x="8339093" y="4230198"/>
            <a:ext cx="182033" cy="259965"/>
          </a:xfrm>
          <a:prstGeom prst="rect">
            <a:avLst/>
          </a:prstGeom>
          <a:ln w="11113">
            <a:solidFill>
              <a:srgbClr val="E4DDD2"/>
            </a:solidFill>
          </a:ln>
        </p:spPr>
        <p:txBody>
          <a:bodyPr vert="horz" wrap="square" lIns="0" tIns="3387" rIns="0" bIns="0" rtlCol="0">
            <a:spAutoFit/>
          </a:bodyPr>
          <a:lstStyle/>
          <a:p>
            <a:pPr>
              <a:spcBef>
                <a:spcPts val="27"/>
              </a:spcBef>
            </a:pPr>
            <a:endParaRPr sz="867">
              <a:latin typeface="Times New Roman"/>
              <a:cs typeface="Times New Roman"/>
            </a:endParaRPr>
          </a:p>
          <a:p>
            <a:pPr marL="22013"/>
            <a:r>
              <a:rPr sz="800" b="1" dirty="0">
                <a:solidFill>
                  <a:srgbClr val="82FFFF"/>
                </a:solidFill>
                <a:latin typeface="Courier New"/>
                <a:cs typeface="Courier New"/>
              </a:rPr>
              <a:t>pc</a:t>
            </a:r>
            <a:endParaRPr sz="800">
              <a:latin typeface="Courier New"/>
              <a:cs typeface="Courier New"/>
            </a:endParaRPr>
          </a:p>
        </p:txBody>
      </p:sp>
      <p:grpSp>
        <p:nvGrpSpPr>
          <p:cNvPr id="116" name="object 116"/>
          <p:cNvGrpSpPr/>
          <p:nvPr/>
        </p:nvGrpSpPr>
        <p:grpSpPr>
          <a:xfrm>
            <a:off x="8407569" y="4514437"/>
            <a:ext cx="2167467" cy="266700"/>
            <a:chOff x="6305677" y="3385827"/>
            <a:chExt cx="1625600" cy="200025"/>
          </a:xfrm>
        </p:grpSpPr>
        <p:sp>
          <p:nvSpPr>
            <p:cNvPr id="117" name="object 117"/>
            <p:cNvSpPr/>
            <p:nvPr/>
          </p:nvSpPr>
          <p:spPr>
            <a:xfrm>
              <a:off x="6311392" y="3429472"/>
              <a:ext cx="57150" cy="55880"/>
            </a:xfrm>
            <a:custGeom>
              <a:avLst/>
              <a:gdLst/>
              <a:ahLst/>
              <a:cxnLst/>
              <a:rect l="l" t="t" r="r" b="b"/>
              <a:pathLst>
                <a:path w="57150" h="55879">
                  <a:moveTo>
                    <a:pt x="0" y="55393"/>
                  </a:moveTo>
                  <a:lnTo>
                    <a:pt x="28536" y="0"/>
                  </a:lnTo>
                  <a:lnTo>
                    <a:pt x="57072" y="55393"/>
                  </a:lnTo>
                  <a:lnTo>
                    <a:pt x="0" y="55393"/>
                  </a:lnTo>
                  <a:close/>
                </a:path>
              </a:pathLst>
            </a:custGeom>
            <a:ln w="11113">
              <a:solidFill>
                <a:srgbClr val="E4DDD2"/>
              </a:solidFill>
            </a:ln>
          </p:spPr>
          <p:txBody>
            <a:bodyPr wrap="square" lIns="0" tIns="0" rIns="0" bIns="0" rtlCol="0"/>
            <a:lstStyle/>
            <a:p>
              <a:endParaRPr sz="2400"/>
            </a:p>
          </p:txBody>
        </p:sp>
        <p:sp>
          <p:nvSpPr>
            <p:cNvPr id="118" name="object 118"/>
            <p:cNvSpPr/>
            <p:nvPr/>
          </p:nvSpPr>
          <p:spPr>
            <a:xfrm>
              <a:off x="7874156" y="3385827"/>
              <a:ext cx="57150" cy="200025"/>
            </a:xfrm>
            <a:custGeom>
              <a:avLst/>
              <a:gdLst/>
              <a:ahLst/>
              <a:cxnLst/>
              <a:rect l="l" t="t" r="r" b="b"/>
              <a:pathLst>
                <a:path w="57150" h="200025">
                  <a:moveTo>
                    <a:pt x="0" y="0"/>
                  </a:moveTo>
                  <a:lnTo>
                    <a:pt x="0" y="199751"/>
                  </a:lnTo>
                  <a:lnTo>
                    <a:pt x="57071" y="164501"/>
                  </a:lnTo>
                  <a:lnTo>
                    <a:pt x="57071" y="35250"/>
                  </a:lnTo>
                  <a:lnTo>
                    <a:pt x="0" y="0"/>
                  </a:lnTo>
                  <a:close/>
                </a:path>
              </a:pathLst>
            </a:custGeom>
            <a:solidFill>
              <a:srgbClr val="C5DBC3"/>
            </a:solidFill>
          </p:spPr>
          <p:txBody>
            <a:bodyPr wrap="square" lIns="0" tIns="0" rIns="0" bIns="0" rtlCol="0"/>
            <a:lstStyle/>
            <a:p>
              <a:endParaRPr sz="2400"/>
            </a:p>
          </p:txBody>
        </p:sp>
      </p:grpSp>
      <p:sp>
        <p:nvSpPr>
          <p:cNvPr id="119" name="object 119"/>
          <p:cNvSpPr txBox="1"/>
          <p:nvPr/>
        </p:nvSpPr>
        <p:spPr>
          <a:xfrm>
            <a:off x="10493133" y="4637702"/>
            <a:ext cx="68580" cy="99108"/>
          </a:xfrm>
          <a:prstGeom prst="rect">
            <a:avLst/>
          </a:prstGeom>
        </p:spPr>
        <p:txBody>
          <a:bodyPr vert="horz" wrap="square" lIns="0" tIns="16933" rIns="0" bIns="0" rtlCol="0">
            <a:spAutoFit/>
          </a:bodyPr>
          <a:lstStyle/>
          <a:p>
            <a:pPr marL="16933">
              <a:spcBef>
                <a:spcPts val="133"/>
              </a:spcBef>
            </a:pPr>
            <a:r>
              <a:rPr sz="533" dirty="0">
                <a:solidFill>
                  <a:srgbClr val="E4DDD2"/>
                </a:solidFill>
                <a:latin typeface="Calibri"/>
                <a:cs typeface="Calibri"/>
              </a:rPr>
              <a:t>1</a:t>
            </a:r>
            <a:endParaRPr sz="533">
              <a:latin typeface="Calibri"/>
              <a:cs typeface="Calibri"/>
            </a:endParaRPr>
          </a:p>
        </p:txBody>
      </p:sp>
      <p:grpSp>
        <p:nvGrpSpPr>
          <p:cNvPr id="120" name="object 120"/>
          <p:cNvGrpSpPr/>
          <p:nvPr/>
        </p:nvGrpSpPr>
        <p:grpSpPr>
          <a:xfrm>
            <a:off x="8983669" y="3936099"/>
            <a:ext cx="2951480" cy="1200573"/>
            <a:chOff x="6737752" y="2952074"/>
            <a:chExt cx="2213610" cy="900430"/>
          </a:xfrm>
        </p:grpSpPr>
        <p:sp>
          <p:nvSpPr>
            <p:cNvPr id="121" name="object 121"/>
            <p:cNvSpPr/>
            <p:nvPr/>
          </p:nvSpPr>
          <p:spPr>
            <a:xfrm>
              <a:off x="6737743" y="3360661"/>
              <a:ext cx="340995" cy="492125"/>
            </a:xfrm>
            <a:custGeom>
              <a:avLst/>
              <a:gdLst/>
              <a:ahLst/>
              <a:cxnLst/>
              <a:rect l="l" t="t" r="r" b="b"/>
              <a:pathLst>
                <a:path w="340995" h="492125">
                  <a:moveTo>
                    <a:pt x="262331" y="466305"/>
                  </a:moveTo>
                  <a:lnTo>
                    <a:pt x="253022" y="461010"/>
                  </a:lnTo>
                  <a:lnTo>
                    <a:pt x="53721" y="464121"/>
                  </a:lnTo>
                  <a:lnTo>
                    <a:pt x="53898" y="474980"/>
                  </a:lnTo>
                  <a:lnTo>
                    <a:pt x="253212" y="471855"/>
                  </a:lnTo>
                  <a:lnTo>
                    <a:pt x="262331" y="466305"/>
                  </a:lnTo>
                  <a:close/>
                </a:path>
                <a:path w="340995" h="492125">
                  <a:moveTo>
                    <a:pt x="270383" y="470865"/>
                  </a:moveTo>
                  <a:lnTo>
                    <a:pt x="270243" y="461479"/>
                  </a:lnTo>
                  <a:lnTo>
                    <a:pt x="262331" y="466305"/>
                  </a:lnTo>
                  <a:lnTo>
                    <a:pt x="270383" y="470865"/>
                  </a:lnTo>
                  <a:close/>
                </a:path>
                <a:path w="340995" h="492125">
                  <a:moveTo>
                    <a:pt x="283679" y="465950"/>
                  </a:moveTo>
                  <a:lnTo>
                    <a:pt x="274434" y="460705"/>
                  </a:lnTo>
                  <a:lnTo>
                    <a:pt x="240525" y="441464"/>
                  </a:lnTo>
                  <a:lnTo>
                    <a:pt x="237236" y="442391"/>
                  </a:lnTo>
                  <a:lnTo>
                    <a:pt x="234327" y="447598"/>
                  </a:lnTo>
                  <a:lnTo>
                    <a:pt x="235254" y="450926"/>
                  </a:lnTo>
                  <a:lnTo>
                    <a:pt x="253022" y="461010"/>
                  </a:lnTo>
                  <a:lnTo>
                    <a:pt x="272923" y="460705"/>
                  </a:lnTo>
                  <a:lnTo>
                    <a:pt x="273100" y="471551"/>
                  </a:lnTo>
                  <a:lnTo>
                    <a:pt x="253212" y="471855"/>
                  </a:lnTo>
                  <a:lnTo>
                    <a:pt x="235712" y="482536"/>
                  </a:lnTo>
                  <a:lnTo>
                    <a:pt x="234899" y="485863"/>
                  </a:lnTo>
                  <a:lnTo>
                    <a:pt x="236448" y="488429"/>
                  </a:lnTo>
                  <a:lnTo>
                    <a:pt x="237972" y="490994"/>
                  </a:lnTo>
                  <a:lnTo>
                    <a:pt x="241300" y="491820"/>
                  </a:lnTo>
                  <a:lnTo>
                    <a:pt x="243814" y="490245"/>
                  </a:lnTo>
                  <a:lnTo>
                    <a:pt x="283679" y="465950"/>
                  </a:lnTo>
                  <a:close/>
                </a:path>
                <a:path w="340995" h="492125">
                  <a:moveTo>
                    <a:pt x="319239" y="209727"/>
                  </a:moveTo>
                  <a:lnTo>
                    <a:pt x="310019" y="204355"/>
                  </a:lnTo>
                  <a:lnTo>
                    <a:pt x="57073" y="205206"/>
                  </a:lnTo>
                  <a:lnTo>
                    <a:pt x="57150" y="216065"/>
                  </a:lnTo>
                  <a:lnTo>
                    <a:pt x="309968" y="215201"/>
                  </a:lnTo>
                  <a:lnTo>
                    <a:pt x="319239" y="209727"/>
                  </a:lnTo>
                  <a:close/>
                </a:path>
                <a:path w="340995" h="492125">
                  <a:moveTo>
                    <a:pt x="319366" y="25044"/>
                  </a:moveTo>
                  <a:lnTo>
                    <a:pt x="310057" y="19608"/>
                  </a:lnTo>
                  <a:lnTo>
                    <a:pt x="55295" y="19608"/>
                  </a:lnTo>
                  <a:lnTo>
                    <a:pt x="55295" y="76479"/>
                  </a:lnTo>
                  <a:lnTo>
                    <a:pt x="60693" y="76479"/>
                  </a:lnTo>
                  <a:lnTo>
                    <a:pt x="55295" y="81876"/>
                  </a:lnTo>
                  <a:lnTo>
                    <a:pt x="55295" y="76479"/>
                  </a:lnTo>
                  <a:lnTo>
                    <a:pt x="0" y="76479"/>
                  </a:lnTo>
                  <a:lnTo>
                    <a:pt x="0" y="87287"/>
                  </a:lnTo>
                  <a:lnTo>
                    <a:pt x="66078" y="87287"/>
                  </a:lnTo>
                  <a:lnTo>
                    <a:pt x="66078" y="81876"/>
                  </a:lnTo>
                  <a:lnTo>
                    <a:pt x="66078" y="30416"/>
                  </a:lnTo>
                  <a:lnTo>
                    <a:pt x="60693" y="30416"/>
                  </a:lnTo>
                  <a:lnTo>
                    <a:pt x="66078" y="25019"/>
                  </a:lnTo>
                  <a:lnTo>
                    <a:pt x="66078" y="30416"/>
                  </a:lnTo>
                  <a:lnTo>
                    <a:pt x="310184" y="30416"/>
                  </a:lnTo>
                  <a:lnTo>
                    <a:pt x="319366" y="25044"/>
                  </a:lnTo>
                  <a:close/>
                </a:path>
                <a:path w="340995" h="492125">
                  <a:moveTo>
                    <a:pt x="319392" y="125018"/>
                  </a:moveTo>
                  <a:lnTo>
                    <a:pt x="310235" y="119811"/>
                  </a:lnTo>
                  <a:lnTo>
                    <a:pt x="53721" y="119875"/>
                  </a:lnTo>
                  <a:lnTo>
                    <a:pt x="53721" y="130365"/>
                  </a:lnTo>
                  <a:lnTo>
                    <a:pt x="310095" y="130289"/>
                  </a:lnTo>
                  <a:lnTo>
                    <a:pt x="319392" y="125018"/>
                  </a:lnTo>
                  <a:close/>
                </a:path>
                <a:path w="340995" h="492125">
                  <a:moveTo>
                    <a:pt x="327317" y="214426"/>
                  </a:moveTo>
                  <a:lnTo>
                    <a:pt x="327240" y="204990"/>
                  </a:lnTo>
                  <a:lnTo>
                    <a:pt x="319239" y="209727"/>
                  </a:lnTo>
                  <a:lnTo>
                    <a:pt x="327317" y="214426"/>
                  </a:lnTo>
                  <a:close/>
                </a:path>
                <a:path w="340995" h="492125">
                  <a:moveTo>
                    <a:pt x="327342" y="20396"/>
                  </a:moveTo>
                  <a:lnTo>
                    <a:pt x="319366" y="25044"/>
                  </a:lnTo>
                  <a:lnTo>
                    <a:pt x="327342" y="29705"/>
                  </a:lnTo>
                  <a:lnTo>
                    <a:pt x="327342" y="20396"/>
                  </a:lnTo>
                  <a:close/>
                </a:path>
                <a:path w="340995" h="492125">
                  <a:moveTo>
                    <a:pt x="327355" y="120497"/>
                  </a:moveTo>
                  <a:lnTo>
                    <a:pt x="319392" y="125018"/>
                  </a:lnTo>
                  <a:lnTo>
                    <a:pt x="327355" y="129527"/>
                  </a:lnTo>
                  <a:lnTo>
                    <a:pt x="327355" y="120497"/>
                  </a:lnTo>
                  <a:close/>
                </a:path>
                <a:path w="340995" h="492125">
                  <a:moveTo>
                    <a:pt x="340753" y="209638"/>
                  </a:moveTo>
                  <a:lnTo>
                    <a:pt x="331520" y="204279"/>
                  </a:lnTo>
                  <a:lnTo>
                    <a:pt x="297662" y="184632"/>
                  </a:lnTo>
                  <a:lnTo>
                    <a:pt x="294322" y="185496"/>
                  </a:lnTo>
                  <a:lnTo>
                    <a:pt x="292823" y="188137"/>
                  </a:lnTo>
                  <a:lnTo>
                    <a:pt x="291325" y="190715"/>
                  </a:lnTo>
                  <a:lnTo>
                    <a:pt x="292252" y="193992"/>
                  </a:lnTo>
                  <a:lnTo>
                    <a:pt x="310019" y="204355"/>
                  </a:lnTo>
                  <a:lnTo>
                    <a:pt x="330022" y="204292"/>
                  </a:lnTo>
                  <a:lnTo>
                    <a:pt x="330022" y="215138"/>
                  </a:lnTo>
                  <a:lnTo>
                    <a:pt x="309968" y="215201"/>
                  </a:lnTo>
                  <a:lnTo>
                    <a:pt x="292328" y="225640"/>
                  </a:lnTo>
                  <a:lnTo>
                    <a:pt x="291477" y="228993"/>
                  </a:lnTo>
                  <a:lnTo>
                    <a:pt x="292963" y="231571"/>
                  </a:lnTo>
                  <a:lnTo>
                    <a:pt x="294525" y="234137"/>
                  </a:lnTo>
                  <a:lnTo>
                    <a:pt x="297802" y="235000"/>
                  </a:lnTo>
                  <a:lnTo>
                    <a:pt x="340753" y="209638"/>
                  </a:lnTo>
                  <a:close/>
                </a:path>
                <a:path w="340995" h="492125">
                  <a:moveTo>
                    <a:pt x="340753" y="124980"/>
                  </a:moveTo>
                  <a:lnTo>
                    <a:pt x="331635" y="119811"/>
                  </a:lnTo>
                  <a:lnTo>
                    <a:pt x="300494" y="102158"/>
                  </a:lnTo>
                  <a:lnTo>
                    <a:pt x="297865" y="100711"/>
                  </a:lnTo>
                  <a:lnTo>
                    <a:pt x="294601" y="101536"/>
                  </a:lnTo>
                  <a:lnTo>
                    <a:pt x="293116" y="104013"/>
                  </a:lnTo>
                  <a:lnTo>
                    <a:pt x="291630" y="106565"/>
                  </a:lnTo>
                  <a:lnTo>
                    <a:pt x="292481" y="109740"/>
                  </a:lnTo>
                  <a:lnTo>
                    <a:pt x="310235" y="119811"/>
                  </a:lnTo>
                  <a:lnTo>
                    <a:pt x="330047" y="119811"/>
                  </a:lnTo>
                  <a:lnTo>
                    <a:pt x="330123" y="130289"/>
                  </a:lnTo>
                  <a:lnTo>
                    <a:pt x="310095" y="130289"/>
                  </a:lnTo>
                  <a:lnTo>
                    <a:pt x="292481" y="140284"/>
                  </a:lnTo>
                  <a:lnTo>
                    <a:pt x="291630" y="143522"/>
                  </a:lnTo>
                  <a:lnTo>
                    <a:pt x="294601" y="148488"/>
                  </a:lnTo>
                  <a:lnTo>
                    <a:pt x="297942" y="149390"/>
                  </a:lnTo>
                  <a:lnTo>
                    <a:pt x="300494" y="147866"/>
                  </a:lnTo>
                  <a:lnTo>
                    <a:pt x="340753" y="124980"/>
                  </a:lnTo>
                  <a:close/>
                </a:path>
                <a:path w="340995" h="492125">
                  <a:moveTo>
                    <a:pt x="340753" y="25019"/>
                  </a:moveTo>
                  <a:lnTo>
                    <a:pt x="297815" y="0"/>
                  </a:lnTo>
                  <a:lnTo>
                    <a:pt x="294474" y="850"/>
                  </a:lnTo>
                  <a:lnTo>
                    <a:pt x="291503" y="5969"/>
                  </a:lnTo>
                  <a:lnTo>
                    <a:pt x="292354" y="9309"/>
                  </a:lnTo>
                  <a:lnTo>
                    <a:pt x="294982" y="10795"/>
                  </a:lnTo>
                  <a:lnTo>
                    <a:pt x="310057" y="19608"/>
                  </a:lnTo>
                  <a:lnTo>
                    <a:pt x="330034" y="19608"/>
                  </a:lnTo>
                  <a:lnTo>
                    <a:pt x="330034" y="30416"/>
                  </a:lnTo>
                  <a:lnTo>
                    <a:pt x="310184" y="30416"/>
                  </a:lnTo>
                  <a:lnTo>
                    <a:pt x="294982" y="39306"/>
                  </a:lnTo>
                  <a:lnTo>
                    <a:pt x="292354" y="40792"/>
                  </a:lnTo>
                  <a:lnTo>
                    <a:pt x="291503" y="44132"/>
                  </a:lnTo>
                  <a:lnTo>
                    <a:pt x="294474" y="49250"/>
                  </a:lnTo>
                  <a:lnTo>
                    <a:pt x="297815" y="50101"/>
                  </a:lnTo>
                  <a:lnTo>
                    <a:pt x="340753" y="25019"/>
                  </a:lnTo>
                  <a:close/>
                </a:path>
              </a:pathLst>
            </a:custGeom>
            <a:solidFill>
              <a:srgbClr val="767171"/>
            </a:solidFill>
          </p:spPr>
          <p:txBody>
            <a:bodyPr wrap="square" lIns="0" tIns="0" rIns="0" bIns="0" rtlCol="0"/>
            <a:lstStyle/>
            <a:p>
              <a:endParaRPr sz="2400"/>
            </a:p>
          </p:txBody>
        </p:sp>
        <p:sp>
          <p:nvSpPr>
            <p:cNvPr id="122" name="object 122"/>
            <p:cNvSpPr/>
            <p:nvPr/>
          </p:nvSpPr>
          <p:spPr>
            <a:xfrm>
              <a:off x="6957647" y="2957789"/>
              <a:ext cx="1987550" cy="386080"/>
            </a:xfrm>
            <a:custGeom>
              <a:avLst/>
              <a:gdLst/>
              <a:ahLst/>
              <a:cxnLst/>
              <a:rect l="l" t="t" r="r" b="b"/>
              <a:pathLst>
                <a:path w="1987550" h="386079">
                  <a:moveTo>
                    <a:pt x="1940447" y="386075"/>
                  </a:moveTo>
                  <a:lnTo>
                    <a:pt x="1987447" y="386075"/>
                  </a:lnTo>
                  <a:lnTo>
                    <a:pt x="1987447" y="0"/>
                  </a:lnTo>
                  <a:lnTo>
                    <a:pt x="0" y="0"/>
                  </a:lnTo>
                </a:path>
              </a:pathLst>
            </a:custGeom>
            <a:ln w="11113">
              <a:solidFill>
                <a:srgbClr val="E4DDD2"/>
              </a:solidFill>
            </a:ln>
          </p:spPr>
          <p:txBody>
            <a:bodyPr wrap="square" lIns="0" tIns="0" rIns="0" bIns="0" rtlCol="0"/>
            <a:lstStyle/>
            <a:p>
              <a:endParaRPr sz="2400"/>
            </a:p>
          </p:txBody>
        </p:sp>
        <p:sp>
          <p:nvSpPr>
            <p:cNvPr id="123" name="object 123"/>
            <p:cNvSpPr/>
            <p:nvPr/>
          </p:nvSpPr>
          <p:spPr>
            <a:xfrm>
              <a:off x="6959320" y="2959468"/>
              <a:ext cx="1370330" cy="700405"/>
            </a:xfrm>
            <a:custGeom>
              <a:avLst/>
              <a:gdLst/>
              <a:ahLst/>
              <a:cxnLst/>
              <a:rect l="l" t="t" r="r" b="b"/>
              <a:pathLst>
                <a:path w="1370329" h="700404">
                  <a:moveTo>
                    <a:pt x="97802" y="314032"/>
                  </a:moveTo>
                  <a:lnTo>
                    <a:pt x="96088" y="313220"/>
                  </a:lnTo>
                  <a:lnTo>
                    <a:pt x="84810" y="307822"/>
                  </a:lnTo>
                  <a:lnTo>
                    <a:pt x="10807" y="307822"/>
                  </a:lnTo>
                  <a:lnTo>
                    <a:pt x="10807" y="313220"/>
                  </a:lnTo>
                  <a:lnTo>
                    <a:pt x="5397" y="307822"/>
                  </a:lnTo>
                  <a:lnTo>
                    <a:pt x="10807" y="307822"/>
                  </a:lnTo>
                  <a:lnTo>
                    <a:pt x="10807" y="0"/>
                  </a:lnTo>
                  <a:lnTo>
                    <a:pt x="0" y="0"/>
                  </a:lnTo>
                  <a:lnTo>
                    <a:pt x="0" y="318617"/>
                  </a:lnTo>
                  <a:lnTo>
                    <a:pt x="91224" y="318617"/>
                  </a:lnTo>
                  <a:lnTo>
                    <a:pt x="97802" y="314032"/>
                  </a:lnTo>
                  <a:close/>
                </a:path>
                <a:path w="1370329" h="700404">
                  <a:moveTo>
                    <a:pt x="106172" y="318046"/>
                  </a:moveTo>
                  <a:lnTo>
                    <a:pt x="105397" y="308749"/>
                  </a:lnTo>
                  <a:lnTo>
                    <a:pt x="97802" y="314032"/>
                  </a:lnTo>
                  <a:lnTo>
                    <a:pt x="106172" y="318046"/>
                  </a:lnTo>
                  <a:close/>
                </a:path>
                <a:path w="1370329" h="700404">
                  <a:moveTo>
                    <a:pt x="119176" y="312293"/>
                  </a:moveTo>
                  <a:lnTo>
                    <a:pt x="76962" y="292138"/>
                  </a:lnTo>
                  <a:lnTo>
                    <a:pt x="74333" y="290791"/>
                  </a:lnTo>
                  <a:lnTo>
                    <a:pt x="71069" y="291922"/>
                  </a:lnTo>
                  <a:lnTo>
                    <a:pt x="68503" y="297319"/>
                  </a:lnTo>
                  <a:lnTo>
                    <a:pt x="69646" y="300520"/>
                  </a:lnTo>
                  <a:lnTo>
                    <a:pt x="72351" y="301866"/>
                  </a:lnTo>
                  <a:lnTo>
                    <a:pt x="84810" y="307822"/>
                  </a:lnTo>
                  <a:lnTo>
                    <a:pt x="108445" y="307822"/>
                  </a:lnTo>
                  <a:lnTo>
                    <a:pt x="108445" y="318617"/>
                  </a:lnTo>
                  <a:lnTo>
                    <a:pt x="91224" y="318617"/>
                  </a:lnTo>
                  <a:lnTo>
                    <a:pt x="74625" y="330187"/>
                  </a:lnTo>
                  <a:lnTo>
                    <a:pt x="72136" y="331889"/>
                  </a:lnTo>
                  <a:lnTo>
                    <a:pt x="71564" y="335216"/>
                  </a:lnTo>
                  <a:lnTo>
                    <a:pt x="73266" y="337705"/>
                  </a:lnTo>
                  <a:lnTo>
                    <a:pt x="74980" y="340118"/>
                  </a:lnTo>
                  <a:lnTo>
                    <a:pt x="78320" y="340753"/>
                  </a:lnTo>
                  <a:lnTo>
                    <a:pt x="80797" y="339051"/>
                  </a:lnTo>
                  <a:lnTo>
                    <a:pt x="119176" y="312293"/>
                  </a:lnTo>
                  <a:close/>
                </a:path>
                <a:path w="1370329" h="700404">
                  <a:moveTo>
                    <a:pt x="1089685" y="540385"/>
                  </a:moveTo>
                  <a:lnTo>
                    <a:pt x="1080287" y="535012"/>
                  </a:lnTo>
                  <a:lnTo>
                    <a:pt x="971905" y="535736"/>
                  </a:lnTo>
                  <a:lnTo>
                    <a:pt x="971969" y="546569"/>
                  </a:lnTo>
                  <a:lnTo>
                    <a:pt x="1080389" y="545846"/>
                  </a:lnTo>
                  <a:lnTo>
                    <a:pt x="1089685" y="540385"/>
                  </a:lnTo>
                  <a:close/>
                </a:path>
                <a:path w="1370329" h="700404">
                  <a:moveTo>
                    <a:pt x="1097762" y="545007"/>
                  </a:moveTo>
                  <a:lnTo>
                    <a:pt x="1097699" y="535660"/>
                  </a:lnTo>
                  <a:lnTo>
                    <a:pt x="1089685" y="540385"/>
                  </a:lnTo>
                  <a:lnTo>
                    <a:pt x="1097762" y="545007"/>
                  </a:lnTo>
                  <a:close/>
                </a:path>
                <a:path w="1370329" h="700404">
                  <a:moveTo>
                    <a:pt x="1111224" y="540219"/>
                  </a:moveTo>
                  <a:lnTo>
                    <a:pt x="1101890" y="534873"/>
                  </a:lnTo>
                  <a:lnTo>
                    <a:pt x="1067765" y="515327"/>
                  </a:lnTo>
                  <a:lnTo>
                    <a:pt x="1064475" y="516255"/>
                  </a:lnTo>
                  <a:lnTo>
                    <a:pt x="1062964" y="518820"/>
                  </a:lnTo>
                  <a:lnTo>
                    <a:pt x="1061466" y="521462"/>
                  </a:lnTo>
                  <a:lnTo>
                    <a:pt x="1062393" y="524751"/>
                  </a:lnTo>
                  <a:lnTo>
                    <a:pt x="1080287" y="535012"/>
                  </a:lnTo>
                  <a:lnTo>
                    <a:pt x="1100416" y="534885"/>
                  </a:lnTo>
                  <a:lnTo>
                    <a:pt x="1100480" y="545719"/>
                  </a:lnTo>
                  <a:lnTo>
                    <a:pt x="1080389" y="545846"/>
                  </a:lnTo>
                  <a:lnTo>
                    <a:pt x="1062545" y="556348"/>
                  </a:lnTo>
                  <a:lnTo>
                    <a:pt x="1061681" y="559701"/>
                  </a:lnTo>
                  <a:lnTo>
                    <a:pt x="1063256" y="562267"/>
                  </a:lnTo>
                  <a:lnTo>
                    <a:pt x="1064755" y="564832"/>
                  </a:lnTo>
                  <a:lnTo>
                    <a:pt x="1068120" y="565683"/>
                  </a:lnTo>
                  <a:lnTo>
                    <a:pt x="1070698" y="564197"/>
                  </a:lnTo>
                  <a:lnTo>
                    <a:pt x="1111224" y="540219"/>
                  </a:lnTo>
                  <a:close/>
                </a:path>
                <a:path w="1370329" h="700404">
                  <a:moveTo>
                    <a:pt x="1348346" y="553656"/>
                  </a:moveTo>
                  <a:lnTo>
                    <a:pt x="1348219" y="553580"/>
                  </a:lnTo>
                  <a:lnTo>
                    <a:pt x="1338986" y="548220"/>
                  </a:lnTo>
                  <a:lnTo>
                    <a:pt x="1281353" y="548220"/>
                  </a:lnTo>
                  <a:lnTo>
                    <a:pt x="1281353" y="689254"/>
                  </a:lnTo>
                  <a:lnTo>
                    <a:pt x="1286751" y="689254"/>
                  </a:lnTo>
                  <a:lnTo>
                    <a:pt x="1281353" y="694613"/>
                  </a:lnTo>
                  <a:lnTo>
                    <a:pt x="1281353" y="689254"/>
                  </a:lnTo>
                  <a:lnTo>
                    <a:pt x="773823" y="689254"/>
                  </a:lnTo>
                  <a:lnTo>
                    <a:pt x="773823" y="699973"/>
                  </a:lnTo>
                  <a:lnTo>
                    <a:pt x="1292136" y="699973"/>
                  </a:lnTo>
                  <a:lnTo>
                    <a:pt x="1292136" y="694613"/>
                  </a:lnTo>
                  <a:lnTo>
                    <a:pt x="1292136" y="558939"/>
                  </a:lnTo>
                  <a:lnTo>
                    <a:pt x="1286751" y="558939"/>
                  </a:lnTo>
                  <a:lnTo>
                    <a:pt x="1292136" y="553580"/>
                  </a:lnTo>
                  <a:lnTo>
                    <a:pt x="1292136" y="558939"/>
                  </a:lnTo>
                  <a:lnTo>
                    <a:pt x="1339227" y="558939"/>
                  </a:lnTo>
                  <a:lnTo>
                    <a:pt x="1348346" y="553656"/>
                  </a:lnTo>
                  <a:close/>
                </a:path>
                <a:path w="1370329" h="700404">
                  <a:moveTo>
                    <a:pt x="1356245" y="549071"/>
                  </a:moveTo>
                  <a:lnTo>
                    <a:pt x="1348346" y="553656"/>
                  </a:lnTo>
                  <a:lnTo>
                    <a:pt x="1356245" y="558241"/>
                  </a:lnTo>
                  <a:lnTo>
                    <a:pt x="1356245" y="549071"/>
                  </a:lnTo>
                  <a:close/>
                </a:path>
                <a:path w="1370329" h="700404">
                  <a:moveTo>
                    <a:pt x="1369720" y="553580"/>
                  </a:moveTo>
                  <a:lnTo>
                    <a:pt x="1329296" y="530313"/>
                  </a:lnTo>
                  <a:lnTo>
                    <a:pt x="1326743" y="528764"/>
                  </a:lnTo>
                  <a:lnTo>
                    <a:pt x="1323479" y="529602"/>
                  </a:lnTo>
                  <a:lnTo>
                    <a:pt x="1321930" y="532142"/>
                  </a:lnTo>
                  <a:lnTo>
                    <a:pt x="1320507" y="534682"/>
                  </a:lnTo>
                  <a:lnTo>
                    <a:pt x="1321358" y="538073"/>
                  </a:lnTo>
                  <a:lnTo>
                    <a:pt x="1323911" y="539483"/>
                  </a:lnTo>
                  <a:lnTo>
                    <a:pt x="1338986" y="548220"/>
                  </a:lnTo>
                  <a:lnTo>
                    <a:pt x="1358950" y="548220"/>
                  </a:lnTo>
                  <a:lnTo>
                    <a:pt x="1358950" y="558939"/>
                  </a:lnTo>
                  <a:lnTo>
                    <a:pt x="1339227" y="558939"/>
                  </a:lnTo>
                  <a:lnTo>
                    <a:pt x="1323911" y="567829"/>
                  </a:lnTo>
                  <a:lnTo>
                    <a:pt x="1321358" y="569239"/>
                  </a:lnTo>
                  <a:lnTo>
                    <a:pt x="1320507" y="572477"/>
                  </a:lnTo>
                  <a:lnTo>
                    <a:pt x="1321930" y="575157"/>
                  </a:lnTo>
                  <a:lnTo>
                    <a:pt x="1323479" y="577697"/>
                  </a:lnTo>
                  <a:lnTo>
                    <a:pt x="1326743" y="578548"/>
                  </a:lnTo>
                  <a:lnTo>
                    <a:pt x="1329296" y="576999"/>
                  </a:lnTo>
                  <a:lnTo>
                    <a:pt x="1369720" y="553580"/>
                  </a:lnTo>
                  <a:close/>
                </a:path>
              </a:pathLst>
            </a:custGeom>
            <a:solidFill>
              <a:srgbClr val="767171"/>
            </a:solidFill>
          </p:spPr>
          <p:txBody>
            <a:bodyPr wrap="square" lIns="0" tIns="0" rIns="0" bIns="0" rtlCol="0"/>
            <a:lstStyle/>
            <a:p>
              <a:endParaRPr sz="2400"/>
            </a:p>
          </p:txBody>
        </p:sp>
      </p:grpSp>
      <p:sp>
        <p:nvSpPr>
          <p:cNvPr id="124" name="object 124"/>
          <p:cNvSpPr txBox="1"/>
          <p:nvPr/>
        </p:nvSpPr>
        <p:spPr>
          <a:xfrm>
            <a:off x="9087595" y="4389797"/>
            <a:ext cx="302260" cy="99108"/>
          </a:xfrm>
          <a:prstGeom prst="rect">
            <a:avLst/>
          </a:prstGeom>
        </p:spPr>
        <p:txBody>
          <a:bodyPr vert="horz" wrap="square" lIns="0" tIns="16933" rIns="0" bIns="0" rtlCol="0">
            <a:spAutoFit/>
          </a:bodyPr>
          <a:lstStyle/>
          <a:p>
            <a:pPr marL="16933">
              <a:spcBef>
                <a:spcPts val="133"/>
              </a:spcBef>
            </a:pPr>
            <a:r>
              <a:rPr sz="533" spc="-7" dirty="0">
                <a:solidFill>
                  <a:srgbClr val="E4DDD2"/>
                </a:solidFill>
                <a:latin typeface="Calibri"/>
                <a:cs typeface="Calibri"/>
              </a:rPr>
              <a:t>i</a:t>
            </a:r>
            <a:r>
              <a:rPr sz="533" dirty="0">
                <a:solidFill>
                  <a:srgbClr val="E4DDD2"/>
                </a:solidFill>
                <a:latin typeface="Calibri"/>
                <a:cs typeface="Calibri"/>
              </a:rPr>
              <a:t>n</a:t>
            </a:r>
            <a:r>
              <a:rPr sz="533" spc="7" dirty="0">
                <a:solidFill>
                  <a:srgbClr val="E4DDD2"/>
                </a:solidFill>
                <a:latin typeface="Calibri"/>
                <a:cs typeface="Calibri"/>
              </a:rPr>
              <a:t>s</a:t>
            </a:r>
            <a:r>
              <a:rPr sz="533" spc="33" dirty="0">
                <a:solidFill>
                  <a:srgbClr val="E4DDD2"/>
                </a:solidFill>
                <a:latin typeface="Calibri"/>
                <a:cs typeface="Calibri"/>
              </a:rPr>
              <a:t>t</a:t>
            </a:r>
            <a:r>
              <a:rPr sz="533" dirty="0">
                <a:solidFill>
                  <a:srgbClr val="E4DDD2"/>
                </a:solidFill>
                <a:latin typeface="Calibri"/>
                <a:cs typeface="Calibri"/>
              </a:rPr>
              <a:t>[</a:t>
            </a:r>
            <a:r>
              <a:rPr sz="533" spc="-7" dirty="0">
                <a:solidFill>
                  <a:srgbClr val="E4DDD2"/>
                </a:solidFill>
                <a:latin typeface="Calibri"/>
                <a:cs typeface="Calibri"/>
              </a:rPr>
              <a:t>11</a:t>
            </a:r>
            <a:r>
              <a:rPr sz="533" spc="7" dirty="0">
                <a:solidFill>
                  <a:srgbClr val="E4DDD2"/>
                </a:solidFill>
                <a:latin typeface="Calibri"/>
                <a:cs typeface="Calibri"/>
              </a:rPr>
              <a:t>:</a:t>
            </a:r>
            <a:r>
              <a:rPr sz="533" spc="-7" dirty="0">
                <a:solidFill>
                  <a:srgbClr val="E4DDD2"/>
                </a:solidFill>
                <a:latin typeface="Calibri"/>
                <a:cs typeface="Calibri"/>
              </a:rPr>
              <a:t>7</a:t>
            </a:r>
            <a:r>
              <a:rPr sz="533" dirty="0">
                <a:solidFill>
                  <a:srgbClr val="E4DDD2"/>
                </a:solidFill>
                <a:latin typeface="Calibri"/>
                <a:cs typeface="Calibri"/>
              </a:rPr>
              <a:t>]</a:t>
            </a:r>
            <a:endParaRPr sz="533">
              <a:latin typeface="Calibri"/>
              <a:cs typeface="Calibri"/>
            </a:endParaRPr>
          </a:p>
        </p:txBody>
      </p:sp>
      <p:sp>
        <p:nvSpPr>
          <p:cNvPr id="125" name="object 125"/>
          <p:cNvSpPr txBox="1"/>
          <p:nvPr/>
        </p:nvSpPr>
        <p:spPr>
          <a:xfrm>
            <a:off x="9047015" y="4499526"/>
            <a:ext cx="839047" cy="243379"/>
          </a:xfrm>
          <a:prstGeom prst="rect">
            <a:avLst/>
          </a:prstGeom>
        </p:spPr>
        <p:txBody>
          <a:bodyPr vert="horz" wrap="square" lIns="0" tIns="16933" rIns="0" bIns="0" rtlCol="0">
            <a:spAutoFit/>
          </a:bodyPr>
          <a:lstStyle/>
          <a:p>
            <a:pPr marL="50799" marR="40639">
              <a:lnSpc>
                <a:spcPct val="145000"/>
              </a:lnSpc>
              <a:spcBef>
                <a:spcPts val="133"/>
              </a:spcBef>
            </a:pPr>
            <a:r>
              <a:rPr sz="533" spc="-7" dirty="0">
                <a:solidFill>
                  <a:srgbClr val="E4DDD2"/>
                </a:solidFill>
                <a:latin typeface="Calibri"/>
                <a:cs typeface="Calibri"/>
              </a:rPr>
              <a:t>inst[19:15]</a:t>
            </a:r>
            <a:r>
              <a:rPr sz="533" spc="113" dirty="0">
                <a:solidFill>
                  <a:srgbClr val="E4DDD2"/>
                </a:solidFill>
                <a:latin typeface="Calibri"/>
                <a:cs typeface="Calibri"/>
              </a:rPr>
              <a:t> </a:t>
            </a:r>
            <a:r>
              <a:rPr sz="533" dirty="0">
                <a:solidFill>
                  <a:srgbClr val="E4DDD2"/>
                </a:solidFill>
                <a:latin typeface="Calibri"/>
                <a:cs typeface="Calibri"/>
              </a:rPr>
              <a:t>AddrA</a:t>
            </a:r>
            <a:r>
              <a:rPr sz="533" spc="7" dirty="0">
                <a:solidFill>
                  <a:srgbClr val="E4DDD2"/>
                </a:solidFill>
                <a:latin typeface="Calibri"/>
                <a:cs typeface="Calibri"/>
              </a:rPr>
              <a:t> </a:t>
            </a:r>
            <a:r>
              <a:rPr sz="533" spc="-7" dirty="0">
                <a:solidFill>
                  <a:srgbClr val="82FFFF"/>
                </a:solidFill>
                <a:latin typeface="Calibri"/>
                <a:cs typeface="Calibri"/>
              </a:rPr>
              <a:t>DataA </a:t>
            </a:r>
            <a:r>
              <a:rPr sz="533" spc="-107" dirty="0">
                <a:solidFill>
                  <a:srgbClr val="82FFFF"/>
                </a:solidFill>
                <a:latin typeface="Calibri"/>
                <a:cs typeface="Calibri"/>
              </a:rPr>
              <a:t> </a:t>
            </a:r>
            <a:r>
              <a:rPr sz="800" spc="-9" baseline="6944" dirty="0">
                <a:solidFill>
                  <a:srgbClr val="E4DDD2"/>
                </a:solidFill>
                <a:latin typeface="Calibri"/>
                <a:cs typeface="Calibri"/>
              </a:rPr>
              <a:t>inst[24:20]</a:t>
            </a:r>
            <a:r>
              <a:rPr sz="800" spc="109" baseline="6944" dirty="0">
                <a:solidFill>
                  <a:srgbClr val="E4DDD2"/>
                </a:solidFill>
                <a:latin typeface="Calibri"/>
                <a:cs typeface="Calibri"/>
              </a:rPr>
              <a:t> </a:t>
            </a:r>
            <a:r>
              <a:rPr sz="533" dirty="0">
                <a:solidFill>
                  <a:srgbClr val="82FFFF"/>
                </a:solidFill>
                <a:latin typeface="Calibri"/>
                <a:cs typeface="Calibri"/>
              </a:rPr>
              <a:t>AddrB</a:t>
            </a:r>
            <a:r>
              <a:rPr sz="533" spc="53" dirty="0">
                <a:solidFill>
                  <a:srgbClr val="82FFFF"/>
                </a:solidFill>
                <a:latin typeface="Calibri"/>
                <a:cs typeface="Calibri"/>
              </a:rPr>
              <a:t> </a:t>
            </a:r>
            <a:r>
              <a:rPr sz="533" spc="-7" dirty="0">
                <a:solidFill>
                  <a:srgbClr val="82FFFF"/>
                </a:solidFill>
                <a:latin typeface="Calibri"/>
                <a:cs typeface="Calibri"/>
              </a:rPr>
              <a:t>DataB</a:t>
            </a:r>
            <a:endParaRPr sz="533">
              <a:latin typeface="Calibri"/>
              <a:cs typeface="Calibri"/>
            </a:endParaRPr>
          </a:p>
        </p:txBody>
      </p:sp>
      <p:sp>
        <p:nvSpPr>
          <p:cNvPr id="126" name="object 126"/>
          <p:cNvSpPr/>
          <p:nvPr/>
        </p:nvSpPr>
        <p:spPr>
          <a:xfrm>
            <a:off x="9070956" y="4982203"/>
            <a:ext cx="103293" cy="82973"/>
          </a:xfrm>
          <a:custGeom>
            <a:avLst/>
            <a:gdLst/>
            <a:ahLst/>
            <a:cxnLst/>
            <a:rect l="l" t="t" r="r" b="b"/>
            <a:pathLst>
              <a:path w="77470" h="62229">
                <a:moveTo>
                  <a:pt x="0" y="0"/>
                </a:moveTo>
                <a:lnTo>
                  <a:pt x="77215" y="0"/>
                </a:lnTo>
                <a:lnTo>
                  <a:pt x="77215" y="62108"/>
                </a:lnTo>
                <a:lnTo>
                  <a:pt x="0" y="62108"/>
                </a:lnTo>
                <a:lnTo>
                  <a:pt x="0" y="0"/>
                </a:lnTo>
                <a:close/>
              </a:path>
            </a:pathLst>
          </a:custGeom>
          <a:ln w="9525">
            <a:solidFill>
              <a:srgbClr val="000000"/>
            </a:solidFill>
          </a:ln>
        </p:spPr>
        <p:txBody>
          <a:bodyPr wrap="square" lIns="0" tIns="0" rIns="0" bIns="0" rtlCol="0"/>
          <a:lstStyle/>
          <a:p>
            <a:endParaRPr sz="2400"/>
          </a:p>
        </p:txBody>
      </p:sp>
      <p:sp>
        <p:nvSpPr>
          <p:cNvPr id="127" name="object 127"/>
          <p:cNvSpPr txBox="1"/>
          <p:nvPr/>
        </p:nvSpPr>
        <p:spPr>
          <a:xfrm>
            <a:off x="9020156" y="4892379"/>
            <a:ext cx="612987" cy="342829"/>
          </a:xfrm>
          <a:prstGeom prst="rect">
            <a:avLst/>
          </a:prstGeom>
        </p:spPr>
        <p:txBody>
          <a:bodyPr vert="horz" wrap="square" lIns="0" tIns="57573" rIns="0" bIns="0" rtlCol="0">
            <a:spAutoFit/>
          </a:bodyPr>
          <a:lstStyle/>
          <a:p>
            <a:pPr marL="50799">
              <a:spcBef>
                <a:spcPts val="453"/>
              </a:spcBef>
            </a:pPr>
            <a:r>
              <a:rPr sz="533" dirty="0">
                <a:solidFill>
                  <a:srgbClr val="E4DDD2"/>
                </a:solidFill>
                <a:latin typeface="Calibri"/>
                <a:cs typeface="Calibri"/>
              </a:rPr>
              <a:t>inst[31:7]</a:t>
            </a:r>
            <a:r>
              <a:rPr sz="533" spc="67" dirty="0">
                <a:solidFill>
                  <a:srgbClr val="E4DDD2"/>
                </a:solidFill>
                <a:latin typeface="Calibri"/>
                <a:cs typeface="Calibri"/>
              </a:rPr>
              <a:t> </a:t>
            </a:r>
            <a:r>
              <a:rPr sz="1200" spc="-9" baseline="-23148" dirty="0">
                <a:solidFill>
                  <a:srgbClr val="82FFFF"/>
                </a:solidFill>
                <a:latin typeface="Calibri"/>
                <a:cs typeface="Calibri"/>
              </a:rPr>
              <a:t>Imm</a:t>
            </a:r>
            <a:r>
              <a:rPr sz="1200" spc="-9" baseline="-23148" dirty="0">
                <a:solidFill>
                  <a:srgbClr val="E4DDD2"/>
                </a:solidFill>
                <a:latin typeface="Calibri"/>
                <a:cs typeface="Calibri"/>
              </a:rPr>
              <a:t>.</a:t>
            </a:r>
            <a:endParaRPr sz="1200" baseline="-23148">
              <a:latin typeface="Calibri"/>
              <a:cs typeface="Calibri"/>
            </a:endParaRPr>
          </a:p>
          <a:p>
            <a:pPr marL="350511">
              <a:spcBef>
                <a:spcPts val="320"/>
              </a:spcBef>
            </a:pPr>
            <a:r>
              <a:rPr sz="800" spc="-7" dirty="0">
                <a:solidFill>
                  <a:srgbClr val="82FFFF"/>
                </a:solidFill>
                <a:latin typeface="Calibri"/>
                <a:cs typeface="Calibri"/>
              </a:rPr>
              <a:t>Gen</a:t>
            </a:r>
            <a:endParaRPr sz="800">
              <a:latin typeface="Calibri"/>
              <a:cs typeface="Calibri"/>
            </a:endParaRPr>
          </a:p>
        </p:txBody>
      </p:sp>
      <p:grpSp>
        <p:nvGrpSpPr>
          <p:cNvPr id="128" name="object 128"/>
          <p:cNvGrpSpPr/>
          <p:nvPr/>
        </p:nvGrpSpPr>
        <p:grpSpPr>
          <a:xfrm>
            <a:off x="10304158" y="4120894"/>
            <a:ext cx="1560407" cy="761153"/>
            <a:chOff x="7728118" y="3090670"/>
            <a:chExt cx="1170305" cy="570865"/>
          </a:xfrm>
        </p:grpSpPr>
        <p:sp>
          <p:nvSpPr>
            <p:cNvPr id="129" name="object 129"/>
            <p:cNvSpPr/>
            <p:nvPr/>
          </p:nvSpPr>
          <p:spPr>
            <a:xfrm>
              <a:off x="7728118" y="3414363"/>
              <a:ext cx="146050" cy="247015"/>
            </a:xfrm>
            <a:custGeom>
              <a:avLst/>
              <a:gdLst/>
              <a:ahLst/>
              <a:cxnLst/>
              <a:rect l="l" t="t" r="r" b="b"/>
              <a:pathLst>
                <a:path w="146050" h="247014">
                  <a:moveTo>
                    <a:pt x="118657" y="22580"/>
                  </a:moveTo>
                  <a:lnTo>
                    <a:pt x="0" y="22580"/>
                  </a:lnTo>
                  <a:lnTo>
                    <a:pt x="0" y="246752"/>
                  </a:lnTo>
                  <a:lnTo>
                    <a:pt x="10775" y="246752"/>
                  </a:lnTo>
                  <a:lnTo>
                    <a:pt x="10775" y="33374"/>
                  </a:lnTo>
                  <a:lnTo>
                    <a:pt x="5387" y="33374"/>
                  </a:lnTo>
                  <a:lnTo>
                    <a:pt x="10775" y="27978"/>
                  </a:lnTo>
                  <a:lnTo>
                    <a:pt x="122580" y="27978"/>
                  </a:lnTo>
                  <a:lnTo>
                    <a:pt x="124757" y="26967"/>
                  </a:lnTo>
                  <a:lnTo>
                    <a:pt x="118657" y="22580"/>
                  </a:lnTo>
                  <a:close/>
                </a:path>
                <a:path w="146050" h="247014">
                  <a:moveTo>
                    <a:pt x="105699" y="0"/>
                  </a:moveTo>
                  <a:lnTo>
                    <a:pt x="102368" y="568"/>
                  </a:lnTo>
                  <a:lnTo>
                    <a:pt x="100595" y="2983"/>
                  </a:lnTo>
                  <a:lnTo>
                    <a:pt x="98893" y="5397"/>
                  </a:lnTo>
                  <a:lnTo>
                    <a:pt x="99461" y="8804"/>
                  </a:lnTo>
                  <a:lnTo>
                    <a:pt x="101871" y="10509"/>
                  </a:lnTo>
                  <a:lnTo>
                    <a:pt x="118657" y="22580"/>
                  </a:lnTo>
                  <a:lnTo>
                    <a:pt x="135403" y="22580"/>
                  </a:lnTo>
                  <a:lnTo>
                    <a:pt x="135403" y="33374"/>
                  </a:lnTo>
                  <a:lnTo>
                    <a:pt x="110955" y="33374"/>
                  </a:lnTo>
                  <a:lnTo>
                    <a:pt x="96483" y="40119"/>
                  </a:lnTo>
                  <a:lnTo>
                    <a:pt x="95279" y="43315"/>
                  </a:lnTo>
                  <a:lnTo>
                    <a:pt x="97830" y="48712"/>
                  </a:lnTo>
                  <a:lnTo>
                    <a:pt x="101020" y="49918"/>
                  </a:lnTo>
                  <a:lnTo>
                    <a:pt x="103714" y="48641"/>
                  </a:lnTo>
                  <a:lnTo>
                    <a:pt x="146037" y="29042"/>
                  </a:lnTo>
                  <a:lnTo>
                    <a:pt x="108110" y="1775"/>
                  </a:lnTo>
                  <a:lnTo>
                    <a:pt x="105699" y="0"/>
                  </a:lnTo>
                  <a:close/>
                </a:path>
                <a:path w="146050" h="247014">
                  <a:moveTo>
                    <a:pt x="122580" y="27978"/>
                  </a:moveTo>
                  <a:lnTo>
                    <a:pt x="10775" y="27978"/>
                  </a:lnTo>
                  <a:lnTo>
                    <a:pt x="10775" y="33374"/>
                  </a:lnTo>
                  <a:lnTo>
                    <a:pt x="110955" y="33374"/>
                  </a:lnTo>
                  <a:lnTo>
                    <a:pt x="122580" y="27978"/>
                  </a:lnTo>
                  <a:close/>
                </a:path>
                <a:path w="146050" h="247014">
                  <a:moveTo>
                    <a:pt x="133135" y="23078"/>
                  </a:moveTo>
                  <a:lnTo>
                    <a:pt x="124757" y="26967"/>
                  </a:lnTo>
                  <a:lnTo>
                    <a:pt x="132284" y="32379"/>
                  </a:lnTo>
                  <a:lnTo>
                    <a:pt x="133135" y="23078"/>
                  </a:lnTo>
                  <a:close/>
                </a:path>
              </a:pathLst>
            </a:custGeom>
            <a:solidFill>
              <a:srgbClr val="767171"/>
            </a:solidFill>
          </p:spPr>
          <p:txBody>
            <a:bodyPr wrap="square" lIns="0" tIns="0" rIns="0" bIns="0" rtlCol="0"/>
            <a:lstStyle/>
            <a:p>
              <a:endParaRPr sz="2400"/>
            </a:p>
          </p:txBody>
        </p:sp>
        <p:sp>
          <p:nvSpPr>
            <p:cNvPr id="130" name="object 130"/>
            <p:cNvSpPr/>
            <p:nvPr/>
          </p:nvSpPr>
          <p:spPr>
            <a:xfrm>
              <a:off x="8792343" y="3095433"/>
              <a:ext cx="100965" cy="62230"/>
            </a:xfrm>
            <a:custGeom>
              <a:avLst/>
              <a:gdLst/>
              <a:ahLst/>
              <a:cxnLst/>
              <a:rect l="l" t="t" r="r" b="b"/>
              <a:pathLst>
                <a:path w="100965" h="62230">
                  <a:moveTo>
                    <a:pt x="0" y="0"/>
                  </a:moveTo>
                  <a:lnTo>
                    <a:pt x="100715" y="0"/>
                  </a:lnTo>
                  <a:lnTo>
                    <a:pt x="100715" y="62108"/>
                  </a:lnTo>
                  <a:lnTo>
                    <a:pt x="0" y="62108"/>
                  </a:lnTo>
                  <a:lnTo>
                    <a:pt x="0" y="0"/>
                  </a:lnTo>
                  <a:close/>
                </a:path>
              </a:pathLst>
            </a:custGeom>
            <a:ln w="9525">
              <a:solidFill>
                <a:srgbClr val="000000"/>
              </a:solidFill>
            </a:ln>
          </p:spPr>
          <p:txBody>
            <a:bodyPr wrap="square" lIns="0" tIns="0" rIns="0" bIns="0" rtlCol="0"/>
            <a:lstStyle/>
            <a:p>
              <a:endParaRPr sz="2400"/>
            </a:p>
          </p:txBody>
        </p:sp>
        <p:sp>
          <p:nvSpPr>
            <p:cNvPr id="131" name="object 131"/>
            <p:cNvSpPr/>
            <p:nvPr/>
          </p:nvSpPr>
          <p:spPr>
            <a:xfrm>
              <a:off x="8669806" y="3147468"/>
              <a:ext cx="62230" cy="62230"/>
            </a:xfrm>
            <a:custGeom>
              <a:avLst/>
              <a:gdLst/>
              <a:ahLst/>
              <a:cxnLst/>
              <a:rect l="l" t="t" r="r" b="b"/>
              <a:pathLst>
                <a:path w="62229" h="62230">
                  <a:moveTo>
                    <a:pt x="0" y="0"/>
                  </a:moveTo>
                  <a:lnTo>
                    <a:pt x="62108" y="0"/>
                  </a:lnTo>
                  <a:lnTo>
                    <a:pt x="62108" y="62108"/>
                  </a:lnTo>
                  <a:lnTo>
                    <a:pt x="0" y="62108"/>
                  </a:lnTo>
                  <a:lnTo>
                    <a:pt x="0" y="0"/>
                  </a:lnTo>
                  <a:close/>
                </a:path>
              </a:pathLst>
            </a:custGeom>
            <a:ln w="9525">
              <a:solidFill>
                <a:srgbClr val="000000"/>
              </a:solidFill>
            </a:ln>
          </p:spPr>
          <p:txBody>
            <a:bodyPr wrap="square" lIns="0" tIns="0" rIns="0" bIns="0" rtlCol="0"/>
            <a:lstStyle/>
            <a:p>
              <a:endParaRPr sz="2400"/>
            </a:p>
          </p:txBody>
        </p:sp>
      </p:grpSp>
      <p:sp>
        <p:nvSpPr>
          <p:cNvPr id="132" name="object 132"/>
          <p:cNvSpPr txBox="1"/>
          <p:nvPr/>
        </p:nvSpPr>
        <p:spPr>
          <a:xfrm>
            <a:off x="11542809" y="4109381"/>
            <a:ext cx="331047" cy="170987"/>
          </a:xfrm>
          <a:prstGeom prst="rect">
            <a:avLst/>
          </a:prstGeom>
        </p:spPr>
        <p:txBody>
          <a:bodyPr vert="horz" wrap="square" lIns="0" tIns="16933" rIns="0" bIns="0" rtlCol="0">
            <a:spAutoFit/>
          </a:bodyPr>
          <a:lstStyle/>
          <a:p>
            <a:pPr marL="179489">
              <a:lnSpc>
                <a:spcPts val="593"/>
              </a:lnSpc>
              <a:spcBef>
                <a:spcPts val="133"/>
              </a:spcBef>
            </a:pPr>
            <a:r>
              <a:rPr sz="533" dirty="0">
                <a:solidFill>
                  <a:srgbClr val="E4DDD2"/>
                </a:solidFill>
                <a:latin typeface="Calibri"/>
                <a:cs typeface="Calibri"/>
              </a:rPr>
              <a:t>p</a:t>
            </a:r>
            <a:r>
              <a:rPr sz="533" spc="7" dirty="0">
                <a:solidFill>
                  <a:srgbClr val="E4DDD2"/>
                </a:solidFill>
                <a:latin typeface="Calibri"/>
                <a:cs typeface="Calibri"/>
              </a:rPr>
              <a:t>c</a:t>
            </a:r>
            <a:r>
              <a:rPr sz="533" dirty="0">
                <a:solidFill>
                  <a:srgbClr val="E4DDD2"/>
                </a:solidFill>
                <a:latin typeface="Calibri"/>
                <a:cs typeface="Calibri"/>
              </a:rPr>
              <a:t>+4</a:t>
            </a:r>
            <a:endParaRPr sz="533">
              <a:latin typeface="Calibri"/>
              <a:cs typeface="Calibri"/>
            </a:endParaRPr>
          </a:p>
          <a:p>
            <a:pPr marL="16933">
              <a:lnSpc>
                <a:spcPts val="593"/>
              </a:lnSpc>
            </a:pPr>
            <a:r>
              <a:rPr sz="533" spc="-7" dirty="0">
                <a:solidFill>
                  <a:srgbClr val="E4DDD2"/>
                </a:solidFill>
                <a:latin typeface="Calibri"/>
                <a:cs typeface="Calibri"/>
              </a:rPr>
              <a:t>alu</a:t>
            </a:r>
            <a:endParaRPr sz="533">
              <a:latin typeface="Calibri"/>
              <a:cs typeface="Calibri"/>
            </a:endParaRPr>
          </a:p>
        </p:txBody>
      </p:sp>
      <p:sp>
        <p:nvSpPr>
          <p:cNvPr id="133" name="object 133"/>
          <p:cNvSpPr/>
          <p:nvPr/>
        </p:nvSpPr>
        <p:spPr>
          <a:xfrm>
            <a:off x="11613455" y="4595010"/>
            <a:ext cx="145627" cy="82973"/>
          </a:xfrm>
          <a:custGeom>
            <a:avLst/>
            <a:gdLst/>
            <a:ahLst/>
            <a:cxnLst/>
            <a:rect l="l" t="t" r="r" b="b"/>
            <a:pathLst>
              <a:path w="109220" h="62229">
                <a:moveTo>
                  <a:pt x="0" y="0"/>
                </a:moveTo>
                <a:lnTo>
                  <a:pt x="109108" y="0"/>
                </a:lnTo>
                <a:lnTo>
                  <a:pt x="109108" y="62108"/>
                </a:lnTo>
                <a:lnTo>
                  <a:pt x="0" y="62108"/>
                </a:lnTo>
                <a:lnTo>
                  <a:pt x="0" y="0"/>
                </a:lnTo>
                <a:close/>
              </a:path>
            </a:pathLst>
          </a:custGeom>
          <a:ln w="9525">
            <a:solidFill>
              <a:srgbClr val="000000"/>
            </a:solidFill>
          </a:ln>
        </p:spPr>
        <p:txBody>
          <a:bodyPr wrap="square" lIns="0" tIns="0" rIns="0" bIns="0" rtlCol="0"/>
          <a:lstStyle/>
          <a:p>
            <a:endParaRPr sz="2400"/>
          </a:p>
        </p:txBody>
      </p:sp>
      <p:sp>
        <p:nvSpPr>
          <p:cNvPr id="134" name="object 134"/>
          <p:cNvSpPr txBox="1"/>
          <p:nvPr/>
        </p:nvSpPr>
        <p:spPr>
          <a:xfrm>
            <a:off x="11596522" y="4576741"/>
            <a:ext cx="176953" cy="99108"/>
          </a:xfrm>
          <a:prstGeom prst="rect">
            <a:avLst/>
          </a:prstGeom>
        </p:spPr>
        <p:txBody>
          <a:bodyPr vert="horz" wrap="square" lIns="0" tIns="16933" rIns="0" bIns="0" rtlCol="0">
            <a:spAutoFit/>
          </a:bodyPr>
          <a:lstStyle/>
          <a:p>
            <a:pPr marL="16933">
              <a:spcBef>
                <a:spcPts val="133"/>
              </a:spcBef>
            </a:pPr>
            <a:r>
              <a:rPr sz="533" spc="7" dirty="0">
                <a:solidFill>
                  <a:srgbClr val="E4DDD2"/>
                </a:solidFill>
                <a:latin typeface="Calibri"/>
                <a:cs typeface="Calibri"/>
              </a:rPr>
              <a:t>m</a:t>
            </a:r>
            <a:r>
              <a:rPr sz="533" dirty="0">
                <a:solidFill>
                  <a:srgbClr val="E4DDD2"/>
                </a:solidFill>
                <a:latin typeface="Calibri"/>
                <a:cs typeface="Calibri"/>
              </a:rPr>
              <a:t>em</a:t>
            </a:r>
            <a:endParaRPr sz="533">
              <a:latin typeface="Calibri"/>
              <a:cs typeface="Calibri"/>
            </a:endParaRPr>
          </a:p>
        </p:txBody>
      </p:sp>
      <p:sp>
        <p:nvSpPr>
          <p:cNvPr id="135" name="object 135"/>
          <p:cNvSpPr/>
          <p:nvPr/>
        </p:nvSpPr>
        <p:spPr>
          <a:xfrm>
            <a:off x="11888746" y="4460722"/>
            <a:ext cx="85513" cy="82973"/>
          </a:xfrm>
          <a:custGeom>
            <a:avLst/>
            <a:gdLst/>
            <a:ahLst/>
            <a:cxnLst/>
            <a:rect l="l" t="t" r="r" b="b"/>
            <a:pathLst>
              <a:path w="64134" h="62229">
                <a:moveTo>
                  <a:pt x="0" y="0"/>
                </a:moveTo>
                <a:lnTo>
                  <a:pt x="63786" y="0"/>
                </a:lnTo>
                <a:lnTo>
                  <a:pt x="63786" y="62108"/>
                </a:lnTo>
                <a:lnTo>
                  <a:pt x="0" y="62108"/>
                </a:lnTo>
                <a:lnTo>
                  <a:pt x="0" y="0"/>
                </a:lnTo>
                <a:close/>
              </a:path>
            </a:pathLst>
          </a:custGeom>
          <a:ln w="9525">
            <a:solidFill>
              <a:srgbClr val="000000"/>
            </a:solidFill>
          </a:ln>
        </p:spPr>
        <p:txBody>
          <a:bodyPr wrap="square" lIns="0" tIns="0" rIns="0" bIns="0" rtlCol="0"/>
          <a:lstStyle/>
          <a:p>
            <a:endParaRPr sz="2400"/>
          </a:p>
        </p:txBody>
      </p:sp>
      <p:sp>
        <p:nvSpPr>
          <p:cNvPr id="136" name="object 136"/>
          <p:cNvSpPr txBox="1"/>
          <p:nvPr/>
        </p:nvSpPr>
        <p:spPr>
          <a:xfrm>
            <a:off x="11784525" y="4442629"/>
            <a:ext cx="205740" cy="147327"/>
          </a:xfrm>
          <a:prstGeom prst="rect">
            <a:avLst/>
          </a:prstGeom>
        </p:spPr>
        <p:txBody>
          <a:bodyPr vert="horz" wrap="square" lIns="0" tIns="16933" rIns="0" bIns="0" rtlCol="0">
            <a:spAutoFit/>
          </a:bodyPr>
          <a:lstStyle/>
          <a:p>
            <a:pPr marL="104137">
              <a:lnSpc>
                <a:spcPts val="545"/>
              </a:lnSpc>
              <a:spcBef>
                <a:spcPts val="133"/>
              </a:spcBef>
            </a:pPr>
            <a:r>
              <a:rPr sz="533" dirty="0">
                <a:solidFill>
                  <a:srgbClr val="E4DDD2"/>
                </a:solidFill>
                <a:latin typeface="Calibri"/>
                <a:cs typeface="Calibri"/>
              </a:rPr>
              <a:t>wb</a:t>
            </a:r>
            <a:endParaRPr sz="533">
              <a:latin typeface="Calibri"/>
              <a:cs typeface="Calibri"/>
            </a:endParaRPr>
          </a:p>
          <a:p>
            <a:pPr marL="16933">
              <a:lnSpc>
                <a:spcPts val="545"/>
              </a:lnSpc>
            </a:pPr>
            <a:r>
              <a:rPr sz="533" dirty="0">
                <a:solidFill>
                  <a:srgbClr val="E4DDD2"/>
                </a:solidFill>
                <a:latin typeface="Calibri"/>
                <a:cs typeface="Calibri"/>
              </a:rPr>
              <a:t>0</a:t>
            </a:r>
            <a:endParaRPr sz="533">
              <a:latin typeface="Calibri"/>
              <a:cs typeface="Calibri"/>
            </a:endParaRPr>
          </a:p>
        </p:txBody>
      </p:sp>
      <p:sp>
        <p:nvSpPr>
          <p:cNvPr id="137" name="object 137"/>
          <p:cNvSpPr txBox="1"/>
          <p:nvPr/>
        </p:nvSpPr>
        <p:spPr>
          <a:xfrm>
            <a:off x="8006585" y="4328837"/>
            <a:ext cx="115993" cy="99108"/>
          </a:xfrm>
          <a:prstGeom prst="rect">
            <a:avLst/>
          </a:prstGeom>
        </p:spPr>
        <p:txBody>
          <a:bodyPr vert="horz" wrap="square" lIns="0" tIns="16933" rIns="0" bIns="0" rtlCol="0">
            <a:spAutoFit/>
          </a:bodyPr>
          <a:lstStyle/>
          <a:p>
            <a:pPr marL="16933">
              <a:spcBef>
                <a:spcPts val="133"/>
              </a:spcBef>
            </a:pPr>
            <a:r>
              <a:rPr sz="533" spc="-7" dirty="0">
                <a:solidFill>
                  <a:srgbClr val="E4DDD2"/>
                </a:solidFill>
                <a:latin typeface="Calibri"/>
                <a:cs typeface="Calibri"/>
              </a:rPr>
              <a:t>alu</a:t>
            </a:r>
            <a:endParaRPr sz="533">
              <a:latin typeface="Calibri"/>
              <a:cs typeface="Calibri"/>
            </a:endParaRPr>
          </a:p>
        </p:txBody>
      </p:sp>
      <p:sp>
        <p:nvSpPr>
          <p:cNvPr id="138" name="object 138"/>
          <p:cNvSpPr txBox="1"/>
          <p:nvPr/>
        </p:nvSpPr>
        <p:spPr>
          <a:xfrm>
            <a:off x="7916766" y="4471076"/>
            <a:ext cx="364913" cy="99172"/>
          </a:xfrm>
          <a:prstGeom prst="rect">
            <a:avLst/>
          </a:prstGeom>
        </p:spPr>
        <p:txBody>
          <a:bodyPr vert="horz" wrap="square" lIns="0" tIns="16933" rIns="0" bIns="0" rtlCol="0">
            <a:spAutoFit/>
          </a:bodyPr>
          <a:lstStyle/>
          <a:p>
            <a:pPr marL="50799">
              <a:spcBef>
                <a:spcPts val="133"/>
              </a:spcBef>
            </a:pPr>
            <a:r>
              <a:rPr sz="533" dirty="0">
                <a:solidFill>
                  <a:srgbClr val="E4DDD2"/>
                </a:solidFill>
                <a:latin typeface="Calibri"/>
                <a:cs typeface="Calibri"/>
              </a:rPr>
              <a:t>pc+4     </a:t>
            </a:r>
            <a:r>
              <a:rPr sz="533" spc="27" dirty="0">
                <a:solidFill>
                  <a:srgbClr val="E4DDD2"/>
                </a:solidFill>
                <a:latin typeface="Calibri"/>
                <a:cs typeface="Calibri"/>
              </a:rPr>
              <a:t> </a:t>
            </a:r>
            <a:r>
              <a:rPr sz="800" baseline="27777" dirty="0">
                <a:solidFill>
                  <a:srgbClr val="E4DDD2"/>
                </a:solidFill>
                <a:latin typeface="Calibri"/>
                <a:cs typeface="Calibri"/>
              </a:rPr>
              <a:t>0</a:t>
            </a:r>
            <a:endParaRPr sz="800" baseline="27777">
              <a:latin typeface="Calibri"/>
              <a:cs typeface="Calibri"/>
            </a:endParaRPr>
          </a:p>
        </p:txBody>
      </p:sp>
      <p:grpSp>
        <p:nvGrpSpPr>
          <p:cNvPr id="139" name="object 139"/>
          <p:cNvGrpSpPr/>
          <p:nvPr/>
        </p:nvGrpSpPr>
        <p:grpSpPr>
          <a:xfrm>
            <a:off x="10255284" y="4158942"/>
            <a:ext cx="245533" cy="250613"/>
            <a:chOff x="7691463" y="3119206"/>
            <a:chExt cx="184150" cy="187960"/>
          </a:xfrm>
        </p:grpSpPr>
        <p:sp>
          <p:nvSpPr>
            <p:cNvPr id="140" name="object 140"/>
            <p:cNvSpPr/>
            <p:nvPr/>
          </p:nvSpPr>
          <p:spPr>
            <a:xfrm>
              <a:off x="7696225" y="3239791"/>
              <a:ext cx="77470" cy="62230"/>
            </a:xfrm>
            <a:custGeom>
              <a:avLst/>
              <a:gdLst/>
              <a:ahLst/>
              <a:cxnLst/>
              <a:rect l="l" t="t" r="r" b="b"/>
              <a:pathLst>
                <a:path w="77470" h="62229">
                  <a:moveTo>
                    <a:pt x="0" y="0"/>
                  </a:moveTo>
                  <a:lnTo>
                    <a:pt x="77215" y="0"/>
                  </a:lnTo>
                  <a:lnTo>
                    <a:pt x="77215" y="62108"/>
                  </a:lnTo>
                  <a:lnTo>
                    <a:pt x="0" y="62108"/>
                  </a:lnTo>
                  <a:lnTo>
                    <a:pt x="0" y="0"/>
                  </a:lnTo>
                  <a:close/>
                </a:path>
              </a:pathLst>
            </a:custGeom>
            <a:ln w="9525">
              <a:solidFill>
                <a:srgbClr val="000000"/>
              </a:solidFill>
            </a:ln>
          </p:spPr>
          <p:txBody>
            <a:bodyPr wrap="square" lIns="0" tIns="0" rIns="0" bIns="0" rtlCol="0"/>
            <a:lstStyle/>
            <a:p>
              <a:endParaRPr sz="2400"/>
            </a:p>
          </p:txBody>
        </p:sp>
        <p:sp>
          <p:nvSpPr>
            <p:cNvPr id="141" name="object 141"/>
            <p:cNvSpPr/>
            <p:nvPr/>
          </p:nvSpPr>
          <p:spPr>
            <a:xfrm>
              <a:off x="7775119" y="3239791"/>
              <a:ext cx="95885" cy="62230"/>
            </a:xfrm>
            <a:custGeom>
              <a:avLst/>
              <a:gdLst/>
              <a:ahLst/>
              <a:cxnLst/>
              <a:rect l="l" t="t" r="r" b="b"/>
              <a:pathLst>
                <a:path w="95884" h="62229">
                  <a:moveTo>
                    <a:pt x="0" y="0"/>
                  </a:moveTo>
                  <a:lnTo>
                    <a:pt x="95679" y="0"/>
                  </a:lnTo>
                  <a:lnTo>
                    <a:pt x="95679" y="62108"/>
                  </a:lnTo>
                  <a:lnTo>
                    <a:pt x="0" y="62108"/>
                  </a:lnTo>
                  <a:lnTo>
                    <a:pt x="0" y="0"/>
                  </a:lnTo>
                  <a:close/>
                </a:path>
              </a:pathLst>
            </a:custGeom>
            <a:ln w="9525">
              <a:solidFill>
                <a:srgbClr val="000000"/>
              </a:solidFill>
            </a:ln>
          </p:spPr>
          <p:txBody>
            <a:bodyPr wrap="square" lIns="0" tIns="0" rIns="0" bIns="0" rtlCol="0"/>
            <a:lstStyle/>
            <a:p>
              <a:endParaRPr sz="2400"/>
            </a:p>
          </p:txBody>
        </p:sp>
        <p:sp>
          <p:nvSpPr>
            <p:cNvPr id="142" name="object 142"/>
            <p:cNvSpPr/>
            <p:nvPr/>
          </p:nvSpPr>
          <p:spPr>
            <a:xfrm>
              <a:off x="7726440" y="3123968"/>
              <a:ext cx="50800" cy="62230"/>
            </a:xfrm>
            <a:custGeom>
              <a:avLst/>
              <a:gdLst/>
              <a:ahLst/>
              <a:cxnLst/>
              <a:rect l="l" t="t" r="r" b="b"/>
              <a:pathLst>
                <a:path w="50800" h="62230">
                  <a:moveTo>
                    <a:pt x="0" y="0"/>
                  </a:moveTo>
                  <a:lnTo>
                    <a:pt x="50358" y="0"/>
                  </a:lnTo>
                  <a:lnTo>
                    <a:pt x="50358" y="62108"/>
                  </a:lnTo>
                  <a:lnTo>
                    <a:pt x="0" y="62108"/>
                  </a:lnTo>
                  <a:lnTo>
                    <a:pt x="0" y="0"/>
                  </a:lnTo>
                  <a:close/>
                </a:path>
              </a:pathLst>
            </a:custGeom>
            <a:ln w="9525">
              <a:solidFill>
                <a:srgbClr val="000000"/>
              </a:solidFill>
            </a:ln>
          </p:spPr>
          <p:txBody>
            <a:bodyPr wrap="square" lIns="0" tIns="0" rIns="0" bIns="0" rtlCol="0"/>
            <a:lstStyle/>
            <a:p>
              <a:endParaRPr sz="2400"/>
            </a:p>
          </p:txBody>
        </p:sp>
      </p:grpSp>
      <p:sp>
        <p:nvSpPr>
          <p:cNvPr id="143" name="object 143"/>
          <p:cNvSpPr txBox="1"/>
          <p:nvPr/>
        </p:nvSpPr>
        <p:spPr>
          <a:xfrm>
            <a:off x="10244700" y="4150022"/>
            <a:ext cx="391160" cy="252997"/>
          </a:xfrm>
          <a:prstGeom prst="rect">
            <a:avLst/>
          </a:prstGeom>
        </p:spPr>
        <p:txBody>
          <a:bodyPr vert="horz" wrap="square" lIns="0" tIns="16933" rIns="0" bIns="0" rtlCol="0">
            <a:spAutoFit/>
          </a:bodyPr>
          <a:lstStyle/>
          <a:p>
            <a:pPr marL="56725">
              <a:spcBef>
                <a:spcPts val="133"/>
              </a:spcBef>
            </a:pPr>
            <a:r>
              <a:rPr sz="533" dirty="0">
                <a:solidFill>
                  <a:srgbClr val="E4DDD2"/>
                </a:solidFill>
                <a:latin typeface="Calibri"/>
                <a:cs typeface="Calibri"/>
              </a:rPr>
              <a:t>pc</a:t>
            </a:r>
            <a:endParaRPr sz="533">
              <a:latin typeface="Calibri"/>
              <a:cs typeface="Calibri"/>
            </a:endParaRPr>
          </a:p>
          <a:p>
            <a:pPr marL="338658">
              <a:lnSpc>
                <a:spcPts val="593"/>
              </a:lnSpc>
              <a:spcBef>
                <a:spcPts val="27"/>
              </a:spcBef>
            </a:pPr>
            <a:r>
              <a:rPr sz="533" dirty="0">
                <a:solidFill>
                  <a:srgbClr val="82FFFF"/>
                </a:solidFill>
                <a:latin typeface="Calibri"/>
                <a:cs typeface="Calibri"/>
              </a:rPr>
              <a:t>1</a:t>
            </a:r>
            <a:endParaRPr sz="533">
              <a:latin typeface="Calibri"/>
              <a:cs typeface="Calibri"/>
            </a:endParaRPr>
          </a:p>
          <a:p>
            <a:pPr marL="16933">
              <a:lnSpc>
                <a:spcPts val="593"/>
              </a:lnSpc>
            </a:pPr>
            <a:r>
              <a:rPr sz="533" dirty="0">
                <a:solidFill>
                  <a:srgbClr val="E4DDD2"/>
                </a:solidFill>
                <a:latin typeface="Calibri"/>
                <a:cs typeface="Calibri"/>
              </a:rPr>
              <a:t>Reg[rs1]</a:t>
            </a:r>
            <a:endParaRPr sz="533">
              <a:latin typeface="Calibri"/>
              <a:cs typeface="Calibri"/>
            </a:endParaRPr>
          </a:p>
        </p:txBody>
      </p:sp>
      <p:sp>
        <p:nvSpPr>
          <p:cNvPr id="144" name="object 144"/>
          <p:cNvSpPr txBox="1"/>
          <p:nvPr/>
        </p:nvSpPr>
        <p:spPr>
          <a:xfrm>
            <a:off x="9714267" y="5003462"/>
            <a:ext cx="326813" cy="99108"/>
          </a:xfrm>
          <a:prstGeom prst="rect">
            <a:avLst/>
          </a:prstGeom>
        </p:spPr>
        <p:txBody>
          <a:bodyPr vert="horz" wrap="square" lIns="0" tIns="16933" rIns="0" bIns="0" rtlCol="0">
            <a:spAutoFit/>
          </a:bodyPr>
          <a:lstStyle/>
          <a:p>
            <a:pPr marL="16933">
              <a:spcBef>
                <a:spcPts val="133"/>
              </a:spcBef>
            </a:pPr>
            <a:r>
              <a:rPr sz="533" spc="-7" dirty="0">
                <a:solidFill>
                  <a:srgbClr val="E4DDD2"/>
                </a:solidFill>
                <a:latin typeface="Calibri"/>
                <a:cs typeface="Calibri"/>
              </a:rPr>
              <a:t>i</a:t>
            </a:r>
            <a:r>
              <a:rPr sz="533" spc="7" dirty="0">
                <a:solidFill>
                  <a:srgbClr val="E4DDD2"/>
                </a:solidFill>
                <a:latin typeface="Calibri"/>
                <a:cs typeface="Calibri"/>
              </a:rPr>
              <a:t>m</a:t>
            </a:r>
            <a:r>
              <a:rPr sz="533" spc="40" dirty="0">
                <a:solidFill>
                  <a:srgbClr val="E4DDD2"/>
                </a:solidFill>
                <a:latin typeface="Calibri"/>
                <a:cs typeface="Calibri"/>
              </a:rPr>
              <a:t>m</a:t>
            </a:r>
            <a:r>
              <a:rPr sz="533" dirty="0">
                <a:solidFill>
                  <a:srgbClr val="E4DDD2"/>
                </a:solidFill>
                <a:latin typeface="Calibri"/>
                <a:cs typeface="Calibri"/>
              </a:rPr>
              <a:t>[</a:t>
            </a:r>
            <a:r>
              <a:rPr sz="533" spc="-7" dirty="0">
                <a:solidFill>
                  <a:srgbClr val="E4DDD2"/>
                </a:solidFill>
                <a:latin typeface="Calibri"/>
                <a:cs typeface="Calibri"/>
              </a:rPr>
              <a:t>31</a:t>
            </a:r>
            <a:r>
              <a:rPr sz="533" spc="7" dirty="0">
                <a:solidFill>
                  <a:srgbClr val="E4DDD2"/>
                </a:solidFill>
                <a:latin typeface="Calibri"/>
                <a:cs typeface="Calibri"/>
              </a:rPr>
              <a:t>:</a:t>
            </a:r>
            <a:r>
              <a:rPr sz="533" spc="-7" dirty="0">
                <a:solidFill>
                  <a:srgbClr val="E4DDD2"/>
                </a:solidFill>
                <a:latin typeface="Calibri"/>
                <a:cs typeface="Calibri"/>
              </a:rPr>
              <a:t>0</a:t>
            </a:r>
            <a:r>
              <a:rPr sz="533" dirty="0">
                <a:solidFill>
                  <a:srgbClr val="E4DDD2"/>
                </a:solidFill>
                <a:latin typeface="Calibri"/>
                <a:cs typeface="Calibri"/>
              </a:rPr>
              <a:t>]</a:t>
            </a:r>
            <a:endParaRPr sz="533">
              <a:latin typeface="Calibri"/>
              <a:cs typeface="Calibri"/>
            </a:endParaRPr>
          </a:p>
        </p:txBody>
      </p:sp>
      <p:grpSp>
        <p:nvGrpSpPr>
          <p:cNvPr id="145" name="object 145"/>
          <p:cNvGrpSpPr/>
          <p:nvPr/>
        </p:nvGrpSpPr>
        <p:grpSpPr>
          <a:xfrm>
            <a:off x="10248570" y="4465562"/>
            <a:ext cx="245533" cy="95673"/>
            <a:chOff x="7686427" y="3349171"/>
            <a:chExt cx="184150" cy="71755"/>
          </a:xfrm>
        </p:grpSpPr>
        <p:sp>
          <p:nvSpPr>
            <p:cNvPr id="146" name="object 146"/>
            <p:cNvSpPr/>
            <p:nvPr/>
          </p:nvSpPr>
          <p:spPr>
            <a:xfrm>
              <a:off x="7691190" y="3353934"/>
              <a:ext cx="77470" cy="62230"/>
            </a:xfrm>
            <a:custGeom>
              <a:avLst/>
              <a:gdLst/>
              <a:ahLst/>
              <a:cxnLst/>
              <a:rect l="l" t="t" r="r" b="b"/>
              <a:pathLst>
                <a:path w="77470" h="62229">
                  <a:moveTo>
                    <a:pt x="0" y="0"/>
                  </a:moveTo>
                  <a:lnTo>
                    <a:pt x="77215" y="0"/>
                  </a:lnTo>
                  <a:lnTo>
                    <a:pt x="77215" y="62108"/>
                  </a:lnTo>
                  <a:lnTo>
                    <a:pt x="0" y="62108"/>
                  </a:lnTo>
                  <a:lnTo>
                    <a:pt x="0" y="0"/>
                  </a:lnTo>
                  <a:close/>
                </a:path>
              </a:pathLst>
            </a:custGeom>
            <a:ln w="9525">
              <a:solidFill>
                <a:srgbClr val="000000"/>
              </a:solidFill>
            </a:ln>
          </p:spPr>
          <p:txBody>
            <a:bodyPr wrap="square" lIns="0" tIns="0" rIns="0" bIns="0" rtlCol="0"/>
            <a:lstStyle/>
            <a:p>
              <a:endParaRPr sz="2400"/>
            </a:p>
          </p:txBody>
        </p:sp>
        <p:sp>
          <p:nvSpPr>
            <p:cNvPr id="147" name="object 147"/>
            <p:cNvSpPr/>
            <p:nvPr/>
          </p:nvSpPr>
          <p:spPr>
            <a:xfrm>
              <a:off x="7770083" y="3353934"/>
              <a:ext cx="95885" cy="62230"/>
            </a:xfrm>
            <a:custGeom>
              <a:avLst/>
              <a:gdLst/>
              <a:ahLst/>
              <a:cxnLst/>
              <a:rect l="l" t="t" r="r" b="b"/>
              <a:pathLst>
                <a:path w="95884" h="62229">
                  <a:moveTo>
                    <a:pt x="0" y="0"/>
                  </a:moveTo>
                  <a:lnTo>
                    <a:pt x="95679" y="0"/>
                  </a:lnTo>
                  <a:lnTo>
                    <a:pt x="95679" y="62108"/>
                  </a:lnTo>
                  <a:lnTo>
                    <a:pt x="0" y="62108"/>
                  </a:lnTo>
                  <a:lnTo>
                    <a:pt x="0" y="0"/>
                  </a:lnTo>
                  <a:close/>
                </a:path>
              </a:pathLst>
            </a:custGeom>
            <a:ln w="9525">
              <a:solidFill>
                <a:srgbClr val="000000"/>
              </a:solidFill>
            </a:ln>
          </p:spPr>
          <p:txBody>
            <a:bodyPr wrap="square" lIns="0" tIns="0" rIns="0" bIns="0" rtlCol="0"/>
            <a:lstStyle/>
            <a:p>
              <a:endParaRPr sz="2400"/>
            </a:p>
          </p:txBody>
        </p:sp>
      </p:grpSp>
      <p:sp>
        <p:nvSpPr>
          <p:cNvPr id="148" name="object 148"/>
          <p:cNvSpPr txBox="1"/>
          <p:nvPr/>
        </p:nvSpPr>
        <p:spPr>
          <a:xfrm>
            <a:off x="9964642" y="4454820"/>
            <a:ext cx="629073" cy="99172"/>
          </a:xfrm>
          <a:prstGeom prst="rect">
            <a:avLst/>
          </a:prstGeom>
        </p:spPr>
        <p:txBody>
          <a:bodyPr vert="horz" wrap="square" lIns="0" tIns="16933" rIns="0" bIns="0" rtlCol="0">
            <a:spAutoFit/>
          </a:bodyPr>
          <a:lstStyle/>
          <a:p>
            <a:pPr marL="50799">
              <a:spcBef>
                <a:spcPts val="133"/>
              </a:spcBef>
            </a:pPr>
            <a:r>
              <a:rPr sz="800" spc="-9" baseline="-41666" dirty="0">
                <a:solidFill>
                  <a:srgbClr val="82FFFF"/>
                </a:solidFill>
                <a:latin typeface="Calibri"/>
                <a:cs typeface="Calibri"/>
              </a:rPr>
              <a:t>Branch</a:t>
            </a:r>
            <a:r>
              <a:rPr sz="800" spc="289" baseline="-41666" dirty="0">
                <a:solidFill>
                  <a:srgbClr val="82FFFF"/>
                </a:solidFill>
                <a:latin typeface="Calibri"/>
                <a:cs typeface="Calibri"/>
              </a:rPr>
              <a:t> </a:t>
            </a:r>
            <a:r>
              <a:rPr sz="533" dirty="0">
                <a:solidFill>
                  <a:srgbClr val="E4DDD2"/>
                </a:solidFill>
                <a:latin typeface="Calibri"/>
                <a:cs typeface="Calibri"/>
              </a:rPr>
              <a:t>Reg[rs2]</a:t>
            </a:r>
            <a:r>
              <a:rPr sz="533" spc="13" dirty="0">
                <a:solidFill>
                  <a:srgbClr val="E4DDD2"/>
                </a:solidFill>
                <a:latin typeface="Calibri"/>
                <a:cs typeface="Calibri"/>
              </a:rPr>
              <a:t> </a:t>
            </a:r>
            <a:r>
              <a:rPr sz="800" baseline="-48611" dirty="0">
                <a:solidFill>
                  <a:srgbClr val="E4DDD2"/>
                </a:solidFill>
                <a:latin typeface="Calibri"/>
                <a:cs typeface="Calibri"/>
              </a:rPr>
              <a:t>0</a:t>
            </a:r>
            <a:endParaRPr sz="800" baseline="-48611">
              <a:latin typeface="Calibri"/>
              <a:cs typeface="Calibri"/>
            </a:endParaRPr>
          </a:p>
        </p:txBody>
      </p:sp>
      <p:sp>
        <p:nvSpPr>
          <p:cNvPr id="149" name="object 149"/>
          <p:cNvSpPr/>
          <p:nvPr/>
        </p:nvSpPr>
        <p:spPr>
          <a:xfrm>
            <a:off x="9630484" y="4671105"/>
            <a:ext cx="868680" cy="452120"/>
          </a:xfrm>
          <a:custGeom>
            <a:avLst/>
            <a:gdLst/>
            <a:ahLst/>
            <a:cxnLst/>
            <a:rect l="l" t="t" r="r" b="b"/>
            <a:pathLst>
              <a:path w="651509" h="339089">
                <a:moveTo>
                  <a:pt x="538043" y="328253"/>
                </a:moveTo>
                <a:lnTo>
                  <a:pt x="0" y="328253"/>
                </a:lnTo>
                <a:lnTo>
                  <a:pt x="0" y="339074"/>
                </a:lnTo>
                <a:lnTo>
                  <a:pt x="548841" y="339074"/>
                </a:lnTo>
                <a:lnTo>
                  <a:pt x="548841" y="333664"/>
                </a:lnTo>
                <a:lnTo>
                  <a:pt x="538043" y="333664"/>
                </a:lnTo>
                <a:lnTo>
                  <a:pt x="538043" y="328253"/>
                </a:lnTo>
                <a:close/>
              </a:path>
              <a:path w="651509" h="339089">
                <a:moveTo>
                  <a:pt x="620570" y="19648"/>
                </a:moveTo>
                <a:lnTo>
                  <a:pt x="538043" y="19648"/>
                </a:lnTo>
                <a:lnTo>
                  <a:pt x="538043" y="328253"/>
                </a:lnTo>
                <a:lnTo>
                  <a:pt x="543441" y="328253"/>
                </a:lnTo>
                <a:lnTo>
                  <a:pt x="538043" y="333664"/>
                </a:lnTo>
                <a:lnTo>
                  <a:pt x="548841" y="333664"/>
                </a:lnTo>
                <a:lnTo>
                  <a:pt x="548841" y="30468"/>
                </a:lnTo>
                <a:lnTo>
                  <a:pt x="543441" y="30468"/>
                </a:lnTo>
                <a:lnTo>
                  <a:pt x="548841" y="25058"/>
                </a:lnTo>
                <a:lnTo>
                  <a:pt x="629827" y="25058"/>
                </a:lnTo>
                <a:lnTo>
                  <a:pt x="620570" y="19648"/>
                </a:lnTo>
                <a:close/>
              </a:path>
              <a:path w="651509" h="339089">
                <a:moveTo>
                  <a:pt x="608379" y="0"/>
                </a:moveTo>
                <a:lnTo>
                  <a:pt x="605040" y="853"/>
                </a:lnTo>
                <a:lnTo>
                  <a:pt x="602056" y="5979"/>
                </a:lnTo>
                <a:lnTo>
                  <a:pt x="602909" y="9325"/>
                </a:lnTo>
                <a:lnTo>
                  <a:pt x="620570" y="19648"/>
                </a:lnTo>
                <a:lnTo>
                  <a:pt x="640634" y="19648"/>
                </a:lnTo>
                <a:lnTo>
                  <a:pt x="640634" y="30468"/>
                </a:lnTo>
                <a:lnTo>
                  <a:pt x="620691" y="30468"/>
                </a:lnTo>
                <a:lnTo>
                  <a:pt x="602909" y="40862"/>
                </a:lnTo>
                <a:lnTo>
                  <a:pt x="602056" y="44208"/>
                </a:lnTo>
                <a:lnTo>
                  <a:pt x="605040" y="49333"/>
                </a:lnTo>
                <a:lnTo>
                  <a:pt x="608379" y="50187"/>
                </a:lnTo>
                <a:lnTo>
                  <a:pt x="651292" y="25058"/>
                </a:lnTo>
                <a:lnTo>
                  <a:pt x="608379" y="0"/>
                </a:lnTo>
                <a:close/>
              </a:path>
              <a:path w="651509" h="339089">
                <a:moveTo>
                  <a:pt x="629827" y="25058"/>
                </a:moveTo>
                <a:lnTo>
                  <a:pt x="548841" y="25058"/>
                </a:lnTo>
                <a:lnTo>
                  <a:pt x="548841" y="30468"/>
                </a:lnTo>
                <a:lnTo>
                  <a:pt x="620691" y="30468"/>
                </a:lnTo>
                <a:lnTo>
                  <a:pt x="629887" y="25093"/>
                </a:lnTo>
                <a:close/>
              </a:path>
              <a:path w="651509" h="339089">
                <a:moveTo>
                  <a:pt x="637865" y="20430"/>
                </a:moveTo>
                <a:lnTo>
                  <a:pt x="629887" y="25093"/>
                </a:lnTo>
                <a:lnTo>
                  <a:pt x="637865" y="29756"/>
                </a:lnTo>
                <a:lnTo>
                  <a:pt x="637865" y="20430"/>
                </a:lnTo>
                <a:close/>
              </a:path>
            </a:pathLst>
          </a:custGeom>
          <a:solidFill>
            <a:srgbClr val="767171"/>
          </a:solidFill>
        </p:spPr>
        <p:txBody>
          <a:bodyPr wrap="square" lIns="0" tIns="0" rIns="0" bIns="0" rtlCol="0"/>
          <a:lstStyle/>
          <a:p>
            <a:endParaRPr sz="2400"/>
          </a:p>
        </p:txBody>
      </p:sp>
      <p:sp>
        <p:nvSpPr>
          <p:cNvPr id="150" name="object 150"/>
          <p:cNvSpPr txBox="1"/>
          <p:nvPr/>
        </p:nvSpPr>
        <p:spPr>
          <a:xfrm>
            <a:off x="9261872" y="4267876"/>
            <a:ext cx="397933" cy="99172"/>
          </a:xfrm>
          <a:prstGeom prst="rect">
            <a:avLst/>
          </a:prstGeom>
        </p:spPr>
        <p:txBody>
          <a:bodyPr vert="horz" wrap="square" lIns="0" tIns="16933" rIns="0" bIns="0" rtlCol="0">
            <a:spAutoFit/>
          </a:bodyPr>
          <a:lstStyle/>
          <a:p>
            <a:pPr marL="50799">
              <a:spcBef>
                <a:spcPts val="133"/>
              </a:spcBef>
            </a:pPr>
            <a:r>
              <a:rPr sz="800" baseline="27777" dirty="0">
                <a:solidFill>
                  <a:srgbClr val="E4DDD2"/>
                </a:solidFill>
                <a:latin typeface="Calibri"/>
                <a:cs typeface="Calibri"/>
              </a:rPr>
              <a:t>wb</a:t>
            </a:r>
            <a:r>
              <a:rPr sz="800" spc="189" baseline="27777" dirty="0">
                <a:solidFill>
                  <a:srgbClr val="E4DDD2"/>
                </a:solidFill>
                <a:latin typeface="Calibri"/>
                <a:cs typeface="Calibri"/>
              </a:rPr>
              <a:t> </a:t>
            </a:r>
            <a:r>
              <a:rPr sz="533" spc="-7" dirty="0">
                <a:solidFill>
                  <a:srgbClr val="82FFFF"/>
                </a:solidFill>
                <a:latin typeface="Calibri"/>
                <a:cs typeface="Calibri"/>
              </a:rPr>
              <a:t>DataD</a:t>
            </a:r>
            <a:endParaRPr sz="533">
              <a:latin typeface="Calibri"/>
              <a:cs typeface="Calibri"/>
            </a:endParaRPr>
          </a:p>
        </p:txBody>
      </p:sp>
      <p:sp>
        <p:nvSpPr>
          <p:cNvPr id="151" name="Date Placeholder 150">
            <a:extLst>
              <a:ext uri="{FF2B5EF4-FFF2-40B4-BE49-F238E27FC236}">
                <a16:creationId xmlns:a16="http://schemas.microsoft.com/office/drawing/2014/main" id="{E52C221C-E826-4207-BD04-7629BB1D912D}"/>
              </a:ext>
            </a:extLst>
          </p:cNvPr>
          <p:cNvSpPr>
            <a:spLocks noGrp="1"/>
          </p:cNvSpPr>
          <p:nvPr>
            <p:ph type="dt" sz="half" idx="10"/>
          </p:nvPr>
        </p:nvSpPr>
        <p:spPr/>
        <p:txBody>
          <a:bodyPr/>
          <a:lstStyle/>
          <a:p>
            <a:fld id="{8E63C747-4FE6-4A6E-8D41-171E5E927008}" type="datetime1">
              <a:rPr lang="en-US" smtClean="0"/>
              <a:t>5/11/2024</a:t>
            </a:fld>
            <a:endParaRPr lang="en-US"/>
          </a:p>
        </p:txBody>
      </p:sp>
      <p:sp>
        <p:nvSpPr>
          <p:cNvPr id="152" name="Slide Number Placeholder 151">
            <a:extLst>
              <a:ext uri="{FF2B5EF4-FFF2-40B4-BE49-F238E27FC236}">
                <a16:creationId xmlns:a16="http://schemas.microsoft.com/office/drawing/2014/main" id="{717DFF38-9DCE-4991-B360-7E7AB609143C}"/>
              </a:ext>
            </a:extLst>
          </p:cNvPr>
          <p:cNvSpPr>
            <a:spLocks noGrp="1"/>
          </p:cNvSpPr>
          <p:nvPr>
            <p:ph type="sldNum" sz="quarter" idx="12"/>
          </p:nvPr>
        </p:nvSpPr>
        <p:spPr/>
        <p:txBody>
          <a:bodyPr/>
          <a:lstStyle/>
          <a:p>
            <a:fld id="{AB6352F2-FB44-4DA6-821F-C2F4E454E2C0}" type="slidenum">
              <a:rPr lang="en-US" smtClean="0"/>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180" y="840571"/>
            <a:ext cx="10262409" cy="4782036"/>
          </a:xfrm>
          <a:prstGeom prst="rect">
            <a:avLst/>
          </a:prstGeom>
        </p:spPr>
        <p:txBody>
          <a:bodyPr vert="horz" wrap="square" lIns="0" tIns="122767" rIns="0" bIns="0" rtlCol="0">
            <a:spAutoFit/>
          </a:bodyPr>
          <a:lstStyle/>
          <a:p>
            <a:pPr marL="519840" indent="-503754">
              <a:spcBef>
                <a:spcPts val="967"/>
              </a:spcBef>
              <a:buClr>
                <a:srgbClr val="E4DDD2"/>
              </a:buClr>
              <a:buSzPct val="95833"/>
              <a:buFont typeface="Wingdings"/>
              <a:buChar char=""/>
              <a:tabLst>
                <a:tab pos="519840" algn="l"/>
                <a:tab pos="520687" algn="l"/>
              </a:tabLst>
            </a:pPr>
            <a:r>
              <a:rPr sz="3200" spc="-407" dirty="0">
                <a:cs typeface="Gill Sans MT"/>
              </a:rPr>
              <a:t>We</a:t>
            </a:r>
            <a:r>
              <a:rPr sz="3200" spc="-133" dirty="0">
                <a:cs typeface="Gill Sans MT"/>
              </a:rPr>
              <a:t> </a:t>
            </a:r>
            <a:r>
              <a:rPr sz="3200" spc="7" dirty="0">
                <a:cs typeface="Gill Sans MT"/>
              </a:rPr>
              <a:t>h</a:t>
            </a:r>
            <a:r>
              <a:rPr sz="3200" spc="293" dirty="0">
                <a:cs typeface="Gill Sans MT"/>
              </a:rPr>
              <a:t>a</a:t>
            </a:r>
            <a:r>
              <a:rPr sz="3200" spc="-120" dirty="0">
                <a:cs typeface="Gill Sans MT"/>
              </a:rPr>
              <a:t>v</a:t>
            </a:r>
            <a:r>
              <a:rPr sz="3200" spc="20" dirty="0">
                <a:cs typeface="Gill Sans MT"/>
              </a:rPr>
              <a:t>e</a:t>
            </a:r>
            <a:r>
              <a:rPr sz="3200" spc="-133" dirty="0">
                <a:cs typeface="Gill Sans MT"/>
              </a:rPr>
              <a:t> </a:t>
            </a:r>
            <a:r>
              <a:rPr sz="3200" spc="60" dirty="0">
                <a:cs typeface="Gill Sans MT"/>
              </a:rPr>
              <a:t>b</a:t>
            </a:r>
            <a:r>
              <a:rPr sz="3200" spc="7" dirty="0">
                <a:cs typeface="Gill Sans MT"/>
              </a:rPr>
              <a:t>u</a:t>
            </a:r>
            <a:r>
              <a:rPr sz="3200" spc="-93" dirty="0">
                <a:cs typeface="Gill Sans MT"/>
              </a:rPr>
              <a:t>il</a:t>
            </a:r>
            <a:r>
              <a:rPr sz="3200" spc="-293" dirty="0">
                <a:cs typeface="Gill Sans MT"/>
              </a:rPr>
              <a:t>t</a:t>
            </a:r>
            <a:r>
              <a:rPr sz="3200" spc="-133" dirty="0">
                <a:cs typeface="Gill Sans MT"/>
              </a:rPr>
              <a:t> </a:t>
            </a:r>
            <a:r>
              <a:rPr sz="3200" spc="300" dirty="0">
                <a:cs typeface="Gill Sans MT"/>
              </a:rPr>
              <a:t>a</a:t>
            </a:r>
            <a:r>
              <a:rPr sz="3200" spc="-147" dirty="0">
                <a:cs typeface="Gill Sans MT"/>
              </a:rPr>
              <a:t> </a:t>
            </a:r>
            <a:r>
              <a:rPr sz="3200" spc="60" dirty="0">
                <a:cs typeface="Gill Sans MT"/>
              </a:rPr>
              <a:t>p</a:t>
            </a:r>
            <a:r>
              <a:rPr sz="3200" spc="-320" dirty="0">
                <a:cs typeface="Gill Sans MT"/>
              </a:rPr>
              <a:t>r</a:t>
            </a:r>
            <a:r>
              <a:rPr sz="3200" spc="-152" dirty="0">
                <a:cs typeface="Gill Sans MT"/>
              </a:rPr>
              <a:t>o</a:t>
            </a:r>
            <a:r>
              <a:rPr sz="3200" spc="-27" dirty="0">
                <a:cs typeface="Gill Sans MT"/>
              </a:rPr>
              <a:t>c</a:t>
            </a:r>
            <a:r>
              <a:rPr sz="3200" spc="-20" dirty="0">
                <a:cs typeface="Gill Sans MT"/>
              </a:rPr>
              <a:t>e</a:t>
            </a:r>
            <a:r>
              <a:rPr sz="3200" spc="13" dirty="0">
                <a:cs typeface="Gill Sans MT"/>
              </a:rPr>
              <a:t>sso</a:t>
            </a:r>
            <a:r>
              <a:rPr sz="3200" spc="-320" dirty="0">
                <a:cs typeface="Gill Sans MT"/>
              </a:rPr>
              <a:t>r</a:t>
            </a:r>
            <a:r>
              <a:rPr sz="3200" spc="13" dirty="0">
                <a:cs typeface="Gill Sans MT"/>
              </a:rPr>
              <a:t>!</a:t>
            </a:r>
            <a:endParaRPr sz="3200" dirty="0">
              <a:cs typeface="Gill Sans MT"/>
            </a:endParaRPr>
          </a:p>
          <a:p>
            <a:pPr marL="816166" marR="424169" lvl="1" indent="-340351">
              <a:spcBef>
                <a:spcPts val="693"/>
              </a:spcBef>
              <a:buSzPct val="90000"/>
              <a:buFont typeface="Wingdings"/>
              <a:buChar char=""/>
              <a:tabLst>
                <a:tab pos="815320" algn="l"/>
                <a:tab pos="816166" algn="l"/>
              </a:tabLst>
            </a:pPr>
            <a:r>
              <a:rPr sz="2667" spc="13" dirty="0">
                <a:cs typeface="Gill Sans MT"/>
              </a:rPr>
              <a:t>Capable</a:t>
            </a:r>
            <a:r>
              <a:rPr sz="2667" spc="-127" dirty="0">
                <a:cs typeface="Gill Sans MT"/>
              </a:rPr>
              <a:t> </a:t>
            </a:r>
            <a:r>
              <a:rPr sz="2667" spc="-73" dirty="0">
                <a:cs typeface="Gill Sans MT"/>
              </a:rPr>
              <a:t>of</a:t>
            </a:r>
            <a:r>
              <a:rPr sz="2667" spc="-127" dirty="0">
                <a:cs typeface="Gill Sans MT"/>
              </a:rPr>
              <a:t> </a:t>
            </a:r>
            <a:r>
              <a:rPr sz="2667" spc="-27" dirty="0">
                <a:cs typeface="Gill Sans MT"/>
              </a:rPr>
              <a:t>executing</a:t>
            </a:r>
            <a:r>
              <a:rPr sz="2667" spc="-133" dirty="0">
                <a:cs typeface="Gill Sans MT"/>
              </a:rPr>
              <a:t> </a:t>
            </a:r>
            <a:r>
              <a:rPr sz="2667" spc="33" dirty="0">
                <a:cs typeface="Gill Sans MT"/>
              </a:rPr>
              <a:t>all</a:t>
            </a:r>
            <a:r>
              <a:rPr sz="2667" spc="-120" dirty="0">
                <a:cs typeface="Gill Sans MT"/>
              </a:rPr>
              <a:t> </a:t>
            </a:r>
            <a:r>
              <a:rPr sz="2667" spc="-187" dirty="0">
                <a:cs typeface="Gill Sans MT"/>
              </a:rPr>
              <a:t>RISC-V</a:t>
            </a:r>
            <a:r>
              <a:rPr sz="2667" spc="-133" dirty="0">
                <a:cs typeface="Gill Sans MT"/>
              </a:rPr>
              <a:t> </a:t>
            </a:r>
            <a:r>
              <a:rPr sz="2667" spc="-73" dirty="0">
                <a:cs typeface="Gill Sans MT"/>
              </a:rPr>
              <a:t>instructions</a:t>
            </a:r>
            <a:r>
              <a:rPr sz="2667" spc="-120" dirty="0">
                <a:cs typeface="Gill Sans MT"/>
              </a:rPr>
              <a:t> </a:t>
            </a:r>
            <a:r>
              <a:rPr sz="2667" spc="-33" dirty="0">
                <a:cs typeface="Gill Sans MT"/>
              </a:rPr>
              <a:t>in</a:t>
            </a:r>
            <a:r>
              <a:rPr sz="2667" spc="-120" dirty="0">
                <a:cs typeface="Gill Sans MT"/>
              </a:rPr>
              <a:t> </a:t>
            </a:r>
            <a:r>
              <a:rPr sz="2667" spc="-33" dirty="0">
                <a:cs typeface="Gill Sans MT"/>
              </a:rPr>
              <a:t>one </a:t>
            </a:r>
            <a:r>
              <a:rPr sz="2667" spc="-727" dirty="0">
                <a:cs typeface="Gill Sans MT"/>
              </a:rPr>
              <a:t> </a:t>
            </a:r>
            <a:r>
              <a:rPr sz="2667" spc="-47" dirty="0">
                <a:cs typeface="Gill Sans MT"/>
              </a:rPr>
              <a:t>cycle</a:t>
            </a:r>
            <a:r>
              <a:rPr sz="2667" spc="-133" dirty="0">
                <a:cs typeface="Gill Sans MT"/>
              </a:rPr>
              <a:t> </a:t>
            </a:r>
            <a:r>
              <a:rPr sz="2667" spc="53" dirty="0">
                <a:cs typeface="Gill Sans MT"/>
              </a:rPr>
              <a:t>each</a:t>
            </a:r>
            <a:endParaRPr sz="2667" dirty="0">
              <a:cs typeface="Gill Sans MT"/>
            </a:endParaRPr>
          </a:p>
          <a:p>
            <a:pPr marL="816166" lvl="1" indent="-340351">
              <a:spcBef>
                <a:spcPts val="633"/>
              </a:spcBef>
              <a:buSzPct val="90000"/>
              <a:buFont typeface="Wingdings"/>
              <a:buChar char=""/>
              <a:tabLst>
                <a:tab pos="815320" algn="l"/>
                <a:tab pos="816166" algn="l"/>
              </a:tabLst>
            </a:pPr>
            <a:r>
              <a:rPr sz="2667" spc="-267" dirty="0">
                <a:cs typeface="Gill Sans MT"/>
              </a:rPr>
              <a:t>Not</a:t>
            </a:r>
            <a:r>
              <a:rPr sz="2667" spc="-127" dirty="0">
                <a:cs typeface="Gill Sans MT"/>
              </a:rPr>
              <a:t> </a:t>
            </a:r>
            <a:r>
              <a:rPr sz="2667" spc="33" dirty="0">
                <a:cs typeface="Gill Sans MT"/>
              </a:rPr>
              <a:t>all</a:t>
            </a:r>
            <a:r>
              <a:rPr sz="2667" spc="-120" dirty="0">
                <a:cs typeface="Gill Sans MT"/>
              </a:rPr>
              <a:t> </a:t>
            </a:r>
            <a:r>
              <a:rPr sz="2667" spc="-47" dirty="0">
                <a:cs typeface="Gill Sans MT"/>
              </a:rPr>
              <a:t>units</a:t>
            </a:r>
            <a:r>
              <a:rPr sz="2667" spc="-120" dirty="0">
                <a:cs typeface="Gill Sans MT"/>
              </a:rPr>
              <a:t> </a:t>
            </a:r>
            <a:r>
              <a:rPr sz="2667" spc="-67" dirty="0">
                <a:cs typeface="Gill Sans MT"/>
              </a:rPr>
              <a:t>(hardware)</a:t>
            </a:r>
            <a:r>
              <a:rPr sz="2667" spc="-133" dirty="0">
                <a:cs typeface="Gill Sans MT"/>
              </a:rPr>
              <a:t> </a:t>
            </a:r>
            <a:r>
              <a:rPr sz="2667" spc="33" dirty="0">
                <a:cs typeface="Gill Sans MT"/>
              </a:rPr>
              <a:t>used</a:t>
            </a:r>
            <a:r>
              <a:rPr sz="2667" spc="-133" dirty="0">
                <a:cs typeface="Gill Sans MT"/>
              </a:rPr>
              <a:t> </a:t>
            </a:r>
            <a:r>
              <a:rPr sz="2667" spc="-7" dirty="0">
                <a:cs typeface="Gill Sans MT"/>
              </a:rPr>
              <a:t>by</a:t>
            </a:r>
            <a:r>
              <a:rPr sz="2667" spc="-120" dirty="0">
                <a:cs typeface="Gill Sans MT"/>
              </a:rPr>
              <a:t> </a:t>
            </a:r>
            <a:r>
              <a:rPr sz="2667" spc="33" dirty="0">
                <a:cs typeface="Gill Sans MT"/>
              </a:rPr>
              <a:t>all</a:t>
            </a:r>
            <a:r>
              <a:rPr sz="2667" spc="-113" dirty="0">
                <a:cs typeface="Gill Sans MT"/>
              </a:rPr>
              <a:t> </a:t>
            </a:r>
            <a:r>
              <a:rPr sz="2667" spc="-73" dirty="0">
                <a:cs typeface="Gill Sans MT"/>
              </a:rPr>
              <a:t>instructions</a:t>
            </a:r>
            <a:endParaRPr sz="2667" dirty="0">
              <a:cs typeface="Gill Sans MT"/>
            </a:endParaRPr>
          </a:p>
          <a:p>
            <a:pPr marL="816166" lvl="1" indent="-340351">
              <a:spcBef>
                <a:spcPts val="673"/>
              </a:spcBef>
              <a:buSzPct val="90000"/>
              <a:buFont typeface="Wingdings"/>
              <a:buChar char=""/>
              <a:tabLst>
                <a:tab pos="815320" algn="l"/>
                <a:tab pos="816166" algn="l"/>
              </a:tabLst>
            </a:pPr>
            <a:r>
              <a:rPr sz="2667" spc="-440" dirty="0">
                <a:cs typeface="Gill Sans MT"/>
              </a:rPr>
              <a:t>C</a:t>
            </a:r>
            <a:r>
              <a:rPr sz="2667" spc="-253" dirty="0">
                <a:cs typeface="Gill Sans MT"/>
              </a:rPr>
              <a:t>r</a:t>
            </a:r>
            <a:r>
              <a:rPr sz="2667" spc="-80" dirty="0">
                <a:cs typeface="Gill Sans MT"/>
              </a:rPr>
              <a:t>i</a:t>
            </a:r>
            <a:r>
              <a:rPr sz="2667" spc="-240" dirty="0">
                <a:cs typeface="Gill Sans MT"/>
              </a:rPr>
              <a:t>t</a:t>
            </a:r>
            <a:r>
              <a:rPr sz="2667" spc="-80" dirty="0">
                <a:cs typeface="Gill Sans MT"/>
              </a:rPr>
              <a:t>i</a:t>
            </a:r>
            <a:r>
              <a:rPr sz="2667" spc="-60" dirty="0">
                <a:cs typeface="Gill Sans MT"/>
              </a:rPr>
              <a:t>c</a:t>
            </a:r>
            <a:r>
              <a:rPr sz="2667" spc="233" dirty="0">
                <a:cs typeface="Gill Sans MT"/>
              </a:rPr>
              <a:t>a</a:t>
            </a:r>
            <a:r>
              <a:rPr sz="2667" spc="-80" dirty="0">
                <a:cs typeface="Gill Sans MT"/>
              </a:rPr>
              <a:t>l</a:t>
            </a:r>
            <a:r>
              <a:rPr sz="2667" spc="-120" dirty="0">
                <a:cs typeface="Gill Sans MT"/>
              </a:rPr>
              <a:t> </a:t>
            </a:r>
            <a:r>
              <a:rPr sz="2667" spc="40" dirty="0">
                <a:cs typeface="Gill Sans MT"/>
              </a:rPr>
              <a:t>p</a:t>
            </a:r>
            <a:r>
              <a:rPr sz="2667" spc="233" dirty="0">
                <a:cs typeface="Gill Sans MT"/>
              </a:rPr>
              <a:t>a</a:t>
            </a:r>
            <a:r>
              <a:rPr sz="2667" spc="-240" dirty="0">
                <a:cs typeface="Gill Sans MT"/>
              </a:rPr>
              <a:t>t</a:t>
            </a:r>
            <a:r>
              <a:rPr sz="2667" spc="7" dirty="0">
                <a:cs typeface="Gill Sans MT"/>
              </a:rPr>
              <a:t>h</a:t>
            </a:r>
            <a:r>
              <a:rPr sz="2667" spc="-120" dirty="0">
                <a:cs typeface="Gill Sans MT"/>
              </a:rPr>
              <a:t> </a:t>
            </a:r>
            <a:r>
              <a:rPr sz="2667" spc="-60" dirty="0">
                <a:cs typeface="Gill Sans MT"/>
              </a:rPr>
              <a:t>c</a:t>
            </a:r>
            <a:r>
              <a:rPr sz="2667" spc="7" dirty="0">
                <a:cs typeface="Gill Sans MT"/>
              </a:rPr>
              <a:t>h</a:t>
            </a:r>
            <a:r>
              <a:rPr sz="2667" spc="233" dirty="0">
                <a:cs typeface="Gill Sans MT"/>
              </a:rPr>
              <a:t>a</a:t>
            </a:r>
            <a:r>
              <a:rPr sz="2667" spc="7" dirty="0">
                <a:cs typeface="Gill Sans MT"/>
              </a:rPr>
              <a:t>n</a:t>
            </a:r>
            <a:r>
              <a:rPr sz="2667" spc="233" dirty="0">
                <a:cs typeface="Gill Sans MT"/>
              </a:rPr>
              <a:t>g</a:t>
            </a:r>
            <a:r>
              <a:rPr sz="2667" spc="20" dirty="0">
                <a:cs typeface="Gill Sans MT"/>
              </a:rPr>
              <a:t>e</a:t>
            </a:r>
            <a:r>
              <a:rPr sz="2667" spc="80" dirty="0">
                <a:cs typeface="Gill Sans MT"/>
              </a:rPr>
              <a:t>s</a:t>
            </a:r>
            <a:endParaRPr sz="2667" dirty="0">
              <a:cs typeface="Gill Sans MT"/>
            </a:endParaRPr>
          </a:p>
          <a:p>
            <a:pPr marL="425016" indent="-408083">
              <a:spcBef>
                <a:spcPts val="687"/>
              </a:spcBef>
              <a:buClr>
                <a:srgbClr val="E4DDD2"/>
              </a:buClr>
              <a:buSzPct val="95833"/>
              <a:buFont typeface="Wingdings"/>
              <a:buChar char=""/>
              <a:tabLst>
                <a:tab pos="424169" algn="l"/>
                <a:tab pos="425016" algn="l"/>
              </a:tabLst>
            </a:pPr>
            <a:r>
              <a:rPr sz="3200" dirty="0">
                <a:cs typeface="Gill Sans MT"/>
              </a:rPr>
              <a:t>5</a:t>
            </a:r>
            <a:r>
              <a:rPr sz="3200" spc="-147" dirty="0">
                <a:cs typeface="Gill Sans MT"/>
              </a:rPr>
              <a:t> </a:t>
            </a:r>
            <a:r>
              <a:rPr sz="3200" spc="-40" dirty="0">
                <a:cs typeface="Gill Sans MT"/>
              </a:rPr>
              <a:t>P</a:t>
            </a:r>
            <a:r>
              <a:rPr sz="3200" spc="-33" dirty="0">
                <a:cs typeface="Gill Sans MT"/>
              </a:rPr>
              <a:t>h</a:t>
            </a:r>
            <a:r>
              <a:rPr sz="3200" spc="300" dirty="0">
                <a:cs typeface="Gill Sans MT"/>
              </a:rPr>
              <a:t>a</a:t>
            </a:r>
            <a:r>
              <a:rPr sz="3200" spc="100" dirty="0">
                <a:cs typeface="Gill Sans MT"/>
              </a:rPr>
              <a:t>s</a:t>
            </a:r>
            <a:r>
              <a:rPr sz="3200" spc="27" dirty="0">
                <a:cs typeface="Gill Sans MT"/>
              </a:rPr>
              <a:t>e</a:t>
            </a:r>
            <a:r>
              <a:rPr sz="3200" spc="100" dirty="0">
                <a:cs typeface="Gill Sans MT"/>
              </a:rPr>
              <a:t>s</a:t>
            </a:r>
            <a:r>
              <a:rPr sz="3200" spc="-140" dirty="0">
                <a:cs typeface="Gill Sans MT"/>
              </a:rPr>
              <a:t> </a:t>
            </a:r>
            <a:r>
              <a:rPr sz="3200" spc="-152" dirty="0">
                <a:cs typeface="Gill Sans MT"/>
              </a:rPr>
              <a:t>o</a:t>
            </a:r>
            <a:r>
              <a:rPr sz="3200" spc="-27" dirty="0">
                <a:cs typeface="Gill Sans MT"/>
              </a:rPr>
              <a:t>f</a:t>
            </a:r>
            <a:r>
              <a:rPr sz="3200" spc="-140" dirty="0">
                <a:cs typeface="Gill Sans MT"/>
              </a:rPr>
              <a:t> </a:t>
            </a:r>
            <a:r>
              <a:rPr sz="3200" spc="27" dirty="0">
                <a:cs typeface="Gill Sans MT"/>
              </a:rPr>
              <a:t>e</a:t>
            </a:r>
            <a:r>
              <a:rPr sz="3200" spc="-107" dirty="0">
                <a:cs typeface="Gill Sans MT"/>
              </a:rPr>
              <a:t>x</a:t>
            </a:r>
            <a:r>
              <a:rPr sz="3200" spc="-87" dirty="0">
                <a:cs typeface="Gill Sans MT"/>
              </a:rPr>
              <a:t>e</a:t>
            </a:r>
            <a:r>
              <a:rPr sz="3200" spc="-73" dirty="0">
                <a:cs typeface="Gill Sans MT"/>
              </a:rPr>
              <a:t>c</a:t>
            </a:r>
            <a:r>
              <a:rPr sz="3200" spc="7" dirty="0">
                <a:cs typeface="Gill Sans MT"/>
              </a:rPr>
              <a:t>u</a:t>
            </a:r>
            <a:r>
              <a:rPr sz="3200" spc="-293" dirty="0">
                <a:cs typeface="Gill Sans MT"/>
              </a:rPr>
              <a:t>t</a:t>
            </a:r>
            <a:r>
              <a:rPr sz="3200" spc="-93" dirty="0">
                <a:cs typeface="Gill Sans MT"/>
              </a:rPr>
              <a:t>i</a:t>
            </a:r>
            <a:r>
              <a:rPr sz="3200" spc="-152" dirty="0">
                <a:cs typeface="Gill Sans MT"/>
              </a:rPr>
              <a:t>o</a:t>
            </a:r>
            <a:r>
              <a:rPr sz="3200" spc="7" dirty="0">
                <a:cs typeface="Gill Sans MT"/>
              </a:rPr>
              <a:t>n</a:t>
            </a:r>
            <a:endParaRPr sz="3200" dirty="0">
              <a:cs typeface="Gill Sans MT"/>
            </a:endParaRPr>
          </a:p>
          <a:p>
            <a:pPr marL="816166" lvl="1" indent="-340351">
              <a:spcBef>
                <a:spcPts val="693"/>
              </a:spcBef>
              <a:buSzPct val="90000"/>
              <a:buFont typeface="Wingdings"/>
              <a:buChar char=""/>
              <a:tabLst>
                <a:tab pos="815320" algn="l"/>
                <a:tab pos="816166" algn="l"/>
              </a:tabLst>
            </a:pPr>
            <a:r>
              <a:rPr sz="2667" spc="-133" dirty="0">
                <a:cs typeface="Gill Sans MT"/>
              </a:rPr>
              <a:t>I</a:t>
            </a:r>
            <a:r>
              <a:rPr sz="2667" spc="-260" dirty="0">
                <a:cs typeface="Gill Sans MT"/>
              </a:rPr>
              <a:t>F</a:t>
            </a:r>
            <a:r>
              <a:rPr sz="2667" spc="33" dirty="0">
                <a:cs typeface="Gill Sans MT"/>
              </a:rPr>
              <a:t>,</a:t>
            </a:r>
            <a:r>
              <a:rPr sz="2667" spc="-133" dirty="0">
                <a:cs typeface="Gill Sans MT"/>
              </a:rPr>
              <a:t> </a:t>
            </a:r>
            <a:r>
              <a:rPr sz="2667" spc="-140" dirty="0">
                <a:cs typeface="Gill Sans MT"/>
              </a:rPr>
              <a:t>I</a:t>
            </a:r>
            <a:r>
              <a:rPr sz="2667" spc="-447" dirty="0">
                <a:cs typeface="Gill Sans MT"/>
              </a:rPr>
              <a:t>D</a:t>
            </a:r>
            <a:r>
              <a:rPr sz="2667" spc="33" dirty="0">
                <a:cs typeface="Gill Sans MT"/>
              </a:rPr>
              <a:t>,</a:t>
            </a:r>
            <a:r>
              <a:rPr sz="2667" spc="-140" dirty="0">
                <a:cs typeface="Gill Sans MT"/>
              </a:rPr>
              <a:t> </a:t>
            </a:r>
            <a:r>
              <a:rPr sz="2667" spc="-260" dirty="0">
                <a:cs typeface="Gill Sans MT"/>
              </a:rPr>
              <a:t>E</a:t>
            </a:r>
            <a:r>
              <a:rPr sz="2667" spc="-380" dirty="0">
                <a:cs typeface="Gill Sans MT"/>
              </a:rPr>
              <a:t>X</a:t>
            </a:r>
            <a:r>
              <a:rPr sz="2667" spc="33" dirty="0">
                <a:cs typeface="Gill Sans MT"/>
              </a:rPr>
              <a:t>,</a:t>
            </a:r>
            <a:r>
              <a:rPr sz="2667" spc="-133" dirty="0">
                <a:cs typeface="Gill Sans MT"/>
              </a:rPr>
              <a:t> </a:t>
            </a:r>
            <a:r>
              <a:rPr sz="2667" spc="-7" dirty="0">
                <a:cs typeface="Gill Sans MT"/>
              </a:rPr>
              <a:t>M</a:t>
            </a:r>
            <a:r>
              <a:rPr sz="2667" spc="-87" dirty="0">
                <a:cs typeface="Gill Sans MT"/>
              </a:rPr>
              <a:t>E</a:t>
            </a:r>
            <a:r>
              <a:rPr sz="2667" spc="-147" dirty="0">
                <a:cs typeface="Gill Sans MT"/>
              </a:rPr>
              <a:t>M</a:t>
            </a:r>
            <a:r>
              <a:rPr sz="2667" spc="33" dirty="0">
                <a:cs typeface="Gill Sans MT"/>
              </a:rPr>
              <a:t>,</a:t>
            </a:r>
            <a:r>
              <a:rPr sz="2667" spc="-133" dirty="0">
                <a:cs typeface="Gill Sans MT"/>
              </a:rPr>
              <a:t> </a:t>
            </a:r>
            <a:r>
              <a:rPr sz="2667" spc="-700" dirty="0">
                <a:cs typeface="Gill Sans MT"/>
              </a:rPr>
              <a:t>W</a:t>
            </a:r>
            <a:r>
              <a:rPr sz="2667" spc="-160" dirty="0">
                <a:cs typeface="Gill Sans MT"/>
              </a:rPr>
              <a:t>B</a:t>
            </a:r>
            <a:endParaRPr sz="2667" dirty="0">
              <a:cs typeface="Gill Sans MT"/>
            </a:endParaRPr>
          </a:p>
          <a:p>
            <a:pPr marL="816166" lvl="1" indent="-340351">
              <a:spcBef>
                <a:spcPts val="667"/>
              </a:spcBef>
              <a:buSzPct val="90000"/>
              <a:buFont typeface="Wingdings"/>
              <a:buChar char=""/>
              <a:tabLst>
                <a:tab pos="815320" algn="l"/>
                <a:tab pos="816166" algn="l"/>
              </a:tabLst>
            </a:pPr>
            <a:r>
              <a:rPr sz="2667" spc="-327" dirty="0">
                <a:cs typeface="Gill Sans MT"/>
              </a:rPr>
              <a:t>N</a:t>
            </a:r>
            <a:r>
              <a:rPr sz="2667" spc="-227" dirty="0">
                <a:cs typeface="Gill Sans MT"/>
              </a:rPr>
              <a:t>o</a:t>
            </a:r>
            <a:r>
              <a:rPr sz="2667" spc="-240" dirty="0">
                <a:cs typeface="Gill Sans MT"/>
              </a:rPr>
              <a:t>t</a:t>
            </a:r>
            <a:r>
              <a:rPr sz="2667" spc="-127" dirty="0">
                <a:cs typeface="Gill Sans MT"/>
              </a:rPr>
              <a:t> </a:t>
            </a:r>
            <a:r>
              <a:rPr sz="2667" spc="240" dirty="0">
                <a:cs typeface="Gill Sans MT"/>
              </a:rPr>
              <a:t>a</a:t>
            </a:r>
            <a:r>
              <a:rPr sz="2667" spc="-73" dirty="0">
                <a:cs typeface="Gill Sans MT"/>
              </a:rPr>
              <a:t>l</a:t>
            </a:r>
            <a:r>
              <a:rPr sz="2667" spc="-80" dirty="0">
                <a:cs typeface="Gill Sans MT"/>
              </a:rPr>
              <a:t>l</a:t>
            </a:r>
            <a:r>
              <a:rPr sz="2667" spc="-120" dirty="0">
                <a:cs typeface="Gill Sans MT"/>
              </a:rPr>
              <a:t> </a:t>
            </a:r>
            <a:r>
              <a:rPr sz="2667" spc="-73" dirty="0">
                <a:cs typeface="Gill Sans MT"/>
              </a:rPr>
              <a:t>i</a:t>
            </a:r>
            <a:r>
              <a:rPr sz="2667" spc="7" dirty="0">
                <a:cs typeface="Gill Sans MT"/>
              </a:rPr>
              <a:t>n</a:t>
            </a:r>
            <a:r>
              <a:rPr sz="2667" spc="87" dirty="0">
                <a:cs typeface="Gill Sans MT"/>
              </a:rPr>
              <a:t>s</a:t>
            </a:r>
            <a:r>
              <a:rPr sz="2667" spc="-240" dirty="0">
                <a:cs typeface="Gill Sans MT"/>
              </a:rPr>
              <a:t>t</a:t>
            </a:r>
            <a:r>
              <a:rPr sz="2667" spc="-127" dirty="0">
                <a:cs typeface="Gill Sans MT"/>
              </a:rPr>
              <a:t>r</a:t>
            </a:r>
            <a:r>
              <a:rPr sz="2667" spc="-147" dirty="0">
                <a:cs typeface="Gill Sans MT"/>
              </a:rPr>
              <a:t>u</a:t>
            </a:r>
            <a:r>
              <a:rPr sz="2667" spc="-53" dirty="0">
                <a:cs typeface="Gill Sans MT"/>
              </a:rPr>
              <a:t>c</a:t>
            </a:r>
            <a:r>
              <a:rPr sz="2667" spc="-240" dirty="0">
                <a:cs typeface="Gill Sans MT"/>
              </a:rPr>
              <a:t>t</a:t>
            </a:r>
            <a:r>
              <a:rPr sz="2667" spc="-73" dirty="0">
                <a:cs typeface="Gill Sans MT"/>
              </a:rPr>
              <a:t>i</a:t>
            </a:r>
            <a:r>
              <a:rPr sz="2667" spc="-133" dirty="0">
                <a:cs typeface="Gill Sans MT"/>
              </a:rPr>
              <a:t>o</a:t>
            </a:r>
            <a:r>
              <a:rPr sz="2667" spc="7" dirty="0">
                <a:cs typeface="Gill Sans MT"/>
              </a:rPr>
              <a:t>n</a:t>
            </a:r>
            <a:r>
              <a:rPr sz="2667" spc="80" dirty="0">
                <a:cs typeface="Gill Sans MT"/>
              </a:rPr>
              <a:t>s</a:t>
            </a:r>
            <a:r>
              <a:rPr sz="2667" spc="-120" dirty="0">
                <a:cs typeface="Gill Sans MT"/>
              </a:rPr>
              <a:t> </a:t>
            </a:r>
            <a:r>
              <a:rPr sz="2667" spc="240" dirty="0">
                <a:cs typeface="Gill Sans MT"/>
              </a:rPr>
              <a:t>a</a:t>
            </a:r>
            <a:r>
              <a:rPr sz="2667" spc="-120" dirty="0">
                <a:cs typeface="Gill Sans MT"/>
              </a:rPr>
              <a:t>r</a:t>
            </a:r>
            <a:r>
              <a:rPr sz="2667" spc="-140" dirty="0">
                <a:cs typeface="Gill Sans MT"/>
              </a:rPr>
              <a:t>e</a:t>
            </a:r>
            <a:r>
              <a:rPr sz="2667" spc="-127" dirty="0">
                <a:cs typeface="Gill Sans MT"/>
              </a:rPr>
              <a:t> </a:t>
            </a:r>
            <a:r>
              <a:rPr sz="2667" spc="240" dirty="0">
                <a:cs typeface="Gill Sans MT"/>
              </a:rPr>
              <a:t>a</a:t>
            </a:r>
            <a:r>
              <a:rPr sz="2667" spc="-53" dirty="0">
                <a:cs typeface="Gill Sans MT"/>
              </a:rPr>
              <a:t>c</a:t>
            </a:r>
            <a:r>
              <a:rPr sz="2667" spc="-240" dirty="0">
                <a:cs typeface="Gill Sans MT"/>
              </a:rPr>
              <a:t>t</a:t>
            </a:r>
            <a:r>
              <a:rPr sz="2667" spc="-73" dirty="0">
                <a:cs typeface="Gill Sans MT"/>
              </a:rPr>
              <a:t>i</a:t>
            </a:r>
            <a:r>
              <a:rPr sz="2667" spc="-107" dirty="0">
                <a:cs typeface="Gill Sans MT"/>
              </a:rPr>
              <a:t>v</a:t>
            </a:r>
            <a:r>
              <a:rPr sz="2667" spc="20" dirty="0">
                <a:cs typeface="Gill Sans MT"/>
              </a:rPr>
              <a:t>e</a:t>
            </a:r>
            <a:r>
              <a:rPr sz="2667" spc="-127" dirty="0">
                <a:cs typeface="Gill Sans MT"/>
              </a:rPr>
              <a:t> </a:t>
            </a:r>
            <a:r>
              <a:rPr sz="2667" spc="-73" dirty="0">
                <a:cs typeface="Gill Sans MT"/>
              </a:rPr>
              <a:t>i</a:t>
            </a:r>
            <a:r>
              <a:rPr sz="2667" spc="7" dirty="0">
                <a:cs typeface="Gill Sans MT"/>
              </a:rPr>
              <a:t>n</a:t>
            </a:r>
            <a:r>
              <a:rPr sz="2667" spc="-120" dirty="0">
                <a:cs typeface="Gill Sans MT"/>
              </a:rPr>
              <a:t> </a:t>
            </a:r>
            <a:r>
              <a:rPr sz="2667" spc="240" dirty="0">
                <a:cs typeface="Gill Sans MT"/>
              </a:rPr>
              <a:t>a</a:t>
            </a:r>
            <a:r>
              <a:rPr sz="2667" spc="-73" dirty="0">
                <a:cs typeface="Gill Sans MT"/>
              </a:rPr>
              <a:t>l</a:t>
            </a:r>
            <a:r>
              <a:rPr sz="2667" spc="-80" dirty="0">
                <a:cs typeface="Gill Sans MT"/>
              </a:rPr>
              <a:t>l</a:t>
            </a:r>
            <a:r>
              <a:rPr sz="2667" spc="-120" dirty="0">
                <a:cs typeface="Gill Sans MT"/>
              </a:rPr>
              <a:t> </a:t>
            </a:r>
            <a:r>
              <a:rPr sz="2667" spc="47" dirty="0">
                <a:cs typeface="Gill Sans MT"/>
              </a:rPr>
              <a:t>p</a:t>
            </a:r>
            <a:r>
              <a:rPr sz="2667" spc="7" dirty="0">
                <a:cs typeface="Gill Sans MT"/>
              </a:rPr>
              <a:t>h</a:t>
            </a:r>
            <a:r>
              <a:rPr sz="2667" spc="240" dirty="0">
                <a:cs typeface="Gill Sans MT"/>
              </a:rPr>
              <a:t>a</a:t>
            </a:r>
            <a:r>
              <a:rPr sz="2667" spc="87" dirty="0">
                <a:cs typeface="Gill Sans MT"/>
              </a:rPr>
              <a:t>s</a:t>
            </a:r>
            <a:r>
              <a:rPr sz="2667" spc="20" dirty="0">
                <a:cs typeface="Gill Sans MT"/>
              </a:rPr>
              <a:t>e</a:t>
            </a:r>
            <a:r>
              <a:rPr sz="2667" spc="80" dirty="0">
                <a:cs typeface="Gill Sans MT"/>
              </a:rPr>
              <a:t>s</a:t>
            </a:r>
            <a:endParaRPr sz="2667" dirty="0">
              <a:cs typeface="Gill Sans MT"/>
            </a:endParaRPr>
          </a:p>
          <a:p>
            <a:pPr marL="425016" indent="-408083">
              <a:spcBef>
                <a:spcPts val="780"/>
              </a:spcBef>
              <a:buClr>
                <a:srgbClr val="E4DDD2"/>
              </a:buClr>
              <a:buSzPct val="95833"/>
              <a:buFont typeface="Wingdings"/>
              <a:buChar char=""/>
              <a:tabLst>
                <a:tab pos="424169" algn="l"/>
                <a:tab pos="425016" algn="l"/>
              </a:tabLst>
            </a:pPr>
            <a:r>
              <a:rPr sz="3200" spc="-187" dirty="0">
                <a:cs typeface="Gill Sans MT"/>
              </a:rPr>
              <a:t>Controller</a:t>
            </a:r>
            <a:r>
              <a:rPr sz="3200" spc="-133" dirty="0">
                <a:cs typeface="Gill Sans MT"/>
              </a:rPr>
              <a:t> </a:t>
            </a:r>
            <a:r>
              <a:rPr sz="3200" dirty="0">
                <a:cs typeface="Gill Sans MT"/>
              </a:rPr>
              <a:t>specifies</a:t>
            </a:r>
            <a:r>
              <a:rPr sz="3200" spc="-133" dirty="0">
                <a:cs typeface="Gill Sans MT"/>
              </a:rPr>
              <a:t> </a:t>
            </a:r>
            <a:r>
              <a:rPr sz="3200" spc="-73" dirty="0">
                <a:cs typeface="Gill Sans MT"/>
              </a:rPr>
              <a:t>how</a:t>
            </a:r>
            <a:r>
              <a:rPr sz="3200" spc="-147" dirty="0">
                <a:cs typeface="Gill Sans MT"/>
              </a:rPr>
              <a:t> </a:t>
            </a:r>
            <a:r>
              <a:rPr sz="3200" spc="-220" dirty="0">
                <a:cs typeface="Gill Sans MT"/>
              </a:rPr>
              <a:t>to</a:t>
            </a:r>
            <a:r>
              <a:rPr sz="3200" spc="-133" dirty="0">
                <a:cs typeface="Gill Sans MT"/>
              </a:rPr>
              <a:t> </a:t>
            </a:r>
            <a:r>
              <a:rPr sz="3200" spc="-67" dirty="0">
                <a:cs typeface="Gill Sans MT"/>
              </a:rPr>
              <a:t>execute</a:t>
            </a:r>
            <a:r>
              <a:rPr sz="3200" spc="-127" dirty="0">
                <a:cs typeface="Gill Sans MT"/>
              </a:rPr>
              <a:t> </a:t>
            </a:r>
            <a:r>
              <a:rPr sz="3200" spc="-93" dirty="0">
                <a:cs typeface="Gill Sans MT"/>
              </a:rPr>
              <a:t>instructions</a:t>
            </a:r>
            <a:endParaRPr sz="3200" dirty="0">
              <a:cs typeface="Gill Sans MT"/>
            </a:endParaRPr>
          </a:p>
          <a:p>
            <a:pPr marL="816166" lvl="1" indent="-340351">
              <a:spcBef>
                <a:spcPts val="693"/>
              </a:spcBef>
              <a:buSzPct val="90000"/>
              <a:buFont typeface="Wingdings"/>
              <a:buChar char=""/>
              <a:tabLst>
                <a:tab pos="815320" algn="l"/>
                <a:tab pos="816166" algn="l"/>
              </a:tabLst>
            </a:pPr>
            <a:r>
              <a:rPr sz="2667" spc="-27" dirty="0">
                <a:cs typeface="Gill Sans MT"/>
              </a:rPr>
              <a:t>I</a:t>
            </a:r>
            <a:r>
              <a:rPr sz="2667" spc="-100" dirty="0">
                <a:cs typeface="Gill Sans MT"/>
              </a:rPr>
              <a:t>m</a:t>
            </a:r>
            <a:r>
              <a:rPr sz="2667" spc="47" dirty="0">
                <a:cs typeface="Gill Sans MT"/>
              </a:rPr>
              <a:t>p</a:t>
            </a:r>
            <a:r>
              <a:rPr sz="2667" spc="-13" dirty="0">
                <a:cs typeface="Gill Sans MT"/>
              </a:rPr>
              <a:t>l</a:t>
            </a:r>
            <a:r>
              <a:rPr sz="2667" spc="-40" dirty="0">
                <a:cs typeface="Gill Sans MT"/>
              </a:rPr>
              <a:t>e</a:t>
            </a:r>
            <a:r>
              <a:rPr sz="2667" spc="20" dirty="0">
                <a:cs typeface="Gill Sans MT"/>
              </a:rPr>
              <a:t>me</a:t>
            </a:r>
            <a:r>
              <a:rPr sz="2667" spc="-133" dirty="0">
                <a:cs typeface="Gill Sans MT"/>
              </a:rPr>
              <a:t>n</a:t>
            </a:r>
            <a:r>
              <a:rPr sz="2667" spc="-93" dirty="0">
                <a:cs typeface="Gill Sans MT"/>
              </a:rPr>
              <a:t>t</a:t>
            </a:r>
            <a:r>
              <a:rPr sz="2667" spc="20" dirty="0">
                <a:cs typeface="Gill Sans MT"/>
              </a:rPr>
              <a:t>e</a:t>
            </a:r>
            <a:r>
              <a:rPr sz="2667" spc="27" dirty="0">
                <a:cs typeface="Gill Sans MT"/>
              </a:rPr>
              <a:t>d</a:t>
            </a:r>
            <a:r>
              <a:rPr sz="2667" spc="-133" dirty="0">
                <a:cs typeface="Gill Sans MT"/>
              </a:rPr>
              <a:t> </a:t>
            </a:r>
            <a:r>
              <a:rPr sz="2667" spc="240" dirty="0">
                <a:cs typeface="Gill Sans MT"/>
              </a:rPr>
              <a:t>a</a:t>
            </a:r>
            <a:r>
              <a:rPr sz="2667" spc="80" dirty="0">
                <a:cs typeface="Gill Sans MT"/>
              </a:rPr>
              <a:t>s</a:t>
            </a:r>
            <a:r>
              <a:rPr sz="2667" spc="-120" dirty="0">
                <a:cs typeface="Gill Sans MT"/>
              </a:rPr>
              <a:t> </a:t>
            </a:r>
            <a:r>
              <a:rPr sz="2667" spc="-320" dirty="0">
                <a:cs typeface="Gill Sans MT"/>
              </a:rPr>
              <a:t>R</a:t>
            </a:r>
            <a:r>
              <a:rPr sz="2667" spc="-487" dirty="0">
                <a:cs typeface="Gill Sans MT"/>
              </a:rPr>
              <a:t>O</a:t>
            </a:r>
            <a:r>
              <a:rPr sz="2667" dirty="0">
                <a:cs typeface="Gill Sans MT"/>
              </a:rPr>
              <a:t>M</a:t>
            </a:r>
            <a:r>
              <a:rPr sz="2667" spc="-127" dirty="0">
                <a:cs typeface="Gill Sans MT"/>
              </a:rPr>
              <a:t> </a:t>
            </a:r>
            <a:r>
              <a:rPr sz="2667" spc="-227" dirty="0">
                <a:cs typeface="Gill Sans MT"/>
              </a:rPr>
              <a:t>o</a:t>
            </a:r>
            <a:r>
              <a:rPr sz="2667" spc="-167" dirty="0">
                <a:cs typeface="Gill Sans MT"/>
              </a:rPr>
              <a:t>r</a:t>
            </a:r>
            <a:r>
              <a:rPr sz="2667" spc="-133" dirty="0">
                <a:cs typeface="Gill Sans MT"/>
              </a:rPr>
              <a:t> </a:t>
            </a:r>
            <a:r>
              <a:rPr sz="2667" spc="20" dirty="0">
                <a:cs typeface="Gill Sans MT"/>
              </a:rPr>
              <a:t>lo</a:t>
            </a:r>
            <a:r>
              <a:rPr sz="2667" spc="7" dirty="0">
                <a:cs typeface="Gill Sans MT"/>
              </a:rPr>
              <a:t>g</a:t>
            </a:r>
            <a:r>
              <a:rPr sz="2667" spc="-67" dirty="0">
                <a:cs typeface="Gill Sans MT"/>
              </a:rPr>
              <a:t>ic</a:t>
            </a:r>
            <a:endParaRPr sz="2667" dirty="0">
              <a:cs typeface="Gill Sans MT"/>
            </a:endParaRPr>
          </a:p>
        </p:txBody>
      </p:sp>
      <p:sp>
        <p:nvSpPr>
          <p:cNvPr id="3" name="object 3"/>
          <p:cNvSpPr txBox="1">
            <a:spLocks noGrp="1"/>
          </p:cNvSpPr>
          <p:nvPr>
            <p:ph type="title"/>
          </p:nvPr>
        </p:nvSpPr>
        <p:spPr>
          <a:xfrm>
            <a:off x="1274828" y="106710"/>
            <a:ext cx="4760805"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“And In conclusion…”</a:t>
            </a:r>
          </a:p>
        </p:txBody>
      </p:sp>
      <p:sp>
        <p:nvSpPr>
          <p:cNvPr id="4" name="Date Placeholder 3">
            <a:extLst>
              <a:ext uri="{FF2B5EF4-FFF2-40B4-BE49-F238E27FC236}">
                <a16:creationId xmlns:a16="http://schemas.microsoft.com/office/drawing/2014/main" id="{62A55E6C-353B-4881-B604-16EB58BF5C25}"/>
              </a:ext>
            </a:extLst>
          </p:cNvPr>
          <p:cNvSpPr>
            <a:spLocks noGrp="1"/>
          </p:cNvSpPr>
          <p:nvPr>
            <p:ph type="dt" sz="half" idx="10"/>
          </p:nvPr>
        </p:nvSpPr>
        <p:spPr/>
        <p:txBody>
          <a:bodyPr/>
          <a:lstStyle/>
          <a:p>
            <a:fld id="{262965BC-4A22-4FCB-9CD3-58891953063E}" type="datetime1">
              <a:rPr lang="en-US" smtClean="0"/>
              <a:t>5/11/2024</a:t>
            </a:fld>
            <a:endParaRPr lang="en-US"/>
          </a:p>
        </p:txBody>
      </p:sp>
      <p:sp>
        <p:nvSpPr>
          <p:cNvPr id="5" name="Slide Number Placeholder 4">
            <a:extLst>
              <a:ext uri="{FF2B5EF4-FFF2-40B4-BE49-F238E27FC236}">
                <a16:creationId xmlns:a16="http://schemas.microsoft.com/office/drawing/2014/main" id="{8C967429-5D86-427E-9D83-3F2F6D9492A3}"/>
              </a:ext>
            </a:extLst>
          </p:cNvPr>
          <p:cNvSpPr>
            <a:spLocks noGrp="1"/>
          </p:cNvSpPr>
          <p:nvPr>
            <p:ph type="sldNum" sz="quarter" idx="12"/>
          </p:nvPr>
        </p:nvSpPr>
        <p:spPr/>
        <p:txBody>
          <a:bodyPr/>
          <a:lstStyle/>
          <a:p>
            <a:fld id="{AB6352F2-FB44-4DA6-821F-C2F4E454E2C0}" type="slidenum">
              <a:rPr lang="en-US" smtClean="0"/>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5348" y="1276084"/>
            <a:ext cx="10781303" cy="4096848"/>
          </a:xfrm>
          <a:prstGeom prst="rect">
            <a:avLst/>
          </a:prstGeom>
        </p:spPr>
        <p:txBody>
          <a:bodyPr vert="horz" wrap="square" lIns="0" tIns="285327" rIns="0" bIns="0" rtlCol="0">
            <a:spAutoFit/>
          </a:bodyPr>
          <a:lstStyle/>
          <a:p>
            <a:pPr marL="425016" indent="-408930">
              <a:spcBef>
                <a:spcPts val="2247"/>
              </a:spcBef>
              <a:buSzPct val="93750"/>
              <a:buFont typeface="Arial"/>
              <a:buChar char="•"/>
              <a:tabLst>
                <a:tab pos="425016" algn="l"/>
                <a:tab pos="425863" algn="l"/>
              </a:tabLst>
            </a:pPr>
            <a:r>
              <a:rPr sz="3200" b="1" spc="-13" dirty="0">
                <a:latin typeface="Calibri"/>
                <a:cs typeface="Calibri"/>
              </a:rPr>
              <a:t>Stage </a:t>
            </a:r>
            <a:r>
              <a:rPr sz="3200" b="1" spc="-7" dirty="0">
                <a:latin typeface="Calibri"/>
                <a:cs typeface="Calibri"/>
              </a:rPr>
              <a:t>1:</a:t>
            </a:r>
            <a:r>
              <a:rPr sz="3200" b="1" spc="-20" dirty="0">
                <a:latin typeface="Calibri"/>
                <a:cs typeface="Calibri"/>
              </a:rPr>
              <a:t> </a:t>
            </a:r>
            <a:r>
              <a:rPr sz="3200" b="1" i="1" spc="-13" dirty="0">
                <a:latin typeface="Calibri"/>
                <a:cs typeface="Calibri"/>
              </a:rPr>
              <a:t>Instruction</a:t>
            </a:r>
            <a:r>
              <a:rPr sz="3200" b="1" i="1" spc="20" dirty="0">
                <a:latin typeface="Calibri"/>
                <a:cs typeface="Calibri"/>
              </a:rPr>
              <a:t> </a:t>
            </a:r>
            <a:r>
              <a:rPr sz="3200" b="1" i="1" spc="-27" dirty="0">
                <a:latin typeface="Calibri"/>
                <a:cs typeface="Calibri"/>
              </a:rPr>
              <a:t>Fetch</a:t>
            </a:r>
            <a:r>
              <a:rPr sz="3200" b="1" i="1" spc="-20" dirty="0">
                <a:latin typeface="Calibri"/>
                <a:cs typeface="Calibri"/>
              </a:rPr>
              <a:t> </a:t>
            </a:r>
            <a:r>
              <a:rPr sz="3200" b="1" i="1" spc="-7" dirty="0">
                <a:latin typeface="Calibri"/>
                <a:cs typeface="Calibri"/>
              </a:rPr>
              <a:t>(</a:t>
            </a:r>
            <a:r>
              <a:rPr sz="3200" b="1" i="1" spc="-7">
                <a:latin typeface="Calibri"/>
                <a:cs typeface="Calibri"/>
              </a:rPr>
              <a:t>IF)</a:t>
            </a:r>
            <a:r>
              <a:rPr lang="en-US" sz="3200" b="1" i="1" spc="-7">
                <a:latin typeface="Calibri"/>
                <a:cs typeface="Calibri"/>
              </a:rPr>
              <a:t> tìm nạp lệnh</a:t>
            </a:r>
            <a:endParaRPr sz="3200" dirty="0">
              <a:latin typeface="Calibri"/>
              <a:cs typeface="Calibri"/>
            </a:endParaRPr>
          </a:p>
          <a:p>
            <a:pPr marL="425016" indent="-408930">
              <a:spcBef>
                <a:spcPts val="2107"/>
              </a:spcBef>
              <a:buSzPct val="93750"/>
              <a:buFont typeface="Arial"/>
              <a:buChar char="•"/>
              <a:tabLst>
                <a:tab pos="425016" algn="l"/>
                <a:tab pos="425863" algn="l"/>
              </a:tabLst>
            </a:pPr>
            <a:r>
              <a:rPr sz="3200" b="1" spc="-13" dirty="0">
                <a:latin typeface="Calibri"/>
                <a:cs typeface="Calibri"/>
              </a:rPr>
              <a:t>Stage </a:t>
            </a:r>
            <a:r>
              <a:rPr sz="3200" b="1" spc="-7" dirty="0">
                <a:latin typeface="Calibri"/>
                <a:cs typeface="Calibri"/>
              </a:rPr>
              <a:t>2:</a:t>
            </a:r>
            <a:r>
              <a:rPr sz="3200" b="1" spc="-13" dirty="0">
                <a:latin typeface="Calibri"/>
                <a:cs typeface="Calibri"/>
              </a:rPr>
              <a:t> </a:t>
            </a:r>
            <a:r>
              <a:rPr sz="3200" b="1" i="1" spc="-13" dirty="0">
                <a:latin typeface="Calibri"/>
                <a:cs typeface="Calibri"/>
              </a:rPr>
              <a:t>Instruction</a:t>
            </a:r>
            <a:r>
              <a:rPr sz="3200" b="1" i="1" spc="20" dirty="0">
                <a:latin typeface="Calibri"/>
                <a:cs typeface="Calibri"/>
              </a:rPr>
              <a:t> </a:t>
            </a:r>
            <a:r>
              <a:rPr sz="3200" b="1" i="1" spc="-13" dirty="0">
                <a:latin typeface="Calibri"/>
                <a:cs typeface="Calibri"/>
              </a:rPr>
              <a:t>Decode</a:t>
            </a:r>
            <a:r>
              <a:rPr sz="3200" b="1" i="1" spc="-20" dirty="0">
                <a:latin typeface="Calibri"/>
                <a:cs typeface="Calibri"/>
              </a:rPr>
              <a:t> </a:t>
            </a:r>
            <a:r>
              <a:rPr sz="3200" b="1" i="1" spc="-7" dirty="0">
                <a:latin typeface="Calibri"/>
                <a:cs typeface="Calibri"/>
              </a:rPr>
              <a:t>(</a:t>
            </a:r>
            <a:r>
              <a:rPr sz="3200" b="1" i="1" spc="-7">
                <a:latin typeface="Calibri"/>
                <a:cs typeface="Calibri"/>
              </a:rPr>
              <a:t>ID)</a:t>
            </a:r>
            <a:r>
              <a:rPr lang="en-US" sz="3200" b="1" i="1" spc="-7">
                <a:latin typeface="Calibri"/>
                <a:cs typeface="Calibri"/>
              </a:rPr>
              <a:t> giải mã lệnh</a:t>
            </a:r>
            <a:endParaRPr sz="3200" dirty="0">
              <a:latin typeface="Calibri"/>
              <a:cs typeface="Calibri"/>
            </a:endParaRPr>
          </a:p>
          <a:p>
            <a:pPr marL="425016" marR="6773" indent="-408930">
              <a:spcBef>
                <a:spcPts val="2773"/>
              </a:spcBef>
              <a:buSzPct val="93750"/>
              <a:buFont typeface="Arial"/>
              <a:buChar char="•"/>
              <a:tabLst>
                <a:tab pos="425016" algn="l"/>
                <a:tab pos="425863" algn="l"/>
              </a:tabLst>
            </a:pPr>
            <a:r>
              <a:rPr sz="3200" b="1" spc="-13" dirty="0">
                <a:latin typeface="Calibri"/>
                <a:cs typeface="Calibri"/>
              </a:rPr>
              <a:t>Stage</a:t>
            </a:r>
            <a:r>
              <a:rPr sz="3200" b="1" spc="-7" dirty="0">
                <a:latin typeface="Calibri"/>
                <a:cs typeface="Calibri"/>
              </a:rPr>
              <a:t> 3:</a:t>
            </a:r>
            <a:r>
              <a:rPr sz="3200" b="1" spc="-13" dirty="0">
                <a:latin typeface="Calibri"/>
                <a:cs typeface="Calibri"/>
              </a:rPr>
              <a:t> </a:t>
            </a:r>
            <a:r>
              <a:rPr sz="3200" b="1" i="1" spc="-20" dirty="0">
                <a:latin typeface="Calibri"/>
                <a:cs typeface="Calibri"/>
              </a:rPr>
              <a:t>Execute</a:t>
            </a:r>
            <a:r>
              <a:rPr sz="3200" b="1" i="1" dirty="0">
                <a:latin typeface="Calibri"/>
                <a:cs typeface="Calibri"/>
              </a:rPr>
              <a:t> </a:t>
            </a:r>
            <a:r>
              <a:rPr sz="3200" b="1" i="1" spc="-7" dirty="0">
                <a:latin typeface="Calibri"/>
                <a:cs typeface="Calibri"/>
              </a:rPr>
              <a:t>(EX)</a:t>
            </a:r>
            <a:r>
              <a:rPr sz="3200" b="1" i="1" dirty="0">
                <a:latin typeface="Calibri"/>
                <a:cs typeface="Calibri"/>
              </a:rPr>
              <a:t> -</a:t>
            </a:r>
            <a:r>
              <a:rPr sz="3200" b="1" i="1" spc="-13" dirty="0">
                <a:latin typeface="Calibri"/>
                <a:cs typeface="Calibri"/>
              </a:rPr>
              <a:t> </a:t>
            </a:r>
            <a:r>
              <a:rPr sz="3200" b="1" i="1" spc="-40" dirty="0">
                <a:latin typeface="Calibri"/>
                <a:cs typeface="Calibri"/>
              </a:rPr>
              <a:t>ALU </a:t>
            </a:r>
            <a:r>
              <a:rPr sz="3200" b="1" spc="-7" dirty="0">
                <a:latin typeface="Calibri"/>
                <a:cs typeface="Calibri"/>
              </a:rPr>
              <a:t>(Arithmetic-Logic </a:t>
            </a:r>
            <a:r>
              <a:rPr sz="3200" b="1" spc="-707" dirty="0">
                <a:latin typeface="Calibri"/>
                <a:cs typeface="Calibri"/>
              </a:rPr>
              <a:t> </a:t>
            </a:r>
            <a:r>
              <a:rPr sz="3200" b="1" spc="-7">
                <a:latin typeface="Calibri"/>
                <a:cs typeface="Calibri"/>
              </a:rPr>
              <a:t>Unit)</a:t>
            </a:r>
            <a:r>
              <a:rPr lang="en-US" sz="3200" b="1" spc="-7">
                <a:latin typeface="Calibri"/>
                <a:cs typeface="Calibri"/>
              </a:rPr>
              <a:t> – thực thi </a:t>
            </a:r>
            <a:endParaRPr sz="3200" dirty="0">
              <a:latin typeface="Calibri"/>
              <a:cs typeface="Calibri"/>
            </a:endParaRPr>
          </a:p>
          <a:p>
            <a:pPr marL="425016" indent="-408930">
              <a:spcBef>
                <a:spcPts val="2780"/>
              </a:spcBef>
              <a:buSzPct val="93750"/>
              <a:buFont typeface="Arial"/>
              <a:buChar char="•"/>
              <a:tabLst>
                <a:tab pos="425016" algn="l"/>
                <a:tab pos="425863" algn="l"/>
              </a:tabLst>
            </a:pPr>
            <a:r>
              <a:rPr sz="3200" b="1" spc="-13" dirty="0">
                <a:latin typeface="Calibri"/>
                <a:cs typeface="Calibri"/>
              </a:rPr>
              <a:t>Stage </a:t>
            </a:r>
            <a:r>
              <a:rPr sz="3200" b="1" spc="-7" dirty="0">
                <a:latin typeface="Calibri"/>
                <a:cs typeface="Calibri"/>
              </a:rPr>
              <a:t>4:</a:t>
            </a:r>
            <a:r>
              <a:rPr sz="3200" b="1" spc="-20" dirty="0">
                <a:latin typeface="Calibri"/>
                <a:cs typeface="Calibri"/>
              </a:rPr>
              <a:t> </a:t>
            </a:r>
            <a:r>
              <a:rPr sz="3200" b="1" i="1" spc="-7" dirty="0">
                <a:latin typeface="Calibri"/>
                <a:cs typeface="Calibri"/>
              </a:rPr>
              <a:t>Memory</a:t>
            </a:r>
            <a:r>
              <a:rPr sz="3200" b="1" i="1" spc="-20" dirty="0">
                <a:latin typeface="Calibri"/>
                <a:cs typeface="Calibri"/>
              </a:rPr>
              <a:t> </a:t>
            </a:r>
            <a:r>
              <a:rPr sz="3200" b="1" i="1" spc="-13" dirty="0">
                <a:latin typeface="Calibri"/>
                <a:cs typeface="Calibri"/>
              </a:rPr>
              <a:t>Access</a:t>
            </a:r>
            <a:r>
              <a:rPr sz="3200" b="1" i="1" spc="-20" dirty="0">
                <a:latin typeface="Calibri"/>
                <a:cs typeface="Calibri"/>
              </a:rPr>
              <a:t> </a:t>
            </a:r>
            <a:r>
              <a:rPr sz="3200" b="1" i="1" spc="-7" dirty="0">
                <a:latin typeface="Calibri"/>
                <a:cs typeface="Calibri"/>
              </a:rPr>
              <a:t>(</a:t>
            </a:r>
            <a:r>
              <a:rPr sz="3200" b="1" i="1" spc="-7">
                <a:latin typeface="Calibri"/>
                <a:cs typeface="Calibri"/>
              </a:rPr>
              <a:t>MEM)</a:t>
            </a:r>
            <a:r>
              <a:rPr lang="en-US" sz="3200" b="1" i="1" spc="-7">
                <a:latin typeface="Calibri"/>
                <a:cs typeface="Calibri"/>
              </a:rPr>
              <a:t> – truy cập bộ nhớ</a:t>
            </a:r>
            <a:endParaRPr sz="3200" dirty="0">
              <a:latin typeface="Calibri"/>
              <a:cs typeface="Calibri"/>
            </a:endParaRPr>
          </a:p>
          <a:p>
            <a:pPr marL="425016" indent="-408930">
              <a:spcBef>
                <a:spcPts val="2767"/>
              </a:spcBef>
              <a:buSzPct val="93750"/>
              <a:buFont typeface="Arial"/>
              <a:buChar char="•"/>
              <a:tabLst>
                <a:tab pos="425016" algn="l"/>
                <a:tab pos="425863" algn="l"/>
              </a:tabLst>
            </a:pPr>
            <a:r>
              <a:rPr sz="3200" b="1" spc="-13" dirty="0">
                <a:latin typeface="Calibri"/>
                <a:cs typeface="Calibri"/>
              </a:rPr>
              <a:t>Stage </a:t>
            </a:r>
            <a:r>
              <a:rPr sz="3200" b="1" spc="-7" dirty="0">
                <a:latin typeface="Calibri"/>
                <a:cs typeface="Calibri"/>
              </a:rPr>
              <a:t>5:</a:t>
            </a:r>
            <a:r>
              <a:rPr sz="3200" b="1" spc="-20" dirty="0">
                <a:latin typeface="Calibri"/>
                <a:cs typeface="Calibri"/>
              </a:rPr>
              <a:t> </a:t>
            </a:r>
            <a:r>
              <a:rPr sz="3200" b="1" i="1" spc="-27" dirty="0">
                <a:latin typeface="Calibri"/>
                <a:cs typeface="Calibri"/>
              </a:rPr>
              <a:t>Write</a:t>
            </a:r>
            <a:r>
              <a:rPr sz="3200" b="1" i="1" spc="13" dirty="0">
                <a:latin typeface="Calibri"/>
                <a:cs typeface="Calibri"/>
              </a:rPr>
              <a:t> </a:t>
            </a:r>
            <a:r>
              <a:rPr sz="3200" b="1" i="1" spc="-7" dirty="0">
                <a:latin typeface="Calibri"/>
                <a:cs typeface="Calibri"/>
              </a:rPr>
              <a:t>Back</a:t>
            </a:r>
            <a:r>
              <a:rPr sz="3200" b="1" i="1" spc="-33" dirty="0">
                <a:latin typeface="Calibri"/>
                <a:cs typeface="Calibri"/>
              </a:rPr>
              <a:t> </a:t>
            </a:r>
            <a:r>
              <a:rPr sz="3200" b="1" i="1" spc="-20" dirty="0">
                <a:latin typeface="Calibri"/>
                <a:cs typeface="Calibri"/>
              </a:rPr>
              <a:t>to</a:t>
            </a:r>
            <a:r>
              <a:rPr sz="3200" b="1" i="1" spc="-13" dirty="0">
                <a:latin typeface="Calibri"/>
                <a:cs typeface="Calibri"/>
              </a:rPr>
              <a:t> </a:t>
            </a:r>
            <a:r>
              <a:rPr sz="3200" b="1" i="1" spc="-20" dirty="0">
                <a:latin typeface="Calibri"/>
                <a:cs typeface="Calibri"/>
              </a:rPr>
              <a:t>Register </a:t>
            </a:r>
            <a:r>
              <a:rPr sz="3200" b="1" i="1" spc="-7" dirty="0">
                <a:latin typeface="Calibri"/>
                <a:cs typeface="Calibri"/>
              </a:rPr>
              <a:t>(</a:t>
            </a:r>
            <a:r>
              <a:rPr sz="3200" b="1" i="1" spc="-7">
                <a:latin typeface="Calibri"/>
                <a:cs typeface="Calibri"/>
              </a:rPr>
              <a:t>WB)</a:t>
            </a:r>
            <a:r>
              <a:rPr lang="en-US" sz="3200" b="1" i="1" spc="-7">
                <a:latin typeface="Calibri"/>
                <a:cs typeface="Calibri"/>
              </a:rPr>
              <a:t> viết lại vào thanh ghi</a:t>
            </a:r>
            <a:endParaRPr sz="3200" dirty="0">
              <a:latin typeface="Calibri"/>
              <a:cs typeface="Calibri"/>
            </a:endParaRPr>
          </a:p>
        </p:txBody>
      </p:sp>
      <p:sp>
        <p:nvSpPr>
          <p:cNvPr id="3" name="object 3"/>
          <p:cNvSpPr txBox="1">
            <a:spLocks noGrp="1"/>
          </p:cNvSpPr>
          <p:nvPr>
            <p:ph type="title"/>
          </p:nvPr>
        </p:nvSpPr>
        <p:spPr>
          <a:xfrm>
            <a:off x="705348" y="292666"/>
            <a:ext cx="7353540"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Five Stages of the Datapath</a:t>
            </a:r>
          </a:p>
        </p:txBody>
      </p:sp>
      <p:sp>
        <p:nvSpPr>
          <p:cNvPr id="4" name="Date Placeholder 3">
            <a:extLst>
              <a:ext uri="{FF2B5EF4-FFF2-40B4-BE49-F238E27FC236}">
                <a16:creationId xmlns:a16="http://schemas.microsoft.com/office/drawing/2014/main" id="{0519FB5D-ED6F-4B5F-88BA-CA89E610A608}"/>
              </a:ext>
            </a:extLst>
          </p:cNvPr>
          <p:cNvSpPr>
            <a:spLocks noGrp="1"/>
          </p:cNvSpPr>
          <p:nvPr>
            <p:ph type="dt" sz="half" idx="10"/>
          </p:nvPr>
        </p:nvSpPr>
        <p:spPr/>
        <p:txBody>
          <a:bodyPr/>
          <a:lstStyle/>
          <a:p>
            <a:fld id="{013431FE-B2B5-4AD0-AA9C-2B6E6C6DF9BB}" type="datetime1">
              <a:rPr lang="en-US" smtClean="0"/>
              <a:t>5/11/2024</a:t>
            </a:fld>
            <a:endParaRPr lang="en-US"/>
          </a:p>
        </p:txBody>
      </p:sp>
      <p:sp>
        <p:nvSpPr>
          <p:cNvPr id="5" name="Slide Number Placeholder 4">
            <a:extLst>
              <a:ext uri="{FF2B5EF4-FFF2-40B4-BE49-F238E27FC236}">
                <a16:creationId xmlns:a16="http://schemas.microsoft.com/office/drawing/2014/main" id="{43BA58F9-EC48-4EB6-B037-A37970E190D7}"/>
              </a:ext>
            </a:extLst>
          </p:cNvPr>
          <p:cNvSpPr>
            <a:spLocks noGrp="1"/>
          </p:cNvSpPr>
          <p:nvPr>
            <p:ph type="sldNum" sz="quarter" idx="12"/>
          </p:nvPr>
        </p:nvSpPr>
        <p:spPr/>
        <p:txBody>
          <a:bodyPr/>
          <a:lstStyle/>
          <a:p>
            <a:fld id="{AB6352F2-FB44-4DA6-821F-C2F4E454E2C0}" type="slidenum">
              <a:rPr lang="en-US" smtClean="0"/>
              <a:t>11</a:t>
            </a:fld>
            <a:endParaRPr lang="en-US"/>
          </a:p>
        </p:txBody>
      </p:sp>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108779"/>
            <a:ext cx="10045266"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Basic Phases of Instruction Execution</a:t>
            </a:r>
          </a:p>
        </p:txBody>
      </p:sp>
      <p:sp>
        <p:nvSpPr>
          <p:cNvPr id="3" name="object 3"/>
          <p:cNvSpPr/>
          <p:nvPr/>
        </p:nvSpPr>
        <p:spPr>
          <a:xfrm>
            <a:off x="2747332" y="1413131"/>
            <a:ext cx="2211493" cy="1981200"/>
          </a:xfrm>
          <a:custGeom>
            <a:avLst/>
            <a:gdLst/>
            <a:ahLst/>
            <a:cxnLst/>
            <a:rect l="l" t="t" r="r" b="b"/>
            <a:pathLst>
              <a:path w="1658620" h="1485900">
                <a:moveTo>
                  <a:pt x="0" y="114300"/>
                </a:moveTo>
                <a:lnTo>
                  <a:pt x="286512" y="114300"/>
                </a:lnTo>
                <a:lnTo>
                  <a:pt x="286512" y="1114044"/>
                </a:lnTo>
                <a:lnTo>
                  <a:pt x="0" y="1114044"/>
                </a:lnTo>
                <a:lnTo>
                  <a:pt x="0" y="114300"/>
                </a:lnTo>
                <a:close/>
              </a:path>
              <a:path w="1658620" h="1485900">
                <a:moveTo>
                  <a:pt x="858012" y="0"/>
                </a:moveTo>
                <a:lnTo>
                  <a:pt x="1658112" y="0"/>
                </a:lnTo>
                <a:lnTo>
                  <a:pt x="1658112" y="1485900"/>
                </a:lnTo>
                <a:lnTo>
                  <a:pt x="858012" y="1485900"/>
                </a:lnTo>
                <a:lnTo>
                  <a:pt x="858012" y="0"/>
                </a:lnTo>
                <a:close/>
              </a:path>
            </a:pathLst>
          </a:custGeom>
          <a:ln w="28575">
            <a:solidFill>
              <a:srgbClr val="000000"/>
            </a:solidFill>
          </a:ln>
        </p:spPr>
        <p:txBody>
          <a:bodyPr wrap="square" lIns="0" tIns="0" rIns="0" bIns="0" rtlCol="0"/>
          <a:lstStyle/>
          <a:p>
            <a:endParaRPr sz="2400"/>
          </a:p>
        </p:txBody>
      </p:sp>
      <p:sp>
        <p:nvSpPr>
          <p:cNvPr id="4" name="object 4"/>
          <p:cNvSpPr txBox="1"/>
          <p:nvPr/>
        </p:nvSpPr>
        <p:spPr>
          <a:xfrm>
            <a:off x="4265322" y="1894714"/>
            <a:ext cx="294953" cy="801753"/>
          </a:xfrm>
          <a:prstGeom prst="rect">
            <a:avLst/>
          </a:prstGeom>
        </p:spPr>
        <p:txBody>
          <a:bodyPr vert="vert270" wrap="square" lIns="0" tIns="0" rIns="0" bIns="0" rtlCol="0">
            <a:spAutoFit/>
          </a:bodyPr>
          <a:lstStyle/>
          <a:p>
            <a:pPr marL="16933">
              <a:lnSpc>
                <a:spcPts val="2280"/>
              </a:lnSpc>
            </a:pPr>
            <a:r>
              <a:rPr sz="2000" dirty="0">
                <a:latin typeface="Gill Sans MT"/>
                <a:cs typeface="Gill Sans MT"/>
              </a:rPr>
              <a:t>IMEM</a:t>
            </a:r>
          </a:p>
        </p:txBody>
      </p:sp>
      <p:sp>
        <p:nvSpPr>
          <p:cNvPr id="5" name="object 5"/>
          <p:cNvSpPr/>
          <p:nvPr/>
        </p:nvSpPr>
        <p:spPr>
          <a:xfrm>
            <a:off x="3356932" y="2998093"/>
            <a:ext cx="365760" cy="548640"/>
          </a:xfrm>
          <a:custGeom>
            <a:avLst/>
            <a:gdLst/>
            <a:ahLst/>
            <a:cxnLst/>
            <a:rect l="l" t="t" r="r" b="b"/>
            <a:pathLst>
              <a:path w="274320" h="411480">
                <a:moveTo>
                  <a:pt x="0" y="45719"/>
                </a:moveTo>
                <a:lnTo>
                  <a:pt x="3593" y="27924"/>
                </a:lnTo>
                <a:lnTo>
                  <a:pt x="13392" y="13392"/>
                </a:lnTo>
                <a:lnTo>
                  <a:pt x="27924" y="3593"/>
                </a:lnTo>
                <a:lnTo>
                  <a:pt x="45720" y="0"/>
                </a:lnTo>
                <a:lnTo>
                  <a:pt x="228600" y="0"/>
                </a:lnTo>
                <a:lnTo>
                  <a:pt x="246395" y="3593"/>
                </a:lnTo>
                <a:lnTo>
                  <a:pt x="260927" y="13392"/>
                </a:lnTo>
                <a:lnTo>
                  <a:pt x="270726" y="27924"/>
                </a:lnTo>
                <a:lnTo>
                  <a:pt x="274320" y="45719"/>
                </a:lnTo>
                <a:lnTo>
                  <a:pt x="274320" y="365759"/>
                </a:lnTo>
                <a:lnTo>
                  <a:pt x="270726" y="383555"/>
                </a:lnTo>
                <a:lnTo>
                  <a:pt x="260927" y="398087"/>
                </a:lnTo>
                <a:lnTo>
                  <a:pt x="246395" y="407886"/>
                </a:lnTo>
                <a:lnTo>
                  <a:pt x="228600" y="411479"/>
                </a:lnTo>
                <a:lnTo>
                  <a:pt x="45720" y="411479"/>
                </a:lnTo>
                <a:lnTo>
                  <a:pt x="27924" y="407886"/>
                </a:lnTo>
                <a:lnTo>
                  <a:pt x="13392" y="398087"/>
                </a:lnTo>
                <a:lnTo>
                  <a:pt x="3593" y="383555"/>
                </a:lnTo>
                <a:lnTo>
                  <a:pt x="0" y="365759"/>
                </a:lnTo>
                <a:lnTo>
                  <a:pt x="0" y="45719"/>
                </a:lnTo>
                <a:close/>
              </a:path>
            </a:pathLst>
          </a:custGeom>
          <a:ln w="28574">
            <a:solidFill>
              <a:srgbClr val="000000"/>
            </a:solidFill>
          </a:ln>
        </p:spPr>
        <p:txBody>
          <a:bodyPr wrap="square" lIns="0" tIns="0" rIns="0" bIns="0" rtlCol="0"/>
          <a:lstStyle/>
          <a:p>
            <a:endParaRPr sz="2400"/>
          </a:p>
        </p:txBody>
      </p:sp>
      <p:sp>
        <p:nvSpPr>
          <p:cNvPr id="6" name="object 6"/>
          <p:cNvSpPr txBox="1"/>
          <p:nvPr/>
        </p:nvSpPr>
        <p:spPr>
          <a:xfrm>
            <a:off x="3388357" y="3081426"/>
            <a:ext cx="303105" cy="324875"/>
          </a:xfrm>
          <a:prstGeom prst="rect">
            <a:avLst/>
          </a:prstGeom>
        </p:spPr>
        <p:txBody>
          <a:bodyPr vert="horz" wrap="square" lIns="0" tIns="16933" rIns="0" bIns="0" rtlCol="0">
            <a:spAutoFit/>
          </a:bodyPr>
          <a:lstStyle/>
          <a:p>
            <a:pPr marL="16933">
              <a:spcBef>
                <a:spcPts val="133"/>
              </a:spcBef>
            </a:pPr>
            <a:r>
              <a:rPr sz="2000" spc="-27" dirty="0">
                <a:latin typeface="Gill Sans MT"/>
                <a:cs typeface="Gill Sans MT"/>
              </a:rPr>
              <a:t>+4</a:t>
            </a:r>
            <a:endParaRPr sz="2000">
              <a:latin typeface="Gill Sans MT"/>
              <a:cs typeface="Gill Sans MT"/>
            </a:endParaRPr>
          </a:p>
        </p:txBody>
      </p:sp>
      <p:grpSp>
        <p:nvGrpSpPr>
          <p:cNvPr id="7" name="object 7"/>
          <p:cNvGrpSpPr/>
          <p:nvPr/>
        </p:nvGrpSpPr>
        <p:grpSpPr>
          <a:xfrm>
            <a:off x="3110299" y="1546481"/>
            <a:ext cx="3390900" cy="1371600"/>
            <a:chOff x="3397186" y="1281874"/>
            <a:chExt cx="2543175" cy="1028700"/>
          </a:xfrm>
        </p:grpSpPr>
        <p:sp>
          <p:nvSpPr>
            <p:cNvPr id="8" name="object 8"/>
            <p:cNvSpPr/>
            <p:nvPr/>
          </p:nvSpPr>
          <p:spPr>
            <a:xfrm>
              <a:off x="3411473" y="1753361"/>
              <a:ext cx="500380" cy="0"/>
            </a:xfrm>
            <a:custGeom>
              <a:avLst/>
              <a:gdLst/>
              <a:ahLst/>
              <a:cxnLst/>
              <a:rect l="l" t="t" r="r" b="b"/>
              <a:pathLst>
                <a:path w="500379">
                  <a:moveTo>
                    <a:pt x="0" y="0"/>
                  </a:moveTo>
                  <a:lnTo>
                    <a:pt x="500062" y="0"/>
                  </a:lnTo>
                </a:path>
              </a:pathLst>
            </a:custGeom>
            <a:ln w="28575">
              <a:solidFill>
                <a:srgbClr val="000000"/>
              </a:solidFill>
            </a:ln>
          </p:spPr>
          <p:txBody>
            <a:bodyPr wrap="square" lIns="0" tIns="0" rIns="0" bIns="0" rtlCol="0"/>
            <a:lstStyle/>
            <a:p>
              <a:endParaRPr sz="2400"/>
            </a:p>
          </p:txBody>
        </p:sp>
        <p:sp>
          <p:nvSpPr>
            <p:cNvPr id="9" name="object 9"/>
            <p:cNvSpPr/>
            <p:nvPr/>
          </p:nvSpPr>
          <p:spPr>
            <a:xfrm>
              <a:off x="3897250" y="1710496"/>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 name="object 10"/>
            <p:cNvSpPr/>
            <p:nvPr/>
          </p:nvSpPr>
          <p:spPr>
            <a:xfrm>
              <a:off x="4783073" y="1639061"/>
              <a:ext cx="328295" cy="0"/>
            </a:xfrm>
            <a:custGeom>
              <a:avLst/>
              <a:gdLst/>
              <a:ahLst/>
              <a:cxnLst/>
              <a:rect l="l" t="t" r="r" b="b"/>
              <a:pathLst>
                <a:path w="328295">
                  <a:moveTo>
                    <a:pt x="0" y="0"/>
                  </a:moveTo>
                  <a:lnTo>
                    <a:pt x="327850" y="0"/>
                  </a:lnTo>
                </a:path>
              </a:pathLst>
            </a:custGeom>
            <a:ln w="28575">
              <a:solidFill>
                <a:srgbClr val="000000"/>
              </a:solidFill>
            </a:ln>
          </p:spPr>
          <p:txBody>
            <a:bodyPr wrap="square" lIns="0" tIns="0" rIns="0" bIns="0" rtlCol="0"/>
            <a:lstStyle/>
            <a:p>
              <a:endParaRPr sz="2400"/>
            </a:p>
          </p:txBody>
        </p:sp>
        <p:sp>
          <p:nvSpPr>
            <p:cNvPr id="11" name="object 11"/>
            <p:cNvSpPr/>
            <p:nvPr/>
          </p:nvSpPr>
          <p:spPr>
            <a:xfrm>
              <a:off x="5182361" y="1296161"/>
              <a:ext cx="744220" cy="1000125"/>
            </a:xfrm>
            <a:custGeom>
              <a:avLst/>
              <a:gdLst/>
              <a:ahLst/>
              <a:cxnLst/>
              <a:rect l="l" t="t" r="r" b="b"/>
              <a:pathLst>
                <a:path w="744220" h="1000125">
                  <a:moveTo>
                    <a:pt x="0" y="0"/>
                  </a:moveTo>
                  <a:lnTo>
                    <a:pt x="743712" y="0"/>
                  </a:lnTo>
                  <a:lnTo>
                    <a:pt x="743712" y="999744"/>
                  </a:lnTo>
                  <a:lnTo>
                    <a:pt x="0" y="999744"/>
                  </a:lnTo>
                  <a:lnTo>
                    <a:pt x="0" y="0"/>
                  </a:lnTo>
                  <a:close/>
                </a:path>
              </a:pathLst>
            </a:custGeom>
            <a:ln w="28574">
              <a:solidFill>
                <a:srgbClr val="000000"/>
              </a:solidFill>
            </a:ln>
          </p:spPr>
          <p:txBody>
            <a:bodyPr wrap="square" lIns="0" tIns="0" rIns="0" bIns="0" rtlCol="0"/>
            <a:lstStyle/>
            <a:p>
              <a:endParaRPr sz="2400"/>
            </a:p>
          </p:txBody>
        </p:sp>
        <p:sp>
          <p:nvSpPr>
            <p:cNvPr id="12" name="object 12"/>
            <p:cNvSpPr/>
            <p:nvPr/>
          </p:nvSpPr>
          <p:spPr>
            <a:xfrm>
              <a:off x="5096639" y="1596196"/>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 name="object 13"/>
            <p:cNvSpPr/>
            <p:nvPr/>
          </p:nvSpPr>
          <p:spPr>
            <a:xfrm>
              <a:off x="4783073" y="1919477"/>
              <a:ext cx="328295" cy="0"/>
            </a:xfrm>
            <a:custGeom>
              <a:avLst/>
              <a:gdLst/>
              <a:ahLst/>
              <a:cxnLst/>
              <a:rect l="l" t="t" r="r" b="b"/>
              <a:pathLst>
                <a:path w="328295">
                  <a:moveTo>
                    <a:pt x="0" y="0"/>
                  </a:moveTo>
                  <a:lnTo>
                    <a:pt x="327850" y="0"/>
                  </a:lnTo>
                </a:path>
              </a:pathLst>
            </a:custGeom>
            <a:ln w="28575">
              <a:solidFill>
                <a:srgbClr val="000000"/>
              </a:solidFill>
            </a:ln>
          </p:spPr>
          <p:txBody>
            <a:bodyPr wrap="square" lIns="0" tIns="0" rIns="0" bIns="0" rtlCol="0"/>
            <a:lstStyle/>
            <a:p>
              <a:endParaRPr sz="2400"/>
            </a:p>
          </p:txBody>
        </p:sp>
        <p:sp>
          <p:nvSpPr>
            <p:cNvPr id="14" name="object 14"/>
            <p:cNvSpPr/>
            <p:nvPr/>
          </p:nvSpPr>
          <p:spPr>
            <a:xfrm>
              <a:off x="5096639" y="1876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5" name="object 15"/>
            <p:cNvSpPr/>
            <p:nvPr/>
          </p:nvSpPr>
          <p:spPr>
            <a:xfrm>
              <a:off x="4783073" y="2154173"/>
              <a:ext cx="328295" cy="0"/>
            </a:xfrm>
            <a:custGeom>
              <a:avLst/>
              <a:gdLst/>
              <a:ahLst/>
              <a:cxnLst/>
              <a:rect l="l" t="t" r="r" b="b"/>
              <a:pathLst>
                <a:path w="328295">
                  <a:moveTo>
                    <a:pt x="0" y="0"/>
                  </a:moveTo>
                  <a:lnTo>
                    <a:pt x="327850" y="0"/>
                  </a:lnTo>
                </a:path>
              </a:pathLst>
            </a:custGeom>
            <a:ln w="28575">
              <a:solidFill>
                <a:srgbClr val="000000"/>
              </a:solidFill>
            </a:ln>
          </p:spPr>
          <p:txBody>
            <a:bodyPr wrap="square" lIns="0" tIns="0" rIns="0" bIns="0" rtlCol="0"/>
            <a:lstStyle/>
            <a:p>
              <a:endParaRPr sz="2400"/>
            </a:p>
          </p:txBody>
        </p:sp>
        <p:sp>
          <p:nvSpPr>
            <p:cNvPr id="16" name="object 16"/>
            <p:cNvSpPr/>
            <p:nvPr/>
          </p:nvSpPr>
          <p:spPr>
            <a:xfrm>
              <a:off x="5096639" y="2111308"/>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17" name="object 17"/>
          <p:cNvSpPr txBox="1"/>
          <p:nvPr/>
        </p:nvSpPr>
        <p:spPr>
          <a:xfrm>
            <a:off x="5003352" y="1998665"/>
            <a:ext cx="342900" cy="643808"/>
          </a:xfrm>
          <a:prstGeom prst="rect">
            <a:avLst/>
          </a:prstGeom>
        </p:spPr>
        <p:txBody>
          <a:bodyPr vert="horz" wrap="square" lIns="0" tIns="16933" rIns="0" bIns="0" rtlCol="0">
            <a:spAutoFit/>
          </a:bodyPr>
          <a:lstStyle/>
          <a:p>
            <a:pPr marL="16933" marR="6773" indent="22013">
              <a:lnSpc>
                <a:spcPct val="105200"/>
              </a:lnSpc>
              <a:spcBef>
                <a:spcPts val="133"/>
              </a:spcBef>
            </a:pPr>
            <a:r>
              <a:rPr sz="2000" spc="-207" dirty="0">
                <a:latin typeface="Gill Sans MT"/>
                <a:cs typeface="Gill Sans MT"/>
              </a:rPr>
              <a:t>r</a:t>
            </a:r>
            <a:r>
              <a:rPr sz="2000" spc="-113" dirty="0">
                <a:latin typeface="Gill Sans MT"/>
                <a:cs typeface="Gill Sans MT"/>
              </a:rPr>
              <a:t>s1  </a:t>
            </a:r>
            <a:r>
              <a:rPr sz="2000" spc="-207" dirty="0">
                <a:latin typeface="Gill Sans MT"/>
                <a:cs typeface="Gill Sans MT"/>
              </a:rPr>
              <a:t>r</a:t>
            </a:r>
            <a:r>
              <a:rPr sz="2000" spc="27" dirty="0">
                <a:latin typeface="Gill Sans MT"/>
                <a:cs typeface="Gill Sans MT"/>
              </a:rPr>
              <a:t>s2</a:t>
            </a:r>
            <a:endParaRPr sz="2000">
              <a:latin typeface="Gill Sans MT"/>
              <a:cs typeface="Gill Sans MT"/>
            </a:endParaRPr>
          </a:p>
        </p:txBody>
      </p:sp>
      <p:sp>
        <p:nvSpPr>
          <p:cNvPr id="18" name="object 18"/>
          <p:cNvSpPr txBox="1"/>
          <p:nvPr/>
        </p:nvSpPr>
        <p:spPr>
          <a:xfrm>
            <a:off x="4997002" y="1633667"/>
            <a:ext cx="233680" cy="324875"/>
          </a:xfrm>
          <a:prstGeom prst="rect">
            <a:avLst/>
          </a:prstGeom>
        </p:spPr>
        <p:txBody>
          <a:bodyPr vert="horz" wrap="square" lIns="0" tIns="16933" rIns="0" bIns="0" rtlCol="0">
            <a:spAutoFit/>
          </a:bodyPr>
          <a:lstStyle/>
          <a:p>
            <a:pPr marL="16933">
              <a:spcBef>
                <a:spcPts val="133"/>
              </a:spcBef>
            </a:pPr>
            <a:r>
              <a:rPr sz="2000" spc="-127" dirty="0">
                <a:latin typeface="Gill Sans MT"/>
                <a:cs typeface="Gill Sans MT"/>
              </a:rPr>
              <a:t>rd</a:t>
            </a:r>
            <a:endParaRPr sz="2000">
              <a:latin typeface="Gill Sans MT"/>
              <a:cs typeface="Gill Sans MT"/>
            </a:endParaRPr>
          </a:p>
        </p:txBody>
      </p:sp>
      <p:sp>
        <p:nvSpPr>
          <p:cNvPr id="19" name="object 19"/>
          <p:cNvSpPr txBox="1"/>
          <p:nvPr/>
        </p:nvSpPr>
        <p:spPr>
          <a:xfrm>
            <a:off x="5836979" y="1748992"/>
            <a:ext cx="294953" cy="794161"/>
          </a:xfrm>
          <a:prstGeom prst="rect">
            <a:avLst/>
          </a:prstGeom>
        </p:spPr>
        <p:txBody>
          <a:bodyPr vert="vert270" wrap="square" lIns="0" tIns="0" rIns="0" bIns="0" rtlCol="0">
            <a:spAutoFit/>
          </a:bodyPr>
          <a:lstStyle/>
          <a:p>
            <a:pPr marL="16933">
              <a:lnSpc>
                <a:spcPts val="2280"/>
              </a:lnSpc>
            </a:pPr>
            <a:r>
              <a:rPr sz="2000" spc="-13" dirty="0">
                <a:latin typeface="Gill Sans MT"/>
                <a:cs typeface="Gill Sans MT"/>
              </a:rPr>
              <a:t>R</a:t>
            </a:r>
            <a:r>
              <a:rPr sz="2000" dirty="0">
                <a:latin typeface="Gill Sans MT"/>
                <a:cs typeface="Gill Sans MT"/>
              </a:rPr>
              <a:t>e</a:t>
            </a:r>
            <a:r>
              <a:rPr sz="2000" spc="-7" dirty="0">
                <a:latin typeface="Gill Sans MT"/>
                <a:cs typeface="Gill Sans MT"/>
              </a:rPr>
              <a:t>g</a:t>
            </a:r>
            <a:r>
              <a:rPr sz="2000" dirty="0">
                <a:latin typeface="Gill Sans MT"/>
                <a:cs typeface="Gill Sans MT"/>
              </a:rPr>
              <a:t>[</a:t>
            </a:r>
            <a:r>
              <a:rPr sz="2000" spc="-100" dirty="0">
                <a:latin typeface="Gill Sans MT"/>
                <a:cs typeface="Gill Sans MT"/>
              </a:rPr>
              <a:t> </a:t>
            </a:r>
            <a:r>
              <a:rPr sz="2000" dirty="0">
                <a:latin typeface="Gill Sans MT"/>
                <a:cs typeface="Gill Sans MT"/>
              </a:rPr>
              <a:t>]</a:t>
            </a:r>
          </a:p>
        </p:txBody>
      </p:sp>
      <p:grpSp>
        <p:nvGrpSpPr>
          <p:cNvPr id="20" name="object 20"/>
          <p:cNvGrpSpPr/>
          <p:nvPr/>
        </p:nvGrpSpPr>
        <p:grpSpPr>
          <a:xfrm>
            <a:off x="7141532" y="1601092"/>
            <a:ext cx="1244600" cy="1574800"/>
            <a:chOff x="6420611" y="1322832"/>
            <a:chExt cx="933450" cy="1181100"/>
          </a:xfrm>
        </p:grpSpPr>
        <p:sp>
          <p:nvSpPr>
            <p:cNvPr id="21" name="object 21"/>
            <p:cNvSpPr/>
            <p:nvPr/>
          </p:nvSpPr>
          <p:spPr>
            <a:xfrm>
              <a:off x="6439661" y="1341882"/>
              <a:ext cx="629920" cy="1143000"/>
            </a:xfrm>
            <a:custGeom>
              <a:avLst/>
              <a:gdLst/>
              <a:ahLst/>
              <a:cxnLst/>
              <a:rect l="l" t="t" r="r" b="b"/>
              <a:pathLst>
                <a:path w="629920" h="1143000">
                  <a:moveTo>
                    <a:pt x="0" y="0"/>
                  </a:moveTo>
                  <a:lnTo>
                    <a:pt x="629412" y="228600"/>
                  </a:lnTo>
                  <a:lnTo>
                    <a:pt x="629412" y="800100"/>
                  </a:lnTo>
                  <a:lnTo>
                    <a:pt x="0" y="1143000"/>
                  </a:lnTo>
                  <a:lnTo>
                    <a:pt x="0" y="628650"/>
                  </a:lnTo>
                  <a:lnTo>
                    <a:pt x="57213" y="571500"/>
                  </a:lnTo>
                  <a:lnTo>
                    <a:pt x="0" y="514350"/>
                  </a:lnTo>
                  <a:lnTo>
                    <a:pt x="0" y="0"/>
                  </a:lnTo>
                  <a:close/>
                </a:path>
              </a:pathLst>
            </a:custGeom>
            <a:ln w="38100">
              <a:solidFill>
                <a:srgbClr val="000000"/>
              </a:solidFill>
            </a:ln>
          </p:spPr>
          <p:txBody>
            <a:bodyPr wrap="square" lIns="0" tIns="0" rIns="0" bIns="0" rtlCol="0"/>
            <a:lstStyle/>
            <a:p>
              <a:endParaRPr sz="2400"/>
            </a:p>
          </p:txBody>
        </p:sp>
        <p:sp>
          <p:nvSpPr>
            <p:cNvPr id="22" name="object 22"/>
            <p:cNvSpPr/>
            <p:nvPr/>
          </p:nvSpPr>
          <p:spPr>
            <a:xfrm>
              <a:off x="7069073" y="1855470"/>
              <a:ext cx="189865" cy="0"/>
            </a:xfrm>
            <a:custGeom>
              <a:avLst/>
              <a:gdLst/>
              <a:ahLst/>
              <a:cxnLst/>
              <a:rect l="l" t="t" r="r" b="b"/>
              <a:pathLst>
                <a:path w="189865">
                  <a:moveTo>
                    <a:pt x="0" y="0"/>
                  </a:moveTo>
                  <a:lnTo>
                    <a:pt x="189738" y="0"/>
                  </a:lnTo>
                </a:path>
              </a:pathLst>
            </a:custGeom>
            <a:ln w="38100">
              <a:solidFill>
                <a:srgbClr val="000000"/>
              </a:solidFill>
            </a:ln>
          </p:spPr>
          <p:txBody>
            <a:bodyPr wrap="square" lIns="0" tIns="0" rIns="0" bIns="0" rtlCol="0"/>
            <a:lstStyle/>
            <a:p>
              <a:endParaRPr sz="2400"/>
            </a:p>
          </p:txBody>
        </p:sp>
        <p:sp>
          <p:nvSpPr>
            <p:cNvPr id="23" name="object 23"/>
            <p:cNvSpPr/>
            <p:nvPr/>
          </p:nvSpPr>
          <p:spPr>
            <a:xfrm>
              <a:off x="7239764" y="1798314"/>
              <a:ext cx="114300" cy="114300"/>
            </a:xfrm>
            <a:custGeom>
              <a:avLst/>
              <a:gdLst/>
              <a:ahLst/>
              <a:cxnLst/>
              <a:rect l="l" t="t" r="r" b="b"/>
              <a:pathLst>
                <a:path w="114300" h="114300">
                  <a:moveTo>
                    <a:pt x="0" y="0"/>
                  </a:moveTo>
                  <a:lnTo>
                    <a:pt x="0" y="114300"/>
                  </a:lnTo>
                  <a:lnTo>
                    <a:pt x="114300" y="57150"/>
                  </a:lnTo>
                  <a:lnTo>
                    <a:pt x="0" y="0"/>
                  </a:lnTo>
                  <a:close/>
                </a:path>
              </a:pathLst>
            </a:custGeom>
            <a:solidFill>
              <a:srgbClr val="000000"/>
            </a:solidFill>
          </p:spPr>
          <p:txBody>
            <a:bodyPr wrap="square" lIns="0" tIns="0" rIns="0" bIns="0" rtlCol="0"/>
            <a:lstStyle/>
            <a:p>
              <a:endParaRPr sz="2400"/>
            </a:p>
          </p:txBody>
        </p:sp>
      </p:grpSp>
      <p:sp>
        <p:nvSpPr>
          <p:cNvPr id="24" name="object 24"/>
          <p:cNvSpPr txBox="1"/>
          <p:nvPr/>
        </p:nvSpPr>
        <p:spPr>
          <a:xfrm>
            <a:off x="7412690" y="2205759"/>
            <a:ext cx="417407" cy="324875"/>
          </a:xfrm>
          <a:prstGeom prst="rect">
            <a:avLst/>
          </a:prstGeom>
        </p:spPr>
        <p:txBody>
          <a:bodyPr vert="horz" wrap="square" lIns="0" tIns="16933" rIns="0" bIns="0" rtlCol="0">
            <a:spAutoFit/>
          </a:bodyPr>
          <a:lstStyle/>
          <a:p>
            <a:pPr marL="16933">
              <a:spcBef>
                <a:spcPts val="133"/>
              </a:spcBef>
            </a:pPr>
            <a:r>
              <a:rPr sz="2000" spc="-193" dirty="0">
                <a:latin typeface="Gill Sans MT"/>
                <a:cs typeface="Gill Sans MT"/>
              </a:rPr>
              <a:t>A</a:t>
            </a:r>
            <a:r>
              <a:rPr sz="2000" spc="-272" dirty="0">
                <a:latin typeface="Gill Sans MT"/>
                <a:cs typeface="Gill Sans MT"/>
              </a:rPr>
              <a:t>LU</a:t>
            </a:r>
            <a:endParaRPr sz="2000">
              <a:latin typeface="Gill Sans MT"/>
              <a:cs typeface="Gill Sans MT"/>
            </a:endParaRPr>
          </a:p>
        </p:txBody>
      </p:sp>
      <p:grpSp>
        <p:nvGrpSpPr>
          <p:cNvPr id="25" name="object 25"/>
          <p:cNvGrpSpPr/>
          <p:nvPr/>
        </p:nvGrpSpPr>
        <p:grpSpPr>
          <a:xfrm>
            <a:off x="4930970" y="1546481"/>
            <a:ext cx="4541520" cy="1981200"/>
            <a:chOff x="4762690" y="1281874"/>
            <a:chExt cx="3406140" cy="1485900"/>
          </a:xfrm>
        </p:grpSpPr>
        <p:sp>
          <p:nvSpPr>
            <p:cNvPr id="26" name="object 26"/>
            <p:cNvSpPr/>
            <p:nvPr/>
          </p:nvSpPr>
          <p:spPr>
            <a:xfrm>
              <a:off x="5926074" y="2154173"/>
              <a:ext cx="442595" cy="0"/>
            </a:xfrm>
            <a:custGeom>
              <a:avLst/>
              <a:gdLst/>
              <a:ahLst/>
              <a:cxnLst/>
              <a:rect l="l" t="t" r="r" b="b"/>
              <a:pathLst>
                <a:path w="442595">
                  <a:moveTo>
                    <a:pt x="0" y="0"/>
                  </a:moveTo>
                  <a:lnTo>
                    <a:pt x="442150" y="0"/>
                  </a:lnTo>
                </a:path>
              </a:pathLst>
            </a:custGeom>
            <a:ln w="28575">
              <a:solidFill>
                <a:srgbClr val="000000"/>
              </a:solidFill>
            </a:ln>
          </p:spPr>
          <p:txBody>
            <a:bodyPr wrap="square" lIns="0" tIns="0" rIns="0" bIns="0" rtlCol="0"/>
            <a:lstStyle/>
            <a:p>
              <a:endParaRPr sz="2400"/>
            </a:p>
          </p:txBody>
        </p:sp>
        <p:sp>
          <p:nvSpPr>
            <p:cNvPr id="27" name="object 27"/>
            <p:cNvSpPr/>
            <p:nvPr/>
          </p:nvSpPr>
          <p:spPr>
            <a:xfrm>
              <a:off x="6353939" y="2111308"/>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28" name="object 28"/>
            <p:cNvSpPr/>
            <p:nvPr/>
          </p:nvSpPr>
          <p:spPr>
            <a:xfrm>
              <a:off x="4776978" y="2414777"/>
              <a:ext cx="1568450" cy="1905"/>
            </a:xfrm>
            <a:custGeom>
              <a:avLst/>
              <a:gdLst/>
              <a:ahLst/>
              <a:cxnLst/>
              <a:rect l="l" t="t" r="r" b="b"/>
              <a:pathLst>
                <a:path w="1568450" h="1905">
                  <a:moveTo>
                    <a:pt x="0" y="0"/>
                  </a:moveTo>
                  <a:lnTo>
                    <a:pt x="1568386" y="1460"/>
                  </a:lnTo>
                </a:path>
              </a:pathLst>
            </a:custGeom>
            <a:ln w="28574">
              <a:solidFill>
                <a:srgbClr val="000000"/>
              </a:solidFill>
            </a:ln>
          </p:spPr>
          <p:txBody>
            <a:bodyPr wrap="square" lIns="0" tIns="0" rIns="0" bIns="0" rtlCol="0"/>
            <a:lstStyle/>
            <a:p>
              <a:endParaRPr sz="2400"/>
            </a:p>
          </p:txBody>
        </p:sp>
        <p:sp>
          <p:nvSpPr>
            <p:cNvPr id="29" name="object 29"/>
            <p:cNvSpPr/>
            <p:nvPr/>
          </p:nvSpPr>
          <p:spPr>
            <a:xfrm>
              <a:off x="6331030" y="2373355"/>
              <a:ext cx="86360" cy="85725"/>
            </a:xfrm>
            <a:custGeom>
              <a:avLst/>
              <a:gdLst/>
              <a:ahLst/>
              <a:cxnLst/>
              <a:rect l="l" t="t" r="r" b="b"/>
              <a:pathLst>
                <a:path w="86360" h="85725">
                  <a:moveTo>
                    <a:pt x="88" y="0"/>
                  </a:moveTo>
                  <a:lnTo>
                    <a:pt x="0" y="85725"/>
                  </a:lnTo>
                  <a:lnTo>
                    <a:pt x="85775" y="42951"/>
                  </a:lnTo>
                  <a:lnTo>
                    <a:pt x="88" y="0"/>
                  </a:lnTo>
                  <a:close/>
                </a:path>
              </a:pathLst>
            </a:custGeom>
            <a:solidFill>
              <a:srgbClr val="000000"/>
            </a:solidFill>
          </p:spPr>
          <p:txBody>
            <a:bodyPr wrap="square" lIns="0" tIns="0" rIns="0" bIns="0" rtlCol="0"/>
            <a:lstStyle/>
            <a:p>
              <a:endParaRPr sz="2400"/>
            </a:p>
          </p:txBody>
        </p:sp>
        <p:sp>
          <p:nvSpPr>
            <p:cNvPr id="30" name="object 30"/>
            <p:cNvSpPr/>
            <p:nvPr/>
          </p:nvSpPr>
          <p:spPr>
            <a:xfrm>
              <a:off x="5926074" y="1543049"/>
              <a:ext cx="419734" cy="0"/>
            </a:xfrm>
            <a:custGeom>
              <a:avLst/>
              <a:gdLst/>
              <a:ahLst/>
              <a:cxnLst/>
              <a:rect l="l" t="t" r="r" b="b"/>
              <a:pathLst>
                <a:path w="419735">
                  <a:moveTo>
                    <a:pt x="0" y="0"/>
                  </a:moveTo>
                  <a:lnTo>
                    <a:pt x="419290" y="0"/>
                  </a:lnTo>
                </a:path>
              </a:pathLst>
            </a:custGeom>
            <a:ln w="28575">
              <a:solidFill>
                <a:srgbClr val="000000"/>
              </a:solidFill>
            </a:ln>
          </p:spPr>
          <p:txBody>
            <a:bodyPr wrap="square" lIns="0" tIns="0" rIns="0" bIns="0" rtlCol="0"/>
            <a:lstStyle/>
            <a:p>
              <a:endParaRPr sz="2400"/>
            </a:p>
          </p:txBody>
        </p:sp>
        <p:sp>
          <p:nvSpPr>
            <p:cNvPr id="31" name="object 31"/>
            <p:cNvSpPr/>
            <p:nvPr/>
          </p:nvSpPr>
          <p:spPr>
            <a:xfrm>
              <a:off x="6331079" y="1500184"/>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2" name="object 32"/>
            <p:cNvSpPr/>
            <p:nvPr/>
          </p:nvSpPr>
          <p:spPr>
            <a:xfrm>
              <a:off x="7354062" y="1296161"/>
              <a:ext cx="800100" cy="1457325"/>
            </a:xfrm>
            <a:custGeom>
              <a:avLst/>
              <a:gdLst/>
              <a:ahLst/>
              <a:cxnLst/>
              <a:rect l="l" t="t" r="r" b="b"/>
              <a:pathLst>
                <a:path w="800100" h="1457325">
                  <a:moveTo>
                    <a:pt x="0" y="0"/>
                  </a:moveTo>
                  <a:lnTo>
                    <a:pt x="800100" y="0"/>
                  </a:lnTo>
                  <a:lnTo>
                    <a:pt x="800100" y="1456944"/>
                  </a:lnTo>
                  <a:lnTo>
                    <a:pt x="0" y="1456944"/>
                  </a:lnTo>
                  <a:lnTo>
                    <a:pt x="0" y="0"/>
                  </a:lnTo>
                  <a:close/>
                </a:path>
              </a:pathLst>
            </a:custGeom>
            <a:ln w="28575">
              <a:solidFill>
                <a:srgbClr val="000000"/>
              </a:solidFill>
            </a:ln>
          </p:spPr>
          <p:txBody>
            <a:bodyPr wrap="square" lIns="0" tIns="0" rIns="0" bIns="0" rtlCol="0"/>
            <a:lstStyle/>
            <a:p>
              <a:endParaRPr sz="2400"/>
            </a:p>
          </p:txBody>
        </p:sp>
      </p:grpSp>
      <p:sp>
        <p:nvSpPr>
          <p:cNvPr id="33" name="object 33"/>
          <p:cNvSpPr txBox="1"/>
          <p:nvPr/>
        </p:nvSpPr>
        <p:spPr>
          <a:xfrm>
            <a:off x="8761122" y="1920115"/>
            <a:ext cx="294953" cy="959741"/>
          </a:xfrm>
          <a:prstGeom prst="rect">
            <a:avLst/>
          </a:prstGeom>
        </p:spPr>
        <p:txBody>
          <a:bodyPr vert="vert270" wrap="square" lIns="0" tIns="0" rIns="0" bIns="0" rtlCol="0">
            <a:spAutoFit/>
          </a:bodyPr>
          <a:lstStyle/>
          <a:p>
            <a:pPr marL="16933">
              <a:lnSpc>
                <a:spcPts val="2280"/>
              </a:lnSpc>
            </a:pPr>
            <a:r>
              <a:rPr sz="2000" dirty="0">
                <a:latin typeface="Gill Sans MT"/>
                <a:cs typeface="Gill Sans MT"/>
              </a:rPr>
              <a:t>DMEM</a:t>
            </a:r>
          </a:p>
        </p:txBody>
      </p:sp>
      <p:grpSp>
        <p:nvGrpSpPr>
          <p:cNvPr id="34" name="object 34"/>
          <p:cNvGrpSpPr/>
          <p:nvPr/>
        </p:nvGrpSpPr>
        <p:grpSpPr>
          <a:xfrm>
            <a:off x="2342203" y="1014098"/>
            <a:ext cx="7434580" cy="2964180"/>
            <a:chOff x="2821114" y="882586"/>
            <a:chExt cx="5575935" cy="2223135"/>
          </a:xfrm>
        </p:grpSpPr>
        <p:sp>
          <p:nvSpPr>
            <p:cNvPr id="35" name="object 35"/>
            <p:cNvSpPr/>
            <p:nvPr/>
          </p:nvSpPr>
          <p:spPr>
            <a:xfrm>
              <a:off x="6096761" y="2154174"/>
              <a:ext cx="0" cy="228600"/>
            </a:xfrm>
            <a:custGeom>
              <a:avLst/>
              <a:gdLst/>
              <a:ahLst/>
              <a:cxnLst/>
              <a:rect l="l" t="t" r="r" b="b"/>
              <a:pathLst>
                <a:path h="228600">
                  <a:moveTo>
                    <a:pt x="0" y="0"/>
                  </a:moveTo>
                  <a:lnTo>
                    <a:pt x="0" y="228600"/>
                  </a:lnTo>
                </a:path>
              </a:pathLst>
            </a:custGeom>
            <a:ln w="28575">
              <a:solidFill>
                <a:srgbClr val="000000"/>
              </a:solidFill>
            </a:ln>
          </p:spPr>
          <p:txBody>
            <a:bodyPr wrap="square" lIns="0" tIns="0" rIns="0" bIns="0" rtlCol="0"/>
            <a:lstStyle/>
            <a:p>
              <a:endParaRPr sz="2400"/>
            </a:p>
          </p:txBody>
        </p:sp>
        <p:sp>
          <p:nvSpPr>
            <p:cNvPr id="36" name="object 36"/>
            <p:cNvSpPr/>
            <p:nvPr/>
          </p:nvSpPr>
          <p:spPr>
            <a:xfrm>
              <a:off x="6096761" y="2439162"/>
              <a:ext cx="0" cy="228600"/>
            </a:xfrm>
            <a:custGeom>
              <a:avLst/>
              <a:gdLst/>
              <a:ahLst/>
              <a:cxnLst/>
              <a:rect l="l" t="t" r="r" b="b"/>
              <a:pathLst>
                <a:path h="228600">
                  <a:moveTo>
                    <a:pt x="0" y="0"/>
                  </a:moveTo>
                  <a:lnTo>
                    <a:pt x="0" y="228600"/>
                  </a:lnTo>
                </a:path>
              </a:pathLst>
            </a:custGeom>
            <a:ln w="28575">
              <a:solidFill>
                <a:srgbClr val="000000"/>
              </a:solidFill>
            </a:ln>
          </p:spPr>
          <p:txBody>
            <a:bodyPr wrap="square" lIns="0" tIns="0" rIns="0" bIns="0" rtlCol="0"/>
            <a:lstStyle/>
            <a:p>
              <a:endParaRPr sz="2400"/>
            </a:p>
          </p:txBody>
        </p:sp>
        <p:sp>
          <p:nvSpPr>
            <p:cNvPr id="37" name="object 37"/>
            <p:cNvSpPr/>
            <p:nvPr/>
          </p:nvSpPr>
          <p:spPr>
            <a:xfrm>
              <a:off x="6096761" y="2667762"/>
              <a:ext cx="1186180" cy="0"/>
            </a:xfrm>
            <a:custGeom>
              <a:avLst/>
              <a:gdLst/>
              <a:ahLst/>
              <a:cxnLst/>
              <a:rect l="l" t="t" r="r" b="b"/>
              <a:pathLst>
                <a:path w="1186179">
                  <a:moveTo>
                    <a:pt x="0" y="0"/>
                  </a:moveTo>
                  <a:lnTo>
                    <a:pt x="1185862"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7268339" y="262489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9" name="object 39"/>
            <p:cNvSpPr/>
            <p:nvPr/>
          </p:nvSpPr>
          <p:spPr>
            <a:xfrm>
              <a:off x="8154161" y="1855470"/>
              <a:ext cx="228600" cy="0"/>
            </a:xfrm>
            <a:custGeom>
              <a:avLst/>
              <a:gdLst/>
              <a:ahLst/>
              <a:cxnLst/>
              <a:rect l="l" t="t" r="r" b="b"/>
              <a:pathLst>
                <a:path w="228600">
                  <a:moveTo>
                    <a:pt x="0" y="0"/>
                  </a:moveTo>
                  <a:lnTo>
                    <a:pt x="228600" y="0"/>
                  </a:lnTo>
                </a:path>
              </a:pathLst>
            </a:custGeom>
            <a:ln w="28575">
              <a:solidFill>
                <a:srgbClr val="000000"/>
              </a:solidFill>
            </a:ln>
          </p:spPr>
          <p:txBody>
            <a:bodyPr wrap="square" lIns="0" tIns="0" rIns="0" bIns="0" rtlCol="0"/>
            <a:lstStyle/>
            <a:p>
              <a:endParaRPr sz="2400"/>
            </a:p>
          </p:txBody>
        </p:sp>
        <p:sp>
          <p:nvSpPr>
            <p:cNvPr id="40" name="object 40"/>
            <p:cNvSpPr/>
            <p:nvPr/>
          </p:nvSpPr>
          <p:spPr>
            <a:xfrm>
              <a:off x="8382761" y="896874"/>
              <a:ext cx="0" cy="958850"/>
            </a:xfrm>
            <a:custGeom>
              <a:avLst/>
              <a:gdLst/>
              <a:ahLst/>
              <a:cxnLst/>
              <a:rect l="l" t="t" r="r" b="b"/>
              <a:pathLst>
                <a:path h="958850">
                  <a:moveTo>
                    <a:pt x="0" y="958596"/>
                  </a:moveTo>
                  <a:lnTo>
                    <a:pt x="0" y="0"/>
                  </a:lnTo>
                </a:path>
              </a:pathLst>
            </a:custGeom>
            <a:ln w="28575">
              <a:solidFill>
                <a:srgbClr val="000000"/>
              </a:solidFill>
            </a:ln>
          </p:spPr>
          <p:txBody>
            <a:bodyPr wrap="square" lIns="0" tIns="0" rIns="0" bIns="0" rtlCol="0"/>
            <a:lstStyle/>
            <a:p>
              <a:endParaRPr sz="2400"/>
            </a:p>
          </p:txBody>
        </p:sp>
        <p:sp>
          <p:nvSpPr>
            <p:cNvPr id="41" name="object 41"/>
            <p:cNvSpPr/>
            <p:nvPr/>
          </p:nvSpPr>
          <p:spPr>
            <a:xfrm>
              <a:off x="5380481" y="896874"/>
              <a:ext cx="3002280" cy="0"/>
            </a:xfrm>
            <a:custGeom>
              <a:avLst/>
              <a:gdLst/>
              <a:ahLst/>
              <a:cxnLst/>
              <a:rect l="l" t="t" r="r" b="b"/>
              <a:pathLst>
                <a:path w="3002279">
                  <a:moveTo>
                    <a:pt x="3002279" y="0"/>
                  </a:moveTo>
                  <a:lnTo>
                    <a:pt x="0" y="0"/>
                  </a:lnTo>
                </a:path>
              </a:pathLst>
            </a:custGeom>
            <a:ln w="28575">
              <a:solidFill>
                <a:srgbClr val="000000"/>
              </a:solidFill>
            </a:ln>
          </p:spPr>
          <p:txBody>
            <a:bodyPr wrap="square" lIns="0" tIns="0" rIns="0" bIns="0" rtlCol="0"/>
            <a:lstStyle/>
            <a:p>
              <a:endParaRPr sz="2400"/>
            </a:p>
          </p:txBody>
        </p:sp>
        <p:sp>
          <p:nvSpPr>
            <p:cNvPr id="42" name="object 42"/>
            <p:cNvSpPr/>
            <p:nvPr/>
          </p:nvSpPr>
          <p:spPr>
            <a:xfrm>
              <a:off x="5380481" y="896874"/>
              <a:ext cx="0" cy="328295"/>
            </a:xfrm>
            <a:custGeom>
              <a:avLst/>
              <a:gdLst/>
              <a:ahLst/>
              <a:cxnLst/>
              <a:rect l="l" t="t" r="r" b="b"/>
              <a:pathLst>
                <a:path h="328294">
                  <a:moveTo>
                    <a:pt x="0" y="0"/>
                  </a:moveTo>
                  <a:lnTo>
                    <a:pt x="0" y="327850"/>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337624" y="1210439"/>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a:endParaRPr sz="2400"/>
            </a:p>
          </p:txBody>
        </p:sp>
        <p:sp>
          <p:nvSpPr>
            <p:cNvPr id="44" name="object 44"/>
            <p:cNvSpPr/>
            <p:nvPr/>
          </p:nvSpPr>
          <p:spPr>
            <a:xfrm>
              <a:off x="3696461" y="1753362"/>
              <a:ext cx="0" cy="558165"/>
            </a:xfrm>
            <a:custGeom>
              <a:avLst/>
              <a:gdLst/>
              <a:ahLst/>
              <a:cxnLst/>
              <a:rect l="l" t="t" r="r" b="b"/>
              <a:pathLst>
                <a:path h="558164">
                  <a:moveTo>
                    <a:pt x="0" y="0"/>
                  </a:moveTo>
                  <a:lnTo>
                    <a:pt x="0" y="557974"/>
                  </a:lnTo>
                </a:path>
              </a:pathLst>
            </a:custGeom>
            <a:ln w="28575">
              <a:solidFill>
                <a:srgbClr val="000000"/>
              </a:solidFill>
            </a:ln>
          </p:spPr>
          <p:txBody>
            <a:bodyPr wrap="square" lIns="0" tIns="0" rIns="0" bIns="0" rtlCol="0"/>
            <a:lstStyle/>
            <a:p>
              <a:endParaRPr sz="2400"/>
            </a:p>
          </p:txBody>
        </p:sp>
        <p:sp>
          <p:nvSpPr>
            <p:cNvPr id="45" name="object 45"/>
            <p:cNvSpPr/>
            <p:nvPr/>
          </p:nvSpPr>
          <p:spPr>
            <a:xfrm>
              <a:off x="3653604" y="2297050"/>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a:endParaRPr sz="2400"/>
            </a:p>
          </p:txBody>
        </p:sp>
        <p:sp>
          <p:nvSpPr>
            <p:cNvPr id="46" name="object 46"/>
            <p:cNvSpPr/>
            <p:nvPr/>
          </p:nvSpPr>
          <p:spPr>
            <a:xfrm>
              <a:off x="3124961" y="2484882"/>
              <a:ext cx="287020" cy="607060"/>
            </a:xfrm>
            <a:custGeom>
              <a:avLst/>
              <a:gdLst/>
              <a:ahLst/>
              <a:cxnLst/>
              <a:rect l="l" t="t" r="r" b="b"/>
              <a:pathLst>
                <a:path w="287020" h="607060">
                  <a:moveTo>
                    <a:pt x="0" y="47751"/>
                  </a:moveTo>
                  <a:lnTo>
                    <a:pt x="3751" y="29162"/>
                  </a:lnTo>
                  <a:lnTo>
                    <a:pt x="13984" y="13984"/>
                  </a:lnTo>
                  <a:lnTo>
                    <a:pt x="29162" y="3751"/>
                  </a:lnTo>
                  <a:lnTo>
                    <a:pt x="47752" y="0"/>
                  </a:lnTo>
                  <a:lnTo>
                    <a:pt x="238760" y="0"/>
                  </a:lnTo>
                  <a:lnTo>
                    <a:pt x="257349" y="3751"/>
                  </a:lnTo>
                  <a:lnTo>
                    <a:pt x="272527" y="13984"/>
                  </a:lnTo>
                  <a:lnTo>
                    <a:pt x="282760" y="29162"/>
                  </a:lnTo>
                  <a:lnTo>
                    <a:pt x="286512" y="47751"/>
                  </a:lnTo>
                  <a:lnTo>
                    <a:pt x="286512" y="558799"/>
                  </a:lnTo>
                  <a:lnTo>
                    <a:pt x="282760" y="577389"/>
                  </a:lnTo>
                  <a:lnTo>
                    <a:pt x="272527" y="592567"/>
                  </a:lnTo>
                  <a:lnTo>
                    <a:pt x="257349" y="602800"/>
                  </a:lnTo>
                  <a:lnTo>
                    <a:pt x="238760" y="606551"/>
                  </a:lnTo>
                  <a:lnTo>
                    <a:pt x="47752" y="606551"/>
                  </a:lnTo>
                  <a:lnTo>
                    <a:pt x="29162" y="602800"/>
                  </a:lnTo>
                  <a:lnTo>
                    <a:pt x="13984" y="592567"/>
                  </a:lnTo>
                  <a:lnTo>
                    <a:pt x="3751" y="577389"/>
                  </a:lnTo>
                  <a:lnTo>
                    <a:pt x="0" y="558799"/>
                  </a:lnTo>
                  <a:lnTo>
                    <a:pt x="0" y="47751"/>
                  </a:lnTo>
                  <a:close/>
                </a:path>
              </a:pathLst>
            </a:custGeom>
            <a:ln w="28575">
              <a:solidFill>
                <a:srgbClr val="000000"/>
              </a:solidFill>
            </a:ln>
          </p:spPr>
          <p:txBody>
            <a:bodyPr wrap="square" lIns="0" tIns="0" rIns="0" bIns="0" rtlCol="0"/>
            <a:lstStyle/>
            <a:p>
              <a:endParaRPr sz="2400"/>
            </a:p>
          </p:txBody>
        </p:sp>
        <p:sp>
          <p:nvSpPr>
            <p:cNvPr id="47" name="object 47"/>
            <p:cNvSpPr/>
            <p:nvPr/>
          </p:nvSpPr>
          <p:spPr>
            <a:xfrm>
              <a:off x="3482911" y="2650997"/>
              <a:ext cx="99695" cy="0"/>
            </a:xfrm>
            <a:custGeom>
              <a:avLst/>
              <a:gdLst/>
              <a:ahLst/>
              <a:cxnLst/>
              <a:rect l="l" t="t" r="r" b="b"/>
              <a:pathLst>
                <a:path w="99695">
                  <a:moveTo>
                    <a:pt x="99250" y="0"/>
                  </a:moveTo>
                  <a:lnTo>
                    <a:pt x="0" y="0"/>
                  </a:lnTo>
                </a:path>
              </a:pathLst>
            </a:custGeom>
            <a:ln w="28575">
              <a:solidFill>
                <a:srgbClr val="000000"/>
              </a:solidFill>
            </a:ln>
          </p:spPr>
          <p:txBody>
            <a:bodyPr wrap="square" lIns="0" tIns="0" rIns="0" bIns="0" rtlCol="0"/>
            <a:lstStyle/>
            <a:p>
              <a:endParaRPr sz="2400"/>
            </a:p>
          </p:txBody>
        </p:sp>
        <p:sp>
          <p:nvSpPr>
            <p:cNvPr id="48" name="object 48"/>
            <p:cNvSpPr/>
            <p:nvPr/>
          </p:nvSpPr>
          <p:spPr>
            <a:xfrm>
              <a:off x="3411471" y="2608131"/>
              <a:ext cx="85725" cy="85725"/>
            </a:xfrm>
            <a:custGeom>
              <a:avLst/>
              <a:gdLst/>
              <a:ahLst/>
              <a:cxnLst/>
              <a:rect l="l" t="t" r="r" b="b"/>
              <a:pathLst>
                <a:path w="85725" h="85725">
                  <a:moveTo>
                    <a:pt x="85725" y="0"/>
                  </a:moveTo>
                  <a:lnTo>
                    <a:pt x="0" y="42862"/>
                  </a:lnTo>
                  <a:lnTo>
                    <a:pt x="85725" y="85725"/>
                  </a:lnTo>
                  <a:lnTo>
                    <a:pt x="85725" y="0"/>
                  </a:lnTo>
                  <a:close/>
                </a:path>
              </a:pathLst>
            </a:custGeom>
            <a:solidFill>
              <a:srgbClr val="000000"/>
            </a:solidFill>
          </p:spPr>
          <p:txBody>
            <a:bodyPr wrap="square" lIns="0" tIns="0" rIns="0" bIns="0" rtlCol="0"/>
            <a:lstStyle/>
            <a:p>
              <a:endParaRPr sz="2400"/>
            </a:p>
          </p:txBody>
        </p:sp>
        <p:sp>
          <p:nvSpPr>
            <p:cNvPr id="49" name="object 49"/>
            <p:cNvSpPr/>
            <p:nvPr/>
          </p:nvSpPr>
          <p:spPr>
            <a:xfrm>
              <a:off x="7163561" y="1838706"/>
              <a:ext cx="0" cy="1066800"/>
            </a:xfrm>
            <a:custGeom>
              <a:avLst/>
              <a:gdLst/>
              <a:ahLst/>
              <a:cxnLst/>
              <a:rect l="l" t="t" r="r" b="b"/>
              <a:pathLst>
                <a:path h="1066800">
                  <a:moveTo>
                    <a:pt x="0" y="0"/>
                  </a:moveTo>
                  <a:lnTo>
                    <a:pt x="0" y="1066800"/>
                  </a:lnTo>
                </a:path>
              </a:pathLst>
            </a:custGeom>
            <a:ln w="28575">
              <a:solidFill>
                <a:srgbClr val="000000"/>
              </a:solidFill>
            </a:ln>
          </p:spPr>
          <p:txBody>
            <a:bodyPr wrap="square" lIns="0" tIns="0" rIns="0" bIns="0" rtlCol="0"/>
            <a:lstStyle/>
            <a:p>
              <a:endParaRPr sz="2400"/>
            </a:p>
          </p:txBody>
        </p:sp>
        <p:sp>
          <p:nvSpPr>
            <p:cNvPr id="50" name="object 50"/>
            <p:cNvSpPr/>
            <p:nvPr/>
          </p:nvSpPr>
          <p:spPr>
            <a:xfrm>
              <a:off x="3482911" y="2905506"/>
              <a:ext cx="3681095" cy="15240"/>
            </a:xfrm>
            <a:custGeom>
              <a:avLst/>
              <a:gdLst/>
              <a:ahLst/>
              <a:cxnLst/>
              <a:rect l="l" t="t" r="r" b="b"/>
              <a:pathLst>
                <a:path w="3681095" h="15239">
                  <a:moveTo>
                    <a:pt x="3680650" y="0"/>
                  </a:moveTo>
                  <a:lnTo>
                    <a:pt x="0" y="14947"/>
                  </a:lnTo>
                </a:path>
              </a:pathLst>
            </a:custGeom>
            <a:ln w="28575">
              <a:solidFill>
                <a:srgbClr val="000000"/>
              </a:solidFill>
            </a:ln>
          </p:spPr>
          <p:txBody>
            <a:bodyPr wrap="square" lIns="0" tIns="0" rIns="0" bIns="0" rtlCol="0"/>
            <a:lstStyle/>
            <a:p>
              <a:endParaRPr sz="2400"/>
            </a:p>
          </p:txBody>
        </p:sp>
        <p:sp>
          <p:nvSpPr>
            <p:cNvPr id="51" name="object 51"/>
            <p:cNvSpPr/>
            <p:nvPr/>
          </p:nvSpPr>
          <p:spPr>
            <a:xfrm>
              <a:off x="3411473" y="2877531"/>
              <a:ext cx="86360" cy="85725"/>
            </a:xfrm>
            <a:custGeom>
              <a:avLst/>
              <a:gdLst/>
              <a:ahLst/>
              <a:cxnLst/>
              <a:rect l="l" t="t" r="r" b="b"/>
              <a:pathLst>
                <a:path w="86360" h="85725">
                  <a:moveTo>
                    <a:pt x="85547" y="0"/>
                  </a:moveTo>
                  <a:lnTo>
                    <a:pt x="0" y="43218"/>
                  </a:lnTo>
                  <a:lnTo>
                    <a:pt x="85902" y="85725"/>
                  </a:lnTo>
                  <a:lnTo>
                    <a:pt x="85547" y="0"/>
                  </a:lnTo>
                  <a:close/>
                </a:path>
              </a:pathLst>
            </a:custGeom>
            <a:solidFill>
              <a:srgbClr val="000000"/>
            </a:solidFill>
          </p:spPr>
          <p:txBody>
            <a:bodyPr wrap="square" lIns="0" tIns="0" rIns="0" bIns="0" rtlCol="0"/>
            <a:lstStyle/>
            <a:p>
              <a:endParaRPr sz="2400"/>
            </a:p>
          </p:txBody>
        </p:sp>
        <p:sp>
          <p:nvSpPr>
            <p:cNvPr id="52" name="object 52"/>
            <p:cNvSpPr/>
            <p:nvPr/>
          </p:nvSpPr>
          <p:spPr>
            <a:xfrm>
              <a:off x="2839973" y="2782062"/>
              <a:ext cx="285115" cy="0"/>
            </a:xfrm>
            <a:custGeom>
              <a:avLst/>
              <a:gdLst/>
              <a:ahLst/>
              <a:cxnLst/>
              <a:rect l="l" t="t" r="r" b="b"/>
              <a:pathLst>
                <a:path w="285114">
                  <a:moveTo>
                    <a:pt x="284988" y="0"/>
                  </a:moveTo>
                  <a:lnTo>
                    <a:pt x="0" y="0"/>
                  </a:lnTo>
                </a:path>
              </a:pathLst>
            </a:custGeom>
            <a:ln w="28575">
              <a:solidFill>
                <a:srgbClr val="000000"/>
              </a:solidFill>
            </a:ln>
          </p:spPr>
          <p:txBody>
            <a:bodyPr wrap="square" lIns="0" tIns="0" rIns="0" bIns="0" rtlCol="0"/>
            <a:lstStyle/>
            <a:p>
              <a:endParaRPr sz="2400"/>
            </a:p>
          </p:txBody>
        </p:sp>
        <p:sp>
          <p:nvSpPr>
            <p:cNvPr id="53" name="object 53"/>
            <p:cNvSpPr/>
            <p:nvPr/>
          </p:nvSpPr>
          <p:spPr>
            <a:xfrm>
              <a:off x="2835401" y="1753362"/>
              <a:ext cx="5080" cy="1028700"/>
            </a:xfrm>
            <a:custGeom>
              <a:avLst/>
              <a:gdLst/>
              <a:ahLst/>
              <a:cxnLst/>
              <a:rect l="l" t="t" r="r" b="b"/>
              <a:pathLst>
                <a:path w="5080" h="1028700">
                  <a:moveTo>
                    <a:pt x="4572" y="1028700"/>
                  </a:moveTo>
                  <a:lnTo>
                    <a:pt x="0" y="0"/>
                  </a:lnTo>
                </a:path>
              </a:pathLst>
            </a:custGeom>
            <a:ln w="28574">
              <a:solidFill>
                <a:srgbClr val="000000"/>
              </a:solidFill>
            </a:ln>
          </p:spPr>
          <p:txBody>
            <a:bodyPr wrap="square" lIns="0" tIns="0" rIns="0" bIns="0" rtlCol="0"/>
            <a:lstStyle/>
            <a:p>
              <a:endParaRPr sz="2400"/>
            </a:p>
          </p:txBody>
        </p:sp>
        <p:sp>
          <p:nvSpPr>
            <p:cNvPr id="54" name="object 54"/>
            <p:cNvSpPr/>
            <p:nvPr/>
          </p:nvSpPr>
          <p:spPr>
            <a:xfrm>
              <a:off x="2839973" y="1753362"/>
              <a:ext cx="213995" cy="0"/>
            </a:xfrm>
            <a:custGeom>
              <a:avLst/>
              <a:gdLst/>
              <a:ahLst/>
              <a:cxnLst/>
              <a:rect l="l" t="t" r="r" b="b"/>
              <a:pathLst>
                <a:path w="213994">
                  <a:moveTo>
                    <a:pt x="0" y="0"/>
                  </a:moveTo>
                  <a:lnTo>
                    <a:pt x="213550" y="0"/>
                  </a:lnTo>
                </a:path>
              </a:pathLst>
            </a:custGeom>
            <a:ln w="28575">
              <a:solidFill>
                <a:srgbClr val="000000"/>
              </a:solidFill>
            </a:ln>
          </p:spPr>
          <p:txBody>
            <a:bodyPr wrap="square" lIns="0" tIns="0" rIns="0" bIns="0" rtlCol="0"/>
            <a:lstStyle/>
            <a:p>
              <a:endParaRPr sz="2400"/>
            </a:p>
          </p:txBody>
        </p:sp>
        <p:sp>
          <p:nvSpPr>
            <p:cNvPr id="55" name="object 55"/>
            <p:cNvSpPr/>
            <p:nvPr/>
          </p:nvSpPr>
          <p:spPr>
            <a:xfrm>
              <a:off x="3039239" y="1710496"/>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56" name="object 56"/>
          <p:cNvSpPr txBox="1"/>
          <p:nvPr/>
        </p:nvSpPr>
        <p:spPr>
          <a:xfrm>
            <a:off x="5003129" y="3021101"/>
            <a:ext cx="480907" cy="324875"/>
          </a:xfrm>
          <a:prstGeom prst="rect">
            <a:avLst/>
          </a:prstGeom>
        </p:spPr>
        <p:txBody>
          <a:bodyPr vert="horz" wrap="square" lIns="0" tIns="16933" rIns="0" bIns="0" rtlCol="0">
            <a:spAutoFit/>
          </a:bodyPr>
          <a:lstStyle/>
          <a:p>
            <a:pPr marL="16933">
              <a:spcBef>
                <a:spcPts val="133"/>
              </a:spcBef>
            </a:pPr>
            <a:r>
              <a:rPr sz="2000" spc="-20" dirty="0">
                <a:latin typeface="Gill Sans MT"/>
                <a:cs typeface="Gill Sans MT"/>
              </a:rPr>
              <a:t>im</a:t>
            </a:r>
            <a:r>
              <a:rPr sz="2000" spc="20" dirty="0">
                <a:latin typeface="Gill Sans MT"/>
                <a:cs typeface="Gill Sans MT"/>
              </a:rPr>
              <a:t>m</a:t>
            </a:r>
            <a:endParaRPr sz="2000">
              <a:latin typeface="Gill Sans MT"/>
              <a:cs typeface="Gill Sans MT"/>
            </a:endParaRPr>
          </a:p>
        </p:txBody>
      </p:sp>
      <p:sp>
        <p:nvSpPr>
          <p:cNvPr id="57" name="object 57"/>
          <p:cNvSpPr txBox="1"/>
          <p:nvPr/>
        </p:nvSpPr>
        <p:spPr>
          <a:xfrm>
            <a:off x="2969299" y="4588763"/>
            <a:ext cx="1263225" cy="632651"/>
          </a:xfrm>
          <a:prstGeom prst="rect">
            <a:avLst/>
          </a:prstGeom>
        </p:spPr>
        <p:txBody>
          <a:bodyPr vert="horz" wrap="square" lIns="0" tIns="16933" rIns="0" bIns="0" rtlCol="0">
            <a:spAutoFit/>
          </a:bodyPr>
          <a:lstStyle/>
          <a:p>
            <a:pPr marL="374217" marR="6773" indent="-358131">
              <a:spcBef>
                <a:spcPts val="133"/>
              </a:spcBef>
            </a:pPr>
            <a:r>
              <a:rPr sz="2000" spc="-347" dirty="0">
                <a:solidFill>
                  <a:srgbClr val="F9A939"/>
                </a:solidFill>
                <a:latin typeface="Gill Sans MT"/>
                <a:cs typeface="Gill Sans MT"/>
              </a:rPr>
              <a:t>1</a:t>
            </a:r>
            <a:r>
              <a:rPr sz="2000" spc="27" dirty="0">
                <a:solidFill>
                  <a:srgbClr val="F9A939"/>
                </a:solidFill>
                <a:latin typeface="Gill Sans MT"/>
                <a:cs typeface="Gill Sans MT"/>
              </a:rPr>
              <a:t>.</a:t>
            </a:r>
            <a:r>
              <a:rPr sz="2000" spc="-80" dirty="0">
                <a:solidFill>
                  <a:srgbClr val="F9A939"/>
                </a:solidFill>
                <a:latin typeface="Gill Sans MT"/>
                <a:cs typeface="Gill Sans MT"/>
              </a:rPr>
              <a:t> </a:t>
            </a:r>
            <a:r>
              <a:rPr sz="2000" spc="-120" dirty="0">
                <a:solidFill>
                  <a:srgbClr val="F9A939"/>
                </a:solidFill>
                <a:latin typeface="Gill Sans MT"/>
                <a:cs typeface="Gill Sans MT"/>
              </a:rPr>
              <a:t>I</a:t>
            </a:r>
            <a:r>
              <a:rPr sz="2000" spc="33" dirty="0">
                <a:solidFill>
                  <a:srgbClr val="F9A939"/>
                </a:solidFill>
                <a:latin typeface="Gill Sans MT"/>
                <a:cs typeface="Gill Sans MT"/>
              </a:rPr>
              <a:t>n</a:t>
            </a:r>
            <a:r>
              <a:rPr sz="2000" spc="40" dirty="0">
                <a:solidFill>
                  <a:srgbClr val="F9A939"/>
                </a:solidFill>
                <a:latin typeface="Gill Sans MT"/>
                <a:cs typeface="Gill Sans MT"/>
              </a:rPr>
              <a:t>s</a:t>
            </a:r>
            <a:r>
              <a:rPr sz="2000" spc="-187" dirty="0">
                <a:solidFill>
                  <a:srgbClr val="F9A939"/>
                </a:solidFill>
                <a:latin typeface="Gill Sans MT"/>
                <a:cs typeface="Gill Sans MT"/>
              </a:rPr>
              <a:t>t</a:t>
            </a:r>
            <a:r>
              <a:rPr sz="2000" spc="-193" dirty="0">
                <a:solidFill>
                  <a:srgbClr val="F9A939"/>
                </a:solidFill>
                <a:latin typeface="Gill Sans MT"/>
                <a:cs typeface="Gill Sans MT"/>
              </a:rPr>
              <a:t>r</a:t>
            </a:r>
            <a:r>
              <a:rPr sz="2000" spc="-20" dirty="0">
                <a:solidFill>
                  <a:srgbClr val="F9A939"/>
                </a:solidFill>
                <a:latin typeface="Gill Sans MT"/>
                <a:cs typeface="Gill Sans MT"/>
              </a:rPr>
              <a:t>u</a:t>
            </a:r>
            <a:r>
              <a:rPr sz="2000" spc="7" dirty="0">
                <a:solidFill>
                  <a:srgbClr val="F9A939"/>
                </a:solidFill>
                <a:latin typeface="Gill Sans MT"/>
                <a:cs typeface="Gill Sans MT"/>
              </a:rPr>
              <a:t>c</a:t>
            </a:r>
            <a:r>
              <a:rPr sz="2000" spc="-187" dirty="0">
                <a:solidFill>
                  <a:srgbClr val="F9A939"/>
                </a:solidFill>
                <a:latin typeface="Gill Sans MT"/>
                <a:cs typeface="Gill Sans MT"/>
              </a:rPr>
              <a:t>t</a:t>
            </a:r>
            <a:r>
              <a:rPr sz="2000" spc="-60" dirty="0">
                <a:solidFill>
                  <a:srgbClr val="F9A939"/>
                </a:solidFill>
                <a:latin typeface="Gill Sans MT"/>
                <a:cs typeface="Gill Sans MT"/>
              </a:rPr>
              <a:t>i</a:t>
            </a:r>
            <a:r>
              <a:rPr sz="2000" spc="-40" dirty="0">
                <a:solidFill>
                  <a:srgbClr val="F9A939"/>
                </a:solidFill>
                <a:latin typeface="Gill Sans MT"/>
                <a:cs typeface="Gill Sans MT"/>
              </a:rPr>
              <a:t>on  </a:t>
            </a:r>
            <a:r>
              <a:rPr sz="2000" spc="-87" dirty="0">
                <a:solidFill>
                  <a:srgbClr val="F9A939"/>
                </a:solidFill>
                <a:latin typeface="Gill Sans MT"/>
                <a:cs typeface="Gill Sans MT"/>
              </a:rPr>
              <a:t>Fetch</a:t>
            </a:r>
            <a:endParaRPr sz="2000">
              <a:latin typeface="Gill Sans MT"/>
              <a:cs typeface="Gill Sans MT"/>
            </a:endParaRPr>
          </a:p>
        </p:txBody>
      </p:sp>
      <p:grpSp>
        <p:nvGrpSpPr>
          <p:cNvPr id="58" name="object 58"/>
          <p:cNvGrpSpPr/>
          <p:nvPr/>
        </p:nvGrpSpPr>
        <p:grpSpPr>
          <a:xfrm>
            <a:off x="2647515" y="4505579"/>
            <a:ext cx="1961727" cy="114300"/>
            <a:chOff x="3050098" y="3501197"/>
            <a:chExt cx="1471295" cy="85725"/>
          </a:xfrm>
        </p:grpSpPr>
        <p:sp>
          <p:nvSpPr>
            <p:cNvPr id="59" name="object 59"/>
            <p:cNvSpPr/>
            <p:nvPr/>
          </p:nvSpPr>
          <p:spPr>
            <a:xfrm>
              <a:off x="3092958" y="3544062"/>
              <a:ext cx="1356995" cy="0"/>
            </a:xfrm>
            <a:custGeom>
              <a:avLst/>
              <a:gdLst/>
              <a:ahLst/>
              <a:cxnLst/>
              <a:rect l="l" t="t" r="r" b="b"/>
              <a:pathLst>
                <a:path w="1356995">
                  <a:moveTo>
                    <a:pt x="0" y="0"/>
                  </a:moveTo>
                  <a:lnTo>
                    <a:pt x="42862" y="0"/>
                  </a:lnTo>
                  <a:lnTo>
                    <a:pt x="1356550" y="0"/>
                  </a:lnTo>
                </a:path>
              </a:pathLst>
            </a:custGeom>
            <a:ln w="28575">
              <a:solidFill>
                <a:srgbClr val="F9A939"/>
              </a:solidFill>
            </a:ln>
          </p:spPr>
          <p:txBody>
            <a:bodyPr wrap="square" lIns="0" tIns="0" rIns="0" bIns="0" rtlCol="0"/>
            <a:lstStyle/>
            <a:p>
              <a:endParaRPr sz="2400"/>
            </a:p>
          </p:txBody>
        </p:sp>
        <p:sp>
          <p:nvSpPr>
            <p:cNvPr id="60" name="object 60"/>
            <p:cNvSpPr/>
            <p:nvPr/>
          </p:nvSpPr>
          <p:spPr>
            <a:xfrm>
              <a:off x="3050095" y="3501199"/>
              <a:ext cx="1471295" cy="85725"/>
            </a:xfrm>
            <a:custGeom>
              <a:avLst/>
              <a:gdLst/>
              <a:ahLst/>
              <a:cxnLst/>
              <a:rect l="l" t="t" r="r" b="b"/>
              <a:pathLst>
                <a:path w="1471295" h="85725">
                  <a:moveTo>
                    <a:pt x="85725" y="42862"/>
                  </a:moveTo>
                  <a:lnTo>
                    <a:pt x="42862" y="0"/>
                  </a:lnTo>
                  <a:lnTo>
                    <a:pt x="0" y="42862"/>
                  </a:lnTo>
                  <a:lnTo>
                    <a:pt x="42862" y="85725"/>
                  </a:lnTo>
                  <a:lnTo>
                    <a:pt x="85725" y="42862"/>
                  </a:lnTo>
                  <a:close/>
                </a:path>
                <a:path w="1471295" h="85725">
                  <a:moveTo>
                    <a:pt x="1470850" y="42862"/>
                  </a:moveTo>
                  <a:lnTo>
                    <a:pt x="1385125" y="0"/>
                  </a:lnTo>
                  <a:lnTo>
                    <a:pt x="1385125" y="85725"/>
                  </a:lnTo>
                  <a:lnTo>
                    <a:pt x="1470850" y="42862"/>
                  </a:lnTo>
                  <a:close/>
                </a:path>
              </a:pathLst>
            </a:custGeom>
            <a:solidFill>
              <a:srgbClr val="F9A939"/>
            </a:solidFill>
          </p:spPr>
          <p:txBody>
            <a:bodyPr wrap="square" lIns="0" tIns="0" rIns="0" bIns="0" rtlCol="0"/>
            <a:lstStyle/>
            <a:p>
              <a:endParaRPr sz="2400"/>
            </a:p>
          </p:txBody>
        </p:sp>
      </p:grpSp>
      <p:sp>
        <p:nvSpPr>
          <p:cNvPr id="61" name="object 61"/>
          <p:cNvSpPr txBox="1"/>
          <p:nvPr/>
        </p:nvSpPr>
        <p:spPr>
          <a:xfrm>
            <a:off x="4899255" y="4568122"/>
            <a:ext cx="1137073" cy="940428"/>
          </a:xfrm>
          <a:prstGeom prst="rect">
            <a:avLst/>
          </a:prstGeom>
        </p:spPr>
        <p:txBody>
          <a:bodyPr vert="horz" wrap="square" lIns="0" tIns="16933" rIns="0" bIns="0" rtlCol="0">
            <a:spAutoFit/>
          </a:bodyPr>
          <a:lstStyle/>
          <a:p>
            <a:pPr marL="290398" marR="6773" indent="-274313" algn="just">
              <a:spcBef>
                <a:spcPts val="133"/>
              </a:spcBef>
            </a:pPr>
            <a:r>
              <a:rPr sz="2000" dirty="0">
                <a:solidFill>
                  <a:srgbClr val="F9A939"/>
                </a:solidFill>
                <a:latin typeface="Gill Sans MT"/>
                <a:cs typeface="Gill Sans MT"/>
              </a:rPr>
              <a:t>2</a:t>
            </a:r>
            <a:r>
              <a:rPr sz="2000" spc="27" dirty="0">
                <a:solidFill>
                  <a:srgbClr val="F9A939"/>
                </a:solidFill>
                <a:latin typeface="Gill Sans MT"/>
                <a:cs typeface="Gill Sans MT"/>
              </a:rPr>
              <a:t>.</a:t>
            </a:r>
            <a:r>
              <a:rPr sz="2000" spc="-100" dirty="0">
                <a:solidFill>
                  <a:srgbClr val="F9A939"/>
                </a:solidFill>
                <a:latin typeface="Gill Sans MT"/>
                <a:cs typeface="Gill Sans MT"/>
              </a:rPr>
              <a:t> </a:t>
            </a:r>
            <a:r>
              <a:rPr sz="2000" spc="-300" dirty="0">
                <a:solidFill>
                  <a:srgbClr val="F9A939"/>
                </a:solidFill>
                <a:latin typeface="Gill Sans MT"/>
                <a:cs typeface="Gill Sans MT"/>
              </a:rPr>
              <a:t>D</a:t>
            </a:r>
            <a:r>
              <a:rPr sz="2000" spc="-20" dirty="0">
                <a:solidFill>
                  <a:srgbClr val="F9A939"/>
                </a:solidFill>
                <a:latin typeface="Gill Sans MT"/>
                <a:cs typeface="Gill Sans MT"/>
              </a:rPr>
              <a:t>e</a:t>
            </a:r>
            <a:r>
              <a:rPr sz="2000" spc="-67" dirty="0">
                <a:solidFill>
                  <a:srgbClr val="F9A939"/>
                </a:solidFill>
                <a:latin typeface="Gill Sans MT"/>
                <a:cs typeface="Gill Sans MT"/>
              </a:rPr>
              <a:t>c</a:t>
            </a:r>
            <a:r>
              <a:rPr sz="2000" spc="-100" dirty="0">
                <a:solidFill>
                  <a:srgbClr val="F9A939"/>
                </a:solidFill>
                <a:latin typeface="Gill Sans MT"/>
                <a:cs typeface="Gill Sans MT"/>
              </a:rPr>
              <a:t>o</a:t>
            </a:r>
            <a:r>
              <a:rPr sz="2000" spc="13" dirty="0">
                <a:solidFill>
                  <a:srgbClr val="F9A939"/>
                </a:solidFill>
                <a:latin typeface="Gill Sans MT"/>
                <a:cs typeface="Gill Sans MT"/>
              </a:rPr>
              <a:t>d</a:t>
            </a:r>
            <a:r>
              <a:rPr sz="2000" spc="93" dirty="0">
                <a:solidFill>
                  <a:srgbClr val="F9A939"/>
                </a:solidFill>
                <a:latin typeface="Gill Sans MT"/>
                <a:cs typeface="Gill Sans MT"/>
              </a:rPr>
              <a:t>e/  </a:t>
            </a:r>
            <a:r>
              <a:rPr sz="2000" spc="-53" dirty="0">
                <a:solidFill>
                  <a:srgbClr val="F9A939"/>
                </a:solidFill>
                <a:latin typeface="Gill Sans MT"/>
                <a:cs typeface="Gill Sans MT"/>
              </a:rPr>
              <a:t>Register </a:t>
            </a:r>
            <a:r>
              <a:rPr sz="2000" spc="-540" dirty="0">
                <a:solidFill>
                  <a:srgbClr val="F9A939"/>
                </a:solidFill>
                <a:latin typeface="Gill Sans MT"/>
                <a:cs typeface="Gill Sans MT"/>
              </a:rPr>
              <a:t> </a:t>
            </a:r>
            <a:r>
              <a:rPr sz="2000" spc="-13" dirty="0">
                <a:solidFill>
                  <a:srgbClr val="F9A939"/>
                </a:solidFill>
                <a:latin typeface="Gill Sans MT"/>
                <a:cs typeface="Gill Sans MT"/>
              </a:rPr>
              <a:t>Read</a:t>
            </a:r>
            <a:endParaRPr sz="2000">
              <a:latin typeface="Gill Sans MT"/>
              <a:cs typeface="Gill Sans MT"/>
            </a:endParaRPr>
          </a:p>
        </p:txBody>
      </p:sp>
      <p:grpSp>
        <p:nvGrpSpPr>
          <p:cNvPr id="62" name="object 62"/>
          <p:cNvGrpSpPr/>
          <p:nvPr/>
        </p:nvGrpSpPr>
        <p:grpSpPr>
          <a:xfrm>
            <a:off x="4620587" y="4505579"/>
            <a:ext cx="4257887" cy="114300"/>
            <a:chOff x="4529902" y="3501197"/>
            <a:chExt cx="3193415" cy="85725"/>
          </a:xfrm>
        </p:grpSpPr>
        <p:sp>
          <p:nvSpPr>
            <p:cNvPr id="63" name="object 63"/>
            <p:cNvSpPr/>
            <p:nvPr/>
          </p:nvSpPr>
          <p:spPr>
            <a:xfrm>
              <a:off x="4572762" y="3544062"/>
              <a:ext cx="1204595" cy="0"/>
            </a:xfrm>
            <a:custGeom>
              <a:avLst/>
              <a:gdLst/>
              <a:ahLst/>
              <a:cxnLst/>
              <a:rect l="l" t="t" r="r" b="b"/>
              <a:pathLst>
                <a:path w="1204595">
                  <a:moveTo>
                    <a:pt x="0" y="0"/>
                  </a:moveTo>
                  <a:lnTo>
                    <a:pt x="42862" y="0"/>
                  </a:lnTo>
                  <a:lnTo>
                    <a:pt x="1204150" y="0"/>
                  </a:lnTo>
                </a:path>
              </a:pathLst>
            </a:custGeom>
            <a:ln w="28575">
              <a:solidFill>
                <a:srgbClr val="F9A939"/>
              </a:solidFill>
            </a:ln>
          </p:spPr>
          <p:txBody>
            <a:bodyPr wrap="square" lIns="0" tIns="0" rIns="0" bIns="0" rtlCol="0"/>
            <a:lstStyle/>
            <a:p>
              <a:endParaRPr sz="2400"/>
            </a:p>
          </p:txBody>
        </p:sp>
        <p:sp>
          <p:nvSpPr>
            <p:cNvPr id="64" name="object 64"/>
            <p:cNvSpPr/>
            <p:nvPr/>
          </p:nvSpPr>
          <p:spPr>
            <a:xfrm>
              <a:off x="4529899" y="3501199"/>
              <a:ext cx="1318895" cy="85725"/>
            </a:xfrm>
            <a:custGeom>
              <a:avLst/>
              <a:gdLst/>
              <a:ahLst/>
              <a:cxnLst/>
              <a:rect l="l" t="t" r="r" b="b"/>
              <a:pathLst>
                <a:path w="1318895" h="85725">
                  <a:moveTo>
                    <a:pt x="85725" y="42862"/>
                  </a:moveTo>
                  <a:lnTo>
                    <a:pt x="42862" y="0"/>
                  </a:lnTo>
                  <a:lnTo>
                    <a:pt x="0" y="42862"/>
                  </a:lnTo>
                  <a:lnTo>
                    <a:pt x="42862" y="85725"/>
                  </a:lnTo>
                  <a:lnTo>
                    <a:pt x="85725" y="42862"/>
                  </a:lnTo>
                  <a:close/>
                </a:path>
                <a:path w="1318895" h="85725">
                  <a:moveTo>
                    <a:pt x="1318450" y="42862"/>
                  </a:moveTo>
                  <a:lnTo>
                    <a:pt x="1232725" y="0"/>
                  </a:lnTo>
                  <a:lnTo>
                    <a:pt x="1232725" y="85725"/>
                  </a:lnTo>
                  <a:lnTo>
                    <a:pt x="1318450" y="42862"/>
                  </a:lnTo>
                  <a:close/>
                </a:path>
              </a:pathLst>
            </a:custGeom>
            <a:solidFill>
              <a:srgbClr val="F9A939"/>
            </a:solidFill>
          </p:spPr>
          <p:txBody>
            <a:bodyPr wrap="square" lIns="0" tIns="0" rIns="0" bIns="0" rtlCol="0"/>
            <a:lstStyle/>
            <a:p>
              <a:endParaRPr sz="2400"/>
            </a:p>
          </p:txBody>
        </p:sp>
        <p:sp>
          <p:nvSpPr>
            <p:cNvPr id="65" name="object 65"/>
            <p:cNvSpPr/>
            <p:nvPr/>
          </p:nvSpPr>
          <p:spPr>
            <a:xfrm>
              <a:off x="5900166" y="3544062"/>
              <a:ext cx="1053465" cy="0"/>
            </a:xfrm>
            <a:custGeom>
              <a:avLst/>
              <a:gdLst/>
              <a:ahLst/>
              <a:cxnLst/>
              <a:rect l="l" t="t" r="r" b="b"/>
              <a:pathLst>
                <a:path w="1053465">
                  <a:moveTo>
                    <a:pt x="0" y="0"/>
                  </a:moveTo>
                  <a:lnTo>
                    <a:pt x="42862" y="0"/>
                  </a:lnTo>
                  <a:lnTo>
                    <a:pt x="1053274" y="0"/>
                  </a:lnTo>
                </a:path>
              </a:pathLst>
            </a:custGeom>
            <a:ln w="28575">
              <a:solidFill>
                <a:srgbClr val="F9A939"/>
              </a:solidFill>
            </a:ln>
          </p:spPr>
          <p:txBody>
            <a:bodyPr wrap="square" lIns="0" tIns="0" rIns="0" bIns="0" rtlCol="0"/>
            <a:lstStyle/>
            <a:p>
              <a:endParaRPr sz="2400"/>
            </a:p>
          </p:txBody>
        </p:sp>
        <p:sp>
          <p:nvSpPr>
            <p:cNvPr id="66" name="object 66"/>
            <p:cNvSpPr/>
            <p:nvPr/>
          </p:nvSpPr>
          <p:spPr>
            <a:xfrm>
              <a:off x="5857303" y="3501199"/>
              <a:ext cx="1167765" cy="85725"/>
            </a:xfrm>
            <a:custGeom>
              <a:avLst/>
              <a:gdLst/>
              <a:ahLst/>
              <a:cxnLst/>
              <a:rect l="l" t="t" r="r" b="b"/>
              <a:pathLst>
                <a:path w="1167765" h="85725">
                  <a:moveTo>
                    <a:pt x="85725" y="42862"/>
                  </a:moveTo>
                  <a:lnTo>
                    <a:pt x="42862" y="0"/>
                  </a:lnTo>
                  <a:lnTo>
                    <a:pt x="0" y="42862"/>
                  </a:lnTo>
                  <a:lnTo>
                    <a:pt x="42862" y="85725"/>
                  </a:lnTo>
                  <a:lnTo>
                    <a:pt x="85725" y="42862"/>
                  </a:lnTo>
                  <a:close/>
                </a:path>
                <a:path w="1167765" h="85725">
                  <a:moveTo>
                    <a:pt x="1167574" y="42862"/>
                  </a:moveTo>
                  <a:lnTo>
                    <a:pt x="1081849" y="0"/>
                  </a:lnTo>
                  <a:lnTo>
                    <a:pt x="1081849" y="85725"/>
                  </a:lnTo>
                  <a:lnTo>
                    <a:pt x="1167574" y="42862"/>
                  </a:lnTo>
                  <a:close/>
                </a:path>
              </a:pathLst>
            </a:custGeom>
            <a:solidFill>
              <a:srgbClr val="F9A939"/>
            </a:solidFill>
          </p:spPr>
          <p:txBody>
            <a:bodyPr wrap="square" lIns="0" tIns="0" rIns="0" bIns="0" rtlCol="0"/>
            <a:lstStyle/>
            <a:p>
              <a:endParaRPr sz="2400"/>
            </a:p>
          </p:txBody>
        </p:sp>
        <p:sp>
          <p:nvSpPr>
            <p:cNvPr id="67" name="object 67"/>
            <p:cNvSpPr/>
            <p:nvPr/>
          </p:nvSpPr>
          <p:spPr>
            <a:xfrm>
              <a:off x="7093458" y="3544062"/>
              <a:ext cx="558165" cy="0"/>
            </a:xfrm>
            <a:custGeom>
              <a:avLst/>
              <a:gdLst/>
              <a:ahLst/>
              <a:cxnLst/>
              <a:rect l="l" t="t" r="r" b="b"/>
              <a:pathLst>
                <a:path w="558165">
                  <a:moveTo>
                    <a:pt x="0" y="0"/>
                  </a:moveTo>
                  <a:lnTo>
                    <a:pt x="42862" y="0"/>
                  </a:lnTo>
                  <a:lnTo>
                    <a:pt x="557974" y="0"/>
                  </a:lnTo>
                </a:path>
              </a:pathLst>
            </a:custGeom>
            <a:ln w="28575">
              <a:solidFill>
                <a:srgbClr val="F9A939"/>
              </a:solidFill>
            </a:ln>
          </p:spPr>
          <p:txBody>
            <a:bodyPr wrap="square" lIns="0" tIns="0" rIns="0" bIns="0" rtlCol="0"/>
            <a:lstStyle/>
            <a:p>
              <a:endParaRPr sz="2400"/>
            </a:p>
          </p:txBody>
        </p:sp>
        <p:sp>
          <p:nvSpPr>
            <p:cNvPr id="68" name="object 68"/>
            <p:cNvSpPr/>
            <p:nvPr/>
          </p:nvSpPr>
          <p:spPr>
            <a:xfrm>
              <a:off x="7050595" y="3501199"/>
              <a:ext cx="672465" cy="85725"/>
            </a:xfrm>
            <a:custGeom>
              <a:avLst/>
              <a:gdLst/>
              <a:ahLst/>
              <a:cxnLst/>
              <a:rect l="l" t="t" r="r" b="b"/>
              <a:pathLst>
                <a:path w="672465" h="85725">
                  <a:moveTo>
                    <a:pt x="85725" y="42862"/>
                  </a:moveTo>
                  <a:lnTo>
                    <a:pt x="42862" y="0"/>
                  </a:lnTo>
                  <a:lnTo>
                    <a:pt x="0" y="42862"/>
                  </a:lnTo>
                  <a:lnTo>
                    <a:pt x="42862" y="85725"/>
                  </a:lnTo>
                  <a:lnTo>
                    <a:pt x="85725" y="42862"/>
                  </a:lnTo>
                  <a:close/>
                </a:path>
                <a:path w="672465" h="85725">
                  <a:moveTo>
                    <a:pt x="672274" y="42862"/>
                  </a:moveTo>
                  <a:lnTo>
                    <a:pt x="586549" y="0"/>
                  </a:lnTo>
                  <a:lnTo>
                    <a:pt x="586549" y="85725"/>
                  </a:lnTo>
                  <a:lnTo>
                    <a:pt x="672274" y="42862"/>
                  </a:lnTo>
                  <a:close/>
                </a:path>
              </a:pathLst>
            </a:custGeom>
            <a:solidFill>
              <a:srgbClr val="F9A939"/>
            </a:solidFill>
          </p:spPr>
          <p:txBody>
            <a:bodyPr wrap="square" lIns="0" tIns="0" rIns="0" bIns="0" rtlCol="0"/>
            <a:lstStyle/>
            <a:p>
              <a:endParaRPr sz="2400"/>
            </a:p>
          </p:txBody>
        </p:sp>
      </p:grpSp>
      <p:sp>
        <p:nvSpPr>
          <p:cNvPr id="69" name="object 69"/>
          <p:cNvSpPr txBox="1"/>
          <p:nvPr/>
        </p:nvSpPr>
        <p:spPr>
          <a:xfrm>
            <a:off x="6569930" y="4722109"/>
            <a:ext cx="1033780" cy="324875"/>
          </a:xfrm>
          <a:prstGeom prst="rect">
            <a:avLst/>
          </a:prstGeom>
        </p:spPr>
        <p:txBody>
          <a:bodyPr vert="horz" wrap="square" lIns="0" tIns="16933" rIns="0" bIns="0" rtlCol="0">
            <a:spAutoFit/>
          </a:bodyPr>
          <a:lstStyle/>
          <a:p>
            <a:pPr marL="16933">
              <a:spcBef>
                <a:spcPts val="133"/>
              </a:spcBef>
            </a:pPr>
            <a:r>
              <a:rPr sz="2000" dirty="0">
                <a:solidFill>
                  <a:srgbClr val="F9A939"/>
                </a:solidFill>
                <a:latin typeface="Gill Sans MT"/>
                <a:cs typeface="Gill Sans MT"/>
              </a:rPr>
              <a:t>3</a:t>
            </a:r>
            <a:r>
              <a:rPr sz="2000" spc="27" dirty="0">
                <a:solidFill>
                  <a:srgbClr val="F9A939"/>
                </a:solidFill>
                <a:latin typeface="Gill Sans MT"/>
                <a:cs typeface="Gill Sans MT"/>
              </a:rPr>
              <a:t>.</a:t>
            </a:r>
            <a:r>
              <a:rPr sz="2000" spc="-100" dirty="0">
                <a:solidFill>
                  <a:srgbClr val="F9A939"/>
                </a:solidFill>
                <a:latin typeface="Gill Sans MT"/>
                <a:cs typeface="Gill Sans MT"/>
              </a:rPr>
              <a:t> </a:t>
            </a:r>
            <a:r>
              <a:rPr sz="2000" spc="-152" dirty="0">
                <a:solidFill>
                  <a:srgbClr val="F9A939"/>
                </a:solidFill>
                <a:latin typeface="Gill Sans MT"/>
                <a:cs typeface="Gill Sans MT"/>
              </a:rPr>
              <a:t>E</a:t>
            </a:r>
            <a:r>
              <a:rPr sz="2000" spc="-173" dirty="0">
                <a:solidFill>
                  <a:srgbClr val="F9A939"/>
                </a:solidFill>
                <a:latin typeface="Gill Sans MT"/>
                <a:cs typeface="Gill Sans MT"/>
              </a:rPr>
              <a:t>x</a:t>
            </a:r>
            <a:r>
              <a:rPr sz="2000" spc="13" dirty="0">
                <a:solidFill>
                  <a:srgbClr val="F9A939"/>
                </a:solidFill>
                <a:latin typeface="Gill Sans MT"/>
                <a:cs typeface="Gill Sans MT"/>
              </a:rPr>
              <a:t>e</a:t>
            </a:r>
            <a:r>
              <a:rPr sz="2000" spc="-67" dirty="0">
                <a:solidFill>
                  <a:srgbClr val="F9A939"/>
                </a:solidFill>
                <a:latin typeface="Gill Sans MT"/>
                <a:cs typeface="Gill Sans MT"/>
              </a:rPr>
              <a:t>c</a:t>
            </a:r>
            <a:r>
              <a:rPr sz="2000" spc="-107" dirty="0">
                <a:solidFill>
                  <a:srgbClr val="F9A939"/>
                </a:solidFill>
                <a:latin typeface="Gill Sans MT"/>
                <a:cs typeface="Gill Sans MT"/>
              </a:rPr>
              <a:t>u</a:t>
            </a:r>
            <a:r>
              <a:rPr sz="2000" spc="-80" dirty="0">
                <a:solidFill>
                  <a:srgbClr val="F9A939"/>
                </a:solidFill>
                <a:latin typeface="Gill Sans MT"/>
                <a:cs typeface="Gill Sans MT"/>
              </a:rPr>
              <a:t>t</a:t>
            </a:r>
            <a:r>
              <a:rPr sz="2000" spc="13" dirty="0">
                <a:solidFill>
                  <a:srgbClr val="F9A939"/>
                </a:solidFill>
                <a:latin typeface="Gill Sans MT"/>
                <a:cs typeface="Gill Sans MT"/>
              </a:rPr>
              <a:t>e</a:t>
            </a:r>
            <a:endParaRPr sz="2000">
              <a:latin typeface="Gill Sans MT"/>
              <a:cs typeface="Gill Sans MT"/>
            </a:endParaRPr>
          </a:p>
        </p:txBody>
      </p:sp>
      <p:sp>
        <p:nvSpPr>
          <p:cNvPr id="70" name="object 70"/>
          <p:cNvSpPr txBox="1"/>
          <p:nvPr/>
        </p:nvSpPr>
        <p:spPr>
          <a:xfrm>
            <a:off x="8024931" y="5096755"/>
            <a:ext cx="718820" cy="324875"/>
          </a:xfrm>
          <a:prstGeom prst="rect">
            <a:avLst/>
          </a:prstGeom>
        </p:spPr>
        <p:txBody>
          <a:bodyPr vert="horz" wrap="square" lIns="0" tIns="16933" rIns="0" bIns="0" rtlCol="0">
            <a:spAutoFit/>
          </a:bodyPr>
          <a:lstStyle/>
          <a:p>
            <a:pPr marL="16933">
              <a:spcBef>
                <a:spcPts val="133"/>
              </a:spcBef>
            </a:pPr>
            <a:r>
              <a:rPr sz="2000" spc="-40" dirty="0">
                <a:solidFill>
                  <a:srgbClr val="F9A939"/>
                </a:solidFill>
                <a:latin typeface="Gill Sans MT"/>
                <a:cs typeface="Gill Sans MT"/>
              </a:rPr>
              <a:t>Access</a:t>
            </a:r>
            <a:endParaRPr sz="2000">
              <a:latin typeface="Gill Sans MT"/>
              <a:cs typeface="Gill Sans MT"/>
            </a:endParaRPr>
          </a:p>
        </p:txBody>
      </p:sp>
      <p:sp>
        <p:nvSpPr>
          <p:cNvPr id="71" name="object 71"/>
          <p:cNvSpPr txBox="1"/>
          <p:nvPr/>
        </p:nvSpPr>
        <p:spPr>
          <a:xfrm>
            <a:off x="7825795" y="4571296"/>
            <a:ext cx="2204719" cy="555707"/>
          </a:xfrm>
          <a:prstGeom prst="rect">
            <a:avLst/>
          </a:prstGeom>
        </p:spPr>
        <p:txBody>
          <a:bodyPr vert="horz" wrap="square" lIns="0" tIns="16933" rIns="0" bIns="0" rtlCol="0">
            <a:spAutoFit/>
          </a:bodyPr>
          <a:lstStyle/>
          <a:p>
            <a:pPr marL="1146358">
              <a:lnSpc>
                <a:spcPts val="2067"/>
              </a:lnSpc>
              <a:spcBef>
                <a:spcPts val="133"/>
              </a:spcBef>
            </a:pPr>
            <a:r>
              <a:rPr sz="2000" dirty="0">
                <a:solidFill>
                  <a:srgbClr val="F9A939"/>
                </a:solidFill>
                <a:latin typeface="Gill Sans MT"/>
                <a:cs typeface="Gill Sans MT"/>
              </a:rPr>
              <a:t>5</a:t>
            </a:r>
            <a:r>
              <a:rPr sz="2000" spc="27" dirty="0">
                <a:solidFill>
                  <a:srgbClr val="F9A939"/>
                </a:solidFill>
                <a:latin typeface="Gill Sans MT"/>
                <a:cs typeface="Gill Sans MT"/>
              </a:rPr>
              <a:t>.</a:t>
            </a:r>
            <a:r>
              <a:rPr sz="2000" spc="-100" dirty="0">
                <a:solidFill>
                  <a:srgbClr val="F9A939"/>
                </a:solidFill>
                <a:latin typeface="Gill Sans MT"/>
                <a:cs typeface="Gill Sans MT"/>
              </a:rPr>
              <a:t> </a:t>
            </a:r>
            <a:r>
              <a:rPr sz="2000" spc="-253" dirty="0">
                <a:solidFill>
                  <a:srgbClr val="F9A939"/>
                </a:solidFill>
                <a:latin typeface="Gill Sans MT"/>
                <a:cs typeface="Gill Sans MT"/>
              </a:rPr>
              <a:t>R</a:t>
            </a:r>
            <a:r>
              <a:rPr sz="2000" spc="107" dirty="0">
                <a:solidFill>
                  <a:srgbClr val="F9A939"/>
                </a:solidFill>
                <a:latin typeface="Gill Sans MT"/>
                <a:cs typeface="Gill Sans MT"/>
              </a:rPr>
              <a:t>e</a:t>
            </a:r>
            <a:r>
              <a:rPr sz="2000" spc="87" dirty="0">
                <a:solidFill>
                  <a:srgbClr val="F9A939"/>
                </a:solidFill>
                <a:latin typeface="Gill Sans MT"/>
                <a:cs typeface="Gill Sans MT"/>
              </a:rPr>
              <a:t>g</a:t>
            </a:r>
            <a:r>
              <a:rPr sz="2000" dirty="0">
                <a:solidFill>
                  <a:srgbClr val="F9A939"/>
                </a:solidFill>
                <a:latin typeface="Gill Sans MT"/>
                <a:cs typeface="Gill Sans MT"/>
              </a:rPr>
              <a:t>i</a:t>
            </a:r>
            <a:r>
              <a:rPr sz="2000" spc="13" dirty="0">
                <a:solidFill>
                  <a:srgbClr val="F9A939"/>
                </a:solidFill>
                <a:latin typeface="Gill Sans MT"/>
                <a:cs typeface="Gill Sans MT"/>
              </a:rPr>
              <a:t>s</a:t>
            </a:r>
            <a:r>
              <a:rPr sz="2000" spc="-187" dirty="0">
                <a:solidFill>
                  <a:srgbClr val="F9A939"/>
                </a:solidFill>
                <a:latin typeface="Gill Sans MT"/>
                <a:cs typeface="Gill Sans MT"/>
              </a:rPr>
              <a:t>t</a:t>
            </a:r>
            <a:r>
              <a:rPr sz="2000" spc="-93" dirty="0">
                <a:solidFill>
                  <a:srgbClr val="F9A939"/>
                </a:solidFill>
                <a:latin typeface="Gill Sans MT"/>
                <a:cs typeface="Gill Sans MT"/>
              </a:rPr>
              <a:t>er</a:t>
            </a:r>
            <a:endParaRPr sz="2000">
              <a:latin typeface="Gill Sans MT"/>
              <a:cs typeface="Gill Sans MT"/>
            </a:endParaRPr>
          </a:p>
          <a:p>
            <a:pPr marL="16933">
              <a:lnSpc>
                <a:spcPts val="2067"/>
              </a:lnSpc>
            </a:pPr>
            <a:r>
              <a:rPr sz="2000" dirty="0">
                <a:solidFill>
                  <a:srgbClr val="F9A939"/>
                </a:solidFill>
                <a:latin typeface="Gill Sans MT"/>
                <a:cs typeface="Gill Sans MT"/>
              </a:rPr>
              <a:t>4</a:t>
            </a:r>
            <a:r>
              <a:rPr sz="2000" spc="27" dirty="0">
                <a:solidFill>
                  <a:srgbClr val="F9A939"/>
                </a:solidFill>
                <a:latin typeface="Gill Sans MT"/>
                <a:cs typeface="Gill Sans MT"/>
              </a:rPr>
              <a:t>.</a:t>
            </a:r>
            <a:r>
              <a:rPr sz="2000" spc="-100" dirty="0">
                <a:solidFill>
                  <a:srgbClr val="F9A939"/>
                </a:solidFill>
                <a:latin typeface="Gill Sans MT"/>
                <a:cs typeface="Gill Sans MT"/>
              </a:rPr>
              <a:t> </a:t>
            </a:r>
            <a:r>
              <a:rPr sz="2000" spc="7" dirty="0">
                <a:solidFill>
                  <a:srgbClr val="F9A939"/>
                </a:solidFill>
                <a:latin typeface="Gill Sans MT"/>
                <a:cs typeface="Gill Sans MT"/>
              </a:rPr>
              <a:t>Me</a:t>
            </a:r>
            <a:r>
              <a:rPr sz="2000" spc="-40" dirty="0">
                <a:solidFill>
                  <a:srgbClr val="F9A939"/>
                </a:solidFill>
                <a:latin typeface="Gill Sans MT"/>
                <a:cs typeface="Gill Sans MT"/>
              </a:rPr>
              <a:t>mo</a:t>
            </a:r>
            <a:r>
              <a:rPr sz="2000" spc="-160" dirty="0">
                <a:solidFill>
                  <a:srgbClr val="F9A939"/>
                </a:solidFill>
                <a:latin typeface="Gill Sans MT"/>
                <a:cs typeface="Gill Sans MT"/>
              </a:rPr>
              <a:t>r</a:t>
            </a:r>
            <a:r>
              <a:rPr sz="2000" spc="-47" dirty="0">
                <a:solidFill>
                  <a:srgbClr val="F9A939"/>
                </a:solidFill>
                <a:latin typeface="Gill Sans MT"/>
                <a:cs typeface="Gill Sans MT"/>
              </a:rPr>
              <a:t>y</a:t>
            </a:r>
            <a:endParaRPr sz="2000">
              <a:latin typeface="Gill Sans MT"/>
              <a:cs typeface="Gill Sans MT"/>
            </a:endParaRPr>
          </a:p>
        </p:txBody>
      </p:sp>
      <p:sp>
        <p:nvSpPr>
          <p:cNvPr id="72" name="object 72"/>
          <p:cNvSpPr txBox="1"/>
          <p:nvPr/>
        </p:nvSpPr>
        <p:spPr>
          <a:xfrm>
            <a:off x="9370388" y="4876097"/>
            <a:ext cx="541867" cy="324875"/>
          </a:xfrm>
          <a:prstGeom prst="rect">
            <a:avLst/>
          </a:prstGeom>
        </p:spPr>
        <p:txBody>
          <a:bodyPr vert="horz" wrap="square" lIns="0" tIns="16933" rIns="0" bIns="0" rtlCol="0">
            <a:spAutoFit/>
          </a:bodyPr>
          <a:lstStyle/>
          <a:p>
            <a:pPr marL="16933">
              <a:spcBef>
                <a:spcPts val="133"/>
              </a:spcBef>
            </a:pPr>
            <a:r>
              <a:rPr sz="2000" spc="-540" dirty="0">
                <a:solidFill>
                  <a:srgbClr val="F9A939"/>
                </a:solidFill>
                <a:latin typeface="Gill Sans MT"/>
                <a:cs typeface="Gill Sans MT"/>
              </a:rPr>
              <a:t>W</a:t>
            </a:r>
            <a:r>
              <a:rPr sz="2000" spc="-187" dirty="0">
                <a:solidFill>
                  <a:srgbClr val="F9A939"/>
                </a:solidFill>
                <a:latin typeface="Gill Sans MT"/>
                <a:cs typeface="Gill Sans MT"/>
              </a:rPr>
              <a:t>r</a:t>
            </a:r>
            <a:r>
              <a:rPr sz="2000" spc="-60" dirty="0">
                <a:solidFill>
                  <a:srgbClr val="F9A939"/>
                </a:solidFill>
                <a:latin typeface="Gill Sans MT"/>
                <a:cs typeface="Gill Sans MT"/>
              </a:rPr>
              <a:t>i</a:t>
            </a:r>
            <a:r>
              <a:rPr sz="2000" spc="-187" dirty="0">
                <a:solidFill>
                  <a:srgbClr val="F9A939"/>
                </a:solidFill>
                <a:latin typeface="Gill Sans MT"/>
                <a:cs typeface="Gill Sans MT"/>
              </a:rPr>
              <a:t>t</a:t>
            </a:r>
            <a:r>
              <a:rPr sz="2000" spc="13" dirty="0">
                <a:solidFill>
                  <a:srgbClr val="F9A939"/>
                </a:solidFill>
                <a:latin typeface="Gill Sans MT"/>
                <a:cs typeface="Gill Sans MT"/>
              </a:rPr>
              <a:t>e</a:t>
            </a:r>
            <a:endParaRPr sz="2000">
              <a:latin typeface="Gill Sans MT"/>
              <a:cs typeface="Gill Sans MT"/>
            </a:endParaRPr>
          </a:p>
        </p:txBody>
      </p:sp>
      <p:grpSp>
        <p:nvGrpSpPr>
          <p:cNvPr id="73" name="object 73"/>
          <p:cNvGrpSpPr/>
          <p:nvPr/>
        </p:nvGrpSpPr>
        <p:grpSpPr>
          <a:xfrm>
            <a:off x="8904040" y="4505579"/>
            <a:ext cx="1108287" cy="114300"/>
            <a:chOff x="7742492" y="3501197"/>
            <a:chExt cx="831215" cy="85725"/>
          </a:xfrm>
        </p:grpSpPr>
        <p:sp>
          <p:nvSpPr>
            <p:cNvPr id="74" name="object 74"/>
            <p:cNvSpPr/>
            <p:nvPr/>
          </p:nvSpPr>
          <p:spPr>
            <a:xfrm>
              <a:off x="7785353" y="3544062"/>
              <a:ext cx="716915" cy="0"/>
            </a:xfrm>
            <a:custGeom>
              <a:avLst/>
              <a:gdLst/>
              <a:ahLst/>
              <a:cxnLst/>
              <a:rect l="l" t="t" r="r" b="b"/>
              <a:pathLst>
                <a:path w="716915">
                  <a:moveTo>
                    <a:pt x="0" y="0"/>
                  </a:moveTo>
                  <a:lnTo>
                    <a:pt x="42862" y="0"/>
                  </a:lnTo>
                  <a:lnTo>
                    <a:pt x="716470" y="0"/>
                  </a:lnTo>
                </a:path>
              </a:pathLst>
            </a:custGeom>
            <a:ln w="28575">
              <a:solidFill>
                <a:srgbClr val="F9A939"/>
              </a:solidFill>
            </a:ln>
          </p:spPr>
          <p:txBody>
            <a:bodyPr wrap="square" lIns="0" tIns="0" rIns="0" bIns="0" rtlCol="0"/>
            <a:lstStyle/>
            <a:p>
              <a:endParaRPr sz="2400"/>
            </a:p>
          </p:txBody>
        </p:sp>
        <p:sp>
          <p:nvSpPr>
            <p:cNvPr id="75" name="object 75"/>
            <p:cNvSpPr/>
            <p:nvPr/>
          </p:nvSpPr>
          <p:spPr>
            <a:xfrm>
              <a:off x="7742491" y="3501199"/>
              <a:ext cx="831215" cy="85725"/>
            </a:xfrm>
            <a:custGeom>
              <a:avLst/>
              <a:gdLst/>
              <a:ahLst/>
              <a:cxnLst/>
              <a:rect l="l" t="t" r="r" b="b"/>
              <a:pathLst>
                <a:path w="831215" h="85725">
                  <a:moveTo>
                    <a:pt x="85725" y="42862"/>
                  </a:moveTo>
                  <a:lnTo>
                    <a:pt x="42862" y="0"/>
                  </a:lnTo>
                  <a:lnTo>
                    <a:pt x="0" y="42862"/>
                  </a:lnTo>
                  <a:lnTo>
                    <a:pt x="42862" y="85725"/>
                  </a:lnTo>
                  <a:lnTo>
                    <a:pt x="85725" y="42862"/>
                  </a:lnTo>
                  <a:close/>
                </a:path>
                <a:path w="831215" h="85725">
                  <a:moveTo>
                    <a:pt x="830770" y="42862"/>
                  </a:moveTo>
                  <a:lnTo>
                    <a:pt x="745045" y="0"/>
                  </a:lnTo>
                  <a:lnTo>
                    <a:pt x="745045" y="85725"/>
                  </a:lnTo>
                  <a:lnTo>
                    <a:pt x="830770" y="42862"/>
                  </a:lnTo>
                  <a:close/>
                </a:path>
              </a:pathLst>
            </a:custGeom>
            <a:solidFill>
              <a:srgbClr val="F9A939"/>
            </a:solidFill>
          </p:spPr>
          <p:txBody>
            <a:bodyPr wrap="square" lIns="0" tIns="0" rIns="0" bIns="0" rtlCol="0"/>
            <a:lstStyle/>
            <a:p>
              <a:endParaRPr sz="2400"/>
            </a:p>
          </p:txBody>
        </p:sp>
      </p:grpSp>
      <p:sp>
        <p:nvSpPr>
          <p:cNvPr id="76" name="object 76"/>
          <p:cNvSpPr txBox="1"/>
          <p:nvPr/>
        </p:nvSpPr>
        <p:spPr>
          <a:xfrm>
            <a:off x="2786564" y="1780852"/>
            <a:ext cx="294953" cy="514992"/>
          </a:xfrm>
          <a:prstGeom prst="rect">
            <a:avLst/>
          </a:prstGeom>
        </p:spPr>
        <p:txBody>
          <a:bodyPr vert="vert270" wrap="square" lIns="0" tIns="0" rIns="0" bIns="0" rtlCol="0">
            <a:spAutoFit/>
          </a:bodyPr>
          <a:lstStyle/>
          <a:p>
            <a:pPr marL="16933">
              <a:lnSpc>
                <a:spcPts val="2280"/>
              </a:lnSpc>
            </a:pPr>
            <a:r>
              <a:rPr sz="2000" spc="20" dirty="0">
                <a:latin typeface="Gill Sans MT"/>
                <a:cs typeface="Gill Sans MT"/>
              </a:rPr>
              <a:t>PC</a:t>
            </a:r>
            <a:endParaRPr sz="2000" dirty="0">
              <a:latin typeface="Gill Sans MT"/>
              <a:cs typeface="Gill Sans MT"/>
            </a:endParaRPr>
          </a:p>
        </p:txBody>
      </p:sp>
      <p:sp>
        <p:nvSpPr>
          <p:cNvPr id="77" name="object 77"/>
          <p:cNvSpPr txBox="1"/>
          <p:nvPr/>
        </p:nvSpPr>
        <p:spPr>
          <a:xfrm>
            <a:off x="2746178" y="3308879"/>
            <a:ext cx="294953" cy="467360"/>
          </a:xfrm>
          <a:prstGeom prst="rect">
            <a:avLst/>
          </a:prstGeom>
        </p:spPr>
        <p:txBody>
          <a:bodyPr vert="vert270" wrap="square" lIns="0" tIns="0" rIns="0" bIns="0" rtlCol="0">
            <a:spAutoFit/>
          </a:bodyPr>
          <a:lstStyle/>
          <a:p>
            <a:pPr marL="16933">
              <a:lnSpc>
                <a:spcPts val="2280"/>
              </a:lnSpc>
            </a:pPr>
            <a:r>
              <a:rPr sz="2000" dirty="0">
                <a:latin typeface="Gill Sans MT"/>
                <a:cs typeface="Gill Sans MT"/>
              </a:rPr>
              <a:t>m</a:t>
            </a:r>
            <a:r>
              <a:rPr sz="2000" spc="-20" dirty="0">
                <a:latin typeface="Gill Sans MT"/>
                <a:cs typeface="Gill Sans MT"/>
              </a:rPr>
              <a:t>ux</a:t>
            </a:r>
            <a:endParaRPr sz="2000">
              <a:latin typeface="Gill Sans MT"/>
              <a:cs typeface="Gill Sans MT"/>
            </a:endParaRPr>
          </a:p>
        </p:txBody>
      </p:sp>
      <p:grpSp>
        <p:nvGrpSpPr>
          <p:cNvPr id="78" name="object 78"/>
          <p:cNvGrpSpPr/>
          <p:nvPr/>
        </p:nvGrpSpPr>
        <p:grpSpPr>
          <a:xfrm>
            <a:off x="2742252" y="2588643"/>
            <a:ext cx="6715760" cy="1026160"/>
            <a:chOff x="3121151" y="2063495"/>
            <a:chExt cx="5036820" cy="769620"/>
          </a:xfrm>
        </p:grpSpPr>
        <p:pic>
          <p:nvPicPr>
            <p:cNvPr id="79" name="object 79"/>
            <p:cNvPicPr/>
            <p:nvPr/>
          </p:nvPicPr>
          <p:blipFill>
            <a:blip r:embed="rId2" cstate="print"/>
            <a:stretch>
              <a:fillRect/>
            </a:stretch>
          </p:blipFill>
          <p:spPr>
            <a:xfrm>
              <a:off x="3121151" y="2063495"/>
              <a:ext cx="312419" cy="312419"/>
            </a:xfrm>
            <a:prstGeom prst="rect">
              <a:avLst/>
            </a:prstGeom>
          </p:spPr>
        </p:pic>
        <p:sp>
          <p:nvSpPr>
            <p:cNvPr id="80" name="object 80"/>
            <p:cNvSpPr/>
            <p:nvPr/>
          </p:nvSpPr>
          <p:spPr>
            <a:xfrm>
              <a:off x="3201161" y="2143506"/>
              <a:ext cx="152400" cy="152400"/>
            </a:xfrm>
            <a:custGeom>
              <a:avLst/>
              <a:gdLst/>
              <a:ahLst/>
              <a:cxnLst/>
              <a:rect l="l" t="t" r="r" b="b"/>
              <a:pathLst>
                <a:path w="152400" h="152400">
                  <a:moveTo>
                    <a:pt x="0" y="152400"/>
                  </a:moveTo>
                  <a:lnTo>
                    <a:pt x="76200" y="0"/>
                  </a:lnTo>
                  <a:lnTo>
                    <a:pt x="152400" y="152400"/>
                  </a:lnTo>
                  <a:lnTo>
                    <a:pt x="0" y="152400"/>
                  </a:lnTo>
                  <a:close/>
                </a:path>
              </a:pathLst>
            </a:custGeom>
            <a:ln w="28575">
              <a:solidFill>
                <a:srgbClr val="000000"/>
              </a:solidFill>
            </a:ln>
          </p:spPr>
          <p:txBody>
            <a:bodyPr wrap="square" lIns="0" tIns="0" rIns="0" bIns="0" rtlCol="0"/>
            <a:lstStyle/>
            <a:p>
              <a:endParaRPr sz="2400"/>
            </a:p>
          </p:txBody>
        </p:sp>
        <p:pic>
          <p:nvPicPr>
            <p:cNvPr id="81" name="object 81"/>
            <p:cNvPicPr/>
            <p:nvPr/>
          </p:nvPicPr>
          <p:blipFill>
            <a:blip r:embed="rId2" cstate="print"/>
            <a:stretch>
              <a:fillRect/>
            </a:stretch>
          </p:blipFill>
          <p:spPr>
            <a:xfrm>
              <a:off x="5635751" y="2063495"/>
              <a:ext cx="312419" cy="312419"/>
            </a:xfrm>
            <a:prstGeom prst="rect">
              <a:avLst/>
            </a:prstGeom>
          </p:spPr>
        </p:pic>
        <p:sp>
          <p:nvSpPr>
            <p:cNvPr id="82" name="object 82"/>
            <p:cNvSpPr/>
            <p:nvPr/>
          </p:nvSpPr>
          <p:spPr>
            <a:xfrm>
              <a:off x="5715761" y="2143506"/>
              <a:ext cx="152400" cy="152400"/>
            </a:xfrm>
            <a:custGeom>
              <a:avLst/>
              <a:gdLst/>
              <a:ahLst/>
              <a:cxnLst/>
              <a:rect l="l" t="t" r="r" b="b"/>
              <a:pathLst>
                <a:path w="152400" h="152400">
                  <a:moveTo>
                    <a:pt x="0" y="152400"/>
                  </a:moveTo>
                  <a:lnTo>
                    <a:pt x="76200" y="0"/>
                  </a:lnTo>
                  <a:lnTo>
                    <a:pt x="152400" y="152400"/>
                  </a:lnTo>
                  <a:lnTo>
                    <a:pt x="0" y="152400"/>
                  </a:lnTo>
                  <a:close/>
                </a:path>
              </a:pathLst>
            </a:custGeom>
            <a:ln w="28575">
              <a:solidFill>
                <a:srgbClr val="000000"/>
              </a:solidFill>
            </a:ln>
          </p:spPr>
          <p:txBody>
            <a:bodyPr wrap="square" lIns="0" tIns="0" rIns="0" bIns="0" rtlCol="0"/>
            <a:lstStyle/>
            <a:p>
              <a:endParaRPr sz="2400"/>
            </a:p>
          </p:txBody>
        </p:sp>
        <p:pic>
          <p:nvPicPr>
            <p:cNvPr id="83" name="object 83"/>
            <p:cNvPicPr/>
            <p:nvPr/>
          </p:nvPicPr>
          <p:blipFill>
            <a:blip r:embed="rId2" cstate="print"/>
            <a:stretch>
              <a:fillRect/>
            </a:stretch>
          </p:blipFill>
          <p:spPr>
            <a:xfrm>
              <a:off x="7845552" y="2520695"/>
              <a:ext cx="312419" cy="312419"/>
            </a:xfrm>
            <a:prstGeom prst="rect">
              <a:avLst/>
            </a:prstGeom>
          </p:spPr>
        </p:pic>
        <p:sp>
          <p:nvSpPr>
            <p:cNvPr id="84" name="object 84"/>
            <p:cNvSpPr/>
            <p:nvPr/>
          </p:nvSpPr>
          <p:spPr>
            <a:xfrm>
              <a:off x="7925562" y="2600705"/>
              <a:ext cx="152400" cy="152400"/>
            </a:xfrm>
            <a:custGeom>
              <a:avLst/>
              <a:gdLst/>
              <a:ahLst/>
              <a:cxnLst/>
              <a:rect l="l" t="t" r="r" b="b"/>
              <a:pathLst>
                <a:path w="152400" h="152400">
                  <a:moveTo>
                    <a:pt x="0" y="152400"/>
                  </a:moveTo>
                  <a:lnTo>
                    <a:pt x="76200" y="0"/>
                  </a:lnTo>
                  <a:lnTo>
                    <a:pt x="152400" y="152400"/>
                  </a:lnTo>
                  <a:lnTo>
                    <a:pt x="0" y="152400"/>
                  </a:lnTo>
                  <a:close/>
                </a:path>
              </a:pathLst>
            </a:custGeom>
            <a:ln w="28575">
              <a:solidFill>
                <a:srgbClr val="000000"/>
              </a:solidFill>
            </a:ln>
          </p:spPr>
          <p:txBody>
            <a:bodyPr wrap="square" lIns="0" tIns="0" rIns="0" bIns="0" rtlCol="0"/>
            <a:lstStyle/>
            <a:p>
              <a:endParaRPr sz="2400"/>
            </a:p>
          </p:txBody>
        </p:sp>
      </p:grpSp>
      <p:grpSp>
        <p:nvGrpSpPr>
          <p:cNvPr id="85" name="object 85"/>
          <p:cNvGrpSpPr/>
          <p:nvPr/>
        </p:nvGrpSpPr>
        <p:grpSpPr>
          <a:xfrm>
            <a:off x="1435678" y="5522852"/>
            <a:ext cx="8618220" cy="518160"/>
            <a:chOff x="2141220" y="4264152"/>
            <a:chExt cx="6463665" cy="388620"/>
          </a:xfrm>
        </p:grpSpPr>
        <p:pic>
          <p:nvPicPr>
            <p:cNvPr id="86" name="object 86"/>
            <p:cNvPicPr/>
            <p:nvPr/>
          </p:nvPicPr>
          <p:blipFill>
            <a:blip r:embed="rId3" cstate="print"/>
            <a:stretch>
              <a:fillRect/>
            </a:stretch>
          </p:blipFill>
          <p:spPr>
            <a:xfrm>
              <a:off x="2141220" y="4492752"/>
              <a:ext cx="1039367" cy="160019"/>
            </a:xfrm>
            <a:prstGeom prst="rect">
              <a:avLst/>
            </a:prstGeom>
          </p:spPr>
        </p:pic>
        <p:sp>
          <p:nvSpPr>
            <p:cNvPr id="87" name="object 87"/>
            <p:cNvSpPr/>
            <p:nvPr/>
          </p:nvSpPr>
          <p:spPr>
            <a:xfrm>
              <a:off x="2221230" y="4572762"/>
              <a:ext cx="880110" cy="0"/>
            </a:xfrm>
            <a:custGeom>
              <a:avLst/>
              <a:gdLst/>
              <a:ahLst/>
              <a:cxnLst/>
              <a:rect l="l" t="t" r="r" b="b"/>
              <a:pathLst>
                <a:path w="880110">
                  <a:moveTo>
                    <a:pt x="0" y="0"/>
                  </a:moveTo>
                  <a:lnTo>
                    <a:pt x="879741" y="0"/>
                  </a:lnTo>
                </a:path>
              </a:pathLst>
            </a:custGeom>
            <a:ln w="28575">
              <a:solidFill>
                <a:srgbClr val="000000"/>
              </a:solidFill>
            </a:ln>
          </p:spPr>
          <p:txBody>
            <a:bodyPr wrap="square" lIns="0" tIns="0" rIns="0" bIns="0" rtlCol="0"/>
            <a:lstStyle/>
            <a:p>
              <a:endParaRPr sz="2400"/>
            </a:p>
          </p:txBody>
        </p:sp>
        <p:pic>
          <p:nvPicPr>
            <p:cNvPr id="88" name="object 88"/>
            <p:cNvPicPr/>
            <p:nvPr/>
          </p:nvPicPr>
          <p:blipFill>
            <a:blip r:embed="rId4" cstate="print"/>
            <a:stretch>
              <a:fillRect/>
            </a:stretch>
          </p:blipFill>
          <p:spPr>
            <a:xfrm>
              <a:off x="3020568" y="4264152"/>
              <a:ext cx="306323" cy="388619"/>
            </a:xfrm>
            <a:prstGeom prst="rect">
              <a:avLst/>
            </a:prstGeom>
          </p:spPr>
        </p:pic>
        <p:sp>
          <p:nvSpPr>
            <p:cNvPr id="89" name="object 89"/>
            <p:cNvSpPr/>
            <p:nvPr/>
          </p:nvSpPr>
          <p:spPr>
            <a:xfrm>
              <a:off x="3100578" y="4344162"/>
              <a:ext cx="146685" cy="228600"/>
            </a:xfrm>
            <a:custGeom>
              <a:avLst/>
              <a:gdLst/>
              <a:ahLst/>
              <a:cxnLst/>
              <a:rect l="l" t="t" r="r" b="b"/>
              <a:pathLst>
                <a:path w="146685" h="228600">
                  <a:moveTo>
                    <a:pt x="0" y="228600"/>
                  </a:moveTo>
                  <a:lnTo>
                    <a:pt x="146621" y="0"/>
                  </a:lnTo>
                </a:path>
              </a:pathLst>
            </a:custGeom>
            <a:ln w="28575">
              <a:solidFill>
                <a:srgbClr val="000000"/>
              </a:solidFill>
            </a:ln>
          </p:spPr>
          <p:txBody>
            <a:bodyPr wrap="square" lIns="0" tIns="0" rIns="0" bIns="0" rtlCol="0"/>
            <a:lstStyle/>
            <a:p>
              <a:endParaRPr sz="2400"/>
            </a:p>
          </p:txBody>
        </p:sp>
        <p:pic>
          <p:nvPicPr>
            <p:cNvPr id="90" name="object 90"/>
            <p:cNvPicPr/>
            <p:nvPr/>
          </p:nvPicPr>
          <p:blipFill>
            <a:blip r:embed="rId5" cstate="print"/>
            <a:stretch>
              <a:fillRect/>
            </a:stretch>
          </p:blipFill>
          <p:spPr>
            <a:xfrm>
              <a:off x="3166872" y="4264152"/>
              <a:ext cx="2651759" cy="160019"/>
            </a:xfrm>
            <a:prstGeom prst="rect">
              <a:avLst/>
            </a:prstGeom>
          </p:spPr>
        </p:pic>
        <p:sp>
          <p:nvSpPr>
            <p:cNvPr id="91" name="object 91"/>
            <p:cNvSpPr/>
            <p:nvPr/>
          </p:nvSpPr>
          <p:spPr>
            <a:xfrm>
              <a:off x="3246882" y="4344162"/>
              <a:ext cx="2493010" cy="0"/>
            </a:xfrm>
            <a:custGeom>
              <a:avLst/>
              <a:gdLst/>
              <a:ahLst/>
              <a:cxnLst/>
              <a:rect l="l" t="t" r="r" b="b"/>
              <a:pathLst>
                <a:path w="2493010">
                  <a:moveTo>
                    <a:pt x="0" y="0"/>
                  </a:moveTo>
                  <a:lnTo>
                    <a:pt x="2492616" y="0"/>
                  </a:lnTo>
                </a:path>
              </a:pathLst>
            </a:custGeom>
            <a:ln w="28575">
              <a:solidFill>
                <a:srgbClr val="000000"/>
              </a:solidFill>
            </a:ln>
          </p:spPr>
          <p:txBody>
            <a:bodyPr wrap="square" lIns="0" tIns="0" rIns="0" bIns="0" rtlCol="0"/>
            <a:lstStyle/>
            <a:p>
              <a:endParaRPr sz="2400"/>
            </a:p>
          </p:txBody>
        </p:sp>
        <p:pic>
          <p:nvPicPr>
            <p:cNvPr id="92" name="object 92"/>
            <p:cNvPicPr/>
            <p:nvPr/>
          </p:nvPicPr>
          <p:blipFill>
            <a:blip r:embed="rId6" cstate="print"/>
            <a:stretch>
              <a:fillRect/>
            </a:stretch>
          </p:blipFill>
          <p:spPr>
            <a:xfrm>
              <a:off x="5660135" y="4264152"/>
              <a:ext cx="306323" cy="388619"/>
            </a:xfrm>
            <a:prstGeom prst="rect">
              <a:avLst/>
            </a:prstGeom>
          </p:spPr>
        </p:pic>
        <p:sp>
          <p:nvSpPr>
            <p:cNvPr id="93" name="object 93"/>
            <p:cNvSpPr/>
            <p:nvPr/>
          </p:nvSpPr>
          <p:spPr>
            <a:xfrm>
              <a:off x="5740150" y="4344162"/>
              <a:ext cx="146685" cy="228600"/>
            </a:xfrm>
            <a:custGeom>
              <a:avLst/>
              <a:gdLst/>
              <a:ahLst/>
              <a:cxnLst/>
              <a:rect l="l" t="t" r="r" b="b"/>
              <a:pathLst>
                <a:path w="146685" h="228600">
                  <a:moveTo>
                    <a:pt x="146621" y="228600"/>
                  </a:moveTo>
                  <a:lnTo>
                    <a:pt x="0" y="0"/>
                  </a:lnTo>
                </a:path>
              </a:pathLst>
            </a:custGeom>
            <a:ln w="28575">
              <a:solidFill>
                <a:srgbClr val="000000"/>
              </a:solidFill>
            </a:ln>
          </p:spPr>
          <p:txBody>
            <a:bodyPr wrap="square" lIns="0" tIns="0" rIns="0" bIns="0" rtlCol="0"/>
            <a:lstStyle/>
            <a:p>
              <a:endParaRPr sz="2400"/>
            </a:p>
          </p:txBody>
        </p:sp>
        <p:pic>
          <p:nvPicPr>
            <p:cNvPr id="94" name="object 94"/>
            <p:cNvPicPr/>
            <p:nvPr/>
          </p:nvPicPr>
          <p:blipFill>
            <a:blip r:embed="rId5" cstate="print"/>
            <a:stretch>
              <a:fillRect/>
            </a:stretch>
          </p:blipFill>
          <p:spPr>
            <a:xfrm>
              <a:off x="5806440" y="4492752"/>
              <a:ext cx="2651759" cy="160019"/>
            </a:xfrm>
            <a:prstGeom prst="rect">
              <a:avLst/>
            </a:prstGeom>
          </p:spPr>
        </p:pic>
        <p:sp>
          <p:nvSpPr>
            <p:cNvPr id="95" name="object 95"/>
            <p:cNvSpPr/>
            <p:nvPr/>
          </p:nvSpPr>
          <p:spPr>
            <a:xfrm>
              <a:off x="5886450" y="4572762"/>
              <a:ext cx="2493010" cy="0"/>
            </a:xfrm>
            <a:custGeom>
              <a:avLst/>
              <a:gdLst/>
              <a:ahLst/>
              <a:cxnLst/>
              <a:rect l="l" t="t" r="r" b="b"/>
              <a:pathLst>
                <a:path w="2493009">
                  <a:moveTo>
                    <a:pt x="0" y="0"/>
                  </a:moveTo>
                  <a:lnTo>
                    <a:pt x="2492616" y="0"/>
                  </a:lnTo>
                </a:path>
              </a:pathLst>
            </a:custGeom>
            <a:ln w="28575">
              <a:solidFill>
                <a:srgbClr val="000000"/>
              </a:solidFill>
            </a:ln>
          </p:spPr>
          <p:txBody>
            <a:bodyPr wrap="square" lIns="0" tIns="0" rIns="0" bIns="0" rtlCol="0"/>
            <a:lstStyle/>
            <a:p>
              <a:endParaRPr sz="2400"/>
            </a:p>
          </p:txBody>
        </p:sp>
        <p:pic>
          <p:nvPicPr>
            <p:cNvPr id="96" name="object 96"/>
            <p:cNvPicPr/>
            <p:nvPr/>
          </p:nvPicPr>
          <p:blipFill>
            <a:blip r:embed="rId4" cstate="print"/>
            <a:stretch>
              <a:fillRect/>
            </a:stretch>
          </p:blipFill>
          <p:spPr>
            <a:xfrm>
              <a:off x="8298179" y="4264152"/>
              <a:ext cx="306323" cy="388619"/>
            </a:xfrm>
            <a:prstGeom prst="rect">
              <a:avLst/>
            </a:prstGeom>
          </p:spPr>
        </p:pic>
        <p:sp>
          <p:nvSpPr>
            <p:cNvPr id="97" name="object 97"/>
            <p:cNvSpPr/>
            <p:nvPr/>
          </p:nvSpPr>
          <p:spPr>
            <a:xfrm>
              <a:off x="8378190" y="4344162"/>
              <a:ext cx="146685" cy="228600"/>
            </a:xfrm>
            <a:custGeom>
              <a:avLst/>
              <a:gdLst/>
              <a:ahLst/>
              <a:cxnLst/>
              <a:rect l="l" t="t" r="r" b="b"/>
              <a:pathLst>
                <a:path w="146684" h="228600">
                  <a:moveTo>
                    <a:pt x="0" y="228600"/>
                  </a:moveTo>
                  <a:lnTo>
                    <a:pt x="146621" y="0"/>
                  </a:lnTo>
                </a:path>
              </a:pathLst>
            </a:custGeom>
            <a:ln w="28575">
              <a:solidFill>
                <a:srgbClr val="000000"/>
              </a:solidFill>
            </a:ln>
          </p:spPr>
          <p:txBody>
            <a:bodyPr wrap="square" lIns="0" tIns="0" rIns="0" bIns="0" rtlCol="0"/>
            <a:lstStyle/>
            <a:p>
              <a:endParaRPr sz="2400"/>
            </a:p>
          </p:txBody>
        </p:sp>
      </p:grpSp>
      <p:sp>
        <p:nvSpPr>
          <p:cNvPr id="98" name="object 98"/>
          <p:cNvSpPr txBox="1"/>
          <p:nvPr/>
        </p:nvSpPr>
        <p:spPr>
          <a:xfrm>
            <a:off x="1881676" y="5595321"/>
            <a:ext cx="458893" cy="263320"/>
          </a:xfrm>
          <a:prstGeom prst="rect">
            <a:avLst/>
          </a:prstGeom>
        </p:spPr>
        <p:txBody>
          <a:bodyPr vert="horz" wrap="square" lIns="0" tIns="16933" rIns="0" bIns="0" rtlCol="0">
            <a:spAutoFit/>
          </a:bodyPr>
          <a:lstStyle/>
          <a:p>
            <a:pPr marL="16933">
              <a:spcBef>
                <a:spcPts val="133"/>
              </a:spcBef>
            </a:pPr>
            <a:r>
              <a:rPr sz="1600" spc="-240" dirty="0">
                <a:latin typeface="Gill Sans MT"/>
                <a:cs typeface="Gill Sans MT"/>
              </a:rPr>
              <a:t>C</a:t>
            </a:r>
            <a:r>
              <a:rPr sz="1600" spc="-53" dirty="0">
                <a:latin typeface="Gill Sans MT"/>
                <a:cs typeface="Gill Sans MT"/>
              </a:rPr>
              <a:t>l</a:t>
            </a:r>
            <a:r>
              <a:rPr sz="1600" spc="-87" dirty="0">
                <a:latin typeface="Gill Sans MT"/>
                <a:cs typeface="Gill Sans MT"/>
              </a:rPr>
              <a:t>o</a:t>
            </a:r>
            <a:r>
              <a:rPr sz="1600" spc="-73" dirty="0">
                <a:latin typeface="Gill Sans MT"/>
                <a:cs typeface="Gill Sans MT"/>
              </a:rPr>
              <a:t>ck</a:t>
            </a:r>
            <a:endParaRPr sz="1600">
              <a:latin typeface="Gill Sans MT"/>
              <a:cs typeface="Gill Sans MT"/>
            </a:endParaRPr>
          </a:p>
        </p:txBody>
      </p:sp>
      <p:grpSp>
        <p:nvGrpSpPr>
          <p:cNvPr id="99" name="object 99"/>
          <p:cNvGrpSpPr/>
          <p:nvPr/>
        </p:nvGrpSpPr>
        <p:grpSpPr>
          <a:xfrm>
            <a:off x="2597982" y="5522852"/>
            <a:ext cx="8142393" cy="770467"/>
            <a:chOff x="3012948" y="4264152"/>
            <a:chExt cx="6106795" cy="577850"/>
          </a:xfrm>
        </p:grpSpPr>
        <p:pic>
          <p:nvPicPr>
            <p:cNvPr id="100" name="object 100"/>
            <p:cNvPicPr/>
            <p:nvPr/>
          </p:nvPicPr>
          <p:blipFill>
            <a:blip r:embed="rId7" cstate="print"/>
            <a:stretch>
              <a:fillRect/>
            </a:stretch>
          </p:blipFill>
          <p:spPr>
            <a:xfrm>
              <a:off x="3012948" y="4334256"/>
              <a:ext cx="269747" cy="192023"/>
            </a:xfrm>
            <a:prstGeom prst="rect">
              <a:avLst/>
            </a:prstGeom>
          </p:spPr>
        </p:pic>
        <p:pic>
          <p:nvPicPr>
            <p:cNvPr id="101" name="object 101"/>
            <p:cNvPicPr/>
            <p:nvPr/>
          </p:nvPicPr>
          <p:blipFill>
            <a:blip r:embed="rId8" cstate="print"/>
            <a:stretch>
              <a:fillRect/>
            </a:stretch>
          </p:blipFill>
          <p:spPr>
            <a:xfrm>
              <a:off x="3068002" y="4334256"/>
              <a:ext cx="226885" cy="256031"/>
            </a:xfrm>
            <a:prstGeom prst="rect">
              <a:avLst/>
            </a:prstGeom>
          </p:spPr>
        </p:pic>
        <p:sp>
          <p:nvSpPr>
            <p:cNvPr id="102" name="object 102"/>
            <p:cNvSpPr/>
            <p:nvPr/>
          </p:nvSpPr>
          <p:spPr>
            <a:xfrm>
              <a:off x="3199632" y="4414266"/>
              <a:ext cx="15875" cy="109220"/>
            </a:xfrm>
            <a:custGeom>
              <a:avLst/>
              <a:gdLst/>
              <a:ahLst/>
              <a:cxnLst/>
              <a:rect l="l" t="t" r="r" b="b"/>
              <a:pathLst>
                <a:path w="15875" h="109220">
                  <a:moveTo>
                    <a:pt x="15430" y="109042"/>
                  </a:moveTo>
                  <a:lnTo>
                    <a:pt x="0" y="0"/>
                  </a:lnTo>
                </a:path>
              </a:pathLst>
            </a:custGeom>
            <a:ln w="28575">
              <a:solidFill>
                <a:srgbClr val="000000"/>
              </a:solidFill>
            </a:ln>
          </p:spPr>
          <p:txBody>
            <a:bodyPr wrap="square" lIns="0" tIns="0" rIns="0" bIns="0" rtlCol="0"/>
            <a:lstStyle/>
            <a:p>
              <a:endParaRPr sz="2400"/>
            </a:p>
          </p:txBody>
        </p:sp>
        <p:pic>
          <p:nvPicPr>
            <p:cNvPr id="103" name="object 103"/>
            <p:cNvPicPr/>
            <p:nvPr/>
          </p:nvPicPr>
          <p:blipFill>
            <a:blip r:embed="rId7" cstate="print"/>
            <a:stretch>
              <a:fillRect/>
            </a:stretch>
          </p:blipFill>
          <p:spPr>
            <a:xfrm>
              <a:off x="8287512" y="4335780"/>
              <a:ext cx="269747" cy="192023"/>
            </a:xfrm>
            <a:prstGeom prst="rect">
              <a:avLst/>
            </a:prstGeom>
          </p:spPr>
        </p:pic>
        <p:pic>
          <p:nvPicPr>
            <p:cNvPr id="104" name="object 104"/>
            <p:cNvPicPr/>
            <p:nvPr/>
          </p:nvPicPr>
          <p:blipFill>
            <a:blip r:embed="rId9" cstate="print"/>
            <a:stretch>
              <a:fillRect/>
            </a:stretch>
          </p:blipFill>
          <p:spPr>
            <a:xfrm>
              <a:off x="8342566" y="4335780"/>
              <a:ext cx="226885" cy="256031"/>
            </a:xfrm>
            <a:prstGeom prst="rect">
              <a:avLst/>
            </a:prstGeom>
          </p:spPr>
        </p:pic>
        <p:sp>
          <p:nvSpPr>
            <p:cNvPr id="105" name="object 105"/>
            <p:cNvSpPr/>
            <p:nvPr/>
          </p:nvSpPr>
          <p:spPr>
            <a:xfrm>
              <a:off x="8474196" y="4415790"/>
              <a:ext cx="15875" cy="109220"/>
            </a:xfrm>
            <a:custGeom>
              <a:avLst/>
              <a:gdLst/>
              <a:ahLst/>
              <a:cxnLst/>
              <a:rect l="l" t="t" r="r" b="b"/>
              <a:pathLst>
                <a:path w="15875" h="109220">
                  <a:moveTo>
                    <a:pt x="15430" y="109042"/>
                  </a:moveTo>
                  <a:lnTo>
                    <a:pt x="0" y="0"/>
                  </a:lnTo>
                </a:path>
              </a:pathLst>
            </a:custGeom>
            <a:ln w="28575">
              <a:solidFill>
                <a:srgbClr val="000000"/>
              </a:solidFill>
            </a:ln>
          </p:spPr>
          <p:txBody>
            <a:bodyPr wrap="square" lIns="0" tIns="0" rIns="0" bIns="0" rtlCol="0"/>
            <a:lstStyle/>
            <a:p>
              <a:endParaRPr sz="2400"/>
            </a:p>
          </p:txBody>
        </p:sp>
        <p:pic>
          <p:nvPicPr>
            <p:cNvPr id="106" name="object 106"/>
            <p:cNvPicPr/>
            <p:nvPr/>
          </p:nvPicPr>
          <p:blipFill>
            <a:blip r:embed="rId10" cstate="print"/>
            <a:stretch>
              <a:fillRect/>
            </a:stretch>
          </p:blipFill>
          <p:spPr>
            <a:xfrm>
              <a:off x="8446007" y="4264152"/>
              <a:ext cx="673607" cy="160019"/>
            </a:xfrm>
            <a:prstGeom prst="rect">
              <a:avLst/>
            </a:prstGeom>
          </p:spPr>
        </p:pic>
        <p:sp>
          <p:nvSpPr>
            <p:cNvPr id="107" name="object 107"/>
            <p:cNvSpPr/>
            <p:nvPr/>
          </p:nvSpPr>
          <p:spPr>
            <a:xfrm>
              <a:off x="8526018" y="4344163"/>
              <a:ext cx="513715" cy="0"/>
            </a:xfrm>
            <a:custGeom>
              <a:avLst/>
              <a:gdLst/>
              <a:ahLst/>
              <a:cxnLst/>
              <a:rect l="l" t="t" r="r" b="b"/>
              <a:pathLst>
                <a:path w="513715">
                  <a:moveTo>
                    <a:pt x="0" y="0"/>
                  </a:moveTo>
                  <a:lnTo>
                    <a:pt x="513181" y="0"/>
                  </a:lnTo>
                </a:path>
              </a:pathLst>
            </a:custGeom>
            <a:ln w="28575">
              <a:solidFill>
                <a:srgbClr val="000000"/>
              </a:solidFill>
            </a:ln>
          </p:spPr>
          <p:txBody>
            <a:bodyPr wrap="square" lIns="0" tIns="0" rIns="0" bIns="0" rtlCol="0"/>
            <a:lstStyle/>
            <a:p>
              <a:endParaRPr sz="2400"/>
            </a:p>
          </p:txBody>
        </p:sp>
        <p:pic>
          <p:nvPicPr>
            <p:cNvPr id="108" name="object 108"/>
            <p:cNvPicPr/>
            <p:nvPr/>
          </p:nvPicPr>
          <p:blipFill>
            <a:blip r:embed="rId11" cstate="print"/>
            <a:stretch>
              <a:fillRect/>
            </a:stretch>
          </p:blipFill>
          <p:spPr>
            <a:xfrm>
              <a:off x="4201668" y="4456176"/>
              <a:ext cx="1630679" cy="385571"/>
            </a:xfrm>
            <a:prstGeom prst="rect">
              <a:avLst/>
            </a:prstGeom>
          </p:spPr>
        </p:pic>
        <p:sp>
          <p:nvSpPr>
            <p:cNvPr id="109" name="object 109"/>
            <p:cNvSpPr/>
            <p:nvPr/>
          </p:nvSpPr>
          <p:spPr>
            <a:xfrm>
              <a:off x="4267961" y="4648962"/>
              <a:ext cx="1343660" cy="0"/>
            </a:xfrm>
            <a:custGeom>
              <a:avLst/>
              <a:gdLst/>
              <a:ahLst/>
              <a:cxnLst/>
              <a:rect l="l" t="t" r="r" b="b"/>
              <a:pathLst>
                <a:path w="1343660">
                  <a:moveTo>
                    <a:pt x="0" y="0"/>
                  </a:moveTo>
                  <a:lnTo>
                    <a:pt x="1343304" y="0"/>
                  </a:lnTo>
                </a:path>
              </a:pathLst>
            </a:custGeom>
            <a:ln w="28575">
              <a:solidFill>
                <a:srgbClr val="000000"/>
              </a:solidFill>
            </a:ln>
          </p:spPr>
          <p:txBody>
            <a:bodyPr wrap="square" lIns="0" tIns="0" rIns="0" bIns="0" rtlCol="0"/>
            <a:lstStyle/>
            <a:p>
              <a:endParaRPr sz="2400"/>
            </a:p>
          </p:txBody>
        </p:sp>
        <p:sp>
          <p:nvSpPr>
            <p:cNvPr id="110" name="object 110"/>
            <p:cNvSpPr/>
            <p:nvPr/>
          </p:nvSpPr>
          <p:spPr>
            <a:xfrm>
              <a:off x="5525550" y="4598950"/>
              <a:ext cx="85725" cy="100330"/>
            </a:xfrm>
            <a:custGeom>
              <a:avLst/>
              <a:gdLst/>
              <a:ahLst/>
              <a:cxnLst/>
              <a:rect l="l" t="t" r="r" b="b"/>
              <a:pathLst>
                <a:path w="85725" h="100329">
                  <a:moveTo>
                    <a:pt x="0" y="0"/>
                  </a:moveTo>
                  <a:lnTo>
                    <a:pt x="85725" y="50012"/>
                  </a:lnTo>
                  <a:lnTo>
                    <a:pt x="0" y="100012"/>
                  </a:lnTo>
                </a:path>
              </a:pathLst>
            </a:custGeom>
            <a:ln w="28575">
              <a:solidFill>
                <a:srgbClr val="000000"/>
              </a:solidFill>
            </a:ln>
          </p:spPr>
          <p:txBody>
            <a:bodyPr wrap="square" lIns="0" tIns="0" rIns="0" bIns="0" rtlCol="0"/>
            <a:lstStyle/>
            <a:p>
              <a:endParaRPr sz="2400"/>
            </a:p>
          </p:txBody>
        </p:sp>
      </p:grpSp>
      <p:sp>
        <p:nvSpPr>
          <p:cNvPr id="111" name="object 111"/>
          <p:cNvSpPr txBox="1"/>
          <p:nvPr/>
        </p:nvSpPr>
        <p:spPr>
          <a:xfrm>
            <a:off x="3536505" y="5758981"/>
            <a:ext cx="610445" cy="427532"/>
          </a:xfrm>
          <a:prstGeom prst="rect">
            <a:avLst/>
          </a:prstGeom>
        </p:spPr>
        <p:txBody>
          <a:bodyPr vert="horz" wrap="square" lIns="0" tIns="16933" rIns="0" bIns="0" rtlCol="0">
            <a:spAutoFit/>
          </a:bodyPr>
          <a:lstStyle/>
          <a:p>
            <a:pPr marL="16933">
              <a:spcBef>
                <a:spcPts val="133"/>
              </a:spcBef>
            </a:pPr>
            <a:r>
              <a:rPr sz="2667" spc="-233" dirty="0">
                <a:latin typeface="Gill Sans MT"/>
                <a:cs typeface="Gill Sans MT"/>
              </a:rPr>
              <a:t>t</a:t>
            </a:r>
            <a:r>
              <a:rPr sz="2667" spc="-80" dirty="0">
                <a:latin typeface="Gill Sans MT"/>
                <a:cs typeface="Gill Sans MT"/>
              </a:rPr>
              <a:t>i</a:t>
            </a:r>
            <a:r>
              <a:rPr sz="2667" spc="13" dirty="0">
                <a:latin typeface="Gill Sans MT"/>
                <a:cs typeface="Gill Sans MT"/>
              </a:rPr>
              <a:t>me</a:t>
            </a:r>
            <a:endParaRPr sz="2667">
              <a:latin typeface="Gill Sans MT"/>
              <a:cs typeface="Gill Sans MT"/>
            </a:endParaRPr>
          </a:p>
        </p:txBody>
      </p:sp>
      <p:sp>
        <p:nvSpPr>
          <p:cNvPr id="112" name="Date Placeholder 111">
            <a:extLst>
              <a:ext uri="{FF2B5EF4-FFF2-40B4-BE49-F238E27FC236}">
                <a16:creationId xmlns:a16="http://schemas.microsoft.com/office/drawing/2014/main" id="{A63D7C1A-A9E9-4E66-B60D-D9EF30099D13}"/>
              </a:ext>
            </a:extLst>
          </p:cNvPr>
          <p:cNvSpPr>
            <a:spLocks noGrp="1"/>
          </p:cNvSpPr>
          <p:nvPr>
            <p:ph type="dt" sz="half" idx="10"/>
          </p:nvPr>
        </p:nvSpPr>
        <p:spPr/>
        <p:txBody>
          <a:bodyPr/>
          <a:lstStyle/>
          <a:p>
            <a:fld id="{75CC121B-4142-4DAD-8206-521FC9727424}" type="datetime1">
              <a:rPr lang="en-US" smtClean="0"/>
              <a:t>5/11/2024</a:t>
            </a:fld>
            <a:endParaRPr lang="en-US"/>
          </a:p>
        </p:txBody>
      </p:sp>
      <p:sp>
        <p:nvSpPr>
          <p:cNvPr id="113" name="Slide Number Placeholder 112">
            <a:extLst>
              <a:ext uri="{FF2B5EF4-FFF2-40B4-BE49-F238E27FC236}">
                <a16:creationId xmlns:a16="http://schemas.microsoft.com/office/drawing/2014/main" id="{947A9B1B-98D0-416F-9D90-3B730D0C383A}"/>
              </a:ext>
            </a:extLst>
          </p:cNvPr>
          <p:cNvSpPr>
            <a:spLocks noGrp="1"/>
          </p:cNvSpPr>
          <p:nvPr>
            <p:ph type="sldNum" sz="quarter" idx="12"/>
          </p:nvPr>
        </p:nvSpPr>
        <p:spPr>
          <a:xfrm>
            <a:off x="9345493" y="6362891"/>
            <a:ext cx="2743200" cy="365125"/>
          </a:xfrm>
        </p:spPr>
        <p:txBody>
          <a:bodyPr/>
          <a:lstStyle/>
          <a:p>
            <a:fld id="{AB6352F2-FB44-4DA6-821F-C2F4E454E2C0}"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5996" y="3987314"/>
            <a:ext cx="8673619" cy="1207168"/>
          </a:xfrm>
          <a:prstGeom prst="rect">
            <a:avLst/>
          </a:prstGeom>
        </p:spPr>
        <p:txBody>
          <a:bodyPr vert="horz" wrap="square" lIns="0" tIns="118533" rIns="0" bIns="0" rtlCol="0">
            <a:spAutoFit/>
          </a:bodyPr>
          <a:lstStyle/>
          <a:p>
            <a:pPr marL="425016" indent="-408930">
              <a:spcBef>
                <a:spcPts val="933"/>
              </a:spcBef>
              <a:buClr>
                <a:srgbClr val="E3DDD2"/>
              </a:buClr>
              <a:buSzPct val="93750"/>
              <a:buFont typeface="Wingdings"/>
              <a:buChar char=""/>
              <a:tabLst>
                <a:tab pos="425016" algn="l"/>
                <a:tab pos="425863" algn="l"/>
              </a:tabLst>
            </a:pPr>
            <a:r>
              <a:rPr sz="3200" spc="-27" dirty="0">
                <a:latin typeface="Calibri"/>
                <a:cs typeface="Calibri"/>
              </a:rPr>
              <a:t>Storage</a:t>
            </a:r>
            <a:r>
              <a:rPr sz="3200" spc="-20" dirty="0">
                <a:latin typeface="Calibri"/>
                <a:cs typeface="Calibri"/>
              </a:rPr>
              <a:t> </a:t>
            </a:r>
            <a:r>
              <a:rPr sz="3200" spc="-7" dirty="0">
                <a:latin typeface="Calibri"/>
                <a:cs typeface="Calibri"/>
              </a:rPr>
              <a:t>elements</a:t>
            </a:r>
            <a:r>
              <a:rPr sz="3200" spc="-33" dirty="0">
                <a:latin typeface="Calibri"/>
                <a:cs typeface="Calibri"/>
              </a:rPr>
              <a:t> </a:t>
            </a:r>
            <a:r>
              <a:rPr sz="3200" dirty="0">
                <a:latin typeface="Calibri"/>
                <a:cs typeface="Calibri"/>
              </a:rPr>
              <a:t>+</a:t>
            </a:r>
            <a:r>
              <a:rPr sz="3200" spc="-13" dirty="0">
                <a:latin typeface="Calibri"/>
                <a:cs typeface="Calibri"/>
              </a:rPr>
              <a:t> </a:t>
            </a:r>
            <a:r>
              <a:rPr sz="3200" spc="-7" dirty="0">
                <a:latin typeface="Calibri"/>
                <a:cs typeface="Calibri"/>
              </a:rPr>
              <a:t>clocking</a:t>
            </a:r>
            <a:r>
              <a:rPr sz="3200" spc="-40" dirty="0">
                <a:latin typeface="Calibri"/>
                <a:cs typeface="Calibri"/>
              </a:rPr>
              <a:t> </a:t>
            </a:r>
            <a:r>
              <a:rPr sz="3200" spc="-7" dirty="0">
                <a:latin typeface="Calibri"/>
                <a:cs typeface="Calibri"/>
              </a:rPr>
              <a:t>methodology</a:t>
            </a:r>
            <a:endParaRPr sz="3200" dirty="0">
              <a:latin typeface="Calibri"/>
              <a:cs typeface="Calibri"/>
            </a:endParaRPr>
          </a:p>
          <a:p>
            <a:pPr marL="425016" indent="-408930">
              <a:spcBef>
                <a:spcPts val="800"/>
              </a:spcBef>
              <a:buClr>
                <a:srgbClr val="E3DDD2"/>
              </a:buClr>
              <a:buSzPct val="93750"/>
              <a:buFont typeface="Wingdings"/>
              <a:buChar char=""/>
              <a:tabLst>
                <a:tab pos="425016" algn="l"/>
                <a:tab pos="425863" algn="l"/>
              </a:tabLst>
            </a:pPr>
            <a:r>
              <a:rPr sz="3200" spc="-7" dirty="0">
                <a:latin typeface="Calibri"/>
                <a:cs typeface="Calibri"/>
              </a:rPr>
              <a:t>Building</a:t>
            </a:r>
            <a:r>
              <a:rPr sz="3200" spc="-53" dirty="0">
                <a:latin typeface="Calibri"/>
                <a:cs typeface="Calibri"/>
              </a:rPr>
              <a:t> </a:t>
            </a:r>
            <a:r>
              <a:rPr sz="3200" spc="-13" dirty="0">
                <a:latin typeface="Calibri"/>
                <a:cs typeface="Calibri"/>
              </a:rPr>
              <a:t>blocks</a:t>
            </a:r>
            <a:endParaRPr sz="3200" dirty="0">
              <a:latin typeface="Calibri"/>
              <a:cs typeface="Calibri"/>
            </a:endParaRPr>
          </a:p>
        </p:txBody>
      </p:sp>
      <p:sp>
        <p:nvSpPr>
          <p:cNvPr id="3" name="object 3"/>
          <p:cNvSpPr txBox="1">
            <a:spLocks noGrp="1"/>
          </p:cNvSpPr>
          <p:nvPr>
            <p:ph type="title"/>
          </p:nvPr>
        </p:nvSpPr>
        <p:spPr>
          <a:xfrm>
            <a:off x="448649" y="244377"/>
            <a:ext cx="9996258"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Datapath Components: Combinational</a:t>
            </a:r>
          </a:p>
        </p:txBody>
      </p:sp>
      <p:grpSp>
        <p:nvGrpSpPr>
          <p:cNvPr id="4" name="object 4"/>
          <p:cNvGrpSpPr/>
          <p:nvPr/>
        </p:nvGrpSpPr>
        <p:grpSpPr>
          <a:xfrm>
            <a:off x="1467955" y="2338219"/>
            <a:ext cx="673945" cy="132927"/>
            <a:chOff x="2863850" y="1610613"/>
            <a:chExt cx="505459" cy="99695"/>
          </a:xfrm>
        </p:grpSpPr>
        <p:sp>
          <p:nvSpPr>
            <p:cNvPr id="5" name="object 5"/>
            <p:cNvSpPr/>
            <p:nvPr/>
          </p:nvSpPr>
          <p:spPr>
            <a:xfrm>
              <a:off x="2876550" y="1660397"/>
              <a:ext cx="429259" cy="0"/>
            </a:xfrm>
            <a:custGeom>
              <a:avLst/>
              <a:gdLst/>
              <a:ahLst/>
              <a:cxnLst/>
              <a:rect l="l" t="t" r="r" b="b"/>
              <a:pathLst>
                <a:path w="429260">
                  <a:moveTo>
                    <a:pt x="428751" y="0"/>
                  </a:moveTo>
                  <a:lnTo>
                    <a:pt x="0" y="0"/>
                  </a:lnTo>
                </a:path>
              </a:pathLst>
            </a:custGeom>
            <a:ln w="25400">
              <a:solidFill>
                <a:srgbClr val="000000"/>
              </a:solidFill>
            </a:ln>
          </p:spPr>
          <p:txBody>
            <a:bodyPr wrap="square" lIns="0" tIns="0" rIns="0" bIns="0" rtlCol="0"/>
            <a:lstStyle/>
            <a:p>
              <a:endParaRPr sz="2400"/>
            </a:p>
          </p:txBody>
        </p:sp>
        <p:sp>
          <p:nvSpPr>
            <p:cNvPr id="6" name="object 6"/>
            <p:cNvSpPr/>
            <p:nvPr/>
          </p:nvSpPr>
          <p:spPr>
            <a:xfrm>
              <a:off x="3292600" y="162229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 name="object 7"/>
            <p:cNvSpPr/>
            <p:nvPr/>
          </p:nvSpPr>
          <p:spPr>
            <a:xfrm>
              <a:off x="3116579" y="1616963"/>
              <a:ext cx="56515" cy="86995"/>
            </a:xfrm>
            <a:custGeom>
              <a:avLst/>
              <a:gdLst/>
              <a:ahLst/>
              <a:cxnLst/>
              <a:rect l="l" t="t" r="r" b="b"/>
              <a:pathLst>
                <a:path w="56514" h="86994">
                  <a:moveTo>
                    <a:pt x="56387" y="0"/>
                  </a:moveTo>
                  <a:lnTo>
                    <a:pt x="0" y="86868"/>
                  </a:lnTo>
                </a:path>
              </a:pathLst>
            </a:custGeom>
            <a:ln w="12700">
              <a:solidFill>
                <a:srgbClr val="000000"/>
              </a:solidFill>
            </a:ln>
          </p:spPr>
          <p:txBody>
            <a:bodyPr wrap="square" lIns="0" tIns="0" rIns="0" bIns="0" rtlCol="0"/>
            <a:lstStyle/>
            <a:p>
              <a:endParaRPr sz="2400"/>
            </a:p>
          </p:txBody>
        </p:sp>
      </p:grpSp>
      <p:sp>
        <p:nvSpPr>
          <p:cNvPr id="8" name="object 8"/>
          <p:cNvSpPr txBox="1"/>
          <p:nvPr/>
        </p:nvSpPr>
        <p:spPr>
          <a:xfrm>
            <a:off x="1603686" y="2377439"/>
            <a:ext cx="204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32</a:t>
            </a:r>
            <a:endParaRPr sz="1333">
              <a:latin typeface="Calibri"/>
              <a:cs typeface="Calibri"/>
            </a:endParaRPr>
          </a:p>
        </p:txBody>
      </p:sp>
      <p:grpSp>
        <p:nvGrpSpPr>
          <p:cNvPr id="9" name="object 9"/>
          <p:cNvGrpSpPr/>
          <p:nvPr/>
        </p:nvGrpSpPr>
        <p:grpSpPr>
          <a:xfrm>
            <a:off x="1467955" y="3098187"/>
            <a:ext cx="673945" cy="132927"/>
            <a:chOff x="2863850" y="2180589"/>
            <a:chExt cx="505459" cy="99695"/>
          </a:xfrm>
        </p:grpSpPr>
        <p:sp>
          <p:nvSpPr>
            <p:cNvPr id="10" name="object 10"/>
            <p:cNvSpPr/>
            <p:nvPr/>
          </p:nvSpPr>
          <p:spPr>
            <a:xfrm>
              <a:off x="2876550" y="2231897"/>
              <a:ext cx="429259" cy="0"/>
            </a:xfrm>
            <a:custGeom>
              <a:avLst/>
              <a:gdLst/>
              <a:ahLst/>
              <a:cxnLst/>
              <a:rect l="l" t="t" r="r" b="b"/>
              <a:pathLst>
                <a:path w="429260">
                  <a:moveTo>
                    <a:pt x="428751" y="0"/>
                  </a:moveTo>
                  <a:lnTo>
                    <a:pt x="0" y="0"/>
                  </a:lnTo>
                </a:path>
              </a:pathLst>
            </a:custGeom>
            <a:ln w="25400">
              <a:solidFill>
                <a:srgbClr val="000000"/>
              </a:solidFill>
            </a:ln>
          </p:spPr>
          <p:txBody>
            <a:bodyPr wrap="square" lIns="0" tIns="0" rIns="0" bIns="0" rtlCol="0"/>
            <a:lstStyle/>
            <a:p>
              <a:endParaRPr sz="2400"/>
            </a:p>
          </p:txBody>
        </p:sp>
        <p:sp>
          <p:nvSpPr>
            <p:cNvPr id="11" name="object 11"/>
            <p:cNvSpPr/>
            <p:nvPr/>
          </p:nvSpPr>
          <p:spPr>
            <a:xfrm>
              <a:off x="3292600" y="219379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 name="object 12"/>
            <p:cNvSpPr/>
            <p:nvPr/>
          </p:nvSpPr>
          <p:spPr>
            <a:xfrm>
              <a:off x="3116579" y="2186939"/>
              <a:ext cx="56515" cy="86995"/>
            </a:xfrm>
            <a:custGeom>
              <a:avLst/>
              <a:gdLst/>
              <a:ahLst/>
              <a:cxnLst/>
              <a:rect l="l" t="t" r="r" b="b"/>
              <a:pathLst>
                <a:path w="56514" h="86994">
                  <a:moveTo>
                    <a:pt x="56387" y="0"/>
                  </a:moveTo>
                  <a:lnTo>
                    <a:pt x="0" y="86868"/>
                  </a:lnTo>
                </a:path>
              </a:pathLst>
            </a:custGeom>
            <a:ln w="12700">
              <a:solidFill>
                <a:srgbClr val="000000"/>
              </a:solidFill>
            </a:ln>
          </p:spPr>
          <p:txBody>
            <a:bodyPr wrap="square" lIns="0" tIns="0" rIns="0" bIns="0" rtlCol="0"/>
            <a:lstStyle/>
            <a:p>
              <a:endParaRPr sz="2400"/>
            </a:p>
          </p:txBody>
        </p:sp>
      </p:grpSp>
      <p:sp>
        <p:nvSpPr>
          <p:cNvPr id="13" name="object 13"/>
          <p:cNvSpPr txBox="1"/>
          <p:nvPr/>
        </p:nvSpPr>
        <p:spPr>
          <a:xfrm>
            <a:off x="1603686" y="3138116"/>
            <a:ext cx="204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32</a:t>
            </a:r>
            <a:endParaRPr sz="1333">
              <a:latin typeface="Calibri"/>
              <a:cs typeface="Calibri"/>
            </a:endParaRPr>
          </a:p>
        </p:txBody>
      </p:sp>
      <p:sp>
        <p:nvSpPr>
          <p:cNvPr id="14" name="object 14"/>
          <p:cNvSpPr txBox="1"/>
          <p:nvPr/>
        </p:nvSpPr>
        <p:spPr>
          <a:xfrm>
            <a:off x="1286106" y="2250479"/>
            <a:ext cx="132080" cy="221365"/>
          </a:xfrm>
          <a:prstGeom prst="rect">
            <a:avLst/>
          </a:prstGeom>
        </p:spPr>
        <p:txBody>
          <a:bodyPr vert="horz" wrap="square" lIns="0" tIns="16087" rIns="0" bIns="0" rtlCol="0">
            <a:spAutoFit/>
          </a:bodyPr>
          <a:lstStyle/>
          <a:p>
            <a:pPr marL="16933">
              <a:spcBef>
                <a:spcPts val="127"/>
              </a:spcBef>
            </a:pPr>
            <a:r>
              <a:rPr sz="1333" spc="-7" dirty="0">
                <a:latin typeface="Calibri"/>
                <a:cs typeface="Calibri"/>
              </a:rPr>
              <a:t>A</a:t>
            </a:r>
            <a:endParaRPr sz="1333">
              <a:latin typeface="Calibri"/>
              <a:cs typeface="Calibri"/>
            </a:endParaRPr>
          </a:p>
        </p:txBody>
      </p:sp>
      <p:sp>
        <p:nvSpPr>
          <p:cNvPr id="15" name="object 15"/>
          <p:cNvSpPr txBox="1"/>
          <p:nvPr/>
        </p:nvSpPr>
        <p:spPr>
          <a:xfrm>
            <a:off x="1286107" y="3012466"/>
            <a:ext cx="126153" cy="221365"/>
          </a:xfrm>
          <a:prstGeom prst="rect">
            <a:avLst/>
          </a:prstGeom>
        </p:spPr>
        <p:txBody>
          <a:bodyPr vert="horz" wrap="square" lIns="0" tIns="16087" rIns="0" bIns="0" rtlCol="0">
            <a:spAutoFit/>
          </a:bodyPr>
          <a:lstStyle/>
          <a:p>
            <a:pPr marL="16933">
              <a:spcBef>
                <a:spcPts val="127"/>
              </a:spcBef>
            </a:pPr>
            <a:r>
              <a:rPr sz="1333" spc="-7" dirty="0">
                <a:latin typeface="Calibri"/>
                <a:cs typeface="Calibri"/>
              </a:rPr>
              <a:t>B</a:t>
            </a:r>
            <a:endParaRPr sz="1333">
              <a:latin typeface="Calibri"/>
              <a:cs typeface="Calibri"/>
            </a:endParaRPr>
          </a:p>
        </p:txBody>
      </p:sp>
      <p:grpSp>
        <p:nvGrpSpPr>
          <p:cNvPr id="16" name="object 16"/>
          <p:cNvGrpSpPr/>
          <p:nvPr/>
        </p:nvGrpSpPr>
        <p:grpSpPr>
          <a:xfrm>
            <a:off x="2483955" y="2718202"/>
            <a:ext cx="673945" cy="135467"/>
            <a:chOff x="3625850" y="1895601"/>
            <a:chExt cx="505459" cy="101600"/>
          </a:xfrm>
        </p:grpSpPr>
        <p:sp>
          <p:nvSpPr>
            <p:cNvPr id="17" name="object 17"/>
            <p:cNvSpPr/>
            <p:nvPr/>
          </p:nvSpPr>
          <p:spPr>
            <a:xfrm>
              <a:off x="3638550" y="1946909"/>
              <a:ext cx="429259" cy="0"/>
            </a:xfrm>
            <a:custGeom>
              <a:avLst/>
              <a:gdLst/>
              <a:ahLst/>
              <a:cxnLst/>
              <a:rect l="l" t="t" r="r" b="b"/>
              <a:pathLst>
                <a:path w="429260">
                  <a:moveTo>
                    <a:pt x="428751" y="0"/>
                  </a:moveTo>
                  <a:lnTo>
                    <a:pt x="0" y="0"/>
                  </a:lnTo>
                </a:path>
              </a:pathLst>
            </a:custGeom>
            <a:ln w="25400">
              <a:solidFill>
                <a:srgbClr val="000000"/>
              </a:solidFill>
            </a:ln>
          </p:spPr>
          <p:txBody>
            <a:bodyPr wrap="square" lIns="0" tIns="0" rIns="0" bIns="0" rtlCol="0"/>
            <a:lstStyle/>
            <a:p>
              <a:endParaRPr sz="2400"/>
            </a:p>
          </p:txBody>
        </p:sp>
        <p:sp>
          <p:nvSpPr>
            <p:cNvPr id="18" name="object 18"/>
            <p:cNvSpPr/>
            <p:nvPr/>
          </p:nvSpPr>
          <p:spPr>
            <a:xfrm>
              <a:off x="4054600" y="190880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9" name="object 19"/>
            <p:cNvSpPr/>
            <p:nvPr/>
          </p:nvSpPr>
          <p:spPr>
            <a:xfrm>
              <a:off x="3878579" y="1901951"/>
              <a:ext cx="56515" cy="88900"/>
            </a:xfrm>
            <a:custGeom>
              <a:avLst/>
              <a:gdLst/>
              <a:ahLst/>
              <a:cxnLst/>
              <a:rect l="l" t="t" r="r" b="b"/>
              <a:pathLst>
                <a:path w="56514" h="88900">
                  <a:moveTo>
                    <a:pt x="56387" y="0"/>
                  </a:moveTo>
                  <a:lnTo>
                    <a:pt x="0" y="88392"/>
                  </a:lnTo>
                </a:path>
              </a:pathLst>
            </a:custGeom>
            <a:ln w="12699">
              <a:solidFill>
                <a:srgbClr val="000000"/>
              </a:solidFill>
            </a:ln>
          </p:spPr>
          <p:txBody>
            <a:bodyPr wrap="square" lIns="0" tIns="0" rIns="0" bIns="0" rtlCol="0"/>
            <a:lstStyle/>
            <a:p>
              <a:endParaRPr sz="2400"/>
            </a:p>
          </p:txBody>
        </p:sp>
      </p:grpSp>
      <p:sp>
        <p:nvSpPr>
          <p:cNvPr id="20" name="object 20"/>
          <p:cNvSpPr txBox="1"/>
          <p:nvPr/>
        </p:nvSpPr>
        <p:spPr>
          <a:xfrm>
            <a:off x="2619686" y="2758439"/>
            <a:ext cx="204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32</a:t>
            </a:r>
            <a:endParaRPr sz="1333">
              <a:latin typeface="Calibri"/>
              <a:cs typeface="Calibri"/>
            </a:endParaRPr>
          </a:p>
        </p:txBody>
      </p:sp>
      <p:sp>
        <p:nvSpPr>
          <p:cNvPr id="21" name="object 21"/>
          <p:cNvSpPr txBox="1"/>
          <p:nvPr/>
        </p:nvSpPr>
        <p:spPr>
          <a:xfrm>
            <a:off x="3191260" y="2631440"/>
            <a:ext cx="335280"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S</a:t>
            </a:r>
            <a:r>
              <a:rPr sz="1333" spc="-7" dirty="0">
                <a:latin typeface="Calibri"/>
                <a:cs typeface="Calibri"/>
              </a:rPr>
              <a:t>um</a:t>
            </a:r>
            <a:endParaRPr sz="1333">
              <a:latin typeface="Calibri"/>
              <a:cs typeface="Calibri"/>
            </a:endParaRPr>
          </a:p>
        </p:txBody>
      </p:sp>
      <p:grpSp>
        <p:nvGrpSpPr>
          <p:cNvPr id="22" name="object 22"/>
          <p:cNvGrpSpPr/>
          <p:nvPr/>
        </p:nvGrpSpPr>
        <p:grpSpPr>
          <a:xfrm>
            <a:off x="2274659" y="2080834"/>
            <a:ext cx="822113" cy="1137073"/>
            <a:chOff x="3468878" y="1417574"/>
            <a:chExt cx="616585" cy="852805"/>
          </a:xfrm>
        </p:grpSpPr>
        <p:sp>
          <p:nvSpPr>
            <p:cNvPr id="23" name="object 23"/>
            <p:cNvSpPr/>
            <p:nvPr/>
          </p:nvSpPr>
          <p:spPr>
            <a:xfrm>
              <a:off x="3481578" y="2231898"/>
              <a:ext cx="540385" cy="0"/>
            </a:xfrm>
            <a:custGeom>
              <a:avLst/>
              <a:gdLst/>
              <a:ahLst/>
              <a:cxnLst/>
              <a:rect l="l" t="t" r="r" b="b"/>
              <a:pathLst>
                <a:path w="540385">
                  <a:moveTo>
                    <a:pt x="0" y="0"/>
                  </a:moveTo>
                  <a:lnTo>
                    <a:pt x="540004" y="0"/>
                  </a:lnTo>
                </a:path>
              </a:pathLst>
            </a:custGeom>
            <a:ln w="25400">
              <a:solidFill>
                <a:srgbClr val="000000"/>
              </a:solidFill>
            </a:ln>
          </p:spPr>
          <p:txBody>
            <a:bodyPr wrap="square" lIns="0" tIns="0" rIns="0" bIns="0" rtlCol="0"/>
            <a:lstStyle/>
            <a:p>
              <a:endParaRPr sz="2400"/>
            </a:p>
          </p:txBody>
        </p:sp>
        <p:sp>
          <p:nvSpPr>
            <p:cNvPr id="24" name="object 24"/>
            <p:cNvSpPr/>
            <p:nvPr/>
          </p:nvSpPr>
          <p:spPr>
            <a:xfrm>
              <a:off x="4008883" y="219379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5" name="object 25"/>
            <p:cNvSpPr/>
            <p:nvPr/>
          </p:nvSpPr>
          <p:spPr>
            <a:xfrm>
              <a:off x="3550158" y="1430274"/>
              <a:ext cx="0" cy="208279"/>
            </a:xfrm>
            <a:custGeom>
              <a:avLst/>
              <a:gdLst/>
              <a:ahLst/>
              <a:cxnLst/>
              <a:rect l="l" t="t" r="r" b="b"/>
              <a:pathLst>
                <a:path h="208280">
                  <a:moveTo>
                    <a:pt x="0" y="0"/>
                  </a:moveTo>
                  <a:lnTo>
                    <a:pt x="0" y="207772"/>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512061" y="1625347"/>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sz="2400"/>
            </a:p>
          </p:txBody>
        </p:sp>
      </p:grpSp>
      <p:sp>
        <p:nvSpPr>
          <p:cNvPr id="27" name="object 27"/>
          <p:cNvSpPr txBox="1"/>
          <p:nvPr/>
        </p:nvSpPr>
        <p:spPr>
          <a:xfrm>
            <a:off x="2429186" y="1996439"/>
            <a:ext cx="531707"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C</a:t>
            </a:r>
            <a:r>
              <a:rPr sz="1333" spc="-7" dirty="0">
                <a:latin typeface="Calibri"/>
                <a:cs typeface="Calibri"/>
              </a:rPr>
              <a:t>arr</a:t>
            </a:r>
            <a:r>
              <a:rPr sz="1333" dirty="0">
                <a:latin typeface="Calibri"/>
                <a:cs typeface="Calibri"/>
              </a:rPr>
              <a:t>y</a:t>
            </a:r>
            <a:r>
              <a:rPr sz="1333" spc="-7" dirty="0">
                <a:latin typeface="Calibri"/>
                <a:cs typeface="Calibri"/>
              </a:rPr>
              <a:t>In</a:t>
            </a:r>
            <a:endParaRPr sz="1333">
              <a:latin typeface="Calibri"/>
              <a:cs typeface="Calibri"/>
            </a:endParaRPr>
          </a:p>
        </p:txBody>
      </p:sp>
      <p:sp>
        <p:nvSpPr>
          <p:cNvPr id="28" name="object 28"/>
          <p:cNvSpPr txBox="1"/>
          <p:nvPr/>
        </p:nvSpPr>
        <p:spPr>
          <a:xfrm>
            <a:off x="2016648" y="3507835"/>
            <a:ext cx="679873" cy="324875"/>
          </a:xfrm>
          <a:prstGeom prst="rect">
            <a:avLst/>
          </a:prstGeom>
        </p:spPr>
        <p:txBody>
          <a:bodyPr vert="horz" wrap="square" lIns="0" tIns="16933" rIns="0" bIns="0" rtlCol="0">
            <a:spAutoFit/>
          </a:bodyPr>
          <a:lstStyle/>
          <a:p>
            <a:pPr marL="16933">
              <a:spcBef>
                <a:spcPts val="133"/>
              </a:spcBef>
            </a:pPr>
            <a:r>
              <a:rPr sz="2000" b="1" dirty="0">
                <a:latin typeface="Calibri"/>
                <a:cs typeface="Calibri"/>
              </a:rPr>
              <a:t>A</a:t>
            </a:r>
            <a:r>
              <a:rPr sz="2000" b="1" spc="-7" dirty="0">
                <a:latin typeface="Calibri"/>
                <a:cs typeface="Calibri"/>
              </a:rPr>
              <a:t>dd</a:t>
            </a:r>
            <a:r>
              <a:rPr sz="2000" b="1" dirty="0">
                <a:latin typeface="Calibri"/>
                <a:cs typeface="Calibri"/>
              </a:rPr>
              <a:t>er</a:t>
            </a:r>
            <a:endParaRPr sz="2000">
              <a:latin typeface="Calibri"/>
              <a:cs typeface="Calibri"/>
            </a:endParaRPr>
          </a:p>
        </p:txBody>
      </p:sp>
      <p:grpSp>
        <p:nvGrpSpPr>
          <p:cNvPr id="29" name="object 29"/>
          <p:cNvGrpSpPr/>
          <p:nvPr/>
        </p:nvGrpSpPr>
        <p:grpSpPr>
          <a:xfrm>
            <a:off x="4180675" y="2525164"/>
            <a:ext cx="673945" cy="132927"/>
            <a:chOff x="4898390" y="1750822"/>
            <a:chExt cx="505459" cy="99695"/>
          </a:xfrm>
        </p:grpSpPr>
        <p:sp>
          <p:nvSpPr>
            <p:cNvPr id="30" name="object 30"/>
            <p:cNvSpPr/>
            <p:nvPr/>
          </p:nvSpPr>
          <p:spPr>
            <a:xfrm>
              <a:off x="4911090" y="1800606"/>
              <a:ext cx="429259" cy="0"/>
            </a:xfrm>
            <a:custGeom>
              <a:avLst/>
              <a:gdLst/>
              <a:ahLst/>
              <a:cxnLst/>
              <a:rect l="l" t="t" r="r" b="b"/>
              <a:pathLst>
                <a:path w="429260">
                  <a:moveTo>
                    <a:pt x="428751" y="0"/>
                  </a:moveTo>
                  <a:lnTo>
                    <a:pt x="0" y="0"/>
                  </a:lnTo>
                </a:path>
              </a:pathLst>
            </a:custGeom>
            <a:ln w="25400">
              <a:solidFill>
                <a:srgbClr val="000000"/>
              </a:solidFill>
            </a:ln>
          </p:spPr>
          <p:txBody>
            <a:bodyPr wrap="square" lIns="0" tIns="0" rIns="0" bIns="0" rtlCol="0"/>
            <a:lstStyle/>
            <a:p>
              <a:endParaRPr sz="2400"/>
            </a:p>
          </p:txBody>
        </p:sp>
        <p:sp>
          <p:nvSpPr>
            <p:cNvPr id="31" name="object 31"/>
            <p:cNvSpPr/>
            <p:nvPr/>
          </p:nvSpPr>
          <p:spPr>
            <a:xfrm>
              <a:off x="5327140" y="176250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32" name="object 32"/>
            <p:cNvSpPr/>
            <p:nvPr/>
          </p:nvSpPr>
          <p:spPr>
            <a:xfrm>
              <a:off x="5152644" y="1757172"/>
              <a:ext cx="55244" cy="86995"/>
            </a:xfrm>
            <a:custGeom>
              <a:avLst/>
              <a:gdLst/>
              <a:ahLst/>
              <a:cxnLst/>
              <a:rect l="l" t="t" r="r" b="b"/>
              <a:pathLst>
                <a:path w="55245" h="86994">
                  <a:moveTo>
                    <a:pt x="54863" y="0"/>
                  </a:moveTo>
                  <a:lnTo>
                    <a:pt x="0" y="86868"/>
                  </a:lnTo>
                </a:path>
              </a:pathLst>
            </a:custGeom>
            <a:ln w="12700">
              <a:solidFill>
                <a:srgbClr val="000000"/>
              </a:solidFill>
            </a:ln>
          </p:spPr>
          <p:txBody>
            <a:bodyPr wrap="square" lIns="0" tIns="0" rIns="0" bIns="0" rtlCol="0"/>
            <a:lstStyle/>
            <a:p>
              <a:endParaRPr sz="2400"/>
            </a:p>
          </p:txBody>
        </p:sp>
      </p:grpSp>
      <p:sp>
        <p:nvSpPr>
          <p:cNvPr id="33" name="object 33"/>
          <p:cNvSpPr txBox="1"/>
          <p:nvPr/>
        </p:nvSpPr>
        <p:spPr>
          <a:xfrm>
            <a:off x="4316990" y="2563975"/>
            <a:ext cx="204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32</a:t>
            </a:r>
            <a:endParaRPr sz="1333">
              <a:latin typeface="Calibri"/>
              <a:cs typeface="Calibri"/>
            </a:endParaRPr>
          </a:p>
        </p:txBody>
      </p:sp>
      <p:grpSp>
        <p:nvGrpSpPr>
          <p:cNvPr id="34" name="object 34"/>
          <p:cNvGrpSpPr/>
          <p:nvPr/>
        </p:nvGrpSpPr>
        <p:grpSpPr>
          <a:xfrm>
            <a:off x="4180675" y="3094123"/>
            <a:ext cx="673945" cy="135467"/>
            <a:chOff x="4898390" y="2177542"/>
            <a:chExt cx="505459" cy="101600"/>
          </a:xfrm>
        </p:grpSpPr>
        <p:sp>
          <p:nvSpPr>
            <p:cNvPr id="35" name="object 35"/>
            <p:cNvSpPr/>
            <p:nvPr/>
          </p:nvSpPr>
          <p:spPr>
            <a:xfrm>
              <a:off x="4911090" y="2228850"/>
              <a:ext cx="429259" cy="0"/>
            </a:xfrm>
            <a:custGeom>
              <a:avLst/>
              <a:gdLst/>
              <a:ahLst/>
              <a:cxnLst/>
              <a:rect l="l" t="t" r="r" b="b"/>
              <a:pathLst>
                <a:path w="429260">
                  <a:moveTo>
                    <a:pt x="428751" y="0"/>
                  </a:moveTo>
                  <a:lnTo>
                    <a:pt x="0" y="0"/>
                  </a:lnTo>
                </a:path>
              </a:pathLst>
            </a:custGeom>
            <a:ln w="25400">
              <a:solidFill>
                <a:srgbClr val="000000"/>
              </a:solidFill>
            </a:ln>
          </p:spPr>
          <p:txBody>
            <a:bodyPr wrap="square" lIns="0" tIns="0" rIns="0" bIns="0" rtlCol="0"/>
            <a:lstStyle/>
            <a:p>
              <a:endParaRPr sz="2400"/>
            </a:p>
          </p:txBody>
        </p:sp>
        <p:sp>
          <p:nvSpPr>
            <p:cNvPr id="36" name="object 36"/>
            <p:cNvSpPr/>
            <p:nvPr/>
          </p:nvSpPr>
          <p:spPr>
            <a:xfrm>
              <a:off x="5327140" y="219074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37" name="object 37"/>
            <p:cNvSpPr/>
            <p:nvPr/>
          </p:nvSpPr>
          <p:spPr>
            <a:xfrm>
              <a:off x="5152644" y="2183892"/>
              <a:ext cx="55244" cy="88900"/>
            </a:xfrm>
            <a:custGeom>
              <a:avLst/>
              <a:gdLst/>
              <a:ahLst/>
              <a:cxnLst/>
              <a:rect l="l" t="t" r="r" b="b"/>
              <a:pathLst>
                <a:path w="55245" h="88900">
                  <a:moveTo>
                    <a:pt x="54863" y="0"/>
                  </a:moveTo>
                  <a:lnTo>
                    <a:pt x="0" y="88392"/>
                  </a:lnTo>
                </a:path>
              </a:pathLst>
            </a:custGeom>
            <a:ln w="12700">
              <a:solidFill>
                <a:srgbClr val="000000"/>
              </a:solidFill>
            </a:ln>
          </p:spPr>
          <p:txBody>
            <a:bodyPr wrap="square" lIns="0" tIns="0" rIns="0" bIns="0" rtlCol="0"/>
            <a:lstStyle/>
            <a:p>
              <a:endParaRPr sz="2400"/>
            </a:p>
          </p:txBody>
        </p:sp>
      </p:grpSp>
      <p:sp>
        <p:nvSpPr>
          <p:cNvPr id="38" name="object 38"/>
          <p:cNvSpPr txBox="1"/>
          <p:nvPr/>
        </p:nvSpPr>
        <p:spPr>
          <a:xfrm>
            <a:off x="3999490" y="2436973"/>
            <a:ext cx="132080" cy="221365"/>
          </a:xfrm>
          <a:prstGeom prst="rect">
            <a:avLst/>
          </a:prstGeom>
        </p:spPr>
        <p:txBody>
          <a:bodyPr vert="horz" wrap="square" lIns="0" tIns="16087" rIns="0" bIns="0" rtlCol="0">
            <a:spAutoFit/>
          </a:bodyPr>
          <a:lstStyle/>
          <a:p>
            <a:pPr marL="16933">
              <a:spcBef>
                <a:spcPts val="127"/>
              </a:spcBef>
            </a:pPr>
            <a:r>
              <a:rPr sz="1333" spc="-7" dirty="0">
                <a:latin typeface="Calibri"/>
                <a:cs typeface="Calibri"/>
              </a:rPr>
              <a:t>A</a:t>
            </a:r>
            <a:endParaRPr sz="1333">
              <a:latin typeface="Calibri"/>
              <a:cs typeface="Calibri"/>
            </a:endParaRPr>
          </a:p>
        </p:txBody>
      </p:sp>
      <p:sp>
        <p:nvSpPr>
          <p:cNvPr id="39" name="object 39"/>
          <p:cNvSpPr txBox="1"/>
          <p:nvPr/>
        </p:nvSpPr>
        <p:spPr>
          <a:xfrm>
            <a:off x="3191186" y="3012438"/>
            <a:ext cx="934720" cy="221365"/>
          </a:xfrm>
          <a:prstGeom prst="rect">
            <a:avLst/>
          </a:prstGeom>
        </p:spPr>
        <p:txBody>
          <a:bodyPr vert="horz" wrap="square" lIns="0" tIns="16087" rIns="0" bIns="0" rtlCol="0">
            <a:spAutoFit/>
          </a:bodyPr>
          <a:lstStyle/>
          <a:p>
            <a:pPr marL="16933">
              <a:spcBef>
                <a:spcPts val="127"/>
              </a:spcBef>
              <a:tabLst>
                <a:tab pos="824633" algn="l"/>
              </a:tabLst>
            </a:pPr>
            <a:r>
              <a:rPr sz="1333" spc="-13" dirty="0">
                <a:latin typeface="Calibri"/>
                <a:cs typeface="Calibri"/>
              </a:rPr>
              <a:t>C</a:t>
            </a:r>
            <a:r>
              <a:rPr sz="1333" spc="-7" dirty="0">
                <a:latin typeface="Calibri"/>
                <a:cs typeface="Calibri"/>
              </a:rPr>
              <a:t>arr</a:t>
            </a:r>
            <a:r>
              <a:rPr sz="1333" dirty="0">
                <a:latin typeface="Calibri"/>
                <a:cs typeface="Calibri"/>
              </a:rPr>
              <a:t>y</a:t>
            </a:r>
            <a:r>
              <a:rPr sz="1333" spc="-7" dirty="0">
                <a:latin typeface="Calibri"/>
                <a:cs typeface="Calibri"/>
              </a:rPr>
              <a:t>O</a:t>
            </a:r>
            <a:r>
              <a:rPr sz="1333" dirty="0">
                <a:latin typeface="Calibri"/>
                <a:cs typeface="Calibri"/>
              </a:rPr>
              <a:t>u</a:t>
            </a:r>
            <a:r>
              <a:rPr sz="1333" spc="-7" dirty="0">
                <a:latin typeface="Calibri"/>
                <a:cs typeface="Calibri"/>
              </a:rPr>
              <a:t>t</a:t>
            </a:r>
            <a:r>
              <a:rPr sz="1333" dirty="0">
                <a:latin typeface="Calibri"/>
                <a:cs typeface="Calibri"/>
              </a:rPr>
              <a:t>	</a:t>
            </a:r>
            <a:r>
              <a:rPr sz="1333" spc="-7" dirty="0">
                <a:latin typeface="Calibri"/>
                <a:cs typeface="Calibri"/>
              </a:rPr>
              <a:t>B</a:t>
            </a:r>
            <a:endParaRPr sz="1333">
              <a:latin typeface="Calibri"/>
              <a:cs typeface="Calibri"/>
            </a:endParaRPr>
          </a:p>
        </p:txBody>
      </p:sp>
      <p:sp>
        <p:nvSpPr>
          <p:cNvPr id="40" name="object 40"/>
          <p:cNvSpPr txBox="1"/>
          <p:nvPr/>
        </p:nvSpPr>
        <p:spPr>
          <a:xfrm>
            <a:off x="4317070" y="3134197"/>
            <a:ext cx="204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32</a:t>
            </a:r>
            <a:endParaRPr sz="1333">
              <a:latin typeface="Calibri"/>
              <a:cs typeface="Calibri"/>
            </a:endParaRPr>
          </a:p>
        </p:txBody>
      </p:sp>
      <p:grpSp>
        <p:nvGrpSpPr>
          <p:cNvPr id="41" name="object 41"/>
          <p:cNvGrpSpPr/>
          <p:nvPr/>
        </p:nvGrpSpPr>
        <p:grpSpPr>
          <a:xfrm>
            <a:off x="5070691" y="2842156"/>
            <a:ext cx="673945" cy="132927"/>
            <a:chOff x="5565902" y="1988566"/>
            <a:chExt cx="505459" cy="99695"/>
          </a:xfrm>
        </p:grpSpPr>
        <p:sp>
          <p:nvSpPr>
            <p:cNvPr id="42" name="object 42"/>
            <p:cNvSpPr/>
            <p:nvPr/>
          </p:nvSpPr>
          <p:spPr>
            <a:xfrm>
              <a:off x="5578602" y="2039874"/>
              <a:ext cx="429259" cy="0"/>
            </a:xfrm>
            <a:custGeom>
              <a:avLst/>
              <a:gdLst/>
              <a:ahLst/>
              <a:cxnLst/>
              <a:rect l="l" t="t" r="r" b="b"/>
              <a:pathLst>
                <a:path w="429260">
                  <a:moveTo>
                    <a:pt x="428751" y="0"/>
                  </a:moveTo>
                  <a:lnTo>
                    <a:pt x="0" y="0"/>
                  </a:lnTo>
                </a:path>
              </a:pathLst>
            </a:custGeom>
            <a:ln w="25400">
              <a:solidFill>
                <a:srgbClr val="000000"/>
              </a:solidFill>
            </a:ln>
          </p:spPr>
          <p:txBody>
            <a:bodyPr wrap="square" lIns="0" tIns="0" rIns="0" bIns="0" rtlCol="0"/>
            <a:lstStyle/>
            <a:p>
              <a:endParaRPr sz="2400"/>
            </a:p>
          </p:txBody>
        </p:sp>
        <p:sp>
          <p:nvSpPr>
            <p:cNvPr id="43" name="object 43"/>
            <p:cNvSpPr/>
            <p:nvPr/>
          </p:nvSpPr>
          <p:spPr>
            <a:xfrm>
              <a:off x="5994651" y="200177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4" name="object 44"/>
            <p:cNvSpPr/>
            <p:nvPr/>
          </p:nvSpPr>
          <p:spPr>
            <a:xfrm>
              <a:off x="5820156" y="1994916"/>
              <a:ext cx="55244" cy="86995"/>
            </a:xfrm>
            <a:custGeom>
              <a:avLst/>
              <a:gdLst/>
              <a:ahLst/>
              <a:cxnLst/>
              <a:rect l="l" t="t" r="r" b="b"/>
              <a:pathLst>
                <a:path w="55245" h="86994">
                  <a:moveTo>
                    <a:pt x="54863" y="0"/>
                  </a:moveTo>
                  <a:lnTo>
                    <a:pt x="0" y="86868"/>
                  </a:lnTo>
                </a:path>
              </a:pathLst>
            </a:custGeom>
            <a:ln w="12700">
              <a:solidFill>
                <a:srgbClr val="000000"/>
              </a:solidFill>
            </a:ln>
          </p:spPr>
          <p:txBody>
            <a:bodyPr wrap="square" lIns="0" tIns="0" rIns="0" bIns="0" rtlCol="0"/>
            <a:lstStyle/>
            <a:p>
              <a:endParaRPr sz="2400"/>
            </a:p>
          </p:txBody>
        </p:sp>
      </p:grpSp>
      <p:sp>
        <p:nvSpPr>
          <p:cNvPr id="45" name="object 45"/>
          <p:cNvSpPr txBox="1"/>
          <p:nvPr/>
        </p:nvSpPr>
        <p:spPr>
          <a:xfrm>
            <a:off x="5778810" y="2754471"/>
            <a:ext cx="116840" cy="221365"/>
          </a:xfrm>
          <a:prstGeom prst="rect">
            <a:avLst/>
          </a:prstGeom>
        </p:spPr>
        <p:txBody>
          <a:bodyPr vert="horz" wrap="square" lIns="0" tIns="16087" rIns="0" bIns="0" rtlCol="0">
            <a:spAutoFit/>
          </a:bodyPr>
          <a:lstStyle/>
          <a:p>
            <a:pPr marL="16933">
              <a:spcBef>
                <a:spcPts val="127"/>
              </a:spcBef>
            </a:pPr>
            <a:r>
              <a:rPr sz="1333" spc="-7" dirty="0">
                <a:latin typeface="Calibri"/>
                <a:cs typeface="Calibri"/>
              </a:rPr>
              <a:t>Y</a:t>
            </a:r>
            <a:endParaRPr sz="1333">
              <a:latin typeface="Calibri"/>
              <a:cs typeface="Calibri"/>
            </a:endParaRPr>
          </a:p>
        </p:txBody>
      </p:sp>
      <p:sp>
        <p:nvSpPr>
          <p:cNvPr id="46" name="object 46"/>
          <p:cNvSpPr txBox="1"/>
          <p:nvPr/>
        </p:nvSpPr>
        <p:spPr>
          <a:xfrm>
            <a:off x="5207235" y="2881471"/>
            <a:ext cx="204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32</a:t>
            </a:r>
            <a:endParaRPr sz="1333">
              <a:latin typeface="Calibri"/>
              <a:cs typeface="Calibri"/>
            </a:endParaRPr>
          </a:p>
        </p:txBody>
      </p:sp>
      <p:grpSp>
        <p:nvGrpSpPr>
          <p:cNvPr id="47" name="object 47"/>
          <p:cNvGrpSpPr/>
          <p:nvPr/>
        </p:nvGrpSpPr>
        <p:grpSpPr>
          <a:xfrm>
            <a:off x="4917955" y="2080156"/>
            <a:ext cx="101600" cy="378460"/>
            <a:chOff x="5451351" y="1417066"/>
            <a:chExt cx="76200" cy="283845"/>
          </a:xfrm>
        </p:grpSpPr>
        <p:sp>
          <p:nvSpPr>
            <p:cNvPr id="48" name="object 48"/>
            <p:cNvSpPr/>
            <p:nvPr/>
          </p:nvSpPr>
          <p:spPr>
            <a:xfrm>
              <a:off x="5489447" y="1423416"/>
              <a:ext cx="0" cy="213995"/>
            </a:xfrm>
            <a:custGeom>
              <a:avLst/>
              <a:gdLst/>
              <a:ahLst/>
              <a:cxnLst/>
              <a:rect l="l" t="t" r="r" b="b"/>
              <a:pathLst>
                <a:path h="213994">
                  <a:moveTo>
                    <a:pt x="0" y="0"/>
                  </a:moveTo>
                  <a:lnTo>
                    <a:pt x="0" y="213868"/>
                  </a:lnTo>
                </a:path>
              </a:pathLst>
            </a:custGeom>
            <a:ln w="12700">
              <a:solidFill>
                <a:srgbClr val="000000"/>
              </a:solidFill>
            </a:ln>
          </p:spPr>
          <p:txBody>
            <a:bodyPr wrap="square" lIns="0" tIns="0" rIns="0" bIns="0" rtlCol="0"/>
            <a:lstStyle/>
            <a:p>
              <a:endParaRPr sz="2400"/>
            </a:p>
          </p:txBody>
        </p:sp>
        <p:sp>
          <p:nvSpPr>
            <p:cNvPr id="49" name="object 49"/>
            <p:cNvSpPr/>
            <p:nvPr/>
          </p:nvSpPr>
          <p:spPr>
            <a:xfrm>
              <a:off x="5451351" y="1624585"/>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sz="2400"/>
            </a:p>
          </p:txBody>
        </p:sp>
      </p:grpSp>
      <p:sp>
        <p:nvSpPr>
          <p:cNvPr id="50" name="object 50"/>
          <p:cNvSpPr txBox="1"/>
          <p:nvPr/>
        </p:nvSpPr>
        <p:spPr>
          <a:xfrm>
            <a:off x="4392394" y="2029515"/>
            <a:ext cx="444500"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Se</a:t>
            </a:r>
            <a:r>
              <a:rPr sz="1333" spc="-7" dirty="0">
                <a:latin typeface="Calibri"/>
                <a:cs typeface="Calibri"/>
              </a:rPr>
              <a:t>l</a:t>
            </a:r>
            <a:r>
              <a:rPr sz="1333" spc="-13" dirty="0">
                <a:latin typeface="Calibri"/>
                <a:cs typeface="Calibri"/>
              </a:rPr>
              <a:t>ec</a:t>
            </a:r>
            <a:r>
              <a:rPr sz="1333" spc="-7" dirty="0">
                <a:latin typeface="Calibri"/>
                <a:cs typeface="Calibri"/>
              </a:rPr>
              <a:t>t</a:t>
            </a:r>
            <a:endParaRPr sz="1333">
              <a:latin typeface="Calibri"/>
              <a:cs typeface="Calibri"/>
            </a:endParaRPr>
          </a:p>
        </p:txBody>
      </p:sp>
      <p:sp>
        <p:nvSpPr>
          <p:cNvPr id="51" name="object 51"/>
          <p:cNvSpPr txBox="1"/>
          <p:nvPr/>
        </p:nvSpPr>
        <p:spPr>
          <a:xfrm>
            <a:off x="4897535" y="2670553"/>
            <a:ext cx="179793" cy="373380"/>
          </a:xfrm>
          <a:prstGeom prst="rect">
            <a:avLst/>
          </a:prstGeom>
        </p:spPr>
        <p:txBody>
          <a:bodyPr vert="vert" wrap="square" lIns="0" tIns="0" rIns="0" bIns="0" rtlCol="0">
            <a:spAutoFit/>
          </a:bodyPr>
          <a:lstStyle/>
          <a:p>
            <a:pPr marL="16933">
              <a:lnSpc>
                <a:spcPts val="1393"/>
              </a:lnSpc>
            </a:pPr>
            <a:r>
              <a:rPr sz="1333" dirty="0">
                <a:latin typeface="Calibri"/>
                <a:cs typeface="Calibri"/>
              </a:rPr>
              <a:t>M</a:t>
            </a:r>
            <a:r>
              <a:rPr sz="1333" spc="-7" dirty="0">
                <a:latin typeface="Calibri"/>
                <a:cs typeface="Calibri"/>
              </a:rPr>
              <a:t>UX</a:t>
            </a:r>
            <a:endParaRPr sz="1333">
              <a:latin typeface="Calibri"/>
              <a:cs typeface="Calibri"/>
            </a:endParaRPr>
          </a:p>
        </p:txBody>
      </p:sp>
      <p:sp>
        <p:nvSpPr>
          <p:cNvPr id="52" name="object 52"/>
          <p:cNvSpPr/>
          <p:nvPr/>
        </p:nvSpPr>
        <p:spPr>
          <a:xfrm>
            <a:off x="4827526" y="2384278"/>
            <a:ext cx="282787" cy="928793"/>
          </a:xfrm>
          <a:custGeom>
            <a:avLst/>
            <a:gdLst/>
            <a:ahLst/>
            <a:cxnLst/>
            <a:rect l="l" t="t" r="r" b="b"/>
            <a:pathLst>
              <a:path w="212089" h="696594">
                <a:moveTo>
                  <a:pt x="0" y="0"/>
                </a:moveTo>
                <a:lnTo>
                  <a:pt x="19253" y="696468"/>
                </a:lnTo>
                <a:lnTo>
                  <a:pt x="211836" y="551370"/>
                </a:lnTo>
                <a:lnTo>
                  <a:pt x="202209" y="183794"/>
                </a:lnTo>
                <a:lnTo>
                  <a:pt x="0" y="0"/>
                </a:lnTo>
                <a:close/>
              </a:path>
            </a:pathLst>
          </a:custGeom>
          <a:ln w="25400">
            <a:solidFill>
              <a:srgbClr val="000000"/>
            </a:solidFill>
          </a:ln>
        </p:spPr>
        <p:txBody>
          <a:bodyPr wrap="square" lIns="0" tIns="0" rIns="0" bIns="0" rtlCol="0"/>
          <a:lstStyle/>
          <a:p>
            <a:endParaRPr sz="2400"/>
          </a:p>
        </p:txBody>
      </p:sp>
      <p:sp>
        <p:nvSpPr>
          <p:cNvPr id="53" name="object 53"/>
          <p:cNvSpPr txBox="1"/>
          <p:nvPr/>
        </p:nvSpPr>
        <p:spPr>
          <a:xfrm>
            <a:off x="4540773" y="3453597"/>
            <a:ext cx="1256453" cy="324875"/>
          </a:xfrm>
          <a:prstGeom prst="rect">
            <a:avLst/>
          </a:prstGeom>
        </p:spPr>
        <p:txBody>
          <a:bodyPr vert="horz" wrap="square" lIns="0" tIns="16933" rIns="0" bIns="0" rtlCol="0">
            <a:spAutoFit/>
          </a:bodyPr>
          <a:lstStyle/>
          <a:p>
            <a:pPr marL="16933">
              <a:spcBef>
                <a:spcPts val="133"/>
              </a:spcBef>
            </a:pPr>
            <a:r>
              <a:rPr sz="2000" b="1" spc="-13" dirty="0">
                <a:latin typeface="Calibri"/>
                <a:cs typeface="Calibri"/>
              </a:rPr>
              <a:t>Multiplexer</a:t>
            </a:r>
            <a:endParaRPr sz="2000">
              <a:latin typeface="Calibri"/>
              <a:cs typeface="Calibri"/>
            </a:endParaRPr>
          </a:p>
        </p:txBody>
      </p:sp>
      <p:grpSp>
        <p:nvGrpSpPr>
          <p:cNvPr id="54" name="object 54"/>
          <p:cNvGrpSpPr/>
          <p:nvPr/>
        </p:nvGrpSpPr>
        <p:grpSpPr>
          <a:xfrm>
            <a:off x="6271601" y="2380891"/>
            <a:ext cx="673945" cy="132927"/>
            <a:chOff x="6466585" y="1642617"/>
            <a:chExt cx="505459" cy="99695"/>
          </a:xfrm>
        </p:grpSpPr>
        <p:sp>
          <p:nvSpPr>
            <p:cNvPr id="55" name="object 55"/>
            <p:cNvSpPr/>
            <p:nvPr/>
          </p:nvSpPr>
          <p:spPr>
            <a:xfrm>
              <a:off x="6479285" y="1692401"/>
              <a:ext cx="429259" cy="0"/>
            </a:xfrm>
            <a:custGeom>
              <a:avLst/>
              <a:gdLst/>
              <a:ahLst/>
              <a:cxnLst/>
              <a:rect l="l" t="t" r="r" b="b"/>
              <a:pathLst>
                <a:path w="429259">
                  <a:moveTo>
                    <a:pt x="428751" y="0"/>
                  </a:moveTo>
                  <a:lnTo>
                    <a:pt x="0" y="0"/>
                  </a:lnTo>
                </a:path>
              </a:pathLst>
            </a:custGeom>
            <a:ln w="25400">
              <a:solidFill>
                <a:srgbClr val="000000"/>
              </a:solidFill>
            </a:ln>
          </p:spPr>
          <p:txBody>
            <a:bodyPr wrap="square" lIns="0" tIns="0" rIns="0" bIns="0" rtlCol="0"/>
            <a:lstStyle/>
            <a:p>
              <a:endParaRPr sz="2400"/>
            </a:p>
          </p:txBody>
        </p:sp>
        <p:sp>
          <p:nvSpPr>
            <p:cNvPr id="56" name="object 56"/>
            <p:cNvSpPr/>
            <p:nvPr/>
          </p:nvSpPr>
          <p:spPr>
            <a:xfrm>
              <a:off x="6895336" y="165429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7" name="object 57"/>
            <p:cNvSpPr/>
            <p:nvPr/>
          </p:nvSpPr>
          <p:spPr>
            <a:xfrm>
              <a:off x="6720839" y="1648967"/>
              <a:ext cx="55244" cy="86995"/>
            </a:xfrm>
            <a:custGeom>
              <a:avLst/>
              <a:gdLst/>
              <a:ahLst/>
              <a:cxnLst/>
              <a:rect l="l" t="t" r="r" b="b"/>
              <a:pathLst>
                <a:path w="55245" h="86994">
                  <a:moveTo>
                    <a:pt x="54864" y="0"/>
                  </a:moveTo>
                  <a:lnTo>
                    <a:pt x="0" y="86868"/>
                  </a:lnTo>
                </a:path>
              </a:pathLst>
            </a:custGeom>
            <a:ln w="12700">
              <a:solidFill>
                <a:srgbClr val="000000"/>
              </a:solidFill>
            </a:ln>
          </p:spPr>
          <p:txBody>
            <a:bodyPr wrap="square" lIns="0" tIns="0" rIns="0" bIns="0" rtlCol="0"/>
            <a:lstStyle/>
            <a:p>
              <a:endParaRPr sz="2400"/>
            </a:p>
          </p:txBody>
        </p:sp>
      </p:grpSp>
      <p:sp>
        <p:nvSpPr>
          <p:cNvPr id="58" name="object 58"/>
          <p:cNvSpPr txBox="1"/>
          <p:nvPr/>
        </p:nvSpPr>
        <p:spPr>
          <a:xfrm>
            <a:off x="6408519" y="2419833"/>
            <a:ext cx="204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32</a:t>
            </a:r>
            <a:endParaRPr sz="1333">
              <a:latin typeface="Calibri"/>
              <a:cs typeface="Calibri"/>
            </a:endParaRPr>
          </a:p>
        </p:txBody>
      </p:sp>
      <p:grpSp>
        <p:nvGrpSpPr>
          <p:cNvPr id="59" name="object 59"/>
          <p:cNvGrpSpPr/>
          <p:nvPr/>
        </p:nvGrpSpPr>
        <p:grpSpPr>
          <a:xfrm>
            <a:off x="6271601" y="3142891"/>
            <a:ext cx="673945" cy="132927"/>
            <a:chOff x="6466585" y="2214117"/>
            <a:chExt cx="505459" cy="99695"/>
          </a:xfrm>
        </p:grpSpPr>
        <p:sp>
          <p:nvSpPr>
            <p:cNvPr id="60" name="object 60"/>
            <p:cNvSpPr/>
            <p:nvPr/>
          </p:nvSpPr>
          <p:spPr>
            <a:xfrm>
              <a:off x="6479285" y="2263901"/>
              <a:ext cx="429259" cy="0"/>
            </a:xfrm>
            <a:custGeom>
              <a:avLst/>
              <a:gdLst/>
              <a:ahLst/>
              <a:cxnLst/>
              <a:rect l="l" t="t" r="r" b="b"/>
              <a:pathLst>
                <a:path w="429259">
                  <a:moveTo>
                    <a:pt x="428751" y="0"/>
                  </a:moveTo>
                  <a:lnTo>
                    <a:pt x="0" y="0"/>
                  </a:lnTo>
                </a:path>
              </a:pathLst>
            </a:custGeom>
            <a:ln w="25400">
              <a:solidFill>
                <a:srgbClr val="000000"/>
              </a:solidFill>
            </a:ln>
          </p:spPr>
          <p:txBody>
            <a:bodyPr wrap="square" lIns="0" tIns="0" rIns="0" bIns="0" rtlCol="0"/>
            <a:lstStyle/>
            <a:p>
              <a:endParaRPr sz="2400"/>
            </a:p>
          </p:txBody>
        </p:sp>
        <p:sp>
          <p:nvSpPr>
            <p:cNvPr id="61" name="object 61"/>
            <p:cNvSpPr/>
            <p:nvPr/>
          </p:nvSpPr>
          <p:spPr>
            <a:xfrm>
              <a:off x="6895336" y="222579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2" name="object 62"/>
            <p:cNvSpPr/>
            <p:nvPr/>
          </p:nvSpPr>
          <p:spPr>
            <a:xfrm>
              <a:off x="6720839" y="2220467"/>
              <a:ext cx="55244" cy="86995"/>
            </a:xfrm>
            <a:custGeom>
              <a:avLst/>
              <a:gdLst/>
              <a:ahLst/>
              <a:cxnLst/>
              <a:rect l="l" t="t" r="r" b="b"/>
              <a:pathLst>
                <a:path w="55245" h="86994">
                  <a:moveTo>
                    <a:pt x="54864" y="0"/>
                  </a:moveTo>
                  <a:lnTo>
                    <a:pt x="0" y="86868"/>
                  </a:lnTo>
                </a:path>
              </a:pathLst>
            </a:custGeom>
            <a:ln w="12700">
              <a:solidFill>
                <a:srgbClr val="000000"/>
              </a:solidFill>
            </a:ln>
          </p:spPr>
          <p:txBody>
            <a:bodyPr wrap="square" lIns="0" tIns="0" rIns="0" bIns="0" rtlCol="0"/>
            <a:lstStyle/>
            <a:p>
              <a:endParaRPr sz="2400"/>
            </a:p>
          </p:txBody>
        </p:sp>
      </p:grpSp>
      <p:sp>
        <p:nvSpPr>
          <p:cNvPr id="63" name="object 63"/>
          <p:cNvSpPr txBox="1"/>
          <p:nvPr/>
        </p:nvSpPr>
        <p:spPr>
          <a:xfrm>
            <a:off x="6408519" y="3181620"/>
            <a:ext cx="204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32</a:t>
            </a:r>
            <a:endParaRPr sz="1333">
              <a:latin typeface="Calibri"/>
              <a:cs typeface="Calibri"/>
            </a:endParaRPr>
          </a:p>
        </p:txBody>
      </p:sp>
      <p:sp>
        <p:nvSpPr>
          <p:cNvPr id="64" name="object 64"/>
          <p:cNvSpPr txBox="1"/>
          <p:nvPr/>
        </p:nvSpPr>
        <p:spPr>
          <a:xfrm>
            <a:off x="6090939" y="2292802"/>
            <a:ext cx="132080" cy="221365"/>
          </a:xfrm>
          <a:prstGeom prst="rect">
            <a:avLst/>
          </a:prstGeom>
        </p:spPr>
        <p:txBody>
          <a:bodyPr vert="horz" wrap="square" lIns="0" tIns="16087" rIns="0" bIns="0" rtlCol="0">
            <a:spAutoFit/>
          </a:bodyPr>
          <a:lstStyle/>
          <a:p>
            <a:pPr marL="16933">
              <a:spcBef>
                <a:spcPts val="127"/>
              </a:spcBef>
            </a:pPr>
            <a:r>
              <a:rPr sz="1333" spc="-7" dirty="0">
                <a:latin typeface="Calibri"/>
                <a:cs typeface="Calibri"/>
              </a:rPr>
              <a:t>A</a:t>
            </a:r>
            <a:endParaRPr sz="1333">
              <a:latin typeface="Calibri"/>
              <a:cs typeface="Calibri"/>
            </a:endParaRPr>
          </a:p>
        </p:txBody>
      </p:sp>
      <p:sp>
        <p:nvSpPr>
          <p:cNvPr id="65" name="object 65"/>
          <p:cNvSpPr txBox="1"/>
          <p:nvPr/>
        </p:nvSpPr>
        <p:spPr>
          <a:xfrm>
            <a:off x="6090940" y="3054621"/>
            <a:ext cx="126153" cy="221365"/>
          </a:xfrm>
          <a:prstGeom prst="rect">
            <a:avLst/>
          </a:prstGeom>
        </p:spPr>
        <p:txBody>
          <a:bodyPr vert="horz" wrap="square" lIns="0" tIns="16087" rIns="0" bIns="0" rtlCol="0">
            <a:spAutoFit/>
          </a:bodyPr>
          <a:lstStyle/>
          <a:p>
            <a:pPr marL="16933">
              <a:spcBef>
                <a:spcPts val="127"/>
              </a:spcBef>
            </a:pPr>
            <a:r>
              <a:rPr sz="1333" spc="-7" dirty="0">
                <a:latin typeface="Calibri"/>
                <a:cs typeface="Calibri"/>
              </a:rPr>
              <a:t>B</a:t>
            </a:r>
            <a:endParaRPr sz="1333">
              <a:latin typeface="Calibri"/>
              <a:cs typeface="Calibri"/>
            </a:endParaRPr>
          </a:p>
        </p:txBody>
      </p:sp>
      <p:grpSp>
        <p:nvGrpSpPr>
          <p:cNvPr id="66" name="object 66"/>
          <p:cNvGrpSpPr/>
          <p:nvPr/>
        </p:nvGrpSpPr>
        <p:grpSpPr>
          <a:xfrm>
            <a:off x="7287601" y="2760875"/>
            <a:ext cx="673945" cy="132927"/>
            <a:chOff x="7228585" y="1927605"/>
            <a:chExt cx="505459" cy="99695"/>
          </a:xfrm>
        </p:grpSpPr>
        <p:sp>
          <p:nvSpPr>
            <p:cNvPr id="67" name="object 67"/>
            <p:cNvSpPr/>
            <p:nvPr/>
          </p:nvSpPr>
          <p:spPr>
            <a:xfrm>
              <a:off x="7241285" y="1978913"/>
              <a:ext cx="429259" cy="0"/>
            </a:xfrm>
            <a:custGeom>
              <a:avLst/>
              <a:gdLst/>
              <a:ahLst/>
              <a:cxnLst/>
              <a:rect l="l" t="t" r="r" b="b"/>
              <a:pathLst>
                <a:path w="429259">
                  <a:moveTo>
                    <a:pt x="428751" y="0"/>
                  </a:moveTo>
                  <a:lnTo>
                    <a:pt x="0" y="0"/>
                  </a:lnTo>
                </a:path>
              </a:pathLst>
            </a:custGeom>
            <a:ln w="25400">
              <a:solidFill>
                <a:srgbClr val="000000"/>
              </a:solidFill>
            </a:ln>
          </p:spPr>
          <p:txBody>
            <a:bodyPr wrap="square" lIns="0" tIns="0" rIns="0" bIns="0" rtlCol="0"/>
            <a:lstStyle/>
            <a:p>
              <a:endParaRPr sz="2400"/>
            </a:p>
          </p:txBody>
        </p:sp>
        <p:sp>
          <p:nvSpPr>
            <p:cNvPr id="68" name="object 68"/>
            <p:cNvSpPr/>
            <p:nvPr/>
          </p:nvSpPr>
          <p:spPr>
            <a:xfrm>
              <a:off x="7657336" y="194081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9" name="object 69"/>
            <p:cNvSpPr/>
            <p:nvPr/>
          </p:nvSpPr>
          <p:spPr>
            <a:xfrm>
              <a:off x="7482839" y="1933955"/>
              <a:ext cx="55244" cy="86995"/>
            </a:xfrm>
            <a:custGeom>
              <a:avLst/>
              <a:gdLst/>
              <a:ahLst/>
              <a:cxnLst/>
              <a:rect l="l" t="t" r="r" b="b"/>
              <a:pathLst>
                <a:path w="55245" h="86994">
                  <a:moveTo>
                    <a:pt x="54864" y="0"/>
                  </a:moveTo>
                  <a:lnTo>
                    <a:pt x="0" y="86868"/>
                  </a:lnTo>
                </a:path>
              </a:pathLst>
            </a:custGeom>
            <a:ln w="12700">
              <a:solidFill>
                <a:srgbClr val="000000"/>
              </a:solidFill>
            </a:ln>
          </p:spPr>
          <p:txBody>
            <a:bodyPr wrap="square" lIns="0" tIns="0" rIns="0" bIns="0" rtlCol="0"/>
            <a:lstStyle/>
            <a:p>
              <a:endParaRPr sz="2400"/>
            </a:p>
          </p:txBody>
        </p:sp>
      </p:grpSp>
      <p:sp>
        <p:nvSpPr>
          <p:cNvPr id="70" name="object 70"/>
          <p:cNvSpPr txBox="1"/>
          <p:nvPr/>
        </p:nvSpPr>
        <p:spPr>
          <a:xfrm>
            <a:off x="7424521" y="2800727"/>
            <a:ext cx="204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32</a:t>
            </a:r>
            <a:endParaRPr sz="1333">
              <a:latin typeface="Calibri"/>
              <a:cs typeface="Calibri"/>
            </a:endParaRPr>
          </a:p>
        </p:txBody>
      </p:sp>
      <p:sp>
        <p:nvSpPr>
          <p:cNvPr id="71" name="object 71"/>
          <p:cNvSpPr txBox="1"/>
          <p:nvPr/>
        </p:nvSpPr>
        <p:spPr>
          <a:xfrm>
            <a:off x="7996097" y="2673728"/>
            <a:ext cx="458893" cy="221365"/>
          </a:xfrm>
          <a:prstGeom prst="rect">
            <a:avLst/>
          </a:prstGeom>
        </p:spPr>
        <p:txBody>
          <a:bodyPr vert="horz" wrap="square" lIns="0" tIns="16087" rIns="0" bIns="0" rtlCol="0">
            <a:spAutoFit/>
          </a:bodyPr>
          <a:lstStyle/>
          <a:p>
            <a:pPr marL="16933">
              <a:spcBef>
                <a:spcPts val="127"/>
              </a:spcBef>
            </a:pPr>
            <a:r>
              <a:rPr sz="1333" spc="-13" dirty="0">
                <a:latin typeface="Calibri"/>
                <a:cs typeface="Calibri"/>
              </a:rPr>
              <a:t>Result</a:t>
            </a:r>
            <a:endParaRPr sz="1333">
              <a:latin typeface="Calibri"/>
              <a:cs typeface="Calibri"/>
            </a:endParaRPr>
          </a:p>
        </p:txBody>
      </p:sp>
      <p:grpSp>
        <p:nvGrpSpPr>
          <p:cNvPr id="72" name="object 72"/>
          <p:cNvGrpSpPr/>
          <p:nvPr/>
        </p:nvGrpSpPr>
        <p:grpSpPr>
          <a:xfrm>
            <a:off x="7073907" y="2061867"/>
            <a:ext cx="101600" cy="381000"/>
            <a:chOff x="7068315" y="1403350"/>
            <a:chExt cx="76200" cy="285750"/>
          </a:xfrm>
        </p:grpSpPr>
        <p:sp>
          <p:nvSpPr>
            <p:cNvPr id="73" name="object 73"/>
            <p:cNvSpPr/>
            <p:nvPr/>
          </p:nvSpPr>
          <p:spPr>
            <a:xfrm>
              <a:off x="7106412" y="1409700"/>
              <a:ext cx="0" cy="215900"/>
            </a:xfrm>
            <a:custGeom>
              <a:avLst/>
              <a:gdLst/>
              <a:ahLst/>
              <a:cxnLst/>
              <a:rect l="l" t="t" r="r" b="b"/>
              <a:pathLst>
                <a:path h="215900">
                  <a:moveTo>
                    <a:pt x="0" y="0"/>
                  </a:moveTo>
                  <a:lnTo>
                    <a:pt x="0" y="215392"/>
                  </a:lnTo>
                </a:path>
              </a:pathLst>
            </a:custGeom>
            <a:ln w="12700">
              <a:solidFill>
                <a:srgbClr val="000000"/>
              </a:solidFill>
            </a:ln>
          </p:spPr>
          <p:txBody>
            <a:bodyPr wrap="square" lIns="0" tIns="0" rIns="0" bIns="0" rtlCol="0"/>
            <a:lstStyle/>
            <a:p>
              <a:endParaRPr sz="2400"/>
            </a:p>
          </p:txBody>
        </p:sp>
        <p:sp>
          <p:nvSpPr>
            <p:cNvPr id="74" name="object 74"/>
            <p:cNvSpPr/>
            <p:nvPr/>
          </p:nvSpPr>
          <p:spPr>
            <a:xfrm>
              <a:off x="7068315" y="1612393"/>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sz="2400"/>
            </a:p>
          </p:txBody>
        </p:sp>
      </p:grpSp>
      <p:sp>
        <p:nvSpPr>
          <p:cNvPr id="75" name="object 75"/>
          <p:cNvSpPr txBox="1"/>
          <p:nvPr/>
        </p:nvSpPr>
        <p:spPr>
          <a:xfrm>
            <a:off x="935996" y="1366971"/>
            <a:ext cx="6229773" cy="881374"/>
          </a:xfrm>
          <a:prstGeom prst="rect">
            <a:avLst/>
          </a:prstGeom>
        </p:spPr>
        <p:txBody>
          <a:bodyPr vert="horz" wrap="square" lIns="0" tIns="16933" rIns="0" bIns="0" rtlCol="0">
            <a:spAutoFit/>
          </a:bodyPr>
          <a:lstStyle/>
          <a:p>
            <a:pPr marL="425016" indent="-408930">
              <a:spcBef>
                <a:spcPts val="133"/>
              </a:spcBef>
              <a:buClr>
                <a:srgbClr val="E3DDD2"/>
              </a:buClr>
              <a:buSzPct val="93750"/>
              <a:buFont typeface="Wingdings"/>
              <a:buChar char=""/>
              <a:tabLst>
                <a:tab pos="425016" algn="l"/>
                <a:tab pos="425863" algn="l"/>
              </a:tabLst>
            </a:pPr>
            <a:r>
              <a:rPr sz="3200" spc="-7" dirty="0">
                <a:latin typeface="Calibri"/>
                <a:cs typeface="Calibri"/>
              </a:rPr>
              <a:t>Combinational</a:t>
            </a:r>
            <a:r>
              <a:rPr sz="3200" spc="-73" dirty="0">
                <a:latin typeface="Calibri"/>
                <a:cs typeface="Calibri"/>
              </a:rPr>
              <a:t> </a:t>
            </a:r>
            <a:r>
              <a:rPr sz="3200" spc="-7" dirty="0">
                <a:latin typeface="Calibri"/>
                <a:cs typeface="Calibri"/>
              </a:rPr>
              <a:t>elements</a:t>
            </a:r>
            <a:endParaRPr sz="3200" dirty="0">
              <a:latin typeface="Calibri"/>
              <a:cs typeface="Calibri"/>
            </a:endParaRPr>
          </a:p>
          <a:p>
            <a:pPr marR="6773" algn="r">
              <a:spcBef>
                <a:spcPts val="1333"/>
              </a:spcBef>
            </a:pPr>
            <a:r>
              <a:rPr sz="1333" spc="-7" dirty="0">
                <a:latin typeface="Calibri"/>
                <a:cs typeface="Calibri"/>
              </a:rPr>
              <a:t>OP</a:t>
            </a:r>
            <a:endParaRPr sz="1333" dirty="0">
              <a:latin typeface="Calibri"/>
              <a:cs typeface="Calibri"/>
            </a:endParaRPr>
          </a:p>
        </p:txBody>
      </p:sp>
      <p:sp>
        <p:nvSpPr>
          <p:cNvPr id="76" name="object 76"/>
          <p:cNvSpPr txBox="1"/>
          <p:nvPr/>
        </p:nvSpPr>
        <p:spPr>
          <a:xfrm>
            <a:off x="6892916" y="3420525"/>
            <a:ext cx="450427" cy="324875"/>
          </a:xfrm>
          <a:prstGeom prst="rect">
            <a:avLst/>
          </a:prstGeom>
        </p:spPr>
        <p:txBody>
          <a:bodyPr vert="horz" wrap="square" lIns="0" tIns="16933" rIns="0" bIns="0" rtlCol="0">
            <a:spAutoFit/>
          </a:bodyPr>
          <a:lstStyle/>
          <a:p>
            <a:pPr marL="16933">
              <a:spcBef>
                <a:spcPts val="133"/>
              </a:spcBef>
            </a:pPr>
            <a:r>
              <a:rPr sz="2000" b="1" dirty="0">
                <a:latin typeface="Calibri"/>
                <a:cs typeface="Calibri"/>
              </a:rPr>
              <a:t>A</a:t>
            </a:r>
            <a:r>
              <a:rPr sz="2000" b="1" spc="-47" dirty="0">
                <a:latin typeface="Calibri"/>
                <a:cs typeface="Calibri"/>
              </a:rPr>
              <a:t>LU</a:t>
            </a:r>
            <a:endParaRPr sz="2000">
              <a:latin typeface="Calibri"/>
              <a:cs typeface="Calibri"/>
            </a:endParaRPr>
          </a:p>
        </p:txBody>
      </p:sp>
      <p:sp>
        <p:nvSpPr>
          <p:cNvPr id="77" name="object 77"/>
          <p:cNvSpPr txBox="1"/>
          <p:nvPr/>
        </p:nvSpPr>
        <p:spPr>
          <a:xfrm>
            <a:off x="7041564" y="2676664"/>
            <a:ext cx="179793" cy="310727"/>
          </a:xfrm>
          <a:prstGeom prst="rect">
            <a:avLst/>
          </a:prstGeom>
        </p:spPr>
        <p:txBody>
          <a:bodyPr vert="vert" wrap="square" lIns="0" tIns="0" rIns="0" bIns="0" rtlCol="0">
            <a:spAutoFit/>
          </a:bodyPr>
          <a:lstStyle/>
          <a:p>
            <a:pPr marL="16933">
              <a:lnSpc>
                <a:spcPts val="1393"/>
              </a:lnSpc>
            </a:pPr>
            <a:r>
              <a:rPr sz="1333" spc="-7" dirty="0">
                <a:latin typeface="Calibri"/>
                <a:cs typeface="Calibri"/>
              </a:rPr>
              <a:t>A</a:t>
            </a:r>
            <a:r>
              <a:rPr sz="1333" dirty="0">
                <a:latin typeface="Calibri"/>
                <a:cs typeface="Calibri"/>
              </a:rPr>
              <a:t>LU</a:t>
            </a:r>
            <a:endParaRPr sz="1333">
              <a:latin typeface="Calibri"/>
              <a:cs typeface="Calibri"/>
            </a:endParaRPr>
          </a:p>
        </p:txBody>
      </p:sp>
      <p:sp>
        <p:nvSpPr>
          <p:cNvPr id="78" name="object 78"/>
          <p:cNvSpPr/>
          <p:nvPr/>
        </p:nvSpPr>
        <p:spPr>
          <a:xfrm>
            <a:off x="6932678" y="2329414"/>
            <a:ext cx="374227" cy="951653"/>
          </a:xfrm>
          <a:custGeom>
            <a:avLst/>
            <a:gdLst/>
            <a:ahLst/>
            <a:cxnLst/>
            <a:rect l="l" t="t" r="r" b="b"/>
            <a:pathLst>
              <a:path w="280670" h="713739">
                <a:moveTo>
                  <a:pt x="0" y="0"/>
                </a:moveTo>
                <a:lnTo>
                  <a:pt x="0" y="305676"/>
                </a:lnTo>
                <a:lnTo>
                  <a:pt x="56083" y="356616"/>
                </a:lnTo>
                <a:lnTo>
                  <a:pt x="0" y="407555"/>
                </a:lnTo>
                <a:lnTo>
                  <a:pt x="0" y="713232"/>
                </a:lnTo>
                <a:lnTo>
                  <a:pt x="280416" y="509447"/>
                </a:lnTo>
                <a:lnTo>
                  <a:pt x="280416" y="203784"/>
                </a:lnTo>
                <a:lnTo>
                  <a:pt x="0" y="0"/>
                </a:lnTo>
                <a:close/>
              </a:path>
            </a:pathLst>
          </a:custGeom>
          <a:ln w="28575">
            <a:solidFill>
              <a:srgbClr val="000000"/>
            </a:solidFill>
          </a:ln>
        </p:spPr>
        <p:txBody>
          <a:bodyPr wrap="square" lIns="0" tIns="0" rIns="0" bIns="0" rtlCol="0"/>
          <a:lstStyle/>
          <a:p>
            <a:endParaRPr sz="2400"/>
          </a:p>
        </p:txBody>
      </p:sp>
      <p:sp>
        <p:nvSpPr>
          <p:cNvPr id="79" name="object 79"/>
          <p:cNvSpPr txBox="1"/>
          <p:nvPr/>
        </p:nvSpPr>
        <p:spPr>
          <a:xfrm>
            <a:off x="2240700" y="2553628"/>
            <a:ext cx="179793" cy="452967"/>
          </a:xfrm>
          <a:prstGeom prst="rect">
            <a:avLst/>
          </a:prstGeom>
        </p:spPr>
        <p:txBody>
          <a:bodyPr vert="vert" wrap="square" lIns="0" tIns="0" rIns="0" bIns="0" rtlCol="0">
            <a:spAutoFit/>
          </a:bodyPr>
          <a:lstStyle/>
          <a:p>
            <a:pPr marL="16933">
              <a:lnSpc>
                <a:spcPts val="1393"/>
              </a:lnSpc>
            </a:pPr>
            <a:r>
              <a:rPr sz="1333" spc="-7" dirty="0">
                <a:latin typeface="Calibri"/>
                <a:cs typeface="Calibri"/>
              </a:rPr>
              <a:t>A</a:t>
            </a:r>
            <a:r>
              <a:rPr sz="1333" dirty="0">
                <a:latin typeface="Calibri"/>
                <a:cs typeface="Calibri"/>
              </a:rPr>
              <a:t>dd</a:t>
            </a:r>
            <a:r>
              <a:rPr sz="1333" spc="-7" dirty="0">
                <a:latin typeface="Calibri"/>
                <a:cs typeface="Calibri"/>
              </a:rPr>
              <a:t>e</a:t>
            </a:r>
            <a:r>
              <a:rPr sz="1333" dirty="0">
                <a:latin typeface="Calibri"/>
                <a:cs typeface="Calibri"/>
              </a:rPr>
              <a:t>r</a:t>
            </a:r>
            <a:endParaRPr sz="1333">
              <a:latin typeface="Calibri"/>
              <a:cs typeface="Calibri"/>
            </a:endParaRPr>
          </a:p>
        </p:txBody>
      </p:sp>
      <p:sp>
        <p:nvSpPr>
          <p:cNvPr id="80" name="object 80"/>
          <p:cNvSpPr/>
          <p:nvPr/>
        </p:nvSpPr>
        <p:spPr>
          <a:xfrm>
            <a:off x="2131063" y="2302997"/>
            <a:ext cx="374227" cy="953347"/>
          </a:xfrm>
          <a:custGeom>
            <a:avLst/>
            <a:gdLst/>
            <a:ahLst/>
            <a:cxnLst/>
            <a:rect l="l" t="t" r="r" b="b"/>
            <a:pathLst>
              <a:path w="280670" h="715010">
                <a:moveTo>
                  <a:pt x="0" y="0"/>
                </a:moveTo>
                <a:lnTo>
                  <a:pt x="0" y="306324"/>
                </a:lnTo>
                <a:lnTo>
                  <a:pt x="56083" y="357378"/>
                </a:lnTo>
                <a:lnTo>
                  <a:pt x="0" y="408431"/>
                </a:lnTo>
                <a:lnTo>
                  <a:pt x="0" y="714756"/>
                </a:lnTo>
                <a:lnTo>
                  <a:pt x="280416" y="510540"/>
                </a:lnTo>
                <a:lnTo>
                  <a:pt x="280416" y="204215"/>
                </a:lnTo>
                <a:lnTo>
                  <a:pt x="0" y="0"/>
                </a:lnTo>
                <a:close/>
              </a:path>
            </a:pathLst>
          </a:custGeom>
          <a:ln w="28575">
            <a:solidFill>
              <a:srgbClr val="000000"/>
            </a:solidFill>
          </a:ln>
        </p:spPr>
        <p:txBody>
          <a:bodyPr wrap="square" lIns="0" tIns="0" rIns="0" bIns="0" rtlCol="0"/>
          <a:lstStyle/>
          <a:p>
            <a:endParaRPr sz="2400"/>
          </a:p>
        </p:txBody>
      </p:sp>
      <p:sp>
        <p:nvSpPr>
          <p:cNvPr id="81" name="Date Placeholder 80">
            <a:extLst>
              <a:ext uri="{FF2B5EF4-FFF2-40B4-BE49-F238E27FC236}">
                <a16:creationId xmlns:a16="http://schemas.microsoft.com/office/drawing/2014/main" id="{C3A4084B-4F48-4B43-8DA1-4646F742C21C}"/>
              </a:ext>
            </a:extLst>
          </p:cNvPr>
          <p:cNvSpPr>
            <a:spLocks noGrp="1"/>
          </p:cNvSpPr>
          <p:nvPr>
            <p:ph type="dt" sz="half" idx="10"/>
          </p:nvPr>
        </p:nvSpPr>
        <p:spPr/>
        <p:txBody>
          <a:bodyPr/>
          <a:lstStyle/>
          <a:p>
            <a:fld id="{589F8114-9779-473F-8541-C2728A9894B0}" type="datetime1">
              <a:rPr lang="en-US" smtClean="0"/>
              <a:t>5/11/2024</a:t>
            </a:fld>
            <a:endParaRPr lang="en-US"/>
          </a:p>
        </p:txBody>
      </p:sp>
      <p:sp>
        <p:nvSpPr>
          <p:cNvPr id="82" name="Slide Number Placeholder 81">
            <a:extLst>
              <a:ext uri="{FF2B5EF4-FFF2-40B4-BE49-F238E27FC236}">
                <a16:creationId xmlns:a16="http://schemas.microsoft.com/office/drawing/2014/main" id="{F60579CF-C034-49F5-AFF1-40F8DDA091B9}"/>
              </a:ext>
            </a:extLst>
          </p:cNvPr>
          <p:cNvSpPr>
            <a:spLocks noGrp="1"/>
          </p:cNvSpPr>
          <p:nvPr>
            <p:ph type="sldNum" sz="quarter" idx="12"/>
          </p:nvPr>
        </p:nvSpPr>
        <p:spPr/>
        <p:txBody>
          <a:bodyPr/>
          <a:lstStyle/>
          <a:p>
            <a:fld id="{AB6352F2-FB44-4DA6-821F-C2F4E454E2C0}"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7672" y="2262040"/>
            <a:ext cx="2770293" cy="1231898"/>
          </a:xfrm>
          <a:prstGeom prst="rect">
            <a:avLst/>
          </a:prstGeom>
        </p:spPr>
        <p:txBody>
          <a:bodyPr vert="horz" wrap="square" lIns="0" tIns="122767" rIns="0" bIns="0" rtlCol="0">
            <a:spAutoFit/>
          </a:bodyPr>
          <a:lstStyle/>
          <a:p>
            <a:pPr marL="516454" indent="-500367">
              <a:spcBef>
                <a:spcPts val="967"/>
              </a:spcBef>
              <a:buClr>
                <a:srgbClr val="E3DDD2"/>
              </a:buClr>
              <a:buSzPct val="90000"/>
              <a:buFont typeface="Wingdings"/>
              <a:buChar char=""/>
              <a:tabLst>
                <a:tab pos="516454" algn="l"/>
                <a:tab pos="517300" algn="l"/>
              </a:tabLst>
            </a:pPr>
            <a:r>
              <a:rPr sz="3333" spc="-20" dirty="0">
                <a:latin typeface="Calibri"/>
                <a:cs typeface="Calibri"/>
              </a:rPr>
              <a:t>Register</a:t>
            </a:r>
            <a:endParaRPr sz="3333">
              <a:latin typeface="Calibri"/>
              <a:cs typeface="Calibri"/>
            </a:endParaRPr>
          </a:p>
          <a:p>
            <a:pPr marL="516454" indent="-500367">
              <a:spcBef>
                <a:spcPts val="800"/>
              </a:spcBef>
              <a:buClr>
                <a:srgbClr val="E3DDD2"/>
              </a:buClr>
              <a:buSzPct val="93750"/>
              <a:buFont typeface="Wingdings"/>
              <a:buChar char=""/>
              <a:tabLst>
                <a:tab pos="516454" algn="l"/>
                <a:tab pos="517300" algn="l"/>
              </a:tabLst>
            </a:pPr>
            <a:r>
              <a:rPr sz="3200" spc="-27" dirty="0">
                <a:latin typeface="Calibri"/>
                <a:cs typeface="Calibri"/>
              </a:rPr>
              <a:t>Write</a:t>
            </a:r>
            <a:r>
              <a:rPr sz="3200" spc="-93" dirty="0">
                <a:latin typeface="Calibri"/>
                <a:cs typeface="Calibri"/>
              </a:rPr>
              <a:t> </a:t>
            </a:r>
            <a:r>
              <a:rPr sz="3200" spc="-7" dirty="0">
                <a:latin typeface="Calibri"/>
                <a:cs typeface="Calibri"/>
              </a:rPr>
              <a:t>Enable:</a:t>
            </a:r>
            <a:endParaRPr sz="3200">
              <a:latin typeface="Calibri"/>
              <a:cs typeface="Calibri"/>
            </a:endParaRPr>
          </a:p>
        </p:txBody>
      </p:sp>
      <p:sp>
        <p:nvSpPr>
          <p:cNvPr id="3" name="object 3"/>
          <p:cNvSpPr txBox="1"/>
          <p:nvPr/>
        </p:nvSpPr>
        <p:spPr>
          <a:xfrm>
            <a:off x="1686904" y="3551173"/>
            <a:ext cx="9341314" cy="1671654"/>
          </a:xfrm>
          <a:prstGeom prst="rect">
            <a:avLst/>
          </a:prstGeom>
        </p:spPr>
        <p:txBody>
          <a:bodyPr vert="horz" wrap="square" lIns="0" tIns="16933" rIns="0" bIns="0" rtlCol="0">
            <a:spAutoFit/>
          </a:bodyPr>
          <a:lstStyle/>
          <a:p>
            <a:pPr marL="461963" marR="2894681" indent="-461963">
              <a:spcBef>
                <a:spcPts val="133"/>
              </a:spcBef>
              <a:buSzPct val="90000"/>
              <a:buFont typeface="Wingdings"/>
              <a:buChar char=""/>
              <a:tabLst>
                <a:tab pos="461963" algn="l"/>
              </a:tabLst>
            </a:pPr>
            <a:r>
              <a:rPr sz="2667" dirty="0">
                <a:latin typeface="Calibri"/>
                <a:cs typeface="Calibri"/>
              </a:rPr>
              <a:t>Low (or deasserted) (0):  Data Out will not</a:t>
            </a:r>
            <a:r>
              <a:rPr lang="en-US" sz="2667" dirty="0">
                <a:latin typeface="Calibri"/>
                <a:cs typeface="Calibri"/>
              </a:rPr>
              <a:t> change </a:t>
            </a:r>
          </a:p>
          <a:p>
            <a:pPr marL="461963" marR="2894681" indent="-461963">
              <a:spcBef>
                <a:spcPts val="133"/>
              </a:spcBef>
              <a:buSzPct val="90000"/>
              <a:buFont typeface="Wingdings"/>
              <a:buChar char=""/>
              <a:tabLst>
                <a:tab pos="461963" algn="l"/>
              </a:tabLst>
            </a:pPr>
            <a:r>
              <a:rPr sz="2667" spc="-7" dirty="0">
                <a:latin typeface="Calibri"/>
                <a:cs typeface="Calibri"/>
              </a:rPr>
              <a:t>Asserted</a:t>
            </a:r>
            <a:r>
              <a:rPr sz="2667" spc="40" dirty="0">
                <a:latin typeface="Calibri"/>
                <a:cs typeface="Calibri"/>
              </a:rPr>
              <a:t> </a:t>
            </a:r>
            <a:r>
              <a:rPr sz="2667" dirty="0">
                <a:latin typeface="Calibri"/>
                <a:cs typeface="Calibri"/>
              </a:rPr>
              <a:t>(1):</a:t>
            </a:r>
            <a:r>
              <a:rPr sz="2667" spc="-27" dirty="0">
                <a:latin typeface="Calibri"/>
                <a:cs typeface="Calibri"/>
              </a:rPr>
              <a:t> </a:t>
            </a:r>
            <a:r>
              <a:rPr sz="2667" spc="-20" dirty="0">
                <a:latin typeface="Calibri"/>
                <a:cs typeface="Calibri"/>
              </a:rPr>
              <a:t>Data</a:t>
            </a:r>
            <a:r>
              <a:rPr sz="2667" dirty="0">
                <a:latin typeface="Calibri"/>
                <a:cs typeface="Calibri"/>
              </a:rPr>
              <a:t> Out</a:t>
            </a:r>
            <a:r>
              <a:rPr sz="2667" spc="-13" dirty="0">
                <a:latin typeface="Calibri"/>
                <a:cs typeface="Calibri"/>
              </a:rPr>
              <a:t> </a:t>
            </a:r>
            <a:r>
              <a:rPr sz="2667" spc="-7" dirty="0">
                <a:latin typeface="Calibri"/>
                <a:cs typeface="Calibri"/>
              </a:rPr>
              <a:t>will</a:t>
            </a:r>
            <a:r>
              <a:rPr sz="2667" spc="13" dirty="0">
                <a:latin typeface="Calibri"/>
                <a:cs typeface="Calibri"/>
              </a:rPr>
              <a:t> </a:t>
            </a:r>
            <a:r>
              <a:rPr sz="2667" spc="-7" dirty="0">
                <a:latin typeface="Calibri"/>
                <a:cs typeface="Calibri"/>
              </a:rPr>
              <a:t>become</a:t>
            </a:r>
            <a:r>
              <a:rPr sz="2667" spc="-13" dirty="0">
                <a:latin typeface="Calibri"/>
                <a:cs typeface="Calibri"/>
              </a:rPr>
              <a:t> </a:t>
            </a:r>
            <a:r>
              <a:rPr sz="2667" spc="-20" dirty="0">
                <a:latin typeface="Calibri"/>
                <a:cs typeface="Calibri"/>
              </a:rPr>
              <a:t>Data</a:t>
            </a:r>
            <a:r>
              <a:rPr sz="2667" spc="-13" dirty="0">
                <a:latin typeface="Calibri"/>
                <a:cs typeface="Calibri"/>
              </a:rPr>
              <a:t> </a:t>
            </a:r>
            <a:r>
              <a:rPr sz="2667" spc="-7" dirty="0">
                <a:latin typeface="Calibri"/>
                <a:cs typeface="Calibri"/>
              </a:rPr>
              <a:t>In on </a:t>
            </a:r>
            <a:r>
              <a:rPr sz="2667" spc="-587" dirty="0">
                <a:latin typeface="Calibri"/>
                <a:cs typeface="Calibri"/>
              </a:rPr>
              <a:t> </a:t>
            </a:r>
            <a:r>
              <a:rPr sz="2667" spc="-7" dirty="0">
                <a:latin typeface="Calibri"/>
                <a:cs typeface="Calibri"/>
              </a:rPr>
              <a:t>positive</a:t>
            </a:r>
            <a:r>
              <a:rPr sz="2667" spc="7" dirty="0">
                <a:latin typeface="Calibri"/>
                <a:cs typeface="Calibri"/>
              </a:rPr>
              <a:t> </a:t>
            </a:r>
            <a:r>
              <a:rPr sz="2667" spc="-7" dirty="0">
                <a:latin typeface="Calibri"/>
                <a:cs typeface="Calibri"/>
              </a:rPr>
              <a:t>edge</a:t>
            </a:r>
            <a:r>
              <a:rPr sz="2667" spc="-13" dirty="0">
                <a:latin typeface="Calibri"/>
                <a:cs typeface="Calibri"/>
              </a:rPr>
              <a:t> </a:t>
            </a:r>
            <a:r>
              <a:rPr sz="2667" spc="-7" dirty="0">
                <a:latin typeface="Calibri"/>
                <a:cs typeface="Calibri"/>
              </a:rPr>
              <a:t>of</a:t>
            </a:r>
            <a:r>
              <a:rPr sz="2667" spc="-13" dirty="0">
                <a:latin typeface="Calibri"/>
                <a:cs typeface="Calibri"/>
              </a:rPr>
              <a:t> </a:t>
            </a:r>
            <a:r>
              <a:rPr sz="2667" spc="-7" dirty="0">
                <a:latin typeface="Calibri"/>
                <a:cs typeface="Calibri"/>
              </a:rPr>
              <a:t>clock</a:t>
            </a:r>
            <a:endParaRPr sz="2667" dirty="0">
              <a:latin typeface="Calibri"/>
              <a:cs typeface="Calibri"/>
            </a:endParaRPr>
          </a:p>
        </p:txBody>
      </p:sp>
      <p:sp>
        <p:nvSpPr>
          <p:cNvPr id="4" name="object 4"/>
          <p:cNvSpPr txBox="1">
            <a:spLocks noGrp="1"/>
          </p:cNvSpPr>
          <p:nvPr>
            <p:ph type="title"/>
          </p:nvPr>
        </p:nvSpPr>
        <p:spPr>
          <a:xfrm>
            <a:off x="210918" y="128705"/>
            <a:ext cx="12050093" cy="633507"/>
          </a:xfrm>
          <a:prstGeom prst="rect">
            <a:avLst/>
          </a:prstGeom>
        </p:spPr>
        <p:txBody>
          <a:bodyPr vert="horz" wrap="square" lIns="0" tIns="17780" rIns="0" bIns="0" rtlCol="0" anchor="ctr">
            <a:spAutoFit/>
          </a:bodyPr>
          <a:lstStyle/>
          <a:p>
            <a:pPr marL="16933">
              <a:lnSpc>
                <a:spcPct val="100000"/>
              </a:lnSpc>
              <a:spcBef>
                <a:spcPts val="140"/>
              </a:spcBef>
            </a:pPr>
            <a:r>
              <a:rPr sz="4000" b="1" spc="339" dirty="0"/>
              <a:t>Datapath Elements: State and Sequencing (1/3)</a:t>
            </a:r>
          </a:p>
        </p:txBody>
      </p:sp>
      <p:sp>
        <p:nvSpPr>
          <p:cNvPr id="5" name="object 5"/>
          <p:cNvSpPr txBox="1"/>
          <p:nvPr/>
        </p:nvSpPr>
        <p:spPr>
          <a:xfrm>
            <a:off x="6900747" y="3052304"/>
            <a:ext cx="252307" cy="272789"/>
          </a:xfrm>
          <a:prstGeom prst="rect">
            <a:avLst/>
          </a:prstGeom>
        </p:spPr>
        <p:txBody>
          <a:bodyPr vert="horz" wrap="square" lIns="0" tIns="16087" rIns="0" bIns="0" rtlCol="0">
            <a:spAutoFit/>
          </a:bodyPr>
          <a:lstStyle/>
          <a:p>
            <a:pPr marL="16933">
              <a:spcBef>
                <a:spcPts val="127"/>
              </a:spcBef>
            </a:pPr>
            <a:r>
              <a:rPr sz="1667" spc="-80" dirty="0">
                <a:latin typeface="Gill Sans MT"/>
                <a:cs typeface="Gill Sans MT"/>
              </a:rPr>
              <a:t>c</a:t>
            </a:r>
            <a:r>
              <a:rPr sz="1667" spc="-33" dirty="0">
                <a:latin typeface="Gill Sans MT"/>
                <a:cs typeface="Gill Sans MT"/>
              </a:rPr>
              <a:t>l</a:t>
            </a:r>
            <a:r>
              <a:rPr sz="1667" spc="-80" dirty="0">
                <a:latin typeface="Gill Sans MT"/>
                <a:cs typeface="Gill Sans MT"/>
              </a:rPr>
              <a:t>k</a:t>
            </a:r>
            <a:endParaRPr sz="1667">
              <a:latin typeface="Gill Sans MT"/>
              <a:cs typeface="Gill Sans MT"/>
            </a:endParaRPr>
          </a:p>
        </p:txBody>
      </p:sp>
      <p:sp>
        <p:nvSpPr>
          <p:cNvPr id="6" name="object 6"/>
          <p:cNvSpPr txBox="1"/>
          <p:nvPr/>
        </p:nvSpPr>
        <p:spPr>
          <a:xfrm>
            <a:off x="5924413" y="1954244"/>
            <a:ext cx="626533" cy="272789"/>
          </a:xfrm>
          <a:prstGeom prst="rect">
            <a:avLst/>
          </a:prstGeom>
        </p:spPr>
        <p:txBody>
          <a:bodyPr vert="horz" wrap="square" lIns="0" tIns="16087" rIns="0" bIns="0" rtlCol="0">
            <a:spAutoFit/>
          </a:bodyPr>
          <a:lstStyle/>
          <a:p>
            <a:pPr marL="16933">
              <a:spcBef>
                <a:spcPts val="127"/>
              </a:spcBef>
            </a:pPr>
            <a:r>
              <a:rPr sz="1667" spc="-280" dirty="0">
                <a:latin typeface="Gill Sans MT"/>
                <a:cs typeface="Gill Sans MT"/>
              </a:rPr>
              <a:t>D</a:t>
            </a:r>
            <a:r>
              <a:rPr sz="1667" spc="-7" dirty="0">
                <a:latin typeface="Gill Sans MT"/>
                <a:cs typeface="Gill Sans MT"/>
              </a:rPr>
              <a:t>a</a:t>
            </a:r>
            <a:r>
              <a:rPr sz="1667" spc="-27" dirty="0">
                <a:latin typeface="Gill Sans MT"/>
                <a:cs typeface="Gill Sans MT"/>
              </a:rPr>
              <a:t>t</a:t>
            </a:r>
            <a:r>
              <a:rPr sz="1667" spc="152" dirty="0">
                <a:latin typeface="Gill Sans MT"/>
                <a:cs typeface="Gill Sans MT"/>
              </a:rPr>
              <a:t>a</a:t>
            </a:r>
            <a:r>
              <a:rPr sz="1667" spc="-53" dirty="0">
                <a:latin typeface="Gill Sans MT"/>
                <a:cs typeface="Gill Sans MT"/>
              </a:rPr>
              <a:t> </a:t>
            </a:r>
            <a:r>
              <a:rPr sz="1667" spc="-100" dirty="0">
                <a:latin typeface="Gill Sans MT"/>
                <a:cs typeface="Gill Sans MT"/>
              </a:rPr>
              <a:t>I</a:t>
            </a:r>
            <a:r>
              <a:rPr sz="1667" dirty="0">
                <a:latin typeface="Gill Sans MT"/>
                <a:cs typeface="Gill Sans MT"/>
              </a:rPr>
              <a:t>n</a:t>
            </a:r>
            <a:endParaRPr sz="1667">
              <a:latin typeface="Gill Sans MT"/>
              <a:cs typeface="Gill Sans MT"/>
            </a:endParaRPr>
          </a:p>
        </p:txBody>
      </p:sp>
      <p:grpSp>
        <p:nvGrpSpPr>
          <p:cNvPr id="7" name="object 7"/>
          <p:cNvGrpSpPr/>
          <p:nvPr/>
        </p:nvGrpSpPr>
        <p:grpSpPr>
          <a:xfrm>
            <a:off x="6888312" y="1799801"/>
            <a:ext cx="258233" cy="1281853"/>
            <a:chOff x="6710362" y="1492186"/>
            <a:chExt cx="193675" cy="961390"/>
          </a:xfrm>
        </p:grpSpPr>
        <p:sp>
          <p:nvSpPr>
            <p:cNvPr id="8" name="object 8"/>
            <p:cNvSpPr/>
            <p:nvPr/>
          </p:nvSpPr>
          <p:spPr>
            <a:xfrm>
              <a:off x="6724650" y="1506474"/>
              <a:ext cx="165100" cy="742315"/>
            </a:xfrm>
            <a:custGeom>
              <a:avLst/>
              <a:gdLst/>
              <a:ahLst/>
              <a:cxnLst/>
              <a:rect l="l" t="t" r="r" b="b"/>
              <a:pathLst>
                <a:path w="165100" h="742314">
                  <a:moveTo>
                    <a:pt x="0" y="0"/>
                  </a:moveTo>
                  <a:lnTo>
                    <a:pt x="164592" y="0"/>
                  </a:lnTo>
                  <a:lnTo>
                    <a:pt x="164592" y="742188"/>
                  </a:lnTo>
                  <a:lnTo>
                    <a:pt x="0" y="742188"/>
                  </a:lnTo>
                  <a:lnTo>
                    <a:pt x="0" y="0"/>
                  </a:lnTo>
                  <a:close/>
                </a:path>
              </a:pathLst>
            </a:custGeom>
            <a:ln w="28575">
              <a:solidFill>
                <a:srgbClr val="000000"/>
              </a:solidFill>
            </a:ln>
          </p:spPr>
          <p:txBody>
            <a:bodyPr wrap="square" lIns="0" tIns="0" rIns="0" bIns="0" rtlCol="0"/>
            <a:lstStyle/>
            <a:p>
              <a:endParaRPr sz="2400"/>
            </a:p>
          </p:txBody>
        </p:sp>
        <p:sp>
          <p:nvSpPr>
            <p:cNvPr id="9" name="object 9"/>
            <p:cNvSpPr/>
            <p:nvPr/>
          </p:nvSpPr>
          <p:spPr>
            <a:xfrm>
              <a:off x="6809993" y="2250186"/>
              <a:ext cx="0" cy="190500"/>
            </a:xfrm>
            <a:custGeom>
              <a:avLst/>
              <a:gdLst/>
              <a:ahLst/>
              <a:cxnLst/>
              <a:rect l="l" t="t" r="r" b="b"/>
              <a:pathLst>
                <a:path h="190500">
                  <a:moveTo>
                    <a:pt x="0" y="0"/>
                  </a:moveTo>
                  <a:lnTo>
                    <a:pt x="0" y="190500"/>
                  </a:lnTo>
                </a:path>
              </a:pathLst>
            </a:custGeom>
            <a:ln w="25400">
              <a:solidFill>
                <a:srgbClr val="000000"/>
              </a:solidFill>
            </a:ln>
          </p:spPr>
          <p:txBody>
            <a:bodyPr wrap="square" lIns="0" tIns="0" rIns="0" bIns="0" rtlCol="0"/>
            <a:lstStyle/>
            <a:p>
              <a:endParaRPr sz="2400"/>
            </a:p>
          </p:txBody>
        </p:sp>
      </p:grpSp>
      <p:sp>
        <p:nvSpPr>
          <p:cNvPr id="10" name="object 10"/>
          <p:cNvSpPr txBox="1"/>
          <p:nvPr/>
        </p:nvSpPr>
        <p:spPr>
          <a:xfrm>
            <a:off x="6432434" y="1274307"/>
            <a:ext cx="1061720" cy="272789"/>
          </a:xfrm>
          <a:prstGeom prst="rect">
            <a:avLst/>
          </a:prstGeom>
        </p:spPr>
        <p:txBody>
          <a:bodyPr vert="horz" wrap="square" lIns="0" tIns="16087" rIns="0" bIns="0" rtlCol="0">
            <a:spAutoFit/>
          </a:bodyPr>
          <a:lstStyle/>
          <a:p>
            <a:pPr marL="16933">
              <a:spcBef>
                <a:spcPts val="127"/>
              </a:spcBef>
            </a:pPr>
            <a:r>
              <a:rPr sz="1667" spc="-460" dirty="0">
                <a:latin typeface="Gill Sans MT"/>
                <a:cs typeface="Gill Sans MT"/>
              </a:rPr>
              <a:t>W</a:t>
            </a:r>
            <a:r>
              <a:rPr sz="1667" spc="-152" dirty="0">
                <a:latin typeface="Gill Sans MT"/>
                <a:cs typeface="Gill Sans MT"/>
              </a:rPr>
              <a:t>r</a:t>
            </a:r>
            <a:r>
              <a:rPr sz="1667" spc="-53" dirty="0">
                <a:latin typeface="Gill Sans MT"/>
                <a:cs typeface="Gill Sans MT"/>
              </a:rPr>
              <a:t>i</a:t>
            </a:r>
            <a:r>
              <a:rPr sz="1667" spc="-160" dirty="0">
                <a:latin typeface="Gill Sans MT"/>
                <a:cs typeface="Gill Sans MT"/>
              </a:rPr>
              <a:t>t</a:t>
            </a:r>
            <a:r>
              <a:rPr sz="1667" spc="7" dirty="0">
                <a:latin typeface="Gill Sans MT"/>
                <a:cs typeface="Gill Sans MT"/>
              </a:rPr>
              <a:t>e</a:t>
            </a:r>
            <a:r>
              <a:rPr sz="1667" spc="-73" dirty="0">
                <a:latin typeface="Gill Sans MT"/>
                <a:cs typeface="Gill Sans MT"/>
              </a:rPr>
              <a:t> </a:t>
            </a:r>
            <a:r>
              <a:rPr sz="1667" spc="-152" dirty="0">
                <a:latin typeface="Gill Sans MT"/>
                <a:cs typeface="Gill Sans MT"/>
              </a:rPr>
              <a:t>E</a:t>
            </a:r>
            <a:r>
              <a:rPr sz="1667" spc="-7" dirty="0">
                <a:latin typeface="Gill Sans MT"/>
                <a:cs typeface="Gill Sans MT"/>
              </a:rPr>
              <a:t>n</a:t>
            </a:r>
            <a:r>
              <a:rPr sz="1667" spc="47" dirty="0">
                <a:latin typeface="Gill Sans MT"/>
                <a:cs typeface="Gill Sans MT"/>
              </a:rPr>
              <a:t>ab</a:t>
            </a:r>
            <a:r>
              <a:rPr sz="1667" spc="27" dirty="0">
                <a:latin typeface="Gill Sans MT"/>
                <a:cs typeface="Gill Sans MT"/>
              </a:rPr>
              <a:t>l</a:t>
            </a:r>
            <a:r>
              <a:rPr sz="1667" spc="7" dirty="0">
                <a:latin typeface="Gill Sans MT"/>
                <a:cs typeface="Gill Sans MT"/>
              </a:rPr>
              <a:t>e</a:t>
            </a:r>
            <a:endParaRPr sz="1667">
              <a:latin typeface="Gill Sans MT"/>
              <a:cs typeface="Gill Sans MT"/>
            </a:endParaRPr>
          </a:p>
        </p:txBody>
      </p:sp>
      <p:grpSp>
        <p:nvGrpSpPr>
          <p:cNvPr id="11" name="object 11"/>
          <p:cNvGrpSpPr/>
          <p:nvPr/>
        </p:nvGrpSpPr>
        <p:grpSpPr>
          <a:xfrm>
            <a:off x="5915067" y="2238121"/>
            <a:ext cx="990600" cy="132927"/>
            <a:chOff x="5980429" y="1820926"/>
            <a:chExt cx="742950" cy="99695"/>
          </a:xfrm>
        </p:grpSpPr>
        <p:sp>
          <p:nvSpPr>
            <p:cNvPr id="12" name="object 12"/>
            <p:cNvSpPr/>
            <p:nvPr/>
          </p:nvSpPr>
          <p:spPr>
            <a:xfrm>
              <a:off x="5993129" y="1872234"/>
              <a:ext cx="666750" cy="0"/>
            </a:xfrm>
            <a:custGeom>
              <a:avLst/>
              <a:gdLst/>
              <a:ahLst/>
              <a:cxnLst/>
              <a:rect l="l" t="t" r="r" b="b"/>
              <a:pathLst>
                <a:path w="666750">
                  <a:moveTo>
                    <a:pt x="666496" y="0"/>
                  </a:moveTo>
                  <a:lnTo>
                    <a:pt x="0"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6646924" y="1834130"/>
              <a:ext cx="76200" cy="76200"/>
            </a:xfrm>
            <a:custGeom>
              <a:avLst/>
              <a:gdLst/>
              <a:ahLst/>
              <a:cxnLst/>
              <a:rect l="l" t="t" r="r" b="b"/>
              <a:pathLst>
                <a:path w="76200" h="76200">
                  <a:moveTo>
                    <a:pt x="0" y="0"/>
                  </a:moveTo>
                  <a:lnTo>
                    <a:pt x="0" y="76199"/>
                  </a:lnTo>
                  <a:lnTo>
                    <a:pt x="76200" y="38099"/>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6329171" y="1827276"/>
              <a:ext cx="56515" cy="86995"/>
            </a:xfrm>
            <a:custGeom>
              <a:avLst/>
              <a:gdLst/>
              <a:ahLst/>
              <a:cxnLst/>
              <a:rect l="l" t="t" r="r" b="b"/>
              <a:pathLst>
                <a:path w="56514" h="86994">
                  <a:moveTo>
                    <a:pt x="56387" y="0"/>
                  </a:moveTo>
                  <a:lnTo>
                    <a:pt x="0" y="86868"/>
                  </a:lnTo>
                </a:path>
              </a:pathLst>
            </a:custGeom>
            <a:ln w="12700">
              <a:solidFill>
                <a:srgbClr val="000000"/>
              </a:solidFill>
            </a:ln>
          </p:spPr>
          <p:txBody>
            <a:bodyPr wrap="square" lIns="0" tIns="0" rIns="0" bIns="0" rtlCol="0"/>
            <a:lstStyle/>
            <a:p>
              <a:endParaRPr sz="2400"/>
            </a:p>
          </p:txBody>
        </p:sp>
      </p:grpSp>
      <p:sp>
        <p:nvSpPr>
          <p:cNvPr id="15" name="object 15"/>
          <p:cNvSpPr txBox="1"/>
          <p:nvPr/>
        </p:nvSpPr>
        <p:spPr>
          <a:xfrm>
            <a:off x="6305435" y="2353807"/>
            <a:ext cx="166793" cy="272789"/>
          </a:xfrm>
          <a:prstGeom prst="rect">
            <a:avLst/>
          </a:prstGeom>
        </p:spPr>
        <p:txBody>
          <a:bodyPr vert="horz" wrap="square" lIns="0" tIns="16087" rIns="0" bIns="0" rtlCol="0">
            <a:spAutoFit/>
          </a:bodyPr>
          <a:lstStyle/>
          <a:p>
            <a:pPr marL="16933">
              <a:spcBef>
                <a:spcPts val="127"/>
              </a:spcBef>
            </a:pPr>
            <a:r>
              <a:rPr sz="1667" spc="-260" dirty="0">
                <a:latin typeface="Gill Sans MT"/>
                <a:cs typeface="Gill Sans MT"/>
              </a:rPr>
              <a:t>N</a:t>
            </a:r>
            <a:endParaRPr sz="1667">
              <a:latin typeface="Gill Sans MT"/>
              <a:cs typeface="Gill Sans MT"/>
            </a:endParaRPr>
          </a:p>
        </p:txBody>
      </p:sp>
      <p:grpSp>
        <p:nvGrpSpPr>
          <p:cNvPr id="16" name="object 16"/>
          <p:cNvGrpSpPr/>
          <p:nvPr/>
        </p:nvGrpSpPr>
        <p:grpSpPr>
          <a:xfrm>
            <a:off x="7120043" y="2238121"/>
            <a:ext cx="948267" cy="132927"/>
            <a:chOff x="6884161" y="1820926"/>
            <a:chExt cx="711200" cy="99695"/>
          </a:xfrm>
        </p:grpSpPr>
        <p:sp>
          <p:nvSpPr>
            <p:cNvPr id="17" name="object 17"/>
            <p:cNvSpPr/>
            <p:nvPr/>
          </p:nvSpPr>
          <p:spPr>
            <a:xfrm>
              <a:off x="6896861" y="1872234"/>
              <a:ext cx="635000" cy="0"/>
            </a:xfrm>
            <a:custGeom>
              <a:avLst/>
              <a:gdLst/>
              <a:ahLst/>
              <a:cxnLst/>
              <a:rect l="l" t="t" r="r" b="b"/>
              <a:pathLst>
                <a:path w="635000">
                  <a:moveTo>
                    <a:pt x="0" y="0"/>
                  </a:moveTo>
                  <a:lnTo>
                    <a:pt x="634492" y="0"/>
                  </a:lnTo>
                </a:path>
              </a:pathLst>
            </a:custGeom>
            <a:ln w="25400">
              <a:solidFill>
                <a:srgbClr val="000000"/>
              </a:solidFill>
            </a:ln>
          </p:spPr>
          <p:txBody>
            <a:bodyPr wrap="square" lIns="0" tIns="0" rIns="0" bIns="0" rtlCol="0"/>
            <a:lstStyle/>
            <a:p>
              <a:endParaRPr sz="2400"/>
            </a:p>
          </p:txBody>
        </p:sp>
        <p:sp>
          <p:nvSpPr>
            <p:cNvPr id="18" name="object 18"/>
            <p:cNvSpPr/>
            <p:nvPr/>
          </p:nvSpPr>
          <p:spPr>
            <a:xfrm>
              <a:off x="7518655" y="1834131"/>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9" name="object 19"/>
            <p:cNvSpPr/>
            <p:nvPr/>
          </p:nvSpPr>
          <p:spPr>
            <a:xfrm>
              <a:off x="7234427" y="1827276"/>
              <a:ext cx="55244" cy="86995"/>
            </a:xfrm>
            <a:custGeom>
              <a:avLst/>
              <a:gdLst/>
              <a:ahLst/>
              <a:cxnLst/>
              <a:rect l="l" t="t" r="r" b="b"/>
              <a:pathLst>
                <a:path w="55245" h="86994">
                  <a:moveTo>
                    <a:pt x="54864" y="0"/>
                  </a:moveTo>
                  <a:lnTo>
                    <a:pt x="0" y="86868"/>
                  </a:lnTo>
                </a:path>
              </a:pathLst>
            </a:custGeom>
            <a:ln w="12700">
              <a:solidFill>
                <a:srgbClr val="000000"/>
              </a:solidFill>
            </a:ln>
          </p:spPr>
          <p:txBody>
            <a:bodyPr wrap="square" lIns="0" tIns="0" rIns="0" bIns="0" rtlCol="0"/>
            <a:lstStyle/>
            <a:p>
              <a:endParaRPr sz="2400"/>
            </a:p>
          </p:txBody>
        </p:sp>
      </p:grpSp>
      <p:sp>
        <p:nvSpPr>
          <p:cNvPr id="20" name="object 20"/>
          <p:cNvSpPr txBox="1"/>
          <p:nvPr/>
        </p:nvSpPr>
        <p:spPr>
          <a:xfrm>
            <a:off x="7525164" y="2353807"/>
            <a:ext cx="166793" cy="272789"/>
          </a:xfrm>
          <a:prstGeom prst="rect">
            <a:avLst/>
          </a:prstGeom>
        </p:spPr>
        <p:txBody>
          <a:bodyPr vert="horz" wrap="square" lIns="0" tIns="16087" rIns="0" bIns="0" rtlCol="0">
            <a:spAutoFit/>
          </a:bodyPr>
          <a:lstStyle/>
          <a:p>
            <a:pPr marL="16933">
              <a:spcBef>
                <a:spcPts val="127"/>
              </a:spcBef>
            </a:pPr>
            <a:r>
              <a:rPr sz="1667" spc="-260" dirty="0">
                <a:latin typeface="Gill Sans MT"/>
                <a:cs typeface="Gill Sans MT"/>
              </a:rPr>
              <a:t>N</a:t>
            </a:r>
            <a:endParaRPr sz="1667">
              <a:latin typeface="Gill Sans MT"/>
              <a:cs typeface="Gill Sans MT"/>
            </a:endParaRPr>
          </a:p>
        </p:txBody>
      </p:sp>
      <p:sp>
        <p:nvSpPr>
          <p:cNvPr id="21" name="object 21"/>
          <p:cNvSpPr txBox="1"/>
          <p:nvPr/>
        </p:nvSpPr>
        <p:spPr>
          <a:xfrm>
            <a:off x="7257834" y="1954186"/>
            <a:ext cx="772160" cy="272789"/>
          </a:xfrm>
          <a:prstGeom prst="rect">
            <a:avLst/>
          </a:prstGeom>
        </p:spPr>
        <p:txBody>
          <a:bodyPr vert="horz" wrap="square" lIns="0" tIns="16087" rIns="0" bIns="0" rtlCol="0">
            <a:spAutoFit/>
          </a:bodyPr>
          <a:lstStyle/>
          <a:p>
            <a:pPr marL="16933">
              <a:spcBef>
                <a:spcPts val="127"/>
              </a:spcBef>
            </a:pPr>
            <a:r>
              <a:rPr sz="1667" spc="-280" dirty="0">
                <a:latin typeface="Gill Sans MT"/>
                <a:cs typeface="Gill Sans MT"/>
              </a:rPr>
              <a:t>D</a:t>
            </a:r>
            <a:r>
              <a:rPr sz="1667" spc="-7" dirty="0">
                <a:latin typeface="Gill Sans MT"/>
                <a:cs typeface="Gill Sans MT"/>
              </a:rPr>
              <a:t>a</a:t>
            </a:r>
            <a:r>
              <a:rPr sz="1667" spc="-27" dirty="0">
                <a:latin typeface="Gill Sans MT"/>
                <a:cs typeface="Gill Sans MT"/>
              </a:rPr>
              <a:t>t</a:t>
            </a:r>
            <a:r>
              <a:rPr sz="1667" spc="152" dirty="0">
                <a:latin typeface="Gill Sans MT"/>
                <a:cs typeface="Gill Sans MT"/>
              </a:rPr>
              <a:t>a</a:t>
            </a:r>
            <a:r>
              <a:rPr sz="1667" spc="-53" dirty="0">
                <a:latin typeface="Gill Sans MT"/>
                <a:cs typeface="Gill Sans MT"/>
              </a:rPr>
              <a:t> </a:t>
            </a:r>
            <a:r>
              <a:rPr sz="1667" spc="-305" dirty="0">
                <a:latin typeface="Gill Sans MT"/>
                <a:cs typeface="Gill Sans MT"/>
              </a:rPr>
              <a:t>O</a:t>
            </a:r>
            <a:r>
              <a:rPr sz="1667" spc="-7" dirty="0">
                <a:latin typeface="Gill Sans MT"/>
                <a:cs typeface="Gill Sans MT"/>
              </a:rPr>
              <a:t>u</a:t>
            </a:r>
            <a:r>
              <a:rPr sz="1667" spc="-152" dirty="0">
                <a:latin typeface="Gill Sans MT"/>
                <a:cs typeface="Gill Sans MT"/>
              </a:rPr>
              <a:t>t</a:t>
            </a:r>
            <a:endParaRPr sz="1667">
              <a:latin typeface="Gill Sans MT"/>
              <a:cs typeface="Gill Sans MT"/>
            </a:endParaRPr>
          </a:p>
        </p:txBody>
      </p:sp>
      <p:grpSp>
        <p:nvGrpSpPr>
          <p:cNvPr id="22" name="object 22"/>
          <p:cNvGrpSpPr/>
          <p:nvPr/>
        </p:nvGrpSpPr>
        <p:grpSpPr>
          <a:xfrm>
            <a:off x="6933270" y="1546564"/>
            <a:ext cx="154093" cy="1262380"/>
            <a:chOff x="6744081" y="1302258"/>
            <a:chExt cx="115570" cy="946785"/>
          </a:xfrm>
        </p:grpSpPr>
        <p:sp>
          <p:nvSpPr>
            <p:cNvPr id="23" name="object 23"/>
            <p:cNvSpPr/>
            <p:nvPr/>
          </p:nvSpPr>
          <p:spPr>
            <a:xfrm>
              <a:off x="6809994" y="1302258"/>
              <a:ext cx="0" cy="192405"/>
            </a:xfrm>
            <a:custGeom>
              <a:avLst/>
              <a:gdLst/>
              <a:ahLst/>
              <a:cxnLst/>
              <a:rect l="l" t="t" r="r" b="b"/>
              <a:pathLst>
                <a:path h="192405">
                  <a:moveTo>
                    <a:pt x="0" y="192024"/>
                  </a:moveTo>
                  <a:lnTo>
                    <a:pt x="0" y="0"/>
                  </a:lnTo>
                </a:path>
              </a:pathLst>
            </a:custGeom>
            <a:ln w="28575">
              <a:solidFill>
                <a:srgbClr val="000000"/>
              </a:solidFill>
            </a:ln>
          </p:spPr>
          <p:txBody>
            <a:bodyPr wrap="square" lIns="0" tIns="0" rIns="0" bIns="0" rtlCol="0"/>
            <a:lstStyle/>
            <a:p>
              <a:endParaRPr sz="2400"/>
            </a:p>
          </p:txBody>
        </p:sp>
        <p:sp>
          <p:nvSpPr>
            <p:cNvPr id="24" name="object 24"/>
            <p:cNvSpPr/>
            <p:nvPr/>
          </p:nvSpPr>
          <p:spPr>
            <a:xfrm>
              <a:off x="6753606" y="2143505"/>
              <a:ext cx="48895" cy="96520"/>
            </a:xfrm>
            <a:custGeom>
              <a:avLst/>
              <a:gdLst/>
              <a:ahLst/>
              <a:cxnLst/>
              <a:rect l="l" t="t" r="r" b="b"/>
              <a:pathLst>
                <a:path w="48895" h="96519">
                  <a:moveTo>
                    <a:pt x="0" y="96012"/>
                  </a:moveTo>
                  <a:lnTo>
                    <a:pt x="48768" y="0"/>
                  </a:lnTo>
                </a:path>
              </a:pathLst>
            </a:custGeom>
            <a:ln w="19050">
              <a:solidFill>
                <a:srgbClr val="000000"/>
              </a:solidFill>
            </a:ln>
          </p:spPr>
          <p:txBody>
            <a:bodyPr wrap="square" lIns="0" tIns="0" rIns="0" bIns="0" rtlCol="0"/>
            <a:lstStyle/>
            <a:p>
              <a:endParaRPr sz="2400"/>
            </a:p>
          </p:txBody>
        </p:sp>
        <p:sp>
          <p:nvSpPr>
            <p:cNvPr id="25" name="object 25"/>
            <p:cNvSpPr/>
            <p:nvPr/>
          </p:nvSpPr>
          <p:spPr>
            <a:xfrm>
              <a:off x="6802374" y="2143505"/>
              <a:ext cx="47625" cy="96520"/>
            </a:xfrm>
            <a:custGeom>
              <a:avLst/>
              <a:gdLst/>
              <a:ahLst/>
              <a:cxnLst/>
              <a:rect l="l" t="t" r="r" b="b"/>
              <a:pathLst>
                <a:path w="47625" h="96519">
                  <a:moveTo>
                    <a:pt x="0" y="0"/>
                  </a:moveTo>
                  <a:lnTo>
                    <a:pt x="47244" y="96012"/>
                  </a:lnTo>
                </a:path>
              </a:pathLst>
            </a:custGeom>
            <a:ln w="19050">
              <a:solidFill>
                <a:srgbClr val="000000"/>
              </a:solidFill>
            </a:ln>
          </p:spPr>
          <p:txBody>
            <a:bodyPr wrap="square" lIns="0" tIns="0" rIns="0" bIns="0" rtlCol="0"/>
            <a:lstStyle/>
            <a:p>
              <a:endParaRPr sz="2400"/>
            </a:p>
          </p:txBody>
        </p:sp>
      </p:grpSp>
      <p:sp>
        <p:nvSpPr>
          <p:cNvPr id="26" name="Date Placeholder 25">
            <a:extLst>
              <a:ext uri="{FF2B5EF4-FFF2-40B4-BE49-F238E27FC236}">
                <a16:creationId xmlns:a16="http://schemas.microsoft.com/office/drawing/2014/main" id="{C64A3D36-708A-44ED-9189-EA78C4D6E2DC}"/>
              </a:ext>
            </a:extLst>
          </p:cNvPr>
          <p:cNvSpPr>
            <a:spLocks noGrp="1"/>
          </p:cNvSpPr>
          <p:nvPr>
            <p:ph type="dt" sz="half" idx="10"/>
          </p:nvPr>
        </p:nvSpPr>
        <p:spPr/>
        <p:txBody>
          <a:bodyPr/>
          <a:lstStyle/>
          <a:p>
            <a:fld id="{D6877267-A8DF-4DFD-A329-E463F984838A}" type="datetime1">
              <a:rPr lang="en-US" smtClean="0"/>
              <a:t>5/11/2024</a:t>
            </a:fld>
            <a:endParaRPr lang="en-US"/>
          </a:p>
        </p:txBody>
      </p:sp>
      <p:sp>
        <p:nvSpPr>
          <p:cNvPr id="27" name="Slide Number Placeholder 26">
            <a:extLst>
              <a:ext uri="{FF2B5EF4-FFF2-40B4-BE49-F238E27FC236}">
                <a16:creationId xmlns:a16="http://schemas.microsoft.com/office/drawing/2014/main" id="{50328FA9-C8B5-4CA9-AA6F-3AD11A5C9FE7}"/>
              </a:ext>
            </a:extLst>
          </p:cNvPr>
          <p:cNvSpPr>
            <a:spLocks noGrp="1"/>
          </p:cNvSpPr>
          <p:nvPr>
            <p:ph type="sldNum" sz="quarter" idx="12"/>
          </p:nvPr>
        </p:nvSpPr>
        <p:spPr/>
        <p:txBody>
          <a:bodyPr/>
          <a:lstStyle/>
          <a:p>
            <a:fld id="{AB6352F2-FB44-4DA6-821F-C2F4E454E2C0}"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3844" y="1178255"/>
            <a:ext cx="8548670" cy="4501489"/>
          </a:xfrm>
          <a:prstGeom prst="rect">
            <a:avLst/>
          </a:prstGeom>
        </p:spPr>
        <p:txBody>
          <a:bodyPr vert="horz" wrap="square" lIns="0" tIns="71120" rIns="0" bIns="0" rtlCol="0">
            <a:spAutoFit/>
          </a:bodyPr>
          <a:lstStyle/>
          <a:p>
            <a:pPr marL="425016" marR="205735" indent="-408930">
              <a:lnSpc>
                <a:spcPts val="3227"/>
              </a:lnSpc>
              <a:spcBef>
                <a:spcPts val="560"/>
              </a:spcBef>
              <a:buClr>
                <a:srgbClr val="E3DDD2"/>
              </a:buClr>
              <a:buSzPct val="142222"/>
              <a:buFont typeface="Wingdings"/>
              <a:buChar char=""/>
              <a:tabLst>
                <a:tab pos="554553" algn="l"/>
                <a:tab pos="555398" algn="l"/>
              </a:tabLst>
            </a:pPr>
            <a:r>
              <a:rPr sz="2400" dirty="0"/>
              <a:t>	</a:t>
            </a:r>
            <a:r>
              <a:rPr sz="3000" spc="-13" dirty="0">
                <a:latin typeface="Calibri"/>
                <a:cs typeface="Calibri"/>
              </a:rPr>
              <a:t>Register </a:t>
            </a:r>
            <a:r>
              <a:rPr sz="3000" spc="-7" dirty="0">
                <a:latin typeface="Calibri"/>
                <a:cs typeface="Calibri"/>
              </a:rPr>
              <a:t>file (regfile, RF) consists </a:t>
            </a:r>
            <a:r>
              <a:rPr sz="3000" spc="-660" dirty="0">
                <a:latin typeface="Calibri"/>
                <a:cs typeface="Calibri"/>
              </a:rPr>
              <a:t> </a:t>
            </a:r>
            <a:r>
              <a:rPr sz="3000" dirty="0">
                <a:latin typeface="Calibri"/>
                <a:cs typeface="Calibri"/>
              </a:rPr>
              <a:t>of</a:t>
            </a:r>
            <a:r>
              <a:rPr sz="3000" spc="-7" dirty="0">
                <a:latin typeface="Calibri"/>
                <a:cs typeface="Calibri"/>
              </a:rPr>
              <a:t> </a:t>
            </a:r>
            <a:r>
              <a:rPr sz="3000" dirty="0">
                <a:latin typeface="Calibri"/>
                <a:cs typeface="Calibri"/>
              </a:rPr>
              <a:t>32</a:t>
            </a:r>
            <a:r>
              <a:rPr sz="3000" spc="-20" dirty="0">
                <a:latin typeface="Calibri"/>
                <a:cs typeface="Calibri"/>
              </a:rPr>
              <a:t> </a:t>
            </a:r>
            <a:r>
              <a:rPr sz="3000" spc="-13" dirty="0">
                <a:latin typeface="Calibri"/>
                <a:cs typeface="Calibri"/>
              </a:rPr>
              <a:t>registers:</a:t>
            </a:r>
            <a:endParaRPr sz="3000" dirty="0">
              <a:latin typeface="Calibri"/>
              <a:cs typeface="Calibri"/>
            </a:endParaRPr>
          </a:p>
          <a:p>
            <a:pPr marL="815320" lvl="1" indent="-340351">
              <a:lnSpc>
                <a:spcPts val="2213"/>
              </a:lnSpc>
              <a:buSzPct val="90000"/>
              <a:buFont typeface="Wingdings"/>
              <a:buChar char=""/>
              <a:tabLst>
                <a:tab pos="815320" algn="l"/>
                <a:tab pos="816166" algn="l"/>
              </a:tabLst>
            </a:pPr>
            <a:r>
              <a:rPr sz="2667" spc="-53" dirty="0">
                <a:latin typeface="Calibri"/>
                <a:cs typeface="Calibri"/>
              </a:rPr>
              <a:t>Two</a:t>
            </a:r>
            <a:r>
              <a:rPr sz="2667" spc="-27" dirty="0">
                <a:latin typeface="Calibri"/>
                <a:cs typeface="Calibri"/>
              </a:rPr>
              <a:t> </a:t>
            </a:r>
            <a:r>
              <a:rPr sz="2667" dirty="0">
                <a:latin typeface="Calibri"/>
                <a:cs typeface="Calibri"/>
              </a:rPr>
              <a:t>32-bit</a:t>
            </a:r>
            <a:r>
              <a:rPr sz="2667" spc="-27" dirty="0">
                <a:latin typeface="Calibri"/>
                <a:cs typeface="Calibri"/>
              </a:rPr>
              <a:t> </a:t>
            </a:r>
            <a:r>
              <a:rPr sz="2667" dirty="0">
                <a:latin typeface="Calibri"/>
                <a:cs typeface="Calibri"/>
              </a:rPr>
              <a:t>output</a:t>
            </a:r>
            <a:r>
              <a:rPr sz="2667" spc="-40" dirty="0">
                <a:latin typeface="Calibri"/>
                <a:cs typeface="Calibri"/>
              </a:rPr>
              <a:t> </a:t>
            </a:r>
            <a:r>
              <a:rPr sz="2667" spc="-7" dirty="0">
                <a:latin typeface="Calibri"/>
                <a:cs typeface="Calibri"/>
              </a:rPr>
              <a:t>busses:</a:t>
            </a:r>
            <a:r>
              <a:rPr sz="2667" spc="13" dirty="0">
                <a:latin typeface="Calibri"/>
                <a:cs typeface="Calibri"/>
              </a:rPr>
              <a:t> </a:t>
            </a:r>
            <a:r>
              <a:rPr sz="2667" dirty="0" err="1">
                <a:latin typeface="Calibri"/>
                <a:cs typeface="Calibri"/>
              </a:rPr>
              <a:t>busA</a:t>
            </a:r>
            <a:r>
              <a:rPr sz="2667" spc="-20" dirty="0">
                <a:latin typeface="Calibri"/>
                <a:cs typeface="Calibri"/>
              </a:rPr>
              <a:t> </a:t>
            </a:r>
            <a:r>
              <a:rPr sz="2667" dirty="0">
                <a:latin typeface="Calibri"/>
                <a:cs typeface="Calibri"/>
              </a:rPr>
              <a:t>and</a:t>
            </a:r>
            <a:r>
              <a:rPr lang="en-US" sz="2667" dirty="0">
                <a:latin typeface="Calibri"/>
                <a:cs typeface="Calibri"/>
              </a:rPr>
              <a:t> </a:t>
            </a:r>
            <a:r>
              <a:rPr sz="2667" dirty="0" err="1">
                <a:latin typeface="Calibri"/>
                <a:cs typeface="Calibri"/>
              </a:rPr>
              <a:t>busB</a:t>
            </a:r>
            <a:endParaRPr lang="en-US" sz="2667" dirty="0">
              <a:latin typeface="Calibri"/>
              <a:cs typeface="Calibri"/>
            </a:endParaRPr>
          </a:p>
          <a:p>
            <a:pPr marL="815320" lvl="1" indent="-340351">
              <a:lnSpc>
                <a:spcPts val="2213"/>
              </a:lnSpc>
              <a:buSzPct val="90000"/>
              <a:buFont typeface="Wingdings"/>
              <a:buChar char=""/>
              <a:tabLst>
                <a:tab pos="815320" algn="l"/>
                <a:tab pos="816166" algn="l"/>
              </a:tabLst>
            </a:pPr>
            <a:r>
              <a:rPr lang="en-US" sz="2667" dirty="0">
                <a:latin typeface="Calibri"/>
                <a:cs typeface="Calibri"/>
              </a:rPr>
              <a:t>One</a:t>
            </a:r>
            <a:r>
              <a:rPr lang="en-US" sz="2667" spc="-40" dirty="0">
                <a:latin typeface="Calibri"/>
                <a:cs typeface="Calibri"/>
              </a:rPr>
              <a:t> </a:t>
            </a:r>
            <a:r>
              <a:rPr lang="en-US" sz="2667" dirty="0">
                <a:latin typeface="Calibri"/>
                <a:cs typeface="Calibri"/>
              </a:rPr>
              <a:t>32-bit</a:t>
            </a:r>
            <a:r>
              <a:rPr lang="en-US" sz="2667" spc="-47" dirty="0">
                <a:latin typeface="Calibri"/>
                <a:cs typeface="Calibri"/>
              </a:rPr>
              <a:t> </a:t>
            </a:r>
            <a:r>
              <a:rPr lang="en-US" sz="2667" dirty="0">
                <a:latin typeface="Calibri"/>
                <a:cs typeface="Calibri"/>
              </a:rPr>
              <a:t>input</a:t>
            </a:r>
            <a:r>
              <a:rPr lang="en-US" sz="2667" spc="-40" dirty="0">
                <a:latin typeface="Calibri"/>
                <a:cs typeface="Calibri"/>
              </a:rPr>
              <a:t> </a:t>
            </a:r>
            <a:r>
              <a:rPr lang="en-US" sz="2667" dirty="0">
                <a:latin typeface="Calibri"/>
                <a:cs typeface="Calibri"/>
              </a:rPr>
              <a:t>bus:</a:t>
            </a:r>
            <a:r>
              <a:rPr lang="en-US" sz="2667" spc="-27" dirty="0">
                <a:latin typeface="Calibri"/>
                <a:cs typeface="Calibri"/>
              </a:rPr>
              <a:t> </a:t>
            </a:r>
            <a:r>
              <a:rPr lang="en-US" sz="2667" dirty="0" err="1">
                <a:latin typeface="Calibri"/>
                <a:cs typeface="Calibri"/>
              </a:rPr>
              <a:t>busW</a:t>
            </a:r>
            <a:endParaRPr lang="en-US" sz="2667" dirty="0">
              <a:latin typeface="Calibri"/>
              <a:cs typeface="Calibri"/>
            </a:endParaRPr>
          </a:p>
          <a:p>
            <a:pPr marL="425016" indent="-408930">
              <a:lnSpc>
                <a:spcPts val="3287"/>
              </a:lnSpc>
              <a:spcBef>
                <a:spcPts val="140"/>
              </a:spcBef>
              <a:buClr>
                <a:srgbClr val="E3DDD2"/>
              </a:buClr>
              <a:buSzPct val="93333"/>
              <a:buFont typeface="Wingdings"/>
              <a:buChar char=""/>
              <a:tabLst>
                <a:tab pos="425016" algn="l"/>
                <a:tab pos="425863" algn="l"/>
              </a:tabLst>
            </a:pPr>
            <a:r>
              <a:rPr lang="en-US" sz="3000" spc="-13" dirty="0">
                <a:latin typeface="Calibri"/>
                <a:cs typeface="Calibri"/>
              </a:rPr>
              <a:t>Register</a:t>
            </a:r>
            <a:r>
              <a:rPr lang="en-US" sz="3000" spc="-60" dirty="0">
                <a:latin typeface="Calibri"/>
                <a:cs typeface="Calibri"/>
              </a:rPr>
              <a:t> </a:t>
            </a:r>
            <a:r>
              <a:rPr lang="en-US" sz="3000" spc="-7" dirty="0">
                <a:latin typeface="Calibri"/>
                <a:cs typeface="Calibri"/>
              </a:rPr>
              <a:t>is</a:t>
            </a:r>
            <a:r>
              <a:rPr lang="en-US" sz="3000" spc="-27" dirty="0">
                <a:latin typeface="Calibri"/>
                <a:cs typeface="Calibri"/>
              </a:rPr>
              <a:t> </a:t>
            </a:r>
            <a:r>
              <a:rPr lang="en-US" sz="3000" dirty="0">
                <a:latin typeface="Calibri"/>
                <a:cs typeface="Calibri"/>
              </a:rPr>
              <a:t>selected</a:t>
            </a:r>
            <a:r>
              <a:rPr lang="en-US" sz="3000" spc="-47" dirty="0">
                <a:latin typeface="Calibri"/>
                <a:cs typeface="Calibri"/>
              </a:rPr>
              <a:t> </a:t>
            </a:r>
            <a:r>
              <a:rPr lang="en-US" sz="3000" spc="-7" dirty="0">
                <a:latin typeface="Calibri"/>
                <a:cs typeface="Calibri"/>
              </a:rPr>
              <a:t>by:</a:t>
            </a:r>
            <a:endParaRPr lang="en-US" sz="3000" dirty="0">
              <a:latin typeface="Calibri"/>
              <a:cs typeface="Calibri"/>
            </a:endParaRPr>
          </a:p>
          <a:p>
            <a:pPr marL="815320" lvl="1" indent="-340351">
              <a:lnSpc>
                <a:spcPts val="2567"/>
              </a:lnSpc>
              <a:buSzPct val="90000"/>
              <a:buFont typeface="Wingdings"/>
              <a:buChar char=""/>
              <a:tabLst>
                <a:tab pos="815320" algn="l"/>
                <a:tab pos="816166" algn="l"/>
              </a:tabLst>
            </a:pPr>
            <a:r>
              <a:rPr lang="en-US" sz="2667" dirty="0">
                <a:latin typeface="Calibri"/>
                <a:cs typeface="Calibri"/>
              </a:rPr>
              <a:t>RA </a:t>
            </a:r>
            <a:r>
              <a:rPr lang="en-US" sz="2667" spc="-7" dirty="0">
                <a:latin typeface="Calibri"/>
                <a:cs typeface="Calibri"/>
              </a:rPr>
              <a:t>(number) selects</a:t>
            </a:r>
            <a:r>
              <a:rPr lang="en-US" sz="2667" spc="33" dirty="0">
                <a:latin typeface="Calibri"/>
                <a:cs typeface="Calibri"/>
              </a:rPr>
              <a:t> </a:t>
            </a:r>
            <a:r>
              <a:rPr lang="en-US" sz="2667" dirty="0">
                <a:latin typeface="Calibri"/>
                <a:cs typeface="Calibri"/>
              </a:rPr>
              <a:t>the</a:t>
            </a:r>
            <a:r>
              <a:rPr lang="en-US" sz="2667" spc="7" dirty="0">
                <a:latin typeface="Calibri"/>
                <a:cs typeface="Calibri"/>
              </a:rPr>
              <a:t> </a:t>
            </a:r>
            <a:r>
              <a:rPr lang="en-US" sz="2667" spc="-20" dirty="0">
                <a:latin typeface="Calibri"/>
                <a:cs typeface="Calibri"/>
              </a:rPr>
              <a:t>register</a:t>
            </a:r>
            <a:r>
              <a:rPr lang="en-US" sz="2667" spc="20" dirty="0">
                <a:latin typeface="Calibri"/>
                <a:cs typeface="Calibri"/>
              </a:rPr>
              <a:t> </a:t>
            </a:r>
            <a:r>
              <a:rPr lang="en-US" sz="2667" spc="-20" dirty="0">
                <a:latin typeface="Calibri"/>
                <a:cs typeface="Calibri"/>
              </a:rPr>
              <a:t>to</a:t>
            </a:r>
            <a:r>
              <a:rPr lang="en-US" sz="2667" spc="7" dirty="0">
                <a:latin typeface="Calibri"/>
                <a:cs typeface="Calibri"/>
              </a:rPr>
              <a:t> </a:t>
            </a:r>
            <a:r>
              <a:rPr lang="en-US" sz="2667" dirty="0">
                <a:latin typeface="Calibri"/>
                <a:cs typeface="Calibri"/>
              </a:rPr>
              <a:t>put</a:t>
            </a:r>
            <a:r>
              <a:rPr lang="en-US" sz="2667" spc="-7" dirty="0">
                <a:latin typeface="Calibri"/>
                <a:cs typeface="Calibri"/>
              </a:rPr>
              <a:t> on </a:t>
            </a:r>
            <a:r>
              <a:rPr lang="en-US" sz="2667" dirty="0" err="1">
                <a:latin typeface="Calibri"/>
                <a:cs typeface="Calibri"/>
              </a:rPr>
              <a:t>busA</a:t>
            </a:r>
            <a:r>
              <a:rPr lang="en-US" sz="2667" dirty="0">
                <a:latin typeface="Calibri"/>
                <a:cs typeface="Calibri"/>
              </a:rPr>
              <a:t> </a:t>
            </a:r>
            <a:r>
              <a:rPr lang="en-US" sz="2667" spc="-13" dirty="0">
                <a:latin typeface="Calibri"/>
                <a:cs typeface="Calibri"/>
              </a:rPr>
              <a:t>(data)</a:t>
            </a:r>
            <a:endParaRPr lang="en-US" sz="2667" dirty="0">
              <a:latin typeface="Calibri"/>
              <a:cs typeface="Calibri"/>
            </a:endParaRPr>
          </a:p>
          <a:p>
            <a:pPr marL="815320" lvl="1" indent="-340351">
              <a:lnSpc>
                <a:spcPts val="2560"/>
              </a:lnSpc>
              <a:buSzPct val="90000"/>
              <a:buFont typeface="Wingdings"/>
              <a:buChar char=""/>
              <a:tabLst>
                <a:tab pos="815320" algn="l"/>
                <a:tab pos="816166" algn="l"/>
              </a:tabLst>
            </a:pPr>
            <a:r>
              <a:rPr lang="en-US" sz="2667" dirty="0">
                <a:latin typeface="Calibri"/>
                <a:cs typeface="Calibri"/>
              </a:rPr>
              <a:t>RB</a:t>
            </a:r>
            <a:r>
              <a:rPr lang="en-US" sz="2667" spc="-7" dirty="0">
                <a:latin typeface="Calibri"/>
                <a:cs typeface="Calibri"/>
              </a:rPr>
              <a:t> (number)</a:t>
            </a:r>
            <a:r>
              <a:rPr lang="en-US" sz="2667" dirty="0">
                <a:latin typeface="Calibri"/>
                <a:cs typeface="Calibri"/>
              </a:rPr>
              <a:t> </a:t>
            </a:r>
            <a:r>
              <a:rPr lang="en-US" sz="2667" spc="-7" dirty="0">
                <a:latin typeface="Calibri"/>
                <a:cs typeface="Calibri"/>
              </a:rPr>
              <a:t>selects</a:t>
            </a:r>
            <a:r>
              <a:rPr lang="en-US" sz="2667" spc="33" dirty="0">
                <a:latin typeface="Calibri"/>
                <a:cs typeface="Calibri"/>
              </a:rPr>
              <a:t> </a:t>
            </a:r>
            <a:r>
              <a:rPr lang="en-US" sz="2667" dirty="0">
                <a:latin typeface="Calibri"/>
                <a:cs typeface="Calibri"/>
              </a:rPr>
              <a:t>the</a:t>
            </a:r>
            <a:r>
              <a:rPr lang="en-US" sz="2667" spc="-13" dirty="0">
                <a:latin typeface="Calibri"/>
                <a:cs typeface="Calibri"/>
              </a:rPr>
              <a:t> </a:t>
            </a:r>
            <a:r>
              <a:rPr lang="en-US" sz="2667" spc="-20" dirty="0">
                <a:latin typeface="Calibri"/>
                <a:cs typeface="Calibri"/>
              </a:rPr>
              <a:t>register</a:t>
            </a:r>
            <a:r>
              <a:rPr lang="en-US" sz="2667" spc="40" dirty="0">
                <a:latin typeface="Calibri"/>
                <a:cs typeface="Calibri"/>
              </a:rPr>
              <a:t> </a:t>
            </a:r>
            <a:r>
              <a:rPr lang="en-US" sz="2667" spc="-20" dirty="0">
                <a:latin typeface="Calibri"/>
                <a:cs typeface="Calibri"/>
              </a:rPr>
              <a:t>to</a:t>
            </a:r>
            <a:r>
              <a:rPr lang="en-US" sz="2667" spc="7" dirty="0">
                <a:latin typeface="Calibri"/>
                <a:cs typeface="Calibri"/>
              </a:rPr>
              <a:t> </a:t>
            </a:r>
            <a:r>
              <a:rPr lang="en-US" sz="2667" dirty="0">
                <a:latin typeface="Calibri"/>
                <a:cs typeface="Calibri"/>
              </a:rPr>
              <a:t>put</a:t>
            </a:r>
            <a:r>
              <a:rPr lang="en-US" sz="2667" spc="-27" dirty="0">
                <a:latin typeface="Calibri"/>
                <a:cs typeface="Calibri"/>
              </a:rPr>
              <a:t> </a:t>
            </a:r>
            <a:r>
              <a:rPr lang="en-US" sz="2667" spc="-7" dirty="0">
                <a:latin typeface="Calibri"/>
                <a:cs typeface="Calibri"/>
              </a:rPr>
              <a:t>on</a:t>
            </a:r>
            <a:r>
              <a:rPr lang="en-US" sz="2667" dirty="0">
                <a:latin typeface="Calibri"/>
                <a:cs typeface="Calibri"/>
              </a:rPr>
              <a:t> </a:t>
            </a:r>
            <a:r>
              <a:rPr lang="en-US" sz="2667" dirty="0" err="1">
                <a:latin typeface="Calibri"/>
                <a:cs typeface="Calibri"/>
              </a:rPr>
              <a:t>busB</a:t>
            </a:r>
            <a:r>
              <a:rPr lang="en-US" sz="2667" spc="7" dirty="0">
                <a:latin typeface="Calibri"/>
                <a:cs typeface="Calibri"/>
              </a:rPr>
              <a:t> </a:t>
            </a:r>
            <a:r>
              <a:rPr lang="en-US" sz="2667" spc="-13" dirty="0">
                <a:latin typeface="Calibri"/>
                <a:cs typeface="Calibri"/>
              </a:rPr>
              <a:t>(data)</a:t>
            </a:r>
            <a:endParaRPr lang="en-US" sz="2667" dirty="0">
              <a:latin typeface="Calibri"/>
              <a:cs typeface="Calibri"/>
            </a:endParaRPr>
          </a:p>
          <a:p>
            <a:pPr marL="815320" marR="958403" lvl="1" indent="-339505">
              <a:lnSpc>
                <a:spcPct val="80000"/>
              </a:lnSpc>
              <a:spcBef>
                <a:spcPts val="320"/>
              </a:spcBef>
              <a:buSzPct val="90000"/>
              <a:buFont typeface="Wingdings"/>
              <a:buChar char=""/>
              <a:tabLst>
                <a:tab pos="815320" algn="l"/>
                <a:tab pos="816166" algn="l"/>
              </a:tabLst>
            </a:pPr>
            <a:r>
              <a:rPr lang="en-US" sz="2667" spc="-7" dirty="0">
                <a:latin typeface="Calibri"/>
                <a:cs typeface="Calibri"/>
              </a:rPr>
              <a:t>RW</a:t>
            </a:r>
            <a:r>
              <a:rPr lang="en-US" sz="2667" spc="-27" dirty="0">
                <a:latin typeface="Calibri"/>
                <a:cs typeface="Calibri"/>
              </a:rPr>
              <a:t> </a:t>
            </a:r>
            <a:r>
              <a:rPr lang="en-US" sz="2667" dirty="0">
                <a:latin typeface="Calibri"/>
                <a:cs typeface="Calibri"/>
              </a:rPr>
              <a:t>(number)</a:t>
            </a:r>
            <a:r>
              <a:rPr lang="en-US" sz="2667" spc="-7" dirty="0">
                <a:latin typeface="Calibri"/>
                <a:cs typeface="Calibri"/>
              </a:rPr>
              <a:t> selects</a:t>
            </a:r>
            <a:r>
              <a:rPr lang="en-US" sz="2667" spc="27" dirty="0">
                <a:latin typeface="Calibri"/>
                <a:cs typeface="Calibri"/>
              </a:rPr>
              <a:t> </a:t>
            </a:r>
            <a:r>
              <a:rPr lang="en-US" sz="2667" dirty="0">
                <a:latin typeface="Calibri"/>
                <a:cs typeface="Calibri"/>
              </a:rPr>
              <a:t>the</a:t>
            </a:r>
            <a:r>
              <a:rPr lang="en-US" sz="2667" spc="-13" dirty="0">
                <a:latin typeface="Calibri"/>
                <a:cs typeface="Calibri"/>
              </a:rPr>
              <a:t> </a:t>
            </a:r>
            <a:r>
              <a:rPr lang="en-US" sz="2667" spc="-20" dirty="0">
                <a:latin typeface="Calibri"/>
                <a:cs typeface="Calibri"/>
              </a:rPr>
              <a:t>register</a:t>
            </a:r>
            <a:r>
              <a:rPr lang="en-US" sz="2667" spc="33" dirty="0">
                <a:latin typeface="Calibri"/>
                <a:cs typeface="Calibri"/>
              </a:rPr>
              <a:t> </a:t>
            </a:r>
            <a:r>
              <a:rPr lang="en-US" sz="2667" spc="-20" dirty="0">
                <a:latin typeface="Calibri"/>
                <a:cs typeface="Calibri"/>
              </a:rPr>
              <a:t>to</a:t>
            </a:r>
            <a:r>
              <a:rPr lang="en-US" sz="2667" spc="-13" dirty="0">
                <a:latin typeface="Calibri"/>
                <a:cs typeface="Calibri"/>
              </a:rPr>
              <a:t> </a:t>
            </a:r>
            <a:r>
              <a:rPr lang="en-US" sz="2667" dirty="0">
                <a:latin typeface="Calibri"/>
                <a:cs typeface="Calibri"/>
              </a:rPr>
              <a:t>be</a:t>
            </a:r>
            <a:r>
              <a:rPr lang="en-US" sz="2667" spc="593" dirty="0">
                <a:latin typeface="Calibri"/>
                <a:cs typeface="Calibri"/>
              </a:rPr>
              <a:t> </a:t>
            </a:r>
            <a:r>
              <a:rPr lang="en-US" sz="2667" spc="-13" dirty="0">
                <a:latin typeface="Calibri"/>
                <a:cs typeface="Calibri"/>
              </a:rPr>
              <a:t>written </a:t>
            </a:r>
            <a:r>
              <a:rPr lang="en-US" sz="2667" spc="-587" dirty="0">
                <a:latin typeface="Calibri"/>
                <a:cs typeface="Calibri"/>
              </a:rPr>
              <a:t> </a:t>
            </a:r>
            <a:r>
              <a:rPr lang="en-US" sz="2667" spc="-7" dirty="0">
                <a:latin typeface="Calibri"/>
                <a:cs typeface="Calibri"/>
              </a:rPr>
              <a:t>via </a:t>
            </a:r>
            <a:r>
              <a:rPr lang="en-US" sz="2667" dirty="0" err="1">
                <a:latin typeface="Calibri"/>
                <a:cs typeface="Calibri"/>
              </a:rPr>
              <a:t>busW</a:t>
            </a:r>
            <a:r>
              <a:rPr lang="en-US" sz="2667" spc="-20" dirty="0">
                <a:latin typeface="Calibri"/>
                <a:cs typeface="Calibri"/>
              </a:rPr>
              <a:t> </a:t>
            </a:r>
            <a:r>
              <a:rPr lang="en-US" sz="2667" spc="-13" dirty="0">
                <a:latin typeface="Calibri"/>
                <a:cs typeface="Calibri"/>
              </a:rPr>
              <a:t>(data)</a:t>
            </a:r>
            <a:r>
              <a:rPr lang="en-US" sz="2667" spc="7" dirty="0">
                <a:latin typeface="Calibri"/>
                <a:cs typeface="Calibri"/>
              </a:rPr>
              <a:t> </a:t>
            </a:r>
            <a:r>
              <a:rPr lang="en-US" sz="2667" spc="-7" dirty="0">
                <a:latin typeface="Calibri"/>
                <a:cs typeface="Calibri"/>
              </a:rPr>
              <a:t>when </a:t>
            </a:r>
            <a:r>
              <a:rPr lang="en-US" sz="2667" spc="-27" dirty="0">
                <a:latin typeface="Calibri"/>
                <a:cs typeface="Calibri"/>
              </a:rPr>
              <a:t>Write</a:t>
            </a:r>
            <a:r>
              <a:rPr lang="en-US" sz="2667" dirty="0">
                <a:latin typeface="Calibri"/>
                <a:cs typeface="Calibri"/>
              </a:rPr>
              <a:t> Enable</a:t>
            </a:r>
            <a:r>
              <a:rPr lang="en-US" sz="2667" spc="-13" dirty="0">
                <a:latin typeface="Calibri"/>
                <a:cs typeface="Calibri"/>
              </a:rPr>
              <a:t> </a:t>
            </a:r>
            <a:r>
              <a:rPr lang="en-US" sz="2667" spc="-7" dirty="0">
                <a:latin typeface="Calibri"/>
                <a:cs typeface="Calibri"/>
              </a:rPr>
              <a:t>is</a:t>
            </a:r>
            <a:r>
              <a:rPr lang="en-US" sz="2667" spc="7" dirty="0">
                <a:latin typeface="Calibri"/>
                <a:cs typeface="Calibri"/>
              </a:rPr>
              <a:t> </a:t>
            </a:r>
            <a:r>
              <a:rPr lang="en-US" sz="2667" dirty="0">
                <a:latin typeface="Calibri"/>
                <a:cs typeface="Calibri"/>
              </a:rPr>
              <a:t>1</a:t>
            </a:r>
          </a:p>
          <a:p>
            <a:pPr marL="425016" indent="-408930">
              <a:lnSpc>
                <a:spcPts val="2552"/>
              </a:lnSpc>
              <a:buClr>
                <a:srgbClr val="E3DDD2"/>
              </a:buClr>
              <a:buSzPct val="93333"/>
              <a:buFont typeface="Wingdings"/>
              <a:buChar char=""/>
              <a:tabLst>
                <a:tab pos="425016" algn="l"/>
                <a:tab pos="425863" algn="l"/>
              </a:tabLst>
            </a:pPr>
            <a:r>
              <a:rPr lang="en-US" sz="3000" dirty="0">
                <a:latin typeface="Calibri"/>
                <a:cs typeface="Calibri"/>
              </a:rPr>
              <a:t>Clock</a:t>
            </a:r>
            <a:r>
              <a:rPr lang="en-US" sz="3000" spc="-53" dirty="0">
                <a:latin typeface="Calibri"/>
                <a:cs typeface="Calibri"/>
              </a:rPr>
              <a:t> </a:t>
            </a:r>
            <a:r>
              <a:rPr lang="en-US" sz="3000" dirty="0">
                <a:latin typeface="Calibri"/>
                <a:cs typeface="Calibri"/>
              </a:rPr>
              <a:t>input</a:t>
            </a:r>
            <a:r>
              <a:rPr lang="en-US" sz="3000" spc="-40" dirty="0">
                <a:latin typeface="Calibri"/>
                <a:cs typeface="Calibri"/>
              </a:rPr>
              <a:t> </a:t>
            </a:r>
            <a:r>
              <a:rPr lang="en-US" sz="3000" spc="-7" dirty="0">
                <a:latin typeface="Calibri"/>
                <a:cs typeface="Calibri"/>
              </a:rPr>
              <a:t>(</a:t>
            </a:r>
            <a:r>
              <a:rPr lang="en-US" sz="3000" spc="-7" dirty="0" err="1">
                <a:latin typeface="Calibri"/>
                <a:cs typeface="Calibri"/>
              </a:rPr>
              <a:t>Clk</a:t>
            </a:r>
            <a:r>
              <a:rPr lang="en-US" sz="3000" spc="-7" dirty="0">
                <a:latin typeface="Calibri"/>
                <a:cs typeface="Calibri"/>
              </a:rPr>
              <a:t>)</a:t>
            </a:r>
            <a:endParaRPr lang="en-US" sz="3000" dirty="0">
              <a:latin typeface="Calibri"/>
              <a:cs typeface="Calibri"/>
            </a:endParaRPr>
          </a:p>
          <a:p>
            <a:pPr marL="815320" lvl="1" indent="-340351">
              <a:lnSpc>
                <a:spcPts val="2567"/>
              </a:lnSpc>
              <a:buSzPct val="90000"/>
              <a:buFont typeface="Wingdings"/>
              <a:buChar char=""/>
              <a:tabLst>
                <a:tab pos="815320" algn="l"/>
                <a:tab pos="816166" algn="l"/>
              </a:tabLst>
            </a:pPr>
            <a:r>
              <a:rPr lang="en-US" sz="2667" spc="-7" dirty="0" err="1">
                <a:latin typeface="Calibri"/>
                <a:cs typeface="Calibri"/>
              </a:rPr>
              <a:t>Clk</a:t>
            </a:r>
            <a:r>
              <a:rPr lang="en-US" sz="2667" dirty="0">
                <a:latin typeface="Calibri"/>
                <a:cs typeface="Calibri"/>
              </a:rPr>
              <a:t> input</a:t>
            </a:r>
            <a:r>
              <a:rPr lang="en-US" sz="2667" spc="-27" dirty="0">
                <a:latin typeface="Calibri"/>
                <a:cs typeface="Calibri"/>
              </a:rPr>
              <a:t> </a:t>
            </a:r>
            <a:r>
              <a:rPr lang="en-US" sz="2667" spc="-7" dirty="0">
                <a:latin typeface="Calibri"/>
                <a:cs typeface="Calibri"/>
              </a:rPr>
              <a:t>is</a:t>
            </a:r>
            <a:r>
              <a:rPr lang="en-US" sz="2667" spc="13" dirty="0">
                <a:latin typeface="Calibri"/>
                <a:cs typeface="Calibri"/>
              </a:rPr>
              <a:t> </a:t>
            </a:r>
            <a:r>
              <a:rPr lang="en-US" sz="2667" dirty="0">
                <a:latin typeface="Calibri"/>
                <a:cs typeface="Calibri"/>
              </a:rPr>
              <a:t>a </a:t>
            </a:r>
            <a:r>
              <a:rPr lang="en-US" sz="2667" spc="-20" dirty="0">
                <a:latin typeface="Calibri"/>
                <a:cs typeface="Calibri"/>
              </a:rPr>
              <a:t>factor</a:t>
            </a:r>
            <a:r>
              <a:rPr lang="en-US" sz="2667" spc="7" dirty="0">
                <a:latin typeface="Calibri"/>
                <a:cs typeface="Calibri"/>
              </a:rPr>
              <a:t> </a:t>
            </a:r>
            <a:r>
              <a:rPr lang="en-US" sz="2667" spc="-60" dirty="0">
                <a:latin typeface="Calibri"/>
                <a:cs typeface="Calibri"/>
              </a:rPr>
              <a:t>ONLY</a:t>
            </a:r>
            <a:r>
              <a:rPr lang="en-US" sz="2667" spc="-33" dirty="0">
                <a:latin typeface="Calibri"/>
                <a:cs typeface="Calibri"/>
              </a:rPr>
              <a:t> </a:t>
            </a:r>
            <a:r>
              <a:rPr lang="en-US" sz="2667" dirty="0">
                <a:latin typeface="Calibri"/>
                <a:cs typeface="Calibri"/>
              </a:rPr>
              <a:t>during</a:t>
            </a:r>
            <a:r>
              <a:rPr lang="en-US" sz="2667" spc="-27" dirty="0">
                <a:latin typeface="Calibri"/>
                <a:cs typeface="Calibri"/>
              </a:rPr>
              <a:t> </a:t>
            </a:r>
            <a:r>
              <a:rPr lang="en-US" sz="2667" spc="-13" dirty="0">
                <a:latin typeface="Calibri"/>
                <a:cs typeface="Calibri"/>
              </a:rPr>
              <a:t>write</a:t>
            </a:r>
            <a:r>
              <a:rPr lang="en-US" sz="2667" spc="13" dirty="0">
                <a:latin typeface="Calibri"/>
                <a:cs typeface="Calibri"/>
              </a:rPr>
              <a:t> </a:t>
            </a:r>
            <a:r>
              <a:rPr lang="en-US" sz="2667" spc="-13" dirty="0">
                <a:latin typeface="Calibri"/>
                <a:cs typeface="Calibri"/>
              </a:rPr>
              <a:t>operation</a:t>
            </a:r>
            <a:endParaRPr lang="en-US" sz="2667" dirty="0">
              <a:latin typeface="Calibri"/>
              <a:cs typeface="Calibri"/>
            </a:endParaRPr>
          </a:p>
          <a:p>
            <a:pPr marL="815320" marR="445336" lvl="1" indent="-339505">
              <a:lnSpc>
                <a:spcPct val="80000"/>
              </a:lnSpc>
              <a:spcBef>
                <a:spcPts val="320"/>
              </a:spcBef>
              <a:buSzPct val="90000"/>
              <a:buFont typeface="Wingdings"/>
              <a:buChar char=""/>
              <a:tabLst>
                <a:tab pos="815320" algn="l"/>
                <a:tab pos="816166" algn="l"/>
              </a:tabLst>
            </a:pPr>
            <a:r>
              <a:rPr lang="en-US" sz="2667" dirty="0">
                <a:latin typeface="Calibri"/>
                <a:cs typeface="Calibri"/>
              </a:rPr>
              <a:t>During </a:t>
            </a:r>
            <a:r>
              <a:rPr lang="en-US" sz="2667" spc="-13" dirty="0">
                <a:latin typeface="Calibri"/>
                <a:cs typeface="Calibri"/>
              </a:rPr>
              <a:t>read operation, behaves </a:t>
            </a:r>
            <a:r>
              <a:rPr lang="en-US" sz="2667" dirty="0">
                <a:latin typeface="Calibri"/>
                <a:cs typeface="Calibri"/>
              </a:rPr>
              <a:t>as a </a:t>
            </a:r>
            <a:r>
              <a:rPr lang="en-US" sz="2667" spc="-7" dirty="0">
                <a:latin typeface="Calibri"/>
                <a:cs typeface="Calibri"/>
              </a:rPr>
              <a:t>combinational </a:t>
            </a:r>
            <a:r>
              <a:rPr lang="en-US" sz="2667" spc="-587" dirty="0">
                <a:latin typeface="Calibri"/>
                <a:cs typeface="Calibri"/>
              </a:rPr>
              <a:t> </a:t>
            </a:r>
            <a:r>
              <a:rPr lang="en-US" sz="2667" spc="-7" dirty="0">
                <a:latin typeface="Calibri"/>
                <a:cs typeface="Calibri"/>
              </a:rPr>
              <a:t>logic</a:t>
            </a:r>
            <a:r>
              <a:rPr lang="en-US" sz="2667" spc="-13" dirty="0">
                <a:latin typeface="Calibri"/>
                <a:cs typeface="Calibri"/>
              </a:rPr>
              <a:t> </a:t>
            </a:r>
            <a:r>
              <a:rPr lang="en-US" sz="2667" dirty="0">
                <a:latin typeface="Calibri"/>
                <a:cs typeface="Calibri"/>
              </a:rPr>
              <a:t>block:</a:t>
            </a:r>
          </a:p>
          <a:p>
            <a:pPr marL="1120112" lvl="2" indent="-273465">
              <a:lnSpc>
                <a:spcPts val="2252"/>
              </a:lnSpc>
              <a:buFont typeface="Wingdings 2"/>
              <a:buChar char=""/>
              <a:tabLst>
                <a:tab pos="1120959" algn="l"/>
              </a:tabLst>
            </a:pPr>
            <a:r>
              <a:rPr lang="en-US" sz="2333" spc="-7" dirty="0">
                <a:latin typeface="Calibri"/>
                <a:cs typeface="Calibri"/>
              </a:rPr>
              <a:t>RA</a:t>
            </a:r>
            <a:r>
              <a:rPr lang="en-US" sz="2333" spc="7" dirty="0">
                <a:latin typeface="Calibri"/>
                <a:cs typeface="Calibri"/>
              </a:rPr>
              <a:t> </a:t>
            </a:r>
            <a:r>
              <a:rPr lang="en-US" sz="2333" dirty="0">
                <a:latin typeface="Calibri"/>
                <a:cs typeface="Calibri"/>
              </a:rPr>
              <a:t>or </a:t>
            </a:r>
            <a:r>
              <a:rPr lang="en-US" sz="2333" spc="-7" dirty="0">
                <a:latin typeface="Calibri"/>
                <a:cs typeface="Calibri"/>
              </a:rPr>
              <a:t>RB</a:t>
            </a:r>
            <a:r>
              <a:rPr lang="en-US" sz="2333" spc="7" dirty="0">
                <a:latin typeface="Calibri"/>
                <a:cs typeface="Calibri"/>
              </a:rPr>
              <a:t> </a:t>
            </a:r>
            <a:r>
              <a:rPr lang="en-US" sz="2333" spc="-7" dirty="0">
                <a:latin typeface="Calibri"/>
                <a:cs typeface="Calibri"/>
              </a:rPr>
              <a:t>valid</a:t>
            </a:r>
            <a:r>
              <a:rPr lang="en-US" sz="2333" spc="-27" dirty="0">
                <a:latin typeface="Calibri"/>
                <a:cs typeface="Calibri"/>
              </a:rPr>
              <a:t> </a:t>
            </a:r>
            <a:r>
              <a:rPr lang="en-US" sz="2333" dirty="0">
                <a:latin typeface="Symbol"/>
                <a:cs typeface="Symbol"/>
              </a:rPr>
              <a:t></a:t>
            </a:r>
            <a:r>
              <a:rPr lang="en-US" sz="2333" spc="-60" dirty="0">
                <a:latin typeface="Times New Roman"/>
                <a:cs typeface="Times New Roman"/>
              </a:rPr>
              <a:t> </a:t>
            </a:r>
            <a:r>
              <a:rPr lang="en-US" sz="2333" spc="-7" dirty="0" err="1">
                <a:latin typeface="Calibri"/>
                <a:cs typeface="Calibri"/>
              </a:rPr>
              <a:t>busA</a:t>
            </a:r>
            <a:r>
              <a:rPr lang="en-US" sz="2333" spc="27" dirty="0">
                <a:latin typeface="Calibri"/>
                <a:cs typeface="Calibri"/>
              </a:rPr>
              <a:t> </a:t>
            </a:r>
            <a:r>
              <a:rPr lang="en-US" sz="2333" spc="-7" dirty="0">
                <a:latin typeface="Calibri"/>
                <a:cs typeface="Calibri"/>
              </a:rPr>
              <a:t>or </a:t>
            </a:r>
            <a:r>
              <a:rPr lang="en-US" sz="2333" spc="-7" dirty="0" err="1">
                <a:latin typeface="Calibri"/>
                <a:cs typeface="Calibri"/>
              </a:rPr>
              <a:t>busB</a:t>
            </a:r>
            <a:r>
              <a:rPr lang="en-US" sz="2333" spc="20" dirty="0">
                <a:latin typeface="Calibri"/>
                <a:cs typeface="Calibri"/>
              </a:rPr>
              <a:t> </a:t>
            </a:r>
            <a:r>
              <a:rPr lang="en-US" sz="2333" spc="-7" dirty="0">
                <a:latin typeface="Calibri"/>
                <a:cs typeface="Calibri"/>
              </a:rPr>
              <a:t>valid</a:t>
            </a:r>
            <a:r>
              <a:rPr lang="en-US" sz="2333" spc="-33" dirty="0">
                <a:latin typeface="Calibri"/>
                <a:cs typeface="Calibri"/>
              </a:rPr>
              <a:t> </a:t>
            </a:r>
            <a:r>
              <a:rPr lang="en-US" sz="2333" spc="-13" dirty="0">
                <a:latin typeface="Calibri"/>
                <a:cs typeface="Calibri"/>
              </a:rPr>
              <a:t>after</a:t>
            </a:r>
            <a:r>
              <a:rPr lang="en-US" sz="2333" spc="13" dirty="0">
                <a:latin typeface="Calibri"/>
                <a:cs typeface="Calibri"/>
              </a:rPr>
              <a:t> </a:t>
            </a:r>
            <a:r>
              <a:rPr lang="en-US" sz="2333" dirty="0">
                <a:latin typeface="MS PGothic"/>
                <a:cs typeface="MS PGothic"/>
              </a:rPr>
              <a:t>“</a:t>
            </a:r>
            <a:r>
              <a:rPr lang="en-US" sz="2333" dirty="0">
                <a:latin typeface="Calibri"/>
                <a:cs typeface="Calibri"/>
              </a:rPr>
              <a:t>access</a:t>
            </a:r>
            <a:r>
              <a:rPr lang="en-US" sz="2333" spc="-20" dirty="0">
                <a:latin typeface="Calibri"/>
                <a:cs typeface="Calibri"/>
              </a:rPr>
              <a:t> </a:t>
            </a:r>
            <a:r>
              <a:rPr lang="en-US" sz="2333" dirty="0">
                <a:latin typeface="Calibri"/>
                <a:cs typeface="Calibri"/>
              </a:rPr>
              <a:t>time.</a:t>
            </a:r>
            <a:r>
              <a:rPr lang="en-US" sz="2333" dirty="0">
                <a:latin typeface="MS PGothic"/>
                <a:cs typeface="MS PGothic"/>
              </a:rPr>
              <a:t>”</a:t>
            </a:r>
          </a:p>
        </p:txBody>
      </p:sp>
      <p:sp>
        <p:nvSpPr>
          <p:cNvPr id="5" name="object 5"/>
          <p:cNvSpPr txBox="1">
            <a:spLocks noGrp="1"/>
          </p:cNvSpPr>
          <p:nvPr>
            <p:ph type="title"/>
          </p:nvPr>
        </p:nvSpPr>
        <p:spPr>
          <a:xfrm>
            <a:off x="135478" y="100785"/>
            <a:ext cx="11411732" cy="633507"/>
          </a:xfrm>
          <a:prstGeom prst="rect">
            <a:avLst/>
          </a:prstGeom>
        </p:spPr>
        <p:txBody>
          <a:bodyPr vert="horz" wrap="square" lIns="0" tIns="17780" rIns="0" bIns="0" rtlCol="0" anchor="ctr">
            <a:spAutoFit/>
          </a:bodyPr>
          <a:lstStyle/>
          <a:p>
            <a:pPr marL="16933">
              <a:lnSpc>
                <a:spcPct val="100000"/>
              </a:lnSpc>
              <a:spcBef>
                <a:spcPts val="140"/>
              </a:spcBef>
            </a:pPr>
            <a:r>
              <a:rPr sz="4000" b="1" spc="339" dirty="0"/>
              <a:t>Datapath Elements: State and Sequencing (2/3)</a:t>
            </a:r>
          </a:p>
        </p:txBody>
      </p:sp>
      <p:sp>
        <p:nvSpPr>
          <p:cNvPr id="6" name="object 6"/>
          <p:cNvSpPr txBox="1"/>
          <p:nvPr/>
        </p:nvSpPr>
        <p:spPr>
          <a:xfrm>
            <a:off x="8830971" y="2393863"/>
            <a:ext cx="284480" cy="272789"/>
          </a:xfrm>
          <a:prstGeom prst="rect">
            <a:avLst/>
          </a:prstGeom>
        </p:spPr>
        <p:txBody>
          <a:bodyPr vert="horz" wrap="square" lIns="0" tIns="16087" rIns="0" bIns="0" rtlCol="0">
            <a:spAutoFit/>
          </a:bodyPr>
          <a:lstStyle/>
          <a:p>
            <a:pPr marL="16933">
              <a:spcBef>
                <a:spcPts val="127"/>
              </a:spcBef>
            </a:pPr>
            <a:r>
              <a:rPr sz="1667" spc="-260" dirty="0">
                <a:latin typeface="Gill Sans MT"/>
                <a:cs typeface="Gill Sans MT"/>
              </a:rPr>
              <a:t>C</a:t>
            </a:r>
            <a:r>
              <a:rPr sz="1667" spc="-67" dirty="0">
                <a:latin typeface="Gill Sans MT"/>
                <a:cs typeface="Gill Sans MT"/>
              </a:rPr>
              <a:t>lk</a:t>
            </a:r>
            <a:endParaRPr sz="1667">
              <a:latin typeface="Gill Sans MT"/>
              <a:cs typeface="Gill Sans MT"/>
            </a:endParaRPr>
          </a:p>
        </p:txBody>
      </p:sp>
      <p:sp>
        <p:nvSpPr>
          <p:cNvPr id="7" name="object 7"/>
          <p:cNvSpPr txBox="1"/>
          <p:nvPr/>
        </p:nvSpPr>
        <p:spPr>
          <a:xfrm>
            <a:off x="8696848" y="1285094"/>
            <a:ext cx="1061720" cy="272789"/>
          </a:xfrm>
          <a:prstGeom prst="rect">
            <a:avLst/>
          </a:prstGeom>
        </p:spPr>
        <p:txBody>
          <a:bodyPr vert="horz" wrap="square" lIns="0" tIns="16087" rIns="0" bIns="0" rtlCol="0">
            <a:spAutoFit/>
          </a:bodyPr>
          <a:lstStyle/>
          <a:p>
            <a:pPr marL="16933">
              <a:spcBef>
                <a:spcPts val="127"/>
              </a:spcBef>
            </a:pPr>
            <a:r>
              <a:rPr sz="1667" spc="-460" dirty="0">
                <a:latin typeface="Gill Sans MT"/>
                <a:cs typeface="Gill Sans MT"/>
              </a:rPr>
              <a:t>W</a:t>
            </a:r>
            <a:r>
              <a:rPr sz="1667" spc="-152" dirty="0">
                <a:latin typeface="Gill Sans MT"/>
                <a:cs typeface="Gill Sans MT"/>
              </a:rPr>
              <a:t>r</a:t>
            </a:r>
            <a:r>
              <a:rPr sz="1667" spc="-53" dirty="0">
                <a:latin typeface="Gill Sans MT"/>
                <a:cs typeface="Gill Sans MT"/>
              </a:rPr>
              <a:t>i</a:t>
            </a:r>
            <a:r>
              <a:rPr sz="1667" spc="-160" dirty="0">
                <a:latin typeface="Gill Sans MT"/>
                <a:cs typeface="Gill Sans MT"/>
              </a:rPr>
              <a:t>t</a:t>
            </a:r>
            <a:r>
              <a:rPr sz="1667" spc="7" dirty="0">
                <a:latin typeface="Gill Sans MT"/>
                <a:cs typeface="Gill Sans MT"/>
              </a:rPr>
              <a:t>e</a:t>
            </a:r>
            <a:r>
              <a:rPr sz="1667" spc="-73" dirty="0">
                <a:latin typeface="Gill Sans MT"/>
                <a:cs typeface="Gill Sans MT"/>
              </a:rPr>
              <a:t> </a:t>
            </a:r>
            <a:r>
              <a:rPr sz="1667" spc="-152" dirty="0">
                <a:latin typeface="Gill Sans MT"/>
                <a:cs typeface="Gill Sans MT"/>
              </a:rPr>
              <a:t>E</a:t>
            </a:r>
            <a:r>
              <a:rPr sz="1667" spc="-7" dirty="0">
                <a:latin typeface="Gill Sans MT"/>
                <a:cs typeface="Gill Sans MT"/>
              </a:rPr>
              <a:t>n</a:t>
            </a:r>
            <a:r>
              <a:rPr sz="1667" spc="47" dirty="0">
                <a:latin typeface="Gill Sans MT"/>
                <a:cs typeface="Gill Sans MT"/>
              </a:rPr>
              <a:t>ab</a:t>
            </a:r>
            <a:r>
              <a:rPr sz="1667" spc="27" dirty="0">
                <a:latin typeface="Gill Sans MT"/>
                <a:cs typeface="Gill Sans MT"/>
              </a:rPr>
              <a:t>l</a:t>
            </a:r>
            <a:r>
              <a:rPr sz="1667" spc="7" dirty="0">
                <a:latin typeface="Gill Sans MT"/>
                <a:cs typeface="Gill Sans MT"/>
              </a:rPr>
              <a:t>e</a:t>
            </a:r>
            <a:endParaRPr sz="1667">
              <a:latin typeface="Gill Sans MT"/>
              <a:cs typeface="Gill Sans MT"/>
            </a:endParaRPr>
          </a:p>
        </p:txBody>
      </p:sp>
      <p:grpSp>
        <p:nvGrpSpPr>
          <p:cNvPr id="8" name="object 8"/>
          <p:cNvGrpSpPr/>
          <p:nvPr/>
        </p:nvGrpSpPr>
        <p:grpSpPr>
          <a:xfrm>
            <a:off x="8837915" y="2043796"/>
            <a:ext cx="845820" cy="132927"/>
            <a:chOff x="6904481" y="1558797"/>
            <a:chExt cx="634365" cy="99695"/>
          </a:xfrm>
        </p:grpSpPr>
        <p:sp>
          <p:nvSpPr>
            <p:cNvPr id="9" name="object 9"/>
            <p:cNvSpPr/>
            <p:nvPr/>
          </p:nvSpPr>
          <p:spPr>
            <a:xfrm>
              <a:off x="6904481" y="1608581"/>
              <a:ext cx="570865" cy="0"/>
            </a:xfrm>
            <a:custGeom>
              <a:avLst/>
              <a:gdLst/>
              <a:ahLst/>
              <a:cxnLst/>
              <a:rect l="l" t="t" r="r" b="b"/>
              <a:pathLst>
                <a:path w="570865">
                  <a:moveTo>
                    <a:pt x="570483" y="0"/>
                  </a:moveTo>
                  <a:lnTo>
                    <a:pt x="0" y="0"/>
                  </a:lnTo>
                </a:path>
              </a:pathLst>
            </a:custGeom>
            <a:ln w="25400">
              <a:solidFill>
                <a:srgbClr val="000000"/>
              </a:solidFill>
            </a:ln>
          </p:spPr>
          <p:txBody>
            <a:bodyPr wrap="square" lIns="0" tIns="0" rIns="0" bIns="0" rtlCol="0"/>
            <a:lstStyle/>
            <a:p>
              <a:endParaRPr sz="2400"/>
            </a:p>
          </p:txBody>
        </p:sp>
        <p:sp>
          <p:nvSpPr>
            <p:cNvPr id="10" name="object 10"/>
            <p:cNvSpPr/>
            <p:nvPr/>
          </p:nvSpPr>
          <p:spPr>
            <a:xfrm>
              <a:off x="7462264" y="157047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1" name="object 11"/>
            <p:cNvSpPr/>
            <p:nvPr/>
          </p:nvSpPr>
          <p:spPr>
            <a:xfrm>
              <a:off x="7240523" y="1565147"/>
              <a:ext cx="55244" cy="86995"/>
            </a:xfrm>
            <a:custGeom>
              <a:avLst/>
              <a:gdLst/>
              <a:ahLst/>
              <a:cxnLst/>
              <a:rect l="l" t="t" r="r" b="b"/>
              <a:pathLst>
                <a:path w="55245" h="86994">
                  <a:moveTo>
                    <a:pt x="54864" y="0"/>
                  </a:moveTo>
                  <a:lnTo>
                    <a:pt x="0" y="86868"/>
                  </a:lnTo>
                </a:path>
              </a:pathLst>
            </a:custGeom>
            <a:ln w="12700">
              <a:solidFill>
                <a:srgbClr val="000000"/>
              </a:solidFill>
            </a:ln>
          </p:spPr>
          <p:txBody>
            <a:bodyPr wrap="square" lIns="0" tIns="0" rIns="0" bIns="0" rtlCol="0"/>
            <a:lstStyle/>
            <a:p>
              <a:endParaRPr sz="2400"/>
            </a:p>
          </p:txBody>
        </p:sp>
      </p:grpSp>
      <p:sp>
        <p:nvSpPr>
          <p:cNvPr id="12" name="object 12"/>
          <p:cNvSpPr txBox="1"/>
          <p:nvPr/>
        </p:nvSpPr>
        <p:spPr>
          <a:xfrm>
            <a:off x="8829705" y="1822433"/>
            <a:ext cx="502073" cy="529333"/>
          </a:xfrm>
          <a:prstGeom prst="rect">
            <a:avLst/>
          </a:prstGeom>
        </p:spPr>
        <p:txBody>
          <a:bodyPr vert="horz" wrap="square" lIns="0" tIns="16087" rIns="0" bIns="0" rtlCol="0">
            <a:spAutoFit/>
          </a:bodyPr>
          <a:lstStyle/>
          <a:p>
            <a:pPr marR="6773" algn="r">
              <a:spcBef>
                <a:spcPts val="127"/>
              </a:spcBef>
            </a:pPr>
            <a:r>
              <a:rPr sz="1667" spc="7" dirty="0">
                <a:latin typeface="Gill Sans MT"/>
                <a:cs typeface="Gill Sans MT"/>
              </a:rPr>
              <a:t>bu</a:t>
            </a:r>
            <a:r>
              <a:rPr sz="1667" spc="40" dirty="0">
                <a:latin typeface="Gill Sans MT"/>
                <a:cs typeface="Gill Sans MT"/>
              </a:rPr>
              <a:t>s</a:t>
            </a:r>
            <a:r>
              <a:rPr sz="1667" spc="-440" dirty="0">
                <a:latin typeface="Gill Sans MT"/>
                <a:cs typeface="Gill Sans MT"/>
              </a:rPr>
              <a:t>W</a:t>
            </a:r>
            <a:endParaRPr sz="1667">
              <a:latin typeface="Gill Sans MT"/>
              <a:cs typeface="Gill Sans MT"/>
            </a:endParaRPr>
          </a:p>
          <a:p>
            <a:pPr marR="8466" algn="r"/>
            <a:r>
              <a:rPr sz="1667" spc="-7" dirty="0">
                <a:latin typeface="Gill Sans MT"/>
                <a:cs typeface="Gill Sans MT"/>
              </a:rPr>
              <a:t>32</a:t>
            </a:r>
            <a:endParaRPr sz="1667">
              <a:latin typeface="Gill Sans MT"/>
              <a:cs typeface="Gill Sans MT"/>
            </a:endParaRPr>
          </a:p>
        </p:txBody>
      </p:sp>
      <p:grpSp>
        <p:nvGrpSpPr>
          <p:cNvPr id="13" name="object 13"/>
          <p:cNvGrpSpPr/>
          <p:nvPr/>
        </p:nvGrpSpPr>
        <p:grpSpPr>
          <a:xfrm>
            <a:off x="10890235" y="1789796"/>
            <a:ext cx="805180" cy="132927"/>
            <a:chOff x="8443721" y="1368297"/>
            <a:chExt cx="603885" cy="99695"/>
          </a:xfrm>
        </p:grpSpPr>
        <p:sp>
          <p:nvSpPr>
            <p:cNvPr id="14" name="object 14"/>
            <p:cNvSpPr/>
            <p:nvPr/>
          </p:nvSpPr>
          <p:spPr>
            <a:xfrm>
              <a:off x="8443721" y="1418081"/>
              <a:ext cx="540385" cy="0"/>
            </a:xfrm>
            <a:custGeom>
              <a:avLst/>
              <a:gdLst/>
              <a:ahLst/>
              <a:cxnLst/>
              <a:rect l="l" t="t" r="r" b="b"/>
              <a:pathLst>
                <a:path w="540384">
                  <a:moveTo>
                    <a:pt x="0" y="0"/>
                  </a:moveTo>
                  <a:lnTo>
                    <a:pt x="540004" y="0"/>
                  </a:lnTo>
                </a:path>
              </a:pathLst>
            </a:custGeom>
            <a:ln w="25400">
              <a:solidFill>
                <a:srgbClr val="000000"/>
              </a:solidFill>
            </a:ln>
          </p:spPr>
          <p:txBody>
            <a:bodyPr wrap="square" lIns="0" tIns="0" rIns="0" bIns="0" rtlCol="0"/>
            <a:lstStyle/>
            <a:p>
              <a:endParaRPr sz="2400"/>
            </a:p>
          </p:txBody>
        </p:sp>
        <p:sp>
          <p:nvSpPr>
            <p:cNvPr id="15" name="object 15"/>
            <p:cNvSpPr/>
            <p:nvPr/>
          </p:nvSpPr>
          <p:spPr>
            <a:xfrm>
              <a:off x="8971027" y="137997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6" name="object 16"/>
            <p:cNvSpPr/>
            <p:nvPr/>
          </p:nvSpPr>
          <p:spPr>
            <a:xfrm>
              <a:off x="8811767" y="1374647"/>
              <a:ext cx="56515" cy="86995"/>
            </a:xfrm>
            <a:custGeom>
              <a:avLst/>
              <a:gdLst/>
              <a:ahLst/>
              <a:cxnLst/>
              <a:rect l="l" t="t" r="r" b="b"/>
              <a:pathLst>
                <a:path w="56515" h="86994">
                  <a:moveTo>
                    <a:pt x="56388" y="0"/>
                  </a:moveTo>
                  <a:lnTo>
                    <a:pt x="0" y="86868"/>
                  </a:lnTo>
                </a:path>
              </a:pathLst>
            </a:custGeom>
            <a:ln w="12700">
              <a:solidFill>
                <a:srgbClr val="000000"/>
              </a:solidFill>
            </a:ln>
          </p:spPr>
          <p:txBody>
            <a:bodyPr wrap="square" lIns="0" tIns="0" rIns="0" bIns="0" rtlCol="0"/>
            <a:lstStyle/>
            <a:p>
              <a:endParaRPr sz="2400"/>
            </a:p>
          </p:txBody>
        </p:sp>
      </p:grpSp>
      <p:sp>
        <p:nvSpPr>
          <p:cNvPr id="17" name="object 17"/>
          <p:cNvSpPr txBox="1"/>
          <p:nvPr/>
        </p:nvSpPr>
        <p:spPr>
          <a:xfrm>
            <a:off x="11179150" y="1822364"/>
            <a:ext cx="245533" cy="272789"/>
          </a:xfrm>
          <a:prstGeom prst="rect">
            <a:avLst/>
          </a:prstGeom>
        </p:spPr>
        <p:txBody>
          <a:bodyPr vert="horz" wrap="square" lIns="0" tIns="16087" rIns="0" bIns="0" rtlCol="0">
            <a:spAutoFit/>
          </a:bodyPr>
          <a:lstStyle/>
          <a:p>
            <a:pPr marL="16933">
              <a:spcBef>
                <a:spcPts val="127"/>
              </a:spcBef>
            </a:pPr>
            <a:r>
              <a:rPr sz="1667" spc="-7" dirty="0">
                <a:latin typeface="Gill Sans MT"/>
                <a:cs typeface="Gill Sans MT"/>
              </a:rPr>
              <a:t>32</a:t>
            </a:r>
            <a:endParaRPr sz="1667">
              <a:latin typeface="Gill Sans MT"/>
              <a:cs typeface="Gill Sans MT"/>
            </a:endParaRPr>
          </a:p>
        </p:txBody>
      </p:sp>
      <p:sp>
        <p:nvSpPr>
          <p:cNvPr id="18" name="object 18"/>
          <p:cNvSpPr txBox="1"/>
          <p:nvPr/>
        </p:nvSpPr>
        <p:spPr>
          <a:xfrm>
            <a:off x="10925135" y="1568347"/>
            <a:ext cx="458047" cy="272789"/>
          </a:xfrm>
          <a:prstGeom prst="rect">
            <a:avLst/>
          </a:prstGeom>
        </p:spPr>
        <p:txBody>
          <a:bodyPr vert="horz" wrap="square" lIns="0" tIns="16087" rIns="0" bIns="0" rtlCol="0">
            <a:spAutoFit/>
          </a:bodyPr>
          <a:lstStyle/>
          <a:p>
            <a:pPr marL="16933">
              <a:spcBef>
                <a:spcPts val="127"/>
              </a:spcBef>
            </a:pPr>
            <a:r>
              <a:rPr sz="1667" spc="7" dirty="0">
                <a:latin typeface="Gill Sans MT"/>
                <a:cs typeface="Gill Sans MT"/>
              </a:rPr>
              <a:t>bu</a:t>
            </a:r>
            <a:r>
              <a:rPr sz="1667" spc="40" dirty="0">
                <a:latin typeface="Gill Sans MT"/>
                <a:cs typeface="Gill Sans MT"/>
              </a:rPr>
              <a:t>s</a:t>
            </a:r>
            <a:r>
              <a:rPr sz="1667" spc="-160" dirty="0">
                <a:latin typeface="Gill Sans MT"/>
                <a:cs typeface="Gill Sans MT"/>
              </a:rPr>
              <a:t>A</a:t>
            </a:r>
            <a:endParaRPr sz="1667">
              <a:latin typeface="Gill Sans MT"/>
              <a:cs typeface="Gill Sans MT"/>
            </a:endParaRPr>
          </a:p>
        </p:txBody>
      </p:sp>
      <p:sp>
        <p:nvSpPr>
          <p:cNvPr id="19" name="object 19"/>
          <p:cNvSpPr/>
          <p:nvPr/>
        </p:nvSpPr>
        <p:spPr>
          <a:xfrm>
            <a:off x="9801083" y="1463999"/>
            <a:ext cx="0" cy="213360"/>
          </a:xfrm>
          <a:custGeom>
            <a:avLst/>
            <a:gdLst/>
            <a:ahLst/>
            <a:cxnLst/>
            <a:rect l="l" t="t" r="r" b="b"/>
            <a:pathLst>
              <a:path h="160019">
                <a:moveTo>
                  <a:pt x="0" y="160020"/>
                </a:moveTo>
                <a:lnTo>
                  <a:pt x="0" y="0"/>
                </a:lnTo>
              </a:path>
            </a:pathLst>
          </a:custGeom>
          <a:ln w="25400">
            <a:solidFill>
              <a:srgbClr val="000000"/>
            </a:solidFill>
          </a:ln>
        </p:spPr>
        <p:txBody>
          <a:bodyPr wrap="square" lIns="0" tIns="0" rIns="0" bIns="0" rtlCol="0"/>
          <a:lstStyle/>
          <a:p>
            <a:endParaRPr sz="2400"/>
          </a:p>
        </p:txBody>
      </p:sp>
      <p:grpSp>
        <p:nvGrpSpPr>
          <p:cNvPr id="20" name="object 20"/>
          <p:cNvGrpSpPr/>
          <p:nvPr/>
        </p:nvGrpSpPr>
        <p:grpSpPr>
          <a:xfrm>
            <a:off x="10868872" y="2308922"/>
            <a:ext cx="805180" cy="132927"/>
            <a:chOff x="8443721" y="1843785"/>
            <a:chExt cx="603885" cy="99695"/>
          </a:xfrm>
        </p:grpSpPr>
        <p:sp>
          <p:nvSpPr>
            <p:cNvPr id="21" name="object 21"/>
            <p:cNvSpPr/>
            <p:nvPr/>
          </p:nvSpPr>
          <p:spPr>
            <a:xfrm>
              <a:off x="8443721" y="1895093"/>
              <a:ext cx="540385" cy="0"/>
            </a:xfrm>
            <a:custGeom>
              <a:avLst/>
              <a:gdLst/>
              <a:ahLst/>
              <a:cxnLst/>
              <a:rect l="l" t="t" r="r" b="b"/>
              <a:pathLst>
                <a:path w="540384">
                  <a:moveTo>
                    <a:pt x="0" y="0"/>
                  </a:moveTo>
                  <a:lnTo>
                    <a:pt x="540004" y="0"/>
                  </a:lnTo>
                </a:path>
              </a:pathLst>
            </a:custGeom>
            <a:ln w="25399">
              <a:solidFill>
                <a:srgbClr val="000000"/>
              </a:solidFill>
            </a:ln>
          </p:spPr>
          <p:txBody>
            <a:bodyPr wrap="square" lIns="0" tIns="0" rIns="0" bIns="0" rtlCol="0"/>
            <a:lstStyle/>
            <a:p>
              <a:endParaRPr sz="2400"/>
            </a:p>
          </p:txBody>
        </p:sp>
        <p:sp>
          <p:nvSpPr>
            <p:cNvPr id="22" name="object 22"/>
            <p:cNvSpPr/>
            <p:nvPr/>
          </p:nvSpPr>
          <p:spPr>
            <a:xfrm>
              <a:off x="8971027" y="1856991"/>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3" name="object 23"/>
            <p:cNvSpPr/>
            <p:nvPr/>
          </p:nvSpPr>
          <p:spPr>
            <a:xfrm>
              <a:off x="8811767" y="1850135"/>
              <a:ext cx="56515" cy="86995"/>
            </a:xfrm>
            <a:custGeom>
              <a:avLst/>
              <a:gdLst/>
              <a:ahLst/>
              <a:cxnLst/>
              <a:rect l="l" t="t" r="r" b="b"/>
              <a:pathLst>
                <a:path w="56515" h="86994">
                  <a:moveTo>
                    <a:pt x="56388" y="0"/>
                  </a:moveTo>
                  <a:lnTo>
                    <a:pt x="0" y="86868"/>
                  </a:lnTo>
                </a:path>
              </a:pathLst>
            </a:custGeom>
            <a:ln w="12700">
              <a:solidFill>
                <a:srgbClr val="000000"/>
              </a:solidFill>
            </a:ln>
          </p:spPr>
          <p:txBody>
            <a:bodyPr wrap="square" lIns="0" tIns="0" rIns="0" bIns="0" rtlCol="0"/>
            <a:lstStyle/>
            <a:p>
              <a:endParaRPr sz="2400"/>
            </a:p>
          </p:txBody>
        </p:sp>
      </p:grpSp>
      <p:sp>
        <p:nvSpPr>
          <p:cNvPr id="24" name="object 24"/>
          <p:cNvSpPr txBox="1"/>
          <p:nvPr/>
        </p:nvSpPr>
        <p:spPr>
          <a:xfrm>
            <a:off x="11157787" y="2342505"/>
            <a:ext cx="245533" cy="272789"/>
          </a:xfrm>
          <a:prstGeom prst="rect">
            <a:avLst/>
          </a:prstGeom>
        </p:spPr>
        <p:txBody>
          <a:bodyPr vert="horz" wrap="square" lIns="0" tIns="16087" rIns="0" bIns="0" rtlCol="0">
            <a:spAutoFit/>
          </a:bodyPr>
          <a:lstStyle/>
          <a:p>
            <a:pPr marL="16933">
              <a:spcBef>
                <a:spcPts val="127"/>
              </a:spcBef>
            </a:pPr>
            <a:r>
              <a:rPr sz="1667" spc="-7" dirty="0">
                <a:latin typeface="Gill Sans MT"/>
                <a:cs typeface="Gill Sans MT"/>
              </a:rPr>
              <a:t>32</a:t>
            </a:r>
            <a:endParaRPr sz="1667">
              <a:latin typeface="Gill Sans MT"/>
              <a:cs typeface="Gill Sans MT"/>
            </a:endParaRPr>
          </a:p>
        </p:txBody>
      </p:sp>
      <p:sp>
        <p:nvSpPr>
          <p:cNvPr id="25" name="object 25"/>
          <p:cNvSpPr txBox="1"/>
          <p:nvPr/>
        </p:nvSpPr>
        <p:spPr>
          <a:xfrm>
            <a:off x="10910147" y="2059054"/>
            <a:ext cx="443653" cy="272789"/>
          </a:xfrm>
          <a:prstGeom prst="rect">
            <a:avLst/>
          </a:prstGeom>
        </p:spPr>
        <p:txBody>
          <a:bodyPr vert="horz" wrap="square" lIns="0" tIns="16087" rIns="0" bIns="0" rtlCol="0">
            <a:spAutoFit/>
          </a:bodyPr>
          <a:lstStyle/>
          <a:p>
            <a:pPr marL="16933">
              <a:spcBef>
                <a:spcPts val="127"/>
              </a:spcBef>
            </a:pPr>
            <a:r>
              <a:rPr sz="1667" spc="7" dirty="0">
                <a:latin typeface="Gill Sans MT"/>
                <a:cs typeface="Gill Sans MT"/>
              </a:rPr>
              <a:t>bu</a:t>
            </a:r>
            <a:r>
              <a:rPr sz="1667" spc="40" dirty="0">
                <a:latin typeface="Gill Sans MT"/>
                <a:cs typeface="Gill Sans MT"/>
              </a:rPr>
              <a:t>s</a:t>
            </a:r>
            <a:r>
              <a:rPr sz="1667" spc="-107" dirty="0">
                <a:latin typeface="Gill Sans MT"/>
                <a:cs typeface="Gill Sans MT"/>
              </a:rPr>
              <a:t>B</a:t>
            </a:r>
            <a:endParaRPr sz="1667" dirty="0">
              <a:latin typeface="Gill Sans MT"/>
              <a:cs typeface="Gill Sans MT"/>
            </a:endParaRPr>
          </a:p>
        </p:txBody>
      </p:sp>
      <p:sp>
        <p:nvSpPr>
          <p:cNvPr id="26" name="object 26"/>
          <p:cNvSpPr/>
          <p:nvPr/>
        </p:nvSpPr>
        <p:spPr>
          <a:xfrm>
            <a:off x="9130271" y="2412368"/>
            <a:ext cx="403013" cy="0"/>
          </a:xfrm>
          <a:custGeom>
            <a:avLst/>
            <a:gdLst/>
            <a:ahLst/>
            <a:cxnLst/>
            <a:rect l="l" t="t" r="r" b="b"/>
            <a:pathLst>
              <a:path w="302259">
                <a:moveTo>
                  <a:pt x="301751" y="0"/>
                </a:moveTo>
                <a:lnTo>
                  <a:pt x="0" y="0"/>
                </a:lnTo>
              </a:path>
            </a:pathLst>
          </a:custGeom>
          <a:ln w="25400">
            <a:solidFill>
              <a:srgbClr val="000000"/>
            </a:solidFill>
          </a:ln>
        </p:spPr>
        <p:txBody>
          <a:bodyPr wrap="square" lIns="0" tIns="0" rIns="0" bIns="0" rtlCol="0"/>
          <a:lstStyle/>
          <a:p>
            <a:endParaRPr sz="2400"/>
          </a:p>
        </p:txBody>
      </p:sp>
      <p:grpSp>
        <p:nvGrpSpPr>
          <p:cNvPr id="27" name="object 27"/>
          <p:cNvGrpSpPr/>
          <p:nvPr/>
        </p:nvGrpSpPr>
        <p:grpSpPr>
          <a:xfrm>
            <a:off x="9986674" y="1295344"/>
            <a:ext cx="132927" cy="359833"/>
            <a:chOff x="7766050" y="997458"/>
            <a:chExt cx="99695" cy="269875"/>
          </a:xfrm>
        </p:grpSpPr>
        <p:sp>
          <p:nvSpPr>
            <p:cNvPr id="28" name="object 28"/>
            <p:cNvSpPr/>
            <p:nvPr/>
          </p:nvSpPr>
          <p:spPr>
            <a:xfrm>
              <a:off x="7817357" y="997458"/>
              <a:ext cx="0" cy="269875"/>
            </a:xfrm>
            <a:custGeom>
              <a:avLst/>
              <a:gdLst/>
              <a:ahLst/>
              <a:cxnLst/>
              <a:rect l="l" t="t" r="r" b="b"/>
              <a:pathLst>
                <a:path h="269875">
                  <a:moveTo>
                    <a:pt x="0" y="0"/>
                  </a:moveTo>
                  <a:lnTo>
                    <a:pt x="0" y="269748"/>
                  </a:lnTo>
                </a:path>
              </a:pathLst>
            </a:custGeom>
            <a:ln w="25400">
              <a:solidFill>
                <a:srgbClr val="000000"/>
              </a:solidFill>
            </a:ln>
          </p:spPr>
          <p:txBody>
            <a:bodyPr wrap="square" lIns="0" tIns="0" rIns="0" bIns="0" rtlCol="0"/>
            <a:lstStyle/>
            <a:p>
              <a:endParaRPr sz="2400"/>
            </a:p>
          </p:txBody>
        </p:sp>
        <p:sp>
          <p:nvSpPr>
            <p:cNvPr id="29" name="object 29"/>
            <p:cNvSpPr/>
            <p:nvPr/>
          </p:nvSpPr>
          <p:spPr>
            <a:xfrm>
              <a:off x="7772400" y="1080516"/>
              <a:ext cx="86995" cy="104139"/>
            </a:xfrm>
            <a:custGeom>
              <a:avLst/>
              <a:gdLst/>
              <a:ahLst/>
              <a:cxnLst/>
              <a:rect l="l" t="t" r="r" b="b"/>
              <a:pathLst>
                <a:path w="86995" h="104140">
                  <a:moveTo>
                    <a:pt x="0" y="103632"/>
                  </a:moveTo>
                  <a:lnTo>
                    <a:pt x="86868" y="0"/>
                  </a:lnTo>
                </a:path>
              </a:pathLst>
            </a:custGeom>
            <a:ln w="12700">
              <a:solidFill>
                <a:srgbClr val="000000"/>
              </a:solidFill>
            </a:ln>
          </p:spPr>
          <p:txBody>
            <a:bodyPr wrap="square" lIns="0" tIns="0" rIns="0" bIns="0" rtlCol="0"/>
            <a:lstStyle/>
            <a:p>
              <a:endParaRPr sz="2400"/>
            </a:p>
          </p:txBody>
        </p:sp>
      </p:grpSp>
      <p:grpSp>
        <p:nvGrpSpPr>
          <p:cNvPr id="30" name="object 30"/>
          <p:cNvGrpSpPr/>
          <p:nvPr/>
        </p:nvGrpSpPr>
        <p:grpSpPr>
          <a:xfrm>
            <a:off x="10303665" y="1295344"/>
            <a:ext cx="132927" cy="359833"/>
            <a:chOff x="8003793" y="997458"/>
            <a:chExt cx="99695" cy="269875"/>
          </a:xfrm>
        </p:grpSpPr>
        <p:sp>
          <p:nvSpPr>
            <p:cNvPr id="31" name="object 31"/>
            <p:cNvSpPr/>
            <p:nvPr/>
          </p:nvSpPr>
          <p:spPr>
            <a:xfrm>
              <a:off x="8055101" y="997458"/>
              <a:ext cx="0" cy="269875"/>
            </a:xfrm>
            <a:custGeom>
              <a:avLst/>
              <a:gdLst/>
              <a:ahLst/>
              <a:cxnLst/>
              <a:rect l="l" t="t" r="r" b="b"/>
              <a:pathLst>
                <a:path h="269875">
                  <a:moveTo>
                    <a:pt x="0" y="0"/>
                  </a:moveTo>
                  <a:lnTo>
                    <a:pt x="0" y="269748"/>
                  </a:lnTo>
                </a:path>
              </a:pathLst>
            </a:custGeom>
            <a:ln w="25400">
              <a:solidFill>
                <a:srgbClr val="000000"/>
              </a:solidFill>
            </a:ln>
          </p:spPr>
          <p:txBody>
            <a:bodyPr wrap="square" lIns="0" tIns="0" rIns="0" bIns="0" rtlCol="0"/>
            <a:lstStyle/>
            <a:p>
              <a:endParaRPr sz="2400"/>
            </a:p>
          </p:txBody>
        </p:sp>
        <p:sp>
          <p:nvSpPr>
            <p:cNvPr id="32" name="object 32"/>
            <p:cNvSpPr/>
            <p:nvPr/>
          </p:nvSpPr>
          <p:spPr>
            <a:xfrm>
              <a:off x="8010143" y="1080516"/>
              <a:ext cx="86995" cy="104139"/>
            </a:xfrm>
            <a:custGeom>
              <a:avLst/>
              <a:gdLst/>
              <a:ahLst/>
              <a:cxnLst/>
              <a:rect l="l" t="t" r="r" b="b"/>
              <a:pathLst>
                <a:path w="86995" h="104140">
                  <a:moveTo>
                    <a:pt x="0" y="103632"/>
                  </a:moveTo>
                  <a:lnTo>
                    <a:pt x="86868" y="0"/>
                  </a:lnTo>
                </a:path>
              </a:pathLst>
            </a:custGeom>
            <a:ln w="12700">
              <a:solidFill>
                <a:srgbClr val="000000"/>
              </a:solidFill>
            </a:ln>
          </p:spPr>
          <p:txBody>
            <a:bodyPr wrap="square" lIns="0" tIns="0" rIns="0" bIns="0" rtlCol="0"/>
            <a:lstStyle/>
            <a:p>
              <a:endParaRPr sz="2400"/>
            </a:p>
          </p:txBody>
        </p:sp>
      </p:grpSp>
      <p:grpSp>
        <p:nvGrpSpPr>
          <p:cNvPr id="33" name="object 33"/>
          <p:cNvGrpSpPr/>
          <p:nvPr/>
        </p:nvGrpSpPr>
        <p:grpSpPr>
          <a:xfrm>
            <a:off x="10685682" y="1295344"/>
            <a:ext cx="132927" cy="359833"/>
            <a:chOff x="8290306" y="997458"/>
            <a:chExt cx="99695" cy="269875"/>
          </a:xfrm>
        </p:grpSpPr>
        <p:sp>
          <p:nvSpPr>
            <p:cNvPr id="34" name="object 34"/>
            <p:cNvSpPr/>
            <p:nvPr/>
          </p:nvSpPr>
          <p:spPr>
            <a:xfrm>
              <a:off x="8340090" y="997458"/>
              <a:ext cx="0" cy="269875"/>
            </a:xfrm>
            <a:custGeom>
              <a:avLst/>
              <a:gdLst/>
              <a:ahLst/>
              <a:cxnLst/>
              <a:rect l="l" t="t" r="r" b="b"/>
              <a:pathLst>
                <a:path h="269875">
                  <a:moveTo>
                    <a:pt x="0" y="0"/>
                  </a:moveTo>
                  <a:lnTo>
                    <a:pt x="0" y="269748"/>
                  </a:lnTo>
                </a:path>
              </a:pathLst>
            </a:custGeom>
            <a:ln w="25400">
              <a:solidFill>
                <a:srgbClr val="000000"/>
              </a:solidFill>
            </a:ln>
          </p:spPr>
          <p:txBody>
            <a:bodyPr wrap="square" lIns="0" tIns="0" rIns="0" bIns="0" rtlCol="0"/>
            <a:lstStyle/>
            <a:p>
              <a:endParaRPr sz="2400"/>
            </a:p>
          </p:txBody>
        </p:sp>
        <p:sp>
          <p:nvSpPr>
            <p:cNvPr id="35" name="object 35"/>
            <p:cNvSpPr/>
            <p:nvPr/>
          </p:nvSpPr>
          <p:spPr>
            <a:xfrm>
              <a:off x="8296656" y="1080516"/>
              <a:ext cx="86995" cy="104139"/>
            </a:xfrm>
            <a:custGeom>
              <a:avLst/>
              <a:gdLst/>
              <a:ahLst/>
              <a:cxnLst/>
              <a:rect l="l" t="t" r="r" b="b"/>
              <a:pathLst>
                <a:path w="86995" h="104140">
                  <a:moveTo>
                    <a:pt x="0" y="103632"/>
                  </a:moveTo>
                  <a:lnTo>
                    <a:pt x="86868" y="0"/>
                  </a:lnTo>
                </a:path>
              </a:pathLst>
            </a:custGeom>
            <a:ln w="12700">
              <a:solidFill>
                <a:srgbClr val="000000"/>
              </a:solidFill>
            </a:ln>
          </p:spPr>
          <p:txBody>
            <a:bodyPr wrap="square" lIns="0" tIns="0" rIns="0" bIns="0" rtlCol="0"/>
            <a:lstStyle/>
            <a:p>
              <a:endParaRPr sz="2400"/>
            </a:p>
          </p:txBody>
        </p:sp>
      </p:grpSp>
      <p:sp>
        <p:nvSpPr>
          <p:cNvPr id="36" name="object 36"/>
          <p:cNvSpPr txBox="1"/>
          <p:nvPr/>
        </p:nvSpPr>
        <p:spPr>
          <a:xfrm>
            <a:off x="9829752" y="996848"/>
            <a:ext cx="1022773" cy="529333"/>
          </a:xfrm>
          <a:prstGeom prst="rect">
            <a:avLst/>
          </a:prstGeom>
        </p:spPr>
        <p:txBody>
          <a:bodyPr vert="horz" wrap="square" lIns="0" tIns="16087" rIns="0" bIns="0" rtlCol="0">
            <a:spAutoFit/>
          </a:bodyPr>
          <a:lstStyle/>
          <a:p>
            <a:pPr marL="95671" marR="6773" indent="-79585">
              <a:spcBef>
                <a:spcPts val="127"/>
              </a:spcBef>
              <a:tabLst>
                <a:tab pos="413163" algn="l"/>
                <a:tab pos="794153" algn="l"/>
              </a:tabLst>
            </a:pPr>
            <a:r>
              <a:rPr sz="1667" spc="-327" dirty="0">
                <a:latin typeface="Gill Sans MT"/>
                <a:cs typeface="Gill Sans MT"/>
              </a:rPr>
              <a:t>RW</a:t>
            </a:r>
            <a:r>
              <a:rPr sz="1667" spc="-7" dirty="0">
                <a:latin typeface="Gill Sans MT"/>
                <a:cs typeface="Gill Sans MT"/>
              </a:rPr>
              <a:t> </a:t>
            </a:r>
            <a:r>
              <a:rPr sz="1667" spc="-173" dirty="0">
                <a:latin typeface="Gill Sans MT"/>
                <a:cs typeface="Gill Sans MT"/>
              </a:rPr>
              <a:t>RA</a:t>
            </a:r>
            <a:r>
              <a:rPr sz="1667" spc="167" dirty="0">
                <a:latin typeface="Gill Sans MT"/>
                <a:cs typeface="Gill Sans MT"/>
              </a:rPr>
              <a:t>  </a:t>
            </a:r>
            <a:r>
              <a:rPr sz="1667" spc="-147" dirty="0">
                <a:latin typeface="Gill Sans MT"/>
                <a:cs typeface="Gill Sans MT"/>
              </a:rPr>
              <a:t>RB </a:t>
            </a:r>
            <a:r>
              <a:rPr sz="1667" spc="-447" dirty="0">
                <a:latin typeface="Gill Sans MT"/>
                <a:cs typeface="Gill Sans MT"/>
              </a:rPr>
              <a:t> </a:t>
            </a:r>
            <a:r>
              <a:rPr sz="1667" dirty="0">
                <a:latin typeface="Gill Sans MT"/>
                <a:cs typeface="Gill Sans MT"/>
              </a:rPr>
              <a:t>5	5	5</a:t>
            </a:r>
            <a:endParaRPr sz="1667">
              <a:latin typeface="Gill Sans MT"/>
              <a:cs typeface="Gill Sans MT"/>
            </a:endParaRPr>
          </a:p>
        </p:txBody>
      </p:sp>
      <p:sp>
        <p:nvSpPr>
          <p:cNvPr id="37" name="object 37"/>
          <p:cNvSpPr txBox="1"/>
          <p:nvPr/>
        </p:nvSpPr>
        <p:spPr>
          <a:xfrm>
            <a:off x="9687293" y="1687518"/>
            <a:ext cx="1170940" cy="738857"/>
          </a:xfrm>
          <a:prstGeom prst="rect">
            <a:avLst/>
          </a:prstGeom>
          <a:ln w="50800">
            <a:solidFill>
              <a:srgbClr val="000000"/>
            </a:solidFill>
          </a:ln>
        </p:spPr>
        <p:txBody>
          <a:bodyPr vert="horz" wrap="square" lIns="0" tIns="0" rIns="0" bIns="0" rtlCol="0">
            <a:spAutoFit/>
          </a:bodyPr>
          <a:lstStyle/>
          <a:p>
            <a:pPr>
              <a:lnSpc>
                <a:spcPct val="100000"/>
              </a:lnSpc>
            </a:pPr>
            <a:endParaRPr sz="1467">
              <a:latin typeface="Times New Roman"/>
              <a:cs typeface="Times New Roman"/>
            </a:endParaRPr>
          </a:p>
          <a:p>
            <a:pPr marL="207428" marR="136310" indent="-67732">
              <a:spcBef>
                <a:spcPts val="7"/>
              </a:spcBef>
            </a:pPr>
            <a:r>
              <a:rPr sz="1667" spc="-7" dirty="0">
                <a:latin typeface="Gill Sans MT"/>
                <a:cs typeface="Gill Sans MT"/>
              </a:rPr>
              <a:t>3</a:t>
            </a:r>
            <a:r>
              <a:rPr sz="1667" dirty="0">
                <a:latin typeface="Gill Sans MT"/>
                <a:cs typeface="Gill Sans MT"/>
              </a:rPr>
              <a:t>2</a:t>
            </a:r>
            <a:r>
              <a:rPr sz="1667" spc="-87" dirty="0">
                <a:latin typeface="Gill Sans MT"/>
                <a:cs typeface="Gill Sans MT"/>
              </a:rPr>
              <a:t> </a:t>
            </a:r>
            <a:r>
              <a:rPr sz="1667" spc="-113" dirty="0">
                <a:latin typeface="Gill Sans MT"/>
                <a:cs typeface="Gill Sans MT"/>
              </a:rPr>
              <a:t>x</a:t>
            </a:r>
            <a:r>
              <a:rPr sz="1667" spc="-87" dirty="0">
                <a:latin typeface="Gill Sans MT"/>
                <a:cs typeface="Gill Sans MT"/>
              </a:rPr>
              <a:t> </a:t>
            </a:r>
            <a:r>
              <a:rPr sz="1667" spc="-7" dirty="0">
                <a:latin typeface="Gill Sans MT"/>
                <a:cs typeface="Gill Sans MT"/>
              </a:rPr>
              <a:t>32</a:t>
            </a:r>
            <a:r>
              <a:rPr sz="1667" dirty="0">
                <a:latin typeface="Gill Sans MT"/>
                <a:cs typeface="Gill Sans MT"/>
              </a:rPr>
              <a:t>-</a:t>
            </a:r>
            <a:r>
              <a:rPr sz="1667" spc="-20" dirty="0">
                <a:latin typeface="Gill Sans MT"/>
                <a:cs typeface="Gill Sans MT"/>
              </a:rPr>
              <a:t>b</a:t>
            </a:r>
            <a:r>
              <a:rPr sz="1667" spc="-7" dirty="0">
                <a:latin typeface="Gill Sans MT"/>
                <a:cs typeface="Gill Sans MT"/>
              </a:rPr>
              <a:t>i</a:t>
            </a:r>
            <a:r>
              <a:rPr sz="1667" spc="-140" dirty="0">
                <a:latin typeface="Gill Sans MT"/>
                <a:cs typeface="Gill Sans MT"/>
              </a:rPr>
              <a:t>t  </a:t>
            </a:r>
            <a:r>
              <a:rPr sz="1667" spc="-40" dirty="0">
                <a:latin typeface="Gill Sans MT"/>
                <a:cs typeface="Gill Sans MT"/>
              </a:rPr>
              <a:t>Registers</a:t>
            </a:r>
            <a:endParaRPr sz="1667">
              <a:latin typeface="Gill Sans MT"/>
              <a:cs typeface="Gill Sans MT"/>
            </a:endParaRPr>
          </a:p>
        </p:txBody>
      </p:sp>
      <p:grpSp>
        <p:nvGrpSpPr>
          <p:cNvPr id="38" name="object 38"/>
          <p:cNvGrpSpPr/>
          <p:nvPr/>
        </p:nvGrpSpPr>
        <p:grpSpPr>
          <a:xfrm>
            <a:off x="9509340" y="2329265"/>
            <a:ext cx="154093" cy="151552"/>
            <a:chOff x="7533513" y="1865757"/>
            <a:chExt cx="115570" cy="113664"/>
          </a:xfrm>
        </p:grpSpPr>
        <p:sp>
          <p:nvSpPr>
            <p:cNvPr id="39" name="object 39"/>
            <p:cNvSpPr/>
            <p:nvPr/>
          </p:nvSpPr>
          <p:spPr>
            <a:xfrm>
              <a:off x="7543038" y="1875282"/>
              <a:ext cx="96520" cy="47625"/>
            </a:xfrm>
            <a:custGeom>
              <a:avLst/>
              <a:gdLst/>
              <a:ahLst/>
              <a:cxnLst/>
              <a:rect l="l" t="t" r="r" b="b"/>
              <a:pathLst>
                <a:path w="96520" h="47625">
                  <a:moveTo>
                    <a:pt x="0" y="0"/>
                  </a:moveTo>
                  <a:lnTo>
                    <a:pt x="96012" y="47244"/>
                  </a:lnTo>
                </a:path>
              </a:pathLst>
            </a:custGeom>
            <a:ln w="19050">
              <a:solidFill>
                <a:srgbClr val="000000"/>
              </a:solidFill>
            </a:ln>
          </p:spPr>
          <p:txBody>
            <a:bodyPr wrap="square" lIns="0" tIns="0" rIns="0" bIns="0" rtlCol="0"/>
            <a:lstStyle/>
            <a:p>
              <a:endParaRPr sz="2400"/>
            </a:p>
          </p:txBody>
        </p:sp>
        <p:sp>
          <p:nvSpPr>
            <p:cNvPr id="40" name="object 40"/>
            <p:cNvSpPr/>
            <p:nvPr/>
          </p:nvSpPr>
          <p:spPr>
            <a:xfrm>
              <a:off x="7543038" y="1922526"/>
              <a:ext cx="96520" cy="47625"/>
            </a:xfrm>
            <a:custGeom>
              <a:avLst/>
              <a:gdLst/>
              <a:ahLst/>
              <a:cxnLst/>
              <a:rect l="l" t="t" r="r" b="b"/>
              <a:pathLst>
                <a:path w="96520" h="47625">
                  <a:moveTo>
                    <a:pt x="96011" y="0"/>
                  </a:moveTo>
                  <a:lnTo>
                    <a:pt x="0" y="47244"/>
                  </a:lnTo>
                </a:path>
              </a:pathLst>
            </a:custGeom>
            <a:ln w="19050">
              <a:solidFill>
                <a:srgbClr val="000000"/>
              </a:solidFill>
            </a:ln>
          </p:spPr>
          <p:txBody>
            <a:bodyPr wrap="square" lIns="0" tIns="0" rIns="0" bIns="0" rtlCol="0"/>
            <a:lstStyle/>
            <a:p>
              <a:endParaRPr sz="2400"/>
            </a:p>
          </p:txBody>
        </p:sp>
      </p:grpSp>
      <p:sp>
        <p:nvSpPr>
          <p:cNvPr id="41" name="Date Placeholder 40">
            <a:extLst>
              <a:ext uri="{FF2B5EF4-FFF2-40B4-BE49-F238E27FC236}">
                <a16:creationId xmlns:a16="http://schemas.microsoft.com/office/drawing/2014/main" id="{D177FD51-EBE2-4885-A238-2B5E11014AF6}"/>
              </a:ext>
            </a:extLst>
          </p:cNvPr>
          <p:cNvSpPr>
            <a:spLocks noGrp="1"/>
          </p:cNvSpPr>
          <p:nvPr>
            <p:ph type="dt" sz="half" idx="10"/>
          </p:nvPr>
        </p:nvSpPr>
        <p:spPr/>
        <p:txBody>
          <a:bodyPr/>
          <a:lstStyle/>
          <a:p>
            <a:fld id="{6A4B0EBD-B455-4D12-A703-8FFA80CF1C8E}" type="datetime1">
              <a:rPr lang="en-US" smtClean="0"/>
              <a:t>5/11/2024</a:t>
            </a:fld>
            <a:endParaRPr lang="en-US"/>
          </a:p>
        </p:txBody>
      </p:sp>
      <p:sp>
        <p:nvSpPr>
          <p:cNvPr id="42" name="Slide Number Placeholder 41">
            <a:extLst>
              <a:ext uri="{FF2B5EF4-FFF2-40B4-BE49-F238E27FC236}">
                <a16:creationId xmlns:a16="http://schemas.microsoft.com/office/drawing/2014/main" id="{FA0ACF13-71C8-4A82-9EF8-91CC69DDDDFD}"/>
              </a:ext>
            </a:extLst>
          </p:cNvPr>
          <p:cNvSpPr>
            <a:spLocks noGrp="1"/>
          </p:cNvSpPr>
          <p:nvPr>
            <p:ph type="sldNum" sz="quarter" idx="12"/>
          </p:nvPr>
        </p:nvSpPr>
        <p:spPr/>
        <p:txBody>
          <a:bodyPr/>
          <a:lstStyle/>
          <a:p>
            <a:fld id="{AB6352F2-FB44-4DA6-821F-C2F4E454E2C0}"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1052537"/>
            <a:ext cx="3286760" cy="509541"/>
          </a:xfrm>
          <a:prstGeom prst="rect">
            <a:avLst/>
          </a:prstGeom>
        </p:spPr>
        <p:txBody>
          <a:bodyPr vert="horz" wrap="square" lIns="0" tIns="16933" rIns="0" bIns="0" rtlCol="0">
            <a:spAutoFit/>
          </a:bodyPr>
          <a:lstStyle/>
          <a:p>
            <a:pPr marL="425016" indent="-408930">
              <a:spcBef>
                <a:spcPts val="133"/>
              </a:spcBef>
              <a:buClr>
                <a:srgbClr val="E3DDD2"/>
              </a:buClr>
              <a:buSzPct val="93750"/>
              <a:buFont typeface="Wingdings"/>
              <a:buChar char=""/>
              <a:tabLst>
                <a:tab pos="425016" algn="l"/>
                <a:tab pos="425863" algn="l"/>
              </a:tabLst>
            </a:pPr>
            <a:r>
              <a:rPr sz="3200" spc="-7" dirty="0">
                <a:latin typeface="Calibri"/>
                <a:cs typeface="Calibri"/>
              </a:rPr>
              <a:t>“Magic”</a:t>
            </a:r>
            <a:r>
              <a:rPr sz="3200" spc="-127" dirty="0">
                <a:latin typeface="Calibri"/>
                <a:cs typeface="Calibri"/>
              </a:rPr>
              <a:t> </a:t>
            </a:r>
            <a:r>
              <a:rPr sz="3200" dirty="0">
                <a:latin typeface="Calibri"/>
                <a:cs typeface="Calibri"/>
              </a:rPr>
              <a:t>Memory</a:t>
            </a:r>
            <a:endParaRPr sz="3200">
              <a:latin typeface="Calibri"/>
              <a:cs typeface="Calibri"/>
            </a:endParaRPr>
          </a:p>
        </p:txBody>
      </p:sp>
      <p:sp>
        <p:nvSpPr>
          <p:cNvPr id="3" name="object 3"/>
          <p:cNvSpPr txBox="1"/>
          <p:nvPr/>
        </p:nvSpPr>
        <p:spPr>
          <a:xfrm>
            <a:off x="1297433" y="1503640"/>
            <a:ext cx="3927687" cy="787395"/>
          </a:xfrm>
          <a:prstGeom prst="rect">
            <a:avLst/>
          </a:prstGeom>
        </p:spPr>
        <p:txBody>
          <a:bodyPr vert="horz" wrap="square" lIns="0" tIns="17780" rIns="0" bIns="0" rtlCol="0">
            <a:spAutoFit/>
          </a:bodyPr>
          <a:lstStyle/>
          <a:p>
            <a:pPr marL="355591" indent="-339505">
              <a:lnSpc>
                <a:spcPts val="3040"/>
              </a:lnSpc>
              <a:spcBef>
                <a:spcPts val="140"/>
              </a:spcBef>
              <a:buSzPct val="90000"/>
              <a:buFont typeface="Wingdings"/>
              <a:buChar char=""/>
              <a:tabLst>
                <a:tab pos="355591" algn="l"/>
                <a:tab pos="356438" algn="l"/>
              </a:tabLst>
            </a:pPr>
            <a:r>
              <a:rPr sz="2667" dirty="0">
                <a:latin typeface="Calibri"/>
                <a:cs typeface="Calibri"/>
              </a:rPr>
              <a:t>One</a:t>
            </a:r>
            <a:r>
              <a:rPr sz="2667" spc="-33" dirty="0">
                <a:latin typeface="Calibri"/>
                <a:cs typeface="Calibri"/>
              </a:rPr>
              <a:t> </a:t>
            </a:r>
            <a:r>
              <a:rPr sz="2667" dirty="0">
                <a:latin typeface="Calibri"/>
                <a:cs typeface="Calibri"/>
              </a:rPr>
              <a:t>input</a:t>
            </a:r>
            <a:r>
              <a:rPr sz="2667" spc="-27" dirty="0">
                <a:latin typeface="Calibri"/>
                <a:cs typeface="Calibri"/>
              </a:rPr>
              <a:t> </a:t>
            </a:r>
            <a:r>
              <a:rPr sz="2667" dirty="0">
                <a:latin typeface="Calibri"/>
                <a:cs typeface="Calibri"/>
              </a:rPr>
              <a:t>bus:</a:t>
            </a:r>
            <a:r>
              <a:rPr sz="2667" spc="-40" dirty="0">
                <a:latin typeface="Calibri"/>
                <a:cs typeface="Calibri"/>
              </a:rPr>
              <a:t> </a:t>
            </a:r>
            <a:r>
              <a:rPr sz="2667" spc="-20" dirty="0">
                <a:latin typeface="Calibri"/>
                <a:cs typeface="Calibri"/>
              </a:rPr>
              <a:t>Data</a:t>
            </a:r>
            <a:r>
              <a:rPr sz="2667" spc="-13" dirty="0">
                <a:latin typeface="Calibri"/>
                <a:cs typeface="Calibri"/>
              </a:rPr>
              <a:t> </a:t>
            </a:r>
            <a:r>
              <a:rPr sz="2667" spc="-7" dirty="0">
                <a:latin typeface="Calibri"/>
                <a:cs typeface="Calibri"/>
              </a:rPr>
              <a:t>In</a:t>
            </a:r>
            <a:endParaRPr sz="2667">
              <a:latin typeface="Calibri"/>
              <a:cs typeface="Calibri"/>
            </a:endParaRPr>
          </a:p>
          <a:p>
            <a:pPr marL="355591" indent="-339505">
              <a:lnSpc>
                <a:spcPts val="3040"/>
              </a:lnSpc>
              <a:buSzPct val="90000"/>
              <a:buFont typeface="Wingdings"/>
              <a:buChar char=""/>
              <a:tabLst>
                <a:tab pos="355591" algn="l"/>
                <a:tab pos="356438" algn="l"/>
              </a:tabLst>
            </a:pPr>
            <a:r>
              <a:rPr sz="2667" dirty="0">
                <a:latin typeface="Calibri"/>
                <a:cs typeface="Calibri"/>
              </a:rPr>
              <a:t>One</a:t>
            </a:r>
            <a:r>
              <a:rPr sz="2667" spc="-33" dirty="0">
                <a:latin typeface="Calibri"/>
                <a:cs typeface="Calibri"/>
              </a:rPr>
              <a:t> </a:t>
            </a:r>
            <a:r>
              <a:rPr sz="2667" dirty="0">
                <a:latin typeface="Calibri"/>
                <a:cs typeface="Calibri"/>
              </a:rPr>
              <a:t>output</a:t>
            </a:r>
            <a:r>
              <a:rPr sz="2667" spc="-53" dirty="0">
                <a:latin typeface="Calibri"/>
                <a:cs typeface="Calibri"/>
              </a:rPr>
              <a:t> </a:t>
            </a:r>
            <a:r>
              <a:rPr sz="2667" dirty="0">
                <a:latin typeface="Calibri"/>
                <a:cs typeface="Calibri"/>
              </a:rPr>
              <a:t>bus:</a:t>
            </a:r>
            <a:r>
              <a:rPr sz="2667" spc="-20" dirty="0">
                <a:latin typeface="Calibri"/>
                <a:cs typeface="Calibri"/>
              </a:rPr>
              <a:t> Data</a:t>
            </a:r>
            <a:r>
              <a:rPr sz="2667" spc="-33" dirty="0">
                <a:latin typeface="Calibri"/>
                <a:cs typeface="Calibri"/>
              </a:rPr>
              <a:t> </a:t>
            </a:r>
            <a:r>
              <a:rPr sz="2667" dirty="0">
                <a:latin typeface="Calibri"/>
                <a:cs typeface="Calibri"/>
              </a:rPr>
              <a:t>Out</a:t>
            </a:r>
            <a:endParaRPr sz="2667">
              <a:latin typeface="Calibri"/>
              <a:cs typeface="Calibri"/>
            </a:endParaRPr>
          </a:p>
        </p:txBody>
      </p:sp>
      <p:sp>
        <p:nvSpPr>
          <p:cNvPr id="4" name="object 4"/>
          <p:cNvSpPr txBox="1"/>
          <p:nvPr/>
        </p:nvSpPr>
        <p:spPr>
          <a:xfrm>
            <a:off x="838201" y="2222969"/>
            <a:ext cx="4799753" cy="509541"/>
          </a:xfrm>
          <a:prstGeom prst="rect">
            <a:avLst/>
          </a:prstGeom>
        </p:spPr>
        <p:txBody>
          <a:bodyPr vert="horz" wrap="square" lIns="0" tIns="16933" rIns="0" bIns="0" rtlCol="0">
            <a:spAutoFit/>
          </a:bodyPr>
          <a:lstStyle/>
          <a:p>
            <a:pPr marL="425016" indent="-408930">
              <a:spcBef>
                <a:spcPts val="133"/>
              </a:spcBef>
              <a:buClr>
                <a:srgbClr val="E3DDD2"/>
              </a:buClr>
              <a:buSzPct val="93750"/>
              <a:buFont typeface="Wingdings"/>
              <a:buChar char=""/>
              <a:tabLst>
                <a:tab pos="425016" algn="l"/>
                <a:tab pos="425863" algn="l"/>
              </a:tabLst>
            </a:pPr>
            <a:r>
              <a:rPr sz="3200" dirty="0">
                <a:latin typeface="Calibri"/>
                <a:cs typeface="Calibri"/>
              </a:rPr>
              <a:t>Memory</a:t>
            </a:r>
            <a:r>
              <a:rPr sz="3200" spc="-40" dirty="0">
                <a:latin typeface="Calibri"/>
                <a:cs typeface="Calibri"/>
              </a:rPr>
              <a:t> </a:t>
            </a:r>
            <a:r>
              <a:rPr sz="3200" spc="-27" dirty="0">
                <a:latin typeface="Calibri"/>
                <a:cs typeface="Calibri"/>
              </a:rPr>
              <a:t>word</a:t>
            </a:r>
            <a:r>
              <a:rPr sz="3200" spc="-33" dirty="0">
                <a:latin typeface="Calibri"/>
                <a:cs typeface="Calibri"/>
              </a:rPr>
              <a:t> </a:t>
            </a:r>
            <a:r>
              <a:rPr sz="3200" dirty="0">
                <a:latin typeface="Calibri"/>
                <a:cs typeface="Calibri"/>
              </a:rPr>
              <a:t>is</a:t>
            </a:r>
            <a:r>
              <a:rPr sz="3200" spc="-47" dirty="0">
                <a:latin typeface="Calibri"/>
                <a:cs typeface="Calibri"/>
              </a:rPr>
              <a:t> </a:t>
            </a:r>
            <a:r>
              <a:rPr sz="3200" spc="-20" dirty="0">
                <a:latin typeface="Calibri"/>
                <a:cs typeface="Calibri"/>
              </a:rPr>
              <a:t>found </a:t>
            </a:r>
            <a:r>
              <a:rPr sz="3200" spc="-7" dirty="0">
                <a:latin typeface="Calibri"/>
                <a:cs typeface="Calibri"/>
              </a:rPr>
              <a:t>by:</a:t>
            </a:r>
            <a:endParaRPr sz="3200" dirty="0">
              <a:latin typeface="Calibri"/>
              <a:cs typeface="Calibri"/>
            </a:endParaRPr>
          </a:p>
        </p:txBody>
      </p:sp>
      <p:sp>
        <p:nvSpPr>
          <p:cNvPr id="5" name="object 5"/>
          <p:cNvSpPr txBox="1"/>
          <p:nvPr/>
        </p:nvSpPr>
        <p:spPr>
          <a:xfrm>
            <a:off x="838200" y="2674072"/>
            <a:ext cx="10910977" cy="2721899"/>
          </a:xfrm>
          <a:prstGeom prst="rect">
            <a:avLst/>
          </a:prstGeom>
        </p:spPr>
        <p:txBody>
          <a:bodyPr vert="horz" wrap="square" lIns="0" tIns="63500" rIns="0" bIns="0" rtlCol="0">
            <a:spAutoFit/>
          </a:bodyPr>
          <a:lstStyle/>
          <a:p>
            <a:pPr marL="815320" marR="158323" indent="-339505">
              <a:lnSpc>
                <a:spcPts val="2880"/>
              </a:lnSpc>
              <a:spcBef>
                <a:spcPts val="500"/>
              </a:spcBef>
              <a:buSzPct val="90000"/>
              <a:buFont typeface="Wingdings"/>
              <a:buChar char=""/>
              <a:tabLst>
                <a:tab pos="815320" algn="l"/>
                <a:tab pos="816166" algn="l"/>
              </a:tabLst>
            </a:pPr>
            <a:r>
              <a:rPr sz="2667" spc="-13" dirty="0">
                <a:latin typeface="Calibri"/>
                <a:cs typeface="Calibri"/>
              </a:rPr>
              <a:t>For</a:t>
            </a:r>
            <a:r>
              <a:rPr sz="2667" spc="-20" dirty="0">
                <a:latin typeface="Calibri"/>
                <a:cs typeface="Calibri"/>
              </a:rPr>
              <a:t> </a:t>
            </a:r>
            <a:r>
              <a:rPr sz="2667" spc="-13" dirty="0">
                <a:latin typeface="Calibri"/>
                <a:cs typeface="Calibri"/>
              </a:rPr>
              <a:t>Read: </a:t>
            </a:r>
            <a:r>
              <a:rPr sz="2667" spc="-7" dirty="0">
                <a:latin typeface="Calibri"/>
                <a:cs typeface="Calibri"/>
              </a:rPr>
              <a:t>Address selects</a:t>
            </a:r>
            <a:r>
              <a:rPr sz="2667" spc="27" dirty="0">
                <a:latin typeface="Calibri"/>
                <a:cs typeface="Calibri"/>
              </a:rPr>
              <a:t> </a:t>
            </a:r>
            <a:r>
              <a:rPr sz="2667" dirty="0">
                <a:latin typeface="Calibri"/>
                <a:cs typeface="Calibri"/>
              </a:rPr>
              <a:t>the </a:t>
            </a:r>
            <a:r>
              <a:rPr sz="2667" spc="-20" dirty="0">
                <a:latin typeface="Calibri"/>
                <a:cs typeface="Calibri"/>
              </a:rPr>
              <a:t>word</a:t>
            </a:r>
            <a:r>
              <a:rPr sz="2667" spc="-7" dirty="0">
                <a:latin typeface="Calibri"/>
                <a:cs typeface="Calibri"/>
              </a:rPr>
              <a:t> </a:t>
            </a:r>
            <a:r>
              <a:rPr sz="2667" spc="-20" dirty="0">
                <a:latin typeface="Calibri"/>
                <a:cs typeface="Calibri"/>
              </a:rPr>
              <a:t>to</a:t>
            </a:r>
            <a:r>
              <a:rPr sz="2667" spc="-13" dirty="0">
                <a:latin typeface="Calibri"/>
                <a:cs typeface="Calibri"/>
              </a:rPr>
              <a:t> </a:t>
            </a:r>
            <a:r>
              <a:rPr sz="2667" dirty="0">
                <a:latin typeface="Calibri"/>
                <a:cs typeface="Calibri"/>
              </a:rPr>
              <a:t>put</a:t>
            </a:r>
            <a:r>
              <a:rPr sz="2667" spc="-13" dirty="0">
                <a:latin typeface="Calibri"/>
                <a:cs typeface="Calibri"/>
              </a:rPr>
              <a:t> </a:t>
            </a:r>
            <a:r>
              <a:rPr sz="2667" spc="-7" dirty="0">
                <a:latin typeface="Calibri"/>
                <a:cs typeface="Calibri"/>
              </a:rPr>
              <a:t>on</a:t>
            </a:r>
            <a:r>
              <a:rPr sz="2667" spc="-13" dirty="0">
                <a:latin typeface="Calibri"/>
                <a:cs typeface="Calibri"/>
              </a:rPr>
              <a:t> </a:t>
            </a:r>
            <a:r>
              <a:rPr sz="2667" spc="-20" dirty="0">
                <a:latin typeface="Calibri"/>
                <a:cs typeface="Calibri"/>
              </a:rPr>
              <a:t>Data </a:t>
            </a:r>
            <a:r>
              <a:rPr sz="2667" spc="-579" dirty="0">
                <a:latin typeface="Calibri"/>
                <a:cs typeface="Calibri"/>
              </a:rPr>
              <a:t> </a:t>
            </a:r>
            <a:r>
              <a:rPr sz="2667" dirty="0">
                <a:latin typeface="Calibri"/>
                <a:cs typeface="Calibri"/>
              </a:rPr>
              <a:t>Out</a:t>
            </a:r>
          </a:p>
          <a:p>
            <a:pPr marL="815320" marR="6773" indent="-339505">
              <a:lnSpc>
                <a:spcPts val="2880"/>
              </a:lnSpc>
              <a:buSzPct val="90000"/>
              <a:buFont typeface="Wingdings"/>
              <a:buChar char=""/>
              <a:tabLst>
                <a:tab pos="815320" algn="l"/>
                <a:tab pos="816166" algn="l"/>
              </a:tabLst>
            </a:pPr>
            <a:r>
              <a:rPr sz="2667" spc="-13" dirty="0">
                <a:latin typeface="Calibri"/>
                <a:cs typeface="Calibri"/>
              </a:rPr>
              <a:t>For</a:t>
            </a:r>
            <a:r>
              <a:rPr sz="2667" spc="-27" dirty="0">
                <a:latin typeface="Calibri"/>
                <a:cs typeface="Calibri"/>
              </a:rPr>
              <a:t> </a:t>
            </a:r>
            <a:r>
              <a:rPr sz="2667" spc="-20" dirty="0">
                <a:latin typeface="Calibri"/>
                <a:cs typeface="Calibri"/>
              </a:rPr>
              <a:t>Write:</a:t>
            </a:r>
            <a:r>
              <a:rPr sz="2667" spc="7" dirty="0">
                <a:latin typeface="Calibri"/>
                <a:cs typeface="Calibri"/>
              </a:rPr>
              <a:t> </a:t>
            </a:r>
            <a:r>
              <a:rPr sz="2667" spc="-7" dirty="0">
                <a:latin typeface="Calibri"/>
                <a:cs typeface="Calibri"/>
              </a:rPr>
              <a:t>Set</a:t>
            </a:r>
            <a:r>
              <a:rPr sz="2667" spc="7" dirty="0">
                <a:latin typeface="Calibri"/>
                <a:cs typeface="Calibri"/>
              </a:rPr>
              <a:t> </a:t>
            </a:r>
            <a:r>
              <a:rPr sz="2667" spc="-27" dirty="0">
                <a:latin typeface="Calibri"/>
                <a:cs typeface="Calibri"/>
              </a:rPr>
              <a:t>Write</a:t>
            </a:r>
            <a:r>
              <a:rPr sz="2667" spc="20" dirty="0">
                <a:latin typeface="Calibri"/>
                <a:cs typeface="Calibri"/>
              </a:rPr>
              <a:t> </a:t>
            </a:r>
            <a:r>
              <a:rPr sz="2667" dirty="0">
                <a:latin typeface="Calibri"/>
                <a:cs typeface="Calibri"/>
              </a:rPr>
              <a:t>Enable</a:t>
            </a:r>
            <a:r>
              <a:rPr sz="2667" spc="-33" dirty="0">
                <a:latin typeface="Calibri"/>
                <a:cs typeface="Calibri"/>
              </a:rPr>
              <a:t> </a:t>
            </a:r>
            <a:r>
              <a:rPr sz="2667" dirty="0">
                <a:latin typeface="Calibri"/>
                <a:cs typeface="Calibri"/>
              </a:rPr>
              <a:t>= 1:</a:t>
            </a:r>
            <a:r>
              <a:rPr sz="2667" spc="-7" dirty="0">
                <a:latin typeface="Calibri"/>
                <a:cs typeface="Calibri"/>
              </a:rPr>
              <a:t> address</a:t>
            </a:r>
            <a:r>
              <a:rPr sz="2667" dirty="0">
                <a:latin typeface="Calibri"/>
                <a:cs typeface="Calibri"/>
              </a:rPr>
              <a:t> </a:t>
            </a:r>
            <a:r>
              <a:rPr sz="2667" spc="-7" dirty="0">
                <a:latin typeface="Calibri"/>
                <a:cs typeface="Calibri"/>
              </a:rPr>
              <a:t>selects</a:t>
            </a:r>
            <a:r>
              <a:rPr sz="2667" spc="27" dirty="0">
                <a:latin typeface="Calibri"/>
                <a:cs typeface="Calibri"/>
              </a:rPr>
              <a:t> </a:t>
            </a:r>
            <a:r>
              <a:rPr sz="2667" dirty="0">
                <a:latin typeface="Calibri"/>
                <a:cs typeface="Calibri"/>
              </a:rPr>
              <a:t>the </a:t>
            </a:r>
            <a:r>
              <a:rPr sz="2667" spc="-587" dirty="0">
                <a:latin typeface="Calibri"/>
                <a:cs typeface="Calibri"/>
              </a:rPr>
              <a:t> </a:t>
            </a:r>
            <a:r>
              <a:rPr sz="2667" spc="-7" dirty="0">
                <a:latin typeface="Calibri"/>
                <a:cs typeface="Calibri"/>
              </a:rPr>
              <a:t>memory</a:t>
            </a:r>
            <a:r>
              <a:rPr sz="2667" spc="-13" dirty="0">
                <a:latin typeface="Calibri"/>
                <a:cs typeface="Calibri"/>
              </a:rPr>
              <a:t> </a:t>
            </a:r>
            <a:r>
              <a:rPr sz="2667" spc="-20" dirty="0">
                <a:latin typeface="Calibri"/>
                <a:cs typeface="Calibri"/>
              </a:rPr>
              <a:t>word</a:t>
            </a:r>
            <a:r>
              <a:rPr sz="2667" spc="-13" dirty="0">
                <a:latin typeface="Calibri"/>
                <a:cs typeface="Calibri"/>
              </a:rPr>
              <a:t> </a:t>
            </a:r>
            <a:r>
              <a:rPr sz="2667" spc="-20" dirty="0">
                <a:latin typeface="Calibri"/>
                <a:cs typeface="Calibri"/>
              </a:rPr>
              <a:t>to</a:t>
            </a:r>
            <a:r>
              <a:rPr sz="2667" dirty="0">
                <a:latin typeface="Calibri"/>
                <a:cs typeface="Calibri"/>
              </a:rPr>
              <a:t> be</a:t>
            </a:r>
            <a:r>
              <a:rPr sz="2667" spc="-20" dirty="0">
                <a:latin typeface="Calibri"/>
                <a:cs typeface="Calibri"/>
              </a:rPr>
              <a:t> </a:t>
            </a:r>
            <a:r>
              <a:rPr sz="2667" spc="-13" dirty="0">
                <a:latin typeface="Calibri"/>
                <a:cs typeface="Calibri"/>
              </a:rPr>
              <a:t>written</a:t>
            </a:r>
            <a:r>
              <a:rPr sz="2667" spc="7" dirty="0">
                <a:latin typeface="Calibri"/>
                <a:cs typeface="Calibri"/>
              </a:rPr>
              <a:t> </a:t>
            </a:r>
            <a:r>
              <a:rPr sz="2667" spc="-7" dirty="0">
                <a:latin typeface="Calibri"/>
                <a:cs typeface="Calibri"/>
              </a:rPr>
              <a:t>via</a:t>
            </a:r>
            <a:r>
              <a:rPr sz="2667" dirty="0">
                <a:latin typeface="Calibri"/>
                <a:cs typeface="Calibri"/>
              </a:rPr>
              <a:t> the </a:t>
            </a:r>
            <a:r>
              <a:rPr sz="2667" spc="-20" dirty="0">
                <a:latin typeface="Calibri"/>
                <a:cs typeface="Calibri"/>
              </a:rPr>
              <a:t>Data</a:t>
            </a:r>
            <a:r>
              <a:rPr sz="2667" dirty="0">
                <a:latin typeface="Calibri"/>
                <a:cs typeface="Calibri"/>
              </a:rPr>
              <a:t> </a:t>
            </a:r>
            <a:r>
              <a:rPr sz="2667" spc="-7" dirty="0">
                <a:latin typeface="Calibri"/>
                <a:cs typeface="Calibri"/>
              </a:rPr>
              <a:t>In</a:t>
            </a:r>
            <a:r>
              <a:rPr sz="2667" spc="-27" dirty="0">
                <a:latin typeface="Calibri"/>
                <a:cs typeface="Calibri"/>
              </a:rPr>
              <a:t> </a:t>
            </a:r>
            <a:r>
              <a:rPr sz="2667" dirty="0">
                <a:latin typeface="Calibri"/>
                <a:cs typeface="Calibri"/>
              </a:rPr>
              <a:t>bus</a:t>
            </a:r>
          </a:p>
          <a:p>
            <a:pPr marL="425016" indent="-408930">
              <a:lnSpc>
                <a:spcPts val="3233"/>
              </a:lnSpc>
              <a:buClr>
                <a:srgbClr val="E3DDD2"/>
              </a:buClr>
              <a:buSzPct val="93750"/>
              <a:buFont typeface="Wingdings"/>
              <a:buChar char=""/>
              <a:tabLst>
                <a:tab pos="425016" algn="l"/>
                <a:tab pos="425863" algn="l"/>
              </a:tabLst>
            </a:pPr>
            <a:r>
              <a:rPr sz="3200" spc="-7" dirty="0">
                <a:latin typeface="Calibri"/>
                <a:cs typeface="Calibri"/>
              </a:rPr>
              <a:t>Clock</a:t>
            </a:r>
            <a:r>
              <a:rPr sz="3200" spc="-60" dirty="0">
                <a:latin typeface="Calibri"/>
                <a:cs typeface="Calibri"/>
              </a:rPr>
              <a:t> </a:t>
            </a:r>
            <a:r>
              <a:rPr sz="3200" spc="-7" dirty="0">
                <a:latin typeface="Calibri"/>
                <a:cs typeface="Calibri"/>
              </a:rPr>
              <a:t>input</a:t>
            </a:r>
            <a:r>
              <a:rPr sz="3200" spc="-27" dirty="0">
                <a:latin typeface="Calibri"/>
                <a:cs typeface="Calibri"/>
              </a:rPr>
              <a:t> </a:t>
            </a:r>
            <a:r>
              <a:rPr sz="3200" spc="-7" dirty="0">
                <a:latin typeface="Calibri"/>
                <a:cs typeface="Calibri"/>
              </a:rPr>
              <a:t>(CLK)</a:t>
            </a:r>
            <a:endParaRPr sz="3200" dirty="0">
              <a:latin typeface="Calibri"/>
              <a:cs typeface="Calibri"/>
            </a:endParaRPr>
          </a:p>
          <a:p>
            <a:pPr marL="815320" lvl="1" indent="-340351">
              <a:lnSpc>
                <a:spcPts val="2900"/>
              </a:lnSpc>
              <a:buSzPct val="90000"/>
              <a:buFont typeface="Wingdings"/>
              <a:buChar char=""/>
              <a:tabLst>
                <a:tab pos="815320" algn="l"/>
                <a:tab pos="816166" algn="l"/>
              </a:tabLst>
            </a:pPr>
            <a:r>
              <a:rPr sz="2667" spc="-7" dirty="0">
                <a:latin typeface="Calibri"/>
                <a:cs typeface="Calibri"/>
              </a:rPr>
              <a:t>CLK</a:t>
            </a:r>
            <a:r>
              <a:rPr sz="2667" spc="-27" dirty="0">
                <a:latin typeface="Calibri"/>
                <a:cs typeface="Calibri"/>
              </a:rPr>
              <a:t> </a:t>
            </a:r>
            <a:r>
              <a:rPr sz="2667" dirty="0">
                <a:latin typeface="Calibri"/>
                <a:cs typeface="Calibri"/>
              </a:rPr>
              <a:t>input</a:t>
            </a:r>
            <a:r>
              <a:rPr sz="2667" spc="-13" dirty="0">
                <a:latin typeface="Calibri"/>
                <a:cs typeface="Calibri"/>
              </a:rPr>
              <a:t> </a:t>
            </a:r>
            <a:r>
              <a:rPr sz="2667" spc="-7" dirty="0">
                <a:latin typeface="Calibri"/>
                <a:cs typeface="Calibri"/>
              </a:rPr>
              <a:t>is</a:t>
            </a:r>
            <a:r>
              <a:rPr sz="2667" spc="13" dirty="0">
                <a:latin typeface="Calibri"/>
                <a:cs typeface="Calibri"/>
              </a:rPr>
              <a:t> </a:t>
            </a:r>
            <a:r>
              <a:rPr sz="2667" dirty="0">
                <a:latin typeface="Calibri"/>
                <a:cs typeface="Calibri"/>
              </a:rPr>
              <a:t>a</a:t>
            </a:r>
            <a:r>
              <a:rPr sz="2667" spc="-7" dirty="0">
                <a:latin typeface="Calibri"/>
                <a:cs typeface="Calibri"/>
              </a:rPr>
              <a:t> </a:t>
            </a:r>
            <a:r>
              <a:rPr sz="2667" spc="-20" dirty="0">
                <a:latin typeface="Calibri"/>
                <a:cs typeface="Calibri"/>
              </a:rPr>
              <a:t>factor</a:t>
            </a:r>
            <a:r>
              <a:rPr sz="2667" dirty="0">
                <a:latin typeface="Calibri"/>
                <a:cs typeface="Calibri"/>
              </a:rPr>
              <a:t> </a:t>
            </a:r>
            <a:r>
              <a:rPr sz="2667" spc="-60" dirty="0">
                <a:latin typeface="Calibri"/>
                <a:cs typeface="Calibri"/>
              </a:rPr>
              <a:t>ONLY</a:t>
            </a:r>
            <a:r>
              <a:rPr sz="2667" spc="-20" dirty="0">
                <a:latin typeface="Calibri"/>
                <a:cs typeface="Calibri"/>
              </a:rPr>
              <a:t> </a:t>
            </a:r>
            <a:r>
              <a:rPr sz="2667" dirty="0">
                <a:latin typeface="Calibri"/>
                <a:cs typeface="Calibri"/>
              </a:rPr>
              <a:t>during</a:t>
            </a:r>
            <a:r>
              <a:rPr sz="2667" spc="-27" dirty="0">
                <a:latin typeface="Calibri"/>
                <a:cs typeface="Calibri"/>
              </a:rPr>
              <a:t> </a:t>
            </a:r>
            <a:r>
              <a:rPr sz="2667" spc="-13" dirty="0">
                <a:latin typeface="Calibri"/>
                <a:cs typeface="Calibri"/>
              </a:rPr>
              <a:t>write</a:t>
            </a:r>
            <a:r>
              <a:rPr sz="2667" spc="20" dirty="0">
                <a:latin typeface="Calibri"/>
                <a:cs typeface="Calibri"/>
              </a:rPr>
              <a:t> </a:t>
            </a:r>
            <a:r>
              <a:rPr sz="2667" spc="-13" dirty="0">
                <a:latin typeface="Calibri"/>
                <a:cs typeface="Calibri"/>
              </a:rPr>
              <a:t>operation</a:t>
            </a:r>
            <a:endParaRPr sz="2667" dirty="0">
              <a:latin typeface="Calibri"/>
              <a:cs typeface="Calibri"/>
            </a:endParaRPr>
          </a:p>
          <a:p>
            <a:pPr marL="815320" marR="46566" lvl="1" indent="-339505">
              <a:lnSpc>
                <a:spcPct val="90800"/>
              </a:lnSpc>
              <a:spcBef>
                <a:spcPts val="133"/>
              </a:spcBef>
              <a:buSzPct val="90000"/>
              <a:buFont typeface="Wingdings"/>
              <a:buChar char=""/>
              <a:tabLst>
                <a:tab pos="815320" algn="l"/>
                <a:tab pos="816166" algn="l"/>
              </a:tabLst>
            </a:pPr>
            <a:r>
              <a:rPr sz="2667" dirty="0">
                <a:latin typeface="Calibri"/>
                <a:cs typeface="Calibri"/>
              </a:rPr>
              <a:t>During </a:t>
            </a:r>
            <a:r>
              <a:rPr sz="2667" spc="-13" dirty="0">
                <a:latin typeface="Calibri"/>
                <a:cs typeface="Calibri"/>
              </a:rPr>
              <a:t>read operation, behaves </a:t>
            </a:r>
            <a:r>
              <a:rPr sz="2667" dirty="0">
                <a:latin typeface="Calibri"/>
                <a:cs typeface="Calibri"/>
              </a:rPr>
              <a:t>as a </a:t>
            </a:r>
            <a:r>
              <a:rPr sz="2667" spc="-7" dirty="0">
                <a:latin typeface="Calibri"/>
                <a:cs typeface="Calibri"/>
              </a:rPr>
              <a:t>combinational </a:t>
            </a:r>
            <a:r>
              <a:rPr sz="2667" spc="-587" dirty="0">
                <a:latin typeface="Calibri"/>
                <a:cs typeface="Calibri"/>
              </a:rPr>
              <a:t> </a:t>
            </a:r>
            <a:r>
              <a:rPr sz="2667" spc="-7" dirty="0">
                <a:latin typeface="Calibri"/>
                <a:cs typeface="Calibri"/>
              </a:rPr>
              <a:t>logic </a:t>
            </a:r>
            <a:r>
              <a:rPr sz="2667" dirty="0">
                <a:latin typeface="Calibri"/>
                <a:cs typeface="Calibri"/>
              </a:rPr>
              <a:t>block: </a:t>
            </a:r>
            <a:r>
              <a:rPr sz="2667" spc="-7" dirty="0">
                <a:latin typeface="Calibri"/>
                <a:cs typeface="Calibri"/>
              </a:rPr>
              <a:t>Address </a:t>
            </a:r>
            <a:r>
              <a:rPr sz="2667" spc="-13" dirty="0">
                <a:latin typeface="Calibri"/>
                <a:cs typeface="Calibri"/>
              </a:rPr>
              <a:t>valid </a:t>
            </a:r>
            <a:r>
              <a:rPr sz="2667" dirty="0">
                <a:latin typeface="Symbol"/>
                <a:cs typeface="Symbol"/>
              </a:rPr>
              <a:t></a:t>
            </a:r>
            <a:r>
              <a:rPr sz="2667" dirty="0">
                <a:latin typeface="Times New Roman"/>
                <a:cs typeface="Times New Roman"/>
              </a:rPr>
              <a:t> </a:t>
            </a:r>
            <a:r>
              <a:rPr sz="2667" spc="-20" dirty="0">
                <a:latin typeface="Calibri"/>
                <a:cs typeface="Calibri"/>
              </a:rPr>
              <a:t>Data </a:t>
            </a:r>
            <a:r>
              <a:rPr sz="2667" dirty="0">
                <a:latin typeface="Calibri"/>
                <a:cs typeface="Calibri"/>
              </a:rPr>
              <a:t>Out </a:t>
            </a:r>
            <a:r>
              <a:rPr sz="2667" spc="-13" dirty="0">
                <a:latin typeface="Calibri"/>
                <a:cs typeface="Calibri"/>
              </a:rPr>
              <a:t>valid after </a:t>
            </a:r>
            <a:r>
              <a:rPr sz="2667" spc="-7" dirty="0">
                <a:latin typeface="Calibri"/>
                <a:cs typeface="Calibri"/>
              </a:rPr>
              <a:t> </a:t>
            </a:r>
            <a:r>
              <a:rPr sz="2667" dirty="0">
                <a:latin typeface="MS PGothic"/>
                <a:cs typeface="MS PGothic"/>
              </a:rPr>
              <a:t>“</a:t>
            </a:r>
            <a:r>
              <a:rPr sz="2667" dirty="0">
                <a:latin typeface="Calibri"/>
                <a:cs typeface="Calibri"/>
              </a:rPr>
              <a:t>access</a:t>
            </a:r>
            <a:r>
              <a:rPr sz="2667" spc="-13" dirty="0">
                <a:latin typeface="Calibri"/>
                <a:cs typeface="Calibri"/>
              </a:rPr>
              <a:t> </a:t>
            </a:r>
            <a:r>
              <a:rPr sz="2667" spc="-7" dirty="0">
                <a:latin typeface="Calibri"/>
                <a:cs typeface="Calibri"/>
              </a:rPr>
              <a:t>time</a:t>
            </a:r>
            <a:r>
              <a:rPr sz="2667" spc="-7" dirty="0">
                <a:latin typeface="MS PGothic"/>
                <a:cs typeface="MS PGothic"/>
              </a:rPr>
              <a:t>”</a:t>
            </a:r>
            <a:endParaRPr sz="2667" dirty="0">
              <a:latin typeface="MS PGothic"/>
              <a:cs typeface="MS PGothic"/>
            </a:endParaRPr>
          </a:p>
        </p:txBody>
      </p:sp>
      <p:sp>
        <p:nvSpPr>
          <p:cNvPr id="6" name="object 6"/>
          <p:cNvSpPr txBox="1">
            <a:spLocks noGrp="1"/>
          </p:cNvSpPr>
          <p:nvPr>
            <p:ph type="title"/>
          </p:nvPr>
        </p:nvSpPr>
        <p:spPr>
          <a:xfrm>
            <a:off x="118828" y="161578"/>
            <a:ext cx="11411739" cy="633507"/>
          </a:xfrm>
          <a:prstGeom prst="rect">
            <a:avLst/>
          </a:prstGeom>
        </p:spPr>
        <p:txBody>
          <a:bodyPr vert="horz" wrap="square" lIns="0" tIns="17780" rIns="0" bIns="0" rtlCol="0" anchor="ctr">
            <a:spAutoFit/>
          </a:bodyPr>
          <a:lstStyle/>
          <a:p>
            <a:pPr marL="16933">
              <a:lnSpc>
                <a:spcPct val="100000"/>
              </a:lnSpc>
              <a:spcBef>
                <a:spcPts val="140"/>
              </a:spcBef>
            </a:pPr>
            <a:r>
              <a:rPr sz="4000" b="1" spc="339" dirty="0"/>
              <a:t>Datapath Elements: State and Sequencing (3/3)</a:t>
            </a:r>
          </a:p>
        </p:txBody>
      </p:sp>
      <p:grpSp>
        <p:nvGrpSpPr>
          <p:cNvPr id="7" name="object 7"/>
          <p:cNvGrpSpPr/>
          <p:nvPr/>
        </p:nvGrpSpPr>
        <p:grpSpPr>
          <a:xfrm>
            <a:off x="6047145" y="1278976"/>
            <a:ext cx="3119967" cy="1430867"/>
            <a:chOff x="6371590" y="847089"/>
            <a:chExt cx="2339975" cy="1073150"/>
          </a:xfrm>
        </p:grpSpPr>
        <p:sp>
          <p:nvSpPr>
            <p:cNvPr id="8" name="object 8"/>
            <p:cNvSpPr/>
            <p:nvPr/>
          </p:nvSpPr>
          <p:spPr>
            <a:xfrm>
              <a:off x="7003542" y="1143761"/>
              <a:ext cx="894715" cy="757555"/>
            </a:xfrm>
            <a:custGeom>
              <a:avLst/>
              <a:gdLst/>
              <a:ahLst/>
              <a:cxnLst/>
              <a:rect l="l" t="t" r="r" b="b"/>
              <a:pathLst>
                <a:path w="894715" h="757555">
                  <a:moveTo>
                    <a:pt x="0" y="0"/>
                  </a:moveTo>
                  <a:lnTo>
                    <a:pt x="894588" y="0"/>
                  </a:lnTo>
                  <a:lnTo>
                    <a:pt x="894588" y="757427"/>
                  </a:lnTo>
                  <a:lnTo>
                    <a:pt x="0" y="757427"/>
                  </a:lnTo>
                  <a:lnTo>
                    <a:pt x="0" y="0"/>
                  </a:lnTo>
                  <a:close/>
                </a:path>
              </a:pathLst>
            </a:custGeom>
            <a:ln w="38100">
              <a:solidFill>
                <a:srgbClr val="000000"/>
              </a:solidFill>
            </a:ln>
          </p:spPr>
          <p:txBody>
            <a:bodyPr wrap="square" lIns="0" tIns="0" rIns="0" bIns="0" rtlCol="0"/>
            <a:lstStyle/>
            <a:p>
              <a:endParaRPr sz="2400"/>
            </a:p>
          </p:txBody>
        </p:sp>
        <p:sp>
          <p:nvSpPr>
            <p:cNvPr id="9" name="object 9"/>
            <p:cNvSpPr/>
            <p:nvPr/>
          </p:nvSpPr>
          <p:spPr>
            <a:xfrm>
              <a:off x="6377940" y="1469135"/>
              <a:ext cx="563245" cy="0"/>
            </a:xfrm>
            <a:custGeom>
              <a:avLst/>
              <a:gdLst/>
              <a:ahLst/>
              <a:cxnLst/>
              <a:rect l="l" t="t" r="r" b="b"/>
              <a:pathLst>
                <a:path w="563245">
                  <a:moveTo>
                    <a:pt x="562863" y="0"/>
                  </a:moveTo>
                  <a:lnTo>
                    <a:pt x="0" y="0"/>
                  </a:lnTo>
                </a:path>
              </a:pathLst>
            </a:custGeom>
            <a:ln w="12700">
              <a:solidFill>
                <a:srgbClr val="000000"/>
              </a:solidFill>
            </a:ln>
          </p:spPr>
          <p:txBody>
            <a:bodyPr wrap="square" lIns="0" tIns="0" rIns="0" bIns="0" rtlCol="0"/>
            <a:lstStyle/>
            <a:p>
              <a:endParaRPr sz="2400"/>
            </a:p>
          </p:txBody>
        </p:sp>
        <p:sp>
          <p:nvSpPr>
            <p:cNvPr id="10" name="object 10"/>
            <p:cNvSpPr/>
            <p:nvPr/>
          </p:nvSpPr>
          <p:spPr>
            <a:xfrm>
              <a:off x="6928101" y="143103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1" name="object 11"/>
            <p:cNvSpPr/>
            <p:nvPr/>
          </p:nvSpPr>
          <p:spPr>
            <a:xfrm>
              <a:off x="6710172" y="1424939"/>
              <a:ext cx="56515" cy="86995"/>
            </a:xfrm>
            <a:custGeom>
              <a:avLst/>
              <a:gdLst/>
              <a:ahLst/>
              <a:cxnLst/>
              <a:rect l="l" t="t" r="r" b="b"/>
              <a:pathLst>
                <a:path w="56515" h="86994">
                  <a:moveTo>
                    <a:pt x="56388" y="0"/>
                  </a:moveTo>
                  <a:lnTo>
                    <a:pt x="0" y="86868"/>
                  </a:lnTo>
                </a:path>
              </a:pathLst>
            </a:custGeom>
            <a:ln w="12700">
              <a:solidFill>
                <a:srgbClr val="000000"/>
              </a:solidFill>
            </a:ln>
          </p:spPr>
          <p:txBody>
            <a:bodyPr wrap="square" lIns="0" tIns="0" rIns="0" bIns="0" rtlCol="0"/>
            <a:lstStyle/>
            <a:p>
              <a:endParaRPr sz="2400"/>
            </a:p>
          </p:txBody>
        </p:sp>
        <p:sp>
          <p:nvSpPr>
            <p:cNvPr id="12" name="object 12"/>
            <p:cNvSpPr/>
            <p:nvPr/>
          </p:nvSpPr>
          <p:spPr>
            <a:xfrm>
              <a:off x="7909560" y="1469135"/>
              <a:ext cx="738505" cy="0"/>
            </a:xfrm>
            <a:custGeom>
              <a:avLst/>
              <a:gdLst/>
              <a:ahLst/>
              <a:cxnLst/>
              <a:rect l="l" t="t" r="r" b="b"/>
              <a:pathLst>
                <a:path w="738504">
                  <a:moveTo>
                    <a:pt x="0" y="0"/>
                  </a:moveTo>
                  <a:lnTo>
                    <a:pt x="738124" y="0"/>
                  </a:lnTo>
                </a:path>
              </a:pathLst>
            </a:custGeom>
            <a:ln w="12700">
              <a:solidFill>
                <a:srgbClr val="000000"/>
              </a:solidFill>
            </a:ln>
          </p:spPr>
          <p:txBody>
            <a:bodyPr wrap="square" lIns="0" tIns="0" rIns="0" bIns="0" rtlCol="0"/>
            <a:lstStyle/>
            <a:p>
              <a:endParaRPr sz="2400"/>
            </a:p>
          </p:txBody>
        </p:sp>
        <p:sp>
          <p:nvSpPr>
            <p:cNvPr id="13" name="object 13"/>
            <p:cNvSpPr/>
            <p:nvPr/>
          </p:nvSpPr>
          <p:spPr>
            <a:xfrm>
              <a:off x="8634985" y="1431033"/>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8424672" y="1424939"/>
              <a:ext cx="56515" cy="86995"/>
            </a:xfrm>
            <a:custGeom>
              <a:avLst/>
              <a:gdLst/>
              <a:ahLst/>
              <a:cxnLst/>
              <a:rect l="l" t="t" r="r" b="b"/>
              <a:pathLst>
                <a:path w="56515" h="86994">
                  <a:moveTo>
                    <a:pt x="56388" y="0"/>
                  </a:moveTo>
                  <a:lnTo>
                    <a:pt x="0" y="86868"/>
                  </a:lnTo>
                </a:path>
              </a:pathLst>
            </a:custGeom>
            <a:ln w="12700">
              <a:solidFill>
                <a:srgbClr val="000000"/>
              </a:solidFill>
            </a:ln>
          </p:spPr>
          <p:txBody>
            <a:bodyPr wrap="square" lIns="0" tIns="0" rIns="0" bIns="0" rtlCol="0"/>
            <a:lstStyle/>
            <a:p>
              <a:endParaRPr sz="2400"/>
            </a:p>
          </p:txBody>
        </p:sp>
        <p:sp>
          <p:nvSpPr>
            <p:cNvPr id="15" name="object 15"/>
            <p:cNvSpPr/>
            <p:nvPr/>
          </p:nvSpPr>
          <p:spPr>
            <a:xfrm>
              <a:off x="7190232" y="987551"/>
              <a:ext cx="0" cy="151130"/>
            </a:xfrm>
            <a:custGeom>
              <a:avLst/>
              <a:gdLst/>
              <a:ahLst/>
              <a:cxnLst/>
              <a:rect l="l" t="t" r="r" b="b"/>
              <a:pathLst>
                <a:path h="151130">
                  <a:moveTo>
                    <a:pt x="0" y="150875"/>
                  </a:moveTo>
                  <a:lnTo>
                    <a:pt x="0" y="0"/>
                  </a:lnTo>
                </a:path>
              </a:pathLst>
            </a:custGeom>
            <a:ln w="12700">
              <a:solidFill>
                <a:srgbClr val="000000"/>
              </a:solidFill>
            </a:ln>
          </p:spPr>
          <p:txBody>
            <a:bodyPr wrap="square" lIns="0" tIns="0" rIns="0" bIns="0" rtlCol="0"/>
            <a:lstStyle/>
            <a:p>
              <a:endParaRPr sz="2400"/>
            </a:p>
          </p:txBody>
        </p:sp>
        <p:sp>
          <p:nvSpPr>
            <p:cNvPr id="16" name="object 16"/>
            <p:cNvSpPr/>
            <p:nvPr/>
          </p:nvSpPr>
          <p:spPr>
            <a:xfrm>
              <a:off x="6707124" y="1786127"/>
              <a:ext cx="292735" cy="0"/>
            </a:xfrm>
            <a:custGeom>
              <a:avLst/>
              <a:gdLst/>
              <a:ahLst/>
              <a:cxnLst/>
              <a:rect l="l" t="t" r="r" b="b"/>
              <a:pathLst>
                <a:path w="292734">
                  <a:moveTo>
                    <a:pt x="292607" y="0"/>
                  </a:moveTo>
                  <a:lnTo>
                    <a:pt x="0" y="0"/>
                  </a:lnTo>
                </a:path>
              </a:pathLst>
            </a:custGeom>
            <a:ln w="12700">
              <a:solidFill>
                <a:srgbClr val="000000"/>
              </a:solidFill>
            </a:ln>
          </p:spPr>
          <p:txBody>
            <a:bodyPr wrap="square" lIns="0" tIns="0" rIns="0" bIns="0" rtlCol="0"/>
            <a:lstStyle/>
            <a:p>
              <a:endParaRPr sz="2400"/>
            </a:p>
          </p:txBody>
        </p:sp>
        <p:sp>
          <p:nvSpPr>
            <p:cNvPr id="17" name="object 17"/>
            <p:cNvSpPr/>
            <p:nvPr/>
          </p:nvSpPr>
          <p:spPr>
            <a:xfrm>
              <a:off x="7523988" y="853439"/>
              <a:ext cx="0" cy="277495"/>
            </a:xfrm>
            <a:custGeom>
              <a:avLst/>
              <a:gdLst/>
              <a:ahLst/>
              <a:cxnLst/>
              <a:rect l="l" t="t" r="r" b="b"/>
              <a:pathLst>
                <a:path h="277494">
                  <a:moveTo>
                    <a:pt x="0" y="0"/>
                  </a:moveTo>
                  <a:lnTo>
                    <a:pt x="0" y="277368"/>
                  </a:lnTo>
                </a:path>
              </a:pathLst>
            </a:custGeom>
            <a:ln w="12700">
              <a:solidFill>
                <a:srgbClr val="000000"/>
              </a:solidFill>
            </a:ln>
          </p:spPr>
          <p:txBody>
            <a:bodyPr wrap="square" lIns="0" tIns="0" rIns="0" bIns="0" rtlCol="0"/>
            <a:lstStyle/>
            <a:p>
              <a:endParaRPr sz="2400"/>
            </a:p>
          </p:txBody>
        </p:sp>
      </p:grpSp>
      <p:sp>
        <p:nvSpPr>
          <p:cNvPr id="18" name="object 18"/>
          <p:cNvSpPr txBox="1"/>
          <p:nvPr/>
        </p:nvSpPr>
        <p:spPr>
          <a:xfrm>
            <a:off x="6042926" y="1185251"/>
            <a:ext cx="2815167" cy="1455421"/>
          </a:xfrm>
          <a:prstGeom prst="rect">
            <a:avLst/>
          </a:prstGeom>
        </p:spPr>
        <p:txBody>
          <a:bodyPr vert="horz" wrap="square" lIns="0" tIns="16087" rIns="0" bIns="0" rtlCol="0">
            <a:spAutoFit/>
          </a:bodyPr>
          <a:lstStyle/>
          <a:p>
            <a:pPr marL="177796">
              <a:spcBef>
                <a:spcPts val="127"/>
              </a:spcBef>
              <a:tabLst>
                <a:tab pos="1603547" algn="l"/>
              </a:tabLst>
            </a:pPr>
            <a:r>
              <a:rPr sz="1667" spc="-160" dirty="0">
                <a:latin typeface="Gill Sans MT"/>
                <a:cs typeface="Gill Sans MT"/>
              </a:rPr>
              <a:t>Write</a:t>
            </a:r>
            <a:r>
              <a:rPr sz="1667" spc="-67" dirty="0">
                <a:latin typeface="Gill Sans MT"/>
                <a:cs typeface="Gill Sans MT"/>
              </a:rPr>
              <a:t> </a:t>
            </a:r>
            <a:r>
              <a:rPr sz="1667" spc="-7" dirty="0">
                <a:latin typeface="Gill Sans MT"/>
                <a:cs typeface="Gill Sans MT"/>
              </a:rPr>
              <a:t>Enable	</a:t>
            </a:r>
            <a:r>
              <a:rPr sz="1667" spc="-33" dirty="0">
                <a:latin typeface="Gill Sans MT"/>
                <a:cs typeface="Gill Sans MT"/>
              </a:rPr>
              <a:t>Address</a:t>
            </a:r>
            <a:endParaRPr sz="1667">
              <a:latin typeface="Gill Sans MT"/>
              <a:cs typeface="Gill Sans MT"/>
            </a:endParaRPr>
          </a:p>
          <a:p>
            <a:pPr>
              <a:spcBef>
                <a:spcPts val="73"/>
              </a:spcBef>
            </a:pPr>
            <a:endParaRPr sz="2267">
              <a:latin typeface="Gill Sans MT"/>
              <a:cs typeface="Gill Sans MT"/>
            </a:endParaRPr>
          </a:p>
          <a:p>
            <a:pPr marL="16933">
              <a:tabLst>
                <a:tab pos="2111534" algn="l"/>
              </a:tabLst>
            </a:pPr>
            <a:r>
              <a:rPr sz="1667" spc="-40" dirty="0">
                <a:latin typeface="Gill Sans MT"/>
                <a:cs typeface="Gill Sans MT"/>
              </a:rPr>
              <a:t>Data</a:t>
            </a:r>
            <a:r>
              <a:rPr sz="1667" spc="-47" dirty="0">
                <a:latin typeface="Gill Sans MT"/>
                <a:cs typeface="Gill Sans MT"/>
              </a:rPr>
              <a:t> </a:t>
            </a:r>
            <a:r>
              <a:rPr sz="1667" spc="-53" dirty="0">
                <a:latin typeface="Gill Sans MT"/>
                <a:cs typeface="Gill Sans MT"/>
              </a:rPr>
              <a:t>In	</a:t>
            </a:r>
            <a:r>
              <a:rPr sz="1667" spc="-93" dirty="0">
                <a:latin typeface="Gill Sans MT"/>
                <a:cs typeface="Gill Sans MT"/>
              </a:rPr>
              <a:t>DataOut</a:t>
            </a:r>
            <a:endParaRPr sz="1667">
              <a:latin typeface="Gill Sans MT"/>
              <a:cs typeface="Gill Sans MT"/>
            </a:endParaRPr>
          </a:p>
          <a:p>
            <a:pPr marL="270927">
              <a:spcBef>
                <a:spcPts val="300"/>
              </a:spcBef>
              <a:tabLst>
                <a:tab pos="2492523" algn="l"/>
              </a:tabLst>
            </a:pPr>
            <a:r>
              <a:rPr sz="1667" spc="-7" dirty="0">
                <a:latin typeface="Gill Sans MT"/>
                <a:cs typeface="Gill Sans MT"/>
              </a:rPr>
              <a:t>32	32</a:t>
            </a:r>
            <a:endParaRPr sz="1667">
              <a:latin typeface="Gill Sans MT"/>
              <a:cs typeface="Gill Sans MT"/>
            </a:endParaRPr>
          </a:p>
          <a:p>
            <a:pPr marL="92284">
              <a:spcBef>
                <a:spcPts val="127"/>
              </a:spcBef>
            </a:pPr>
            <a:r>
              <a:rPr sz="1667" spc="-133" dirty="0">
                <a:latin typeface="Gill Sans MT"/>
                <a:cs typeface="Gill Sans MT"/>
              </a:rPr>
              <a:t>Clk</a:t>
            </a:r>
            <a:endParaRPr sz="1667">
              <a:latin typeface="Gill Sans MT"/>
              <a:cs typeface="Gill Sans MT"/>
            </a:endParaRPr>
          </a:p>
        </p:txBody>
      </p:sp>
      <p:grpSp>
        <p:nvGrpSpPr>
          <p:cNvPr id="19" name="object 19"/>
          <p:cNvGrpSpPr/>
          <p:nvPr/>
        </p:nvGrpSpPr>
        <p:grpSpPr>
          <a:xfrm>
            <a:off x="6872982" y="2456351"/>
            <a:ext cx="154093" cy="151552"/>
            <a:chOff x="6990968" y="1730120"/>
            <a:chExt cx="115570" cy="113664"/>
          </a:xfrm>
        </p:grpSpPr>
        <p:sp>
          <p:nvSpPr>
            <p:cNvPr id="20" name="object 20"/>
            <p:cNvSpPr/>
            <p:nvPr/>
          </p:nvSpPr>
          <p:spPr>
            <a:xfrm>
              <a:off x="7000493" y="1739645"/>
              <a:ext cx="96520" cy="47625"/>
            </a:xfrm>
            <a:custGeom>
              <a:avLst/>
              <a:gdLst/>
              <a:ahLst/>
              <a:cxnLst/>
              <a:rect l="l" t="t" r="r" b="b"/>
              <a:pathLst>
                <a:path w="96520" h="47625">
                  <a:moveTo>
                    <a:pt x="0" y="0"/>
                  </a:moveTo>
                  <a:lnTo>
                    <a:pt x="96012" y="47244"/>
                  </a:lnTo>
                </a:path>
              </a:pathLst>
            </a:custGeom>
            <a:ln w="19050">
              <a:solidFill>
                <a:srgbClr val="000000"/>
              </a:solidFill>
            </a:ln>
          </p:spPr>
          <p:txBody>
            <a:bodyPr wrap="square" lIns="0" tIns="0" rIns="0" bIns="0" rtlCol="0"/>
            <a:lstStyle/>
            <a:p>
              <a:endParaRPr sz="2400"/>
            </a:p>
          </p:txBody>
        </p:sp>
        <p:sp>
          <p:nvSpPr>
            <p:cNvPr id="21" name="object 21"/>
            <p:cNvSpPr/>
            <p:nvPr/>
          </p:nvSpPr>
          <p:spPr>
            <a:xfrm>
              <a:off x="7000493" y="1786889"/>
              <a:ext cx="96520" cy="47625"/>
            </a:xfrm>
            <a:custGeom>
              <a:avLst/>
              <a:gdLst/>
              <a:ahLst/>
              <a:cxnLst/>
              <a:rect l="l" t="t" r="r" b="b"/>
              <a:pathLst>
                <a:path w="96520" h="47625">
                  <a:moveTo>
                    <a:pt x="96011" y="0"/>
                  </a:moveTo>
                  <a:lnTo>
                    <a:pt x="0" y="47244"/>
                  </a:lnTo>
                </a:path>
              </a:pathLst>
            </a:custGeom>
            <a:ln w="19050">
              <a:solidFill>
                <a:srgbClr val="000000"/>
              </a:solidFill>
            </a:ln>
          </p:spPr>
          <p:txBody>
            <a:bodyPr wrap="square" lIns="0" tIns="0" rIns="0" bIns="0" rtlCol="0"/>
            <a:lstStyle/>
            <a:p>
              <a:endParaRPr sz="2400"/>
            </a:p>
          </p:txBody>
        </p:sp>
      </p:grpSp>
      <p:sp>
        <p:nvSpPr>
          <p:cNvPr id="22" name="Date Placeholder 21">
            <a:extLst>
              <a:ext uri="{FF2B5EF4-FFF2-40B4-BE49-F238E27FC236}">
                <a16:creationId xmlns:a16="http://schemas.microsoft.com/office/drawing/2014/main" id="{99B1346A-AF45-40C2-9580-79D5EA13002C}"/>
              </a:ext>
            </a:extLst>
          </p:cNvPr>
          <p:cNvSpPr>
            <a:spLocks noGrp="1"/>
          </p:cNvSpPr>
          <p:nvPr>
            <p:ph type="dt" sz="half" idx="10"/>
          </p:nvPr>
        </p:nvSpPr>
        <p:spPr/>
        <p:txBody>
          <a:bodyPr/>
          <a:lstStyle/>
          <a:p>
            <a:fld id="{3467000F-B20C-498E-9AE2-64442283098D}" type="datetime1">
              <a:rPr lang="en-US" smtClean="0"/>
              <a:t>5/11/2024</a:t>
            </a:fld>
            <a:endParaRPr lang="en-US"/>
          </a:p>
        </p:txBody>
      </p:sp>
      <p:sp>
        <p:nvSpPr>
          <p:cNvPr id="23" name="Slide Number Placeholder 22">
            <a:extLst>
              <a:ext uri="{FF2B5EF4-FFF2-40B4-BE49-F238E27FC236}">
                <a16:creationId xmlns:a16="http://schemas.microsoft.com/office/drawing/2014/main" id="{70D088AB-FB9E-4714-9524-378436A83172}"/>
              </a:ext>
            </a:extLst>
          </p:cNvPr>
          <p:cNvSpPr>
            <a:spLocks noGrp="1"/>
          </p:cNvSpPr>
          <p:nvPr>
            <p:ph type="sldNum" sz="quarter" idx="12"/>
          </p:nvPr>
        </p:nvSpPr>
        <p:spPr/>
        <p:txBody>
          <a:bodyPr/>
          <a:lstStyle/>
          <a:p>
            <a:fld id="{AB6352F2-FB44-4DA6-821F-C2F4E454E2C0}"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9298" y="1329656"/>
            <a:ext cx="10453793" cy="4301370"/>
          </a:xfrm>
          <a:prstGeom prst="rect">
            <a:avLst/>
          </a:prstGeom>
        </p:spPr>
        <p:txBody>
          <a:bodyPr vert="horz" wrap="square" lIns="0" tIns="17780" rIns="0" bIns="0" rtlCol="0">
            <a:spAutoFit/>
          </a:bodyPr>
          <a:lstStyle/>
          <a:p>
            <a:pPr marL="16933" marR="6773">
              <a:spcBef>
                <a:spcPts val="140"/>
              </a:spcBef>
            </a:pPr>
            <a:r>
              <a:rPr sz="2667" spc="-13" dirty="0">
                <a:latin typeface="Calibri"/>
                <a:cs typeface="Calibri"/>
              </a:rPr>
              <a:t>Each</a:t>
            </a:r>
            <a:r>
              <a:rPr sz="2667" dirty="0">
                <a:latin typeface="Calibri"/>
                <a:cs typeface="Calibri"/>
              </a:rPr>
              <a:t> </a:t>
            </a:r>
            <a:r>
              <a:rPr sz="2667" spc="-7" dirty="0">
                <a:latin typeface="Calibri"/>
                <a:cs typeface="Calibri"/>
              </a:rPr>
              <a:t>instruction</a:t>
            </a:r>
            <a:r>
              <a:rPr sz="2667" spc="13" dirty="0">
                <a:latin typeface="Calibri"/>
                <a:cs typeface="Calibri"/>
              </a:rPr>
              <a:t> </a:t>
            </a:r>
            <a:r>
              <a:rPr sz="2667" dirty="0">
                <a:latin typeface="Calibri"/>
                <a:cs typeface="Calibri"/>
              </a:rPr>
              <a:t>during</a:t>
            </a:r>
            <a:r>
              <a:rPr sz="2667" spc="-20" dirty="0">
                <a:latin typeface="Calibri"/>
                <a:cs typeface="Calibri"/>
              </a:rPr>
              <a:t> execution</a:t>
            </a:r>
            <a:r>
              <a:rPr sz="2667" spc="-7" dirty="0">
                <a:latin typeface="Calibri"/>
                <a:cs typeface="Calibri"/>
              </a:rPr>
              <a:t> </a:t>
            </a:r>
            <a:r>
              <a:rPr sz="2667" spc="-13" dirty="0">
                <a:latin typeface="Calibri"/>
                <a:cs typeface="Calibri"/>
              </a:rPr>
              <a:t>reads</a:t>
            </a:r>
            <a:r>
              <a:rPr sz="2667" dirty="0">
                <a:latin typeface="Calibri"/>
                <a:cs typeface="Calibri"/>
              </a:rPr>
              <a:t> and </a:t>
            </a:r>
            <a:r>
              <a:rPr sz="2667" spc="-13" dirty="0">
                <a:latin typeface="Calibri"/>
                <a:cs typeface="Calibri"/>
              </a:rPr>
              <a:t>updates</a:t>
            </a:r>
            <a:r>
              <a:rPr sz="2667" dirty="0">
                <a:latin typeface="Calibri"/>
                <a:cs typeface="Calibri"/>
              </a:rPr>
              <a:t> the</a:t>
            </a:r>
            <a:r>
              <a:rPr sz="2667" spc="-7" dirty="0">
                <a:latin typeface="Calibri"/>
                <a:cs typeface="Calibri"/>
              </a:rPr>
              <a:t> </a:t>
            </a:r>
            <a:r>
              <a:rPr sz="2667" spc="-27" dirty="0">
                <a:latin typeface="Calibri"/>
                <a:cs typeface="Calibri"/>
              </a:rPr>
              <a:t>state </a:t>
            </a:r>
            <a:r>
              <a:rPr sz="2667" spc="-587" dirty="0">
                <a:latin typeface="Calibri"/>
                <a:cs typeface="Calibri"/>
              </a:rPr>
              <a:t> </a:t>
            </a:r>
            <a:r>
              <a:rPr sz="2667" spc="-7" dirty="0">
                <a:latin typeface="Calibri"/>
                <a:cs typeface="Calibri"/>
              </a:rPr>
              <a:t>of</a:t>
            </a:r>
            <a:r>
              <a:rPr sz="2667" spc="-20" dirty="0">
                <a:latin typeface="Calibri"/>
                <a:cs typeface="Calibri"/>
              </a:rPr>
              <a:t> </a:t>
            </a:r>
            <a:r>
              <a:rPr sz="2667" dirty="0">
                <a:latin typeface="Calibri"/>
                <a:cs typeface="Calibri"/>
              </a:rPr>
              <a:t>:</a:t>
            </a:r>
            <a:r>
              <a:rPr sz="2667" spc="-7" dirty="0">
                <a:latin typeface="Calibri"/>
                <a:cs typeface="Calibri"/>
              </a:rPr>
              <a:t> </a:t>
            </a:r>
            <a:endParaRPr lang="en-US" sz="2667" spc="-7" dirty="0">
              <a:latin typeface="Calibri"/>
              <a:cs typeface="Calibri"/>
            </a:endParaRPr>
          </a:p>
          <a:p>
            <a:pPr marL="16933" marR="6773">
              <a:spcBef>
                <a:spcPts val="140"/>
              </a:spcBef>
            </a:pPr>
            <a:r>
              <a:rPr sz="2667" dirty="0">
                <a:latin typeface="Calibri"/>
                <a:cs typeface="Calibri"/>
              </a:rPr>
              <a:t>(1)</a:t>
            </a:r>
            <a:r>
              <a:rPr sz="2667" spc="-13" dirty="0">
                <a:latin typeface="Calibri"/>
                <a:cs typeface="Calibri"/>
              </a:rPr>
              <a:t> </a:t>
            </a:r>
            <a:r>
              <a:rPr sz="2667" spc="-20" dirty="0">
                <a:latin typeface="Calibri"/>
                <a:cs typeface="Calibri"/>
              </a:rPr>
              <a:t>Registers,</a:t>
            </a:r>
            <a:r>
              <a:rPr sz="2667" spc="40" dirty="0">
                <a:latin typeface="Calibri"/>
                <a:cs typeface="Calibri"/>
              </a:rPr>
              <a:t> </a:t>
            </a:r>
            <a:r>
              <a:rPr sz="2667" dirty="0">
                <a:latin typeface="Calibri"/>
                <a:cs typeface="Calibri"/>
              </a:rPr>
              <a:t>(2)</a:t>
            </a:r>
            <a:r>
              <a:rPr sz="2667" spc="-7" dirty="0">
                <a:latin typeface="Calibri"/>
                <a:cs typeface="Calibri"/>
              </a:rPr>
              <a:t> </a:t>
            </a:r>
            <a:r>
              <a:rPr sz="2667" spc="-20" dirty="0">
                <a:latin typeface="Calibri"/>
                <a:cs typeface="Calibri"/>
              </a:rPr>
              <a:t>Program</a:t>
            </a:r>
            <a:r>
              <a:rPr sz="2667" spc="-7" dirty="0">
                <a:latin typeface="Calibri"/>
                <a:cs typeface="Calibri"/>
              </a:rPr>
              <a:t> </a:t>
            </a:r>
            <a:r>
              <a:rPr sz="2667" spc="-40" dirty="0">
                <a:latin typeface="Calibri"/>
                <a:cs typeface="Calibri"/>
              </a:rPr>
              <a:t>counter,</a:t>
            </a:r>
            <a:r>
              <a:rPr sz="2667" spc="-27" dirty="0">
                <a:latin typeface="Calibri"/>
                <a:cs typeface="Calibri"/>
              </a:rPr>
              <a:t> </a:t>
            </a:r>
            <a:r>
              <a:rPr sz="2667" dirty="0">
                <a:latin typeface="Calibri"/>
                <a:cs typeface="Calibri"/>
              </a:rPr>
              <a:t>(3)</a:t>
            </a:r>
            <a:r>
              <a:rPr sz="2667" spc="-13" dirty="0">
                <a:latin typeface="Calibri"/>
                <a:cs typeface="Calibri"/>
              </a:rPr>
              <a:t> </a:t>
            </a:r>
            <a:r>
              <a:rPr sz="2667" dirty="0">
                <a:latin typeface="Calibri"/>
                <a:cs typeface="Calibri"/>
              </a:rPr>
              <a:t>Memory</a:t>
            </a:r>
          </a:p>
          <a:p>
            <a:pPr marL="506294" indent="-409776">
              <a:lnSpc>
                <a:spcPts val="3087"/>
              </a:lnSpc>
              <a:buClr>
                <a:srgbClr val="E3DDD2"/>
              </a:buClr>
              <a:buSzPct val="95000"/>
              <a:buFont typeface="Wingdings"/>
              <a:buChar char=""/>
              <a:tabLst>
                <a:tab pos="506294" algn="l"/>
                <a:tab pos="507141" algn="l"/>
              </a:tabLst>
            </a:pPr>
            <a:r>
              <a:rPr sz="2667" spc="-20" dirty="0">
                <a:latin typeface="Calibri"/>
                <a:cs typeface="Calibri"/>
              </a:rPr>
              <a:t>Registers</a:t>
            </a:r>
            <a:r>
              <a:rPr sz="2667" spc="-13" dirty="0">
                <a:latin typeface="Calibri"/>
                <a:cs typeface="Calibri"/>
              </a:rPr>
              <a:t> </a:t>
            </a:r>
            <a:r>
              <a:rPr sz="2667" spc="-7" dirty="0">
                <a:latin typeface="Calibri"/>
                <a:cs typeface="Calibri"/>
              </a:rPr>
              <a:t>(</a:t>
            </a:r>
            <a:r>
              <a:rPr sz="2667" b="1" spc="-7" dirty="0">
                <a:latin typeface="Courier New"/>
                <a:cs typeface="Courier New"/>
              </a:rPr>
              <a:t>x0..x31</a:t>
            </a:r>
            <a:r>
              <a:rPr sz="2667" spc="-7" dirty="0">
                <a:latin typeface="Calibri"/>
                <a:cs typeface="Calibri"/>
              </a:rPr>
              <a:t>)</a:t>
            </a:r>
            <a:endParaRPr sz="2667" dirty="0">
              <a:latin typeface="Calibri"/>
              <a:cs typeface="Calibri"/>
            </a:endParaRPr>
          </a:p>
          <a:p>
            <a:pPr marL="896598" lvl="1" indent="-340351">
              <a:spcBef>
                <a:spcPts val="27"/>
              </a:spcBef>
              <a:buSzPct val="88888"/>
              <a:buFont typeface="Wingdings"/>
              <a:buChar char=""/>
              <a:tabLst>
                <a:tab pos="896598" algn="l"/>
                <a:tab pos="897444" algn="l"/>
              </a:tabLst>
            </a:pPr>
            <a:r>
              <a:rPr sz="2400" spc="-20" dirty="0">
                <a:latin typeface="Calibri"/>
                <a:cs typeface="Calibri"/>
              </a:rPr>
              <a:t>Register</a:t>
            </a:r>
            <a:r>
              <a:rPr sz="2400" spc="7" dirty="0">
                <a:latin typeface="Calibri"/>
                <a:cs typeface="Calibri"/>
              </a:rPr>
              <a:t> </a:t>
            </a:r>
            <a:r>
              <a:rPr sz="2400" spc="-7" dirty="0">
                <a:latin typeface="Calibri"/>
                <a:cs typeface="Calibri"/>
              </a:rPr>
              <a:t>file</a:t>
            </a:r>
            <a:r>
              <a:rPr sz="2400" spc="27" dirty="0">
                <a:latin typeface="Calibri"/>
                <a:cs typeface="Calibri"/>
              </a:rPr>
              <a:t> </a:t>
            </a:r>
            <a:r>
              <a:rPr sz="2400" spc="-7" dirty="0">
                <a:latin typeface="Calibri"/>
                <a:cs typeface="Calibri"/>
              </a:rPr>
              <a:t>(</a:t>
            </a:r>
            <a:r>
              <a:rPr sz="2400" i="1" spc="-7" dirty="0">
                <a:latin typeface="Calibri"/>
                <a:cs typeface="Calibri"/>
              </a:rPr>
              <a:t>regfile</a:t>
            </a:r>
            <a:r>
              <a:rPr sz="2400" spc="-7" dirty="0">
                <a:latin typeface="Calibri"/>
                <a:cs typeface="Calibri"/>
              </a:rPr>
              <a:t>)</a:t>
            </a:r>
            <a:r>
              <a:rPr sz="2400" spc="40" dirty="0">
                <a:latin typeface="Calibri"/>
                <a:cs typeface="Calibri"/>
              </a:rPr>
              <a:t> </a:t>
            </a:r>
            <a:r>
              <a:rPr sz="2400" b="1" spc="-7" dirty="0">
                <a:latin typeface="Courier New"/>
                <a:cs typeface="Courier New"/>
              </a:rPr>
              <a:t>Reg</a:t>
            </a:r>
            <a:r>
              <a:rPr sz="2400" b="1" spc="-907" dirty="0">
                <a:latin typeface="Courier New"/>
                <a:cs typeface="Courier New"/>
              </a:rPr>
              <a:t> </a:t>
            </a:r>
            <a:r>
              <a:rPr sz="2400" spc="-7" dirty="0">
                <a:latin typeface="Calibri"/>
                <a:cs typeface="Calibri"/>
              </a:rPr>
              <a:t>holds</a:t>
            </a:r>
            <a:r>
              <a:rPr sz="2400" spc="20" dirty="0">
                <a:latin typeface="Calibri"/>
                <a:cs typeface="Calibri"/>
              </a:rPr>
              <a:t> </a:t>
            </a:r>
            <a:r>
              <a:rPr sz="2400" spc="-7" dirty="0">
                <a:latin typeface="Calibri"/>
                <a:cs typeface="Calibri"/>
              </a:rPr>
              <a:t>32</a:t>
            </a:r>
            <a:r>
              <a:rPr sz="2400" spc="7" dirty="0">
                <a:latin typeface="Calibri"/>
                <a:cs typeface="Calibri"/>
              </a:rPr>
              <a:t> </a:t>
            </a:r>
            <a:r>
              <a:rPr sz="2400" spc="-20" dirty="0">
                <a:latin typeface="Calibri"/>
                <a:cs typeface="Calibri"/>
              </a:rPr>
              <a:t>registers</a:t>
            </a:r>
            <a:r>
              <a:rPr sz="2400" spc="20" dirty="0">
                <a:latin typeface="Calibri"/>
                <a:cs typeface="Calibri"/>
              </a:rPr>
              <a:t> </a:t>
            </a:r>
            <a:r>
              <a:rPr sz="2400" dirty="0">
                <a:latin typeface="Calibri"/>
                <a:cs typeface="Calibri"/>
              </a:rPr>
              <a:t>x</a:t>
            </a:r>
            <a:r>
              <a:rPr sz="2400" spc="7" dirty="0">
                <a:latin typeface="Calibri"/>
                <a:cs typeface="Calibri"/>
              </a:rPr>
              <a:t> </a:t>
            </a:r>
            <a:r>
              <a:rPr sz="2400" spc="-7" dirty="0">
                <a:latin typeface="Calibri"/>
                <a:cs typeface="Calibri"/>
              </a:rPr>
              <a:t>32</a:t>
            </a:r>
            <a:r>
              <a:rPr sz="2400" dirty="0">
                <a:latin typeface="Calibri"/>
                <a:cs typeface="Calibri"/>
              </a:rPr>
              <a:t> </a:t>
            </a:r>
            <a:r>
              <a:rPr sz="2400" spc="-13" dirty="0">
                <a:latin typeface="Calibri"/>
                <a:cs typeface="Calibri"/>
              </a:rPr>
              <a:t>bits/register:</a:t>
            </a:r>
            <a:endParaRPr sz="2400" dirty="0">
              <a:latin typeface="Calibri"/>
              <a:cs typeface="Calibri"/>
            </a:endParaRPr>
          </a:p>
          <a:p>
            <a:pPr marL="896598"/>
            <a:r>
              <a:rPr sz="2400" b="1" spc="-13" dirty="0">
                <a:latin typeface="Courier New"/>
                <a:cs typeface="Courier New"/>
              </a:rPr>
              <a:t>Reg[0]..Reg[31]</a:t>
            </a:r>
            <a:endParaRPr sz="2400" dirty="0">
              <a:latin typeface="Courier New"/>
              <a:cs typeface="Courier New"/>
            </a:endParaRPr>
          </a:p>
          <a:p>
            <a:pPr marL="896598" lvl="1" indent="-340351">
              <a:buSzPct val="88888"/>
              <a:buFont typeface="Wingdings"/>
              <a:buChar char=""/>
              <a:tabLst>
                <a:tab pos="896598" algn="l"/>
                <a:tab pos="897444" algn="l"/>
              </a:tabLst>
            </a:pPr>
            <a:r>
              <a:rPr sz="2400" spc="-20" dirty="0">
                <a:latin typeface="Calibri"/>
                <a:cs typeface="Calibri"/>
              </a:rPr>
              <a:t>First</a:t>
            </a:r>
            <a:r>
              <a:rPr sz="2400" spc="13" dirty="0">
                <a:latin typeface="Calibri"/>
                <a:cs typeface="Calibri"/>
              </a:rPr>
              <a:t> </a:t>
            </a:r>
            <a:r>
              <a:rPr sz="2400" spc="-20" dirty="0">
                <a:latin typeface="Calibri"/>
                <a:cs typeface="Calibri"/>
              </a:rPr>
              <a:t>register</a:t>
            </a:r>
            <a:r>
              <a:rPr sz="2400" dirty="0">
                <a:latin typeface="Calibri"/>
                <a:cs typeface="Calibri"/>
              </a:rPr>
              <a:t> </a:t>
            </a:r>
            <a:r>
              <a:rPr sz="2400" spc="-13" dirty="0">
                <a:latin typeface="Calibri"/>
                <a:cs typeface="Calibri"/>
              </a:rPr>
              <a:t>read</a:t>
            </a:r>
            <a:r>
              <a:rPr sz="2400" spc="20" dirty="0">
                <a:latin typeface="Calibri"/>
                <a:cs typeface="Calibri"/>
              </a:rPr>
              <a:t> </a:t>
            </a:r>
            <a:r>
              <a:rPr sz="2400" spc="-7" dirty="0">
                <a:latin typeface="Calibri"/>
                <a:cs typeface="Calibri"/>
              </a:rPr>
              <a:t>specified</a:t>
            </a:r>
            <a:r>
              <a:rPr sz="2400" spc="27" dirty="0">
                <a:latin typeface="Calibri"/>
                <a:cs typeface="Calibri"/>
              </a:rPr>
              <a:t> </a:t>
            </a:r>
            <a:r>
              <a:rPr sz="2400" spc="-7" dirty="0">
                <a:latin typeface="Calibri"/>
                <a:cs typeface="Calibri"/>
              </a:rPr>
              <a:t>by</a:t>
            </a:r>
            <a:r>
              <a:rPr sz="2400" spc="20" dirty="0">
                <a:latin typeface="Calibri"/>
                <a:cs typeface="Calibri"/>
              </a:rPr>
              <a:t> </a:t>
            </a:r>
            <a:r>
              <a:rPr sz="2400" b="1" spc="-7" dirty="0">
                <a:latin typeface="Courier New"/>
                <a:cs typeface="Courier New"/>
              </a:rPr>
              <a:t>rs1</a:t>
            </a:r>
            <a:r>
              <a:rPr sz="2400" b="1" spc="-913" dirty="0">
                <a:latin typeface="Courier New"/>
                <a:cs typeface="Courier New"/>
              </a:rPr>
              <a:t> </a:t>
            </a:r>
            <a:r>
              <a:rPr sz="2400" spc="-7" dirty="0">
                <a:latin typeface="Calibri"/>
                <a:cs typeface="Calibri"/>
              </a:rPr>
              <a:t>field</a:t>
            </a:r>
            <a:r>
              <a:rPr sz="2400" spc="27" dirty="0">
                <a:latin typeface="Calibri"/>
                <a:cs typeface="Calibri"/>
              </a:rPr>
              <a:t> </a:t>
            </a:r>
            <a:r>
              <a:rPr sz="2400" spc="-7" dirty="0">
                <a:latin typeface="Calibri"/>
                <a:cs typeface="Calibri"/>
              </a:rPr>
              <a:t>in</a:t>
            </a:r>
            <a:r>
              <a:rPr sz="2400" spc="20" dirty="0">
                <a:latin typeface="Calibri"/>
                <a:cs typeface="Calibri"/>
              </a:rPr>
              <a:t> </a:t>
            </a:r>
            <a:r>
              <a:rPr sz="2400" spc="-13" dirty="0">
                <a:latin typeface="Calibri"/>
                <a:cs typeface="Calibri"/>
              </a:rPr>
              <a:t>instruction</a:t>
            </a:r>
            <a:endParaRPr sz="2400" dirty="0">
              <a:latin typeface="Calibri"/>
              <a:cs typeface="Calibri"/>
            </a:endParaRPr>
          </a:p>
          <a:p>
            <a:pPr marL="896598" lvl="1" indent="-340351">
              <a:buSzPct val="88888"/>
              <a:buFont typeface="Wingdings"/>
              <a:buChar char=""/>
              <a:tabLst>
                <a:tab pos="896598" algn="l"/>
                <a:tab pos="897444" algn="l"/>
              </a:tabLst>
            </a:pPr>
            <a:r>
              <a:rPr sz="2400" spc="-7" dirty="0">
                <a:latin typeface="Calibri"/>
                <a:cs typeface="Calibri"/>
              </a:rPr>
              <a:t>Second</a:t>
            </a:r>
            <a:r>
              <a:rPr sz="2400" spc="20" dirty="0">
                <a:latin typeface="Calibri"/>
                <a:cs typeface="Calibri"/>
              </a:rPr>
              <a:t> </a:t>
            </a:r>
            <a:r>
              <a:rPr sz="2400" spc="-20" dirty="0">
                <a:latin typeface="Calibri"/>
                <a:cs typeface="Calibri"/>
              </a:rPr>
              <a:t>register</a:t>
            </a:r>
            <a:r>
              <a:rPr sz="2400" spc="13" dirty="0">
                <a:latin typeface="Calibri"/>
                <a:cs typeface="Calibri"/>
              </a:rPr>
              <a:t> </a:t>
            </a:r>
            <a:r>
              <a:rPr sz="2400" spc="-13" dirty="0">
                <a:latin typeface="Calibri"/>
                <a:cs typeface="Calibri"/>
              </a:rPr>
              <a:t>read</a:t>
            </a:r>
            <a:r>
              <a:rPr sz="2400" spc="7" dirty="0">
                <a:latin typeface="Calibri"/>
                <a:cs typeface="Calibri"/>
              </a:rPr>
              <a:t> </a:t>
            </a:r>
            <a:r>
              <a:rPr sz="2400" spc="-7" dirty="0">
                <a:latin typeface="Calibri"/>
                <a:cs typeface="Calibri"/>
              </a:rPr>
              <a:t>specified</a:t>
            </a:r>
            <a:r>
              <a:rPr sz="2400" spc="20" dirty="0">
                <a:latin typeface="Calibri"/>
                <a:cs typeface="Calibri"/>
              </a:rPr>
              <a:t> </a:t>
            </a:r>
            <a:r>
              <a:rPr sz="2400" spc="-7" dirty="0">
                <a:latin typeface="Calibri"/>
                <a:cs typeface="Calibri"/>
              </a:rPr>
              <a:t>by</a:t>
            </a:r>
            <a:r>
              <a:rPr sz="2400" spc="20" dirty="0">
                <a:latin typeface="Calibri"/>
                <a:cs typeface="Calibri"/>
              </a:rPr>
              <a:t> </a:t>
            </a:r>
            <a:r>
              <a:rPr sz="2400" b="1" spc="-7" dirty="0">
                <a:latin typeface="Courier New"/>
                <a:cs typeface="Courier New"/>
              </a:rPr>
              <a:t>rs2</a:t>
            </a:r>
            <a:r>
              <a:rPr sz="2400" b="1" spc="-907" dirty="0">
                <a:latin typeface="Courier New"/>
                <a:cs typeface="Courier New"/>
              </a:rPr>
              <a:t> </a:t>
            </a:r>
            <a:r>
              <a:rPr sz="2400" spc="-7" dirty="0">
                <a:latin typeface="Calibri"/>
                <a:cs typeface="Calibri"/>
              </a:rPr>
              <a:t>field</a:t>
            </a:r>
            <a:r>
              <a:rPr sz="2400" spc="20" dirty="0">
                <a:latin typeface="Calibri"/>
                <a:cs typeface="Calibri"/>
              </a:rPr>
              <a:t> </a:t>
            </a:r>
            <a:r>
              <a:rPr sz="2400" spc="-7" dirty="0">
                <a:latin typeface="Calibri"/>
                <a:cs typeface="Calibri"/>
              </a:rPr>
              <a:t>in</a:t>
            </a:r>
            <a:r>
              <a:rPr sz="2400" spc="20" dirty="0">
                <a:latin typeface="Calibri"/>
                <a:cs typeface="Calibri"/>
              </a:rPr>
              <a:t> </a:t>
            </a:r>
            <a:r>
              <a:rPr sz="2400" spc="-13" dirty="0">
                <a:latin typeface="Calibri"/>
                <a:cs typeface="Calibri"/>
              </a:rPr>
              <a:t>instruction</a:t>
            </a:r>
            <a:endParaRPr sz="2400" dirty="0">
              <a:latin typeface="Calibri"/>
              <a:cs typeface="Calibri"/>
            </a:endParaRPr>
          </a:p>
          <a:p>
            <a:pPr marL="896598" lvl="1" indent="-340351">
              <a:lnSpc>
                <a:spcPts val="2833"/>
              </a:lnSpc>
              <a:spcBef>
                <a:spcPts val="93"/>
              </a:spcBef>
              <a:buSzPct val="88888"/>
              <a:buFont typeface="Wingdings"/>
              <a:buChar char=""/>
              <a:tabLst>
                <a:tab pos="896598" algn="l"/>
                <a:tab pos="897444" algn="l"/>
              </a:tabLst>
            </a:pPr>
            <a:r>
              <a:rPr sz="2400" spc="-27" dirty="0">
                <a:latin typeface="Calibri"/>
                <a:cs typeface="Calibri"/>
              </a:rPr>
              <a:t>Write</a:t>
            </a:r>
            <a:r>
              <a:rPr sz="2400" spc="33" dirty="0">
                <a:latin typeface="Calibri"/>
                <a:cs typeface="Calibri"/>
              </a:rPr>
              <a:t> </a:t>
            </a:r>
            <a:r>
              <a:rPr sz="2400" spc="-20" dirty="0">
                <a:latin typeface="Calibri"/>
                <a:cs typeface="Calibri"/>
              </a:rPr>
              <a:t>register</a:t>
            </a:r>
            <a:r>
              <a:rPr sz="2400" spc="20" dirty="0">
                <a:latin typeface="Calibri"/>
                <a:cs typeface="Calibri"/>
              </a:rPr>
              <a:t> </a:t>
            </a:r>
            <a:r>
              <a:rPr sz="2400" spc="-13" dirty="0">
                <a:latin typeface="Calibri"/>
                <a:cs typeface="Calibri"/>
              </a:rPr>
              <a:t>(destination)</a:t>
            </a:r>
            <a:r>
              <a:rPr sz="2400" spc="53" dirty="0">
                <a:latin typeface="Calibri"/>
                <a:cs typeface="Calibri"/>
              </a:rPr>
              <a:t> </a:t>
            </a:r>
            <a:r>
              <a:rPr sz="2400" spc="-7" dirty="0">
                <a:latin typeface="Calibri"/>
                <a:cs typeface="Calibri"/>
              </a:rPr>
              <a:t>specified</a:t>
            </a:r>
            <a:r>
              <a:rPr sz="2400" spc="33" dirty="0">
                <a:latin typeface="Calibri"/>
                <a:cs typeface="Calibri"/>
              </a:rPr>
              <a:t> </a:t>
            </a:r>
            <a:r>
              <a:rPr sz="2400" spc="-7" dirty="0">
                <a:latin typeface="Calibri"/>
                <a:cs typeface="Calibri"/>
              </a:rPr>
              <a:t>by</a:t>
            </a:r>
            <a:r>
              <a:rPr sz="2400" spc="13" dirty="0">
                <a:latin typeface="Calibri"/>
                <a:cs typeface="Calibri"/>
              </a:rPr>
              <a:t> </a:t>
            </a:r>
            <a:r>
              <a:rPr sz="2400" i="1" spc="-7" dirty="0">
                <a:latin typeface="Calibri"/>
                <a:cs typeface="Calibri"/>
              </a:rPr>
              <a:t>rd</a:t>
            </a:r>
            <a:r>
              <a:rPr sz="2400" i="1" spc="27" dirty="0">
                <a:latin typeface="Calibri"/>
                <a:cs typeface="Calibri"/>
              </a:rPr>
              <a:t> </a:t>
            </a:r>
            <a:r>
              <a:rPr sz="2400" spc="-7" dirty="0">
                <a:latin typeface="Calibri"/>
                <a:cs typeface="Calibri"/>
              </a:rPr>
              <a:t>field</a:t>
            </a:r>
            <a:r>
              <a:rPr sz="2400" spc="27" dirty="0">
                <a:latin typeface="Calibri"/>
                <a:cs typeface="Calibri"/>
              </a:rPr>
              <a:t> </a:t>
            </a:r>
            <a:r>
              <a:rPr sz="2400" spc="-7" dirty="0">
                <a:latin typeface="Calibri"/>
                <a:cs typeface="Calibri"/>
              </a:rPr>
              <a:t>in</a:t>
            </a:r>
            <a:r>
              <a:rPr sz="2400" spc="33" dirty="0">
                <a:latin typeface="Calibri"/>
                <a:cs typeface="Calibri"/>
              </a:rPr>
              <a:t> </a:t>
            </a:r>
            <a:r>
              <a:rPr sz="2400" spc="-13" dirty="0">
                <a:latin typeface="Calibri"/>
                <a:cs typeface="Calibri"/>
              </a:rPr>
              <a:t>instruction</a:t>
            </a:r>
            <a:endParaRPr sz="2400" dirty="0">
              <a:latin typeface="Calibri"/>
              <a:cs typeface="Calibri"/>
            </a:endParaRPr>
          </a:p>
          <a:p>
            <a:pPr marL="965176" lvl="1" indent="-408930">
              <a:lnSpc>
                <a:spcPts val="2833"/>
              </a:lnSpc>
              <a:buSzPct val="88888"/>
              <a:buFont typeface="Wingdings"/>
              <a:buChar char=""/>
              <a:tabLst>
                <a:tab pos="965176" algn="l"/>
                <a:tab pos="966023" algn="l"/>
              </a:tabLst>
            </a:pPr>
            <a:r>
              <a:rPr sz="2400" b="1" spc="-7" dirty="0">
                <a:latin typeface="Courier New"/>
                <a:cs typeface="Courier New"/>
              </a:rPr>
              <a:t>x</a:t>
            </a:r>
            <a:r>
              <a:rPr sz="2400" b="1" dirty="0">
                <a:latin typeface="Courier New"/>
                <a:cs typeface="Courier New"/>
              </a:rPr>
              <a:t>0</a:t>
            </a:r>
            <a:r>
              <a:rPr sz="2400" b="1" spc="-900" dirty="0">
                <a:latin typeface="Courier New"/>
                <a:cs typeface="Courier New"/>
              </a:rPr>
              <a:t> </a:t>
            </a:r>
            <a:r>
              <a:rPr sz="2400" spc="-7" dirty="0">
                <a:latin typeface="Calibri"/>
                <a:cs typeface="Calibri"/>
              </a:rPr>
              <a:t>i</a:t>
            </a:r>
            <a:r>
              <a:rPr sz="2400" dirty="0">
                <a:latin typeface="Calibri"/>
                <a:cs typeface="Calibri"/>
              </a:rPr>
              <a:t>s</a:t>
            </a:r>
            <a:r>
              <a:rPr sz="2400" spc="7" dirty="0">
                <a:latin typeface="Calibri"/>
                <a:cs typeface="Calibri"/>
              </a:rPr>
              <a:t> </a:t>
            </a:r>
            <a:r>
              <a:rPr sz="2400" dirty="0">
                <a:latin typeface="Calibri"/>
                <a:cs typeface="Calibri"/>
              </a:rPr>
              <a:t>a</a:t>
            </a:r>
            <a:r>
              <a:rPr sz="2400" spc="-7" dirty="0">
                <a:latin typeface="Calibri"/>
                <a:cs typeface="Calibri"/>
              </a:rPr>
              <a:t>l</a:t>
            </a:r>
            <a:r>
              <a:rPr sz="2400" spc="-40" dirty="0">
                <a:latin typeface="Calibri"/>
                <a:cs typeface="Calibri"/>
              </a:rPr>
              <a:t>w</a:t>
            </a:r>
            <a:r>
              <a:rPr sz="2400" spc="-47" dirty="0">
                <a:latin typeface="Calibri"/>
                <a:cs typeface="Calibri"/>
              </a:rPr>
              <a:t>a</a:t>
            </a:r>
            <a:r>
              <a:rPr sz="2400" spc="-20" dirty="0">
                <a:latin typeface="Calibri"/>
                <a:cs typeface="Calibri"/>
              </a:rPr>
              <a:t>y</a:t>
            </a:r>
            <a:r>
              <a:rPr sz="2400" dirty="0">
                <a:latin typeface="Calibri"/>
                <a:cs typeface="Calibri"/>
              </a:rPr>
              <a:t>s</a:t>
            </a:r>
            <a:r>
              <a:rPr sz="2400" spc="7" dirty="0">
                <a:latin typeface="Calibri"/>
                <a:cs typeface="Calibri"/>
              </a:rPr>
              <a:t> </a:t>
            </a:r>
            <a:r>
              <a:rPr sz="2400" dirty="0">
                <a:latin typeface="Calibri"/>
                <a:cs typeface="Calibri"/>
              </a:rPr>
              <a:t>0 </a:t>
            </a:r>
            <a:r>
              <a:rPr sz="2400" spc="-13" dirty="0">
                <a:latin typeface="Calibri"/>
                <a:cs typeface="Calibri"/>
              </a:rPr>
              <a:t>(</a:t>
            </a:r>
            <a:r>
              <a:rPr sz="2400" spc="-7" dirty="0">
                <a:latin typeface="Calibri"/>
                <a:cs typeface="Calibri"/>
              </a:rPr>
              <a:t>wri</a:t>
            </a:r>
            <a:r>
              <a:rPr sz="2400" spc="-40" dirty="0">
                <a:latin typeface="Calibri"/>
                <a:cs typeface="Calibri"/>
              </a:rPr>
              <a:t>t</a:t>
            </a:r>
            <a:r>
              <a:rPr sz="2400" dirty="0">
                <a:latin typeface="Calibri"/>
                <a:cs typeface="Calibri"/>
              </a:rPr>
              <a:t>es</a:t>
            </a:r>
            <a:r>
              <a:rPr sz="2400" spc="33" dirty="0">
                <a:latin typeface="Calibri"/>
                <a:cs typeface="Calibri"/>
              </a:rPr>
              <a:t> </a:t>
            </a:r>
            <a:r>
              <a:rPr sz="2400" spc="-20" dirty="0">
                <a:latin typeface="Calibri"/>
                <a:cs typeface="Calibri"/>
              </a:rPr>
              <a:t>t</a:t>
            </a:r>
            <a:r>
              <a:rPr sz="2400" dirty="0">
                <a:latin typeface="Calibri"/>
                <a:cs typeface="Calibri"/>
              </a:rPr>
              <a:t>o </a:t>
            </a:r>
            <a:r>
              <a:rPr sz="2400" b="1" spc="-7" dirty="0">
                <a:latin typeface="Courier New"/>
                <a:cs typeface="Courier New"/>
              </a:rPr>
              <a:t>Reg[0]</a:t>
            </a:r>
            <a:r>
              <a:rPr sz="2400" dirty="0">
                <a:latin typeface="Calibri"/>
                <a:cs typeface="Calibri"/>
              </a:rPr>
              <a:t>a</a:t>
            </a:r>
            <a:r>
              <a:rPr sz="2400" spc="-40" dirty="0">
                <a:latin typeface="Calibri"/>
                <a:cs typeface="Calibri"/>
              </a:rPr>
              <a:t>r</a:t>
            </a:r>
            <a:r>
              <a:rPr sz="2400" dirty="0">
                <a:latin typeface="Calibri"/>
                <a:cs typeface="Calibri"/>
              </a:rPr>
              <a:t>e</a:t>
            </a:r>
            <a:r>
              <a:rPr sz="2400" spc="-27" dirty="0">
                <a:latin typeface="Calibri"/>
                <a:cs typeface="Calibri"/>
              </a:rPr>
              <a:t> </a:t>
            </a:r>
            <a:r>
              <a:rPr sz="2400" spc="-7" dirty="0">
                <a:latin typeface="Calibri"/>
                <a:cs typeface="Calibri"/>
              </a:rPr>
              <a:t>i</a:t>
            </a:r>
            <a:r>
              <a:rPr sz="2400" dirty="0">
                <a:latin typeface="Calibri"/>
                <a:cs typeface="Calibri"/>
              </a:rPr>
              <a:t>gn</a:t>
            </a:r>
            <a:r>
              <a:rPr sz="2400" spc="-7" dirty="0">
                <a:latin typeface="Calibri"/>
                <a:cs typeface="Calibri"/>
              </a:rPr>
              <a:t>o</a:t>
            </a:r>
            <a:r>
              <a:rPr sz="2400" spc="-40" dirty="0">
                <a:latin typeface="Calibri"/>
                <a:cs typeface="Calibri"/>
              </a:rPr>
              <a:t>r</a:t>
            </a:r>
            <a:r>
              <a:rPr sz="2400" dirty="0">
                <a:latin typeface="Calibri"/>
                <a:cs typeface="Calibri"/>
              </a:rPr>
              <a:t>ed)</a:t>
            </a:r>
          </a:p>
          <a:p>
            <a:pPr marL="506294" indent="-409776">
              <a:spcBef>
                <a:spcPts val="520"/>
              </a:spcBef>
              <a:buClr>
                <a:srgbClr val="E3DDD2"/>
              </a:buClr>
              <a:buSzPct val="95000"/>
              <a:buFont typeface="Wingdings"/>
              <a:buChar char=""/>
              <a:tabLst>
                <a:tab pos="506294" algn="l"/>
                <a:tab pos="507141" algn="l"/>
              </a:tabLst>
            </a:pPr>
            <a:r>
              <a:rPr sz="2667" spc="-20" dirty="0">
                <a:latin typeface="Calibri"/>
                <a:cs typeface="Calibri"/>
              </a:rPr>
              <a:t>Program</a:t>
            </a:r>
            <a:r>
              <a:rPr sz="2667" spc="-27" dirty="0">
                <a:latin typeface="Calibri"/>
                <a:cs typeface="Calibri"/>
              </a:rPr>
              <a:t> </a:t>
            </a:r>
            <a:r>
              <a:rPr sz="2667" spc="-13" dirty="0">
                <a:latin typeface="Calibri"/>
                <a:cs typeface="Calibri"/>
              </a:rPr>
              <a:t>Counter</a:t>
            </a:r>
            <a:r>
              <a:rPr sz="2667" spc="-27" dirty="0">
                <a:latin typeface="Calibri"/>
                <a:cs typeface="Calibri"/>
              </a:rPr>
              <a:t> </a:t>
            </a:r>
            <a:r>
              <a:rPr sz="2667" spc="-7" dirty="0">
                <a:latin typeface="Calibri"/>
                <a:cs typeface="Calibri"/>
              </a:rPr>
              <a:t>(</a:t>
            </a:r>
            <a:r>
              <a:rPr sz="2667" b="1" spc="-7" dirty="0">
                <a:latin typeface="Courier New"/>
                <a:cs typeface="Courier New"/>
              </a:rPr>
              <a:t>PC</a:t>
            </a:r>
            <a:r>
              <a:rPr sz="2667" spc="-7" dirty="0">
                <a:latin typeface="Calibri"/>
                <a:cs typeface="Calibri"/>
              </a:rPr>
              <a:t>)</a:t>
            </a:r>
            <a:endParaRPr sz="2667" dirty="0">
              <a:latin typeface="Calibri"/>
              <a:cs typeface="Calibri"/>
            </a:endParaRPr>
          </a:p>
          <a:p>
            <a:pPr marL="896598" lvl="1" indent="-340351">
              <a:spcBef>
                <a:spcPts val="120"/>
              </a:spcBef>
              <a:buSzPct val="88888"/>
              <a:buFont typeface="Wingdings"/>
              <a:buChar char=""/>
              <a:tabLst>
                <a:tab pos="896598" algn="l"/>
                <a:tab pos="897444" algn="l"/>
              </a:tabLst>
            </a:pPr>
            <a:r>
              <a:rPr sz="2400" spc="-7" dirty="0">
                <a:latin typeface="Calibri"/>
                <a:cs typeface="Calibri"/>
              </a:rPr>
              <a:t>Holds</a:t>
            </a:r>
            <a:r>
              <a:rPr sz="2400" spc="13" dirty="0">
                <a:latin typeface="Calibri"/>
                <a:cs typeface="Calibri"/>
              </a:rPr>
              <a:t> </a:t>
            </a:r>
            <a:r>
              <a:rPr sz="2400" spc="-7" dirty="0">
                <a:latin typeface="Calibri"/>
                <a:cs typeface="Calibri"/>
              </a:rPr>
              <a:t>address</a:t>
            </a:r>
            <a:r>
              <a:rPr sz="2400" dirty="0">
                <a:latin typeface="Calibri"/>
                <a:cs typeface="Calibri"/>
              </a:rPr>
              <a:t> </a:t>
            </a:r>
            <a:r>
              <a:rPr sz="2400" spc="-7" dirty="0">
                <a:latin typeface="Calibri"/>
                <a:cs typeface="Calibri"/>
              </a:rPr>
              <a:t>of </a:t>
            </a:r>
            <a:r>
              <a:rPr sz="2400" spc="-13" dirty="0">
                <a:latin typeface="Calibri"/>
                <a:cs typeface="Calibri"/>
              </a:rPr>
              <a:t>current</a:t>
            </a:r>
            <a:r>
              <a:rPr sz="2400" spc="7" dirty="0">
                <a:latin typeface="Calibri"/>
                <a:cs typeface="Calibri"/>
              </a:rPr>
              <a:t> </a:t>
            </a:r>
            <a:r>
              <a:rPr sz="2400" spc="-13" dirty="0">
                <a:latin typeface="Calibri"/>
                <a:cs typeface="Calibri"/>
              </a:rPr>
              <a:t>instruction</a:t>
            </a:r>
            <a:endParaRPr sz="2400" dirty="0">
              <a:latin typeface="Calibri"/>
              <a:cs typeface="Calibri"/>
            </a:endParaRPr>
          </a:p>
        </p:txBody>
      </p:sp>
      <p:sp>
        <p:nvSpPr>
          <p:cNvPr id="3" name="object 3"/>
          <p:cNvSpPr txBox="1">
            <a:spLocks noGrp="1"/>
          </p:cNvSpPr>
          <p:nvPr>
            <p:ph type="title"/>
          </p:nvPr>
        </p:nvSpPr>
        <p:spPr>
          <a:xfrm>
            <a:off x="1033290" y="256801"/>
            <a:ext cx="9812989"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State Required by RV32I ISA (1/2)</a:t>
            </a:r>
          </a:p>
        </p:txBody>
      </p:sp>
      <p:sp>
        <p:nvSpPr>
          <p:cNvPr id="4" name="Date Placeholder 3">
            <a:extLst>
              <a:ext uri="{FF2B5EF4-FFF2-40B4-BE49-F238E27FC236}">
                <a16:creationId xmlns:a16="http://schemas.microsoft.com/office/drawing/2014/main" id="{96F850BD-BFA7-4DE0-B8F0-BDDB50090BD0}"/>
              </a:ext>
            </a:extLst>
          </p:cNvPr>
          <p:cNvSpPr>
            <a:spLocks noGrp="1"/>
          </p:cNvSpPr>
          <p:nvPr>
            <p:ph type="dt" sz="half" idx="10"/>
          </p:nvPr>
        </p:nvSpPr>
        <p:spPr/>
        <p:txBody>
          <a:bodyPr/>
          <a:lstStyle/>
          <a:p>
            <a:fld id="{CD2E5405-D198-4A73-98A0-E1CEFFC450B9}" type="datetime1">
              <a:rPr lang="en-US" smtClean="0"/>
              <a:t>5/11/2024</a:t>
            </a:fld>
            <a:endParaRPr lang="en-US"/>
          </a:p>
        </p:txBody>
      </p:sp>
      <p:sp>
        <p:nvSpPr>
          <p:cNvPr id="5" name="Slide Number Placeholder 4">
            <a:extLst>
              <a:ext uri="{FF2B5EF4-FFF2-40B4-BE49-F238E27FC236}">
                <a16:creationId xmlns:a16="http://schemas.microsoft.com/office/drawing/2014/main" id="{BDBAD44C-79D8-465D-844F-B393AB087D4B}"/>
              </a:ext>
            </a:extLst>
          </p:cNvPr>
          <p:cNvSpPr>
            <a:spLocks noGrp="1"/>
          </p:cNvSpPr>
          <p:nvPr>
            <p:ph type="sldNum" sz="quarter" idx="12"/>
          </p:nvPr>
        </p:nvSpPr>
        <p:spPr/>
        <p:txBody>
          <a:bodyPr/>
          <a:lstStyle/>
          <a:p>
            <a:fld id="{AB6352F2-FB44-4DA6-821F-C2F4E454E2C0}"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4830" y="1888191"/>
            <a:ext cx="8509847" cy="3357394"/>
          </a:xfrm>
          <a:prstGeom prst="rect">
            <a:avLst/>
          </a:prstGeom>
        </p:spPr>
        <p:txBody>
          <a:bodyPr vert="horz" wrap="square" lIns="0" tIns="17780" rIns="0" bIns="0" rtlCol="0">
            <a:spAutoFit/>
          </a:bodyPr>
          <a:lstStyle/>
          <a:p>
            <a:pPr marL="425016" indent="-408930">
              <a:spcBef>
                <a:spcPts val="140"/>
              </a:spcBef>
              <a:buClr>
                <a:srgbClr val="E3DDD2"/>
              </a:buClr>
              <a:buSzPct val="95000"/>
              <a:buFont typeface="Wingdings"/>
              <a:buChar char=""/>
              <a:tabLst>
                <a:tab pos="425016" algn="l"/>
                <a:tab pos="425863" algn="l"/>
              </a:tabLst>
            </a:pPr>
            <a:r>
              <a:rPr sz="2667" dirty="0">
                <a:latin typeface="Calibri"/>
                <a:cs typeface="Calibri"/>
              </a:rPr>
              <a:t>Memory</a:t>
            </a:r>
            <a:r>
              <a:rPr sz="2667" spc="-113" dirty="0">
                <a:latin typeface="Calibri"/>
                <a:cs typeface="Calibri"/>
              </a:rPr>
              <a:t> </a:t>
            </a:r>
            <a:r>
              <a:rPr sz="2667" spc="-7" dirty="0">
                <a:latin typeface="Calibri"/>
                <a:cs typeface="Calibri"/>
              </a:rPr>
              <a:t>(</a:t>
            </a:r>
            <a:r>
              <a:rPr sz="2667" b="1" spc="-7" dirty="0">
                <a:latin typeface="Courier New"/>
                <a:cs typeface="Courier New"/>
              </a:rPr>
              <a:t>MEM</a:t>
            </a:r>
            <a:r>
              <a:rPr sz="2667" spc="-7" dirty="0">
                <a:latin typeface="Calibri"/>
                <a:cs typeface="Calibri"/>
              </a:rPr>
              <a:t>)</a:t>
            </a:r>
            <a:endParaRPr sz="2667" dirty="0">
              <a:latin typeface="Calibri"/>
              <a:cs typeface="Calibri"/>
            </a:endParaRPr>
          </a:p>
          <a:p>
            <a:pPr marL="815320" marR="197268" lvl="1" indent="-340351">
              <a:spcBef>
                <a:spcPts val="120"/>
              </a:spcBef>
              <a:buSzPct val="88888"/>
              <a:buFont typeface="Wingdings"/>
              <a:buChar char=""/>
              <a:tabLst>
                <a:tab pos="815320" algn="l"/>
                <a:tab pos="816166" algn="l"/>
              </a:tabLst>
            </a:pPr>
            <a:r>
              <a:rPr sz="2400" spc="-7" dirty="0">
                <a:latin typeface="Calibri"/>
                <a:cs typeface="Calibri"/>
              </a:rPr>
              <a:t>Holds</a:t>
            </a:r>
            <a:r>
              <a:rPr sz="2400" spc="20" dirty="0">
                <a:latin typeface="Calibri"/>
                <a:cs typeface="Calibri"/>
              </a:rPr>
              <a:t> </a:t>
            </a:r>
            <a:r>
              <a:rPr sz="2400" spc="-7" dirty="0">
                <a:latin typeface="Calibri"/>
                <a:cs typeface="Calibri"/>
              </a:rPr>
              <a:t>both</a:t>
            </a:r>
            <a:r>
              <a:rPr sz="2400" spc="13" dirty="0">
                <a:latin typeface="Calibri"/>
                <a:cs typeface="Calibri"/>
              </a:rPr>
              <a:t> </a:t>
            </a:r>
            <a:r>
              <a:rPr sz="2400" spc="-13" dirty="0">
                <a:latin typeface="Calibri"/>
                <a:cs typeface="Calibri"/>
              </a:rPr>
              <a:t>instructions</a:t>
            </a:r>
            <a:r>
              <a:rPr sz="2400" spc="20" dirty="0">
                <a:latin typeface="Calibri"/>
                <a:cs typeface="Calibri"/>
              </a:rPr>
              <a:t> </a:t>
            </a:r>
            <a:r>
              <a:rPr sz="2400" dirty="0">
                <a:latin typeface="Calibri"/>
                <a:cs typeface="Calibri"/>
              </a:rPr>
              <a:t>&amp;</a:t>
            </a:r>
            <a:r>
              <a:rPr sz="2400" spc="7" dirty="0">
                <a:latin typeface="Calibri"/>
                <a:cs typeface="Calibri"/>
              </a:rPr>
              <a:t> </a:t>
            </a:r>
            <a:r>
              <a:rPr sz="2400" spc="-13" dirty="0">
                <a:latin typeface="Calibri"/>
                <a:cs typeface="Calibri"/>
              </a:rPr>
              <a:t>data,</a:t>
            </a:r>
            <a:r>
              <a:rPr sz="2400" spc="13" dirty="0">
                <a:latin typeface="Calibri"/>
                <a:cs typeface="Calibri"/>
              </a:rPr>
              <a:t> </a:t>
            </a:r>
            <a:r>
              <a:rPr sz="2400" spc="-7" dirty="0">
                <a:latin typeface="Calibri"/>
                <a:cs typeface="Calibri"/>
              </a:rPr>
              <a:t>in</a:t>
            </a:r>
            <a:r>
              <a:rPr sz="2400" dirty="0">
                <a:latin typeface="Calibri"/>
                <a:cs typeface="Calibri"/>
              </a:rPr>
              <a:t> </a:t>
            </a:r>
            <a:r>
              <a:rPr sz="2400" spc="-7" dirty="0">
                <a:latin typeface="Calibri"/>
                <a:cs typeface="Calibri"/>
              </a:rPr>
              <a:t>one</a:t>
            </a:r>
            <a:r>
              <a:rPr sz="2400" spc="20" dirty="0">
                <a:latin typeface="Calibri"/>
                <a:cs typeface="Calibri"/>
              </a:rPr>
              <a:t> </a:t>
            </a:r>
            <a:r>
              <a:rPr sz="2400" spc="-7" dirty="0">
                <a:latin typeface="Calibri"/>
                <a:cs typeface="Calibri"/>
              </a:rPr>
              <a:t>32-bit</a:t>
            </a:r>
            <a:r>
              <a:rPr sz="2400" spc="7" dirty="0">
                <a:latin typeface="Calibri"/>
                <a:cs typeface="Calibri"/>
              </a:rPr>
              <a:t> </a:t>
            </a:r>
            <a:r>
              <a:rPr sz="2400" spc="-7" dirty="0">
                <a:latin typeface="Calibri"/>
                <a:cs typeface="Calibri"/>
              </a:rPr>
              <a:t>byte-addressed </a:t>
            </a:r>
            <a:r>
              <a:rPr sz="2400" spc="-520" dirty="0">
                <a:latin typeface="Calibri"/>
                <a:cs typeface="Calibri"/>
              </a:rPr>
              <a:t> </a:t>
            </a:r>
            <a:r>
              <a:rPr sz="2400" dirty="0">
                <a:latin typeface="Calibri"/>
                <a:cs typeface="Calibri"/>
              </a:rPr>
              <a:t>memory</a:t>
            </a:r>
            <a:r>
              <a:rPr sz="2400" spc="-7" dirty="0">
                <a:latin typeface="Calibri"/>
                <a:cs typeface="Calibri"/>
              </a:rPr>
              <a:t> space</a:t>
            </a:r>
            <a:endParaRPr sz="2400" dirty="0">
              <a:latin typeface="Calibri"/>
              <a:cs typeface="Calibri"/>
            </a:endParaRPr>
          </a:p>
          <a:p>
            <a:pPr marL="815320" marR="6773" lvl="1" indent="-339505">
              <a:lnSpc>
                <a:spcPts val="2880"/>
              </a:lnSpc>
              <a:buSzPct val="88888"/>
              <a:buFont typeface="Wingdings"/>
              <a:buChar char=""/>
              <a:tabLst>
                <a:tab pos="461963" algn="l"/>
              </a:tabLst>
            </a:pPr>
            <a:r>
              <a:rPr sz="2400" spc="-27" dirty="0">
                <a:latin typeface="Calibri"/>
                <a:cs typeface="Calibri"/>
              </a:rPr>
              <a:t>We’ll</a:t>
            </a:r>
            <a:r>
              <a:rPr sz="2400" spc="13" dirty="0">
                <a:latin typeface="Calibri"/>
                <a:cs typeface="Calibri"/>
              </a:rPr>
              <a:t> </a:t>
            </a:r>
            <a:r>
              <a:rPr sz="2400" dirty="0">
                <a:latin typeface="Calibri"/>
                <a:cs typeface="Calibri"/>
              </a:rPr>
              <a:t>use</a:t>
            </a:r>
            <a:r>
              <a:rPr sz="2400" spc="7" dirty="0">
                <a:latin typeface="Calibri"/>
                <a:cs typeface="Calibri"/>
              </a:rPr>
              <a:t> </a:t>
            </a:r>
            <a:r>
              <a:rPr sz="2400" spc="-20" dirty="0">
                <a:latin typeface="Calibri"/>
                <a:cs typeface="Calibri"/>
              </a:rPr>
              <a:t>separate</a:t>
            </a:r>
            <a:r>
              <a:rPr sz="2400" spc="13" dirty="0">
                <a:latin typeface="Calibri"/>
                <a:cs typeface="Calibri"/>
              </a:rPr>
              <a:t> </a:t>
            </a:r>
            <a:r>
              <a:rPr sz="2400" spc="-7" dirty="0">
                <a:latin typeface="Calibri"/>
                <a:cs typeface="Calibri"/>
              </a:rPr>
              <a:t>memories</a:t>
            </a:r>
            <a:r>
              <a:rPr sz="2400" spc="13" dirty="0">
                <a:latin typeface="Calibri"/>
                <a:cs typeface="Calibri"/>
              </a:rPr>
              <a:t> </a:t>
            </a:r>
            <a:r>
              <a:rPr sz="2400" spc="-20" dirty="0">
                <a:latin typeface="Calibri"/>
                <a:cs typeface="Calibri"/>
              </a:rPr>
              <a:t>for</a:t>
            </a:r>
            <a:r>
              <a:rPr sz="2400" dirty="0">
                <a:latin typeface="Calibri"/>
                <a:cs typeface="Calibri"/>
              </a:rPr>
              <a:t> </a:t>
            </a:r>
            <a:r>
              <a:rPr sz="2400" spc="-13" dirty="0">
                <a:latin typeface="Calibri"/>
                <a:cs typeface="Calibri"/>
              </a:rPr>
              <a:t>instructions</a:t>
            </a:r>
            <a:r>
              <a:rPr sz="2400" spc="47" dirty="0">
                <a:latin typeface="Calibri"/>
                <a:cs typeface="Calibri"/>
              </a:rPr>
              <a:t> </a:t>
            </a:r>
            <a:r>
              <a:rPr sz="2400" spc="-7" dirty="0">
                <a:latin typeface="Calibri"/>
                <a:cs typeface="Calibri"/>
              </a:rPr>
              <a:t>(</a:t>
            </a:r>
            <a:r>
              <a:rPr sz="2400" b="1" spc="-7" dirty="0">
                <a:latin typeface="Courier New"/>
                <a:cs typeface="Courier New"/>
              </a:rPr>
              <a:t>IMEM</a:t>
            </a:r>
            <a:r>
              <a:rPr sz="2400" spc="-7" dirty="0">
                <a:latin typeface="Calibri"/>
                <a:cs typeface="Calibri"/>
              </a:rPr>
              <a:t>)</a:t>
            </a:r>
            <a:r>
              <a:rPr sz="2400" dirty="0">
                <a:latin typeface="Calibri"/>
                <a:cs typeface="Calibri"/>
              </a:rPr>
              <a:t> and</a:t>
            </a:r>
            <a:r>
              <a:rPr sz="2400" spc="27" dirty="0">
                <a:latin typeface="Calibri"/>
                <a:cs typeface="Calibri"/>
              </a:rPr>
              <a:t> </a:t>
            </a:r>
            <a:r>
              <a:rPr sz="2400" spc="-20" dirty="0">
                <a:latin typeface="Calibri"/>
                <a:cs typeface="Calibri"/>
              </a:rPr>
              <a:t>data</a:t>
            </a:r>
            <a:r>
              <a:rPr lang="en-US" sz="2400" spc="-20" dirty="0">
                <a:latin typeface="Calibri"/>
                <a:cs typeface="Calibri"/>
              </a:rPr>
              <a:t> </a:t>
            </a:r>
            <a:r>
              <a:rPr sz="2400" spc="-7" dirty="0">
                <a:latin typeface="Calibri"/>
                <a:cs typeface="Calibri"/>
              </a:rPr>
              <a:t>(</a:t>
            </a:r>
            <a:r>
              <a:rPr sz="2400" b="1" spc="-7" dirty="0">
                <a:latin typeface="Courier New"/>
                <a:cs typeface="Courier New"/>
              </a:rPr>
              <a:t>DMEM</a:t>
            </a:r>
            <a:r>
              <a:rPr sz="2400" spc="-7" dirty="0">
                <a:latin typeface="Calibri"/>
                <a:cs typeface="Calibri"/>
              </a:rPr>
              <a:t>)</a:t>
            </a:r>
            <a:endParaRPr sz="2400" dirty="0">
              <a:latin typeface="Calibri"/>
              <a:cs typeface="Calibri"/>
            </a:endParaRPr>
          </a:p>
          <a:p>
            <a:pPr marL="1120112" lvl="2" indent="-273465">
              <a:lnSpc>
                <a:spcPts val="2547"/>
              </a:lnSpc>
              <a:spcBef>
                <a:spcPts val="27"/>
              </a:spcBef>
              <a:buFont typeface="Wingdings 2"/>
              <a:buChar char=""/>
              <a:tabLst>
                <a:tab pos="1120112" algn="l"/>
                <a:tab pos="1120959" algn="l"/>
              </a:tabLst>
            </a:pPr>
            <a:r>
              <a:rPr sz="2133" i="1" spc="-7" dirty="0">
                <a:latin typeface="Calibri"/>
                <a:cs typeface="Calibri"/>
              </a:rPr>
              <a:t>These are</a:t>
            </a:r>
            <a:r>
              <a:rPr sz="2133" i="1" dirty="0">
                <a:latin typeface="Calibri"/>
                <a:cs typeface="Calibri"/>
              </a:rPr>
              <a:t> </a:t>
            </a:r>
            <a:r>
              <a:rPr sz="2133" i="1" spc="-7" dirty="0">
                <a:latin typeface="Calibri"/>
                <a:cs typeface="Calibri"/>
              </a:rPr>
              <a:t>placeholders</a:t>
            </a:r>
            <a:r>
              <a:rPr sz="2133" i="1" spc="27" dirty="0">
                <a:latin typeface="Calibri"/>
                <a:cs typeface="Calibri"/>
              </a:rPr>
              <a:t> </a:t>
            </a:r>
            <a:r>
              <a:rPr sz="2133" i="1" spc="-13" dirty="0">
                <a:latin typeface="Calibri"/>
                <a:cs typeface="Calibri"/>
              </a:rPr>
              <a:t>for</a:t>
            </a:r>
            <a:r>
              <a:rPr sz="2133" i="1" spc="13" dirty="0">
                <a:latin typeface="Calibri"/>
                <a:cs typeface="Calibri"/>
              </a:rPr>
              <a:t> </a:t>
            </a:r>
            <a:r>
              <a:rPr sz="2133" i="1" spc="-7" dirty="0">
                <a:latin typeface="Calibri"/>
                <a:cs typeface="Calibri"/>
              </a:rPr>
              <a:t>instruction</a:t>
            </a:r>
            <a:r>
              <a:rPr sz="2133" i="1" spc="-13" dirty="0">
                <a:latin typeface="Calibri"/>
                <a:cs typeface="Calibri"/>
              </a:rPr>
              <a:t> and</a:t>
            </a:r>
            <a:r>
              <a:rPr sz="2133" i="1" spc="27" dirty="0">
                <a:latin typeface="Calibri"/>
                <a:cs typeface="Calibri"/>
              </a:rPr>
              <a:t> </a:t>
            </a:r>
            <a:r>
              <a:rPr sz="2133" i="1" spc="-13" dirty="0">
                <a:latin typeface="Calibri"/>
                <a:cs typeface="Calibri"/>
              </a:rPr>
              <a:t>data</a:t>
            </a:r>
            <a:r>
              <a:rPr sz="2133" i="1" spc="20" dirty="0">
                <a:latin typeface="Calibri"/>
                <a:cs typeface="Calibri"/>
              </a:rPr>
              <a:t> </a:t>
            </a:r>
            <a:r>
              <a:rPr sz="2133" i="1" spc="-13" dirty="0">
                <a:latin typeface="Calibri"/>
                <a:cs typeface="Calibri"/>
              </a:rPr>
              <a:t>caches</a:t>
            </a:r>
            <a:endParaRPr sz="2133" dirty="0">
              <a:latin typeface="Calibri"/>
              <a:cs typeface="Calibri"/>
            </a:endParaRPr>
          </a:p>
          <a:p>
            <a:pPr marL="815320" marR="756054" lvl="1" indent="-339505">
              <a:lnSpc>
                <a:spcPts val="2787"/>
              </a:lnSpc>
              <a:spcBef>
                <a:spcPts val="160"/>
              </a:spcBef>
              <a:buSzPct val="88888"/>
              <a:buFont typeface="Wingdings"/>
              <a:buChar char=""/>
              <a:tabLst>
                <a:tab pos="815320" algn="l"/>
                <a:tab pos="816166" algn="l"/>
              </a:tabLst>
            </a:pPr>
            <a:r>
              <a:rPr sz="2400" spc="-7" dirty="0">
                <a:latin typeface="Calibri"/>
                <a:cs typeface="Calibri"/>
              </a:rPr>
              <a:t>Instructions</a:t>
            </a:r>
            <a:r>
              <a:rPr sz="2400" spc="7" dirty="0">
                <a:latin typeface="Calibri"/>
                <a:cs typeface="Calibri"/>
              </a:rPr>
              <a:t> </a:t>
            </a:r>
            <a:r>
              <a:rPr sz="2400" spc="-13" dirty="0">
                <a:latin typeface="Calibri"/>
                <a:cs typeface="Calibri"/>
              </a:rPr>
              <a:t>are</a:t>
            </a:r>
            <a:r>
              <a:rPr sz="2400" dirty="0">
                <a:latin typeface="Calibri"/>
                <a:cs typeface="Calibri"/>
              </a:rPr>
              <a:t> </a:t>
            </a:r>
            <a:r>
              <a:rPr sz="2400" spc="-13" dirty="0">
                <a:latin typeface="Calibri"/>
                <a:cs typeface="Calibri"/>
              </a:rPr>
              <a:t>read</a:t>
            </a:r>
            <a:r>
              <a:rPr sz="2400" spc="-7" dirty="0">
                <a:latin typeface="Calibri"/>
                <a:cs typeface="Calibri"/>
              </a:rPr>
              <a:t> </a:t>
            </a:r>
            <a:r>
              <a:rPr sz="2400" spc="-13" dirty="0">
                <a:latin typeface="Calibri"/>
                <a:cs typeface="Calibri"/>
              </a:rPr>
              <a:t>(</a:t>
            </a:r>
            <a:r>
              <a:rPr sz="2400" i="1" spc="-13" dirty="0">
                <a:latin typeface="Calibri"/>
                <a:cs typeface="Calibri"/>
              </a:rPr>
              <a:t>fetched</a:t>
            </a:r>
            <a:r>
              <a:rPr sz="2400" spc="-13" dirty="0">
                <a:latin typeface="Calibri"/>
                <a:cs typeface="Calibri"/>
              </a:rPr>
              <a:t>)</a:t>
            </a:r>
            <a:r>
              <a:rPr sz="2400" spc="33" dirty="0">
                <a:latin typeface="Calibri"/>
                <a:cs typeface="Calibri"/>
              </a:rPr>
              <a:t> </a:t>
            </a:r>
            <a:r>
              <a:rPr sz="2400" spc="-13" dirty="0">
                <a:latin typeface="Calibri"/>
                <a:cs typeface="Calibri"/>
              </a:rPr>
              <a:t>from</a:t>
            </a:r>
            <a:r>
              <a:rPr sz="2400" spc="-7" dirty="0">
                <a:latin typeface="Calibri"/>
                <a:cs typeface="Calibri"/>
              </a:rPr>
              <a:t> </a:t>
            </a:r>
            <a:r>
              <a:rPr sz="2400" spc="-13" dirty="0">
                <a:latin typeface="Calibri"/>
                <a:cs typeface="Calibri"/>
              </a:rPr>
              <a:t>instruction</a:t>
            </a:r>
            <a:r>
              <a:rPr sz="2400" spc="27" dirty="0">
                <a:latin typeface="Calibri"/>
                <a:cs typeface="Calibri"/>
              </a:rPr>
              <a:t> </a:t>
            </a:r>
            <a:r>
              <a:rPr sz="2400" dirty="0">
                <a:latin typeface="Calibri"/>
                <a:cs typeface="Calibri"/>
              </a:rPr>
              <a:t>memory </a:t>
            </a:r>
            <a:r>
              <a:rPr sz="2400" spc="-527" dirty="0">
                <a:latin typeface="Calibri"/>
                <a:cs typeface="Calibri"/>
              </a:rPr>
              <a:t> </a:t>
            </a:r>
            <a:r>
              <a:rPr sz="2400" spc="-13" dirty="0">
                <a:latin typeface="Calibri"/>
                <a:cs typeface="Calibri"/>
              </a:rPr>
              <a:t>(</a:t>
            </a:r>
            <a:r>
              <a:rPr sz="2400" dirty="0">
                <a:latin typeface="Calibri"/>
                <a:cs typeface="Calibri"/>
              </a:rPr>
              <a:t>assume</a:t>
            </a:r>
            <a:r>
              <a:rPr sz="2400" spc="7" dirty="0">
                <a:latin typeface="Calibri"/>
                <a:cs typeface="Calibri"/>
              </a:rPr>
              <a:t> </a:t>
            </a:r>
            <a:r>
              <a:rPr sz="2400" b="1" spc="-7" dirty="0">
                <a:latin typeface="Courier New"/>
                <a:cs typeface="Courier New"/>
              </a:rPr>
              <a:t>IME</a:t>
            </a:r>
            <a:r>
              <a:rPr sz="2400" b="1" dirty="0">
                <a:latin typeface="Courier New"/>
                <a:cs typeface="Courier New"/>
              </a:rPr>
              <a:t>M</a:t>
            </a:r>
            <a:r>
              <a:rPr sz="2400" b="1" spc="-933" dirty="0">
                <a:latin typeface="Courier New"/>
                <a:cs typeface="Courier New"/>
              </a:rPr>
              <a:t> </a:t>
            </a:r>
            <a:r>
              <a:rPr sz="2400" spc="-40" dirty="0">
                <a:latin typeface="Calibri"/>
                <a:cs typeface="Calibri"/>
              </a:rPr>
              <a:t>r</a:t>
            </a:r>
            <a:r>
              <a:rPr sz="2400" dirty="0">
                <a:latin typeface="Calibri"/>
                <a:cs typeface="Calibri"/>
              </a:rPr>
              <a:t>ead-</a:t>
            </a:r>
            <a:r>
              <a:rPr sz="2400" spc="-7" dirty="0">
                <a:latin typeface="Calibri"/>
                <a:cs typeface="Calibri"/>
              </a:rPr>
              <a:t>o</a:t>
            </a:r>
            <a:r>
              <a:rPr sz="2400" dirty="0">
                <a:latin typeface="Calibri"/>
                <a:cs typeface="Calibri"/>
              </a:rPr>
              <a:t>n</a:t>
            </a:r>
            <a:r>
              <a:rPr sz="2400" spc="-7" dirty="0">
                <a:latin typeface="Calibri"/>
                <a:cs typeface="Calibri"/>
              </a:rPr>
              <a:t>l</a:t>
            </a:r>
            <a:r>
              <a:rPr sz="2400" dirty="0">
                <a:latin typeface="Calibri"/>
                <a:cs typeface="Calibri"/>
              </a:rPr>
              <a:t>y)</a:t>
            </a:r>
          </a:p>
          <a:p>
            <a:pPr marL="955016" lvl="1" indent="-480048">
              <a:spcBef>
                <a:spcPts val="13"/>
              </a:spcBef>
              <a:buSzPct val="88888"/>
              <a:buFont typeface="Wingdings"/>
              <a:buChar char=""/>
              <a:tabLst>
                <a:tab pos="955016" algn="l"/>
                <a:tab pos="955863" algn="l"/>
              </a:tabLst>
            </a:pPr>
            <a:r>
              <a:rPr sz="2400" spc="-20" dirty="0">
                <a:latin typeface="Calibri"/>
                <a:cs typeface="Calibri"/>
              </a:rPr>
              <a:t>Load/store</a:t>
            </a:r>
            <a:r>
              <a:rPr sz="2400" spc="7" dirty="0">
                <a:latin typeface="Calibri"/>
                <a:cs typeface="Calibri"/>
              </a:rPr>
              <a:t> </a:t>
            </a:r>
            <a:r>
              <a:rPr sz="2400" spc="-7" dirty="0">
                <a:latin typeface="Calibri"/>
                <a:cs typeface="Calibri"/>
              </a:rPr>
              <a:t>instructions</a:t>
            </a:r>
            <a:r>
              <a:rPr sz="2400" spc="7" dirty="0">
                <a:latin typeface="Calibri"/>
                <a:cs typeface="Calibri"/>
              </a:rPr>
              <a:t> </a:t>
            </a:r>
            <a:r>
              <a:rPr sz="2400" spc="-7" dirty="0">
                <a:latin typeface="Calibri"/>
                <a:cs typeface="Calibri"/>
              </a:rPr>
              <a:t>access</a:t>
            </a:r>
            <a:r>
              <a:rPr sz="2400" dirty="0">
                <a:latin typeface="Calibri"/>
                <a:cs typeface="Calibri"/>
              </a:rPr>
              <a:t> </a:t>
            </a:r>
            <a:r>
              <a:rPr sz="2400" spc="-20" dirty="0">
                <a:latin typeface="Calibri"/>
                <a:cs typeface="Calibri"/>
              </a:rPr>
              <a:t>data</a:t>
            </a:r>
            <a:r>
              <a:rPr sz="2400" spc="-13" dirty="0">
                <a:latin typeface="Calibri"/>
                <a:cs typeface="Calibri"/>
              </a:rPr>
              <a:t> </a:t>
            </a:r>
            <a:r>
              <a:rPr sz="2400" dirty="0">
                <a:latin typeface="Calibri"/>
                <a:cs typeface="Calibri"/>
              </a:rPr>
              <a:t>memory</a:t>
            </a:r>
          </a:p>
        </p:txBody>
      </p:sp>
      <p:sp>
        <p:nvSpPr>
          <p:cNvPr id="3" name="object 3"/>
          <p:cNvSpPr txBox="1">
            <a:spLocks noGrp="1"/>
          </p:cNvSpPr>
          <p:nvPr>
            <p:ph type="title"/>
          </p:nvPr>
        </p:nvSpPr>
        <p:spPr>
          <a:xfrm>
            <a:off x="1148309" y="525187"/>
            <a:ext cx="10687132"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State Required by RV32I ISA (2/2)</a:t>
            </a:r>
          </a:p>
        </p:txBody>
      </p:sp>
      <p:sp>
        <p:nvSpPr>
          <p:cNvPr id="4" name="Date Placeholder 3">
            <a:extLst>
              <a:ext uri="{FF2B5EF4-FFF2-40B4-BE49-F238E27FC236}">
                <a16:creationId xmlns:a16="http://schemas.microsoft.com/office/drawing/2014/main" id="{7811FC4B-0388-4018-B441-4CAE1CB255AB}"/>
              </a:ext>
            </a:extLst>
          </p:cNvPr>
          <p:cNvSpPr>
            <a:spLocks noGrp="1"/>
          </p:cNvSpPr>
          <p:nvPr>
            <p:ph type="dt" sz="half" idx="10"/>
          </p:nvPr>
        </p:nvSpPr>
        <p:spPr/>
        <p:txBody>
          <a:bodyPr/>
          <a:lstStyle/>
          <a:p>
            <a:fld id="{97F1C744-537A-4DFC-89A4-D5124C482391}" type="datetime1">
              <a:rPr lang="en-US" smtClean="0"/>
              <a:t>5/11/2024</a:t>
            </a:fld>
            <a:endParaRPr lang="en-US"/>
          </a:p>
        </p:txBody>
      </p:sp>
      <p:sp>
        <p:nvSpPr>
          <p:cNvPr id="5" name="Slide Number Placeholder 4">
            <a:extLst>
              <a:ext uri="{FF2B5EF4-FFF2-40B4-BE49-F238E27FC236}">
                <a16:creationId xmlns:a16="http://schemas.microsoft.com/office/drawing/2014/main" id="{3572492A-E25D-4141-9F55-7FD009AFAC61}"/>
              </a:ext>
            </a:extLst>
          </p:cNvPr>
          <p:cNvSpPr>
            <a:spLocks noGrp="1"/>
          </p:cNvSpPr>
          <p:nvPr>
            <p:ph type="sldNum" sz="quarter" idx="12"/>
          </p:nvPr>
        </p:nvSpPr>
        <p:spPr/>
        <p:txBody>
          <a:bodyPr/>
          <a:lstStyle/>
          <a:p>
            <a:fld id="{AB6352F2-FB44-4DA6-821F-C2F4E454E2C0}"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90593" y="2503441"/>
            <a:ext cx="5348223" cy="2430255"/>
          </a:xfrm>
          <a:prstGeom prst="rect">
            <a:avLst/>
          </a:prstGeom>
        </p:spPr>
      </p:pic>
      <p:sp>
        <p:nvSpPr>
          <p:cNvPr id="3" name="Date Placeholder 2">
            <a:extLst>
              <a:ext uri="{FF2B5EF4-FFF2-40B4-BE49-F238E27FC236}">
                <a16:creationId xmlns:a16="http://schemas.microsoft.com/office/drawing/2014/main" id="{43DF0330-312F-4D1A-9FB1-F370E817A206}"/>
              </a:ext>
            </a:extLst>
          </p:cNvPr>
          <p:cNvSpPr>
            <a:spLocks noGrp="1"/>
          </p:cNvSpPr>
          <p:nvPr>
            <p:ph type="dt" sz="half" idx="10"/>
          </p:nvPr>
        </p:nvSpPr>
        <p:spPr/>
        <p:txBody>
          <a:bodyPr/>
          <a:lstStyle/>
          <a:p>
            <a:fld id="{BA3508C3-A0A0-41BB-82B2-E2D59AA60A73}" type="datetime1">
              <a:rPr lang="en-US" smtClean="0"/>
              <a:t>5/11/2024</a:t>
            </a:fld>
            <a:endParaRPr lang="en-US"/>
          </a:p>
        </p:txBody>
      </p:sp>
      <p:sp>
        <p:nvSpPr>
          <p:cNvPr id="4" name="Slide Number Placeholder 3">
            <a:extLst>
              <a:ext uri="{FF2B5EF4-FFF2-40B4-BE49-F238E27FC236}">
                <a16:creationId xmlns:a16="http://schemas.microsoft.com/office/drawing/2014/main" id="{28018A83-716C-4458-94F8-7AE01BAF99A5}"/>
              </a:ext>
            </a:extLst>
          </p:cNvPr>
          <p:cNvSpPr>
            <a:spLocks noGrp="1"/>
          </p:cNvSpPr>
          <p:nvPr>
            <p:ph type="sldNum" sz="quarter" idx="12"/>
          </p:nvPr>
        </p:nvSpPr>
        <p:spPr/>
        <p:txBody>
          <a:bodyPr/>
          <a:lstStyle/>
          <a:p>
            <a:fld id="{AB6352F2-FB44-4DA6-821F-C2F4E454E2C0}"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6052" y="5070110"/>
            <a:ext cx="6569095" cy="695062"/>
          </a:xfrm>
          <a:prstGeom prst="rect">
            <a:avLst/>
          </a:prstGeom>
          <a:scene3d>
            <a:camera prst="orthographicFront"/>
            <a:lightRig rig="threePt" dir="t"/>
          </a:scene3d>
          <a:sp3d>
            <a:bevelT prst="angle"/>
          </a:sp3d>
        </p:spPr>
        <p:txBody>
          <a:bodyPr vert="horz" wrap="square" lIns="0" tIns="17780" rIns="0" bIns="0" rtlCol="0" anchor="ctr">
            <a:spAutoFit/>
          </a:bodyPr>
          <a:lstStyle/>
          <a:p>
            <a:pPr marL="16933">
              <a:lnSpc>
                <a:spcPct val="100000"/>
              </a:lnSpc>
              <a:spcBef>
                <a:spcPts val="140"/>
              </a:spcBef>
            </a:pPr>
            <a:r>
              <a:rPr b="1" spc="339" dirty="0"/>
              <a:t>RISC-V Processor Design</a:t>
            </a:r>
          </a:p>
        </p:txBody>
      </p:sp>
      <p:sp>
        <p:nvSpPr>
          <p:cNvPr id="3" name="Date Placeholder 2">
            <a:extLst>
              <a:ext uri="{FF2B5EF4-FFF2-40B4-BE49-F238E27FC236}">
                <a16:creationId xmlns:a16="http://schemas.microsoft.com/office/drawing/2014/main" id="{B62E00B2-4399-4782-8DC9-E0FEA8FA536D}"/>
              </a:ext>
            </a:extLst>
          </p:cNvPr>
          <p:cNvSpPr>
            <a:spLocks noGrp="1"/>
          </p:cNvSpPr>
          <p:nvPr>
            <p:ph type="dt" sz="half" idx="10"/>
          </p:nvPr>
        </p:nvSpPr>
        <p:spPr/>
        <p:txBody>
          <a:bodyPr/>
          <a:lstStyle/>
          <a:p>
            <a:fld id="{30A5BD8C-644D-470C-8B06-45F6A2D1C9C1}" type="datetime1">
              <a:rPr lang="en-US" smtClean="0"/>
              <a:t>5/11/2024</a:t>
            </a:fld>
            <a:endParaRPr lang="en-US"/>
          </a:p>
        </p:txBody>
      </p:sp>
      <p:sp>
        <p:nvSpPr>
          <p:cNvPr id="4" name="Slide Number Placeholder 3">
            <a:extLst>
              <a:ext uri="{FF2B5EF4-FFF2-40B4-BE49-F238E27FC236}">
                <a16:creationId xmlns:a16="http://schemas.microsoft.com/office/drawing/2014/main" id="{C7BA0AF7-4B15-49C4-A556-97C38ECD26E9}"/>
              </a:ext>
            </a:extLst>
          </p:cNvPr>
          <p:cNvSpPr>
            <a:spLocks noGrp="1"/>
          </p:cNvSpPr>
          <p:nvPr>
            <p:ph type="sldNum" sz="quarter" idx="12"/>
          </p:nvPr>
        </p:nvSpPr>
        <p:spPr/>
        <p:txBody>
          <a:bodyPr/>
          <a:lstStyle/>
          <a:p>
            <a:fld id="{AB6352F2-FB44-4DA6-821F-C2F4E454E2C0}"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108780"/>
            <a:ext cx="7679389"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Review: R-Type Instructions</a:t>
            </a:r>
          </a:p>
        </p:txBody>
      </p:sp>
      <p:sp>
        <p:nvSpPr>
          <p:cNvPr id="3" name="object 3"/>
          <p:cNvSpPr txBox="1"/>
          <p:nvPr/>
        </p:nvSpPr>
        <p:spPr>
          <a:xfrm>
            <a:off x="1201592" y="1349233"/>
            <a:ext cx="146473" cy="469487"/>
          </a:xfrm>
          <a:prstGeom prst="rect">
            <a:avLst/>
          </a:prstGeom>
        </p:spPr>
        <p:txBody>
          <a:bodyPr vert="horz" wrap="square" lIns="0" tIns="17780" rIns="0" bIns="0" rtlCol="0">
            <a:spAutoFit/>
          </a:bodyPr>
          <a:lstStyle/>
          <a:p>
            <a:pPr marL="16933">
              <a:spcBef>
                <a:spcPts val="140"/>
              </a:spcBef>
            </a:pPr>
            <a:r>
              <a:rPr sz="1467" b="1" dirty="0">
                <a:latin typeface="Courier New"/>
                <a:cs typeface="Courier New"/>
              </a:rPr>
              <a:t>3</a:t>
            </a:r>
            <a:endParaRPr sz="1467" dirty="0">
              <a:latin typeface="Courier New"/>
              <a:cs typeface="Courier New"/>
            </a:endParaRPr>
          </a:p>
          <a:p>
            <a:pPr marL="16933"/>
            <a:r>
              <a:rPr sz="1467" b="1" dirty="0">
                <a:latin typeface="Courier New"/>
                <a:cs typeface="Courier New"/>
              </a:rPr>
              <a:t>1</a:t>
            </a:r>
            <a:endParaRPr sz="1467" dirty="0">
              <a:latin typeface="Courier New"/>
              <a:cs typeface="Courier New"/>
            </a:endParaRPr>
          </a:p>
        </p:txBody>
      </p:sp>
      <p:graphicFrame>
        <p:nvGraphicFramePr>
          <p:cNvPr id="4" name="object 4"/>
          <p:cNvGraphicFramePr>
            <a:graphicFrameLocks noGrp="1"/>
          </p:cNvGraphicFramePr>
          <p:nvPr>
            <p:extLst>
              <p:ext uri="{D42A27DB-BD31-4B8C-83A1-F6EECF244321}">
                <p14:modId xmlns:p14="http://schemas.microsoft.com/office/powerpoint/2010/main" val="3814303827"/>
              </p:ext>
            </p:extLst>
          </p:nvPr>
        </p:nvGraphicFramePr>
        <p:xfrm>
          <a:off x="1228858" y="1349233"/>
          <a:ext cx="8893996" cy="3623410"/>
        </p:xfrm>
        <a:graphic>
          <a:graphicData uri="http://schemas.openxmlformats.org/drawingml/2006/table">
            <a:tbl>
              <a:tblPr firstRow="1" bandRow="1">
                <a:tableStyleId>{2D5ABB26-0587-4C30-8999-92F81FD0307C}</a:tableStyleId>
              </a:tblPr>
              <a:tblGrid>
                <a:gridCol w="77557">
                  <a:extLst>
                    <a:ext uri="{9D8B030D-6E8A-4147-A177-3AD203B41FA5}">
                      <a16:colId xmlns:a16="http://schemas.microsoft.com/office/drawing/2014/main" val="20000"/>
                    </a:ext>
                  </a:extLst>
                </a:gridCol>
                <a:gridCol w="284373">
                  <a:extLst>
                    <a:ext uri="{9D8B030D-6E8A-4147-A177-3AD203B41FA5}">
                      <a16:colId xmlns:a16="http://schemas.microsoft.com/office/drawing/2014/main" val="20001"/>
                    </a:ext>
                  </a:extLst>
                </a:gridCol>
                <a:gridCol w="284373">
                  <a:extLst>
                    <a:ext uri="{9D8B030D-6E8A-4147-A177-3AD203B41FA5}">
                      <a16:colId xmlns:a16="http://schemas.microsoft.com/office/drawing/2014/main" val="20002"/>
                    </a:ext>
                  </a:extLst>
                </a:gridCol>
                <a:gridCol w="284373">
                  <a:extLst>
                    <a:ext uri="{9D8B030D-6E8A-4147-A177-3AD203B41FA5}">
                      <a16:colId xmlns:a16="http://schemas.microsoft.com/office/drawing/2014/main" val="20003"/>
                    </a:ext>
                  </a:extLst>
                </a:gridCol>
                <a:gridCol w="284373">
                  <a:extLst>
                    <a:ext uri="{9D8B030D-6E8A-4147-A177-3AD203B41FA5}">
                      <a16:colId xmlns:a16="http://schemas.microsoft.com/office/drawing/2014/main" val="20004"/>
                    </a:ext>
                  </a:extLst>
                </a:gridCol>
                <a:gridCol w="284373">
                  <a:extLst>
                    <a:ext uri="{9D8B030D-6E8A-4147-A177-3AD203B41FA5}">
                      <a16:colId xmlns:a16="http://schemas.microsoft.com/office/drawing/2014/main" val="20005"/>
                    </a:ext>
                  </a:extLst>
                </a:gridCol>
                <a:gridCol w="284373">
                  <a:extLst>
                    <a:ext uri="{9D8B030D-6E8A-4147-A177-3AD203B41FA5}">
                      <a16:colId xmlns:a16="http://schemas.microsoft.com/office/drawing/2014/main" val="20006"/>
                    </a:ext>
                  </a:extLst>
                </a:gridCol>
                <a:gridCol w="284373">
                  <a:extLst>
                    <a:ext uri="{9D8B030D-6E8A-4147-A177-3AD203B41FA5}">
                      <a16:colId xmlns:a16="http://schemas.microsoft.com/office/drawing/2014/main" val="20007"/>
                    </a:ext>
                  </a:extLst>
                </a:gridCol>
                <a:gridCol w="284373">
                  <a:extLst>
                    <a:ext uri="{9D8B030D-6E8A-4147-A177-3AD203B41FA5}">
                      <a16:colId xmlns:a16="http://schemas.microsoft.com/office/drawing/2014/main" val="20008"/>
                    </a:ext>
                  </a:extLst>
                </a:gridCol>
                <a:gridCol w="284373">
                  <a:extLst>
                    <a:ext uri="{9D8B030D-6E8A-4147-A177-3AD203B41FA5}">
                      <a16:colId xmlns:a16="http://schemas.microsoft.com/office/drawing/2014/main" val="20009"/>
                    </a:ext>
                  </a:extLst>
                </a:gridCol>
                <a:gridCol w="284373">
                  <a:extLst>
                    <a:ext uri="{9D8B030D-6E8A-4147-A177-3AD203B41FA5}">
                      <a16:colId xmlns:a16="http://schemas.microsoft.com/office/drawing/2014/main" val="20010"/>
                    </a:ext>
                  </a:extLst>
                </a:gridCol>
                <a:gridCol w="284373">
                  <a:extLst>
                    <a:ext uri="{9D8B030D-6E8A-4147-A177-3AD203B41FA5}">
                      <a16:colId xmlns:a16="http://schemas.microsoft.com/office/drawing/2014/main" val="20011"/>
                    </a:ext>
                  </a:extLst>
                </a:gridCol>
                <a:gridCol w="284373">
                  <a:extLst>
                    <a:ext uri="{9D8B030D-6E8A-4147-A177-3AD203B41FA5}">
                      <a16:colId xmlns:a16="http://schemas.microsoft.com/office/drawing/2014/main" val="20012"/>
                    </a:ext>
                  </a:extLst>
                </a:gridCol>
                <a:gridCol w="284373">
                  <a:extLst>
                    <a:ext uri="{9D8B030D-6E8A-4147-A177-3AD203B41FA5}">
                      <a16:colId xmlns:a16="http://schemas.microsoft.com/office/drawing/2014/main" val="20013"/>
                    </a:ext>
                  </a:extLst>
                </a:gridCol>
                <a:gridCol w="284373">
                  <a:extLst>
                    <a:ext uri="{9D8B030D-6E8A-4147-A177-3AD203B41FA5}">
                      <a16:colId xmlns:a16="http://schemas.microsoft.com/office/drawing/2014/main" val="20014"/>
                    </a:ext>
                  </a:extLst>
                </a:gridCol>
                <a:gridCol w="284373">
                  <a:extLst>
                    <a:ext uri="{9D8B030D-6E8A-4147-A177-3AD203B41FA5}">
                      <a16:colId xmlns:a16="http://schemas.microsoft.com/office/drawing/2014/main" val="20015"/>
                    </a:ext>
                  </a:extLst>
                </a:gridCol>
                <a:gridCol w="284373">
                  <a:extLst>
                    <a:ext uri="{9D8B030D-6E8A-4147-A177-3AD203B41FA5}">
                      <a16:colId xmlns:a16="http://schemas.microsoft.com/office/drawing/2014/main" val="20016"/>
                    </a:ext>
                  </a:extLst>
                </a:gridCol>
                <a:gridCol w="284373">
                  <a:extLst>
                    <a:ext uri="{9D8B030D-6E8A-4147-A177-3AD203B41FA5}">
                      <a16:colId xmlns:a16="http://schemas.microsoft.com/office/drawing/2014/main" val="20017"/>
                    </a:ext>
                  </a:extLst>
                </a:gridCol>
                <a:gridCol w="429145">
                  <a:extLst>
                    <a:ext uri="{9D8B030D-6E8A-4147-A177-3AD203B41FA5}">
                      <a16:colId xmlns:a16="http://schemas.microsoft.com/office/drawing/2014/main" val="20018"/>
                    </a:ext>
                  </a:extLst>
                </a:gridCol>
                <a:gridCol w="525661">
                  <a:extLst>
                    <a:ext uri="{9D8B030D-6E8A-4147-A177-3AD203B41FA5}">
                      <a16:colId xmlns:a16="http://schemas.microsoft.com/office/drawing/2014/main" val="20019"/>
                    </a:ext>
                  </a:extLst>
                </a:gridCol>
                <a:gridCol w="545479">
                  <a:extLst>
                    <a:ext uri="{9D8B030D-6E8A-4147-A177-3AD203B41FA5}">
                      <a16:colId xmlns:a16="http://schemas.microsoft.com/office/drawing/2014/main" val="20020"/>
                    </a:ext>
                  </a:extLst>
                </a:gridCol>
                <a:gridCol w="413635">
                  <a:extLst>
                    <a:ext uri="{9D8B030D-6E8A-4147-A177-3AD203B41FA5}">
                      <a16:colId xmlns:a16="http://schemas.microsoft.com/office/drawing/2014/main" val="20021"/>
                    </a:ext>
                  </a:extLst>
                </a:gridCol>
                <a:gridCol w="310226">
                  <a:extLst>
                    <a:ext uri="{9D8B030D-6E8A-4147-A177-3AD203B41FA5}">
                      <a16:colId xmlns:a16="http://schemas.microsoft.com/office/drawing/2014/main" val="20022"/>
                    </a:ext>
                  </a:extLst>
                </a:gridCol>
                <a:gridCol w="310226">
                  <a:extLst>
                    <a:ext uri="{9D8B030D-6E8A-4147-A177-3AD203B41FA5}">
                      <a16:colId xmlns:a16="http://schemas.microsoft.com/office/drawing/2014/main" val="20023"/>
                    </a:ext>
                  </a:extLst>
                </a:gridCol>
                <a:gridCol w="206818">
                  <a:extLst>
                    <a:ext uri="{9D8B030D-6E8A-4147-A177-3AD203B41FA5}">
                      <a16:colId xmlns:a16="http://schemas.microsoft.com/office/drawing/2014/main" val="20024"/>
                    </a:ext>
                  </a:extLst>
                </a:gridCol>
                <a:gridCol w="206818">
                  <a:extLst>
                    <a:ext uri="{9D8B030D-6E8A-4147-A177-3AD203B41FA5}">
                      <a16:colId xmlns:a16="http://schemas.microsoft.com/office/drawing/2014/main" val="20025"/>
                    </a:ext>
                  </a:extLst>
                </a:gridCol>
                <a:gridCol w="206818">
                  <a:extLst>
                    <a:ext uri="{9D8B030D-6E8A-4147-A177-3AD203B41FA5}">
                      <a16:colId xmlns:a16="http://schemas.microsoft.com/office/drawing/2014/main" val="20026"/>
                    </a:ext>
                  </a:extLst>
                </a:gridCol>
                <a:gridCol w="206818">
                  <a:extLst>
                    <a:ext uri="{9D8B030D-6E8A-4147-A177-3AD203B41FA5}">
                      <a16:colId xmlns:a16="http://schemas.microsoft.com/office/drawing/2014/main" val="20027"/>
                    </a:ext>
                  </a:extLst>
                </a:gridCol>
                <a:gridCol w="206818">
                  <a:extLst>
                    <a:ext uri="{9D8B030D-6E8A-4147-A177-3AD203B41FA5}">
                      <a16:colId xmlns:a16="http://schemas.microsoft.com/office/drawing/2014/main" val="20028"/>
                    </a:ext>
                  </a:extLst>
                </a:gridCol>
                <a:gridCol w="206818">
                  <a:extLst>
                    <a:ext uri="{9D8B030D-6E8A-4147-A177-3AD203B41FA5}">
                      <a16:colId xmlns:a16="http://schemas.microsoft.com/office/drawing/2014/main" val="20029"/>
                    </a:ext>
                  </a:extLst>
                </a:gridCol>
                <a:gridCol w="206818">
                  <a:extLst>
                    <a:ext uri="{9D8B030D-6E8A-4147-A177-3AD203B41FA5}">
                      <a16:colId xmlns:a16="http://schemas.microsoft.com/office/drawing/2014/main" val="20030"/>
                    </a:ext>
                  </a:extLst>
                </a:gridCol>
              </a:tblGrid>
              <a:tr h="450179">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dirty="0">
                        <a:latin typeface="Times New Roman"/>
                        <a:cs typeface="Times New Roman"/>
                      </a:endParaRPr>
                    </a:p>
                    <a:p>
                      <a:pPr marL="38735">
                        <a:lnSpc>
                          <a:spcPct val="100000"/>
                        </a:lnSpc>
                      </a:pPr>
                      <a:r>
                        <a:rPr sz="1500" b="1" spc="-5" dirty="0">
                          <a:latin typeface="Courier New"/>
                          <a:cs typeface="Courier New"/>
                        </a:rPr>
                        <a:t>30</a:t>
                      </a:r>
                      <a:endParaRPr sz="1500" dirty="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29</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28</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27</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26</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25</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24</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dirty="0">
                        <a:latin typeface="Times New Roman"/>
                        <a:cs typeface="Times New Roman"/>
                      </a:endParaRPr>
                    </a:p>
                    <a:p>
                      <a:pPr marL="38735">
                        <a:lnSpc>
                          <a:spcPct val="100000"/>
                        </a:lnSpc>
                      </a:pPr>
                      <a:r>
                        <a:rPr sz="1500" b="1" spc="-5" dirty="0">
                          <a:latin typeface="Courier New"/>
                          <a:cs typeface="Courier New"/>
                        </a:rPr>
                        <a:t>23</a:t>
                      </a:r>
                      <a:endParaRPr sz="1500" dirty="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22</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21</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20</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19</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18</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17</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16</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15</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38735">
                        <a:lnSpc>
                          <a:spcPct val="100000"/>
                        </a:lnSpc>
                      </a:pPr>
                      <a:r>
                        <a:rPr sz="1500" b="1" spc="-5" dirty="0">
                          <a:latin typeface="Courier New"/>
                          <a:cs typeface="Courier New"/>
                        </a:rPr>
                        <a:t>14</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145415">
                        <a:lnSpc>
                          <a:spcPct val="100000"/>
                        </a:lnSpc>
                      </a:pPr>
                      <a:r>
                        <a:rPr sz="1500" b="1" spc="-5" dirty="0">
                          <a:latin typeface="Courier New"/>
                          <a:cs typeface="Courier New"/>
                        </a:rPr>
                        <a:t>13</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215265">
                        <a:lnSpc>
                          <a:spcPct val="100000"/>
                        </a:lnSpc>
                      </a:pPr>
                      <a:r>
                        <a:rPr sz="1500" b="1" spc="-5" dirty="0">
                          <a:latin typeface="Courier New"/>
                          <a:cs typeface="Courier New"/>
                        </a:rPr>
                        <a:t>12</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231775">
                        <a:lnSpc>
                          <a:spcPct val="100000"/>
                        </a:lnSpc>
                      </a:pPr>
                      <a:r>
                        <a:rPr sz="1500" b="1" spc="-5" dirty="0">
                          <a:latin typeface="Courier New"/>
                          <a:cs typeface="Courier New"/>
                        </a:rPr>
                        <a:t>10</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algn="r">
                        <a:lnSpc>
                          <a:spcPct val="100000"/>
                        </a:lnSpc>
                      </a:pPr>
                      <a:r>
                        <a:rPr sz="1500" b="1" dirty="0">
                          <a:latin typeface="Courier New"/>
                          <a:cs typeface="Courier New"/>
                        </a:rPr>
                        <a:t>9</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142240">
                        <a:lnSpc>
                          <a:spcPct val="100000"/>
                        </a:lnSpc>
                      </a:pPr>
                      <a:r>
                        <a:rPr sz="1500" b="1" dirty="0">
                          <a:latin typeface="Courier New"/>
                          <a:cs typeface="Courier New"/>
                        </a:rPr>
                        <a:t>8</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142240">
                        <a:lnSpc>
                          <a:spcPct val="100000"/>
                        </a:lnSpc>
                      </a:pPr>
                      <a:r>
                        <a:rPr sz="1500" b="1" dirty="0">
                          <a:latin typeface="Courier New"/>
                          <a:cs typeface="Courier New"/>
                        </a:rPr>
                        <a:t>7</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66040">
                        <a:lnSpc>
                          <a:spcPct val="100000"/>
                        </a:lnSpc>
                      </a:pPr>
                      <a:r>
                        <a:rPr sz="1500" b="1" dirty="0">
                          <a:latin typeface="Courier New"/>
                          <a:cs typeface="Courier New"/>
                        </a:rPr>
                        <a:t>6</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66040">
                        <a:lnSpc>
                          <a:spcPct val="100000"/>
                        </a:lnSpc>
                      </a:pPr>
                      <a:r>
                        <a:rPr sz="1500" b="1" dirty="0">
                          <a:latin typeface="Courier New"/>
                          <a:cs typeface="Courier New"/>
                        </a:rPr>
                        <a:t>5</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66040">
                        <a:lnSpc>
                          <a:spcPct val="100000"/>
                        </a:lnSpc>
                      </a:pPr>
                      <a:r>
                        <a:rPr sz="1500" b="1" dirty="0">
                          <a:latin typeface="Courier New"/>
                          <a:cs typeface="Courier New"/>
                        </a:rPr>
                        <a:t>4</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66040">
                        <a:lnSpc>
                          <a:spcPct val="100000"/>
                        </a:lnSpc>
                      </a:pPr>
                      <a:r>
                        <a:rPr sz="1500" b="1" dirty="0">
                          <a:latin typeface="Courier New"/>
                          <a:cs typeface="Courier New"/>
                        </a:rPr>
                        <a:t>3</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66040">
                        <a:lnSpc>
                          <a:spcPct val="100000"/>
                        </a:lnSpc>
                      </a:pPr>
                      <a:r>
                        <a:rPr sz="1500" b="1" dirty="0">
                          <a:latin typeface="Courier New"/>
                          <a:cs typeface="Courier New"/>
                        </a:rPr>
                        <a:t>2</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66040">
                        <a:lnSpc>
                          <a:spcPct val="100000"/>
                        </a:lnSpc>
                      </a:pPr>
                      <a:r>
                        <a:rPr sz="1500" b="1" dirty="0">
                          <a:latin typeface="Courier New"/>
                          <a:cs typeface="Courier New"/>
                        </a:rPr>
                        <a:t>1</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66040">
                        <a:lnSpc>
                          <a:spcPct val="100000"/>
                        </a:lnSpc>
                      </a:pPr>
                      <a:r>
                        <a:rPr sz="1500" b="1" dirty="0">
                          <a:latin typeface="Courier New"/>
                          <a:cs typeface="Courier New"/>
                        </a:rPr>
                        <a:t>0</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6660">
                <a:tc gridSpan="12">
                  <a:txBody>
                    <a:bodyPr/>
                    <a:lstStyle/>
                    <a:p>
                      <a:pPr marL="1905">
                        <a:lnSpc>
                          <a:spcPts val="1210"/>
                        </a:lnSpc>
                      </a:pPr>
                      <a:r>
                        <a:rPr sz="1500" b="1" spc="-5" dirty="0">
                          <a:latin typeface="Courier New"/>
                          <a:cs typeface="Courier New"/>
                        </a:rPr>
                        <a:t>R-format</a:t>
                      </a:r>
                      <a:r>
                        <a:rPr sz="1500" b="1" spc="-10" dirty="0">
                          <a:latin typeface="Courier New"/>
                          <a:cs typeface="Courier New"/>
                        </a:rPr>
                        <a:t> </a:t>
                      </a:r>
                      <a:r>
                        <a:rPr sz="1500" b="1" dirty="0">
                          <a:latin typeface="Courier New"/>
                          <a:cs typeface="Courier New"/>
                        </a:rPr>
                        <a:t>:</a:t>
                      </a:r>
                      <a:r>
                        <a:rPr sz="1500" b="1" spc="-30" dirty="0">
                          <a:latin typeface="Courier New"/>
                          <a:cs typeface="Courier New"/>
                        </a:rPr>
                        <a:t> </a:t>
                      </a:r>
                      <a:r>
                        <a:rPr sz="1500" b="1" spc="-5" dirty="0">
                          <a:latin typeface="Courier New"/>
                          <a:cs typeface="Courier New"/>
                        </a:rPr>
                        <a:t>ALU</a:t>
                      </a:r>
                      <a:endParaRPr sz="15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26659">
                <a:tc gridSpan="7">
                  <a:txBody>
                    <a:bodyPr/>
                    <a:lstStyle/>
                    <a:p>
                      <a:pPr marL="363220">
                        <a:lnSpc>
                          <a:spcPts val="1210"/>
                        </a:lnSpc>
                      </a:pPr>
                      <a:r>
                        <a:rPr sz="1500" b="1" spc="-5" dirty="0">
                          <a:latin typeface="Courier New"/>
                          <a:cs typeface="Courier New"/>
                        </a:rPr>
                        <a:t>[31:25]</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229235">
                        <a:lnSpc>
                          <a:spcPts val="1210"/>
                        </a:lnSpc>
                      </a:pPr>
                      <a:r>
                        <a:rPr sz="1500" b="1" spc="-5" dirty="0">
                          <a:latin typeface="Courier New"/>
                          <a:cs typeface="Courier New"/>
                        </a:rPr>
                        <a:t>[24:20]</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229235">
                        <a:lnSpc>
                          <a:spcPts val="1210"/>
                        </a:lnSpc>
                      </a:pPr>
                      <a:r>
                        <a:rPr sz="1500" b="1" spc="-5" dirty="0">
                          <a:latin typeface="Courier New"/>
                          <a:cs typeface="Courier New"/>
                        </a:rPr>
                        <a:t>[19:15]</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62560">
                        <a:lnSpc>
                          <a:spcPts val="1210"/>
                        </a:lnSpc>
                      </a:pPr>
                      <a:r>
                        <a:rPr sz="1500" b="1" spc="-5" dirty="0">
                          <a:latin typeface="Courier New"/>
                          <a:cs typeface="Courier New"/>
                        </a:rPr>
                        <a:t>[14:12]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329565">
                        <a:lnSpc>
                          <a:spcPts val="1210"/>
                        </a:lnSpc>
                      </a:pPr>
                      <a:r>
                        <a:rPr sz="1500" b="1" spc="-5" dirty="0">
                          <a:latin typeface="Courier New"/>
                          <a:cs typeface="Courier New"/>
                        </a:rPr>
                        <a:t>[11:7]</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323215">
                        <a:lnSpc>
                          <a:spcPts val="1210"/>
                        </a:lnSpc>
                      </a:pPr>
                      <a:r>
                        <a:rPr sz="1500" b="1" spc="-5" dirty="0">
                          <a:latin typeface="Courier New"/>
                          <a:cs typeface="Courier New"/>
                        </a:rPr>
                        <a:t>[6:0]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226659">
                <a:tc gridSpan="7">
                  <a:txBody>
                    <a:bodyPr/>
                    <a:lstStyle/>
                    <a:p>
                      <a:pPr algn="ctr">
                        <a:lnSpc>
                          <a:spcPts val="1210"/>
                        </a:lnSpc>
                      </a:pPr>
                      <a:r>
                        <a:rPr sz="1500" b="1" dirty="0">
                          <a:latin typeface="Courier New"/>
                          <a:cs typeface="Courier New"/>
                        </a:rPr>
                        <a:t>7</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algn="ctr">
                        <a:lnSpc>
                          <a:spcPts val="1210"/>
                        </a:lnSpc>
                      </a:pPr>
                      <a:r>
                        <a:rPr sz="1500" b="1" dirty="0">
                          <a:latin typeface="Courier New"/>
                          <a:cs typeface="Courier New"/>
                        </a:rPr>
                        <a:t>5</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algn="ctr">
                        <a:lnSpc>
                          <a:spcPts val="1210"/>
                        </a:lnSpc>
                      </a:pPr>
                      <a:r>
                        <a:rPr sz="1500" b="1" dirty="0">
                          <a:latin typeface="Courier New"/>
                          <a:cs typeface="Courier New"/>
                        </a:rPr>
                        <a:t>5</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gn="ctr">
                        <a:lnSpc>
                          <a:spcPts val="1210"/>
                        </a:lnSpc>
                      </a:pPr>
                      <a:r>
                        <a:rPr sz="1500" b="1" dirty="0">
                          <a:latin typeface="Courier New"/>
                          <a:cs typeface="Courier New"/>
                        </a:rPr>
                        <a:t>3</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algn="ctr">
                        <a:lnSpc>
                          <a:spcPts val="1210"/>
                        </a:lnSpc>
                      </a:pPr>
                      <a:r>
                        <a:rPr sz="1500" b="1" dirty="0">
                          <a:latin typeface="Courier New"/>
                          <a:cs typeface="Courier New"/>
                        </a:rPr>
                        <a:t>5</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algn="ctr">
                        <a:lnSpc>
                          <a:spcPts val="1210"/>
                        </a:lnSpc>
                      </a:pPr>
                      <a:r>
                        <a:rPr sz="1500" b="1" dirty="0">
                          <a:latin typeface="Courier New"/>
                          <a:cs typeface="Courier New"/>
                        </a:rPr>
                        <a:t>7</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226660">
                <a:tc gridSpan="7">
                  <a:txBody>
                    <a:bodyPr/>
                    <a:lstStyle/>
                    <a:p>
                      <a:pPr algn="ctr">
                        <a:lnSpc>
                          <a:spcPts val="1210"/>
                        </a:lnSpc>
                      </a:pPr>
                      <a:r>
                        <a:rPr sz="1500" b="1" spc="-5" dirty="0">
                          <a:latin typeface="Courier New"/>
                          <a:cs typeface="Courier New"/>
                        </a:rPr>
                        <a:t>func7</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algn="ctr">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algn="ctr">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246379">
                        <a:lnSpc>
                          <a:spcPts val="1210"/>
                        </a:lnSpc>
                      </a:pPr>
                      <a:r>
                        <a:rPr sz="1500" b="1" spc="-5" dirty="0">
                          <a:latin typeface="Courier New"/>
                          <a:cs typeface="Courier New"/>
                        </a:rPr>
                        <a:t>func3</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algn="ctr">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280670">
                        <a:lnSpc>
                          <a:spcPts val="1210"/>
                        </a:lnSpc>
                      </a:pPr>
                      <a:r>
                        <a:rPr sz="1500" b="1" spc="-5" dirty="0">
                          <a:latin typeface="Courier New"/>
                          <a:cs typeface="Courier New"/>
                        </a:rPr>
                        <a:t>opcode</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226659">
                <a:tc gridSpan="7">
                  <a:txBody>
                    <a:bodyPr/>
                    <a:lstStyle/>
                    <a:p>
                      <a:pPr marL="1905">
                        <a:lnSpc>
                          <a:spcPts val="1210"/>
                        </a:lnSpc>
                      </a:pPr>
                      <a:r>
                        <a:rPr sz="1500" b="1" spc="-5" dirty="0">
                          <a:latin typeface="Courier New"/>
                          <a:cs typeface="Courier New"/>
                        </a:rPr>
                        <a:t>0000000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000</a:t>
                      </a:r>
                      <a:r>
                        <a:rPr sz="1500" b="1" spc="-30"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ADD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226659">
                <a:tc gridSpan="7">
                  <a:txBody>
                    <a:bodyPr/>
                    <a:lstStyle/>
                    <a:p>
                      <a:pPr marL="1905">
                        <a:lnSpc>
                          <a:spcPts val="1210"/>
                        </a:lnSpc>
                      </a:pPr>
                      <a:r>
                        <a:rPr sz="1500" b="1" spc="-5" dirty="0">
                          <a:latin typeface="Courier New"/>
                          <a:cs typeface="Courier New"/>
                        </a:rPr>
                        <a:t>0100000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000</a:t>
                      </a:r>
                      <a:r>
                        <a:rPr sz="1500" b="1" spc="-30"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SUB</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6"/>
                  </a:ext>
                </a:extLst>
              </a:tr>
              <a:tr h="226660">
                <a:tc gridSpan="7">
                  <a:txBody>
                    <a:bodyPr/>
                    <a:lstStyle/>
                    <a:p>
                      <a:pPr marL="1905">
                        <a:lnSpc>
                          <a:spcPts val="1210"/>
                        </a:lnSpc>
                      </a:pPr>
                      <a:r>
                        <a:rPr sz="1500" b="1" spc="-5" dirty="0">
                          <a:latin typeface="Courier New"/>
                          <a:cs typeface="Courier New"/>
                        </a:rPr>
                        <a:t>0000000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001</a:t>
                      </a:r>
                      <a:r>
                        <a:rPr sz="1500" b="1" spc="-30"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SLL</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r h="226659">
                <a:tc gridSpan="7">
                  <a:txBody>
                    <a:bodyPr/>
                    <a:lstStyle/>
                    <a:p>
                      <a:pPr marL="1905">
                        <a:lnSpc>
                          <a:spcPts val="1210"/>
                        </a:lnSpc>
                      </a:pPr>
                      <a:r>
                        <a:rPr sz="1500" b="1" spc="-5" dirty="0">
                          <a:latin typeface="Courier New"/>
                          <a:cs typeface="Courier New"/>
                        </a:rPr>
                        <a:t>0000000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010</a:t>
                      </a:r>
                      <a:r>
                        <a:rPr sz="1500" b="1" spc="-30"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SLT</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8"/>
                  </a:ext>
                </a:extLst>
              </a:tr>
              <a:tr h="226659">
                <a:tc gridSpan="7">
                  <a:txBody>
                    <a:bodyPr/>
                    <a:lstStyle/>
                    <a:p>
                      <a:pPr marL="1905">
                        <a:lnSpc>
                          <a:spcPts val="1210"/>
                        </a:lnSpc>
                      </a:pPr>
                      <a:r>
                        <a:rPr sz="1500" b="1" spc="-5" dirty="0">
                          <a:latin typeface="Courier New"/>
                          <a:cs typeface="Courier New"/>
                        </a:rPr>
                        <a:t>0000000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011</a:t>
                      </a:r>
                      <a:r>
                        <a:rPr sz="1500" b="1" spc="-25"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SLTU</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9"/>
                  </a:ext>
                </a:extLst>
              </a:tr>
              <a:tr h="226660">
                <a:tc gridSpan="7">
                  <a:txBody>
                    <a:bodyPr/>
                    <a:lstStyle/>
                    <a:p>
                      <a:pPr marL="1905">
                        <a:lnSpc>
                          <a:spcPts val="1210"/>
                        </a:lnSpc>
                      </a:pPr>
                      <a:r>
                        <a:rPr sz="1500" b="1" spc="-5" dirty="0">
                          <a:latin typeface="Courier New"/>
                          <a:cs typeface="Courier New"/>
                        </a:rPr>
                        <a:t>0000000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100</a:t>
                      </a:r>
                      <a:r>
                        <a:rPr sz="1500" b="1" spc="-30"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XOR</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0"/>
                  </a:ext>
                </a:extLst>
              </a:tr>
              <a:tr h="226659">
                <a:tc gridSpan="7">
                  <a:txBody>
                    <a:bodyPr/>
                    <a:lstStyle/>
                    <a:p>
                      <a:pPr marL="1905">
                        <a:lnSpc>
                          <a:spcPts val="1210"/>
                        </a:lnSpc>
                      </a:pPr>
                      <a:r>
                        <a:rPr sz="1500" b="1" spc="-5" dirty="0">
                          <a:latin typeface="Courier New"/>
                          <a:cs typeface="Courier New"/>
                        </a:rPr>
                        <a:t>0000000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101</a:t>
                      </a:r>
                      <a:r>
                        <a:rPr sz="1500" b="1" spc="-30"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SRL</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1"/>
                  </a:ext>
                </a:extLst>
              </a:tr>
              <a:tr h="226659">
                <a:tc gridSpan="7">
                  <a:txBody>
                    <a:bodyPr/>
                    <a:lstStyle/>
                    <a:p>
                      <a:pPr marL="1905">
                        <a:lnSpc>
                          <a:spcPts val="1210"/>
                        </a:lnSpc>
                      </a:pPr>
                      <a:r>
                        <a:rPr sz="1500" b="1" spc="-5" dirty="0">
                          <a:latin typeface="Courier New"/>
                          <a:cs typeface="Courier New"/>
                        </a:rPr>
                        <a:t>0100000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101</a:t>
                      </a:r>
                      <a:r>
                        <a:rPr sz="1500" b="1" spc="-30"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SRA</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2"/>
                  </a:ext>
                </a:extLst>
              </a:tr>
              <a:tr h="226660">
                <a:tc gridSpan="7">
                  <a:txBody>
                    <a:bodyPr/>
                    <a:lstStyle/>
                    <a:p>
                      <a:pPr marL="1905">
                        <a:lnSpc>
                          <a:spcPts val="1210"/>
                        </a:lnSpc>
                      </a:pPr>
                      <a:r>
                        <a:rPr sz="1500" b="1" spc="-5" dirty="0">
                          <a:latin typeface="Courier New"/>
                          <a:cs typeface="Courier New"/>
                        </a:rPr>
                        <a:t>0000000</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110</a:t>
                      </a:r>
                      <a:r>
                        <a:rPr sz="1500" b="1" spc="-30"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OR</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3"/>
                  </a:ext>
                </a:extLst>
              </a:tr>
              <a:tr h="226659">
                <a:tc gridSpan="7">
                  <a:txBody>
                    <a:bodyPr/>
                    <a:lstStyle/>
                    <a:p>
                      <a:pPr marL="1905">
                        <a:lnSpc>
                          <a:spcPts val="1210"/>
                        </a:lnSpc>
                      </a:pPr>
                      <a:r>
                        <a:rPr sz="1500" b="1" spc="-5" dirty="0">
                          <a:latin typeface="Courier New"/>
                          <a:cs typeface="Courier New"/>
                        </a:rPr>
                        <a:t>0000000</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rs2</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pPr marL="1905">
                        <a:lnSpc>
                          <a:spcPts val="1210"/>
                        </a:lnSpc>
                      </a:pPr>
                      <a:r>
                        <a:rPr sz="1500" b="1" spc="-5" dirty="0">
                          <a:latin typeface="Courier New"/>
                          <a:cs typeface="Courier New"/>
                        </a:rPr>
                        <a:t>rs1</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1905">
                        <a:lnSpc>
                          <a:spcPts val="1210"/>
                        </a:lnSpc>
                      </a:pPr>
                      <a:r>
                        <a:rPr sz="1500" b="1" spc="-5" dirty="0">
                          <a:latin typeface="Courier New"/>
                          <a:cs typeface="Courier New"/>
                        </a:rPr>
                        <a:t>111</a:t>
                      </a:r>
                      <a:r>
                        <a:rPr sz="1500" b="1" spc="-30" dirty="0">
                          <a:latin typeface="Courier New"/>
                          <a:cs typeface="Courier New"/>
                        </a:rPr>
                        <a:t> </a:t>
                      </a:r>
                      <a:r>
                        <a:rPr sz="1500" b="1" dirty="0">
                          <a:latin typeface="Courier New"/>
                          <a:cs typeface="Courier New"/>
                        </a:rPr>
                        <a:t>:</a:t>
                      </a:r>
                      <a:r>
                        <a:rPr sz="1500" b="1" spc="-35" dirty="0">
                          <a:latin typeface="Courier New"/>
                          <a:cs typeface="Courier New"/>
                        </a:rPr>
                        <a:t> </a:t>
                      </a:r>
                      <a:r>
                        <a:rPr sz="1500" b="1" spc="-5" dirty="0">
                          <a:latin typeface="Courier New"/>
                          <a:cs typeface="Courier New"/>
                        </a:rPr>
                        <a:t>AND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4">
                  <a:txBody>
                    <a:bodyPr/>
                    <a:lstStyle/>
                    <a:p>
                      <a:pPr marL="1905">
                        <a:lnSpc>
                          <a:spcPts val="1210"/>
                        </a:lnSpc>
                      </a:pPr>
                      <a:r>
                        <a:rPr sz="1500" b="1" spc="-5" dirty="0">
                          <a:latin typeface="Courier New"/>
                          <a:cs typeface="Courier New"/>
                        </a:rPr>
                        <a:t>rd</a:t>
                      </a:r>
                      <a:endParaRPr sz="150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1905">
                        <a:lnSpc>
                          <a:spcPts val="1210"/>
                        </a:lnSpc>
                      </a:pPr>
                      <a:r>
                        <a:rPr sz="1500" b="1" spc="-5" dirty="0">
                          <a:latin typeface="Courier New"/>
                          <a:cs typeface="Courier New"/>
                        </a:rPr>
                        <a:t>0110011:OP-R</a:t>
                      </a:r>
                      <a:endParaRPr sz="1500" dirty="0">
                        <a:latin typeface="Courier New"/>
                        <a:cs typeface="Courier New"/>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4"/>
                  </a:ext>
                </a:extLst>
              </a:tr>
            </a:tbl>
          </a:graphicData>
        </a:graphic>
      </p:graphicFrame>
      <p:sp>
        <p:nvSpPr>
          <p:cNvPr id="5" name="object 5"/>
          <p:cNvSpPr txBox="1"/>
          <p:nvPr/>
        </p:nvSpPr>
        <p:spPr>
          <a:xfrm>
            <a:off x="3132667" y="4972643"/>
            <a:ext cx="8576733" cy="1343039"/>
          </a:xfrm>
          <a:prstGeom prst="rect">
            <a:avLst/>
          </a:prstGeom>
        </p:spPr>
        <p:txBody>
          <a:bodyPr vert="horz" wrap="square" lIns="0" tIns="16933" rIns="0" bIns="0" rtlCol="0">
            <a:spAutoFit/>
          </a:bodyPr>
          <a:lstStyle/>
          <a:p>
            <a:pPr marL="425016" indent="-408930">
              <a:lnSpc>
                <a:spcPts val="2867"/>
              </a:lnSpc>
              <a:spcBef>
                <a:spcPts val="133"/>
              </a:spcBef>
              <a:buClr>
                <a:srgbClr val="E3DDD2"/>
              </a:buClr>
              <a:buSzPct val="94444"/>
              <a:buFont typeface="Wingdings"/>
              <a:buChar char=""/>
              <a:tabLst>
                <a:tab pos="425016" algn="l"/>
                <a:tab pos="425863" algn="l"/>
              </a:tabLst>
            </a:pPr>
            <a:r>
              <a:rPr sz="2400" spc="7" dirty="0">
                <a:latin typeface="Calibri"/>
                <a:cs typeface="Calibri"/>
              </a:rPr>
              <a:t>E.g.</a:t>
            </a:r>
            <a:r>
              <a:rPr sz="2400" spc="-27" dirty="0">
                <a:latin typeface="Calibri"/>
                <a:cs typeface="Calibri"/>
              </a:rPr>
              <a:t> </a:t>
            </a:r>
            <a:r>
              <a:rPr sz="2400" spc="-13" dirty="0">
                <a:latin typeface="Calibri"/>
                <a:cs typeface="Calibri"/>
              </a:rPr>
              <a:t>Addition/subtraction</a:t>
            </a:r>
            <a:r>
              <a:rPr sz="2400" spc="67" dirty="0">
                <a:latin typeface="Calibri"/>
                <a:cs typeface="Calibri"/>
              </a:rPr>
              <a:t> </a:t>
            </a:r>
            <a:r>
              <a:rPr sz="2133" b="1" spc="-7" dirty="0">
                <a:latin typeface="Courier New"/>
                <a:cs typeface="Courier New"/>
              </a:rPr>
              <a:t>add</a:t>
            </a:r>
            <a:r>
              <a:rPr sz="2133" b="1" spc="13" dirty="0">
                <a:latin typeface="Courier New"/>
                <a:cs typeface="Courier New"/>
              </a:rPr>
              <a:t> </a:t>
            </a:r>
            <a:r>
              <a:rPr sz="2133" b="1" spc="-7" dirty="0">
                <a:latin typeface="Courier New"/>
                <a:cs typeface="Courier New"/>
              </a:rPr>
              <a:t>rd,</a:t>
            </a:r>
            <a:r>
              <a:rPr sz="2133" b="1" spc="7" dirty="0">
                <a:latin typeface="Courier New"/>
                <a:cs typeface="Courier New"/>
              </a:rPr>
              <a:t> </a:t>
            </a:r>
            <a:r>
              <a:rPr sz="2133" b="1" spc="-7" dirty="0">
                <a:latin typeface="Courier New"/>
                <a:cs typeface="Courier New"/>
              </a:rPr>
              <a:t>rs1,</a:t>
            </a:r>
            <a:r>
              <a:rPr sz="2133" b="1" spc="13" dirty="0">
                <a:latin typeface="Courier New"/>
                <a:cs typeface="Courier New"/>
              </a:rPr>
              <a:t> </a:t>
            </a:r>
            <a:r>
              <a:rPr sz="2133" b="1" spc="-7" dirty="0">
                <a:latin typeface="Courier New"/>
                <a:cs typeface="Courier New"/>
              </a:rPr>
              <a:t>rs2</a:t>
            </a:r>
            <a:endParaRPr sz="2133" dirty="0">
              <a:latin typeface="Courier New"/>
              <a:cs typeface="Courier New"/>
            </a:endParaRPr>
          </a:p>
          <a:p>
            <a:pPr marL="3593164" marR="8466" indent="1218323">
              <a:lnSpc>
                <a:spcPts val="2427"/>
              </a:lnSpc>
              <a:spcBef>
                <a:spcPts val="180"/>
              </a:spcBef>
            </a:pPr>
            <a:r>
              <a:rPr sz="2133" b="1" spc="-7" dirty="0">
                <a:latin typeface="Courier New"/>
                <a:cs typeface="Courier New"/>
              </a:rPr>
              <a:t>R[rd] =</a:t>
            </a:r>
            <a:r>
              <a:rPr sz="2133" b="1" dirty="0">
                <a:latin typeface="Courier New"/>
                <a:cs typeface="Courier New"/>
              </a:rPr>
              <a:t> </a:t>
            </a:r>
            <a:r>
              <a:rPr sz="2133" b="1" spc="-7" dirty="0">
                <a:latin typeface="Courier New"/>
                <a:cs typeface="Courier New"/>
              </a:rPr>
              <a:t>R[rs1] +</a:t>
            </a:r>
            <a:r>
              <a:rPr sz="2133" b="1" dirty="0">
                <a:latin typeface="Courier New"/>
                <a:cs typeface="Courier New"/>
              </a:rPr>
              <a:t> </a:t>
            </a:r>
            <a:r>
              <a:rPr sz="2133" b="1" spc="-7" dirty="0">
                <a:latin typeface="Courier New"/>
                <a:cs typeface="Courier New"/>
              </a:rPr>
              <a:t>R[rs2] </a:t>
            </a:r>
            <a:r>
              <a:rPr sz="2133" b="1" spc="-1259" dirty="0">
                <a:latin typeface="Courier New"/>
                <a:cs typeface="Courier New"/>
              </a:rPr>
              <a:t> </a:t>
            </a:r>
            <a:r>
              <a:rPr sz="2133" b="1" spc="-7" dirty="0">
                <a:latin typeface="Courier New"/>
                <a:cs typeface="Courier New"/>
              </a:rPr>
              <a:t>sub</a:t>
            </a:r>
            <a:r>
              <a:rPr sz="2133" b="1" spc="13" dirty="0">
                <a:latin typeface="Courier New"/>
                <a:cs typeface="Courier New"/>
              </a:rPr>
              <a:t> </a:t>
            </a:r>
            <a:r>
              <a:rPr sz="2133" b="1" spc="-7" dirty="0">
                <a:latin typeface="Courier New"/>
                <a:cs typeface="Courier New"/>
              </a:rPr>
              <a:t>rd,</a:t>
            </a:r>
            <a:r>
              <a:rPr sz="2133" b="1" spc="7" dirty="0">
                <a:latin typeface="Courier New"/>
                <a:cs typeface="Courier New"/>
              </a:rPr>
              <a:t> </a:t>
            </a:r>
            <a:r>
              <a:rPr sz="2133" b="1" spc="-7" dirty="0">
                <a:latin typeface="Courier New"/>
                <a:cs typeface="Courier New"/>
              </a:rPr>
              <a:t>rs1,</a:t>
            </a:r>
            <a:r>
              <a:rPr sz="2133" b="1" spc="7" dirty="0">
                <a:latin typeface="Courier New"/>
                <a:cs typeface="Courier New"/>
              </a:rPr>
              <a:t> </a:t>
            </a:r>
            <a:r>
              <a:rPr sz="2133" b="1" spc="-7" dirty="0">
                <a:latin typeface="Courier New"/>
                <a:cs typeface="Courier New"/>
              </a:rPr>
              <a:t>rs2</a:t>
            </a:r>
            <a:endParaRPr sz="2133" dirty="0">
              <a:latin typeface="Courier New"/>
              <a:cs typeface="Courier New"/>
            </a:endParaRPr>
          </a:p>
          <a:p>
            <a:pPr marL="4812333">
              <a:lnSpc>
                <a:spcPts val="2380"/>
              </a:lnSpc>
            </a:pPr>
            <a:r>
              <a:rPr sz="2133" b="1" spc="-7" dirty="0">
                <a:latin typeface="Courier New"/>
                <a:cs typeface="Courier New"/>
              </a:rPr>
              <a:t>R[rd] =</a:t>
            </a:r>
            <a:r>
              <a:rPr sz="2133" b="1" dirty="0">
                <a:latin typeface="Courier New"/>
                <a:cs typeface="Courier New"/>
              </a:rPr>
              <a:t> </a:t>
            </a:r>
            <a:r>
              <a:rPr sz="2133" b="1" spc="-7" dirty="0">
                <a:latin typeface="Courier New"/>
                <a:cs typeface="Courier New"/>
              </a:rPr>
              <a:t>R[rs1] -</a:t>
            </a:r>
            <a:r>
              <a:rPr sz="2133" b="1" spc="20" dirty="0">
                <a:latin typeface="Courier New"/>
                <a:cs typeface="Courier New"/>
              </a:rPr>
              <a:t> </a:t>
            </a:r>
            <a:r>
              <a:rPr sz="2133" b="1" spc="-7" dirty="0">
                <a:latin typeface="Courier New"/>
                <a:cs typeface="Courier New"/>
              </a:rPr>
              <a:t>R[rs2]</a:t>
            </a:r>
            <a:endParaRPr sz="2133" dirty="0">
              <a:latin typeface="Courier New"/>
              <a:cs typeface="Courier New"/>
            </a:endParaRPr>
          </a:p>
        </p:txBody>
      </p:sp>
      <p:sp>
        <p:nvSpPr>
          <p:cNvPr id="6" name="Date Placeholder 5">
            <a:extLst>
              <a:ext uri="{FF2B5EF4-FFF2-40B4-BE49-F238E27FC236}">
                <a16:creationId xmlns:a16="http://schemas.microsoft.com/office/drawing/2014/main" id="{B8264666-C4CB-42FD-AB85-5FD2F59215AA}"/>
              </a:ext>
            </a:extLst>
          </p:cNvPr>
          <p:cNvSpPr>
            <a:spLocks noGrp="1"/>
          </p:cNvSpPr>
          <p:nvPr>
            <p:ph type="dt" sz="half" idx="10"/>
          </p:nvPr>
        </p:nvSpPr>
        <p:spPr/>
        <p:txBody>
          <a:bodyPr/>
          <a:lstStyle/>
          <a:p>
            <a:fld id="{F4FF3C15-4D55-4FD3-AF80-5C49D84D2DDE}" type="datetime1">
              <a:rPr lang="en-US" smtClean="0"/>
              <a:t>5/11/2024</a:t>
            </a:fld>
            <a:endParaRPr lang="en-US"/>
          </a:p>
        </p:txBody>
      </p:sp>
      <p:sp>
        <p:nvSpPr>
          <p:cNvPr id="7" name="Slide Number Placeholder 6">
            <a:extLst>
              <a:ext uri="{FF2B5EF4-FFF2-40B4-BE49-F238E27FC236}">
                <a16:creationId xmlns:a16="http://schemas.microsoft.com/office/drawing/2014/main" id="{9AC9C1EA-FFC7-4029-8EA1-FAC8118D49D3}"/>
              </a:ext>
            </a:extLst>
          </p:cNvPr>
          <p:cNvSpPr>
            <a:spLocks noGrp="1"/>
          </p:cNvSpPr>
          <p:nvPr>
            <p:ph type="sldNum" sz="quarter" idx="12"/>
          </p:nvPr>
        </p:nvSpPr>
        <p:spPr/>
        <p:txBody>
          <a:bodyPr/>
          <a:lstStyle/>
          <a:p>
            <a:fld id="{AB6352F2-FB44-4DA6-821F-C2F4E454E2C0}"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40874" y="3631226"/>
            <a:ext cx="9557924" cy="2216975"/>
          </a:xfrm>
          <a:prstGeom prst="rect">
            <a:avLst/>
          </a:prstGeom>
        </p:spPr>
        <p:txBody>
          <a:bodyPr vert="horz" wrap="square" lIns="0" tIns="140547" rIns="0" bIns="0" rtlCol="0">
            <a:spAutoFit/>
          </a:bodyPr>
          <a:lstStyle/>
          <a:p>
            <a:pPr marL="381837" algn="ctr">
              <a:spcBef>
                <a:spcPts val="1107"/>
              </a:spcBef>
            </a:pPr>
            <a:r>
              <a:rPr sz="3200" b="1" spc="-7" dirty="0">
                <a:latin typeface="Courier New"/>
                <a:cs typeface="Courier New"/>
              </a:rPr>
              <a:t>add</a:t>
            </a:r>
            <a:r>
              <a:rPr sz="3200" b="1" spc="-47" dirty="0">
                <a:latin typeface="Courier New"/>
                <a:cs typeface="Courier New"/>
              </a:rPr>
              <a:t> </a:t>
            </a:r>
            <a:r>
              <a:rPr sz="3200" b="1" spc="-7" dirty="0">
                <a:latin typeface="Courier New"/>
                <a:cs typeface="Courier New"/>
              </a:rPr>
              <a:t>rd,</a:t>
            </a:r>
            <a:r>
              <a:rPr sz="3200" b="1" spc="-60" dirty="0">
                <a:latin typeface="Courier New"/>
                <a:cs typeface="Courier New"/>
              </a:rPr>
              <a:t> </a:t>
            </a:r>
            <a:r>
              <a:rPr sz="3200" b="1" spc="-7" dirty="0">
                <a:latin typeface="Courier New"/>
                <a:cs typeface="Courier New"/>
              </a:rPr>
              <a:t>rs1,</a:t>
            </a:r>
            <a:r>
              <a:rPr sz="3200" b="1" spc="-40" dirty="0">
                <a:latin typeface="Courier New"/>
                <a:cs typeface="Courier New"/>
              </a:rPr>
              <a:t> </a:t>
            </a:r>
            <a:r>
              <a:rPr sz="3200" b="1" spc="-13" dirty="0">
                <a:latin typeface="Courier New"/>
                <a:cs typeface="Courier New"/>
              </a:rPr>
              <a:t>rs2</a:t>
            </a:r>
            <a:endParaRPr sz="3200" dirty="0">
              <a:latin typeface="Courier New"/>
              <a:cs typeface="Courier New"/>
            </a:endParaRPr>
          </a:p>
          <a:p>
            <a:pPr marL="425016" marR="6773" indent="-408930">
              <a:spcBef>
                <a:spcPts val="980"/>
              </a:spcBef>
              <a:buClr>
                <a:srgbClr val="E3DDD2"/>
              </a:buClr>
              <a:buSzPct val="93750"/>
              <a:buFont typeface="Wingdings"/>
              <a:buChar char=""/>
              <a:tabLst>
                <a:tab pos="425016" algn="l"/>
                <a:tab pos="425863" algn="l"/>
              </a:tabLst>
            </a:pPr>
            <a:r>
              <a:rPr sz="3200" spc="-7" dirty="0">
                <a:latin typeface="Calibri"/>
                <a:cs typeface="Calibri"/>
              </a:rPr>
              <a:t>Instruction</a:t>
            </a:r>
            <a:r>
              <a:rPr sz="3200" spc="-40" dirty="0">
                <a:latin typeface="Calibri"/>
                <a:cs typeface="Calibri"/>
              </a:rPr>
              <a:t> </a:t>
            </a:r>
            <a:r>
              <a:rPr sz="3200" spc="-20" dirty="0">
                <a:latin typeface="Calibri"/>
                <a:cs typeface="Calibri"/>
              </a:rPr>
              <a:t>makes</a:t>
            </a:r>
            <a:r>
              <a:rPr sz="3200" spc="-53" dirty="0">
                <a:latin typeface="Calibri"/>
                <a:cs typeface="Calibri"/>
              </a:rPr>
              <a:t> </a:t>
            </a:r>
            <a:r>
              <a:rPr sz="3200" spc="-13" dirty="0">
                <a:latin typeface="Calibri"/>
                <a:cs typeface="Calibri"/>
              </a:rPr>
              <a:t>two</a:t>
            </a:r>
            <a:r>
              <a:rPr sz="3200" spc="-27" dirty="0">
                <a:latin typeface="Calibri"/>
                <a:cs typeface="Calibri"/>
              </a:rPr>
              <a:t> </a:t>
            </a:r>
            <a:r>
              <a:rPr sz="3200" spc="-7" dirty="0">
                <a:latin typeface="Calibri"/>
                <a:cs typeface="Calibri"/>
              </a:rPr>
              <a:t>changes</a:t>
            </a:r>
            <a:r>
              <a:rPr sz="3200" spc="-40" dirty="0">
                <a:latin typeface="Calibri"/>
                <a:cs typeface="Calibri"/>
              </a:rPr>
              <a:t> </a:t>
            </a:r>
            <a:r>
              <a:rPr sz="3200" spc="-20" dirty="0">
                <a:latin typeface="Calibri"/>
                <a:cs typeface="Calibri"/>
              </a:rPr>
              <a:t>to</a:t>
            </a:r>
            <a:r>
              <a:rPr sz="3200" spc="-27" dirty="0">
                <a:latin typeface="Calibri"/>
                <a:cs typeface="Calibri"/>
              </a:rPr>
              <a:t> machine’s </a:t>
            </a:r>
            <a:r>
              <a:rPr sz="3200" spc="-707" dirty="0">
                <a:latin typeface="Calibri"/>
                <a:cs typeface="Calibri"/>
              </a:rPr>
              <a:t> </a:t>
            </a:r>
            <a:r>
              <a:rPr sz="3200" spc="-27" dirty="0">
                <a:latin typeface="Calibri"/>
                <a:cs typeface="Calibri"/>
              </a:rPr>
              <a:t>state:</a:t>
            </a:r>
            <a:endParaRPr sz="3200" dirty="0">
              <a:latin typeface="Calibri"/>
              <a:cs typeface="Calibri"/>
            </a:endParaRPr>
          </a:p>
          <a:p>
            <a:pPr marL="815320" lvl="1" indent="-340351">
              <a:spcBef>
                <a:spcPts val="533"/>
              </a:spcBef>
              <a:buSzPct val="90000"/>
              <a:buFont typeface="Wingdings"/>
              <a:buChar char=""/>
              <a:tabLst>
                <a:tab pos="815320" algn="l"/>
                <a:tab pos="816166" algn="l"/>
              </a:tabLst>
            </a:pPr>
            <a:r>
              <a:rPr sz="2667" b="1" spc="-7" dirty="0">
                <a:latin typeface="Courier New"/>
                <a:cs typeface="Courier New"/>
              </a:rPr>
              <a:t>Reg[rd]</a:t>
            </a:r>
            <a:r>
              <a:rPr sz="2667" b="1" spc="-20" dirty="0">
                <a:latin typeface="Courier New"/>
                <a:cs typeface="Courier New"/>
              </a:rPr>
              <a:t> </a:t>
            </a:r>
            <a:r>
              <a:rPr sz="2667" b="1" dirty="0">
                <a:latin typeface="Courier New"/>
                <a:cs typeface="Courier New"/>
              </a:rPr>
              <a:t>=</a:t>
            </a:r>
            <a:r>
              <a:rPr sz="2667" b="1" spc="-13" dirty="0">
                <a:latin typeface="Courier New"/>
                <a:cs typeface="Courier New"/>
              </a:rPr>
              <a:t> </a:t>
            </a:r>
            <a:r>
              <a:rPr sz="2667" b="1" spc="-7" dirty="0">
                <a:latin typeface="Courier New"/>
                <a:cs typeface="Courier New"/>
              </a:rPr>
              <a:t>Reg[rs1]</a:t>
            </a:r>
            <a:r>
              <a:rPr sz="2667" b="1" spc="-13" dirty="0">
                <a:latin typeface="Courier New"/>
                <a:cs typeface="Courier New"/>
              </a:rPr>
              <a:t> </a:t>
            </a:r>
            <a:r>
              <a:rPr sz="2667" b="1" dirty="0">
                <a:latin typeface="Courier New"/>
                <a:cs typeface="Courier New"/>
              </a:rPr>
              <a:t>+</a:t>
            </a:r>
            <a:r>
              <a:rPr sz="2667" b="1" spc="-20" dirty="0">
                <a:latin typeface="Courier New"/>
                <a:cs typeface="Courier New"/>
              </a:rPr>
              <a:t> </a:t>
            </a:r>
            <a:r>
              <a:rPr sz="2667" b="1" spc="-7" dirty="0">
                <a:latin typeface="Courier New"/>
                <a:cs typeface="Courier New"/>
              </a:rPr>
              <a:t>Reg[rs2]</a:t>
            </a:r>
            <a:endParaRPr sz="2667" dirty="0">
              <a:latin typeface="Courier New"/>
              <a:cs typeface="Courier New"/>
            </a:endParaRPr>
          </a:p>
          <a:p>
            <a:pPr marL="815320" lvl="1" indent="-340351">
              <a:spcBef>
                <a:spcPts val="640"/>
              </a:spcBef>
              <a:buSzPct val="90000"/>
              <a:buFont typeface="Wingdings"/>
              <a:buChar char=""/>
              <a:tabLst>
                <a:tab pos="815320" algn="l"/>
                <a:tab pos="816166" algn="l"/>
              </a:tabLst>
            </a:pPr>
            <a:r>
              <a:rPr sz="2667" b="1" spc="-7" dirty="0">
                <a:latin typeface="Courier New"/>
                <a:cs typeface="Courier New"/>
              </a:rPr>
              <a:t>PC</a:t>
            </a:r>
            <a:r>
              <a:rPr sz="2667" b="1" spc="-33" dirty="0">
                <a:latin typeface="Courier New"/>
                <a:cs typeface="Courier New"/>
              </a:rPr>
              <a:t> </a:t>
            </a:r>
            <a:r>
              <a:rPr sz="2667" b="1" dirty="0">
                <a:latin typeface="Courier New"/>
                <a:cs typeface="Courier New"/>
              </a:rPr>
              <a:t>=</a:t>
            </a:r>
            <a:r>
              <a:rPr sz="2667" b="1" spc="-27" dirty="0">
                <a:latin typeface="Courier New"/>
                <a:cs typeface="Courier New"/>
              </a:rPr>
              <a:t> </a:t>
            </a:r>
            <a:r>
              <a:rPr sz="2667" b="1" spc="-7" dirty="0">
                <a:latin typeface="Courier New"/>
                <a:cs typeface="Courier New"/>
              </a:rPr>
              <a:t>PC</a:t>
            </a:r>
            <a:r>
              <a:rPr sz="2667" b="1" spc="-27" dirty="0">
                <a:latin typeface="Courier New"/>
                <a:cs typeface="Courier New"/>
              </a:rPr>
              <a:t> </a:t>
            </a:r>
            <a:r>
              <a:rPr sz="2667" b="1" dirty="0">
                <a:latin typeface="Courier New"/>
                <a:cs typeface="Courier New"/>
              </a:rPr>
              <a:t>+</a:t>
            </a:r>
            <a:r>
              <a:rPr sz="2667" b="1" spc="-27" dirty="0">
                <a:latin typeface="Courier New"/>
                <a:cs typeface="Courier New"/>
              </a:rPr>
              <a:t> </a:t>
            </a:r>
            <a:r>
              <a:rPr sz="2667" b="1" dirty="0">
                <a:latin typeface="Courier New"/>
                <a:cs typeface="Courier New"/>
              </a:rPr>
              <a:t>4</a:t>
            </a:r>
            <a:endParaRPr sz="2667" dirty="0">
              <a:latin typeface="Courier New"/>
              <a:cs typeface="Courier New"/>
            </a:endParaRPr>
          </a:p>
        </p:txBody>
      </p:sp>
      <p:sp>
        <p:nvSpPr>
          <p:cNvPr id="3" name="object 3"/>
          <p:cNvSpPr txBox="1">
            <a:spLocks noGrp="1"/>
          </p:cNvSpPr>
          <p:nvPr>
            <p:ph type="title"/>
          </p:nvPr>
        </p:nvSpPr>
        <p:spPr>
          <a:xfrm>
            <a:off x="1274830" y="84395"/>
            <a:ext cx="9864225"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Implementing the add instruction</a:t>
            </a:r>
          </a:p>
        </p:txBody>
      </p:sp>
      <p:sp>
        <p:nvSpPr>
          <p:cNvPr id="4" name="object 4"/>
          <p:cNvSpPr txBox="1"/>
          <p:nvPr/>
        </p:nvSpPr>
        <p:spPr>
          <a:xfrm>
            <a:off x="10844164" y="1655485"/>
            <a:ext cx="176953" cy="305276"/>
          </a:xfrm>
          <a:prstGeom prst="rect">
            <a:avLst/>
          </a:prstGeom>
        </p:spPr>
        <p:txBody>
          <a:bodyPr vert="horz" wrap="square" lIns="0" tIns="17780" rIns="0" bIns="0" rtlCol="0">
            <a:spAutoFit/>
          </a:bodyPr>
          <a:lstStyle/>
          <a:p>
            <a:pPr marL="16933">
              <a:spcBef>
                <a:spcPts val="140"/>
              </a:spcBef>
            </a:pPr>
            <a:r>
              <a:rPr sz="1867" b="1" dirty="0">
                <a:latin typeface="Courier New"/>
                <a:cs typeface="Courier New"/>
              </a:rPr>
              <a:t>7</a:t>
            </a:r>
            <a:endParaRPr sz="1867">
              <a:latin typeface="Courier New"/>
              <a:cs typeface="Courier New"/>
            </a:endParaRPr>
          </a:p>
        </p:txBody>
      </p:sp>
      <p:sp>
        <p:nvSpPr>
          <p:cNvPr id="5" name="object 5"/>
          <p:cNvSpPr txBox="1"/>
          <p:nvPr/>
        </p:nvSpPr>
        <p:spPr>
          <a:xfrm>
            <a:off x="9381800" y="1655485"/>
            <a:ext cx="176953" cy="305276"/>
          </a:xfrm>
          <a:prstGeom prst="rect">
            <a:avLst/>
          </a:prstGeom>
        </p:spPr>
        <p:txBody>
          <a:bodyPr vert="horz" wrap="square" lIns="0" tIns="17780" rIns="0" bIns="0" rtlCol="0">
            <a:spAutoFit/>
          </a:bodyPr>
          <a:lstStyle/>
          <a:p>
            <a:pPr marL="16933">
              <a:spcBef>
                <a:spcPts val="140"/>
              </a:spcBef>
            </a:pPr>
            <a:r>
              <a:rPr sz="1867" b="1" dirty="0">
                <a:latin typeface="Courier New"/>
                <a:cs typeface="Courier New"/>
              </a:rPr>
              <a:t>5</a:t>
            </a:r>
            <a:endParaRPr sz="1867">
              <a:latin typeface="Courier New"/>
              <a:cs typeface="Courier New"/>
            </a:endParaRPr>
          </a:p>
        </p:txBody>
      </p:sp>
      <p:sp>
        <p:nvSpPr>
          <p:cNvPr id="6" name="object 6"/>
          <p:cNvSpPr txBox="1"/>
          <p:nvPr/>
        </p:nvSpPr>
        <p:spPr>
          <a:xfrm>
            <a:off x="10039637" y="1003828"/>
            <a:ext cx="331047" cy="305276"/>
          </a:xfrm>
          <a:prstGeom prst="rect">
            <a:avLst/>
          </a:prstGeom>
        </p:spPr>
        <p:txBody>
          <a:bodyPr vert="horz" wrap="square" lIns="0" tIns="17780" rIns="0" bIns="0" rtlCol="0">
            <a:spAutoFit/>
          </a:bodyPr>
          <a:lstStyle/>
          <a:p>
            <a:pPr marL="16933">
              <a:spcBef>
                <a:spcPts val="140"/>
              </a:spcBef>
            </a:pPr>
            <a:r>
              <a:rPr sz="1867" b="1" spc="87"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7" name="object 7"/>
          <p:cNvSpPr txBox="1"/>
          <p:nvPr/>
        </p:nvSpPr>
        <p:spPr>
          <a:xfrm>
            <a:off x="11605181" y="910633"/>
            <a:ext cx="176953" cy="305276"/>
          </a:xfrm>
          <a:prstGeom prst="rect">
            <a:avLst/>
          </a:prstGeom>
        </p:spPr>
        <p:txBody>
          <a:bodyPr vert="horz" wrap="square" lIns="0" tIns="17780" rIns="0" bIns="0" rtlCol="0">
            <a:spAutoFit/>
          </a:bodyPr>
          <a:lstStyle/>
          <a:p>
            <a:pPr marL="16933">
              <a:spcBef>
                <a:spcPts val="140"/>
              </a:spcBef>
            </a:pPr>
            <a:r>
              <a:rPr sz="1867" b="1" dirty="0">
                <a:latin typeface="Courier New"/>
                <a:cs typeface="Courier New"/>
              </a:rPr>
              <a:t>0</a:t>
            </a:r>
            <a:endParaRPr sz="1867">
              <a:latin typeface="Courier New"/>
              <a:cs typeface="Courier New"/>
            </a:endParaRPr>
          </a:p>
        </p:txBody>
      </p:sp>
      <p:graphicFrame>
        <p:nvGraphicFramePr>
          <p:cNvPr id="8" name="object 8"/>
          <p:cNvGraphicFramePr>
            <a:graphicFrameLocks noGrp="1"/>
          </p:cNvGraphicFramePr>
          <p:nvPr>
            <p:extLst>
              <p:ext uri="{D42A27DB-BD31-4B8C-83A1-F6EECF244321}">
                <p14:modId xmlns:p14="http://schemas.microsoft.com/office/powerpoint/2010/main" val="2314952307"/>
              </p:ext>
            </p:extLst>
          </p:nvPr>
        </p:nvGraphicFramePr>
        <p:xfrm>
          <a:off x="3070352" y="1278129"/>
          <a:ext cx="8686800" cy="347471"/>
        </p:xfrm>
        <a:graphic>
          <a:graphicData uri="http://schemas.openxmlformats.org/drawingml/2006/table">
            <a:tbl>
              <a:tblPr firstRow="1" bandRow="1">
                <a:tableStyleId>{2D5ABB26-0587-4C30-8999-92F81FD0307C}</a:tableStyleId>
              </a:tblPr>
              <a:tblGrid>
                <a:gridCol w="1623907">
                  <a:extLst>
                    <a:ext uri="{9D8B030D-6E8A-4147-A177-3AD203B41FA5}">
                      <a16:colId xmlns:a16="http://schemas.microsoft.com/office/drawing/2014/main" val="20000"/>
                    </a:ext>
                  </a:extLst>
                </a:gridCol>
                <a:gridCol w="1380067">
                  <a:extLst>
                    <a:ext uri="{9D8B030D-6E8A-4147-A177-3AD203B41FA5}">
                      <a16:colId xmlns:a16="http://schemas.microsoft.com/office/drawing/2014/main" val="20001"/>
                    </a:ext>
                  </a:extLst>
                </a:gridCol>
                <a:gridCol w="1298787">
                  <a:extLst>
                    <a:ext uri="{9D8B030D-6E8A-4147-A177-3AD203B41FA5}">
                      <a16:colId xmlns:a16="http://schemas.microsoft.com/office/drawing/2014/main" val="20002"/>
                    </a:ext>
                  </a:extLst>
                </a:gridCol>
                <a:gridCol w="1380067">
                  <a:extLst>
                    <a:ext uri="{9D8B030D-6E8A-4147-A177-3AD203B41FA5}">
                      <a16:colId xmlns:a16="http://schemas.microsoft.com/office/drawing/2014/main" val="20003"/>
                    </a:ext>
                  </a:extLst>
                </a:gridCol>
                <a:gridCol w="1380067">
                  <a:extLst>
                    <a:ext uri="{9D8B030D-6E8A-4147-A177-3AD203B41FA5}">
                      <a16:colId xmlns:a16="http://schemas.microsoft.com/office/drawing/2014/main" val="20004"/>
                    </a:ext>
                  </a:extLst>
                </a:gridCol>
                <a:gridCol w="1623905">
                  <a:extLst>
                    <a:ext uri="{9D8B030D-6E8A-4147-A177-3AD203B41FA5}">
                      <a16:colId xmlns:a16="http://schemas.microsoft.com/office/drawing/2014/main" val="20005"/>
                    </a:ext>
                  </a:extLst>
                </a:gridCol>
              </a:tblGrid>
              <a:tr h="347471">
                <a:tc>
                  <a:txBody>
                    <a:bodyPr/>
                    <a:lstStyle/>
                    <a:p>
                      <a:pPr marL="197485">
                        <a:lnSpc>
                          <a:spcPts val="1850"/>
                        </a:lnSpc>
                        <a:spcBef>
                          <a:spcPts val="100"/>
                        </a:spcBef>
                      </a:pPr>
                      <a:r>
                        <a:rPr sz="2100" b="1" spc="-5" dirty="0">
                          <a:latin typeface="Courier New"/>
                          <a:cs typeface="Courier New"/>
                        </a:rPr>
                        <a:t>funct7</a:t>
                      </a:r>
                      <a:endParaRPr sz="2100">
                        <a:latin typeface="Courier New"/>
                        <a:cs typeface="Courier New"/>
                      </a:endParaRPr>
                    </a:p>
                  </a:txBody>
                  <a:tcPr marL="0" marR="0" marT="16933" marB="0" anchor="ctr">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6385">
                        <a:lnSpc>
                          <a:spcPts val="1805"/>
                        </a:lnSpc>
                        <a:spcBef>
                          <a:spcPts val="145"/>
                        </a:spcBef>
                      </a:pPr>
                      <a:r>
                        <a:rPr sz="2100" b="1" spc="-5" dirty="0">
                          <a:latin typeface="Courier New"/>
                          <a:cs typeface="Courier New"/>
                        </a:rPr>
                        <a:t>rs2</a:t>
                      </a:r>
                      <a:endParaRPr sz="2100">
                        <a:latin typeface="Courier New"/>
                        <a:cs typeface="Courier New"/>
                      </a:endParaRPr>
                    </a:p>
                  </a:txBody>
                  <a:tcPr marL="0" marR="0" marT="24553" marB="0" anchor="ctr">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2575">
                        <a:lnSpc>
                          <a:spcPts val="1850"/>
                        </a:lnSpc>
                        <a:spcBef>
                          <a:spcPts val="100"/>
                        </a:spcBef>
                      </a:pPr>
                      <a:r>
                        <a:rPr sz="2100" b="1" spc="-5" dirty="0">
                          <a:latin typeface="Courier New"/>
                          <a:cs typeface="Courier New"/>
                        </a:rPr>
                        <a:t>rs1</a:t>
                      </a:r>
                      <a:endParaRPr sz="2100">
                        <a:latin typeface="Courier New"/>
                        <a:cs typeface="Courier New"/>
                      </a:endParaRPr>
                    </a:p>
                  </a:txBody>
                  <a:tcPr marL="0" marR="0" marT="16933" marB="0" anchor="ctr">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67640">
                        <a:lnSpc>
                          <a:spcPts val="1850"/>
                        </a:lnSpc>
                        <a:spcBef>
                          <a:spcPts val="100"/>
                        </a:spcBef>
                      </a:pPr>
                      <a:r>
                        <a:rPr sz="2100" b="1" spc="-5" dirty="0">
                          <a:latin typeface="Courier New"/>
                          <a:cs typeface="Courier New"/>
                        </a:rPr>
                        <a:t>funct3</a:t>
                      </a:r>
                      <a:endParaRPr sz="2100">
                        <a:latin typeface="Courier New"/>
                        <a:cs typeface="Courier New"/>
                      </a:endParaRPr>
                    </a:p>
                  </a:txBody>
                  <a:tcPr marL="0" marR="0" marT="16933" marB="0" anchor="ctr">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R="29845" algn="ctr">
                        <a:lnSpc>
                          <a:spcPts val="1850"/>
                        </a:lnSpc>
                        <a:spcBef>
                          <a:spcPts val="100"/>
                        </a:spcBef>
                      </a:pPr>
                      <a:r>
                        <a:rPr sz="2100" b="1" spc="-5" dirty="0">
                          <a:latin typeface="Courier New"/>
                          <a:cs typeface="Courier New"/>
                        </a:rPr>
                        <a:t>rd</a:t>
                      </a:r>
                      <a:endParaRPr sz="2100">
                        <a:latin typeface="Courier New"/>
                        <a:cs typeface="Courier New"/>
                      </a:endParaRPr>
                    </a:p>
                  </a:txBody>
                  <a:tcPr marL="0" marR="0" marT="16933" marB="0" anchor="ctr">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66370">
                        <a:lnSpc>
                          <a:spcPts val="1850"/>
                        </a:lnSpc>
                        <a:spcBef>
                          <a:spcPts val="100"/>
                        </a:spcBef>
                      </a:pPr>
                      <a:r>
                        <a:rPr sz="2100" b="1" spc="-5" dirty="0">
                          <a:latin typeface="Courier New"/>
                          <a:cs typeface="Courier New"/>
                        </a:rPr>
                        <a:t>opcode</a:t>
                      </a:r>
                      <a:endParaRPr sz="2100" dirty="0">
                        <a:latin typeface="Courier New"/>
                        <a:cs typeface="Courier New"/>
                      </a:endParaRPr>
                    </a:p>
                  </a:txBody>
                  <a:tcPr marL="0" marR="0" marT="16933" marB="0" anchor="ctr">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9" name="object 9"/>
          <p:cNvSpPr txBox="1"/>
          <p:nvPr/>
        </p:nvSpPr>
        <p:spPr>
          <a:xfrm>
            <a:off x="3518997" y="2757000"/>
            <a:ext cx="582507" cy="747278"/>
          </a:xfrm>
          <a:prstGeom prst="rect">
            <a:avLst/>
          </a:prstGeom>
        </p:spPr>
        <p:txBody>
          <a:bodyPr vert="horz" wrap="square" lIns="0" tIns="51647" rIns="0" bIns="0" rtlCol="0">
            <a:spAutoFit/>
          </a:bodyPr>
          <a:lstStyle/>
          <a:p>
            <a:pPr marL="334425">
              <a:spcBef>
                <a:spcPts val="407"/>
              </a:spcBef>
            </a:pPr>
            <a:r>
              <a:rPr sz="1867" b="1" dirty="0">
                <a:latin typeface="Courier New"/>
                <a:cs typeface="Courier New"/>
              </a:rPr>
              <a:t>7</a:t>
            </a:r>
            <a:endParaRPr sz="1867">
              <a:latin typeface="Courier New"/>
              <a:cs typeface="Courier New"/>
            </a:endParaRPr>
          </a:p>
          <a:p>
            <a:pPr marL="16933">
              <a:spcBef>
                <a:spcPts val="345"/>
              </a:spcBef>
            </a:pPr>
            <a:r>
              <a:rPr sz="2400" b="1" spc="-7" dirty="0">
                <a:latin typeface="Courier New"/>
                <a:cs typeface="Courier New"/>
              </a:rPr>
              <a:t>add</a:t>
            </a:r>
            <a:endParaRPr sz="2400">
              <a:latin typeface="Courier New"/>
              <a:cs typeface="Courier New"/>
            </a:endParaRPr>
          </a:p>
        </p:txBody>
      </p:sp>
      <p:sp>
        <p:nvSpPr>
          <p:cNvPr id="10" name="object 10"/>
          <p:cNvSpPr txBox="1"/>
          <p:nvPr/>
        </p:nvSpPr>
        <p:spPr>
          <a:xfrm>
            <a:off x="4839086" y="2791122"/>
            <a:ext cx="639233" cy="686577"/>
          </a:xfrm>
          <a:prstGeom prst="rect">
            <a:avLst/>
          </a:prstGeom>
        </p:spPr>
        <p:txBody>
          <a:bodyPr vert="horz" wrap="square" lIns="0" tIns="16933" rIns="0" bIns="0" rtlCol="0">
            <a:spAutoFit/>
          </a:bodyPr>
          <a:lstStyle/>
          <a:p>
            <a:pPr marR="6773" algn="r">
              <a:spcBef>
                <a:spcPts val="133"/>
              </a:spcBef>
            </a:pPr>
            <a:r>
              <a:rPr sz="1867" b="1" dirty="0">
                <a:latin typeface="Courier New"/>
                <a:cs typeface="Courier New"/>
              </a:rPr>
              <a:t>5</a:t>
            </a:r>
            <a:endParaRPr sz="1867">
              <a:latin typeface="Courier New"/>
              <a:cs typeface="Courier New"/>
            </a:endParaRPr>
          </a:p>
          <a:p>
            <a:pPr marL="16933">
              <a:spcBef>
                <a:spcPts val="87"/>
              </a:spcBef>
            </a:pPr>
            <a:r>
              <a:rPr sz="2400" b="1" spc="-7" dirty="0">
                <a:latin typeface="Courier New"/>
                <a:cs typeface="Courier New"/>
              </a:rPr>
              <a:t>rs2</a:t>
            </a:r>
            <a:endParaRPr sz="2400">
              <a:latin typeface="Courier New"/>
              <a:cs typeface="Courier New"/>
            </a:endParaRPr>
          </a:p>
        </p:txBody>
      </p:sp>
      <p:sp>
        <p:nvSpPr>
          <p:cNvPr id="11" name="object 11"/>
          <p:cNvSpPr txBox="1"/>
          <p:nvPr/>
        </p:nvSpPr>
        <p:spPr>
          <a:xfrm>
            <a:off x="6179902" y="2791122"/>
            <a:ext cx="649393" cy="686577"/>
          </a:xfrm>
          <a:prstGeom prst="rect">
            <a:avLst/>
          </a:prstGeom>
        </p:spPr>
        <p:txBody>
          <a:bodyPr vert="horz" wrap="square" lIns="0" tIns="16933" rIns="0" bIns="0" rtlCol="0">
            <a:spAutoFit/>
          </a:bodyPr>
          <a:lstStyle/>
          <a:p>
            <a:pPr marR="6773" algn="r">
              <a:spcBef>
                <a:spcPts val="133"/>
              </a:spcBef>
            </a:pPr>
            <a:r>
              <a:rPr sz="1867" b="1" dirty="0">
                <a:latin typeface="Courier New"/>
                <a:cs typeface="Courier New"/>
              </a:rPr>
              <a:t>5</a:t>
            </a:r>
            <a:endParaRPr sz="1867">
              <a:latin typeface="Courier New"/>
              <a:cs typeface="Courier New"/>
            </a:endParaRPr>
          </a:p>
          <a:p>
            <a:pPr marL="16933">
              <a:spcBef>
                <a:spcPts val="87"/>
              </a:spcBef>
            </a:pPr>
            <a:r>
              <a:rPr sz="2400" b="1" spc="-7" dirty="0">
                <a:latin typeface="Courier New"/>
                <a:cs typeface="Courier New"/>
              </a:rPr>
              <a:t>rs1</a:t>
            </a:r>
            <a:endParaRPr sz="2400">
              <a:latin typeface="Courier New"/>
              <a:cs typeface="Courier New"/>
            </a:endParaRPr>
          </a:p>
        </p:txBody>
      </p:sp>
      <p:sp>
        <p:nvSpPr>
          <p:cNvPr id="12" name="object 12"/>
          <p:cNvSpPr txBox="1"/>
          <p:nvPr/>
        </p:nvSpPr>
        <p:spPr>
          <a:xfrm>
            <a:off x="7841061" y="2751770"/>
            <a:ext cx="582507" cy="765232"/>
          </a:xfrm>
          <a:prstGeom prst="rect">
            <a:avLst/>
          </a:prstGeom>
        </p:spPr>
        <p:txBody>
          <a:bodyPr vert="horz" wrap="square" lIns="0" tIns="56727" rIns="0" bIns="0" rtlCol="0">
            <a:spAutoFit/>
          </a:bodyPr>
          <a:lstStyle/>
          <a:p>
            <a:pPr marL="176949">
              <a:spcBef>
                <a:spcPts val="447"/>
              </a:spcBef>
            </a:pPr>
            <a:r>
              <a:rPr sz="1867" b="1" dirty="0">
                <a:latin typeface="Courier New"/>
                <a:cs typeface="Courier New"/>
              </a:rPr>
              <a:t>3</a:t>
            </a:r>
            <a:endParaRPr sz="1867">
              <a:latin typeface="Courier New"/>
              <a:cs typeface="Courier New"/>
            </a:endParaRPr>
          </a:p>
          <a:p>
            <a:pPr marL="16933">
              <a:spcBef>
                <a:spcPts val="400"/>
              </a:spcBef>
            </a:pPr>
            <a:r>
              <a:rPr sz="2400" b="1" spc="-7" dirty="0">
                <a:latin typeface="Courier New"/>
                <a:cs typeface="Courier New"/>
              </a:rPr>
              <a:t>add</a:t>
            </a:r>
            <a:endParaRPr sz="2400">
              <a:latin typeface="Courier New"/>
              <a:cs typeface="Courier New"/>
            </a:endParaRPr>
          </a:p>
        </p:txBody>
      </p:sp>
      <p:sp>
        <p:nvSpPr>
          <p:cNvPr id="13" name="object 13"/>
          <p:cNvSpPr txBox="1"/>
          <p:nvPr/>
        </p:nvSpPr>
        <p:spPr>
          <a:xfrm>
            <a:off x="10170342" y="2761994"/>
            <a:ext cx="1856740" cy="742148"/>
          </a:xfrm>
          <a:prstGeom prst="rect">
            <a:avLst/>
          </a:prstGeom>
        </p:spPr>
        <p:txBody>
          <a:bodyPr vert="horz" wrap="square" lIns="0" tIns="46567" rIns="0" bIns="0" rtlCol="0">
            <a:spAutoFit/>
          </a:bodyPr>
          <a:lstStyle/>
          <a:p>
            <a:pPr marR="377604" algn="ctr">
              <a:spcBef>
                <a:spcPts val="367"/>
              </a:spcBef>
            </a:pPr>
            <a:r>
              <a:rPr sz="1867" b="1" dirty="0">
                <a:latin typeface="Courier New"/>
                <a:cs typeface="Courier New"/>
              </a:rPr>
              <a:t>7</a:t>
            </a:r>
            <a:endParaRPr sz="1867">
              <a:latin typeface="Courier New"/>
              <a:cs typeface="Courier New"/>
            </a:endParaRPr>
          </a:p>
          <a:p>
            <a:pPr marL="16933">
              <a:spcBef>
                <a:spcPts val="293"/>
              </a:spcBef>
            </a:pPr>
            <a:r>
              <a:rPr sz="2400" b="1" spc="-13" dirty="0">
                <a:latin typeface="Courier New"/>
                <a:cs typeface="Courier New"/>
              </a:rPr>
              <a:t>Reg-Reg</a:t>
            </a:r>
            <a:r>
              <a:rPr sz="2400" b="1" spc="-120" dirty="0">
                <a:latin typeface="Courier New"/>
                <a:cs typeface="Courier New"/>
              </a:rPr>
              <a:t> </a:t>
            </a:r>
            <a:r>
              <a:rPr sz="2400" b="1" spc="-7" dirty="0">
                <a:latin typeface="Courier New"/>
                <a:cs typeface="Courier New"/>
              </a:rPr>
              <a:t>OP</a:t>
            </a:r>
            <a:endParaRPr sz="2400">
              <a:latin typeface="Courier New"/>
              <a:cs typeface="Courier New"/>
            </a:endParaRPr>
          </a:p>
        </p:txBody>
      </p:sp>
      <p:sp>
        <p:nvSpPr>
          <p:cNvPr id="14" name="object 14"/>
          <p:cNvSpPr txBox="1"/>
          <p:nvPr/>
        </p:nvSpPr>
        <p:spPr>
          <a:xfrm>
            <a:off x="9007835" y="2757000"/>
            <a:ext cx="523240" cy="747278"/>
          </a:xfrm>
          <a:prstGeom prst="rect">
            <a:avLst/>
          </a:prstGeom>
        </p:spPr>
        <p:txBody>
          <a:bodyPr vert="horz" wrap="square" lIns="0" tIns="51647" rIns="0" bIns="0" rtlCol="0">
            <a:spAutoFit/>
          </a:bodyPr>
          <a:lstStyle/>
          <a:p>
            <a:pPr marR="6773" algn="r">
              <a:spcBef>
                <a:spcPts val="407"/>
              </a:spcBef>
            </a:pPr>
            <a:r>
              <a:rPr sz="1867" b="1" dirty="0">
                <a:latin typeface="Courier New"/>
                <a:cs typeface="Courier New"/>
              </a:rPr>
              <a:t>5</a:t>
            </a:r>
            <a:endParaRPr sz="1867">
              <a:latin typeface="Courier New"/>
              <a:cs typeface="Courier New"/>
            </a:endParaRPr>
          </a:p>
          <a:p>
            <a:pPr marL="16933">
              <a:spcBef>
                <a:spcPts val="345"/>
              </a:spcBef>
            </a:pPr>
            <a:r>
              <a:rPr sz="2400" b="1" spc="-7" dirty="0">
                <a:latin typeface="Courier New"/>
                <a:cs typeface="Courier New"/>
              </a:rPr>
              <a:t>rd</a:t>
            </a:r>
            <a:endParaRPr sz="2400">
              <a:latin typeface="Courier New"/>
              <a:cs typeface="Courier New"/>
            </a:endParaRPr>
          </a:p>
        </p:txBody>
      </p:sp>
      <p:sp>
        <p:nvSpPr>
          <p:cNvPr id="15" name="object 15"/>
          <p:cNvSpPr txBox="1"/>
          <p:nvPr/>
        </p:nvSpPr>
        <p:spPr>
          <a:xfrm>
            <a:off x="3025871" y="1003829"/>
            <a:ext cx="6088380" cy="1462067"/>
          </a:xfrm>
          <a:prstGeom prst="rect">
            <a:avLst/>
          </a:prstGeom>
        </p:spPr>
        <p:txBody>
          <a:bodyPr vert="horz" wrap="square" lIns="0" tIns="17780" rIns="0" bIns="0" rtlCol="0">
            <a:spAutoFit/>
          </a:bodyPr>
          <a:lstStyle/>
          <a:p>
            <a:pPr marL="44026">
              <a:spcBef>
                <a:spcPts val="140"/>
              </a:spcBef>
              <a:tabLst>
                <a:tab pos="1395272" algn="l"/>
                <a:tab pos="2745671" algn="l"/>
                <a:tab pos="4063052" algn="l"/>
                <a:tab pos="5469330" algn="l"/>
              </a:tabLst>
            </a:pPr>
            <a:r>
              <a:rPr sz="1867" b="1" spc="-7" dirty="0">
                <a:latin typeface="Courier New"/>
                <a:cs typeface="Courier New"/>
              </a:rPr>
              <a:t>3</a:t>
            </a:r>
            <a:r>
              <a:rPr sz="1867" b="1" dirty="0">
                <a:latin typeface="Courier New"/>
                <a:cs typeface="Courier New"/>
              </a:rPr>
              <a:t>1	</a:t>
            </a:r>
            <a:r>
              <a:rPr sz="1867" b="1" spc="-7" dirty="0">
                <a:latin typeface="Courier New"/>
                <a:cs typeface="Courier New"/>
              </a:rPr>
              <a:t>2</a:t>
            </a:r>
            <a:r>
              <a:rPr sz="1867" b="1" dirty="0">
                <a:latin typeface="Courier New"/>
                <a:cs typeface="Courier New"/>
              </a:rPr>
              <a:t>5</a:t>
            </a:r>
            <a:r>
              <a:rPr sz="1867" b="1" spc="-767" dirty="0">
                <a:latin typeface="Courier New"/>
                <a:cs typeface="Courier New"/>
              </a:rPr>
              <a:t> </a:t>
            </a:r>
            <a:r>
              <a:rPr sz="1867" b="1" spc="-7" dirty="0">
                <a:latin typeface="Courier New"/>
                <a:cs typeface="Courier New"/>
              </a:rPr>
              <a:t>2</a:t>
            </a:r>
            <a:r>
              <a:rPr sz="1867" b="1" dirty="0">
                <a:latin typeface="Courier New"/>
                <a:cs typeface="Courier New"/>
              </a:rPr>
              <a:t>4	</a:t>
            </a:r>
            <a:r>
              <a:rPr sz="1867" b="1" spc="-7" dirty="0">
                <a:latin typeface="Courier New"/>
                <a:cs typeface="Courier New"/>
              </a:rPr>
              <a:t>2</a:t>
            </a:r>
            <a:r>
              <a:rPr sz="1867" b="1" dirty="0">
                <a:latin typeface="Courier New"/>
                <a:cs typeface="Courier New"/>
              </a:rPr>
              <a:t>0</a:t>
            </a:r>
            <a:r>
              <a:rPr sz="1867" b="1" spc="-700" dirty="0">
                <a:latin typeface="Courier New"/>
                <a:cs typeface="Courier New"/>
              </a:rPr>
              <a:t> </a:t>
            </a:r>
            <a:r>
              <a:rPr sz="1867" b="1" spc="-7" dirty="0">
                <a:latin typeface="Courier New"/>
                <a:cs typeface="Courier New"/>
              </a:rPr>
              <a:t>1</a:t>
            </a:r>
            <a:r>
              <a:rPr sz="1867" b="1" dirty="0">
                <a:latin typeface="Courier New"/>
                <a:cs typeface="Courier New"/>
              </a:rPr>
              <a:t>9	</a:t>
            </a:r>
            <a:r>
              <a:rPr sz="1867" b="1" spc="-7" dirty="0">
                <a:latin typeface="Courier New"/>
                <a:cs typeface="Courier New"/>
              </a:rPr>
              <a:t>1</a:t>
            </a:r>
            <a:r>
              <a:rPr sz="1867" b="1" spc="127" dirty="0">
                <a:latin typeface="Courier New"/>
                <a:cs typeface="Courier New"/>
              </a:rPr>
              <a:t>5</a:t>
            </a:r>
            <a:r>
              <a:rPr sz="1867" b="1" spc="-7" dirty="0">
                <a:latin typeface="Courier New"/>
                <a:cs typeface="Courier New"/>
              </a:rPr>
              <a:t>1</a:t>
            </a:r>
            <a:r>
              <a:rPr sz="1867" b="1" dirty="0">
                <a:latin typeface="Courier New"/>
                <a:cs typeface="Courier New"/>
              </a:rPr>
              <a:t>4	</a:t>
            </a: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11</a:t>
            </a:r>
            <a:endParaRPr sz="1867" dirty="0">
              <a:latin typeface="Courier New"/>
              <a:cs typeface="Courier New"/>
            </a:endParaRPr>
          </a:p>
          <a:p>
            <a:pPr>
              <a:spcBef>
                <a:spcPts val="20"/>
              </a:spcBef>
            </a:pPr>
            <a:endParaRPr sz="2533" dirty="0">
              <a:latin typeface="Courier New"/>
              <a:cs typeface="Courier New"/>
            </a:endParaRPr>
          </a:p>
          <a:p>
            <a:pPr marR="58419" algn="ctr">
              <a:tabLst>
                <a:tab pos="1463850" algn="l"/>
                <a:tab pos="2814250" algn="l"/>
                <a:tab pos="4163803" algn="l"/>
              </a:tabLst>
            </a:pPr>
            <a:r>
              <a:rPr sz="1867" b="1" dirty="0">
                <a:latin typeface="Courier New"/>
                <a:cs typeface="Courier New"/>
              </a:rPr>
              <a:t>7	5	5	3</a:t>
            </a:r>
            <a:endParaRPr sz="1867" dirty="0">
              <a:latin typeface="Courier New"/>
              <a:cs typeface="Courier New"/>
            </a:endParaRPr>
          </a:p>
          <a:p>
            <a:pPr marR="16933" algn="ctr">
              <a:spcBef>
                <a:spcPts val="1520"/>
              </a:spcBef>
              <a:tabLst>
                <a:tab pos="1350400" algn="l"/>
                <a:tab pos="2700799" algn="l"/>
                <a:tab pos="4018180" algn="l"/>
                <a:tab pos="5425303" algn="l"/>
              </a:tabLst>
            </a:pPr>
            <a:r>
              <a:rPr sz="1867" b="1" spc="-7" dirty="0">
                <a:latin typeface="Courier New"/>
                <a:cs typeface="Courier New"/>
              </a:rPr>
              <a:t>3</a:t>
            </a:r>
            <a:r>
              <a:rPr sz="1867" b="1" dirty="0">
                <a:latin typeface="Courier New"/>
                <a:cs typeface="Courier New"/>
              </a:rPr>
              <a:t>1	</a:t>
            </a:r>
            <a:r>
              <a:rPr sz="1867" b="1" spc="-7" dirty="0">
                <a:latin typeface="Courier New"/>
                <a:cs typeface="Courier New"/>
              </a:rPr>
              <a:t>2</a:t>
            </a:r>
            <a:r>
              <a:rPr sz="1867" b="1" dirty="0">
                <a:latin typeface="Courier New"/>
                <a:cs typeface="Courier New"/>
              </a:rPr>
              <a:t>5</a:t>
            </a:r>
            <a:r>
              <a:rPr sz="1867" b="1" spc="-767" dirty="0">
                <a:latin typeface="Courier New"/>
                <a:cs typeface="Courier New"/>
              </a:rPr>
              <a:t> </a:t>
            </a:r>
            <a:r>
              <a:rPr sz="1867" b="1" spc="-7" dirty="0">
                <a:latin typeface="Courier New"/>
                <a:cs typeface="Courier New"/>
              </a:rPr>
              <a:t>2</a:t>
            </a:r>
            <a:r>
              <a:rPr sz="1867" b="1" dirty="0">
                <a:latin typeface="Courier New"/>
                <a:cs typeface="Courier New"/>
              </a:rPr>
              <a:t>4	</a:t>
            </a:r>
            <a:r>
              <a:rPr sz="1867" b="1" spc="-7" dirty="0">
                <a:latin typeface="Courier New"/>
                <a:cs typeface="Courier New"/>
              </a:rPr>
              <a:t>2</a:t>
            </a:r>
            <a:r>
              <a:rPr sz="1867" b="1" dirty="0">
                <a:latin typeface="Courier New"/>
                <a:cs typeface="Courier New"/>
              </a:rPr>
              <a:t>0</a:t>
            </a:r>
            <a:r>
              <a:rPr sz="1867" b="1" spc="-700" dirty="0">
                <a:latin typeface="Courier New"/>
                <a:cs typeface="Courier New"/>
              </a:rPr>
              <a:t> </a:t>
            </a:r>
            <a:r>
              <a:rPr sz="1867" b="1" spc="-7" dirty="0">
                <a:latin typeface="Courier New"/>
                <a:cs typeface="Courier New"/>
              </a:rPr>
              <a:t>1</a:t>
            </a:r>
            <a:r>
              <a:rPr sz="1867" b="1" dirty="0">
                <a:latin typeface="Courier New"/>
                <a:cs typeface="Courier New"/>
              </a:rPr>
              <a:t>9	</a:t>
            </a:r>
            <a:r>
              <a:rPr sz="1867" b="1" spc="-7" dirty="0">
                <a:latin typeface="Courier New"/>
                <a:cs typeface="Courier New"/>
              </a:rPr>
              <a:t>1</a:t>
            </a:r>
            <a:r>
              <a:rPr sz="1867" b="1" spc="127" dirty="0">
                <a:latin typeface="Courier New"/>
                <a:cs typeface="Courier New"/>
              </a:rPr>
              <a:t>5</a:t>
            </a:r>
            <a:r>
              <a:rPr sz="1867" b="1" spc="-7" dirty="0">
                <a:latin typeface="Courier New"/>
                <a:cs typeface="Courier New"/>
              </a:rPr>
              <a:t>1</a:t>
            </a:r>
            <a:r>
              <a:rPr sz="1867" b="1" dirty="0">
                <a:latin typeface="Courier New"/>
                <a:cs typeface="Courier New"/>
              </a:rPr>
              <a:t>4	</a:t>
            </a: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11</a:t>
            </a:r>
            <a:endParaRPr sz="1867" dirty="0">
              <a:latin typeface="Courier New"/>
              <a:cs typeface="Courier New"/>
            </a:endParaRPr>
          </a:p>
        </p:txBody>
      </p:sp>
      <p:sp>
        <p:nvSpPr>
          <p:cNvPr id="16" name="object 16"/>
          <p:cNvSpPr txBox="1"/>
          <p:nvPr/>
        </p:nvSpPr>
        <p:spPr>
          <a:xfrm>
            <a:off x="10011742" y="2133521"/>
            <a:ext cx="331047" cy="305276"/>
          </a:xfrm>
          <a:prstGeom prst="rect">
            <a:avLst/>
          </a:prstGeom>
        </p:spPr>
        <p:txBody>
          <a:bodyPr vert="horz" wrap="square" lIns="0" tIns="17780" rIns="0" bIns="0" rtlCol="0">
            <a:spAutoFit/>
          </a:bodyPr>
          <a:lstStyle/>
          <a:p>
            <a:pPr marL="16933">
              <a:spcBef>
                <a:spcPts val="140"/>
              </a:spcBef>
            </a:pPr>
            <a:r>
              <a:rPr sz="1867" b="1" spc="87"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17" name="object 17"/>
          <p:cNvSpPr txBox="1"/>
          <p:nvPr/>
        </p:nvSpPr>
        <p:spPr>
          <a:xfrm>
            <a:off x="11577285" y="2151589"/>
            <a:ext cx="176953" cy="305276"/>
          </a:xfrm>
          <a:prstGeom prst="rect">
            <a:avLst/>
          </a:prstGeom>
        </p:spPr>
        <p:txBody>
          <a:bodyPr vert="horz" wrap="square" lIns="0" tIns="17780" rIns="0" bIns="0" rtlCol="0">
            <a:spAutoFit/>
          </a:bodyPr>
          <a:lstStyle/>
          <a:p>
            <a:pPr marL="16933">
              <a:spcBef>
                <a:spcPts val="140"/>
              </a:spcBef>
            </a:pPr>
            <a:r>
              <a:rPr sz="1867" b="1" dirty="0">
                <a:latin typeface="Courier New"/>
                <a:cs typeface="Courier New"/>
              </a:rPr>
              <a:t>0</a:t>
            </a:r>
            <a:endParaRPr sz="1867">
              <a:latin typeface="Courier New"/>
              <a:cs typeface="Courier New"/>
            </a:endParaRPr>
          </a:p>
        </p:txBody>
      </p:sp>
      <p:graphicFrame>
        <p:nvGraphicFramePr>
          <p:cNvPr id="18" name="object 18"/>
          <p:cNvGraphicFramePr>
            <a:graphicFrameLocks noGrp="1"/>
          </p:cNvGraphicFramePr>
          <p:nvPr>
            <p:extLst>
              <p:ext uri="{D42A27DB-BD31-4B8C-83A1-F6EECF244321}">
                <p14:modId xmlns:p14="http://schemas.microsoft.com/office/powerpoint/2010/main" val="131208272"/>
              </p:ext>
            </p:extLst>
          </p:nvPr>
        </p:nvGraphicFramePr>
        <p:xfrm>
          <a:off x="3041903" y="2414015"/>
          <a:ext cx="8686800" cy="347472"/>
        </p:xfrm>
        <a:graphic>
          <a:graphicData uri="http://schemas.openxmlformats.org/drawingml/2006/table">
            <a:tbl>
              <a:tblPr firstRow="1" bandRow="1">
                <a:tableStyleId>{2D5ABB26-0587-4C30-8999-92F81FD0307C}</a:tableStyleId>
              </a:tblPr>
              <a:tblGrid>
                <a:gridCol w="1623907">
                  <a:extLst>
                    <a:ext uri="{9D8B030D-6E8A-4147-A177-3AD203B41FA5}">
                      <a16:colId xmlns:a16="http://schemas.microsoft.com/office/drawing/2014/main" val="20000"/>
                    </a:ext>
                  </a:extLst>
                </a:gridCol>
                <a:gridCol w="1380067">
                  <a:extLst>
                    <a:ext uri="{9D8B030D-6E8A-4147-A177-3AD203B41FA5}">
                      <a16:colId xmlns:a16="http://schemas.microsoft.com/office/drawing/2014/main" val="20001"/>
                    </a:ext>
                  </a:extLst>
                </a:gridCol>
                <a:gridCol w="1298787">
                  <a:extLst>
                    <a:ext uri="{9D8B030D-6E8A-4147-A177-3AD203B41FA5}">
                      <a16:colId xmlns:a16="http://schemas.microsoft.com/office/drawing/2014/main" val="20002"/>
                    </a:ext>
                  </a:extLst>
                </a:gridCol>
                <a:gridCol w="1380067">
                  <a:extLst>
                    <a:ext uri="{9D8B030D-6E8A-4147-A177-3AD203B41FA5}">
                      <a16:colId xmlns:a16="http://schemas.microsoft.com/office/drawing/2014/main" val="20003"/>
                    </a:ext>
                  </a:extLst>
                </a:gridCol>
                <a:gridCol w="1380067">
                  <a:extLst>
                    <a:ext uri="{9D8B030D-6E8A-4147-A177-3AD203B41FA5}">
                      <a16:colId xmlns:a16="http://schemas.microsoft.com/office/drawing/2014/main" val="20004"/>
                    </a:ext>
                  </a:extLst>
                </a:gridCol>
                <a:gridCol w="1623905">
                  <a:extLst>
                    <a:ext uri="{9D8B030D-6E8A-4147-A177-3AD203B41FA5}">
                      <a16:colId xmlns:a16="http://schemas.microsoft.com/office/drawing/2014/main" val="20005"/>
                    </a:ext>
                  </a:extLst>
                </a:gridCol>
              </a:tblGrid>
              <a:tr h="347472">
                <a:tc>
                  <a:txBody>
                    <a:bodyPr/>
                    <a:lstStyle/>
                    <a:p>
                      <a:pPr marL="136525">
                        <a:lnSpc>
                          <a:spcPts val="1850"/>
                        </a:lnSpc>
                        <a:spcBef>
                          <a:spcPts val="100"/>
                        </a:spcBef>
                      </a:pPr>
                      <a:r>
                        <a:rPr sz="2100" b="1" spc="-5" dirty="0">
                          <a:latin typeface="Courier New"/>
                          <a:cs typeface="Courier New"/>
                        </a:rPr>
                        <a:t>0000000</a:t>
                      </a:r>
                      <a:endParaRPr sz="2100" dirty="0">
                        <a:latin typeface="Courier New"/>
                        <a:cs typeface="Courier New"/>
                      </a:endParaRPr>
                    </a:p>
                  </a:txBody>
                  <a:tcPr marL="0" marR="0" marT="16933" marB="0" anchor="ctr">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24485">
                        <a:lnSpc>
                          <a:spcPts val="1810"/>
                        </a:lnSpc>
                        <a:spcBef>
                          <a:spcPts val="145"/>
                        </a:spcBef>
                      </a:pPr>
                      <a:r>
                        <a:rPr sz="2100" b="1" spc="-5" dirty="0">
                          <a:latin typeface="Courier New"/>
                          <a:cs typeface="Courier New"/>
                        </a:rPr>
                        <a:t>rs2</a:t>
                      </a:r>
                      <a:endParaRPr sz="2100">
                        <a:latin typeface="Courier New"/>
                        <a:cs typeface="Courier New"/>
                      </a:endParaRPr>
                    </a:p>
                  </a:txBody>
                  <a:tcPr marL="0" marR="0" marT="24553" marB="0" anchor="ctr">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20675">
                        <a:lnSpc>
                          <a:spcPts val="1850"/>
                        </a:lnSpc>
                        <a:spcBef>
                          <a:spcPts val="100"/>
                        </a:spcBef>
                      </a:pPr>
                      <a:r>
                        <a:rPr sz="2100" b="1" spc="-5" dirty="0">
                          <a:latin typeface="Courier New"/>
                          <a:cs typeface="Courier New"/>
                        </a:rPr>
                        <a:t>rs1</a:t>
                      </a:r>
                      <a:endParaRPr sz="2100">
                        <a:latin typeface="Courier New"/>
                        <a:cs typeface="Courier New"/>
                      </a:endParaRPr>
                    </a:p>
                  </a:txBody>
                  <a:tcPr marL="0" marR="0" marT="16933" marB="0" anchor="ctr">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49885">
                        <a:lnSpc>
                          <a:spcPts val="1850"/>
                        </a:lnSpc>
                        <a:spcBef>
                          <a:spcPts val="100"/>
                        </a:spcBef>
                      </a:pPr>
                      <a:r>
                        <a:rPr sz="2100" b="1" spc="-5" dirty="0">
                          <a:latin typeface="Courier New"/>
                          <a:cs typeface="Courier New"/>
                        </a:rPr>
                        <a:t>000</a:t>
                      </a:r>
                      <a:endParaRPr sz="2100">
                        <a:latin typeface="Courier New"/>
                        <a:cs typeface="Courier New"/>
                      </a:endParaRPr>
                    </a:p>
                  </a:txBody>
                  <a:tcPr marL="0" marR="0" marT="16933" marB="0" anchor="ctr">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5720" algn="ctr">
                        <a:lnSpc>
                          <a:spcPts val="1850"/>
                        </a:lnSpc>
                        <a:spcBef>
                          <a:spcPts val="100"/>
                        </a:spcBef>
                      </a:pPr>
                      <a:r>
                        <a:rPr sz="2100" b="1" spc="-5" dirty="0">
                          <a:latin typeface="Courier New"/>
                          <a:cs typeface="Courier New"/>
                        </a:rPr>
                        <a:t>rd</a:t>
                      </a:r>
                      <a:endParaRPr sz="2100">
                        <a:latin typeface="Courier New"/>
                        <a:cs typeface="Courier New"/>
                      </a:endParaRPr>
                    </a:p>
                  </a:txBody>
                  <a:tcPr marL="0" marR="0" marT="16933" marB="0" anchor="ctr">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08585">
                        <a:lnSpc>
                          <a:spcPts val="1850"/>
                        </a:lnSpc>
                        <a:spcBef>
                          <a:spcPts val="100"/>
                        </a:spcBef>
                      </a:pPr>
                      <a:r>
                        <a:rPr sz="2100" b="1" spc="-5" dirty="0">
                          <a:latin typeface="Courier New"/>
                          <a:cs typeface="Courier New"/>
                        </a:rPr>
                        <a:t>0110011</a:t>
                      </a:r>
                      <a:endParaRPr sz="2100" dirty="0">
                        <a:latin typeface="Courier New"/>
                        <a:cs typeface="Courier New"/>
                      </a:endParaRPr>
                    </a:p>
                  </a:txBody>
                  <a:tcPr marL="0" marR="0" marT="16933" marB="0" anchor="ctr">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19" name="Date Placeholder 18">
            <a:extLst>
              <a:ext uri="{FF2B5EF4-FFF2-40B4-BE49-F238E27FC236}">
                <a16:creationId xmlns:a16="http://schemas.microsoft.com/office/drawing/2014/main" id="{3E668829-CD35-41F1-BCA4-B8C509017DA8}"/>
              </a:ext>
            </a:extLst>
          </p:cNvPr>
          <p:cNvSpPr>
            <a:spLocks noGrp="1"/>
          </p:cNvSpPr>
          <p:nvPr>
            <p:ph type="dt" sz="half" idx="10"/>
          </p:nvPr>
        </p:nvSpPr>
        <p:spPr/>
        <p:txBody>
          <a:bodyPr/>
          <a:lstStyle/>
          <a:p>
            <a:fld id="{7029DE54-BFFD-4DD6-8F18-2870194F9E70}" type="datetime1">
              <a:rPr lang="en-US" smtClean="0"/>
              <a:t>5/11/2024</a:t>
            </a:fld>
            <a:endParaRPr lang="en-US"/>
          </a:p>
        </p:txBody>
      </p:sp>
      <p:sp>
        <p:nvSpPr>
          <p:cNvPr id="20" name="Slide Number Placeholder 19">
            <a:extLst>
              <a:ext uri="{FF2B5EF4-FFF2-40B4-BE49-F238E27FC236}">
                <a16:creationId xmlns:a16="http://schemas.microsoft.com/office/drawing/2014/main" id="{6541878F-F44D-41A7-9DA0-C93EE17157BD}"/>
              </a:ext>
            </a:extLst>
          </p:cNvPr>
          <p:cNvSpPr>
            <a:spLocks noGrp="1"/>
          </p:cNvSpPr>
          <p:nvPr>
            <p:ph type="sldNum" sz="quarter" idx="12"/>
          </p:nvPr>
        </p:nvSpPr>
        <p:spPr/>
        <p:txBody>
          <a:bodyPr/>
          <a:lstStyle/>
          <a:p>
            <a:fld id="{AB6352F2-FB44-4DA6-821F-C2F4E454E2C0}"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490" y="75899"/>
            <a:ext cx="6360142"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Datapath for add</a:t>
            </a:r>
          </a:p>
        </p:txBody>
      </p:sp>
      <p:grpSp>
        <p:nvGrpSpPr>
          <p:cNvPr id="3" name="object 3"/>
          <p:cNvGrpSpPr/>
          <p:nvPr/>
        </p:nvGrpSpPr>
        <p:grpSpPr>
          <a:xfrm>
            <a:off x="3009483" y="1581282"/>
            <a:ext cx="734907" cy="918633"/>
            <a:chOff x="3850385" y="1289303"/>
            <a:chExt cx="551180" cy="688975"/>
          </a:xfrm>
        </p:grpSpPr>
        <p:sp>
          <p:nvSpPr>
            <p:cNvPr id="4" name="object 4"/>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close/>
                </a:path>
              </a:pathLst>
            </a:custGeom>
            <a:solidFill>
              <a:srgbClr val="FFFFFF"/>
            </a:solidFill>
          </p:spPr>
          <p:txBody>
            <a:bodyPr wrap="square" lIns="0" tIns="0" rIns="0" bIns="0" rtlCol="0"/>
            <a:lstStyle/>
            <a:p>
              <a:endParaRPr sz="2400"/>
            </a:p>
          </p:txBody>
        </p:sp>
        <p:sp>
          <p:nvSpPr>
            <p:cNvPr id="5" name="object 5"/>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6" name="object 6"/>
            <p:cNvSpPr/>
            <p:nvPr/>
          </p:nvSpPr>
          <p:spPr>
            <a:xfrm>
              <a:off x="3865625" y="1389125"/>
              <a:ext cx="97790" cy="1905"/>
            </a:xfrm>
            <a:custGeom>
              <a:avLst/>
              <a:gdLst/>
              <a:ahLst/>
              <a:cxnLst/>
              <a:rect l="l" t="t" r="r" b="b"/>
              <a:pathLst>
                <a:path w="97789" h="1905">
                  <a:moveTo>
                    <a:pt x="-14287" y="762"/>
                  </a:moveTo>
                  <a:lnTo>
                    <a:pt x="111823" y="762"/>
                  </a:lnTo>
                </a:path>
              </a:pathLst>
            </a:custGeom>
            <a:ln w="30099">
              <a:solidFill>
                <a:srgbClr val="000000"/>
              </a:solidFill>
            </a:ln>
          </p:spPr>
          <p:txBody>
            <a:bodyPr wrap="square" lIns="0" tIns="0" rIns="0" bIns="0" rtlCol="0"/>
            <a:lstStyle/>
            <a:p>
              <a:endParaRPr sz="2400"/>
            </a:p>
          </p:txBody>
        </p:sp>
      </p:grpSp>
      <p:sp>
        <p:nvSpPr>
          <p:cNvPr id="7" name="object 7"/>
          <p:cNvSpPr txBox="1"/>
          <p:nvPr/>
        </p:nvSpPr>
        <p:spPr>
          <a:xfrm>
            <a:off x="2758191" y="1526664"/>
            <a:ext cx="875453" cy="603456"/>
          </a:xfrm>
          <a:prstGeom prst="rect">
            <a:avLst/>
          </a:prstGeom>
        </p:spPr>
        <p:txBody>
          <a:bodyPr vert="horz" wrap="square" lIns="0" tIns="102447" rIns="0" bIns="0" rtlCol="0">
            <a:spAutoFit/>
          </a:bodyPr>
          <a:lstStyle/>
          <a:p>
            <a:pPr marL="16933">
              <a:spcBef>
                <a:spcPts val="807"/>
              </a:spcBef>
            </a:pPr>
            <a:r>
              <a:rPr sz="1333" spc="13" dirty="0">
                <a:latin typeface="Gill Sans MT"/>
                <a:cs typeface="Gill Sans MT"/>
              </a:rPr>
              <a:t>+4</a:t>
            </a:r>
            <a:endParaRPr sz="1333">
              <a:latin typeface="Gill Sans MT"/>
              <a:cs typeface="Gill Sans MT"/>
            </a:endParaRPr>
          </a:p>
          <a:p>
            <a:pPr marL="573179">
              <a:spcBef>
                <a:spcPts val="673"/>
              </a:spcBef>
            </a:pPr>
            <a:r>
              <a:rPr sz="1333" spc="-100" dirty="0">
                <a:latin typeface="Gill Sans MT"/>
                <a:cs typeface="Gill Sans MT"/>
              </a:rPr>
              <a:t>A</a:t>
            </a:r>
            <a:r>
              <a:rPr sz="1333" spc="33" dirty="0">
                <a:latin typeface="Gill Sans MT"/>
                <a:cs typeface="Gill Sans MT"/>
              </a:rPr>
              <a:t>dd</a:t>
            </a:r>
            <a:endParaRPr sz="1333">
              <a:latin typeface="Gill Sans MT"/>
              <a:cs typeface="Gill Sans MT"/>
            </a:endParaRPr>
          </a:p>
        </p:txBody>
      </p:sp>
      <p:sp>
        <p:nvSpPr>
          <p:cNvPr id="8" name="object 8"/>
          <p:cNvSpPr txBox="1"/>
          <p:nvPr/>
        </p:nvSpPr>
        <p:spPr>
          <a:xfrm>
            <a:off x="2320139" y="3581735"/>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grpSp>
        <p:nvGrpSpPr>
          <p:cNvPr id="9" name="object 9"/>
          <p:cNvGrpSpPr/>
          <p:nvPr/>
        </p:nvGrpSpPr>
        <p:grpSpPr>
          <a:xfrm>
            <a:off x="2531202" y="2772033"/>
            <a:ext cx="1731433" cy="1371600"/>
            <a:chOff x="3491674" y="2182367"/>
            <a:chExt cx="1298575" cy="1028700"/>
          </a:xfrm>
        </p:grpSpPr>
        <p:sp>
          <p:nvSpPr>
            <p:cNvPr id="10" name="object 10"/>
            <p:cNvSpPr/>
            <p:nvPr/>
          </p:nvSpPr>
          <p:spPr>
            <a:xfrm>
              <a:off x="3505961"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sp>
          <p:nvSpPr>
            <p:cNvPr id="11" name="object 11"/>
            <p:cNvSpPr/>
            <p:nvPr/>
          </p:nvSpPr>
          <p:spPr>
            <a:xfrm>
              <a:off x="3612641"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2" name="object 12"/>
            <p:cNvSpPr/>
            <p:nvPr/>
          </p:nvSpPr>
          <p:spPr>
            <a:xfrm>
              <a:off x="3865438"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3" name="object 13"/>
            <p:cNvSpPr/>
            <p:nvPr/>
          </p:nvSpPr>
          <p:spPr>
            <a:xfrm>
              <a:off x="3961637" y="2201417"/>
              <a:ext cx="809625" cy="990600"/>
            </a:xfrm>
            <a:custGeom>
              <a:avLst/>
              <a:gdLst/>
              <a:ahLst/>
              <a:cxnLst/>
              <a:rect l="l" t="t" r="r" b="b"/>
              <a:pathLst>
                <a:path w="809625" h="990600">
                  <a:moveTo>
                    <a:pt x="809243" y="0"/>
                  </a:moveTo>
                  <a:lnTo>
                    <a:pt x="0" y="0"/>
                  </a:lnTo>
                  <a:lnTo>
                    <a:pt x="0" y="990600"/>
                  </a:lnTo>
                  <a:lnTo>
                    <a:pt x="809243" y="990600"/>
                  </a:lnTo>
                  <a:lnTo>
                    <a:pt x="809243" y="0"/>
                  </a:lnTo>
                  <a:close/>
                </a:path>
              </a:pathLst>
            </a:custGeom>
            <a:solidFill>
              <a:srgbClr val="FFFFFF"/>
            </a:solidFill>
          </p:spPr>
          <p:txBody>
            <a:bodyPr wrap="square" lIns="0" tIns="0" rIns="0" bIns="0" rtlCol="0"/>
            <a:lstStyle/>
            <a:p>
              <a:endParaRPr sz="2400"/>
            </a:p>
          </p:txBody>
        </p:sp>
        <p:sp>
          <p:nvSpPr>
            <p:cNvPr id="14" name="object 14"/>
            <p:cNvSpPr/>
            <p:nvPr/>
          </p:nvSpPr>
          <p:spPr>
            <a:xfrm>
              <a:off x="3961637" y="2201417"/>
              <a:ext cx="809625" cy="990600"/>
            </a:xfrm>
            <a:custGeom>
              <a:avLst/>
              <a:gdLst/>
              <a:ahLst/>
              <a:cxnLst/>
              <a:rect l="l" t="t" r="r" b="b"/>
              <a:pathLst>
                <a:path w="809625" h="990600">
                  <a:moveTo>
                    <a:pt x="0" y="0"/>
                  </a:moveTo>
                  <a:lnTo>
                    <a:pt x="809243" y="0"/>
                  </a:lnTo>
                  <a:lnTo>
                    <a:pt x="809243" y="990600"/>
                  </a:lnTo>
                  <a:lnTo>
                    <a:pt x="0" y="990600"/>
                  </a:lnTo>
                  <a:lnTo>
                    <a:pt x="0" y="0"/>
                  </a:lnTo>
                  <a:close/>
                </a:path>
              </a:pathLst>
            </a:custGeom>
            <a:ln w="38100">
              <a:solidFill>
                <a:srgbClr val="000000"/>
              </a:solidFill>
            </a:ln>
          </p:spPr>
          <p:txBody>
            <a:bodyPr wrap="square" lIns="0" tIns="0" rIns="0" bIns="0" rtlCol="0"/>
            <a:lstStyle/>
            <a:p>
              <a:endParaRPr sz="2400"/>
            </a:p>
          </p:txBody>
        </p:sp>
      </p:grpSp>
      <p:sp>
        <p:nvSpPr>
          <p:cNvPr id="15" name="object 15"/>
          <p:cNvSpPr txBox="1"/>
          <p:nvPr/>
        </p:nvSpPr>
        <p:spPr>
          <a:xfrm>
            <a:off x="3185723" y="2949112"/>
            <a:ext cx="361527" cy="221365"/>
          </a:xfrm>
          <a:prstGeom prst="rect">
            <a:avLst/>
          </a:prstGeom>
        </p:spPr>
        <p:txBody>
          <a:bodyPr vert="horz" wrap="square" lIns="0" tIns="16087" rIns="0" bIns="0" rtlCol="0">
            <a:spAutoFit/>
          </a:bodyPr>
          <a:lstStyle/>
          <a:p>
            <a:pPr marL="16933">
              <a:spcBef>
                <a:spcPts val="127"/>
              </a:spcBef>
            </a:pPr>
            <a:r>
              <a:rPr sz="1333" spc="27" dirty="0">
                <a:latin typeface="Gill Sans MT"/>
                <a:cs typeface="Gill Sans MT"/>
              </a:rPr>
              <a:t>addr</a:t>
            </a:r>
            <a:endParaRPr sz="1333">
              <a:latin typeface="Gill Sans MT"/>
              <a:cs typeface="Gill Sans MT"/>
            </a:endParaRPr>
          </a:p>
        </p:txBody>
      </p:sp>
      <p:sp>
        <p:nvSpPr>
          <p:cNvPr id="16" name="object 16"/>
          <p:cNvSpPr txBox="1"/>
          <p:nvPr/>
        </p:nvSpPr>
        <p:spPr>
          <a:xfrm>
            <a:off x="3841150" y="3136788"/>
            <a:ext cx="276860" cy="221365"/>
          </a:xfrm>
          <a:prstGeom prst="rect">
            <a:avLst/>
          </a:prstGeom>
        </p:spPr>
        <p:txBody>
          <a:bodyPr vert="horz" wrap="square" lIns="0" tIns="16087" rIns="0" bIns="0" rtlCol="0">
            <a:spAutoFit/>
          </a:bodyPr>
          <a:lstStyle/>
          <a:p>
            <a:pPr marL="16933">
              <a:spcBef>
                <a:spcPts val="127"/>
              </a:spcBef>
            </a:pPr>
            <a:r>
              <a:rPr sz="1333" spc="33" dirty="0">
                <a:latin typeface="Gill Sans MT"/>
                <a:cs typeface="Gill Sans MT"/>
              </a:rPr>
              <a:t>ins</a:t>
            </a:r>
            <a:r>
              <a:rPr sz="1333" spc="-127" dirty="0">
                <a:latin typeface="Gill Sans MT"/>
                <a:cs typeface="Gill Sans MT"/>
              </a:rPr>
              <a:t>t</a:t>
            </a:r>
            <a:endParaRPr sz="1333">
              <a:latin typeface="Gill Sans MT"/>
              <a:cs typeface="Gill Sans MT"/>
            </a:endParaRPr>
          </a:p>
        </p:txBody>
      </p:sp>
      <p:sp>
        <p:nvSpPr>
          <p:cNvPr id="17" name="object 17"/>
          <p:cNvSpPr txBox="1"/>
          <p:nvPr/>
        </p:nvSpPr>
        <p:spPr>
          <a:xfrm>
            <a:off x="3427796" y="3765853"/>
            <a:ext cx="463973" cy="247141"/>
          </a:xfrm>
          <a:prstGeom prst="rect">
            <a:avLst/>
          </a:prstGeom>
        </p:spPr>
        <p:txBody>
          <a:bodyPr vert="horz" wrap="square" lIns="0" tIns="21167" rIns="0" bIns="0" rtlCol="0">
            <a:spAutoFit/>
          </a:bodyPr>
          <a:lstStyle/>
          <a:p>
            <a:pPr marL="16933">
              <a:spcBef>
                <a:spcPts val="167"/>
              </a:spcBef>
            </a:pPr>
            <a:r>
              <a:rPr sz="1467" spc="13" dirty="0">
                <a:latin typeface="Gill Sans MT"/>
                <a:cs typeface="Gill Sans MT"/>
              </a:rPr>
              <a:t>I</a:t>
            </a:r>
            <a:r>
              <a:rPr sz="1467" dirty="0">
                <a:latin typeface="Gill Sans MT"/>
                <a:cs typeface="Gill Sans MT"/>
              </a:rPr>
              <a:t>M</a:t>
            </a:r>
            <a:r>
              <a:rPr sz="1467" spc="-73" dirty="0">
                <a:latin typeface="Gill Sans MT"/>
                <a:cs typeface="Gill Sans MT"/>
              </a:rPr>
              <a:t>E</a:t>
            </a:r>
            <a:r>
              <a:rPr sz="1467" spc="27" dirty="0">
                <a:latin typeface="Gill Sans MT"/>
                <a:cs typeface="Gill Sans MT"/>
              </a:rPr>
              <a:t>M</a:t>
            </a:r>
            <a:endParaRPr sz="1467">
              <a:latin typeface="Gill Sans MT"/>
              <a:cs typeface="Gill Sans MT"/>
            </a:endParaRPr>
          </a:p>
        </p:txBody>
      </p:sp>
      <p:grpSp>
        <p:nvGrpSpPr>
          <p:cNvPr id="18" name="object 18"/>
          <p:cNvGrpSpPr/>
          <p:nvPr/>
        </p:nvGrpSpPr>
        <p:grpSpPr>
          <a:xfrm>
            <a:off x="2356196" y="2615570"/>
            <a:ext cx="343747" cy="883920"/>
            <a:chOff x="3360420" y="2065020"/>
            <a:chExt cx="257810" cy="662940"/>
          </a:xfrm>
        </p:grpSpPr>
        <p:sp>
          <p:nvSpPr>
            <p:cNvPr id="19" name="object 19"/>
            <p:cNvSpPr/>
            <p:nvPr/>
          </p:nvSpPr>
          <p:spPr>
            <a:xfrm>
              <a:off x="3379470" y="2084070"/>
              <a:ext cx="219710" cy="624840"/>
            </a:xfrm>
            <a:custGeom>
              <a:avLst/>
              <a:gdLst/>
              <a:ahLst/>
              <a:cxnLst/>
              <a:rect l="l" t="t" r="r" b="b"/>
              <a:pathLst>
                <a:path w="219710" h="624839">
                  <a:moveTo>
                    <a:pt x="219455" y="0"/>
                  </a:moveTo>
                  <a:lnTo>
                    <a:pt x="0" y="0"/>
                  </a:lnTo>
                  <a:lnTo>
                    <a:pt x="0" y="624840"/>
                  </a:lnTo>
                  <a:lnTo>
                    <a:pt x="219455" y="624840"/>
                  </a:lnTo>
                  <a:lnTo>
                    <a:pt x="219455" y="0"/>
                  </a:lnTo>
                  <a:close/>
                </a:path>
              </a:pathLst>
            </a:custGeom>
            <a:solidFill>
              <a:srgbClr val="FFFFFF"/>
            </a:solidFill>
          </p:spPr>
          <p:txBody>
            <a:bodyPr wrap="square" lIns="0" tIns="0" rIns="0" bIns="0" rtlCol="0"/>
            <a:lstStyle/>
            <a:p>
              <a:endParaRPr sz="2400"/>
            </a:p>
          </p:txBody>
        </p:sp>
        <p:sp>
          <p:nvSpPr>
            <p:cNvPr id="20" name="object 20"/>
            <p:cNvSpPr/>
            <p:nvPr/>
          </p:nvSpPr>
          <p:spPr>
            <a:xfrm>
              <a:off x="3379470" y="2084070"/>
              <a:ext cx="219710" cy="62484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grpSp>
      <p:sp>
        <p:nvSpPr>
          <p:cNvPr id="21" name="object 21"/>
          <p:cNvSpPr txBox="1"/>
          <p:nvPr/>
        </p:nvSpPr>
        <p:spPr>
          <a:xfrm>
            <a:off x="2383642" y="2908883"/>
            <a:ext cx="194733" cy="195717"/>
          </a:xfrm>
          <a:prstGeom prst="rect">
            <a:avLst/>
          </a:prstGeom>
        </p:spPr>
        <p:txBody>
          <a:bodyPr vert="horz" wrap="square" lIns="0" tIns="21167" rIns="0" bIns="0" rtlCol="0">
            <a:spAutoFit/>
          </a:bodyPr>
          <a:lstStyle/>
          <a:p>
            <a:pPr marL="16933">
              <a:spcBef>
                <a:spcPts val="167"/>
              </a:spcBef>
            </a:pPr>
            <a:r>
              <a:rPr sz="1133" spc="-67" dirty="0">
                <a:latin typeface="Gill Sans MT"/>
                <a:cs typeface="Gill Sans MT"/>
              </a:rPr>
              <a:t>PC</a:t>
            </a:r>
            <a:endParaRPr sz="1133">
              <a:latin typeface="Gill Sans MT"/>
              <a:cs typeface="Gill Sans MT"/>
            </a:endParaRPr>
          </a:p>
        </p:txBody>
      </p:sp>
      <p:grpSp>
        <p:nvGrpSpPr>
          <p:cNvPr id="22" name="object 22"/>
          <p:cNvGrpSpPr/>
          <p:nvPr/>
        </p:nvGrpSpPr>
        <p:grpSpPr>
          <a:xfrm>
            <a:off x="1620953" y="1122381"/>
            <a:ext cx="2560319" cy="2368973"/>
            <a:chOff x="2808987" y="945128"/>
            <a:chExt cx="1920239" cy="1776730"/>
          </a:xfrm>
        </p:grpSpPr>
        <p:sp>
          <p:nvSpPr>
            <p:cNvPr id="23" name="object 23"/>
            <p:cNvSpPr/>
            <p:nvPr/>
          </p:nvSpPr>
          <p:spPr>
            <a:xfrm>
              <a:off x="3448050"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4" name="object 24"/>
            <p:cNvSpPr/>
            <p:nvPr/>
          </p:nvSpPr>
          <p:spPr>
            <a:xfrm>
              <a:off x="2821687"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319268"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6" name="object 26"/>
            <p:cNvSpPr/>
            <p:nvPr/>
          </p:nvSpPr>
          <p:spPr>
            <a:xfrm>
              <a:off x="3682745" y="1840230"/>
              <a:ext cx="224790" cy="565785"/>
            </a:xfrm>
            <a:custGeom>
              <a:avLst/>
              <a:gdLst/>
              <a:ahLst/>
              <a:cxnLst/>
              <a:rect l="l" t="t" r="r" b="b"/>
              <a:pathLst>
                <a:path w="224789" h="565785">
                  <a:moveTo>
                    <a:pt x="1714" y="565404"/>
                  </a:moveTo>
                  <a:lnTo>
                    <a:pt x="0" y="8483"/>
                  </a:lnTo>
                  <a:lnTo>
                    <a:pt x="8572" y="0"/>
                  </a:lnTo>
                  <a:lnTo>
                    <a:pt x="224548" y="5245"/>
                  </a:lnTo>
                </a:path>
              </a:pathLst>
            </a:custGeom>
            <a:ln w="25400">
              <a:solidFill>
                <a:srgbClr val="000000"/>
              </a:solidFill>
            </a:ln>
          </p:spPr>
          <p:txBody>
            <a:bodyPr wrap="square" lIns="0" tIns="0" rIns="0" bIns="0" rtlCol="0"/>
            <a:lstStyle/>
            <a:p>
              <a:endParaRPr sz="2400"/>
            </a:p>
          </p:txBody>
        </p:sp>
        <p:sp>
          <p:nvSpPr>
            <p:cNvPr id="27" name="object 27"/>
            <p:cNvSpPr/>
            <p:nvPr/>
          </p:nvSpPr>
          <p:spPr>
            <a:xfrm>
              <a:off x="3893677" y="1807077"/>
              <a:ext cx="77470" cy="76200"/>
            </a:xfrm>
            <a:custGeom>
              <a:avLst/>
              <a:gdLst/>
              <a:ahLst/>
              <a:cxnLst/>
              <a:rect l="l" t="t" r="r" b="b"/>
              <a:pathLst>
                <a:path w="77470" h="76200">
                  <a:moveTo>
                    <a:pt x="1854" y="0"/>
                  </a:moveTo>
                  <a:lnTo>
                    <a:pt x="0" y="76174"/>
                  </a:lnTo>
                  <a:lnTo>
                    <a:pt x="77101" y="39941"/>
                  </a:lnTo>
                  <a:lnTo>
                    <a:pt x="1854" y="0"/>
                  </a:lnTo>
                  <a:close/>
                </a:path>
              </a:pathLst>
            </a:custGeom>
            <a:solidFill>
              <a:srgbClr val="000000"/>
            </a:solidFill>
          </p:spPr>
          <p:txBody>
            <a:bodyPr wrap="square" lIns="0" tIns="0" rIns="0" bIns="0" rtlCol="0"/>
            <a:lstStyle/>
            <a:p>
              <a:endParaRPr sz="2400"/>
            </a:p>
          </p:txBody>
        </p:sp>
      </p:grpSp>
      <p:sp>
        <p:nvSpPr>
          <p:cNvPr id="28" name="object 28"/>
          <p:cNvSpPr txBox="1"/>
          <p:nvPr/>
        </p:nvSpPr>
        <p:spPr>
          <a:xfrm>
            <a:off x="1539522" y="3082447"/>
            <a:ext cx="385233"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p</a:t>
            </a:r>
            <a:r>
              <a:rPr sz="1333" spc="27" dirty="0">
                <a:latin typeface="Gill Sans MT"/>
                <a:cs typeface="Gill Sans MT"/>
              </a:rPr>
              <a:t>c</a:t>
            </a:r>
            <a:r>
              <a:rPr sz="1333" dirty="0">
                <a:latin typeface="Gill Sans MT"/>
                <a:cs typeface="Gill Sans MT"/>
              </a:rPr>
              <a:t>+4</a:t>
            </a:r>
            <a:endParaRPr sz="1333">
              <a:latin typeface="Gill Sans MT"/>
              <a:cs typeface="Gill Sans MT"/>
            </a:endParaRPr>
          </a:p>
        </p:txBody>
      </p:sp>
      <p:grpSp>
        <p:nvGrpSpPr>
          <p:cNvPr id="29" name="object 29"/>
          <p:cNvGrpSpPr/>
          <p:nvPr/>
        </p:nvGrpSpPr>
        <p:grpSpPr>
          <a:xfrm>
            <a:off x="4624162" y="2937382"/>
            <a:ext cx="1214967" cy="413173"/>
            <a:chOff x="5061394" y="2306379"/>
            <a:chExt cx="911225" cy="309880"/>
          </a:xfrm>
        </p:grpSpPr>
        <p:sp>
          <p:nvSpPr>
            <p:cNvPr id="30" name="object 30"/>
            <p:cNvSpPr/>
            <p:nvPr/>
          </p:nvSpPr>
          <p:spPr>
            <a:xfrm>
              <a:off x="5075682" y="2349244"/>
              <a:ext cx="825500" cy="232410"/>
            </a:xfrm>
            <a:custGeom>
              <a:avLst/>
              <a:gdLst/>
              <a:ahLst/>
              <a:cxnLst/>
              <a:rect l="l" t="t" r="r" b="b"/>
              <a:pathLst>
                <a:path w="825500" h="232410">
                  <a:moveTo>
                    <a:pt x="0" y="231965"/>
                  </a:moveTo>
                  <a:lnTo>
                    <a:pt x="0" y="0"/>
                  </a:lnTo>
                  <a:lnTo>
                    <a:pt x="825093" y="0"/>
                  </a:lnTo>
                </a:path>
              </a:pathLst>
            </a:custGeom>
            <a:ln w="28574">
              <a:solidFill>
                <a:srgbClr val="000000"/>
              </a:solidFill>
            </a:ln>
          </p:spPr>
          <p:txBody>
            <a:bodyPr wrap="square" lIns="0" tIns="0" rIns="0" bIns="0" rtlCol="0"/>
            <a:lstStyle/>
            <a:p>
              <a:endParaRPr sz="2400"/>
            </a:p>
          </p:txBody>
        </p:sp>
        <p:sp>
          <p:nvSpPr>
            <p:cNvPr id="31" name="object 31"/>
            <p:cNvSpPr/>
            <p:nvPr/>
          </p:nvSpPr>
          <p:spPr>
            <a:xfrm>
              <a:off x="588649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2" name="object 32"/>
            <p:cNvSpPr/>
            <p:nvPr/>
          </p:nvSpPr>
          <p:spPr>
            <a:xfrm>
              <a:off x="5075682" y="2573274"/>
              <a:ext cx="825500" cy="0"/>
            </a:xfrm>
            <a:custGeom>
              <a:avLst/>
              <a:gdLst/>
              <a:ahLst/>
              <a:cxnLst/>
              <a:rect l="l" t="t" r="r" b="b"/>
              <a:pathLst>
                <a:path w="825500">
                  <a:moveTo>
                    <a:pt x="0" y="0"/>
                  </a:moveTo>
                  <a:lnTo>
                    <a:pt x="825093" y="0"/>
                  </a:lnTo>
                </a:path>
              </a:pathLst>
            </a:custGeom>
            <a:ln w="28575">
              <a:solidFill>
                <a:srgbClr val="000000"/>
              </a:solidFill>
            </a:ln>
          </p:spPr>
          <p:txBody>
            <a:bodyPr wrap="square" lIns="0" tIns="0" rIns="0" bIns="0" rtlCol="0"/>
            <a:lstStyle/>
            <a:p>
              <a:endParaRPr sz="2400"/>
            </a:p>
          </p:txBody>
        </p:sp>
        <p:sp>
          <p:nvSpPr>
            <p:cNvPr id="33" name="object 33"/>
            <p:cNvSpPr/>
            <p:nvPr/>
          </p:nvSpPr>
          <p:spPr>
            <a:xfrm>
              <a:off x="588649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4" name="object 34"/>
          <p:cNvSpPr txBox="1"/>
          <p:nvPr/>
        </p:nvSpPr>
        <p:spPr>
          <a:xfrm>
            <a:off x="4799409" y="3354004"/>
            <a:ext cx="767927"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40" dirty="0">
                <a:latin typeface="Gill Sans MT"/>
                <a:cs typeface="Gill Sans MT"/>
              </a:rPr>
              <a:t>24:</a:t>
            </a:r>
            <a:r>
              <a:rPr sz="1333" spc="-20" dirty="0">
                <a:latin typeface="Gill Sans MT"/>
                <a:cs typeface="Gill Sans MT"/>
              </a:rPr>
              <a:t>20]</a:t>
            </a:r>
            <a:endParaRPr sz="1333">
              <a:latin typeface="Gill Sans MT"/>
              <a:cs typeface="Gill Sans MT"/>
            </a:endParaRPr>
          </a:p>
        </p:txBody>
      </p:sp>
      <p:grpSp>
        <p:nvGrpSpPr>
          <p:cNvPr id="35" name="object 35"/>
          <p:cNvGrpSpPr/>
          <p:nvPr/>
        </p:nvGrpSpPr>
        <p:grpSpPr>
          <a:xfrm>
            <a:off x="4582269" y="2930529"/>
            <a:ext cx="4042833" cy="1752600"/>
            <a:chOff x="5029974" y="2301239"/>
            <a:chExt cx="3032125" cy="1314450"/>
          </a:xfrm>
        </p:grpSpPr>
        <p:sp>
          <p:nvSpPr>
            <p:cNvPr id="36" name="object 36"/>
            <p:cNvSpPr/>
            <p:nvPr/>
          </p:nvSpPr>
          <p:spPr>
            <a:xfrm>
              <a:off x="5074246" y="2339530"/>
              <a:ext cx="0" cy="1219200"/>
            </a:xfrm>
            <a:custGeom>
              <a:avLst/>
              <a:gdLst/>
              <a:ahLst/>
              <a:cxnLst/>
              <a:rect l="l" t="t" r="r" b="b"/>
              <a:pathLst>
                <a:path h="1219200">
                  <a:moveTo>
                    <a:pt x="0" y="0"/>
                  </a:moveTo>
                  <a:lnTo>
                    <a:pt x="0" y="45529"/>
                  </a:lnTo>
                </a:path>
                <a:path h="1219200">
                  <a:moveTo>
                    <a:pt x="0" y="45529"/>
                  </a:moveTo>
                  <a:lnTo>
                    <a:pt x="0" y="1219009"/>
                  </a:lnTo>
                </a:path>
              </a:pathLst>
            </a:custGeom>
            <a:ln w="31445">
              <a:solidFill>
                <a:srgbClr val="000000"/>
              </a:solidFill>
            </a:ln>
          </p:spPr>
          <p:txBody>
            <a:bodyPr wrap="square" lIns="0" tIns="0" rIns="0" bIns="0" rtlCol="0"/>
            <a:lstStyle/>
            <a:p>
              <a:endParaRPr sz="2400"/>
            </a:p>
          </p:txBody>
        </p:sp>
        <p:sp>
          <p:nvSpPr>
            <p:cNvPr id="37" name="object 37"/>
            <p:cNvSpPr/>
            <p:nvPr/>
          </p:nvSpPr>
          <p:spPr>
            <a:xfrm>
              <a:off x="5029974" y="3529863"/>
              <a:ext cx="85725" cy="86360"/>
            </a:xfrm>
            <a:custGeom>
              <a:avLst/>
              <a:gdLst/>
              <a:ahLst/>
              <a:cxnLst/>
              <a:rect l="l" t="t" r="r" b="b"/>
              <a:pathLst>
                <a:path w="85725" h="86360">
                  <a:moveTo>
                    <a:pt x="0" y="0"/>
                  </a:moveTo>
                  <a:lnTo>
                    <a:pt x="42659" y="85826"/>
                  </a:lnTo>
                  <a:lnTo>
                    <a:pt x="85725" y="203"/>
                  </a:lnTo>
                  <a:lnTo>
                    <a:pt x="0" y="0"/>
                  </a:lnTo>
                  <a:close/>
                </a:path>
              </a:pathLst>
            </a:custGeom>
            <a:solidFill>
              <a:srgbClr val="000000"/>
            </a:solidFill>
          </p:spPr>
          <p:txBody>
            <a:bodyPr wrap="square" lIns="0" tIns="0" rIns="0" bIns="0" rtlCol="0"/>
            <a:lstStyle/>
            <a:p>
              <a:endParaRPr sz="2400"/>
            </a:p>
          </p:txBody>
        </p:sp>
        <p:sp>
          <p:nvSpPr>
            <p:cNvPr id="38" name="object 38"/>
            <p:cNvSpPr/>
            <p:nvPr/>
          </p:nvSpPr>
          <p:spPr>
            <a:xfrm>
              <a:off x="5077206" y="2751581"/>
              <a:ext cx="814705" cy="0"/>
            </a:xfrm>
            <a:custGeom>
              <a:avLst/>
              <a:gdLst/>
              <a:ahLst/>
              <a:cxnLst/>
              <a:rect l="l" t="t" r="r" b="b"/>
              <a:pathLst>
                <a:path w="814704">
                  <a:moveTo>
                    <a:pt x="0" y="0"/>
                  </a:moveTo>
                  <a:lnTo>
                    <a:pt x="814451"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5877365"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40" name="object 40"/>
            <p:cNvSpPr/>
            <p:nvPr/>
          </p:nvSpPr>
          <p:spPr>
            <a:xfrm>
              <a:off x="7620761" y="2320289"/>
              <a:ext cx="422275" cy="729615"/>
            </a:xfrm>
            <a:custGeom>
              <a:avLst/>
              <a:gdLst/>
              <a:ahLst/>
              <a:cxnLst/>
              <a:rect l="l" t="t" r="r" b="b"/>
              <a:pathLst>
                <a:path w="422275" h="729614">
                  <a:moveTo>
                    <a:pt x="0" y="0"/>
                  </a:moveTo>
                  <a:lnTo>
                    <a:pt x="0" y="304012"/>
                  </a:lnTo>
                  <a:lnTo>
                    <a:pt x="84378" y="364807"/>
                  </a:lnTo>
                  <a:lnTo>
                    <a:pt x="0" y="425615"/>
                  </a:lnTo>
                  <a:lnTo>
                    <a:pt x="0" y="729615"/>
                  </a:lnTo>
                  <a:lnTo>
                    <a:pt x="421919" y="547217"/>
                  </a:lnTo>
                  <a:lnTo>
                    <a:pt x="421919" y="182410"/>
                  </a:lnTo>
                  <a:lnTo>
                    <a:pt x="0" y="0"/>
                  </a:lnTo>
                </a:path>
              </a:pathLst>
            </a:custGeom>
            <a:ln w="38100">
              <a:solidFill>
                <a:srgbClr val="000000"/>
              </a:solidFill>
            </a:ln>
          </p:spPr>
          <p:txBody>
            <a:bodyPr wrap="square" lIns="0" tIns="0" rIns="0" bIns="0" rtlCol="0"/>
            <a:lstStyle/>
            <a:p>
              <a:endParaRPr sz="2400"/>
            </a:p>
          </p:txBody>
        </p:sp>
      </p:grpSp>
      <p:sp>
        <p:nvSpPr>
          <p:cNvPr id="41" name="object 41"/>
          <p:cNvSpPr txBox="1"/>
          <p:nvPr/>
        </p:nvSpPr>
        <p:spPr>
          <a:xfrm>
            <a:off x="8125079" y="3450958"/>
            <a:ext cx="342900" cy="247141"/>
          </a:xfrm>
          <a:prstGeom prst="rect">
            <a:avLst/>
          </a:prstGeom>
        </p:spPr>
        <p:txBody>
          <a:bodyPr vert="horz" wrap="square" lIns="0" tIns="21167" rIns="0" bIns="0" rtlCol="0">
            <a:spAutoFit/>
          </a:bodyPr>
          <a:lstStyle/>
          <a:p>
            <a:pPr marL="16933">
              <a:spcBef>
                <a:spcPts val="167"/>
              </a:spcBef>
            </a:pPr>
            <a:r>
              <a:rPr sz="1467" spc="-133" dirty="0">
                <a:latin typeface="Gill Sans MT"/>
                <a:cs typeface="Gill Sans MT"/>
              </a:rPr>
              <a:t>A</a:t>
            </a:r>
            <a:r>
              <a:rPr sz="1467" spc="-87" dirty="0">
                <a:latin typeface="Gill Sans MT"/>
                <a:cs typeface="Gill Sans MT"/>
              </a:rPr>
              <a:t>L</a:t>
            </a:r>
            <a:r>
              <a:rPr sz="1467" spc="-100" dirty="0">
                <a:latin typeface="Gill Sans MT"/>
                <a:cs typeface="Gill Sans MT"/>
              </a:rPr>
              <a:t>U</a:t>
            </a:r>
            <a:endParaRPr sz="1467">
              <a:latin typeface="Gill Sans MT"/>
              <a:cs typeface="Gill Sans MT"/>
            </a:endParaRPr>
          </a:p>
        </p:txBody>
      </p:sp>
      <p:sp>
        <p:nvSpPr>
          <p:cNvPr id="42" name="object 42"/>
          <p:cNvSpPr txBox="1"/>
          <p:nvPr/>
        </p:nvSpPr>
        <p:spPr>
          <a:xfrm>
            <a:off x="8216369" y="3143260"/>
            <a:ext cx="176953" cy="324875"/>
          </a:xfrm>
          <a:prstGeom prst="rect">
            <a:avLst/>
          </a:prstGeom>
        </p:spPr>
        <p:txBody>
          <a:bodyPr vert="horz" wrap="square" lIns="0" tIns="16933" rIns="0" bIns="0" rtlCol="0">
            <a:spAutoFit/>
          </a:bodyPr>
          <a:lstStyle/>
          <a:p>
            <a:pPr marL="16933">
              <a:spcBef>
                <a:spcPts val="133"/>
              </a:spcBef>
            </a:pPr>
            <a:r>
              <a:rPr sz="2000" spc="-47" dirty="0">
                <a:latin typeface="Gill Sans MT"/>
                <a:cs typeface="Gill Sans MT"/>
              </a:rPr>
              <a:t>+</a:t>
            </a:r>
            <a:endParaRPr sz="2000">
              <a:latin typeface="Gill Sans MT"/>
              <a:cs typeface="Gill Sans MT"/>
            </a:endParaRPr>
          </a:p>
        </p:txBody>
      </p:sp>
      <p:sp>
        <p:nvSpPr>
          <p:cNvPr id="43" name="object 43"/>
          <p:cNvSpPr txBox="1"/>
          <p:nvPr/>
        </p:nvSpPr>
        <p:spPr>
          <a:xfrm>
            <a:off x="6518093" y="4340172"/>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sp>
        <p:nvSpPr>
          <p:cNvPr id="44" name="object 44"/>
          <p:cNvSpPr/>
          <p:nvPr/>
        </p:nvSpPr>
        <p:spPr>
          <a:xfrm>
            <a:off x="5856315" y="2242698"/>
            <a:ext cx="1252220" cy="1920240"/>
          </a:xfrm>
          <a:custGeom>
            <a:avLst/>
            <a:gdLst/>
            <a:ahLst/>
            <a:cxnLst/>
            <a:rect l="l" t="t" r="r" b="b"/>
            <a:pathLst>
              <a:path w="939165" h="1440180">
                <a:moveTo>
                  <a:pt x="0" y="0"/>
                </a:moveTo>
                <a:lnTo>
                  <a:pt x="938784" y="0"/>
                </a:lnTo>
                <a:lnTo>
                  <a:pt x="938784"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5" name="object 45"/>
          <p:cNvSpPr txBox="1"/>
          <p:nvPr/>
        </p:nvSpPr>
        <p:spPr>
          <a:xfrm>
            <a:off x="5998075" y="3842705"/>
            <a:ext cx="505460" cy="247141"/>
          </a:xfrm>
          <a:prstGeom prst="rect">
            <a:avLst/>
          </a:prstGeom>
        </p:spPr>
        <p:txBody>
          <a:bodyPr vert="horz" wrap="square" lIns="0" tIns="21167" rIns="0" bIns="0" rtlCol="0">
            <a:spAutoFit/>
          </a:bodyPr>
          <a:lstStyle/>
          <a:p>
            <a:pPr>
              <a:spcBef>
                <a:spcPts val="167"/>
              </a:spcBef>
            </a:pPr>
            <a:r>
              <a:rPr sz="1467" spc="-127" dirty="0">
                <a:latin typeface="Gill Sans MT"/>
                <a:cs typeface="Gill Sans MT"/>
              </a:rPr>
              <a:t>R</a:t>
            </a:r>
            <a:r>
              <a:rPr sz="1467" spc="127" dirty="0">
                <a:latin typeface="Gill Sans MT"/>
                <a:cs typeface="Gill Sans MT"/>
              </a:rPr>
              <a:t>e</a:t>
            </a:r>
            <a:r>
              <a:rPr sz="1467" spc="87" dirty="0">
                <a:latin typeface="Gill Sans MT"/>
                <a:cs typeface="Gill Sans MT"/>
              </a:rPr>
              <a:t>g</a:t>
            </a:r>
            <a:r>
              <a:rPr sz="1467" spc="7" dirty="0">
                <a:latin typeface="Gill Sans MT"/>
                <a:cs typeface="Gill Sans MT"/>
              </a:rPr>
              <a:t> </a:t>
            </a:r>
            <a:r>
              <a:rPr sz="1467" spc="-152" dirty="0">
                <a:latin typeface="Gill Sans MT"/>
                <a:cs typeface="Gill Sans MT"/>
              </a:rPr>
              <a:t>[</a:t>
            </a:r>
            <a:r>
              <a:rPr sz="1467" spc="13" dirty="0">
                <a:latin typeface="Gill Sans MT"/>
                <a:cs typeface="Gill Sans MT"/>
              </a:rPr>
              <a:t> </a:t>
            </a:r>
            <a:r>
              <a:rPr sz="1467" spc="-152" dirty="0">
                <a:latin typeface="Gill Sans MT"/>
                <a:cs typeface="Gill Sans MT"/>
              </a:rPr>
              <a:t>]</a:t>
            </a:r>
            <a:endParaRPr sz="1467">
              <a:latin typeface="Gill Sans MT"/>
              <a:cs typeface="Gill Sans MT"/>
            </a:endParaRPr>
          </a:p>
        </p:txBody>
      </p:sp>
      <p:grpSp>
        <p:nvGrpSpPr>
          <p:cNvPr id="46" name="object 46"/>
          <p:cNvGrpSpPr/>
          <p:nvPr/>
        </p:nvGrpSpPr>
        <p:grpSpPr>
          <a:xfrm>
            <a:off x="4975698" y="1624207"/>
            <a:ext cx="4120727" cy="2700019"/>
            <a:chOff x="5325046" y="1321498"/>
            <a:chExt cx="3090545" cy="2025014"/>
          </a:xfrm>
        </p:grpSpPr>
        <p:sp>
          <p:nvSpPr>
            <p:cNvPr id="47" name="object 47"/>
            <p:cNvSpPr/>
            <p:nvPr/>
          </p:nvSpPr>
          <p:spPr>
            <a:xfrm>
              <a:off x="6936486" y="2519933"/>
              <a:ext cx="620395" cy="0"/>
            </a:xfrm>
            <a:custGeom>
              <a:avLst/>
              <a:gdLst/>
              <a:ahLst/>
              <a:cxnLst/>
              <a:rect l="l" t="t" r="r" b="b"/>
              <a:pathLst>
                <a:path w="620395">
                  <a:moveTo>
                    <a:pt x="0" y="0"/>
                  </a:moveTo>
                  <a:lnTo>
                    <a:pt x="619988" y="0"/>
                  </a:lnTo>
                </a:path>
              </a:pathLst>
            </a:custGeom>
            <a:ln w="25400">
              <a:solidFill>
                <a:srgbClr val="000000"/>
              </a:solidFill>
            </a:ln>
          </p:spPr>
          <p:txBody>
            <a:bodyPr wrap="square" lIns="0" tIns="0" rIns="0" bIns="0" rtlCol="0"/>
            <a:lstStyle/>
            <a:p>
              <a:endParaRPr sz="2400"/>
            </a:p>
          </p:txBody>
        </p:sp>
        <p:sp>
          <p:nvSpPr>
            <p:cNvPr id="48" name="object 48"/>
            <p:cNvSpPr/>
            <p:nvPr/>
          </p:nvSpPr>
          <p:spPr>
            <a:xfrm>
              <a:off x="8030718" y="2676905"/>
              <a:ext cx="350520" cy="0"/>
            </a:xfrm>
            <a:custGeom>
              <a:avLst/>
              <a:gdLst/>
              <a:ahLst/>
              <a:cxnLst/>
              <a:rect l="l" t="t" r="r" b="b"/>
              <a:pathLst>
                <a:path w="350520">
                  <a:moveTo>
                    <a:pt x="0" y="0"/>
                  </a:moveTo>
                  <a:lnTo>
                    <a:pt x="350520" y="0"/>
                  </a:lnTo>
                </a:path>
              </a:pathLst>
            </a:custGeom>
            <a:ln w="28575">
              <a:solidFill>
                <a:srgbClr val="000000"/>
              </a:solidFill>
            </a:ln>
          </p:spPr>
          <p:txBody>
            <a:bodyPr wrap="square" lIns="0" tIns="0" rIns="0" bIns="0" rtlCol="0"/>
            <a:lstStyle/>
            <a:p>
              <a:endParaRPr sz="2400"/>
            </a:p>
          </p:txBody>
        </p:sp>
        <p:sp>
          <p:nvSpPr>
            <p:cNvPr id="49" name="object 49"/>
            <p:cNvSpPr/>
            <p:nvPr/>
          </p:nvSpPr>
          <p:spPr>
            <a:xfrm>
              <a:off x="7543779" y="24818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0" name="object 50"/>
            <p:cNvSpPr/>
            <p:nvPr/>
          </p:nvSpPr>
          <p:spPr>
            <a:xfrm>
              <a:off x="8387334" y="1341882"/>
              <a:ext cx="13970" cy="1325880"/>
            </a:xfrm>
            <a:custGeom>
              <a:avLst/>
              <a:gdLst/>
              <a:ahLst/>
              <a:cxnLst/>
              <a:rect l="l" t="t" r="r" b="b"/>
              <a:pathLst>
                <a:path w="13970" h="1325880">
                  <a:moveTo>
                    <a:pt x="13716" y="0"/>
                  </a:moveTo>
                  <a:lnTo>
                    <a:pt x="0" y="1325880"/>
                  </a:lnTo>
                </a:path>
              </a:pathLst>
            </a:custGeom>
            <a:ln w="28575">
              <a:solidFill>
                <a:srgbClr val="000000"/>
              </a:solidFill>
            </a:ln>
          </p:spPr>
          <p:txBody>
            <a:bodyPr wrap="square" lIns="0" tIns="0" rIns="0" bIns="0" rtlCol="0"/>
            <a:lstStyle/>
            <a:p>
              <a:endParaRPr sz="2400"/>
            </a:p>
          </p:txBody>
        </p:sp>
        <p:sp>
          <p:nvSpPr>
            <p:cNvPr id="51" name="object 51"/>
            <p:cNvSpPr/>
            <p:nvPr/>
          </p:nvSpPr>
          <p:spPr>
            <a:xfrm>
              <a:off x="5353050" y="1335786"/>
              <a:ext cx="3039110" cy="1905"/>
            </a:xfrm>
            <a:custGeom>
              <a:avLst/>
              <a:gdLst/>
              <a:ahLst/>
              <a:cxnLst/>
              <a:rect l="l" t="t" r="r" b="b"/>
              <a:pathLst>
                <a:path w="3039109" h="1905">
                  <a:moveTo>
                    <a:pt x="0" y="1524"/>
                  </a:moveTo>
                  <a:lnTo>
                    <a:pt x="3038856" y="0"/>
                  </a:lnTo>
                </a:path>
              </a:pathLst>
            </a:custGeom>
            <a:ln w="28575">
              <a:solidFill>
                <a:srgbClr val="000000"/>
              </a:solidFill>
            </a:ln>
          </p:spPr>
          <p:txBody>
            <a:bodyPr wrap="square" lIns="0" tIns="0" rIns="0" bIns="0" rtlCol="0"/>
            <a:lstStyle/>
            <a:p>
              <a:endParaRPr sz="2400"/>
            </a:p>
          </p:txBody>
        </p:sp>
        <p:sp>
          <p:nvSpPr>
            <p:cNvPr id="52" name="object 52"/>
            <p:cNvSpPr/>
            <p:nvPr/>
          </p:nvSpPr>
          <p:spPr>
            <a:xfrm>
              <a:off x="5339334" y="1341882"/>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3" name="object 53"/>
            <p:cNvSpPr/>
            <p:nvPr/>
          </p:nvSpPr>
          <p:spPr>
            <a:xfrm>
              <a:off x="5345430" y="2036826"/>
              <a:ext cx="563880" cy="0"/>
            </a:xfrm>
            <a:custGeom>
              <a:avLst/>
              <a:gdLst/>
              <a:ahLst/>
              <a:cxnLst/>
              <a:rect l="l" t="t" r="r" b="b"/>
              <a:pathLst>
                <a:path w="563879">
                  <a:moveTo>
                    <a:pt x="0" y="0"/>
                  </a:moveTo>
                  <a:lnTo>
                    <a:pt x="563664" y="0"/>
                  </a:lnTo>
                </a:path>
              </a:pathLst>
            </a:custGeom>
            <a:ln w="25400">
              <a:solidFill>
                <a:srgbClr val="000000"/>
              </a:solidFill>
            </a:ln>
          </p:spPr>
          <p:txBody>
            <a:bodyPr wrap="square" lIns="0" tIns="0" rIns="0" bIns="0" rtlCol="0"/>
            <a:lstStyle/>
            <a:p>
              <a:endParaRPr sz="2400"/>
            </a:p>
          </p:txBody>
        </p:sp>
        <p:sp>
          <p:nvSpPr>
            <p:cNvPr id="54" name="object 54"/>
            <p:cNvSpPr/>
            <p:nvPr/>
          </p:nvSpPr>
          <p:spPr>
            <a:xfrm>
              <a:off x="5896400"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5" name="object 55"/>
            <p:cNvSpPr/>
            <p:nvPr/>
          </p:nvSpPr>
          <p:spPr>
            <a:xfrm>
              <a:off x="6543294" y="3141729"/>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56" name="object 56"/>
            <p:cNvSpPr/>
            <p:nvPr/>
          </p:nvSpPr>
          <p:spPr>
            <a:xfrm>
              <a:off x="6590538" y="3225546"/>
              <a:ext cx="0" cy="108585"/>
            </a:xfrm>
            <a:custGeom>
              <a:avLst/>
              <a:gdLst/>
              <a:ahLst/>
              <a:cxnLst/>
              <a:rect l="l" t="t" r="r" b="b"/>
              <a:pathLst>
                <a:path h="108585">
                  <a:moveTo>
                    <a:pt x="0" y="0"/>
                  </a:moveTo>
                  <a:lnTo>
                    <a:pt x="0" y="108204"/>
                  </a:lnTo>
                </a:path>
              </a:pathLst>
            </a:custGeom>
            <a:ln w="25400">
              <a:solidFill>
                <a:srgbClr val="000000"/>
              </a:solidFill>
            </a:ln>
          </p:spPr>
          <p:txBody>
            <a:bodyPr wrap="square" lIns="0" tIns="0" rIns="0" bIns="0" rtlCol="0"/>
            <a:lstStyle/>
            <a:p>
              <a:endParaRPr sz="2400"/>
            </a:p>
          </p:txBody>
        </p:sp>
      </p:grpSp>
      <p:sp>
        <p:nvSpPr>
          <p:cNvPr id="57" name="object 57"/>
          <p:cNvSpPr txBox="1"/>
          <p:nvPr/>
        </p:nvSpPr>
        <p:spPr>
          <a:xfrm>
            <a:off x="4799408" y="3017527"/>
            <a:ext cx="71120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193" dirty="0">
                <a:latin typeface="Gill Sans MT"/>
                <a:cs typeface="Gill Sans MT"/>
              </a:rPr>
              <a:t>1</a:t>
            </a:r>
            <a:r>
              <a:rPr sz="1333" spc="40" dirty="0">
                <a:latin typeface="Gill Sans MT"/>
                <a:cs typeface="Gill Sans MT"/>
              </a:rPr>
              <a:t>9:</a:t>
            </a:r>
            <a:r>
              <a:rPr sz="1333" spc="-193" dirty="0">
                <a:latin typeface="Gill Sans MT"/>
                <a:cs typeface="Gill Sans MT"/>
              </a:rPr>
              <a:t>1</a:t>
            </a:r>
            <a:r>
              <a:rPr sz="1333" spc="-40" dirty="0">
                <a:latin typeface="Gill Sans MT"/>
                <a:cs typeface="Gill Sans MT"/>
              </a:rPr>
              <a:t>5]</a:t>
            </a:r>
            <a:endParaRPr sz="1333">
              <a:latin typeface="Gill Sans MT"/>
              <a:cs typeface="Gill Sans MT"/>
            </a:endParaRPr>
          </a:p>
        </p:txBody>
      </p:sp>
      <p:sp>
        <p:nvSpPr>
          <p:cNvPr id="58" name="object 58"/>
          <p:cNvSpPr txBox="1"/>
          <p:nvPr/>
        </p:nvSpPr>
        <p:spPr>
          <a:xfrm>
            <a:off x="4851558" y="2700027"/>
            <a:ext cx="611293" cy="221365"/>
          </a:xfrm>
          <a:prstGeom prst="rect">
            <a:avLst/>
          </a:prstGeom>
        </p:spPr>
        <p:txBody>
          <a:bodyPr vert="horz" wrap="square" lIns="0" tIns="16087" rIns="0" bIns="0" rtlCol="0">
            <a:spAutoFit/>
          </a:bodyPr>
          <a:lstStyle/>
          <a:p>
            <a:pPr marL="16933">
              <a:spcBef>
                <a:spcPts val="127"/>
              </a:spcBef>
            </a:pPr>
            <a:r>
              <a:rPr sz="1333" spc="-67" dirty="0">
                <a:latin typeface="Gill Sans MT"/>
                <a:cs typeface="Gill Sans MT"/>
              </a:rPr>
              <a:t>Inst[11:7]</a:t>
            </a:r>
            <a:endParaRPr sz="1333">
              <a:latin typeface="Gill Sans MT"/>
              <a:cs typeface="Gill Sans MT"/>
            </a:endParaRPr>
          </a:p>
        </p:txBody>
      </p:sp>
      <p:sp>
        <p:nvSpPr>
          <p:cNvPr id="59" name="object 59"/>
          <p:cNvSpPr txBox="1"/>
          <p:nvPr/>
        </p:nvSpPr>
        <p:spPr>
          <a:xfrm>
            <a:off x="6591572" y="3126289"/>
            <a:ext cx="448733" cy="221365"/>
          </a:xfrm>
          <a:prstGeom prst="rect">
            <a:avLst/>
          </a:prstGeom>
        </p:spPr>
        <p:txBody>
          <a:bodyPr vert="horz" wrap="square" lIns="0" tIns="16087" rIns="0" bIns="0" rtlCol="0">
            <a:spAutoFit/>
          </a:bodyPr>
          <a:lstStyle/>
          <a:p>
            <a:pPr>
              <a:spcBef>
                <a:spcPts val="127"/>
              </a:spcBef>
            </a:pPr>
            <a:r>
              <a:rPr sz="1333" spc="-193" dirty="0">
                <a:latin typeface="Gill Sans MT"/>
                <a:cs typeface="Gill Sans MT"/>
              </a:rPr>
              <a:t>D</a:t>
            </a:r>
            <a:r>
              <a:rPr sz="1333" spc="27" dirty="0">
                <a:latin typeface="Gill Sans MT"/>
                <a:cs typeface="Gill Sans MT"/>
              </a:rPr>
              <a:t>at</a:t>
            </a:r>
            <a:r>
              <a:rPr sz="1333" spc="20" dirty="0">
                <a:latin typeface="Gill Sans MT"/>
                <a:cs typeface="Gill Sans MT"/>
              </a:rPr>
              <a:t>aA</a:t>
            </a:r>
            <a:endParaRPr sz="1333">
              <a:latin typeface="Gill Sans MT"/>
              <a:cs typeface="Gill Sans MT"/>
            </a:endParaRPr>
          </a:p>
        </p:txBody>
      </p:sp>
      <p:sp>
        <p:nvSpPr>
          <p:cNvPr id="60" name="object 60"/>
          <p:cNvSpPr txBox="1"/>
          <p:nvPr/>
        </p:nvSpPr>
        <p:spPr>
          <a:xfrm>
            <a:off x="6591572" y="3518237"/>
            <a:ext cx="436880" cy="221365"/>
          </a:xfrm>
          <a:prstGeom prst="rect">
            <a:avLst/>
          </a:prstGeom>
        </p:spPr>
        <p:txBody>
          <a:bodyPr vert="horz" wrap="square" lIns="0" tIns="16087" rIns="0" bIns="0" rtlCol="0">
            <a:spAutoFit/>
          </a:bodyPr>
          <a:lstStyle/>
          <a:p>
            <a:pPr>
              <a:spcBef>
                <a:spcPts val="127"/>
              </a:spcBef>
            </a:pPr>
            <a:r>
              <a:rPr sz="1333" spc="-193" dirty="0">
                <a:latin typeface="Gill Sans MT"/>
                <a:cs typeface="Gill Sans MT"/>
              </a:rPr>
              <a:t>D</a:t>
            </a:r>
            <a:r>
              <a:rPr sz="1333" spc="27" dirty="0">
                <a:latin typeface="Gill Sans MT"/>
                <a:cs typeface="Gill Sans MT"/>
              </a:rPr>
              <a:t>at</a:t>
            </a:r>
            <a:r>
              <a:rPr sz="1333" spc="47" dirty="0">
                <a:latin typeface="Gill Sans MT"/>
                <a:cs typeface="Gill Sans MT"/>
              </a:rPr>
              <a:t>aB</a:t>
            </a:r>
            <a:endParaRPr sz="1333">
              <a:latin typeface="Gill Sans MT"/>
              <a:cs typeface="Gill Sans MT"/>
            </a:endParaRPr>
          </a:p>
        </p:txBody>
      </p:sp>
      <p:sp>
        <p:nvSpPr>
          <p:cNvPr id="61" name="object 61"/>
          <p:cNvSpPr txBox="1"/>
          <p:nvPr/>
        </p:nvSpPr>
        <p:spPr>
          <a:xfrm>
            <a:off x="5888883" y="2782061"/>
            <a:ext cx="457200" cy="907920"/>
          </a:xfrm>
          <a:prstGeom prst="rect">
            <a:avLst/>
          </a:prstGeom>
        </p:spPr>
        <p:txBody>
          <a:bodyPr vert="horz" wrap="square" lIns="0" tIns="16933" rIns="0" bIns="0" rtlCol="0">
            <a:spAutoFit/>
          </a:bodyPr>
          <a:lstStyle/>
          <a:p>
            <a:pPr marL="3387" marR="6773" indent="-4233">
              <a:lnSpc>
                <a:spcPct val="139000"/>
              </a:lnSpc>
              <a:spcBef>
                <a:spcPts val="133"/>
              </a:spcBef>
            </a:pP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27" dirty="0">
                <a:latin typeface="Gill Sans MT"/>
                <a:cs typeface="Gill Sans MT"/>
              </a:rPr>
              <a:t>D  </a:t>
            </a: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33" dirty="0">
                <a:latin typeface="Gill Sans MT"/>
                <a:cs typeface="Gill Sans MT"/>
              </a:rPr>
              <a:t>A</a:t>
            </a:r>
            <a:endParaRPr sz="1333">
              <a:latin typeface="Gill Sans MT"/>
              <a:cs typeface="Gill Sans MT"/>
            </a:endParaRPr>
          </a:p>
          <a:p>
            <a:pPr marL="3387">
              <a:spcBef>
                <a:spcPts val="900"/>
              </a:spcBef>
            </a:pPr>
            <a:r>
              <a:rPr sz="1333" spc="-40" dirty="0">
                <a:latin typeface="Gill Sans MT"/>
                <a:cs typeface="Gill Sans MT"/>
              </a:rPr>
              <a:t>AddrB</a:t>
            </a:r>
            <a:endParaRPr sz="1333">
              <a:latin typeface="Gill Sans MT"/>
              <a:cs typeface="Gill Sans MT"/>
            </a:endParaRPr>
          </a:p>
        </p:txBody>
      </p:sp>
      <p:sp>
        <p:nvSpPr>
          <p:cNvPr id="62" name="object 62"/>
          <p:cNvSpPr txBox="1"/>
          <p:nvPr/>
        </p:nvSpPr>
        <p:spPr>
          <a:xfrm>
            <a:off x="5893073" y="2446767"/>
            <a:ext cx="451273" cy="221365"/>
          </a:xfrm>
          <a:prstGeom prst="rect">
            <a:avLst/>
          </a:prstGeom>
        </p:spPr>
        <p:txBody>
          <a:bodyPr vert="horz" wrap="square" lIns="0" tIns="16087" rIns="0" bIns="0" rtlCol="0">
            <a:spAutoFit/>
          </a:bodyPr>
          <a:lstStyle/>
          <a:p>
            <a:pPr>
              <a:spcBef>
                <a:spcPts val="127"/>
              </a:spcBef>
            </a:pPr>
            <a:r>
              <a:rPr sz="1333" spc="-193" dirty="0">
                <a:latin typeface="Gill Sans MT"/>
                <a:cs typeface="Gill Sans MT"/>
              </a:rPr>
              <a:t>D</a:t>
            </a:r>
            <a:r>
              <a:rPr sz="1333" spc="27" dirty="0">
                <a:latin typeface="Gill Sans MT"/>
                <a:cs typeface="Gill Sans MT"/>
              </a:rPr>
              <a:t>at</a:t>
            </a:r>
            <a:r>
              <a:rPr sz="1333" spc="-27" dirty="0">
                <a:latin typeface="Gill Sans MT"/>
                <a:cs typeface="Gill Sans MT"/>
              </a:rPr>
              <a:t>aD</a:t>
            </a:r>
            <a:endParaRPr sz="1333">
              <a:latin typeface="Gill Sans MT"/>
              <a:cs typeface="Gill Sans MT"/>
            </a:endParaRPr>
          </a:p>
        </p:txBody>
      </p:sp>
      <p:sp>
        <p:nvSpPr>
          <p:cNvPr id="63" name="object 63"/>
          <p:cNvSpPr txBox="1"/>
          <p:nvPr/>
        </p:nvSpPr>
        <p:spPr>
          <a:xfrm>
            <a:off x="8657988" y="3123391"/>
            <a:ext cx="247227" cy="221365"/>
          </a:xfrm>
          <a:prstGeom prst="rect">
            <a:avLst/>
          </a:prstGeom>
        </p:spPr>
        <p:txBody>
          <a:bodyPr vert="horz" wrap="square" lIns="0" tIns="16087" rIns="0" bIns="0" rtlCol="0">
            <a:spAutoFit/>
          </a:bodyPr>
          <a:lstStyle/>
          <a:p>
            <a:pPr marL="16933">
              <a:spcBef>
                <a:spcPts val="127"/>
              </a:spcBef>
            </a:pPr>
            <a:r>
              <a:rPr sz="1333" spc="80" dirty="0">
                <a:latin typeface="Gill Sans MT"/>
                <a:cs typeface="Gill Sans MT"/>
              </a:rPr>
              <a:t>a</a:t>
            </a:r>
            <a:r>
              <a:rPr sz="1333" spc="60" dirty="0">
                <a:latin typeface="Gill Sans MT"/>
                <a:cs typeface="Gill Sans MT"/>
              </a:rPr>
              <a:t>l</a:t>
            </a:r>
            <a:r>
              <a:rPr sz="1333" dirty="0">
                <a:latin typeface="Gill Sans MT"/>
                <a:cs typeface="Gill Sans MT"/>
              </a:rPr>
              <a:t>u</a:t>
            </a:r>
            <a:endParaRPr sz="1333">
              <a:latin typeface="Gill Sans MT"/>
              <a:cs typeface="Gill Sans MT"/>
            </a:endParaRPr>
          </a:p>
        </p:txBody>
      </p:sp>
      <p:sp>
        <p:nvSpPr>
          <p:cNvPr id="64" name="object 64"/>
          <p:cNvSpPr txBox="1"/>
          <p:nvPr/>
        </p:nvSpPr>
        <p:spPr>
          <a:xfrm>
            <a:off x="7166484" y="2916653"/>
            <a:ext cx="572345" cy="221365"/>
          </a:xfrm>
          <a:prstGeom prst="rect">
            <a:avLst/>
          </a:prstGeom>
        </p:spPr>
        <p:txBody>
          <a:bodyPr vert="horz" wrap="square" lIns="0" tIns="16087" rIns="0" bIns="0" rtlCol="0">
            <a:spAutoFit/>
          </a:bodyPr>
          <a:lstStyle/>
          <a:p>
            <a:pPr marL="16933">
              <a:spcBef>
                <a:spcPts val="127"/>
              </a:spcBef>
            </a:pPr>
            <a:r>
              <a:rPr sz="1333" spc="-53" dirty="0">
                <a:latin typeface="Gill Sans MT"/>
                <a:cs typeface="Gill Sans MT"/>
              </a:rPr>
              <a:t>Reg[rs1]</a:t>
            </a:r>
            <a:endParaRPr sz="1333">
              <a:latin typeface="Gill Sans MT"/>
              <a:cs typeface="Gill Sans MT"/>
            </a:endParaRPr>
          </a:p>
        </p:txBody>
      </p:sp>
      <p:sp>
        <p:nvSpPr>
          <p:cNvPr id="65" name="object 65"/>
          <p:cNvSpPr txBox="1"/>
          <p:nvPr/>
        </p:nvSpPr>
        <p:spPr>
          <a:xfrm>
            <a:off x="7146139" y="3356928"/>
            <a:ext cx="600287" cy="221365"/>
          </a:xfrm>
          <a:prstGeom prst="rect">
            <a:avLst/>
          </a:prstGeom>
        </p:spPr>
        <p:txBody>
          <a:bodyPr vert="horz" wrap="square" lIns="0" tIns="16087" rIns="0" bIns="0" rtlCol="0">
            <a:spAutoFit/>
          </a:bodyPr>
          <a:lstStyle/>
          <a:p>
            <a:pPr marL="16933">
              <a:spcBef>
                <a:spcPts val="127"/>
              </a:spcBef>
            </a:pPr>
            <a:r>
              <a:rPr sz="1333" spc="-27" dirty="0">
                <a:latin typeface="Gill Sans MT"/>
                <a:cs typeface="Gill Sans MT"/>
              </a:rPr>
              <a:t>Reg[rs2]</a:t>
            </a:r>
            <a:endParaRPr sz="1333">
              <a:latin typeface="Gill Sans MT"/>
              <a:cs typeface="Gill Sans MT"/>
            </a:endParaRPr>
          </a:p>
        </p:txBody>
      </p:sp>
      <p:sp>
        <p:nvSpPr>
          <p:cNvPr id="66" name="object 66"/>
          <p:cNvSpPr txBox="1"/>
          <p:nvPr/>
        </p:nvSpPr>
        <p:spPr>
          <a:xfrm>
            <a:off x="4824083" y="4402861"/>
            <a:ext cx="65024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87" dirty="0">
                <a:latin typeface="Gill Sans MT"/>
                <a:cs typeface="Gill Sans MT"/>
              </a:rPr>
              <a:t>3</a:t>
            </a:r>
            <a:r>
              <a:rPr sz="1333" spc="-80" dirty="0">
                <a:latin typeface="Gill Sans MT"/>
                <a:cs typeface="Gill Sans MT"/>
              </a:rPr>
              <a:t>1</a:t>
            </a:r>
            <a:r>
              <a:rPr sz="1333" spc="53" dirty="0">
                <a:latin typeface="Gill Sans MT"/>
                <a:cs typeface="Gill Sans MT"/>
              </a:rPr>
              <a:t>:</a:t>
            </a:r>
            <a:r>
              <a:rPr sz="1333" spc="-40" dirty="0">
                <a:latin typeface="Gill Sans MT"/>
                <a:cs typeface="Gill Sans MT"/>
              </a:rPr>
              <a:t>0]</a:t>
            </a:r>
            <a:endParaRPr sz="1333">
              <a:latin typeface="Gill Sans MT"/>
              <a:cs typeface="Gill Sans MT"/>
            </a:endParaRPr>
          </a:p>
        </p:txBody>
      </p:sp>
      <p:grpSp>
        <p:nvGrpSpPr>
          <p:cNvPr id="67" name="object 67"/>
          <p:cNvGrpSpPr/>
          <p:nvPr/>
        </p:nvGrpSpPr>
        <p:grpSpPr>
          <a:xfrm>
            <a:off x="1612483" y="3654943"/>
            <a:ext cx="7557347" cy="1797473"/>
            <a:chOff x="2802635" y="2844549"/>
            <a:chExt cx="5668010" cy="1348105"/>
          </a:xfrm>
        </p:grpSpPr>
        <p:sp>
          <p:nvSpPr>
            <p:cNvPr id="68" name="object 68"/>
            <p:cNvSpPr/>
            <p:nvPr/>
          </p:nvSpPr>
          <p:spPr>
            <a:xfrm>
              <a:off x="6942582" y="2882646"/>
              <a:ext cx="620395" cy="0"/>
            </a:xfrm>
            <a:custGeom>
              <a:avLst/>
              <a:gdLst/>
              <a:ahLst/>
              <a:cxnLst/>
              <a:rect l="l" t="t" r="r" b="b"/>
              <a:pathLst>
                <a:path w="620395">
                  <a:moveTo>
                    <a:pt x="0" y="0"/>
                  </a:moveTo>
                  <a:lnTo>
                    <a:pt x="619988" y="0"/>
                  </a:lnTo>
                </a:path>
              </a:pathLst>
            </a:custGeom>
            <a:ln w="25400">
              <a:solidFill>
                <a:srgbClr val="000000"/>
              </a:solidFill>
            </a:ln>
          </p:spPr>
          <p:txBody>
            <a:bodyPr wrap="square" lIns="0" tIns="0" rIns="0" bIns="0" rtlCol="0"/>
            <a:lstStyle/>
            <a:p>
              <a:endParaRPr sz="2400"/>
            </a:p>
          </p:txBody>
        </p:sp>
        <p:sp>
          <p:nvSpPr>
            <p:cNvPr id="69" name="object 69"/>
            <p:cNvSpPr/>
            <p:nvPr/>
          </p:nvSpPr>
          <p:spPr>
            <a:xfrm>
              <a:off x="7549875" y="284454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0" name="object 70"/>
            <p:cNvSpPr/>
            <p:nvPr/>
          </p:nvSpPr>
          <p:spPr>
            <a:xfrm>
              <a:off x="2821685" y="3620262"/>
              <a:ext cx="5629910" cy="553720"/>
            </a:xfrm>
            <a:custGeom>
              <a:avLst/>
              <a:gdLst/>
              <a:ahLst/>
              <a:cxnLst/>
              <a:rect l="l" t="t" r="r" b="b"/>
              <a:pathLst>
                <a:path w="5629909" h="553720">
                  <a:moveTo>
                    <a:pt x="0" y="0"/>
                  </a:moveTo>
                  <a:lnTo>
                    <a:pt x="5629656" y="0"/>
                  </a:lnTo>
                  <a:lnTo>
                    <a:pt x="5629656" y="553212"/>
                  </a:lnTo>
                  <a:lnTo>
                    <a:pt x="0" y="553212"/>
                  </a:lnTo>
                  <a:lnTo>
                    <a:pt x="0" y="0"/>
                  </a:lnTo>
                  <a:close/>
                </a:path>
              </a:pathLst>
            </a:custGeom>
            <a:ln w="38100">
              <a:solidFill>
                <a:srgbClr val="000000"/>
              </a:solidFill>
            </a:ln>
          </p:spPr>
          <p:txBody>
            <a:bodyPr wrap="square" lIns="0" tIns="0" rIns="0" bIns="0" rtlCol="0"/>
            <a:lstStyle/>
            <a:p>
              <a:endParaRPr sz="2400"/>
            </a:p>
          </p:txBody>
        </p:sp>
      </p:grpSp>
      <p:sp>
        <p:nvSpPr>
          <p:cNvPr id="71" name="object 71"/>
          <p:cNvSpPr txBox="1"/>
          <p:nvPr/>
        </p:nvSpPr>
        <p:spPr>
          <a:xfrm>
            <a:off x="3764251" y="5115927"/>
            <a:ext cx="1003300" cy="247141"/>
          </a:xfrm>
          <a:prstGeom prst="rect">
            <a:avLst/>
          </a:prstGeom>
        </p:spPr>
        <p:txBody>
          <a:bodyPr vert="horz" wrap="square" lIns="0" tIns="21167" rIns="0" bIns="0" rtlCol="0">
            <a:spAutoFit/>
          </a:bodyPr>
          <a:lstStyle/>
          <a:p>
            <a:pPr>
              <a:spcBef>
                <a:spcPts val="167"/>
              </a:spcBef>
            </a:pPr>
            <a:r>
              <a:rPr sz="1467" spc="-167" dirty="0">
                <a:latin typeface="Gill Sans MT"/>
                <a:cs typeface="Gill Sans MT"/>
              </a:rPr>
              <a:t>C</a:t>
            </a:r>
            <a:r>
              <a:rPr sz="1467" spc="-20" dirty="0">
                <a:latin typeface="Gill Sans MT"/>
                <a:cs typeface="Gill Sans MT"/>
              </a:rPr>
              <a:t>on</a:t>
            </a:r>
            <a:r>
              <a:rPr sz="1467" spc="-7" dirty="0">
                <a:latin typeface="Gill Sans MT"/>
                <a:cs typeface="Gill Sans MT"/>
              </a:rPr>
              <a:t>t</a:t>
            </a:r>
            <a:r>
              <a:rPr sz="1467" spc="-107" dirty="0">
                <a:latin typeface="Gill Sans MT"/>
                <a:cs typeface="Gill Sans MT"/>
              </a:rPr>
              <a:t>r</a:t>
            </a:r>
            <a:r>
              <a:rPr sz="1467" spc="-27" dirty="0">
                <a:latin typeface="Gill Sans MT"/>
                <a:cs typeface="Gill Sans MT"/>
              </a:rPr>
              <a:t>ol</a:t>
            </a:r>
            <a:r>
              <a:rPr sz="1467" spc="7" dirty="0">
                <a:latin typeface="Gill Sans MT"/>
                <a:cs typeface="Gill Sans MT"/>
              </a:rPr>
              <a:t> </a:t>
            </a:r>
            <a:r>
              <a:rPr sz="1467" spc="-13" dirty="0">
                <a:latin typeface="Gill Sans MT"/>
                <a:cs typeface="Gill Sans MT"/>
              </a:rPr>
              <a:t>l</a:t>
            </a:r>
            <a:r>
              <a:rPr sz="1467" spc="100" dirty="0">
                <a:latin typeface="Gill Sans MT"/>
                <a:cs typeface="Gill Sans MT"/>
              </a:rPr>
              <a:t>o</a:t>
            </a:r>
            <a:r>
              <a:rPr sz="1467" spc="87" dirty="0">
                <a:latin typeface="Gill Sans MT"/>
                <a:cs typeface="Gill Sans MT"/>
              </a:rPr>
              <a:t>g</a:t>
            </a:r>
            <a:r>
              <a:rPr sz="1467" spc="-13" dirty="0">
                <a:latin typeface="Gill Sans MT"/>
                <a:cs typeface="Gill Sans MT"/>
              </a:rPr>
              <a:t>i</a:t>
            </a:r>
            <a:r>
              <a:rPr sz="1467" spc="-20" dirty="0">
                <a:latin typeface="Gill Sans MT"/>
                <a:cs typeface="Gill Sans MT"/>
              </a:rPr>
              <a:t>c</a:t>
            </a:r>
            <a:endParaRPr sz="1467">
              <a:latin typeface="Gill Sans MT"/>
              <a:cs typeface="Gill Sans MT"/>
            </a:endParaRPr>
          </a:p>
        </p:txBody>
      </p:sp>
      <p:grpSp>
        <p:nvGrpSpPr>
          <p:cNvPr id="72" name="object 72"/>
          <p:cNvGrpSpPr/>
          <p:nvPr/>
        </p:nvGrpSpPr>
        <p:grpSpPr>
          <a:xfrm>
            <a:off x="1586075" y="1071247"/>
            <a:ext cx="7528560" cy="3612727"/>
            <a:chOff x="2782829" y="906777"/>
            <a:chExt cx="5646420" cy="2709545"/>
          </a:xfrm>
        </p:grpSpPr>
        <p:sp>
          <p:nvSpPr>
            <p:cNvPr id="73" name="object 73"/>
            <p:cNvSpPr/>
            <p:nvPr/>
          </p:nvSpPr>
          <p:spPr>
            <a:xfrm>
              <a:off x="6256782" y="3289042"/>
              <a:ext cx="0" cy="327025"/>
            </a:xfrm>
            <a:custGeom>
              <a:avLst/>
              <a:gdLst/>
              <a:ahLst/>
              <a:cxnLst/>
              <a:rect l="l" t="t" r="r" b="b"/>
              <a:pathLst>
                <a:path h="327025">
                  <a:moveTo>
                    <a:pt x="0" y="326948"/>
                  </a:moveTo>
                  <a:lnTo>
                    <a:pt x="0" y="0"/>
                  </a:lnTo>
                </a:path>
              </a:pathLst>
            </a:custGeom>
            <a:ln w="25400">
              <a:solidFill>
                <a:srgbClr val="000000"/>
              </a:solidFill>
            </a:ln>
          </p:spPr>
          <p:txBody>
            <a:bodyPr wrap="square" lIns="0" tIns="0" rIns="0" bIns="0" rtlCol="0"/>
            <a:lstStyle/>
            <a:p>
              <a:endParaRPr sz="2400"/>
            </a:p>
          </p:txBody>
        </p:sp>
        <p:sp>
          <p:nvSpPr>
            <p:cNvPr id="74" name="object 74"/>
            <p:cNvSpPr/>
            <p:nvPr/>
          </p:nvSpPr>
          <p:spPr>
            <a:xfrm>
              <a:off x="6218685" y="3225544"/>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5" name="object 75"/>
            <p:cNvSpPr/>
            <p:nvPr/>
          </p:nvSpPr>
          <p:spPr>
            <a:xfrm>
              <a:off x="4780788" y="2563368"/>
              <a:ext cx="295910" cy="0"/>
            </a:xfrm>
            <a:custGeom>
              <a:avLst/>
              <a:gdLst/>
              <a:ahLst/>
              <a:cxnLst/>
              <a:rect l="l" t="t" r="r" b="b"/>
              <a:pathLst>
                <a:path w="295910">
                  <a:moveTo>
                    <a:pt x="0" y="0"/>
                  </a:moveTo>
                  <a:lnTo>
                    <a:pt x="295656" y="0"/>
                  </a:lnTo>
                </a:path>
              </a:pathLst>
            </a:custGeom>
            <a:ln w="76200">
              <a:solidFill>
                <a:srgbClr val="D7E055"/>
              </a:solidFill>
            </a:ln>
          </p:spPr>
          <p:txBody>
            <a:bodyPr wrap="square" lIns="0" tIns="0" rIns="0" bIns="0" rtlCol="0"/>
            <a:lstStyle/>
            <a:p>
              <a:endParaRPr sz="2400"/>
            </a:p>
          </p:txBody>
        </p:sp>
        <p:sp>
          <p:nvSpPr>
            <p:cNvPr id="76" name="object 76"/>
            <p:cNvSpPr/>
            <p:nvPr/>
          </p:nvSpPr>
          <p:spPr>
            <a:xfrm>
              <a:off x="5076444" y="2569463"/>
              <a:ext cx="861060" cy="0"/>
            </a:xfrm>
            <a:custGeom>
              <a:avLst/>
              <a:gdLst/>
              <a:ahLst/>
              <a:cxnLst/>
              <a:rect l="l" t="t" r="r" b="b"/>
              <a:pathLst>
                <a:path w="861060">
                  <a:moveTo>
                    <a:pt x="0" y="0"/>
                  </a:moveTo>
                  <a:lnTo>
                    <a:pt x="861060" y="0"/>
                  </a:lnTo>
                </a:path>
              </a:pathLst>
            </a:custGeom>
            <a:ln w="76200">
              <a:solidFill>
                <a:srgbClr val="D7E055"/>
              </a:solidFill>
            </a:ln>
          </p:spPr>
          <p:txBody>
            <a:bodyPr wrap="square" lIns="0" tIns="0" rIns="0" bIns="0" rtlCol="0"/>
            <a:lstStyle/>
            <a:p>
              <a:endParaRPr sz="2400"/>
            </a:p>
          </p:txBody>
        </p:sp>
        <p:sp>
          <p:nvSpPr>
            <p:cNvPr id="77" name="object 77"/>
            <p:cNvSpPr/>
            <p:nvPr/>
          </p:nvSpPr>
          <p:spPr>
            <a:xfrm>
              <a:off x="5084064" y="2752344"/>
              <a:ext cx="832485" cy="0"/>
            </a:xfrm>
            <a:custGeom>
              <a:avLst/>
              <a:gdLst/>
              <a:ahLst/>
              <a:cxnLst/>
              <a:rect l="l" t="t" r="r" b="b"/>
              <a:pathLst>
                <a:path w="832485">
                  <a:moveTo>
                    <a:pt x="0" y="0"/>
                  </a:moveTo>
                  <a:lnTo>
                    <a:pt x="832104" y="0"/>
                  </a:lnTo>
                </a:path>
              </a:pathLst>
            </a:custGeom>
            <a:ln w="76200">
              <a:solidFill>
                <a:srgbClr val="D7E055"/>
              </a:solidFill>
            </a:ln>
          </p:spPr>
          <p:txBody>
            <a:bodyPr wrap="square" lIns="0" tIns="0" rIns="0" bIns="0" rtlCol="0"/>
            <a:lstStyle/>
            <a:p>
              <a:endParaRPr sz="2400"/>
            </a:p>
          </p:txBody>
        </p:sp>
        <p:sp>
          <p:nvSpPr>
            <p:cNvPr id="78" name="object 78"/>
            <p:cNvSpPr/>
            <p:nvPr/>
          </p:nvSpPr>
          <p:spPr>
            <a:xfrm>
              <a:off x="6918960" y="2519172"/>
              <a:ext cx="707390" cy="0"/>
            </a:xfrm>
            <a:custGeom>
              <a:avLst/>
              <a:gdLst/>
              <a:ahLst/>
              <a:cxnLst/>
              <a:rect l="l" t="t" r="r" b="b"/>
              <a:pathLst>
                <a:path w="707390">
                  <a:moveTo>
                    <a:pt x="0" y="0"/>
                  </a:moveTo>
                  <a:lnTo>
                    <a:pt x="707136" y="0"/>
                  </a:lnTo>
                </a:path>
              </a:pathLst>
            </a:custGeom>
            <a:ln w="76200">
              <a:solidFill>
                <a:srgbClr val="D7E055"/>
              </a:solidFill>
            </a:ln>
          </p:spPr>
          <p:txBody>
            <a:bodyPr wrap="square" lIns="0" tIns="0" rIns="0" bIns="0" rtlCol="0"/>
            <a:lstStyle/>
            <a:p>
              <a:endParaRPr sz="2400"/>
            </a:p>
          </p:txBody>
        </p:sp>
        <p:sp>
          <p:nvSpPr>
            <p:cNvPr id="79" name="object 79"/>
            <p:cNvSpPr/>
            <p:nvPr/>
          </p:nvSpPr>
          <p:spPr>
            <a:xfrm>
              <a:off x="6929627" y="2877312"/>
              <a:ext cx="696595" cy="0"/>
            </a:xfrm>
            <a:custGeom>
              <a:avLst/>
              <a:gdLst/>
              <a:ahLst/>
              <a:cxnLst/>
              <a:rect l="l" t="t" r="r" b="b"/>
              <a:pathLst>
                <a:path w="696595">
                  <a:moveTo>
                    <a:pt x="0" y="0"/>
                  </a:moveTo>
                  <a:lnTo>
                    <a:pt x="696468" y="0"/>
                  </a:lnTo>
                </a:path>
              </a:pathLst>
            </a:custGeom>
            <a:ln w="76200">
              <a:solidFill>
                <a:srgbClr val="D7E055"/>
              </a:solidFill>
            </a:ln>
          </p:spPr>
          <p:txBody>
            <a:bodyPr wrap="square" lIns="0" tIns="0" rIns="0" bIns="0" rtlCol="0"/>
            <a:lstStyle/>
            <a:p>
              <a:endParaRPr sz="2400"/>
            </a:p>
          </p:txBody>
        </p:sp>
        <p:sp>
          <p:nvSpPr>
            <p:cNvPr id="80" name="object 80"/>
            <p:cNvSpPr/>
            <p:nvPr/>
          </p:nvSpPr>
          <p:spPr>
            <a:xfrm>
              <a:off x="5338573" y="1328930"/>
              <a:ext cx="3053080" cy="1356360"/>
            </a:xfrm>
            <a:custGeom>
              <a:avLst/>
              <a:gdLst/>
              <a:ahLst/>
              <a:cxnLst/>
              <a:rect l="l" t="t" r="r" b="b"/>
              <a:pathLst>
                <a:path w="3053079" h="1356360">
                  <a:moveTo>
                    <a:pt x="2698711" y="1352092"/>
                  </a:moveTo>
                  <a:lnTo>
                    <a:pt x="3052572" y="1356360"/>
                  </a:lnTo>
                  <a:lnTo>
                    <a:pt x="3052413" y="1306282"/>
                  </a:lnTo>
                  <a:lnTo>
                    <a:pt x="3052255" y="1256204"/>
                  </a:lnTo>
                  <a:lnTo>
                    <a:pt x="3052097" y="1206127"/>
                  </a:lnTo>
                  <a:lnTo>
                    <a:pt x="3051939" y="1156049"/>
                  </a:lnTo>
                  <a:lnTo>
                    <a:pt x="3051781" y="1105972"/>
                  </a:lnTo>
                  <a:lnTo>
                    <a:pt x="3051623" y="1055894"/>
                  </a:lnTo>
                  <a:lnTo>
                    <a:pt x="3051465" y="1005817"/>
                  </a:lnTo>
                  <a:lnTo>
                    <a:pt x="3051307" y="955739"/>
                  </a:lnTo>
                  <a:lnTo>
                    <a:pt x="3051149" y="905662"/>
                  </a:lnTo>
                  <a:lnTo>
                    <a:pt x="3050991" y="855584"/>
                  </a:lnTo>
                  <a:lnTo>
                    <a:pt x="3050833" y="805507"/>
                  </a:lnTo>
                  <a:lnTo>
                    <a:pt x="3050675" y="755429"/>
                  </a:lnTo>
                  <a:lnTo>
                    <a:pt x="3049411" y="354809"/>
                  </a:lnTo>
                  <a:lnTo>
                    <a:pt x="3049253" y="304732"/>
                  </a:lnTo>
                  <a:lnTo>
                    <a:pt x="3048462" y="54344"/>
                  </a:lnTo>
                  <a:lnTo>
                    <a:pt x="3048304" y="4267"/>
                  </a:lnTo>
                  <a:lnTo>
                    <a:pt x="0" y="0"/>
                  </a:lnTo>
                  <a:lnTo>
                    <a:pt x="304" y="50877"/>
                  </a:lnTo>
                  <a:lnTo>
                    <a:pt x="609" y="101754"/>
                  </a:lnTo>
                  <a:lnTo>
                    <a:pt x="914" y="152632"/>
                  </a:lnTo>
                  <a:lnTo>
                    <a:pt x="1219" y="203511"/>
                  </a:lnTo>
                  <a:lnTo>
                    <a:pt x="1524" y="254389"/>
                  </a:lnTo>
                  <a:lnTo>
                    <a:pt x="1828" y="305268"/>
                  </a:lnTo>
                  <a:lnTo>
                    <a:pt x="2133" y="356147"/>
                  </a:lnTo>
                  <a:lnTo>
                    <a:pt x="2438" y="407026"/>
                  </a:lnTo>
                  <a:lnTo>
                    <a:pt x="2743" y="457906"/>
                  </a:lnTo>
                  <a:lnTo>
                    <a:pt x="3048" y="508785"/>
                  </a:lnTo>
                  <a:lnTo>
                    <a:pt x="3352" y="559665"/>
                  </a:lnTo>
                  <a:lnTo>
                    <a:pt x="3657" y="610545"/>
                  </a:lnTo>
                  <a:lnTo>
                    <a:pt x="3962" y="661425"/>
                  </a:lnTo>
                  <a:lnTo>
                    <a:pt x="4267" y="712304"/>
                  </a:lnTo>
                  <a:lnTo>
                    <a:pt x="626719" y="708037"/>
                  </a:lnTo>
                </a:path>
              </a:pathLst>
            </a:custGeom>
            <a:ln w="76199">
              <a:solidFill>
                <a:srgbClr val="D7E055"/>
              </a:solidFill>
            </a:ln>
          </p:spPr>
          <p:txBody>
            <a:bodyPr wrap="square" lIns="0" tIns="0" rIns="0" bIns="0" rtlCol="0"/>
            <a:lstStyle/>
            <a:p>
              <a:endParaRPr sz="2400"/>
            </a:p>
          </p:txBody>
        </p:sp>
        <p:sp>
          <p:nvSpPr>
            <p:cNvPr id="81" name="object 81"/>
            <p:cNvSpPr/>
            <p:nvPr/>
          </p:nvSpPr>
          <p:spPr>
            <a:xfrm>
              <a:off x="5084064" y="2346960"/>
              <a:ext cx="832485" cy="0"/>
            </a:xfrm>
            <a:custGeom>
              <a:avLst/>
              <a:gdLst/>
              <a:ahLst/>
              <a:cxnLst/>
              <a:rect l="l" t="t" r="r" b="b"/>
              <a:pathLst>
                <a:path w="832485">
                  <a:moveTo>
                    <a:pt x="0" y="0"/>
                  </a:moveTo>
                  <a:lnTo>
                    <a:pt x="832104" y="0"/>
                  </a:lnTo>
                </a:path>
              </a:pathLst>
            </a:custGeom>
            <a:ln w="76200">
              <a:solidFill>
                <a:srgbClr val="D7E055"/>
              </a:solidFill>
            </a:ln>
          </p:spPr>
          <p:txBody>
            <a:bodyPr wrap="square" lIns="0" tIns="0" rIns="0" bIns="0" rtlCol="0"/>
            <a:lstStyle/>
            <a:p>
              <a:endParaRPr sz="2400"/>
            </a:p>
          </p:txBody>
        </p:sp>
        <p:sp>
          <p:nvSpPr>
            <p:cNvPr id="82" name="object 82"/>
            <p:cNvSpPr/>
            <p:nvPr/>
          </p:nvSpPr>
          <p:spPr>
            <a:xfrm>
              <a:off x="2820929" y="944877"/>
              <a:ext cx="1889760" cy="1438910"/>
            </a:xfrm>
            <a:custGeom>
              <a:avLst/>
              <a:gdLst/>
              <a:ahLst/>
              <a:cxnLst/>
              <a:rect l="l" t="t" r="r" b="b"/>
              <a:pathLst>
                <a:path w="1889760" h="1438910">
                  <a:moveTo>
                    <a:pt x="862711" y="1419974"/>
                  </a:moveTo>
                  <a:lnTo>
                    <a:pt x="862371" y="1370038"/>
                  </a:lnTo>
                  <a:lnTo>
                    <a:pt x="862032" y="1320102"/>
                  </a:lnTo>
                  <a:lnTo>
                    <a:pt x="861692" y="1270166"/>
                  </a:lnTo>
                  <a:lnTo>
                    <a:pt x="861353" y="1220229"/>
                  </a:lnTo>
                  <a:lnTo>
                    <a:pt x="861013" y="1170292"/>
                  </a:lnTo>
                  <a:lnTo>
                    <a:pt x="860674" y="1120355"/>
                  </a:lnTo>
                  <a:lnTo>
                    <a:pt x="860334" y="1070418"/>
                  </a:lnTo>
                  <a:lnTo>
                    <a:pt x="859995" y="1020481"/>
                  </a:lnTo>
                  <a:lnTo>
                    <a:pt x="859656" y="970545"/>
                  </a:lnTo>
                  <a:lnTo>
                    <a:pt x="859316" y="920609"/>
                  </a:lnTo>
                  <a:lnTo>
                    <a:pt x="858977" y="870673"/>
                  </a:lnTo>
                  <a:lnTo>
                    <a:pt x="1146543" y="870673"/>
                  </a:lnTo>
                  <a:lnTo>
                    <a:pt x="1561096" y="698779"/>
                  </a:lnTo>
                  <a:lnTo>
                    <a:pt x="1889760" y="702513"/>
                  </a:lnTo>
                  <a:lnTo>
                    <a:pt x="1886026" y="0"/>
                  </a:lnTo>
                  <a:lnTo>
                    <a:pt x="14935" y="11214"/>
                  </a:lnTo>
                  <a:lnTo>
                    <a:pt x="0" y="1438655"/>
                  </a:lnTo>
                  <a:lnTo>
                    <a:pt x="545261" y="1438655"/>
                  </a:lnTo>
                </a:path>
              </a:pathLst>
            </a:custGeom>
            <a:ln w="76200">
              <a:solidFill>
                <a:srgbClr val="D7E055"/>
              </a:solidFill>
            </a:ln>
          </p:spPr>
          <p:txBody>
            <a:bodyPr wrap="square" lIns="0" tIns="0" rIns="0" bIns="0" rtlCol="0"/>
            <a:lstStyle/>
            <a:p>
              <a:endParaRPr sz="2400"/>
            </a:p>
          </p:txBody>
        </p:sp>
        <p:sp>
          <p:nvSpPr>
            <p:cNvPr id="83" name="object 83"/>
            <p:cNvSpPr/>
            <p:nvPr/>
          </p:nvSpPr>
          <p:spPr>
            <a:xfrm>
              <a:off x="3598164" y="2389632"/>
              <a:ext cx="365760" cy="0"/>
            </a:xfrm>
            <a:custGeom>
              <a:avLst/>
              <a:gdLst/>
              <a:ahLst/>
              <a:cxnLst/>
              <a:rect l="l" t="t" r="r" b="b"/>
              <a:pathLst>
                <a:path w="365760">
                  <a:moveTo>
                    <a:pt x="0" y="0"/>
                  </a:moveTo>
                  <a:lnTo>
                    <a:pt x="365760" y="0"/>
                  </a:lnTo>
                </a:path>
              </a:pathLst>
            </a:custGeom>
            <a:ln w="76200">
              <a:solidFill>
                <a:srgbClr val="D7E055"/>
              </a:solidFill>
            </a:ln>
          </p:spPr>
          <p:txBody>
            <a:bodyPr wrap="square" lIns="0" tIns="0" rIns="0" bIns="0" rtlCol="0"/>
            <a:lstStyle/>
            <a:p>
              <a:endParaRPr sz="2400"/>
            </a:p>
          </p:txBody>
        </p:sp>
      </p:grpSp>
      <p:sp>
        <p:nvSpPr>
          <p:cNvPr id="84" name="object 84"/>
          <p:cNvSpPr txBox="1"/>
          <p:nvPr/>
        </p:nvSpPr>
        <p:spPr>
          <a:xfrm>
            <a:off x="4583929" y="1057599"/>
            <a:ext cx="5312833" cy="386430"/>
          </a:xfrm>
          <a:prstGeom prst="rect">
            <a:avLst/>
          </a:prstGeom>
        </p:spPr>
        <p:txBody>
          <a:bodyPr vert="horz" wrap="square" lIns="0" tIns="16933" rIns="0" bIns="0" rtlCol="0">
            <a:spAutoFit/>
          </a:bodyPr>
          <a:lstStyle/>
          <a:p>
            <a:pPr marL="16933">
              <a:spcBef>
                <a:spcPts val="133"/>
              </a:spcBef>
            </a:pPr>
            <a:r>
              <a:rPr sz="2400" b="1" spc="-13" dirty="0">
                <a:latin typeface="Courier New"/>
                <a:cs typeface="Courier New"/>
              </a:rPr>
              <a:t>Reg[rd]</a:t>
            </a:r>
            <a:r>
              <a:rPr sz="2400" b="1" spc="-33"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Reg[rs1]</a:t>
            </a:r>
            <a:r>
              <a:rPr sz="2400" b="1" spc="-33"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Reg[rs2]</a:t>
            </a:r>
            <a:endParaRPr sz="2400">
              <a:latin typeface="Courier New"/>
              <a:cs typeface="Courier New"/>
            </a:endParaRPr>
          </a:p>
        </p:txBody>
      </p:sp>
      <p:sp>
        <p:nvSpPr>
          <p:cNvPr id="85" name="object 85"/>
          <p:cNvSpPr txBox="1"/>
          <p:nvPr/>
        </p:nvSpPr>
        <p:spPr>
          <a:xfrm>
            <a:off x="1996938" y="605192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7</a:t>
            </a:r>
            <a:endParaRPr sz="1867">
              <a:latin typeface="Courier New"/>
              <a:cs typeface="Courier New"/>
            </a:endParaRPr>
          </a:p>
        </p:txBody>
      </p:sp>
      <p:sp>
        <p:nvSpPr>
          <p:cNvPr id="86" name="object 86"/>
          <p:cNvSpPr txBox="1"/>
          <p:nvPr/>
        </p:nvSpPr>
        <p:spPr>
          <a:xfrm>
            <a:off x="3460966" y="605192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5</a:t>
            </a:r>
            <a:endParaRPr sz="1867">
              <a:latin typeface="Courier New"/>
              <a:cs typeface="Courier New"/>
            </a:endParaRPr>
          </a:p>
        </p:txBody>
      </p:sp>
      <p:sp>
        <p:nvSpPr>
          <p:cNvPr id="87" name="object 87"/>
          <p:cNvSpPr txBox="1"/>
          <p:nvPr/>
        </p:nvSpPr>
        <p:spPr>
          <a:xfrm>
            <a:off x="4811828" y="605192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5</a:t>
            </a:r>
            <a:endParaRPr sz="1867">
              <a:latin typeface="Courier New"/>
              <a:cs typeface="Courier New"/>
            </a:endParaRPr>
          </a:p>
        </p:txBody>
      </p:sp>
      <p:sp>
        <p:nvSpPr>
          <p:cNvPr id="88" name="object 88"/>
          <p:cNvSpPr txBox="1"/>
          <p:nvPr/>
        </p:nvSpPr>
        <p:spPr>
          <a:xfrm>
            <a:off x="6161025" y="605192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3</a:t>
            </a:r>
            <a:endParaRPr sz="1867">
              <a:latin typeface="Courier New"/>
              <a:cs typeface="Courier New"/>
            </a:endParaRPr>
          </a:p>
        </p:txBody>
      </p:sp>
      <p:sp>
        <p:nvSpPr>
          <p:cNvPr id="89" name="object 89"/>
          <p:cNvSpPr txBox="1"/>
          <p:nvPr/>
        </p:nvSpPr>
        <p:spPr>
          <a:xfrm>
            <a:off x="8975914" y="605192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7</a:t>
            </a:r>
            <a:endParaRPr sz="1867">
              <a:latin typeface="Courier New"/>
              <a:cs typeface="Courier New"/>
            </a:endParaRPr>
          </a:p>
        </p:txBody>
      </p:sp>
      <p:sp>
        <p:nvSpPr>
          <p:cNvPr id="90" name="object 90"/>
          <p:cNvSpPr txBox="1"/>
          <p:nvPr/>
        </p:nvSpPr>
        <p:spPr>
          <a:xfrm>
            <a:off x="7513550" y="605192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5</a:t>
            </a:r>
            <a:endParaRPr sz="1867">
              <a:latin typeface="Courier New"/>
              <a:cs typeface="Courier New"/>
            </a:endParaRPr>
          </a:p>
        </p:txBody>
      </p:sp>
      <p:sp>
        <p:nvSpPr>
          <p:cNvPr id="91" name="object 91"/>
          <p:cNvSpPr txBox="1"/>
          <p:nvPr/>
        </p:nvSpPr>
        <p:spPr>
          <a:xfrm>
            <a:off x="1185517" y="5400273"/>
            <a:ext cx="318347"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31</a:t>
            </a:r>
            <a:endParaRPr sz="1867">
              <a:latin typeface="Courier New"/>
              <a:cs typeface="Courier New"/>
            </a:endParaRPr>
          </a:p>
        </p:txBody>
      </p:sp>
      <p:sp>
        <p:nvSpPr>
          <p:cNvPr id="92" name="object 92"/>
          <p:cNvSpPr txBox="1"/>
          <p:nvPr/>
        </p:nvSpPr>
        <p:spPr>
          <a:xfrm>
            <a:off x="2536380" y="5400273"/>
            <a:ext cx="648545"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2</a:t>
            </a:r>
            <a:r>
              <a:rPr sz="1867" b="1" dirty="0">
                <a:latin typeface="Courier New"/>
                <a:cs typeface="Courier New"/>
              </a:rPr>
              <a:t>5</a:t>
            </a:r>
            <a:r>
              <a:rPr sz="1867" b="1" spc="-767" dirty="0">
                <a:latin typeface="Courier New"/>
                <a:cs typeface="Courier New"/>
              </a:rPr>
              <a:t> </a:t>
            </a:r>
            <a:r>
              <a:rPr sz="1867" b="1" spc="-7" dirty="0">
                <a:latin typeface="Courier New"/>
                <a:cs typeface="Courier New"/>
              </a:rPr>
              <a:t>24</a:t>
            </a:r>
            <a:endParaRPr sz="1867">
              <a:latin typeface="Courier New"/>
              <a:cs typeface="Courier New"/>
            </a:endParaRPr>
          </a:p>
        </p:txBody>
      </p:sp>
      <p:sp>
        <p:nvSpPr>
          <p:cNvPr id="93" name="object 93"/>
          <p:cNvSpPr txBox="1"/>
          <p:nvPr/>
        </p:nvSpPr>
        <p:spPr>
          <a:xfrm>
            <a:off x="3887241" y="5400273"/>
            <a:ext cx="657012"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2</a:t>
            </a:r>
            <a:r>
              <a:rPr sz="1867" b="1" dirty="0">
                <a:latin typeface="Courier New"/>
                <a:cs typeface="Courier New"/>
              </a:rPr>
              <a:t>0</a:t>
            </a:r>
            <a:r>
              <a:rPr sz="1867" b="1" spc="-700" dirty="0">
                <a:latin typeface="Courier New"/>
                <a:cs typeface="Courier New"/>
              </a:rPr>
              <a:t> </a:t>
            </a:r>
            <a:r>
              <a:rPr sz="1867" b="1" spc="-7" dirty="0">
                <a:latin typeface="Courier New"/>
                <a:cs typeface="Courier New"/>
              </a:rPr>
              <a:t>19</a:t>
            </a:r>
            <a:endParaRPr sz="1867">
              <a:latin typeface="Courier New"/>
              <a:cs typeface="Courier New"/>
            </a:endParaRPr>
          </a:p>
        </p:txBody>
      </p:sp>
      <p:sp>
        <p:nvSpPr>
          <p:cNvPr id="94" name="object 94"/>
          <p:cNvSpPr txBox="1"/>
          <p:nvPr/>
        </p:nvSpPr>
        <p:spPr>
          <a:xfrm>
            <a:off x="5204343" y="4788037"/>
            <a:ext cx="2729665" cy="724130"/>
          </a:xfrm>
          <a:prstGeom prst="rect">
            <a:avLst/>
          </a:prstGeom>
        </p:spPr>
        <p:txBody>
          <a:bodyPr vert="horz" wrap="square" lIns="0" tIns="16087" rIns="0" bIns="0" rtlCol="0">
            <a:spAutoFit/>
          </a:bodyPr>
          <a:lstStyle/>
          <a:p>
            <a:pPr marL="176102">
              <a:spcBef>
                <a:spcPts val="127"/>
              </a:spcBef>
            </a:pPr>
            <a:r>
              <a:rPr sz="1333" spc="-20" dirty="0">
                <a:latin typeface="Gill Sans MT"/>
                <a:cs typeface="Gill Sans MT"/>
              </a:rPr>
              <a:t>RegWriteEnable</a:t>
            </a:r>
            <a:r>
              <a:rPr sz="1333" spc="20" dirty="0">
                <a:latin typeface="Gill Sans MT"/>
                <a:cs typeface="Gill Sans MT"/>
              </a:rPr>
              <a:t> </a:t>
            </a:r>
            <a:r>
              <a:rPr sz="1333" spc="-67" dirty="0">
                <a:latin typeface="Gill Sans MT"/>
                <a:cs typeface="Gill Sans MT"/>
              </a:rPr>
              <a:t>(</a:t>
            </a:r>
            <a:r>
              <a:rPr sz="1333" spc="-67" dirty="0" err="1">
                <a:latin typeface="Gill Sans MT"/>
                <a:cs typeface="Gill Sans MT"/>
              </a:rPr>
              <a:t>RegWEn</a:t>
            </a:r>
            <a:r>
              <a:rPr sz="1333" spc="-67" dirty="0">
                <a:latin typeface="Gill Sans MT"/>
                <a:cs typeface="Gill Sans MT"/>
              </a:rPr>
              <a:t>)</a:t>
            </a:r>
            <a:r>
              <a:rPr lang="en-US" sz="1333" dirty="0">
                <a:latin typeface="Gill Sans MT"/>
                <a:cs typeface="Gill Sans MT"/>
              </a:rPr>
              <a:t> </a:t>
            </a:r>
            <a:r>
              <a:rPr sz="1333" spc="-100" dirty="0">
                <a:latin typeface="Gill Sans MT"/>
                <a:cs typeface="Gill Sans MT"/>
              </a:rPr>
              <a:t>=1</a:t>
            </a:r>
            <a:endParaRPr sz="1333" dirty="0">
              <a:latin typeface="Gill Sans MT"/>
              <a:cs typeface="Gill Sans MT"/>
            </a:endParaRPr>
          </a:p>
          <a:p>
            <a:pPr>
              <a:spcBef>
                <a:spcPts val="7"/>
              </a:spcBef>
            </a:pPr>
            <a:endParaRPr sz="1400" dirty="0">
              <a:latin typeface="Gill Sans MT"/>
              <a:cs typeface="Gill Sans MT"/>
            </a:endParaRPr>
          </a:p>
          <a:p>
            <a:pPr marL="16933">
              <a:tabLst>
                <a:tab pos="1423211" algn="l"/>
              </a:tabLst>
            </a:pPr>
            <a:r>
              <a:rPr sz="1867" b="1" spc="-7" dirty="0">
                <a:latin typeface="Courier New"/>
                <a:cs typeface="Courier New"/>
              </a:rPr>
              <a:t>1</a:t>
            </a:r>
            <a:r>
              <a:rPr sz="1867" b="1" spc="127" dirty="0">
                <a:latin typeface="Courier New"/>
                <a:cs typeface="Courier New"/>
              </a:rPr>
              <a:t>5</a:t>
            </a:r>
            <a:r>
              <a:rPr sz="1867" b="1" spc="-7" dirty="0">
                <a:latin typeface="Courier New"/>
                <a:cs typeface="Courier New"/>
              </a:rPr>
              <a:t>1</a:t>
            </a:r>
            <a:r>
              <a:rPr sz="1867" b="1" dirty="0">
                <a:latin typeface="Courier New"/>
                <a:cs typeface="Courier New"/>
              </a:rPr>
              <a:t>4	</a:t>
            </a: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11</a:t>
            </a:r>
            <a:endParaRPr sz="1867" dirty="0">
              <a:latin typeface="Courier New"/>
              <a:cs typeface="Courier New"/>
            </a:endParaRPr>
          </a:p>
        </p:txBody>
      </p:sp>
      <p:sp>
        <p:nvSpPr>
          <p:cNvPr id="95" name="object 95"/>
          <p:cNvSpPr txBox="1"/>
          <p:nvPr/>
        </p:nvSpPr>
        <p:spPr>
          <a:xfrm>
            <a:off x="8171387" y="5400273"/>
            <a:ext cx="331047" cy="304421"/>
          </a:xfrm>
          <a:prstGeom prst="rect">
            <a:avLst/>
          </a:prstGeom>
        </p:spPr>
        <p:txBody>
          <a:bodyPr vert="horz" wrap="square" lIns="0" tIns="16933" rIns="0" bIns="0" rtlCol="0">
            <a:spAutoFit/>
          </a:bodyPr>
          <a:lstStyle/>
          <a:p>
            <a:pPr marL="16933">
              <a:spcBef>
                <a:spcPts val="133"/>
              </a:spcBef>
            </a:pPr>
            <a:r>
              <a:rPr sz="1867" b="1" spc="87"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96" name="object 96"/>
          <p:cNvSpPr txBox="1"/>
          <p:nvPr/>
        </p:nvSpPr>
        <p:spPr>
          <a:xfrm>
            <a:off x="9736932" y="5307077"/>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0</a:t>
            </a:r>
            <a:endParaRPr sz="1867">
              <a:latin typeface="Courier New"/>
              <a:cs typeface="Courier New"/>
            </a:endParaRPr>
          </a:p>
        </p:txBody>
      </p:sp>
      <p:graphicFrame>
        <p:nvGraphicFramePr>
          <p:cNvPr id="97" name="object 97"/>
          <p:cNvGraphicFramePr>
            <a:graphicFrameLocks noGrp="1"/>
          </p:cNvGraphicFramePr>
          <p:nvPr>
            <p:extLst>
              <p:ext uri="{D42A27DB-BD31-4B8C-83A1-F6EECF244321}">
                <p14:modId xmlns:p14="http://schemas.microsoft.com/office/powerpoint/2010/main" val="2160742740"/>
              </p:ext>
            </p:extLst>
          </p:nvPr>
        </p:nvGraphicFramePr>
        <p:xfrm>
          <a:off x="1202020" y="5673731"/>
          <a:ext cx="8686800" cy="349504"/>
        </p:xfrm>
        <a:graphic>
          <a:graphicData uri="http://schemas.openxmlformats.org/drawingml/2006/table">
            <a:tbl>
              <a:tblPr firstRow="1" bandRow="1">
                <a:tableStyleId>{2D5ABB26-0587-4C30-8999-92F81FD0307C}</a:tableStyleId>
              </a:tblPr>
              <a:tblGrid>
                <a:gridCol w="1623907">
                  <a:extLst>
                    <a:ext uri="{9D8B030D-6E8A-4147-A177-3AD203B41FA5}">
                      <a16:colId xmlns:a16="http://schemas.microsoft.com/office/drawing/2014/main" val="20000"/>
                    </a:ext>
                  </a:extLst>
                </a:gridCol>
                <a:gridCol w="1380067">
                  <a:extLst>
                    <a:ext uri="{9D8B030D-6E8A-4147-A177-3AD203B41FA5}">
                      <a16:colId xmlns:a16="http://schemas.microsoft.com/office/drawing/2014/main" val="20001"/>
                    </a:ext>
                  </a:extLst>
                </a:gridCol>
                <a:gridCol w="1298787">
                  <a:extLst>
                    <a:ext uri="{9D8B030D-6E8A-4147-A177-3AD203B41FA5}">
                      <a16:colId xmlns:a16="http://schemas.microsoft.com/office/drawing/2014/main" val="20002"/>
                    </a:ext>
                  </a:extLst>
                </a:gridCol>
                <a:gridCol w="1380067">
                  <a:extLst>
                    <a:ext uri="{9D8B030D-6E8A-4147-A177-3AD203B41FA5}">
                      <a16:colId xmlns:a16="http://schemas.microsoft.com/office/drawing/2014/main" val="20003"/>
                    </a:ext>
                  </a:extLst>
                </a:gridCol>
                <a:gridCol w="1380067">
                  <a:extLst>
                    <a:ext uri="{9D8B030D-6E8A-4147-A177-3AD203B41FA5}">
                      <a16:colId xmlns:a16="http://schemas.microsoft.com/office/drawing/2014/main" val="20004"/>
                    </a:ext>
                  </a:extLst>
                </a:gridCol>
                <a:gridCol w="1623905">
                  <a:extLst>
                    <a:ext uri="{9D8B030D-6E8A-4147-A177-3AD203B41FA5}">
                      <a16:colId xmlns:a16="http://schemas.microsoft.com/office/drawing/2014/main" val="20005"/>
                    </a:ext>
                  </a:extLst>
                </a:gridCol>
              </a:tblGrid>
              <a:tr h="349504">
                <a:tc>
                  <a:txBody>
                    <a:bodyPr/>
                    <a:lstStyle/>
                    <a:p>
                      <a:pPr marL="197485">
                        <a:lnSpc>
                          <a:spcPts val="1855"/>
                        </a:lnSpc>
                        <a:spcBef>
                          <a:spcPts val="105"/>
                        </a:spcBef>
                      </a:pPr>
                      <a:r>
                        <a:rPr sz="2100" b="1" spc="-5" dirty="0">
                          <a:latin typeface="Courier New"/>
                          <a:cs typeface="Courier New"/>
                        </a:rPr>
                        <a:t>funct7</a:t>
                      </a:r>
                      <a:endParaRPr sz="2100">
                        <a:latin typeface="Courier New"/>
                        <a:cs typeface="Courier New"/>
                      </a:endParaRPr>
                    </a:p>
                  </a:txBody>
                  <a:tcPr marL="0" marR="0" marT="1778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6385">
                        <a:lnSpc>
                          <a:spcPts val="1814"/>
                        </a:lnSpc>
                        <a:spcBef>
                          <a:spcPts val="150"/>
                        </a:spcBef>
                      </a:pPr>
                      <a:r>
                        <a:rPr sz="2100" b="1" spc="-5" dirty="0">
                          <a:latin typeface="Courier New"/>
                          <a:cs typeface="Courier New"/>
                        </a:rPr>
                        <a:t>rs2</a:t>
                      </a:r>
                      <a:endParaRPr sz="2100">
                        <a:latin typeface="Courier New"/>
                        <a:cs typeface="Courier New"/>
                      </a:endParaRPr>
                    </a:p>
                  </a:txBody>
                  <a:tcPr marL="0" marR="0" marT="2540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2575">
                        <a:lnSpc>
                          <a:spcPts val="1855"/>
                        </a:lnSpc>
                        <a:spcBef>
                          <a:spcPts val="105"/>
                        </a:spcBef>
                      </a:pPr>
                      <a:r>
                        <a:rPr sz="2100" b="1" spc="-5" dirty="0">
                          <a:latin typeface="Courier New"/>
                          <a:cs typeface="Courier New"/>
                        </a:rPr>
                        <a:t>rs1</a:t>
                      </a:r>
                      <a:endParaRPr sz="2100">
                        <a:latin typeface="Courier New"/>
                        <a:cs typeface="Courier New"/>
                      </a:endParaRPr>
                    </a:p>
                  </a:txBody>
                  <a:tcPr marL="0" marR="0" marT="1778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67640">
                        <a:lnSpc>
                          <a:spcPts val="1855"/>
                        </a:lnSpc>
                        <a:spcBef>
                          <a:spcPts val="105"/>
                        </a:spcBef>
                      </a:pPr>
                      <a:r>
                        <a:rPr sz="2100" b="1" spc="-5" dirty="0">
                          <a:latin typeface="Courier New"/>
                          <a:cs typeface="Courier New"/>
                        </a:rPr>
                        <a:t>funct3</a:t>
                      </a:r>
                      <a:endParaRPr sz="2100">
                        <a:latin typeface="Courier New"/>
                        <a:cs typeface="Courier New"/>
                      </a:endParaRPr>
                    </a:p>
                  </a:txBody>
                  <a:tcPr marL="0" marR="0" marT="1778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R="29845" algn="ctr">
                        <a:lnSpc>
                          <a:spcPts val="1855"/>
                        </a:lnSpc>
                        <a:spcBef>
                          <a:spcPts val="105"/>
                        </a:spcBef>
                      </a:pPr>
                      <a:r>
                        <a:rPr sz="2100" b="1" spc="-5" dirty="0">
                          <a:latin typeface="Courier New"/>
                          <a:cs typeface="Courier New"/>
                        </a:rPr>
                        <a:t>rd</a:t>
                      </a:r>
                      <a:endParaRPr sz="2100">
                        <a:latin typeface="Courier New"/>
                        <a:cs typeface="Courier New"/>
                      </a:endParaRPr>
                    </a:p>
                  </a:txBody>
                  <a:tcPr marL="0" marR="0" marT="1778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66370">
                        <a:lnSpc>
                          <a:spcPts val="1855"/>
                        </a:lnSpc>
                        <a:spcBef>
                          <a:spcPts val="105"/>
                        </a:spcBef>
                      </a:pPr>
                      <a:r>
                        <a:rPr sz="2100" b="1" spc="-5" dirty="0">
                          <a:latin typeface="Courier New"/>
                          <a:cs typeface="Courier New"/>
                        </a:rPr>
                        <a:t>opcode</a:t>
                      </a:r>
                      <a:endParaRPr sz="2100">
                        <a:latin typeface="Courier New"/>
                        <a:cs typeface="Courier New"/>
                      </a:endParaRPr>
                    </a:p>
                  </a:txBody>
                  <a:tcPr marL="0" marR="0" marT="17780"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98" name="Date Placeholder 97">
            <a:extLst>
              <a:ext uri="{FF2B5EF4-FFF2-40B4-BE49-F238E27FC236}">
                <a16:creationId xmlns:a16="http://schemas.microsoft.com/office/drawing/2014/main" id="{E3995A4B-B73E-4EDD-B72A-FA2F3824FF7E}"/>
              </a:ext>
            </a:extLst>
          </p:cNvPr>
          <p:cNvSpPr>
            <a:spLocks noGrp="1"/>
          </p:cNvSpPr>
          <p:nvPr>
            <p:ph type="dt" sz="half" idx="10"/>
          </p:nvPr>
        </p:nvSpPr>
        <p:spPr/>
        <p:txBody>
          <a:bodyPr/>
          <a:lstStyle/>
          <a:p>
            <a:fld id="{72653F00-35D7-4AD7-934E-B33DF54BC785}" type="datetime1">
              <a:rPr lang="en-US" smtClean="0"/>
              <a:t>5/11/2024</a:t>
            </a:fld>
            <a:endParaRPr lang="en-US"/>
          </a:p>
        </p:txBody>
      </p:sp>
      <p:sp>
        <p:nvSpPr>
          <p:cNvPr id="99" name="Slide Number Placeholder 98">
            <a:extLst>
              <a:ext uri="{FF2B5EF4-FFF2-40B4-BE49-F238E27FC236}">
                <a16:creationId xmlns:a16="http://schemas.microsoft.com/office/drawing/2014/main" id="{0758ECA3-4BF4-44B7-B5F4-3AA2C1AD2C95}"/>
              </a:ext>
            </a:extLst>
          </p:cNvPr>
          <p:cNvSpPr>
            <a:spLocks noGrp="1"/>
          </p:cNvSpPr>
          <p:nvPr>
            <p:ph type="sldNum" sz="quarter" idx="12"/>
          </p:nvPr>
        </p:nvSpPr>
        <p:spPr/>
        <p:txBody>
          <a:bodyPr/>
          <a:lstStyle/>
          <a:p>
            <a:fld id="{AB6352F2-FB44-4DA6-821F-C2F4E454E2C0}"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447624" y="491408"/>
            <a:ext cx="6574535" cy="2682239"/>
            <a:chOff x="4063746" y="210311"/>
            <a:chExt cx="4930901" cy="2011679"/>
          </a:xfrm>
        </p:grpSpPr>
        <p:pic>
          <p:nvPicPr>
            <p:cNvPr id="3" name="object 3"/>
            <p:cNvPicPr/>
            <p:nvPr/>
          </p:nvPicPr>
          <p:blipFill>
            <a:blip r:embed="rId2" cstate="print"/>
            <a:stretch>
              <a:fillRect/>
            </a:stretch>
          </p:blipFill>
          <p:spPr>
            <a:xfrm>
              <a:off x="4783836" y="210311"/>
              <a:ext cx="4210811" cy="2011679"/>
            </a:xfrm>
            <a:prstGeom prst="rect">
              <a:avLst/>
            </a:prstGeom>
          </p:spPr>
        </p:pic>
        <p:sp>
          <p:nvSpPr>
            <p:cNvPr id="4" name="object 4"/>
            <p:cNvSpPr/>
            <p:nvPr/>
          </p:nvSpPr>
          <p:spPr>
            <a:xfrm>
              <a:off x="4470516" y="1902575"/>
              <a:ext cx="3028315" cy="3175"/>
            </a:xfrm>
            <a:custGeom>
              <a:avLst/>
              <a:gdLst/>
              <a:ahLst/>
              <a:cxnLst/>
              <a:rect l="l" t="t" r="r" b="b"/>
              <a:pathLst>
                <a:path w="3028315" h="3175">
                  <a:moveTo>
                    <a:pt x="0" y="0"/>
                  </a:moveTo>
                  <a:lnTo>
                    <a:pt x="3028188" y="3048"/>
                  </a:lnTo>
                </a:path>
              </a:pathLst>
            </a:custGeom>
            <a:ln w="28575">
              <a:solidFill>
                <a:srgbClr val="000000"/>
              </a:solidFill>
            </a:ln>
          </p:spPr>
          <p:txBody>
            <a:bodyPr wrap="square" lIns="0" tIns="0" rIns="0" bIns="0" rtlCol="0"/>
            <a:lstStyle/>
            <a:p>
              <a:endParaRPr sz="2400"/>
            </a:p>
          </p:txBody>
        </p:sp>
        <p:sp>
          <p:nvSpPr>
            <p:cNvPr id="5" name="object 5"/>
            <p:cNvSpPr/>
            <p:nvPr/>
          </p:nvSpPr>
          <p:spPr>
            <a:xfrm>
              <a:off x="4063746" y="1744217"/>
              <a:ext cx="414655" cy="388620"/>
            </a:xfrm>
            <a:custGeom>
              <a:avLst/>
              <a:gdLst/>
              <a:ahLst/>
              <a:cxnLst/>
              <a:rect l="l" t="t" r="r" b="b"/>
              <a:pathLst>
                <a:path w="414654" h="388619">
                  <a:moveTo>
                    <a:pt x="0" y="0"/>
                  </a:moveTo>
                  <a:lnTo>
                    <a:pt x="414527" y="0"/>
                  </a:lnTo>
                  <a:lnTo>
                    <a:pt x="414527" y="388619"/>
                  </a:lnTo>
                  <a:lnTo>
                    <a:pt x="0" y="388619"/>
                  </a:lnTo>
                  <a:lnTo>
                    <a:pt x="0" y="0"/>
                  </a:lnTo>
                  <a:close/>
                </a:path>
              </a:pathLst>
            </a:custGeom>
            <a:ln w="28575">
              <a:solidFill>
                <a:srgbClr val="FFFFFF"/>
              </a:solidFill>
            </a:ln>
          </p:spPr>
          <p:txBody>
            <a:bodyPr wrap="square" lIns="0" tIns="0" rIns="0" bIns="0" rtlCol="0"/>
            <a:lstStyle/>
            <a:p>
              <a:endParaRPr sz="2400"/>
            </a:p>
          </p:txBody>
        </p:sp>
        <p:sp>
          <p:nvSpPr>
            <p:cNvPr id="6" name="object 6"/>
            <p:cNvSpPr/>
            <p:nvPr/>
          </p:nvSpPr>
          <p:spPr>
            <a:xfrm>
              <a:off x="4156712" y="2009392"/>
              <a:ext cx="40005" cy="52069"/>
            </a:xfrm>
            <a:custGeom>
              <a:avLst/>
              <a:gdLst/>
              <a:ahLst/>
              <a:cxnLst/>
              <a:rect l="l" t="t" r="r" b="b"/>
              <a:pathLst>
                <a:path w="40004" h="52069">
                  <a:moveTo>
                    <a:pt x="32423" y="0"/>
                  </a:moveTo>
                  <a:lnTo>
                    <a:pt x="27012" y="0"/>
                  </a:lnTo>
                  <a:lnTo>
                    <a:pt x="15955" y="1926"/>
                  </a:lnTo>
                  <a:lnTo>
                    <a:pt x="7429" y="7369"/>
                  </a:lnTo>
                  <a:lnTo>
                    <a:pt x="1941" y="15826"/>
                  </a:lnTo>
                  <a:lnTo>
                    <a:pt x="0" y="26796"/>
                  </a:lnTo>
                  <a:lnTo>
                    <a:pt x="1913" y="36739"/>
                  </a:lnTo>
                  <a:lnTo>
                    <a:pt x="7204" y="44669"/>
                  </a:lnTo>
                  <a:lnTo>
                    <a:pt x="15194" y="49917"/>
                  </a:lnTo>
                  <a:lnTo>
                    <a:pt x="25209" y="51815"/>
                  </a:lnTo>
                  <a:lnTo>
                    <a:pt x="32423" y="51815"/>
                  </a:lnTo>
                  <a:lnTo>
                    <a:pt x="39624" y="48247"/>
                  </a:lnTo>
                  <a:lnTo>
                    <a:pt x="37820" y="41097"/>
                  </a:lnTo>
                  <a:lnTo>
                    <a:pt x="36017" y="42887"/>
                  </a:lnTo>
                  <a:lnTo>
                    <a:pt x="32423" y="44665"/>
                  </a:lnTo>
                  <a:lnTo>
                    <a:pt x="16205" y="44665"/>
                  </a:lnTo>
                  <a:lnTo>
                    <a:pt x="9004" y="37528"/>
                  </a:lnTo>
                  <a:lnTo>
                    <a:pt x="9004" y="26796"/>
                  </a:lnTo>
                  <a:lnTo>
                    <a:pt x="10298" y="19205"/>
                  </a:lnTo>
                  <a:lnTo>
                    <a:pt x="13955" y="12953"/>
                  </a:lnTo>
                  <a:lnTo>
                    <a:pt x="19639" y="8712"/>
                  </a:lnTo>
                  <a:lnTo>
                    <a:pt x="27012" y="7150"/>
                  </a:lnTo>
                  <a:lnTo>
                    <a:pt x="32423" y="7150"/>
                  </a:lnTo>
                  <a:lnTo>
                    <a:pt x="36017" y="8940"/>
                  </a:lnTo>
                  <a:lnTo>
                    <a:pt x="37820" y="10718"/>
                  </a:lnTo>
                  <a:lnTo>
                    <a:pt x="39624" y="3581"/>
                  </a:lnTo>
                  <a:lnTo>
                    <a:pt x="37820" y="1790"/>
                  </a:lnTo>
                  <a:lnTo>
                    <a:pt x="32423" y="0"/>
                  </a:lnTo>
                  <a:close/>
                </a:path>
              </a:pathLst>
            </a:custGeom>
            <a:solidFill>
              <a:srgbClr val="FFFFFF"/>
            </a:solidFill>
          </p:spPr>
          <p:txBody>
            <a:bodyPr wrap="square" lIns="0" tIns="0" rIns="0" bIns="0" rtlCol="0"/>
            <a:lstStyle/>
            <a:p>
              <a:endParaRPr sz="2400"/>
            </a:p>
          </p:txBody>
        </p:sp>
        <p:sp>
          <p:nvSpPr>
            <p:cNvPr id="7" name="object 7"/>
            <p:cNvSpPr/>
            <p:nvPr/>
          </p:nvSpPr>
          <p:spPr>
            <a:xfrm>
              <a:off x="4156712" y="2009392"/>
              <a:ext cx="40005" cy="52069"/>
            </a:xfrm>
            <a:custGeom>
              <a:avLst/>
              <a:gdLst/>
              <a:ahLst/>
              <a:cxnLst/>
              <a:rect l="l" t="t" r="r" b="b"/>
              <a:pathLst>
                <a:path w="40004" h="52069">
                  <a:moveTo>
                    <a:pt x="37820" y="41097"/>
                  </a:moveTo>
                  <a:lnTo>
                    <a:pt x="36017" y="42887"/>
                  </a:lnTo>
                  <a:lnTo>
                    <a:pt x="32423" y="44665"/>
                  </a:lnTo>
                  <a:lnTo>
                    <a:pt x="27012" y="44665"/>
                  </a:lnTo>
                  <a:lnTo>
                    <a:pt x="16205" y="44665"/>
                  </a:lnTo>
                  <a:lnTo>
                    <a:pt x="9004" y="37528"/>
                  </a:lnTo>
                  <a:lnTo>
                    <a:pt x="9004" y="26796"/>
                  </a:lnTo>
                  <a:lnTo>
                    <a:pt x="10298" y="19205"/>
                  </a:lnTo>
                  <a:lnTo>
                    <a:pt x="13955" y="12953"/>
                  </a:lnTo>
                  <a:lnTo>
                    <a:pt x="19639" y="8712"/>
                  </a:lnTo>
                  <a:lnTo>
                    <a:pt x="27012" y="7150"/>
                  </a:lnTo>
                  <a:lnTo>
                    <a:pt x="32423" y="7150"/>
                  </a:lnTo>
                  <a:lnTo>
                    <a:pt x="36017" y="8940"/>
                  </a:lnTo>
                  <a:lnTo>
                    <a:pt x="37820" y="10718"/>
                  </a:lnTo>
                  <a:lnTo>
                    <a:pt x="39624" y="3581"/>
                  </a:lnTo>
                  <a:lnTo>
                    <a:pt x="37820" y="1790"/>
                  </a:lnTo>
                  <a:lnTo>
                    <a:pt x="32423" y="0"/>
                  </a:lnTo>
                  <a:lnTo>
                    <a:pt x="27012" y="0"/>
                  </a:lnTo>
                  <a:lnTo>
                    <a:pt x="15955" y="1926"/>
                  </a:lnTo>
                  <a:lnTo>
                    <a:pt x="7429" y="7369"/>
                  </a:lnTo>
                  <a:lnTo>
                    <a:pt x="1941" y="15826"/>
                  </a:lnTo>
                  <a:lnTo>
                    <a:pt x="0" y="26796"/>
                  </a:lnTo>
                  <a:lnTo>
                    <a:pt x="1913" y="36739"/>
                  </a:lnTo>
                  <a:lnTo>
                    <a:pt x="7204" y="44669"/>
                  </a:lnTo>
                  <a:lnTo>
                    <a:pt x="15194" y="49917"/>
                  </a:lnTo>
                  <a:lnTo>
                    <a:pt x="25209" y="51815"/>
                  </a:lnTo>
                  <a:lnTo>
                    <a:pt x="32423" y="51815"/>
                  </a:lnTo>
                  <a:lnTo>
                    <a:pt x="36017" y="50025"/>
                  </a:lnTo>
                  <a:lnTo>
                    <a:pt x="39624" y="48247"/>
                  </a:lnTo>
                  <a:lnTo>
                    <a:pt x="37820" y="41097"/>
                  </a:lnTo>
                  <a:close/>
                </a:path>
              </a:pathLst>
            </a:custGeom>
            <a:ln w="7937">
              <a:solidFill>
                <a:srgbClr val="FFFFFF"/>
              </a:solidFill>
            </a:ln>
          </p:spPr>
          <p:txBody>
            <a:bodyPr wrap="square" lIns="0" tIns="0" rIns="0" bIns="0" rtlCol="0"/>
            <a:lstStyle/>
            <a:p>
              <a:endParaRPr sz="2400"/>
            </a:p>
          </p:txBody>
        </p:sp>
        <p:sp>
          <p:nvSpPr>
            <p:cNvPr id="8" name="object 8"/>
            <p:cNvSpPr/>
            <p:nvPr/>
          </p:nvSpPr>
          <p:spPr>
            <a:xfrm>
              <a:off x="4205478" y="1988057"/>
              <a:ext cx="7620" cy="70485"/>
            </a:xfrm>
            <a:custGeom>
              <a:avLst/>
              <a:gdLst/>
              <a:ahLst/>
              <a:cxnLst/>
              <a:rect l="l" t="t" r="r" b="b"/>
              <a:pathLst>
                <a:path w="7620" h="70485">
                  <a:moveTo>
                    <a:pt x="0" y="0"/>
                  </a:moveTo>
                  <a:lnTo>
                    <a:pt x="7620" y="0"/>
                  </a:lnTo>
                  <a:lnTo>
                    <a:pt x="7620" y="70104"/>
                  </a:lnTo>
                  <a:lnTo>
                    <a:pt x="0" y="70104"/>
                  </a:lnTo>
                  <a:lnTo>
                    <a:pt x="0" y="0"/>
                  </a:lnTo>
                  <a:close/>
                </a:path>
              </a:pathLst>
            </a:custGeom>
            <a:ln w="7937">
              <a:solidFill>
                <a:srgbClr val="FFFFFF"/>
              </a:solidFill>
            </a:ln>
          </p:spPr>
          <p:txBody>
            <a:bodyPr wrap="square" lIns="0" tIns="0" rIns="0" bIns="0" rtlCol="0"/>
            <a:lstStyle/>
            <a:p>
              <a:endParaRPr sz="2400"/>
            </a:p>
          </p:txBody>
        </p:sp>
        <p:sp>
          <p:nvSpPr>
            <p:cNvPr id="9" name="object 9"/>
            <p:cNvSpPr/>
            <p:nvPr/>
          </p:nvSpPr>
          <p:spPr>
            <a:xfrm>
              <a:off x="4226814" y="2009394"/>
              <a:ext cx="45720" cy="52069"/>
            </a:xfrm>
            <a:custGeom>
              <a:avLst/>
              <a:gdLst/>
              <a:ahLst/>
              <a:cxnLst/>
              <a:rect l="l" t="t" r="r" b="b"/>
              <a:pathLst>
                <a:path w="45720" h="52069">
                  <a:moveTo>
                    <a:pt x="22860" y="0"/>
                  </a:moveTo>
                  <a:lnTo>
                    <a:pt x="14096" y="1926"/>
                  </a:lnTo>
                  <a:lnTo>
                    <a:pt x="6815" y="7369"/>
                  </a:lnTo>
                  <a:lnTo>
                    <a:pt x="1841" y="15826"/>
                  </a:lnTo>
                  <a:lnTo>
                    <a:pt x="0" y="26797"/>
                  </a:lnTo>
                  <a:lnTo>
                    <a:pt x="1596" y="36744"/>
                  </a:lnTo>
                  <a:lnTo>
                    <a:pt x="6153" y="44669"/>
                  </a:lnTo>
                  <a:lnTo>
                    <a:pt x="13351" y="49917"/>
                  </a:lnTo>
                  <a:lnTo>
                    <a:pt x="22860" y="51816"/>
                  </a:lnTo>
                  <a:lnTo>
                    <a:pt x="30884" y="50141"/>
                  </a:lnTo>
                  <a:lnTo>
                    <a:pt x="38247" y="45118"/>
                  </a:lnTo>
                  <a:lnTo>
                    <a:pt x="38538" y="44665"/>
                  </a:lnTo>
                  <a:lnTo>
                    <a:pt x="14071" y="44665"/>
                  </a:lnTo>
                  <a:lnTo>
                    <a:pt x="8788" y="37515"/>
                  </a:lnTo>
                  <a:lnTo>
                    <a:pt x="8887" y="15826"/>
                  </a:lnTo>
                  <a:lnTo>
                    <a:pt x="12306" y="7150"/>
                  </a:lnTo>
                  <a:lnTo>
                    <a:pt x="39568" y="7150"/>
                  </a:lnTo>
                  <a:lnTo>
                    <a:pt x="32368" y="1898"/>
                  </a:lnTo>
                  <a:lnTo>
                    <a:pt x="22860" y="0"/>
                  </a:lnTo>
                  <a:close/>
                </a:path>
                <a:path w="45720" h="52069">
                  <a:moveTo>
                    <a:pt x="39568" y="7150"/>
                  </a:moveTo>
                  <a:lnTo>
                    <a:pt x="33413" y="7150"/>
                  </a:lnTo>
                  <a:lnTo>
                    <a:pt x="36931" y="17868"/>
                  </a:lnTo>
                  <a:lnTo>
                    <a:pt x="36931" y="37515"/>
                  </a:lnTo>
                  <a:lnTo>
                    <a:pt x="31648" y="44665"/>
                  </a:lnTo>
                  <a:lnTo>
                    <a:pt x="38538" y="44665"/>
                  </a:lnTo>
                  <a:lnTo>
                    <a:pt x="43633" y="36739"/>
                  </a:lnTo>
                  <a:lnTo>
                    <a:pt x="45720" y="25019"/>
                  </a:lnTo>
                  <a:lnTo>
                    <a:pt x="44126" y="15076"/>
                  </a:lnTo>
                  <a:lnTo>
                    <a:pt x="39568" y="7150"/>
                  </a:lnTo>
                  <a:close/>
                </a:path>
              </a:pathLst>
            </a:custGeom>
            <a:solidFill>
              <a:srgbClr val="FFFFFF"/>
            </a:solidFill>
          </p:spPr>
          <p:txBody>
            <a:bodyPr wrap="square" lIns="0" tIns="0" rIns="0" bIns="0" rtlCol="0"/>
            <a:lstStyle/>
            <a:p>
              <a:endParaRPr sz="2400"/>
            </a:p>
          </p:txBody>
        </p:sp>
        <p:sp>
          <p:nvSpPr>
            <p:cNvPr id="10" name="object 10"/>
            <p:cNvSpPr/>
            <p:nvPr/>
          </p:nvSpPr>
          <p:spPr>
            <a:xfrm>
              <a:off x="4226814" y="2009394"/>
              <a:ext cx="45720" cy="52069"/>
            </a:xfrm>
            <a:custGeom>
              <a:avLst/>
              <a:gdLst/>
              <a:ahLst/>
              <a:cxnLst/>
              <a:rect l="l" t="t" r="r" b="b"/>
              <a:pathLst>
                <a:path w="45720" h="52069">
                  <a:moveTo>
                    <a:pt x="22860" y="0"/>
                  </a:moveTo>
                  <a:lnTo>
                    <a:pt x="14096" y="1926"/>
                  </a:lnTo>
                  <a:lnTo>
                    <a:pt x="6815" y="7369"/>
                  </a:lnTo>
                  <a:lnTo>
                    <a:pt x="1841" y="15826"/>
                  </a:lnTo>
                  <a:lnTo>
                    <a:pt x="0" y="26797"/>
                  </a:lnTo>
                  <a:lnTo>
                    <a:pt x="1593" y="36739"/>
                  </a:lnTo>
                  <a:lnTo>
                    <a:pt x="6153" y="44669"/>
                  </a:lnTo>
                  <a:lnTo>
                    <a:pt x="13351" y="49917"/>
                  </a:lnTo>
                  <a:lnTo>
                    <a:pt x="22860" y="51816"/>
                  </a:lnTo>
                  <a:lnTo>
                    <a:pt x="30884" y="50141"/>
                  </a:lnTo>
                  <a:lnTo>
                    <a:pt x="38247" y="45118"/>
                  </a:lnTo>
                  <a:lnTo>
                    <a:pt x="43632" y="36744"/>
                  </a:lnTo>
                  <a:lnTo>
                    <a:pt x="45720" y="25019"/>
                  </a:lnTo>
                  <a:lnTo>
                    <a:pt x="44126" y="15076"/>
                  </a:lnTo>
                  <a:lnTo>
                    <a:pt x="39566" y="7146"/>
                  </a:lnTo>
                  <a:lnTo>
                    <a:pt x="32368" y="1898"/>
                  </a:lnTo>
                  <a:lnTo>
                    <a:pt x="22860" y="0"/>
                  </a:lnTo>
                  <a:close/>
                </a:path>
                <a:path w="45720" h="52069">
                  <a:moveTo>
                    <a:pt x="22860" y="7150"/>
                  </a:moveTo>
                  <a:lnTo>
                    <a:pt x="33413" y="7150"/>
                  </a:lnTo>
                  <a:lnTo>
                    <a:pt x="36931" y="17868"/>
                  </a:lnTo>
                  <a:lnTo>
                    <a:pt x="36931" y="25019"/>
                  </a:lnTo>
                  <a:lnTo>
                    <a:pt x="36931" y="37515"/>
                  </a:lnTo>
                  <a:lnTo>
                    <a:pt x="31648" y="44665"/>
                  </a:lnTo>
                  <a:lnTo>
                    <a:pt x="22860" y="44665"/>
                  </a:lnTo>
                  <a:lnTo>
                    <a:pt x="14071" y="44665"/>
                  </a:lnTo>
                  <a:lnTo>
                    <a:pt x="8788" y="37515"/>
                  </a:lnTo>
                  <a:lnTo>
                    <a:pt x="8788" y="26797"/>
                  </a:lnTo>
                  <a:lnTo>
                    <a:pt x="8788" y="16078"/>
                  </a:lnTo>
                  <a:lnTo>
                    <a:pt x="12306" y="7150"/>
                  </a:lnTo>
                  <a:lnTo>
                    <a:pt x="22860" y="7150"/>
                  </a:lnTo>
                  <a:close/>
                </a:path>
              </a:pathLst>
            </a:custGeom>
            <a:ln w="7937">
              <a:solidFill>
                <a:srgbClr val="FFFFFF"/>
              </a:solidFill>
            </a:ln>
          </p:spPr>
          <p:txBody>
            <a:bodyPr wrap="square" lIns="0" tIns="0" rIns="0" bIns="0" rtlCol="0"/>
            <a:lstStyle/>
            <a:p>
              <a:endParaRPr sz="2400"/>
            </a:p>
          </p:txBody>
        </p:sp>
        <p:sp>
          <p:nvSpPr>
            <p:cNvPr id="11" name="object 11"/>
            <p:cNvSpPr/>
            <p:nvPr/>
          </p:nvSpPr>
          <p:spPr>
            <a:xfrm>
              <a:off x="4280155" y="2009392"/>
              <a:ext cx="38100" cy="52069"/>
            </a:xfrm>
            <a:custGeom>
              <a:avLst/>
              <a:gdLst/>
              <a:ahLst/>
              <a:cxnLst/>
              <a:rect l="l" t="t" r="r" b="b"/>
              <a:pathLst>
                <a:path w="38100" h="52069">
                  <a:moveTo>
                    <a:pt x="30835" y="0"/>
                  </a:moveTo>
                  <a:lnTo>
                    <a:pt x="25400" y="0"/>
                  </a:lnTo>
                  <a:lnTo>
                    <a:pt x="14541" y="1926"/>
                  </a:lnTo>
                  <a:lnTo>
                    <a:pt x="6575" y="7369"/>
                  </a:lnTo>
                  <a:lnTo>
                    <a:pt x="1672" y="15826"/>
                  </a:lnTo>
                  <a:lnTo>
                    <a:pt x="0" y="26796"/>
                  </a:lnTo>
                  <a:lnTo>
                    <a:pt x="1643" y="36739"/>
                  </a:lnTo>
                  <a:lnTo>
                    <a:pt x="6348" y="44669"/>
                  </a:lnTo>
                  <a:lnTo>
                    <a:pt x="13774" y="49917"/>
                  </a:lnTo>
                  <a:lnTo>
                    <a:pt x="23583" y="51815"/>
                  </a:lnTo>
                  <a:lnTo>
                    <a:pt x="30835" y="51815"/>
                  </a:lnTo>
                  <a:lnTo>
                    <a:pt x="36283" y="50025"/>
                  </a:lnTo>
                  <a:lnTo>
                    <a:pt x="38100" y="48247"/>
                  </a:lnTo>
                  <a:lnTo>
                    <a:pt x="36283" y="41097"/>
                  </a:lnTo>
                  <a:lnTo>
                    <a:pt x="34467" y="42887"/>
                  </a:lnTo>
                  <a:lnTo>
                    <a:pt x="30835" y="44665"/>
                  </a:lnTo>
                  <a:lnTo>
                    <a:pt x="16332" y="44665"/>
                  </a:lnTo>
                  <a:lnTo>
                    <a:pt x="9067" y="37528"/>
                  </a:lnTo>
                  <a:lnTo>
                    <a:pt x="9067" y="26796"/>
                  </a:lnTo>
                  <a:lnTo>
                    <a:pt x="10089" y="19205"/>
                  </a:lnTo>
                  <a:lnTo>
                    <a:pt x="13152" y="12953"/>
                  </a:lnTo>
                  <a:lnTo>
                    <a:pt x="18256" y="8712"/>
                  </a:lnTo>
                  <a:lnTo>
                    <a:pt x="25400" y="7150"/>
                  </a:lnTo>
                  <a:lnTo>
                    <a:pt x="30835" y="7150"/>
                  </a:lnTo>
                  <a:lnTo>
                    <a:pt x="34467" y="8940"/>
                  </a:lnTo>
                  <a:lnTo>
                    <a:pt x="36283" y="10718"/>
                  </a:lnTo>
                  <a:lnTo>
                    <a:pt x="38100" y="3581"/>
                  </a:lnTo>
                  <a:lnTo>
                    <a:pt x="36283" y="1790"/>
                  </a:lnTo>
                  <a:lnTo>
                    <a:pt x="30835" y="0"/>
                  </a:lnTo>
                  <a:close/>
                </a:path>
              </a:pathLst>
            </a:custGeom>
            <a:solidFill>
              <a:srgbClr val="FFFFFF"/>
            </a:solidFill>
          </p:spPr>
          <p:txBody>
            <a:bodyPr wrap="square" lIns="0" tIns="0" rIns="0" bIns="0" rtlCol="0"/>
            <a:lstStyle/>
            <a:p>
              <a:endParaRPr sz="2400"/>
            </a:p>
          </p:txBody>
        </p:sp>
        <p:sp>
          <p:nvSpPr>
            <p:cNvPr id="12" name="object 12"/>
            <p:cNvSpPr/>
            <p:nvPr/>
          </p:nvSpPr>
          <p:spPr>
            <a:xfrm>
              <a:off x="4280155" y="2009392"/>
              <a:ext cx="38100" cy="52069"/>
            </a:xfrm>
            <a:custGeom>
              <a:avLst/>
              <a:gdLst/>
              <a:ahLst/>
              <a:cxnLst/>
              <a:rect l="l" t="t" r="r" b="b"/>
              <a:pathLst>
                <a:path w="38100" h="52069">
                  <a:moveTo>
                    <a:pt x="36283" y="41097"/>
                  </a:moveTo>
                  <a:lnTo>
                    <a:pt x="34467" y="42887"/>
                  </a:lnTo>
                  <a:lnTo>
                    <a:pt x="30835" y="44665"/>
                  </a:lnTo>
                  <a:lnTo>
                    <a:pt x="25400" y="44665"/>
                  </a:lnTo>
                  <a:lnTo>
                    <a:pt x="16332" y="44665"/>
                  </a:lnTo>
                  <a:lnTo>
                    <a:pt x="9067" y="37528"/>
                  </a:lnTo>
                  <a:lnTo>
                    <a:pt x="9067" y="26796"/>
                  </a:lnTo>
                  <a:lnTo>
                    <a:pt x="10089" y="19205"/>
                  </a:lnTo>
                  <a:lnTo>
                    <a:pt x="13152" y="12953"/>
                  </a:lnTo>
                  <a:lnTo>
                    <a:pt x="18256" y="8712"/>
                  </a:lnTo>
                  <a:lnTo>
                    <a:pt x="25400" y="7150"/>
                  </a:lnTo>
                  <a:lnTo>
                    <a:pt x="30835" y="7150"/>
                  </a:lnTo>
                  <a:lnTo>
                    <a:pt x="34467" y="8940"/>
                  </a:lnTo>
                  <a:lnTo>
                    <a:pt x="36283" y="10718"/>
                  </a:lnTo>
                  <a:lnTo>
                    <a:pt x="38100" y="3581"/>
                  </a:lnTo>
                  <a:lnTo>
                    <a:pt x="36283" y="1790"/>
                  </a:lnTo>
                  <a:lnTo>
                    <a:pt x="30835" y="0"/>
                  </a:lnTo>
                  <a:lnTo>
                    <a:pt x="25400" y="0"/>
                  </a:lnTo>
                  <a:lnTo>
                    <a:pt x="14541" y="1926"/>
                  </a:lnTo>
                  <a:lnTo>
                    <a:pt x="6575" y="7369"/>
                  </a:lnTo>
                  <a:lnTo>
                    <a:pt x="1672" y="15826"/>
                  </a:lnTo>
                  <a:lnTo>
                    <a:pt x="0" y="26796"/>
                  </a:lnTo>
                  <a:lnTo>
                    <a:pt x="1643" y="36739"/>
                  </a:lnTo>
                  <a:lnTo>
                    <a:pt x="6348" y="44669"/>
                  </a:lnTo>
                  <a:lnTo>
                    <a:pt x="13774" y="49917"/>
                  </a:lnTo>
                  <a:lnTo>
                    <a:pt x="23583" y="51815"/>
                  </a:lnTo>
                  <a:lnTo>
                    <a:pt x="30835" y="51815"/>
                  </a:lnTo>
                  <a:lnTo>
                    <a:pt x="36283" y="50025"/>
                  </a:lnTo>
                  <a:lnTo>
                    <a:pt x="38100" y="48247"/>
                  </a:lnTo>
                  <a:lnTo>
                    <a:pt x="36283" y="41097"/>
                  </a:lnTo>
                  <a:close/>
                </a:path>
              </a:pathLst>
            </a:custGeom>
            <a:ln w="7937">
              <a:solidFill>
                <a:srgbClr val="FFFFFF"/>
              </a:solidFill>
            </a:ln>
          </p:spPr>
          <p:txBody>
            <a:bodyPr wrap="square" lIns="0" tIns="0" rIns="0" bIns="0" rtlCol="0"/>
            <a:lstStyle/>
            <a:p>
              <a:endParaRPr sz="2400"/>
            </a:p>
          </p:txBody>
        </p:sp>
        <p:sp>
          <p:nvSpPr>
            <p:cNvPr id="13" name="object 13"/>
            <p:cNvSpPr/>
            <p:nvPr/>
          </p:nvSpPr>
          <p:spPr>
            <a:xfrm>
              <a:off x="4327399" y="1988057"/>
              <a:ext cx="41275" cy="70485"/>
            </a:xfrm>
            <a:custGeom>
              <a:avLst/>
              <a:gdLst/>
              <a:ahLst/>
              <a:cxnLst/>
              <a:rect l="l" t="t" r="r" b="b"/>
              <a:pathLst>
                <a:path w="41275" h="70485">
                  <a:moveTo>
                    <a:pt x="7480" y="0"/>
                  </a:moveTo>
                  <a:lnTo>
                    <a:pt x="0" y="0"/>
                  </a:lnTo>
                  <a:lnTo>
                    <a:pt x="0" y="70104"/>
                  </a:lnTo>
                  <a:lnTo>
                    <a:pt x="7480" y="70104"/>
                  </a:lnTo>
                  <a:lnTo>
                    <a:pt x="7480" y="52577"/>
                  </a:lnTo>
                  <a:lnTo>
                    <a:pt x="13093" y="47320"/>
                  </a:lnTo>
                  <a:lnTo>
                    <a:pt x="29921" y="70104"/>
                  </a:lnTo>
                  <a:lnTo>
                    <a:pt x="41147" y="70104"/>
                  </a:lnTo>
                  <a:lnTo>
                    <a:pt x="18707" y="42062"/>
                  </a:lnTo>
                  <a:lnTo>
                    <a:pt x="39281" y="22783"/>
                  </a:lnTo>
                  <a:lnTo>
                    <a:pt x="28054" y="22783"/>
                  </a:lnTo>
                  <a:lnTo>
                    <a:pt x="13093" y="38557"/>
                  </a:lnTo>
                  <a:lnTo>
                    <a:pt x="9347" y="42062"/>
                  </a:lnTo>
                  <a:lnTo>
                    <a:pt x="9347" y="43815"/>
                  </a:lnTo>
                  <a:lnTo>
                    <a:pt x="7480" y="43815"/>
                  </a:lnTo>
                  <a:lnTo>
                    <a:pt x="7480" y="0"/>
                  </a:lnTo>
                  <a:close/>
                </a:path>
              </a:pathLst>
            </a:custGeom>
            <a:solidFill>
              <a:srgbClr val="FFFFFF"/>
            </a:solidFill>
          </p:spPr>
          <p:txBody>
            <a:bodyPr wrap="square" lIns="0" tIns="0" rIns="0" bIns="0" rtlCol="0"/>
            <a:lstStyle/>
            <a:p>
              <a:endParaRPr sz="2400"/>
            </a:p>
          </p:txBody>
        </p:sp>
        <p:sp>
          <p:nvSpPr>
            <p:cNvPr id="14" name="object 14"/>
            <p:cNvSpPr/>
            <p:nvPr/>
          </p:nvSpPr>
          <p:spPr>
            <a:xfrm>
              <a:off x="4327399" y="1988057"/>
              <a:ext cx="41275" cy="70485"/>
            </a:xfrm>
            <a:custGeom>
              <a:avLst/>
              <a:gdLst/>
              <a:ahLst/>
              <a:cxnLst/>
              <a:rect l="l" t="t" r="r" b="b"/>
              <a:pathLst>
                <a:path w="41275" h="70485">
                  <a:moveTo>
                    <a:pt x="7480" y="0"/>
                  </a:moveTo>
                  <a:lnTo>
                    <a:pt x="0" y="0"/>
                  </a:lnTo>
                  <a:lnTo>
                    <a:pt x="0" y="70104"/>
                  </a:lnTo>
                  <a:lnTo>
                    <a:pt x="7480" y="70104"/>
                  </a:lnTo>
                  <a:lnTo>
                    <a:pt x="7480" y="52577"/>
                  </a:lnTo>
                  <a:lnTo>
                    <a:pt x="13093" y="47320"/>
                  </a:lnTo>
                  <a:lnTo>
                    <a:pt x="29921" y="70104"/>
                  </a:lnTo>
                  <a:lnTo>
                    <a:pt x="41147" y="70104"/>
                  </a:lnTo>
                  <a:lnTo>
                    <a:pt x="18707" y="42062"/>
                  </a:lnTo>
                  <a:lnTo>
                    <a:pt x="39281" y="22783"/>
                  </a:lnTo>
                  <a:lnTo>
                    <a:pt x="28054" y="22783"/>
                  </a:lnTo>
                  <a:lnTo>
                    <a:pt x="13093" y="38557"/>
                  </a:lnTo>
                  <a:lnTo>
                    <a:pt x="11226" y="40309"/>
                  </a:lnTo>
                  <a:lnTo>
                    <a:pt x="9347" y="42062"/>
                  </a:lnTo>
                  <a:lnTo>
                    <a:pt x="9347" y="43815"/>
                  </a:lnTo>
                  <a:lnTo>
                    <a:pt x="7480" y="43815"/>
                  </a:lnTo>
                  <a:lnTo>
                    <a:pt x="7480" y="0"/>
                  </a:lnTo>
                  <a:close/>
                </a:path>
              </a:pathLst>
            </a:custGeom>
            <a:ln w="7937">
              <a:solidFill>
                <a:srgbClr val="FFFFFF"/>
              </a:solidFill>
            </a:ln>
          </p:spPr>
          <p:txBody>
            <a:bodyPr wrap="square" lIns="0" tIns="0" rIns="0" bIns="0" rtlCol="0"/>
            <a:lstStyle/>
            <a:p>
              <a:endParaRPr sz="2400"/>
            </a:p>
          </p:txBody>
        </p:sp>
        <p:sp>
          <p:nvSpPr>
            <p:cNvPr id="15" name="object 15"/>
            <p:cNvSpPr/>
            <p:nvPr/>
          </p:nvSpPr>
          <p:spPr>
            <a:xfrm>
              <a:off x="4106418" y="1832609"/>
              <a:ext cx="22860" cy="96520"/>
            </a:xfrm>
            <a:custGeom>
              <a:avLst/>
              <a:gdLst/>
              <a:ahLst/>
              <a:cxnLst/>
              <a:rect l="l" t="t" r="r" b="b"/>
              <a:pathLst>
                <a:path w="22860" h="96519">
                  <a:moveTo>
                    <a:pt x="0" y="96012"/>
                  </a:moveTo>
                  <a:lnTo>
                    <a:pt x="22860" y="0"/>
                  </a:lnTo>
                </a:path>
              </a:pathLst>
            </a:custGeom>
            <a:ln w="22225">
              <a:solidFill>
                <a:srgbClr val="FFFFFF"/>
              </a:solidFill>
            </a:ln>
          </p:spPr>
          <p:txBody>
            <a:bodyPr wrap="square" lIns="0" tIns="0" rIns="0" bIns="0" rtlCol="0"/>
            <a:lstStyle/>
            <a:p>
              <a:endParaRPr sz="2400"/>
            </a:p>
          </p:txBody>
        </p:sp>
        <p:sp>
          <p:nvSpPr>
            <p:cNvPr id="16" name="object 16"/>
            <p:cNvSpPr/>
            <p:nvPr/>
          </p:nvSpPr>
          <p:spPr>
            <a:xfrm>
              <a:off x="4129278" y="1832609"/>
              <a:ext cx="109855" cy="1905"/>
            </a:xfrm>
            <a:custGeom>
              <a:avLst/>
              <a:gdLst/>
              <a:ahLst/>
              <a:cxnLst/>
              <a:rect l="l" t="t" r="r" b="b"/>
              <a:pathLst>
                <a:path w="109854" h="1905">
                  <a:moveTo>
                    <a:pt x="-11112" y="762"/>
                  </a:moveTo>
                  <a:lnTo>
                    <a:pt x="120840" y="762"/>
                  </a:lnTo>
                </a:path>
              </a:pathLst>
            </a:custGeom>
            <a:ln w="23749">
              <a:solidFill>
                <a:srgbClr val="FFFFFF"/>
              </a:solidFill>
            </a:ln>
          </p:spPr>
          <p:txBody>
            <a:bodyPr wrap="square" lIns="0" tIns="0" rIns="0" bIns="0" rtlCol="0"/>
            <a:lstStyle/>
            <a:p>
              <a:endParaRPr sz="2400"/>
            </a:p>
          </p:txBody>
        </p:sp>
        <p:sp>
          <p:nvSpPr>
            <p:cNvPr id="17" name="object 17"/>
            <p:cNvSpPr/>
            <p:nvPr/>
          </p:nvSpPr>
          <p:spPr>
            <a:xfrm>
              <a:off x="4239006" y="1834134"/>
              <a:ext cx="22860" cy="93345"/>
            </a:xfrm>
            <a:custGeom>
              <a:avLst/>
              <a:gdLst/>
              <a:ahLst/>
              <a:cxnLst/>
              <a:rect l="l" t="t" r="r" b="b"/>
              <a:pathLst>
                <a:path w="22860" h="93344">
                  <a:moveTo>
                    <a:pt x="0" y="0"/>
                  </a:moveTo>
                  <a:lnTo>
                    <a:pt x="22860" y="92964"/>
                  </a:lnTo>
                </a:path>
              </a:pathLst>
            </a:custGeom>
            <a:ln w="22225">
              <a:solidFill>
                <a:srgbClr val="FFFFFF"/>
              </a:solidFill>
            </a:ln>
          </p:spPr>
          <p:txBody>
            <a:bodyPr wrap="square" lIns="0" tIns="0" rIns="0" bIns="0" rtlCol="0"/>
            <a:lstStyle/>
            <a:p>
              <a:endParaRPr sz="2400"/>
            </a:p>
          </p:txBody>
        </p:sp>
        <p:sp>
          <p:nvSpPr>
            <p:cNvPr id="18" name="object 18"/>
            <p:cNvSpPr/>
            <p:nvPr/>
          </p:nvSpPr>
          <p:spPr>
            <a:xfrm>
              <a:off x="4261866" y="1927097"/>
              <a:ext cx="109855" cy="1905"/>
            </a:xfrm>
            <a:custGeom>
              <a:avLst/>
              <a:gdLst/>
              <a:ahLst/>
              <a:cxnLst/>
              <a:rect l="l" t="t" r="r" b="b"/>
              <a:pathLst>
                <a:path w="109854" h="1905">
                  <a:moveTo>
                    <a:pt x="-11112" y="762"/>
                  </a:moveTo>
                  <a:lnTo>
                    <a:pt x="120840" y="762"/>
                  </a:lnTo>
                </a:path>
              </a:pathLst>
            </a:custGeom>
            <a:ln w="23749">
              <a:solidFill>
                <a:srgbClr val="FFFFFF"/>
              </a:solidFill>
            </a:ln>
          </p:spPr>
          <p:txBody>
            <a:bodyPr wrap="square" lIns="0" tIns="0" rIns="0" bIns="0" rtlCol="0"/>
            <a:lstStyle/>
            <a:p>
              <a:endParaRPr sz="2400"/>
            </a:p>
          </p:txBody>
        </p:sp>
        <p:sp>
          <p:nvSpPr>
            <p:cNvPr id="19" name="object 19"/>
            <p:cNvSpPr/>
            <p:nvPr/>
          </p:nvSpPr>
          <p:spPr>
            <a:xfrm>
              <a:off x="4373118" y="1823465"/>
              <a:ext cx="20320" cy="104139"/>
            </a:xfrm>
            <a:custGeom>
              <a:avLst/>
              <a:gdLst/>
              <a:ahLst/>
              <a:cxnLst/>
              <a:rect l="l" t="t" r="r" b="b"/>
              <a:pathLst>
                <a:path w="20320" h="104139">
                  <a:moveTo>
                    <a:pt x="0" y="103632"/>
                  </a:moveTo>
                  <a:lnTo>
                    <a:pt x="19812" y="0"/>
                  </a:lnTo>
                </a:path>
              </a:pathLst>
            </a:custGeom>
            <a:ln w="22225">
              <a:solidFill>
                <a:srgbClr val="FFFFFF"/>
              </a:solidFill>
            </a:ln>
          </p:spPr>
          <p:txBody>
            <a:bodyPr wrap="square" lIns="0" tIns="0" rIns="0" bIns="0" rtlCol="0"/>
            <a:lstStyle/>
            <a:p>
              <a:endParaRPr sz="2400"/>
            </a:p>
          </p:txBody>
        </p:sp>
        <p:sp>
          <p:nvSpPr>
            <p:cNvPr id="20" name="object 20"/>
            <p:cNvSpPr/>
            <p:nvPr/>
          </p:nvSpPr>
          <p:spPr>
            <a:xfrm>
              <a:off x="6316218" y="1372361"/>
              <a:ext cx="182880" cy="0"/>
            </a:xfrm>
            <a:custGeom>
              <a:avLst/>
              <a:gdLst/>
              <a:ahLst/>
              <a:cxnLst/>
              <a:rect l="l" t="t" r="r" b="b"/>
              <a:pathLst>
                <a:path w="182879">
                  <a:moveTo>
                    <a:pt x="0" y="0"/>
                  </a:moveTo>
                  <a:lnTo>
                    <a:pt x="182880" y="0"/>
                  </a:lnTo>
                </a:path>
              </a:pathLst>
            </a:custGeom>
            <a:ln w="25400">
              <a:solidFill>
                <a:srgbClr val="000000"/>
              </a:solidFill>
            </a:ln>
          </p:spPr>
          <p:txBody>
            <a:bodyPr wrap="square" lIns="0" tIns="0" rIns="0" bIns="0" rtlCol="0"/>
            <a:lstStyle/>
            <a:p>
              <a:endParaRPr sz="2400"/>
            </a:p>
          </p:txBody>
        </p:sp>
        <p:sp>
          <p:nvSpPr>
            <p:cNvPr id="21" name="object 21"/>
            <p:cNvSpPr/>
            <p:nvPr/>
          </p:nvSpPr>
          <p:spPr>
            <a:xfrm>
              <a:off x="5767578" y="538734"/>
              <a:ext cx="273685" cy="434975"/>
            </a:xfrm>
            <a:custGeom>
              <a:avLst/>
              <a:gdLst/>
              <a:ahLst/>
              <a:cxnLst/>
              <a:rect l="l" t="t" r="r" b="b"/>
              <a:pathLst>
                <a:path w="273685" h="434975">
                  <a:moveTo>
                    <a:pt x="0" y="0"/>
                  </a:moveTo>
                  <a:lnTo>
                    <a:pt x="0" y="181140"/>
                  </a:lnTo>
                  <a:lnTo>
                    <a:pt x="54635" y="217360"/>
                  </a:lnTo>
                  <a:lnTo>
                    <a:pt x="0" y="253593"/>
                  </a:lnTo>
                  <a:lnTo>
                    <a:pt x="0" y="434733"/>
                  </a:lnTo>
                  <a:lnTo>
                    <a:pt x="273177" y="326047"/>
                  </a:lnTo>
                  <a:lnTo>
                    <a:pt x="273177" y="108686"/>
                  </a:lnTo>
                  <a:lnTo>
                    <a:pt x="0" y="0"/>
                  </a:lnTo>
                  <a:close/>
                </a:path>
              </a:pathLst>
            </a:custGeom>
            <a:solidFill>
              <a:srgbClr val="FFFFFF"/>
            </a:solidFill>
          </p:spPr>
          <p:txBody>
            <a:bodyPr wrap="square" lIns="0" tIns="0" rIns="0" bIns="0" rtlCol="0"/>
            <a:lstStyle/>
            <a:p>
              <a:endParaRPr sz="2400"/>
            </a:p>
          </p:txBody>
        </p:sp>
        <p:sp>
          <p:nvSpPr>
            <p:cNvPr id="22" name="object 22"/>
            <p:cNvSpPr/>
            <p:nvPr/>
          </p:nvSpPr>
          <p:spPr>
            <a:xfrm>
              <a:off x="5767578" y="538734"/>
              <a:ext cx="273685" cy="434975"/>
            </a:xfrm>
            <a:custGeom>
              <a:avLst/>
              <a:gdLst/>
              <a:ahLst/>
              <a:cxnLst/>
              <a:rect l="l" t="t" r="r" b="b"/>
              <a:pathLst>
                <a:path w="273685" h="434975">
                  <a:moveTo>
                    <a:pt x="0" y="0"/>
                  </a:moveTo>
                  <a:lnTo>
                    <a:pt x="0" y="181140"/>
                  </a:lnTo>
                  <a:lnTo>
                    <a:pt x="54635" y="217360"/>
                  </a:lnTo>
                  <a:lnTo>
                    <a:pt x="0" y="253593"/>
                  </a:lnTo>
                  <a:lnTo>
                    <a:pt x="0" y="434733"/>
                  </a:lnTo>
                  <a:lnTo>
                    <a:pt x="273177" y="326047"/>
                  </a:lnTo>
                  <a:lnTo>
                    <a:pt x="273177" y="108686"/>
                  </a:lnTo>
                  <a:lnTo>
                    <a:pt x="0" y="0"/>
                  </a:lnTo>
                </a:path>
              </a:pathLst>
            </a:custGeom>
            <a:ln w="38100">
              <a:solidFill>
                <a:srgbClr val="000000"/>
              </a:solidFill>
            </a:ln>
          </p:spPr>
          <p:txBody>
            <a:bodyPr wrap="square" lIns="0" tIns="0" rIns="0" bIns="0" rtlCol="0"/>
            <a:lstStyle/>
            <a:p>
              <a:endParaRPr sz="2400"/>
            </a:p>
          </p:txBody>
        </p:sp>
        <p:sp>
          <p:nvSpPr>
            <p:cNvPr id="23" name="object 23"/>
            <p:cNvSpPr/>
            <p:nvPr/>
          </p:nvSpPr>
          <p:spPr>
            <a:xfrm>
              <a:off x="5695950" y="593597"/>
              <a:ext cx="67310" cy="1905"/>
            </a:xfrm>
            <a:custGeom>
              <a:avLst/>
              <a:gdLst/>
              <a:ahLst/>
              <a:cxnLst/>
              <a:rect l="l" t="t" r="r" b="b"/>
              <a:pathLst>
                <a:path w="67310" h="1904">
                  <a:moveTo>
                    <a:pt x="-14287" y="762"/>
                  </a:moveTo>
                  <a:lnTo>
                    <a:pt x="81343" y="762"/>
                  </a:lnTo>
                </a:path>
              </a:pathLst>
            </a:custGeom>
            <a:ln w="30099">
              <a:solidFill>
                <a:srgbClr val="000000"/>
              </a:solidFill>
            </a:ln>
          </p:spPr>
          <p:txBody>
            <a:bodyPr wrap="square" lIns="0" tIns="0" rIns="0" bIns="0" rtlCol="0"/>
            <a:lstStyle/>
            <a:p>
              <a:endParaRPr sz="2400"/>
            </a:p>
          </p:txBody>
        </p:sp>
      </p:grpSp>
      <p:sp>
        <p:nvSpPr>
          <p:cNvPr id="24" name="object 24"/>
          <p:cNvSpPr txBox="1">
            <a:spLocks noGrp="1"/>
          </p:cNvSpPr>
          <p:nvPr>
            <p:ph type="title"/>
          </p:nvPr>
        </p:nvSpPr>
        <p:spPr>
          <a:xfrm>
            <a:off x="109506" y="158875"/>
            <a:ext cx="6599588"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Timing Diagram for add</a:t>
            </a:r>
          </a:p>
        </p:txBody>
      </p:sp>
      <p:grpSp>
        <p:nvGrpSpPr>
          <p:cNvPr id="25" name="object 25"/>
          <p:cNvGrpSpPr/>
          <p:nvPr/>
        </p:nvGrpSpPr>
        <p:grpSpPr>
          <a:xfrm>
            <a:off x="1220301" y="3365290"/>
            <a:ext cx="8041640" cy="342900"/>
            <a:chOff x="2324290" y="2586418"/>
            <a:chExt cx="6031230" cy="257175"/>
          </a:xfrm>
        </p:grpSpPr>
        <p:sp>
          <p:nvSpPr>
            <p:cNvPr id="26" name="object 26"/>
            <p:cNvSpPr/>
            <p:nvPr/>
          </p:nvSpPr>
          <p:spPr>
            <a:xfrm>
              <a:off x="2338577" y="2829305"/>
              <a:ext cx="6002655" cy="0"/>
            </a:xfrm>
            <a:custGeom>
              <a:avLst/>
              <a:gdLst/>
              <a:ahLst/>
              <a:cxnLst/>
              <a:rect l="l" t="t" r="r" b="b"/>
              <a:pathLst>
                <a:path w="6002655">
                  <a:moveTo>
                    <a:pt x="0" y="0"/>
                  </a:moveTo>
                  <a:lnTo>
                    <a:pt x="6002629" y="0"/>
                  </a:lnTo>
                </a:path>
              </a:pathLst>
            </a:custGeom>
            <a:ln w="28575">
              <a:solidFill>
                <a:srgbClr val="000000"/>
              </a:solidFill>
            </a:ln>
          </p:spPr>
          <p:txBody>
            <a:bodyPr wrap="square" lIns="0" tIns="0" rIns="0" bIns="0" rtlCol="0"/>
            <a:lstStyle/>
            <a:p>
              <a:endParaRPr sz="2400"/>
            </a:p>
          </p:txBody>
        </p:sp>
        <p:sp>
          <p:nvSpPr>
            <p:cNvPr id="27" name="object 27"/>
            <p:cNvSpPr/>
            <p:nvPr/>
          </p:nvSpPr>
          <p:spPr>
            <a:xfrm>
              <a:off x="3120390" y="26007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28" name="object 28"/>
            <p:cNvSpPr/>
            <p:nvPr/>
          </p:nvSpPr>
          <p:spPr>
            <a:xfrm>
              <a:off x="5470398" y="26007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29" name="object 29"/>
            <p:cNvSpPr/>
            <p:nvPr/>
          </p:nvSpPr>
          <p:spPr>
            <a:xfrm>
              <a:off x="7818881" y="2600705"/>
              <a:ext cx="130810" cy="228600"/>
            </a:xfrm>
            <a:custGeom>
              <a:avLst/>
              <a:gdLst/>
              <a:ahLst/>
              <a:cxnLst/>
              <a:rect l="l" t="t" r="r" b="b"/>
              <a:pathLst>
                <a:path w="130809" h="228600">
                  <a:moveTo>
                    <a:pt x="0" y="228600"/>
                  </a:moveTo>
                  <a:lnTo>
                    <a:pt x="130492" y="0"/>
                  </a:lnTo>
                </a:path>
              </a:pathLst>
            </a:custGeom>
            <a:ln w="28575">
              <a:solidFill>
                <a:srgbClr val="000000"/>
              </a:solidFill>
            </a:ln>
          </p:spPr>
          <p:txBody>
            <a:bodyPr wrap="square" lIns="0" tIns="0" rIns="0" bIns="0" rtlCol="0"/>
            <a:lstStyle/>
            <a:p>
              <a:endParaRPr sz="2400"/>
            </a:p>
          </p:txBody>
        </p:sp>
      </p:grpSp>
      <p:sp>
        <p:nvSpPr>
          <p:cNvPr id="30" name="object 30"/>
          <p:cNvSpPr txBox="1"/>
          <p:nvPr/>
        </p:nvSpPr>
        <p:spPr>
          <a:xfrm>
            <a:off x="3727112" y="3341680"/>
            <a:ext cx="52154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1000</a:t>
            </a:r>
            <a:endParaRPr sz="1600">
              <a:latin typeface="Courier New"/>
              <a:cs typeface="Courier New"/>
            </a:endParaRPr>
          </a:p>
        </p:txBody>
      </p:sp>
      <p:grpSp>
        <p:nvGrpSpPr>
          <p:cNvPr id="31" name="object 31"/>
          <p:cNvGrpSpPr/>
          <p:nvPr/>
        </p:nvGrpSpPr>
        <p:grpSpPr>
          <a:xfrm>
            <a:off x="1239351" y="3365290"/>
            <a:ext cx="8003540" cy="342900"/>
            <a:chOff x="2338577" y="2586418"/>
            <a:chExt cx="6002655" cy="257175"/>
          </a:xfrm>
        </p:grpSpPr>
        <p:sp>
          <p:nvSpPr>
            <p:cNvPr id="32" name="object 32"/>
            <p:cNvSpPr/>
            <p:nvPr/>
          </p:nvSpPr>
          <p:spPr>
            <a:xfrm>
              <a:off x="3120390" y="26007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33" name="object 33"/>
            <p:cNvSpPr/>
            <p:nvPr/>
          </p:nvSpPr>
          <p:spPr>
            <a:xfrm>
              <a:off x="5470398" y="26007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34" name="object 34"/>
            <p:cNvSpPr/>
            <p:nvPr/>
          </p:nvSpPr>
          <p:spPr>
            <a:xfrm>
              <a:off x="7818880" y="2600705"/>
              <a:ext cx="130810" cy="228600"/>
            </a:xfrm>
            <a:custGeom>
              <a:avLst/>
              <a:gdLst/>
              <a:ahLst/>
              <a:cxnLst/>
              <a:rect l="l" t="t" r="r" b="b"/>
              <a:pathLst>
                <a:path w="130809"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35" name="object 35"/>
            <p:cNvSpPr/>
            <p:nvPr/>
          </p:nvSpPr>
          <p:spPr>
            <a:xfrm>
              <a:off x="2338577" y="2600705"/>
              <a:ext cx="6002655" cy="0"/>
            </a:xfrm>
            <a:custGeom>
              <a:avLst/>
              <a:gdLst/>
              <a:ahLst/>
              <a:cxnLst/>
              <a:rect l="l" t="t" r="r" b="b"/>
              <a:pathLst>
                <a:path w="6002655">
                  <a:moveTo>
                    <a:pt x="0" y="0"/>
                  </a:moveTo>
                  <a:lnTo>
                    <a:pt x="6002629" y="0"/>
                  </a:lnTo>
                </a:path>
              </a:pathLst>
            </a:custGeom>
            <a:ln w="28575">
              <a:solidFill>
                <a:srgbClr val="000000"/>
              </a:solidFill>
            </a:ln>
          </p:spPr>
          <p:txBody>
            <a:bodyPr wrap="square" lIns="0" tIns="0" rIns="0" bIns="0" rtlCol="0"/>
            <a:lstStyle/>
            <a:p>
              <a:endParaRPr sz="2400"/>
            </a:p>
          </p:txBody>
        </p:sp>
      </p:grpSp>
      <p:sp>
        <p:nvSpPr>
          <p:cNvPr id="36" name="object 36"/>
          <p:cNvSpPr txBox="1"/>
          <p:nvPr/>
        </p:nvSpPr>
        <p:spPr>
          <a:xfrm>
            <a:off x="5901980" y="3341680"/>
            <a:ext cx="52154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1004</a:t>
            </a:r>
            <a:endParaRPr sz="1600">
              <a:latin typeface="Courier New"/>
              <a:cs typeface="Courier New"/>
            </a:endParaRPr>
          </a:p>
        </p:txBody>
      </p:sp>
      <p:sp>
        <p:nvSpPr>
          <p:cNvPr id="37" name="object 37"/>
          <p:cNvSpPr txBox="1"/>
          <p:nvPr/>
        </p:nvSpPr>
        <p:spPr>
          <a:xfrm>
            <a:off x="1209281" y="3379882"/>
            <a:ext cx="277705"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PC</a:t>
            </a:r>
            <a:endParaRPr sz="1600">
              <a:latin typeface="Courier New"/>
              <a:cs typeface="Courier New"/>
            </a:endParaRPr>
          </a:p>
        </p:txBody>
      </p:sp>
      <p:grpSp>
        <p:nvGrpSpPr>
          <p:cNvPr id="38" name="object 38"/>
          <p:cNvGrpSpPr/>
          <p:nvPr/>
        </p:nvGrpSpPr>
        <p:grpSpPr>
          <a:xfrm>
            <a:off x="1785197" y="3771690"/>
            <a:ext cx="7780867" cy="342900"/>
            <a:chOff x="2747962" y="2891218"/>
            <a:chExt cx="5835650" cy="257175"/>
          </a:xfrm>
        </p:grpSpPr>
        <p:sp>
          <p:nvSpPr>
            <p:cNvPr id="39" name="object 39"/>
            <p:cNvSpPr/>
            <p:nvPr/>
          </p:nvSpPr>
          <p:spPr>
            <a:xfrm>
              <a:off x="2762250" y="3134105"/>
              <a:ext cx="5807075" cy="0"/>
            </a:xfrm>
            <a:custGeom>
              <a:avLst/>
              <a:gdLst/>
              <a:ahLst/>
              <a:cxnLst/>
              <a:rect l="l" t="t" r="r" b="b"/>
              <a:pathLst>
                <a:path w="5807075">
                  <a:moveTo>
                    <a:pt x="0" y="0"/>
                  </a:moveTo>
                  <a:lnTo>
                    <a:pt x="5806897" y="0"/>
                  </a:lnTo>
                </a:path>
              </a:pathLst>
            </a:custGeom>
            <a:ln w="28575">
              <a:solidFill>
                <a:srgbClr val="000000"/>
              </a:solidFill>
            </a:ln>
          </p:spPr>
          <p:txBody>
            <a:bodyPr wrap="square" lIns="0" tIns="0" rIns="0" bIns="0" rtlCol="0"/>
            <a:lstStyle/>
            <a:p>
              <a:endParaRPr sz="2400"/>
            </a:p>
          </p:txBody>
        </p:sp>
        <p:sp>
          <p:nvSpPr>
            <p:cNvPr id="40" name="object 40"/>
            <p:cNvSpPr/>
            <p:nvPr/>
          </p:nvSpPr>
          <p:spPr>
            <a:xfrm>
              <a:off x="3545586" y="29055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41" name="object 41"/>
            <p:cNvSpPr/>
            <p:nvPr/>
          </p:nvSpPr>
          <p:spPr>
            <a:xfrm>
              <a:off x="5894070" y="29055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42" name="object 42"/>
            <p:cNvSpPr/>
            <p:nvPr/>
          </p:nvSpPr>
          <p:spPr>
            <a:xfrm>
              <a:off x="8242553" y="2905505"/>
              <a:ext cx="130810" cy="228600"/>
            </a:xfrm>
            <a:custGeom>
              <a:avLst/>
              <a:gdLst/>
              <a:ahLst/>
              <a:cxnLst/>
              <a:rect l="l" t="t" r="r" b="b"/>
              <a:pathLst>
                <a:path w="130809" h="228600">
                  <a:moveTo>
                    <a:pt x="0" y="228600"/>
                  </a:moveTo>
                  <a:lnTo>
                    <a:pt x="130492" y="0"/>
                  </a:lnTo>
                </a:path>
              </a:pathLst>
            </a:custGeom>
            <a:ln w="28575">
              <a:solidFill>
                <a:srgbClr val="000000"/>
              </a:solidFill>
            </a:ln>
          </p:spPr>
          <p:txBody>
            <a:bodyPr wrap="square" lIns="0" tIns="0" rIns="0" bIns="0" rtlCol="0"/>
            <a:lstStyle/>
            <a:p>
              <a:endParaRPr sz="2400"/>
            </a:p>
          </p:txBody>
        </p:sp>
      </p:grpSp>
      <p:sp>
        <p:nvSpPr>
          <p:cNvPr id="43" name="object 43"/>
          <p:cNvSpPr txBox="1"/>
          <p:nvPr/>
        </p:nvSpPr>
        <p:spPr>
          <a:xfrm>
            <a:off x="4110707" y="3748080"/>
            <a:ext cx="52154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1004</a:t>
            </a:r>
            <a:endParaRPr sz="1600">
              <a:latin typeface="Courier New"/>
              <a:cs typeface="Courier New"/>
            </a:endParaRPr>
          </a:p>
        </p:txBody>
      </p:sp>
      <p:grpSp>
        <p:nvGrpSpPr>
          <p:cNvPr id="44" name="object 44"/>
          <p:cNvGrpSpPr/>
          <p:nvPr/>
        </p:nvGrpSpPr>
        <p:grpSpPr>
          <a:xfrm>
            <a:off x="1804249" y="3771690"/>
            <a:ext cx="7742767" cy="342900"/>
            <a:chOff x="2762250" y="2891218"/>
            <a:chExt cx="5807075" cy="257175"/>
          </a:xfrm>
        </p:grpSpPr>
        <p:sp>
          <p:nvSpPr>
            <p:cNvPr id="45" name="object 45"/>
            <p:cNvSpPr/>
            <p:nvPr/>
          </p:nvSpPr>
          <p:spPr>
            <a:xfrm>
              <a:off x="3545586" y="29055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46" name="object 46"/>
            <p:cNvSpPr/>
            <p:nvPr/>
          </p:nvSpPr>
          <p:spPr>
            <a:xfrm>
              <a:off x="5894070" y="29055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47" name="object 47"/>
            <p:cNvSpPr/>
            <p:nvPr/>
          </p:nvSpPr>
          <p:spPr>
            <a:xfrm>
              <a:off x="8242552" y="2905505"/>
              <a:ext cx="130810" cy="228600"/>
            </a:xfrm>
            <a:custGeom>
              <a:avLst/>
              <a:gdLst/>
              <a:ahLst/>
              <a:cxnLst/>
              <a:rect l="l" t="t" r="r" b="b"/>
              <a:pathLst>
                <a:path w="130809"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48" name="object 48"/>
            <p:cNvSpPr/>
            <p:nvPr/>
          </p:nvSpPr>
          <p:spPr>
            <a:xfrm>
              <a:off x="2762250" y="2905505"/>
              <a:ext cx="5807075" cy="0"/>
            </a:xfrm>
            <a:custGeom>
              <a:avLst/>
              <a:gdLst/>
              <a:ahLst/>
              <a:cxnLst/>
              <a:rect l="l" t="t" r="r" b="b"/>
              <a:pathLst>
                <a:path w="5807075">
                  <a:moveTo>
                    <a:pt x="0" y="0"/>
                  </a:moveTo>
                  <a:lnTo>
                    <a:pt x="5806897" y="0"/>
                  </a:lnTo>
                </a:path>
              </a:pathLst>
            </a:custGeom>
            <a:ln w="28575">
              <a:solidFill>
                <a:srgbClr val="000000"/>
              </a:solidFill>
            </a:ln>
          </p:spPr>
          <p:txBody>
            <a:bodyPr wrap="square" lIns="0" tIns="0" rIns="0" bIns="0" rtlCol="0"/>
            <a:lstStyle/>
            <a:p>
              <a:endParaRPr sz="2400"/>
            </a:p>
          </p:txBody>
        </p:sp>
      </p:grpSp>
      <p:sp>
        <p:nvSpPr>
          <p:cNvPr id="49" name="object 49"/>
          <p:cNvSpPr txBox="1"/>
          <p:nvPr/>
        </p:nvSpPr>
        <p:spPr>
          <a:xfrm>
            <a:off x="6902735" y="3748080"/>
            <a:ext cx="52154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1008</a:t>
            </a:r>
            <a:endParaRPr sz="1600">
              <a:latin typeface="Courier New"/>
              <a:cs typeface="Courier New"/>
            </a:endParaRPr>
          </a:p>
        </p:txBody>
      </p:sp>
      <p:sp>
        <p:nvSpPr>
          <p:cNvPr id="50" name="object 50"/>
          <p:cNvSpPr txBox="1"/>
          <p:nvPr/>
        </p:nvSpPr>
        <p:spPr>
          <a:xfrm>
            <a:off x="1164367" y="3797864"/>
            <a:ext cx="52154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PC+4</a:t>
            </a:r>
            <a:endParaRPr sz="1600">
              <a:latin typeface="Courier New"/>
              <a:cs typeface="Courier New"/>
            </a:endParaRPr>
          </a:p>
        </p:txBody>
      </p:sp>
      <p:grpSp>
        <p:nvGrpSpPr>
          <p:cNvPr id="51" name="object 51"/>
          <p:cNvGrpSpPr/>
          <p:nvPr/>
        </p:nvGrpSpPr>
        <p:grpSpPr>
          <a:xfrm>
            <a:off x="1842093" y="4178090"/>
            <a:ext cx="7780867" cy="342900"/>
            <a:chOff x="2790634" y="3196018"/>
            <a:chExt cx="5835650" cy="257175"/>
          </a:xfrm>
        </p:grpSpPr>
        <p:sp>
          <p:nvSpPr>
            <p:cNvPr id="52" name="object 52"/>
            <p:cNvSpPr/>
            <p:nvPr/>
          </p:nvSpPr>
          <p:spPr>
            <a:xfrm>
              <a:off x="2804922" y="3438905"/>
              <a:ext cx="5807075" cy="0"/>
            </a:xfrm>
            <a:custGeom>
              <a:avLst/>
              <a:gdLst/>
              <a:ahLst/>
              <a:cxnLst/>
              <a:rect l="l" t="t" r="r" b="b"/>
              <a:pathLst>
                <a:path w="5807075">
                  <a:moveTo>
                    <a:pt x="0" y="0"/>
                  </a:moveTo>
                  <a:lnTo>
                    <a:pt x="5806897" y="0"/>
                  </a:lnTo>
                </a:path>
              </a:pathLst>
            </a:custGeom>
            <a:ln w="28575">
              <a:solidFill>
                <a:srgbClr val="000000"/>
              </a:solidFill>
            </a:ln>
          </p:spPr>
          <p:txBody>
            <a:bodyPr wrap="square" lIns="0" tIns="0" rIns="0" bIns="0" rtlCol="0"/>
            <a:lstStyle/>
            <a:p>
              <a:endParaRPr sz="2400"/>
            </a:p>
          </p:txBody>
        </p:sp>
        <p:sp>
          <p:nvSpPr>
            <p:cNvPr id="53" name="object 53"/>
            <p:cNvSpPr/>
            <p:nvPr/>
          </p:nvSpPr>
          <p:spPr>
            <a:xfrm>
              <a:off x="3586734" y="32103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54" name="object 54"/>
            <p:cNvSpPr/>
            <p:nvPr/>
          </p:nvSpPr>
          <p:spPr>
            <a:xfrm>
              <a:off x="5936742" y="32103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55" name="object 55"/>
            <p:cNvSpPr/>
            <p:nvPr/>
          </p:nvSpPr>
          <p:spPr>
            <a:xfrm>
              <a:off x="8285225" y="3210305"/>
              <a:ext cx="130810" cy="228600"/>
            </a:xfrm>
            <a:custGeom>
              <a:avLst/>
              <a:gdLst/>
              <a:ahLst/>
              <a:cxnLst/>
              <a:rect l="l" t="t" r="r" b="b"/>
              <a:pathLst>
                <a:path w="130809" h="228600">
                  <a:moveTo>
                    <a:pt x="0" y="228600"/>
                  </a:moveTo>
                  <a:lnTo>
                    <a:pt x="130492" y="0"/>
                  </a:lnTo>
                </a:path>
              </a:pathLst>
            </a:custGeom>
            <a:ln w="28575">
              <a:solidFill>
                <a:srgbClr val="000000"/>
              </a:solidFill>
            </a:ln>
          </p:spPr>
          <p:txBody>
            <a:bodyPr wrap="square" lIns="0" tIns="0" rIns="0" bIns="0" rtlCol="0"/>
            <a:lstStyle/>
            <a:p>
              <a:endParaRPr sz="2400"/>
            </a:p>
          </p:txBody>
        </p:sp>
      </p:grpSp>
      <p:sp>
        <p:nvSpPr>
          <p:cNvPr id="56" name="object 56"/>
          <p:cNvSpPr txBox="1"/>
          <p:nvPr/>
        </p:nvSpPr>
        <p:spPr>
          <a:xfrm>
            <a:off x="3757674" y="4154480"/>
            <a:ext cx="1501140"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add</a:t>
            </a:r>
            <a:r>
              <a:rPr sz="1600" b="1" spc="-80" dirty="0">
                <a:latin typeface="Courier New"/>
                <a:cs typeface="Courier New"/>
              </a:rPr>
              <a:t> </a:t>
            </a:r>
            <a:r>
              <a:rPr sz="1600" b="1" spc="-7" dirty="0">
                <a:latin typeface="Courier New"/>
                <a:cs typeface="Courier New"/>
              </a:rPr>
              <a:t>x1,x2,x3</a:t>
            </a:r>
            <a:endParaRPr sz="1600">
              <a:latin typeface="Courier New"/>
              <a:cs typeface="Courier New"/>
            </a:endParaRPr>
          </a:p>
        </p:txBody>
      </p:sp>
      <p:grpSp>
        <p:nvGrpSpPr>
          <p:cNvPr id="57" name="object 57"/>
          <p:cNvGrpSpPr/>
          <p:nvPr/>
        </p:nvGrpSpPr>
        <p:grpSpPr>
          <a:xfrm>
            <a:off x="1861145" y="4178090"/>
            <a:ext cx="7742767" cy="342900"/>
            <a:chOff x="2804922" y="3196018"/>
            <a:chExt cx="5807075" cy="257175"/>
          </a:xfrm>
        </p:grpSpPr>
        <p:sp>
          <p:nvSpPr>
            <p:cNvPr id="58" name="object 58"/>
            <p:cNvSpPr/>
            <p:nvPr/>
          </p:nvSpPr>
          <p:spPr>
            <a:xfrm>
              <a:off x="3586734" y="32103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59" name="object 59"/>
            <p:cNvSpPr/>
            <p:nvPr/>
          </p:nvSpPr>
          <p:spPr>
            <a:xfrm>
              <a:off x="5936742" y="32103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60" name="object 60"/>
            <p:cNvSpPr/>
            <p:nvPr/>
          </p:nvSpPr>
          <p:spPr>
            <a:xfrm>
              <a:off x="8285224" y="3210305"/>
              <a:ext cx="130810" cy="228600"/>
            </a:xfrm>
            <a:custGeom>
              <a:avLst/>
              <a:gdLst/>
              <a:ahLst/>
              <a:cxnLst/>
              <a:rect l="l" t="t" r="r" b="b"/>
              <a:pathLst>
                <a:path w="130809"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61" name="object 61"/>
            <p:cNvSpPr/>
            <p:nvPr/>
          </p:nvSpPr>
          <p:spPr>
            <a:xfrm>
              <a:off x="2804922" y="3210305"/>
              <a:ext cx="5807075" cy="0"/>
            </a:xfrm>
            <a:custGeom>
              <a:avLst/>
              <a:gdLst/>
              <a:ahLst/>
              <a:cxnLst/>
              <a:rect l="l" t="t" r="r" b="b"/>
              <a:pathLst>
                <a:path w="5807075">
                  <a:moveTo>
                    <a:pt x="0" y="0"/>
                  </a:moveTo>
                  <a:lnTo>
                    <a:pt x="5806897" y="0"/>
                  </a:lnTo>
                </a:path>
              </a:pathLst>
            </a:custGeom>
            <a:ln w="28575">
              <a:solidFill>
                <a:srgbClr val="000000"/>
              </a:solidFill>
            </a:ln>
          </p:spPr>
          <p:txBody>
            <a:bodyPr wrap="square" lIns="0" tIns="0" rIns="0" bIns="0" rtlCol="0"/>
            <a:lstStyle/>
            <a:p>
              <a:endParaRPr sz="2400"/>
            </a:p>
          </p:txBody>
        </p:sp>
      </p:grpSp>
      <p:sp>
        <p:nvSpPr>
          <p:cNvPr id="62" name="object 62"/>
          <p:cNvSpPr txBox="1"/>
          <p:nvPr/>
        </p:nvSpPr>
        <p:spPr>
          <a:xfrm>
            <a:off x="6976475" y="4154480"/>
            <a:ext cx="1501140"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add</a:t>
            </a:r>
            <a:r>
              <a:rPr sz="1600" b="1" spc="-80" dirty="0">
                <a:latin typeface="Courier New"/>
                <a:cs typeface="Courier New"/>
              </a:rPr>
              <a:t> </a:t>
            </a:r>
            <a:r>
              <a:rPr sz="1600" b="1" spc="-7" dirty="0">
                <a:latin typeface="Courier New"/>
                <a:cs typeface="Courier New"/>
              </a:rPr>
              <a:t>x6,x7,x9</a:t>
            </a:r>
            <a:endParaRPr sz="1600">
              <a:latin typeface="Courier New"/>
              <a:cs typeface="Courier New"/>
            </a:endParaRPr>
          </a:p>
        </p:txBody>
      </p:sp>
      <p:sp>
        <p:nvSpPr>
          <p:cNvPr id="63" name="object 63"/>
          <p:cNvSpPr txBox="1"/>
          <p:nvPr/>
        </p:nvSpPr>
        <p:spPr>
          <a:xfrm>
            <a:off x="1233433" y="4176020"/>
            <a:ext cx="125306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inst[31:0]</a:t>
            </a:r>
            <a:endParaRPr sz="1600">
              <a:latin typeface="Courier New"/>
              <a:cs typeface="Courier New"/>
            </a:endParaRPr>
          </a:p>
        </p:txBody>
      </p:sp>
      <p:grpSp>
        <p:nvGrpSpPr>
          <p:cNvPr id="64" name="object 64"/>
          <p:cNvGrpSpPr/>
          <p:nvPr/>
        </p:nvGrpSpPr>
        <p:grpSpPr>
          <a:xfrm>
            <a:off x="1158071" y="2958890"/>
            <a:ext cx="8592820" cy="342900"/>
            <a:chOff x="2277617" y="2281618"/>
            <a:chExt cx="6444615" cy="257175"/>
          </a:xfrm>
        </p:grpSpPr>
        <p:sp>
          <p:nvSpPr>
            <p:cNvPr id="65" name="object 65"/>
            <p:cNvSpPr/>
            <p:nvPr/>
          </p:nvSpPr>
          <p:spPr>
            <a:xfrm>
              <a:off x="2277617" y="2524505"/>
              <a:ext cx="782955" cy="0"/>
            </a:xfrm>
            <a:custGeom>
              <a:avLst/>
              <a:gdLst/>
              <a:ahLst/>
              <a:cxnLst/>
              <a:rect l="l" t="t" r="r" b="b"/>
              <a:pathLst>
                <a:path w="782955">
                  <a:moveTo>
                    <a:pt x="0" y="0"/>
                  </a:moveTo>
                  <a:lnTo>
                    <a:pt x="782955" y="0"/>
                  </a:lnTo>
                </a:path>
              </a:pathLst>
            </a:custGeom>
            <a:ln w="28575">
              <a:solidFill>
                <a:srgbClr val="000000"/>
              </a:solidFill>
            </a:ln>
          </p:spPr>
          <p:txBody>
            <a:bodyPr wrap="square" lIns="0" tIns="0" rIns="0" bIns="0" rtlCol="0"/>
            <a:lstStyle/>
            <a:p>
              <a:endParaRPr sz="2400"/>
            </a:p>
          </p:txBody>
        </p:sp>
        <p:sp>
          <p:nvSpPr>
            <p:cNvPr id="66" name="object 66"/>
            <p:cNvSpPr/>
            <p:nvPr/>
          </p:nvSpPr>
          <p:spPr>
            <a:xfrm>
              <a:off x="3045713" y="22959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67" name="object 67"/>
            <p:cNvSpPr/>
            <p:nvPr/>
          </p:nvSpPr>
          <p:spPr>
            <a:xfrm>
              <a:off x="3192017" y="2295905"/>
              <a:ext cx="1109345" cy="0"/>
            </a:xfrm>
            <a:custGeom>
              <a:avLst/>
              <a:gdLst/>
              <a:ahLst/>
              <a:cxnLst/>
              <a:rect l="l" t="t" r="r" b="b"/>
              <a:pathLst>
                <a:path w="1109345">
                  <a:moveTo>
                    <a:pt x="0" y="0"/>
                  </a:moveTo>
                  <a:lnTo>
                    <a:pt x="1109179" y="0"/>
                  </a:lnTo>
                </a:path>
              </a:pathLst>
            </a:custGeom>
            <a:ln w="28575">
              <a:solidFill>
                <a:srgbClr val="000000"/>
              </a:solidFill>
            </a:ln>
          </p:spPr>
          <p:txBody>
            <a:bodyPr wrap="square" lIns="0" tIns="0" rIns="0" bIns="0" rtlCol="0"/>
            <a:lstStyle/>
            <a:p>
              <a:endParaRPr sz="2400"/>
            </a:p>
          </p:txBody>
        </p:sp>
        <p:sp>
          <p:nvSpPr>
            <p:cNvPr id="68" name="object 68"/>
            <p:cNvSpPr/>
            <p:nvPr/>
          </p:nvSpPr>
          <p:spPr>
            <a:xfrm>
              <a:off x="4301489" y="22959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69" name="object 69"/>
            <p:cNvSpPr/>
            <p:nvPr/>
          </p:nvSpPr>
          <p:spPr>
            <a:xfrm>
              <a:off x="4431029" y="2524505"/>
              <a:ext cx="979169" cy="0"/>
            </a:xfrm>
            <a:custGeom>
              <a:avLst/>
              <a:gdLst/>
              <a:ahLst/>
              <a:cxnLst/>
              <a:rect l="l" t="t" r="r" b="b"/>
              <a:pathLst>
                <a:path w="979170">
                  <a:moveTo>
                    <a:pt x="0" y="0"/>
                  </a:moveTo>
                  <a:lnTo>
                    <a:pt x="978687" y="0"/>
                  </a:lnTo>
                </a:path>
              </a:pathLst>
            </a:custGeom>
            <a:ln w="28575">
              <a:solidFill>
                <a:srgbClr val="000000"/>
              </a:solidFill>
            </a:ln>
          </p:spPr>
          <p:txBody>
            <a:bodyPr wrap="square" lIns="0" tIns="0" rIns="0" bIns="0" rtlCol="0"/>
            <a:lstStyle/>
            <a:p>
              <a:endParaRPr sz="2400"/>
            </a:p>
          </p:txBody>
        </p:sp>
        <p:sp>
          <p:nvSpPr>
            <p:cNvPr id="70" name="object 70"/>
            <p:cNvSpPr/>
            <p:nvPr/>
          </p:nvSpPr>
          <p:spPr>
            <a:xfrm>
              <a:off x="5394197" y="22959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71" name="object 71"/>
            <p:cNvSpPr/>
            <p:nvPr/>
          </p:nvSpPr>
          <p:spPr>
            <a:xfrm>
              <a:off x="3028949" y="2364489"/>
              <a:ext cx="107314" cy="32384"/>
            </a:xfrm>
            <a:custGeom>
              <a:avLst/>
              <a:gdLst/>
              <a:ahLst/>
              <a:cxnLst/>
              <a:rect l="l" t="t" r="r" b="b"/>
              <a:pathLst>
                <a:path w="107314" h="32385">
                  <a:moveTo>
                    <a:pt x="0" y="32067"/>
                  </a:moveTo>
                  <a:lnTo>
                    <a:pt x="107099" y="0"/>
                  </a:lnTo>
                </a:path>
              </a:pathLst>
            </a:custGeom>
            <a:ln w="28575">
              <a:solidFill>
                <a:srgbClr val="000000"/>
              </a:solidFill>
            </a:ln>
          </p:spPr>
          <p:txBody>
            <a:bodyPr wrap="square" lIns="0" tIns="0" rIns="0" bIns="0" rtlCol="0"/>
            <a:lstStyle/>
            <a:p>
              <a:endParaRPr sz="2400"/>
            </a:p>
          </p:txBody>
        </p:sp>
        <p:sp>
          <p:nvSpPr>
            <p:cNvPr id="72" name="object 72"/>
            <p:cNvSpPr/>
            <p:nvPr/>
          </p:nvSpPr>
          <p:spPr>
            <a:xfrm>
              <a:off x="3149345" y="2364487"/>
              <a:ext cx="13970" cy="109220"/>
            </a:xfrm>
            <a:custGeom>
              <a:avLst/>
              <a:gdLst/>
              <a:ahLst/>
              <a:cxnLst/>
              <a:rect l="l" t="t" r="r" b="b"/>
              <a:pathLst>
                <a:path w="13969" h="109219">
                  <a:moveTo>
                    <a:pt x="6864" y="-14287"/>
                  </a:moveTo>
                  <a:lnTo>
                    <a:pt x="6864" y="123329"/>
                  </a:lnTo>
                </a:path>
              </a:pathLst>
            </a:custGeom>
            <a:ln w="42303">
              <a:solidFill>
                <a:srgbClr val="000000"/>
              </a:solidFill>
            </a:ln>
          </p:spPr>
          <p:txBody>
            <a:bodyPr wrap="square" lIns="0" tIns="0" rIns="0" bIns="0" rtlCol="0"/>
            <a:lstStyle/>
            <a:p>
              <a:endParaRPr sz="2400"/>
            </a:p>
          </p:txBody>
        </p:sp>
        <p:sp>
          <p:nvSpPr>
            <p:cNvPr id="73" name="object 73"/>
            <p:cNvSpPr/>
            <p:nvPr/>
          </p:nvSpPr>
          <p:spPr>
            <a:xfrm>
              <a:off x="5374385" y="2366013"/>
              <a:ext cx="107314" cy="32384"/>
            </a:xfrm>
            <a:custGeom>
              <a:avLst/>
              <a:gdLst/>
              <a:ahLst/>
              <a:cxnLst/>
              <a:rect l="l" t="t" r="r" b="b"/>
              <a:pathLst>
                <a:path w="107314" h="32385">
                  <a:moveTo>
                    <a:pt x="0" y="32067"/>
                  </a:moveTo>
                  <a:lnTo>
                    <a:pt x="107099" y="0"/>
                  </a:lnTo>
                </a:path>
              </a:pathLst>
            </a:custGeom>
            <a:ln w="28575">
              <a:solidFill>
                <a:srgbClr val="000000"/>
              </a:solidFill>
            </a:ln>
          </p:spPr>
          <p:txBody>
            <a:bodyPr wrap="square" lIns="0" tIns="0" rIns="0" bIns="0" rtlCol="0"/>
            <a:lstStyle/>
            <a:p>
              <a:endParaRPr sz="2400"/>
            </a:p>
          </p:txBody>
        </p:sp>
        <p:sp>
          <p:nvSpPr>
            <p:cNvPr id="74" name="object 74"/>
            <p:cNvSpPr/>
            <p:nvPr/>
          </p:nvSpPr>
          <p:spPr>
            <a:xfrm>
              <a:off x="5494782" y="2366011"/>
              <a:ext cx="13970" cy="109220"/>
            </a:xfrm>
            <a:custGeom>
              <a:avLst/>
              <a:gdLst/>
              <a:ahLst/>
              <a:cxnLst/>
              <a:rect l="l" t="t" r="r" b="b"/>
              <a:pathLst>
                <a:path w="13970" h="109219">
                  <a:moveTo>
                    <a:pt x="6864" y="-14287"/>
                  </a:moveTo>
                  <a:lnTo>
                    <a:pt x="6864" y="123329"/>
                  </a:lnTo>
                </a:path>
              </a:pathLst>
            </a:custGeom>
            <a:ln w="42303">
              <a:solidFill>
                <a:srgbClr val="000000"/>
              </a:solidFill>
            </a:ln>
          </p:spPr>
          <p:txBody>
            <a:bodyPr wrap="square" lIns="0" tIns="0" rIns="0" bIns="0" rtlCol="0"/>
            <a:lstStyle/>
            <a:p>
              <a:endParaRPr sz="2400"/>
            </a:p>
          </p:txBody>
        </p:sp>
        <p:sp>
          <p:nvSpPr>
            <p:cNvPr id="75" name="object 75"/>
            <p:cNvSpPr/>
            <p:nvPr/>
          </p:nvSpPr>
          <p:spPr>
            <a:xfrm>
              <a:off x="5540502" y="2295905"/>
              <a:ext cx="1109345" cy="0"/>
            </a:xfrm>
            <a:custGeom>
              <a:avLst/>
              <a:gdLst/>
              <a:ahLst/>
              <a:cxnLst/>
              <a:rect l="l" t="t" r="r" b="b"/>
              <a:pathLst>
                <a:path w="1109345">
                  <a:moveTo>
                    <a:pt x="0" y="0"/>
                  </a:moveTo>
                  <a:lnTo>
                    <a:pt x="1109179" y="0"/>
                  </a:lnTo>
                </a:path>
              </a:pathLst>
            </a:custGeom>
            <a:ln w="28575">
              <a:solidFill>
                <a:srgbClr val="000000"/>
              </a:solidFill>
            </a:ln>
          </p:spPr>
          <p:txBody>
            <a:bodyPr wrap="square" lIns="0" tIns="0" rIns="0" bIns="0" rtlCol="0"/>
            <a:lstStyle/>
            <a:p>
              <a:endParaRPr sz="2400"/>
            </a:p>
          </p:txBody>
        </p:sp>
        <p:sp>
          <p:nvSpPr>
            <p:cNvPr id="76" name="object 76"/>
            <p:cNvSpPr/>
            <p:nvPr/>
          </p:nvSpPr>
          <p:spPr>
            <a:xfrm>
              <a:off x="6649973" y="2295905"/>
              <a:ext cx="130810" cy="228600"/>
            </a:xfrm>
            <a:custGeom>
              <a:avLst/>
              <a:gdLst/>
              <a:ahLst/>
              <a:cxnLst/>
              <a:rect l="l" t="t" r="r" b="b"/>
              <a:pathLst>
                <a:path w="130809"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77" name="object 77"/>
            <p:cNvSpPr/>
            <p:nvPr/>
          </p:nvSpPr>
          <p:spPr>
            <a:xfrm>
              <a:off x="6764273" y="2524505"/>
              <a:ext cx="979169" cy="0"/>
            </a:xfrm>
            <a:custGeom>
              <a:avLst/>
              <a:gdLst/>
              <a:ahLst/>
              <a:cxnLst/>
              <a:rect l="l" t="t" r="r" b="b"/>
              <a:pathLst>
                <a:path w="979170">
                  <a:moveTo>
                    <a:pt x="0" y="0"/>
                  </a:moveTo>
                  <a:lnTo>
                    <a:pt x="978687" y="0"/>
                  </a:lnTo>
                </a:path>
              </a:pathLst>
            </a:custGeom>
            <a:ln w="28575">
              <a:solidFill>
                <a:srgbClr val="000000"/>
              </a:solidFill>
            </a:ln>
          </p:spPr>
          <p:txBody>
            <a:bodyPr wrap="square" lIns="0" tIns="0" rIns="0" bIns="0" rtlCol="0"/>
            <a:lstStyle/>
            <a:p>
              <a:endParaRPr sz="2400"/>
            </a:p>
          </p:txBody>
        </p:sp>
        <p:sp>
          <p:nvSpPr>
            <p:cNvPr id="78" name="object 78"/>
            <p:cNvSpPr/>
            <p:nvPr/>
          </p:nvSpPr>
          <p:spPr>
            <a:xfrm>
              <a:off x="7742682" y="2295905"/>
              <a:ext cx="130810" cy="228600"/>
            </a:xfrm>
            <a:custGeom>
              <a:avLst/>
              <a:gdLst/>
              <a:ahLst/>
              <a:cxnLst/>
              <a:rect l="l" t="t" r="r" b="b"/>
              <a:pathLst>
                <a:path w="130809"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79" name="object 79"/>
            <p:cNvSpPr/>
            <p:nvPr/>
          </p:nvSpPr>
          <p:spPr>
            <a:xfrm>
              <a:off x="7724394" y="2366013"/>
              <a:ext cx="107314" cy="32384"/>
            </a:xfrm>
            <a:custGeom>
              <a:avLst/>
              <a:gdLst/>
              <a:ahLst/>
              <a:cxnLst/>
              <a:rect l="l" t="t" r="r" b="b"/>
              <a:pathLst>
                <a:path w="107315" h="32385">
                  <a:moveTo>
                    <a:pt x="0" y="32067"/>
                  </a:moveTo>
                  <a:lnTo>
                    <a:pt x="107086" y="0"/>
                  </a:lnTo>
                </a:path>
              </a:pathLst>
            </a:custGeom>
            <a:ln w="28575">
              <a:solidFill>
                <a:srgbClr val="000000"/>
              </a:solidFill>
            </a:ln>
          </p:spPr>
          <p:txBody>
            <a:bodyPr wrap="square" lIns="0" tIns="0" rIns="0" bIns="0" rtlCol="0"/>
            <a:lstStyle/>
            <a:p>
              <a:endParaRPr sz="2400"/>
            </a:p>
          </p:txBody>
        </p:sp>
        <p:sp>
          <p:nvSpPr>
            <p:cNvPr id="80" name="object 80"/>
            <p:cNvSpPr/>
            <p:nvPr/>
          </p:nvSpPr>
          <p:spPr>
            <a:xfrm>
              <a:off x="7828026" y="2366011"/>
              <a:ext cx="13970" cy="109220"/>
            </a:xfrm>
            <a:custGeom>
              <a:avLst/>
              <a:gdLst/>
              <a:ahLst/>
              <a:cxnLst/>
              <a:rect l="l" t="t" r="r" b="b"/>
              <a:pathLst>
                <a:path w="13970" h="109219">
                  <a:moveTo>
                    <a:pt x="6864" y="-14287"/>
                  </a:moveTo>
                  <a:lnTo>
                    <a:pt x="6864" y="123329"/>
                  </a:lnTo>
                </a:path>
              </a:pathLst>
            </a:custGeom>
            <a:ln w="42303">
              <a:solidFill>
                <a:srgbClr val="000000"/>
              </a:solidFill>
            </a:ln>
          </p:spPr>
          <p:txBody>
            <a:bodyPr wrap="square" lIns="0" tIns="0" rIns="0" bIns="0" rtlCol="0"/>
            <a:lstStyle/>
            <a:p>
              <a:endParaRPr sz="2400"/>
            </a:p>
          </p:txBody>
        </p:sp>
        <p:sp>
          <p:nvSpPr>
            <p:cNvPr id="81" name="object 81"/>
            <p:cNvSpPr/>
            <p:nvPr/>
          </p:nvSpPr>
          <p:spPr>
            <a:xfrm>
              <a:off x="7873746" y="2295905"/>
              <a:ext cx="848360" cy="0"/>
            </a:xfrm>
            <a:custGeom>
              <a:avLst/>
              <a:gdLst/>
              <a:ahLst/>
              <a:cxnLst/>
              <a:rect l="l" t="t" r="r" b="b"/>
              <a:pathLst>
                <a:path w="848359">
                  <a:moveTo>
                    <a:pt x="0" y="0"/>
                  </a:moveTo>
                  <a:lnTo>
                    <a:pt x="848194" y="0"/>
                  </a:lnTo>
                </a:path>
              </a:pathLst>
            </a:custGeom>
            <a:ln w="28575">
              <a:solidFill>
                <a:srgbClr val="000000"/>
              </a:solidFill>
            </a:ln>
          </p:spPr>
          <p:txBody>
            <a:bodyPr wrap="square" lIns="0" tIns="0" rIns="0" bIns="0" rtlCol="0"/>
            <a:lstStyle/>
            <a:p>
              <a:endParaRPr sz="2400"/>
            </a:p>
          </p:txBody>
        </p:sp>
      </p:grpSp>
      <p:sp>
        <p:nvSpPr>
          <p:cNvPr id="82" name="object 82"/>
          <p:cNvSpPr txBox="1"/>
          <p:nvPr/>
        </p:nvSpPr>
        <p:spPr>
          <a:xfrm>
            <a:off x="1243687" y="2926033"/>
            <a:ext cx="64346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Clock</a:t>
            </a:r>
            <a:endParaRPr sz="1600">
              <a:latin typeface="Courier New"/>
              <a:cs typeface="Courier New"/>
            </a:endParaRPr>
          </a:p>
        </p:txBody>
      </p:sp>
      <p:grpSp>
        <p:nvGrpSpPr>
          <p:cNvPr id="83" name="object 83"/>
          <p:cNvGrpSpPr/>
          <p:nvPr/>
        </p:nvGrpSpPr>
        <p:grpSpPr>
          <a:xfrm>
            <a:off x="6564154" y="6383979"/>
            <a:ext cx="1547707" cy="171873"/>
            <a:chOff x="6947154" y="4798023"/>
            <a:chExt cx="1160780" cy="128905"/>
          </a:xfrm>
        </p:grpSpPr>
        <p:sp>
          <p:nvSpPr>
            <p:cNvPr id="84" name="object 84"/>
            <p:cNvSpPr/>
            <p:nvPr/>
          </p:nvSpPr>
          <p:spPr>
            <a:xfrm>
              <a:off x="6947154" y="4862321"/>
              <a:ext cx="1146175" cy="0"/>
            </a:xfrm>
            <a:custGeom>
              <a:avLst/>
              <a:gdLst/>
              <a:ahLst/>
              <a:cxnLst/>
              <a:rect l="l" t="t" r="r" b="b"/>
              <a:pathLst>
                <a:path w="1146175">
                  <a:moveTo>
                    <a:pt x="0" y="0"/>
                  </a:moveTo>
                  <a:lnTo>
                    <a:pt x="1146136" y="0"/>
                  </a:lnTo>
                </a:path>
              </a:pathLst>
            </a:custGeom>
            <a:ln w="28575">
              <a:solidFill>
                <a:srgbClr val="000000"/>
              </a:solidFill>
            </a:ln>
          </p:spPr>
          <p:txBody>
            <a:bodyPr wrap="square" lIns="0" tIns="0" rIns="0" bIns="0" rtlCol="0"/>
            <a:lstStyle/>
            <a:p>
              <a:endParaRPr sz="2400"/>
            </a:p>
          </p:txBody>
        </p:sp>
        <p:sp>
          <p:nvSpPr>
            <p:cNvPr id="85" name="object 85"/>
            <p:cNvSpPr/>
            <p:nvPr/>
          </p:nvSpPr>
          <p:spPr>
            <a:xfrm>
              <a:off x="8007568" y="4812310"/>
              <a:ext cx="85725" cy="100330"/>
            </a:xfrm>
            <a:custGeom>
              <a:avLst/>
              <a:gdLst/>
              <a:ahLst/>
              <a:cxnLst/>
              <a:rect l="l" t="t" r="r" b="b"/>
              <a:pathLst>
                <a:path w="85725" h="100329">
                  <a:moveTo>
                    <a:pt x="0" y="0"/>
                  </a:moveTo>
                  <a:lnTo>
                    <a:pt x="85725" y="50012"/>
                  </a:lnTo>
                  <a:lnTo>
                    <a:pt x="0" y="100012"/>
                  </a:lnTo>
                </a:path>
              </a:pathLst>
            </a:custGeom>
            <a:ln w="28575">
              <a:solidFill>
                <a:srgbClr val="000000"/>
              </a:solidFill>
            </a:ln>
          </p:spPr>
          <p:txBody>
            <a:bodyPr wrap="square" lIns="0" tIns="0" rIns="0" bIns="0" rtlCol="0"/>
            <a:lstStyle/>
            <a:p>
              <a:endParaRPr sz="2400"/>
            </a:p>
          </p:txBody>
        </p:sp>
      </p:grpSp>
      <p:sp>
        <p:nvSpPr>
          <p:cNvPr id="86" name="object 86"/>
          <p:cNvSpPr txBox="1"/>
          <p:nvPr/>
        </p:nvSpPr>
        <p:spPr>
          <a:xfrm>
            <a:off x="5873666" y="6211670"/>
            <a:ext cx="647700" cy="386430"/>
          </a:xfrm>
          <a:prstGeom prst="rect">
            <a:avLst/>
          </a:prstGeom>
        </p:spPr>
        <p:txBody>
          <a:bodyPr vert="horz" wrap="square" lIns="0" tIns="16933" rIns="0" bIns="0" rtlCol="0">
            <a:spAutoFit/>
          </a:bodyPr>
          <a:lstStyle/>
          <a:p>
            <a:pPr marL="16933">
              <a:spcBef>
                <a:spcPts val="133"/>
              </a:spcBef>
            </a:pPr>
            <a:r>
              <a:rPr sz="2400" b="1" spc="-173" dirty="0">
                <a:latin typeface="+mj-lt"/>
                <a:cs typeface="Gill Sans MT"/>
              </a:rPr>
              <a:t>t</a:t>
            </a:r>
            <a:r>
              <a:rPr sz="2400" b="1" spc="-20" dirty="0">
                <a:latin typeface="+mj-lt"/>
                <a:cs typeface="Gill Sans MT"/>
              </a:rPr>
              <a:t>i</a:t>
            </a:r>
            <a:r>
              <a:rPr sz="2400" b="1" spc="93" dirty="0">
                <a:latin typeface="+mj-lt"/>
                <a:cs typeface="Gill Sans MT"/>
              </a:rPr>
              <a:t>me</a:t>
            </a:r>
            <a:endParaRPr sz="2400" b="1" dirty="0">
              <a:latin typeface="+mj-lt"/>
              <a:cs typeface="Gill Sans MT"/>
            </a:endParaRPr>
          </a:p>
        </p:txBody>
      </p:sp>
      <p:grpSp>
        <p:nvGrpSpPr>
          <p:cNvPr id="87" name="object 87"/>
          <p:cNvGrpSpPr/>
          <p:nvPr/>
        </p:nvGrpSpPr>
        <p:grpSpPr>
          <a:xfrm>
            <a:off x="2394797" y="4584490"/>
            <a:ext cx="7780867" cy="342900"/>
            <a:chOff x="3205162" y="3500818"/>
            <a:chExt cx="5835650" cy="257175"/>
          </a:xfrm>
        </p:grpSpPr>
        <p:sp>
          <p:nvSpPr>
            <p:cNvPr id="88" name="object 88"/>
            <p:cNvSpPr/>
            <p:nvPr/>
          </p:nvSpPr>
          <p:spPr>
            <a:xfrm>
              <a:off x="3219450" y="3743705"/>
              <a:ext cx="5807075" cy="0"/>
            </a:xfrm>
            <a:custGeom>
              <a:avLst/>
              <a:gdLst/>
              <a:ahLst/>
              <a:cxnLst/>
              <a:rect l="l" t="t" r="r" b="b"/>
              <a:pathLst>
                <a:path w="5807075">
                  <a:moveTo>
                    <a:pt x="0" y="0"/>
                  </a:moveTo>
                  <a:lnTo>
                    <a:pt x="5806897" y="0"/>
                  </a:lnTo>
                </a:path>
              </a:pathLst>
            </a:custGeom>
            <a:ln w="28575">
              <a:solidFill>
                <a:srgbClr val="000000"/>
              </a:solidFill>
            </a:ln>
          </p:spPr>
          <p:txBody>
            <a:bodyPr wrap="square" lIns="0" tIns="0" rIns="0" bIns="0" rtlCol="0"/>
            <a:lstStyle/>
            <a:p>
              <a:endParaRPr sz="2400"/>
            </a:p>
          </p:txBody>
        </p:sp>
        <p:sp>
          <p:nvSpPr>
            <p:cNvPr id="89" name="object 89"/>
            <p:cNvSpPr/>
            <p:nvPr/>
          </p:nvSpPr>
          <p:spPr>
            <a:xfrm>
              <a:off x="4002786" y="35151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90" name="object 90"/>
            <p:cNvSpPr/>
            <p:nvPr/>
          </p:nvSpPr>
          <p:spPr>
            <a:xfrm>
              <a:off x="6351268" y="35151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91" name="object 91"/>
            <p:cNvSpPr/>
            <p:nvPr/>
          </p:nvSpPr>
          <p:spPr>
            <a:xfrm>
              <a:off x="8699753" y="3515105"/>
              <a:ext cx="130810" cy="228600"/>
            </a:xfrm>
            <a:custGeom>
              <a:avLst/>
              <a:gdLst/>
              <a:ahLst/>
              <a:cxnLst/>
              <a:rect l="l" t="t" r="r" b="b"/>
              <a:pathLst>
                <a:path w="130809" h="228600">
                  <a:moveTo>
                    <a:pt x="0" y="228600"/>
                  </a:moveTo>
                  <a:lnTo>
                    <a:pt x="130492" y="0"/>
                  </a:lnTo>
                </a:path>
              </a:pathLst>
            </a:custGeom>
            <a:ln w="28575">
              <a:solidFill>
                <a:srgbClr val="000000"/>
              </a:solidFill>
            </a:ln>
          </p:spPr>
          <p:txBody>
            <a:bodyPr wrap="square" lIns="0" tIns="0" rIns="0" bIns="0" rtlCol="0"/>
            <a:lstStyle/>
            <a:p>
              <a:endParaRPr sz="2400"/>
            </a:p>
          </p:txBody>
        </p:sp>
      </p:grpSp>
      <p:sp>
        <p:nvSpPr>
          <p:cNvPr id="92" name="object 92"/>
          <p:cNvSpPr txBox="1"/>
          <p:nvPr/>
        </p:nvSpPr>
        <p:spPr>
          <a:xfrm>
            <a:off x="4317811" y="4560880"/>
            <a:ext cx="76538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Reg[2]</a:t>
            </a:r>
            <a:endParaRPr sz="1600">
              <a:latin typeface="Courier New"/>
              <a:cs typeface="Courier New"/>
            </a:endParaRPr>
          </a:p>
        </p:txBody>
      </p:sp>
      <p:grpSp>
        <p:nvGrpSpPr>
          <p:cNvPr id="93" name="object 93"/>
          <p:cNvGrpSpPr/>
          <p:nvPr/>
        </p:nvGrpSpPr>
        <p:grpSpPr>
          <a:xfrm>
            <a:off x="2413849" y="4584490"/>
            <a:ext cx="7742767" cy="342900"/>
            <a:chOff x="3219450" y="3500818"/>
            <a:chExt cx="5807075" cy="257175"/>
          </a:xfrm>
        </p:grpSpPr>
        <p:sp>
          <p:nvSpPr>
            <p:cNvPr id="94" name="object 94"/>
            <p:cNvSpPr/>
            <p:nvPr/>
          </p:nvSpPr>
          <p:spPr>
            <a:xfrm>
              <a:off x="4002786" y="35151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95" name="object 95"/>
            <p:cNvSpPr/>
            <p:nvPr/>
          </p:nvSpPr>
          <p:spPr>
            <a:xfrm>
              <a:off x="6351270" y="35151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96" name="object 96"/>
            <p:cNvSpPr/>
            <p:nvPr/>
          </p:nvSpPr>
          <p:spPr>
            <a:xfrm>
              <a:off x="8699752" y="3515105"/>
              <a:ext cx="130810" cy="228600"/>
            </a:xfrm>
            <a:custGeom>
              <a:avLst/>
              <a:gdLst/>
              <a:ahLst/>
              <a:cxnLst/>
              <a:rect l="l" t="t" r="r" b="b"/>
              <a:pathLst>
                <a:path w="130809"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97" name="object 97"/>
            <p:cNvSpPr/>
            <p:nvPr/>
          </p:nvSpPr>
          <p:spPr>
            <a:xfrm>
              <a:off x="3219450" y="3515105"/>
              <a:ext cx="5807075" cy="0"/>
            </a:xfrm>
            <a:custGeom>
              <a:avLst/>
              <a:gdLst/>
              <a:ahLst/>
              <a:cxnLst/>
              <a:rect l="l" t="t" r="r" b="b"/>
              <a:pathLst>
                <a:path w="5807075">
                  <a:moveTo>
                    <a:pt x="0" y="0"/>
                  </a:moveTo>
                  <a:lnTo>
                    <a:pt x="5806897" y="0"/>
                  </a:lnTo>
                </a:path>
              </a:pathLst>
            </a:custGeom>
            <a:ln w="28575">
              <a:solidFill>
                <a:srgbClr val="000000"/>
              </a:solidFill>
            </a:ln>
          </p:spPr>
          <p:txBody>
            <a:bodyPr wrap="square" lIns="0" tIns="0" rIns="0" bIns="0" rtlCol="0"/>
            <a:lstStyle/>
            <a:p>
              <a:endParaRPr sz="2400"/>
            </a:p>
          </p:txBody>
        </p:sp>
      </p:grpSp>
      <p:sp>
        <p:nvSpPr>
          <p:cNvPr id="98" name="object 98"/>
          <p:cNvSpPr txBox="1"/>
          <p:nvPr/>
        </p:nvSpPr>
        <p:spPr>
          <a:xfrm>
            <a:off x="7536613" y="4560880"/>
            <a:ext cx="76538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Reg[7]</a:t>
            </a:r>
            <a:endParaRPr sz="1600">
              <a:latin typeface="Courier New"/>
              <a:cs typeface="Courier New"/>
            </a:endParaRPr>
          </a:p>
        </p:txBody>
      </p:sp>
      <p:grpSp>
        <p:nvGrpSpPr>
          <p:cNvPr id="99" name="object 99"/>
          <p:cNvGrpSpPr/>
          <p:nvPr/>
        </p:nvGrpSpPr>
        <p:grpSpPr>
          <a:xfrm>
            <a:off x="3569294" y="5397290"/>
            <a:ext cx="6301740" cy="342900"/>
            <a:chOff x="4086034" y="4110418"/>
            <a:chExt cx="4726305" cy="257175"/>
          </a:xfrm>
        </p:grpSpPr>
        <p:sp>
          <p:nvSpPr>
            <p:cNvPr id="100" name="object 100"/>
            <p:cNvSpPr/>
            <p:nvPr/>
          </p:nvSpPr>
          <p:spPr>
            <a:xfrm>
              <a:off x="4100321" y="4353305"/>
              <a:ext cx="4697730" cy="0"/>
            </a:xfrm>
            <a:custGeom>
              <a:avLst/>
              <a:gdLst/>
              <a:ahLst/>
              <a:cxnLst/>
              <a:rect l="l" t="t" r="r" b="b"/>
              <a:pathLst>
                <a:path w="4697730">
                  <a:moveTo>
                    <a:pt x="0" y="0"/>
                  </a:moveTo>
                  <a:lnTo>
                    <a:pt x="4697704" y="0"/>
                  </a:lnTo>
                </a:path>
              </a:pathLst>
            </a:custGeom>
            <a:ln w="28575">
              <a:solidFill>
                <a:srgbClr val="000000"/>
              </a:solidFill>
            </a:ln>
          </p:spPr>
          <p:txBody>
            <a:bodyPr wrap="square" lIns="0" tIns="0" rIns="0" bIns="0" rtlCol="0"/>
            <a:lstStyle/>
            <a:p>
              <a:endParaRPr sz="2400"/>
            </a:p>
          </p:txBody>
        </p:sp>
        <p:sp>
          <p:nvSpPr>
            <p:cNvPr id="101" name="object 101"/>
            <p:cNvSpPr/>
            <p:nvPr/>
          </p:nvSpPr>
          <p:spPr>
            <a:xfrm>
              <a:off x="4883657" y="41247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102" name="object 102"/>
            <p:cNvSpPr/>
            <p:nvPr/>
          </p:nvSpPr>
          <p:spPr>
            <a:xfrm>
              <a:off x="7232140" y="4124705"/>
              <a:ext cx="130810" cy="228600"/>
            </a:xfrm>
            <a:custGeom>
              <a:avLst/>
              <a:gdLst/>
              <a:ahLst/>
              <a:cxnLst/>
              <a:rect l="l" t="t" r="r" b="b"/>
              <a:pathLst>
                <a:path w="130809" h="228600">
                  <a:moveTo>
                    <a:pt x="130492" y="228600"/>
                  </a:moveTo>
                  <a:lnTo>
                    <a:pt x="0" y="0"/>
                  </a:lnTo>
                </a:path>
              </a:pathLst>
            </a:custGeom>
            <a:ln w="28575">
              <a:solidFill>
                <a:srgbClr val="000000"/>
              </a:solidFill>
            </a:ln>
          </p:spPr>
          <p:txBody>
            <a:bodyPr wrap="square" lIns="0" tIns="0" rIns="0" bIns="0" rtlCol="0"/>
            <a:lstStyle/>
            <a:p>
              <a:endParaRPr sz="2400"/>
            </a:p>
          </p:txBody>
        </p:sp>
      </p:grpSp>
      <p:sp>
        <p:nvSpPr>
          <p:cNvPr id="103" name="object 103"/>
          <p:cNvSpPr txBox="1"/>
          <p:nvPr/>
        </p:nvSpPr>
        <p:spPr>
          <a:xfrm>
            <a:off x="5492620" y="5373680"/>
            <a:ext cx="161882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Reg[2]+Reg[3]</a:t>
            </a:r>
            <a:endParaRPr sz="1600">
              <a:latin typeface="Courier New"/>
              <a:cs typeface="Courier New"/>
            </a:endParaRPr>
          </a:p>
        </p:txBody>
      </p:sp>
      <p:grpSp>
        <p:nvGrpSpPr>
          <p:cNvPr id="104" name="object 104"/>
          <p:cNvGrpSpPr/>
          <p:nvPr/>
        </p:nvGrpSpPr>
        <p:grpSpPr>
          <a:xfrm>
            <a:off x="3569294" y="5397290"/>
            <a:ext cx="6301740" cy="342900"/>
            <a:chOff x="4086034" y="4110418"/>
            <a:chExt cx="4726305" cy="257175"/>
          </a:xfrm>
        </p:grpSpPr>
        <p:sp>
          <p:nvSpPr>
            <p:cNvPr id="105" name="object 105"/>
            <p:cNvSpPr/>
            <p:nvPr/>
          </p:nvSpPr>
          <p:spPr>
            <a:xfrm>
              <a:off x="4883657" y="41247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106" name="object 106"/>
            <p:cNvSpPr/>
            <p:nvPr/>
          </p:nvSpPr>
          <p:spPr>
            <a:xfrm>
              <a:off x="7232141" y="4124705"/>
              <a:ext cx="130810" cy="228600"/>
            </a:xfrm>
            <a:custGeom>
              <a:avLst/>
              <a:gdLst/>
              <a:ahLst/>
              <a:cxnLst/>
              <a:rect l="l" t="t" r="r" b="b"/>
              <a:pathLst>
                <a:path w="130809"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107" name="object 107"/>
            <p:cNvSpPr/>
            <p:nvPr/>
          </p:nvSpPr>
          <p:spPr>
            <a:xfrm>
              <a:off x="4100321" y="4124705"/>
              <a:ext cx="4697730" cy="0"/>
            </a:xfrm>
            <a:custGeom>
              <a:avLst/>
              <a:gdLst/>
              <a:ahLst/>
              <a:cxnLst/>
              <a:rect l="l" t="t" r="r" b="b"/>
              <a:pathLst>
                <a:path w="4697730">
                  <a:moveTo>
                    <a:pt x="0" y="0"/>
                  </a:moveTo>
                  <a:lnTo>
                    <a:pt x="4697704" y="0"/>
                  </a:lnTo>
                </a:path>
              </a:pathLst>
            </a:custGeom>
            <a:ln w="28575">
              <a:solidFill>
                <a:srgbClr val="000000"/>
              </a:solidFill>
            </a:ln>
          </p:spPr>
          <p:txBody>
            <a:bodyPr wrap="square" lIns="0" tIns="0" rIns="0" bIns="0" rtlCol="0"/>
            <a:lstStyle/>
            <a:p>
              <a:endParaRPr sz="2400"/>
            </a:p>
          </p:txBody>
        </p:sp>
      </p:grpSp>
      <p:sp>
        <p:nvSpPr>
          <p:cNvPr id="108" name="object 108"/>
          <p:cNvSpPr txBox="1"/>
          <p:nvPr/>
        </p:nvSpPr>
        <p:spPr>
          <a:xfrm>
            <a:off x="8102363" y="5373680"/>
            <a:ext cx="161882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Reg[7]+Reg[9]</a:t>
            </a:r>
            <a:endParaRPr sz="1600">
              <a:latin typeface="Courier New"/>
              <a:cs typeface="Courier New"/>
            </a:endParaRPr>
          </a:p>
        </p:txBody>
      </p:sp>
      <p:grpSp>
        <p:nvGrpSpPr>
          <p:cNvPr id="109" name="object 109"/>
          <p:cNvGrpSpPr/>
          <p:nvPr/>
        </p:nvGrpSpPr>
        <p:grpSpPr>
          <a:xfrm>
            <a:off x="2394797" y="4990890"/>
            <a:ext cx="7780867" cy="342900"/>
            <a:chOff x="3205162" y="3805618"/>
            <a:chExt cx="5835650" cy="257175"/>
          </a:xfrm>
        </p:grpSpPr>
        <p:sp>
          <p:nvSpPr>
            <p:cNvPr id="110" name="object 110"/>
            <p:cNvSpPr/>
            <p:nvPr/>
          </p:nvSpPr>
          <p:spPr>
            <a:xfrm>
              <a:off x="3219450" y="4048505"/>
              <a:ext cx="5807075" cy="0"/>
            </a:xfrm>
            <a:custGeom>
              <a:avLst/>
              <a:gdLst/>
              <a:ahLst/>
              <a:cxnLst/>
              <a:rect l="l" t="t" r="r" b="b"/>
              <a:pathLst>
                <a:path w="5807075">
                  <a:moveTo>
                    <a:pt x="0" y="0"/>
                  </a:moveTo>
                  <a:lnTo>
                    <a:pt x="5806897" y="0"/>
                  </a:lnTo>
                </a:path>
              </a:pathLst>
            </a:custGeom>
            <a:ln w="28575">
              <a:solidFill>
                <a:srgbClr val="000000"/>
              </a:solidFill>
            </a:ln>
          </p:spPr>
          <p:txBody>
            <a:bodyPr wrap="square" lIns="0" tIns="0" rIns="0" bIns="0" rtlCol="0"/>
            <a:lstStyle/>
            <a:p>
              <a:endParaRPr sz="2400"/>
            </a:p>
          </p:txBody>
        </p:sp>
        <p:sp>
          <p:nvSpPr>
            <p:cNvPr id="111" name="object 111"/>
            <p:cNvSpPr/>
            <p:nvPr/>
          </p:nvSpPr>
          <p:spPr>
            <a:xfrm>
              <a:off x="4002786" y="38199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112" name="object 112"/>
            <p:cNvSpPr/>
            <p:nvPr/>
          </p:nvSpPr>
          <p:spPr>
            <a:xfrm>
              <a:off x="6351268" y="38199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113" name="object 113"/>
            <p:cNvSpPr/>
            <p:nvPr/>
          </p:nvSpPr>
          <p:spPr>
            <a:xfrm>
              <a:off x="8699753" y="3819905"/>
              <a:ext cx="130810" cy="228600"/>
            </a:xfrm>
            <a:custGeom>
              <a:avLst/>
              <a:gdLst/>
              <a:ahLst/>
              <a:cxnLst/>
              <a:rect l="l" t="t" r="r" b="b"/>
              <a:pathLst>
                <a:path w="130809" h="228600">
                  <a:moveTo>
                    <a:pt x="0" y="228600"/>
                  </a:moveTo>
                  <a:lnTo>
                    <a:pt x="130492" y="0"/>
                  </a:lnTo>
                </a:path>
              </a:pathLst>
            </a:custGeom>
            <a:ln w="28575">
              <a:solidFill>
                <a:srgbClr val="000000"/>
              </a:solidFill>
            </a:ln>
          </p:spPr>
          <p:txBody>
            <a:bodyPr wrap="square" lIns="0" tIns="0" rIns="0" bIns="0" rtlCol="0"/>
            <a:lstStyle/>
            <a:p>
              <a:endParaRPr sz="2400"/>
            </a:p>
          </p:txBody>
        </p:sp>
      </p:grpSp>
      <p:sp>
        <p:nvSpPr>
          <p:cNvPr id="114" name="object 114"/>
          <p:cNvSpPr txBox="1"/>
          <p:nvPr/>
        </p:nvSpPr>
        <p:spPr>
          <a:xfrm>
            <a:off x="4317811" y="4967280"/>
            <a:ext cx="76538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Reg[3]</a:t>
            </a:r>
            <a:endParaRPr sz="1600">
              <a:latin typeface="Courier New"/>
              <a:cs typeface="Courier New"/>
            </a:endParaRPr>
          </a:p>
        </p:txBody>
      </p:sp>
      <p:grpSp>
        <p:nvGrpSpPr>
          <p:cNvPr id="115" name="object 115"/>
          <p:cNvGrpSpPr/>
          <p:nvPr/>
        </p:nvGrpSpPr>
        <p:grpSpPr>
          <a:xfrm>
            <a:off x="2413849" y="4990890"/>
            <a:ext cx="7742767" cy="342900"/>
            <a:chOff x="3219450" y="3805618"/>
            <a:chExt cx="5807075" cy="257175"/>
          </a:xfrm>
        </p:grpSpPr>
        <p:sp>
          <p:nvSpPr>
            <p:cNvPr id="116" name="object 116"/>
            <p:cNvSpPr/>
            <p:nvPr/>
          </p:nvSpPr>
          <p:spPr>
            <a:xfrm>
              <a:off x="4002786" y="3819905"/>
              <a:ext cx="130810" cy="228600"/>
            </a:xfrm>
            <a:custGeom>
              <a:avLst/>
              <a:gdLst/>
              <a:ahLst/>
              <a:cxnLst/>
              <a:rect l="l" t="t" r="r" b="b"/>
              <a:pathLst>
                <a:path w="130810"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117" name="object 117"/>
            <p:cNvSpPr/>
            <p:nvPr/>
          </p:nvSpPr>
          <p:spPr>
            <a:xfrm>
              <a:off x="6351270" y="3819905"/>
              <a:ext cx="130810" cy="228600"/>
            </a:xfrm>
            <a:custGeom>
              <a:avLst/>
              <a:gdLst/>
              <a:ahLst/>
              <a:cxnLst/>
              <a:rect l="l" t="t" r="r" b="b"/>
              <a:pathLst>
                <a:path w="130810" h="228600">
                  <a:moveTo>
                    <a:pt x="0" y="228600"/>
                  </a:moveTo>
                  <a:lnTo>
                    <a:pt x="130492" y="0"/>
                  </a:lnTo>
                </a:path>
              </a:pathLst>
            </a:custGeom>
            <a:ln w="28575">
              <a:solidFill>
                <a:srgbClr val="000000"/>
              </a:solidFill>
            </a:ln>
          </p:spPr>
          <p:txBody>
            <a:bodyPr wrap="square" lIns="0" tIns="0" rIns="0" bIns="0" rtlCol="0"/>
            <a:lstStyle/>
            <a:p>
              <a:endParaRPr sz="2400"/>
            </a:p>
          </p:txBody>
        </p:sp>
        <p:sp>
          <p:nvSpPr>
            <p:cNvPr id="118" name="object 118"/>
            <p:cNvSpPr/>
            <p:nvPr/>
          </p:nvSpPr>
          <p:spPr>
            <a:xfrm>
              <a:off x="8699752" y="3819905"/>
              <a:ext cx="130810" cy="228600"/>
            </a:xfrm>
            <a:custGeom>
              <a:avLst/>
              <a:gdLst/>
              <a:ahLst/>
              <a:cxnLst/>
              <a:rect l="l" t="t" r="r" b="b"/>
              <a:pathLst>
                <a:path w="130809" h="228600">
                  <a:moveTo>
                    <a:pt x="130492" y="228600"/>
                  </a:moveTo>
                  <a:lnTo>
                    <a:pt x="0" y="0"/>
                  </a:lnTo>
                </a:path>
              </a:pathLst>
            </a:custGeom>
            <a:ln w="28575">
              <a:solidFill>
                <a:srgbClr val="000000"/>
              </a:solidFill>
            </a:ln>
          </p:spPr>
          <p:txBody>
            <a:bodyPr wrap="square" lIns="0" tIns="0" rIns="0" bIns="0" rtlCol="0"/>
            <a:lstStyle/>
            <a:p>
              <a:endParaRPr sz="2400"/>
            </a:p>
          </p:txBody>
        </p:sp>
        <p:sp>
          <p:nvSpPr>
            <p:cNvPr id="119" name="object 119"/>
            <p:cNvSpPr/>
            <p:nvPr/>
          </p:nvSpPr>
          <p:spPr>
            <a:xfrm>
              <a:off x="3219450" y="3819905"/>
              <a:ext cx="5807075" cy="0"/>
            </a:xfrm>
            <a:custGeom>
              <a:avLst/>
              <a:gdLst/>
              <a:ahLst/>
              <a:cxnLst/>
              <a:rect l="l" t="t" r="r" b="b"/>
              <a:pathLst>
                <a:path w="5807075">
                  <a:moveTo>
                    <a:pt x="0" y="0"/>
                  </a:moveTo>
                  <a:lnTo>
                    <a:pt x="5806897" y="0"/>
                  </a:lnTo>
                </a:path>
              </a:pathLst>
            </a:custGeom>
            <a:ln w="28575">
              <a:solidFill>
                <a:srgbClr val="000000"/>
              </a:solidFill>
            </a:ln>
          </p:spPr>
          <p:txBody>
            <a:bodyPr wrap="square" lIns="0" tIns="0" rIns="0" bIns="0" rtlCol="0"/>
            <a:lstStyle/>
            <a:p>
              <a:endParaRPr sz="2400"/>
            </a:p>
          </p:txBody>
        </p:sp>
      </p:grpSp>
      <p:sp>
        <p:nvSpPr>
          <p:cNvPr id="120" name="object 120"/>
          <p:cNvSpPr txBox="1"/>
          <p:nvPr/>
        </p:nvSpPr>
        <p:spPr>
          <a:xfrm>
            <a:off x="7536613" y="4967280"/>
            <a:ext cx="76538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Reg[9]</a:t>
            </a:r>
            <a:endParaRPr sz="1600">
              <a:latin typeface="Courier New"/>
              <a:cs typeface="Courier New"/>
            </a:endParaRPr>
          </a:p>
        </p:txBody>
      </p:sp>
      <p:sp>
        <p:nvSpPr>
          <p:cNvPr id="121" name="object 121"/>
          <p:cNvSpPr txBox="1"/>
          <p:nvPr/>
        </p:nvSpPr>
        <p:spPr>
          <a:xfrm>
            <a:off x="1152315" y="4560880"/>
            <a:ext cx="1033780" cy="1039942"/>
          </a:xfrm>
          <a:prstGeom prst="rect">
            <a:avLst/>
          </a:prstGeom>
        </p:spPr>
        <p:txBody>
          <a:bodyPr vert="horz" wrap="square" lIns="0" tIns="16933" rIns="0" bIns="0" rtlCol="0">
            <a:spAutoFit/>
          </a:bodyPr>
          <a:lstStyle/>
          <a:p>
            <a:pPr marL="40639">
              <a:spcBef>
                <a:spcPts val="133"/>
              </a:spcBef>
            </a:pPr>
            <a:r>
              <a:rPr sz="1600" b="1" spc="-7" dirty="0">
                <a:latin typeface="Courier New"/>
                <a:cs typeface="Courier New"/>
              </a:rPr>
              <a:t>Reg[rs1]</a:t>
            </a:r>
            <a:endParaRPr sz="1600">
              <a:latin typeface="Courier New"/>
              <a:cs typeface="Courier New"/>
            </a:endParaRPr>
          </a:p>
          <a:p>
            <a:pPr marL="16933" marR="6773" indent="23706">
              <a:lnSpc>
                <a:spcPct val="160200"/>
              </a:lnSpc>
              <a:spcBef>
                <a:spcPts val="247"/>
              </a:spcBef>
            </a:pPr>
            <a:r>
              <a:rPr sz="1600" b="1" spc="-7" dirty="0">
                <a:latin typeface="Courier New"/>
                <a:cs typeface="Courier New"/>
              </a:rPr>
              <a:t>Reg[rs2]  alu</a:t>
            </a:r>
            <a:endParaRPr sz="1600">
              <a:latin typeface="Courier New"/>
              <a:cs typeface="Courier New"/>
            </a:endParaRPr>
          </a:p>
        </p:txBody>
      </p:sp>
      <p:grpSp>
        <p:nvGrpSpPr>
          <p:cNvPr id="122" name="object 122"/>
          <p:cNvGrpSpPr/>
          <p:nvPr/>
        </p:nvGrpSpPr>
        <p:grpSpPr>
          <a:xfrm>
            <a:off x="1307678" y="5803690"/>
            <a:ext cx="8607213" cy="342900"/>
            <a:chOff x="2389822" y="4415218"/>
            <a:chExt cx="6455410" cy="257175"/>
          </a:xfrm>
        </p:grpSpPr>
        <p:sp>
          <p:nvSpPr>
            <p:cNvPr id="123" name="object 123"/>
            <p:cNvSpPr/>
            <p:nvPr/>
          </p:nvSpPr>
          <p:spPr>
            <a:xfrm>
              <a:off x="2404110" y="4658105"/>
              <a:ext cx="6426835" cy="0"/>
            </a:xfrm>
            <a:custGeom>
              <a:avLst/>
              <a:gdLst/>
              <a:ahLst/>
              <a:cxnLst/>
              <a:rect l="l" t="t" r="r" b="b"/>
              <a:pathLst>
                <a:path w="6426834">
                  <a:moveTo>
                    <a:pt x="0" y="0"/>
                  </a:moveTo>
                  <a:lnTo>
                    <a:pt x="6426377" y="0"/>
                  </a:lnTo>
                </a:path>
              </a:pathLst>
            </a:custGeom>
            <a:ln w="28575">
              <a:solidFill>
                <a:srgbClr val="000000"/>
              </a:solidFill>
            </a:ln>
          </p:spPr>
          <p:txBody>
            <a:bodyPr wrap="square" lIns="0" tIns="0" rIns="0" bIns="0" rtlCol="0"/>
            <a:lstStyle/>
            <a:p>
              <a:endParaRPr sz="2400"/>
            </a:p>
          </p:txBody>
        </p:sp>
        <p:sp>
          <p:nvSpPr>
            <p:cNvPr id="124" name="object 124"/>
            <p:cNvSpPr/>
            <p:nvPr/>
          </p:nvSpPr>
          <p:spPr>
            <a:xfrm>
              <a:off x="5551167" y="4429505"/>
              <a:ext cx="131445" cy="228600"/>
            </a:xfrm>
            <a:custGeom>
              <a:avLst/>
              <a:gdLst/>
              <a:ahLst/>
              <a:cxnLst/>
              <a:rect l="l" t="t" r="r" b="b"/>
              <a:pathLst>
                <a:path w="131445" h="228600">
                  <a:moveTo>
                    <a:pt x="131152" y="228600"/>
                  </a:moveTo>
                  <a:lnTo>
                    <a:pt x="0" y="0"/>
                  </a:lnTo>
                </a:path>
              </a:pathLst>
            </a:custGeom>
            <a:ln w="28575">
              <a:solidFill>
                <a:srgbClr val="000000"/>
              </a:solidFill>
            </a:ln>
          </p:spPr>
          <p:txBody>
            <a:bodyPr wrap="square" lIns="0" tIns="0" rIns="0" bIns="0" rtlCol="0"/>
            <a:lstStyle/>
            <a:p>
              <a:endParaRPr sz="2400"/>
            </a:p>
          </p:txBody>
        </p:sp>
      </p:grpSp>
      <p:sp>
        <p:nvSpPr>
          <p:cNvPr id="125" name="object 125"/>
          <p:cNvSpPr txBox="1"/>
          <p:nvPr/>
        </p:nvSpPr>
        <p:spPr>
          <a:xfrm>
            <a:off x="3820780" y="5780089"/>
            <a:ext cx="39962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a:t>
            </a:r>
            <a:endParaRPr sz="1600">
              <a:latin typeface="Courier New"/>
              <a:cs typeface="Courier New"/>
            </a:endParaRPr>
          </a:p>
        </p:txBody>
      </p:sp>
      <p:grpSp>
        <p:nvGrpSpPr>
          <p:cNvPr id="126" name="object 126"/>
          <p:cNvGrpSpPr/>
          <p:nvPr/>
        </p:nvGrpSpPr>
        <p:grpSpPr>
          <a:xfrm>
            <a:off x="1307678" y="5803690"/>
            <a:ext cx="8607213" cy="342900"/>
            <a:chOff x="2389822" y="4415218"/>
            <a:chExt cx="6455410" cy="257175"/>
          </a:xfrm>
        </p:grpSpPr>
        <p:sp>
          <p:nvSpPr>
            <p:cNvPr id="127" name="object 127"/>
            <p:cNvSpPr/>
            <p:nvPr/>
          </p:nvSpPr>
          <p:spPr>
            <a:xfrm>
              <a:off x="5551170" y="4429505"/>
              <a:ext cx="131445" cy="228600"/>
            </a:xfrm>
            <a:custGeom>
              <a:avLst/>
              <a:gdLst/>
              <a:ahLst/>
              <a:cxnLst/>
              <a:rect l="l" t="t" r="r" b="b"/>
              <a:pathLst>
                <a:path w="131445" h="228600">
                  <a:moveTo>
                    <a:pt x="0" y="228600"/>
                  </a:moveTo>
                  <a:lnTo>
                    <a:pt x="131152" y="0"/>
                  </a:lnTo>
                </a:path>
              </a:pathLst>
            </a:custGeom>
            <a:ln w="28575">
              <a:solidFill>
                <a:srgbClr val="000000"/>
              </a:solidFill>
            </a:ln>
          </p:spPr>
          <p:txBody>
            <a:bodyPr wrap="square" lIns="0" tIns="0" rIns="0" bIns="0" rtlCol="0"/>
            <a:lstStyle/>
            <a:p>
              <a:endParaRPr sz="2400"/>
            </a:p>
          </p:txBody>
        </p:sp>
        <p:sp>
          <p:nvSpPr>
            <p:cNvPr id="128" name="object 128"/>
            <p:cNvSpPr/>
            <p:nvPr/>
          </p:nvSpPr>
          <p:spPr>
            <a:xfrm>
              <a:off x="2404110" y="4429505"/>
              <a:ext cx="6426835" cy="0"/>
            </a:xfrm>
            <a:custGeom>
              <a:avLst/>
              <a:gdLst/>
              <a:ahLst/>
              <a:cxnLst/>
              <a:rect l="l" t="t" r="r" b="b"/>
              <a:pathLst>
                <a:path w="6426834">
                  <a:moveTo>
                    <a:pt x="0" y="0"/>
                  </a:moveTo>
                  <a:lnTo>
                    <a:pt x="6426377" y="0"/>
                  </a:lnTo>
                </a:path>
              </a:pathLst>
            </a:custGeom>
            <a:ln w="28575">
              <a:solidFill>
                <a:srgbClr val="000000"/>
              </a:solidFill>
            </a:ln>
          </p:spPr>
          <p:txBody>
            <a:bodyPr wrap="square" lIns="0" tIns="0" rIns="0" bIns="0" rtlCol="0"/>
            <a:lstStyle/>
            <a:p>
              <a:endParaRPr sz="2400"/>
            </a:p>
          </p:txBody>
        </p:sp>
      </p:grpSp>
      <p:sp>
        <p:nvSpPr>
          <p:cNvPr id="129" name="object 129"/>
          <p:cNvSpPr txBox="1"/>
          <p:nvPr/>
        </p:nvSpPr>
        <p:spPr>
          <a:xfrm>
            <a:off x="1152312" y="5791461"/>
            <a:ext cx="76538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Reg[1]</a:t>
            </a:r>
            <a:endParaRPr sz="1600">
              <a:latin typeface="Courier New"/>
              <a:cs typeface="Courier New"/>
            </a:endParaRPr>
          </a:p>
        </p:txBody>
      </p:sp>
      <p:grpSp>
        <p:nvGrpSpPr>
          <p:cNvPr id="130" name="object 130"/>
          <p:cNvGrpSpPr/>
          <p:nvPr/>
        </p:nvGrpSpPr>
        <p:grpSpPr>
          <a:xfrm>
            <a:off x="8700089" y="5795562"/>
            <a:ext cx="213360" cy="349673"/>
            <a:chOff x="7934131" y="4409122"/>
            <a:chExt cx="160020" cy="262255"/>
          </a:xfrm>
        </p:grpSpPr>
        <p:sp>
          <p:nvSpPr>
            <p:cNvPr id="131" name="object 131"/>
            <p:cNvSpPr/>
            <p:nvPr/>
          </p:nvSpPr>
          <p:spPr>
            <a:xfrm>
              <a:off x="7948422" y="4427981"/>
              <a:ext cx="131445" cy="228600"/>
            </a:xfrm>
            <a:custGeom>
              <a:avLst/>
              <a:gdLst/>
              <a:ahLst/>
              <a:cxnLst/>
              <a:rect l="l" t="t" r="r" b="b"/>
              <a:pathLst>
                <a:path w="131445" h="228600">
                  <a:moveTo>
                    <a:pt x="0" y="228600"/>
                  </a:moveTo>
                  <a:lnTo>
                    <a:pt x="131152" y="0"/>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7948419" y="4423409"/>
              <a:ext cx="131445" cy="228600"/>
            </a:xfrm>
            <a:custGeom>
              <a:avLst/>
              <a:gdLst/>
              <a:ahLst/>
              <a:cxnLst/>
              <a:rect l="l" t="t" r="r" b="b"/>
              <a:pathLst>
                <a:path w="131445" h="228600">
                  <a:moveTo>
                    <a:pt x="131152" y="228599"/>
                  </a:moveTo>
                  <a:lnTo>
                    <a:pt x="0" y="0"/>
                  </a:lnTo>
                </a:path>
              </a:pathLst>
            </a:custGeom>
            <a:ln w="28575">
              <a:solidFill>
                <a:srgbClr val="000000"/>
              </a:solidFill>
            </a:ln>
          </p:spPr>
          <p:txBody>
            <a:bodyPr wrap="square" lIns="0" tIns="0" rIns="0" bIns="0" rtlCol="0"/>
            <a:lstStyle/>
            <a:p>
              <a:endParaRPr sz="2400"/>
            </a:p>
          </p:txBody>
        </p:sp>
      </p:grpSp>
      <p:sp>
        <p:nvSpPr>
          <p:cNvPr id="133" name="object 133"/>
          <p:cNvSpPr txBox="1"/>
          <p:nvPr/>
        </p:nvSpPr>
        <p:spPr>
          <a:xfrm>
            <a:off x="6301428" y="5780089"/>
            <a:ext cx="1618827"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Reg[2]+Reg[3]</a:t>
            </a:r>
            <a:endParaRPr sz="1600">
              <a:latin typeface="Courier New"/>
              <a:cs typeface="Courier New"/>
            </a:endParaRPr>
          </a:p>
        </p:txBody>
      </p:sp>
      <p:sp>
        <p:nvSpPr>
          <p:cNvPr id="134" name="object 134"/>
          <p:cNvSpPr txBox="1"/>
          <p:nvPr/>
        </p:nvSpPr>
        <p:spPr>
          <a:xfrm>
            <a:off x="7427420" y="655912"/>
            <a:ext cx="576579" cy="412078"/>
          </a:xfrm>
          <a:prstGeom prst="rect">
            <a:avLst/>
          </a:prstGeom>
        </p:spPr>
        <p:txBody>
          <a:bodyPr vert="horz" wrap="square" lIns="0" tIns="88053" rIns="0" bIns="0" rtlCol="0">
            <a:spAutoFit/>
          </a:bodyPr>
          <a:lstStyle/>
          <a:p>
            <a:pPr marL="16933">
              <a:spcBef>
                <a:spcPts val="693"/>
              </a:spcBef>
            </a:pPr>
            <a:r>
              <a:rPr sz="800" dirty="0">
                <a:latin typeface="Gill Sans MT"/>
                <a:cs typeface="Gill Sans MT"/>
              </a:rPr>
              <a:t>+4</a:t>
            </a:r>
            <a:endParaRPr sz="800">
              <a:latin typeface="Gill Sans MT"/>
              <a:cs typeface="Gill Sans MT"/>
            </a:endParaRPr>
          </a:p>
          <a:p>
            <a:pPr marR="6773" algn="r">
              <a:spcBef>
                <a:spcPts val="553"/>
              </a:spcBef>
            </a:pPr>
            <a:r>
              <a:rPr sz="800" spc="-7" dirty="0">
                <a:latin typeface="Gill Sans MT"/>
                <a:cs typeface="Gill Sans MT"/>
              </a:rPr>
              <a:t>Add</a:t>
            </a:r>
            <a:endParaRPr sz="800">
              <a:latin typeface="Gill Sans MT"/>
              <a:cs typeface="Gill Sans MT"/>
            </a:endParaRPr>
          </a:p>
        </p:txBody>
      </p:sp>
      <p:sp>
        <p:nvSpPr>
          <p:cNvPr id="135" name="object 135"/>
          <p:cNvSpPr txBox="1"/>
          <p:nvPr/>
        </p:nvSpPr>
        <p:spPr>
          <a:xfrm>
            <a:off x="7050020" y="2040972"/>
            <a:ext cx="145627" cy="140209"/>
          </a:xfrm>
          <a:prstGeom prst="rect">
            <a:avLst/>
          </a:prstGeom>
        </p:spPr>
        <p:txBody>
          <a:bodyPr vert="horz" wrap="square" lIns="0" tIns="16933" rIns="0" bIns="0" rtlCol="0">
            <a:spAutoFit/>
          </a:bodyPr>
          <a:lstStyle/>
          <a:p>
            <a:pPr marL="16933">
              <a:spcBef>
                <a:spcPts val="133"/>
              </a:spcBef>
            </a:pPr>
            <a:r>
              <a:rPr sz="800" spc="-20" dirty="0">
                <a:latin typeface="Gill Sans MT"/>
                <a:cs typeface="Gill Sans MT"/>
              </a:rPr>
              <a:t>c</a:t>
            </a:r>
            <a:r>
              <a:rPr sz="800" dirty="0">
                <a:latin typeface="Gill Sans MT"/>
                <a:cs typeface="Gill Sans MT"/>
              </a:rPr>
              <a:t>l</a:t>
            </a:r>
            <a:r>
              <a:rPr sz="800" spc="-40" dirty="0">
                <a:latin typeface="Gill Sans MT"/>
                <a:cs typeface="Gill Sans MT"/>
              </a:rPr>
              <a:t>k</a:t>
            </a:r>
            <a:endParaRPr sz="800">
              <a:latin typeface="Gill Sans MT"/>
              <a:cs typeface="Gill Sans MT"/>
            </a:endParaRPr>
          </a:p>
        </p:txBody>
      </p:sp>
      <p:grpSp>
        <p:nvGrpSpPr>
          <p:cNvPr id="136" name="object 136"/>
          <p:cNvGrpSpPr/>
          <p:nvPr/>
        </p:nvGrpSpPr>
        <p:grpSpPr>
          <a:xfrm>
            <a:off x="7254240" y="1489455"/>
            <a:ext cx="1172633" cy="1076960"/>
            <a:chOff x="5440679" y="1117091"/>
            <a:chExt cx="879475" cy="807720"/>
          </a:xfrm>
        </p:grpSpPr>
        <p:sp>
          <p:nvSpPr>
            <p:cNvPr id="137" name="object 137"/>
            <p:cNvSpPr/>
            <p:nvPr/>
          </p:nvSpPr>
          <p:spPr>
            <a:xfrm>
              <a:off x="5455919" y="1474469"/>
              <a:ext cx="0" cy="434975"/>
            </a:xfrm>
            <a:custGeom>
              <a:avLst/>
              <a:gdLst/>
              <a:ahLst/>
              <a:cxnLst/>
              <a:rect l="l" t="t" r="r" b="b"/>
              <a:pathLst>
                <a:path h="434975">
                  <a:moveTo>
                    <a:pt x="0" y="0"/>
                  </a:moveTo>
                  <a:lnTo>
                    <a:pt x="0" y="434911"/>
                  </a:lnTo>
                </a:path>
              </a:pathLst>
            </a:custGeom>
            <a:ln w="30099">
              <a:solidFill>
                <a:srgbClr val="000000"/>
              </a:solidFill>
            </a:ln>
          </p:spPr>
          <p:txBody>
            <a:bodyPr wrap="square" lIns="0" tIns="0" rIns="0" bIns="0" rtlCol="0"/>
            <a:lstStyle/>
            <a:p>
              <a:endParaRPr sz="2400"/>
            </a:p>
          </p:txBody>
        </p:sp>
        <p:sp>
          <p:nvSpPr>
            <p:cNvPr id="138" name="object 138"/>
            <p:cNvSpPr/>
            <p:nvPr/>
          </p:nvSpPr>
          <p:spPr>
            <a:xfrm>
              <a:off x="5528309" y="1265681"/>
              <a:ext cx="156845" cy="0"/>
            </a:xfrm>
            <a:custGeom>
              <a:avLst/>
              <a:gdLst/>
              <a:ahLst/>
              <a:cxnLst/>
              <a:rect l="l" t="t" r="r" b="b"/>
              <a:pathLst>
                <a:path w="156845">
                  <a:moveTo>
                    <a:pt x="0" y="0"/>
                  </a:moveTo>
                  <a:lnTo>
                    <a:pt x="156337" y="0"/>
                  </a:lnTo>
                </a:path>
              </a:pathLst>
            </a:custGeom>
            <a:ln w="25400">
              <a:solidFill>
                <a:srgbClr val="000000"/>
              </a:solidFill>
            </a:ln>
          </p:spPr>
          <p:txBody>
            <a:bodyPr wrap="square" lIns="0" tIns="0" rIns="0" bIns="0" rtlCol="0"/>
            <a:lstStyle/>
            <a:p>
              <a:endParaRPr sz="2400"/>
            </a:p>
          </p:txBody>
        </p:sp>
        <p:sp>
          <p:nvSpPr>
            <p:cNvPr id="139" name="object 139"/>
            <p:cNvSpPr/>
            <p:nvPr/>
          </p:nvSpPr>
          <p:spPr>
            <a:xfrm>
              <a:off x="5671946" y="122757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0" name="object 140"/>
            <p:cNvSpPr/>
            <p:nvPr/>
          </p:nvSpPr>
          <p:spPr>
            <a:xfrm>
              <a:off x="5761481" y="1136141"/>
              <a:ext cx="539750" cy="661670"/>
            </a:xfrm>
            <a:custGeom>
              <a:avLst/>
              <a:gdLst/>
              <a:ahLst/>
              <a:cxnLst/>
              <a:rect l="l" t="t" r="r" b="b"/>
              <a:pathLst>
                <a:path w="539750" h="661669">
                  <a:moveTo>
                    <a:pt x="539496" y="0"/>
                  </a:moveTo>
                  <a:lnTo>
                    <a:pt x="0" y="0"/>
                  </a:lnTo>
                  <a:lnTo>
                    <a:pt x="0" y="661415"/>
                  </a:lnTo>
                  <a:lnTo>
                    <a:pt x="539496" y="661415"/>
                  </a:lnTo>
                  <a:lnTo>
                    <a:pt x="539496" y="0"/>
                  </a:lnTo>
                  <a:close/>
                </a:path>
              </a:pathLst>
            </a:custGeom>
            <a:solidFill>
              <a:srgbClr val="FFFFFF"/>
            </a:solidFill>
          </p:spPr>
          <p:txBody>
            <a:bodyPr wrap="square" lIns="0" tIns="0" rIns="0" bIns="0" rtlCol="0"/>
            <a:lstStyle/>
            <a:p>
              <a:endParaRPr sz="2400"/>
            </a:p>
          </p:txBody>
        </p:sp>
        <p:sp>
          <p:nvSpPr>
            <p:cNvPr id="141" name="object 141"/>
            <p:cNvSpPr/>
            <p:nvPr/>
          </p:nvSpPr>
          <p:spPr>
            <a:xfrm>
              <a:off x="5761481" y="1136141"/>
              <a:ext cx="539750" cy="661670"/>
            </a:xfrm>
            <a:custGeom>
              <a:avLst/>
              <a:gdLst/>
              <a:ahLst/>
              <a:cxnLst/>
              <a:rect l="l" t="t" r="r" b="b"/>
              <a:pathLst>
                <a:path w="539750" h="661669">
                  <a:moveTo>
                    <a:pt x="0" y="0"/>
                  </a:moveTo>
                  <a:lnTo>
                    <a:pt x="539496" y="0"/>
                  </a:lnTo>
                  <a:lnTo>
                    <a:pt x="539496" y="661415"/>
                  </a:lnTo>
                  <a:lnTo>
                    <a:pt x="0" y="661415"/>
                  </a:lnTo>
                  <a:lnTo>
                    <a:pt x="0" y="0"/>
                  </a:lnTo>
                  <a:close/>
                </a:path>
              </a:pathLst>
            </a:custGeom>
            <a:ln w="38100">
              <a:solidFill>
                <a:srgbClr val="000000"/>
              </a:solidFill>
            </a:ln>
          </p:spPr>
          <p:txBody>
            <a:bodyPr wrap="square" lIns="0" tIns="0" rIns="0" bIns="0" rtlCol="0"/>
            <a:lstStyle/>
            <a:p>
              <a:endParaRPr sz="2400"/>
            </a:p>
          </p:txBody>
        </p:sp>
      </p:grpSp>
      <p:sp>
        <p:nvSpPr>
          <p:cNvPr id="142" name="object 142"/>
          <p:cNvSpPr txBox="1"/>
          <p:nvPr/>
        </p:nvSpPr>
        <p:spPr>
          <a:xfrm>
            <a:off x="7712821" y="1618662"/>
            <a:ext cx="231140" cy="140209"/>
          </a:xfrm>
          <a:prstGeom prst="rect">
            <a:avLst/>
          </a:prstGeom>
        </p:spPr>
        <p:txBody>
          <a:bodyPr vert="horz" wrap="square" lIns="0" tIns="16933" rIns="0" bIns="0" rtlCol="0">
            <a:spAutoFit/>
          </a:bodyPr>
          <a:lstStyle/>
          <a:p>
            <a:pPr marL="16933">
              <a:spcBef>
                <a:spcPts val="133"/>
              </a:spcBef>
            </a:pPr>
            <a:r>
              <a:rPr sz="800" spc="13" dirty="0">
                <a:latin typeface="Gill Sans MT"/>
                <a:cs typeface="Gill Sans MT"/>
              </a:rPr>
              <a:t>addr</a:t>
            </a:r>
            <a:endParaRPr sz="800">
              <a:latin typeface="Gill Sans MT"/>
              <a:cs typeface="Gill Sans MT"/>
            </a:endParaRPr>
          </a:p>
        </p:txBody>
      </p:sp>
      <p:sp>
        <p:nvSpPr>
          <p:cNvPr id="143" name="object 143"/>
          <p:cNvSpPr txBox="1"/>
          <p:nvPr/>
        </p:nvSpPr>
        <p:spPr>
          <a:xfrm>
            <a:off x="8150355" y="1743948"/>
            <a:ext cx="183727" cy="140209"/>
          </a:xfrm>
          <a:prstGeom prst="rect">
            <a:avLst/>
          </a:prstGeom>
        </p:spPr>
        <p:txBody>
          <a:bodyPr vert="horz" wrap="square" lIns="0" tIns="16933" rIns="0" bIns="0" rtlCol="0">
            <a:spAutoFit/>
          </a:bodyPr>
          <a:lstStyle/>
          <a:p>
            <a:pPr marL="16933">
              <a:spcBef>
                <a:spcPts val="133"/>
              </a:spcBef>
            </a:pPr>
            <a:r>
              <a:rPr sz="800" spc="-7" dirty="0">
                <a:latin typeface="Gill Sans MT"/>
                <a:cs typeface="Gill Sans MT"/>
              </a:rPr>
              <a:t>i</a:t>
            </a:r>
            <a:r>
              <a:rPr sz="800" spc="27" dirty="0">
                <a:latin typeface="Gill Sans MT"/>
                <a:cs typeface="Gill Sans MT"/>
              </a:rPr>
              <a:t>n</a:t>
            </a:r>
            <a:r>
              <a:rPr sz="800" spc="-13" dirty="0">
                <a:latin typeface="Gill Sans MT"/>
                <a:cs typeface="Gill Sans MT"/>
              </a:rPr>
              <a:t>st</a:t>
            </a:r>
            <a:endParaRPr sz="800">
              <a:latin typeface="Gill Sans MT"/>
              <a:cs typeface="Gill Sans MT"/>
            </a:endParaRPr>
          </a:p>
        </p:txBody>
      </p:sp>
      <p:sp>
        <p:nvSpPr>
          <p:cNvPr id="144" name="object 144"/>
          <p:cNvSpPr txBox="1"/>
          <p:nvPr/>
        </p:nvSpPr>
        <p:spPr>
          <a:xfrm>
            <a:off x="7874418" y="2162532"/>
            <a:ext cx="376767" cy="201764"/>
          </a:xfrm>
          <a:prstGeom prst="rect">
            <a:avLst/>
          </a:prstGeom>
        </p:spPr>
        <p:txBody>
          <a:bodyPr vert="horz" wrap="square" lIns="0" tIns="16933" rIns="0" bIns="0" rtlCol="0">
            <a:spAutoFit/>
          </a:bodyPr>
          <a:lstStyle/>
          <a:p>
            <a:pPr marL="16933">
              <a:spcBef>
                <a:spcPts val="133"/>
              </a:spcBef>
            </a:pPr>
            <a:r>
              <a:rPr sz="1200" dirty="0">
                <a:latin typeface="Gill Sans MT"/>
                <a:cs typeface="Gill Sans MT"/>
              </a:rPr>
              <a:t>I</a:t>
            </a:r>
            <a:r>
              <a:rPr sz="1200" spc="-27" dirty="0">
                <a:latin typeface="Gill Sans MT"/>
                <a:cs typeface="Gill Sans MT"/>
              </a:rPr>
              <a:t>M</a:t>
            </a:r>
            <a:r>
              <a:rPr sz="1200" spc="-80" dirty="0">
                <a:latin typeface="Gill Sans MT"/>
                <a:cs typeface="Gill Sans MT"/>
              </a:rPr>
              <a:t>E</a:t>
            </a:r>
            <a:r>
              <a:rPr sz="1200" dirty="0">
                <a:latin typeface="Gill Sans MT"/>
                <a:cs typeface="Gill Sans MT"/>
              </a:rPr>
              <a:t>M</a:t>
            </a:r>
            <a:endParaRPr sz="1200">
              <a:latin typeface="Gill Sans MT"/>
              <a:cs typeface="Gill Sans MT"/>
            </a:endParaRPr>
          </a:p>
        </p:txBody>
      </p:sp>
      <p:grpSp>
        <p:nvGrpSpPr>
          <p:cNvPr id="145" name="object 145"/>
          <p:cNvGrpSpPr/>
          <p:nvPr/>
        </p:nvGrpSpPr>
        <p:grpSpPr>
          <a:xfrm>
            <a:off x="7138415" y="1383792"/>
            <a:ext cx="310727" cy="607907"/>
            <a:chOff x="5353811" y="1037844"/>
            <a:chExt cx="233045" cy="455930"/>
          </a:xfrm>
        </p:grpSpPr>
        <p:sp>
          <p:nvSpPr>
            <p:cNvPr id="146" name="object 146"/>
            <p:cNvSpPr/>
            <p:nvPr/>
          </p:nvSpPr>
          <p:spPr>
            <a:xfrm>
              <a:off x="5372861" y="1056894"/>
              <a:ext cx="146685" cy="417830"/>
            </a:xfrm>
            <a:custGeom>
              <a:avLst/>
              <a:gdLst/>
              <a:ahLst/>
              <a:cxnLst/>
              <a:rect l="l" t="t" r="r" b="b"/>
              <a:pathLst>
                <a:path w="146685" h="417830">
                  <a:moveTo>
                    <a:pt x="146303" y="0"/>
                  </a:moveTo>
                  <a:lnTo>
                    <a:pt x="0" y="0"/>
                  </a:lnTo>
                  <a:lnTo>
                    <a:pt x="0" y="417575"/>
                  </a:lnTo>
                  <a:lnTo>
                    <a:pt x="146303" y="417575"/>
                  </a:lnTo>
                  <a:lnTo>
                    <a:pt x="146303" y="0"/>
                  </a:lnTo>
                  <a:close/>
                </a:path>
              </a:pathLst>
            </a:custGeom>
            <a:solidFill>
              <a:srgbClr val="FFFFFF"/>
            </a:solidFill>
          </p:spPr>
          <p:txBody>
            <a:bodyPr wrap="square" lIns="0" tIns="0" rIns="0" bIns="0" rtlCol="0"/>
            <a:lstStyle/>
            <a:p>
              <a:endParaRPr sz="2400"/>
            </a:p>
          </p:txBody>
        </p:sp>
        <p:sp>
          <p:nvSpPr>
            <p:cNvPr id="147" name="object 147"/>
            <p:cNvSpPr/>
            <p:nvPr/>
          </p:nvSpPr>
          <p:spPr>
            <a:xfrm>
              <a:off x="5372861" y="1056894"/>
              <a:ext cx="146685" cy="417830"/>
            </a:xfrm>
            <a:custGeom>
              <a:avLst/>
              <a:gdLst/>
              <a:ahLst/>
              <a:cxnLst/>
              <a:rect l="l" t="t" r="r" b="b"/>
              <a:pathLst>
                <a:path w="146685" h="417830">
                  <a:moveTo>
                    <a:pt x="0" y="0"/>
                  </a:moveTo>
                  <a:lnTo>
                    <a:pt x="146303" y="0"/>
                  </a:lnTo>
                  <a:lnTo>
                    <a:pt x="146303" y="417575"/>
                  </a:lnTo>
                  <a:lnTo>
                    <a:pt x="0" y="417575"/>
                  </a:lnTo>
                  <a:lnTo>
                    <a:pt x="0" y="0"/>
                  </a:lnTo>
                  <a:close/>
                </a:path>
              </a:pathLst>
            </a:custGeom>
            <a:ln w="38099">
              <a:solidFill>
                <a:srgbClr val="000000"/>
              </a:solidFill>
            </a:ln>
          </p:spPr>
          <p:txBody>
            <a:bodyPr wrap="square" lIns="0" tIns="0" rIns="0" bIns="0" rtlCol="0"/>
            <a:lstStyle/>
            <a:p>
              <a:endParaRPr sz="2400"/>
            </a:p>
          </p:txBody>
        </p:sp>
        <p:sp>
          <p:nvSpPr>
            <p:cNvPr id="148" name="object 148"/>
            <p:cNvSpPr/>
            <p:nvPr/>
          </p:nvSpPr>
          <p:spPr>
            <a:xfrm>
              <a:off x="5537453" y="1265682"/>
              <a:ext cx="36830" cy="0"/>
            </a:xfrm>
            <a:custGeom>
              <a:avLst/>
              <a:gdLst/>
              <a:ahLst/>
              <a:cxnLst/>
              <a:rect l="l" t="t" r="r" b="b"/>
              <a:pathLst>
                <a:path w="36829">
                  <a:moveTo>
                    <a:pt x="0" y="0"/>
                  </a:moveTo>
                  <a:lnTo>
                    <a:pt x="36576" y="0"/>
                  </a:lnTo>
                </a:path>
              </a:pathLst>
            </a:custGeom>
            <a:ln w="25400">
              <a:solidFill>
                <a:srgbClr val="000000"/>
              </a:solidFill>
            </a:ln>
          </p:spPr>
          <p:txBody>
            <a:bodyPr wrap="square" lIns="0" tIns="0" rIns="0" bIns="0" rtlCol="0"/>
            <a:lstStyle/>
            <a:p>
              <a:endParaRPr sz="2400"/>
            </a:p>
          </p:txBody>
        </p:sp>
      </p:grpSp>
      <p:sp>
        <p:nvSpPr>
          <p:cNvPr id="149" name="object 149"/>
          <p:cNvSpPr txBox="1"/>
          <p:nvPr/>
        </p:nvSpPr>
        <p:spPr>
          <a:xfrm>
            <a:off x="7177386" y="1591805"/>
            <a:ext cx="129540" cy="120610"/>
          </a:xfrm>
          <a:prstGeom prst="rect">
            <a:avLst/>
          </a:prstGeom>
        </p:spPr>
        <p:txBody>
          <a:bodyPr vert="horz" wrap="square" lIns="0" tIns="17780" rIns="0" bIns="0" rtlCol="0">
            <a:spAutoFit/>
          </a:bodyPr>
          <a:lstStyle/>
          <a:p>
            <a:pPr marL="16933">
              <a:spcBef>
                <a:spcPts val="140"/>
              </a:spcBef>
            </a:pPr>
            <a:r>
              <a:rPr sz="667" spc="-40" dirty="0">
                <a:latin typeface="Gill Sans MT"/>
                <a:cs typeface="Gill Sans MT"/>
              </a:rPr>
              <a:t>PC</a:t>
            </a:r>
            <a:endParaRPr sz="667">
              <a:latin typeface="Gill Sans MT"/>
              <a:cs typeface="Gill Sans MT"/>
            </a:endParaRPr>
          </a:p>
        </p:txBody>
      </p:sp>
      <p:grpSp>
        <p:nvGrpSpPr>
          <p:cNvPr id="150" name="object 150"/>
          <p:cNvGrpSpPr/>
          <p:nvPr/>
        </p:nvGrpSpPr>
        <p:grpSpPr>
          <a:xfrm>
            <a:off x="6649043" y="390485"/>
            <a:ext cx="1720427" cy="1593427"/>
            <a:chOff x="4986782" y="292864"/>
            <a:chExt cx="1290320" cy="1195070"/>
          </a:xfrm>
        </p:grpSpPr>
        <p:sp>
          <p:nvSpPr>
            <p:cNvPr id="151" name="object 151"/>
            <p:cNvSpPr/>
            <p:nvPr/>
          </p:nvSpPr>
          <p:spPr>
            <a:xfrm>
              <a:off x="5418582" y="1419611"/>
              <a:ext cx="55244" cy="55244"/>
            </a:xfrm>
            <a:custGeom>
              <a:avLst/>
              <a:gdLst/>
              <a:ahLst/>
              <a:cxnLst/>
              <a:rect l="l" t="t" r="r" b="b"/>
              <a:pathLst>
                <a:path w="55245" h="55244">
                  <a:moveTo>
                    <a:pt x="0" y="55232"/>
                  </a:moveTo>
                  <a:lnTo>
                    <a:pt x="27622" y="0"/>
                  </a:lnTo>
                  <a:lnTo>
                    <a:pt x="55232" y="55232"/>
                  </a:lnTo>
                </a:path>
              </a:pathLst>
            </a:custGeom>
            <a:ln w="25400">
              <a:solidFill>
                <a:srgbClr val="000000"/>
              </a:solidFill>
            </a:ln>
          </p:spPr>
          <p:txBody>
            <a:bodyPr wrap="square" lIns="0" tIns="0" rIns="0" bIns="0" rtlCol="0"/>
            <a:lstStyle/>
            <a:p>
              <a:endParaRPr sz="2400"/>
            </a:p>
          </p:txBody>
        </p:sp>
        <p:sp>
          <p:nvSpPr>
            <p:cNvPr id="152" name="object 152"/>
            <p:cNvSpPr/>
            <p:nvPr/>
          </p:nvSpPr>
          <p:spPr>
            <a:xfrm>
              <a:off x="4999482" y="305564"/>
              <a:ext cx="1264920" cy="957580"/>
            </a:xfrm>
            <a:custGeom>
              <a:avLst/>
              <a:gdLst/>
              <a:ahLst/>
              <a:cxnLst/>
              <a:rect l="l" t="t" r="r" b="b"/>
              <a:pathLst>
                <a:path w="1264920" h="957580">
                  <a:moveTo>
                    <a:pt x="1053338" y="464375"/>
                  </a:moveTo>
                  <a:lnTo>
                    <a:pt x="1262634" y="463245"/>
                  </a:lnTo>
                  <a:lnTo>
                    <a:pt x="1264920" y="1130"/>
                  </a:lnTo>
                  <a:lnTo>
                    <a:pt x="886358" y="0"/>
                  </a:lnTo>
                  <a:lnTo>
                    <a:pt x="2285" y="1130"/>
                  </a:lnTo>
                  <a:lnTo>
                    <a:pt x="0" y="957072"/>
                  </a:lnTo>
                  <a:lnTo>
                    <a:pt x="319633" y="957072"/>
                  </a:lnTo>
                </a:path>
              </a:pathLst>
            </a:custGeom>
            <a:ln w="25400">
              <a:solidFill>
                <a:srgbClr val="000000"/>
              </a:solidFill>
            </a:ln>
          </p:spPr>
          <p:txBody>
            <a:bodyPr wrap="square" lIns="0" tIns="0" rIns="0" bIns="0" rtlCol="0"/>
            <a:lstStyle/>
            <a:p>
              <a:endParaRPr sz="2400"/>
            </a:p>
          </p:txBody>
        </p:sp>
        <p:sp>
          <p:nvSpPr>
            <p:cNvPr id="153" name="object 153"/>
            <p:cNvSpPr/>
            <p:nvPr/>
          </p:nvSpPr>
          <p:spPr>
            <a:xfrm>
              <a:off x="5306419" y="12245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54" name="object 154"/>
            <p:cNvSpPr/>
            <p:nvPr/>
          </p:nvSpPr>
          <p:spPr>
            <a:xfrm>
              <a:off x="5575554" y="895350"/>
              <a:ext cx="128905" cy="376555"/>
            </a:xfrm>
            <a:custGeom>
              <a:avLst/>
              <a:gdLst/>
              <a:ahLst/>
              <a:cxnLst/>
              <a:rect l="l" t="t" r="r" b="b"/>
              <a:pathLst>
                <a:path w="128904" h="376555">
                  <a:moveTo>
                    <a:pt x="1142" y="376427"/>
                  </a:moveTo>
                  <a:lnTo>
                    <a:pt x="0" y="5651"/>
                  </a:lnTo>
                  <a:lnTo>
                    <a:pt x="5714" y="0"/>
                  </a:lnTo>
                  <a:lnTo>
                    <a:pt x="128536" y="2984"/>
                  </a:lnTo>
                </a:path>
              </a:pathLst>
            </a:custGeom>
            <a:ln w="25399">
              <a:solidFill>
                <a:srgbClr val="000000"/>
              </a:solidFill>
            </a:ln>
          </p:spPr>
          <p:txBody>
            <a:bodyPr wrap="square" lIns="0" tIns="0" rIns="0" bIns="0" rtlCol="0"/>
            <a:lstStyle/>
            <a:p>
              <a:endParaRPr sz="2400"/>
            </a:p>
          </p:txBody>
        </p:sp>
        <p:sp>
          <p:nvSpPr>
            <p:cNvPr id="155" name="object 155"/>
            <p:cNvSpPr/>
            <p:nvPr/>
          </p:nvSpPr>
          <p:spPr>
            <a:xfrm>
              <a:off x="5690472" y="859930"/>
              <a:ext cx="77470" cy="76200"/>
            </a:xfrm>
            <a:custGeom>
              <a:avLst/>
              <a:gdLst/>
              <a:ahLst/>
              <a:cxnLst/>
              <a:rect l="l" t="t" r="r" b="b"/>
              <a:pathLst>
                <a:path w="77470" h="76200">
                  <a:moveTo>
                    <a:pt x="1854" y="0"/>
                  </a:moveTo>
                  <a:lnTo>
                    <a:pt x="0" y="76174"/>
                  </a:lnTo>
                  <a:lnTo>
                    <a:pt x="77101" y="39941"/>
                  </a:lnTo>
                  <a:lnTo>
                    <a:pt x="1854" y="0"/>
                  </a:lnTo>
                  <a:close/>
                </a:path>
              </a:pathLst>
            </a:custGeom>
            <a:solidFill>
              <a:srgbClr val="000000"/>
            </a:solidFill>
          </p:spPr>
          <p:txBody>
            <a:bodyPr wrap="square" lIns="0" tIns="0" rIns="0" bIns="0" rtlCol="0"/>
            <a:lstStyle/>
            <a:p>
              <a:endParaRPr sz="2400"/>
            </a:p>
          </p:txBody>
        </p:sp>
      </p:grpSp>
      <p:sp>
        <p:nvSpPr>
          <p:cNvPr id="156" name="object 156"/>
          <p:cNvSpPr txBox="1"/>
          <p:nvPr/>
        </p:nvSpPr>
        <p:spPr>
          <a:xfrm>
            <a:off x="6613888" y="1707669"/>
            <a:ext cx="245533" cy="140209"/>
          </a:xfrm>
          <a:prstGeom prst="rect">
            <a:avLst/>
          </a:prstGeom>
        </p:spPr>
        <p:txBody>
          <a:bodyPr vert="horz" wrap="square" lIns="0" tIns="16933" rIns="0" bIns="0" rtlCol="0">
            <a:spAutoFit/>
          </a:bodyPr>
          <a:lstStyle/>
          <a:p>
            <a:pPr marL="16933">
              <a:spcBef>
                <a:spcPts val="133"/>
              </a:spcBef>
            </a:pPr>
            <a:r>
              <a:rPr sz="800" spc="27" dirty="0">
                <a:latin typeface="Gill Sans MT"/>
                <a:cs typeface="Gill Sans MT"/>
              </a:rPr>
              <a:t>p</a:t>
            </a:r>
            <a:r>
              <a:rPr sz="800" spc="-7" dirty="0">
                <a:latin typeface="Gill Sans MT"/>
                <a:cs typeface="Gill Sans MT"/>
              </a:rPr>
              <a:t>c</a:t>
            </a:r>
            <a:r>
              <a:rPr sz="800" dirty="0">
                <a:latin typeface="Gill Sans MT"/>
                <a:cs typeface="Gill Sans MT"/>
              </a:rPr>
              <a:t>+4</a:t>
            </a:r>
            <a:endParaRPr sz="800">
              <a:latin typeface="Gill Sans MT"/>
              <a:cs typeface="Gill Sans MT"/>
            </a:endParaRPr>
          </a:p>
        </p:txBody>
      </p:sp>
      <p:grpSp>
        <p:nvGrpSpPr>
          <p:cNvPr id="157" name="object 157"/>
          <p:cNvGrpSpPr/>
          <p:nvPr/>
        </p:nvGrpSpPr>
        <p:grpSpPr>
          <a:xfrm>
            <a:off x="8654542" y="1589781"/>
            <a:ext cx="817033" cy="311572"/>
            <a:chOff x="6490906" y="1192335"/>
            <a:chExt cx="612775" cy="233679"/>
          </a:xfrm>
        </p:grpSpPr>
        <p:sp>
          <p:nvSpPr>
            <p:cNvPr id="158" name="object 158"/>
            <p:cNvSpPr/>
            <p:nvPr/>
          </p:nvSpPr>
          <p:spPr>
            <a:xfrm>
              <a:off x="6505194" y="1235196"/>
              <a:ext cx="527050" cy="154940"/>
            </a:xfrm>
            <a:custGeom>
              <a:avLst/>
              <a:gdLst/>
              <a:ahLst/>
              <a:cxnLst/>
              <a:rect l="l" t="t" r="r" b="b"/>
              <a:pathLst>
                <a:path w="527050" h="154940">
                  <a:moveTo>
                    <a:pt x="0" y="154647"/>
                  </a:moveTo>
                  <a:lnTo>
                    <a:pt x="0" y="0"/>
                  </a:lnTo>
                  <a:lnTo>
                    <a:pt x="526757" y="0"/>
                  </a:lnTo>
                </a:path>
              </a:pathLst>
            </a:custGeom>
            <a:ln w="28575">
              <a:solidFill>
                <a:srgbClr val="000000"/>
              </a:solidFill>
            </a:ln>
          </p:spPr>
          <p:txBody>
            <a:bodyPr wrap="square" lIns="0" tIns="0" rIns="0" bIns="0" rtlCol="0"/>
            <a:lstStyle/>
            <a:p>
              <a:endParaRPr sz="2400"/>
            </a:p>
          </p:txBody>
        </p:sp>
        <p:sp>
          <p:nvSpPr>
            <p:cNvPr id="159" name="object 159"/>
            <p:cNvSpPr/>
            <p:nvPr/>
          </p:nvSpPr>
          <p:spPr>
            <a:xfrm>
              <a:off x="7017669" y="119233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0" name="object 160"/>
            <p:cNvSpPr/>
            <p:nvPr/>
          </p:nvSpPr>
          <p:spPr>
            <a:xfrm>
              <a:off x="6505194" y="1383029"/>
              <a:ext cx="527050" cy="0"/>
            </a:xfrm>
            <a:custGeom>
              <a:avLst/>
              <a:gdLst/>
              <a:ahLst/>
              <a:cxnLst/>
              <a:rect l="l" t="t" r="r" b="b"/>
              <a:pathLst>
                <a:path w="527050">
                  <a:moveTo>
                    <a:pt x="0" y="0"/>
                  </a:moveTo>
                  <a:lnTo>
                    <a:pt x="526757" y="0"/>
                  </a:lnTo>
                </a:path>
              </a:pathLst>
            </a:custGeom>
            <a:ln w="28575">
              <a:solidFill>
                <a:srgbClr val="000000"/>
              </a:solidFill>
            </a:ln>
          </p:spPr>
          <p:txBody>
            <a:bodyPr wrap="square" lIns="0" tIns="0" rIns="0" bIns="0" rtlCol="0"/>
            <a:lstStyle/>
            <a:p>
              <a:endParaRPr sz="2400"/>
            </a:p>
          </p:txBody>
        </p:sp>
        <p:sp>
          <p:nvSpPr>
            <p:cNvPr id="161" name="object 161"/>
            <p:cNvSpPr/>
            <p:nvPr/>
          </p:nvSpPr>
          <p:spPr>
            <a:xfrm>
              <a:off x="7017669" y="134016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162" name="object 162"/>
          <p:cNvSpPr txBox="1"/>
          <p:nvPr/>
        </p:nvSpPr>
        <p:spPr>
          <a:xfrm>
            <a:off x="8790046" y="1888949"/>
            <a:ext cx="473287" cy="140209"/>
          </a:xfrm>
          <a:prstGeom prst="rect">
            <a:avLst/>
          </a:prstGeom>
        </p:spPr>
        <p:txBody>
          <a:bodyPr vert="horz" wrap="square" lIns="0" tIns="16933" rIns="0" bIns="0" rtlCol="0">
            <a:spAutoFit/>
          </a:bodyPr>
          <a:lstStyle/>
          <a:p>
            <a:pPr marL="16933">
              <a:spcBef>
                <a:spcPts val="133"/>
              </a:spcBef>
            </a:pPr>
            <a:r>
              <a:rPr sz="800" spc="-33" dirty="0">
                <a:latin typeface="Gill Sans MT"/>
                <a:cs typeface="Gill Sans MT"/>
              </a:rPr>
              <a:t>I</a:t>
            </a:r>
            <a:r>
              <a:rPr sz="800" spc="27" dirty="0">
                <a:latin typeface="Gill Sans MT"/>
                <a:cs typeface="Gill Sans MT"/>
              </a:rPr>
              <a:t>n</a:t>
            </a:r>
            <a:r>
              <a:rPr sz="800" spc="-13" dirty="0">
                <a:latin typeface="Gill Sans MT"/>
                <a:cs typeface="Gill Sans MT"/>
              </a:rPr>
              <a:t>s</a:t>
            </a:r>
            <a:r>
              <a:rPr sz="800" dirty="0">
                <a:latin typeface="Gill Sans MT"/>
                <a:cs typeface="Gill Sans MT"/>
              </a:rPr>
              <a:t>t</a:t>
            </a:r>
            <a:r>
              <a:rPr sz="800" spc="-60" dirty="0">
                <a:latin typeface="Gill Sans MT"/>
                <a:cs typeface="Gill Sans MT"/>
              </a:rPr>
              <a:t>[</a:t>
            </a:r>
            <a:r>
              <a:rPr sz="800" spc="13" dirty="0">
                <a:latin typeface="Gill Sans MT"/>
                <a:cs typeface="Gill Sans MT"/>
              </a:rPr>
              <a:t>24</a:t>
            </a:r>
            <a:r>
              <a:rPr sz="800" spc="20" dirty="0">
                <a:latin typeface="Gill Sans MT"/>
                <a:cs typeface="Gill Sans MT"/>
              </a:rPr>
              <a:t>:</a:t>
            </a:r>
            <a:r>
              <a:rPr sz="800" spc="-20" dirty="0">
                <a:latin typeface="Gill Sans MT"/>
                <a:cs typeface="Gill Sans MT"/>
              </a:rPr>
              <a:t>20]</a:t>
            </a:r>
            <a:endParaRPr sz="800">
              <a:latin typeface="Gill Sans MT"/>
              <a:cs typeface="Gill Sans MT"/>
            </a:endParaRPr>
          </a:p>
        </p:txBody>
      </p:sp>
      <p:grpSp>
        <p:nvGrpSpPr>
          <p:cNvPr id="163" name="object 163"/>
          <p:cNvGrpSpPr/>
          <p:nvPr/>
        </p:nvGrpSpPr>
        <p:grpSpPr>
          <a:xfrm>
            <a:off x="8614610" y="1620520"/>
            <a:ext cx="2699734" cy="1152892"/>
            <a:chOff x="6460958" y="1215389"/>
            <a:chExt cx="2024801" cy="864669"/>
          </a:xfrm>
        </p:grpSpPr>
        <p:sp>
          <p:nvSpPr>
            <p:cNvPr id="164" name="object 164"/>
            <p:cNvSpPr/>
            <p:nvPr/>
          </p:nvSpPr>
          <p:spPr>
            <a:xfrm>
              <a:off x="6503798" y="1238249"/>
              <a:ext cx="1905" cy="770255"/>
            </a:xfrm>
            <a:custGeom>
              <a:avLst/>
              <a:gdLst/>
              <a:ahLst/>
              <a:cxnLst/>
              <a:rect l="l" t="t" r="r" b="b"/>
              <a:pathLst>
                <a:path w="1904" h="770255">
                  <a:moveTo>
                    <a:pt x="1397" y="0"/>
                  </a:moveTo>
                  <a:lnTo>
                    <a:pt x="0" y="769810"/>
                  </a:lnTo>
                </a:path>
              </a:pathLst>
            </a:custGeom>
            <a:ln w="28575">
              <a:solidFill>
                <a:srgbClr val="000000"/>
              </a:solidFill>
            </a:ln>
          </p:spPr>
          <p:txBody>
            <a:bodyPr wrap="square" lIns="0" tIns="0" rIns="0" bIns="0" rtlCol="0"/>
            <a:lstStyle/>
            <a:p>
              <a:endParaRPr sz="2400"/>
            </a:p>
          </p:txBody>
        </p:sp>
        <p:sp>
          <p:nvSpPr>
            <p:cNvPr id="165" name="object 165"/>
            <p:cNvSpPr/>
            <p:nvPr/>
          </p:nvSpPr>
          <p:spPr>
            <a:xfrm>
              <a:off x="6460958" y="1993698"/>
              <a:ext cx="85725" cy="86360"/>
            </a:xfrm>
            <a:custGeom>
              <a:avLst/>
              <a:gdLst/>
              <a:ahLst/>
              <a:cxnLst/>
              <a:rect l="l" t="t" r="r" b="b"/>
              <a:pathLst>
                <a:path w="85725" h="86360">
                  <a:moveTo>
                    <a:pt x="0" y="0"/>
                  </a:moveTo>
                  <a:lnTo>
                    <a:pt x="42710" y="85801"/>
                  </a:lnTo>
                  <a:lnTo>
                    <a:pt x="85725" y="152"/>
                  </a:lnTo>
                  <a:lnTo>
                    <a:pt x="0" y="0"/>
                  </a:lnTo>
                  <a:close/>
                </a:path>
              </a:pathLst>
            </a:custGeom>
            <a:solidFill>
              <a:srgbClr val="000000"/>
            </a:solidFill>
          </p:spPr>
          <p:txBody>
            <a:bodyPr wrap="square" lIns="0" tIns="0" rIns="0" bIns="0" rtlCol="0"/>
            <a:lstStyle/>
            <a:p>
              <a:endParaRPr sz="2400"/>
            </a:p>
          </p:txBody>
        </p:sp>
        <p:sp>
          <p:nvSpPr>
            <p:cNvPr id="166" name="object 166"/>
            <p:cNvSpPr/>
            <p:nvPr/>
          </p:nvSpPr>
          <p:spPr>
            <a:xfrm>
              <a:off x="6506718" y="1501901"/>
              <a:ext cx="519430" cy="0"/>
            </a:xfrm>
            <a:custGeom>
              <a:avLst/>
              <a:gdLst/>
              <a:ahLst/>
              <a:cxnLst/>
              <a:rect l="l" t="t" r="r" b="b"/>
              <a:pathLst>
                <a:path w="519429">
                  <a:moveTo>
                    <a:pt x="0" y="0"/>
                  </a:moveTo>
                  <a:lnTo>
                    <a:pt x="519150" y="0"/>
                  </a:lnTo>
                </a:path>
              </a:pathLst>
            </a:custGeom>
            <a:ln w="28575">
              <a:solidFill>
                <a:srgbClr val="000000"/>
              </a:solidFill>
            </a:ln>
          </p:spPr>
          <p:txBody>
            <a:bodyPr wrap="square" lIns="0" tIns="0" rIns="0" bIns="0" rtlCol="0"/>
            <a:lstStyle/>
            <a:p>
              <a:endParaRPr sz="2400"/>
            </a:p>
          </p:txBody>
        </p:sp>
        <p:sp>
          <p:nvSpPr>
            <p:cNvPr id="167" name="object 167"/>
            <p:cNvSpPr/>
            <p:nvPr/>
          </p:nvSpPr>
          <p:spPr>
            <a:xfrm>
              <a:off x="7011582" y="145903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8" name="object 168"/>
            <p:cNvSpPr/>
            <p:nvPr/>
          </p:nvSpPr>
          <p:spPr>
            <a:xfrm>
              <a:off x="8204454" y="1215389"/>
              <a:ext cx="281305" cy="486409"/>
            </a:xfrm>
            <a:custGeom>
              <a:avLst/>
              <a:gdLst/>
              <a:ahLst/>
              <a:cxnLst/>
              <a:rect l="l" t="t" r="r" b="b"/>
              <a:pathLst>
                <a:path w="281304" h="486410">
                  <a:moveTo>
                    <a:pt x="0" y="0"/>
                  </a:moveTo>
                  <a:lnTo>
                    <a:pt x="0" y="202666"/>
                  </a:lnTo>
                  <a:lnTo>
                    <a:pt x="56159" y="243204"/>
                  </a:lnTo>
                  <a:lnTo>
                    <a:pt x="0" y="283743"/>
                  </a:lnTo>
                  <a:lnTo>
                    <a:pt x="0" y="486409"/>
                  </a:lnTo>
                  <a:lnTo>
                    <a:pt x="280771" y="364807"/>
                  </a:lnTo>
                  <a:lnTo>
                    <a:pt x="280771" y="121602"/>
                  </a:lnTo>
                  <a:lnTo>
                    <a:pt x="0" y="0"/>
                  </a:lnTo>
                </a:path>
              </a:pathLst>
            </a:custGeom>
            <a:ln w="38100">
              <a:solidFill>
                <a:srgbClr val="000000"/>
              </a:solidFill>
            </a:ln>
          </p:spPr>
          <p:txBody>
            <a:bodyPr wrap="square" lIns="0" tIns="0" rIns="0" bIns="0" rtlCol="0"/>
            <a:lstStyle/>
            <a:p>
              <a:endParaRPr sz="2400"/>
            </a:p>
          </p:txBody>
        </p:sp>
      </p:grpSp>
      <p:sp>
        <p:nvSpPr>
          <p:cNvPr id="169" name="object 169"/>
          <p:cNvSpPr txBox="1"/>
          <p:nvPr/>
        </p:nvSpPr>
        <p:spPr>
          <a:xfrm>
            <a:off x="11010114" y="1952322"/>
            <a:ext cx="283633" cy="201764"/>
          </a:xfrm>
          <a:prstGeom prst="rect">
            <a:avLst/>
          </a:prstGeom>
        </p:spPr>
        <p:txBody>
          <a:bodyPr vert="horz" wrap="square" lIns="0" tIns="16933" rIns="0" bIns="0" rtlCol="0">
            <a:spAutoFit/>
          </a:bodyPr>
          <a:lstStyle/>
          <a:p>
            <a:pPr marL="16933">
              <a:spcBef>
                <a:spcPts val="133"/>
              </a:spcBef>
            </a:pPr>
            <a:r>
              <a:rPr sz="1200" spc="-87" dirty="0">
                <a:latin typeface="Gill Sans MT"/>
                <a:cs typeface="Gill Sans MT"/>
              </a:rPr>
              <a:t>A</a:t>
            </a:r>
            <a:r>
              <a:rPr sz="1200" spc="-100" dirty="0">
                <a:latin typeface="Gill Sans MT"/>
                <a:cs typeface="Gill Sans MT"/>
              </a:rPr>
              <a:t>LU</a:t>
            </a:r>
            <a:endParaRPr sz="1200">
              <a:latin typeface="Gill Sans MT"/>
              <a:cs typeface="Gill Sans MT"/>
            </a:endParaRPr>
          </a:p>
        </p:txBody>
      </p:sp>
      <p:sp>
        <p:nvSpPr>
          <p:cNvPr id="170" name="object 170"/>
          <p:cNvSpPr txBox="1"/>
          <p:nvPr/>
        </p:nvSpPr>
        <p:spPr>
          <a:xfrm>
            <a:off x="11071055" y="1747598"/>
            <a:ext cx="134620" cy="233397"/>
          </a:xfrm>
          <a:prstGeom prst="rect">
            <a:avLst/>
          </a:prstGeom>
        </p:spPr>
        <p:txBody>
          <a:bodyPr vert="horz" wrap="square" lIns="0" tIns="17780" rIns="0" bIns="0" rtlCol="0">
            <a:spAutoFit/>
          </a:bodyPr>
          <a:lstStyle/>
          <a:p>
            <a:pPr marL="16933">
              <a:spcBef>
                <a:spcPts val="140"/>
              </a:spcBef>
            </a:pPr>
            <a:r>
              <a:rPr sz="1400" spc="-27" dirty="0">
                <a:latin typeface="Gill Sans MT"/>
                <a:cs typeface="Gill Sans MT"/>
              </a:rPr>
              <a:t>+</a:t>
            </a:r>
            <a:endParaRPr sz="1400">
              <a:latin typeface="Gill Sans MT"/>
              <a:cs typeface="Gill Sans MT"/>
            </a:endParaRPr>
          </a:p>
        </p:txBody>
      </p:sp>
      <p:sp>
        <p:nvSpPr>
          <p:cNvPr id="171" name="object 171"/>
          <p:cNvSpPr txBox="1"/>
          <p:nvPr/>
        </p:nvSpPr>
        <p:spPr>
          <a:xfrm>
            <a:off x="8021265" y="2565079"/>
            <a:ext cx="145627" cy="140209"/>
          </a:xfrm>
          <a:prstGeom prst="rect">
            <a:avLst/>
          </a:prstGeom>
        </p:spPr>
        <p:txBody>
          <a:bodyPr vert="horz" wrap="square" lIns="0" tIns="16933" rIns="0" bIns="0" rtlCol="0">
            <a:spAutoFit/>
          </a:bodyPr>
          <a:lstStyle/>
          <a:p>
            <a:pPr marL="16933">
              <a:spcBef>
                <a:spcPts val="133"/>
              </a:spcBef>
            </a:pPr>
            <a:r>
              <a:rPr sz="800" spc="-20" dirty="0">
                <a:latin typeface="Gill Sans MT"/>
                <a:cs typeface="Gill Sans MT"/>
              </a:rPr>
              <a:t>c</a:t>
            </a:r>
            <a:r>
              <a:rPr sz="800" dirty="0">
                <a:latin typeface="Gill Sans MT"/>
                <a:cs typeface="Gill Sans MT"/>
              </a:rPr>
              <a:t>l</a:t>
            </a:r>
            <a:r>
              <a:rPr sz="800" spc="-40" dirty="0">
                <a:latin typeface="Gill Sans MT"/>
                <a:cs typeface="Gill Sans MT"/>
              </a:rPr>
              <a:t>k</a:t>
            </a:r>
            <a:endParaRPr sz="800" dirty="0">
              <a:latin typeface="Gill Sans MT"/>
              <a:cs typeface="Gill Sans MT"/>
            </a:endParaRPr>
          </a:p>
        </p:txBody>
      </p:sp>
      <p:grpSp>
        <p:nvGrpSpPr>
          <p:cNvPr id="172" name="object 172"/>
          <p:cNvGrpSpPr/>
          <p:nvPr/>
        </p:nvGrpSpPr>
        <p:grpSpPr>
          <a:xfrm>
            <a:off x="8907272" y="742697"/>
            <a:ext cx="2725420" cy="2023365"/>
            <a:chOff x="6680454" y="557022"/>
            <a:chExt cx="2044065" cy="1517524"/>
          </a:xfrm>
        </p:grpSpPr>
        <p:sp>
          <p:nvSpPr>
            <p:cNvPr id="173" name="object 173"/>
            <p:cNvSpPr/>
            <p:nvPr/>
          </p:nvSpPr>
          <p:spPr>
            <a:xfrm>
              <a:off x="7111746" y="858774"/>
              <a:ext cx="628015" cy="960119"/>
            </a:xfrm>
            <a:custGeom>
              <a:avLst/>
              <a:gdLst/>
              <a:ahLst/>
              <a:cxnLst/>
              <a:rect l="l" t="t" r="r" b="b"/>
              <a:pathLst>
                <a:path w="628015" h="960119">
                  <a:moveTo>
                    <a:pt x="0" y="0"/>
                  </a:moveTo>
                  <a:lnTo>
                    <a:pt x="627888" y="0"/>
                  </a:lnTo>
                  <a:lnTo>
                    <a:pt x="627888" y="960120"/>
                  </a:lnTo>
                  <a:lnTo>
                    <a:pt x="0" y="960120"/>
                  </a:lnTo>
                  <a:lnTo>
                    <a:pt x="0" y="0"/>
                  </a:lnTo>
                  <a:close/>
                </a:path>
              </a:pathLst>
            </a:custGeom>
            <a:ln w="38100">
              <a:solidFill>
                <a:srgbClr val="000000"/>
              </a:solidFill>
            </a:ln>
          </p:spPr>
          <p:txBody>
            <a:bodyPr wrap="square" lIns="0" tIns="0" rIns="0" bIns="0" rtlCol="0"/>
            <a:lstStyle/>
            <a:p>
              <a:endParaRPr sz="2400"/>
            </a:p>
          </p:txBody>
        </p:sp>
        <p:sp>
          <p:nvSpPr>
            <p:cNvPr id="174" name="object 174"/>
            <p:cNvSpPr/>
            <p:nvPr/>
          </p:nvSpPr>
          <p:spPr>
            <a:xfrm>
              <a:off x="8477250" y="1453133"/>
              <a:ext cx="234950" cy="0"/>
            </a:xfrm>
            <a:custGeom>
              <a:avLst/>
              <a:gdLst/>
              <a:ahLst/>
              <a:cxnLst/>
              <a:rect l="l" t="t" r="r" b="b"/>
              <a:pathLst>
                <a:path w="234950">
                  <a:moveTo>
                    <a:pt x="0" y="0"/>
                  </a:moveTo>
                  <a:lnTo>
                    <a:pt x="234696" y="0"/>
                  </a:lnTo>
                </a:path>
              </a:pathLst>
            </a:custGeom>
            <a:ln w="28575">
              <a:solidFill>
                <a:srgbClr val="000000"/>
              </a:solidFill>
            </a:ln>
          </p:spPr>
          <p:txBody>
            <a:bodyPr wrap="square" lIns="0" tIns="0" rIns="0" bIns="0" rtlCol="0"/>
            <a:lstStyle/>
            <a:p>
              <a:endParaRPr sz="2400"/>
            </a:p>
          </p:txBody>
        </p:sp>
        <p:sp>
          <p:nvSpPr>
            <p:cNvPr id="175" name="object 175"/>
            <p:cNvSpPr/>
            <p:nvPr/>
          </p:nvSpPr>
          <p:spPr>
            <a:xfrm>
              <a:off x="7747254" y="1347977"/>
              <a:ext cx="393700" cy="0"/>
            </a:xfrm>
            <a:custGeom>
              <a:avLst/>
              <a:gdLst/>
              <a:ahLst/>
              <a:cxnLst/>
              <a:rect l="l" t="t" r="r" b="b"/>
              <a:pathLst>
                <a:path w="393700">
                  <a:moveTo>
                    <a:pt x="0" y="0"/>
                  </a:moveTo>
                  <a:lnTo>
                    <a:pt x="393179" y="0"/>
                  </a:lnTo>
                </a:path>
              </a:pathLst>
            </a:custGeom>
            <a:ln w="25400">
              <a:solidFill>
                <a:srgbClr val="000000"/>
              </a:solidFill>
            </a:ln>
          </p:spPr>
          <p:txBody>
            <a:bodyPr wrap="square" lIns="0" tIns="0" rIns="0" bIns="0" rtlCol="0"/>
            <a:lstStyle/>
            <a:p>
              <a:endParaRPr sz="2400"/>
            </a:p>
          </p:txBody>
        </p:sp>
        <p:sp>
          <p:nvSpPr>
            <p:cNvPr id="176" name="object 176"/>
            <p:cNvSpPr/>
            <p:nvPr/>
          </p:nvSpPr>
          <p:spPr>
            <a:xfrm>
              <a:off x="8127732" y="1309881"/>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77" name="object 177"/>
            <p:cNvSpPr/>
            <p:nvPr/>
          </p:nvSpPr>
          <p:spPr>
            <a:xfrm>
              <a:off x="8714994" y="561594"/>
              <a:ext cx="9525" cy="885825"/>
            </a:xfrm>
            <a:custGeom>
              <a:avLst/>
              <a:gdLst/>
              <a:ahLst/>
              <a:cxnLst/>
              <a:rect l="l" t="t" r="r" b="b"/>
              <a:pathLst>
                <a:path w="9525" h="885825">
                  <a:moveTo>
                    <a:pt x="9144" y="0"/>
                  </a:moveTo>
                  <a:lnTo>
                    <a:pt x="0" y="885444"/>
                  </a:lnTo>
                </a:path>
              </a:pathLst>
            </a:custGeom>
            <a:ln w="28575">
              <a:solidFill>
                <a:srgbClr val="000000"/>
              </a:solidFill>
            </a:ln>
          </p:spPr>
          <p:txBody>
            <a:bodyPr wrap="square" lIns="0" tIns="0" rIns="0" bIns="0" rtlCol="0"/>
            <a:lstStyle/>
            <a:p>
              <a:endParaRPr sz="2400"/>
            </a:p>
          </p:txBody>
        </p:sp>
        <p:sp>
          <p:nvSpPr>
            <p:cNvPr id="178" name="object 178"/>
            <p:cNvSpPr/>
            <p:nvPr/>
          </p:nvSpPr>
          <p:spPr>
            <a:xfrm>
              <a:off x="6689598" y="557022"/>
              <a:ext cx="2030095" cy="1905"/>
            </a:xfrm>
            <a:custGeom>
              <a:avLst/>
              <a:gdLst/>
              <a:ahLst/>
              <a:cxnLst/>
              <a:rect l="l" t="t" r="r" b="b"/>
              <a:pathLst>
                <a:path w="2030095" h="1904">
                  <a:moveTo>
                    <a:pt x="0" y="1524"/>
                  </a:moveTo>
                  <a:lnTo>
                    <a:pt x="2029968" y="0"/>
                  </a:lnTo>
                </a:path>
              </a:pathLst>
            </a:custGeom>
            <a:ln w="28575">
              <a:solidFill>
                <a:srgbClr val="000000"/>
              </a:solidFill>
            </a:ln>
          </p:spPr>
          <p:txBody>
            <a:bodyPr wrap="square" lIns="0" tIns="0" rIns="0" bIns="0" rtlCol="0"/>
            <a:lstStyle/>
            <a:p>
              <a:endParaRPr sz="2400"/>
            </a:p>
          </p:txBody>
        </p:sp>
        <p:sp>
          <p:nvSpPr>
            <p:cNvPr id="179" name="object 179"/>
            <p:cNvSpPr/>
            <p:nvPr/>
          </p:nvSpPr>
          <p:spPr>
            <a:xfrm>
              <a:off x="6680454" y="561594"/>
              <a:ext cx="1905" cy="463550"/>
            </a:xfrm>
            <a:custGeom>
              <a:avLst/>
              <a:gdLst/>
              <a:ahLst/>
              <a:cxnLst/>
              <a:rect l="l" t="t" r="r" b="b"/>
              <a:pathLst>
                <a:path w="1904" h="463550">
                  <a:moveTo>
                    <a:pt x="1524" y="0"/>
                  </a:moveTo>
                  <a:lnTo>
                    <a:pt x="0" y="463295"/>
                  </a:lnTo>
                </a:path>
              </a:pathLst>
            </a:custGeom>
            <a:ln w="28575">
              <a:solidFill>
                <a:srgbClr val="000000"/>
              </a:solidFill>
            </a:ln>
          </p:spPr>
          <p:txBody>
            <a:bodyPr wrap="square" lIns="0" tIns="0" rIns="0" bIns="0" rtlCol="0"/>
            <a:lstStyle/>
            <a:p>
              <a:endParaRPr sz="2400"/>
            </a:p>
          </p:txBody>
        </p:sp>
        <p:sp>
          <p:nvSpPr>
            <p:cNvPr id="180" name="object 180"/>
            <p:cNvSpPr/>
            <p:nvPr/>
          </p:nvSpPr>
          <p:spPr>
            <a:xfrm>
              <a:off x="6685026" y="1024890"/>
              <a:ext cx="355600" cy="0"/>
            </a:xfrm>
            <a:custGeom>
              <a:avLst/>
              <a:gdLst/>
              <a:ahLst/>
              <a:cxnLst/>
              <a:rect l="l" t="t" r="r" b="b"/>
              <a:pathLst>
                <a:path w="355600">
                  <a:moveTo>
                    <a:pt x="0" y="0"/>
                  </a:moveTo>
                  <a:lnTo>
                    <a:pt x="355117" y="0"/>
                  </a:lnTo>
                </a:path>
              </a:pathLst>
            </a:custGeom>
            <a:ln w="25400">
              <a:solidFill>
                <a:srgbClr val="000000"/>
              </a:solidFill>
            </a:ln>
          </p:spPr>
          <p:txBody>
            <a:bodyPr wrap="square" lIns="0" tIns="0" rIns="0" bIns="0" rtlCol="0"/>
            <a:lstStyle/>
            <a:p>
              <a:endParaRPr sz="2400"/>
            </a:p>
          </p:txBody>
        </p:sp>
        <p:sp>
          <p:nvSpPr>
            <p:cNvPr id="181" name="object 181"/>
            <p:cNvSpPr/>
            <p:nvPr/>
          </p:nvSpPr>
          <p:spPr>
            <a:xfrm>
              <a:off x="7027447" y="986793"/>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82" name="object 182"/>
            <p:cNvSpPr/>
            <p:nvPr/>
          </p:nvSpPr>
          <p:spPr>
            <a:xfrm>
              <a:off x="7483602" y="1764027"/>
              <a:ext cx="55244" cy="53975"/>
            </a:xfrm>
            <a:custGeom>
              <a:avLst/>
              <a:gdLst/>
              <a:ahLst/>
              <a:cxnLst/>
              <a:rect l="l" t="t" r="r" b="b"/>
              <a:pathLst>
                <a:path w="55245" h="53975">
                  <a:moveTo>
                    <a:pt x="0" y="53746"/>
                  </a:moveTo>
                  <a:lnTo>
                    <a:pt x="27622" y="0"/>
                  </a:lnTo>
                  <a:lnTo>
                    <a:pt x="55232" y="53746"/>
                  </a:lnTo>
                </a:path>
              </a:pathLst>
            </a:custGeom>
            <a:ln w="25399">
              <a:solidFill>
                <a:srgbClr val="000000"/>
              </a:solidFill>
            </a:ln>
          </p:spPr>
          <p:txBody>
            <a:bodyPr wrap="square" lIns="0" tIns="0" rIns="0" bIns="0" rtlCol="0"/>
            <a:lstStyle/>
            <a:p>
              <a:endParaRPr sz="2400"/>
            </a:p>
          </p:txBody>
        </p:sp>
        <p:sp>
          <p:nvSpPr>
            <p:cNvPr id="183" name="object 183"/>
            <p:cNvSpPr/>
            <p:nvPr/>
          </p:nvSpPr>
          <p:spPr>
            <a:xfrm>
              <a:off x="7515605" y="1818893"/>
              <a:ext cx="34289" cy="255653"/>
            </a:xfrm>
            <a:custGeom>
              <a:avLst/>
              <a:gdLst/>
              <a:ahLst/>
              <a:cxnLst/>
              <a:rect l="l" t="t" r="r" b="b"/>
              <a:pathLst>
                <a:path h="73660">
                  <a:moveTo>
                    <a:pt x="0" y="0"/>
                  </a:moveTo>
                  <a:lnTo>
                    <a:pt x="0" y="73152"/>
                  </a:lnTo>
                </a:path>
              </a:pathLst>
            </a:custGeom>
            <a:ln w="25400">
              <a:solidFill>
                <a:srgbClr val="000000"/>
              </a:solidFill>
            </a:ln>
          </p:spPr>
          <p:txBody>
            <a:bodyPr wrap="square" lIns="0" tIns="0" rIns="0" bIns="0" rtlCol="0"/>
            <a:lstStyle/>
            <a:p>
              <a:endParaRPr sz="2400"/>
            </a:p>
          </p:txBody>
        </p:sp>
      </p:grpSp>
      <p:sp>
        <p:nvSpPr>
          <p:cNvPr id="184" name="object 184"/>
          <p:cNvSpPr txBox="1"/>
          <p:nvPr/>
        </p:nvSpPr>
        <p:spPr>
          <a:xfrm>
            <a:off x="8790046" y="1664332"/>
            <a:ext cx="441113" cy="140209"/>
          </a:xfrm>
          <a:prstGeom prst="rect">
            <a:avLst/>
          </a:prstGeom>
        </p:spPr>
        <p:txBody>
          <a:bodyPr vert="horz" wrap="square" lIns="0" tIns="16933" rIns="0" bIns="0" rtlCol="0">
            <a:spAutoFit/>
          </a:bodyPr>
          <a:lstStyle/>
          <a:p>
            <a:pPr marL="16933">
              <a:spcBef>
                <a:spcPts val="133"/>
              </a:spcBef>
            </a:pPr>
            <a:r>
              <a:rPr sz="800" spc="-33" dirty="0">
                <a:latin typeface="Gill Sans MT"/>
                <a:cs typeface="Gill Sans MT"/>
              </a:rPr>
              <a:t>Inst[19:15]</a:t>
            </a:r>
            <a:endParaRPr sz="800">
              <a:latin typeface="Gill Sans MT"/>
              <a:cs typeface="Gill Sans MT"/>
            </a:endParaRPr>
          </a:p>
        </p:txBody>
      </p:sp>
      <p:sp>
        <p:nvSpPr>
          <p:cNvPr id="185" name="object 185"/>
          <p:cNvSpPr txBox="1"/>
          <p:nvPr/>
        </p:nvSpPr>
        <p:spPr>
          <a:xfrm>
            <a:off x="9508824" y="1945144"/>
            <a:ext cx="496147" cy="365912"/>
          </a:xfrm>
          <a:prstGeom prst="rect">
            <a:avLst/>
          </a:prstGeom>
        </p:spPr>
        <p:txBody>
          <a:bodyPr vert="horz" wrap="square" lIns="0" tIns="32173" rIns="0" bIns="0" rtlCol="0">
            <a:spAutoFit/>
          </a:bodyPr>
          <a:lstStyle/>
          <a:p>
            <a:pPr marL="16933">
              <a:spcBef>
                <a:spcPts val="253"/>
              </a:spcBef>
            </a:pPr>
            <a:r>
              <a:rPr sz="800" spc="-27" dirty="0">
                <a:latin typeface="Gill Sans MT"/>
                <a:cs typeface="Gill Sans MT"/>
              </a:rPr>
              <a:t>AddrB</a:t>
            </a:r>
            <a:endParaRPr sz="800">
              <a:latin typeface="Gill Sans MT"/>
              <a:cs typeface="Gill Sans MT"/>
            </a:endParaRPr>
          </a:p>
          <a:p>
            <a:pPr marL="86357">
              <a:spcBef>
                <a:spcPts val="193"/>
              </a:spcBef>
            </a:pPr>
            <a:r>
              <a:rPr sz="1200" spc="-60" dirty="0">
                <a:latin typeface="Gill Sans MT"/>
                <a:cs typeface="Gill Sans MT"/>
              </a:rPr>
              <a:t>R</a:t>
            </a:r>
            <a:r>
              <a:rPr sz="1200" spc="-27" dirty="0">
                <a:latin typeface="Gill Sans MT"/>
                <a:cs typeface="Gill Sans MT"/>
              </a:rPr>
              <a:t>e</a:t>
            </a:r>
            <a:r>
              <a:rPr sz="1200" spc="107" dirty="0">
                <a:latin typeface="Gill Sans MT"/>
                <a:cs typeface="Gill Sans MT"/>
              </a:rPr>
              <a:t>g</a:t>
            </a:r>
            <a:r>
              <a:rPr sz="1200" dirty="0">
                <a:latin typeface="Gill Sans MT"/>
                <a:cs typeface="Gill Sans MT"/>
              </a:rPr>
              <a:t> </a:t>
            </a:r>
            <a:r>
              <a:rPr sz="1200" spc="-133" dirty="0">
                <a:latin typeface="Gill Sans MT"/>
                <a:cs typeface="Gill Sans MT"/>
              </a:rPr>
              <a:t>[</a:t>
            </a:r>
            <a:r>
              <a:rPr sz="1200" spc="13" dirty="0">
                <a:latin typeface="Gill Sans MT"/>
                <a:cs typeface="Gill Sans MT"/>
              </a:rPr>
              <a:t> </a:t>
            </a:r>
            <a:r>
              <a:rPr sz="1200" spc="-133" dirty="0">
                <a:latin typeface="Gill Sans MT"/>
                <a:cs typeface="Gill Sans MT"/>
              </a:rPr>
              <a:t>]</a:t>
            </a:r>
            <a:endParaRPr sz="1200">
              <a:latin typeface="Gill Sans MT"/>
              <a:cs typeface="Gill Sans MT"/>
            </a:endParaRPr>
          </a:p>
        </p:txBody>
      </p:sp>
      <p:sp>
        <p:nvSpPr>
          <p:cNvPr id="186" name="object 186"/>
          <p:cNvSpPr txBox="1"/>
          <p:nvPr/>
        </p:nvSpPr>
        <p:spPr>
          <a:xfrm>
            <a:off x="9508825" y="1749112"/>
            <a:ext cx="295487" cy="140209"/>
          </a:xfrm>
          <a:prstGeom prst="rect">
            <a:avLst/>
          </a:prstGeom>
        </p:spPr>
        <p:txBody>
          <a:bodyPr vert="horz" wrap="square" lIns="0" tIns="16933" rIns="0" bIns="0" rtlCol="0">
            <a:spAutoFit/>
          </a:bodyPr>
          <a:lstStyle/>
          <a:p>
            <a:pPr marL="16933">
              <a:spcBef>
                <a:spcPts val="133"/>
              </a:spcBef>
            </a:pPr>
            <a:r>
              <a:rPr sz="800" spc="-60" dirty="0">
                <a:latin typeface="Gill Sans MT"/>
                <a:cs typeface="Gill Sans MT"/>
              </a:rPr>
              <a:t>A</a:t>
            </a:r>
            <a:r>
              <a:rPr sz="800" spc="-13" dirty="0">
                <a:latin typeface="Gill Sans MT"/>
                <a:cs typeface="Gill Sans MT"/>
              </a:rPr>
              <a:t>dd</a:t>
            </a:r>
            <a:r>
              <a:rPr sz="800" dirty="0">
                <a:latin typeface="Gill Sans MT"/>
                <a:cs typeface="Gill Sans MT"/>
              </a:rPr>
              <a:t>r</a:t>
            </a:r>
            <a:r>
              <a:rPr sz="800" spc="-80" dirty="0">
                <a:latin typeface="Gill Sans MT"/>
                <a:cs typeface="Gill Sans MT"/>
              </a:rPr>
              <a:t>A</a:t>
            </a:r>
            <a:endParaRPr sz="800">
              <a:latin typeface="Gill Sans MT"/>
              <a:cs typeface="Gill Sans MT"/>
            </a:endParaRPr>
          </a:p>
        </p:txBody>
      </p:sp>
      <p:sp>
        <p:nvSpPr>
          <p:cNvPr id="187" name="object 187"/>
          <p:cNvSpPr txBox="1"/>
          <p:nvPr/>
        </p:nvSpPr>
        <p:spPr>
          <a:xfrm>
            <a:off x="9975113" y="1736937"/>
            <a:ext cx="295487" cy="140209"/>
          </a:xfrm>
          <a:prstGeom prst="rect">
            <a:avLst/>
          </a:prstGeom>
        </p:spPr>
        <p:txBody>
          <a:bodyPr vert="horz" wrap="square" lIns="0" tIns="16933" rIns="0" bIns="0" rtlCol="0">
            <a:spAutoFit/>
          </a:bodyPr>
          <a:lstStyle/>
          <a:p>
            <a:pPr marL="16933">
              <a:spcBef>
                <a:spcPts val="133"/>
              </a:spcBef>
            </a:pPr>
            <a:r>
              <a:rPr sz="800" spc="-113" dirty="0">
                <a:latin typeface="Gill Sans MT"/>
                <a:cs typeface="Gill Sans MT"/>
              </a:rPr>
              <a:t>D</a:t>
            </a:r>
            <a:r>
              <a:rPr sz="800" spc="13" dirty="0">
                <a:latin typeface="Gill Sans MT"/>
                <a:cs typeface="Gill Sans MT"/>
              </a:rPr>
              <a:t>a</a:t>
            </a:r>
            <a:r>
              <a:rPr sz="800" spc="27" dirty="0">
                <a:latin typeface="Gill Sans MT"/>
                <a:cs typeface="Gill Sans MT"/>
              </a:rPr>
              <a:t>t</a:t>
            </a:r>
            <a:r>
              <a:rPr sz="800" spc="13" dirty="0">
                <a:latin typeface="Gill Sans MT"/>
                <a:cs typeface="Gill Sans MT"/>
              </a:rPr>
              <a:t>aA</a:t>
            </a:r>
            <a:endParaRPr sz="800">
              <a:latin typeface="Gill Sans MT"/>
              <a:cs typeface="Gill Sans MT"/>
            </a:endParaRPr>
          </a:p>
        </p:txBody>
      </p:sp>
      <p:sp>
        <p:nvSpPr>
          <p:cNvPr id="188" name="object 188"/>
          <p:cNvSpPr txBox="1"/>
          <p:nvPr/>
        </p:nvSpPr>
        <p:spPr>
          <a:xfrm>
            <a:off x="9975113" y="1998584"/>
            <a:ext cx="288713" cy="140209"/>
          </a:xfrm>
          <a:prstGeom prst="rect">
            <a:avLst/>
          </a:prstGeom>
        </p:spPr>
        <p:txBody>
          <a:bodyPr vert="horz" wrap="square" lIns="0" tIns="16933" rIns="0" bIns="0" rtlCol="0">
            <a:spAutoFit/>
          </a:bodyPr>
          <a:lstStyle/>
          <a:p>
            <a:pPr marL="16933">
              <a:spcBef>
                <a:spcPts val="133"/>
              </a:spcBef>
            </a:pPr>
            <a:r>
              <a:rPr sz="800" spc="-113" dirty="0">
                <a:latin typeface="Gill Sans MT"/>
                <a:cs typeface="Gill Sans MT"/>
              </a:rPr>
              <a:t>D</a:t>
            </a:r>
            <a:r>
              <a:rPr sz="800" spc="13" dirty="0">
                <a:latin typeface="Gill Sans MT"/>
                <a:cs typeface="Gill Sans MT"/>
              </a:rPr>
              <a:t>a</a:t>
            </a:r>
            <a:r>
              <a:rPr sz="800" spc="27" dirty="0">
                <a:latin typeface="Gill Sans MT"/>
                <a:cs typeface="Gill Sans MT"/>
              </a:rPr>
              <a:t>taB</a:t>
            </a:r>
            <a:endParaRPr sz="800">
              <a:latin typeface="Gill Sans MT"/>
              <a:cs typeface="Gill Sans MT"/>
            </a:endParaRPr>
          </a:p>
        </p:txBody>
      </p:sp>
      <p:sp>
        <p:nvSpPr>
          <p:cNvPr id="189" name="object 189"/>
          <p:cNvSpPr txBox="1"/>
          <p:nvPr/>
        </p:nvSpPr>
        <p:spPr>
          <a:xfrm>
            <a:off x="9506030" y="1560577"/>
            <a:ext cx="297180" cy="140209"/>
          </a:xfrm>
          <a:prstGeom prst="rect">
            <a:avLst/>
          </a:prstGeom>
        </p:spPr>
        <p:txBody>
          <a:bodyPr vert="horz" wrap="square" lIns="0" tIns="16933" rIns="0" bIns="0" rtlCol="0">
            <a:spAutoFit/>
          </a:bodyPr>
          <a:lstStyle/>
          <a:p>
            <a:pPr marL="16933">
              <a:spcBef>
                <a:spcPts val="133"/>
              </a:spcBef>
            </a:pPr>
            <a:r>
              <a:rPr sz="800" spc="-60" dirty="0">
                <a:latin typeface="Gill Sans MT"/>
                <a:cs typeface="Gill Sans MT"/>
              </a:rPr>
              <a:t>A</a:t>
            </a:r>
            <a:r>
              <a:rPr sz="800" spc="-13" dirty="0">
                <a:latin typeface="Gill Sans MT"/>
                <a:cs typeface="Gill Sans MT"/>
              </a:rPr>
              <a:t>dd</a:t>
            </a:r>
            <a:r>
              <a:rPr sz="800" dirty="0">
                <a:latin typeface="Gill Sans MT"/>
                <a:cs typeface="Gill Sans MT"/>
              </a:rPr>
              <a:t>r</a:t>
            </a:r>
            <a:r>
              <a:rPr sz="800" spc="-133" dirty="0">
                <a:latin typeface="Gill Sans MT"/>
                <a:cs typeface="Gill Sans MT"/>
              </a:rPr>
              <a:t>D</a:t>
            </a:r>
            <a:endParaRPr sz="800">
              <a:latin typeface="Gill Sans MT"/>
              <a:cs typeface="Gill Sans MT"/>
            </a:endParaRPr>
          </a:p>
        </p:txBody>
      </p:sp>
      <p:sp>
        <p:nvSpPr>
          <p:cNvPr id="190" name="object 190"/>
          <p:cNvSpPr txBox="1"/>
          <p:nvPr/>
        </p:nvSpPr>
        <p:spPr>
          <a:xfrm>
            <a:off x="8824859" y="1236174"/>
            <a:ext cx="981287" cy="361637"/>
          </a:xfrm>
          <a:prstGeom prst="rect">
            <a:avLst/>
          </a:prstGeom>
        </p:spPr>
        <p:txBody>
          <a:bodyPr vert="horz" wrap="square" lIns="0" tIns="63500" rIns="0" bIns="0" rtlCol="0">
            <a:spAutoFit/>
          </a:bodyPr>
          <a:lstStyle/>
          <a:p>
            <a:pPr marR="6773" algn="r">
              <a:spcBef>
                <a:spcPts val="500"/>
              </a:spcBef>
            </a:pPr>
            <a:r>
              <a:rPr sz="800" spc="-20" dirty="0">
                <a:latin typeface="Gill Sans MT"/>
                <a:cs typeface="Gill Sans MT"/>
              </a:rPr>
              <a:t>DataD</a:t>
            </a:r>
            <a:endParaRPr sz="800">
              <a:latin typeface="Gill Sans MT"/>
              <a:cs typeface="Gill Sans MT"/>
            </a:endParaRPr>
          </a:p>
          <a:p>
            <a:pPr marL="16933">
              <a:spcBef>
                <a:spcPts val="373"/>
              </a:spcBef>
            </a:pPr>
            <a:r>
              <a:rPr sz="800" spc="-40" dirty="0">
                <a:latin typeface="Gill Sans MT"/>
                <a:cs typeface="Gill Sans MT"/>
              </a:rPr>
              <a:t>Inst[11:7]</a:t>
            </a:r>
            <a:endParaRPr sz="800">
              <a:latin typeface="Gill Sans MT"/>
              <a:cs typeface="Gill Sans MT"/>
            </a:endParaRPr>
          </a:p>
        </p:txBody>
      </p:sp>
      <p:sp>
        <p:nvSpPr>
          <p:cNvPr id="191" name="object 191"/>
          <p:cNvSpPr txBox="1"/>
          <p:nvPr/>
        </p:nvSpPr>
        <p:spPr>
          <a:xfrm>
            <a:off x="11365865" y="1735001"/>
            <a:ext cx="162560" cy="140209"/>
          </a:xfrm>
          <a:prstGeom prst="rect">
            <a:avLst/>
          </a:prstGeom>
        </p:spPr>
        <p:txBody>
          <a:bodyPr vert="horz" wrap="square" lIns="0" tIns="16933" rIns="0" bIns="0" rtlCol="0">
            <a:spAutoFit/>
          </a:bodyPr>
          <a:lstStyle/>
          <a:p>
            <a:pPr marL="16933">
              <a:spcBef>
                <a:spcPts val="133"/>
              </a:spcBef>
            </a:pPr>
            <a:r>
              <a:rPr sz="800" spc="47" dirty="0">
                <a:latin typeface="Gill Sans MT"/>
                <a:cs typeface="Gill Sans MT"/>
              </a:rPr>
              <a:t>a</a:t>
            </a:r>
            <a:r>
              <a:rPr sz="800" spc="33" dirty="0">
                <a:latin typeface="Gill Sans MT"/>
                <a:cs typeface="Gill Sans MT"/>
              </a:rPr>
              <a:t>l</a:t>
            </a:r>
            <a:r>
              <a:rPr sz="800" dirty="0">
                <a:latin typeface="Gill Sans MT"/>
                <a:cs typeface="Gill Sans MT"/>
              </a:rPr>
              <a:t>u</a:t>
            </a:r>
            <a:endParaRPr sz="800">
              <a:latin typeface="Gill Sans MT"/>
              <a:cs typeface="Gill Sans MT"/>
            </a:endParaRPr>
          </a:p>
        </p:txBody>
      </p:sp>
      <p:sp>
        <p:nvSpPr>
          <p:cNvPr id="192" name="object 192"/>
          <p:cNvSpPr txBox="1"/>
          <p:nvPr/>
        </p:nvSpPr>
        <p:spPr>
          <a:xfrm>
            <a:off x="10370202" y="1596993"/>
            <a:ext cx="358140" cy="140209"/>
          </a:xfrm>
          <a:prstGeom prst="rect">
            <a:avLst/>
          </a:prstGeom>
        </p:spPr>
        <p:txBody>
          <a:bodyPr vert="horz" wrap="square" lIns="0" tIns="16933" rIns="0" bIns="0" rtlCol="0">
            <a:spAutoFit/>
          </a:bodyPr>
          <a:lstStyle/>
          <a:p>
            <a:pPr marL="16933">
              <a:spcBef>
                <a:spcPts val="133"/>
              </a:spcBef>
            </a:pPr>
            <a:r>
              <a:rPr sz="800" spc="-33" dirty="0">
                <a:latin typeface="Gill Sans MT"/>
                <a:cs typeface="Gill Sans MT"/>
              </a:rPr>
              <a:t>Reg[rs1]</a:t>
            </a:r>
            <a:endParaRPr sz="800">
              <a:latin typeface="Gill Sans MT"/>
              <a:cs typeface="Gill Sans MT"/>
            </a:endParaRPr>
          </a:p>
        </p:txBody>
      </p:sp>
      <p:sp>
        <p:nvSpPr>
          <p:cNvPr id="193" name="object 193"/>
          <p:cNvSpPr txBox="1"/>
          <p:nvPr/>
        </p:nvSpPr>
        <p:spPr>
          <a:xfrm>
            <a:off x="10356621" y="1890904"/>
            <a:ext cx="375920" cy="140209"/>
          </a:xfrm>
          <a:prstGeom prst="rect">
            <a:avLst/>
          </a:prstGeom>
        </p:spPr>
        <p:txBody>
          <a:bodyPr vert="horz" wrap="square" lIns="0" tIns="16933" rIns="0" bIns="0" rtlCol="0">
            <a:spAutoFit/>
          </a:bodyPr>
          <a:lstStyle/>
          <a:p>
            <a:pPr marL="16933">
              <a:spcBef>
                <a:spcPts val="133"/>
              </a:spcBef>
            </a:pPr>
            <a:r>
              <a:rPr sz="800" spc="-73" dirty="0">
                <a:latin typeface="Gill Sans MT"/>
                <a:cs typeface="Gill Sans MT"/>
              </a:rPr>
              <a:t>R</a:t>
            </a:r>
            <a:r>
              <a:rPr sz="800" spc="60" dirty="0">
                <a:latin typeface="Gill Sans MT"/>
                <a:cs typeface="Gill Sans MT"/>
              </a:rPr>
              <a:t>e</a:t>
            </a:r>
            <a:r>
              <a:rPr sz="800" spc="47" dirty="0">
                <a:latin typeface="Gill Sans MT"/>
                <a:cs typeface="Gill Sans MT"/>
              </a:rPr>
              <a:t>g</a:t>
            </a:r>
            <a:r>
              <a:rPr sz="800" spc="-60" dirty="0">
                <a:latin typeface="Gill Sans MT"/>
                <a:cs typeface="Gill Sans MT"/>
              </a:rPr>
              <a:t>[</a:t>
            </a:r>
            <a:r>
              <a:rPr sz="800" spc="-67" dirty="0">
                <a:latin typeface="Gill Sans MT"/>
                <a:cs typeface="Gill Sans MT"/>
              </a:rPr>
              <a:t>r</a:t>
            </a:r>
            <a:r>
              <a:rPr sz="800" spc="33" dirty="0">
                <a:latin typeface="Gill Sans MT"/>
                <a:cs typeface="Gill Sans MT"/>
              </a:rPr>
              <a:t>s</a:t>
            </a:r>
            <a:r>
              <a:rPr sz="800" spc="-33" dirty="0">
                <a:latin typeface="Gill Sans MT"/>
                <a:cs typeface="Gill Sans MT"/>
              </a:rPr>
              <a:t>2]</a:t>
            </a:r>
            <a:endParaRPr sz="800">
              <a:latin typeface="Gill Sans MT"/>
              <a:cs typeface="Gill Sans MT"/>
            </a:endParaRPr>
          </a:p>
        </p:txBody>
      </p:sp>
      <p:sp>
        <p:nvSpPr>
          <p:cNvPr id="194" name="object 194"/>
          <p:cNvSpPr txBox="1"/>
          <p:nvPr/>
        </p:nvSpPr>
        <p:spPr>
          <a:xfrm>
            <a:off x="8682525" y="2431331"/>
            <a:ext cx="404707" cy="140209"/>
          </a:xfrm>
          <a:prstGeom prst="rect">
            <a:avLst/>
          </a:prstGeom>
        </p:spPr>
        <p:txBody>
          <a:bodyPr vert="horz" wrap="square" lIns="0" tIns="16933" rIns="0" bIns="0" rtlCol="0">
            <a:spAutoFit/>
          </a:bodyPr>
          <a:lstStyle/>
          <a:p>
            <a:pPr marL="16933">
              <a:spcBef>
                <a:spcPts val="133"/>
              </a:spcBef>
            </a:pPr>
            <a:r>
              <a:rPr sz="800" spc="-33" dirty="0">
                <a:latin typeface="Gill Sans MT"/>
                <a:cs typeface="Gill Sans MT"/>
              </a:rPr>
              <a:t>I</a:t>
            </a:r>
            <a:r>
              <a:rPr sz="800" spc="27" dirty="0">
                <a:latin typeface="Gill Sans MT"/>
                <a:cs typeface="Gill Sans MT"/>
              </a:rPr>
              <a:t>n</a:t>
            </a:r>
            <a:r>
              <a:rPr sz="800" spc="-13" dirty="0">
                <a:latin typeface="Gill Sans MT"/>
                <a:cs typeface="Gill Sans MT"/>
              </a:rPr>
              <a:t>s</a:t>
            </a:r>
            <a:r>
              <a:rPr sz="800" dirty="0">
                <a:latin typeface="Gill Sans MT"/>
                <a:cs typeface="Gill Sans MT"/>
              </a:rPr>
              <a:t>t</a:t>
            </a:r>
            <a:r>
              <a:rPr sz="800" spc="-60" dirty="0">
                <a:latin typeface="Gill Sans MT"/>
                <a:cs typeface="Gill Sans MT"/>
              </a:rPr>
              <a:t>[3</a:t>
            </a:r>
            <a:r>
              <a:rPr sz="800" spc="-53" dirty="0">
                <a:latin typeface="Gill Sans MT"/>
                <a:cs typeface="Gill Sans MT"/>
              </a:rPr>
              <a:t>1</a:t>
            </a:r>
            <a:r>
              <a:rPr sz="800" spc="27" dirty="0">
                <a:latin typeface="Gill Sans MT"/>
                <a:cs typeface="Gill Sans MT"/>
              </a:rPr>
              <a:t>:</a:t>
            </a:r>
            <a:r>
              <a:rPr sz="800" spc="-33" dirty="0">
                <a:latin typeface="Gill Sans MT"/>
                <a:cs typeface="Gill Sans MT"/>
              </a:rPr>
              <a:t>0]</a:t>
            </a:r>
            <a:endParaRPr sz="800" dirty="0">
              <a:latin typeface="Gill Sans MT"/>
              <a:cs typeface="Gill Sans MT"/>
            </a:endParaRPr>
          </a:p>
        </p:txBody>
      </p:sp>
      <p:grpSp>
        <p:nvGrpSpPr>
          <p:cNvPr id="195" name="object 195"/>
          <p:cNvGrpSpPr/>
          <p:nvPr/>
        </p:nvGrpSpPr>
        <p:grpSpPr>
          <a:xfrm>
            <a:off x="10162947" y="2022260"/>
            <a:ext cx="789940" cy="696807"/>
            <a:chOff x="7614670" y="1552197"/>
            <a:chExt cx="592455" cy="522605"/>
          </a:xfrm>
        </p:grpSpPr>
        <p:sp>
          <p:nvSpPr>
            <p:cNvPr id="196" name="object 196"/>
            <p:cNvSpPr/>
            <p:nvPr/>
          </p:nvSpPr>
          <p:spPr>
            <a:xfrm>
              <a:off x="7750302" y="1590293"/>
              <a:ext cx="393700" cy="0"/>
            </a:xfrm>
            <a:custGeom>
              <a:avLst/>
              <a:gdLst/>
              <a:ahLst/>
              <a:cxnLst/>
              <a:rect l="l" t="t" r="r" b="b"/>
              <a:pathLst>
                <a:path w="393700">
                  <a:moveTo>
                    <a:pt x="0" y="0"/>
                  </a:moveTo>
                  <a:lnTo>
                    <a:pt x="393179" y="0"/>
                  </a:lnTo>
                </a:path>
              </a:pathLst>
            </a:custGeom>
            <a:ln w="25400">
              <a:solidFill>
                <a:srgbClr val="000000"/>
              </a:solidFill>
            </a:ln>
          </p:spPr>
          <p:txBody>
            <a:bodyPr wrap="square" lIns="0" tIns="0" rIns="0" bIns="0" rtlCol="0"/>
            <a:lstStyle/>
            <a:p>
              <a:endParaRPr sz="2400"/>
            </a:p>
          </p:txBody>
        </p:sp>
        <p:sp>
          <p:nvSpPr>
            <p:cNvPr id="197" name="object 197"/>
            <p:cNvSpPr/>
            <p:nvPr/>
          </p:nvSpPr>
          <p:spPr>
            <a:xfrm>
              <a:off x="8130780" y="155219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98" name="object 198"/>
            <p:cNvSpPr/>
            <p:nvPr/>
          </p:nvSpPr>
          <p:spPr>
            <a:xfrm>
              <a:off x="7652766" y="1911352"/>
              <a:ext cx="0" cy="163195"/>
            </a:xfrm>
            <a:custGeom>
              <a:avLst/>
              <a:gdLst/>
              <a:ahLst/>
              <a:cxnLst/>
              <a:rect l="l" t="t" r="r" b="b"/>
              <a:pathLst>
                <a:path h="163194">
                  <a:moveTo>
                    <a:pt x="0" y="163106"/>
                  </a:moveTo>
                  <a:lnTo>
                    <a:pt x="0" y="0"/>
                  </a:lnTo>
                </a:path>
              </a:pathLst>
            </a:custGeom>
            <a:ln w="25400">
              <a:solidFill>
                <a:srgbClr val="000000"/>
              </a:solidFill>
            </a:ln>
          </p:spPr>
          <p:txBody>
            <a:bodyPr wrap="square" lIns="0" tIns="0" rIns="0" bIns="0" rtlCol="0"/>
            <a:lstStyle/>
            <a:p>
              <a:endParaRPr sz="2400"/>
            </a:p>
          </p:txBody>
        </p:sp>
        <p:sp>
          <p:nvSpPr>
            <p:cNvPr id="199" name="object 199"/>
            <p:cNvSpPr/>
            <p:nvPr/>
          </p:nvSpPr>
          <p:spPr>
            <a:xfrm>
              <a:off x="7614670" y="1847848"/>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000000"/>
            </a:solidFill>
          </p:spPr>
          <p:txBody>
            <a:bodyPr wrap="square" lIns="0" tIns="0" rIns="0" bIns="0" rtlCol="0"/>
            <a:lstStyle/>
            <a:p>
              <a:endParaRPr sz="2400"/>
            </a:p>
          </p:txBody>
        </p:sp>
      </p:grpSp>
      <p:sp>
        <p:nvSpPr>
          <p:cNvPr id="200" name="object 200"/>
          <p:cNvSpPr txBox="1"/>
          <p:nvPr/>
        </p:nvSpPr>
        <p:spPr>
          <a:xfrm>
            <a:off x="9789269" y="2770279"/>
            <a:ext cx="371687" cy="140209"/>
          </a:xfrm>
          <a:prstGeom prst="rect">
            <a:avLst/>
          </a:prstGeom>
        </p:spPr>
        <p:txBody>
          <a:bodyPr vert="horz" wrap="square" lIns="0" tIns="16933" rIns="0" bIns="0" rtlCol="0">
            <a:spAutoFit/>
          </a:bodyPr>
          <a:lstStyle/>
          <a:p>
            <a:pPr marL="16933">
              <a:spcBef>
                <a:spcPts val="133"/>
              </a:spcBef>
            </a:pPr>
            <a:r>
              <a:rPr sz="800" spc="-73" dirty="0">
                <a:latin typeface="Gill Sans MT"/>
                <a:cs typeface="Gill Sans MT"/>
              </a:rPr>
              <a:t>R</a:t>
            </a:r>
            <a:r>
              <a:rPr sz="800" spc="20" dirty="0">
                <a:latin typeface="Gill Sans MT"/>
                <a:cs typeface="Gill Sans MT"/>
              </a:rPr>
              <a:t>e</a:t>
            </a:r>
            <a:r>
              <a:rPr sz="800" spc="-60" dirty="0">
                <a:latin typeface="Gill Sans MT"/>
                <a:cs typeface="Gill Sans MT"/>
              </a:rPr>
              <a:t>gWE</a:t>
            </a:r>
            <a:r>
              <a:rPr sz="800" dirty="0">
                <a:latin typeface="Gill Sans MT"/>
                <a:cs typeface="Gill Sans MT"/>
              </a:rPr>
              <a:t>n</a:t>
            </a:r>
          </a:p>
        </p:txBody>
      </p:sp>
      <p:sp>
        <p:nvSpPr>
          <p:cNvPr id="201" name="Date Placeholder 200">
            <a:extLst>
              <a:ext uri="{FF2B5EF4-FFF2-40B4-BE49-F238E27FC236}">
                <a16:creationId xmlns:a16="http://schemas.microsoft.com/office/drawing/2014/main" id="{30B6EC7B-A11C-4C45-8D56-4E7AD05A23DD}"/>
              </a:ext>
            </a:extLst>
          </p:cNvPr>
          <p:cNvSpPr>
            <a:spLocks noGrp="1"/>
          </p:cNvSpPr>
          <p:nvPr>
            <p:ph type="dt" sz="half" idx="10"/>
          </p:nvPr>
        </p:nvSpPr>
        <p:spPr/>
        <p:txBody>
          <a:bodyPr/>
          <a:lstStyle/>
          <a:p>
            <a:fld id="{905191F4-53C0-4E88-9EED-EB37035BC850}" type="datetime1">
              <a:rPr lang="en-US" smtClean="0"/>
              <a:t>5/11/2024</a:t>
            </a:fld>
            <a:endParaRPr lang="en-US"/>
          </a:p>
        </p:txBody>
      </p:sp>
      <p:sp>
        <p:nvSpPr>
          <p:cNvPr id="202" name="Slide Number Placeholder 201">
            <a:extLst>
              <a:ext uri="{FF2B5EF4-FFF2-40B4-BE49-F238E27FC236}">
                <a16:creationId xmlns:a16="http://schemas.microsoft.com/office/drawing/2014/main" id="{291A3E72-3A33-4808-B303-D73A111F2F56}"/>
              </a:ext>
            </a:extLst>
          </p:cNvPr>
          <p:cNvSpPr>
            <a:spLocks noGrp="1"/>
          </p:cNvSpPr>
          <p:nvPr>
            <p:ph type="sldNum" sz="quarter" idx="12"/>
          </p:nvPr>
        </p:nvSpPr>
        <p:spPr/>
        <p:txBody>
          <a:bodyPr/>
          <a:lstStyle/>
          <a:p>
            <a:fld id="{AB6352F2-FB44-4DA6-821F-C2F4E454E2C0}"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9231" y="3143505"/>
            <a:ext cx="6772655" cy="1146047"/>
          </a:xfrm>
          <a:prstGeom prst="rect">
            <a:avLst/>
          </a:prstGeom>
        </p:spPr>
      </p:pic>
      <p:sp>
        <p:nvSpPr>
          <p:cNvPr id="3" name="Date Placeholder 2">
            <a:extLst>
              <a:ext uri="{FF2B5EF4-FFF2-40B4-BE49-F238E27FC236}">
                <a16:creationId xmlns:a16="http://schemas.microsoft.com/office/drawing/2014/main" id="{0D3E2CA4-FFF2-4BEE-9CEF-FBEC80857D8D}"/>
              </a:ext>
            </a:extLst>
          </p:cNvPr>
          <p:cNvSpPr>
            <a:spLocks noGrp="1"/>
          </p:cNvSpPr>
          <p:nvPr>
            <p:ph type="dt" sz="half" idx="10"/>
          </p:nvPr>
        </p:nvSpPr>
        <p:spPr/>
        <p:txBody>
          <a:bodyPr/>
          <a:lstStyle/>
          <a:p>
            <a:fld id="{6DE2D4EC-2AE3-4CBF-BA93-6E5D67C6FFB3}" type="datetime1">
              <a:rPr lang="en-US" smtClean="0"/>
              <a:t>5/11/2024</a:t>
            </a:fld>
            <a:endParaRPr lang="en-US"/>
          </a:p>
        </p:txBody>
      </p:sp>
      <p:sp>
        <p:nvSpPr>
          <p:cNvPr id="4" name="Slide Number Placeholder 3">
            <a:extLst>
              <a:ext uri="{FF2B5EF4-FFF2-40B4-BE49-F238E27FC236}">
                <a16:creationId xmlns:a16="http://schemas.microsoft.com/office/drawing/2014/main" id="{7DC48BE7-A11E-4931-B880-AA6976D331BD}"/>
              </a:ext>
            </a:extLst>
          </p:cNvPr>
          <p:cNvSpPr>
            <a:spLocks noGrp="1"/>
          </p:cNvSpPr>
          <p:nvPr>
            <p:ph type="sldNum" sz="quarter" idx="12"/>
          </p:nvPr>
        </p:nvSpPr>
        <p:spPr/>
        <p:txBody>
          <a:bodyPr/>
          <a:lstStyle/>
          <a:p>
            <a:fld id="{AB6352F2-FB44-4DA6-821F-C2F4E454E2C0}"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86510" y="2615226"/>
            <a:ext cx="8027247" cy="2329698"/>
          </a:xfrm>
          <a:prstGeom prst="rect">
            <a:avLst/>
          </a:prstGeom>
        </p:spPr>
        <p:txBody>
          <a:bodyPr vert="horz" wrap="square" lIns="0" tIns="140547" rIns="0" bIns="0" rtlCol="0">
            <a:spAutoFit/>
          </a:bodyPr>
          <a:lstStyle/>
          <a:p>
            <a:pPr marL="67732" algn="ctr">
              <a:spcBef>
                <a:spcPts val="1107"/>
              </a:spcBef>
            </a:pPr>
            <a:r>
              <a:rPr sz="3200" b="1" spc="-7" dirty="0">
                <a:latin typeface="Courier New"/>
                <a:cs typeface="Courier New"/>
              </a:rPr>
              <a:t>sub</a:t>
            </a:r>
            <a:r>
              <a:rPr sz="3200" b="1" spc="-47" dirty="0">
                <a:latin typeface="Courier New"/>
                <a:cs typeface="Courier New"/>
              </a:rPr>
              <a:t> </a:t>
            </a:r>
            <a:r>
              <a:rPr sz="3200" b="1" spc="-7" dirty="0">
                <a:latin typeface="Courier New"/>
                <a:cs typeface="Courier New"/>
              </a:rPr>
              <a:t>rd,</a:t>
            </a:r>
            <a:r>
              <a:rPr sz="3200" b="1" spc="-60" dirty="0">
                <a:latin typeface="Courier New"/>
                <a:cs typeface="Courier New"/>
              </a:rPr>
              <a:t> </a:t>
            </a:r>
            <a:r>
              <a:rPr sz="3200" b="1" spc="-7" dirty="0">
                <a:latin typeface="Courier New"/>
                <a:cs typeface="Courier New"/>
              </a:rPr>
              <a:t>rs1,</a:t>
            </a:r>
            <a:r>
              <a:rPr sz="3200" b="1" spc="-40" dirty="0">
                <a:latin typeface="Courier New"/>
                <a:cs typeface="Courier New"/>
              </a:rPr>
              <a:t> </a:t>
            </a:r>
            <a:r>
              <a:rPr sz="3200" b="1" spc="-13" dirty="0">
                <a:latin typeface="Courier New"/>
                <a:cs typeface="Courier New"/>
              </a:rPr>
              <a:t>rs2</a:t>
            </a:r>
            <a:endParaRPr sz="3200">
              <a:latin typeface="Courier New"/>
              <a:cs typeface="Courier New"/>
            </a:endParaRPr>
          </a:p>
          <a:p>
            <a:pPr marL="425016" marR="265000" indent="-408930">
              <a:spcBef>
                <a:spcPts val="980"/>
              </a:spcBef>
              <a:buClr>
                <a:srgbClr val="E3DDD2"/>
              </a:buClr>
              <a:buSzPct val="93750"/>
              <a:buFont typeface="Wingdings"/>
              <a:buChar char=""/>
              <a:tabLst>
                <a:tab pos="425016" algn="l"/>
                <a:tab pos="425863" algn="l"/>
              </a:tabLst>
            </a:pPr>
            <a:r>
              <a:rPr sz="3200" spc="-13" dirty="0">
                <a:latin typeface="Calibri"/>
                <a:cs typeface="Calibri"/>
              </a:rPr>
              <a:t>Almost </a:t>
            </a:r>
            <a:r>
              <a:rPr sz="3200" dirty="0">
                <a:latin typeface="Calibri"/>
                <a:cs typeface="Calibri"/>
              </a:rPr>
              <a:t>the </a:t>
            </a:r>
            <a:r>
              <a:rPr sz="3200" spc="-7" dirty="0">
                <a:latin typeface="Calibri"/>
                <a:cs typeface="Calibri"/>
              </a:rPr>
              <a:t>same </a:t>
            </a:r>
            <a:r>
              <a:rPr sz="3200" dirty="0">
                <a:latin typeface="Calibri"/>
                <a:cs typeface="Calibri"/>
              </a:rPr>
              <a:t>as </a:t>
            </a:r>
            <a:r>
              <a:rPr sz="3200" spc="-7" dirty="0">
                <a:latin typeface="Calibri"/>
                <a:cs typeface="Calibri"/>
              </a:rPr>
              <a:t>add, </a:t>
            </a:r>
            <a:r>
              <a:rPr sz="3200" spc="-20" dirty="0">
                <a:latin typeface="Calibri"/>
                <a:cs typeface="Calibri"/>
              </a:rPr>
              <a:t>except </a:t>
            </a:r>
            <a:r>
              <a:rPr sz="3200" spc="-13" dirty="0">
                <a:latin typeface="Calibri"/>
                <a:cs typeface="Calibri"/>
              </a:rPr>
              <a:t>now </a:t>
            </a:r>
            <a:r>
              <a:rPr sz="3200" spc="-27" dirty="0">
                <a:latin typeface="Calibri"/>
                <a:cs typeface="Calibri"/>
              </a:rPr>
              <a:t>have </a:t>
            </a:r>
            <a:r>
              <a:rPr sz="3200" spc="-20" dirty="0">
                <a:latin typeface="Calibri"/>
                <a:cs typeface="Calibri"/>
              </a:rPr>
              <a:t>to </a:t>
            </a:r>
            <a:r>
              <a:rPr sz="3200" spc="-707" dirty="0">
                <a:latin typeface="Calibri"/>
                <a:cs typeface="Calibri"/>
              </a:rPr>
              <a:t> </a:t>
            </a:r>
            <a:r>
              <a:rPr sz="3200" spc="-13" dirty="0">
                <a:latin typeface="Calibri"/>
                <a:cs typeface="Calibri"/>
              </a:rPr>
              <a:t>subtract</a:t>
            </a:r>
            <a:r>
              <a:rPr sz="3200" spc="-27" dirty="0">
                <a:latin typeface="Calibri"/>
                <a:cs typeface="Calibri"/>
              </a:rPr>
              <a:t> </a:t>
            </a:r>
            <a:r>
              <a:rPr sz="3200" spc="-13" dirty="0">
                <a:latin typeface="Calibri"/>
                <a:cs typeface="Calibri"/>
              </a:rPr>
              <a:t>operands</a:t>
            </a:r>
            <a:r>
              <a:rPr sz="3200" spc="-20" dirty="0">
                <a:latin typeface="Calibri"/>
                <a:cs typeface="Calibri"/>
              </a:rPr>
              <a:t> </a:t>
            </a:r>
            <a:r>
              <a:rPr sz="3200" spc="-13" dirty="0">
                <a:latin typeface="Calibri"/>
                <a:cs typeface="Calibri"/>
              </a:rPr>
              <a:t>instead</a:t>
            </a:r>
            <a:r>
              <a:rPr sz="3200" spc="-33" dirty="0">
                <a:latin typeface="Calibri"/>
                <a:cs typeface="Calibri"/>
              </a:rPr>
              <a:t> </a:t>
            </a:r>
            <a:r>
              <a:rPr sz="3200" spc="-7" dirty="0">
                <a:latin typeface="Calibri"/>
                <a:cs typeface="Calibri"/>
              </a:rPr>
              <a:t>of</a:t>
            </a:r>
            <a:r>
              <a:rPr sz="3200" dirty="0">
                <a:latin typeface="Calibri"/>
                <a:cs typeface="Calibri"/>
              </a:rPr>
              <a:t> </a:t>
            </a:r>
            <a:r>
              <a:rPr sz="3200" spc="-7" dirty="0">
                <a:latin typeface="Calibri"/>
                <a:cs typeface="Calibri"/>
              </a:rPr>
              <a:t>adding</a:t>
            </a:r>
            <a:r>
              <a:rPr sz="3200" spc="-20" dirty="0">
                <a:latin typeface="Calibri"/>
                <a:cs typeface="Calibri"/>
              </a:rPr>
              <a:t> </a:t>
            </a:r>
            <a:r>
              <a:rPr sz="3200" dirty="0">
                <a:latin typeface="Calibri"/>
                <a:cs typeface="Calibri"/>
              </a:rPr>
              <a:t>them</a:t>
            </a:r>
            <a:endParaRPr sz="3200">
              <a:latin typeface="Calibri"/>
              <a:cs typeface="Calibri"/>
            </a:endParaRPr>
          </a:p>
          <a:p>
            <a:pPr marL="425016" indent="-408930">
              <a:spcBef>
                <a:spcPts val="667"/>
              </a:spcBef>
              <a:buClr>
                <a:srgbClr val="E3DDD2"/>
              </a:buClr>
              <a:buSzPct val="93750"/>
              <a:buFont typeface="Wingdings"/>
              <a:buChar char=""/>
              <a:tabLst>
                <a:tab pos="425016" algn="l"/>
                <a:tab pos="425863" algn="l"/>
              </a:tabLst>
            </a:pPr>
            <a:r>
              <a:rPr sz="3200" b="1" spc="-7" dirty="0">
                <a:latin typeface="Courier New"/>
                <a:cs typeface="Courier New"/>
              </a:rPr>
              <a:t>inst[30</a:t>
            </a:r>
            <a:r>
              <a:rPr sz="3200" b="1" dirty="0">
                <a:latin typeface="Courier New"/>
                <a:cs typeface="Courier New"/>
              </a:rPr>
              <a:t>]</a:t>
            </a:r>
            <a:r>
              <a:rPr sz="3200" b="1" spc="-1233" dirty="0">
                <a:latin typeface="Courier New"/>
                <a:cs typeface="Courier New"/>
              </a:rPr>
              <a:t> </a:t>
            </a:r>
            <a:r>
              <a:rPr sz="3200" spc="-7" dirty="0">
                <a:latin typeface="Calibri"/>
                <a:cs typeface="Calibri"/>
              </a:rPr>
              <a:t>s</a:t>
            </a:r>
            <a:r>
              <a:rPr sz="3200" spc="7" dirty="0">
                <a:latin typeface="Calibri"/>
                <a:cs typeface="Calibri"/>
              </a:rPr>
              <a:t>e</a:t>
            </a:r>
            <a:r>
              <a:rPr sz="3200" dirty="0">
                <a:latin typeface="Calibri"/>
                <a:cs typeface="Calibri"/>
              </a:rPr>
              <a:t>l</a:t>
            </a:r>
            <a:r>
              <a:rPr sz="3200" spc="7" dirty="0">
                <a:latin typeface="Calibri"/>
                <a:cs typeface="Calibri"/>
              </a:rPr>
              <a:t>ec</a:t>
            </a:r>
            <a:r>
              <a:rPr sz="3200" dirty="0">
                <a:latin typeface="Calibri"/>
                <a:cs typeface="Calibri"/>
              </a:rPr>
              <a:t>ts</a:t>
            </a:r>
            <a:r>
              <a:rPr sz="3200" spc="-27" dirty="0">
                <a:latin typeface="Calibri"/>
                <a:cs typeface="Calibri"/>
              </a:rPr>
              <a:t> </a:t>
            </a:r>
            <a:r>
              <a:rPr sz="3200" spc="-7" dirty="0">
                <a:latin typeface="Calibri"/>
                <a:cs typeface="Calibri"/>
              </a:rPr>
              <a:t>b</a:t>
            </a:r>
            <a:r>
              <a:rPr sz="3200" spc="-13" dirty="0">
                <a:latin typeface="Calibri"/>
                <a:cs typeface="Calibri"/>
              </a:rPr>
              <a:t>e</a:t>
            </a:r>
            <a:r>
              <a:rPr sz="3200" dirty="0">
                <a:latin typeface="Calibri"/>
                <a:cs typeface="Calibri"/>
              </a:rPr>
              <a:t>t</a:t>
            </a:r>
            <a:r>
              <a:rPr sz="3200" spc="-33" dirty="0">
                <a:latin typeface="Calibri"/>
                <a:cs typeface="Calibri"/>
              </a:rPr>
              <a:t>w</a:t>
            </a:r>
            <a:r>
              <a:rPr sz="3200" spc="7" dirty="0">
                <a:latin typeface="Calibri"/>
                <a:cs typeface="Calibri"/>
              </a:rPr>
              <a:t>ee</a:t>
            </a:r>
            <a:r>
              <a:rPr sz="3200" dirty="0">
                <a:latin typeface="Calibri"/>
                <a:cs typeface="Calibri"/>
              </a:rPr>
              <a:t>n</a:t>
            </a:r>
            <a:r>
              <a:rPr sz="3200" spc="-7" dirty="0">
                <a:latin typeface="Calibri"/>
                <a:cs typeface="Calibri"/>
              </a:rPr>
              <a:t> </a:t>
            </a:r>
            <a:r>
              <a:rPr sz="3200" dirty="0">
                <a:latin typeface="Calibri"/>
                <a:cs typeface="Calibri"/>
              </a:rPr>
              <a:t>a</a:t>
            </a:r>
            <a:r>
              <a:rPr sz="3200" spc="-7" dirty="0">
                <a:latin typeface="Calibri"/>
                <a:cs typeface="Calibri"/>
              </a:rPr>
              <a:t>d</a:t>
            </a:r>
            <a:r>
              <a:rPr sz="3200" dirty="0">
                <a:latin typeface="Calibri"/>
                <a:cs typeface="Calibri"/>
              </a:rPr>
              <a:t>d</a:t>
            </a:r>
            <a:r>
              <a:rPr sz="3200" spc="-7" dirty="0">
                <a:latin typeface="Calibri"/>
                <a:cs typeface="Calibri"/>
              </a:rPr>
              <a:t> </a:t>
            </a:r>
            <a:r>
              <a:rPr sz="3200" dirty="0">
                <a:latin typeface="Calibri"/>
                <a:cs typeface="Calibri"/>
              </a:rPr>
              <a:t>a</a:t>
            </a:r>
            <a:r>
              <a:rPr sz="3200" spc="-7" dirty="0">
                <a:latin typeface="Calibri"/>
                <a:cs typeface="Calibri"/>
              </a:rPr>
              <a:t>n</a:t>
            </a:r>
            <a:r>
              <a:rPr sz="3200" dirty="0">
                <a:latin typeface="Calibri"/>
                <a:cs typeface="Calibri"/>
              </a:rPr>
              <a:t>d</a:t>
            </a:r>
            <a:r>
              <a:rPr sz="3200" spc="-7" dirty="0">
                <a:latin typeface="Calibri"/>
                <a:cs typeface="Calibri"/>
              </a:rPr>
              <a:t> su</a:t>
            </a:r>
            <a:r>
              <a:rPr sz="3200" spc="-20" dirty="0">
                <a:latin typeface="Calibri"/>
                <a:cs typeface="Calibri"/>
              </a:rPr>
              <a:t>b</a:t>
            </a:r>
            <a:r>
              <a:rPr sz="3200" dirty="0">
                <a:latin typeface="Calibri"/>
                <a:cs typeface="Calibri"/>
              </a:rPr>
              <a:t>t</a:t>
            </a:r>
            <a:r>
              <a:rPr sz="3200" spc="-67" dirty="0">
                <a:latin typeface="Calibri"/>
                <a:cs typeface="Calibri"/>
              </a:rPr>
              <a:t>r</a:t>
            </a:r>
            <a:r>
              <a:rPr sz="3200" dirty="0">
                <a:latin typeface="Calibri"/>
                <a:cs typeface="Calibri"/>
              </a:rPr>
              <a:t>a</a:t>
            </a:r>
            <a:r>
              <a:rPr sz="3200" spc="7" dirty="0">
                <a:latin typeface="Calibri"/>
                <a:cs typeface="Calibri"/>
              </a:rPr>
              <a:t>c</a:t>
            </a:r>
            <a:r>
              <a:rPr sz="3200" dirty="0">
                <a:latin typeface="Calibri"/>
                <a:cs typeface="Calibri"/>
              </a:rPr>
              <a:t>t</a:t>
            </a:r>
            <a:endParaRPr sz="3200">
              <a:latin typeface="Calibri"/>
              <a:cs typeface="Calibri"/>
            </a:endParaRPr>
          </a:p>
        </p:txBody>
      </p:sp>
      <p:sp>
        <p:nvSpPr>
          <p:cNvPr id="3" name="object 3"/>
          <p:cNvSpPr txBox="1">
            <a:spLocks noGrp="1"/>
          </p:cNvSpPr>
          <p:nvPr>
            <p:ph type="title"/>
          </p:nvPr>
        </p:nvSpPr>
        <p:spPr>
          <a:xfrm>
            <a:off x="1274830" y="84395"/>
            <a:ext cx="9531715"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Implementing the sub instruction</a:t>
            </a:r>
          </a:p>
        </p:txBody>
      </p:sp>
      <p:graphicFrame>
        <p:nvGraphicFramePr>
          <p:cNvPr id="4" name="object 4"/>
          <p:cNvGraphicFramePr>
            <a:graphicFrameLocks noGrp="1"/>
          </p:cNvGraphicFramePr>
          <p:nvPr/>
        </p:nvGraphicFramePr>
        <p:xfrm>
          <a:off x="3176355" y="1067754"/>
          <a:ext cx="8729132" cy="828952"/>
        </p:xfrm>
        <a:graphic>
          <a:graphicData uri="http://schemas.openxmlformats.org/drawingml/2006/table">
            <a:tbl>
              <a:tblPr firstRow="1" bandRow="1">
                <a:tableStyleId>{2D5ABB26-0587-4C30-8999-92F81FD0307C}</a:tableStyleId>
              </a:tblPr>
              <a:tblGrid>
                <a:gridCol w="1458807">
                  <a:extLst>
                    <a:ext uri="{9D8B030D-6E8A-4147-A177-3AD203B41FA5}">
                      <a16:colId xmlns:a16="http://schemas.microsoft.com/office/drawing/2014/main" val="20000"/>
                    </a:ext>
                  </a:extLst>
                </a:gridCol>
                <a:gridCol w="1138767">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57299">
                  <a:extLst>
                    <a:ext uri="{9D8B030D-6E8A-4147-A177-3AD203B41FA5}">
                      <a16:colId xmlns:a16="http://schemas.microsoft.com/office/drawing/2014/main" val="20003"/>
                    </a:ext>
                  </a:extLst>
                </a:gridCol>
                <a:gridCol w="1047327">
                  <a:extLst>
                    <a:ext uri="{9D8B030D-6E8A-4147-A177-3AD203B41FA5}">
                      <a16:colId xmlns:a16="http://schemas.microsoft.com/office/drawing/2014/main" val="20004"/>
                    </a:ext>
                  </a:extLst>
                </a:gridCol>
                <a:gridCol w="1692485">
                  <a:extLst>
                    <a:ext uri="{9D8B030D-6E8A-4147-A177-3AD203B41FA5}">
                      <a16:colId xmlns:a16="http://schemas.microsoft.com/office/drawing/2014/main" val="20005"/>
                    </a:ext>
                  </a:extLst>
                </a:gridCol>
                <a:gridCol w="915247">
                  <a:extLst>
                    <a:ext uri="{9D8B030D-6E8A-4147-A177-3AD203B41FA5}">
                      <a16:colId xmlns:a16="http://schemas.microsoft.com/office/drawing/2014/main" val="20006"/>
                    </a:ext>
                  </a:extLst>
                </a:gridCol>
              </a:tblGrid>
              <a:tr h="414476">
                <a:tc>
                  <a:txBody>
                    <a:bodyPr/>
                    <a:lstStyle/>
                    <a:p>
                      <a:pPr marL="31750">
                        <a:lnSpc>
                          <a:spcPts val="1875"/>
                        </a:lnSpc>
                      </a:pPr>
                      <a:r>
                        <a:rPr sz="2100" b="1" spc="-5" dirty="0">
                          <a:latin typeface="Courier New"/>
                          <a:cs typeface="Courier New"/>
                        </a:rPr>
                        <a:t>0000000</a:t>
                      </a:r>
                      <a:endParaRPr sz="2100">
                        <a:latin typeface="Courier New"/>
                        <a:cs typeface="Courier New"/>
                      </a:endParaRPr>
                    </a:p>
                  </a:txBody>
                  <a:tcPr marL="0" marR="0" marT="0" marB="0"/>
                </a:tc>
                <a:tc>
                  <a:txBody>
                    <a:bodyPr/>
                    <a:lstStyle/>
                    <a:p>
                      <a:pPr marR="61594" algn="ctr">
                        <a:lnSpc>
                          <a:spcPts val="1875"/>
                        </a:lnSpc>
                      </a:pPr>
                      <a:r>
                        <a:rPr sz="2100" b="1" spc="-5" dirty="0">
                          <a:latin typeface="Courier New"/>
                          <a:cs typeface="Courier New"/>
                        </a:rPr>
                        <a:t>rs2</a:t>
                      </a:r>
                      <a:endParaRPr sz="2100">
                        <a:latin typeface="Courier New"/>
                        <a:cs typeface="Courier New"/>
                      </a:endParaRPr>
                    </a:p>
                  </a:txBody>
                  <a:tcPr marL="0" marR="0" marT="0" marB="0"/>
                </a:tc>
                <a:tc>
                  <a:txBody>
                    <a:bodyPr/>
                    <a:lstStyle/>
                    <a:p>
                      <a:pPr marR="261620" algn="r">
                        <a:lnSpc>
                          <a:spcPts val="1875"/>
                        </a:lnSpc>
                      </a:pPr>
                      <a:r>
                        <a:rPr sz="2100" b="1" spc="-5" dirty="0">
                          <a:latin typeface="Courier New"/>
                          <a:cs typeface="Courier New"/>
                        </a:rPr>
                        <a:t>rs1</a:t>
                      </a:r>
                      <a:endParaRPr sz="2100">
                        <a:latin typeface="Courier New"/>
                        <a:cs typeface="Courier New"/>
                      </a:endParaRPr>
                    </a:p>
                  </a:txBody>
                  <a:tcPr marL="0" marR="0" marT="0" marB="0"/>
                </a:tc>
                <a:tc>
                  <a:txBody>
                    <a:bodyPr/>
                    <a:lstStyle/>
                    <a:p>
                      <a:pPr marR="30480" algn="ctr">
                        <a:lnSpc>
                          <a:spcPts val="1875"/>
                        </a:lnSpc>
                      </a:pPr>
                      <a:r>
                        <a:rPr sz="2100" b="1" spc="-5" dirty="0">
                          <a:latin typeface="Courier New"/>
                          <a:cs typeface="Courier New"/>
                        </a:rPr>
                        <a:t>000</a:t>
                      </a:r>
                      <a:endParaRPr sz="2100">
                        <a:latin typeface="Courier New"/>
                        <a:cs typeface="Courier New"/>
                      </a:endParaRPr>
                    </a:p>
                  </a:txBody>
                  <a:tcPr marL="0" marR="0" marT="0" marB="0"/>
                </a:tc>
                <a:tc>
                  <a:txBody>
                    <a:bodyPr/>
                    <a:lstStyle/>
                    <a:p>
                      <a:pPr marR="226060" algn="r">
                        <a:lnSpc>
                          <a:spcPts val="1875"/>
                        </a:lnSpc>
                      </a:pPr>
                      <a:r>
                        <a:rPr sz="2100" b="1" spc="-5" dirty="0">
                          <a:latin typeface="Courier New"/>
                          <a:cs typeface="Courier New"/>
                        </a:rPr>
                        <a:t>rd</a:t>
                      </a:r>
                      <a:endParaRPr sz="2100">
                        <a:latin typeface="Courier New"/>
                        <a:cs typeface="Courier New"/>
                      </a:endParaRPr>
                    </a:p>
                  </a:txBody>
                  <a:tcPr marL="0" marR="0" marT="0" marB="0"/>
                </a:tc>
                <a:tc>
                  <a:txBody>
                    <a:bodyPr/>
                    <a:lstStyle/>
                    <a:p>
                      <a:pPr marR="174625" algn="r">
                        <a:lnSpc>
                          <a:spcPts val="1875"/>
                        </a:lnSpc>
                      </a:pPr>
                      <a:r>
                        <a:rPr sz="2100" b="1" spc="-5" dirty="0">
                          <a:latin typeface="Courier New"/>
                          <a:cs typeface="Courier New"/>
                        </a:rPr>
                        <a:t>0110011</a:t>
                      </a:r>
                      <a:endParaRPr sz="2100">
                        <a:latin typeface="Courier New"/>
                        <a:cs typeface="Courier New"/>
                      </a:endParaRPr>
                    </a:p>
                  </a:txBody>
                  <a:tcPr marL="0" marR="0" marT="0" marB="0"/>
                </a:tc>
                <a:tc>
                  <a:txBody>
                    <a:bodyPr/>
                    <a:lstStyle/>
                    <a:p>
                      <a:pPr marR="24130" algn="r">
                        <a:lnSpc>
                          <a:spcPts val="2070"/>
                        </a:lnSpc>
                      </a:pPr>
                      <a:r>
                        <a:rPr sz="2700" b="1" spc="-5" dirty="0">
                          <a:latin typeface="Courier New"/>
                          <a:cs typeface="Courier New"/>
                        </a:rPr>
                        <a:t>add</a:t>
                      </a:r>
                      <a:endParaRPr sz="2700">
                        <a:latin typeface="Courier New"/>
                        <a:cs typeface="Courier New"/>
                      </a:endParaRPr>
                    </a:p>
                  </a:txBody>
                  <a:tcPr marL="0" marR="0" marT="0" marB="0"/>
                </a:tc>
                <a:extLst>
                  <a:ext uri="{0D108BD9-81ED-4DB2-BD59-A6C34878D82A}">
                    <a16:rowId xmlns:a16="http://schemas.microsoft.com/office/drawing/2014/main" val="10000"/>
                  </a:ext>
                </a:extLst>
              </a:tr>
              <a:tr h="414476">
                <a:tc>
                  <a:txBody>
                    <a:bodyPr/>
                    <a:lstStyle/>
                    <a:p>
                      <a:pPr marL="31750">
                        <a:lnSpc>
                          <a:spcPct val="100000"/>
                        </a:lnSpc>
                        <a:spcBef>
                          <a:spcPts val="280"/>
                        </a:spcBef>
                      </a:pPr>
                      <a:r>
                        <a:rPr sz="2100" b="1" spc="-5" dirty="0">
                          <a:latin typeface="Courier New"/>
                          <a:cs typeface="Courier New"/>
                        </a:rPr>
                        <a:t>0100000</a:t>
                      </a:r>
                      <a:endParaRPr sz="2100">
                        <a:latin typeface="Courier New"/>
                        <a:cs typeface="Courier New"/>
                      </a:endParaRPr>
                    </a:p>
                  </a:txBody>
                  <a:tcPr marL="0" marR="0" marT="47413" marB="0"/>
                </a:tc>
                <a:tc>
                  <a:txBody>
                    <a:bodyPr/>
                    <a:lstStyle/>
                    <a:p>
                      <a:pPr marR="61594" algn="ctr">
                        <a:lnSpc>
                          <a:spcPct val="100000"/>
                        </a:lnSpc>
                        <a:spcBef>
                          <a:spcPts val="280"/>
                        </a:spcBef>
                      </a:pPr>
                      <a:r>
                        <a:rPr sz="2100" b="1" spc="-5" dirty="0">
                          <a:latin typeface="Courier New"/>
                          <a:cs typeface="Courier New"/>
                        </a:rPr>
                        <a:t>rs2</a:t>
                      </a:r>
                      <a:endParaRPr sz="2100">
                        <a:latin typeface="Courier New"/>
                        <a:cs typeface="Courier New"/>
                      </a:endParaRPr>
                    </a:p>
                  </a:txBody>
                  <a:tcPr marL="0" marR="0" marT="47413" marB="0"/>
                </a:tc>
                <a:tc>
                  <a:txBody>
                    <a:bodyPr/>
                    <a:lstStyle/>
                    <a:p>
                      <a:pPr marR="261620" algn="r">
                        <a:lnSpc>
                          <a:spcPct val="100000"/>
                        </a:lnSpc>
                        <a:spcBef>
                          <a:spcPts val="280"/>
                        </a:spcBef>
                      </a:pPr>
                      <a:r>
                        <a:rPr sz="2100" b="1" spc="-5" dirty="0">
                          <a:latin typeface="Courier New"/>
                          <a:cs typeface="Courier New"/>
                        </a:rPr>
                        <a:t>rs1</a:t>
                      </a:r>
                      <a:endParaRPr sz="2100">
                        <a:latin typeface="Courier New"/>
                        <a:cs typeface="Courier New"/>
                      </a:endParaRPr>
                    </a:p>
                  </a:txBody>
                  <a:tcPr marL="0" marR="0" marT="47413" marB="0"/>
                </a:tc>
                <a:tc>
                  <a:txBody>
                    <a:bodyPr/>
                    <a:lstStyle/>
                    <a:p>
                      <a:pPr marR="30480" algn="ctr">
                        <a:lnSpc>
                          <a:spcPct val="100000"/>
                        </a:lnSpc>
                        <a:spcBef>
                          <a:spcPts val="280"/>
                        </a:spcBef>
                      </a:pPr>
                      <a:r>
                        <a:rPr sz="2100" b="1" spc="-5" dirty="0">
                          <a:latin typeface="Courier New"/>
                          <a:cs typeface="Courier New"/>
                        </a:rPr>
                        <a:t>000</a:t>
                      </a:r>
                      <a:endParaRPr sz="2100">
                        <a:latin typeface="Courier New"/>
                        <a:cs typeface="Courier New"/>
                      </a:endParaRPr>
                    </a:p>
                  </a:txBody>
                  <a:tcPr marL="0" marR="0" marT="47413" marB="0"/>
                </a:tc>
                <a:tc>
                  <a:txBody>
                    <a:bodyPr/>
                    <a:lstStyle/>
                    <a:p>
                      <a:pPr marR="226060" algn="r">
                        <a:lnSpc>
                          <a:spcPct val="100000"/>
                        </a:lnSpc>
                        <a:spcBef>
                          <a:spcPts val="280"/>
                        </a:spcBef>
                      </a:pPr>
                      <a:r>
                        <a:rPr sz="2100" b="1" spc="-5" dirty="0">
                          <a:latin typeface="Courier New"/>
                          <a:cs typeface="Courier New"/>
                        </a:rPr>
                        <a:t>rd</a:t>
                      </a:r>
                      <a:endParaRPr sz="2100">
                        <a:latin typeface="Courier New"/>
                        <a:cs typeface="Courier New"/>
                      </a:endParaRPr>
                    </a:p>
                  </a:txBody>
                  <a:tcPr marL="0" marR="0" marT="47413" marB="0"/>
                </a:tc>
                <a:tc>
                  <a:txBody>
                    <a:bodyPr/>
                    <a:lstStyle/>
                    <a:p>
                      <a:pPr marR="174625" algn="r">
                        <a:lnSpc>
                          <a:spcPct val="100000"/>
                        </a:lnSpc>
                        <a:spcBef>
                          <a:spcPts val="280"/>
                        </a:spcBef>
                      </a:pPr>
                      <a:r>
                        <a:rPr sz="2100" b="1" spc="-5" dirty="0">
                          <a:latin typeface="Courier New"/>
                          <a:cs typeface="Courier New"/>
                        </a:rPr>
                        <a:t>0110011</a:t>
                      </a:r>
                      <a:endParaRPr sz="2100">
                        <a:latin typeface="Courier New"/>
                        <a:cs typeface="Courier New"/>
                      </a:endParaRPr>
                    </a:p>
                  </a:txBody>
                  <a:tcPr marL="0" marR="0" marT="47413" marB="0"/>
                </a:tc>
                <a:tc>
                  <a:txBody>
                    <a:bodyPr/>
                    <a:lstStyle/>
                    <a:p>
                      <a:pPr marR="38735" algn="r">
                        <a:lnSpc>
                          <a:spcPts val="2245"/>
                        </a:lnSpc>
                      </a:pPr>
                      <a:r>
                        <a:rPr sz="2700" b="1" spc="-5" dirty="0">
                          <a:latin typeface="Courier New"/>
                          <a:cs typeface="Courier New"/>
                        </a:rPr>
                        <a:t>sub</a:t>
                      </a:r>
                      <a:endParaRPr sz="270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grpSp>
        <p:nvGrpSpPr>
          <p:cNvPr id="5" name="object 5"/>
          <p:cNvGrpSpPr/>
          <p:nvPr/>
        </p:nvGrpSpPr>
        <p:grpSpPr>
          <a:xfrm>
            <a:off x="3017519" y="959105"/>
            <a:ext cx="7934960" cy="998220"/>
            <a:chOff x="2263139" y="719328"/>
            <a:chExt cx="5951220" cy="748665"/>
          </a:xfrm>
        </p:grpSpPr>
        <p:pic>
          <p:nvPicPr>
            <p:cNvPr id="6" name="object 6"/>
            <p:cNvPicPr/>
            <p:nvPr/>
          </p:nvPicPr>
          <p:blipFill>
            <a:blip r:embed="rId2" cstate="print"/>
            <a:stretch>
              <a:fillRect/>
            </a:stretch>
          </p:blipFill>
          <p:spPr>
            <a:xfrm>
              <a:off x="2263139" y="720852"/>
              <a:ext cx="1156715" cy="393191"/>
            </a:xfrm>
            <a:prstGeom prst="rect">
              <a:avLst/>
            </a:prstGeom>
          </p:spPr>
        </p:pic>
        <p:pic>
          <p:nvPicPr>
            <p:cNvPr id="7" name="object 7"/>
            <p:cNvPicPr/>
            <p:nvPr/>
          </p:nvPicPr>
          <p:blipFill>
            <a:blip r:embed="rId3" cstate="print"/>
            <a:stretch>
              <a:fillRect/>
            </a:stretch>
          </p:blipFill>
          <p:spPr>
            <a:xfrm>
              <a:off x="3374136" y="719328"/>
              <a:ext cx="992123" cy="394715"/>
            </a:xfrm>
            <a:prstGeom prst="rect">
              <a:avLst/>
            </a:prstGeom>
          </p:spPr>
        </p:pic>
        <p:pic>
          <p:nvPicPr>
            <p:cNvPr id="8" name="object 8"/>
            <p:cNvPicPr/>
            <p:nvPr/>
          </p:nvPicPr>
          <p:blipFill>
            <a:blip r:embed="rId4" cstate="print"/>
            <a:stretch>
              <a:fillRect/>
            </a:stretch>
          </p:blipFill>
          <p:spPr>
            <a:xfrm>
              <a:off x="4320539" y="719328"/>
              <a:ext cx="947927" cy="394715"/>
            </a:xfrm>
            <a:prstGeom prst="rect">
              <a:avLst/>
            </a:prstGeom>
          </p:spPr>
        </p:pic>
        <p:pic>
          <p:nvPicPr>
            <p:cNvPr id="9" name="object 9"/>
            <p:cNvPicPr/>
            <p:nvPr/>
          </p:nvPicPr>
          <p:blipFill>
            <a:blip r:embed="rId5" cstate="print"/>
            <a:stretch>
              <a:fillRect/>
            </a:stretch>
          </p:blipFill>
          <p:spPr>
            <a:xfrm>
              <a:off x="5209032" y="719328"/>
              <a:ext cx="978407" cy="394715"/>
            </a:xfrm>
            <a:prstGeom prst="rect">
              <a:avLst/>
            </a:prstGeom>
          </p:spPr>
        </p:pic>
        <p:pic>
          <p:nvPicPr>
            <p:cNvPr id="10" name="object 10"/>
            <p:cNvPicPr/>
            <p:nvPr/>
          </p:nvPicPr>
          <p:blipFill>
            <a:blip r:embed="rId6" cstate="print"/>
            <a:stretch>
              <a:fillRect/>
            </a:stretch>
          </p:blipFill>
          <p:spPr>
            <a:xfrm>
              <a:off x="6134100" y="719328"/>
              <a:ext cx="969263" cy="394715"/>
            </a:xfrm>
            <a:prstGeom prst="rect">
              <a:avLst/>
            </a:prstGeom>
          </p:spPr>
        </p:pic>
        <p:pic>
          <p:nvPicPr>
            <p:cNvPr id="11" name="object 11"/>
            <p:cNvPicPr/>
            <p:nvPr/>
          </p:nvPicPr>
          <p:blipFill>
            <a:blip r:embed="rId2" cstate="print"/>
            <a:stretch>
              <a:fillRect/>
            </a:stretch>
          </p:blipFill>
          <p:spPr>
            <a:xfrm>
              <a:off x="7057643" y="720852"/>
              <a:ext cx="1156715" cy="393191"/>
            </a:xfrm>
            <a:prstGeom prst="rect">
              <a:avLst/>
            </a:prstGeom>
          </p:spPr>
        </p:pic>
        <p:pic>
          <p:nvPicPr>
            <p:cNvPr id="12" name="object 12"/>
            <p:cNvPicPr/>
            <p:nvPr/>
          </p:nvPicPr>
          <p:blipFill>
            <a:blip r:embed="rId2" cstate="print"/>
            <a:stretch>
              <a:fillRect/>
            </a:stretch>
          </p:blipFill>
          <p:spPr>
            <a:xfrm>
              <a:off x="2263139" y="1072895"/>
              <a:ext cx="1156715" cy="394715"/>
            </a:xfrm>
            <a:prstGeom prst="rect">
              <a:avLst/>
            </a:prstGeom>
          </p:spPr>
        </p:pic>
        <p:pic>
          <p:nvPicPr>
            <p:cNvPr id="13" name="object 13"/>
            <p:cNvPicPr/>
            <p:nvPr/>
          </p:nvPicPr>
          <p:blipFill>
            <a:blip r:embed="rId3" cstate="print"/>
            <a:stretch>
              <a:fillRect/>
            </a:stretch>
          </p:blipFill>
          <p:spPr>
            <a:xfrm>
              <a:off x="3374136" y="1072895"/>
              <a:ext cx="992123" cy="394715"/>
            </a:xfrm>
            <a:prstGeom prst="rect">
              <a:avLst/>
            </a:prstGeom>
          </p:spPr>
        </p:pic>
        <p:pic>
          <p:nvPicPr>
            <p:cNvPr id="14" name="object 14"/>
            <p:cNvPicPr/>
            <p:nvPr/>
          </p:nvPicPr>
          <p:blipFill>
            <a:blip r:embed="rId4" cstate="print"/>
            <a:stretch>
              <a:fillRect/>
            </a:stretch>
          </p:blipFill>
          <p:spPr>
            <a:xfrm>
              <a:off x="4320539" y="1072895"/>
              <a:ext cx="947927" cy="394715"/>
            </a:xfrm>
            <a:prstGeom prst="rect">
              <a:avLst/>
            </a:prstGeom>
          </p:spPr>
        </p:pic>
        <p:pic>
          <p:nvPicPr>
            <p:cNvPr id="15" name="object 15"/>
            <p:cNvPicPr/>
            <p:nvPr/>
          </p:nvPicPr>
          <p:blipFill>
            <a:blip r:embed="rId5" cstate="print"/>
            <a:stretch>
              <a:fillRect/>
            </a:stretch>
          </p:blipFill>
          <p:spPr>
            <a:xfrm>
              <a:off x="5209032" y="1072895"/>
              <a:ext cx="978407" cy="394715"/>
            </a:xfrm>
            <a:prstGeom prst="rect">
              <a:avLst/>
            </a:prstGeom>
          </p:spPr>
        </p:pic>
        <p:pic>
          <p:nvPicPr>
            <p:cNvPr id="16" name="object 16"/>
            <p:cNvPicPr/>
            <p:nvPr/>
          </p:nvPicPr>
          <p:blipFill>
            <a:blip r:embed="rId6" cstate="print"/>
            <a:stretch>
              <a:fillRect/>
            </a:stretch>
          </p:blipFill>
          <p:spPr>
            <a:xfrm>
              <a:off x="6134100" y="1072895"/>
              <a:ext cx="969263" cy="394715"/>
            </a:xfrm>
            <a:prstGeom prst="rect">
              <a:avLst/>
            </a:prstGeom>
          </p:spPr>
        </p:pic>
        <p:pic>
          <p:nvPicPr>
            <p:cNvPr id="17" name="object 17"/>
            <p:cNvPicPr/>
            <p:nvPr/>
          </p:nvPicPr>
          <p:blipFill>
            <a:blip r:embed="rId2" cstate="print"/>
            <a:stretch>
              <a:fillRect/>
            </a:stretch>
          </p:blipFill>
          <p:spPr>
            <a:xfrm>
              <a:off x="7057643" y="1072895"/>
              <a:ext cx="1156715" cy="394715"/>
            </a:xfrm>
            <a:prstGeom prst="rect">
              <a:avLst/>
            </a:prstGeom>
          </p:spPr>
        </p:pic>
      </p:grpSp>
      <p:sp>
        <p:nvSpPr>
          <p:cNvPr id="18" name="Date Placeholder 17">
            <a:extLst>
              <a:ext uri="{FF2B5EF4-FFF2-40B4-BE49-F238E27FC236}">
                <a16:creationId xmlns:a16="http://schemas.microsoft.com/office/drawing/2014/main" id="{9C7B46B8-0D94-493F-9106-7B850C0D7B7B}"/>
              </a:ext>
            </a:extLst>
          </p:cNvPr>
          <p:cNvSpPr>
            <a:spLocks noGrp="1"/>
          </p:cNvSpPr>
          <p:nvPr>
            <p:ph type="dt" sz="half" idx="10"/>
          </p:nvPr>
        </p:nvSpPr>
        <p:spPr/>
        <p:txBody>
          <a:bodyPr/>
          <a:lstStyle/>
          <a:p>
            <a:fld id="{4A894EA6-B5A2-46D1-A79D-811F10667E7E}" type="datetime1">
              <a:rPr lang="en-US" smtClean="0"/>
              <a:t>5/11/2024</a:t>
            </a:fld>
            <a:endParaRPr lang="en-US"/>
          </a:p>
        </p:txBody>
      </p:sp>
      <p:sp>
        <p:nvSpPr>
          <p:cNvPr id="19" name="Slide Number Placeholder 18">
            <a:extLst>
              <a:ext uri="{FF2B5EF4-FFF2-40B4-BE49-F238E27FC236}">
                <a16:creationId xmlns:a16="http://schemas.microsoft.com/office/drawing/2014/main" id="{F9C314B5-A948-4C02-82E8-04A93C2E9C0F}"/>
              </a:ext>
            </a:extLst>
          </p:cNvPr>
          <p:cNvSpPr>
            <a:spLocks noGrp="1"/>
          </p:cNvSpPr>
          <p:nvPr>
            <p:ph type="sldNum" sz="quarter" idx="12"/>
          </p:nvPr>
        </p:nvSpPr>
        <p:spPr/>
        <p:txBody>
          <a:bodyPr/>
          <a:lstStyle/>
          <a:p>
            <a:fld id="{AB6352F2-FB44-4DA6-821F-C2F4E454E2C0}"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84395"/>
            <a:ext cx="6830676"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Datapath for add/sub</a:t>
            </a:r>
          </a:p>
        </p:txBody>
      </p:sp>
      <p:grpSp>
        <p:nvGrpSpPr>
          <p:cNvPr id="3" name="object 3"/>
          <p:cNvGrpSpPr/>
          <p:nvPr/>
        </p:nvGrpSpPr>
        <p:grpSpPr>
          <a:xfrm>
            <a:off x="10416799" y="3943093"/>
            <a:ext cx="114300" cy="881380"/>
            <a:chOff x="7812599" y="2957319"/>
            <a:chExt cx="85725" cy="661035"/>
          </a:xfrm>
        </p:grpSpPr>
        <p:sp>
          <p:nvSpPr>
            <p:cNvPr id="4" name="object 4"/>
            <p:cNvSpPr/>
            <p:nvPr/>
          </p:nvSpPr>
          <p:spPr>
            <a:xfrm>
              <a:off x="7855457" y="3028764"/>
              <a:ext cx="0" cy="575310"/>
            </a:xfrm>
            <a:custGeom>
              <a:avLst/>
              <a:gdLst/>
              <a:ahLst/>
              <a:cxnLst/>
              <a:rect l="l" t="t" r="r" b="b"/>
              <a:pathLst>
                <a:path h="575310">
                  <a:moveTo>
                    <a:pt x="0" y="574713"/>
                  </a:moveTo>
                  <a:lnTo>
                    <a:pt x="0" y="0"/>
                  </a:lnTo>
                </a:path>
              </a:pathLst>
            </a:custGeom>
            <a:ln w="28575">
              <a:solidFill>
                <a:srgbClr val="FFC000"/>
              </a:solidFill>
            </a:ln>
          </p:spPr>
          <p:txBody>
            <a:bodyPr wrap="square" lIns="0" tIns="0" rIns="0" bIns="0" rtlCol="0"/>
            <a:lstStyle/>
            <a:p>
              <a:endParaRPr sz="2400"/>
            </a:p>
          </p:txBody>
        </p:sp>
        <p:sp>
          <p:nvSpPr>
            <p:cNvPr id="5" name="object 5"/>
            <p:cNvSpPr/>
            <p:nvPr/>
          </p:nvSpPr>
          <p:spPr>
            <a:xfrm>
              <a:off x="7812599" y="2957319"/>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FFC000"/>
            </a:solidFill>
          </p:spPr>
          <p:txBody>
            <a:bodyPr wrap="square" lIns="0" tIns="0" rIns="0" bIns="0" rtlCol="0"/>
            <a:lstStyle/>
            <a:p>
              <a:endParaRPr sz="2400"/>
            </a:p>
          </p:txBody>
        </p:sp>
      </p:grpSp>
      <p:sp>
        <p:nvSpPr>
          <p:cNvPr id="6" name="object 6"/>
          <p:cNvSpPr txBox="1"/>
          <p:nvPr/>
        </p:nvSpPr>
        <p:spPr>
          <a:xfrm>
            <a:off x="10050361" y="4868219"/>
            <a:ext cx="1047327" cy="426485"/>
          </a:xfrm>
          <a:prstGeom prst="rect">
            <a:avLst/>
          </a:prstGeom>
        </p:spPr>
        <p:txBody>
          <a:bodyPr vert="horz" wrap="square" lIns="0" tIns="16087" rIns="0" bIns="0" rtlCol="0">
            <a:spAutoFit/>
          </a:bodyPr>
          <a:lstStyle/>
          <a:p>
            <a:pPr marR="6773">
              <a:spcBef>
                <a:spcPts val="127"/>
              </a:spcBef>
            </a:pPr>
            <a:r>
              <a:rPr sz="1333" spc="-53" dirty="0">
                <a:latin typeface="Gill Sans MT"/>
                <a:cs typeface="Gill Sans MT"/>
              </a:rPr>
              <a:t>ALUSel </a:t>
            </a:r>
            <a:r>
              <a:rPr sz="1333" spc="-47" dirty="0">
                <a:latin typeface="Gill Sans MT"/>
                <a:cs typeface="Gill Sans MT"/>
              </a:rPr>
              <a:t> </a:t>
            </a:r>
            <a:r>
              <a:rPr sz="1333" spc="-100" dirty="0">
                <a:latin typeface="Gill Sans MT"/>
                <a:cs typeface="Gill Sans MT"/>
              </a:rPr>
              <a:t>(</a:t>
            </a:r>
            <a:r>
              <a:rPr sz="1333" spc="53" dirty="0">
                <a:latin typeface="Gill Sans MT"/>
                <a:cs typeface="Gill Sans MT"/>
              </a:rPr>
              <a:t>add</a:t>
            </a:r>
            <a:r>
              <a:rPr sz="1333" spc="60" dirty="0">
                <a:latin typeface="Gill Sans MT"/>
                <a:cs typeface="Gill Sans MT"/>
              </a:rPr>
              <a:t>=</a:t>
            </a:r>
            <a:r>
              <a:rPr sz="1333" spc="33" dirty="0">
                <a:latin typeface="Gill Sans MT"/>
                <a:cs typeface="Gill Sans MT"/>
              </a:rPr>
              <a:t>0</a:t>
            </a:r>
            <a:r>
              <a:rPr sz="1333" spc="160" dirty="0">
                <a:latin typeface="Gill Sans MT"/>
                <a:cs typeface="Gill Sans MT"/>
              </a:rPr>
              <a:t>/</a:t>
            </a:r>
            <a:r>
              <a:rPr sz="1333" spc="67" dirty="0">
                <a:latin typeface="Gill Sans MT"/>
                <a:cs typeface="Gill Sans MT"/>
              </a:rPr>
              <a:t>s</a:t>
            </a:r>
            <a:r>
              <a:rPr sz="1333" spc="33" dirty="0">
                <a:latin typeface="Gill Sans MT"/>
                <a:cs typeface="Gill Sans MT"/>
              </a:rPr>
              <a:t>u</a:t>
            </a:r>
            <a:r>
              <a:rPr sz="1333" spc="20" dirty="0">
                <a:latin typeface="Gill Sans MT"/>
                <a:cs typeface="Gill Sans MT"/>
              </a:rPr>
              <a:t>b</a:t>
            </a:r>
            <a:r>
              <a:rPr sz="1333" spc="27" dirty="0">
                <a:latin typeface="Gill Sans MT"/>
                <a:cs typeface="Gill Sans MT"/>
              </a:rPr>
              <a:t>=</a:t>
            </a:r>
            <a:r>
              <a:rPr sz="1333" spc="-193" dirty="0">
                <a:latin typeface="Gill Sans MT"/>
                <a:cs typeface="Gill Sans MT"/>
              </a:rPr>
              <a:t>1</a:t>
            </a:r>
            <a:r>
              <a:rPr sz="1333" spc="-133" dirty="0">
                <a:latin typeface="Gill Sans MT"/>
                <a:cs typeface="Gill Sans MT"/>
              </a:rPr>
              <a:t>)</a:t>
            </a:r>
            <a:endParaRPr sz="1333">
              <a:latin typeface="Gill Sans MT"/>
              <a:cs typeface="Gill Sans MT"/>
            </a:endParaRPr>
          </a:p>
        </p:txBody>
      </p:sp>
      <p:grpSp>
        <p:nvGrpSpPr>
          <p:cNvPr id="7" name="object 7"/>
          <p:cNvGrpSpPr/>
          <p:nvPr/>
        </p:nvGrpSpPr>
        <p:grpSpPr>
          <a:xfrm>
            <a:off x="5133847" y="1719071"/>
            <a:ext cx="1639147" cy="1706880"/>
            <a:chOff x="3850385" y="1289303"/>
            <a:chExt cx="1229360" cy="1280160"/>
          </a:xfrm>
        </p:grpSpPr>
        <p:sp>
          <p:nvSpPr>
            <p:cNvPr id="8" name="object 8"/>
            <p:cNvSpPr/>
            <p:nvPr/>
          </p:nvSpPr>
          <p:spPr>
            <a:xfrm>
              <a:off x="4792217" y="2556509"/>
              <a:ext cx="274320" cy="0"/>
            </a:xfrm>
            <a:custGeom>
              <a:avLst/>
              <a:gdLst/>
              <a:ahLst/>
              <a:cxnLst/>
              <a:rect l="l" t="t" r="r" b="b"/>
              <a:pathLst>
                <a:path w="274320">
                  <a:moveTo>
                    <a:pt x="0" y="0"/>
                  </a:moveTo>
                  <a:lnTo>
                    <a:pt x="274320" y="0"/>
                  </a:lnTo>
                </a:path>
              </a:pathLst>
            </a:custGeom>
            <a:ln w="25400">
              <a:solidFill>
                <a:srgbClr val="000000"/>
              </a:solidFill>
            </a:ln>
          </p:spPr>
          <p:txBody>
            <a:bodyPr wrap="square" lIns="0" tIns="0" rIns="0" bIns="0" rtlCol="0"/>
            <a:lstStyle/>
            <a:p>
              <a:endParaRPr sz="2400"/>
            </a:p>
          </p:txBody>
        </p:sp>
        <p:sp>
          <p:nvSpPr>
            <p:cNvPr id="9" name="object 9"/>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close/>
                </a:path>
              </a:pathLst>
            </a:custGeom>
            <a:solidFill>
              <a:srgbClr val="FFFFFF"/>
            </a:solidFill>
          </p:spPr>
          <p:txBody>
            <a:bodyPr wrap="square" lIns="0" tIns="0" rIns="0" bIns="0" rtlCol="0"/>
            <a:lstStyle/>
            <a:p>
              <a:endParaRPr sz="2400"/>
            </a:p>
          </p:txBody>
        </p:sp>
        <p:sp>
          <p:nvSpPr>
            <p:cNvPr id="10" name="object 10"/>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1" name="object 11"/>
            <p:cNvSpPr/>
            <p:nvPr/>
          </p:nvSpPr>
          <p:spPr>
            <a:xfrm>
              <a:off x="3865625" y="1389125"/>
              <a:ext cx="97790" cy="1905"/>
            </a:xfrm>
            <a:custGeom>
              <a:avLst/>
              <a:gdLst/>
              <a:ahLst/>
              <a:cxnLst/>
              <a:rect l="l" t="t" r="r" b="b"/>
              <a:pathLst>
                <a:path w="97789" h="1905">
                  <a:moveTo>
                    <a:pt x="-14287" y="762"/>
                  </a:moveTo>
                  <a:lnTo>
                    <a:pt x="111823" y="762"/>
                  </a:lnTo>
                </a:path>
              </a:pathLst>
            </a:custGeom>
            <a:ln w="30099">
              <a:solidFill>
                <a:srgbClr val="000000"/>
              </a:solidFill>
            </a:ln>
          </p:spPr>
          <p:txBody>
            <a:bodyPr wrap="square" lIns="0" tIns="0" rIns="0" bIns="0" rtlCol="0"/>
            <a:lstStyle/>
            <a:p>
              <a:endParaRPr sz="2400"/>
            </a:p>
          </p:txBody>
        </p:sp>
      </p:grpSp>
      <p:sp>
        <p:nvSpPr>
          <p:cNvPr id="12" name="object 12"/>
          <p:cNvSpPr txBox="1"/>
          <p:nvPr/>
        </p:nvSpPr>
        <p:spPr>
          <a:xfrm>
            <a:off x="4882556" y="1672581"/>
            <a:ext cx="913553" cy="603456"/>
          </a:xfrm>
          <a:prstGeom prst="rect">
            <a:avLst/>
          </a:prstGeom>
        </p:spPr>
        <p:txBody>
          <a:bodyPr vert="horz" wrap="square" lIns="0" tIns="102447" rIns="0" bIns="0" rtlCol="0">
            <a:spAutoFit/>
          </a:bodyPr>
          <a:lstStyle/>
          <a:p>
            <a:pPr marL="16933">
              <a:spcBef>
                <a:spcPts val="807"/>
              </a:spcBef>
            </a:pPr>
            <a:r>
              <a:rPr sz="1333" b="1" spc="-20" dirty="0">
                <a:latin typeface="Arial"/>
                <a:cs typeface="Arial"/>
              </a:rPr>
              <a:t>+4</a:t>
            </a:r>
            <a:endParaRPr sz="1333">
              <a:latin typeface="Arial"/>
              <a:cs typeface="Arial"/>
            </a:endParaRPr>
          </a:p>
          <a:p>
            <a:pPr marL="573179">
              <a:spcBef>
                <a:spcPts val="673"/>
              </a:spcBef>
            </a:pPr>
            <a:r>
              <a:rPr sz="1333" b="1" spc="-53" dirty="0">
                <a:latin typeface="Arial"/>
                <a:cs typeface="Arial"/>
              </a:rPr>
              <a:t>A</a:t>
            </a:r>
            <a:r>
              <a:rPr sz="1333" b="1" spc="-7" dirty="0">
                <a:latin typeface="Arial"/>
                <a:cs typeface="Arial"/>
              </a:rPr>
              <a:t>dd</a:t>
            </a:r>
            <a:endParaRPr sz="1333">
              <a:latin typeface="Arial"/>
              <a:cs typeface="Arial"/>
            </a:endParaRPr>
          </a:p>
        </p:txBody>
      </p:sp>
      <p:sp>
        <p:nvSpPr>
          <p:cNvPr id="13" name="object 13"/>
          <p:cNvSpPr txBox="1"/>
          <p:nvPr/>
        </p:nvSpPr>
        <p:spPr>
          <a:xfrm>
            <a:off x="4444464" y="3727589"/>
            <a:ext cx="268393" cy="221365"/>
          </a:xfrm>
          <a:prstGeom prst="rect">
            <a:avLst/>
          </a:prstGeom>
        </p:spPr>
        <p:txBody>
          <a:bodyPr vert="horz" wrap="square" lIns="0" tIns="16087" rIns="0" bIns="0" rtlCol="0">
            <a:spAutoFit/>
          </a:bodyPr>
          <a:lstStyle/>
          <a:p>
            <a:pPr marL="16933">
              <a:spcBef>
                <a:spcPts val="127"/>
              </a:spcBef>
            </a:pPr>
            <a:r>
              <a:rPr sz="1333" b="1" spc="-13" dirty="0">
                <a:latin typeface="Arial"/>
                <a:cs typeface="Arial"/>
              </a:rPr>
              <a:t>cl</a:t>
            </a:r>
            <a:r>
              <a:rPr sz="1333" b="1" spc="-7" dirty="0">
                <a:latin typeface="Arial"/>
                <a:cs typeface="Arial"/>
              </a:rPr>
              <a:t>k</a:t>
            </a:r>
            <a:endParaRPr sz="1333">
              <a:latin typeface="Arial"/>
              <a:cs typeface="Arial"/>
            </a:endParaRPr>
          </a:p>
        </p:txBody>
      </p:sp>
      <p:grpSp>
        <p:nvGrpSpPr>
          <p:cNvPr id="14" name="object 14"/>
          <p:cNvGrpSpPr/>
          <p:nvPr/>
        </p:nvGrpSpPr>
        <p:grpSpPr>
          <a:xfrm>
            <a:off x="4655566" y="2909823"/>
            <a:ext cx="1731433" cy="1371600"/>
            <a:chOff x="3491674" y="2182367"/>
            <a:chExt cx="1298575" cy="1028700"/>
          </a:xfrm>
        </p:grpSpPr>
        <p:sp>
          <p:nvSpPr>
            <p:cNvPr id="15" name="object 15"/>
            <p:cNvSpPr/>
            <p:nvPr/>
          </p:nvSpPr>
          <p:spPr>
            <a:xfrm>
              <a:off x="3612641"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6" name="object 16"/>
            <p:cNvSpPr/>
            <p:nvPr/>
          </p:nvSpPr>
          <p:spPr>
            <a:xfrm>
              <a:off x="3865438"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7" name="object 17"/>
            <p:cNvSpPr/>
            <p:nvPr/>
          </p:nvSpPr>
          <p:spPr>
            <a:xfrm>
              <a:off x="3961637" y="2201417"/>
              <a:ext cx="809625" cy="990600"/>
            </a:xfrm>
            <a:custGeom>
              <a:avLst/>
              <a:gdLst/>
              <a:ahLst/>
              <a:cxnLst/>
              <a:rect l="l" t="t" r="r" b="b"/>
              <a:pathLst>
                <a:path w="809625" h="990600">
                  <a:moveTo>
                    <a:pt x="809243" y="0"/>
                  </a:moveTo>
                  <a:lnTo>
                    <a:pt x="0" y="0"/>
                  </a:lnTo>
                  <a:lnTo>
                    <a:pt x="0" y="990600"/>
                  </a:lnTo>
                  <a:lnTo>
                    <a:pt x="809243" y="990600"/>
                  </a:lnTo>
                  <a:lnTo>
                    <a:pt x="809243" y="0"/>
                  </a:lnTo>
                  <a:close/>
                </a:path>
              </a:pathLst>
            </a:custGeom>
            <a:solidFill>
              <a:srgbClr val="FFFFFF"/>
            </a:solidFill>
          </p:spPr>
          <p:txBody>
            <a:bodyPr wrap="square" lIns="0" tIns="0" rIns="0" bIns="0" rtlCol="0"/>
            <a:lstStyle/>
            <a:p>
              <a:endParaRPr sz="2400"/>
            </a:p>
          </p:txBody>
        </p:sp>
        <p:sp>
          <p:nvSpPr>
            <p:cNvPr id="18" name="object 18"/>
            <p:cNvSpPr/>
            <p:nvPr/>
          </p:nvSpPr>
          <p:spPr>
            <a:xfrm>
              <a:off x="3961637" y="2201417"/>
              <a:ext cx="809625" cy="990600"/>
            </a:xfrm>
            <a:custGeom>
              <a:avLst/>
              <a:gdLst/>
              <a:ahLst/>
              <a:cxnLst/>
              <a:rect l="l" t="t" r="r" b="b"/>
              <a:pathLst>
                <a:path w="809625" h="990600">
                  <a:moveTo>
                    <a:pt x="0" y="0"/>
                  </a:moveTo>
                  <a:lnTo>
                    <a:pt x="809243" y="0"/>
                  </a:lnTo>
                  <a:lnTo>
                    <a:pt x="809243"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9" name="object 19"/>
            <p:cNvSpPr/>
            <p:nvPr/>
          </p:nvSpPr>
          <p:spPr>
            <a:xfrm>
              <a:off x="3505961"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20" name="object 20"/>
          <p:cNvSpPr txBox="1"/>
          <p:nvPr/>
        </p:nvSpPr>
        <p:spPr>
          <a:xfrm>
            <a:off x="5327021" y="3095030"/>
            <a:ext cx="383540" cy="221365"/>
          </a:xfrm>
          <a:prstGeom prst="rect">
            <a:avLst/>
          </a:prstGeom>
        </p:spPr>
        <p:txBody>
          <a:bodyPr vert="horz" wrap="square" lIns="0" tIns="16087" rIns="0" bIns="0" rtlCol="0">
            <a:spAutoFit/>
          </a:bodyPr>
          <a:lstStyle/>
          <a:p>
            <a:pPr>
              <a:spcBef>
                <a:spcPts val="127"/>
              </a:spcBef>
            </a:pPr>
            <a:r>
              <a:rPr sz="1333" b="1" spc="-13" dirty="0">
                <a:latin typeface="Arial"/>
                <a:cs typeface="Arial"/>
              </a:rPr>
              <a:t>a</a:t>
            </a:r>
            <a:r>
              <a:rPr sz="1333" b="1" spc="-7" dirty="0">
                <a:latin typeface="Arial"/>
                <a:cs typeface="Arial"/>
              </a:rPr>
              <a:t>ddr</a:t>
            </a:r>
            <a:endParaRPr sz="1333">
              <a:latin typeface="Arial"/>
              <a:cs typeface="Arial"/>
            </a:endParaRPr>
          </a:p>
        </p:txBody>
      </p:sp>
      <p:sp>
        <p:nvSpPr>
          <p:cNvPr id="21" name="object 21"/>
          <p:cNvSpPr txBox="1"/>
          <p:nvPr/>
        </p:nvSpPr>
        <p:spPr>
          <a:xfrm>
            <a:off x="5982416" y="3282745"/>
            <a:ext cx="316653" cy="221365"/>
          </a:xfrm>
          <a:prstGeom prst="rect">
            <a:avLst/>
          </a:prstGeom>
        </p:spPr>
        <p:txBody>
          <a:bodyPr vert="horz" wrap="square" lIns="0" tIns="16087" rIns="0" bIns="0" rtlCol="0">
            <a:spAutoFit/>
          </a:bodyPr>
          <a:lstStyle/>
          <a:p>
            <a:pPr>
              <a:spcBef>
                <a:spcPts val="127"/>
              </a:spcBef>
            </a:pPr>
            <a:r>
              <a:rPr sz="1333" b="1" spc="-13" dirty="0">
                <a:latin typeface="Arial"/>
                <a:cs typeface="Arial"/>
              </a:rPr>
              <a:t>i</a:t>
            </a:r>
            <a:r>
              <a:rPr sz="1333" b="1" spc="-7" dirty="0">
                <a:latin typeface="Arial"/>
                <a:cs typeface="Arial"/>
              </a:rPr>
              <a:t>n</a:t>
            </a:r>
            <a:r>
              <a:rPr sz="1333" b="1" spc="-13" dirty="0">
                <a:latin typeface="Arial"/>
                <a:cs typeface="Arial"/>
              </a:rPr>
              <a:t>st</a:t>
            </a:r>
            <a:endParaRPr sz="1333">
              <a:latin typeface="Arial"/>
              <a:cs typeface="Arial"/>
            </a:endParaRPr>
          </a:p>
        </p:txBody>
      </p:sp>
      <p:sp>
        <p:nvSpPr>
          <p:cNvPr id="22" name="object 22"/>
          <p:cNvSpPr txBox="1"/>
          <p:nvPr/>
        </p:nvSpPr>
        <p:spPr>
          <a:xfrm>
            <a:off x="5569093" y="3913803"/>
            <a:ext cx="518160" cy="247141"/>
          </a:xfrm>
          <a:prstGeom prst="rect">
            <a:avLst/>
          </a:prstGeom>
        </p:spPr>
        <p:txBody>
          <a:bodyPr vert="horz" wrap="square" lIns="0" tIns="21167" rIns="0" bIns="0" rtlCol="0">
            <a:spAutoFit/>
          </a:bodyPr>
          <a:lstStyle/>
          <a:p>
            <a:pPr>
              <a:spcBef>
                <a:spcPts val="167"/>
              </a:spcBef>
            </a:pPr>
            <a:r>
              <a:rPr sz="1467" b="1" dirty="0">
                <a:latin typeface="Arial"/>
                <a:cs typeface="Arial"/>
              </a:rPr>
              <a:t>I</a:t>
            </a:r>
            <a:r>
              <a:rPr sz="1467" b="1" spc="33" dirty="0">
                <a:latin typeface="Arial"/>
                <a:cs typeface="Arial"/>
              </a:rPr>
              <a:t>M</a:t>
            </a:r>
            <a:r>
              <a:rPr sz="1467" b="1" spc="27" dirty="0">
                <a:latin typeface="Arial"/>
                <a:cs typeface="Arial"/>
              </a:rPr>
              <a:t>EM</a:t>
            </a:r>
            <a:endParaRPr sz="1467">
              <a:latin typeface="Arial"/>
              <a:cs typeface="Arial"/>
            </a:endParaRPr>
          </a:p>
        </p:txBody>
      </p:sp>
      <p:grpSp>
        <p:nvGrpSpPr>
          <p:cNvPr id="23" name="object 23"/>
          <p:cNvGrpSpPr/>
          <p:nvPr/>
        </p:nvGrpSpPr>
        <p:grpSpPr>
          <a:xfrm>
            <a:off x="4505960" y="2778760"/>
            <a:ext cx="419947" cy="833120"/>
            <a:chOff x="3379470" y="2084070"/>
            <a:chExt cx="314960" cy="624840"/>
          </a:xfrm>
        </p:grpSpPr>
        <p:sp>
          <p:nvSpPr>
            <p:cNvPr id="24" name="object 24"/>
            <p:cNvSpPr/>
            <p:nvPr/>
          </p:nvSpPr>
          <p:spPr>
            <a:xfrm>
              <a:off x="3379470" y="2084070"/>
              <a:ext cx="219710" cy="624840"/>
            </a:xfrm>
            <a:custGeom>
              <a:avLst/>
              <a:gdLst/>
              <a:ahLst/>
              <a:cxnLst/>
              <a:rect l="l" t="t" r="r" b="b"/>
              <a:pathLst>
                <a:path w="219710" h="624839">
                  <a:moveTo>
                    <a:pt x="219455" y="0"/>
                  </a:moveTo>
                  <a:lnTo>
                    <a:pt x="0" y="0"/>
                  </a:lnTo>
                  <a:lnTo>
                    <a:pt x="0" y="624840"/>
                  </a:lnTo>
                  <a:lnTo>
                    <a:pt x="219455" y="624840"/>
                  </a:lnTo>
                  <a:lnTo>
                    <a:pt x="219455" y="0"/>
                  </a:lnTo>
                  <a:close/>
                </a:path>
              </a:pathLst>
            </a:custGeom>
            <a:solidFill>
              <a:srgbClr val="FFFFFF"/>
            </a:solidFill>
          </p:spPr>
          <p:txBody>
            <a:bodyPr wrap="square" lIns="0" tIns="0" rIns="0" bIns="0" rtlCol="0"/>
            <a:lstStyle/>
            <a:p>
              <a:endParaRPr sz="2400"/>
            </a:p>
          </p:txBody>
        </p:sp>
        <p:sp>
          <p:nvSpPr>
            <p:cNvPr id="25" name="object 25"/>
            <p:cNvSpPr/>
            <p:nvPr/>
          </p:nvSpPr>
          <p:spPr>
            <a:xfrm>
              <a:off x="3626358"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6" name="object 26"/>
          <p:cNvSpPr txBox="1"/>
          <p:nvPr/>
        </p:nvSpPr>
        <p:spPr>
          <a:xfrm>
            <a:off x="4505960" y="2778760"/>
            <a:ext cx="292947" cy="482055"/>
          </a:xfrm>
          <a:prstGeom prst="rect">
            <a:avLst/>
          </a:prstGeom>
          <a:ln w="38100">
            <a:solidFill>
              <a:srgbClr val="000000"/>
            </a:solidFill>
          </a:ln>
        </p:spPr>
        <p:txBody>
          <a:bodyPr vert="horz" wrap="square" lIns="0" tIns="0" rIns="0" bIns="0" rtlCol="0">
            <a:spAutoFit/>
          </a:bodyPr>
          <a:lstStyle/>
          <a:p>
            <a:pPr>
              <a:lnSpc>
                <a:spcPct val="100000"/>
              </a:lnSpc>
            </a:pPr>
            <a:endParaRPr sz="1333">
              <a:latin typeface="Times New Roman"/>
              <a:cs typeface="Times New Roman"/>
            </a:endParaRPr>
          </a:p>
          <a:p>
            <a:pPr marL="18626">
              <a:spcBef>
                <a:spcPts val="807"/>
              </a:spcBef>
            </a:pPr>
            <a:r>
              <a:rPr sz="1133" b="1" spc="20" dirty="0">
                <a:latin typeface="Arial"/>
                <a:cs typeface="Arial"/>
              </a:rPr>
              <a:t>PC</a:t>
            </a:r>
            <a:endParaRPr sz="1133">
              <a:latin typeface="Arial"/>
              <a:cs typeface="Arial"/>
            </a:endParaRPr>
          </a:p>
        </p:txBody>
      </p:sp>
      <p:grpSp>
        <p:nvGrpSpPr>
          <p:cNvPr id="27" name="object 27"/>
          <p:cNvGrpSpPr/>
          <p:nvPr/>
        </p:nvGrpSpPr>
        <p:grpSpPr>
          <a:xfrm>
            <a:off x="3745317" y="1260171"/>
            <a:ext cx="2560319" cy="2368973"/>
            <a:chOff x="2808987" y="945128"/>
            <a:chExt cx="1920239" cy="1776730"/>
          </a:xfrm>
        </p:grpSpPr>
        <p:sp>
          <p:nvSpPr>
            <p:cNvPr id="28" name="object 28"/>
            <p:cNvSpPr/>
            <p:nvPr/>
          </p:nvSpPr>
          <p:spPr>
            <a:xfrm>
              <a:off x="3448050"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9" name="object 29"/>
            <p:cNvSpPr/>
            <p:nvPr/>
          </p:nvSpPr>
          <p:spPr>
            <a:xfrm>
              <a:off x="2821687"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30" name="object 30"/>
            <p:cNvSpPr/>
            <p:nvPr/>
          </p:nvSpPr>
          <p:spPr>
            <a:xfrm>
              <a:off x="3319268"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3682745" y="1840230"/>
              <a:ext cx="224790" cy="565785"/>
            </a:xfrm>
            <a:custGeom>
              <a:avLst/>
              <a:gdLst/>
              <a:ahLst/>
              <a:cxnLst/>
              <a:rect l="l" t="t" r="r" b="b"/>
              <a:pathLst>
                <a:path w="224789" h="565785">
                  <a:moveTo>
                    <a:pt x="1714" y="565404"/>
                  </a:moveTo>
                  <a:lnTo>
                    <a:pt x="0" y="8483"/>
                  </a:lnTo>
                  <a:lnTo>
                    <a:pt x="8572" y="0"/>
                  </a:lnTo>
                  <a:lnTo>
                    <a:pt x="224548" y="5245"/>
                  </a:lnTo>
                </a:path>
              </a:pathLst>
            </a:custGeom>
            <a:ln w="25400">
              <a:solidFill>
                <a:srgbClr val="000000"/>
              </a:solidFill>
            </a:ln>
          </p:spPr>
          <p:txBody>
            <a:bodyPr wrap="square" lIns="0" tIns="0" rIns="0" bIns="0" rtlCol="0"/>
            <a:lstStyle/>
            <a:p>
              <a:endParaRPr sz="2400"/>
            </a:p>
          </p:txBody>
        </p:sp>
        <p:sp>
          <p:nvSpPr>
            <p:cNvPr id="32" name="object 32"/>
            <p:cNvSpPr/>
            <p:nvPr/>
          </p:nvSpPr>
          <p:spPr>
            <a:xfrm>
              <a:off x="3893677" y="1807077"/>
              <a:ext cx="77470" cy="76200"/>
            </a:xfrm>
            <a:custGeom>
              <a:avLst/>
              <a:gdLst/>
              <a:ahLst/>
              <a:cxnLst/>
              <a:rect l="l" t="t" r="r" b="b"/>
              <a:pathLst>
                <a:path w="77470" h="76200">
                  <a:moveTo>
                    <a:pt x="1854" y="0"/>
                  </a:moveTo>
                  <a:lnTo>
                    <a:pt x="0" y="76174"/>
                  </a:lnTo>
                  <a:lnTo>
                    <a:pt x="77101" y="39941"/>
                  </a:lnTo>
                  <a:lnTo>
                    <a:pt x="1854"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663885" y="3228365"/>
            <a:ext cx="421640" cy="221365"/>
          </a:xfrm>
          <a:prstGeom prst="rect">
            <a:avLst/>
          </a:prstGeom>
        </p:spPr>
        <p:txBody>
          <a:bodyPr vert="horz" wrap="square" lIns="0" tIns="16087" rIns="0" bIns="0" rtlCol="0">
            <a:spAutoFit/>
          </a:bodyPr>
          <a:lstStyle/>
          <a:p>
            <a:pPr marL="16933">
              <a:spcBef>
                <a:spcPts val="127"/>
              </a:spcBef>
            </a:pPr>
            <a:r>
              <a:rPr sz="1333" b="1" spc="-7" dirty="0">
                <a:latin typeface="Arial"/>
                <a:cs typeface="Arial"/>
              </a:rPr>
              <a:t>p</a:t>
            </a:r>
            <a:r>
              <a:rPr sz="1333" b="1" spc="-13" dirty="0">
                <a:latin typeface="Arial"/>
                <a:cs typeface="Arial"/>
              </a:rPr>
              <a:t>c</a:t>
            </a:r>
            <a:r>
              <a:rPr sz="1333" b="1" spc="-20" dirty="0">
                <a:latin typeface="Arial"/>
                <a:cs typeface="Arial"/>
              </a:rPr>
              <a:t>+4</a:t>
            </a:r>
            <a:endParaRPr sz="1333">
              <a:latin typeface="Arial"/>
              <a:cs typeface="Arial"/>
            </a:endParaRPr>
          </a:p>
        </p:txBody>
      </p:sp>
      <p:grpSp>
        <p:nvGrpSpPr>
          <p:cNvPr id="34" name="object 34"/>
          <p:cNvGrpSpPr/>
          <p:nvPr/>
        </p:nvGrpSpPr>
        <p:grpSpPr>
          <a:xfrm>
            <a:off x="6748526" y="3075172"/>
            <a:ext cx="1214967" cy="413173"/>
            <a:chOff x="5061394" y="2306379"/>
            <a:chExt cx="911225" cy="309880"/>
          </a:xfrm>
        </p:grpSpPr>
        <p:sp>
          <p:nvSpPr>
            <p:cNvPr id="35" name="object 35"/>
            <p:cNvSpPr/>
            <p:nvPr/>
          </p:nvSpPr>
          <p:spPr>
            <a:xfrm>
              <a:off x="5075682" y="2349244"/>
              <a:ext cx="825500" cy="232410"/>
            </a:xfrm>
            <a:custGeom>
              <a:avLst/>
              <a:gdLst/>
              <a:ahLst/>
              <a:cxnLst/>
              <a:rect l="l" t="t" r="r" b="b"/>
              <a:pathLst>
                <a:path w="825500" h="232410">
                  <a:moveTo>
                    <a:pt x="0" y="231965"/>
                  </a:moveTo>
                  <a:lnTo>
                    <a:pt x="0" y="0"/>
                  </a:lnTo>
                  <a:lnTo>
                    <a:pt x="825093" y="0"/>
                  </a:lnTo>
                </a:path>
              </a:pathLst>
            </a:custGeom>
            <a:ln w="28574">
              <a:solidFill>
                <a:srgbClr val="000000"/>
              </a:solidFill>
            </a:ln>
          </p:spPr>
          <p:txBody>
            <a:bodyPr wrap="square" lIns="0" tIns="0" rIns="0" bIns="0" rtlCol="0"/>
            <a:lstStyle/>
            <a:p>
              <a:endParaRPr sz="2400"/>
            </a:p>
          </p:txBody>
        </p:sp>
        <p:sp>
          <p:nvSpPr>
            <p:cNvPr id="36" name="object 36"/>
            <p:cNvSpPr/>
            <p:nvPr/>
          </p:nvSpPr>
          <p:spPr>
            <a:xfrm>
              <a:off x="588649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7" name="object 37"/>
            <p:cNvSpPr/>
            <p:nvPr/>
          </p:nvSpPr>
          <p:spPr>
            <a:xfrm>
              <a:off x="5075682" y="2573274"/>
              <a:ext cx="825500" cy="0"/>
            </a:xfrm>
            <a:custGeom>
              <a:avLst/>
              <a:gdLst/>
              <a:ahLst/>
              <a:cxnLst/>
              <a:rect l="l" t="t" r="r" b="b"/>
              <a:pathLst>
                <a:path w="825500">
                  <a:moveTo>
                    <a:pt x="0" y="0"/>
                  </a:moveTo>
                  <a:lnTo>
                    <a:pt x="825093"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588649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9" name="object 39"/>
          <p:cNvSpPr txBox="1"/>
          <p:nvPr/>
        </p:nvSpPr>
        <p:spPr>
          <a:xfrm>
            <a:off x="6923773" y="3427655"/>
            <a:ext cx="767927"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40" dirty="0">
                <a:latin typeface="Gill Sans MT"/>
                <a:cs typeface="Gill Sans MT"/>
              </a:rPr>
              <a:t>24:</a:t>
            </a:r>
            <a:r>
              <a:rPr sz="1333" spc="-20" dirty="0">
                <a:latin typeface="Gill Sans MT"/>
                <a:cs typeface="Gill Sans MT"/>
              </a:rPr>
              <a:t>20]</a:t>
            </a:r>
            <a:endParaRPr sz="1333">
              <a:latin typeface="Gill Sans MT"/>
              <a:cs typeface="Gill Sans MT"/>
            </a:endParaRPr>
          </a:p>
        </p:txBody>
      </p:sp>
      <p:grpSp>
        <p:nvGrpSpPr>
          <p:cNvPr id="40" name="object 40"/>
          <p:cNvGrpSpPr/>
          <p:nvPr/>
        </p:nvGrpSpPr>
        <p:grpSpPr>
          <a:xfrm>
            <a:off x="6706633" y="3068319"/>
            <a:ext cx="4042833" cy="1752600"/>
            <a:chOff x="5029974" y="2301239"/>
            <a:chExt cx="3032125" cy="1314450"/>
          </a:xfrm>
        </p:grpSpPr>
        <p:sp>
          <p:nvSpPr>
            <p:cNvPr id="41" name="object 41"/>
            <p:cNvSpPr/>
            <p:nvPr/>
          </p:nvSpPr>
          <p:spPr>
            <a:xfrm>
              <a:off x="7620761" y="2320289"/>
              <a:ext cx="422275" cy="729615"/>
            </a:xfrm>
            <a:custGeom>
              <a:avLst/>
              <a:gdLst/>
              <a:ahLst/>
              <a:cxnLst/>
              <a:rect l="l" t="t" r="r" b="b"/>
              <a:pathLst>
                <a:path w="422275" h="729614">
                  <a:moveTo>
                    <a:pt x="0" y="0"/>
                  </a:moveTo>
                  <a:lnTo>
                    <a:pt x="0" y="304012"/>
                  </a:lnTo>
                  <a:lnTo>
                    <a:pt x="84378" y="364807"/>
                  </a:lnTo>
                  <a:lnTo>
                    <a:pt x="0" y="425615"/>
                  </a:lnTo>
                  <a:lnTo>
                    <a:pt x="0" y="729615"/>
                  </a:lnTo>
                  <a:lnTo>
                    <a:pt x="421919" y="547217"/>
                  </a:lnTo>
                  <a:lnTo>
                    <a:pt x="421919" y="182410"/>
                  </a:lnTo>
                  <a:lnTo>
                    <a:pt x="0" y="0"/>
                  </a:lnTo>
                </a:path>
              </a:pathLst>
            </a:custGeom>
            <a:ln w="38100">
              <a:solidFill>
                <a:srgbClr val="000000"/>
              </a:solidFill>
            </a:ln>
          </p:spPr>
          <p:txBody>
            <a:bodyPr wrap="square" lIns="0" tIns="0" rIns="0" bIns="0" rtlCol="0"/>
            <a:lstStyle/>
            <a:p>
              <a:endParaRPr sz="2400"/>
            </a:p>
          </p:txBody>
        </p:sp>
        <p:sp>
          <p:nvSpPr>
            <p:cNvPr id="42" name="object 42"/>
            <p:cNvSpPr/>
            <p:nvPr/>
          </p:nvSpPr>
          <p:spPr>
            <a:xfrm>
              <a:off x="5072811" y="2353817"/>
              <a:ext cx="3175" cy="1190625"/>
            </a:xfrm>
            <a:custGeom>
              <a:avLst/>
              <a:gdLst/>
              <a:ahLst/>
              <a:cxnLst/>
              <a:rect l="l" t="t" r="r" b="b"/>
              <a:pathLst>
                <a:path w="3175" h="1190625">
                  <a:moveTo>
                    <a:pt x="2870" y="0"/>
                  </a:moveTo>
                  <a:lnTo>
                    <a:pt x="0" y="1190434"/>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029974" y="3529863"/>
              <a:ext cx="85725" cy="86360"/>
            </a:xfrm>
            <a:custGeom>
              <a:avLst/>
              <a:gdLst/>
              <a:ahLst/>
              <a:cxnLst/>
              <a:rect l="l" t="t" r="r" b="b"/>
              <a:pathLst>
                <a:path w="85725" h="86360">
                  <a:moveTo>
                    <a:pt x="0" y="0"/>
                  </a:moveTo>
                  <a:lnTo>
                    <a:pt x="42659" y="85826"/>
                  </a:lnTo>
                  <a:lnTo>
                    <a:pt x="85725" y="203"/>
                  </a:lnTo>
                  <a:lnTo>
                    <a:pt x="0" y="0"/>
                  </a:lnTo>
                  <a:close/>
                </a:path>
              </a:pathLst>
            </a:custGeom>
            <a:solidFill>
              <a:srgbClr val="000000"/>
            </a:solidFill>
          </p:spPr>
          <p:txBody>
            <a:bodyPr wrap="square" lIns="0" tIns="0" rIns="0" bIns="0" rtlCol="0"/>
            <a:lstStyle/>
            <a:p>
              <a:endParaRPr sz="2400"/>
            </a:p>
          </p:txBody>
        </p:sp>
        <p:sp>
          <p:nvSpPr>
            <p:cNvPr id="44" name="object 44"/>
            <p:cNvSpPr/>
            <p:nvPr/>
          </p:nvSpPr>
          <p:spPr>
            <a:xfrm>
              <a:off x="5077206" y="2751581"/>
              <a:ext cx="814705" cy="0"/>
            </a:xfrm>
            <a:custGeom>
              <a:avLst/>
              <a:gdLst/>
              <a:ahLst/>
              <a:cxnLst/>
              <a:rect l="l" t="t" r="r" b="b"/>
              <a:pathLst>
                <a:path w="814704">
                  <a:moveTo>
                    <a:pt x="0" y="0"/>
                  </a:moveTo>
                  <a:lnTo>
                    <a:pt x="814451" y="0"/>
                  </a:lnTo>
                </a:path>
              </a:pathLst>
            </a:custGeom>
            <a:ln w="28575">
              <a:solidFill>
                <a:srgbClr val="000000"/>
              </a:solidFill>
            </a:ln>
          </p:spPr>
          <p:txBody>
            <a:bodyPr wrap="square" lIns="0" tIns="0" rIns="0" bIns="0" rtlCol="0"/>
            <a:lstStyle/>
            <a:p>
              <a:endParaRPr sz="2400"/>
            </a:p>
          </p:txBody>
        </p:sp>
        <p:sp>
          <p:nvSpPr>
            <p:cNvPr id="45" name="object 45"/>
            <p:cNvSpPr/>
            <p:nvPr/>
          </p:nvSpPr>
          <p:spPr>
            <a:xfrm>
              <a:off x="5877365"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6" name="object 46"/>
          <p:cNvSpPr txBox="1"/>
          <p:nvPr/>
        </p:nvSpPr>
        <p:spPr>
          <a:xfrm>
            <a:off x="10277533" y="3441991"/>
            <a:ext cx="342900" cy="247141"/>
          </a:xfrm>
          <a:prstGeom prst="rect">
            <a:avLst/>
          </a:prstGeom>
        </p:spPr>
        <p:txBody>
          <a:bodyPr vert="horz" wrap="square" lIns="0" tIns="21167" rIns="0" bIns="0" rtlCol="0">
            <a:spAutoFit/>
          </a:bodyPr>
          <a:lstStyle/>
          <a:p>
            <a:pPr marL="16933">
              <a:spcBef>
                <a:spcPts val="167"/>
              </a:spcBef>
            </a:pPr>
            <a:r>
              <a:rPr sz="1467" spc="-133" dirty="0">
                <a:latin typeface="Gill Sans MT"/>
                <a:cs typeface="Gill Sans MT"/>
              </a:rPr>
              <a:t>A</a:t>
            </a:r>
            <a:r>
              <a:rPr sz="1467" spc="-87" dirty="0">
                <a:latin typeface="Gill Sans MT"/>
                <a:cs typeface="Gill Sans MT"/>
              </a:rPr>
              <a:t>L</a:t>
            </a:r>
            <a:r>
              <a:rPr sz="1467" spc="-100" dirty="0">
                <a:latin typeface="Gill Sans MT"/>
                <a:cs typeface="Gill Sans MT"/>
              </a:rPr>
              <a:t>U</a:t>
            </a:r>
            <a:endParaRPr sz="1467">
              <a:latin typeface="Gill Sans MT"/>
              <a:cs typeface="Gill Sans MT"/>
            </a:endParaRPr>
          </a:p>
        </p:txBody>
      </p:sp>
      <p:sp>
        <p:nvSpPr>
          <p:cNvPr id="47" name="object 47"/>
          <p:cNvSpPr txBox="1"/>
          <p:nvPr/>
        </p:nvSpPr>
        <p:spPr>
          <a:xfrm>
            <a:off x="8642457" y="4477962"/>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sp>
        <p:nvSpPr>
          <p:cNvPr id="48" name="object 48"/>
          <p:cNvSpPr/>
          <p:nvPr/>
        </p:nvSpPr>
        <p:spPr>
          <a:xfrm>
            <a:off x="7980679" y="2380488"/>
            <a:ext cx="1252220" cy="1920240"/>
          </a:xfrm>
          <a:custGeom>
            <a:avLst/>
            <a:gdLst/>
            <a:ahLst/>
            <a:cxnLst/>
            <a:rect l="l" t="t" r="r" b="b"/>
            <a:pathLst>
              <a:path w="939165" h="1440180">
                <a:moveTo>
                  <a:pt x="0" y="0"/>
                </a:moveTo>
                <a:lnTo>
                  <a:pt x="938784" y="0"/>
                </a:lnTo>
                <a:lnTo>
                  <a:pt x="938784"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9" name="object 49"/>
          <p:cNvSpPr txBox="1"/>
          <p:nvPr/>
        </p:nvSpPr>
        <p:spPr>
          <a:xfrm>
            <a:off x="8105506" y="3980495"/>
            <a:ext cx="522393" cy="247141"/>
          </a:xfrm>
          <a:prstGeom prst="rect">
            <a:avLst/>
          </a:prstGeom>
        </p:spPr>
        <p:txBody>
          <a:bodyPr vert="horz" wrap="square" lIns="0" tIns="21167" rIns="0" bIns="0" rtlCol="0">
            <a:spAutoFit/>
          </a:bodyPr>
          <a:lstStyle/>
          <a:p>
            <a:pPr marL="16933">
              <a:spcBef>
                <a:spcPts val="167"/>
              </a:spcBef>
            </a:pPr>
            <a:r>
              <a:rPr sz="1467" spc="-127" dirty="0">
                <a:latin typeface="Gill Sans MT"/>
                <a:cs typeface="Gill Sans MT"/>
              </a:rPr>
              <a:t>R</a:t>
            </a:r>
            <a:r>
              <a:rPr sz="1467" spc="127" dirty="0">
                <a:latin typeface="Gill Sans MT"/>
                <a:cs typeface="Gill Sans MT"/>
              </a:rPr>
              <a:t>e</a:t>
            </a:r>
            <a:r>
              <a:rPr sz="1467" spc="87" dirty="0">
                <a:latin typeface="Gill Sans MT"/>
                <a:cs typeface="Gill Sans MT"/>
              </a:rPr>
              <a:t>g</a:t>
            </a:r>
            <a:r>
              <a:rPr sz="1467" spc="7" dirty="0">
                <a:latin typeface="Gill Sans MT"/>
                <a:cs typeface="Gill Sans MT"/>
              </a:rPr>
              <a:t> </a:t>
            </a:r>
            <a:r>
              <a:rPr sz="1467" spc="-152" dirty="0">
                <a:latin typeface="Gill Sans MT"/>
                <a:cs typeface="Gill Sans MT"/>
              </a:rPr>
              <a:t>[</a:t>
            </a:r>
            <a:r>
              <a:rPr sz="1467" spc="13" dirty="0">
                <a:latin typeface="Gill Sans MT"/>
                <a:cs typeface="Gill Sans MT"/>
              </a:rPr>
              <a:t> </a:t>
            </a:r>
            <a:r>
              <a:rPr sz="1467" spc="-152" dirty="0">
                <a:latin typeface="Gill Sans MT"/>
                <a:cs typeface="Gill Sans MT"/>
              </a:rPr>
              <a:t>]</a:t>
            </a:r>
            <a:endParaRPr sz="1467">
              <a:latin typeface="Gill Sans MT"/>
              <a:cs typeface="Gill Sans MT"/>
            </a:endParaRPr>
          </a:p>
        </p:txBody>
      </p:sp>
      <p:grpSp>
        <p:nvGrpSpPr>
          <p:cNvPr id="50" name="object 50"/>
          <p:cNvGrpSpPr/>
          <p:nvPr/>
        </p:nvGrpSpPr>
        <p:grpSpPr>
          <a:xfrm>
            <a:off x="7100062" y="1761997"/>
            <a:ext cx="4120727" cy="2700019"/>
            <a:chOff x="5325046" y="1321498"/>
            <a:chExt cx="3090545" cy="2025014"/>
          </a:xfrm>
        </p:grpSpPr>
        <p:sp>
          <p:nvSpPr>
            <p:cNvPr id="51" name="object 51"/>
            <p:cNvSpPr/>
            <p:nvPr/>
          </p:nvSpPr>
          <p:spPr>
            <a:xfrm>
              <a:off x="8044434" y="2676905"/>
              <a:ext cx="337185" cy="6350"/>
            </a:xfrm>
            <a:custGeom>
              <a:avLst/>
              <a:gdLst/>
              <a:ahLst/>
              <a:cxnLst/>
              <a:rect l="l" t="t" r="r" b="b"/>
              <a:pathLst>
                <a:path w="337184" h="6350">
                  <a:moveTo>
                    <a:pt x="0" y="6095"/>
                  </a:moveTo>
                  <a:lnTo>
                    <a:pt x="336804" y="0"/>
                  </a:lnTo>
                </a:path>
              </a:pathLst>
            </a:custGeom>
            <a:ln w="28574">
              <a:solidFill>
                <a:srgbClr val="000000"/>
              </a:solidFill>
            </a:ln>
          </p:spPr>
          <p:txBody>
            <a:bodyPr wrap="square" lIns="0" tIns="0" rIns="0" bIns="0" rtlCol="0"/>
            <a:lstStyle/>
            <a:p>
              <a:endParaRPr sz="2400"/>
            </a:p>
          </p:txBody>
        </p:sp>
        <p:sp>
          <p:nvSpPr>
            <p:cNvPr id="52" name="object 52"/>
            <p:cNvSpPr/>
            <p:nvPr/>
          </p:nvSpPr>
          <p:spPr>
            <a:xfrm>
              <a:off x="6936486" y="2519933"/>
              <a:ext cx="620395" cy="0"/>
            </a:xfrm>
            <a:custGeom>
              <a:avLst/>
              <a:gdLst/>
              <a:ahLst/>
              <a:cxnLst/>
              <a:rect l="l" t="t" r="r" b="b"/>
              <a:pathLst>
                <a:path w="620395">
                  <a:moveTo>
                    <a:pt x="0" y="0"/>
                  </a:moveTo>
                  <a:lnTo>
                    <a:pt x="619988" y="0"/>
                  </a:lnTo>
                </a:path>
              </a:pathLst>
            </a:custGeom>
            <a:ln w="25400">
              <a:solidFill>
                <a:srgbClr val="000000"/>
              </a:solidFill>
            </a:ln>
          </p:spPr>
          <p:txBody>
            <a:bodyPr wrap="square" lIns="0" tIns="0" rIns="0" bIns="0" rtlCol="0"/>
            <a:lstStyle/>
            <a:p>
              <a:endParaRPr sz="2400"/>
            </a:p>
          </p:txBody>
        </p:sp>
        <p:sp>
          <p:nvSpPr>
            <p:cNvPr id="53" name="object 53"/>
            <p:cNvSpPr/>
            <p:nvPr/>
          </p:nvSpPr>
          <p:spPr>
            <a:xfrm>
              <a:off x="7543779" y="24818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4" name="object 54"/>
            <p:cNvSpPr/>
            <p:nvPr/>
          </p:nvSpPr>
          <p:spPr>
            <a:xfrm>
              <a:off x="8387334" y="1341882"/>
              <a:ext cx="13970" cy="1325880"/>
            </a:xfrm>
            <a:custGeom>
              <a:avLst/>
              <a:gdLst/>
              <a:ahLst/>
              <a:cxnLst/>
              <a:rect l="l" t="t" r="r" b="b"/>
              <a:pathLst>
                <a:path w="13970" h="1325880">
                  <a:moveTo>
                    <a:pt x="13716" y="0"/>
                  </a:moveTo>
                  <a:lnTo>
                    <a:pt x="0" y="1325880"/>
                  </a:lnTo>
                </a:path>
              </a:pathLst>
            </a:custGeom>
            <a:ln w="28575">
              <a:solidFill>
                <a:srgbClr val="000000"/>
              </a:solidFill>
            </a:ln>
          </p:spPr>
          <p:txBody>
            <a:bodyPr wrap="square" lIns="0" tIns="0" rIns="0" bIns="0" rtlCol="0"/>
            <a:lstStyle/>
            <a:p>
              <a:endParaRPr sz="2400"/>
            </a:p>
          </p:txBody>
        </p:sp>
        <p:sp>
          <p:nvSpPr>
            <p:cNvPr id="55" name="object 55"/>
            <p:cNvSpPr/>
            <p:nvPr/>
          </p:nvSpPr>
          <p:spPr>
            <a:xfrm>
              <a:off x="5353050" y="1335786"/>
              <a:ext cx="3039110" cy="1905"/>
            </a:xfrm>
            <a:custGeom>
              <a:avLst/>
              <a:gdLst/>
              <a:ahLst/>
              <a:cxnLst/>
              <a:rect l="l" t="t" r="r" b="b"/>
              <a:pathLst>
                <a:path w="3039109" h="1905">
                  <a:moveTo>
                    <a:pt x="0" y="1524"/>
                  </a:moveTo>
                  <a:lnTo>
                    <a:pt x="3038856" y="0"/>
                  </a:lnTo>
                </a:path>
              </a:pathLst>
            </a:custGeom>
            <a:ln w="28575">
              <a:solidFill>
                <a:srgbClr val="000000"/>
              </a:solidFill>
            </a:ln>
          </p:spPr>
          <p:txBody>
            <a:bodyPr wrap="square" lIns="0" tIns="0" rIns="0" bIns="0" rtlCol="0"/>
            <a:lstStyle/>
            <a:p>
              <a:endParaRPr sz="2400"/>
            </a:p>
          </p:txBody>
        </p:sp>
        <p:sp>
          <p:nvSpPr>
            <p:cNvPr id="56" name="object 56"/>
            <p:cNvSpPr/>
            <p:nvPr/>
          </p:nvSpPr>
          <p:spPr>
            <a:xfrm>
              <a:off x="5339334" y="1341882"/>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7" name="object 57"/>
            <p:cNvSpPr/>
            <p:nvPr/>
          </p:nvSpPr>
          <p:spPr>
            <a:xfrm>
              <a:off x="5345430" y="2036826"/>
              <a:ext cx="563880" cy="0"/>
            </a:xfrm>
            <a:custGeom>
              <a:avLst/>
              <a:gdLst/>
              <a:ahLst/>
              <a:cxnLst/>
              <a:rect l="l" t="t" r="r" b="b"/>
              <a:pathLst>
                <a:path w="563879">
                  <a:moveTo>
                    <a:pt x="0" y="0"/>
                  </a:moveTo>
                  <a:lnTo>
                    <a:pt x="563664" y="0"/>
                  </a:lnTo>
                </a:path>
              </a:pathLst>
            </a:custGeom>
            <a:ln w="25400">
              <a:solidFill>
                <a:srgbClr val="000000"/>
              </a:solidFill>
            </a:ln>
          </p:spPr>
          <p:txBody>
            <a:bodyPr wrap="square" lIns="0" tIns="0" rIns="0" bIns="0" rtlCol="0"/>
            <a:lstStyle/>
            <a:p>
              <a:endParaRPr sz="2400"/>
            </a:p>
          </p:txBody>
        </p:sp>
        <p:sp>
          <p:nvSpPr>
            <p:cNvPr id="58" name="object 58"/>
            <p:cNvSpPr/>
            <p:nvPr/>
          </p:nvSpPr>
          <p:spPr>
            <a:xfrm>
              <a:off x="5896400"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9" name="object 59"/>
            <p:cNvSpPr/>
            <p:nvPr/>
          </p:nvSpPr>
          <p:spPr>
            <a:xfrm>
              <a:off x="6543294" y="3141729"/>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60" name="object 60"/>
            <p:cNvSpPr/>
            <p:nvPr/>
          </p:nvSpPr>
          <p:spPr>
            <a:xfrm>
              <a:off x="6590538" y="3225546"/>
              <a:ext cx="0" cy="108585"/>
            </a:xfrm>
            <a:custGeom>
              <a:avLst/>
              <a:gdLst/>
              <a:ahLst/>
              <a:cxnLst/>
              <a:rect l="l" t="t" r="r" b="b"/>
              <a:pathLst>
                <a:path h="108585">
                  <a:moveTo>
                    <a:pt x="0" y="0"/>
                  </a:moveTo>
                  <a:lnTo>
                    <a:pt x="0" y="108204"/>
                  </a:lnTo>
                </a:path>
              </a:pathLst>
            </a:custGeom>
            <a:ln w="25400">
              <a:solidFill>
                <a:srgbClr val="000000"/>
              </a:solidFill>
            </a:ln>
          </p:spPr>
          <p:txBody>
            <a:bodyPr wrap="square" lIns="0" tIns="0" rIns="0" bIns="0" rtlCol="0"/>
            <a:lstStyle/>
            <a:p>
              <a:endParaRPr sz="2400"/>
            </a:p>
          </p:txBody>
        </p:sp>
      </p:grpSp>
      <p:sp>
        <p:nvSpPr>
          <p:cNvPr id="61" name="object 61"/>
          <p:cNvSpPr txBox="1"/>
          <p:nvPr/>
        </p:nvSpPr>
        <p:spPr>
          <a:xfrm>
            <a:off x="6923772" y="3155317"/>
            <a:ext cx="71120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193" dirty="0">
                <a:latin typeface="Gill Sans MT"/>
                <a:cs typeface="Gill Sans MT"/>
              </a:rPr>
              <a:t>1</a:t>
            </a:r>
            <a:r>
              <a:rPr sz="1333" spc="40" dirty="0">
                <a:latin typeface="Gill Sans MT"/>
                <a:cs typeface="Gill Sans MT"/>
              </a:rPr>
              <a:t>9:</a:t>
            </a:r>
            <a:r>
              <a:rPr sz="1333" spc="-193" dirty="0">
                <a:latin typeface="Gill Sans MT"/>
                <a:cs typeface="Gill Sans MT"/>
              </a:rPr>
              <a:t>1</a:t>
            </a:r>
            <a:r>
              <a:rPr sz="1333" spc="-40" dirty="0">
                <a:latin typeface="Gill Sans MT"/>
                <a:cs typeface="Gill Sans MT"/>
              </a:rPr>
              <a:t>5]</a:t>
            </a:r>
            <a:endParaRPr sz="1333">
              <a:latin typeface="Gill Sans MT"/>
              <a:cs typeface="Gill Sans MT"/>
            </a:endParaRPr>
          </a:p>
        </p:txBody>
      </p:sp>
      <p:sp>
        <p:nvSpPr>
          <p:cNvPr id="62" name="object 62"/>
          <p:cNvSpPr txBox="1"/>
          <p:nvPr/>
        </p:nvSpPr>
        <p:spPr>
          <a:xfrm>
            <a:off x="6975922" y="2837817"/>
            <a:ext cx="611293" cy="221365"/>
          </a:xfrm>
          <a:prstGeom prst="rect">
            <a:avLst/>
          </a:prstGeom>
        </p:spPr>
        <p:txBody>
          <a:bodyPr vert="horz" wrap="square" lIns="0" tIns="16087" rIns="0" bIns="0" rtlCol="0">
            <a:spAutoFit/>
          </a:bodyPr>
          <a:lstStyle/>
          <a:p>
            <a:pPr marL="16933">
              <a:spcBef>
                <a:spcPts val="127"/>
              </a:spcBef>
            </a:pPr>
            <a:r>
              <a:rPr sz="1333" spc="-67" dirty="0">
                <a:latin typeface="Gill Sans MT"/>
                <a:cs typeface="Gill Sans MT"/>
              </a:rPr>
              <a:t>Inst[11:7]</a:t>
            </a:r>
            <a:endParaRPr sz="1333">
              <a:latin typeface="Gill Sans MT"/>
              <a:cs typeface="Gill Sans MT"/>
            </a:endParaRPr>
          </a:p>
        </p:txBody>
      </p:sp>
      <p:sp>
        <p:nvSpPr>
          <p:cNvPr id="63" name="object 63"/>
          <p:cNvSpPr txBox="1"/>
          <p:nvPr/>
        </p:nvSpPr>
        <p:spPr>
          <a:xfrm>
            <a:off x="8000503" y="3599817"/>
            <a:ext cx="458047" cy="221365"/>
          </a:xfrm>
          <a:prstGeom prst="rect">
            <a:avLst/>
          </a:prstGeom>
        </p:spPr>
        <p:txBody>
          <a:bodyPr vert="horz" wrap="square" lIns="0" tIns="16087" rIns="0" bIns="0" rtlCol="0">
            <a:spAutoFit/>
          </a:bodyPr>
          <a:lstStyle/>
          <a:p>
            <a:pPr marL="16933">
              <a:spcBef>
                <a:spcPts val="127"/>
              </a:spcBef>
            </a:pP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87" dirty="0">
                <a:latin typeface="Gill Sans MT"/>
                <a:cs typeface="Gill Sans MT"/>
              </a:rPr>
              <a:t>B</a:t>
            </a:r>
            <a:endParaRPr sz="1333">
              <a:latin typeface="Gill Sans MT"/>
              <a:cs typeface="Gill Sans MT"/>
            </a:endParaRPr>
          </a:p>
        </p:txBody>
      </p:sp>
      <p:sp>
        <p:nvSpPr>
          <p:cNvPr id="64" name="object 64"/>
          <p:cNvSpPr txBox="1"/>
          <p:nvPr/>
        </p:nvSpPr>
        <p:spPr>
          <a:xfrm>
            <a:off x="8699003" y="3264079"/>
            <a:ext cx="46566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0" dirty="0">
                <a:latin typeface="Gill Sans MT"/>
                <a:cs typeface="Gill Sans MT"/>
              </a:rPr>
              <a:t>aA</a:t>
            </a:r>
            <a:endParaRPr sz="1333">
              <a:latin typeface="Gill Sans MT"/>
              <a:cs typeface="Gill Sans MT"/>
            </a:endParaRPr>
          </a:p>
        </p:txBody>
      </p:sp>
      <p:sp>
        <p:nvSpPr>
          <p:cNvPr id="65" name="object 65"/>
          <p:cNvSpPr txBox="1"/>
          <p:nvPr/>
        </p:nvSpPr>
        <p:spPr>
          <a:xfrm>
            <a:off x="8699003" y="3656027"/>
            <a:ext cx="453813"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47" dirty="0">
                <a:latin typeface="Gill Sans MT"/>
                <a:cs typeface="Gill Sans MT"/>
              </a:rPr>
              <a:t>aB</a:t>
            </a:r>
            <a:endParaRPr sz="1333">
              <a:latin typeface="Gill Sans MT"/>
              <a:cs typeface="Gill Sans MT"/>
            </a:endParaRPr>
          </a:p>
        </p:txBody>
      </p:sp>
      <p:sp>
        <p:nvSpPr>
          <p:cNvPr id="66" name="object 66"/>
          <p:cNvSpPr txBox="1"/>
          <p:nvPr/>
        </p:nvSpPr>
        <p:spPr>
          <a:xfrm>
            <a:off x="7996314" y="2919852"/>
            <a:ext cx="474133" cy="556862"/>
          </a:xfrm>
          <a:prstGeom prst="rect">
            <a:avLst/>
          </a:prstGeom>
        </p:spPr>
        <p:txBody>
          <a:bodyPr vert="horz" wrap="square" lIns="0" tIns="16933" rIns="0" bIns="0" rtlCol="0">
            <a:spAutoFit/>
          </a:bodyPr>
          <a:lstStyle/>
          <a:p>
            <a:pPr marL="20319" marR="6773" indent="-4233">
              <a:lnSpc>
                <a:spcPct val="139000"/>
              </a:lnSpc>
              <a:spcBef>
                <a:spcPts val="133"/>
              </a:spcBef>
            </a:pP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27" dirty="0">
                <a:latin typeface="Gill Sans MT"/>
                <a:cs typeface="Gill Sans MT"/>
              </a:rPr>
              <a:t>D  </a:t>
            </a: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33" dirty="0">
                <a:latin typeface="Gill Sans MT"/>
                <a:cs typeface="Gill Sans MT"/>
              </a:rPr>
              <a:t>A</a:t>
            </a:r>
            <a:endParaRPr sz="1333">
              <a:latin typeface="Gill Sans MT"/>
              <a:cs typeface="Gill Sans MT"/>
            </a:endParaRPr>
          </a:p>
        </p:txBody>
      </p:sp>
      <p:sp>
        <p:nvSpPr>
          <p:cNvPr id="67" name="object 67"/>
          <p:cNvSpPr txBox="1"/>
          <p:nvPr/>
        </p:nvSpPr>
        <p:spPr>
          <a:xfrm>
            <a:off x="8000503" y="2584557"/>
            <a:ext cx="46820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7" dirty="0">
                <a:latin typeface="Gill Sans MT"/>
                <a:cs typeface="Gill Sans MT"/>
              </a:rPr>
              <a:t>aD</a:t>
            </a:r>
            <a:endParaRPr sz="1333">
              <a:latin typeface="Gill Sans MT"/>
              <a:cs typeface="Gill Sans MT"/>
            </a:endParaRPr>
          </a:p>
        </p:txBody>
      </p:sp>
      <p:sp>
        <p:nvSpPr>
          <p:cNvPr id="68" name="object 68"/>
          <p:cNvSpPr txBox="1"/>
          <p:nvPr/>
        </p:nvSpPr>
        <p:spPr>
          <a:xfrm>
            <a:off x="10782352" y="3261181"/>
            <a:ext cx="247227" cy="221365"/>
          </a:xfrm>
          <a:prstGeom prst="rect">
            <a:avLst/>
          </a:prstGeom>
        </p:spPr>
        <p:txBody>
          <a:bodyPr vert="horz" wrap="square" lIns="0" tIns="16087" rIns="0" bIns="0" rtlCol="0">
            <a:spAutoFit/>
          </a:bodyPr>
          <a:lstStyle/>
          <a:p>
            <a:pPr marL="16933">
              <a:spcBef>
                <a:spcPts val="127"/>
              </a:spcBef>
            </a:pPr>
            <a:r>
              <a:rPr sz="1333" spc="80" dirty="0">
                <a:latin typeface="Gill Sans MT"/>
                <a:cs typeface="Gill Sans MT"/>
              </a:rPr>
              <a:t>a</a:t>
            </a:r>
            <a:r>
              <a:rPr sz="1333" spc="60" dirty="0">
                <a:latin typeface="Gill Sans MT"/>
                <a:cs typeface="Gill Sans MT"/>
              </a:rPr>
              <a:t>l</a:t>
            </a:r>
            <a:r>
              <a:rPr sz="1333" dirty="0">
                <a:latin typeface="Gill Sans MT"/>
                <a:cs typeface="Gill Sans MT"/>
              </a:rPr>
              <a:t>u</a:t>
            </a:r>
            <a:endParaRPr sz="1333">
              <a:latin typeface="Gill Sans MT"/>
              <a:cs typeface="Gill Sans MT"/>
            </a:endParaRPr>
          </a:p>
        </p:txBody>
      </p:sp>
      <p:sp>
        <p:nvSpPr>
          <p:cNvPr id="69" name="object 69"/>
          <p:cNvSpPr txBox="1"/>
          <p:nvPr/>
        </p:nvSpPr>
        <p:spPr>
          <a:xfrm>
            <a:off x="9290848" y="3054443"/>
            <a:ext cx="572345" cy="221365"/>
          </a:xfrm>
          <a:prstGeom prst="rect">
            <a:avLst/>
          </a:prstGeom>
        </p:spPr>
        <p:txBody>
          <a:bodyPr vert="horz" wrap="square" lIns="0" tIns="16087" rIns="0" bIns="0" rtlCol="0">
            <a:spAutoFit/>
          </a:bodyPr>
          <a:lstStyle/>
          <a:p>
            <a:pPr marL="16933">
              <a:spcBef>
                <a:spcPts val="127"/>
              </a:spcBef>
            </a:pPr>
            <a:r>
              <a:rPr sz="1333" spc="-53" dirty="0">
                <a:latin typeface="Gill Sans MT"/>
                <a:cs typeface="Gill Sans MT"/>
              </a:rPr>
              <a:t>Reg[rs1]</a:t>
            </a:r>
            <a:endParaRPr sz="1333">
              <a:latin typeface="Gill Sans MT"/>
              <a:cs typeface="Gill Sans MT"/>
            </a:endParaRPr>
          </a:p>
        </p:txBody>
      </p:sp>
      <p:sp>
        <p:nvSpPr>
          <p:cNvPr id="70" name="object 70"/>
          <p:cNvSpPr txBox="1"/>
          <p:nvPr/>
        </p:nvSpPr>
        <p:spPr>
          <a:xfrm>
            <a:off x="9270503" y="3494718"/>
            <a:ext cx="600287" cy="221365"/>
          </a:xfrm>
          <a:prstGeom prst="rect">
            <a:avLst/>
          </a:prstGeom>
        </p:spPr>
        <p:txBody>
          <a:bodyPr vert="horz" wrap="square" lIns="0" tIns="16087" rIns="0" bIns="0" rtlCol="0">
            <a:spAutoFit/>
          </a:bodyPr>
          <a:lstStyle/>
          <a:p>
            <a:pPr marL="16933">
              <a:spcBef>
                <a:spcPts val="127"/>
              </a:spcBef>
            </a:pPr>
            <a:r>
              <a:rPr sz="1333" spc="-27" dirty="0">
                <a:latin typeface="Gill Sans MT"/>
                <a:cs typeface="Gill Sans MT"/>
              </a:rPr>
              <a:t>Reg[rs2]</a:t>
            </a:r>
            <a:endParaRPr sz="1333">
              <a:latin typeface="Gill Sans MT"/>
              <a:cs typeface="Gill Sans MT"/>
            </a:endParaRPr>
          </a:p>
        </p:txBody>
      </p:sp>
      <p:sp>
        <p:nvSpPr>
          <p:cNvPr id="71" name="object 71"/>
          <p:cNvSpPr txBox="1"/>
          <p:nvPr/>
        </p:nvSpPr>
        <p:spPr>
          <a:xfrm>
            <a:off x="6948447" y="4540651"/>
            <a:ext cx="65024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87" dirty="0">
                <a:latin typeface="Gill Sans MT"/>
                <a:cs typeface="Gill Sans MT"/>
              </a:rPr>
              <a:t>3</a:t>
            </a:r>
            <a:r>
              <a:rPr sz="1333" spc="-80" dirty="0">
                <a:latin typeface="Gill Sans MT"/>
                <a:cs typeface="Gill Sans MT"/>
              </a:rPr>
              <a:t>1</a:t>
            </a:r>
            <a:r>
              <a:rPr sz="1333" spc="53" dirty="0">
                <a:latin typeface="Gill Sans MT"/>
                <a:cs typeface="Gill Sans MT"/>
              </a:rPr>
              <a:t>:</a:t>
            </a:r>
            <a:r>
              <a:rPr sz="1333" spc="-40" dirty="0">
                <a:latin typeface="Gill Sans MT"/>
                <a:cs typeface="Gill Sans MT"/>
              </a:rPr>
              <a:t>0]</a:t>
            </a:r>
            <a:endParaRPr sz="1333">
              <a:latin typeface="Gill Sans MT"/>
              <a:cs typeface="Gill Sans MT"/>
            </a:endParaRPr>
          </a:p>
        </p:txBody>
      </p:sp>
      <p:grpSp>
        <p:nvGrpSpPr>
          <p:cNvPr id="72" name="object 72"/>
          <p:cNvGrpSpPr/>
          <p:nvPr/>
        </p:nvGrpSpPr>
        <p:grpSpPr>
          <a:xfrm>
            <a:off x="3736847" y="3792733"/>
            <a:ext cx="7557347" cy="1797473"/>
            <a:chOff x="2802635" y="2844549"/>
            <a:chExt cx="5668010" cy="1348105"/>
          </a:xfrm>
        </p:grpSpPr>
        <p:sp>
          <p:nvSpPr>
            <p:cNvPr id="73" name="object 73"/>
            <p:cNvSpPr/>
            <p:nvPr/>
          </p:nvSpPr>
          <p:spPr>
            <a:xfrm>
              <a:off x="6942582" y="2882646"/>
              <a:ext cx="620395" cy="0"/>
            </a:xfrm>
            <a:custGeom>
              <a:avLst/>
              <a:gdLst/>
              <a:ahLst/>
              <a:cxnLst/>
              <a:rect l="l" t="t" r="r" b="b"/>
              <a:pathLst>
                <a:path w="620395">
                  <a:moveTo>
                    <a:pt x="0" y="0"/>
                  </a:moveTo>
                  <a:lnTo>
                    <a:pt x="619988" y="0"/>
                  </a:lnTo>
                </a:path>
              </a:pathLst>
            </a:custGeom>
            <a:ln w="25400">
              <a:solidFill>
                <a:srgbClr val="000000"/>
              </a:solidFill>
            </a:ln>
          </p:spPr>
          <p:txBody>
            <a:bodyPr wrap="square" lIns="0" tIns="0" rIns="0" bIns="0" rtlCol="0"/>
            <a:lstStyle/>
            <a:p>
              <a:endParaRPr sz="2400"/>
            </a:p>
          </p:txBody>
        </p:sp>
        <p:sp>
          <p:nvSpPr>
            <p:cNvPr id="74" name="object 74"/>
            <p:cNvSpPr/>
            <p:nvPr/>
          </p:nvSpPr>
          <p:spPr>
            <a:xfrm>
              <a:off x="7549875" y="284454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5" name="object 75"/>
            <p:cNvSpPr/>
            <p:nvPr/>
          </p:nvSpPr>
          <p:spPr>
            <a:xfrm>
              <a:off x="2821685" y="3620262"/>
              <a:ext cx="5629910" cy="553720"/>
            </a:xfrm>
            <a:custGeom>
              <a:avLst/>
              <a:gdLst/>
              <a:ahLst/>
              <a:cxnLst/>
              <a:rect l="l" t="t" r="r" b="b"/>
              <a:pathLst>
                <a:path w="5629909" h="553720">
                  <a:moveTo>
                    <a:pt x="0" y="0"/>
                  </a:moveTo>
                  <a:lnTo>
                    <a:pt x="5629656" y="0"/>
                  </a:lnTo>
                  <a:lnTo>
                    <a:pt x="5629656" y="553212"/>
                  </a:lnTo>
                  <a:lnTo>
                    <a:pt x="0" y="553212"/>
                  </a:lnTo>
                  <a:lnTo>
                    <a:pt x="0" y="0"/>
                  </a:lnTo>
                  <a:close/>
                </a:path>
              </a:pathLst>
            </a:custGeom>
            <a:ln w="38100">
              <a:solidFill>
                <a:srgbClr val="000000"/>
              </a:solidFill>
            </a:ln>
          </p:spPr>
          <p:txBody>
            <a:bodyPr wrap="square" lIns="0" tIns="0" rIns="0" bIns="0" rtlCol="0"/>
            <a:lstStyle/>
            <a:p>
              <a:endParaRPr sz="2400"/>
            </a:p>
          </p:txBody>
        </p:sp>
      </p:grpSp>
      <p:sp>
        <p:nvSpPr>
          <p:cNvPr id="76" name="object 76"/>
          <p:cNvSpPr txBox="1"/>
          <p:nvPr/>
        </p:nvSpPr>
        <p:spPr>
          <a:xfrm>
            <a:off x="5888615" y="5253717"/>
            <a:ext cx="1003300" cy="247141"/>
          </a:xfrm>
          <a:prstGeom prst="rect">
            <a:avLst/>
          </a:prstGeom>
        </p:spPr>
        <p:txBody>
          <a:bodyPr vert="horz" wrap="square" lIns="0" tIns="21167" rIns="0" bIns="0" rtlCol="0">
            <a:spAutoFit/>
          </a:bodyPr>
          <a:lstStyle/>
          <a:p>
            <a:pPr>
              <a:spcBef>
                <a:spcPts val="167"/>
              </a:spcBef>
            </a:pPr>
            <a:r>
              <a:rPr sz="1467" spc="-167" dirty="0">
                <a:latin typeface="Gill Sans MT"/>
                <a:cs typeface="Gill Sans MT"/>
              </a:rPr>
              <a:t>C</a:t>
            </a:r>
            <a:r>
              <a:rPr sz="1467" spc="-20" dirty="0">
                <a:latin typeface="Gill Sans MT"/>
                <a:cs typeface="Gill Sans MT"/>
              </a:rPr>
              <a:t>on</a:t>
            </a:r>
            <a:r>
              <a:rPr sz="1467" spc="-7" dirty="0">
                <a:latin typeface="Gill Sans MT"/>
                <a:cs typeface="Gill Sans MT"/>
              </a:rPr>
              <a:t>t</a:t>
            </a:r>
            <a:r>
              <a:rPr sz="1467" spc="-107" dirty="0">
                <a:latin typeface="Gill Sans MT"/>
                <a:cs typeface="Gill Sans MT"/>
              </a:rPr>
              <a:t>r</a:t>
            </a:r>
            <a:r>
              <a:rPr sz="1467" spc="-27" dirty="0">
                <a:latin typeface="Gill Sans MT"/>
                <a:cs typeface="Gill Sans MT"/>
              </a:rPr>
              <a:t>ol</a:t>
            </a:r>
            <a:r>
              <a:rPr sz="1467" spc="7" dirty="0">
                <a:latin typeface="Gill Sans MT"/>
                <a:cs typeface="Gill Sans MT"/>
              </a:rPr>
              <a:t> </a:t>
            </a:r>
            <a:r>
              <a:rPr sz="1467" spc="-13" dirty="0">
                <a:latin typeface="Gill Sans MT"/>
                <a:cs typeface="Gill Sans MT"/>
              </a:rPr>
              <a:t>l</a:t>
            </a:r>
            <a:r>
              <a:rPr sz="1467" spc="100" dirty="0">
                <a:latin typeface="Gill Sans MT"/>
                <a:cs typeface="Gill Sans MT"/>
              </a:rPr>
              <a:t>o</a:t>
            </a:r>
            <a:r>
              <a:rPr sz="1467" spc="87" dirty="0">
                <a:latin typeface="Gill Sans MT"/>
                <a:cs typeface="Gill Sans MT"/>
              </a:rPr>
              <a:t>g</a:t>
            </a:r>
            <a:r>
              <a:rPr sz="1467" spc="-13" dirty="0">
                <a:latin typeface="Gill Sans MT"/>
                <a:cs typeface="Gill Sans MT"/>
              </a:rPr>
              <a:t>i</a:t>
            </a:r>
            <a:r>
              <a:rPr sz="1467" spc="-20" dirty="0">
                <a:latin typeface="Gill Sans MT"/>
                <a:cs typeface="Gill Sans MT"/>
              </a:rPr>
              <a:t>c</a:t>
            </a:r>
            <a:endParaRPr sz="1467">
              <a:latin typeface="Gill Sans MT"/>
              <a:cs typeface="Gill Sans MT"/>
            </a:endParaRPr>
          </a:p>
        </p:txBody>
      </p:sp>
      <p:grpSp>
        <p:nvGrpSpPr>
          <p:cNvPr id="77" name="object 77"/>
          <p:cNvGrpSpPr/>
          <p:nvPr/>
        </p:nvGrpSpPr>
        <p:grpSpPr>
          <a:xfrm>
            <a:off x="8291580" y="4300726"/>
            <a:ext cx="101600" cy="520700"/>
            <a:chOff x="6218685" y="3225544"/>
            <a:chExt cx="76200" cy="390525"/>
          </a:xfrm>
        </p:grpSpPr>
        <p:sp>
          <p:nvSpPr>
            <p:cNvPr id="78" name="object 78"/>
            <p:cNvSpPr/>
            <p:nvPr/>
          </p:nvSpPr>
          <p:spPr>
            <a:xfrm>
              <a:off x="6256782" y="3289042"/>
              <a:ext cx="0" cy="327025"/>
            </a:xfrm>
            <a:custGeom>
              <a:avLst/>
              <a:gdLst/>
              <a:ahLst/>
              <a:cxnLst/>
              <a:rect l="l" t="t" r="r" b="b"/>
              <a:pathLst>
                <a:path h="327025">
                  <a:moveTo>
                    <a:pt x="0" y="326948"/>
                  </a:moveTo>
                  <a:lnTo>
                    <a:pt x="0" y="0"/>
                  </a:lnTo>
                </a:path>
              </a:pathLst>
            </a:custGeom>
            <a:ln w="25400">
              <a:solidFill>
                <a:srgbClr val="000000"/>
              </a:solidFill>
            </a:ln>
          </p:spPr>
          <p:txBody>
            <a:bodyPr wrap="square" lIns="0" tIns="0" rIns="0" bIns="0" rtlCol="0"/>
            <a:lstStyle/>
            <a:p>
              <a:endParaRPr sz="2400"/>
            </a:p>
          </p:txBody>
        </p:sp>
        <p:sp>
          <p:nvSpPr>
            <p:cNvPr id="79" name="object 79"/>
            <p:cNvSpPr/>
            <p:nvPr/>
          </p:nvSpPr>
          <p:spPr>
            <a:xfrm>
              <a:off x="6218685" y="3225544"/>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grpSp>
      <p:sp>
        <p:nvSpPr>
          <p:cNvPr id="80" name="object 80"/>
          <p:cNvSpPr txBox="1"/>
          <p:nvPr/>
        </p:nvSpPr>
        <p:spPr>
          <a:xfrm>
            <a:off x="3837149" y="883275"/>
            <a:ext cx="8243993" cy="715366"/>
          </a:xfrm>
          <a:prstGeom prst="rect">
            <a:avLst/>
          </a:prstGeom>
        </p:spPr>
        <p:txBody>
          <a:bodyPr vert="horz" wrap="square" lIns="0" tIns="16933" rIns="0" bIns="0" rtlCol="0">
            <a:spAutoFit/>
          </a:bodyPr>
          <a:lstStyle/>
          <a:p>
            <a:pPr marL="16933">
              <a:lnSpc>
                <a:spcPts val="2667"/>
              </a:lnSpc>
              <a:spcBef>
                <a:spcPts val="133"/>
              </a:spcBef>
            </a:pP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dirty="0">
                <a:latin typeface="Courier New"/>
                <a:cs typeface="Courier New"/>
              </a:rPr>
              <a:t>4</a:t>
            </a:r>
            <a:endParaRPr sz="2400">
              <a:latin typeface="Courier New"/>
              <a:cs typeface="Courier New"/>
            </a:endParaRPr>
          </a:p>
          <a:p>
            <a:pPr marL="2583115">
              <a:lnSpc>
                <a:spcPts val="2667"/>
              </a:lnSpc>
            </a:pPr>
            <a:r>
              <a:rPr sz="2400" b="1" spc="-13" dirty="0">
                <a:latin typeface="Courier New"/>
                <a:cs typeface="Courier New"/>
              </a:rPr>
              <a:t>Reg[rd]</a:t>
            </a:r>
            <a:r>
              <a:rPr sz="2400" b="1" spc="-33"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Reg[rs1]</a:t>
            </a:r>
            <a:r>
              <a:rPr sz="2400" b="1" spc="-33" dirty="0">
                <a:latin typeface="Courier New"/>
                <a:cs typeface="Courier New"/>
              </a:rPr>
              <a:t> </a:t>
            </a:r>
            <a:r>
              <a:rPr sz="2400" b="1" spc="-13" dirty="0">
                <a:latin typeface="Courier New"/>
                <a:cs typeface="Courier New"/>
              </a:rPr>
              <a:t>+/-</a:t>
            </a:r>
            <a:r>
              <a:rPr sz="2400" b="1" spc="-27" dirty="0">
                <a:latin typeface="Courier New"/>
                <a:cs typeface="Courier New"/>
              </a:rPr>
              <a:t> </a:t>
            </a:r>
            <a:r>
              <a:rPr sz="2400" b="1" spc="-13" dirty="0">
                <a:latin typeface="Courier New"/>
                <a:cs typeface="Courier New"/>
              </a:rPr>
              <a:t>Reg[rs2]</a:t>
            </a:r>
            <a:endParaRPr sz="2400">
              <a:latin typeface="Courier New"/>
              <a:cs typeface="Courier New"/>
            </a:endParaRPr>
          </a:p>
        </p:txBody>
      </p:sp>
      <p:sp>
        <p:nvSpPr>
          <p:cNvPr id="81" name="object 81"/>
          <p:cNvSpPr txBox="1"/>
          <p:nvPr/>
        </p:nvSpPr>
        <p:spPr>
          <a:xfrm>
            <a:off x="4121302" y="618971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7</a:t>
            </a:r>
            <a:endParaRPr sz="1867">
              <a:latin typeface="Courier New"/>
              <a:cs typeface="Courier New"/>
            </a:endParaRPr>
          </a:p>
        </p:txBody>
      </p:sp>
      <p:sp>
        <p:nvSpPr>
          <p:cNvPr id="82" name="object 82"/>
          <p:cNvSpPr txBox="1"/>
          <p:nvPr/>
        </p:nvSpPr>
        <p:spPr>
          <a:xfrm>
            <a:off x="5585330" y="618971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5</a:t>
            </a:r>
            <a:endParaRPr sz="1867">
              <a:latin typeface="Courier New"/>
              <a:cs typeface="Courier New"/>
            </a:endParaRPr>
          </a:p>
        </p:txBody>
      </p:sp>
      <p:sp>
        <p:nvSpPr>
          <p:cNvPr id="83" name="object 83"/>
          <p:cNvSpPr txBox="1"/>
          <p:nvPr/>
        </p:nvSpPr>
        <p:spPr>
          <a:xfrm>
            <a:off x="6936192" y="618971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5</a:t>
            </a:r>
            <a:endParaRPr sz="1867">
              <a:latin typeface="Courier New"/>
              <a:cs typeface="Courier New"/>
            </a:endParaRPr>
          </a:p>
        </p:txBody>
      </p:sp>
      <p:sp>
        <p:nvSpPr>
          <p:cNvPr id="84" name="object 84"/>
          <p:cNvSpPr txBox="1"/>
          <p:nvPr/>
        </p:nvSpPr>
        <p:spPr>
          <a:xfrm>
            <a:off x="8285389" y="618971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3</a:t>
            </a:r>
            <a:endParaRPr sz="1867">
              <a:latin typeface="Courier New"/>
              <a:cs typeface="Courier New"/>
            </a:endParaRPr>
          </a:p>
        </p:txBody>
      </p:sp>
      <p:sp>
        <p:nvSpPr>
          <p:cNvPr id="85" name="object 85"/>
          <p:cNvSpPr txBox="1"/>
          <p:nvPr/>
        </p:nvSpPr>
        <p:spPr>
          <a:xfrm>
            <a:off x="11100278" y="618971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7</a:t>
            </a:r>
            <a:endParaRPr sz="1867">
              <a:latin typeface="Courier New"/>
              <a:cs typeface="Courier New"/>
            </a:endParaRPr>
          </a:p>
        </p:txBody>
      </p:sp>
      <p:sp>
        <p:nvSpPr>
          <p:cNvPr id="86" name="object 86"/>
          <p:cNvSpPr txBox="1"/>
          <p:nvPr/>
        </p:nvSpPr>
        <p:spPr>
          <a:xfrm>
            <a:off x="9637914" y="618971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5</a:t>
            </a:r>
            <a:endParaRPr sz="1867">
              <a:latin typeface="Courier New"/>
              <a:cs typeface="Courier New"/>
            </a:endParaRPr>
          </a:p>
        </p:txBody>
      </p:sp>
      <p:sp>
        <p:nvSpPr>
          <p:cNvPr id="87" name="object 87"/>
          <p:cNvSpPr txBox="1"/>
          <p:nvPr/>
        </p:nvSpPr>
        <p:spPr>
          <a:xfrm>
            <a:off x="3309881" y="5538063"/>
            <a:ext cx="318347"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31</a:t>
            </a:r>
            <a:endParaRPr sz="1867">
              <a:latin typeface="Courier New"/>
              <a:cs typeface="Courier New"/>
            </a:endParaRPr>
          </a:p>
        </p:txBody>
      </p:sp>
      <p:sp>
        <p:nvSpPr>
          <p:cNvPr id="88" name="object 88"/>
          <p:cNvSpPr txBox="1"/>
          <p:nvPr/>
        </p:nvSpPr>
        <p:spPr>
          <a:xfrm>
            <a:off x="4660744" y="5538063"/>
            <a:ext cx="648545"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2</a:t>
            </a:r>
            <a:r>
              <a:rPr sz="1867" b="1" dirty="0">
                <a:latin typeface="Courier New"/>
                <a:cs typeface="Courier New"/>
              </a:rPr>
              <a:t>5</a:t>
            </a:r>
            <a:r>
              <a:rPr sz="1867" b="1" spc="-767" dirty="0">
                <a:latin typeface="Courier New"/>
                <a:cs typeface="Courier New"/>
              </a:rPr>
              <a:t> </a:t>
            </a:r>
            <a:r>
              <a:rPr sz="1867" b="1" spc="-7" dirty="0">
                <a:latin typeface="Courier New"/>
                <a:cs typeface="Courier New"/>
              </a:rPr>
              <a:t>24</a:t>
            </a:r>
            <a:endParaRPr sz="1867">
              <a:latin typeface="Courier New"/>
              <a:cs typeface="Courier New"/>
            </a:endParaRPr>
          </a:p>
        </p:txBody>
      </p:sp>
      <p:sp>
        <p:nvSpPr>
          <p:cNvPr id="89" name="object 89"/>
          <p:cNvSpPr txBox="1"/>
          <p:nvPr/>
        </p:nvSpPr>
        <p:spPr>
          <a:xfrm>
            <a:off x="6011605" y="5538063"/>
            <a:ext cx="657012"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2</a:t>
            </a:r>
            <a:r>
              <a:rPr sz="1867" b="1" dirty="0">
                <a:latin typeface="Courier New"/>
                <a:cs typeface="Courier New"/>
              </a:rPr>
              <a:t>0</a:t>
            </a:r>
            <a:r>
              <a:rPr sz="1867" b="1" spc="-700" dirty="0">
                <a:latin typeface="Courier New"/>
                <a:cs typeface="Courier New"/>
              </a:rPr>
              <a:t> </a:t>
            </a:r>
            <a:r>
              <a:rPr sz="1867" b="1" spc="-7" dirty="0">
                <a:latin typeface="Courier New"/>
                <a:cs typeface="Courier New"/>
              </a:rPr>
              <a:t>19</a:t>
            </a:r>
            <a:endParaRPr sz="1867">
              <a:latin typeface="Courier New"/>
              <a:cs typeface="Courier New"/>
            </a:endParaRPr>
          </a:p>
        </p:txBody>
      </p:sp>
      <p:sp>
        <p:nvSpPr>
          <p:cNvPr id="90" name="object 90"/>
          <p:cNvSpPr txBox="1"/>
          <p:nvPr/>
        </p:nvSpPr>
        <p:spPr>
          <a:xfrm>
            <a:off x="7328708" y="4925827"/>
            <a:ext cx="2795937" cy="724130"/>
          </a:xfrm>
          <a:prstGeom prst="rect">
            <a:avLst/>
          </a:prstGeom>
        </p:spPr>
        <p:txBody>
          <a:bodyPr vert="horz" wrap="square" lIns="0" tIns="16087" rIns="0" bIns="0" rtlCol="0">
            <a:spAutoFit/>
          </a:bodyPr>
          <a:lstStyle/>
          <a:p>
            <a:pPr marL="176102">
              <a:spcBef>
                <a:spcPts val="127"/>
              </a:spcBef>
            </a:pPr>
            <a:r>
              <a:rPr sz="1333" spc="-20" dirty="0">
                <a:latin typeface="Gill Sans MT"/>
                <a:cs typeface="Gill Sans MT"/>
              </a:rPr>
              <a:t>RegWriteEnable</a:t>
            </a:r>
            <a:r>
              <a:rPr sz="1333" spc="20" dirty="0">
                <a:latin typeface="Gill Sans MT"/>
                <a:cs typeface="Gill Sans MT"/>
              </a:rPr>
              <a:t> </a:t>
            </a:r>
            <a:r>
              <a:rPr sz="1333" spc="-67" dirty="0">
                <a:latin typeface="Gill Sans MT"/>
                <a:cs typeface="Gill Sans MT"/>
              </a:rPr>
              <a:t>(</a:t>
            </a:r>
            <a:r>
              <a:rPr sz="1333" spc="-67" dirty="0" err="1">
                <a:latin typeface="Gill Sans MT"/>
                <a:cs typeface="Gill Sans MT"/>
              </a:rPr>
              <a:t>RegWEn</a:t>
            </a:r>
            <a:r>
              <a:rPr sz="1333" spc="-67" dirty="0">
                <a:latin typeface="Gill Sans MT"/>
                <a:cs typeface="Gill Sans MT"/>
              </a:rPr>
              <a:t>)</a:t>
            </a:r>
            <a:r>
              <a:rPr lang="en-US" sz="1333" spc="-67" dirty="0">
                <a:latin typeface="Gill Sans MT"/>
                <a:cs typeface="Gill Sans MT"/>
              </a:rPr>
              <a:t> </a:t>
            </a:r>
            <a:r>
              <a:rPr sz="1333" spc="-100" dirty="0">
                <a:latin typeface="Gill Sans MT"/>
                <a:cs typeface="Gill Sans MT"/>
              </a:rPr>
              <a:t>=1</a:t>
            </a:r>
            <a:endParaRPr sz="1333" dirty="0">
              <a:latin typeface="Gill Sans MT"/>
              <a:cs typeface="Gill Sans MT"/>
            </a:endParaRPr>
          </a:p>
          <a:p>
            <a:pPr>
              <a:spcBef>
                <a:spcPts val="7"/>
              </a:spcBef>
            </a:pPr>
            <a:endParaRPr sz="1400" dirty="0">
              <a:latin typeface="Gill Sans MT"/>
              <a:cs typeface="Gill Sans MT"/>
            </a:endParaRPr>
          </a:p>
          <a:p>
            <a:pPr marL="16933">
              <a:tabLst>
                <a:tab pos="1423211" algn="l"/>
              </a:tabLst>
            </a:pPr>
            <a:r>
              <a:rPr sz="1867" b="1" spc="-7" dirty="0">
                <a:latin typeface="Courier New"/>
                <a:cs typeface="Courier New"/>
              </a:rPr>
              <a:t>1</a:t>
            </a:r>
            <a:r>
              <a:rPr sz="1867" b="1" spc="127" dirty="0">
                <a:latin typeface="Courier New"/>
                <a:cs typeface="Courier New"/>
              </a:rPr>
              <a:t>5</a:t>
            </a:r>
            <a:r>
              <a:rPr sz="1867" b="1" spc="-7" dirty="0">
                <a:latin typeface="Courier New"/>
                <a:cs typeface="Courier New"/>
              </a:rPr>
              <a:t>1</a:t>
            </a:r>
            <a:r>
              <a:rPr sz="1867" b="1" dirty="0">
                <a:latin typeface="Courier New"/>
                <a:cs typeface="Courier New"/>
              </a:rPr>
              <a:t>4	</a:t>
            </a: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11</a:t>
            </a:r>
            <a:endParaRPr sz="1867" dirty="0">
              <a:latin typeface="Courier New"/>
              <a:cs typeface="Courier New"/>
            </a:endParaRPr>
          </a:p>
        </p:txBody>
      </p:sp>
      <p:sp>
        <p:nvSpPr>
          <p:cNvPr id="91" name="object 91"/>
          <p:cNvSpPr txBox="1"/>
          <p:nvPr/>
        </p:nvSpPr>
        <p:spPr>
          <a:xfrm>
            <a:off x="10295751" y="5538063"/>
            <a:ext cx="331047" cy="304421"/>
          </a:xfrm>
          <a:prstGeom prst="rect">
            <a:avLst/>
          </a:prstGeom>
        </p:spPr>
        <p:txBody>
          <a:bodyPr vert="horz" wrap="square" lIns="0" tIns="16933" rIns="0" bIns="0" rtlCol="0">
            <a:spAutoFit/>
          </a:bodyPr>
          <a:lstStyle/>
          <a:p>
            <a:pPr marL="16933">
              <a:spcBef>
                <a:spcPts val="133"/>
              </a:spcBef>
            </a:pPr>
            <a:r>
              <a:rPr sz="1867" b="1" spc="87"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92" name="object 92"/>
          <p:cNvSpPr txBox="1"/>
          <p:nvPr/>
        </p:nvSpPr>
        <p:spPr>
          <a:xfrm>
            <a:off x="11861296" y="5444867"/>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0</a:t>
            </a:r>
            <a:endParaRPr sz="1867">
              <a:latin typeface="Courier New"/>
              <a:cs typeface="Courier New"/>
            </a:endParaRPr>
          </a:p>
        </p:txBody>
      </p:sp>
      <p:graphicFrame>
        <p:nvGraphicFramePr>
          <p:cNvPr id="93" name="object 93"/>
          <p:cNvGraphicFramePr>
            <a:graphicFrameLocks noGrp="1"/>
          </p:cNvGraphicFramePr>
          <p:nvPr/>
        </p:nvGraphicFramePr>
        <p:xfrm>
          <a:off x="3326384" y="5811521"/>
          <a:ext cx="8686800" cy="349504"/>
        </p:xfrm>
        <a:graphic>
          <a:graphicData uri="http://schemas.openxmlformats.org/drawingml/2006/table">
            <a:tbl>
              <a:tblPr firstRow="1" bandRow="1">
                <a:tableStyleId>{2D5ABB26-0587-4C30-8999-92F81FD0307C}</a:tableStyleId>
              </a:tblPr>
              <a:tblGrid>
                <a:gridCol w="1623907">
                  <a:extLst>
                    <a:ext uri="{9D8B030D-6E8A-4147-A177-3AD203B41FA5}">
                      <a16:colId xmlns:a16="http://schemas.microsoft.com/office/drawing/2014/main" val="20000"/>
                    </a:ext>
                  </a:extLst>
                </a:gridCol>
                <a:gridCol w="1380067">
                  <a:extLst>
                    <a:ext uri="{9D8B030D-6E8A-4147-A177-3AD203B41FA5}">
                      <a16:colId xmlns:a16="http://schemas.microsoft.com/office/drawing/2014/main" val="20001"/>
                    </a:ext>
                  </a:extLst>
                </a:gridCol>
                <a:gridCol w="1298787">
                  <a:extLst>
                    <a:ext uri="{9D8B030D-6E8A-4147-A177-3AD203B41FA5}">
                      <a16:colId xmlns:a16="http://schemas.microsoft.com/office/drawing/2014/main" val="20002"/>
                    </a:ext>
                  </a:extLst>
                </a:gridCol>
                <a:gridCol w="1380067">
                  <a:extLst>
                    <a:ext uri="{9D8B030D-6E8A-4147-A177-3AD203B41FA5}">
                      <a16:colId xmlns:a16="http://schemas.microsoft.com/office/drawing/2014/main" val="20003"/>
                    </a:ext>
                  </a:extLst>
                </a:gridCol>
                <a:gridCol w="1380067">
                  <a:extLst>
                    <a:ext uri="{9D8B030D-6E8A-4147-A177-3AD203B41FA5}">
                      <a16:colId xmlns:a16="http://schemas.microsoft.com/office/drawing/2014/main" val="20004"/>
                    </a:ext>
                  </a:extLst>
                </a:gridCol>
                <a:gridCol w="1623905">
                  <a:extLst>
                    <a:ext uri="{9D8B030D-6E8A-4147-A177-3AD203B41FA5}">
                      <a16:colId xmlns:a16="http://schemas.microsoft.com/office/drawing/2014/main" val="20005"/>
                    </a:ext>
                  </a:extLst>
                </a:gridCol>
              </a:tblGrid>
              <a:tr h="349504">
                <a:tc>
                  <a:txBody>
                    <a:bodyPr/>
                    <a:lstStyle/>
                    <a:p>
                      <a:pPr marL="134620">
                        <a:lnSpc>
                          <a:spcPts val="1855"/>
                        </a:lnSpc>
                        <a:spcBef>
                          <a:spcPts val="105"/>
                        </a:spcBef>
                      </a:pPr>
                      <a:r>
                        <a:rPr sz="2100" b="1" spc="-5" dirty="0">
                          <a:latin typeface="Courier New"/>
                          <a:cs typeface="Courier New"/>
                        </a:rPr>
                        <a:t>0100000</a:t>
                      </a:r>
                      <a:endParaRPr sz="2100">
                        <a:latin typeface="Courier New"/>
                        <a:cs typeface="Courier New"/>
                      </a:endParaRPr>
                    </a:p>
                  </a:txBody>
                  <a:tcPr marL="0" marR="0" marT="1778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6385">
                        <a:lnSpc>
                          <a:spcPts val="1814"/>
                        </a:lnSpc>
                        <a:spcBef>
                          <a:spcPts val="150"/>
                        </a:spcBef>
                      </a:pPr>
                      <a:r>
                        <a:rPr sz="2100" b="1" spc="-5" dirty="0">
                          <a:latin typeface="Courier New"/>
                          <a:cs typeface="Courier New"/>
                        </a:rPr>
                        <a:t>rs2</a:t>
                      </a:r>
                      <a:endParaRPr sz="2100">
                        <a:latin typeface="Courier New"/>
                        <a:cs typeface="Courier New"/>
                      </a:endParaRPr>
                    </a:p>
                  </a:txBody>
                  <a:tcPr marL="0" marR="0" marT="2540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2575">
                        <a:lnSpc>
                          <a:spcPts val="1855"/>
                        </a:lnSpc>
                        <a:spcBef>
                          <a:spcPts val="105"/>
                        </a:spcBef>
                      </a:pPr>
                      <a:r>
                        <a:rPr sz="2100" b="1" spc="-5" dirty="0">
                          <a:latin typeface="Courier New"/>
                          <a:cs typeface="Courier New"/>
                        </a:rPr>
                        <a:t>rs1</a:t>
                      </a:r>
                      <a:endParaRPr sz="2100">
                        <a:latin typeface="Courier New"/>
                        <a:cs typeface="Courier New"/>
                      </a:endParaRPr>
                    </a:p>
                  </a:txBody>
                  <a:tcPr marL="0" marR="0" marT="1778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51155">
                        <a:lnSpc>
                          <a:spcPts val="1855"/>
                        </a:lnSpc>
                        <a:spcBef>
                          <a:spcPts val="105"/>
                        </a:spcBef>
                      </a:pPr>
                      <a:r>
                        <a:rPr sz="2100" b="1" spc="-5" dirty="0">
                          <a:latin typeface="Courier New"/>
                          <a:cs typeface="Courier New"/>
                        </a:rPr>
                        <a:t>000</a:t>
                      </a:r>
                      <a:endParaRPr sz="2100">
                        <a:latin typeface="Courier New"/>
                        <a:cs typeface="Courier New"/>
                      </a:endParaRPr>
                    </a:p>
                  </a:txBody>
                  <a:tcPr marL="0" marR="0" marT="1778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R="29845" algn="ctr">
                        <a:lnSpc>
                          <a:spcPts val="1855"/>
                        </a:lnSpc>
                        <a:spcBef>
                          <a:spcPts val="105"/>
                        </a:spcBef>
                      </a:pPr>
                      <a:r>
                        <a:rPr sz="2100" b="1" spc="-5" dirty="0">
                          <a:latin typeface="Courier New"/>
                          <a:cs typeface="Courier New"/>
                        </a:rPr>
                        <a:t>rd</a:t>
                      </a:r>
                      <a:endParaRPr sz="2100">
                        <a:latin typeface="Courier New"/>
                        <a:cs typeface="Courier New"/>
                      </a:endParaRPr>
                    </a:p>
                  </a:txBody>
                  <a:tcPr marL="0" marR="0" marT="1778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6355">
                        <a:lnSpc>
                          <a:spcPts val="1855"/>
                        </a:lnSpc>
                        <a:spcBef>
                          <a:spcPts val="105"/>
                        </a:spcBef>
                      </a:pPr>
                      <a:r>
                        <a:rPr sz="2100" b="1" spc="-5" dirty="0">
                          <a:latin typeface="Courier New"/>
                          <a:cs typeface="Courier New"/>
                        </a:rPr>
                        <a:t>0110011</a:t>
                      </a:r>
                      <a:endParaRPr sz="2100">
                        <a:latin typeface="Courier New"/>
                        <a:cs typeface="Courier New"/>
                      </a:endParaRPr>
                    </a:p>
                  </a:txBody>
                  <a:tcPr marL="0" marR="0" marT="17780"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94" name="Date Placeholder 93">
            <a:extLst>
              <a:ext uri="{FF2B5EF4-FFF2-40B4-BE49-F238E27FC236}">
                <a16:creationId xmlns:a16="http://schemas.microsoft.com/office/drawing/2014/main" id="{BC4158D1-576D-4DEB-8B9F-53FADE9EE413}"/>
              </a:ext>
            </a:extLst>
          </p:cNvPr>
          <p:cNvSpPr>
            <a:spLocks noGrp="1"/>
          </p:cNvSpPr>
          <p:nvPr>
            <p:ph type="dt" sz="half" idx="10"/>
          </p:nvPr>
        </p:nvSpPr>
        <p:spPr/>
        <p:txBody>
          <a:bodyPr/>
          <a:lstStyle/>
          <a:p>
            <a:fld id="{8E293D5F-23B3-4172-8D21-110CEB1C14E9}" type="datetime1">
              <a:rPr lang="en-US" smtClean="0"/>
              <a:t>5/11/2024</a:t>
            </a:fld>
            <a:endParaRPr lang="en-US"/>
          </a:p>
        </p:txBody>
      </p:sp>
      <p:sp>
        <p:nvSpPr>
          <p:cNvPr id="95" name="Slide Number Placeholder 94">
            <a:extLst>
              <a:ext uri="{FF2B5EF4-FFF2-40B4-BE49-F238E27FC236}">
                <a16:creationId xmlns:a16="http://schemas.microsoft.com/office/drawing/2014/main" id="{E30DAD8B-441F-468A-B4DA-9A1621049563}"/>
              </a:ext>
            </a:extLst>
          </p:cNvPr>
          <p:cNvSpPr>
            <a:spLocks noGrp="1"/>
          </p:cNvSpPr>
          <p:nvPr>
            <p:ph type="sldNum" sz="quarter" idx="12"/>
          </p:nvPr>
        </p:nvSpPr>
        <p:spPr/>
        <p:txBody>
          <a:bodyPr/>
          <a:lstStyle/>
          <a:p>
            <a:fld id="{AB6352F2-FB44-4DA6-821F-C2F4E454E2C0}"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9382" y="108779"/>
            <a:ext cx="11942618"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Implementing Other R-Format Instructions</a:t>
            </a:r>
          </a:p>
        </p:txBody>
      </p:sp>
      <p:graphicFrame>
        <p:nvGraphicFramePr>
          <p:cNvPr id="3" name="object 3"/>
          <p:cNvGraphicFramePr>
            <a:graphicFrameLocks noGrp="1"/>
          </p:cNvGraphicFramePr>
          <p:nvPr/>
        </p:nvGraphicFramePr>
        <p:xfrm>
          <a:off x="3176355" y="1067753"/>
          <a:ext cx="8889153" cy="4388341"/>
        </p:xfrm>
        <a:graphic>
          <a:graphicData uri="http://schemas.openxmlformats.org/drawingml/2006/table">
            <a:tbl>
              <a:tblPr firstRow="1" bandRow="1">
                <a:tableStyleId>{2D5ABB26-0587-4C30-8999-92F81FD0307C}</a:tableStyleId>
              </a:tblPr>
              <a:tblGrid>
                <a:gridCol w="1458807">
                  <a:extLst>
                    <a:ext uri="{9D8B030D-6E8A-4147-A177-3AD203B41FA5}">
                      <a16:colId xmlns:a16="http://schemas.microsoft.com/office/drawing/2014/main" val="20000"/>
                    </a:ext>
                  </a:extLst>
                </a:gridCol>
                <a:gridCol w="1138767">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57299">
                  <a:extLst>
                    <a:ext uri="{9D8B030D-6E8A-4147-A177-3AD203B41FA5}">
                      <a16:colId xmlns:a16="http://schemas.microsoft.com/office/drawing/2014/main" val="20003"/>
                    </a:ext>
                  </a:extLst>
                </a:gridCol>
                <a:gridCol w="1047327">
                  <a:extLst>
                    <a:ext uri="{9D8B030D-6E8A-4147-A177-3AD203B41FA5}">
                      <a16:colId xmlns:a16="http://schemas.microsoft.com/office/drawing/2014/main" val="20004"/>
                    </a:ext>
                  </a:extLst>
                </a:gridCol>
                <a:gridCol w="1680633">
                  <a:extLst>
                    <a:ext uri="{9D8B030D-6E8A-4147-A177-3AD203B41FA5}">
                      <a16:colId xmlns:a16="http://schemas.microsoft.com/office/drawing/2014/main" val="20005"/>
                    </a:ext>
                  </a:extLst>
                </a:gridCol>
                <a:gridCol w="1087120">
                  <a:extLst>
                    <a:ext uri="{9D8B030D-6E8A-4147-A177-3AD203B41FA5}">
                      <a16:colId xmlns:a16="http://schemas.microsoft.com/office/drawing/2014/main" val="20006"/>
                    </a:ext>
                  </a:extLst>
                </a:gridCol>
              </a:tblGrid>
              <a:tr h="414476">
                <a:tc>
                  <a:txBody>
                    <a:bodyPr/>
                    <a:lstStyle/>
                    <a:p>
                      <a:pPr marL="31750">
                        <a:lnSpc>
                          <a:spcPts val="1875"/>
                        </a:lnSpc>
                      </a:pPr>
                      <a:r>
                        <a:rPr sz="2100" b="1" spc="-5" dirty="0">
                          <a:latin typeface="Courier New"/>
                          <a:cs typeface="Courier New"/>
                        </a:rPr>
                        <a:t>0000000</a:t>
                      </a:r>
                      <a:endParaRPr sz="2100">
                        <a:latin typeface="Courier New"/>
                        <a:cs typeface="Courier New"/>
                      </a:endParaRPr>
                    </a:p>
                  </a:txBody>
                  <a:tcPr marL="0" marR="0" marT="0" marB="0"/>
                </a:tc>
                <a:tc>
                  <a:txBody>
                    <a:bodyPr/>
                    <a:lstStyle/>
                    <a:p>
                      <a:pPr marR="61594" algn="ctr">
                        <a:lnSpc>
                          <a:spcPts val="1875"/>
                        </a:lnSpc>
                      </a:pPr>
                      <a:r>
                        <a:rPr sz="2100" b="1" spc="-5" dirty="0">
                          <a:latin typeface="Courier New"/>
                          <a:cs typeface="Courier New"/>
                        </a:rPr>
                        <a:t>rs2</a:t>
                      </a:r>
                      <a:endParaRPr sz="2100">
                        <a:latin typeface="Courier New"/>
                        <a:cs typeface="Courier New"/>
                      </a:endParaRPr>
                    </a:p>
                  </a:txBody>
                  <a:tcPr marL="0" marR="0" marT="0" marB="0"/>
                </a:tc>
                <a:tc>
                  <a:txBody>
                    <a:bodyPr/>
                    <a:lstStyle/>
                    <a:p>
                      <a:pPr marR="261620" algn="r">
                        <a:lnSpc>
                          <a:spcPts val="1875"/>
                        </a:lnSpc>
                      </a:pPr>
                      <a:r>
                        <a:rPr sz="2100" b="1" spc="-5" dirty="0">
                          <a:latin typeface="Courier New"/>
                          <a:cs typeface="Courier New"/>
                        </a:rPr>
                        <a:t>rs1</a:t>
                      </a:r>
                      <a:endParaRPr sz="2100">
                        <a:latin typeface="Courier New"/>
                        <a:cs typeface="Courier New"/>
                      </a:endParaRPr>
                    </a:p>
                  </a:txBody>
                  <a:tcPr marL="0" marR="0" marT="0" marB="0"/>
                </a:tc>
                <a:tc>
                  <a:txBody>
                    <a:bodyPr/>
                    <a:lstStyle/>
                    <a:p>
                      <a:pPr marR="30480" algn="ctr">
                        <a:lnSpc>
                          <a:spcPts val="1875"/>
                        </a:lnSpc>
                      </a:pPr>
                      <a:r>
                        <a:rPr sz="2100" b="1" spc="-5" dirty="0">
                          <a:latin typeface="Courier New"/>
                          <a:cs typeface="Courier New"/>
                        </a:rPr>
                        <a:t>000</a:t>
                      </a:r>
                      <a:endParaRPr sz="2100">
                        <a:latin typeface="Courier New"/>
                        <a:cs typeface="Courier New"/>
                      </a:endParaRPr>
                    </a:p>
                  </a:txBody>
                  <a:tcPr marL="0" marR="0" marT="0" marB="0"/>
                </a:tc>
                <a:tc>
                  <a:txBody>
                    <a:bodyPr/>
                    <a:lstStyle/>
                    <a:p>
                      <a:pPr marR="226060" algn="r">
                        <a:lnSpc>
                          <a:spcPts val="1875"/>
                        </a:lnSpc>
                      </a:pPr>
                      <a:r>
                        <a:rPr sz="2100" b="1" spc="-5" dirty="0">
                          <a:latin typeface="Courier New"/>
                          <a:cs typeface="Courier New"/>
                        </a:rPr>
                        <a:t>rd</a:t>
                      </a:r>
                      <a:endParaRPr sz="2100">
                        <a:latin typeface="Courier New"/>
                        <a:cs typeface="Courier New"/>
                      </a:endParaRPr>
                    </a:p>
                  </a:txBody>
                  <a:tcPr marL="0" marR="0" marT="0" marB="0"/>
                </a:tc>
                <a:tc>
                  <a:txBody>
                    <a:bodyPr/>
                    <a:lstStyle/>
                    <a:p>
                      <a:pPr marR="165735" algn="r">
                        <a:lnSpc>
                          <a:spcPts val="1875"/>
                        </a:lnSpc>
                      </a:pPr>
                      <a:r>
                        <a:rPr sz="2100" b="1" spc="-5" dirty="0">
                          <a:latin typeface="Courier New"/>
                          <a:cs typeface="Courier New"/>
                        </a:rPr>
                        <a:t>0110011</a:t>
                      </a:r>
                      <a:endParaRPr sz="2100">
                        <a:latin typeface="Courier New"/>
                        <a:cs typeface="Courier New"/>
                      </a:endParaRPr>
                    </a:p>
                  </a:txBody>
                  <a:tcPr marL="0" marR="0" marT="0" marB="0"/>
                </a:tc>
                <a:tc>
                  <a:txBody>
                    <a:bodyPr/>
                    <a:lstStyle/>
                    <a:p>
                      <a:pPr marL="206375">
                        <a:lnSpc>
                          <a:spcPts val="2070"/>
                        </a:lnSpc>
                      </a:pPr>
                      <a:r>
                        <a:rPr sz="2700" b="1" spc="-5" dirty="0">
                          <a:solidFill>
                            <a:srgbClr val="D7E055"/>
                          </a:solidFill>
                          <a:latin typeface="Courier New"/>
                          <a:cs typeface="Courier New"/>
                        </a:rPr>
                        <a:t>add</a:t>
                      </a:r>
                      <a:endParaRPr sz="2700">
                        <a:latin typeface="Courier New"/>
                        <a:cs typeface="Courier New"/>
                      </a:endParaRPr>
                    </a:p>
                  </a:txBody>
                  <a:tcPr marL="0" marR="0" marT="0" marB="0"/>
                </a:tc>
                <a:extLst>
                  <a:ext uri="{0D108BD9-81ED-4DB2-BD59-A6C34878D82A}">
                    <a16:rowId xmlns:a16="http://schemas.microsoft.com/office/drawing/2014/main" val="10000"/>
                  </a:ext>
                </a:extLst>
              </a:tr>
              <a:tr h="444540">
                <a:tc>
                  <a:txBody>
                    <a:bodyPr/>
                    <a:lstStyle/>
                    <a:p>
                      <a:pPr marL="31750">
                        <a:lnSpc>
                          <a:spcPct val="100000"/>
                        </a:lnSpc>
                        <a:spcBef>
                          <a:spcPts val="280"/>
                        </a:spcBef>
                      </a:pPr>
                      <a:r>
                        <a:rPr sz="2100" b="1" spc="-5" dirty="0">
                          <a:latin typeface="Courier New"/>
                          <a:cs typeface="Courier New"/>
                        </a:rPr>
                        <a:t>0100000</a:t>
                      </a:r>
                      <a:endParaRPr sz="2100">
                        <a:latin typeface="Courier New"/>
                        <a:cs typeface="Courier New"/>
                      </a:endParaRPr>
                    </a:p>
                  </a:txBody>
                  <a:tcPr marL="0" marR="0" marT="47413" marB="0"/>
                </a:tc>
                <a:tc>
                  <a:txBody>
                    <a:bodyPr/>
                    <a:lstStyle/>
                    <a:p>
                      <a:pPr marR="61594" algn="ctr">
                        <a:lnSpc>
                          <a:spcPct val="100000"/>
                        </a:lnSpc>
                        <a:spcBef>
                          <a:spcPts val="280"/>
                        </a:spcBef>
                      </a:pPr>
                      <a:r>
                        <a:rPr sz="2100" b="1" spc="-5" dirty="0">
                          <a:latin typeface="Courier New"/>
                          <a:cs typeface="Courier New"/>
                        </a:rPr>
                        <a:t>rs2</a:t>
                      </a:r>
                      <a:endParaRPr sz="2100">
                        <a:latin typeface="Courier New"/>
                        <a:cs typeface="Courier New"/>
                      </a:endParaRPr>
                    </a:p>
                  </a:txBody>
                  <a:tcPr marL="0" marR="0" marT="47413" marB="0"/>
                </a:tc>
                <a:tc>
                  <a:txBody>
                    <a:bodyPr/>
                    <a:lstStyle/>
                    <a:p>
                      <a:pPr marR="261620" algn="r">
                        <a:lnSpc>
                          <a:spcPct val="100000"/>
                        </a:lnSpc>
                        <a:spcBef>
                          <a:spcPts val="280"/>
                        </a:spcBef>
                      </a:pPr>
                      <a:r>
                        <a:rPr sz="2100" b="1" spc="-5" dirty="0">
                          <a:latin typeface="Courier New"/>
                          <a:cs typeface="Courier New"/>
                        </a:rPr>
                        <a:t>rs1</a:t>
                      </a:r>
                      <a:endParaRPr sz="2100">
                        <a:latin typeface="Courier New"/>
                        <a:cs typeface="Courier New"/>
                      </a:endParaRPr>
                    </a:p>
                  </a:txBody>
                  <a:tcPr marL="0" marR="0" marT="47413" marB="0"/>
                </a:tc>
                <a:tc>
                  <a:txBody>
                    <a:bodyPr/>
                    <a:lstStyle/>
                    <a:p>
                      <a:pPr marR="30480" algn="ctr">
                        <a:lnSpc>
                          <a:spcPct val="100000"/>
                        </a:lnSpc>
                        <a:spcBef>
                          <a:spcPts val="280"/>
                        </a:spcBef>
                      </a:pPr>
                      <a:r>
                        <a:rPr sz="2100" b="1" spc="-5" dirty="0">
                          <a:latin typeface="Courier New"/>
                          <a:cs typeface="Courier New"/>
                        </a:rPr>
                        <a:t>000</a:t>
                      </a:r>
                      <a:endParaRPr sz="2100">
                        <a:latin typeface="Courier New"/>
                        <a:cs typeface="Courier New"/>
                      </a:endParaRPr>
                    </a:p>
                  </a:txBody>
                  <a:tcPr marL="0" marR="0" marT="47413" marB="0"/>
                </a:tc>
                <a:tc>
                  <a:txBody>
                    <a:bodyPr/>
                    <a:lstStyle/>
                    <a:p>
                      <a:pPr marR="226060" algn="r">
                        <a:lnSpc>
                          <a:spcPct val="100000"/>
                        </a:lnSpc>
                        <a:spcBef>
                          <a:spcPts val="280"/>
                        </a:spcBef>
                      </a:pPr>
                      <a:r>
                        <a:rPr sz="2100" b="1" spc="-5" dirty="0">
                          <a:latin typeface="Courier New"/>
                          <a:cs typeface="Courier New"/>
                        </a:rPr>
                        <a:t>rd</a:t>
                      </a:r>
                      <a:endParaRPr sz="2100">
                        <a:latin typeface="Courier New"/>
                        <a:cs typeface="Courier New"/>
                      </a:endParaRPr>
                    </a:p>
                  </a:txBody>
                  <a:tcPr marL="0" marR="0" marT="47413" marB="0"/>
                </a:tc>
                <a:tc>
                  <a:txBody>
                    <a:bodyPr/>
                    <a:lstStyle/>
                    <a:p>
                      <a:pPr marR="165735" algn="r">
                        <a:lnSpc>
                          <a:spcPct val="100000"/>
                        </a:lnSpc>
                        <a:spcBef>
                          <a:spcPts val="280"/>
                        </a:spcBef>
                      </a:pPr>
                      <a:r>
                        <a:rPr sz="2100" b="1" spc="-5" dirty="0">
                          <a:latin typeface="Courier New"/>
                          <a:cs typeface="Courier New"/>
                        </a:rPr>
                        <a:t>0110011</a:t>
                      </a:r>
                      <a:endParaRPr sz="2100">
                        <a:latin typeface="Courier New"/>
                        <a:cs typeface="Courier New"/>
                      </a:endParaRPr>
                    </a:p>
                  </a:txBody>
                  <a:tcPr marL="0" marR="0" marT="47413" marB="0"/>
                </a:tc>
                <a:tc>
                  <a:txBody>
                    <a:bodyPr/>
                    <a:lstStyle/>
                    <a:p>
                      <a:pPr marL="191135">
                        <a:lnSpc>
                          <a:spcPts val="2245"/>
                        </a:lnSpc>
                      </a:pPr>
                      <a:r>
                        <a:rPr sz="2700" b="1" spc="-5" dirty="0">
                          <a:solidFill>
                            <a:srgbClr val="D7E055"/>
                          </a:solidFill>
                          <a:latin typeface="Courier New"/>
                          <a:cs typeface="Courier New"/>
                        </a:rPr>
                        <a:t>sub</a:t>
                      </a:r>
                      <a:endParaRPr sz="2700">
                        <a:latin typeface="Courier New"/>
                        <a:cs typeface="Courier New"/>
                      </a:endParaRPr>
                    </a:p>
                  </a:txBody>
                  <a:tcPr marL="0" marR="0" marT="0" marB="0"/>
                </a:tc>
                <a:extLst>
                  <a:ext uri="{0D108BD9-81ED-4DB2-BD59-A6C34878D82A}">
                    <a16:rowId xmlns:a16="http://schemas.microsoft.com/office/drawing/2014/main" val="10001"/>
                  </a:ext>
                </a:extLst>
              </a:tr>
              <a:tr h="438129">
                <a:tc>
                  <a:txBody>
                    <a:bodyPr/>
                    <a:lstStyle/>
                    <a:p>
                      <a:pPr marL="31750">
                        <a:lnSpc>
                          <a:spcPct val="100000"/>
                        </a:lnSpc>
                        <a:spcBef>
                          <a:spcPts val="280"/>
                        </a:spcBef>
                      </a:pPr>
                      <a:r>
                        <a:rPr sz="2100" b="1" spc="-5" dirty="0">
                          <a:latin typeface="Courier New"/>
                          <a:cs typeface="Courier New"/>
                        </a:rPr>
                        <a:t>0000000</a:t>
                      </a:r>
                      <a:endParaRPr sz="2100">
                        <a:latin typeface="Courier New"/>
                        <a:cs typeface="Courier New"/>
                      </a:endParaRPr>
                    </a:p>
                  </a:txBody>
                  <a:tcPr marL="0" marR="0" marT="47413" marB="0"/>
                </a:tc>
                <a:tc>
                  <a:txBody>
                    <a:bodyPr/>
                    <a:lstStyle/>
                    <a:p>
                      <a:pPr marR="61594" algn="ctr">
                        <a:lnSpc>
                          <a:spcPct val="100000"/>
                        </a:lnSpc>
                        <a:spcBef>
                          <a:spcPts val="280"/>
                        </a:spcBef>
                      </a:pPr>
                      <a:r>
                        <a:rPr sz="2100" b="1" spc="-5" dirty="0">
                          <a:latin typeface="Courier New"/>
                          <a:cs typeface="Courier New"/>
                        </a:rPr>
                        <a:t>rs2</a:t>
                      </a:r>
                      <a:endParaRPr sz="2100">
                        <a:latin typeface="Courier New"/>
                        <a:cs typeface="Courier New"/>
                      </a:endParaRPr>
                    </a:p>
                  </a:txBody>
                  <a:tcPr marL="0" marR="0" marT="47413" marB="0"/>
                </a:tc>
                <a:tc>
                  <a:txBody>
                    <a:bodyPr/>
                    <a:lstStyle/>
                    <a:p>
                      <a:pPr marR="261620" algn="r">
                        <a:lnSpc>
                          <a:spcPct val="100000"/>
                        </a:lnSpc>
                        <a:spcBef>
                          <a:spcPts val="280"/>
                        </a:spcBef>
                      </a:pPr>
                      <a:r>
                        <a:rPr sz="2100" b="1" spc="-5" dirty="0">
                          <a:latin typeface="Courier New"/>
                          <a:cs typeface="Courier New"/>
                        </a:rPr>
                        <a:t>rs1</a:t>
                      </a:r>
                      <a:endParaRPr sz="2100">
                        <a:latin typeface="Courier New"/>
                        <a:cs typeface="Courier New"/>
                      </a:endParaRPr>
                    </a:p>
                  </a:txBody>
                  <a:tcPr marL="0" marR="0" marT="47413" marB="0"/>
                </a:tc>
                <a:tc>
                  <a:txBody>
                    <a:bodyPr/>
                    <a:lstStyle/>
                    <a:p>
                      <a:pPr marR="30480" algn="ctr">
                        <a:lnSpc>
                          <a:spcPct val="100000"/>
                        </a:lnSpc>
                        <a:spcBef>
                          <a:spcPts val="280"/>
                        </a:spcBef>
                      </a:pPr>
                      <a:r>
                        <a:rPr sz="2100" b="1" spc="-5" dirty="0">
                          <a:latin typeface="Courier New"/>
                          <a:cs typeface="Courier New"/>
                        </a:rPr>
                        <a:t>001</a:t>
                      </a:r>
                      <a:endParaRPr sz="2100">
                        <a:latin typeface="Courier New"/>
                        <a:cs typeface="Courier New"/>
                      </a:endParaRPr>
                    </a:p>
                  </a:txBody>
                  <a:tcPr marL="0" marR="0" marT="47413" marB="0"/>
                </a:tc>
                <a:tc>
                  <a:txBody>
                    <a:bodyPr/>
                    <a:lstStyle/>
                    <a:p>
                      <a:pPr marR="226060" algn="r">
                        <a:lnSpc>
                          <a:spcPct val="100000"/>
                        </a:lnSpc>
                        <a:spcBef>
                          <a:spcPts val="280"/>
                        </a:spcBef>
                      </a:pPr>
                      <a:r>
                        <a:rPr sz="2100" b="1" spc="-5" dirty="0">
                          <a:latin typeface="Courier New"/>
                          <a:cs typeface="Courier New"/>
                        </a:rPr>
                        <a:t>rd</a:t>
                      </a:r>
                      <a:endParaRPr sz="2100">
                        <a:latin typeface="Courier New"/>
                        <a:cs typeface="Courier New"/>
                      </a:endParaRPr>
                    </a:p>
                  </a:txBody>
                  <a:tcPr marL="0" marR="0" marT="47413" marB="0"/>
                </a:tc>
                <a:tc>
                  <a:txBody>
                    <a:bodyPr/>
                    <a:lstStyle/>
                    <a:p>
                      <a:pPr marR="165735" algn="r">
                        <a:lnSpc>
                          <a:spcPct val="100000"/>
                        </a:lnSpc>
                        <a:spcBef>
                          <a:spcPts val="280"/>
                        </a:spcBef>
                      </a:pPr>
                      <a:r>
                        <a:rPr sz="2100" b="1" spc="-5" dirty="0">
                          <a:latin typeface="Courier New"/>
                          <a:cs typeface="Courier New"/>
                        </a:rPr>
                        <a:t>0110011</a:t>
                      </a:r>
                      <a:endParaRPr sz="2100">
                        <a:latin typeface="Courier New"/>
                        <a:cs typeface="Courier New"/>
                      </a:endParaRPr>
                    </a:p>
                  </a:txBody>
                  <a:tcPr marL="0" marR="0" marT="47413" marB="0"/>
                </a:tc>
                <a:tc>
                  <a:txBody>
                    <a:bodyPr/>
                    <a:lstStyle/>
                    <a:p>
                      <a:pPr marL="191135">
                        <a:lnSpc>
                          <a:spcPts val="2245"/>
                        </a:lnSpc>
                      </a:pPr>
                      <a:r>
                        <a:rPr sz="2700" b="1" spc="-5" dirty="0">
                          <a:solidFill>
                            <a:srgbClr val="D7E055"/>
                          </a:solidFill>
                          <a:latin typeface="Courier New"/>
                          <a:cs typeface="Courier New"/>
                        </a:rPr>
                        <a:t>sll</a:t>
                      </a:r>
                      <a:endParaRPr sz="2700">
                        <a:latin typeface="Courier New"/>
                        <a:cs typeface="Courier New"/>
                      </a:endParaRPr>
                    </a:p>
                  </a:txBody>
                  <a:tcPr marL="0" marR="0" marT="0" marB="0"/>
                </a:tc>
                <a:extLst>
                  <a:ext uri="{0D108BD9-81ED-4DB2-BD59-A6C34878D82A}">
                    <a16:rowId xmlns:a16="http://schemas.microsoft.com/office/drawing/2014/main" val="10002"/>
                  </a:ext>
                </a:extLst>
              </a:tr>
              <a:tr h="457119">
                <a:tc>
                  <a:txBody>
                    <a:bodyPr/>
                    <a:lstStyle/>
                    <a:p>
                      <a:pPr marL="31750">
                        <a:lnSpc>
                          <a:spcPct val="100000"/>
                        </a:lnSpc>
                        <a:spcBef>
                          <a:spcPts val="315"/>
                        </a:spcBef>
                      </a:pPr>
                      <a:r>
                        <a:rPr sz="2100" b="1" spc="-5" dirty="0">
                          <a:latin typeface="Courier New"/>
                          <a:cs typeface="Courier New"/>
                        </a:rPr>
                        <a:t>0000000</a:t>
                      </a:r>
                      <a:endParaRPr sz="2100">
                        <a:latin typeface="Courier New"/>
                        <a:cs typeface="Courier New"/>
                      </a:endParaRPr>
                    </a:p>
                  </a:txBody>
                  <a:tcPr marL="0" marR="0" marT="53340" marB="0"/>
                </a:tc>
                <a:tc>
                  <a:txBody>
                    <a:bodyPr/>
                    <a:lstStyle/>
                    <a:p>
                      <a:pPr marR="61594" algn="ctr">
                        <a:lnSpc>
                          <a:spcPct val="100000"/>
                        </a:lnSpc>
                        <a:spcBef>
                          <a:spcPts val="315"/>
                        </a:spcBef>
                      </a:pPr>
                      <a:r>
                        <a:rPr sz="2100" b="1" spc="-5" dirty="0">
                          <a:latin typeface="Courier New"/>
                          <a:cs typeface="Courier New"/>
                        </a:rPr>
                        <a:t>rs2</a:t>
                      </a:r>
                      <a:endParaRPr sz="2100">
                        <a:latin typeface="Courier New"/>
                        <a:cs typeface="Courier New"/>
                      </a:endParaRPr>
                    </a:p>
                  </a:txBody>
                  <a:tcPr marL="0" marR="0" marT="53340" marB="0"/>
                </a:tc>
                <a:tc>
                  <a:txBody>
                    <a:bodyPr/>
                    <a:lstStyle/>
                    <a:p>
                      <a:pPr marR="261620" algn="r">
                        <a:lnSpc>
                          <a:spcPct val="100000"/>
                        </a:lnSpc>
                        <a:spcBef>
                          <a:spcPts val="315"/>
                        </a:spcBef>
                      </a:pPr>
                      <a:r>
                        <a:rPr sz="2100" b="1" spc="-5" dirty="0">
                          <a:latin typeface="Courier New"/>
                          <a:cs typeface="Courier New"/>
                        </a:rPr>
                        <a:t>rs1</a:t>
                      </a:r>
                      <a:endParaRPr sz="2100">
                        <a:latin typeface="Courier New"/>
                        <a:cs typeface="Courier New"/>
                      </a:endParaRPr>
                    </a:p>
                  </a:txBody>
                  <a:tcPr marL="0" marR="0" marT="53340" marB="0"/>
                </a:tc>
                <a:tc>
                  <a:txBody>
                    <a:bodyPr/>
                    <a:lstStyle/>
                    <a:p>
                      <a:pPr marR="30480" algn="ctr">
                        <a:lnSpc>
                          <a:spcPct val="100000"/>
                        </a:lnSpc>
                        <a:spcBef>
                          <a:spcPts val="315"/>
                        </a:spcBef>
                      </a:pPr>
                      <a:r>
                        <a:rPr sz="2100" b="1" spc="-5" dirty="0">
                          <a:latin typeface="Courier New"/>
                          <a:cs typeface="Courier New"/>
                        </a:rPr>
                        <a:t>010</a:t>
                      </a:r>
                      <a:endParaRPr sz="2100">
                        <a:latin typeface="Courier New"/>
                        <a:cs typeface="Courier New"/>
                      </a:endParaRPr>
                    </a:p>
                  </a:txBody>
                  <a:tcPr marL="0" marR="0" marT="53340" marB="0"/>
                </a:tc>
                <a:tc>
                  <a:txBody>
                    <a:bodyPr/>
                    <a:lstStyle/>
                    <a:p>
                      <a:pPr marR="226060" algn="r">
                        <a:lnSpc>
                          <a:spcPct val="100000"/>
                        </a:lnSpc>
                        <a:spcBef>
                          <a:spcPts val="315"/>
                        </a:spcBef>
                      </a:pPr>
                      <a:r>
                        <a:rPr sz="2100" b="1" spc="-5" dirty="0">
                          <a:latin typeface="Courier New"/>
                          <a:cs typeface="Courier New"/>
                        </a:rPr>
                        <a:t>rd</a:t>
                      </a:r>
                      <a:endParaRPr sz="2100">
                        <a:latin typeface="Courier New"/>
                        <a:cs typeface="Courier New"/>
                      </a:endParaRPr>
                    </a:p>
                  </a:txBody>
                  <a:tcPr marL="0" marR="0" marT="53340" marB="0"/>
                </a:tc>
                <a:tc>
                  <a:txBody>
                    <a:bodyPr/>
                    <a:lstStyle/>
                    <a:p>
                      <a:pPr marR="165735" algn="r">
                        <a:lnSpc>
                          <a:spcPct val="100000"/>
                        </a:lnSpc>
                        <a:spcBef>
                          <a:spcPts val="315"/>
                        </a:spcBef>
                      </a:pPr>
                      <a:r>
                        <a:rPr sz="2100" b="1" spc="-5" dirty="0">
                          <a:latin typeface="Courier New"/>
                          <a:cs typeface="Courier New"/>
                        </a:rPr>
                        <a:t>0110011</a:t>
                      </a:r>
                      <a:endParaRPr sz="2100">
                        <a:latin typeface="Courier New"/>
                        <a:cs typeface="Courier New"/>
                      </a:endParaRPr>
                    </a:p>
                  </a:txBody>
                  <a:tcPr marL="0" marR="0" marT="53340" marB="0"/>
                </a:tc>
                <a:tc>
                  <a:txBody>
                    <a:bodyPr/>
                    <a:lstStyle/>
                    <a:p>
                      <a:pPr marL="184785">
                        <a:lnSpc>
                          <a:spcPts val="2210"/>
                        </a:lnSpc>
                      </a:pPr>
                      <a:r>
                        <a:rPr sz="2700" b="1" spc="-5" dirty="0">
                          <a:solidFill>
                            <a:srgbClr val="D7E055"/>
                          </a:solidFill>
                          <a:latin typeface="Courier New"/>
                          <a:cs typeface="Courier New"/>
                        </a:rPr>
                        <a:t>slt</a:t>
                      </a:r>
                      <a:endParaRPr sz="2700">
                        <a:latin typeface="Courier New"/>
                        <a:cs typeface="Courier New"/>
                      </a:endParaRPr>
                    </a:p>
                  </a:txBody>
                  <a:tcPr marL="0" marR="0" marT="0" marB="0"/>
                </a:tc>
                <a:extLst>
                  <a:ext uri="{0D108BD9-81ED-4DB2-BD59-A6C34878D82A}">
                    <a16:rowId xmlns:a16="http://schemas.microsoft.com/office/drawing/2014/main" val="10003"/>
                  </a:ext>
                </a:extLst>
              </a:tr>
              <a:tr h="472255">
                <a:tc>
                  <a:txBody>
                    <a:bodyPr/>
                    <a:lstStyle/>
                    <a:p>
                      <a:pPr marL="31750">
                        <a:lnSpc>
                          <a:spcPct val="100000"/>
                        </a:lnSpc>
                        <a:spcBef>
                          <a:spcPts val="240"/>
                        </a:spcBef>
                      </a:pPr>
                      <a:r>
                        <a:rPr sz="2100" b="1" spc="-5" dirty="0">
                          <a:latin typeface="Courier New"/>
                          <a:cs typeface="Courier New"/>
                        </a:rPr>
                        <a:t>0000000</a:t>
                      </a:r>
                      <a:endParaRPr sz="2100">
                        <a:latin typeface="Courier New"/>
                        <a:cs typeface="Courier New"/>
                      </a:endParaRPr>
                    </a:p>
                  </a:txBody>
                  <a:tcPr marL="0" marR="0" marT="40640" marB="0"/>
                </a:tc>
                <a:tc>
                  <a:txBody>
                    <a:bodyPr/>
                    <a:lstStyle/>
                    <a:p>
                      <a:pPr marR="61594" algn="ctr">
                        <a:lnSpc>
                          <a:spcPct val="100000"/>
                        </a:lnSpc>
                        <a:spcBef>
                          <a:spcPts val="240"/>
                        </a:spcBef>
                      </a:pPr>
                      <a:r>
                        <a:rPr sz="2100" b="1" spc="-5" dirty="0">
                          <a:latin typeface="Courier New"/>
                          <a:cs typeface="Courier New"/>
                        </a:rPr>
                        <a:t>rs2</a:t>
                      </a:r>
                      <a:endParaRPr sz="2100">
                        <a:latin typeface="Courier New"/>
                        <a:cs typeface="Courier New"/>
                      </a:endParaRPr>
                    </a:p>
                  </a:txBody>
                  <a:tcPr marL="0" marR="0" marT="40640" marB="0"/>
                </a:tc>
                <a:tc>
                  <a:txBody>
                    <a:bodyPr/>
                    <a:lstStyle/>
                    <a:p>
                      <a:pPr marR="261620" algn="r">
                        <a:lnSpc>
                          <a:spcPct val="100000"/>
                        </a:lnSpc>
                        <a:spcBef>
                          <a:spcPts val="240"/>
                        </a:spcBef>
                      </a:pPr>
                      <a:r>
                        <a:rPr sz="2100" b="1" spc="-5" dirty="0">
                          <a:latin typeface="Courier New"/>
                          <a:cs typeface="Courier New"/>
                        </a:rPr>
                        <a:t>rs1</a:t>
                      </a:r>
                      <a:endParaRPr sz="2100">
                        <a:latin typeface="Courier New"/>
                        <a:cs typeface="Courier New"/>
                      </a:endParaRPr>
                    </a:p>
                  </a:txBody>
                  <a:tcPr marL="0" marR="0" marT="40640" marB="0"/>
                </a:tc>
                <a:tc>
                  <a:txBody>
                    <a:bodyPr/>
                    <a:lstStyle/>
                    <a:p>
                      <a:pPr marR="30480" algn="ctr">
                        <a:lnSpc>
                          <a:spcPct val="100000"/>
                        </a:lnSpc>
                        <a:spcBef>
                          <a:spcPts val="240"/>
                        </a:spcBef>
                      </a:pPr>
                      <a:r>
                        <a:rPr sz="2100" b="1" spc="-5" dirty="0">
                          <a:latin typeface="Courier New"/>
                          <a:cs typeface="Courier New"/>
                        </a:rPr>
                        <a:t>011</a:t>
                      </a:r>
                      <a:endParaRPr sz="2100">
                        <a:latin typeface="Courier New"/>
                        <a:cs typeface="Courier New"/>
                      </a:endParaRPr>
                    </a:p>
                  </a:txBody>
                  <a:tcPr marL="0" marR="0" marT="40640" marB="0"/>
                </a:tc>
                <a:tc>
                  <a:txBody>
                    <a:bodyPr/>
                    <a:lstStyle/>
                    <a:p>
                      <a:pPr marR="226060" algn="r">
                        <a:lnSpc>
                          <a:spcPct val="100000"/>
                        </a:lnSpc>
                        <a:spcBef>
                          <a:spcPts val="240"/>
                        </a:spcBef>
                      </a:pPr>
                      <a:r>
                        <a:rPr sz="2100" b="1" spc="-5" dirty="0">
                          <a:latin typeface="Courier New"/>
                          <a:cs typeface="Courier New"/>
                        </a:rPr>
                        <a:t>rd</a:t>
                      </a:r>
                      <a:endParaRPr sz="2100">
                        <a:latin typeface="Courier New"/>
                        <a:cs typeface="Courier New"/>
                      </a:endParaRPr>
                    </a:p>
                  </a:txBody>
                  <a:tcPr marL="0" marR="0" marT="40640" marB="0"/>
                </a:tc>
                <a:tc>
                  <a:txBody>
                    <a:bodyPr/>
                    <a:lstStyle/>
                    <a:p>
                      <a:pPr marR="165735" algn="r">
                        <a:lnSpc>
                          <a:spcPct val="100000"/>
                        </a:lnSpc>
                        <a:spcBef>
                          <a:spcPts val="240"/>
                        </a:spcBef>
                      </a:pPr>
                      <a:r>
                        <a:rPr sz="2100" b="1" spc="-5" dirty="0">
                          <a:latin typeface="Courier New"/>
                          <a:cs typeface="Courier New"/>
                        </a:rPr>
                        <a:t>0110011</a:t>
                      </a:r>
                      <a:endParaRPr sz="2100">
                        <a:latin typeface="Courier New"/>
                        <a:cs typeface="Courier New"/>
                      </a:endParaRPr>
                    </a:p>
                  </a:txBody>
                  <a:tcPr marL="0" marR="0" marT="40640" marB="0"/>
                </a:tc>
                <a:tc>
                  <a:txBody>
                    <a:bodyPr/>
                    <a:lstStyle/>
                    <a:p>
                      <a:pPr marL="173355">
                        <a:lnSpc>
                          <a:spcPts val="2360"/>
                        </a:lnSpc>
                      </a:pPr>
                      <a:r>
                        <a:rPr sz="2700" b="1" spc="-5" dirty="0">
                          <a:solidFill>
                            <a:srgbClr val="D7E055"/>
                          </a:solidFill>
                          <a:latin typeface="Courier New"/>
                          <a:cs typeface="Courier New"/>
                        </a:rPr>
                        <a:t>sltu</a:t>
                      </a:r>
                      <a:endParaRPr sz="2700">
                        <a:latin typeface="Courier New"/>
                        <a:cs typeface="Courier New"/>
                      </a:endParaRPr>
                    </a:p>
                  </a:txBody>
                  <a:tcPr marL="0" marR="0" marT="0" marB="0"/>
                </a:tc>
                <a:extLst>
                  <a:ext uri="{0D108BD9-81ED-4DB2-BD59-A6C34878D82A}">
                    <a16:rowId xmlns:a16="http://schemas.microsoft.com/office/drawing/2014/main" val="10004"/>
                  </a:ext>
                </a:extLst>
              </a:tr>
              <a:tr h="431839">
                <a:tc>
                  <a:txBody>
                    <a:bodyPr/>
                    <a:lstStyle/>
                    <a:p>
                      <a:pPr marL="31750">
                        <a:lnSpc>
                          <a:spcPct val="100000"/>
                        </a:lnSpc>
                        <a:spcBef>
                          <a:spcPts val="80"/>
                        </a:spcBef>
                      </a:pPr>
                      <a:r>
                        <a:rPr sz="2100" b="1" spc="-5" dirty="0">
                          <a:latin typeface="Courier New"/>
                          <a:cs typeface="Courier New"/>
                        </a:rPr>
                        <a:t>0000000</a:t>
                      </a:r>
                      <a:endParaRPr sz="2100">
                        <a:latin typeface="Courier New"/>
                        <a:cs typeface="Courier New"/>
                      </a:endParaRPr>
                    </a:p>
                  </a:txBody>
                  <a:tcPr marL="0" marR="0" marT="13547" marB="0"/>
                </a:tc>
                <a:tc>
                  <a:txBody>
                    <a:bodyPr/>
                    <a:lstStyle/>
                    <a:p>
                      <a:pPr marR="61594" algn="ctr">
                        <a:lnSpc>
                          <a:spcPct val="100000"/>
                        </a:lnSpc>
                        <a:spcBef>
                          <a:spcPts val="80"/>
                        </a:spcBef>
                      </a:pPr>
                      <a:r>
                        <a:rPr sz="2100" b="1" spc="-5" dirty="0">
                          <a:latin typeface="Courier New"/>
                          <a:cs typeface="Courier New"/>
                        </a:rPr>
                        <a:t>rs2</a:t>
                      </a:r>
                      <a:endParaRPr sz="2100">
                        <a:latin typeface="Courier New"/>
                        <a:cs typeface="Courier New"/>
                      </a:endParaRPr>
                    </a:p>
                  </a:txBody>
                  <a:tcPr marL="0" marR="0" marT="13547" marB="0"/>
                </a:tc>
                <a:tc>
                  <a:txBody>
                    <a:bodyPr/>
                    <a:lstStyle/>
                    <a:p>
                      <a:pPr marR="261620" algn="r">
                        <a:lnSpc>
                          <a:spcPct val="100000"/>
                        </a:lnSpc>
                        <a:spcBef>
                          <a:spcPts val="80"/>
                        </a:spcBef>
                      </a:pPr>
                      <a:r>
                        <a:rPr sz="2100" b="1" spc="-5" dirty="0">
                          <a:latin typeface="Courier New"/>
                          <a:cs typeface="Courier New"/>
                        </a:rPr>
                        <a:t>rs1</a:t>
                      </a:r>
                      <a:endParaRPr sz="2100">
                        <a:latin typeface="Courier New"/>
                        <a:cs typeface="Courier New"/>
                      </a:endParaRPr>
                    </a:p>
                  </a:txBody>
                  <a:tcPr marL="0" marR="0" marT="13547" marB="0"/>
                </a:tc>
                <a:tc>
                  <a:txBody>
                    <a:bodyPr/>
                    <a:lstStyle/>
                    <a:p>
                      <a:pPr marR="30480" algn="ctr">
                        <a:lnSpc>
                          <a:spcPct val="100000"/>
                        </a:lnSpc>
                        <a:spcBef>
                          <a:spcPts val="80"/>
                        </a:spcBef>
                      </a:pPr>
                      <a:r>
                        <a:rPr sz="2100" b="1" spc="-5" dirty="0">
                          <a:latin typeface="Courier New"/>
                          <a:cs typeface="Courier New"/>
                        </a:rPr>
                        <a:t>100</a:t>
                      </a:r>
                      <a:endParaRPr sz="2100">
                        <a:latin typeface="Courier New"/>
                        <a:cs typeface="Courier New"/>
                      </a:endParaRPr>
                    </a:p>
                  </a:txBody>
                  <a:tcPr marL="0" marR="0" marT="13547" marB="0"/>
                </a:tc>
                <a:tc>
                  <a:txBody>
                    <a:bodyPr/>
                    <a:lstStyle/>
                    <a:p>
                      <a:pPr marR="226060" algn="r">
                        <a:lnSpc>
                          <a:spcPct val="100000"/>
                        </a:lnSpc>
                        <a:spcBef>
                          <a:spcPts val="80"/>
                        </a:spcBef>
                      </a:pPr>
                      <a:r>
                        <a:rPr sz="2100" b="1" spc="-5" dirty="0">
                          <a:latin typeface="Courier New"/>
                          <a:cs typeface="Courier New"/>
                        </a:rPr>
                        <a:t>rd</a:t>
                      </a:r>
                      <a:endParaRPr sz="2100">
                        <a:latin typeface="Courier New"/>
                        <a:cs typeface="Courier New"/>
                      </a:endParaRPr>
                    </a:p>
                  </a:txBody>
                  <a:tcPr marL="0" marR="0" marT="13547" marB="0"/>
                </a:tc>
                <a:tc>
                  <a:txBody>
                    <a:bodyPr/>
                    <a:lstStyle/>
                    <a:p>
                      <a:pPr marR="165735" algn="r">
                        <a:lnSpc>
                          <a:spcPct val="100000"/>
                        </a:lnSpc>
                        <a:spcBef>
                          <a:spcPts val="80"/>
                        </a:spcBef>
                      </a:pPr>
                      <a:r>
                        <a:rPr sz="2100" b="1" spc="-5" dirty="0">
                          <a:latin typeface="Courier New"/>
                          <a:cs typeface="Courier New"/>
                        </a:rPr>
                        <a:t>0110011</a:t>
                      </a:r>
                      <a:endParaRPr sz="2100">
                        <a:latin typeface="Courier New"/>
                        <a:cs typeface="Courier New"/>
                      </a:endParaRPr>
                    </a:p>
                  </a:txBody>
                  <a:tcPr marL="0" marR="0" marT="13547" marB="0"/>
                </a:tc>
                <a:tc>
                  <a:txBody>
                    <a:bodyPr/>
                    <a:lstStyle/>
                    <a:p>
                      <a:pPr marL="191770">
                        <a:lnSpc>
                          <a:spcPts val="2295"/>
                        </a:lnSpc>
                      </a:pPr>
                      <a:r>
                        <a:rPr sz="2700" b="1" spc="-5" dirty="0">
                          <a:solidFill>
                            <a:srgbClr val="D7E055"/>
                          </a:solidFill>
                          <a:latin typeface="Courier New"/>
                          <a:cs typeface="Courier New"/>
                        </a:rPr>
                        <a:t>xor</a:t>
                      </a:r>
                      <a:endParaRPr sz="2700">
                        <a:latin typeface="Courier New"/>
                        <a:cs typeface="Courier New"/>
                      </a:endParaRPr>
                    </a:p>
                  </a:txBody>
                  <a:tcPr marL="0" marR="0" marT="0" marB="0"/>
                </a:tc>
                <a:extLst>
                  <a:ext uri="{0D108BD9-81ED-4DB2-BD59-A6C34878D82A}">
                    <a16:rowId xmlns:a16="http://schemas.microsoft.com/office/drawing/2014/main" val="10005"/>
                  </a:ext>
                </a:extLst>
              </a:tr>
              <a:tr h="412749">
                <a:tc>
                  <a:txBody>
                    <a:bodyPr/>
                    <a:lstStyle/>
                    <a:p>
                      <a:pPr marL="31750">
                        <a:lnSpc>
                          <a:spcPct val="100000"/>
                        </a:lnSpc>
                        <a:spcBef>
                          <a:spcPts val="155"/>
                        </a:spcBef>
                      </a:pPr>
                      <a:r>
                        <a:rPr sz="2100" b="1" spc="-5" dirty="0">
                          <a:latin typeface="Courier New"/>
                          <a:cs typeface="Courier New"/>
                        </a:rPr>
                        <a:t>0000000</a:t>
                      </a:r>
                      <a:endParaRPr sz="2100">
                        <a:latin typeface="Courier New"/>
                        <a:cs typeface="Courier New"/>
                      </a:endParaRPr>
                    </a:p>
                  </a:txBody>
                  <a:tcPr marL="0" marR="0" marT="26247" marB="0"/>
                </a:tc>
                <a:tc>
                  <a:txBody>
                    <a:bodyPr/>
                    <a:lstStyle/>
                    <a:p>
                      <a:pPr marR="61594" algn="ctr">
                        <a:lnSpc>
                          <a:spcPct val="100000"/>
                        </a:lnSpc>
                        <a:spcBef>
                          <a:spcPts val="155"/>
                        </a:spcBef>
                      </a:pPr>
                      <a:r>
                        <a:rPr sz="2100" b="1" spc="-5" dirty="0">
                          <a:latin typeface="Courier New"/>
                          <a:cs typeface="Courier New"/>
                        </a:rPr>
                        <a:t>rs2</a:t>
                      </a:r>
                      <a:endParaRPr sz="2100">
                        <a:latin typeface="Courier New"/>
                        <a:cs typeface="Courier New"/>
                      </a:endParaRPr>
                    </a:p>
                  </a:txBody>
                  <a:tcPr marL="0" marR="0" marT="26247" marB="0"/>
                </a:tc>
                <a:tc>
                  <a:txBody>
                    <a:bodyPr/>
                    <a:lstStyle/>
                    <a:p>
                      <a:pPr marR="261620" algn="r">
                        <a:lnSpc>
                          <a:spcPct val="100000"/>
                        </a:lnSpc>
                        <a:spcBef>
                          <a:spcPts val="155"/>
                        </a:spcBef>
                      </a:pPr>
                      <a:r>
                        <a:rPr sz="2100" b="1" spc="-5" dirty="0">
                          <a:latin typeface="Courier New"/>
                          <a:cs typeface="Courier New"/>
                        </a:rPr>
                        <a:t>rs1</a:t>
                      </a:r>
                      <a:endParaRPr sz="2100">
                        <a:latin typeface="Courier New"/>
                        <a:cs typeface="Courier New"/>
                      </a:endParaRPr>
                    </a:p>
                  </a:txBody>
                  <a:tcPr marL="0" marR="0" marT="26247" marB="0"/>
                </a:tc>
                <a:tc>
                  <a:txBody>
                    <a:bodyPr/>
                    <a:lstStyle/>
                    <a:p>
                      <a:pPr marR="30480" algn="ctr">
                        <a:lnSpc>
                          <a:spcPct val="100000"/>
                        </a:lnSpc>
                        <a:spcBef>
                          <a:spcPts val="155"/>
                        </a:spcBef>
                      </a:pPr>
                      <a:r>
                        <a:rPr sz="2100" b="1" spc="-5" dirty="0">
                          <a:latin typeface="Courier New"/>
                          <a:cs typeface="Courier New"/>
                        </a:rPr>
                        <a:t>101</a:t>
                      </a:r>
                      <a:endParaRPr sz="2100">
                        <a:latin typeface="Courier New"/>
                        <a:cs typeface="Courier New"/>
                      </a:endParaRPr>
                    </a:p>
                  </a:txBody>
                  <a:tcPr marL="0" marR="0" marT="26247" marB="0"/>
                </a:tc>
                <a:tc>
                  <a:txBody>
                    <a:bodyPr/>
                    <a:lstStyle/>
                    <a:p>
                      <a:pPr marR="226060" algn="r">
                        <a:lnSpc>
                          <a:spcPct val="100000"/>
                        </a:lnSpc>
                        <a:spcBef>
                          <a:spcPts val="155"/>
                        </a:spcBef>
                      </a:pPr>
                      <a:r>
                        <a:rPr sz="2100" b="1" spc="-5" dirty="0">
                          <a:latin typeface="Courier New"/>
                          <a:cs typeface="Courier New"/>
                        </a:rPr>
                        <a:t>rd</a:t>
                      </a:r>
                      <a:endParaRPr sz="2100">
                        <a:latin typeface="Courier New"/>
                        <a:cs typeface="Courier New"/>
                      </a:endParaRPr>
                    </a:p>
                  </a:txBody>
                  <a:tcPr marL="0" marR="0" marT="26247" marB="0"/>
                </a:tc>
                <a:tc>
                  <a:txBody>
                    <a:bodyPr/>
                    <a:lstStyle/>
                    <a:p>
                      <a:pPr marR="165735" algn="r">
                        <a:lnSpc>
                          <a:spcPct val="100000"/>
                        </a:lnSpc>
                        <a:spcBef>
                          <a:spcPts val="155"/>
                        </a:spcBef>
                      </a:pPr>
                      <a:r>
                        <a:rPr sz="2100" b="1" spc="-5" dirty="0">
                          <a:latin typeface="Courier New"/>
                          <a:cs typeface="Courier New"/>
                        </a:rPr>
                        <a:t>0110011</a:t>
                      </a:r>
                      <a:endParaRPr sz="2100">
                        <a:latin typeface="Courier New"/>
                        <a:cs typeface="Courier New"/>
                      </a:endParaRPr>
                    </a:p>
                  </a:txBody>
                  <a:tcPr marL="0" marR="0" marT="26247" marB="0"/>
                </a:tc>
                <a:tc>
                  <a:txBody>
                    <a:bodyPr/>
                    <a:lstStyle/>
                    <a:p>
                      <a:pPr marL="191770">
                        <a:lnSpc>
                          <a:spcPts val="2120"/>
                        </a:lnSpc>
                      </a:pPr>
                      <a:r>
                        <a:rPr sz="2700" b="1" spc="-5" dirty="0">
                          <a:solidFill>
                            <a:srgbClr val="D7E055"/>
                          </a:solidFill>
                          <a:latin typeface="Courier New"/>
                          <a:cs typeface="Courier New"/>
                        </a:rPr>
                        <a:t>srl</a:t>
                      </a:r>
                      <a:endParaRPr sz="2700">
                        <a:latin typeface="Courier New"/>
                        <a:cs typeface="Courier New"/>
                      </a:endParaRPr>
                    </a:p>
                  </a:txBody>
                  <a:tcPr marL="0" marR="0" marT="0" marB="0"/>
                </a:tc>
                <a:extLst>
                  <a:ext uri="{0D108BD9-81ED-4DB2-BD59-A6C34878D82A}">
                    <a16:rowId xmlns:a16="http://schemas.microsoft.com/office/drawing/2014/main" val="10006"/>
                  </a:ext>
                </a:extLst>
              </a:tr>
              <a:tr h="444500">
                <a:tc>
                  <a:txBody>
                    <a:bodyPr/>
                    <a:lstStyle/>
                    <a:p>
                      <a:pPr marL="31750">
                        <a:lnSpc>
                          <a:spcPct val="100000"/>
                        </a:lnSpc>
                        <a:spcBef>
                          <a:spcPts val="219"/>
                        </a:spcBef>
                      </a:pPr>
                      <a:r>
                        <a:rPr sz="2100" b="1" spc="-5" dirty="0">
                          <a:latin typeface="Courier New"/>
                          <a:cs typeface="Courier New"/>
                        </a:rPr>
                        <a:t>0100000</a:t>
                      </a:r>
                      <a:endParaRPr sz="2100">
                        <a:latin typeface="Courier New"/>
                        <a:cs typeface="Courier New"/>
                      </a:endParaRPr>
                    </a:p>
                  </a:txBody>
                  <a:tcPr marL="0" marR="0" marT="37252" marB="0"/>
                </a:tc>
                <a:tc>
                  <a:txBody>
                    <a:bodyPr/>
                    <a:lstStyle/>
                    <a:p>
                      <a:pPr marR="61594" algn="ctr">
                        <a:lnSpc>
                          <a:spcPct val="100000"/>
                        </a:lnSpc>
                        <a:spcBef>
                          <a:spcPts val="219"/>
                        </a:spcBef>
                      </a:pPr>
                      <a:r>
                        <a:rPr sz="2100" b="1" spc="-5" dirty="0">
                          <a:latin typeface="Courier New"/>
                          <a:cs typeface="Courier New"/>
                        </a:rPr>
                        <a:t>rs2</a:t>
                      </a:r>
                      <a:endParaRPr sz="2100">
                        <a:latin typeface="Courier New"/>
                        <a:cs typeface="Courier New"/>
                      </a:endParaRPr>
                    </a:p>
                  </a:txBody>
                  <a:tcPr marL="0" marR="0" marT="37252" marB="0"/>
                </a:tc>
                <a:tc>
                  <a:txBody>
                    <a:bodyPr/>
                    <a:lstStyle/>
                    <a:p>
                      <a:pPr marR="261620" algn="r">
                        <a:lnSpc>
                          <a:spcPct val="100000"/>
                        </a:lnSpc>
                        <a:spcBef>
                          <a:spcPts val="219"/>
                        </a:spcBef>
                      </a:pPr>
                      <a:r>
                        <a:rPr sz="2100" b="1" spc="-5" dirty="0">
                          <a:latin typeface="Courier New"/>
                          <a:cs typeface="Courier New"/>
                        </a:rPr>
                        <a:t>rs1</a:t>
                      </a:r>
                      <a:endParaRPr sz="2100">
                        <a:latin typeface="Courier New"/>
                        <a:cs typeface="Courier New"/>
                      </a:endParaRPr>
                    </a:p>
                  </a:txBody>
                  <a:tcPr marL="0" marR="0" marT="37252" marB="0"/>
                </a:tc>
                <a:tc>
                  <a:txBody>
                    <a:bodyPr/>
                    <a:lstStyle/>
                    <a:p>
                      <a:pPr marR="30480" algn="ctr">
                        <a:lnSpc>
                          <a:spcPct val="100000"/>
                        </a:lnSpc>
                        <a:spcBef>
                          <a:spcPts val="219"/>
                        </a:spcBef>
                      </a:pPr>
                      <a:r>
                        <a:rPr sz="2100" b="1" spc="-5" dirty="0">
                          <a:latin typeface="Courier New"/>
                          <a:cs typeface="Courier New"/>
                        </a:rPr>
                        <a:t>101</a:t>
                      </a:r>
                      <a:endParaRPr sz="2100">
                        <a:latin typeface="Courier New"/>
                        <a:cs typeface="Courier New"/>
                      </a:endParaRPr>
                    </a:p>
                  </a:txBody>
                  <a:tcPr marL="0" marR="0" marT="37252" marB="0"/>
                </a:tc>
                <a:tc>
                  <a:txBody>
                    <a:bodyPr/>
                    <a:lstStyle/>
                    <a:p>
                      <a:pPr marR="226060" algn="r">
                        <a:lnSpc>
                          <a:spcPct val="100000"/>
                        </a:lnSpc>
                        <a:spcBef>
                          <a:spcPts val="219"/>
                        </a:spcBef>
                      </a:pPr>
                      <a:r>
                        <a:rPr sz="2100" b="1" spc="-5" dirty="0">
                          <a:latin typeface="Courier New"/>
                          <a:cs typeface="Courier New"/>
                        </a:rPr>
                        <a:t>rd</a:t>
                      </a:r>
                      <a:endParaRPr sz="2100">
                        <a:latin typeface="Courier New"/>
                        <a:cs typeface="Courier New"/>
                      </a:endParaRPr>
                    </a:p>
                  </a:txBody>
                  <a:tcPr marL="0" marR="0" marT="37252" marB="0"/>
                </a:tc>
                <a:tc>
                  <a:txBody>
                    <a:bodyPr/>
                    <a:lstStyle/>
                    <a:p>
                      <a:pPr marR="165735" algn="r">
                        <a:lnSpc>
                          <a:spcPct val="100000"/>
                        </a:lnSpc>
                        <a:spcBef>
                          <a:spcPts val="219"/>
                        </a:spcBef>
                      </a:pPr>
                      <a:r>
                        <a:rPr sz="2100" b="1" spc="-5" dirty="0">
                          <a:latin typeface="Courier New"/>
                          <a:cs typeface="Courier New"/>
                        </a:rPr>
                        <a:t>0110011</a:t>
                      </a:r>
                      <a:endParaRPr sz="2100">
                        <a:latin typeface="Courier New"/>
                        <a:cs typeface="Courier New"/>
                      </a:endParaRPr>
                    </a:p>
                  </a:txBody>
                  <a:tcPr marL="0" marR="0" marT="37252" marB="0"/>
                </a:tc>
                <a:tc>
                  <a:txBody>
                    <a:bodyPr/>
                    <a:lstStyle/>
                    <a:p>
                      <a:pPr marL="191770">
                        <a:lnSpc>
                          <a:spcPts val="2185"/>
                        </a:lnSpc>
                      </a:pPr>
                      <a:r>
                        <a:rPr sz="2700" b="1" spc="-5" dirty="0">
                          <a:solidFill>
                            <a:srgbClr val="D7E055"/>
                          </a:solidFill>
                          <a:latin typeface="Courier New"/>
                          <a:cs typeface="Courier New"/>
                        </a:rPr>
                        <a:t>sra</a:t>
                      </a:r>
                      <a:endParaRPr sz="2700">
                        <a:latin typeface="Courier New"/>
                        <a:cs typeface="Courier New"/>
                      </a:endParaRPr>
                    </a:p>
                  </a:txBody>
                  <a:tcPr marL="0" marR="0" marT="0" marB="0"/>
                </a:tc>
                <a:extLst>
                  <a:ext uri="{0D108BD9-81ED-4DB2-BD59-A6C34878D82A}">
                    <a16:rowId xmlns:a16="http://schemas.microsoft.com/office/drawing/2014/main" val="10007"/>
                  </a:ext>
                </a:extLst>
              </a:tr>
              <a:tr h="456561">
                <a:tc>
                  <a:txBody>
                    <a:bodyPr/>
                    <a:lstStyle/>
                    <a:p>
                      <a:pPr marL="31750">
                        <a:lnSpc>
                          <a:spcPct val="100000"/>
                        </a:lnSpc>
                        <a:spcBef>
                          <a:spcPts val="190"/>
                        </a:spcBef>
                      </a:pPr>
                      <a:r>
                        <a:rPr sz="2100" b="1" spc="-5" dirty="0">
                          <a:latin typeface="Courier New"/>
                          <a:cs typeface="Courier New"/>
                        </a:rPr>
                        <a:t>0000000</a:t>
                      </a:r>
                      <a:endParaRPr sz="2100">
                        <a:latin typeface="Courier New"/>
                        <a:cs typeface="Courier New"/>
                      </a:endParaRPr>
                    </a:p>
                  </a:txBody>
                  <a:tcPr marL="0" marR="0" marT="32173" marB="0"/>
                </a:tc>
                <a:tc>
                  <a:txBody>
                    <a:bodyPr/>
                    <a:lstStyle/>
                    <a:p>
                      <a:pPr marR="61594" algn="ctr">
                        <a:lnSpc>
                          <a:spcPct val="100000"/>
                        </a:lnSpc>
                        <a:spcBef>
                          <a:spcPts val="190"/>
                        </a:spcBef>
                      </a:pPr>
                      <a:r>
                        <a:rPr sz="2100" b="1" spc="-5" dirty="0">
                          <a:latin typeface="Courier New"/>
                          <a:cs typeface="Courier New"/>
                        </a:rPr>
                        <a:t>rs2</a:t>
                      </a:r>
                      <a:endParaRPr sz="2100">
                        <a:latin typeface="Courier New"/>
                        <a:cs typeface="Courier New"/>
                      </a:endParaRPr>
                    </a:p>
                  </a:txBody>
                  <a:tcPr marL="0" marR="0" marT="32173" marB="0"/>
                </a:tc>
                <a:tc>
                  <a:txBody>
                    <a:bodyPr/>
                    <a:lstStyle/>
                    <a:p>
                      <a:pPr marR="261620" algn="r">
                        <a:lnSpc>
                          <a:spcPct val="100000"/>
                        </a:lnSpc>
                        <a:spcBef>
                          <a:spcPts val="190"/>
                        </a:spcBef>
                      </a:pPr>
                      <a:r>
                        <a:rPr sz="2100" b="1" spc="-5" dirty="0">
                          <a:latin typeface="Courier New"/>
                          <a:cs typeface="Courier New"/>
                        </a:rPr>
                        <a:t>rs1</a:t>
                      </a:r>
                      <a:endParaRPr sz="2100">
                        <a:latin typeface="Courier New"/>
                        <a:cs typeface="Courier New"/>
                      </a:endParaRPr>
                    </a:p>
                  </a:txBody>
                  <a:tcPr marL="0" marR="0" marT="32173" marB="0"/>
                </a:tc>
                <a:tc>
                  <a:txBody>
                    <a:bodyPr/>
                    <a:lstStyle/>
                    <a:p>
                      <a:pPr marR="30480" algn="ctr">
                        <a:lnSpc>
                          <a:spcPct val="100000"/>
                        </a:lnSpc>
                        <a:spcBef>
                          <a:spcPts val="190"/>
                        </a:spcBef>
                      </a:pPr>
                      <a:r>
                        <a:rPr sz="2100" b="1" spc="-5" dirty="0">
                          <a:latin typeface="Courier New"/>
                          <a:cs typeface="Courier New"/>
                        </a:rPr>
                        <a:t>110</a:t>
                      </a:r>
                      <a:endParaRPr sz="2100">
                        <a:latin typeface="Courier New"/>
                        <a:cs typeface="Courier New"/>
                      </a:endParaRPr>
                    </a:p>
                  </a:txBody>
                  <a:tcPr marL="0" marR="0" marT="32173" marB="0"/>
                </a:tc>
                <a:tc>
                  <a:txBody>
                    <a:bodyPr/>
                    <a:lstStyle/>
                    <a:p>
                      <a:pPr marR="226060" algn="r">
                        <a:lnSpc>
                          <a:spcPct val="100000"/>
                        </a:lnSpc>
                        <a:spcBef>
                          <a:spcPts val="190"/>
                        </a:spcBef>
                      </a:pPr>
                      <a:r>
                        <a:rPr sz="2100" b="1" spc="-5" dirty="0">
                          <a:latin typeface="Courier New"/>
                          <a:cs typeface="Courier New"/>
                        </a:rPr>
                        <a:t>rd</a:t>
                      </a:r>
                      <a:endParaRPr sz="2100">
                        <a:latin typeface="Courier New"/>
                        <a:cs typeface="Courier New"/>
                      </a:endParaRPr>
                    </a:p>
                  </a:txBody>
                  <a:tcPr marL="0" marR="0" marT="32173" marB="0"/>
                </a:tc>
                <a:tc>
                  <a:txBody>
                    <a:bodyPr/>
                    <a:lstStyle/>
                    <a:p>
                      <a:pPr marR="165735" algn="r">
                        <a:lnSpc>
                          <a:spcPct val="100000"/>
                        </a:lnSpc>
                        <a:spcBef>
                          <a:spcPts val="190"/>
                        </a:spcBef>
                      </a:pPr>
                      <a:r>
                        <a:rPr sz="2100" b="1" spc="-5" dirty="0">
                          <a:latin typeface="Courier New"/>
                          <a:cs typeface="Courier New"/>
                        </a:rPr>
                        <a:t>0110011</a:t>
                      </a:r>
                      <a:endParaRPr sz="2100">
                        <a:latin typeface="Courier New"/>
                        <a:cs typeface="Courier New"/>
                      </a:endParaRPr>
                    </a:p>
                  </a:txBody>
                  <a:tcPr marL="0" marR="0" marT="32173" marB="0"/>
                </a:tc>
                <a:tc>
                  <a:txBody>
                    <a:bodyPr/>
                    <a:lstStyle/>
                    <a:p>
                      <a:pPr marL="191770">
                        <a:lnSpc>
                          <a:spcPts val="2305"/>
                        </a:lnSpc>
                      </a:pPr>
                      <a:r>
                        <a:rPr sz="2700" b="1" spc="-5" dirty="0">
                          <a:solidFill>
                            <a:srgbClr val="D7E055"/>
                          </a:solidFill>
                          <a:latin typeface="Courier New"/>
                          <a:cs typeface="Courier New"/>
                        </a:rPr>
                        <a:t>or</a:t>
                      </a:r>
                      <a:endParaRPr sz="2700">
                        <a:latin typeface="Courier New"/>
                        <a:cs typeface="Courier New"/>
                      </a:endParaRPr>
                    </a:p>
                  </a:txBody>
                  <a:tcPr marL="0" marR="0" marT="0" marB="0"/>
                </a:tc>
                <a:extLst>
                  <a:ext uri="{0D108BD9-81ED-4DB2-BD59-A6C34878D82A}">
                    <a16:rowId xmlns:a16="http://schemas.microsoft.com/office/drawing/2014/main" val="10008"/>
                  </a:ext>
                </a:extLst>
              </a:tr>
              <a:tr h="416173">
                <a:tc>
                  <a:txBody>
                    <a:bodyPr/>
                    <a:lstStyle/>
                    <a:p>
                      <a:pPr marL="31750">
                        <a:lnSpc>
                          <a:spcPct val="100000"/>
                        </a:lnSpc>
                        <a:spcBef>
                          <a:spcPts val="145"/>
                        </a:spcBef>
                      </a:pPr>
                      <a:r>
                        <a:rPr sz="2100" b="1" spc="-5" dirty="0">
                          <a:latin typeface="Courier New"/>
                          <a:cs typeface="Courier New"/>
                        </a:rPr>
                        <a:t>0000000</a:t>
                      </a:r>
                      <a:endParaRPr sz="2100">
                        <a:latin typeface="Courier New"/>
                        <a:cs typeface="Courier New"/>
                      </a:endParaRPr>
                    </a:p>
                  </a:txBody>
                  <a:tcPr marL="0" marR="0" marT="24553" marB="0"/>
                </a:tc>
                <a:tc>
                  <a:txBody>
                    <a:bodyPr/>
                    <a:lstStyle/>
                    <a:p>
                      <a:pPr marR="61594" algn="ctr">
                        <a:lnSpc>
                          <a:spcPct val="100000"/>
                        </a:lnSpc>
                        <a:spcBef>
                          <a:spcPts val="145"/>
                        </a:spcBef>
                      </a:pPr>
                      <a:r>
                        <a:rPr sz="2100" b="1" spc="-5" dirty="0">
                          <a:latin typeface="Courier New"/>
                          <a:cs typeface="Courier New"/>
                        </a:rPr>
                        <a:t>rs2</a:t>
                      </a:r>
                      <a:endParaRPr sz="2100">
                        <a:latin typeface="Courier New"/>
                        <a:cs typeface="Courier New"/>
                      </a:endParaRPr>
                    </a:p>
                  </a:txBody>
                  <a:tcPr marL="0" marR="0" marT="24553" marB="0"/>
                </a:tc>
                <a:tc>
                  <a:txBody>
                    <a:bodyPr/>
                    <a:lstStyle/>
                    <a:p>
                      <a:pPr marR="261620" algn="r">
                        <a:lnSpc>
                          <a:spcPct val="100000"/>
                        </a:lnSpc>
                        <a:spcBef>
                          <a:spcPts val="145"/>
                        </a:spcBef>
                      </a:pPr>
                      <a:r>
                        <a:rPr sz="2100" b="1" spc="-5" dirty="0">
                          <a:latin typeface="Courier New"/>
                          <a:cs typeface="Courier New"/>
                        </a:rPr>
                        <a:t>rs1</a:t>
                      </a:r>
                      <a:endParaRPr sz="2100">
                        <a:latin typeface="Courier New"/>
                        <a:cs typeface="Courier New"/>
                      </a:endParaRPr>
                    </a:p>
                  </a:txBody>
                  <a:tcPr marL="0" marR="0" marT="24553" marB="0"/>
                </a:tc>
                <a:tc>
                  <a:txBody>
                    <a:bodyPr/>
                    <a:lstStyle/>
                    <a:p>
                      <a:pPr marR="30480" algn="ctr">
                        <a:lnSpc>
                          <a:spcPct val="100000"/>
                        </a:lnSpc>
                        <a:spcBef>
                          <a:spcPts val="145"/>
                        </a:spcBef>
                      </a:pPr>
                      <a:r>
                        <a:rPr sz="2100" b="1" spc="-5" dirty="0">
                          <a:latin typeface="Courier New"/>
                          <a:cs typeface="Courier New"/>
                        </a:rPr>
                        <a:t>111</a:t>
                      </a:r>
                      <a:endParaRPr sz="2100">
                        <a:latin typeface="Courier New"/>
                        <a:cs typeface="Courier New"/>
                      </a:endParaRPr>
                    </a:p>
                  </a:txBody>
                  <a:tcPr marL="0" marR="0" marT="24553" marB="0"/>
                </a:tc>
                <a:tc>
                  <a:txBody>
                    <a:bodyPr/>
                    <a:lstStyle/>
                    <a:p>
                      <a:pPr marR="226060" algn="r">
                        <a:lnSpc>
                          <a:spcPct val="100000"/>
                        </a:lnSpc>
                        <a:spcBef>
                          <a:spcPts val="145"/>
                        </a:spcBef>
                      </a:pPr>
                      <a:r>
                        <a:rPr sz="2100" b="1" spc="-5" dirty="0">
                          <a:latin typeface="Courier New"/>
                          <a:cs typeface="Courier New"/>
                        </a:rPr>
                        <a:t>rd</a:t>
                      </a:r>
                      <a:endParaRPr sz="2100">
                        <a:latin typeface="Courier New"/>
                        <a:cs typeface="Courier New"/>
                      </a:endParaRPr>
                    </a:p>
                  </a:txBody>
                  <a:tcPr marL="0" marR="0" marT="24553" marB="0"/>
                </a:tc>
                <a:tc>
                  <a:txBody>
                    <a:bodyPr/>
                    <a:lstStyle/>
                    <a:p>
                      <a:pPr marR="165735" algn="r">
                        <a:lnSpc>
                          <a:spcPct val="100000"/>
                        </a:lnSpc>
                        <a:spcBef>
                          <a:spcPts val="145"/>
                        </a:spcBef>
                      </a:pPr>
                      <a:r>
                        <a:rPr sz="2100" b="1" spc="-5" dirty="0">
                          <a:latin typeface="Courier New"/>
                          <a:cs typeface="Courier New"/>
                        </a:rPr>
                        <a:t>0110011</a:t>
                      </a:r>
                      <a:endParaRPr sz="2100">
                        <a:latin typeface="Courier New"/>
                        <a:cs typeface="Courier New"/>
                      </a:endParaRPr>
                    </a:p>
                  </a:txBody>
                  <a:tcPr marL="0" marR="0" marT="24553" marB="0"/>
                </a:tc>
                <a:tc>
                  <a:txBody>
                    <a:bodyPr/>
                    <a:lstStyle/>
                    <a:p>
                      <a:pPr marL="184785">
                        <a:lnSpc>
                          <a:spcPts val="2255"/>
                        </a:lnSpc>
                      </a:pPr>
                      <a:r>
                        <a:rPr sz="2700" b="1" spc="-5" dirty="0">
                          <a:solidFill>
                            <a:srgbClr val="D7E055"/>
                          </a:solidFill>
                          <a:latin typeface="Courier New"/>
                          <a:cs typeface="Courier New"/>
                        </a:rPr>
                        <a:t>and</a:t>
                      </a:r>
                      <a:endParaRPr sz="2700">
                        <a:latin typeface="Courier New"/>
                        <a:cs typeface="Courier New"/>
                      </a:endParaRPr>
                    </a:p>
                  </a:txBody>
                  <a:tcPr marL="0" marR="0" marT="0" marB="0"/>
                </a:tc>
                <a:extLst>
                  <a:ext uri="{0D108BD9-81ED-4DB2-BD59-A6C34878D82A}">
                    <a16:rowId xmlns:a16="http://schemas.microsoft.com/office/drawing/2014/main" val="10009"/>
                  </a:ext>
                </a:extLst>
              </a:tr>
            </a:tbl>
          </a:graphicData>
        </a:graphic>
      </p:graphicFrame>
      <p:grpSp>
        <p:nvGrpSpPr>
          <p:cNvPr id="4" name="object 4"/>
          <p:cNvGrpSpPr/>
          <p:nvPr/>
        </p:nvGrpSpPr>
        <p:grpSpPr>
          <a:xfrm>
            <a:off x="3017519" y="959104"/>
            <a:ext cx="7934960" cy="4531360"/>
            <a:chOff x="2263139" y="719328"/>
            <a:chExt cx="5951220" cy="3398520"/>
          </a:xfrm>
        </p:grpSpPr>
        <p:pic>
          <p:nvPicPr>
            <p:cNvPr id="5" name="object 5"/>
            <p:cNvPicPr/>
            <p:nvPr/>
          </p:nvPicPr>
          <p:blipFill>
            <a:blip r:embed="rId2" cstate="print"/>
            <a:stretch>
              <a:fillRect/>
            </a:stretch>
          </p:blipFill>
          <p:spPr>
            <a:xfrm>
              <a:off x="2263139" y="720852"/>
              <a:ext cx="1156715" cy="393191"/>
            </a:xfrm>
            <a:prstGeom prst="rect">
              <a:avLst/>
            </a:prstGeom>
          </p:spPr>
        </p:pic>
        <p:pic>
          <p:nvPicPr>
            <p:cNvPr id="6" name="object 6"/>
            <p:cNvPicPr/>
            <p:nvPr/>
          </p:nvPicPr>
          <p:blipFill>
            <a:blip r:embed="rId3" cstate="print"/>
            <a:stretch>
              <a:fillRect/>
            </a:stretch>
          </p:blipFill>
          <p:spPr>
            <a:xfrm>
              <a:off x="3374136" y="719328"/>
              <a:ext cx="992123" cy="394715"/>
            </a:xfrm>
            <a:prstGeom prst="rect">
              <a:avLst/>
            </a:prstGeom>
          </p:spPr>
        </p:pic>
        <p:pic>
          <p:nvPicPr>
            <p:cNvPr id="7" name="object 7"/>
            <p:cNvPicPr/>
            <p:nvPr/>
          </p:nvPicPr>
          <p:blipFill>
            <a:blip r:embed="rId4" cstate="print"/>
            <a:stretch>
              <a:fillRect/>
            </a:stretch>
          </p:blipFill>
          <p:spPr>
            <a:xfrm>
              <a:off x="4320539" y="719328"/>
              <a:ext cx="947927" cy="394715"/>
            </a:xfrm>
            <a:prstGeom prst="rect">
              <a:avLst/>
            </a:prstGeom>
          </p:spPr>
        </p:pic>
        <p:pic>
          <p:nvPicPr>
            <p:cNvPr id="8" name="object 8"/>
            <p:cNvPicPr/>
            <p:nvPr/>
          </p:nvPicPr>
          <p:blipFill>
            <a:blip r:embed="rId5" cstate="print"/>
            <a:stretch>
              <a:fillRect/>
            </a:stretch>
          </p:blipFill>
          <p:spPr>
            <a:xfrm>
              <a:off x="5209032" y="719328"/>
              <a:ext cx="978407" cy="394715"/>
            </a:xfrm>
            <a:prstGeom prst="rect">
              <a:avLst/>
            </a:prstGeom>
          </p:spPr>
        </p:pic>
        <p:pic>
          <p:nvPicPr>
            <p:cNvPr id="9" name="object 9"/>
            <p:cNvPicPr/>
            <p:nvPr/>
          </p:nvPicPr>
          <p:blipFill>
            <a:blip r:embed="rId6" cstate="print"/>
            <a:stretch>
              <a:fillRect/>
            </a:stretch>
          </p:blipFill>
          <p:spPr>
            <a:xfrm>
              <a:off x="6134100" y="719328"/>
              <a:ext cx="969263" cy="394715"/>
            </a:xfrm>
            <a:prstGeom prst="rect">
              <a:avLst/>
            </a:prstGeom>
          </p:spPr>
        </p:pic>
        <p:pic>
          <p:nvPicPr>
            <p:cNvPr id="10" name="object 10"/>
            <p:cNvPicPr/>
            <p:nvPr/>
          </p:nvPicPr>
          <p:blipFill>
            <a:blip r:embed="rId2" cstate="print"/>
            <a:stretch>
              <a:fillRect/>
            </a:stretch>
          </p:blipFill>
          <p:spPr>
            <a:xfrm>
              <a:off x="7057643" y="720852"/>
              <a:ext cx="1156715" cy="393191"/>
            </a:xfrm>
            <a:prstGeom prst="rect">
              <a:avLst/>
            </a:prstGeom>
          </p:spPr>
        </p:pic>
        <p:pic>
          <p:nvPicPr>
            <p:cNvPr id="11" name="object 11"/>
            <p:cNvPicPr/>
            <p:nvPr/>
          </p:nvPicPr>
          <p:blipFill>
            <a:blip r:embed="rId2" cstate="print"/>
            <a:stretch>
              <a:fillRect/>
            </a:stretch>
          </p:blipFill>
          <p:spPr>
            <a:xfrm>
              <a:off x="2263139" y="1072895"/>
              <a:ext cx="1156715" cy="394715"/>
            </a:xfrm>
            <a:prstGeom prst="rect">
              <a:avLst/>
            </a:prstGeom>
          </p:spPr>
        </p:pic>
        <p:pic>
          <p:nvPicPr>
            <p:cNvPr id="12" name="object 12"/>
            <p:cNvPicPr/>
            <p:nvPr/>
          </p:nvPicPr>
          <p:blipFill>
            <a:blip r:embed="rId3" cstate="print"/>
            <a:stretch>
              <a:fillRect/>
            </a:stretch>
          </p:blipFill>
          <p:spPr>
            <a:xfrm>
              <a:off x="3374136" y="1072895"/>
              <a:ext cx="992123" cy="394715"/>
            </a:xfrm>
            <a:prstGeom prst="rect">
              <a:avLst/>
            </a:prstGeom>
          </p:spPr>
        </p:pic>
        <p:pic>
          <p:nvPicPr>
            <p:cNvPr id="13" name="object 13"/>
            <p:cNvPicPr/>
            <p:nvPr/>
          </p:nvPicPr>
          <p:blipFill>
            <a:blip r:embed="rId4" cstate="print"/>
            <a:stretch>
              <a:fillRect/>
            </a:stretch>
          </p:blipFill>
          <p:spPr>
            <a:xfrm>
              <a:off x="4320539" y="1072895"/>
              <a:ext cx="947927" cy="394715"/>
            </a:xfrm>
            <a:prstGeom prst="rect">
              <a:avLst/>
            </a:prstGeom>
          </p:spPr>
        </p:pic>
        <p:pic>
          <p:nvPicPr>
            <p:cNvPr id="14" name="object 14"/>
            <p:cNvPicPr/>
            <p:nvPr/>
          </p:nvPicPr>
          <p:blipFill>
            <a:blip r:embed="rId5" cstate="print"/>
            <a:stretch>
              <a:fillRect/>
            </a:stretch>
          </p:blipFill>
          <p:spPr>
            <a:xfrm>
              <a:off x="5209032" y="1072895"/>
              <a:ext cx="978407" cy="394715"/>
            </a:xfrm>
            <a:prstGeom prst="rect">
              <a:avLst/>
            </a:prstGeom>
          </p:spPr>
        </p:pic>
        <p:pic>
          <p:nvPicPr>
            <p:cNvPr id="15" name="object 15"/>
            <p:cNvPicPr/>
            <p:nvPr/>
          </p:nvPicPr>
          <p:blipFill>
            <a:blip r:embed="rId6" cstate="print"/>
            <a:stretch>
              <a:fillRect/>
            </a:stretch>
          </p:blipFill>
          <p:spPr>
            <a:xfrm>
              <a:off x="6134100" y="1072895"/>
              <a:ext cx="969263" cy="394715"/>
            </a:xfrm>
            <a:prstGeom prst="rect">
              <a:avLst/>
            </a:prstGeom>
          </p:spPr>
        </p:pic>
        <p:pic>
          <p:nvPicPr>
            <p:cNvPr id="16" name="object 16"/>
            <p:cNvPicPr/>
            <p:nvPr/>
          </p:nvPicPr>
          <p:blipFill>
            <a:blip r:embed="rId2" cstate="print"/>
            <a:stretch>
              <a:fillRect/>
            </a:stretch>
          </p:blipFill>
          <p:spPr>
            <a:xfrm>
              <a:off x="7057643" y="1072895"/>
              <a:ext cx="1156715" cy="394715"/>
            </a:xfrm>
            <a:prstGeom prst="rect">
              <a:avLst/>
            </a:prstGeom>
          </p:spPr>
        </p:pic>
        <p:pic>
          <p:nvPicPr>
            <p:cNvPr id="17" name="object 17"/>
            <p:cNvPicPr/>
            <p:nvPr/>
          </p:nvPicPr>
          <p:blipFill>
            <a:blip r:embed="rId2" cstate="print"/>
            <a:stretch>
              <a:fillRect/>
            </a:stretch>
          </p:blipFill>
          <p:spPr>
            <a:xfrm>
              <a:off x="2263139" y="1406652"/>
              <a:ext cx="1156715" cy="393191"/>
            </a:xfrm>
            <a:prstGeom prst="rect">
              <a:avLst/>
            </a:prstGeom>
          </p:spPr>
        </p:pic>
        <p:pic>
          <p:nvPicPr>
            <p:cNvPr id="18" name="object 18"/>
            <p:cNvPicPr/>
            <p:nvPr/>
          </p:nvPicPr>
          <p:blipFill>
            <a:blip r:embed="rId3" cstate="print"/>
            <a:stretch>
              <a:fillRect/>
            </a:stretch>
          </p:blipFill>
          <p:spPr>
            <a:xfrm>
              <a:off x="3374136" y="1405127"/>
              <a:ext cx="992123" cy="394715"/>
            </a:xfrm>
            <a:prstGeom prst="rect">
              <a:avLst/>
            </a:prstGeom>
          </p:spPr>
        </p:pic>
        <p:pic>
          <p:nvPicPr>
            <p:cNvPr id="19" name="object 19"/>
            <p:cNvPicPr/>
            <p:nvPr/>
          </p:nvPicPr>
          <p:blipFill>
            <a:blip r:embed="rId4" cstate="print"/>
            <a:stretch>
              <a:fillRect/>
            </a:stretch>
          </p:blipFill>
          <p:spPr>
            <a:xfrm>
              <a:off x="4320539" y="1405127"/>
              <a:ext cx="947927" cy="394715"/>
            </a:xfrm>
            <a:prstGeom prst="rect">
              <a:avLst/>
            </a:prstGeom>
          </p:spPr>
        </p:pic>
        <p:pic>
          <p:nvPicPr>
            <p:cNvPr id="20" name="object 20"/>
            <p:cNvPicPr/>
            <p:nvPr/>
          </p:nvPicPr>
          <p:blipFill>
            <a:blip r:embed="rId5" cstate="print"/>
            <a:stretch>
              <a:fillRect/>
            </a:stretch>
          </p:blipFill>
          <p:spPr>
            <a:xfrm>
              <a:off x="5209032" y="1405127"/>
              <a:ext cx="978407" cy="394715"/>
            </a:xfrm>
            <a:prstGeom prst="rect">
              <a:avLst/>
            </a:prstGeom>
          </p:spPr>
        </p:pic>
        <p:pic>
          <p:nvPicPr>
            <p:cNvPr id="21" name="object 21"/>
            <p:cNvPicPr/>
            <p:nvPr/>
          </p:nvPicPr>
          <p:blipFill>
            <a:blip r:embed="rId6" cstate="print"/>
            <a:stretch>
              <a:fillRect/>
            </a:stretch>
          </p:blipFill>
          <p:spPr>
            <a:xfrm>
              <a:off x="6134100" y="1405127"/>
              <a:ext cx="969263" cy="394715"/>
            </a:xfrm>
            <a:prstGeom prst="rect">
              <a:avLst/>
            </a:prstGeom>
          </p:spPr>
        </p:pic>
        <p:pic>
          <p:nvPicPr>
            <p:cNvPr id="22" name="object 22"/>
            <p:cNvPicPr/>
            <p:nvPr/>
          </p:nvPicPr>
          <p:blipFill>
            <a:blip r:embed="rId2" cstate="print"/>
            <a:stretch>
              <a:fillRect/>
            </a:stretch>
          </p:blipFill>
          <p:spPr>
            <a:xfrm>
              <a:off x="7057643" y="1406652"/>
              <a:ext cx="1156715" cy="393191"/>
            </a:xfrm>
            <a:prstGeom prst="rect">
              <a:avLst/>
            </a:prstGeom>
          </p:spPr>
        </p:pic>
        <p:pic>
          <p:nvPicPr>
            <p:cNvPr id="23" name="object 23"/>
            <p:cNvPicPr/>
            <p:nvPr/>
          </p:nvPicPr>
          <p:blipFill>
            <a:blip r:embed="rId2" cstate="print"/>
            <a:stretch>
              <a:fillRect/>
            </a:stretch>
          </p:blipFill>
          <p:spPr>
            <a:xfrm>
              <a:off x="2263139" y="1738883"/>
              <a:ext cx="1156715" cy="394715"/>
            </a:xfrm>
            <a:prstGeom prst="rect">
              <a:avLst/>
            </a:prstGeom>
          </p:spPr>
        </p:pic>
        <p:pic>
          <p:nvPicPr>
            <p:cNvPr id="24" name="object 24"/>
            <p:cNvPicPr/>
            <p:nvPr/>
          </p:nvPicPr>
          <p:blipFill>
            <a:blip r:embed="rId3" cstate="print"/>
            <a:stretch>
              <a:fillRect/>
            </a:stretch>
          </p:blipFill>
          <p:spPr>
            <a:xfrm>
              <a:off x="3374136" y="1738883"/>
              <a:ext cx="992123" cy="394715"/>
            </a:xfrm>
            <a:prstGeom prst="rect">
              <a:avLst/>
            </a:prstGeom>
          </p:spPr>
        </p:pic>
        <p:pic>
          <p:nvPicPr>
            <p:cNvPr id="25" name="object 25"/>
            <p:cNvPicPr/>
            <p:nvPr/>
          </p:nvPicPr>
          <p:blipFill>
            <a:blip r:embed="rId4" cstate="print"/>
            <a:stretch>
              <a:fillRect/>
            </a:stretch>
          </p:blipFill>
          <p:spPr>
            <a:xfrm>
              <a:off x="4320539" y="1738883"/>
              <a:ext cx="947927" cy="394715"/>
            </a:xfrm>
            <a:prstGeom prst="rect">
              <a:avLst/>
            </a:prstGeom>
          </p:spPr>
        </p:pic>
        <p:pic>
          <p:nvPicPr>
            <p:cNvPr id="26" name="object 26"/>
            <p:cNvPicPr/>
            <p:nvPr/>
          </p:nvPicPr>
          <p:blipFill>
            <a:blip r:embed="rId5" cstate="print"/>
            <a:stretch>
              <a:fillRect/>
            </a:stretch>
          </p:blipFill>
          <p:spPr>
            <a:xfrm>
              <a:off x="5209032" y="1738883"/>
              <a:ext cx="978407" cy="394715"/>
            </a:xfrm>
            <a:prstGeom prst="rect">
              <a:avLst/>
            </a:prstGeom>
          </p:spPr>
        </p:pic>
        <p:pic>
          <p:nvPicPr>
            <p:cNvPr id="27" name="object 27"/>
            <p:cNvPicPr/>
            <p:nvPr/>
          </p:nvPicPr>
          <p:blipFill>
            <a:blip r:embed="rId6" cstate="print"/>
            <a:stretch>
              <a:fillRect/>
            </a:stretch>
          </p:blipFill>
          <p:spPr>
            <a:xfrm>
              <a:off x="6134100" y="1738883"/>
              <a:ext cx="969263" cy="394715"/>
            </a:xfrm>
            <a:prstGeom prst="rect">
              <a:avLst/>
            </a:prstGeom>
          </p:spPr>
        </p:pic>
        <p:pic>
          <p:nvPicPr>
            <p:cNvPr id="28" name="object 28"/>
            <p:cNvPicPr/>
            <p:nvPr/>
          </p:nvPicPr>
          <p:blipFill>
            <a:blip r:embed="rId2" cstate="print"/>
            <a:stretch>
              <a:fillRect/>
            </a:stretch>
          </p:blipFill>
          <p:spPr>
            <a:xfrm>
              <a:off x="7057643" y="1738883"/>
              <a:ext cx="1156715" cy="394715"/>
            </a:xfrm>
            <a:prstGeom prst="rect">
              <a:avLst/>
            </a:prstGeom>
          </p:spPr>
        </p:pic>
        <p:pic>
          <p:nvPicPr>
            <p:cNvPr id="29" name="object 29"/>
            <p:cNvPicPr/>
            <p:nvPr/>
          </p:nvPicPr>
          <p:blipFill>
            <a:blip r:embed="rId2" cstate="print"/>
            <a:stretch>
              <a:fillRect/>
            </a:stretch>
          </p:blipFill>
          <p:spPr>
            <a:xfrm>
              <a:off x="2263139" y="2072639"/>
              <a:ext cx="1156715" cy="394715"/>
            </a:xfrm>
            <a:prstGeom prst="rect">
              <a:avLst/>
            </a:prstGeom>
          </p:spPr>
        </p:pic>
        <p:pic>
          <p:nvPicPr>
            <p:cNvPr id="30" name="object 30"/>
            <p:cNvPicPr/>
            <p:nvPr/>
          </p:nvPicPr>
          <p:blipFill>
            <a:blip r:embed="rId3" cstate="print"/>
            <a:stretch>
              <a:fillRect/>
            </a:stretch>
          </p:blipFill>
          <p:spPr>
            <a:xfrm>
              <a:off x="3374136" y="2072639"/>
              <a:ext cx="992123" cy="394715"/>
            </a:xfrm>
            <a:prstGeom prst="rect">
              <a:avLst/>
            </a:prstGeom>
          </p:spPr>
        </p:pic>
        <p:pic>
          <p:nvPicPr>
            <p:cNvPr id="31" name="object 31"/>
            <p:cNvPicPr/>
            <p:nvPr/>
          </p:nvPicPr>
          <p:blipFill>
            <a:blip r:embed="rId4" cstate="print"/>
            <a:stretch>
              <a:fillRect/>
            </a:stretch>
          </p:blipFill>
          <p:spPr>
            <a:xfrm>
              <a:off x="4320539" y="2072639"/>
              <a:ext cx="947927" cy="394715"/>
            </a:xfrm>
            <a:prstGeom prst="rect">
              <a:avLst/>
            </a:prstGeom>
          </p:spPr>
        </p:pic>
        <p:pic>
          <p:nvPicPr>
            <p:cNvPr id="32" name="object 32"/>
            <p:cNvPicPr/>
            <p:nvPr/>
          </p:nvPicPr>
          <p:blipFill>
            <a:blip r:embed="rId5" cstate="print"/>
            <a:stretch>
              <a:fillRect/>
            </a:stretch>
          </p:blipFill>
          <p:spPr>
            <a:xfrm>
              <a:off x="5209032" y="2072639"/>
              <a:ext cx="978407" cy="394715"/>
            </a:xfrm>
            <a:prstGeom prst="rect">
              <a:avLst/>
            </a:prstGeom>
          </p:spPr>
        </p:pic>
        <p:pic>
          <p:nvPicPr>
            <p:cNvPr id="33" name="object 33"/>
            <p:cNvPicPr/>
            <p:nvPr/>
          </p:nvPicPr>
          <p:blipFill>
            <a:blip r:embed="rId6" cstate="print"/>
            <a:stretch>
              <a:fillRect/>
            </a:stretch>
          </p:blipFill>
          <p:spPr>
            <a:xfrm>
              <a:off x="6134100" y="2072639"/>
              <a:ext cx="969263" cy="394715"/>
            </a:xfrm>
            <a:prstGeom prst="rect">
              <a:avLst/>
            </a:prstGeom>
          </p:spPr>
        </p:pic>
        <p:pic>
          <p:nvPicPr>
            <p:cNvPr id="34" name="object 34"/>
            <p:cNvPicPr/>
            <p:nvPr/>
          </p:nvPicPr>
          <p:blipFill>
            <a:blip r:embed="rId2" cstate="print"/>
            <a:stretch>
              <a:fillRect/>
            </a:stretch>
          </p:blipFill>
          <p:spPr>
            <a:xfrm>
              <a:off x="7057643" y="2072639"/>
              <a:ext cx="1156715" cy="394715"/>
            </a:xfrm>
            <a:prstGeom prst="rect">
              <a:avLst/>
            </a:prstGeom>
          </p:spPr>
        </p:pic>
        <p:pic>
          <p:nvPicPr>
            <p:cNvPr id="35" name="object 35"/>
            <p:cNvPicPr/>
            <p:nvPr/>
          </p:nvPicPr>
          <p:blipFill>
            <a:blip r:embed="rId2" cstate="print"/>
            <a:stretch>
              <a:fillRect/>
            </a:stretch>
          </p:blipFill>
          <p:spPr>
            <a:xfrm>
              <a:off x="2263139" y="2406395"/>
              <a:ext cx="1156715" cy="394715"/>
            </a:xfrm>
            <a:prstGeom prst="rect">
              <a:avLst/>
            </a:prstGeom>
          </p:spPr>
        </p:pic>
        <p:pic>
          <p:nvPicPr>
            <p:cNvPr id="36" name="object 36"/>
            <p:cNvPicPr/>
            <p:nvPr/>
          </p:nvPicPr>
          <p:blipFill>
            <a:blip r:embed="rId3" cstate="print"/>
            <a:stretch>
              <a:fillRect/>
            </a:stretch>
          </p:blipFill>
          <p:spPr>
            <a:xfrm>
              <a:off x="3374136" y="2406395"/>
              <a:ext cx="992123" cy="394715"/>
            </a:xfrm>
            <a:prstGeom prst="rect">
              <a:avLst/>
            </a:prstGeom>
          </p:spPr>
        </p:pic>
        <p:pic>
          <p:nvPicPr>
            <p:cNvPr id="37" name="object 37"/>
            <p:cNvPicPr/>
            <p:nvPr/>
          </p:nvPicPr>
          <p:blipFill>
            <a:blip r:embed="rId4" cstate="print"/>
            <a:stretch>
              <a:fillRect/>
            </a:stretch>
          </p:blipFill>
          <p:spPr>
            <a:xfrm>
              <a:off x="4320539" y="2406395"/>
              <a:ext cx="947927" cy="394715"/>
            </a:xfrm>
            <a:prstGeom prst="rect">
              <a:avLst/>
            </a:prstGeom>
          </p:spPr>
        </p:pic>
        <p:pic>
          <p:nvPicPr>
            <p:cNvPr id="38" name="object 38"/>
            <p:cNvPicPr/>
            <p:nvPr/>
          </p:nvPicPr>
          <p:blipFill>
            <a:blip r:embed="rId5" cstate="print"/>
            <a:stretch>
              <a:fillRect/>
            </a:stretch>
          </p:blipFill>
          <p:spPr>
            <a:xfrm>
              <a:off x="5209032" y="2406395"/>
              <a:ext cx="978407" cy="394715"/>
            </a:xfrm>
            <a:prstGeom prst="rect">
              <a:avLst/>
            </a:prstGeom>
          </p:spPr>
        </p:pic>
        <p:pic>
          <p:nvPicPr>
            <p:cNvPr id="39" name="object 39"/>
            <p:cNvPicPr/>
            <p:nvPr/>
          </p:nvPicPr>
          <p:blipFill>
            <a:blip r:embed="rId6" cstate="print"/>
            <a:stretch>
              <a:fillRect/>
            </a:stretch>
          </p:blipFill>
          <p:spPr>
            <a:xfrm>
              <a:off x="6134100" y="2406395"/>
              <a:ext cx="969263" cy="394715"/>
            </a:xfrm>
            <a:prstGeom prst="rect">
              <a:avLst/>
            </a:prstGeom>
          </p:spPr>
        </p:pic>
        <p:pic>
          <p:nvPicPr>
            <p:cNvPr id="40" name="object 40"/>
            <p:cNvPicPr/>
            <p:nvPr/>
          </p:nvPicPr>
          <p:blipFill>
            <a:blip r:embed="rId2" cstate="print"/>
            <a:stretch>
              <a:fillRect/>
            </a:stretch>
          </p:blipFill>
          <p:spPr>
            <a:xfrm>
              <a:off x="7057643" y="2406395"/>
              <a:ext cx="1156715" cy="394715"/>
            </a:xfrm>
            <a:prstGeom prst="rect">
              <a:avLst/>
            </a:prstGeom>
          </p:spPr>
        </p:pic>
        <p:pic>
          <p:nvPicPr>
            <p:cNvPr id="41" name="object 41"/>
            <p:cNvPicPr/>
            <p:nvPr/>
          </p:nvPicPr>
          <p:blipFill>
            <a:blip r:embed="rId7" cstate="print"/>
            <a:stretch>
              <a:fillRect/>
            </a:stretch>
          </p:blipFill>
          <p:spPr>
            <a:xfrm>
              <a:off x="2263139" y="2740151"/>
              <a:ext cx="1156715" cy="393191"/>
            </a:xfrm>
            <a:prstGeom prst="rect">
              <a:avLst/>
            </a:prstGeom>
          </p:spPr>
        </p:pic>
        <p:pic>
          <p:nvPicPr>
            <p:cNvPr id="42" name="object 42"/>
            <p:cNvPicPr/>
            <p:nvPr/>
          </p:nvPicPr>
          <p:blipFill>
            <a:blip r:embed="rId3" cstate="print"/>
            <a:stretch>
              <a:fillRect/>
            </a:stretch>
          </p:blipFill>
          <p:spPr>
            <a:xfrm>
              <a:off x="3374136" y="2738627"/>
              <a:ext cx="992123" cy="394715"/>
            </a:xfrm>
            <a:prstGeom prst="rect">
              <a:avLst/>
            </a:prstGeom>
          </p:spPr>
        </p:pic>
        <p:pic>
          <p:nvPicPr>
            <p:cNvPr id="43" name="object 43"/>
            <p:cNvPicPr/>
            <p:nvPr/>
          </p:nvPicPr>
          <p:blipFill>
            <a:blip r:embed="rId4" cstate="print"/>
            <a:stretch>
              <a:fillRect/>
            </a:stretch>
          </p:blipFill>
          <p:spPr>
            <a:xfrm>
              <a:off x="4320539" y="2738627"/>
              <a:ext cx="947927" cy="394715"/>
            </a:xfrm>
            <a:prstGeom prst="rect">
              <a:avLst/>
            </a:prstGeom>
          </p:spPr>
        </p:pic>
        <p:pic>
          <p:nvPicPr>
            <p:cNvPr id="44" name="object 44"/>
            <p:cNvPicPr/>
            <p:nvPr/>
          </p:nvPicPr>
          <p:blipFill>
            <a:blip r:embed="rId5" cstate="print"/>
            <a:stretch>
              <a:fillRect/>
            </a:stretch>
          </p:blipFill>
          <p:spPr>
            <a:xfrm>
              <a:off x="5209032" y="2738627"/>
              <a:ext cx="978407" cy="394715"/>
            </a:xfrm>
            <a:prstGeom prst="rect">
              <a:avLst/>
            </a:prstGeom>
          </p:spPr>
        </p:pic>
        <p:pic>
          <p:nvPicPr>
            <p:cNvPr id="45" name="object 45"/>
            <p:cNvPicPr/>
            <p:nvPr/>
          </p:nvPicPr>
          <p:blipFill>
            <a:blip r:embed="rId6" cstate="print"/>
            <a:stretch>
              <a:fillRect/>
            </a:stretch>
          </p:blipFill>
          <p:spPr>
            <a:xfrm>
              <a:off x="6134100" y="2738627"/>
              <a:ext cx="969263" cy="394715"/>
            </a:xfrm>
            <a:prstGeom prst="rect">
              <a:avLst/>
            </a:prstGeom>
          </p:spPr>
        </p:pic>
        <p:pic>
          <p:nvPicPr>
            <p:cNvPr id="46" name="object 46"/>
            <p:cNvPicPr/>
            <p:nvPr/>
          </p:nvPicPr>
          <p:blipFill>
            <a:blip r:embed="rId7" cstate="print"/>
            <a:stretch>
              <a:fillRect/>
            </a:stretch>
          </p:blipFill>
          <p:spPr>
            <a:xfrm>
              <a:off x="7057643" y="2740151"/>
              <a:ext cx="1156715" cy="393191"/>
            </a:xfrm>
            <a:prstGeom prst="rect">
              <a:avLst/>
            </a:prstGeom>
          </p:spPr>
        </p:pic>
        <p:pic>
          <p:nvPicPr>
            <p:cNvPr id="47" name="object 47"/>
            <p:cNvPicPr/>
            <p:nvPr/>
          </p:nvPicPr>
          <p:blipFill>
            <a:blip r:embed="rId2" cstate="print"/>
            <a:stretch>
              <a:fillRect/>
            </a:stretch>
          </p:blipFill>
          <p:spPr>
            <a:xfrm>
              <a:off x="2263139" y="3057144"/>
              <a:ext cx="1156715" cy="394715"/>
            </a:xfrm>
            <a:prstGeom prst="rect">
              <a:avLst/>
            </a:prstGeom>
          </p:spPr>
        </p:pic>
        <p:pic>
          <p:nvPicPr>
            <p:cNvPr id="48" name="object 48"/>
            <p:cNvPicPr/>
            <p:nvPr/>
          </p:nvPicPr>
          <p:blipFill>
            <a:blip r:embed="rId3" cstate="print"/>
            <a:stretch>
              <a:fillRect/>
            </a:stretch>
          </p:blipFill>
          <p:spPr>
            <a:xfrm>
              <a:off x="3374136" y="3057144"/>
              <a:ext cx="992123" cy="394715"/>
            </a:xfrm>
            <a:prstGeom prst="rect">
              <a:avLst/>
            </a:prstGeom>
          </p:spPr>
        </p:pic>
        <p:pic>
          <p:nvPicPr>
            <p:cNvPr id="49" name="object 49"/>
            <p:cNvPicPr/>
            <p:nvPr/>
          </p:nvPicPr>
          <p:blipFill>
            <a:blip r:embed="rId4" cstate="print"/>
            <a:stretch>
              <a:fillRect/>
            </a:stretch>
          </p:blipFill>
          <p:spPr>
            <a:xfrm>
              <a:off x="4320539" y="3057144"/>
              <a:ext cx="947927" cy="394715"/>
            </a:xfrm>
            <a:prstGeom prst="rect">
              <a:avLst/>
            </a:prstGeom>
          </p:spPr>
        </p:pic>
        <p:pic>
          <p:nvPicPr>
            <p:cNvPr id="50" name="object 50"/>
            <p:cNvPicPr/>
            <p:nvPr/>
          </p:nvPicPr>
          <p:blipFill>
            <a:blip r:embed="rId5" cstate="print"/>
            <a:stretch>
              <a:fillRect/>
            </a:stretch>
          </p:blipFill>
          <p:spPr>
            <a:xfrm>
              <a:off x="5209032" y="3057144"/>
              <a:ext cx="978407" cy="394715"/>
            </a:xfrm>
            <a:prstGeom prst="rect">
              <a:avLst/>
            </a:prstGeom>
          </p:spPr>
        </p:pic>
        <p:pic>
          <p:nvPicPr>
            <p:cNvPr id="51" name="object 51"/>
            <p:cNvPicPr/>
            <p:nvPr/>
          </p:nvPicPr>
          <p:blipFill>
            <a:blip r:embed="rId6" cstate="print"/>
            <a:stretch>
              <a:fillRect/>
            </a:stretch>
          </p:blipFill>
          <p:spPr>
            <a:xfrm>
              <a:off x="6134100" y="3057144"/>
              <a:ext cx="969263" cy="394715"/>
            </a:xfrm>
            <a:prstGeom prst="rect">
              <a:avLst/>
            </a:prstGeom>
          </p:spPr>
        </p:pic>
        <p:pic>
          <p:nvPicPr>
            <p:cNvPr id="52" name="object 52"/>
            <p:cNvPicPr/>
            <p:nvPr/>
          </p:nvPicPr>
          <p:blipFill>
            <a:blip r:embed="rId2" cstate="print"/>
            <a:stretch>
              <a:fillRect/>
            </a:stretch>
          </p:blipFill>
          <p:spPr>
            <a:xfrm>
              <a:off x="7057643" y="3057144"/>
              <a:ext cx="1156715" cy="394715"/>
            </a:xfrm>
            <a:prstGeom prst="rect">
              <a:avLst/>
            </a:prstGeom>
          </p:spPr>
        </p:pic>
        <p:pic>
          <p:nvPicPr>
            <p:cNvPr id="53" name="object 53"/>
            <p:cNvPicPr/>
            <p:nvPr/>
          </p:nvPicPr>
          <p:blipFill>
            <a:blip r:embed="rId2" cstate="print"/>
            <a:stretch>
              <a:fillRect/>
            </a:stretch>
          </p:blipFill>
          <p:spPr>
            <a:xfrm>
              <a:off x="2263139" y="3386327"/>
              <a:ext cx="1156715" cy="394715"/>
            </a:xfrm>
            <a:prstGeom prst="rect">
              <a:avLst/>
            </a:prstGeom>
          </p:spPr>
        </p:pic>
        <p:pic>
          <p:nvPicPr>
            <p:cNvPr id="54" name="object 54"/>
            <p:cNvPicPr/>
            <p:nvPr/>
          </p:nvPicPr>
          <p:blipFill>
            <a:blip r:embed="rId3" cstate="print"/>
            <a:stretch>
              <a:fillRect/>
            </a:stretch>
          </p:blipFill>
          <p:spPr>
            <a:xfrm>
              <a:off x="3374136" y="3386327"/>
              <a:ext cx="992123" cy="394715"/>
            </a:xfrm>
            <a:prstGeom prst="rect">
              <a:avLst/>
            </a:prstGeom>
          </p:spPr>
        </p:pic>
        <p:pic>
          <p:nvPicPr>
            <p:cNvPr id="55" name="object 55"/>
            <p:cNvPicPr/>
            <p:nvPr/>
          </p:nvPicPr>
          <p:blipFill>
            <a:blip r:embed="rId4" cstate="print"/>
            <a:stretch>
              <a:fillRect/>
            </a:stretch>
          </p:blipFill>
          <p:spPr>
            <a:xfrm>
              <a:off x="4320539" y="3386327"/>
              <a:ext cx="947927" cy="394715"/>
            </a:xfrm>
            <a:prstGeom prst="rect">
              <a:avLst/>
            </a:prstGeom>
          </p:spPr>
        </p:pic>
        <p:pic>
          <p:nvPicPr>
            <p:cNvPr id="56" name="object 56"/>
            <p:cNvPicPr/>
            <p:nvPr/>
          </p:nvPicPr>
          <p:blipFill>
            <a:blip r:embed="rId5" cstate="print"/>
            <a:stretch>
              <a:fillRect/>
            </a:stretch>
          </p:blipFill>
          <p:spPr>
            <a:xfrm>
              <a:off x="5209032" y="3386327"/>
              <a:ext cx="978407" cy="394715"/>
            </a:xfrm>
            <a:prstGeom prst="rect">
              <a:avLst/>
            </a:prstGeom>
          </p:spPr>
        </p:pic>
        <p:pic>
          <p:nvPicPr>
            <p:cNvPr id="57" name="object 57"/>
            <p:cNvPicPr/>
            <p:nvPr/>
          </p:nvPicPr>
          <p:blipFill>
            <a:blip r:embed="rId6" cstate="print"/>
            <a:stretch>
              <a:fillRect/>
            </a:stretch>
          </p:blipFill>
          <p:spPr>
            <a:xfrm>
              <a:off x="6134100" y="3386327"/>
              <a:ext cx="969263" cy="394715"/>
            </a:xfrm>
            <a:prstGeom prst="rect">
              <a:avLst/>
            </a:prstGeom>
          </p:spPr>
        </p:pic>
        <p:pic>
          <p:nvPicPr>
            <p:cNvPr id="58" name="object 58"/>
            <p:cNvPicPr/>
            <p:nvPr/>
          </p:nvPicPr>
          <p:blipFill>
            <a:blip r:embed="rId2" cstate="print"/>
            <a:stretch>
              <a:fillRect/>
            </a:stretch>
          </p:blipFill>
          <p:spPr>
            <a:xfrm>
              <a:off x="7057643" y="3387851"/>
              <a:ext cx="1156715" cy="393191"/>
            </a:xfrm>
            <a:prstGeom prst="rect">
              <a:avLst/>
            </a:prstGeom>
          </p:spPr>
        </p:pic>
        <p:pic>
          <p:nvPicPr>
            <p:cNvPr id="59" name="object 59"/>
            <p:cNvPicPr/>
            <p:nvPr/>
          </p:nvPicPr>
          <p:blipFill>
            <a:blip r:embed="rId7" cstate="print"/>
            <a:stretch>
              <a:fillRect/>
            </a:stretch>
          </p:blipFill>
          <p:spPr>
            <a:xfrm>
              <a:off x="2263139" y="3724655"/>
              <a:ext cx="1156715" cy="393191"/>
            </a:xfrm>
            <a:prstGeom prst="rect">
              <a:avLst/>
            </a:prstGeom>
          </p:spPr>
        </p:pic>
        <p:pic>
          <p:nvPicPr>
            <p:cNvPr id="60" name="object 60"/>
            <p:cNvPicPr/>
            <p:nvPr/>
          </p:nvPicPr>
          <p:blipFill>
            <a:blip r:embed="rId8" cstate="print"/>
            <a:stretch>
              <a:fillRect/>
            </a:stretch>
          </p:blipFill>
          <p:spPr>
            <a:xfrm>
              <a:off x="3374136" y="3724655"/>
              <a:ext cx="992123" cy="393191"/>
            </a:xfrm>
            <a:prstGeom prst="rect">
              <a:avLst/>
            </a:prstGeom>
          </p:spPr>
        </p:pic>
        <p:pic>
          <p:nvPicPr>
            <p:cNvPr id="61" name="object 61"/>
            <p:cNvPicPr/>
            <p:nvPr/>
          </p:nvPicPr>
          <p:blipFill>
            <a:blip r:embed="rId9" cstate="print"/>
            <a:stretch>
              <a:fillRect/>
            </a:stretch>
          </p:blipFill>
          <p:spPr>
            <a:xfrm>
              <a:off x="4320539" y="3724655"/>
              <a:ext cx="947927" cy="393191"/>
            </a:xfrm>
            <a:prstGeom prst="rect">
              <a:avLst/>
            </a:prstGeom>
          </p:spPr>
        </p:pic>
        <p:pic>
          <p:nvPicPr>
            <p:cNvPr id="62" name="object 62"/>
            <p:cNvPicPr/>
            <p:nvPr/>
          </p:nvPicPr>
          <p:blipFill>
            <a:blip r:embed="rId10" cstate="print"/>
            <a:stretch>
              <a:fillRect/>
            </a:stretch>
          </p:blipFill>
          <p:spPr>
            <a:xfrm>
              <a:off x="5209032" y="3724655"/>
              <a:ext cx="978407" cy="393191"/>
            </a:xfrm>
            <a:prstGeom prst="rect">
              <a:avLst/>
            </a:prstGeom>
          </p:spPr>
        </p:pic>
        <p:pic>
          <p:nvPicPr>
            <p:cNvPr id="63" name="object 63"/>
            <p:cNvPicPr/>
            <p:nvPr/>
          </p:nvPicPr>
          <p:blipFill>
            <a:blip r:embed="rId11" cstate="print"/>
            <a:stretch>
              <a:fillRect/>
            </a:stretch>
          </p:blipFill>
          <p:spPr>
            <a:xfrm>
              <a:off x="6134100" y="3724655"/>
              <a:ext cx="969263" cy="393191"/>
            </a:xfrm>
            <a:prstGeom prst="rect">
              <a:avLst/>
            </a:prstGeom>
          </p:spPr>
        </p:pic>
        <p:pic>
          <p:nvPicPr>
            <p:cNvPr id="64" name="object 64"/>
            <p:cNvPicPr/>
            <p:nvPr/>
          </p:nvPicPr>
          <p:blipFill>
            <a:blip r:embed="rId7" cstate="print"/>
            <a:stretch>
              <a:fillRect/>
            </a:stretch>
          </p:blipFill>
          <p:spPr>
            <a:xfrm>
              <a:off x="7057643" y="3724655"/>
              <a:ext cx="1156715" cy="393191"/>
            </a:xfrm>
            <a:prstGeom prst="rect">
              <a:avLst/>
            </a:prstGeom>
          </p:spPr>
        </p:pic>
      </p:grpSp>
      <p:grpSp>
        <p:nvGrpSpPr>
          <p:cNvPr id="65" name="object 65"/>
          <p:cNvGrpSpPr/>
          <p:nvPr/>
        </p:nvGrpSpPr>
        <p:grpSpPr>
          <a:xfrm>
            <a:off x="3803016" y="5356387"/>
            <a:ext cx="3925993" cy="333587"/>
            <a:chOff x="2852261" y="4017290"/>
            <a:chExt cx="2944495" cy="250190"/>
          </a:xfrm>
        </p:grpSpPr>
        <p:sp>
          <p:nvSpPr>
            <p:cNvPr id="66" name="object 66"/>
            <p:cNvSpPr/>
            <p:nvPr/>
          </p:nvSpPr>
          <p:spPr>
            <a:xfrm>
              <a:off x="2861795" y="4097592"/>
              <a:ext cx="1618615" cy="158750"/>
            </a:xfrm>
            <a:custGeom>
              <a:avLst/>
              <a:gdLst/>
              <a:ahLst/>
              <a:cxnLst/>
              <a:rect l="l" t="t" r="r" b="b"/>
              <a:pathLst>
                <a:path w="1618614" h="158750">
                  <a:moveTo>
                    <a:pt x="1618234" y="158648"/>
                  </a:moveTo>
                  <a:lnTo>
                    <a:pt x="0" y="0"/>
                  </a:lnTo>
                </a:path>
              </a:pathLst>
            </a:custGeom>
            <a:ln w="19050">
              <a:solidFill>
                <a:srgbClr val="D7E055"/>
              </a:solidFill>
            </a:ln>
          </p:spPr>
          <p:txBody>
            <a:bodyPr wrap="square" lIns="0" tIns="0" rIns="0" bIns="0" rtlCol="0"/>
            <a:lstStyle/>
            <a:p>
              <a:endParaRPr sz="2400"/>
            </a:p>
          </p:txBody>
        </p:sp>
        <p:sp>
          <p:nvSpPr>
            <p:cNvPr id="67" name="object 67"/>
            <p:cNvSpPr/>
            <p:nvPr/>
          </p:nvSpPr>
          <p:spPr>
            <a:xfrm>
              <a:off x="2861786" y="4060785"/>
              <a:ext cx="80645" cy="88900"/>
            </a:xfrm>
            <a:custGeom>
              <a:avLst/>
              <a:gdLst/>
              <a:ahLst/>
              <a:cxnLst/>
              <a:rect l="l" t="t" r="r" b="b"/>
              <a:pathLst>
                <a:path w="80644" h="88900">
                  <a:moveTo>
                    <a:pt x="71500" y="88480"/>
                  </a:moveTo>
                  <a:lnTo>
                    <a:pt x="0" y="36804"/>
                  </a:lnTo>
                  <a:lnTo>
                    <a:pt x="80175" y="0"/>
                  </a:lnTo>
                </a:path>
              </a:pathLst>
            </a:custGeom>
            <a:ln w="19050">
              <a:solidFill>
                <a:srgbClr val="D7E055"/>
              </a:solidFill>
            </a:ln>
          </p:spPr>
          <p:txBody>
            <a:bodyPr wrap="square" lIns="0" tIns="0" rIns="0" bIns="0" rtlCol="0"/>
            <a:lstStyle/>
            <a:p>
              <a:endParaRPr sz="2400"/>
            </a:p>
          </p:txBody>
        </p:sp>
        <p:sp>
          <p:nvSpPr>
            <p:cNvPr id="68" name="object 68"/>
            <p:cNvSpPr/>
            <p:nvPr/>
          </p:nvSpPr>
          <p:spPr>
            <a:xfrm>
              <a:off x="5500877" y="4026815"/>
              <a:ext cx="286385" cy="231140"/>
            </a:xfrm>
            <a:custGeom>
              <a:avLst/>
              <a:gdLst/>
              <a:ahLst/>
              <a:cxnLst/>
              <a:rect l="l" t="t" r="r" b="b"/>
              <a:pathLst>
                <a:path w="286385" h="231139">
                  <a:moveTo>
                    <a:pt x="0" y="230644"/>
                  </a:moveTo>
                  <a:lnTo>
                    <a:pt x="286080" y="0"/>
                  </a:lnTo>
                </a:path>
              </a:pathLst>
            </a:custGeom>
            <a:ln w="19050">
              <a:solidFill>
                <a:srgbClr val="D7E055"/>
              </a:solidFill>
            </a:ln>
          </p:spPr>
          <p:txBody>
            <a:bodyPr wrap="square" lIns="0" tIns="0" rIns="0" bIns="0" rtlCol="0"/>
            <a:lstStyle/>
            <a:p>
              <a:endParaRPr sz="2400"/>
            </a:p>
          </p:txBody>
        </p:sp>
      </p:grpSp>
      <p:sp>
        <p:nvSpPr>
          <p:cNvPr id="69" name="object 69"/>
          <p:cNvSpPr/>
          <p:nvPr/>
        </p:nvSpPr>
        <p:spPr>
          <a:xfrm>
            <a:off x="7599652" y="5369081"/>
            <a:ext cx="116840" cy="110067"/>
          </a:xfrm>
          <a:custGeom>
            <a:avLst/>
            <a:gdLst/>
            <a:ahLst/>
            <a:cxnLst/>
            <a:rect l="l" t="t" r="r" b="b"/>
            <a:pathLst>
              <a:path w="87629" h="82550">
                <a:moveTo>
                  <a:pt x="55803" y="82435"/>
                </a:moveTo>
                <a:lnTo>
                  <a:pt x="87223" y="0"/>
                </a:lnTo>
                <a:lnTo>
                  <a:pt x="0" y="13233"/>
                </a:lnTo>
              </a:path>
            </a:pathLst>
          </a:custGeom>
          <a:ln w="19050">
            <a:solidFill>
              <a:srgbClr val="D7E055"/>
            </a:solidFill>
          </a:ln>
        </p:spPr>
        <p:txBody>
          <a:bodyPr wrap="square" lIns="0" tIns="0" rIns="0" bIns="0" rtlCol="0"/>
          <a:lstStyle/>
          <a:p>
            <a:endParaRPr sz="2400"/>
          </a:p>
        </p:txBody>
      </p:sp>
      <p:sp>
        <p:nvSpPr>
          <p:cNvPr id="70" name="object 70"/>
          <p:cNvSpPr txBox="1"/>
          <p:nvPr/>
        </p:nvSpPr>
        <p:spPr>
          <a:xfrm>
            <a:off x="3831548" y="5617539"/>
            <a:ext cx="7390553" cy="807913"/>
          </a:xfrm>
          <a:prstGeom prst="rect">
            <a:avLst/>
          </a:prstGeom>
        </p:spPr>
        <p:txBody>
          <a:bodyPr vert="horz" wrap="square" lIns="0" tIns="63500" rIns="0" bIns="0" rtlCol="0">
            <a:spAutoFit/>
          </a:bodyPr>
          <a:lstStyle/>
          <a:p>
            <a:pPr marL="1008355" marR="6773" indent="-992269">
              <a:lnSpc>
                <a:spcPts val="2880"/>
              </a:lnSpc>
              <a:spcBef>
                <a:spcPts val="500"/>
              </a:spcBef>
            </a:pPr>
            <a:r>
              <a:rPr sz="2667" spc="-7" dirty="0">
                <a:latin typeface="Calibri"/>
                <a:cs typeface="Calibri"/>
              </a:rPr>
              <a:t>All</a:t>
            </a:r>
            <a:r>
              <a:rPr sz="2667" spc="7" dirty="0">
                <a:latin typeface="Calibri"/>
                <a:cs typeface="Calibri"/>
              </a:rPr>
              <a:t> </a:t>
            </a:r>
            <a:r>
              <a:rPr sz="2667" spc="-13" dirty="0">
                <a:latin typeface="Calibri"/>
                <a:cs typeface="Calibri"/>
              </a:rPr>
              <a:t>implemented</a:t>
            </a:r>
            <a:r>
              <a:rPr sz="2667" spc="47" dirty="0">
                <a:latin typeface="Calibri"/>
                <a:cs typeface="Calibri"/>
              </a:rPr>
              <a:t> </a:t>
            </a:r>
            <a:r>
              <a:rPr sz="2667" spc="-7" dirty="0">
                <a:latin typeface="Calibri"/>
                <a:cs typeface="Calibri"/>
              </a:rPr>
              <a:t>by</a:t>
            </a:r>
            <a:r>
              <a:rPr sz="2667" spc="-13" dirty="0">
                <a:latin typeface="Calibri"/>
                <a:cs typeface="Calibri"/>
              </a:rPr>
              <a:t> </a:t>
            </a:r>
            <a:r>
              <a:rPr sz="2667" spc="-7" dirty="0">
                <a:latin typeface="Calibri"/>
                <a:cs typeface="Calibri"/>
              </a:rPr>
              <a:t>decoding</a:t>
            </a:r>
            <a:r>
              <a:rPr sz="2667" spc="-40" dirty="0">
                <a:latin typeface="Calibri"/>
                <a:cs typeface="Calibri"/>
              </a:rPr>
              <a:t> </a:t>
            </a:r>
            <a:r>
              <a:rPr sz="2667" dirty="0">
                <a:latin typeface="Calibri"/>
                <a:cs typeface="Calibri"/>
              </a:rPr>
              <a:t>funct3</a:t>
            </a:r>
            <a:r>
              <a:rPr sz="2667" spc="-13" dirty="0">
                <a:latin typeface="Calibri"/>
                <a:cs typeface="Calibri"/>
              </a:rPr>
              <a:t> </a:t>
            </a:r>
            <a:r>
              <a:rPr sz="2667" dirty="0">
                <a:latin typeface="Calibri"/>
                <a:cs typeface="Calibri"/>
              </a:rPr>
              <a:t>and</a:t>
            </a:r>
            <a:r>
              <a:rPr sz="2667" spc="-7" dirty="0">
                <a:latin typeface="Calibri"/>
                <a:cs typeface="Calibri"/>
              </a:rPr>
              <a:t> </a:t>
            </a:r>
            <a:r>
              <a:rPr sz="2667" dirty="0">
                <a:latin typeface="Calibri"/>
                <a:cs typeface="Calibri"/>
              </a:rPr>
              <a:t>funct7</a:t>
            </a:r>
            <a:r>
              <a:rPr sz="2667" spc="-13" dirty="0">
                <a:latin typeface="Calibri"/>
                <a:cs typeface="Calibri"/>
              </a:rPr>
              <a:t> </a:t>
            </a:r>
            <a:r>
              <a:rPr sz="2667" spc="-7" dirty="0">
                <a:latin typeface="Calibri"/>
                <a:cs typeface="Calibri"/>
              </a:rPr>
              <a:t>fields </a:t>
            </a:r>
            <a:r>
              <a:rPr sz="2667" spc="-579" dirty="0">
                <a:latin typeface="Calibri"/>
                <a:cs typeface="Calibri"/>
              </a:rPr>
              <a:t> </a:t>
            </a:r>
            <a:r>
              <a:rPr sz="2667" dirty="0">
                <a:latin typeface="Calibri"/>
                <a:cs typeface="Calibri"/>
              </a:rPr>
              <a:t>and</a:t>
            </a:r>
            <a:r>
              <a:rPr sz="2667" spc="-13" dirty="0">
                <a:latin typeface="Calibri"/>
                <a:cs typeface="Calibri"/>
              </a:rPr>
              <a:t> </a:t>
            </a:r>
            <a:r>
              <a:rPr sz="2667" spc="-7" dirty="0">
                <a:latin typeface="Calibri"/>
                <a:cs typeface="Calibri"/>
              </a:rPr>
              <a:t>selecting</a:t>
            </a:r>
            <a:r>
              <a:rPr sz="2667" spc="7" dirty="0">
                <a:latin typeface="Calibri"/>
                <a:cs typeface="Calibri"/>
              </a:rPr>
              <a:t> </a:t>
            </a:r>
            <a:r>
              <a:rPr sz="2667" spc="-13" dirty="0">
                <a:latin typeface="Calibri"/>
                <a:cs typeface="Calibri"/>
              </a:rPr>
              <a:t>appropriate</a:t>
            </a:r>
            <a:r>
              <a:rPr sz="2667" spc="13" dirty="0">
                <a:latin typeface="Calibri"/>
                <a:cs typeface="Calibri"/>
              </a:rPr>
              <a:t> </a:t>
            </a:r>
            <a:r>
              <a:rPr sz="2667" spc="-20" dirty="0">
                <a:latin typeface="Calibri"/>
                <a:cs typeface="Calibri"/>
              </a:rPr>
              <a:t>ALU</a:t>
            </a:r>
            <a:r>
              <a:rPr sz="2667" dirty="0">
                <a:latin typeface="Calibri"/>
                <a:cs typeface="Calibri"/>
              </a:rPr>
              <a:t> </a:t>
            </a:r>
            <a:r>
              <a:rPr sz="2667" spc="-7" dirty="0">
                <a:latin typeface="Calibri"/>
                <a:cs typeface="Calibri"/>
              </a:rPr>
              <a:t>function</a:t>
            </a:r>
            <a:endParaRPr sz="2667">
              <a:latin typeface="Calibri"/>
              <a:cs typeface="Calibri"/>
            </a:endParaRPr>
          </a:p>
        </p:txBody>
      </p:sp>
      <p:sp>
        <p:nvSpPr>
          <p:cNvPr id="71" name="Date Placeholder 70">
            <a:extLst>
              <a:ext uri="{FF2B5EF4-FFF2-40B4-BE49-F238E27FC236}">
                <a16:creationId xmlns:a16="http://schemas.microsoft.com/office/drawing/2014/main" id="{E5F2830A-F5DD-49B9-B63D-B9D99070409A}"/>
              </a:ext>
            </a:extLst>
          </p:cNvPr>
          <p:cNvSpPr>
            <a:spLocks noGrp="1"/>
          </p:cNvSpPr>
          <p:nvPr>
            <p:ph type="dt" sz="half" idx="10"/>
          </p:nvPr>
        </p:nvSpPr>
        <p:spPr/>
        <p:txBody>
          <a:bodyPr/>
          <a:lstStyle/>
          <a:p>
            <a:fld id="{FC03E4DA-CF74-4614-9DAA-CC13D035D0BB}" type="datetime1">
              <a:rPr lang="en-US" smtClean="0"/>
              <a:t>5/11/2024</a:t>
            </a:fld>
            <a:endParaRPr lang="en-US"/>
          </a:p>
        </p:txBody>
      </p:sp>
      <p:sp>
        <p:nvSpPr>
          <p:cNvPr id="72" name="Slide Number Placeholder 71">
            <a:extLst>
              <a:ext uri="{FF2B5EF4-FFF2-40B4-BE49-F238E27FC236}">
                <a16:creationId xmlns:a16="http://schemas.microsoft.com/office/drawing/2014/main" id="{C6222430-1FFF-48AF-A075-6D9FECFC1B9E}"/>
              </a:ext>
            </a:extLst>
          </p:cNvPr>
          <p:cNvSpPr>
            <a:spLocks noGrp="1"/>
          </p:cNvSpPr>
          <p:nvPr>
            <p:ph type="sldNum" sz="quarter" idx="12"/>
          </p:nvPr>
        </p:nvSpPr>
        <p:spPr/>
        <p:txBody>
          <a:bodyPr/>
          <a:lstStyle/>
          <a:p>
            <a:fld id="{AB6352F2-FB44-4DA6-821F-C2F4E454E2C0}"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78223" y="2503423"/>
            <a:ext cx="7181087" cy="2218943"/>
          </a:xfrm>
          <a:prstGeom prst="rect">
            <a:avLst/>
          </a:prstGeom>
        </p:spPr>
      </p:pic>
      <p:sp>
        <p:nvSpPr>
          <p:cNvPr id="3" name="Date Placeholder 2">
            <a:extLst>
              <a:ext uri="{FF2B5EF4-FFF2-40B4-BE49-F238E27FC236}">
                <a16:creationId xmlns:a16="http://schemas.microsoft.com/office/drawing/2014/main" id="{79FD8195-16E7-43DF-9954-D453A28BEC00}"/>
              </a:ext>
            </a:extLst>
          </p:cNvPr>
          <p:cNvSpPr>
            <a:spLocks noGrp="1"/>
          </p:cNvSpPr>
          <p:nvPr>
            <p:ph type="dt" sz="half" idx="10"/>
          </p:nvPr>
        </p:nvSpPr>
        <p:spPr/>
        <p:txBody>
          <a:bodyPr/>
          <a:lstStyle/>
          <a:p>
            <a:fld id="{77F803B5-3346-4A72-86D8-0B3759194A9E}" type="datetime1">
              <a:rPr lang="en-US" smtClean="0"/>
              <a:t>5/11/2024</a:t>
            </a:fld>
            <a:endParaRPr lang="en-US"/>
          </a:p>
        </p:txBody>
      </p:sp>
      <p:sp>
        <p:nvSpPr>
          <p:cNvPr id="4" name="Slide Number Placeholder 3">
            <a:extLst>
              <a:ext uri="{FF2B5EF4-FFF2-40B4-BE49-F238E27FC236}">
                <a16:creationId xmlns:a16="http://schemas.microsoft.com/office/drawing/2014/main" id="{253A4DFB-55C1-4A39-925F-5401B3E9C38F}"/>
              </a:ext>
            </a:extLst>
          </p:cNvPr>
          <p:cNvSpPr>
            <a:spLocks noGrp="1"/>
          </p:cNvSpPr>
          <p:nvPr>
            <p:ph type="sldNum" sz="quarter" idx="12"/>
          </p:nvPr>
        </p:nvSpPr>
        <p:spPr/>
        <p:txBody>
          <a:bodyPr/>
          <a:lstStyle/>
          <a:p>
            <a:fld id="{AB6352F2-FB44-4DA6-821F-C2F4E454E2C0}"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9593" y="141966"/>
            <a:ext cx="11406698"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Implementing I-Format - addi instruction</a:t>
            </a:r>
          </a:p>
        </p:txBody>
      </p:sp>
      <p:grpSp>
        <p:nvGrpSpPr>
          <p:cNvPr id="3" name="object 3"/>
          <p:cNvGrpSpPr/>
          <p:nvPr/>
        </p:nvGrpSpPr>
        <p:grpSpPr>
          <a:xfrm>
            <a:off x="3220720" y="3661664"/>
            <a:ext cx="8762153" cy="518160"/>
            <a:chOff x="2415539" y="2746248"/>
            <a:chExt cx="6571615" cy="388620"/>
          </a:xfrm>
        </p:grpSpPr>
        <p:pic>
          <p:nvPicPr>
            <p:cNvPr id="4" name="object 4"/>
            <p:cNvPicPr/>
            <p:nvPr/>
          </p:nvPicPr>
          <p:blipFill>
            <a:blip r:embed="rId2" cstate="print"/>
            <a:stretch>
              <a:fillRect/>
            </a:stretch>
          </p:blipFill>
          <p:spPr>
            <a:xfrm>
              <a:off x="2415539" y="2746248"/>
              <a:ext cx="2302763" cy="388619"/>
            </a:xfrm>
            <a:prstGeom prst="rect">
              <a:avLst/>
            </a:prstGeom>
          </p:spPr>
        </p:pic>
        <p:pic>
          <p:nvPicPr>
            <p:cNvPr id="5" name="object 5"/>
            <p:cNvPicPr/>
            <p:nvPr/>
          </p:nvPicPr>
          <p:blipFill>
            <a:blip r:embed="rId3" cstate="print"/>
            <a:stretch>
              <a:fillRect/>
            </a:stretch>
          </p:blipFill>
          <p:spPr>
            <a:xfrm>
              <a:off x="4672583" y="2746248"/>
              <a:ext cx="1021079" cy="388619"/>
            </a:xfrm>
            <a:prstGeom prst="rect">
              <a:avLst/>
            </a:prstGeom>
          </p:spPr>
        </p:pic>
        <p:pic>
          <p:nvPicPr>
            <p:cNvPr id="6" name="object 6"/>
            <p:cNvPicPr/>
            <p:nvPr/>
          </p:nvPicPr>
          <p:blipFill>
            <a:blip r:embed="rId4" cstate="print"/>
            <a:stretch>
              <a:fillRect/>
            </a:stretch>
          </p:blipFill>
          <p:spPr>
            <a:xfrm>
              <a:off x="5647944" y="2746248"/>
              <a:ext cx="1083563" cy="388619"/>
            </a:xfrm>
            <a:prstGeom prst="rect">
              <a:avLst/>
            </a:prstGeom>
          </p:spPr>
        </p:pic>
        <p:pic>
          <p:nvPicPr>
            <p:cNvPr id="7" name="object 7"/>
            <p:cNvPicPr/>
            <p:nvPr/>
          </p:nvPicPr>
          <p:blipFill>
            <a:blip r:embed="rId4" cstate="print"/>
            <a:stretch>
              <a:fillRect/>
            </a:stretch>
          </p:blipFill>
          <p:spPr>
            <a:xfrm>
              <a:off x="6685787" y="2746248"/>
              <a:ext cx="1082039" cy="388619"/>
            </a:xfrm>
            <a:prstGeom prst="rect">
              <a:avLst/>
            </a:prstGeom>
          </p:spPr>
        </p:pic>
        <p:pic>
          <p:nvPicPr>
            <p:cNvPr id="8" name="object 8"/>
            <p:cNvPicPr/>
            <p:nvPr/>
          </p:nvPicPr>
          <p:blipFill>
            <a:blip r:embed="rId5" cstate="print"/>
            <a:stretch>
              <a:fillRect/>
            </a:stretch>
          </p:blipFill>
          <p:spPr>
            <a:xfrm>
              <a:off x="7722107" y="2746248"/>
              <a:ext cx="1264919" cy="388619"/>
            </a:xfrm>
            <a:prstGeom prst="rect">
              <a:avLst/>
            </a:prstGeom>
          </p:spPr>
        </p:pic>
      </p:grpSp>
      <p:sp>
        <p:nvSpPr>
          <p:cNvPr id="9" name="object 9"/>
          <p:cNvSpPr txBox="1"/>
          <p:nvPr/>
        </p:nvSpPr>
        <p:spPr>
          <a:xfrm>
            <a:off x="10484592" y="3715552"/>
            <a:ext cx="1310640" cy="986595"/>
          </a:xfrm>
          <a:prstGeom prst="rect">
            <a:avLst/>
          </a:prstGeom>
        </p:spPr>
        <p:txBody>
          <a:bodyPr vert="horz" wrap="square" lIns="0" tIns="16933" rIns="0" bIns="0" rtlCol="0">
            <a:spAutoFit/>
          </a:bodyPr>
          <a:lstStyle/>
          <a:p>
            <a:pPr marL="16933">
              <a:spcBef>
                <a:spcPts val="133"/>
              </a:spcBef>
            </a:pPr>
            <a:r>
              <a:rPr sz="2400" b="1" spc="-13" dirty="0">
                <a:latin typeface="Courier New"/>
                <a:cs typeface="Courier New"/>
              </a:rPr>
              <a:t>0010011</a:t>
            </a:r>
            <a:endParaRPr sz="2400">
              <a:latin typeface="Courier New"/>
              <a:cs typeface="Courier New"/>
            </a:endParaRPr>
          </a:p>
          <a:p>
            <a:pPr marL="186262">
              <a:spcBef>
                <a:spcPts val="1800"/>
              </a:spcBef>
            </a:pPr>
            <a:r>
              <a:rPr sz="2400" b="1" spc="-13" dirty="0">
                <a:solidFill>
                  <a:srgbClr val="D7E055"/>
                </a:solidFill>
                <a:latin typeface="Courier New"/>
                <a:cs typeface="Courier New"/>
              </a:rPr>
              <a:t>OP-Imm</a:t>
            </a:r>
            <a:endParaRPr sz="2400">
              <a:latin typeface="Courier New"/>
              <a:cs typeface="Courier New"/>
            </a:endParaRPr>
          </a:p>
        </p:txBody>
      </p:sp>
      <p:sp>
        <p:nvSpPr>
          <p:cNvPr id="10" name="object 10"/>
          <p:cNvSpPr txBox="1"/>
          <p:nvPr/>
        </p:nvSpPr>
        <p:spPr>
          <a:xfrm>
            <a:off x="9161769" y="3715552"/>
            <a:ext cx="1075267" cy="986595"/>
          </a:xfrm>
          <a:prstGeom prst="rect">
            <a:avLst/>
          </a:prstGeom>
        </p:spPr>
        <p:txBody>
          <a:bodyPr vert="horz" wrap="square" lIns="0" tIns="16933" rIns="0" bIns="0" rtlCol="0">
            <a:spAutoFit/>
          </a:bodyPr>
          <a:lstStyle/>
          <a:p>
            <a:pPr marL="16933">
              <a:spcBef>
                <a:spcPts val="133"/>
              </a:spcBef>
            </a:pPr>
            <a:r>
              <a:rPr sz="2400" b="1" spc="-13" dirty="0">
                <a:latin typeface="Courier New"/>
                <a:cs typeface="Courier New"/>
              </a:rPr>
              <a:t>01111</a:t>
            </a:r>
            <a:endParaRPr sz="2400">
              <a:latin typeface="Courier New"/>
              <a:cs typeface="Courier New"/>
            </a:endParaRPr>
          </a:p>
          <a:p>
            <a:pPr marL="145623">
              <a:spcBef>
                <a:spcPts val="1800"/>
              </a:spcBef>
            </a:pPr>
            <a:r>
              <a:rPr sz="2400" b="1" spc="-7" dirty="0">
                <a:solidFill>
                  <a:srgbClr val="D7E055"/>
                </a:solidFill>
                <a:latin typeface="Courier New"/>
                <a:cs typeface="Courier New"/>
              </a:rPr>
              <a:t>rd</a:t>
            </a:r>
            <a:r>
              <a:rPr sz="2400" b="1" spc="-20" dirty="0">
                <a:solidFill>
                  <a:srgbClr val="D7E055"/>
                </a:solidFill>
                <a:latin typeface="Courier New"/>
                <a:cs typeface="Courier New"/>
              </a:rPr>
              <a:t>=</a:t>
            </a:r>
            <a:r>
              <a:rPr sz="2400" b="1" spc="-7" dirty="0">
                <a:solidFill>
                  <a:srgbClr val="D7E055"/>
                </a:solidFill>
                <a:latin typeface="Courier New"/>
                <a:cs typeface="Courier New"/>
              </a:rPr>
              <a:t>1</a:t>
            </a:r>
            <a:r>
              <a:rPr sz="2400" b="1" dirty="0">
                <a:solidFill>
                  <a:srgbClr val="D7E055"/>
                </a:solidFill>
                <a:latin typeface="Courier New"/>
                <a:cs typeface="Courier New"/>
              </a:rPr>
              <a:t>5</a:t>
            </a:r>
            <a:endParaRPr sz="2400">
              <a:latin typeface="Courier New"/>
              <a:cs typeface="Courier New"/>
            </a:endParaRPr>
          </a:p>
        </p:txBody>
      </p:sp>
      <p:sp>
        <p:nvSpPr>
          <p:cNvPr id="11" name="object 11"/>
          <p:cNvSpPr txBox="1"/>
          <p:nvPr/>
        </p:nvSpPr>
        <p:spPr>
          <a:xfrm>
            <a:off x="3645141" y="3715553"/>
            <a:ext cx="4972472" cy="986595"/>
          </a:xfrm>
          <a:prstGeom prst="rect">
            <a:avLst/>
          </a:prstGeom>
        </p:spPr>
        <p:txBody>
          <a:bodyPr vert="horz" wrap="square" lIns="0" tIns="16933" rIns="0" bIns="0" rtlCol="0">
            <a:spAutoFit/>
          </a:bodyPr>
          <a:lstStyle/>
          <a:p>
            <a:pPr marR="78738" algn="r">
              <a:spcBef>
                <a:spcPts val="133"/>
              </a:spcBef>
              <a:tabLst>
                <a:tab pos="2793082" algn="l"/>
                <a:tab pos="4316199" algn="l"/>
              </a:tabLst>
            </a:pPr>
            <a:r>
              <a:rPr sz="2400" b="1" spc="-7" dirty="0">
                <a:latin typeface="Courier New"/>
                <a:cs typeface="Courier New"/>
              </a:rPr>
              <a:t>11</a:t>
            </a:r>
            <a:r>
              <a:rPr sz="2400" b="1" spc="-20" dirty="0">
                <a:latin typeface="Courier New"/>
                <a:cs typeface="Courier New"/>
              </a:rPr>
              <a:t>1</a:t>
            </a:r>
            <a:r>
              <a:rPr sz="2400" b="1" spc="-7" dirty="0">
                <a:latin typeface="Courier New"/>
                <a:cs typeface="Courier New"/>
              </a:rPr>
              <a:t>1</a:t>
            </a:r>
            <a:r>
              <a:rPr sz="2400" b="1" spc="-20" dirty="0">
                <a:latin typeface="Courier New"/>
                <a:cs typeface="Courier New"/>
              </a:rPr>
              <a:t>1</a:t>
            </a:r>
            <a:r>
              <a:rPr sz="2400" b="1" spc="-7" dirty="0">
                <a:latin typeface="Courier New"/>
                <a:cs typeface="Courier New"/>
              </a:rPr>
              <a:t>10</a:t>
            </a:r>
            <a:r>
              <a:rPr sz="2400" b="1" spc="-20" dirty="0">
                <a:latin typeface="Courier New"/>
                <a:cs typeface="Courier New"/>
              </a:rPr>
              <a:t>0</a:t>
            </a:r>
            <a:r>
              <a:rPr sz="2400" b="1" spc="-7" dirty="0">
                <a:latin typeface="Courier New"/>
                <a:cs typeface="Courier New"/>
              </a:rPr>
              <a:t>1</a:t>
            </a:r>
            <a:r>
              <a:rPr sz="2400" b="1" spc="-20" dirty="0">
                <a:latin typeface="Courier New"/>
                <a:cs typeface="Courier New"/>
              </a:rPr>
              <a:t>11</a:t>
            </a:r>
            <a:r>
              <a:rPr sz="2400" b="1" dirty="0">
                <a:latin typeface="Courier New"/>
                <a:cs typeface="Courier New"/>
              </a:rPr>
              <a:t>0	</a:t>
            </a:r>
            <a:r>
              <a:rPr sz="2400" b="1" spc="-7" dirty="0">
                <a:latin typeface="Courier New"/>
                <a:cs typeface="Courier New"/>
              </a:rPr>
              <a:t>00</a:t>
            </a:r>
            <a:r>
              <a:rPr sz="2400" b="1" spc="-20" dirty="0">
                <a:latin typeface="Courier New"/>
                <a:cs typeface="Courier New"/>
              </a:rPr>
              <a:t>0</a:t>
            </a:r>
            <a:r>
              <a:rPr sz="2400" b="1" spc="-7" dirty="0">
                <a:latin typeface="Courier New"/>
                <a:cs typeface="Courier New"/>
              </a:rPr>
              <a:t>0</a:t>
            </a:r>
            <a:r>
              <a:rPr sz="2400" b="1" dirty="0">
                <a:latin typeface="Courier New"/>
                <a:cs typeface="Courier New"/>
              </a:rPr>
              <a:t>1	</a:t>
            </a:r>
            <a:r>
              <a:rPr sz="2400" b="1" spc="-7" dirty="0">
                <a:latin typeface="Courier New"/>
                <a:cs typeface="Courier New"/>
              </a:rPr>
              <a:t>000</a:t>
            </a:r>
            <a:endParaRPr sz="2400">
              <a:latin typeface="Courier New"/>
              <a:cs typeface="Courier New"/>
            </a:endParaRPr>
          </a:p>
          <a:p>
            <a:pPr marR="6773" algn="r">
              <a:spcBef>
                <a:spcPts val="1800"/>
              </a:spcBef>
              <a:tabLst>
                <a:tab pos="2489138" algn="l"/>
                <a:tab pos="4120624" algn="l"/>
              </a:tabLst>
            </a:pPr>
            <a:r>
              <a:rPr sz="2400" b="1" spc="-13" dirty="0">
                <a:solidFill>
                  <a:srgbClr val="D7E055"/>
                </a:solidFill>
                <a:latin typeface="Courier New"/>
                <a:cs typeface="Courier New"/>
              </a:rPr>
              <a:t>imm=-50	rs1=1	</a:t>
            </a:r>
            <a:r>
              <a:rPr sz="2400" b="1" spc="-7" dirty="0">
                <a:solidFill>
                  <a:srgbClr val="D7E055"/>
                </a:solidFill>
                <a:latin typeface="Courier New"/>
                <a:cs typeface="Courier New"/>
              </a:rPr>
              <a:t>add</a:t>
            </a:r>
            <a:endParaRPr sz="2400">
              <a:latin typeface="Courier New"/>
              <a:cs typeface="Courier New"/>
            </a:endParaRPr>
          </a:p>
        </p:txBody>
      </p:sp>
      <p:sp>
        <p:nvSpPr>
          <p:cNvPr id="12" name="object 12"/>
          <p:cNvSpPr txBox="1"/>
          <p:nvPr/>
        </p:nvSpPr>
        <p:spPr>
          <a:xfrm>
            <a:off x="11018742" y="2868109"/>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7</a:t>
            </a:r>
            <a:endParaRPr sz="1867">
              <a:latin typeface="Courier New"/>
              <a:cs typeface="Courier New"/>
            </a:endParaRPr>
          </a:p>
        </p:txBody>
      </p:sp>
      <p:sp>
        <p:nvSpPr>
          <p:cNvPr id="13" name="object 13"/>
          <p:cNvSpPr txBox="1"/>
          <p:nvPr/>
        </p:nvSpPr>
        <p:spPr>
          <a:xfrm>
            <a:off x="11780712" y="2227388"/>
            <a:ext cx="176953" cy="305276"/>
          </a:xfrm>
          <a:prstGeom prst="rect">
            <a:avLst/>
          </a:prstGeom>
        </p:spPr>
        <p:txBody>
          <a:bodyPr vert="horz" wrap="square" lIns="0" tIns="17780" rIns="0" bIns="0" rtlCol="0">
            <a:spAutoFit/>
          </a:bodyPr>
          <a:lstStyle/>
          <a:p>
            <a:pPr marL="16933">
              <a:spcBef>
                <a:spcPts val="140"/>
              </a:spcBef>
            </a:pPr>
            <a:r>
              <a:rPr sz="1867" b="1" dirty="0">
                <a:latin typeface="Courier New"/>
                <a:cs typeface="Courier New"/>
              </a:rPr>
              <a:t>0</a:t>
            </a:r>
            <a:endParaRPr sz="1867">
              <a:latin typeface="Courier New"/>
              <a:cs typeface="Courier New"/>
            </a:endParaRPr>
          </a:p>
        </p:txBody>
      </p:sp>
      <p:graphicFrame>
        <p:nvGraphicFramePr>
          <p:cNvPr id="14" name="object 14"/>
          <p:cNvGraphicFramePr>
            <a:graphicFrameLocks noGrp="1"/>
          </p:cNvGraphicFramePr>
          <p:nvPr/>
        </p:nvGraphicFramePr>
        <p:xfrm>
          <a:off x="3245103" y="2491231"/>
          <a:ext cx="8680872" cy="347472"/>
        </p:xfrm>
        <a:graphic>
          <a:graphicData uri="http://schemas.openxmlformats.org/drawingml/2006/table">
            <a:tbl>
              <a:tblPr firstRow="1" bandRow="1">
                <a:tableStyleId>{2D5ABB26-0587-4C30-8999-92F81FD0307C}</a:tableStyleId>
              </a:tblPr>
              <a:tblGrid>
                <a:gridCol w="3003127">
                  <a:extLst>
                    <a:ext uri="{9D8B030D-6E8A-4147-A177-3AD203B41FA5}">
                      <a16:colId xmlns:a16="http://schemas.microsoft.com/office/drawing/2014/main" val="20000"/>
                    </a:ext>
                  </a:extLst>
                </a:gridCol>
                <a:gridCol w="1297940">
                  <a:extLst>
                    <a:ext uri="{9D8B030D-6E8A-4147-A177-3AD203B41FA5}">
                      <a16:colId xmlns:a16="http://schemas.microsoft.com/office/drawing/2014/main" val="20001"/>
                    </a:ext>
                  </a:extLst>
                </a:gridCol>
                <a:gridCol w="1379219">
                  <a:extLst>
                    <a:ext uri="{9D8B030D-6E8A-4147-A177-3AD203B41FA5}">
                      <a16:colId xmlns:a16="http://schemas.microsoft.com/office/drawing/2014/main" val="20002"/>
                    </a:ext>
                  </a:extLst>
                </a:gridCol>
                <a:gridCol w="1379219">
                  <a:extLst>
                    <a:ext uri="{9D8B030D-6E8A-4147-A177-3AD203B41FA5}">
                      <a16:colId xmlns:a16="http://schemas.microsoft.com/office/drawing/2014/main" val="20003"/>
                    </a:ext>
                  </a:extLst>
                </a:gridCol>
                <a:gridCol w="1621367">
                  <a:extLst>
                    <a:ext uri="{9D8B030D-6E8A-4147-A177-3AD203B41FA5}">
                      <a16:colId xmlns:a16="http://schemas.microsoft.com/office/drawing/2014/main" val="20004"/>
                    </a:ext>
                  </a:extLst>
                </a:gridCol>
              </a:tblGrid>
              <a:tr h="347472">
                <a:tc>
                  <a:txBody>
                    <a:bodyPr/>
                    <a:lstStyle/>
                    <a:p>
                      <a:pPr marL="696595">
                        <a:lnSpc>
                          <a:spcPts val="1855"/>
                        </a:lnSpc>
                      </a:pPr>
                      <a:r>
                        <a:rPr sz="2100" b="1" spc="-5" dirty="0">
                          <a:latin typeface="Courier New"/>
                          <a:cs typeface="Courier New"/>
                        </a:rPr>
                        <a:t>imm[11:0]</a:t>
                      </a:r>
                      <a:endParaRPr sz="2100">
                        <a:latin typeface="Courier New"/>
                        <a:cs typeface="Courier New"/>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2575">
                        <a:lnSpc>
                          <a:spcPts val="1780"/>
                        </a:lnSpc>
                      </a:pPr>
                      <a:r>
                        <a:rPr sz="2100" b="1" spc="-5" dirty="0">
                          <a:latin typeface="Courier New"/>
                          <a:cs typeface="Courier New"/>
                        </a:rPr>
                        <a:t>rs1</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66370">
                        <a:lnSpc>
                          <a:spcPts val="1780"/>
                        </a:lnSpc>
                      </a:pPr>
                      <a:r>
                        <a:rPr sz="2100" b="1" spc="-5" dirty="0">
                          <a:latin typeface="Courier New"/>
                          <a:cs typeface="Courier New"/>
                        </a:rPr>
                        <a:t>funct3</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R="31750" algn="ctr">
                        <a:lnSpc>
                          <a:spcPts val="1780"/>
                        </a:lnSpc>
                      </a:pPr>
                      <a:r>
                        <a:rPr sz="2100" b="1" spc="-5" dirty="0">
                          <a:latin typeface="Courier New"/>
                          <a:cs typeface="Courier New"/>
                        </a:rPr>
                        <a:t>rd</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66370">
                        <a:lnSpc>
                          <a:spcPts val="1780"/>
                        </a:lnSpc>
                      </a:pPr>
                      <a:r>
                        <a:rPr sz="2100" b="1" spc="-5" dirty="0">
                          <a:latin typeface="Courier New"/>
                          <a:cs typeface="Courier New"/>
                        </a:rPr>
                        <a:t>opcode</a:t>
                      </a:r>
                      <a:endParaRPr sz="2100">
                        <a:latin typeface="Courier New"/>
                        <a:cs typeface="Courier New"/>
                      </a:endParaRPr>
                    </a:p>
                  </a:txBody>
                  <a:tcPr marL="0" marR="0" marT="0"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15" name="object 15"/>
          <p:cNvSpPr txBox="1"/>
          <p:nvPr/>
        </p:nvSpPr>
        <p:spPr>
          <a:xfrm>
            <a:off x="3229298" y="871472"/>
            <a:ext cx="7316893" cy="2340214"/>
          </a:xfrm>
          <a:prstGeom prst="rect">
            <a:avLst/>
          </a:prstGeom>
        </p:spPr>
        <p:txBody>
          <a:bodyPr vert="horz" wrap="square" lIns="0" tIns="97367" rIns="0" bIns="0" rtlCol="0">
            <a:spAutoFit/>
          </a:bodyPr>
          <a:lstStyle/>
          <a:p>
            <a:pPr marL="481741" indent="-408930">
              <a:spcBef>
                <a:spcPts val="767"/>
              </a:spcBef>
              <a:buClr>
                <a:srgbClr val="E3DDD2"/>
              </a:buClr>
              <a:buSzPct val="93750"/>
              <a:buFont typeface="Wingdings"/>
              <a:buChar char=""/>
              <a:tabLst>
                <a:tab pos="481741" algn="l"/>
                <a:tab pos="482588" algn="l"/>
              </a:tabLst>
            </a:pPr>
            <a:r>
              <a:rPr sz="3200" spc="-7" dirty="0">
                <a:latin typeface="Calibri"/>
                <a:cs typeface="Calibri"/>
              </a:rPr>
              <a:t>RISC-V</a:t>
            </a:r>
            <a:r>
              <a:rPr sz="3200" spc="-33" dirty="0">
                <a:latin typeface="Calibri"/>
                <a:cs typeface="Calibri"/>
              </a:rPr>
              <a:t> </a:t>
            </a:r>
            <a:r>
              <a:rPr sz="3200" spc="-7" dirty="0">
                <a:latin typeface="Calibri"/>
                <a:cs typeface="Calibri"/>
              </a:rPr>
              <a:t>Assembly</a:t>
            </a:r>
            <a:r>
              <a:rPr sz="3200" spc="-13" dirty="0">
                <a:latin typeface="Calibri"/>
                <a:cs typeface="Calibri"/>
              </a:rPr>
              <a:t> Instruction:</a:t>
            </a:r>
            <a:endParaRPr sz="3200">
              <a:latin typeface="Calibri"/>
              <a:cs typeface="Calibri"/>
            </a:endParaRPr>
          </a:p>
          <a:p>
            <a:pPr marL="532540">
              <a:spcBef>
                <a:spcPts val="533"/>
              </a:spcBef>
              <a:tabLst>
                <a:tab pos="1751710" algn="l"/>
              </a:tabLst>
            </a:pPr>
            <a:r>
              <a:rPr sz="2667" b="1" spc="-7" dirty="0">
                <a:solidFill>
                  <a:srgbClr val="FFC000"/>
                </a:solidFill>
                <a:latin typeface="Courier New"/>
                <a:cs typeface="Courier New"/>
              </a:rPr>
              <a:t>addi	x15,x1,-50</a:t>
            </a:r>
            <a:endParaRPr sz="2667">
              <a:latin typeface="Courier New"/>
              <a:cs typeface="Courier New"/>
            </a:endParaRPr>
          </a:p>
          <a:p>
            <a:pPr marL="16933">
              <a:spcBef>
                <a:spcPts val="2473"/>
              </a:spcBef>
              <a:tabLst>
                <a:tab pos="2717732" algn="l"/>
                <a:tab pos="4035112" algn="l"/>
                <a:tab pos="5442236" algn="l"/>
                <a:tab pos="7001758" algn="l"/>
              </a:tabLst>
            </a:pPr>
            <a:r>
              <a:rPr sz="1867" b="1" spc="-7" dirty="0">
                <a:latin typeface="Courier New"/>
                <a:cs typeface="Courier New"/>
              </a:rPr>
              <a:t>3</a:t>
            </a:r>
            <a:r>
              <a:rPr sz="1867" b="1" dirty="0">
                <a:latin typeface="Courier New"/>
                <a:cs typeface="Courier New"/>
              </a:rPr>
              <a:t>1	</a:t>
            </a:r>
            <a:r>
              <a:rPr sz="1867" b="1" spc="-7" dirty="0">
                <a:latin typeface="Courier New"/>
                <a:cs typeface="Courier New"/>
              </a:rPr>
              <a:t>2</a:t>
            </a:r>
            <a:r>
              <a:rPr sz="1867" b="1" dirty="0">
                <a:latin typeface="Courier New"/>
                <a:cs typeface="Courier New"/>
              </a:rPr>
              <a:t>0</a:t>
            </a:r>
            <a:r>
              <a:rPr sz="1867" b="1" spc="-700" dirty="0">
                <a:latin typeface="Courier New"/>
                <a:cs typeface="Courier New"/>
              </a:rPr>
              <a:t> </a:t>
            </a:r>
            <a:r>
              <a:rPr sz="1867" b="1" spc="-7" dirty="0">
                <a:latin typeface="Courier New"/>
                <a:cs typeface="Courier New"/>
              </a:rPr>
              <a:t>1</a:t>
            </a:r>
            <a:r>
              <a:rPr sz="1867" b="1" dirty="0">
                <a:latin typeface="Courier New"/>
                <a:cs typeface="Courier New"/>
              </a:rPr>
              <a:t>9	</a:t>
            </a:r>
            <a:r>
              <a:rPr sz="1867" b="1" spc="-7" dirty="0">
                <a:latin typeface="Courier New"/>
                <a:cs typeface="Courier New"/>
              </a:rPr>
              <a:t>1</a:t>
            </a:r>
            <a:r>
              <a:rPr sz="1867" b="1" spc="127" dirty="0">
                <a:latin typeface="Courier New"/>
                <a:cs typeface="Courier New"/>
              </a:rPr>
              <a:t>5</a:t>
            </a:r>
            <a:r>
              <a:rPr sz="1867" b="1" spc="-7" dirty="0">
                <a:latin typeface="Courier New"/>
                <a:cs typeface="Courier New"/>
              </a:rPr>
              <a:t>1</a:t>
            </a:r>
            <a:r>
              <a:rPr sz="1867" b="1" dirty="0">
                <a:latin typeface="Courier New"/>
                <a:cs typeface="Courier New"/>
              </a:rPr>
              <a:t>4	</a:t>
            </a: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a:t>
            </a:r>
            <a:r>
              <a:rPr sz="1867" b="1" dirty="0">
                <a:latin typeface="Courier New"/>
                <a:cs typeface="Courier New"/>
              </a:rPr>
              <a:t>1	</a:t>
            </a:r>
            <a:r>
              <a:rPr sz="1867" b="1" spc="87" dirty="0">
                <a:latin typeface="Courier New"/>
                <a:cs typeface="Courier New"/>
              </a:rPr>
              <a:t>7</a:t>
            </a:r>
            <a:r>
              <a:rPr sz="1867" b="1" dirty="0">
                <a:latin typeface="Courier New"/>
                <a:cs typeface="Courier New"/>
              </a:rPr>
              <a:t>6</a:t>
            </a:r>
            <a:endParaRPr sz="1867">
              <a:latin typeface="Courier New"/>
              <a:cs typeface="Courier New"/>
            </a:endParaRPr>
          </a:p>
          <a:p>
            <a:pPr>
              <a:spcBef>
                <a:spcPts val="7"/>
              </a:spcBef>
            </a:pPr>
            <a:endParaRPr sz="2467">
              <a:latin typeface="Courier New"/>
              <a:cs typeface="Courier New"/>
            </a:endParaRPr>
          </a:p>
          <a:p>
            <a:pPr marL="1528195">
              <a:spcBef>
                <a:spcPts val="7"/>
              </a:spcBef>
              <a:tabLst>
                <a:tab pos="3641422" algn="l"/>
                <a:tab pos="4990975" algn="l"/>
                <a:tab pos="6343068" algn="l"/>
              </a:tabLst>
            </a:pPr>
            <a:r>
              <a:rPr sz="1867" b="1" spc="-7" dirty="0">
                <a:latin typeface="Courier New"/>
                <a:cs typeface="Courier New"/>
              </a:rPr>
              <a:t>12	</a:t>
            </a:r>
            <a:r>
              <a:rPr sz="1867" b="1" dirty="0">
                <a:latin typeface="Courier New"/>
                <a:cs typeface="Courier New"/>
              </a:rPr>
              <a:t>5	3	5</a:t>
            </a:r>
            <a:endParaRPr sz="1867">
              <a:latin typeface="Courier New"/>
              <a:cs typeface="Courier New"/>
            </a:endParaRPr>
          </a:p>
        </p:txBody>
      </p:sp>
      <p:sp>
        <p:nvSpPr>
          <p:cNvPr id="16" name="Date Placeholder 15">
            <a:extLst>
              <a:ext uri="{FF2B5EF4-FFF2-40B4-BE49-F238E27FC236}">
                <a16:creationId xmlns:a16="http://schemas.microsoft.com/office/drawing/2014/main" id="{28C96177-5795-4006-B4A5-EAA6615B7D63}"/>
              </a:ext>
            </a:extLst>
          </p:cNvPr>
          <p:cNvSpPr>
            <a:spLocks noGrp="1"/>
          </p:cNvSpPr>
          <p:nvPr>
            <p:ph type="dt" sz="half" idx="10"/>
          </p:nvPr>
        </p:nvSpPr>
        <p:spPr/>
        <p:txBody>
          <a:bodyPr/>
          <a:lstStyle/>
          <a:p>
            <a:fld id="{59C77224-79B5-40B7-A1DD-FBCDE763612F}" type="datetime1">
              <a:rPr lang="en-US" smtClean="0"/>
              <a:t>5/11/2024</a:t>
            </a:fld>
            <a:endParaRPr lang="en-US"/>
          </a:p>
        </p:txBody>
      </p:sp>
      <p:sp>
        <p:nvSpPr>
          <p:cNvPr id="17" name="Slide Number Placeholder 16">
            <a:extLst>
              <a:ext uri="{FF2B5EF4-FFF2-40B4-BE49-F238E27FC236}">
                <a16:creationId xmlns:a16="http://schemas.microsoft.com/office/drawing/2014/main" id="{6378BF57-17C0-438C-AC46-F55AE208D8E0}"/>
              </a:ext>
            </a:extLst>
          </p:cNvPr>
          <p:cNvSpPr>
            <a:spLocks noGrp="1"/>
          </p:cNvSpPr>
          <p:nvPr>
            <p:ph type="sldNum" sz="quarter" idx="12"/>
          </p:nvPr>
        </p:nvSpPr>
        <p:spPr/>
        <p:txBody>
          <a:bodyPr/>
          <a:lstStyle/>
          <a:p>
            <a:fld id="{AB6352F2-FB44-4DA6-821F-C2F4E454E2C0}"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626" y="115357"/>
            <a:ext cx="11138676" cy="1138773"/>
          </a:xfrm>
          <a:prstGeom prst="rect">
            <a:avLst/>
          </a:prstGeom>
        </p:spPr>
        <p:txBody>
          <a:bodyPr vert="horz" wrap="square" lIns="0" tIns="17780" rIns="0" bIns="0" rtlCol="0" anchor="ctr">
            <a:spAutoFit/>
          </a:bodyPr>
          <a:lstStyle/>
          <a:p>
            <a:pPr marL="16933">
              <a:lnSpc>
                <a:spcPct val="100000"/>
              </a:lnSpc>
              <a:spcBef>
                <a:spcPts val="140"/>
              </a:spcBef>
            </a:pPr>
            <a:r>
              <a:rPr sz="3600" b="1" spc="339" dirty="0"/>
              <a:t>Great Idea #1: Abstraction</a:t>
            </a:r>
          </a:p>
          <a:p>
            <a:pPr marL="16933">
              <a:lnSpc>
                <a:spcPct val="100000"/>
              </a:lnSpc>
              <a:spcBef>
                <a:spcPts val="140"/>
              </a:spcBef>
            </a:pPr>
            <a:r>
              <a:rPr sz="3600" b="1" spc="339" dirty="0"/>
              <a:t>(Levels of Representation/Interpretation)</a:t>
            </a:r>
          </a:p>
        </p:txBody>
      </p:sp>
      <p:sp>
        <p:nvSpPr>
          <p:cNvPr id="3" name="object 3"/>
          <p:cNvSpPr/>
          <p:nvPr/>
        </p:nvSpPr>
        <p:spPr>
          <a:xfrm>
            <a:off x="2857005" y="4182229"/>
            <a:ext cx="3657600" cy="142240"/>
          </a:xfrm>
          <a:custGeom>
            <a:avLst/>
            <a:gdLst/>
            <a:ahLst/>
            <a:cxnLst/>
            <a:rect l="l" t="t" r="r" b="b"/>
            <a:pathLst>
              <a:path w="2743200" h="106680">
                <a:moveTo>
                  <a:pt x="2743200" y="0"/>
                </a:moveTo>
                <a:lnTo>
                  <a:pt x="0" y="0"/>
                </a:lnTo>
                <a:lnTo>
                  <a:pt x="0" y="106680"/>
                </a:lnTo>
                <a:lnTo>
                  <a:pt x="2743200" y="106680"/>
                </a:lnTo>
                <a:lnTo>
                  <a:pt x="2743200" y="0"/>
                </a:lnTo>
                <a:close/>
              </a:path>
            </a:pathLst>
          </a:custGeom>
          <a:solidFill>
            <a:srgbClr val="FFC000"/>
          </a:solidFill>
        </p:spPr>
        <p:txBody>
          <a:bodyPr wrap="square" lIns="0" tIns="0" rIns="0" bIns="0" rtlCol="0"/>
          <a:lstStyle/>
          <a:p>
            <a:endParaRPr sz="2400"/>
          </a:p>
        </p:txBody>
      </p:sp>
      <p:sp>
        <p:nvSpPr>
          <p:cNvPr id="4" name="object 4"/>
          <p:cNvSpPr/>
          <p:nvPr/>
        </p:nvSpPr>
        <p:spPr>
          <a:xfrm>
            <a:off x="2870214" y="4528684"/>
            <a:ext cx="4493260" cy="707813"/>
          </a:xfrm>
          <a:custGeom>
            <a:avLst/>
            <a:gdLst/>
            <a:ahLst/>
            <a:cxnLst/>
            <a:rect l="l" t="t" r="r" b="b"/>
            <a:pathLst>
              <a:path w="3369945" h="530860">
                <a:moveTo>
                  <a:pt x="3369564" y="0"/>
                </a:moveTo>
                <a:lnTo>
                  <a:pt x="0" y="0"/>
                </a:lnTo>
                <a:lnTo>
                  <a:pt x="0" y="530351"/>
                </a:lnTo>
                <a:lnTo>
                  <a:pt x="3369564" y="530351"/>
                </a:lnTo>
                <a:lnTo>
                  <a:pt x="3369564" y="0"/>
                </a:lnTo>
                <a:close/>
              </a:path>
            </a:pathLst>
          </a:custGeom>
          <a:solidFill>
            <a:srgbClr val="C5DBC3"/>
          </a:solidFill>
        </p:spPr>
        <p:txBody>
          <a:bodyPr wrap="square" lIns="0" tIns="0" rIns="0" bIns="0" rtlCol="0"/>
          <a:lstStyle/>
          <a:p>
            <a:endParaRPr sz="2400"/>
          </a:p>
        </p:txBody>
      </p:sp>
      <p:sp>
        <p:nvSpPr>
          <p:cNvPr id="5" name="object 5"/>
          <p:cNvSpPr/>
          <p:nvPr/>
        </p:nvSpPr>
        <p:spPr>
          <a:xfrm>
            <a:off x="2892564" y="5473565"/>
            <a:ext cx="4470400" cy="782320"/>
          </a:xfrm>
          <a:custGeom>
            <a:avLst/>
            <a:gdLst/>
            <a:ahLst/>
            <a:cxnLst/>
            <a:rect l="l" t="t" r="r" b="b"/>
            <a:pathLst>
              <a:path w="3352800" h="586739">
                <a:moveTo>
                  <a:pt x="3352800" y="0"/>
                </a:moveTo>
                <a:lnTo>
                  <a:pt x="0" y="0"/>
                </a:lnTo>
                <a:lnTo>
                  <a:pt x="0" y="586739"/>
                </a:lnTo>
                <a:lnTo>
                  <a:pt x="3352800" y="586739"/>
                </a:lnTo>
                <a:lnTo>
                  <a:pt x="3352800" y="0"/>
                </a:lnTo>
                <a:close/>
              </a:path>
            </a:pathLst>
          </a:custGeom>
          <a:solidFill>
            <a:srgbClr val="C5DBC3"/>
          </a:solidFill>
        </p:spPr>
        <p:txBody>
          <a:bodyPr wrap="square" lIns="0" tIns="0" rIns="0" bIns="0" rtlCol="0"/>
          <a:lstStyle/>
          <a:p>
            <a:endParaRPr sz="2400"/>
          </a:p>
        </p:txBody>
      </p:sp>
      <p:sp>
        <p:nvSpPr>
          <p:cNvPr id="6" name="object 6"/>
          <p:cNvSpPr txBox="1"/>
          <p:nvPr/>
        </p:nvSpPr>
        <p:spPr>
          <a:xfrm>
            <a:off x="7346851" y="5129354"/>
            <a:ext cx="464820" cy="338619"/>
          </a:xfrm>
          <a:prstGeom prst="rect">
            <a:avLst/>
          </a:prstGeom>
        </p:spPr>
        <p:txBody>
          <a:bodyPr vert="horz" wrap="square" lIns="0" tIns="20320" rIns="0" bIns="0" rtlCol="0">
            <a:spAutoFit/>
          </a:bodyPr>
          <a:lstStyle/>
          <a:p>
            <a:pPr marL="16933">
              <a:spcBef>
                <a:spcPts val="160"/>
              </a:spcBef>
            </a:pPr>
            <a:r>
              <a:rPr sz="2067" spc="7" dirty="0">
                <a:latin typeface="Calibri"/>
                <a:cs typeface="Calibri"/>
              </a:rPr>
              <a:t>t</a:t>
            </a:r>
            <a:r>
              <a:rPr sz="2067" dirty="0">
                <a:latin typeface="Calibri"/>
                <a:cs typeface="Calibri"/>
              </a:rPr>
              <a:t>io</a:t>
            </a:r>
            <a:r>
              <a:rPr sz="2067" spc="13" dirty="0">
                <a:latin typeface="Calibri"/>
                <a:cs typeface="Calibri"/>
              </a:rPr>
              <a:t>n</a:t>
            </a:r>
            <a:endParaRPr sz="2067">
              <a:latin typeface="Calibri"/>
              <a:cs typeface="Calibri"/>
            </a:endParaRPr>
          </a:p>
        </p:txBody>
      </p:sp>
      <p:sp>
        <p:nvSpPr>
          <p:cNvPr id="7" name="object 7"/>
          <p:cNvSpPr txBox="1"/>
          <p:nvPr/>
        </p:nvSpPr>
        <p:spPr>
          <a:xfrm>
            <a:off x="6703202" y="1533976"/>
            <a:ext cx="1751753" cy="659752"/>
          </a:xfrm>
          <a:prstGeom prst="rect">
            <a:avLst/>
          </a:prstGeom>
        </p:spPr>
        <p:txBody>
          <a:bodyPr vert="horz" wrap="square" lIns="0" tIns="69425" rIns="0" bIns="0" rtlCol="0">
            <a:spAutoFit/>
          </a:bodyPr>
          <a:lstStyle/>
          <a:p>
            <a:pPr marL="16933" marR="6773">
              <a:lnSpc>
                <a:spcPct val="78300"/>
              </a:lnSpc>
              <a:spcBef>
                <a:spcPts val="545"/>
              </a:spcBef>
            </a:pPr>
            <a:r>
              <a:rPr sz="1600" b="1" dirty="0">
                <a:latin typeface="Courier New"/>
                <a:cs typeface="Courier New"/>
              </a:rPr>
              <a:t>temp = v[k]; </a:t>
            </a:r>
            <a:r>
              <a:rPr sz="1600" b="1" spc="7" dirty="0">
                <a:latin typeface="Courier New"/>
                <a:cs typeface="Courier New"/>
              </a:rPr>
              <a:t> </a:t>
            </a:r>
            <a:r>
              <a:rPr sz="1600" b="1" dirty="0">
                <a:latin typeface="Courier New"/>
                <a:cs typeface="Courier New"/>
              </a:rPr>
              <a:t>v[k]</a:t>
            </a:r>
            <a:r>
              <a:rPr sz="1600" b="1" spc="-67" dirty="0">
                <a:latin typeface="Courier New"/>
                <a:cs typeface="Courier New"/>
              </a:rPr>
              <a:t> </a:t>
            </a:r>
            <a:r>
              <a:rPr sz="1600" b="1" dirty="0">
                <a:latin typeface="Courier New"/>
                <a:cs typeface="Courier New"/>
              </a:rPr>
              <a:t>=</a:t>
            </a:r>
            <a:r>
              <a:rPr sz="1600" b="1" spc="-40" dirty="0">
                <a:latin typeface="Courier New"/>
                <a:cs typeface="Courier New"/>
              </a:rPr>
              <a:t> </a:t>
            </a:r>
            <a:r>
              <a:rPr sz="1600" b="1" dirty="0">
                <a:latin typeface="Courier New"/>
                <a:cs typeface="Courier New"/>
              </a:rPr>
              <a:t>v[k+1]; </a:t>
            </a:r>
            <a:r>
              <a:rPr sz="1600" b="1" spc="-940" dirty="0">
                <a:latin typeface="Courier New"/>
                <a:cs typeface="Courier New"/>
              </a:rPr>
              <a:t> </a:t>
            </a:r>
            <a:r>
              <a:rPr sz="1600" b="1" spc="-7" dirty="0">
                <a:latin typeface="Courier New"/>
                <a:cs typeface="Courier New"/>
              </a:rPr>
              <a:t>v[k+1]</a:t>
            </a:r>
            <a:r>
              <a:rPr sz="1600" b="1" spc="-33" dirty="0">
                <a:latin typeface="Courier New"/>
                <a:cs typeface="Courier New"/>
              </a:rPr>
              <a:t> </a:t>
            </a:r>
            <a:r>
              <a:rPr sz="1600" b="1" dirty="0">
                <a:latin typeface="Courier New"/>
                <a:cs typeface="Courier New"/>
              </a:rPr>
              <a:t>=</a:t>
            </a:r>
            <a:r>
              <a:rPr sz="1600" b="1" spc="-33" dirty="0">
                <a:latin typeface="Courier New"/>
                <a:cs typeface="Courier New"/>
              </a:rPr>
              <a:t> </a:t>
            </a:r>
            <a:r>
              <a:rPr sz="1600" b="1" dirty="0">
                <a:latin typeface="Courier New"/>
                <a:cs typeface="Courier New"/>
              </a:rPr>
              <a:t>temp;</a:t>
            </a:r>
            <a:endParaRPr sz="1600">
              <a:latin typeface="Courier New"/>
              <a:cs typeface="Courier New"/>
            </a:endParaRPr>
          </a:p>
        </p:txBody>
      </p:sp>
      <p:sp>
        <p:nvSpPr>
          <p:cNvPr id="8" name="object 8"/>
          <p:cNvSpPr txBox="1"/>
          <p:nvPr/>
        </p:nvSpPr>
        <p:spPr>
          <a:xfrm>
            <a:off x="6672925" y="2456098"/>
            <a:ext cx="277705" cy="263320"/>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lw</a:t>
            </a:r>
            <a:endParaRPr sz="1600">
              <a:latin typeface="Courier New"/>
              <a:cs typeface="Courier New"/>
            </a:endParaRPr>
          </a:p>
        </p:txBody>
      </p:sp>
      <p:sp>
        <p:nvSpPr>
          <p:cNvPr id="9" name="object 9"/>
          <p:cNvSpPr txBox="1"/>
          <p:nvPr/>
        </p:nvSpPr>
        <p:spPr>
          <a:xfrm>
            <a:off x="6672925" y="2630850"/>
            <a:ext cx="277705" cy="634555"/>
          </a:xfrm>
          <a:prstGeom prst="rect">
            <a:avLst/>
          </a:prstGeom>
        </p:spPr>
        <p:txBody>
          <a:bodyPr vert="horz" wrap="square" lIns="0" tIns="84667" rIns="0" bIns="0" rtlCol="0">
            <a:spAutoFit/>
          </a:bodyPr>
          <a:lstStyle/>
          <a:p>
            <a:pPr marL="16933" marR="6773" algn="just">
              <a:lnSpc>
                <a:spcPct val="72100"/>
              </a:lnSpc>
              <a:spcBef>
                <a:spcPts val="667"/>
              </a:spcBef>
            </a:pPr>
            <a:r>
              <a:rPr sz="1600" b="1" spc="-7" dirty="0">
                <a:latin typeface="Courier New"/>
                <a:cs typeface="Courier New"/>
              </a:rPr>
              <a:t>lw  sw  sw</a:t>
            </a:r>
            <a:endParaRPr sz="1600">
              <a:latin typeface="Courier New"/>
              <a:cs typeface="Courier New"/>
            </a:endParaRPr>
          </a:p>
        </p:txBody>
      </p:sp>
      <p:graphicFrame>
        <p:nvGraphicFramePr>
          <p:cNvPr id="10" name="object 10"/>
          <p:cNvGraphicFramePr>
            <a:graphicFrameLocks noGrp="1"/>
          </p:cNvGraphicFramePr>
          <p:nvPr>
            <p:extLst>
              <p:ext uri="{D42A27DB-BD31-4B8C-83A1-F6EECF244321}">
                <p14:modId xmlns:p14="http://schemas.microsoft.com/office/powerpoint/2010/main" val="3266926017"/>
              </p:ext>
            </p:extLst>
          </p:nvPr>
        </p:nvGraphicFramePr>
        <p:xfrm>
          <a:off x="2885546" y="1600890"/>
          <a:ext cx="4628724" cy="4673597"/>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20000"/>
                    </a:ext>
                  </a:extLst>
                </a:gridCol>
                <a:gridCol w="1840652">
                  <a:extLst>
                    <a:ext uri="{9D8B030D-6E8A-4147-A177-3AD203B41FA5}">
                      <a16:colId xmlns:a16="http://schemas.microsoft.com/office/drawing/2014/main" val="20001"/>
                    </a:ext>
                  </a:extLst>
                </a:gridCol>
                <a:gridCol w="167640">
                  <a:extLst>
                    <a:ext uri="{9D8B030D-6E8A-4147-A177-3AD203B41FA5}">
                      <a16:colId xmlns:a16="http://schemas.microsoft.com/office/drawing/2014/main" val="20002"/>
                    </a:ext>
                  </a:extLst>
                </a:gridCol>
                <a:gridCol w="994832">
                  <a:extLst>
                    <a:ext uri="{9D8B030D-6E8A-4147-A177-3AD203B41FA5}">
                      <a16:colId xmlns:a16="http://schemas.microsoft.com/office/drawing/2014/main" val="20003"/>
                    </a:ext>
                  </a:extLst>
                </a:gridCol>
              </a:tblGrid>
              <a:tr h="684784">
                <a:tc gridSpan="2">
                  <a:txBody>
                    <a:bodyPr/>
                    <a:lstStyle/>
                    <a:p>
                      <a:pPr marL="12700" marR="688340">
                        <a:lnSpc>
                          <a:spcPts val="1839"/>
                        </a:lnSpc>
                        <a:spcBef>
                          <a:spcPts val="5"/>
                        </a:spcBef>
                      </a:pPr>
                      <a:r>
                        <a:rPr sz="2400" spc="-5" dirty="0">
                          <a:solidFill>
                            <a:srgbClr val="394E57"/>
                          </a:solidFill>
                          <a:latin typeface="Calibri"/>
                          <a:cs typeface="Calibri"/>
                        </a:rPr>
                        <a:t>High Level Language </a:t>
                      </a:r>
                      <a:r>
                        <a:rPr sz="2400" spc="-395" dirty="0">
                          <a:solidFill>
                            <a:srgbClr val="394E57"/>
                          </a:solidFill>
                          <a:latin typeface="Calibri"/>
                          <a:cs typeface="Calibri"/>
                        </a:rPr>
                        <a:t> </a:t>
                      </a:r>
                      <a:r>
                        <a:rPr sz="2400" spc="-15" dirty="0">
                          <a:solidFill>
                            <a:srgbClr val="394E57"/>
                          </a:solidFill>
                          <a:latin typeface="Calibri"/>
                          <a:cs typeface="Calibri"/>
                        </a:rPr>
                        <a:t>Program</a:t>
                      </a:r>
                      <a:r>
                        <a:rPr sz="2400" spc="-10" dirty="0">
                          <a:solidFill>
                            <a:srgbClr val="394E57"/>
                          </a:solidFill>
                          <a:latin typeface="Calibri"/>
                          <a:cs typeface="Calibri"/>
                        </a:rPr>
                        <a:t> </a:t>
                      </a:r>
                      <a:r>
                        <a:rPr sz="2400" dirty="0">
                          <a:solidFill>
                            <a:srgbClr val="394E57"/>
                          </a:solidFill>
                          <a:latin typeface="Calibri"/>
                          <a:cs typeface="Calibri"/>
                        </a:rPr>
                        <a:t>(e.g.,</a:t>
                      </a:r>
                      <a:r>
                        <a:rPr sz="2400" spc="-10" dirty="0">
                          <a:solidFill>
                            <a:srgbClr val="394E57"/>
                          </a:solidFill>
                          <a:latin typeface="Calibri"/>
                          <a:cs typeface="Calibri"/>
                        </a:rPr>
                        <a:t> </a:t>
                      </a:r>
                      <a:r>
                        <a:rPr sz="2400" dirty="0">
                          <a:solidFill>
                            <a:srgbClr val="394E57"/>
                          </a:solidFill>
                          <a:latin typeface="Calibri"/>
                          <a:cs typeface="Calibri"/>
                        </a:rPr>
                        <a:t>C)</a:t>
                      </a:r>
                      <a:endParaRPr sz="2400">
                        <a:latin typeface="Calibri"/>
                        <a:cs typeface="Calibri"/>
                      </a:endParaRPr>
                    </a:p>
                  </a:txBody>
                  <a:tcPr marL="0" marR="0" marT="847" marB="0">
                    <a:lnL w="28575">
                      <a:solidFill>
                        <a:srgbClr val="3CA8C8"/>
                      </a:solidFill>
                      <a:prstDash val="solid"/>
                    </a:lnL>
                    <a:lnR w="28575">
                      <a:solidFill>
                        <a:srgbClr val="3CA8C8"/>
                      </a:solidFill>
                      <a:prstDash val="solid"/>
                    </a:lnR>
                    <a:lnT w="28575">
                      <a:solidFill>
                        <a:srgbClr val="3CA8C8"/>
                      </a:solidFill>
                      <a:prstDash val="solid"/>
                    </a:lnT>
                    <a:lnB w="28575">
                      <a:solidFill>
                        <a:srgbClr val="3CA8C8"/>
                      </a:solidFill>
                      <a:prstDash val="solid"/>
                    </a:lnB>
                    <a:solidFill>
                      <a:srgbClr val="C5DBC3"/>
                    </a:solidFill>
                  </a:tcPr>
                </a:tc>
                <a:tc hMerge="1">
                  <a:txBody>
                    <a:bodyPr/>
                    <a:lstStyle/>
                    <a:p>
                      <a:endParaRPr/>
                    </a:p>
                  </a:txBody>
                  <a:tcPr marL="0" marR="0" marT="0" marB="0"/>
                </a:tc>
                <a:tc gridSpan="2">
                  <a:txBody>
                    <a:bodyPr/>
                    <a:lstStyle/>
                    <a:p>
                      <a:pPr marR="103505">
                        <a:lnSpc>
                          <a:spcPct val="100000"/>
                        </a:lnSpc>
                      </a:pPr>
                      <a:endParaRPr sz="1600">
                        <a:latin typeface="Times New Roman"/>
                        <a:cs typeface="Times New Roman"/>
                      </a:endParaRPr>
                    </a:p>
                  </a:txBody>
                  <a:tcPr marL="0" marR="0" marT="0" marB="0">
                    <a:lnL w="28575">
                      <a:solidFill>
                        <a:srgbClr val="3CA8C8"/>
                      </a:solidFill>
                      <a:prstDash val="solid"/>
                    </a:lnL>
                  </a:tcPr>
                </a:tc>
                <a:tc hMerge="1">
                  <a:txBody>
                    <a:bodyPr/>
                    <a:lstStyle/>
                    <a:p>
                      <a:endParaRPr/>
                    </a:p>
                  </a:txBody>
                  <a:tcPr marL="0" marR="0" marT="0" marB="0"/>
                </a:tc>
                <a:extLst>
                  <a:ext uri="{0D108BD9-81ED-4DB2-BD59-A6C34878D82A}">
                    <a16:rowId xmlns:a16="http://schemas.microsoft.com/office/drawing/2014/main" val="10000"/>
                  </a:ext>
                </a:extLst>
              </a:tr>
              <a:tr h="306832">
                <a:tc>
                  <a:txBody>
                    <a:bodyPr/>
                    <a:lstStyle/>
                    <a:p>
                      <a:pPr>
                        <a:lnSpc>
                          <a:spcPct val="100000"/>
                        </a:lnSpc>
                      </a:pPr>
                      <a:endParaRPr sz="1600">
                        <a:latin typeface="Times New Roman"/>
                        <a:cs typeface="Times New Roman"/>
                      </a:endParaRPr>
                    </a:p>
                  </a:txBody>
                  <a:tcPr marL="0" marR="0" marT="0" marB="0">
                    <a:lnR w="28575">
                      <a:solidFill>
                        <a:srgbClr val="000000"/>
                      </a:solidFill>
                      <a:prstDash val="solid"/>
                    </a:lnR>
                    <a:lnT w="28575">
                      <a:solidFill>
                        <a:srgbClr val="3CA8C8"/>
                      </a:solidFill>
                      <a:prstDash val="solid"/>
                    </a:lnT>
                    <a:lnB w="28575">
                      <a:solidFill>
                        <a:srgbClr val="3CA8C8"/>
                      </a:solidFill>
                      <a:prstDash val="solid"/>
                    </a:lnB>
                  </a:tcPr>
                </a:tc>
                <a:tc gridSpan="3">
                  <a:txBody>
                    <a:bodyPr/>
                    <a:lstStyle/>
                    <a:p>
                      <a:pPr marL="133350" marR="103505">
                        <a:lnSpc>
                          <a:spcPts val="1710"/>
                        </a:lnSpc>
                      </a:pPr>
                      <a:r>
                        <a:rPr sz="2100" spc="5" dirty="0">
                          <a:latin typeface="Calibri"/>
                          <a:cs typeface="Calibri"/>
                        </a:rPr>
                        <a:t>Compiler</a:t>
                      </a:r>
                      <a:endParaRPr sz="2100">
                        <a:latin typeface="Calibri"/>
                        <a:cs typeface="Calibri"/>
                      </a:endParaRPr>
                    </a:p>
                  </a:txBody>
                  <a:tcPr marL="0" marR="0" marT="0" marB="0">
                    <a:lnL w="28575">
                      <a:solidFill>
                        <a:srgbClr val="000000"/>
                      </a:solidFill>
                      <a:prstDash val="solid"/>
                    </a:ln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664464">
                <a:tc gridSpan="2">
                  <a:txBody>
                    <a:bodyPr/>
                    <a:lstStyle/>
                    <a:p>
                      <a:pPr marL="12700" marR="542290">
                        <a:lnSpc>
                          <a:spcPts val="1839"/>
                        </a:lnSpc>
                        <a:spcBef>
                          <a:spcPts val="15"/>
                        </a:spcBef>
                      </a:pPr>
                      <a:r>
                        <a:rPr sz="2400" spc="-5" dirty="0">
                          <a:solidFill>
                            <a:srgbClr val="394E57"/>
                          </a:solidFill>
                          <a:latin typeface="Calibri"/>
                          <a:cs typeface="Calibri"/>
                        </a:rPr>
                        <a:t>Assembly</a:t>
                      </a:r>
                      <a:r>
                        <a:rPr sz="2400" dirty="0">
                          <a:solidFill>
                            <a:srgbClr val="394E57"/>
                          </a:solidFill>
                          <a:latin typeface="Calibri"/>
                          <a:cs typeface="Calibri"/>
                        </a:rPr>
                        <a:t> </a:t>
                      </a:r>
                      <a:r>
                        <a:rPr sz="2400" spc="-5" dirty="0">
                          <a:solidFill>
                            <a:srgbClr val="394E57"/>
                          </a:solidFill>
                          <a:latin typeface="Calibri"/>
                          <a:cs typeface="Calibri"/>
                        </a:rPr>
                        <a:t>Language </a:t>
                      </a:r>
                      <a:r>
                        <a:rPr sz="2400" dirty="0">
                          <a:solidFill>
                            <a:srgbClr val="394E57"/>
                          </a:solidFill>
                          <a:latin typeface="Calibri"/>
                          <a:cs typeface="Calibri"/>
                        </a:rPr>
                        <a:t> </a:t>
                      </a:r>
                      <a:r>
                        <a:rPr sz="2400" spc="-15" dirty="0">
                          <a:solidFill>
                            <a:srgbClr val="394E57"/>
                          </a:solidFill>
                          <a:latin typeface="Calibri"/>
                          <a:cs typeface="Calibri"/>
                        </a:rPr>
                        <a:t>Program</a:t>
                      </a:r>
                      <a:r>
                        <a:rPr sz="2400" spc="-25" dirty="0">
                          <a:solidFill>
                            <a:srgbClr val="394E57"/>
                          </a:solidFill>
                          <a:latin typeface="Calibri"/>
                          <a:cs typeface="Calibri"/>
                        </a:rPr>
                        <a:t> </a:t>
                      </a:r>
                      <a:r>
                        <a:rPr sz="2400" dirty="0">
                          <a:solidFill>
                            <a:srgbClr val="394E57"/>
                          </a:solidFill>
                          <a:latin typeface="Calibri"/>
                          <a:cs typeface="Calibri"/>
                        </a:rPr>
                        <a:t>(e.g.,</a:t>
                      </a:r>
                      <a:r>
                        <a:rPr sz="2400" spc="-30" dirty="0">
                          <a:solidFill>
                            <a:srgbClr val="394E57"/>
                          </a:solidFill>
                          <a:latin typeface="Calibri"/>
                          <a:cs typeface="Calibri"/>
                        </a:rPr>
                        <a:t> </a:t>
                      </a:r>
                      <a:r>
                        <a:rPr sz="2400" spc="-5" dirty="0">
                          <a:solidFill>
                            <a:srgbClr val="394E57"/>
                          </a:solidFill>
                          <a:latin typeface="Calibri"/>
                          <a:cs typeface="Calibri"/>
                        </a:rPr>
                        <a:t>RISC-V)</a:t>
                      </a:r>
                      <a:endParaRPr sz="2400">
                        <a:latin typeface="Calibri"/>
                        <a:cs typeface="Calibri"/>
                      </a:endParaRPr>
                    </a:p>
                  </a:txBody>
                  <a:tcPr marL="0" marR="0" marT="2540" marB="0">
                    <a:lnL w="28575">
                      <a:solidFill>
                        <a:srgbClr val="3CA8C8"/>
                      </a:solidFill>
                      <a:prstDash val="solid"/>
                    </a:lnL>
                    <a:lnR w="28575">
                      <a:solidFill>
                        <a:srgbClr val="3CA8C8"/>
                      </a:solidFill>
                      <a:prstDash val="solid"/>
                    </a:lnR>
                    <a:lnT w="28575">
                      <a:solidFill>
                        <a:srgbClr val="3CA8C8"/>
                      </a:solidFill>
                      <a:prstDash val="solid"/>
                    </a:lnT>
                    <a:lnB w="28575">
                      <a:solidFill>
                        <a:srgbClr val="3CA8C8"/>
                      </a:solidFill>
                      <a:prstDash val="solid"/>
                    </a:lnB>
                    <a:solidFill>
                      <a:srgbClr val="C5DBC3"/>
                    </a:solidFill>
                  </a:tcPr>
                </a:tc>
                <a:tc hMerge="1">
                  <a:txBody>
                    <a:bodyPr/>
                    <a:lstStyle/>
                    <a:p>
                      <a:endParaRPr/>
                    </a:p>
                  </a:txBody>
                  <a:tcPr marL="0" marR="0" marT="0" marB="0"/>
                </a:tc>
                <a:tc gridSpan="2">
                  <a:txBody>
                    <a:bodyPr/>
                    <a:lstStyle/>
                    <a:p>
                      <a:pPr marR="103505">
                        <a:lnSpc>
                          <a:spcPct val="100000"/>
                        </a:lnSpc>
                      </a:pPr>
                      <a:endParaRPr sz="1600">
                        <a:latin typeface="Times New Roman"/>
                        <a:cs typeface="Times New Roman"/>
                      </a:endParaRPr>
                    </a:p>
                  </a:txBody>
                  <a:tcPr marL="0" marR="0" marT="0" marB="0">
                    <a:lnL w="28575">
                      <a:solidFill>
                        <a:srgbClr val="3CA8C8"/>
                      </a:solidFill>
                      <a:prstDash val="solid"/>
                    </a:lnL>
                  </a:tcPr>
                </a:tc>
                <a:tc hMerge="1">
                  <a:txBody>
                    <a:bodyPr/>
                    <a:lstStyle/>
                    <a:p>
                      <a:endParaRPr/>
                    </a:p>
                  </a:txBody>
                  <a:tcPr marL="0" marR="0" marT="0" marB="0"/>
                </a:tc>
                <a:extLst>
                  <a:ext uri="{0D108BD9-81ED-4DB2-BD59-A6C34878D82A}">
                    <a16:rowId xmlns:a16="http://schemas.microsoft.com/office/drawing/2014/main" val="10002"/>
                  </a:ext>
                </a:extLst>
              </a:tr>
              <a:tr h="243839">
                <a:tc>
                  <a:txBody>
                    <a:bodyPr/>
                    <a:lstStyle/>
                    <a:p>
                      <a:pPr>
                        <a:lnSpc>
                          <a:spcPct val="100000"/>
                        </a:lnSpc>
                      </a:pPr>
                      <a:endParaRPr sz="1300">
                        <a:latin typeface="Times New Roman"/>
                        <a:cs typeface="Times New Roman"/>
                      </a:endParaRPr>
                    </a:p>
                  </a:txBody>
                  <a:tcPr marL="0" marR="0" marT="0" marB="0">
                    <a:lnR w="28575">
                      <a:solidFill>
                        <a:srgbClr val="000000"/>
                      </a:solidFill>
                      <a:prstDash val="solid"/>
                    </a:lnR>
                    <a:lnT w="28575">
                      <a:solidFill>
                        <a:srgbClr val="3CA8C8"/>
                      </a:solidFill>
                      <a:prstDash val="solid"/>
                    </a:lnT>
                    <a:lnB w="28575">
                      <a:solidFill>
                        <a:srgbClr val="3CA8C8"/>
                      </a:solidFill>
                      <a:prstDash val="solid"/>
                    </a:lnB>
                  </a:tcPr>
                </a:tc>
                <a:tc gridSpan="3">
                  <a:txBody>
                    <a:bodyPr/>
                    <a:lstStyle/>
                    <a:p>
                      <a:pPr marL="69215">
                        <a:lnSpc>
                          <a:spcPts val="1340"/>
                        </a:lnSpc>
                        <a:tabLst>
                          <a:tab pos="1607185" algn="l"/>
                        </a:tabLst>
                      </a:pPr>
                      <a:r>
                        <a:rPr sz="3100" spc="7" baseline="3584" dirty="0">
                          <a:latin typeface="Calibri"/>
                          <a:cs typeface="Calibri"/>
                        </a:rPr>
                        <a:t>Assembler	</a:t>
                      </a:r>
                      <a:endParaRPr sz="1600" dirty="0">
                        <a:latin typeface="Courier New"/>
                        <a:cs typeface="Courier New"/>
                      </a:endParaRPr>
                    </a:p>
                  </a:txBody>
                  <a:tcPr marL="0" marR="0" marT="0" marB="0">
                    <a:lnL w="28575">
                      <a:solidFill>
                        <a:srgbClr val="000000"/>
                      </a:solidFill>
                      <a:prstDash val="solid"/>
                    </a:ln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690880">
                <a:tc gridSpan="2">
                  <a:txBody>
                    <a:bodyPr/>
                    <a:lstStyle/>
                    <a:p>
                      <a:pPr marL="12700" marR="779780">
                        <a:lnSpc>
                          <a:spcPts val="1839"/>
                        </a:lnSpc>
                        <a:spcBef>
                          <a:spcPts val="15"/>
                        </a:spcBef>
                      </a:pPr>
                      <a:r>
                        <a:rPr sz="2400" spc="-5" dirty="0">
                          <a:solidFill>
                            <a:srgbClr val="394E57"/>
                          </a:solidFill>
                          <a:latin typeface="Calibri"/>
                          <a:cs typeface="Calibri"/>
                        </a:rPr>
                        <a:t>Machine</a:t>
                      </a:r>
                      <a:r>
                        <a:rPr sz="2400" dirty="0">
                          <a:solidFill>
                            <a:srgbClr val="394E57"/>
                          </a:solidFill>
                          <a:latin typeface="Calibri"/>
                          <a:cs typeface="Calibri"/>
                        </a:rPr>
                        <a:t> </a:t>
                      </a:r>
                      <a:r>
                        <a:rPr sz="2400" spc="-5" dirty="0">
                          <a:solidFill>
                            <a:srgbClr val="394E57"/>
                          </a:solidFill>
                          <a:latin typeface="Calibri"/>
                          <a:cs typeface="Calibri"/>
                        </a:rPr>
                        <a:t>Language </a:t>
                      </a:r>
                      <a:r>
                        <a:rPr sz="2400" spc="-395" dirty="0">
                          <a:solidFill>
                            <a:srgbClr val="394E57"/>
                          </a:solidFill>
                          <a:latin typeface="Calibri"/>
                          <a:cs typeface="Calibri"/>
                        </a:rPr>
                        <a:t> </a:t>
                      </a:r>
                      <a:r>
                        <a:rPr sz="2400" spc="-15" dirty="0">
                          <a:solidFill>
                            <a:srgbClr val="394E57"/>
                          </a:solidFill>
                          <a:latin typeface="Calibri"/>
                          <a:cs typeface="Calibri"/>
                        </a:rPr>
                        <a:t>Program </a:t>
                      </a:r>
                      <a:r>
                        <a:rPr sz="2400" spc="-5" dirty="0">
                          <a:solidFill>
                            <a:srgbClr val="394E57"/>
                          </a:solidFill>
                          <a:latin typeface="Calibri"/>
                          <a:cs typeface="Calibri"/>
                        </a:rPr>
                        <a:t>(RISC-V)</a:t>
                      </a:r>
                      <a:endParaRPr sz="2400">
                        <a:latin typeface="Calibri"/>
                        <a:cs typeface="Calibri"/>
                      </a:endParaRPr>
                    </a:p>
                  </a:txBody>
                  <a:tcPr marL="0" marR="0" marT="2540" marB="0">
                    <a:lnL w="28575">
                      <a:solidFill>
                        <a:srgbClr val="3CA8C8"/>
                      </a:solidFill>
                      <a:prstDash val="solid"/>
                    </a:lnL>
                    <a:lnR w="28575">
                      <a:solidFill>
                        <a:srgbClr val="3CA8C8"/>
                      </a:solidFill>
                      <a:prstDash val="solid"/>
                    </a:lnR>
                    <a:lnT w="28575">
                      <a:solidFill>
                        <a:srgbClr val="3CA8C8"/>
                      </a:solidFill>
                      <a:prstDash val="solid"/>
                    </a:lnT>
                    <a:lnB w="28575">
                      <a:solidFill>
                        <a:srgbClr val="3CA8C8"/>
                      </a:solidFill>
                      <a:prstDash val="solid"/>
                    </a:lnB>
                    <a:solidFill>
                      <a:srgbClr val="C5DBC3"/>
                    </a:solidFill>
                  </a:tcPr>
                </a:tc>
                <a:tc hMerge="1">
                  <a:txBody>
                    <a:bodyPr/>
                    <a:lstStyle/>
                    <a:p>
                      <a:endParaRPr/>
                    </a:p>
                  </a:txBody>
                  <a:tcPr marL="0" marR="0" marT="0" marB="0"/>
                </a:tc>
                <a:tc gridSpan="2">
                  <a:txBody>
                    <a:bodyPr/>
                    <a:lstStyle/>
                    <a:p>
                      <a:pPr marR="103505">
                        <a:lnSpc>
                          <a:spcPct val="100000"/>
                        </a:lnSpc>
                      </a:pPr>
                      <a:endParaRPr sz="1600">
                        <a:latin typeface="Times New Roman"/>
                        <a:cs typeface="Times New Roman"/>
                      </a:endParaRPr>
                    </a:p>
                  </a:txBody>
                  <a:tcPr marL="0" marR="0" marT="0" marB="0">
                    <a:lnL w="28575">
                      <a:solidFill>
                        <a:srgbClr val="3CA8C8"/>
                      </a:solidFill>
                      <a:prstDash val="solid"/>
                    </a:lnL>
                  </a:tcPr>
                </a:tc>
                <a:tc hMerge="1">
                  <a:txBody>
                    <a:bodyPr/>
                    <a:lstStyle/>
                    <a:p>
                      <a:endParaRPr/>
                    </a:p>
                  </a:txBody>
                  <a:tcPr marL="0" marR="0" marT="0" marB="0"/>
                </a:tc>
                <a:extLst>
                  <a:ext uri="{0D108BD9-81ED-4DB2-BD59-A6C34878D82A}">
                    <a16:rowId xmlns:a16="http://schemas.microsoft.com/office/drawing/2014/main" val="10004"/>
                  </a:ext>
                </a:extLst>
              </a:tr>
              <a:tr h="151383">
                <a:tc gridSpan="3">
                  <a:txBody>
                    <a:bodyPr/>
                    <a:lstStyle/>
                    <a:p>
                      <a:pPr>
                        <a:lnSpc>
                          <a:spcPct val="100000"/>
                        </a:lnSpc>
                      </a:pPr>
                      <a:endParaRPr sz="800">
                        <a:latin typeface="Times New Roman"/>
                        <a:cs typeface="Times New Roman"/>
                      </a:endParaRPr>
                    </a:p>
                  </a:txBody>
                  <a:tcPr marL="0" marR="0" marT="0" marB="0">
                    <a:lnL w="12700">
                      <a:solidFill>
                        <a:srgbClr val="3CA8C8"/>
                      </a:solidFill>
                      <a:prstDash val="solid"/>
                    </a:lnL>
                    <a:lnR w="12700">
                      <a:solidFill>
                        <a:srgbClr val="3CA8C8"/>
                      </a:solidFill>
                      <a:prstDash val="solid"/>
                    </a:lnR>
                    <a:lnT w="28575">
                      <a:solidFill>
                        <a:srgbClr val="3CA8C8"/>
                      </a:solidFill>
                      <a:prstDash val="solid"/>
                    </a:lnT>
                    <a:lnB w="12700">
                      <a:solidFill>
                        <a:srgbClr val="3CA8C8"/>
                      </a:solidFill>
                      <a:prstDash val="solid"/>
                    </a:lnB>
                    <a:solidFill>
                      <a:srgbClr val="FFC000"/>
                    </a:solidFill>
                  </a:tcPr>
                </a:tc>
                <a:tc hMerge="1">
                  <a:txBody>
                    <a:bodyPr/>
                    <a:lstStyle/>
                    <a:p>
                      <a:endParaRPr/>
                    </a:p>
                  </a:txBody>
                  <a:tcPr marL="0" marR="0" marT="0" marB="0"/>
                </a:tc>
                <a:tc hMerge="1">
                  <a:txBody>
                    <a:bodyPr/>
                    <a:lstStyle/>
                    <a:p>
                      <a:endParaRPr/>
                    </a:p>
                  </a:txBody>
                  <a:tcPr marL="0" marR="0" marT="0" marB="0"/>
                </a:tc>
                <a:tc>
                  <a:txBody>
                    <a:bodyPr/>
                    <a:lstStyle/>
                    <a:p>
                      <a:pPr marR="103505">
                        <a:lnSpc>
                          <a:spcPct val="100000"/>
                        </a:lnSpc>
                      </a:pPr>
                      <a:endParaRPr sz="800">
                        <a:latin typeface="Times New Roman"/>
                        <a:cs typeface="Times New Roman"/>
                      </a:endParaRPr>
                    </a:p>
                  </a:txBody>
                  <a:tcPr marL="0" marR="0" marT="0" marB="0">
                    <a:lnL w="12700">
                      <a:solidFill>
                        <a:srgbClr val="3CA8C8"/>
                      </a:solidFill>
                      <a:prstDash val="solid"/>
                    </a:lnL>
                  </a:tcPr>
                </a:tc>
                <a:extLst>
                  <a:ext uri="{0D108BD9-81ED-4DB2-BD59-A6C34878D82A}">
                    <a16:rowId xmlns:a16="http://schemas.microsoft.com/office/drawing/2014/main" val="10005"/>
                  </a:ext>
                </a:extLst>
              </a:tr>
              <a:tr h="204216">
                <a:tc>
                  <a:txBody>
                    <a:bodyPr/>
                    <a:lstStyle/>
                    <a:p>
                      <a:pPr>
                        <a:lnSpc>
                          <a:spcPct val="100000"/>
                        </a:lnSpc>
                      </a:pPr>
                      <a:endParaRPr sz="1100">
                        <a:latin typeface="Times New Roman"/>
                        <a:cs typeface="Times New Roman"/>
                      </a:endParaRPr>
                    </a:p>
                  </a:txBody>
                  <a:tcPr marL="0" marR="0" marT="0" marB="0">
                    <a:lnR w="28575">
                      <a:solidFill>
                        <a:srgbClr val="000000"/>
                      </a:solidFill>
                      <a:prstDash val="solid"/>
                    </a:lnR>
                    <a:lnT w="12700">
                      <a:solidFill>
                        <a:srgbClr val="3CA8C8"/>
                      </a:solidFill>
                      <a:prstDash val="solid"/>
                    </a:lnT>
                    <a:lnB w="28575">
                      <a:solidFill>
                        <a:srgbClr val="3CA8C8"/>
                      </a:solidFill>
                      <a:prstDash val="solid"/>
                    </a:lnB>
                  </a:tcPr>
                </a:tc>
                <a:tc gridSpan="3">
                  <a:txBody>
                    <a:bodyPr/>
                    <a:lstStyle/>
                    <a:p>
                      <a:pPr marR="103505">
                        <a:lnSpc>
                          <a:spcPct val="100000"/>
                        </a:lnSpc>
                      </a:pPr>
                      <a:endParaRPr sz="1100">
                        <a:latin typeface="Times New Roman"/>
                        <a:cs typeface="Times New Roman"/>
                      </a:endParaRPr>
                    </a:p>
                  </a:txBody>
                  <a:tcPr marL="0" marR="0" marT="0" marB="0">
                    <a:lnL w="28575">
                      <a:solidFill>
                        <a:srgbClr val="000000"/>
                      </a:solidFill>
                      <a:prstDash val="solid"/>
                    </a:lnL>
                    <a:lnT w="12700">
                      <a:solidFill>
                        <a:srgbClr val="3CA8C8"/>
                      </a:solidFill>
                      <a:prstDash val="solid"/>
                    </a:lnT>
                    <a:lnB w="28575">
                      <a:solidFill>
                        <a:srgbClr val="3CA8C8"/>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6"/>
                  </a:ext>
                </a:extLst>
              </a:tr>
              <a:tr h="707135">
                <a:tc gridSpan="4">
                  <a:txBody>
                    <a:bodyPr/>
                    <a:lstStyle/>
                    <a:p>
                      <a:pPr marL="5715" marR="233045">
                        <a:lnSpc>
                          <a:spcPts val="1900"/>
                        </a:lnSpc>
                        <a:spcBef>
                          <a:spcPts val="5"/>
                        </a:spcBef>
                      </a:pPr>
                      <a:r>
                        <a:rPr sz="2400" spc="-15" dirty="0">
                          <a:solidFill>
                            <a:srgbClr val="394E57"/>
                          </a:solidFill>
                          <a:latin typeface="Calibri"/>
                          <a:cs typeface="Calibri"/>
                        </a:rPr>
                        <a:t>Hardware </a:t>
                      </a:r>
                      <a:r>
                        <a:rPr sz="2400" spc="-10" dirty="0">
                          <a:solidFill>
                            <a:srgbClr val="394E57"/>
                          </a:solidFill>
                          <a:latin typeface="Calibri"/>
                          <a:cs typeface="Calibri"/>
                        </a:rPr>
                        <a:t>Architecture </a:t>
                      </a:r>
                      <a:r>
                        <a:rPr sz="2400" spc="-5" dirty="0">
                          <a:solidFill>
                            <a:srgbClr val="394E57"/>
                          </a:solidFill>
                          <a:latin typeface="Calibri"/>
                          <a:cs typeface="Calibri"/>
                        </a:rPr>
                        <a:t>Description </a:t>
                      </a:r>
                      <a:r>
                        <a:rPr sz="2400" spc="-390" dirty="0">
                          <a:solidFill>
                            <a:srgbClr val="394E57"/>
                          </a:solidFill>
                          <a:latin typeface="Calibri"/>
                          <a:cs typeface="Calibri"/>
                        </a:rPr>
                        <a:t> </a:t>
                      </a:r>
                      <a:r>
                        <a:rPr sz="2400" dirty="0">
                          <a:solidFill>
                            <a:srgbClr val="394E57"/>
                          </a:solidFill>
                          <a:latin typeface="Calibri"/>
                          <a:cs typeface="Calibri"/>
                        </a:rPr>
                        <a:t>(e.g.,</a:t>
                      </a:r>
                      <a:r>
                        <a:rPr sz="2400" spc="-15" dirty="0">
                          <a:solidFill>
                            <a:srgbClr val="394E57"/>
                          </a:solidFill>
                          <a:latin typeface="Calibri"/>
                          <a:cs typeface="Calibri"/>
                        </a:rPr>
                        <a:t> </a:t>
                      </a:r>
                      <a:r>
                        <a:rPr sz="2400" spc="-5" dirty="0">
                          <a:solidFill>
                            <a:srgbClr val="394E57"/>
                          </a:solidFill>
                          <a:latin typeface="Calibri"/>
                          <a:cs typeface="Calibri"/>
                        </a:rPr>
                        <a:t>block</a:t>
                      </a:r>
                      <a:r>
                        <a:rPr sz="2400" spc="5" dirty="0">
                          <a:solidFill>
                            <a:srgbClr val="394E57"/>
                          </a:solidFill>
                          <a:latin typeface="Calibri"/>
                          <a:cs typeface="Calibri"/>
                        </a:rPr>
                        <a:t> </a:t>
                      </a:r>
                      <a:r>
                        <a:rPr sz="2400" spc="-5" dirty="0">
                          <a:solidFill>
                            <a:srgbClr val="394E57"/>
                          </a:solidFill>
                          <a:latin typeface="Calibri"/>
                          <a:cs typeface="Calibri"/>
                        </a:rPr>
                        <a:t>diagrams)</a:t>
                      </a:r>
                      <a:endParaRPr sz="2400">
                        <a:latin typeface="Calibri"/>
                        <a:cs typeface="Calibri"/>
                      </a:endParaRPr>
                    </a:p>
                  </a:txBody>
                  <a:tcPr marL="0" marR="0" marT="847" marB="0">
                    <a:lnL w="28575">
                      <a:solidFill>
                        <a:srgbClr val="3CA8C8"/>
                      </a:solidFill>
                      <a:prstDash val="solid"/>
                    </a:lnL>
                    <a:lnR w="28575">
                      <a:solidFill>
                        <a:srgbClr val="3CA8C8"/>
                      </a:solidFill>
                      <a:prstDash val="solid"/>
                    </a:lnR>
                    <a:lnT w="28575">
                      <a:solidFill>
                        <a:srgbClr val="3CA8C8"/>
                      </a:solidFill>
                      <a:prstDash val="solid"/>
                    </a:lnT>
                    <a:lnB w="28575">
                      <a:solidFill>
                        <a:srgbClr val="3CA8C8"/>
                      </a:solidFill>
                      <a:prstDash val="solid"/>
                    </a:lnB>
                    <a:solidFill>
                      <a:srgbClr val="C5DBC3"/>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r h="237744">
                <a:tc>
                  <a:txBody>
                    <a:bodyPr/>
                    <a:lstStyle/>
                    <a:p>
                      <a:pPr>
                        <a:lnSpc>
                          <a:spcPct val="100000"/>
                        </a:lnSpc>
                      </a:pPr>
                      <a:endParaRPr sz="1300">
                        <a:latin typeface="Times New Roman"/>
                        <a:cs typeface="Times New Roman"/>
                      </a:endParaRPr>
                    </a:p>
                  </a:txBody>
                  <a:tcPr marL="0" marR="0" marT="0" marB="0">
                    <a:lnR w="28575">
                      <a:solidFill>
                        <a:srgbClr val="000000"/>
                      </a:solidFill>
                      <a:prstDash val="solid"/>
                    </a:lnR>
                    <a:lnT w="28575">
                      <a:solidFill>
                        <a:srgbClr val="3CA8C8"/>
                      </a:solidFill>
                      <a:prstDash val="solid"/>
                    </a:lnT>
                    <a:lnB w="28575">
                      <a:solidFill>
                        <a:srgbClr val="3CA8C8"/>
                      </a:solidFill>
                      <a:prstDash val="solid"/>
                    </a:lnB>
                  </a:tcPr>
                </a:tc>
                <a:tc gridSpan="3">
                  <a:txBody>
                    <a:bodyPr/>
                    <a:lstStyle/>
                    <a:p>
                      <a:pPr marL="111125" marR="93980">
                        <a:lnSpc>
                          <a:spcPts val="1305"/>
                        </a:lnSpc>
                      </a:pPr>
                      <a:r>
                        <a:rPr sz="2100" dirty="0">
                          <a:latin typeface="Calibri"/>
                          <a:cs typeface="Calibri"/>
                        </a:rPr>
                        <a:t>Architecture</a:t>
                      </a:r>
                      <a:r>
                        <a:rPr sz="2100" spc="-45" dirty="0">
                          <a:latin typeface="Calibri"/>
                          <a:cs typeface="Calibri"/>
                        </a:rPr>
                        <a:t> </a:t>
                      </a:r>
                      <a:r>
                        <a:rPr sz="2100" spc="5" dirty="0">
                          <a:latin typeface="Calibri"/>
                          <a:cs typeface="Calibri"/>
                        </a:rPr>
                        <a:t>Implementa</a:t>
                      </a:r>
                      <a:endParaRPr sz="2100">
                        <a:latin typeface="Calibri"/>
                        <a:cs typeface="Calibri"/>
                      </a:endParaRPr>
                    </a:p>
                  </a:txBody>
                  <a:tcPr marL="0" marR="0" marT="0" marB="0">
                    <a:lnL w="28575">
                      <a:solidFill>
                        <a:srgbClr val="000000"/>
                      </a:solidFill>
                      <a:prstDash val="solid"/>
                    </a:lnL>
                    <a:lnT w="28575">
                      <a:solidFill>
                        <a:srgbClr val="3CA8C8"/>
                      </a:solidFill>
                      <a:prstDash val="solid"/>
                    </a:lnT>
                    <a:lnB w="28575">
                      <a:solidFill>
                        <a:srgbClr val="3CA8C8"/>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8"/>
                  </a:ext>
                </a:extLst>
              </a:tr>
              <a:tr h="782320">
                <a:tc gridSpan="4">
                  <a:txBody>
                    <a:bodyPr/>
                    <a:lstStyle/>
                    <a:p>
                      <a:pPr marL="22225" marR="781050">
                        <a:lnSpc>
                          <a:spcPts val="1900"/>
                        </a:lnSpc>
                        <a:spcBef>
                          <a:spcPts val="15"/>
                        </a:spcBef>
                      </a:pPr>
                      <a:r>
                        <a:rPr sz="2400" spc="-5" dirty="0">
                          <a:solidFill>
                            <a:srgbClr val="394E57"/>
                          </a:solidFill>
                          <a:latin typeface="Calibri"/>
                          <a:cs typeface="Calibri"/>
                        </a:rPr>
                        <a:t>Logic</a:t>
                      </a:r>
                      <a:r>
                        <a:rPr sz="2400" spc="10" dirty="0">
                          <a:solidFill>
                            <a:srgbClr val="394E57"/>
                          </a:solidFill>
                          <a:latin typeface="Calibri"/>
                          <a:cs typeface="Calibri"/>
                        </a:rPr>
                        <a:t> </a:t>
                      </a:r>
                      <a:r>
                        <a:rPr sz="2400" spc="-10" dirty="0">
                          <a:solidFill>
                            <a:srgbClr val="394E57"/>
                          </a:solidFill>
                          <a:latin typeface="Calibri"/>
                          <a:cs typeface="Calibri"/>
                        </a:rPr>
                        <a:t>Circuit</a:t>
                      </a:r>
                      <a:r>
                        <a:rPr sz="2400" spc="15" dirty="0">
                          <a:solidFill>
                            <a:srgbClr val="394E57"/>
                          </a:solidFill>
                          <a:latin typeface="Calibri"/>
                          <a:cs typeface="Calibri"/>
                        </a:rPr>
                        <a:t> </a:t>
                      </a:r>
                      <a:r>
                        <a:rPr sz="2400" spc="-5" dirty="0">
                          <a:solidFill>
                            <a:srgbClr val="394E57"/>
                          </a:solidFill>
                          <a:latin typeface="Calibri"/>
                          <a:cs typeface="Calibri"/>
                        </a:rPr>
                        <a:t>Description </a:t>
                      </a:r>
                      <a:r>
                        <a:rPr sz="2400" dirty="0">
                          <a:solidFill>
                            <a:srgbClr val="394E57"/>
                          </a:solidFill>
                          <a:latin typeface="Calibri"/>
                          <a:cs typeface="Calibri"/>
                        </a:rPr>
                        <a:t> </a:t>
                      </a:r>
                      <a:r>
                        <a:rPr sz="2400" spc="-10" dirty="0">
                          <a:solidFill>
                            <a:srgbClr val="394E57"/>
                          </a:solidFill>
                          <a:latin typeface="Calibri"/>
                          <a:cs typeface="Calibri"/>
                        </a:rPr>
                        <a:t>(Circuit</a:t>
                      </a:r>
                      <a:r>
                        <a:rPr sz="2400" spc="10" dirty="0">
                          <a:solidFill>
                            <a:srgbClr val="394E57"/>
                          </a:solidFill>
                          <a:latin typeface="Calibri"/>
                          <a:cs typeface="Calibri"/>
                        </a:rPr>
                        <a:t> </a:t>
                      </a:r>
                      <a:r>
                        <a:rPr sz="2400" spc="-5" dirty="0">
                          <a:solidFill>
                            <a:srgbClr val="394E57"/>
                          </a:solidFill>
                          <a:latin typeface="Calibri"/>
                          <a:cs typeface="Calibri"/>
                        </a:rPr>
                        <a:t>Schematic</a:t>
                      </a:r>
                      <a:r>
                        <a:rPr sz="2400" spc="-10" dirty="0">
                          <a:solidFill>
                            <a:srgbClr val="394E57"/>
                          </a:solidFill>
                          <a:latin typeface="Calibri"/>
                          <a:cs typeface="Calibri"/>
                        </a:rPr>
                        <a:t> Diagrams)</a:t>
                      </a:r>
                      <a:endParaRPr sz="2400" dirty="0">
                        <a:latin typeface="Calibri"/>
                        <a:cs typeface="Calibri"/>
                      </a:endParaRPr>
                    </a:p>
                  </a:txBody>
                  <a:tcPr marL="0" marR="0" marT="2540" marB="0">
                    <a:lnL w="28575">
                      <a:solidFill>
                        <a:srgbClr val="3CA8C8"/>
                      </a:solidFill>
                      <a:prstDash val="solid"/>
                    </a:lnL>
                    <a:lnR w="28575">
                      <a:solidFill>
                        <a:srgbClr val="3CA8C8"/>
                      </a:solidFill>
                      <a:prstDash val="solid"/>
                    </a:lnR>
                    <a:lnT w="28575">
                      <a:solidFill>
                        <a:srgbClr val="3CA8C8"/>
                      </a:solidFill>
                      <a:prstDash val="solid"/>
                    </a:lnT>
                    <a:lnB w="28575">
                      <a:solidFill>
                        <a:srgbClr val="3CA8C8"/>
                      </a:solidFill>
                      <a:prstDash val="solid"/>
                    </a:lnB>
                    <a:solidFill>
                      <a:srgbClr val="C5DBC3"/>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9"/>
                  </a:ext>
                </a:extLst>
              </a:tr>
            </a:tbl>
          </a:graphicData>
        </a:graphic>
      </p:graphicFrame>
      <p:sp>
        <p:nvSpPr>
          <p:cNvPr id="11" name="object 11"/>
          <p:cNvSpPr txBox="1"/>
          <p:nvPr/>
        </p:nvSpPr>
        <p:spPr>
          <a:xfrm>
            <a:off x="7408508" y="2456097"/>
            <a:ext cx="4043680" cy="1058409"/>
          </a:xfrm>
          <a:prstGeom prst="rect">
            <a:avLst/>
          </a:prstGeom>
        </p:spPr>
        <p:txBody>
          <a:bodyPr vert="horz" wrap="square" lIns="0" tIns="16933" rIns="0" bIns="0" rtlCol="0">
            <a:spAutoFit/>
          </a:bodyPr>
          <a:lstStyle/>
          <a:p>
            <a:pPr marL="16933">
              <a:lnSpc>
                <a:spcPts val="1647"/>
              </a:lnSpc>
              <a:spcBef>
                <a:spcPts val="133"/>
              </a:spcBef>
            </a:pPr>
            <a:r>
              <a:rPr sz="1600" b="1" dirty="0">
                <a:latin typeface="Courier New"/>
                <a:cs typeface="Courier New"/>
              </a:rPr>
              <a:t>x3,</a:t>
            </a:r>
            <a:r>
              <a:rPr sz="1600" b="1" spc="-107" dirty="0">
                <a:latin typeface="Courier New"/>
                <a:cs typeface="Courier New"/>
              </a:rPr>
              <a:t> </a:t>
            </a:r>
            <a:r>
              <a:rPr sz="1600" b="1" dirty="0">
                <a:latin typeface="Courier New"/>
                <a:cs typeface="Courier New"/>
              </a:rPr>
              <a:t>0(x10)</a:t>
            </a:r>
            <a:endParaRPr sz="1600" dirty="0">
              <a:latin typeface="Courier New"/>
              <a:cs typeface="Courier New"/>
            </a:endParaRPr>
          </a:p>
          <a:p>
            <a:pPr marL="16933">
              <a:lnSpc>
                <a:spcPts val="1387"/>
              </a:lnSpc>
            </a:pPr>
            <a:r>
              <a:rPr sz="1600" b="1" dirty="0">
                <a:latin typeface="Courier New"/>
                <a:cs typeface="Courier New"/>
              </a:rPr>
              <a:t>x4,</a:t>
            </a:r>
            <a:r>
              <a:rPr sz="1600" b="1" spc="-107" dirty="0">
                <a:latin typeface="Courier New"/>
                <a:cs typeface="Courier New"/>
              </a:rPr>
              <a:t> </a:t>
            </a:r>
            <a:r>
              <a:rPr sz="1600" b="1" dirty="0">
                <a:latin typeface="Courier New"/>
                <a:cs typeface="Courier New"/>
              </a:rPr>
              <a:t>4(x10)</a:t>
            </a:r>
            <a:endParaRPr sz="1600" dirty="0">
              <a:latin typeface="Courier New"/>
              <a:cs typeface="Courier New"/>
            </a:endParaRPr>
          </a:p>
          <a:p>
            <a:pPr marL="16933">
              <a:lnSpc>
                <a:spcPts val="1387"/>
              </a:lnSpc>
            </a:pPr>
            <a:r>
              <a:rPr sz="1600" b="1" dirty="0">
                <a:latin typeface="Courier New"/>
                <a:cs typeface="Courier New"/>
              </a:rPr>
              <a:t>x4,</a:t>
            </a:r>
            <a:r>
              <a:rPr sz="1600" b="1" spc="-107" dirty="0">
                <a:latin typeface="Courier New"/>
                <a:cs typeface="Courier New"/>
              </a:rPr>
              <a:t> </a:t>
            </a:r>
            <a:r>
              <a:rPr sz="1600" b="1" dirty="0">
                <a:latin typeface="Courier New"/>
                <a:cs typeface="Courier New"/>
              </a:rPr>
              <a:t>0(x10)</a:t>
            </a:r>
            <a:endParaRPr sz="1600" dirty="0">
              <a:latin typeface="Courier New"/>
              <a:cs typeface="Courier New"/>
            </a:endParaRPr>
          </a:p>
          <a:p>
            <a:pPr marL="16933">
              <a:lnSpc>
                <a:spcPts val="1647"/>
              </a:lnSpc>
            </a:pPr>
            <a:r>
              <a:rPr sz="1600" b="1" dirty="0">
                <a:latin typeface="Courier New"/>
                <a:cs typeface="Courier New"/>
              </a:rPr>
              <a:t>x3,</a:t>
            </a:r>
            <a:r>
              <a:rPr sz="1600" b="1" spc="-107" dirty="0">
                <a:latin typeface="Courier New"/>
                <a:cs typeface="Courier New"/>
              </a:rPr>
              <a:t> </a:t>
            </a:r>
            <a:r>
              <a:rPr sz="1600" b="1" dirty="0">
                <a:latin typeface="Courier New"/>
                <a:cs typeface="Courier New"/>
              </a:rPr>
              <a:t>4(x10)</a:t>
            </a:r>
            <a:endParaRPr lang="en-US" sz="1600" dirty="0">
              <a:latin typeface="Courier New"/>
              <a:cs typeface="Courier New"/>
            </a:endParaRPr>
          </a:p>
          <a:p>
            <a:pPr marL="98211">
              <a:spcBef>
                <a:spcPts val="200"/>
              </a:spcBef>
            </a:pPr>
            <a:r>
              <a:rPr lang="en-US" sz="1600" b="1" spc="-7" dirty="0">
                <a:latin typeface="Courier New"/>
                <a:cs typeface="Courier New"/>
              </a:rPr>
              <a:t>01</a:t>
            </a:r>
            <a:r>
              <a:rPr lang="en-US" sz="1600" b="1" spc="7" dirty="0">
                <a:latin typeface="Courier New"/>
                <a:cs typeface="Courier New"/>
              </a:rPr>
              <a:t> </a:t>
            </a:r>
            <a:r>
              <a:rPr lang="en-US" sz="1600" b="1" spc="-7" dirty="0">
                <a:latin typeface="Courier New"/>
                <a:cs typeface="Courier New"/>
              </a:rPr>
              <a:t>1110</a:t>
            </a:r>
            <a:r>
              <a:rPr lang="en-US" sz="1600" b="1" spc="13" dirty="0">
                <a:latin typeface="Courier New"/>
                <a:cs typeface="Courier New"/>
              </a:rPr>
              <a:t> </a:t>
            </a:r>
            <a:r>
              <a:rPr lang="en-US" sz="1600" b="1" spc="-7" dirty="0">
                <a:latin typeface="Courier New"/>
                <a:cs typeface="Courier New"/>
              </a:rPr>
              <a:t>0010</a:t>
            </a:r>
            <a:r>
              <a:rPr lang="en-US" sz="1600" b="1" spc="13" dirty="0">
                <a:latin typeface="Courier New"/>
                <a:cs typeface="Courier New"/>
              </a:rPr>
              <a:t> </a:t>
            </a:r>
            <a:r>
              <a:rPr lang="en-US" sz="1600" b="1" spc="-7" dirty="0">
                <a:latin typeface="Courier New"/>
                <a:cs typeface="Courier New"/>
              </a:rPr>
              <a:t>0000</a:t>
            </a:r>
            <a:r>
              <a:rPr lang="en-US" sz="1600" b="1" spc="13" dirty="0">
                <a:latin typeface="Courier New"/>
                <a:cs typeface="Courier New"/>
              </a:rPr>
              <a:t> </a:t>
            </a:r>
            <a:r>
              <a:rPr lang="en-US" sz="1600" b="1" spc="-7" dirty="0">
                <a:latin typeface="Courier New"/>
                <a:cs typeface="Courier New"/>
              </a:rPr>
              <a:t>0000</a:t>
            </a:r>
            <a:r>
              <a:rPr lang="en-US" sz="1600" b="1" spc="27" dirty="0">
                <a:latin typeface="Courier New"/>
                <a:cs typeface="Courier New"/>
              </a:rPr>
              <a:t> </a:t>
            </a:r>
            <a:r>
              <a:rPr lang="en-US" sz="1600" b="1" spc="-7" dirty="0">
                <a:latin typeface="Courier New"/>
                <a:cs typeface="Courier New"/>
              </a:rPr>
              <a:t>0000</a:t>
            </a:r>
            <a:r>
              <a:rPr lang="en-US" sz="1600" b="1" spc="13" dirty="0">
                <a:latin typeface="Courier New"/>
                <a:cs typeface="Courier New"/>
              </a:rPr>
              <a:t> </a:t>
            </a:r>
            <a:r>
              <a:rPr lang="en-US" sz="1600" b="1" spc="-7" dirty="0">
                <a:latin typeface="Courier New"/>
                <a:cs typeface="Courier New"/>
              </a:rPr>
              <a:t>0000</a:t>
            </a:r>
            <a:endParaRPr lang="en-US" sz="1600" dirty="0">
              <a:latin typeface="Courier New"/>
              <a:cs typeface="Courier New"/>
            </a:endParaRPr>
          </a:p>
        </p:txBody>
      </p:sp>
      <p:sp>
        <p:nvSpPr>
          <p:cNvPr id="12" name="object 12"/>
          <p:cNvSpPr txBox="1"/>
          <p:nvPr/>
        </p:nvSpPr>
        <p:spPr>
          <a:xfrm>
            <a:off x="6633097" y="3496075"/>
            <a:ext cx="4819227" cy="755762"/>
          </a:xfrm>
          <a:prstGeom prst="rect">
            <a:avLst/>
          </a:prstGeom>
        </p:spPr>
        <p:txBody>
          <a:bodyPr vert="horz" wrap="square" lIns="0" tIns="16933" rIns="0" bIns="0" rtlCol="0">
            <a:spAutoFit/>
          </a:bodyPr>
          <a:lstStyle/>
          <a:p>
            <a:pPr marL="16933">
              <a:spcBef>
                <a:spcPts val="133"/>
              </a:spcBef>
            </a:pPr>
            <a:r>
              <a:rPr sz="1600" b="1" spc="-7" dirty="0">
                <a:latin typeface="Courier New"/>
                <a:cs typeface="Courier New"/>
              </a:rPr>
              <a:t>1000</a:t>
            </a:r>
            <a:r>
              <a:rPr sz="1600" b="1" spc="13" dirty="0">
                <a:latin typeface="Courier New"/>
                <a:cs typeface="Courier New"/>
              </a:rPr>
              <a:t> </a:t>
            </a:r>
            <a:r>
              <a:rPr sz="1600" b="1" spc="-7" dirty="0">
                <a:latin typeface="Courier New"/>
                <a:cs typeface="Courier New"/>
              </a:rPr>
              <a:t>1110</a:t>
            </a:r>
            <a:r>
              <a:rPr sz="1600" b="1" spc="13" dirty="0">
                <a:latin typeface="Courier New"/>
                <a:cs typeface="Courier New"/>
              </a:rPr>
              <a:t> </a:t>
            </a:r>
            <a:r>
              <a:rPr sz="1600" b="1" spc="-7" dirty="0">
                <a:latin typeface="Courier New"/>
                <a:cs typeface="Courier New"/>
              </a:rPr>
              <a:t>0001</a:t>
            </a:r>
            <a:r>
              <a:rPr sz="1600" b="1" spc="13" dirty="0">
                <a:latin typeface="Courier New"/>
                <a:cs typeface="Courier New"/>
              </a:rPr>
              <a:t> </a:t>
            </a:r>
            <a:r>
              <a:rPr sz="1600" b="1" spc="-7" dirty="0">
                <a:latin typeface="Courier New"/>
                <a:cs typeface="Courier New"/>
              </a:rPr>
              <a:t>0000</a:t>
            </a:r>
            <a:r>
              <a:rPr sz="1600" b="1" spc="13" dirty="0">
                <a:latin typeface="Courier New"/>
                <a:cs typeface="Courier New"/>
              </a:rPr>
              <a:t> </a:t>
            </a:r>
            <a:r>
              <a:rPr sz="1600" b="1" spc="-7" dirty="0">
                <a:latin typeface="Courier New"/>
                <a:cs typeface="Courier New"/>
              </a:rPr>
              <a:t>0000</a:t>
            </a:r>
            <a:r>
              <a:rPr sz="1600" b="1" spc="13" dirty="0">
                <a:latin typeface="Courier New"/>
                <a:cs typeface="Courier New"/>
              </a:rPr>
              <a:t> </a:t>
            </a:r>
            <a:r>
              <a:rPr sz="1600" b="1" spc="-7" dirty="0">
                <a:latin typeface="Courier New"/>
                <a:cs typeface="Courier New"/>
              </a:rPr>
              <a:t>0000</a:t>
            </a:r>
            <a:r>
              <a:rPr sz="1600" b="1" spc="33" dirty="0">
                <a:latin typeface="Courier New"/>
                <a:cs typeface="Courier New"/>
              </a:rPr>
              <a:t> </a:t>
            </a:r>
            <a:r>
              <a:rPr sz="1600" b="1" spc="-7" dirty="0">
                <a:latin typeface="Courier New"/>
                <a:cs typeface="Courier New"/>
              </a:rPr>
              <a:t>0000</a:t>
            </a:r>
            <a:r>
              <a:rPr sz="1600" b="1" spc="20" dirty="0">
                <a:latin typeface="Courier New"/>
                <a:cs typeface="Courier New"/>
              </a:rPr>
              <a:t> </a:t>
            </a:r>
            <a:r>
              <a:rPr sz="1600" b="1" spc="-7" dirty="0">
                <a:latin typeface="Courier New"/>
                <a:cs typeface="Courier New"/>
              </a:rPr>
              <a:t>0100</a:t>
            </a:r>
            <a:endParaRPr sz="1600" dirty="0">
              <a:latin typeface="Courier New"/>
              <a:cs typeface="Courier New"/>
            </a:endParaRPr>
          </a:p>
          <a:p>
            <a:pPr marL="16933"/>
            <a:r>
              <a:rPr sz="1600" b="1" spc="-7" dirty="0">
                <a:latin typeface="Courier New"/>
                <a:cs typeface="Courier New"/>
              </a:rPr>
              <a:t>1010</a:t>
            </a:r>
            <a:r>
              <a:rPr sz="1600" b="1" spc="13" dirty="0">
                <a:latin typeface="Courier New"/>
                <a:cs typeface="Courier New"/>
              </a:rPr>
              <a:t> </a:t>
            </a:r>
            <a:r>
              <a:rPr sz="1600" b="1" spc="-7" dirty="0">
                <a:latin typeface="Courier New"/>
                <a:cs typeface="Courier New"/>
              </a:rPr>
              <a:t>1110</a:t>
            </a:r>
            <a:r>
              <a:rPr sz="1600" b="1" spc="13" dirty="0">
                <a:latin typeface="Courier New"/>
                <a:cs typeface="Courier New"/>
              </a:rPr>
              <a:t> </a:t>
            </a:r>
            <a:r>
              <a:rPr sz="1600" b="1" spc="-7" dirty="0">
                <a:latin typeface="Courier New"/>
                <a:cs typeface="Courier New"/>
              </a:rPr>
              <a:t>0001</a:t>
            </a:r>
            <a:r>
              <a:rPr sz="1600" b="1" spc="13" dirty="0">
                <a:latin typeface="Courier New"/>
                <a:cs typeface="Courier New"/>
              </a:rPr>
              <a:t> </a:t>
            </a:r>
            <a:r>
              <a:rPr sz="1600" b="1" spc="-7" dirty="0">
                <a:latin typeface="Courier New"/>
                <a:cs typeface="Courier New"/>
              </a:rPr>
              <a:t>0010</a:t>
            </a:r>
            <a:r>
              <a:rPr sz="1600" b="1" spc="13" dirty="0">
                <a:latin typeface="Courier New"/>
                <a:cs typeface="Courier New"/>
              </a:rPr>
              <a:t> </a:t>
            </a:r>
            <a:r>
              <a:rPr sz="1600" b="1" spc="-7" dirty="0">
                <a:latin typeface="Courier New"/>
                <a:cs typeface="Courier New"/>
              </a:rPr>
              <a:t>0000</a:t>
            </a:r>
            <a:r>
              <a:rPr sz="1600" b="1" spc="13" dirty="0">
                <a:latin typeface="Courier New"/>
                <a:cs typeface="Courier New"/>
              </a:rPr>
              <a:t> </a:t>
            </a:r>
            <a:r>
              <a:rPr sz="1600" b="1" spc="-7" dirty="0">
                <a:latin typeface="Courier New"/>
                <a:cs typeface="Courier New"/>
              </a:rPr>
              <a:t>0000</a:t>
            </a:r>
            <a:r>
              <a:rPr sz="1600" b="1" spc="33" dirty="0">
                <a:latin typeface="Courier New"/>
                <a:cs typeface="Courier New"/>
              </a:rPr>
              <a:t> </a:t>
            </a:r>
            <a:r>
              <a:rPr sz="1600" b="1" spc="-7" dirty="0">
                <a:latin typeface="Courier New"/>
                <a:cs typeface="Courier New"/>
              </a:rPr>
              <a:t>0000</a:t>
            </a:r>
            <a:r>
              <a:rPr sz="1600" b="1" spc="20" dirty="0">
                <a:latin typeface="Courier New"/>
                <a:cs typeface="Courier New"/>
              </a:rPr>
              <a:t> </a:t>
            </a:r>
            <a:r>
              <a:rPr sz="1600" b="1" spc="-7" dirty="0">
                <a:latin typeface="Courier New"/>
                <a:cs typeface="Courier New"/>
              </a:rPr>
              <a:t>0000</a:t>
            </a:r>
            <a:endParaRPr sz="1600" dirty="0">
              <a:latin typeface="Courier New"/>
              <a:cs typeface="Courier New"/>
            </a:endParaRPr>
          </a:p>
          <a:p>
            <a:pPr marL="16933"/>
            <a:r>
              <a:rPr sz="1600" b="1" spc="-7" dirty="0">
                <a:latin typeface="Courier New"/>
                <a:cs typeface="Courier New"/>
              </a:rPr>
              <a:t>1010</a:t>
            </a:r>
            <a:r>
              <a:rPr sz="1600" b="1" spc="13" dirty="0">
                <a:latin typeface="Courier New"/>
                <a:cs typeface="Courier New"/>
              </a:rPr>
              <a:t> </a:t>
            </a:r>
            <a:r>
              <a:rPr sz="1600" b="1" spc="-7" dirty="0">
                <a:latin typeface="Courier New"/>
                <a:cs typeface="Courier New"/>
              </a:rPr>
              <a:t>1101</a:t>
            </a:r>
            <a:r>
              <a:rPr sz="1600" b="1" spc="13" dirty="0">
                <a:latin typeface="Courier New"/>
                <a:cs typeface="Courier New"/>
              </a:rPr>
              <a:t> </a:t>
            </a:r>
            <a:r>
              <a:rPr sz="1600" b="1" spc="-7" dirty="0">
                <a:latin typeface="Courier New"/>
                <a:cs typeface="Courier New"/>
              </a:rPr>
              <a:t>1110</a:t>
            </a:r>
            <a:r>
              <a:rPr sz="1600" b="1" spc="13" dirty="0">
                <a:latin typeface="Courier New"/>
                <a:cs typeface="Courier New"/>
              </a:rPr>
              <a:t> </a:t>
            </a:r>
            <a:r>
              <a:rPr sz="1600" b="1" spc="-7" dirty="0">
                <a:latin typeface="Courier New"/>
                <a:cs typeface="Courier New"/>
              </a:rPr>
              <a:t>0010</a:t>
            </a:r>
            <a:r>
              <a:rPr sz="1600" b="1" spc="13" dirty="0">
                <a:latin typeface="Courier New"/>
                <a:cs typeface="Courier New"/>
              </a:rPr>
              <a:t> </a:t>
            </a:r>
            <a:r>
              <a:rPr sz="1600" b="1" spc="-7" dirty="0">
                <a:latin typeface="Courier New"/>
                <a:cs typeface="Courier New"/>
              </a:rPr>
              <a:t>0000</a:t>
            </a:r>
            <a:r>
              <a:rPr sz="1600" b="1" spc="13" dirty="0">
                <a:latin typeface="Courier New"/>
                <a:cs typeface="Courier New"/>
              </a:rPr>
              <a:t> </a:t>
            </a:r>
            <a:r>
              <a:rPr sz="1600" b="1" spc="-7" dirty="0">
                <a:latin typeface="Courier New"/>
                <a:cs typeface="Courier New"/>
              </a:rPr>
              <a:t>0000</a:t>
            </a:r>
            <a:r>
              <a:rPr sz="1600" b="1" spc="33" dirty="0">
                <a:latin typeface="Courier New"/>
                <a:cs typeface="Courier New"/>
              </a:rPr>
              <a:t> </a:t>
            </a:r>
            <a:r>
              <a:rPr sz="1600" b="1" spc="-7" dirty="0">
                <a:latin typeface="Courier New"/>
                <a:cs typeface="Courier New"/>
              </a:rPr>
              <a:t>0000</a:t>
            </a:r>
            <a:r>
              <a:rPr sz="1600" b="1" spc="20" dirty="0">
                <a:latin typeface="Courier New"/>
                <a:cs typeface="Courier New"/>
              </a:rPr>
              <a:t> </a:t>
            </a:r>
            <a:r>
              <a:rPr sz="1600" b="1" spc="-7" dirty="0">
                <a:latin typeface="Courier New"/>
                <a:cs typeface="Courier New"/>
              </a:rPr>
              <a:t>0100</a:t>
            </a:r>
            <a:endParaRPr sz="1600" dirty="0">
              <a:latin typeface="Courier New"/>
              <a:cs typeface="Courier New"/>
            </a:endParaRPr>
          </a:p>
        </p:txBody>
      </p:sp>
      <p:grpSp>
        <p:nvGrpSpPr>
          <p:cNvPr id="13" name="object 13"/>
          <p:cNvGrpSpPr/>
          <p:nvPr/>
        </p:nvGrpSpPr>
        <p:grpSpPr>
          <a:xfrm>
            <a:off x="7737460" y="6000352"/>
            <a:ext cx="1761067" cy="378460"/>
            <a:chOff x="5996633" y="4134224"/>
            <a:chExt cx="1320800" cy="283845"/>
          </a:xfrm>
        </p:grpSpPr>
        <p:sp>
          <p:nvSpPr>
            <p:cNvPr id="14" name="object 14"/>
            <p:cNvSpPr/>
            <p:nvPr/>
          </p:nvSpPr>
          <p:spPr>
            <a:xfrm>
              <a:off x="6147229" y="4154709"/>
              <a:ext cx="227965" cy="0"/>
            </a:xfrm>
            <a:custGeom>
              <a:avLst/>
              <a:gdLst/>
              <a:ahLst/>
              <a:cxnLst/>
              <a:rect l="l" t="t" r="r" b="b"/>
              <a:pathLst>
                <a:path w="227964">
                  <a:moveTo>
                    <a:pt x="0" y="0"/>
                  </a:moveTo>
                  <a:lnTo>
                    <a:pt x="227646" y="0"/>
                  </a:lnTo>
                </a:path>
              </a:pathLst>
            </a:custGeom>
            <a:ln w="7745">
              <a:solidFill>
                <a:srgbClr val="D4C7CE"/>
              </a:solidFill>
            </a:ln>
          </p:spPr>
          <p:txBody>
            <a:bodyPr wrap="square" lIns="0" tIns="0" rIns="0" bIns="0" rtlCol="0"/>
            <a:lstStyle/>
            <a:p>
              <a:endParaRPr sz="2400"/>
            </a:p>
          </p:txBody>
        </p:sp>
        <p:sp>
          <p:nvSpPr>
            <p:cNvPr id="15" name="object 15"/>
            <p:cNvSpPr/>
            <p:nvPr/>
          </p:nvSpPr>
          <p:spPr>
            <a:xfrm>
              <a:off x="6032222" y="4154709"/>
              <a:ext cx="115570" cy="0"/>
            </a:xfrm>
            <a:custGeom>
              <a:avLst/>
              <a:gdLst/>
              <a:ahLst/>
              <a:cxnLst/>
              <a:rect l="l" t="t" r="r" b="b"/>
              <a:pathLst>
                <a:path w="115570">
                  <a:moveTo>
                    <a:pt x="0" y="0"/>
                  </a:moveTo>
                  <a:lnTo>
                    <a:pt x="115189" y="0"/>
                  </a:lnTo>
                </a:path>
              </a:pathLst>
            </a:custGeom>
            <a:ln w="7745">
              <a:solidFill>
                <a:srgbClr val="D4C7CE"/>
              </a:solidFill>
            </a:ln>
          </p:spPr>
          <p:txBody>
            <a:bodyPr wrap="square" lIns="0" tIns="0" rIns="0" bIns="0" rtlCol="0"/>
            <a:lstStyle/>
            <a:p>
              <a:endParaRPr sz="2400"/>
            </a:p>
          </p:txBody>
        </p:sp>
        <p:sp>
          <p:nvSpPr>
            <p:cNvPr id="16" name="object 16"/>
            <p:cNvSpPr/>
            <p:nvPr/>
          </p:nvSpPr>
          <p:spPr>
            <a:xfrm>
              <a:off x="6000761" y="4138351"/>
              <a:ext cx="33020" cy="33020"/>
            </a:xfrm>
            <a:custGeom>
              <a:avLst/>
              <a:gdLst/>
              <a:ahLst/>
              <a:cxnLst/>
              <a:rect l="l" t="t" r="r" b="b"/>
              <a:pathLst>
                <a:path w="33020" h="33020">
                  <a:moveTo>
                    <a:pt x="0" y="32806"/>
                  </a:moveTo>
                  <a:lnTo>
                    <a:pt x="32781" y="32806"/>
                  </a:lnTo>
                  <a:lnTo>
                    <a:pt x="32781" y="0"/>
                  </a:lnTo>
                  <a:lnTo>
                    <a:pt x="0" y="0"/>
                  </a:lnTo>
                  <a:lnTo>
                    <a:pt x="0" y="32806"/>
                  </a:lnTo>
                  <a:close/>
                </a:path>
              </a:pathLst>
            </a:custGeom>
            <a:ln w="7742">
              <a:solidFill>
                <a:srgbClr val="D4C7CE"/>
              </a:solidFill>
            </a:ln>
          </p:spPr>
          <p:txBody>
            <a:bodyPr wrap="square" lIns="0" tIns="0" rIns="0" bIns="0" rtlCol="0"/>
            <a:lstStyle/>
            <a:p>
              <a:endParaRPr sz="2400"/>
            </a:p>
          </p:txBody>
        </p:sp>
        <p:sp>
          <p:nvSpPr>
            <p:cNvPr id="17" name="object 17"/>
            <p:cNvSpPr/>
            <p:nvPr/>
          </p:nvSpPr>
          <p:spPr>
            <a:xfrm>
              <a:off x="6002756" y="4140381"/>
              <a:ext cx="27305" cy="27305"/>
            </a:xfrm>
            <a:custGeom>
              <a:avLst/>
              <a:gdLst/>
              <a:ahLst/>
              <a:cxnLst/>
              <a:rect l="l" t="t" r="r" b="b"/>
              <a:pathLst>
                <a:path w="27304" h="27304">
                  <a:moveTo>
                    <a:pt x="20818" y="26746"/>
                  </a:moveTo>
                  <a:lnTo>
                    <a:pt x="5948" y="26746"/>
                  </a:lnTo>
                  <a:lnTo>
                    <a:pt x="0" y="20802"/>
                  </a:lnTo>
                  <a:lnTo>
                    <a:pt x="0" y="13373"/>
                  </a:lnTo>
                  <a:lnTo>
                    <a:pt x="0" y="5943"/>
                  </a:lnTo>
                  <a:lnTo>
                    <a:pt x="5948" y="0"/>
                  </a:lnTo>
                  <a:lnTo>
                    <a:pt x="20818" y="0"/>
                  </a:lnTo>
                  <a:lnTo>
                    <a:pt x="26766" y="5943"/>
                  </a:lnTo>
                  <a:lnTo>
                    <a:pt x="26766" y="20802"/>
                  </a:lnTo>
                  <a:lnTo>
                    <a:pt x="20818" y="26746"/>
                  </a:lnTo>
                  <a:close/>
                </a:path>
              </a:pathLst>
            </a:custGeom>
            <a:solidFill>
              <a:srgbClr val="FFFFFF"/>
            </a:solidFill>
          </p:spPr>
          <p:txBody>
            <a:bodyPr wrap="square" lIns="0" tIns="0" rIns="0" bIns="0" rtlCol="0"/>
            <a:lstStyle/>
            <a:p>
              <a:endParaRPr sz="2400"/>
            </a:p>
          </p:txBody>
        </p:sp>
        <p:sp>
          <p:nvSpPr>
            <p:cNvPr id="18" name="object 18"/>
            <p:cNvSpPr/>
            <p:nvPr/>
          </p:nvSpPr>
          <p:spPr>
            <a:xfrm>
              <a:off x="6002755" y="4140381"/>
              <a:ext cx="27305" cy="27305"/>
            </a:xfrm>
            <a:custGeom>
              <a:avLst/>
              <a:gdLst/>
              <a:ahLst/>
              <a:cxnLst/>
              <a:rect l="l" t="t" r="r" b="b"/>
              <a:pathLst>
                <a:path w="27304" h="27304">
                  <a:moveTo>
                    <a:pt x="0" y="13373"/>
                  </a:moveTo>
                  <a:lnTo>
                    <a:pt x="0" y="5943"/>
                  </a:lnTo>
                  <a:lnTo>
                    <a:pt x="5948" y="0"/>
                  </a:lnTo>
                  <a:lnTo>
                    <a:pt x="13383" y="0"/>
                  </a:lnTo>
                  <a:lnTo>
                    <a:pt x="20818" y="0"/>
                  </a:lnTo>
                  <a:lnTo>
                    <a:pt x="26766" y="5943"/>
                  </a:lnTo>
                  <a:lnTo>
                    <a:pt x="26766" y="13373"/>
                  </a:lnTo>
                  <a:lnTo>
                    <a:pt x="26766" y="20802"/>
                  </a:lnTo>
                  <a:lnTo>
                    <a:pt x="20818" y="26746"/>
                  </a:lnTo>
                  <a:lnTo>
                    <a:pt x="13383" y="26746"/>
                  </a:lnTo>
                  <a:lnTo>
                    <a:pt x="5948" y="26746"/>
                  </a:lnTo>
                  <a:lnTo>
                    <a:pt x="0" y="20802"/>
                  </a:lnTo>
                  <a:lnTo>
                    <a:pt x="0" y="13373"/>
                  </a:lnTo>
                  <a:close/>
                </a:path>
              </a:pathLst>
            </a:custGeom>
            <a:ln w="3963">
              <a:solidFill>
                <a:srgbClr val="000000"/>
              </a:solidFill>
            </a:ln>
          </p:spPr>
          <p:txBody>
            <a:bodyPr wrap="square" lIns="0" tIns="0" rIns="0" bIns="0" rtlCol="0"/>
            <a:lstStyle/>
            <a:p>
              <a:endParaRPr sz="2400"/>
            </a:p>
          </p:txBody>
        </p:sp>
        <p:sp>
          <p:nvSpPr>
            <p:cNvPr id="19" name="object 19"/>
            <p:cNvSpPr/>
            <p:nvPr/>
          </p:nvSpPr>
          <p:spPr>
            <a:xfrm>
              <a:off x="6147229" y="4296870"/>
              <a:ext cx="227965" cy="0"/>
            </a:xfrm>
            <a:custGeom>
              <a:avLst/>
              <a:gdLst/>
              <a:ahLst/>
              <a:cxnLst/>
              <a:rect l="l" t="t" r="r" b="b"/>
              <a:pathLst>
                <a:path w="227964">
                  <a:moveTo>
                    <a:pt x="0" y="0"/>
                  </a:moveTo>
                  <a:lnTo>
                    <a:pt x="227646" y="0"/>
                  </a:lnTo>
                </a:path>
              </a:pathLst>
            </a:custGeom>
            <a:ln w="7745">
              <a:solidFill>
                <a:srgbClr val="D4C7CE"/>
              </a:solidFill>
            </a:ln>
          </p:spPr>
          <p:txBody>
            <a:bodyPr wrap="square" lIns="0" tIns="0" rIns="0" bIns="0" rtlCol="0"/>
            <a:lstStyle/>
            <a:p>
              <a:endParaRPr sz="2400"/>
            </a:p>
          </p:txBody>
        </p:sp>
        <p:sp>
          <p:nvSpPr>
            <p:cNvPr id="20" name="object 20"/>
            <p:cNvSpPr/>
            <p:nvPr/>
          </p:nvSpPr>
          <p:spPr>
            <a:xfrm>
              <a:off x="6033405" y="4297097"/>
              <a:ext cx="114300" cy="0"/>
            </a:xfrm>
            <a:custGeom>
              <a:avLst/>
              <a:gdLst/>
              <a:ahLst/>
              <a:cxnLst/>
              <a:rect l="l" t="t" r="r" b="b"/>
              <a:pathLst>
                <a:path w="114300">
                  <a:moveTo>
                    <a:pt x="0" y="0"/>
                  </a:moveTo>
                  <a:lnTo>
                    <a:pt x="113823" y="0"/>
                  </a:lnTo>
                </a:path>
              </a:pathLst>
            </a:custGeom>
            <a:ln w="7745">
              <a:solidFill>
                <a:srgbClr val="D4C7CE"/>
              </a:solidFill>
            </a:ln>
          </p:spPr>
          <p:txBody>
            <a:bodyPr wrap="square" lIns="0" tIns="0" rIns="0" bIns="0" rtlCol="0"/>
            <a:lstStyle/>
            <a:p>
              <a:endParaRPr sz="2400"/>
            </a:p>
          </p:txBody>
        </p:sp>
        <p:sp>
          <p:nvSpPr>
            <p:cNvPr id="21" name="object 21"/>
            <p:cNvSpPr/>
            <p:nvPr/>
          </p:nvSpPr>
          <p:spPr>
            <a:xfrm>
              <a:off x="6004859" y="4278689"/>
              <a:ext cx="33020" cy="33020"/>
            </a:xfrm>
            <a:custGeom>
              <a:avLst/>
              <a:gdLst/>
              <a:ahLst/>
              <a:cxnLst/>
              <a:rect l="l" t="t" r="r" b="b"/>
              <a:pathLst>
                <a:path w="33020" h="33020">
                  <a:moveTo>
                    <a:pt x="0" y="32806"/>
                  </a:moveTo>
                  <a:lnTo>
                    <a:pt x="32781" y="32806"/>
                  </a:lnTo>
                  <a:lnTo>
                    <a:pt x="32781" y="0"/>
                  </a:lnTo>
                  <a:lnTo>
                    <a:pt x="0" y="0"/>
                  </a:lnTo>
                  <a:lnTo>
                    <a:pt x="0" y="32806"/>
                  </a:lnTo>
                  <a:close/>
                </a:path>
              </a:pathLst>
            </a:custGeom>
            <a:ln w="7742">
              <a:solidFill>
                <a:srgbClr val="D4C7CE"/>
              </a:solidFill>
            </a:ln>
          </p:spPr>
          <p:txBody>
            <a:bodyPr wrap="square" lIns="0" tIns="0" rIns="0" bIns="0" rtlCol="0"/>
            <a:lstStyle/>
            <a:p>
              <a:endParaRPr sz="2400"/>
            </a:p>
          </p:txBody>
        </p:sp>
        <p:sp>
          <p:nvSpPr>
            <p:cNvPr id="22" name="object 22"/>
            <p:cNvSpPr/>
            <p:nvPr/>
          </p:nvSpPr>
          <p:spPr>
            <a:xfrm>
              <a:off x="6006923" y="4280684"/>
              <a:ext cx="27305" cy="27305"/>
            </a:xfrm>
            <a:custGeom>
              <a:avLst/>
              <a:gdLst/>
              <a:ahLst/>
              <a:cxnLst/>
              <a:rect l="l" t="t" r="r" b="b"/>
              <a:pathLst>
                <a:path w="27304" h="27304">
                  <a:moveTo>
                    <a:pt x="20818" y="26746"/>
                  </a:moveTo>
                  <a:lnTo>
                    <a:pt x="5948" y="26746"/>
                  </a:lnTo>
                  <a:lnTo>
                    <a:pt x="0" y="20802"/>
                  </a:lnTo>
                  <a:lnTo>
                    <a:pt x="0" y="13373"/>
                  </a:lnTo>
                  <a:lnTo>
                    <a:pt x="0" y="5943"/>
                  </a:lnTo>
                  <a:lnTo>
                    <a:pt x="5948" y="0"/>
                  </a:lnTo>
                  <a:lnTo>
                    <a:pt x="20818" y="0"/>
                  </a:lnTo>
                  <a:lnTo>
                    <a:pt x="26766" y="5943"/>
                  </a:lnTo>
                  <a:lnTo>
                    <a:pt x="26766" y="20802"/>
                  </a:lnTo>
                  <a:lnTo>
                    <a:pt x="20818" y="26746"/>
                  </a:lnTo>
                  <a:close/>
                </a:path>
              </a:pathLst>
            </a:custGeom>
            <a:solidFill>
              <a:srgbClr val="FFFFFF"/>
            </a:solidFill>
          </p:spPr>
          <p:txBody>
            <a:bodyPr wrap="square" lIns="0" tIns="0" rIns="0" bIns="0" rtlCol="0"/>
            <a:lstStyle/>
            <a:p>
              <a:endParaRPr sz="2400"/>
            </a:p>
          </p:txBody>
        </p:sp>
        <p:sp>
          <p:nvSpPr>
            <p:cNvPr id="23" name="object 23"/>
            <p:cNvSpPr/>
            <p:nvPr/>
          </p:nvSpPr>
          <p:spPr>
            <a:xfrm>
              <a:off x="6006923" y="4280684"/>
              <a:ext cx="27305" cy="27305"/>
            </a:xfrm>
            <a:custGeom>
              <a:avLst/>
              <a:gdLst/>
              <a:ahLst/>
              <a:cxnLst/>
              <a:rect l="l" t="t" r="r" b="b"/>
              <a:pathLst>
                <a:path w="27304" h="27304">
                  <a:moveTo>
                    <a:pt x="0" y="13373"/>
                  </a:moveTo>
                  <a:lnTo>
                    <a:pt x="0" y="5943"/>
                  </a:lnTo>
                  <a:lnTo>
                    <a:pt x="5948" y="0"/>
                  </a:lnTo>
                  <a:lnTo>
                    <a:pt x="13383" y="0"/>
                  </a:lnTo>
                  <a:lnTo>
                    <a:pt x="20818" y="0"/>
                  </a:lnTo>
                  <a:lnTo>
                    <a:pt x="26766" y="5943"/>
                  </a:lnTo>
                  <a:lnTo>
                    <a:pt x="26766" y="13373"/>
                  </a:lnTo>
                  <a:lnTo>
                    <a:pt x="26766" y="20802"/>
                  </a:lnTo>
                  <a:lnTo>
                    <a:pt x="20818" y="26746"/>
                  </a:lnTo>
                  <a:lnTo>
                    <a:pt x="13383" y="26746"/>
                  </a:lnTo>
                  <a:lnTo>
                    <a:pt x="5948" y="26746"/>
                  </a:lnTo>
                  <a:lnTo>
                    <a:pt x="0" y="20802"/>
                  </a:lnTo>
                  <a:lnTo>
                    <a:pt x="0" y="13373"/>
                  </a:lnTo>
                  <a:close/>
                </a:path>
              </a:pathLst>
            </a:custGeom>
            <a:ln w="3963">
              <a:solidFill>
                <a:srgbClr val="000000"/>
              </a:solidFill>
            </a:ln>
          </p:spPr>
          <p:txBody>
            <a:bodyPr wrap="square" lIns="0" tIns="0" rIns="0" bIns="0" rtlCol="0"/>
            <a:lstStyle/>
            <a:p>
              <a:endParaRPr sz="2400"/>
            </a:p>
          </p:txBody>
        </p:sp>
        <p:sp>
          <p:nvSpPr>
            <p:cNvPr id="24" name="object 24"/>
            <p:cNvSpPr/>
            <p:nvPr/>
          </p:nvSpPr>
          <p:spPr>
            <a:xfrm>
              <a:off x="6374875" y="4225789"/>
              <a:ext cx="227965" cy="0"/>
            </a:xfrm>
            <a:custGeom>
              <a:avLst/>
              <a:gdLst/>
              <a:ahLst/>
              <a:cxnLst/>
              <a:rect l="l" t="t" r="r" b="b"/>
              <a:pathLst>
                <a:path w="227965">
                  <a:moveTo>
                    <a:pt x="227646" y="0"/>
                  </a:moveTo>
                  <a:lnTo>
                    <a:pt x="0" y="0"/>
                  </a:lnTo>
                </a:path>
              </a:pathLst>
            </a:custGeom>
            <a:ln w="7745">
              <a:solidFill>
                <a:srgbClr val="D4C7CE"/>
              </a:solidFill>
            </a:ln>
          </p:spPr>
          <p:txBody>
            <a:bodyPr wrap="square" lIns="0" tIns="0" rIns="0" bIns="0" rtlCol="0"/>
            <a:lstStyle/>
            <a:p>
              <a:endParaRPr sz="2400"/>
            </a:p>
          </p:txBody>
        </p:sp>
        <p:sp>
          <p:nvSpPr>
            <p:cNvPr id="25" name="object 25"/>
            <p:cNvSpPr/>
            <p:nvPr/>
          </p:nvSpPr>
          <p:spPr>
            <a:xfrm>
              <a:off x="7171638" y="4400802"/>
              <a:ext cx="114300" cy="0"/>
            </a:xfrm>
            <a:custGeom>
              <a:avLst/>
              <a:gdLst/>
              <a:ahLst/>
              <a:cxnLst/>
              <a:rect l="l" t="t" r="r" b="b"/>
              <a:pathLst>
                <a:path w="114300">
                  <a:moveTo>
                    <a:pt x="0" y="0"/>
                  </a:moveTo>
                  <a:lnTo>
                    <a:pt x="113823" y="0"/>
                  </a:lnTo>
                </a:path>
              </a:pathLst>
            </a:custGeom>
            <a:ln w="7745">
              <a:solidFill>
                <a:srgbClr val="D4C7CE"/>
              </a:solidFill>
            </a:ln>
          </p:spPr>
          <p:txBody>
            <a:bodyPr wrap="square" lIns="0" tIns="0" rIns="0" bIns="0" rtlCol="0"/>
            <a:lstStyle/>
            <a:p>
              <a:endParaRPr sz="2400"/>
            </a:p>
          </p:txBody>
        </p:sp>
        <p:sp>
          <p:nvSpPr>
            <p:cNvPr id="26" name="object 26"/>
            <p:cNvSpPr/>
            <p:nvPr/>
          </p:nvSpPr>
          <p:spPr>
            <a:xfrm>
              <a:off x="7281500" y="4382120"/>
              <a:ext cx="33020" cy="33020"/>
            </a:xfrm>
            <a:custGeom>
              <a:avLst/>
              <a:gdLst/>
              <a:ahLst/>
              <a:cxnLst/>
              <a:rect l="l" t="t" r="r" b="b"/>
              <a:pathLst>
                <a:path w="33020" h="33020">
                  <a:moveTo>
                    <a:pt x="0" y="32806"/>
                  </a:moveTo>
                  <a:lnTo>
                    <a:pt x="32781" y="32806"/>
                  </a:lnTo>
                  <a:lnTo>
                    <a:pt x="32781" y="0"/>
                  </a:lnTo>
                  <a:lnTo>
                    <a:pt x="0" y="0"/>
                  </a:lnTo>
                  <a:lnTo>
                    <a:pt x="0" y="32806"/>
                  </a:lnTo>
                  <a:close/>
                </a:path>
              </a:pathLst>
            </a:custGeom>
            <a:ln w="4554">
              <a:solidFill>
                <a:srgbClr val="D4C7CE"/>
              </a:solidFill>
            </a:ln>
          </p:spPr>
          <p:txBody>
            <a:bodyPr wrap="square" lIns="0" tIns="0" rIns="0" bIns="0" rtlCol="0"/>
            <a:lstStyle/>
            <a:p>
              <a:endParaRPr sz="2400"/>
            </a:p>
          </p:txBody>
        </p:sp>
        <p:sp>
          <p:nvSpPr>
            <p:cNvPr id="27" name="object 27"/>
            <p:cNvSpPr/>
            <p:nvPr/>
          </p:nvSpPr>
          <p:spPr>
            <a:xfrm>
              <a:off x="7283267" y="4384372"/>
              <a:ext cx="27305" cy="27305"/>
            </a:xfrm>
            <a:custGeom>
              <a:avLst/>
              <a:gdLst/>
              <a:ahLst/>
              <a:cxnLst/>
              <a:rect l="l" t="t" r="r" b="b"/>
              <a:pathLst>
                <a:path w="27304" h="27304">
                  <a:moveTo>
                    <a:pt x="20818" y="26746"/>
                  </a:moveTo>
                  <a:lnTo>
                    <a:pt x="5948" y="26746"/>
                  </a:lnTo>
                  <a:lnTo>
                    <a:pt x="0" y="20802"/>
                  </a:lnTo>
                  <a:lnTo>
                    <a:pt x="0" y="13373"/>
                  </a:lnTo>
                  <a:lnTo>
                    <a:pt x="0" y="5943"/>
                  </a:lnTo>
                  <a:lnTo>
                    <a:pt x="5948" y="0"/>
                  </a:lnTo>
                  <a:lnTo>
                    <a:pt x="20818" y="0"/>
                  </a:lnTo>
                  <a:lnTo>
                    <a:pt x="26766" y="5943"/>
                  </a:lnTo>
                  <a:lnTo>
                    <a:pt x="26766" y="20802"/>
                  </a:lnTo>
                  <a:lnTo>
                    <a:pt x="20818" y="26746"/>
                  </a:lnTo>
                  <a:close/>
                </a:path>
              </a:pathLst>
            </a:custGeom>
            <a:solidFill>
              <a:srgbClr val="FFFFFF"/>
            </a:solidFill>
          </p:spPr>
          <p:txBody>
            <a:bodyPr wrap="square" lIns="0" tIns="0" rIns="0" bIns="0" rtlCol="0"/>
            <a:lstStyle/>
            <a:p>
              <a:endParaRPr sz="2400"/>
            </a:p>
          </p:txBody>
        </p:sp>
        <p:sp>
          <p:nvSpPr>
            <p:cNvPr id="28" name="object 28"/>
            <p:cNvSpPr/>
            <p:nvPr/>
          </p:nvSpPr>
          <p:spPr>
            <a:xfrm>
              <a:off x="7283267" y="4384372"/>
              <a:ext cx="27305" cy="27305"/>
            </a:xfrm>
            <a:custGeom>
              <a:avLst/>
              <a:gdLst/>
              <a:ahLst/>
              <a:cxnLst/>
              <a:rect l="l" t="t" r="r" b="b"/>
              <a:pathLst>
                <a:path w="27304" h="27304">
                  <a:moveTo>
                    <a:pt x="0" y="13373"/>
                  </a:moveTo>
                  <a:lnTo>
                    <a:pt x="0" y="5943"/>
                  </a:lnTo>
                  <a:lnTo>
                    <a:pt x="5948" y="0"/>
                  </a:lnTo>
                  <a:lnTo>
                    <a:pt x="13383" y="0"/>
                  </a:lnTo>
                  <a:lnTo>
                    <a:pt x="20818" y="0"/>
                  </a:lnTo>
                  <a:lnTo>
                    <a:pt x="26766" y="5943"/>
                  </a:lnTo>
                  <a:lnTo>
                    <a:pt x="26766" y="13373"/>
                  </a:lnTo>
                  <a:lnTo>
                    <a:pt x="26766" y="20802"/>
                  </a:lnTo>
                  <a:lnTo>
                    <a:pt x="20818" y="26746"/>
                  </a:lnTo>
                  <a:lnTo>
                    <a:pt x="13383" y="26746"/>
                  </a:lnTo>
                  <a:lnTo>
                    <a:pt x="5948" y="26746"/>
                  </a:lnTo>
                  <a:lnTo>
                    <a:pt x="0" y="20802"/>
                  </a:lnTo>
                  <a:lnTo>
                    <a:pt x="0" y="13373"/>
                  </a:lnTo>
                  <a:close/>
                </a:path>
              </a:pathLst>
            </a:custGeom>
            <a:ln w="3963">
              <a:solidFill>
                <a:srgbClr val="000000"/>
              </a:solidFill>
            </a:ln>
          </p:spPr>
          <p:txBody>
            <a:bodyPr wrap="square" lIns="0" tIns="0" rIns="0" bIns="0" rtlCol="0"/>
            <a:lstStyle/>
            <a:p>
              <a:endParaRPr sz="2400"/>
            </a:p>
          </p:txBody>
        </p:sp>
      </p:grpSp>
      <p:sp>
        <p:nvSpPr>
          <p:cNvPr id="29" name="object 29"/>
          <p:cNvSpPr txBox="1"/>
          <p:nvPr/>
        </p:nvSpPr>
        <p:spPr>
          <a:xfrm>
            <a:off x="9205539" y="6160946"/>
            <a:ext cx="651933" cy="139355"/>
          </a:xfrm>
          <a:prstGeom prst="rect">
            <a:avLst/>
          </a:prstGeom>
        </p:spPr>
        <p:txBody>
          <a:bodyPr vert="horz" wrap="square" lIns="0" tIns="16087" rIns="0" bIns="0" rtlCol="0">
            <a:spAutoFit/>
          </a:bodyPr>
          <a:lstStyle/>
          <a:p>
            <a:pPr marL="16933">
              <a:spcBef>
                <a:spcPts val="127"/>
              </a:spcBef>
            </a:pPr>
            <a:r>
              <a:rPr sz="800" i="1" spc="-7" dirty="0">
                <a:solidFill>
                  <a:srgbClr val="D4C7CE"/>
                </a:solidFill>
                <a:latin typeface="Arial"/>
                <a:cs typeface="Arial"/>
              </a:rPr>
              <a:t>Out</a:t>
            </a:r>
            <a:r>
              <a:rPr sz="800" i="1" spc="-13" dirty="0">
                <a:solidFill>
                  <a:srgbClr val="D4C7CE"/>
                </a:solidFill>
                <a:latin typeface="Arial"/>
                <a:cs typeface="Arial"/>
              </a:rPr>
              <a:t> </a:t>
            </a:r>
            <a:r>
              <a:rPr sz="800" i="1" spc="-7" dirty="0">
                <a:solidFill>
                  <a:srgbClr val="D4C7CE"/>
                </a:solidFill>
                <a:latin typeface="Arial"/>
                <a:cs typeface="Arial"/>
              </a:rPr>
              <a:t>= </a:t>
            </a:r>
            <a:r>
              <a:rPr sz="800" i="1" spc="-20" dirty="0">
                <a:solidFill>
                  <a:srgbClr val="D4C7CE"/>
                </a:solidFill>
                <a:latin typeface="Arial"/>
                <a:cs typeface="Arial"/>
              </a:rPr>
              <a:t>A</a:t>
            </a:r>
            <a:r>
              <a:rPr sz="800" i="1" dirty="0">
                <a:solidFill>
                  <a:srgbClr val="D4C7CE"/>
                </a:solidFill>
                <a:latin typeface="Arial"/>
                <a:cs typeface="Arial"/>
              </a:rPr>
              <a:t>B</a:t>
            </a:r>
            <a:r>
              <a:rPr sz="800" i="1" spc="-7" dirty="0">
                <a:solidFill>
                  <a:srgbClr val="D4C7CE"/>
                </a:solidFill>
                <a:latin typeface="Arial"/>
                <a:cs typeface="Arial"/>
              </a:rPr>
              <a:t>+</a:t>
            </a:r>
            <a:r>
              <a:rPr sz="800" i="1" spc="-13" dirty="0">
                <a:solidFill>
                  <a:srgbClr val="D4C7CE"/>
                </a:solidFill>
                <a:latin typeface="Arial"/>
                <a:cs typeface="Arial"/>
              </a:rPr>
              <a:t>CD</a:t>
            </a:r>
            <a:endParaRPr sz="800">
              <a:latin typeface="Arial"/>
              <a:cs typeface="Arial"/>
            </a:endParaRPr>
          </a:p>
        </p:txBody>
      </p:sp>
      <p:sp>
        <p:nvSpPr>
          <p:cNvPr id="30" name="object 30"/>
          <p:cNvSpPr txBox="1"/>
          <p:nvPr/>
        </p:nvSpPr>
        <p:spPr>
          <a:xfrm>
            <a:off x="7682571" y="5807824"/>
            <a:ext cx="113453" cy="376556"/>
          </a:xfrm>
          <a:prstGeom prst="rect">
            <a:avLst/>
          </a:prstGeom>
        </p:spPr>
        <p:txBody>
          <a:bodyPr vert="horz" wrap="square" lIns="0" tIns="16933" rIns="0" bIns="0" rtlCol="0">
            <a:spAutoFit/>
          </a:bodyPr>
          <a:lstStyle/>
          <a:p>
            <a:pPr marL="16933" marR="6773" indent="11006">
              <a:lnSpc>
                <a:spcPct val="155700"/>
              </a:lnSpc>
              <a:spcBef>
                <a:spcPts val="133"/>
              </a:spcBef>
            </a:pPr>
            <a:r>
              <a:rPr sz="800" i="1" spc="-7" dirty="0">
                <a:solidFill>
                  <a:srgbClr val="D4C7CE"/>
                </a:solidFill>
                <a:latin typeface="Arial"/>
                <a:cs typeface="Arial"/>
              </a:rPr>
              <a:t>A  B</a:t>
            </a:r>
            <a:endParaRPr sz="800">
              <a:latin typeface="Arial"/>
              <a:cs typeface="Arial"/>
            </a:endParaRPr>
          </a:p>
        </p:txBody>
      </p:sp>
      <p:grpSp>
        <p:nvGrpSpPr>
          <p:cNvPr id="31" name="object 31"/>
          <p:cNvGrpSpPr/>
          <p:nvPr/>
        </p:nvGrpSpPr>
        <p:grpSpPr>
          <a:xfrm>
            <a:off x="7787581" y="6481852"/>
            <a:ext cx="54187" cy="54187"/>
            <a:chOff x="6034224" y="4495349"/>
            <a:chExt cx="40640" cy="40640"/>
          </a:xfrm>
        </p:grpSpPr>
        <p:sp>
          <p:nvSpPr>
            <p:cNvPr id="32" name="object 32"/>
            <p:cNvSpPr/>
            <p:nvPr/>
          </p:nvSpPr>
          <p:spPr>
            <a:xfrm>
              <a:off x="6038095" y="4499221"/>
              <a:ext cx="33020" cy="33020"/>
            </a:xfrm>
            <a:custGeom>
              <a:avLst/>
              <a:gdLst/>
              <a:ahLst/>
              <a:cxnLst/>
              <a:rect l="l" t="t" r="r" b="b"/>
              <a:pathLst>
                <a:path w="33020" h="33020">
                  <a:moveTo>
                    <a:pt x="0" y="32806"/>
                  </a:moveTo>
                  <a:lnTo>
                    <a:pt x="32781" y="32806"/>
                  </a:lnTo>
                  <a:lnTo>
                    <a:pt x="32781" y="0"/>
                  </a:lnTo>
                  <a:lnTo>
                    <a:pt x="0" y="0"/>
                  </a:lnTo>
                  <a:lnTo>
                    <a:pt x="0" y="32806"/>
                  </a:lnTo>
                  <a:close/>
                </a:path>
              </a:pathLst>
            </a:custGeom>
            <a:ln w="7742">
              <a:solidFill>
                <a:srgbClr val="D4C7CE"/>
              </a:solidFill>
            </a:ln>
          </p:spPr>
          <p:txBody>
            <a:bodyPr wrap="square" lIns="0" tIns="0" rIns="0" bIns="0" rtlCol="0"/>
            <a:lstStyle/>
            <a:p>
              <a:endParaRPr sz="2400"/>
            </a:p>
          </p:txBody>
        </p:sp>
        <p:sp>
          <p:nvSpPr>
            <p:cNvPr id="33" name="object 33"/>
            <p:cNvSpPr/>
            <p:nvPr/>
          </p:nvSpPr>
          <p:spPr>
            <a:xfrm>
              <a:off x="6039907" y="4501541"/>
              <a:ext cx="27305" cy="27305"/>
            </a:xfrm>
            <a:custGeom>
              <a:avLst/>
              <a:gdLst/>
              <a:ahLst/>
              <a:cxnLst/>
              <a:rect l="l" t="t" r="r" b="b"/>
              <a:pathLst>
                <a:path w="27304" h="27304">
                  <a:moveTo>
                    <a:pt x="20818" y="26746"/>
                  </a:moveTo>
                  <a:lnTo>
                    <a:pt x="5948" y="26746"/>
                  </a:lnTo>
                  <a:lnTo>
                    <a:pt x="0" y="20802"/>
                  </a:lnTo>
                  <a:lnTo>
                    <a:pt x="0" y="13373"/>
                  </a:lnTo>
                  <a:lnTo>
                    <a:pt x="0" y="5943"/>
                  </a:lnTo>
                  <a:lnTo>
                    <a:pt x="5948" y="0"/>
                  </a:lnTo>
                  <a:lnTo>
                    <a:pt x="20818" y="0"/>
                  </a:lnTo>
                  <a:lnTo>
                    <a:pt x="26766" y="5943"/>
                  </a:lnTo>
                  <a:lnTo>
                    <a:pt x="26766" y="20802"/>
                  </a:lnTo>
                  <a:lnTo>
                    <a:pt x="20818" y="26746"/>
                  </a:lnTo>
                  <a:close/>
                </a:path>
              </a:pathLst>
            </a:custGeom>
            <a:solidFill>
              <a:srgbClr val="FFFFFF"/>
            </a:solidFill>
          </p:spPr>
          <p:txBody>
            <a:bodyPr wrap="square" lIns="0" tIns="0" rIns="0" bIns="0" rtlCol="0"/>
            <a:lstStyle/>
            <a:p>
              <a:endParaRPr sz="2400"/>
            </a:p>
          </p:txBody>
        </p:sp>
        <p:sp>
          <p:nvSpPr>
            <p:cNvPr id="34" name="object 34"/>
            <p:cNvSpPr/>
            <p:nvPr/>
          </p:nvSpPr>
          <p:spPr>
            <a:xfrm>
              <a:off x="6039907" y="4501541"/>
              <a:ext cx="27305" cy="27305"/>
            </a:xfrm>
            <a:custGeom>
              <a:avLst/>
              <a:gdLst/>
              <a:ahLst/>
              <a:cxnLst/>
              <a:rect l="l" t="t" r="r" b="b"/>
              <a:pathLst>
                <a:path w="27304" h="27304">
                  <a:moveTo>
                    <a:pt x="0" y="13373"/>
                  </a:moveTo>
                  <a:lnTo>
                    <a:pt x="0" y="5943"/>
                  </a:lnTo>
                  <a:lnTo>
                    <a:pt x="5948" y="0"/>
                  </a:lnTo>
                  <a:lnTo>
                    <a:pt x="13383" y="0"/>
                  </a:lnTo>
                  <a:lnTo>
                    <a:pt x="20818" y="0"/>
                  </a:lnTo>
                  <a:lnTo>
                    <a:pt x="26766" y="5943"/>
                  </a:lnTo>
                  <a:lnTo>
                    <a:pt x="26766" y="13373"/>
                  </a:lnTo>
                  <a:lnTo>
                    <a:pt x="26766" y="20802"/>
                  </a:lnTo>
                  <a:lnTo>
                    <a:pt x="20818" y="26746"/>
                  </a:lnTo>
                  <a:lnTo>
                    <a:pt x="13383" y="26746"/>
                  </a:lnTo>
                  <a:lnTo>
                    <a:pt x="5948" y="26746"/>
                  </a:lnTo>
                  <a:lnTo>
                    <a:pt x="0" y="20802"/>
                  </a:lnTo>
                  <a:lnTo>
                    <a:pt x="0" y="13373"/>
                  </a:lnTo>
                  <a:close/>
                </a:path>
              </a:pathLst>
            </a:custGeom>
            <a:ln w="3963">
              <a:solidFill>
                <a:srgbClr val="000000"/>
              </a:solidFill>
            </a:ln>
          </p:spPr>
          <p:txBody>
            <a:bodyPr wrap="square" lIns="0" tIns="0" rIns="0" bIns="0" rtlCol="0"/>
            <a:lstStyle/>
            <a:p>
              <a:endParaRPr sz="2400"/>
            </a:p>
          </p:txBody>
        </p:sp>
      </p:grpSp>
      <p:grpSp>
        <p:nvGrpSpPr>
          <p:cNvPr id="35" name="object 35"/>
          <p:cNvGrpSpPr/>
          <p:nvPr/>
        </p:nvGrpSpPr>
        <p:grpSpPr>
          <a:xfrm>
            <a:off x="7793044" y="6668969"/>
            <a:ext cx="54187" cy="54187"/>
            <a:chOff x="6038321" y="4635687"/>
            <a:chExt cx="40640" cy="40640"/>
          </a:xfrm>
        </p:grpSpPr>
        <p:sp>
          <p:nvSpPr>
            <p:cNvPr id="36" name="object 36"/>
            <p:cNvSpPr/>
            <p:nvPr/>
          </p:nvSpPr>
          <p:spPr>
            <a:xfrm>
              <a:off x="6042193" y="4639559"/>
              <a:ext cx="33020" cy="33020"/>
            </a:xfrm>
            <a:custGeom>
              <a:avLst/>
              <a:gdLst/>
              <a:ahLst/>
              <a:cxnLst/>
              <a:rect l="l" t="t" r="r" b="b"/>
              <a:pathLst>
                <a:path w="33020" h="33020">
                  <a:moveTo>
                    <a:pt x="0" y="32806"/>
                  </a:moveTo>
                  <a:lnTo>
                    <a:pt x="32781" y="32806"/>
                  </a:lnTo>
                  <a:lnTo>
                    <a:pt x="32781" y="0"/>
                  </a:lnTo>
                  <a:lnTo>
                    <a:pt x="0" y="0"/>
                  </a:lnTo>
                  <a:lnTo>
                    <a:pt x="0" y="32806"/>
                  </a:lnTo>
                  <a:close/>
                </a:path>
              </a:pathLst>
            </a:custGeom>
            <a:ln w="7742">
              <a:solidFill>
                <a:srgbClr val="D4C7CE"/>
              </a:solidFill>
            </a:ln>
          </p:spPr>
          <p:txBody>
            <a:bodyPr wrap="square" lIns="0" tIns="0" rIns="0" bIns="0" rtlCol="0"/>
            <a:lstStyle/>
            <a:p>
              <a:endParaRPr sz="2400"/>
            </a:p>
          </p:txBody>
        </p:sp>
        <p:sp>
          <p:nvSpPr>
            <p:cNvPr id="37" name="object 37"/>
            <p:cNvSpPr/>
            <p:nvPr/>
          </p:nvSpPr>
          <p:spPr>
            <a:xfrm>
              <a:off x="6044075" y="4641844"/>
              <a:ext cx="27305" cy="27305"/>
            </a:xfrm>
            <a:custGeom>
              <a:avLst/>
              <a:gdLst/>
              <a:ahLst/>
              <a:cxnLst/>
              <a:rect l="l" t="t" r="r" b="b"/>
              <a:pathLst>
                <a:path w="27304" h="27304">
                  <a:moveTo>
                    <a:pt x="20818" y="26746"/>
                  </a:moveTo>
                  <a:lnTo>
                    <a:pt x="5948" y="26746"/>
                  </a:lnTo>
                  <a:lnTo>
                    <a:pt x="0" y="20802"/>
                  </a:lnTo>
                  <a:lnTo>
                    <a:pt x="0" y="13373"/>
                  </a:lnTo>
                  <a:lnTo>
                    <a:pt x="0" y="5943"/>
                  </a:lnTo>
                  <a:lnTo>
                    <a:pt x="5948" y="0"/>
                  </a:lnTo>
                  <a:lnTo>
                    <a:pt x="20818" y="0"/>
                  </a:lnTo>
                  <a:lnTo>
                    <a:pt x="26766" y="5943"/>
                  </a:lnTo>
                  <a:lnTo>
                    <a:pt x="26766" y="20802"/>
                  </a:lnTo>
                  <a:lnTo>
                    <a:pt x="20818" y="26746"/>
                  </a:lnTo>
                  <a:close/>
                </a:path>
              </a:pathLst>
            </a:custGeom>
            <a:solidFill>
              <a:srgbClr val="FFFFFF"/>
            </a:solidFill>
          </p:spPr>
          <p:txBody>
            <a:bodyPr wrap="square" lIns="0" tIns="0" rIns="0" bIns="0" rtlCol="0"/>
            <a:lstStyle/>
            <a:p>
              <a:endParaRPr sz="2400"/>
            </a:p>
          </p:txBody>
        </p:sp>
        <p:sp>
          <p:nvSpPr>
            <p:cNvPr id="38" name="object 38"/>
            <p:cNvSpPr/>
            <p:nvPr/>
          </p:nvSpPr>
          <p:spPr>
            <a:xfrm>
              <a:off x="6044075" y="4641844"/>
              <a:ext cx="27305" cy="27305"/>
            </a:xfrm>
            <a:custGeom>
              <a:avLst/>
              <a:gdLst/>
              <a:ahLst/>
              <a:cxnLst/>
              <a:rect l="l" t="t" r="r" b="b"/>
              <a:pathLst>
                <a:path w="27304" h="27304">
                  <a:moveTo>
                    <a:pt x="0" y="13373"/>
                  </a:moveTo>
                  <a:lnTo>
                    <a:pt x="0" y="5943"/>
                  </a:lnTo>
                  <a:lnTo>
                    <a:pt x="5948" y="0"/>
                  </a:lnTo>
                  <a:lnTo>
                    <a:pt x="13383" y="0"/>
                  </a:lnTo>
                  <a:lnTo>
                    <a:pt x="20818" y="0"/>
                  </a:lnTo>
                  <a:lnTo>
                    <a:pt x="26766" y="5943"/>
                  </a:lnTo>
                  <a:lnTo>
                    <a:pt x="26766" y="13373"/>
                  </a:lnTo>
                  <a:lnTo>
                    <a:pt x="26766" y="20802"/>
                  </a:lnTo>
                  <a:lnTo>
                    <a:pt x="20818" y="26746"/>
                  </a:lnTo>
                  <a:lnTo>
                    <a:pt x="13383" y="26746"/>
                  </a:lnTo>
                  <a:lnTo>
                    <a:pt x="5948" y="26746"/>
                  </a:lnTo>
                  <a:lnTo>
                    <a:pt x="0" y="20802"/>
                  </a:lnTo>
                  <a:lnTo>
                    <a:pt x="0" y="13373"/>
                  </a:lnTo>
                  <a:close/>
                </a:path>
              </a:pathLst>
            </a:custGeom>
            <a:ln w="3963">
              <a:solidFill>
                <a:srgbClr val="000000"/>
              </a:solidFill>
            </a:ln>
          </p:spPr>
          <p:txBody>
            <a:bodyPr wrap="square" lIns="0" tIns="0" rIns="0" bIns="0" rtlCol="0"/>
            <a:lstStyle/>
            <a:p>
              <a:endParaRPr sz="2400"/>
            </a:p>
          </p:txBody>
        </p:sp>
      </p:grpSp>
      <p:grpSp>
        <p:nvGrpSpPr>
          <p:cNvPr id="39" name="object 39"/>
          <p:cNvGrpSpPr/>
          <p:nvPr/>
        </p:nvGrpSpPr>
        <p:grpSpPr>
          <a:xfrm>
            <a:off x="7983635" y="5946844"/>
            <a:ext cx="1317413" cy="830580"/>
            <a:chOff x="6181264" y="4094093"/>
            <a:chExt cx="988060" cy="622935"/>
          </a:xfrm>
        </p:grpSpPr>
        <p:sp>
          <p:nvSpPr>
            <p:cNvPr id="40" name="object 40"/>
            <p:cNvSpPr/>
            <p:nvPr/>
          </p:nvSpPr>
          <p:spPr>
            <a:xfrm>
              <a:off x="6187932" y="4100761"/>
              <a:ext cx="375285" cy="250190"/>
            </a:xfrm>
            <a:custGeom>
              <a:avLst/>
              <a:gdLst/>
              <a:ahLst/>
              <a:cxnLst/>
              <a:rect l="l" t="t" r="r" b="b"/>
              <a:pathLst>
                <a:path w="375284" h="250189">
                  <a:moveTo>
                    <a:pt x="187580" y="250147"/>
                  </a:moveTo>
                  <a:lnTo>
                    <a:pt x="0" y="250147"/>
                  </a:lnTo>
                  <a:lnTo>
                    <a:pt x="0" y="0"/>
                  </a:lnTo>
                  <a:lnTo>
                    <a:pt x="187580" y="0"/>
                  </a:lnTo>
                  <a:lnTo>
                    <a:pt x="236339" y="9839"/>
                  </a:lnTo>
                  <a:lnTo>
                    <a:pt x="276135" y="36679"/>
                  </a:lnTo>
                  <a:lnTo>
                    <a:pt x="302954" y="76505"/>
                  </a:lnTo>
                  <a:lnTo>
                    <a:pt x="312786" y="125301"/>
                  </a:lnTo>
                  <a:lnTo>
                    <a:pt x="302954" y="173834"/>
                  </a:lnTo>
                  <a:lnTo>
                    <a:pt x="276135" y="213525"/>
                  </a:lnTo>
                  <a:lnTo>
                    <a:pt x="236339" y="240315"/>
                  </a:lnTo>
                  <a:lnTo>
                    <a:pt x="187580" y="250147"/>
                  </a:lnTo>
                  <a:close/>
                </a:path>
                <a:path w="375284" h="250189">
                  <a:moveTo>
                    <a:pt x="343746" y="156285"/>
                  </a:moveTo>
                  <a:lnTo>
                    <a:pt x="331609" y="153879"/>
                  </a:lnTo>
                  <a:lnTo>
                    <a:pt x="321778" y="147286"/>
                  </a:lnTo>
                  <a:lnTo>
                    <a:pt x="315190" y="137447"/>
                  </a:lnTo>
                  <a:lnTo>
                    <a:pt x="312786" y="125301"/>
                  </a:lnTo>
                  <a:lnTo>
                    <a:pt x="315190" y="113084"/>
                  </a:lnTo>
                  <a:lnTo>
                    <a:pt x="321778" y="103089"/>
                  </a:lnTo>
                  <a:lnTo>
                    <a:pt x="331609" y="96339"/>
                  </a:lnTo>
                  <a:lnTo>
                    <a:pt x="343746" y="93862"/>
                  </a:lnTo>
                  <a:lnTo>
                    <a:pt x="355953" y="96339"/>
                  </a:lnTo>
                  <a:lnTo>
                    <a:pt x="365941" y="103089"/>
                  </a:lnTo>
                  <a:lnTo>
                    <a:pt x="372685" y="113084"/>
                  </a:lnTo>
                  <a:lnTo>
                    <a:pt x="375161" y="125301"/>
                  </a:lnTo>
                  <a:lnTo>
                    <a:pt x="372685" y="137447"/>
                  </a:lnTo>
                  <a:lnTo>
                    <a:pt x="365941" y="147286"/>
                  </a:lnTo>
                  <a:lnTo>
                    <a:pt x="355953" y="153879"/>
                  </a:lnTo>
                  <a:lnTo>
                    <a:pt x="343746" y="156285"/>
                  </a:lnTo>
                  <a:close/>
                </a:path>
              </a:pathLst>
            </a:custGeom>
            <a:solidFill>
              <a:srgbClr val="B8EFAB"/>
            </a:solidFill>
          </p:spPr>
          <p:txBody>
            <a:bodyPr wrap="square" lIns="0" tIns="0" rIns="0" bIns="0" rtlCol="0"/>
            <a:lstStyle/>
            <a:p>
              <a:endParaRPr sz="2400"/>
            </a:p>
          </p:txBody>
        </p:sp>
        <p:sp>
          <p:nvSpPr>
            <p:cNvPr id="41" name="object 41"/>
            <p:cNvSpPr/>
            <p:nvPr/>
          </p:nvSpPr>
          <p:spPr>
            <a:xfrm>
              <a:off x="6187932" y="4100761"/>
              <a:ext cx="313055" cy="250190"/>
            </a:xfrm>
            <a:custGeom>
              <a:avLst/>
              <a:gdLst/>
              <a:ahLst/>
              <a:cxnLst/>
              <a:rect l="l" t="t" r="r" b="b"/>
              <a:pathLst>
                <a:path w="313054" h="250189">
                  <a:moveTo>
                    <a:pt x="0" y="0"/>
                  </a:moveTo>
                  <a:lnTo>
                    <a:pt x="0" y="250147"/>
                  </a:lnTo>
                  <a:lnTo>
                    <a:pt x="187580" y="250147"/>
                  </a:lnTo>
                  <a:lnTo>
                    <a:pt x="236339" y="240315"/>
                  </a:lnTo>
                  <a:lnTo>
                    <a:pt x="276135" y="213525"/>
                  </a:lnTo>
                  <a:lnTo>
                    <a:pt x="302954" y="173834"/>
                  </a:lnTo>
                  <a:lnTo>
                    <a:pt x="312786" y="125301"/>
                  </a:lnTo>
                  <a:lnTo>
                    <a:pt x="302954" y="76505"/>
                  </a:lnTo>
                  <a:lnTo>
                    <a:pt x="276135" y="36679"/>
                  </a:lnTo>
                  <a:lnTo>
                    <a:pt x="236339" y="9839"/>
                  </a:lnTo>
                  <a:lnTo>
                    <a:pt x="187580" y="0"/>
                  </a:lnTo>
                  <a:lnTo>
                    <a:pt x="0" y="0"/>
                  </a:lnTo>
                  <a:close/>
                </a:path>
              </a:pathLst>
            </a:custGeom>
            <a:ln w="12754">
              <a:solidFill>
                <a:srgbClr val="D4C7CE"/>
              </a:solidFill>
            </a:ln>
          </p:spPr>
          <p:txBody>
            <a:bodyPr wrap="square" lIns="0" tIns="0" rIns="0" bIns="0" rtlCol="0"/>
            <a:lstStyle/>
            <a:p>
              <a:endParaRPr sz="2400"/>
            </a:p>
          </p:txBody>
        </p:sp>
        <p:pic>
          <p:nvPicPr>
            <p:cNvPr id="42" name="object 42"/>
            <p:cNvPicPr/>
            <p:nvPr/>
          </p:nvPicPr>
          <p:blipFill>
            <a:blip r:embed="rId2" cstate="print"/>
            <a:stretch>
              <a:fillRect/>
            </a:stretch>
          </p:blipFill>
          <p:spPr>
            <a:xfrm>
              <a:off x="6494342" y="4188247"/>
              <a:ext cx="75128" cy="75176"/>
            </a:xfrm>
            <a:prstGeom prst="rect">
              <a:avLst/>
            </a:prstGeom>
          </p:spPr>
        </p:pic>
        <p:sp>
          <p:nvSpPr>
            <p:cNvPr id="43" name="object 43"/>
            <p:cNvSpPr/>
            <p:nvPr/>
          </p:nvSpPr>
          <p:spPr>
            <a:xfrm>
              <a:off x="6787644" y="4278644"/>
              <a:ext cx="375285" cy="250190"/>
            </a:xfrm>
            <a:custGeom>
              <a:avLst/>
              <a:gdLst/>
              <a:ahLst/>
              <a:cxnLst/>
              <a:rect l="l" t="t" r="r" b="b"/>
              <a:pathLst>
                <a:path w="375284" h="250189">
                  <a:moveTo>
                    <a:pt x="187580" y="250147"/>
                  </a:moveTo>
                  <a:lnTo>
                    <a:pt x="0" y="250147"/>
                  </a:lnTo>
                  <a:lnTo>
                    <a:pt x="0" y="0"/>
                  </a:lnTo>
                  <a:lnTo>
                    <a:pt x="187580" y="0"/>
                  </a:lnTo>
                  <a:lnTo>
                    <a:pt x="236339" y="9839"/>
                  </a:lnTo>
                  <a:lnTo>
                    <a:pt x="276135" y="36679"/>
                  </a:lnTo>
                  <a:lnTo>
                    <a:pt x="302954" y="76505"/>
                  </a:lnTo>
                  <a:lnTo>
                    <a:pt x="312786" y="125301"/>
                  </a:lnTo>
                  <a:lnTo>
                    <a:pt x="302954" y="173834"/>
                  </a:lnTo>
                  <a:lnTo>
                    <a:pt x="276135" y="213525"/>
                  </a:lnTo>
                  <a:lnTo>
                    <a:pt x="236339" y="240315"/>
                  </a:lnTo>
                  <a:lnTo>
                    <a:pt x="187580" y="250147"/>
                  </a:lnTo>
                  <a:close/>
                </a:path>
                <a:path w="375284" h="250189">
                  <a:moveTo>
                    <a:pt x="343746" y="156285"/>
                  </a:moveTo>
                  <a:lnTo>
                    <a:pt x="331609" y="153879"/>
                  </a:lnTo>
                  <a:lnTo>
                    <a:pt x="321778" y="147286"/>
                  </a:lnTo>
                  <a:lnTo>
                    <a:pt x="315190" y="137447"/>
                  </a:lnTo>
                  <a:lnTo>
                    <a:pt x="312786" y="125301"/>
                  </a:lnTo>
                  <a:lnTo>
                    <a:pt x="315190" y="113084"/>
                  </a:lnTo>
                  <a:lnTo>
                    <a:pt x="321778" y="103089"/>
                  </a:lnTo>
                  <a:lnTo>
                    <a:pt x="331609" y="96339"/>
                  </a:lnTo>
                  <a:lnTo>
                    <a:pt x="343746" y="93862"/>
                  </a:lnTo>
                  <a:lnTo>
                    <a:pt x="355953" y="96339"/>
                  </a:lnTo>
                  <a:lnTo>
                    <a:pt x="365941" y="103089"/>
                  </a:lnTo>
                  <a:lnTo>
                    <a:pt x="372685" y="113084"/>
                  </a:lnTo>
                  <a:lnTo>
                    <a:pt x="375161" y="125301"/>
                  </a:lnTo>
                  <a:lnTo>
                    <a:pt x="372685" y="137447"/>
                  </a:lnTo>
                  <a:lnTo>
                    <a:pt x="365941" y="147286"/>
                  </a:lnTo>
                  <a:lnTo>
                    <a:pt x="355953" y="153879"/>
                  </a:lnTo>
                  <a:lnTo>
                    <a:pt x="343746" y="156285"/>
                  </a:lnTo>
                  <a:close/>
                </a:path>
              </a:pathLst>
            </a:custGeom>
            <a:solidFill>
              <a:srgbClr val="B8EFAB"/>
            </a:solidFill>
          </p:spPr>
          <p:txBody>
            <a:bodyPr wrap="square" lIns="0" tIns="0" rIns="0" bIns="0" rtlCol="0"/>
            <a:lstStyle/>
            <a:p>
              <a:endParaRPr sz="2400"/>
            </a:p>
          </p:txBody>
        </p:sp>
        <p:sp>
          <p:nvSpPr>
            <p:cNvPr id="44" name="object 44"/>
            <p:cNvSpPr/>
            <p:nvPr/>
          </p:nvSpPr>
          <p:spPr>
            <a:xfrm>
              <a:off x="6787644" y="4278644"/>
              <a:ext cx="313055" cy="250190"/>
            </a:xfrm>
            <a:custGeom>
              <a:avLst/>
              <a:gdLst/>
              <a:ahLst/>
              <a:cxnLst/>
              <a:rect l="l" t="t" r="r" b="b"/>
              <a:pathLst>
                <a:path w="313054" h="250189">
                  <a:moveTo>
                    <a:pt x="0" y="0"/>
                  </a:moveTo>
                  <a:lnTo>
                    <a:pt x="0" y="250147"/>
                  </a:lnTo>
                  <a:lnTo>
                    <a:pt x="187580" y="250147"/>
                  </a:lnTo>
                  <a:lnTo>
                    <a:pt x="236339" y="240315"/>
                  </a:lnTo>
                  <a:lnTo>
                    <a:pt x="276135" y="213525"/>
                  </a:lnTo>
                  <a:lnTo>
                    <a:pt x="302954" y="173834"/>
                  </a:lnTo>
                  <a:lnTo>
                    <a:pt x="312786" y="125301"/>
                  </a:lnTo>
                  <a:lnTo>
                    <a:pt x="302954" y="76505"/>
                  </a:lnTo>
                  <a:lnTo>
                    <a:pt x="276135" y="36679"/>
                  </a:lnTo>
                  <a:lnTo>
                    <a:pt x="236339" y="9839"/>
                  </a:lnTo>
                  <a:lnTo>
                    <a:pt x="187580" y="0"/>
                  </a:lnTo>
                  <a:lnTo>
                    <a:pt x="0" y="0"/>
                  </a:lnTo>
                  <a:close/>
                </a:path>
              </a:pathLst>
            </a:custGeom>
            <a:ln w="12754">
              <a:solidFill>
                <a:srgbClr val="D4C7CE"/>
              </a:solidFill>
            </a:ln>
          </p:spPr>
          <p:txBody>
            <a:bodyPr wrap="square" lIns="0" tIns="0" rIns="0" bIns="0" rtlCol="0"/>
            <a:lstStyle/>
            <a:p>
              <a:endParaRPr sz="2400"/>
            </a:p>
          </p:txBody>
        </p:sp>
        <p:pic>
          <p:nvPicPr>
            <p:cNvPr id="45" name="object 45"/>
            <p:cNvPicPr/>
            <p:nvPr/>
          </p:nvPicPr>
          <p:blipFill>
            <a:blip r:embed="rId2" cstate="print"/>
            <a:stretch>
              <a:fillRect/>
            </a:stretch>
          </p:blipFill>
          <p:spPr>
            <a:xfrm>
              <a:off x="7094054" y="4366130"/>
              <a:ext cx="75128" cy="75176"/>
            </a:xfrm>
            <a:prstGeom prst="rect">
              <a:avLst/>
            </a:prstGeom>
          </p:spPr>
        </p:pic>
        <p:sp>
          <p:nvSpPr>
            <p:cNvPr id="46" name="object 46"/>
            <p:cNvSpPr/>
            <p:nvPr/>
          </p:nvSpPr>
          <p:spPr>
            <a:xfrm>
              <a:off x="6666946" y="4328810"/>
              <a:ext cx="115570" cy="0"/>
            </a:xfrm>
            <a:custGeom>
              <a:avLst/>
              <a:gdLst/>
              <a:ahLst/>
              <a:cxnLst/>
              <a:rect l="l" t="t" r="r" b="b"/>
              <a:pathLst>
                <a:path w="115570">
                  <a:moveTo>
                    <a:pt x="0" y="0"/>
                  </a:moveTo>
                  <a:lnTo>
                    <a:pt x="115189" y="0"/>
                  </a:lnTo>
                </a:path>
              </a:pathLst>
            </a:custGeom>
            <a:ln w="7745">
              <a:solidFill>
                <a:srgbClr val="D4C7CE"/>
              </a:solidFill>
            </a:ln>
          </p:spPr>
          <p:txBody>
            <a:bodyPr wrap="square" lIns="0" tIns="0" rIns="0" bIns="0" rtlCol="0"/>
            <a:lstStyle/>
            <a:p>
              <a:endParaRPr sz="2400"/>
            </a:p>
          </p:txBody>
        </p:sp>
        <p:sp>
          <p:nvSpPr>
            <p:cNvPr id="47" name="object 47"/>
            <p:cNvSpPr/>
            <p:nvPr/>
          </p:nvSpPr>
          <p:spPr>
            <a:xfrm>
              <a:off x="6187932" y="4459716"/>
              <a:ext cx="375285" cy="250190"/>
            </a:xfrm>
            <a:custGeom>
              <a:avLst/>
              <a:gdLst/>
              <a:ahLst/>
              <a:cxnLst/>
              <a:rect l="l" t="t" r="r" b="b"/>
              <a:pathLst>
                <a:path w="375284" h="250189">
                  <a:moveTo>
                    <a:pt x="187580" y="250147"/>
                  </a:moveTo>
                  <a:lnTo>
                    <a:pt x="0" y="250147"/>
                  </a:lnTo>
                  <a:lnTo>
                    <a:pt x="0" y="0"/>
                  </a:lnTo>
                  <a:lnTo>
                    <a:pt x="187580" y="0"/>
                  </a:lnTo>
                  <a:lnTo>
                    <a:pt x="236339" y="9839"/>
                  </a:lnTo>
                  <a:lnTo>
                    <a:pt x="276135" y="36679"/>
                  </a:lnTo>
                  <a:lnTo>
                    <a:pt x="302954" y="76505"/>
                  </a:lnTo>
                  <a:lnTo>
                    <a:pt x="312786" y="125301"/>
                  </a:lnTo>
                  <a:lnTo>
                    <a:pt x="302954" y="173834"/>
                  </a:lnTo>
                  <a:lnTo>
                    <a:pt x="276135" y="213525"/>
                  </a:lnTo>
                  <a:lnTo>
                    <a:pt x="236339" y="240315"/>
                  </a:lnTo>
                  <a:lnTo>
                    <a:pt x="187580" y="250147"/>
                  </a:lnTo>
                  <a:close/>
                </a:path>
                <a:path w="375284" h="250189">
                  <a:moveTo>
                    <a:pt x="343746" y="156285"/>
                  </a:moveTo>
                  <a:lnTo>
                    <a:pt x="331609" y="153879"/>
                  </a:lnTo>
                  <a:lnTo>
                    <a:pt x="321778" y="147286"/>
                  </a:lnTo>
                  <a:lnTo>
                    <a:pt x="315190" y="137447"/>
                  </a:lnTo>
                  <a:lnTo>
                    <a:pt x="312786" y="125301"/>
                  </a:lnTo>
                  <a:lnTo>
                    <a:pt x="315190" y="113084"/>
                  </a:lnTo>
                  <a:lnTo>
                    <a:pt x="321778" y="103089"/>
                  </a:lnTo>
                  <a:lnTo>
                    <a:pt x="331609" y="96339"/>
                  </a:lnTo>
                  <a:lnTo>
                    <a:pt x="343746" y="93862"/>
                  </a:lnTo>
                  <a:lnTo>
                    <a:pt x="355953" y="96339"/>
                  </a:lnTo>
                  <a:lnTo>
                    <a:pt x="365941" y="103089"/>
                  </a:lnTo>
                  <a:lnTo>
                    <a:pt x="372685" y="113084"/>
                  </a:lnTo>
                  <a:lnTo>
                    <a:pt x="375161" y="125301"/>
                  </a:lnTo>
                  <a:lnTo>
                    <a:pt x="372685" y="137447"/>
                  </a:lnTo>
                  <a:lnTo>
                    <a:pt x="365941" y="147286"/>
                  </a:lnTo>
                  <a:lnTo>
                    <a:pt x="355953" y="153879"/>
                  </a:lnTo>
                  <a:lnTo>
                    <a:pt x="343746" y="156285"/>
                  </a:lnTo>
                  <a:close/>
                </a:path>
              </a:pathLst>
            </a:custGeom>
            <a:solidFill>
              <a:srgbClr val="B8EFAB"/>
            </a:solidFill>
          </p:spPr>
          <p:txBody>
            <a:bodyPr wrap="square" lIns="0" tIns="0" rIns="0" bIns="0" rtlCol="0"/>
            <a:lstStyle/>
            <a:p>
              <a:endParaRPr sz="2400"/>
            </a:p>
          </p:txBody>
        </p:sp>
        <p:sp>
          <p:nvSpPr>
            <p:cNvPr id="48" name="object 48"/>
            <p:cNvSpPr/>
            <p:nvPr/>
          </p:nvSpPr>
          <p:spPr>
            <a:xfrm>
              <a:off x="6187932" y="4459716"/>
              <a:ext cx="313055" cy="250190"/>
            </a:xfrm>
            <a:custGeom>
              <a:avLst/>
              <a:gdLst/>
              <a:ahLst/>
              <a:cxnLst/>
              <a:rect l="l" t="t" r="r" b="b"/>
              <a:pathLst>
                <a:path w="313054" h="250189">
                  <a:moveTo>
                    <a:pt x="0" y="0"/>
                  </a:moveTo>
                  <a:lnTo>
                    <a:pt x="0" y="250147"/>
                  </a:lnTo>
                  <a:lnTo>
                    <a:pt x="187580" y="250147"/>
                  </a:lnTo>
                  <a:lnTo>
                    <a:pt x="236339" y="240315"/>
                  </a:lnTo>
                  <a:lnTo>
                    <a:pt x="276135" y="213525"/>
                  </a:lnTo>
                  <a:lnTo>
                    <a:pt x="302954" y="173834"/>
                  </a:lnTo>
                  <a:lnTo>
                    <a:pt x="312786" y="125301"/>
                  </a:lnTo>
                  <a:lnTo>
                    <a:pt x="302954" y="76505"/>
                  </a:lnTo>
                  <a:lnTo>
                    <a:pt x="276135" y="36679"/>
                  </a:lnTo>
                  <a:lnTo>
                    <a:pt x="236339" y="9839"/>
                  </a:lnTo>
                  <a:lnTo>
                    <a:pt x="187580" y="0"/>
                  </a:lnTo>
                  <a:lnTo>
                    <a:pt x="0" y="0"/>
                  </a:lnTo>
                  <a:close/>
                </a:path>
              </a:pathLst>
            </a:custGeom>
            <a:ln w="12754">
              <a:solidFill>
                <a:srgbClr val="D4C7CE"/>
              </a:solidFill>
            </a:ln>
          </p:spPr>
          <p:txBody>
            <a:bodyPr wrap="square" lIns="0" tIns="0" rIns="0" bIns="0" rtlCol="0"/>
            <a:lstStyle/>
            <a:p>
              <a:endParaRPr sz="2400"/>
            </a:p>
          </p:txBody>
        </p:sp>
        <p:pic>
          <p:nvPicPr>
            <p:cNvPr id="49" name="object 49"/>
            <p:cNvPicPr/>
            <p:nvPr/>
          </p:nvPicPr>
          <p:blipFill>
            <a:blip r:embed="rId2" cstate="print"/>
            <a:stretch>
              <a:fillRect/>
            </a:stretch>
          </p:blipFill>
          <p:spPr>
            <a:xfrm>
              <a:off x="6494342" y="4547202"/>
              <a:ext cx="75128" cy="75176"/>
            </a:xfrm>
            <a:prstGeom prst="rect">
              <a:avLst/>
            </a:prstGeom>
          </p:spPr>
        </p:pic>
      </p:grpSp>
      <p:sp>
        <p:nvSpPr>
          <p:cNvPr id="50" name="object 50"/>
          <p:cNvSpPr txBox="1"/>
          <p:nvPr/>
        </p:nvSpPr>
        <p:spPr>
          <a:xfrm>
            <a:off x="7717721" y="6300383"/>
            <a:ext cx="287867" cy="376556"/>
          </a:xfrm>
          <a:prstGeom prst="rect">
            <a:avLst/>
          </a:prstGeom>
        </p:spPr>
        <p:txBody>
          <a:bodyPr vert="horz" wrap="square" lIns="0" tIns="16933" rIns="0" bIns="0" rtlCol="0">
            <a:spAutoFit/>
          </a:bodyPr>
          <a:lstStyle/>
          <a:p>
            <a:pPr marL="27939" marR="6773" indent="-11853">
              <a:lnSpc>
                <a:spcPct val="155700"/>
              </a:lnSpc>
              <a:spcBef>
                <a:spcPts val="133"/>
              </a:spcBef>
            </a:pPr>
            <a:r>
              <a:rPr sz="800" i="1" spc="-7" dirty="0">
                <a:solidFill>
                  <a:srgbClr val="D4C7CE"/>
                </a:solidFill>
                <a:latin typeface="Arial"/>
                <a:cs typeface="Arial"/>
              </a:rPr>
              <a:t>C </a:t>
            </a:r>
            <a:r>
              <a:rPr sz="800" i="1" u="sng" spc="213" dirty="0">
                <a:solidFill>
                  <a:srgbClr val="D4C7CE"/>
                </a:solidFill>
                <a:uFill>
                  <a:solidFill>
                    <a:srgbClr val="D4C7CE"/>
                  </a:solidFill>
                </a:uFill>
                <a:latin typeface="Arial"/>
                <a:cs typeface="Arial"/>
              </a:rPr>
              <a:t> </a:t>
            </a:r>
            <a:r>
              <a:rPr sz="800" i="1" spc="220" dirty="0">
                <a:solidFill>
                  <a:srgbClr val="D4C7CE"/>
                </a:solidFill>
                <a:latin typeface="Arial"/>
                <a:cs typeface="Arial"/>
              </a:rPr>
              <a:t> </a:t>
            </a:r>
            <a:r>
              <a:rPr sz="800" i="1" spc="-7" dirty="0">
                <a:solidFill>
                  <a:srgbClr val="D4C7CE"/>
                </a:solidFill>
                <a:latin typeface="Arial"/>
                <a:cs typeface="Arial"/>
              </a:rPr>
              <a:t>D</a:t>
            </a:r>
            <a:r>
              <a:rPr sz="800" i="1" spc="-93" dirty="0">
                <a:solidFill>
                  <a:srgbClr val="D4C7CE"/>
                </a:solidFill>
                <a:latin typeface="Arial"/>
                <a:cs typeface="Arial"/>
              </a:rPr>
              <a:t> </a:t>
            </a:r>
            <a:r>
              <a:rPr sz="800" i="1" u="sng" spc="-7" dirty="0">
                <a:solidFill>
                  <a:srgbClr val="D4C7CE"/>
                </a:solidFill>
                <a:uFill>
                  <a:solidFill>
                    <a:srgbClr val="D4C7CE"/>
                  </a:solidFill>
                </a:uFill>
                <a:latin typeface="Arial"/>
                <a:cs typeface="Arial"/>
              </a:rPr>
              <a:t> </a:t>
            </a:r>
            <a:r>
              <a:rPr sz="800" i="1" u="sng" spc="80" dirty="0">
                <a:solidFill>
                  <a:srgbClr val="D4C7CE"/>
                </a:solidFill>
                <a:uFill>
                  <a:solidFill>
                    <a:srgbClr val="D4C7CE"/>
                  </a:solidFill>
                </a:uFill>
                <a:latin typeface="Arial"/>
                <a:cs typeface="Arial"/>
              </a:rPr>
              <a:t> </a:t>
            </a:r>
            <a:endParaRPr sz="800">
              <a:latin typeface="Arial"/>
              <a:cs typeface="Arial"/>
            </a:endParaRPr>
          </a:p>
        </p:txBody>
      </p:sp>
      <p:grpSp>
        <p:nvGrpSpPr>
          <p:cNvPr id="51" name="object 51"/>
          <p:cNvGrpSpPr/>
          <p:nvPr/>
        </p:nvGrpSpPr>
        <p:grpSpPr>
          <a:xfrm>
            <a:off x="8492802" y="6117457"/>
            <a:ext cx="292100" cy="489373"/>
            <a:chOff x="6563139" y="4222053"/>
            <a:chExt cx="219075" cy="367030"/>
          </a:xfrm>
        </p:grpSpPr>
        <p:sp>
          <p:nvSpPr>
            <p:cNvPr id="52" name="object 52"/>
            <p:cNvSpPr/>
            <p:nvPr/>
          </p:nvSpPr>
          <p:spPr>
            <a:xfrm>
              <a:off x="6668130" y="4471198"/>
              <a:ext cx="114300" cy="0"/>
            </a:xfrm>
            <a:custGeom>
              <a:avLst/>
              <a:gdLst/>
              <a:ahLst/>
              <a:cxnLst/>
              <a:rect l="l" t="t" r="r" b="b"/>
              <a:pathLst>
                <a:path w="114300">
                  <a:moveTo>
                    <a:pt x="0" y="0"/>
                  </a:moveTo>
                  <a:lnTo>
                    <a:pt x="113823" y="0"/>
                  </a:lnTo>
                </a:path>
              </a:pathLst>
            </a:custGeom>
            <a:ln w="7745">
              <a:solidFill>
                <a:srgbClr val="D4C7CE"/>
              </a:solidFill>
            </a:ln>
          </p:spPr>
          <p:txBody>
            <a:bodyPr wrap="square" lIns="0" tIns="0" rIns="0" bIns="0" rtlCol="0"/>
            <a:lstStyle/>
            <a:p>
              <a:endParaRPr sz="2400"/>
            </a:p>
          </p:txBody>
        </p:sp>
        <p:sp>
          <p:nvSpPr>
            <p:cNvPr id="53" name="object 53"/>
            <p:cNvSpPr/>
            <p:nvPr/>
          </p:nvSpPr>
          <p:spPr>
            <a:xfrm>
              <a:off x="6664897" y="4471882"/>
              <a:ext cx="0" cy="109220"/>
            </a:xfrm>
            <a:custGeom>
              <a:avLst/>
              <a:gdLst/>
              <a:ahLst/>
              <a:cxnLst/>
              <a:rect l="l" t="t" r="r" b="b"/>
              <a:pathLst>
                <a:path h="109220">
                  <a:moveTo>
                    <a:pt x="0" y="108898"/>
                  </a:moveTo>
                  <a:lnTo>
                    <a:pt x="0" y="0"/>
                  </a:lnTo>
                </a:path>
              </a:pathLst>
            </a:custGeom>
            <a:ln w="7745">
              <a:solidFill>
                <a:srgbClr val="D4C7CE"/>
              </a:solidFill>
            </a:ln>
          </p:spPr>
          <p:txBody>
            <a:bodyPr wrap="square" lIns="0" tIns="0" rIns="0" bIns="0" rtlCol="0"/>
            <a:lstStyle/>
            <a:p>
              <a:endParaRPr sz="2400"/>
            </a:p>
          </p:txBody>
        </p:sp>
        <p:sp>
          <p:nvSpPr>
            <p:cNvPr id="54" name="object 54"/>
            <p:cNvSpPr/>
            <p:nvPr/>
          </p:nvSpPr>
          <p:spPr>
            <a:xfrm>
              <a:off x="6563139" y="4584881"/>
              <a:ext cx="103505" cy="0"/>
            </a:xfrm>
            <a:custGeom>
              <a:avLst/>
              <a:gdLst/>
              <a:ahLst/>
              <a:cxnLst/>
              <a:rect l="l" t="t" r="r" b="b"/>
              <a:pathLst>
                <a:path w="103504">
                  <a:moveTo>
                    <a:pt x="0" y="0"/>
                  </a:moveTo>
                  <a:lnTo>
                    <a:pt x="102896" y="0"/>
                  </a:lnTo>
                </a:path>
              </a:pathLst>
            </a:custGeom>
            <a:ln w="7745">
              <a:solidFill>
                <a:srgbClr val="D4C7CE"/>
              </a:solidFill>
            </a:ln>
          </p:spPr>
          <p:txBody>
            <a:bodyPr wrap="square" lIns="0" tIns="0" rIns="0" bIns="0" rtlCol="0"/>
            <a:lstStyle/>
            <a:p>
              <a:endParaRPr sz="2400"/>
            </a:p>
          </p:txBody>
        </p:sp>
        <p:sp>
          <p:nvSpPr>
            <p:cNvPr id="55" name="object 55"/>
            <p:cNvSpPr/>
            <p:nvPr/>
          </p:nvSpPr>
          <p:spPr>
            <a:xfrm>
              <a:off x="6666992" y="4229024"/>
              <a:ext cx="0" cy="97790"/>
            </a:xfrm>
            <a:custGeom>
              <a:avLst/>
              <a:gdLst/>
              <a:ahLst/>
              <a:cxnLst/>
              <a:rect l="l" t="t" r="r" b="b"/>
              <a:pathLst>
                <a:path h="97789">
                  <a:moveTo>
                    <a:pt x="0" y="97507"/>
                  </a:moveTo>
                  <a:lnTo>
                    <a:pt x="0" y="0"/>
                  </a:lnTo>
                </a:path>
              </a:pathLst>
            </a:custGeom>
            <a:ln w="7745">
              <a:solidFill>
                <a:srgbClr val="D4C7CE"/>
              </a:solidFill>
            </a:ln>
          </p:spPr>
          <p:txBody>
            <a:bodyPr wrap="square" lIns="0" tIns="0" rIns="0" bIns="0" rtlCol="0"/>
            <a:lstStyle/>
            <a:p>
              <a:endParaRPr sz="2400"/>
            </a:p>
          </p:txBody>
        </p:sp>
        <p:sp>
          <p:nvSpPr>
            <p:cNvPr id="56" name="object 56"/>
            <p:cNvSpPr/>
            <p:nvPr/>
          </p:nvSpPr>
          <p:spPr>
            <a:xfrm>
              <a:off x="6602522" y="4225926"/>
              <a:ext cx="62230" cy="0"/>
            </a:xfrm>
            <a:custGeom>
              <a:avLst/>
              <a:gdLst/>
              <a:ahLst/>
              <a:cxnLst/>
              <a:rect l="l" t="t" r="r" b="b"/>
              <a:pathLst>
                <a:path w="62229">
                  <a:moveTo>
                    <a:pt x="0" y="0"/>
                  </a:moveTo>
                  <a:lnTo>
                    <a:pt x="61919" y="0"/>
                  </a:lnTo>
                </a:path>
              </a:pathLst>
            </a:custGeom>
            <a:ln w="7745">
              <a:solidFill>
                <a:srgbClr val="D4C7CE"/>
              </a:solidFill>
            </a:ln>
          </p:spPr>
          <p:txBody>
            <a:bodyPr wrap="square" lIns="0" tIns="0" rIns="0" bIns="0" rtlCol="0"/>
            <a:lstStyle/>
            <a:p>
              <a:endParaRPr sz="2400"/>
            </a:p>
          </p:txBody>
        </p:sp>
      </p:grpSp>
      <p:grpSp>
        <p:nvGrpSpPr>
          <p:cNvPr id="57" name="object 57"/>
          <p:cNvGrpSpPr/>
          <p:nvPr/>
        </p:nvGrpSpPr>
        <p:grpSpPr>
          <a:xfrm>
            <a:off x="8414018" y="4901048"/>
            <a:ext cx="320039" cy="357293"/>
            <a:chOff x="6504051" y="3309746"/>
            <a:chExt cx="240029" cy="267970"/>
          </a:xfrm>
        </p:grpSpPr>
        <p:sp>
          <p:nvSpPr>
            <p:cNvPr id="58" name="object 58"/>
            <p:cNvSpPr/>
            <p:nvPr/>
          </p:nvSpPr>
          <p:spPr>
            <a:xfrm>
              <a:off x="6509004" y="3314699"/>
              <a:ext cx="228600" cy="256540"/>
            </a:xfrm>
            <a:custGeom>
              <a:avLst/>
              <a:gdLst/>
              <a:ahLst/>
              <a:cxnLst/>
              <a:rect l="l" t="t" r="r" b="b"/>
              <a:pathLst>
                <a:path w="228600" h="256539">
                  <a:moveTo>
                    <a:pt x="228600" y="0"/>
                  </a:moveTo>
                  <a:lnTo>
                    <a:pt x="0" y="0"/>
                  </a:lnTo>
                  <a:lnTo>
                    <a:pt x="0" y="256031"/>
                  </a:lnTo>
                  <a:lnTo>
                    <a:pt x="228600" y="256031"/>
                  </a:lnTo>
                  <a:lnTo>
                    <a:pt x="228600" y="0"/>
                  </a:lnTo>
                  <a:close/>
                </a:path>
              </a:pathLst>
            </a:custGeom>
            <a:solidFill>
              <a:srgbClr val="C5DBC3"/>
            </a:solidFill>
          </p:spPr>
          <p:txBody>
            <a:bodyPr wrap="square" lIns="0" tIns="0" rIns="0" bIns="0" rtlCol="0"/>
            <a:lstStyle/>
            <a:p>
              <a:endParaRPr sz="2400"/>
            </a:p>
          </p:txBody>
        </p:sp>
        <p:sp>
          <p:nvSpPr>
            <p:cNvPr id="59" name="object 59"/>
            <p:cNvSpPr/>
            <p:nvPr/>
          </p:nvSpPr>
          <p:spPr>
            <a:xfrm>
              <a:off x="6509004" y="3314699"/>
              <a:ext cx="228600" cy="256540"/>
            </a:xfrm>
            <a:custGeom>
              <a:avLst/>
              <a:gdLst/>
              <a:ahLst/>
              <a:cxnLst/>
              <a:rect l="l" t="t" r="r" b="b"/>
              <a:pathLst>
                <a:path w="228600" h="256539">
                  <a:moveTo>
                    <a:pt x="0" y="0"/>
                  </a:moveTo>
                  <a:lnTo>
                    <a:pt x="228600" y="0"/>
                  </a:lnTo>
                  <a:lnTo>
                    <a:pt x="228600" y="256031"/>
                  </a:lnTo>
                  <a:lnTo>
                    <a:pt x="0" y="256031"/>
                  </a:lnTo>
                  <a:lnTo>
                    <a:pt x="0" y="0"/>
                  </a:lnTo>
                  <a:close/>
                </a:path>
              </a:pathLst>
            </a:custGeom>
            <a:ln w="9525">
              <a:solidFill>
                <a:srgbClr val="000000"/>
              </a:solidFill>
            </a:ln>
          </p:spPr>
          <p:txBody>
            <a:bodyPr wrap="square" lIns="0" tIns="0" rIns="0" bIns="0" rtlCol="0"/>
            <a:lstStyle/>
            <a:p>
              <a:endParaRPr sz="2400"/>
            </a:p>
          </p:txBody>
        </p:sp>
        <p:sp>
          <p:nvSpPr>
            <p:cNvPr id="60" name="object 60"/>
            <p:cNvSpPr/>
            <p:nvPr/>
          </p:nvSpPr>
          <p:spPr>
            <a:xfrm>
              <a:off x="6509766" y="3315461"/>
              <a:ext cx="228600" cy="256540"/>
            </a:xfrm>
            <a:custGeom>
              <a:avLst/>
              <a:gdLst/>
              <a:ahLst/>
              <a:cxnLst/>
              <a:rect l="l" t="t" r="r" b="b"/>
              <a:pathLst>
                <a:path w="228600" h="256539">
                  <a:moveTo>
                    <a:pt x="0" y="0"/>
                  </a:moveTo>
                  <a:lnTo>
                    <a:pt x="228600" y="0"/>
                  </a:lnTo>
                  <a:lnTo>
                    <a:pt x="228600" y="256031"/>
                  </a:lnTo>
                  <a:lnTo>
                    <a:pt x="0" y="256031"/>
                  </a:lnTo>
                  <a:lnTo>
                    <a:pt x="0" y="0"/>
                  </a:lnTo>
                  <a:close/>
                </a:path>
              </a:pathLst>
            </a:custGeom>
            <a:ln w="11112">
              <a:solidFill>
                <a:srgbClr val="E3DDD2"/>
              </a:solidFill>
            </a:ln>
          </p:spPr>
          <p:txBody>
            <a:bodyPr wrap="square" lIns="0" tIns="0" rIns="0" bIns="0" rtlCol="0"/>
            <a:lstStyle/>
            <a:p>
              <a:endParaRPr sz="2400"/>
            </a:p>
          </p:txBody>
        </p:sp>
      </p:grpSp>
      <p:sp>
        <p:nvSpPr>
          <p:cNvPr id="61" name="object 61"/>
          <p:cNvSpPr txBox="1"/>
          <p:nvPr/>
        </p:nvSpPr>
        <p:spPr>
          <a:xfrm>
            <a:off x="8417728" y="4880985"/>
            <a:ext cx="282787" cy="140209"/>
          </a:xfrm>
          <a:prstGeom prst="rect">
            <a:avLst/>
          </a:prstGeom>
        </p:spPr>
        <p:txBody>
          <a:bodyPr vert="horz" wrap="square" lIns="0" tIns="16933" rIns="0" bIns="0" rtlCol="0">
            <a:spAutoFit/>
          </a:bodyPr>
          <a:lstStyle/>
          <a:p>
            <a:pPr marL="16933">
              <a:spcBef>
                <a:spcPts val="133"/>
              </a:spcBef>
            </a:pPr>
            <a:r>
              <a:rPr sz="800" dirty="0">
                <a:solidFill>
                  <a:srgbClr val="82FFFF"/>
                </a:solidFill>
                <a:latin typeface="Calibri"/>
                <a:cs typeface="Calibri"/>
              </a:rPr>
              <a:t>IM</a:t>
            </a:r>
            <a:r>
              <a:rPr sz="800" spc="-7" dirty="0">
                <a:solidFill>
                  <a:srgbClr val="82FFFF"/>
                </a:solidFill>
                <a:latin typeface="Calibri"/>
                <a:cs typeface="Calibri"/>
              </a:rPr>
              <a:t>EM</a:t>
            </a:r>
            <a:endParaRPr sz="800">
              <a:latin typeface="Calibri"/>
              <a:cs typeface="Calibri"/>
            </a:endParaRPr>
          </a:p>
        </p:txBody>
      </p:sp>
      <p:grpSp>
        <p:nvGrpSpPr>
          <p:cNvPr id="62" name="object 62"/>
          <p:cNvGrpSpPr/>
          <p:nvPr/>
        </p:nvGrpSpPr>
        <p:grpSpPr>
          <a:xfrm>
            <a:off x="8452836" y="4598492"/>
            <a:ext cx="2215727" cy="1192107"/>
            <a:chOff x="6533165" y="3082829"/>
            <a:chExt cx="1661795" cy="894080"/>
          </a:xfrm>
        </p:grpSpPr>
        <p:sp>
          <p:nvSpPr>
            <p:cNvPr id="63" name="object 63"/>
            <p:cNvSpPr/>
            <p:nvPr/>
          </p:nvSpPr>
          <p:spPr>
            <a:xfrm>
              <a:off x="8045195" y="3201923"/>
              <a:ext cx="143510" cy="368935"/>
            </a:xfrm>
            <a:custGeom>
              <a:avLst/>
              <a:gdLst/>
              <a:ahLst/>
              <a:cxnLst/>
              <a:rect l="l" t="t" r="r" b="b"/>
              <a:pathLst>
                <a:path w="143509" h="368935">
                  <a:moveTo>
                    <a:pt x="0" y="0"/>
                  </a:moveTo>
                  <a:lnTo>
                    <a:pt x="0" y="368808"/>
                  </a:lnTo>
                  <a:lnTo>
                    <a:pt x="143256" y="303428"/>
                  </a:lnTo>
                  <a:lnTo>
                    <a:pt x="143256" y="67056"/>
                  </a:lnTo>
                  <a:lnTo>
                    <a:pt x="0" y="0"/>
                  </a:lnTo>
                  <a:close/>
                </a:path>
              </a:pathLst>
            </a:custGeom>
            <a:solidFill>
              <a:srgbClr val="C5DBC3"/>
            </a:solidFill>
          </p:spPr>
          <p:txBody>
            <a:bodyPr wrap="square" lIns="0" tIns="0" rIns="0" bIns="0" rtlCol="0"/>
            <a:lstStyle/>
            <a:p>
              <a:endParaRPr sz="2400"/>
            </a:p>
          </p:txBody>
        </p:sp>
        <p:sp>
          <p:nvSpPr>
            <p:cNvPr id="64" name="object 64"/>
            <p:cNvSpPr/>
            <p:nvPr/>
          </p:nvSpPr>
          <p:spPr>
            <a:xfrm>
              <a:off x="8045195" y="3201923"/>
              <a:ext cx="143510" cy="368935"/>
            </a:xfrm>
            <a:custGeom>
              <a:avLst/>
              <a:gdLst/>
              <a:ahLst/>
              <a:cxnLst/>
              <a:rect l="l" t="t" r="r" b="b"/>
              <a:pathLst>
                <a:path w="143509" h="368935">
                  <a:moveTo>
                    <a:pt x="0" y="0"/>
                  </a:moveTo>
                  <a:lnTo>
                    <a:pt x="143256" y="67056"/>
                  </a:lnTo>
                  <a:lnTo>
                    <a:pt x="143256" y="303428"/>
                  </a:lnTo>
                  <a:lnTo>
                    <a:pt x="0" y="368808"/>
                  </a:lnTo>
                  <a:lnTo>
                    <a:pt x="0" y="0"/>
                  </a:lnTo>
                  <a:close/>
                </a:path>
              </a:pathLst>
            </a:custGeom>
            <a:ln w="9525">
              <a:solidFill>
                <a:srgbClr val="000000"/>
              </a:solidFill>
            </a:ln>
          </p:spPr>
          <p:txBody>
            <a:bodyPr wrap="square" lIns="0" tIns="0" rIns="0" bIns="0" rtlCol="0"/>
            <a:lstStyle/>
            <a:p>
              <a:endParaRPr sz="2400"/>
            </a:p>
          </p:txBody>
        </p:sp>
        <p:sp>
          <p:nvSpPr>
            <p:cNvPr id="65" name="object 65"/>
            <p:cNvSpPr/>
            <p:nvPr/>
          </p:nvSpPr>
          <p:spPr>
            <a:xfrm>
              <a:off x="8045957" y="3202685"/>
              <a:ext cx="143510" cy="368935"/>
            </a:xfrm>
            <a:custGeom>
              <a:avLst/>
              <a:gdLst/>
              <a:ahLst/>
              <a:cxnLst/>
              <a:rect l="l" t="t" r="r" b="b"/>
              <a:pathLst>
                <a:path w="143509" h="368935">
                  <a:moveTo>
                    <a:pt x="0" y="0"/>
                  </a:moveTo>
                  <a:lnTo>
                    <a:pt x="143256" y="67056"/>
                  </a:lnTo>
                  <a:lnTo>
                    <a:pt x="143256" y="303428"/>
                  </a:lnTo>
                  <a:lnTo>
                    <a:pt x="0" y="368808"/>
                  </a:lnTo>
                  <a:lnTo>
                    <a:pt x="0" y="0"/>
                  </a:lnTo>
                  <a:close/>
                </a:path>
              </a:pathLst>
            </a:custGeom>
            <a:ln w="11112">
              <a:solidFill>
                <a:srgbClr val="E3DDD2"/>
              </a:solidFill>
            </a:ln>
          </p:spPr>
          <p:txBody>
            <a:bodyPr wrap="square" lIns="0" tIns="0" rIns="0" bIns="0" rtlCol="0"/>
            <a:lstStyle/>
            <a:p>
              <a:endParaRPr sz="2400"/>
            </a:p>
          </p:txBody>
        </p:sp>
        <p:sp>
          <p:nvSpPr>
            <p:cNvPr id="66" name="object 66"/>
            <p:cNvSpPr/>
            <p:nvPr/>
          </p:nvSpPr>
          <p:spPr>
            <a:xfrm>
              <a:off x="8045957" y="3373373"/>
              <a:ext cx="29209" cy="53340"/>
            </a:xfrm>
            <a:custGeom>
              <a:avLst/>
              <a:gdLst/>
              <a:ahLst/>
              <a:cxnLst/>
              <a:rect l="l" t="t" r="r" b="b"/>
              <a:pathLst>
                <a:path w="29209" h="53339">
                  <a:moveTo>
                    <a:pt x="0" y="0"/>
                  </a:moveTo>
                  <a:lnTo>
                    <a:pt x="28956" y="26670"/>
                  </a:lnTo>
                  <a:lnTo>
                    <a:pt x="0" y="53340"/>
                  </a:lnTo>
                  <a:lnTo>
                    <a:pt x="0" y="0"/>
                  </a:lnTo>
                  <a:close/>
                </a:path>
                <a:path w="29209" h="53339">
                  <a:moveTo>
                    <a:pt x="0" y="0"/>
                  </a:moveTo>
                  <a:lnTo>
                    <a:pt x="0" y="51816"/>
                  </a:lnTo>
                </a:path>
              </a:pathLst>
            </a:custGeom>
            <a:ln w="11112">
              <a:solidFill>
                <a:srgbClr val="E3DDD2"/>
              </a:solidFill>
            </a:ln>
          </p:spPr>
          <p:txBody>
            <a:bodyPr wrap="square" lIns="0" tIns="0" rIns="0" bIns="0" rtlCol="0"/>
            <a:lstStyle/>
            <a:p>
              <a:endParaRPr sz="2400"/>
            </a:p>
          </p:txBody>
        </p:sp>
        <p:sp>
          <p:nvSpPr>
            <p:cNvPr id="67" name="object 67"/>
            <p:cNvSpPr/>
            <p:nvPr/>
          </p:nvSpPr>
          <p:spPr>
            <a:xfrm>
              <a:off x="7021829" y="3685793"/>
              <a:ext cx="200025" cy="285115"/>
            </a:xfrm>
            <a:custGeom>
              <a:avLst/>
              <a:gdLst/>
              <a:ahLst/>
              <a:cxnLst/>
              <a:rect l="l" t="t" r="r" b="b"/>
              <a:pathLst>
                <a:path w="200025" h="285114">
                  <a:moveTo>
                    <a:pt x="0" y="0"/>
                  </a:moveTo>
                  <a:lnTo>
                    <a:pt x="0" y="284987"/>
                  </a:lnTo>
                  <a:lnTo>
                    <a:pt x="199644" y="222961"/>
                  </a:lnTo>
                  <a:lnTo>
                    <a:pt x="199644" y="60350"/>
                  </a:lnTo>
                  <a:lnTo>
                    <a:pt x="0" y="0"/>
                  </a:lnTo>
                  <a:close/>
                </a:path>
              </a:pathLst>
            </a:custGeom>
            <a:solidFill>
              <a:srgbClr val="C5DBC3"/>
            </a:solidFill>
          </p:spPr>
          <p:txBody>
            <a:bodyPr wrap="square" lIns="0" tIns="0" rIns="0" bIns="0" rtlCol="0"/>
            <a:lstStyle/>
            <a:p>
              <a:endParaRPr sz="2400"/>
            </a:p>
          </p:txBody>
        </p:sp>
        <p:sp>
          <p:nvSpPr>
            <p:cNvPr id="68" name="object 68"/>
            <p:cNvSpPr/>
            <p:nvPr/>
          </p:nvSpPr>
          <p:spPr>
            <a:xfrm>
              <a:off x="7021829" y="3685793"/>
              <a:ext cx="200025" cy="285115"/>
            </a:xfrm>
            <a:custGeom>
              <a:avLst/>
              <a:gdLst/>
              <a:ahLst/>
              <a:cxnLst/>
              <a:rect l="l" t="t" r="r" b="b"/>
              <a:pathLst>
                <a:path w="200025" h="285114">
                  <a:moveTo>
                    <a:pt x="0" y="0"/>
                  </a:moveTo>
                  <a:lnTo>
                    <a:pt x="199644" y="60350"/>
                  </a:lnTo>
                  <a:lnTo>
                    <a:pt x="199644" y="222961"/>
                  </a:lnTo>
                  <a:lnTo>
                    <a:pt x="0" y="284987"/>
                  </a:lnTo>
                  <a:lnTo>
                    <a:pt x="0" y="0"/>
                  </a:lnTo>
                  <a:close/>
                </a:path>
              </a:pathLst>
            </a:custGeom>
            <a:ln w="11112">
              <a:solidFill>
                <a:srgbClr val="E3DDD2"/>
              </a:solidFill>
            </a:ln>
          </p:spPr>
          <p:txBody>
            <a:bodyPr wrap="square" lIns="0" tIns="0" rIns="0" bIns="0" rtlCol="0"/>
            <a:lstStyle/>
            <a:p>
              <a:endParaRPr sz="2400"/>
            </a:p>
          </p:txBody>
        </p:sp>
        <p:pic>
          <p:nvPicPr>
            <p:cNvPr id="69" name="object 69"/>
            <p:cNvPicPr/>
            <p:nvPr/>
          </p:nvPicPr>
          <p:blipFill>
            <a:blip r:embed="rId3" cstate="print"/>
            <a:stretch>
              <a:fillRect/>
            </a:stretch>
          </p:blipFill>
          <p:spPr>
            <a:xfrm>
              <a:off x="6533165" y="3082829"/>
              <a:ext cx="96456" cy="181800"/>
            </a:xfrm>
            <a:prstGeom prst="rect">
              <a:avLst/>
            </a:prstGeom>
          </p:spPr>
        </p:pic>
      </p:grpSp>
      <p:sp>
        <p:nvSpPr>
          <p:cNvPr id="70" name="object 70"/>
          <p:cNvSpPr txBox="1"/>
          <p:nvPr/>
        </p:nvSpPr>
        <p:spPr>
          <a:xfrm>
            <a:off x="8451302" y="4619126"/>
            <a:ext cx="137160" cy="140209"/>
          </a:xfrm>
          <a:prstGeom prst="rect">
            <a:avLst/>
          </a:prstGeom>
        </p:spPr>
        <p:txBody>
          <a:bodyPr vert="horz" wrap="square" lIns="0" tIns="16933" rIns="0" bIns="0" rtlCol="0">
            <a:spAutoFit/>
          </a:bodyPr>
          <a:lstStyle/>
          <a:p>
            <a:pPr marL="16933">
              <a:spcBef>
                <a:spcPts val="133"/>
              </a:spcBef>
            </a:pPr>
            <a:r>
              <a:rPr sz="800" dirty="0">
                <a:solidFill>
                  <a:srgbClr val="E3DDD2"/>
                </a:solidFill>
                <a:latin typeface="Calibri"/>
                <a:cs typeface="Calibri"/>
              </a:rPr>
              <a:t>+4</a:t>
            </a:r>
            <a:endParaRPr sz="800">
              <a:latin typeface="Calibri"/>
              <a:cs typeface="Calibri"/>
            </a:endParaRPr>
          </a:p>
        </p:txBody>
      </p:sp>
      <p:grpSp>
        <p:nvGrpSpPr>
          <p:cNvPr id="71" name="object 71"/>
          <p:cNvGrpSpPr/>
          <p:nvPr/>
        </p:nvGrpSpPr>
        <p:grpSpPr>
          <a:xfrm>
            <a:off x="10840224" y="4825865"/>
            <a:ext cx="511387" cy="431800"/>
            <a:chOff x="8323706" y="3253359"/>
            <a:chExt cx="383540" cy="323850"/>
          </a:xfrm>
        </p:grpSpPr>
        <p:sp>
          <p:nvSpPr>
            <p:cNvPr id="72" name="object 72"/>
            <p:cNvSpPr/>
            <p:nvPr/>
          </p:nvSpPr>
          <p:spPr>
            <a:xfrm>
              <a:off x="8328659" y="3258312"/>
              <a:ext cx="372110" cy="312420"/>
            </a:xfrm>
            <a:custGeom>
              <a:avLst/>
              <a:gdLst/>
              <a:ahLst/>
              <a:cxnLst/>
              <a:rect l="l" t="t" r="r" b="b"/>
              <a:pathLst>
                <a:path w="372109" h="312420">
                  <a:moveTo>
                    <a:pt x="371855" y="0"/>
                  </a:moveTo>
                  <a:lnTo>
                    <a:pt x="0" y="0"/>
                  </a:lnTo>
                  <a:lnTo>
                    <a:pt x="0" y="312419"/>
                  </a:lnTo>
                  <a:lnTo>
                    <a:pt x="371855" y="312419"/>
                  </a:lnTo>
                  <a:lnTo>
                    <a:pt x="371855" y="0"/>
                  </a:lnTo>
                  <a:close/>
                </a:path>
              </a:pathLst>
            </a:custGeom>
            <a:solidFill>
              <a:srgbClr val="C5DBC3"/>
            </a:solidFill>
          </p:spPr>
          <p:txBody>
            <a:bodyPr wrap="square" lIns="0" tIns="0" rIns="0" bIns="0" rtlCol="0"/>
            <a:lstStyle/>
            <a:p>
              <a:endParaRPr sz="2400"/>
            </a:p>
          </p:txBody>
        </p:sp>
        <p:sp>
          <p:nvSpPr>
            <p:cNvPr id="73" name="object 73"/>
            <p:cNvSpPr/>
            <p:nvPr/>
          </p:nvSpPr>
          <p:spPr>
            <a:xfrm>
              <a:off x="8329421" y="3259074"/>
              <a:ext cx="372110" cy="312420"/>
            </a:xfrm>
            <a:custGeom>
              <a:avLst/>
              <a:gdLst/>
              <a:ahLst/>
              <a:cxnLst/>
              <a:rect l="l" t="t" r="r" b="b"/>
              <a:pathLst>
                <a:path w="372109" h="312420">
                  <a:moveTo>
                    <a:pt x="0" y="0"/>
                  </a:moveTo>
                  <a:lnTo>
                    <a:pt x="371855" y="0"/>
                  </a:lnTo>
                  <a:lnTo>
                    <a:pt x="371855" y="312419"/>
                  </a:lnTo>
                  <a:lnTo>
                    <a:pt x="0" y="312419"/>
                  </a:lnTo>
                  <a:lnTo>
                    <a:pt x="0" y="0"/>
                  </a:lnTo>
                  <a:close/>
                </a:path>
              </a:pathLst>
            </a:custGeom>
            <a:ln w="11112">
              <a:solidFill>
                <a:srgbClr val="E3DDD2"/>
              </a:solidFill>
            </a:ln>
          </p:spPr>
          <p:txBody>
            <a:bodyPr wrap="square" lIns="0" tIns="0" rIns="0" bIns="0" rtlCol="0"/>
            <a:lstStyle/>
            <a:p>
              <a:endParaRPr sz="2400"/>
            </a:p>
          </p:txBody>
        </p:sp>
      </p:grpSp>
      <p:sp>
        <p:nvSpPr>
          <p:cNvPr id="74" name="object 74"/>
          <p:cNvSpPr txBox="1"/>
          <p:nvPr/>
        </p:nvSpPr>
        <p:spPr>
          <a:xfrm>
            <a:off x="10935611" y="4807127"/>
            <a:ext cx="320039" cy="140209"/>
          </a:xfrm>
          <a:prstGeom prst="rect">
            <a:avLst/>
          </a:prstGeom>
        </p:spPr>
        <p:txBody>
          <a:bodyPr vert="horz" wrap="square" lIns="0" tIns="16933" rIns="0" bIns="0" rtlCol="0">
            <a:spAutoFit/>
          </a:bodyPr>
          <a:lstStyle/>
          <a:p>
            <a:pPr marL="16933">
              <a:spcBef>
                <a:spcPts val="133"/>
              </a:spcBef>
            </a:pPr>
            <a:r>
              <a:rPr sz="800" dirty="0">
                <a:solidFill>
                  <a:srgbClr val="82FFFF"/>
                </a:solidFill>
                <a:latin typeface="Calibri"/>
                <a:cs typeface="Calibri"/>
              </a:rPr>
              <a:t>DM</a:t>
            </a:r>
            <a:r>
              <a:rPr sz="800" spc="-7" dirty="0">
                <a:solidFill>
                  <a:srgbClr val="82FFFF"/>
                </a:solidFill>
                <a:latin typeface="Calibri"/>
                <a:cs typeface="Calibri"/>
              </a:rPr>
              <a:t>E</a:t>
            </a:r>
            <a:r>
              <a:rPr sz="800" dirty="0">
                <a:solidFill>
                  <a:srgbClr val="82FFFF"/>
                </a:solidFill>
                <a:latin typeface="Calibri"/>
                <a:cs typeface="Calibri"/>
              </a:rPr>
              <a:t>M</a:t>
            </a:r>
            <a:endParaRPr sz="800">
              <a:latin typeface="Calibri"/>
              <a:cs typeface="Calibri"/>
            </a:endParaRPr>
          </a:p>
        </p:txBody>
      </p:sp>
      <p:grpSp>
        <p:nvGrpSpPr>
          <p:cNvPr id="75" name="object 75"/>
          <p:cNvGrpSpPr/>
          <p:nvPr/>
        </p:nvGrpSpPr>
        <p:grpSpPr>
          <a:xfrm>
            <a:off x="9744976" y="4939657"/>
            <a:ext cx="1529080" cy="357293"/>
            <a:chOff x="7502270" y="3338703"/>
            <a:chExt cx="1146810" cy="267970"/>
          </a:xfrm>
        </p:grpSpPr>
        <p:sp>
          <p:nvSpPr>
            <p:cNvPr id="76" name="object 76"/>
            <p:cNvSpPr/>
            <p:nvPr/>
          </p:nvSpPr>
          <p:spPr>
            <a:xfrm>
              <a:off x="8586977" y="3513582"/>
              <a:ext cx="56515" cy="58419"/>
            </a:xfrm>
            <a:custGeom>
              <a:avLst/>
              <a:gdLst/>
              <a:ahLst/>
              <a:cxnLst/>
              <a:rect l="l" t="t" r="r" b="b"/>
              <a:pathLst>
                <a:path w="56515" h="58420">
                  <a:moveTo>
                    <a:pt x="0" y="57912"/>
                  </a:moveTo>
                  <a:lnTo>
                    <a:pt x="28194" y="0"/>
                  </a:lnTo>
                  <a:lnTo>
                    <a:pt x="56388" y="57912"/>
                  </a:lnTo>
                  <a:lnTo>
                    <a:pt x="0" y="57912"/>
                  </a:lnTo>
                  <a:close/>
                </a:path>
              </a:pathLst>
            </a:custGeom>
            <a:ln w="11112">
              <a:solidFill>
                <a:srgbClr val="E3DDD2"/>
              </a:solidFill>
            </a:ln>
          </p:spPr>
          <p:txBody>
            <a:bodyPr wrap="square" lIns="0" tIns="0" rIns="0" bIns="0" rtlCol="0"/>
            <a:lstStyle/>
            <a:p>
              <a:endParaRPr sz="2400"/>
            </a:p>
          </p:txBody>
        </p:sp>
        <p:sp>
          <p:nvSpPr>
            <p:cNvPr id="77" name="object 77"/>
            <p:cNvSpPr/>
            <p:nvPr/>
          </p:nvSpPr>
          <p:spPr>
            <a:xfrm>
              <a:off x="7507223" y="3343656"/>
              <a:ext cx="169545" cy="256540"/>
            </a:xfrm>
            <a:custGeom>
              <a:avLst/>
              <a:gdLst/>
              <a:ahLst/>
              <a:cxnLst/>
              <a:rect l="l" t="t" r="r" b="b"/>
              <a:pathLst>
                <a:path w="169545" h="256539">
                  <a:moveTo>
                    <a:pt x="0" y="0"/>
                  </a:moveTo>
                  <a:lnTo>
                    <a:pt x="0" y="256032"/>
                  </a:lnTo>
                  <a:lnTo>
                    <a:pt x="169164" y="203809"/>
                  </a:lnTo>
                  <a:lnTo>
                    <a:pt x="169164" y="52222"/>
                  </a:lnTo>
                  <a:lnTo>
                    <a:pt x="0" y="0"/>
                  </a:lnTo>
                  <a:close/>
                </a:path>
              </a:pathLst>
            </a:custGeom>
            <a:solidFill>
              <a:srgbClr val="FFFFFF"/>
            </a:solidFill>
          </p:spPr>
          <p:txBody>
            <a:bodyPr wrap="square" lIns="0" tIns="0" rIns="0" bIns="0" rtlCol="0"/>
            <a:lstStyle/>
            <a:p>
              <a:endParaRPr sz="2400"/>
            </a:p>
          </p:txBody>
        </p:sp>
        <p:sp>
          <p:nvSpPr>
            <p:cNvPr id="78" name="object 78"/>
            <p:cNvSpPr/>
            <p:nvPr/>
          </p:nvSpPr>
          <p:spPr>
            <a:xfrm>
              <a:off x="7507223" y="3343656"/>
              <a:ext cx="169545" cy="256540"/>
            </a:xfrm>
            <a:custGeom>
              <a:avLst/>
              <a:gdLst/>
              <a:ahLst/>
              <a:cxnLst/>
              <a:rect l="l" t="t" r="r" b="b"/>
              <a:pathLst>
                <a:path w="169545" h="256539">
                  <a:moveTo>
                    <a:pt x="0" y="0"/>
                  </a:moveTo>
                  <a:lnTo>
                    <a:pt x="169164" y="52222"/>
                  </a:lnTo>
                  <a:lnTo>
                    <a:pt x="169164" y="203809"/>
                  </a:lnTo>
                  <a:lnTo>
                    <a:pt x="0" y="256032"/>
                  </a:lnTo>
                  <a:lnTo>
                    <a:pt x="0" y="0"/>
                  </a:lnTo>
                  <a:close/>
                </a:path>
              </a:pathLst>
            </a:custGeom>
            <a:ln w="9525">
              <a:solidFill>
                <a:srgbClr val="000000"/>
              </a:solidFill>
            </a:ln>
          </p:spPr>
          <p:txBody>
            <a:bodyPr wrap="square" lIns="0" tIns="0" rIns="0" bIns="0" rtlCol="0"/>
            <a:lstStyle/>
            <a:p>
              <a:endParaRPr sz="2400"/>
            </a:p>
          </p:txBody>
        </p:sp>
        <p:sp>
          <p:nvSpPr>
            <p:cNvPr id="79" name="object 79"/>
            <p:cNvSpPr/>
            <p:nvPr/>
          </p:nvSpPr>
          <p:spPr>
            <a:xfrm>
              <a:off x="7507985" y="3344418"/>
              <a:ext cx="169545" cy="256540"/>
            </a:xfrm>
            <a:custGeom>
              <a:avLst/>
              <a:gdLst/>
              <a:ahLst/>
              <a:cxnLst/>
              <a:rect l="l" t="t" r="r" b="b"/>
              <a:pathLst>
                <a:path w="169545" h="256539">
                  <a:moveTo>
                    <a:pt x="0" y="0"/>
                  </a:moveTo>
                  <a:lnTo>
                    <a:pt x="0" y="256031"/>
                  </a:lnTo>
                  <a:lnTo>
                    <a:pt x="169164" y="203809"/>
                  </a:lnTo>
                  <a:lnTo>
                    <a:pt x="169164" y="52222"/>
                  </a:lnTo>
                  <a:lnTo>
                    <a:pt x="0" y="0"/>
                  </a:lnTo>
                  <a:close/>
                </a:path>
              </a:pathLst>
            </a:custGeom>
            <a:solidFill>
              <a:srgbClr val="C5DBC3"/>
            </a:solidFill>
          </p:spPr>
          <p:txBody>
            <a:bodyPr wrap="square" lIns="0" tIns="0" rIns="0" bIns="0" rtlCol="0"/>
            <a:lstStyle/>
            <a:p>
              <a:endParaRPr sz="2400"/>
            </a:p>
          </p:txBody>
        </p:sp>
        <p:sp>
          <p:nvSpPr>
            <p:cNvPr id="80" name="object 80"/>
            <p:cNvSpPr/>
            <p:nvPr/>
          </p:nvSpPr>
          <p:spPr>
            <a:xfrm>
              <a:off x="7507985" y="3344418"/>
              <a:ext cx="169545" cy="256540"/>
            </a:xfrm>
            <a:custGeom>
              <a:avLst/>
              <a:gdLst/>
              <a:ahLst/>
              <a:cxnLst/>
              <a:rect l="l" t="t" r="r" b="b"/>
              <a:pathLst>
                <a:path w="169545" h="256539">
                  <a:moveTo>
                    <a:pt x="0" y="0"/>
                  </a:moveTo>
                  <a:lnTo>
                    <a:pt x="169164" y="52222"/>
                  </a:lnTo>
                  <a:lnTo>
                    <a:pt x="169164" y="203809"/>
                  </a:lnTo>
                  <a:lnTo>
                    <a:pt x="0" y="256031"/>
                  </a:lnTo>
                  <a:lnTo>
                    <a:pt x="0" y="0"/>
                  </a:lnTo>
                  <a:close/>
                </a:path>
              </a:pathLst>
            </a:custGeom>
            <a:ln w="11112">
              <a:solidFill>
                <a:srgbClr val="E3DDD2"/>
              </a:solidFill>
            </a:ln>
          </p:spPr>
          <p:txBody>
            <a:bodyPr wrap="square" lIns="0" tIns="0" rIns="0" bIns="0" rtlCol="0"/>
            <a:lstStyle/>
            <a:p>
              <a:endParaRPr sz="2400"/>
            </a:p>
          </p:txBody>
        </p:sp>
      </p:grpSp>
      <p:sp>
        <p:nvSpPr>
          <p:cNvPr id="81" name="object 81"/>
          <p:cNvSpPr txBox="1"/>
          <p:nvPr/>
        </p:nvSpPr>
        <p:spPr>
          <a:xfrm>
            <a:off x="9740458" y="4972424"/>
            <a:ext cx="226060" cy="201636"/>
          </a:xfrm>
          <a:prstGeom prst="rect">
            <a:avLst/>
          </a:prstGeom>
        </p:spPr>
        <p:txBody>
          <a:bodyPr vert="horz" wrap="square" lIns="0" tIns="16933" rIns="0" bIns="0" rtlCol="0">
            <a:spAutoFit/>
          </a:bodyPr>
          <a:lstStyle/>
          <a:p>
            <a:pPr marL="16933" marR="6773">
              <a:lnSpc>
                <a:spcPct val="115700"/>
              </a:lnSpc>
              <a:spcBef>
                <a:spcPts val="133"/>
              </a:spcBef>
            </a:pPr>
            <a:r>
              <a:rPr sz="533" spc="-7" dirty="0">
                <a:solidFill>
                  <a:srgbClr val="82FFFF"/>
                </a:solidFill>
                <a:latin typeface="Calibri"/>
                <a:cs typeface="Calibri"/>
              </a:rPr>
              <a:t>B</a:t>
            </a:r>
            <a:r>
              <a:rPr sz="533" dirty="0">
                <a:solidFill>
                  <a:srgbClr val="82FFFF"/>
                </a:solidFill>
                <a:latin typeface="Calibri"/>
                <a:cs typeface="Calibri"/>
              </a:rPr>
              <a:t>r</a:t>
            </a:r>
            <a:r>
              <a:rPr sz="533" spc="-7" dirty="0">
                <a:solidFill>
                  <a:srgbClr val="82FFFF"/>
                </a:solidFill>
                <a:latin typeface="Calibri"/>
                <a:cs typeface="Calibri"/>
              </a:rPr>
              <a:t>a</a:t>
            </a:r>
            <a:r>
              <a:rPr sz="533" spc="-13" dirty="0">
                <a:solidFill>
                  <a:srgbClr val="82FFFF"/>
                </a:solidFill>
                <a:latin typeface="Calibri"/>
                <a:cs typeface="Calibri"/>
              </a:rPr>
              <a:t>n</a:t>
            </a:r>
            <a:r>
              <a:rPr sz="533" spc="-7" dirty="0">
                <a:solidFill>
                  <a:srgbClr val="82FFFF"/>
                </a:solidFill>
                <a:latin typeface="Calibri"/>
                <a:cs typeface="Calibri"/>
              </a:rPr>
              <a:t>ch  </a:t>
            </a:r>
            <a:r>
              <a:rPr sz="533" spc="-13" dirty="0">
                <a:solidFill>
                  <a:srgbClr val="82FFFF"/>
                </a:solidFill>
                <a:latin typeface="Calibri"/>
                <a:cs typeface="Calibri"/>
              </a:rPr>
              <a:t>Comp</a:t>
            </a:r>
            <a:r>
              <a:rPr sz="533" spc="-13" dirty="0">
                <a:solidFill>
                  <a:srgbClr val="E3DDD2"/>
                </a:solidFill>
                <a:latin typeface="Calibri"/>
                <a:cs typeface="Calibri"/>
              </a:rPr>
              <a:t>.</a:t>
            </a:r>
            <a:endParaRPr sz="533">
              <a:latin typeface="Calibri"/>
              <a:cs typeface="Calibri"/>
            </a:endParaRPr>
          </a:p>
        </p:txBody>
      </p:sp>
      <p:grpSp>
        <p:nvGrpSpPr>
          <p:cNvPr id="82" name="object 82"/>
          <p:cNvGrpSpPr/>
          <p:nvPr/>
        </p:nvGrpSpPr>
        <p:grpSpPr>
          <a:xfrm>
            <a:off x="9173985" y="4634856"/>
            <a:ext cx="431800" cy="736600"/>
            <a:chOff x="7074027" y="3110102"/>
            <a:chExt cx="323850" cy="552450"/>
          </a:xfrm>
        </p:grpSpPr>
        <p:sp>
          <p:nvSpPr>
            <p:cNvPr id="83" name="object 83"/>
            <p:cNvSpPr/>
            <p:nvPr/>
          </p:nvSpPr>
          <p:spPr>
            <a:xfrm>
              <a:off x="7078980" y="3115055"/>
              <a:ext cx="312420" cy="541020"/>
            </a:xfrm>
            <a:custGeom>
              <a:avLst/>
              <a:gdLst/>
              <a:ahLst/>
              <a:cxnLst/>
              <a:rect l="l" t="t" r="r" b="b"/>
              <a:pathLst>
                <a:path w="312420" h="541020">
                  <a:moveTo>
                    <a:pt x="312420" y="0"/>
                  </a:moveTo>
                  <a:lnTo>
                    <a:pt x="0" y="0"/>
                  </a:lnTo>
                  <a:lnTo>
                    <a:pt x="0" y="541019"/>
                  </a:lnTo>
                  <a:lnTo>
                    <a:pt x="312420" y="541019"/>
                  </a:lnTo>
                  <a:lnTo>
                    <a:pt x="312420" y="0"/>
                  </a:lnTo>
                  <a:close/>
                </a:path>
              </a:pathLst>
            </a:custGeom>
            <a:solidFill>
              <a:srgbClr val="C5DBC3"/>
            </a:solidFill>
          </p:spPr>
          <p:txBody>
            <a:bodyPr wrap="square" lIns="0" tIns="0" rIns="0" bIns="0" rtlCol="0"/>
            <a:lstStyle/>
            <a:p>
              <a:endParaRPr sz="2400"/>
            </a:p>
          </p:txBody>
        </p:sp>
        <p:sp>
          <p:nvSpPr>
            <p:cNvPr id="84" name="object 84"/>
            <p:cNvSpPr/>
            <p:nvPr/>
          </p:nvSpPr>
          <p:spPr>
            <a:xfrm>
              <a:off x="7079742" y="3115817"/>
              <a:ext cx="312420" cy="541020"/>
            </a:xfrm>
            <a:custGeom>
              <a:avLst/>
              <a:gdLst/>
              <a:ahLst/>
              <a:cxnLst/>
              <a:rect l="l" t="t" r="r" b="b"/>
              <a:pathLst>
                <a:path w="312420" h="541020">
                  <a:moveTo>
                    <a:pt x="0" y="0"/>
                  </a:moveTo>
                  <a:lnTo>
                    <a:pt x="312420" y="0"/>
                  </a:lnTo>
                  <a:lnTo>
                    <a:pt x="312420" y="541019"/>
                  </a:lnTo>
                  <a:lnTo>
                    <a:pt x="0" y="541019"/>
                  </a:lnTo>
                  <a:lnTo>
                    <a:pt x="0" y="0"/>
                  </a:lnTo>
                  <a:close/>
                </a:path>
              </a:pathLst>
            </a:custGeom>
            <a:ln w="11112">
              <a:solidFill>
                <a:srgbClr val="E3DDD2"/>
              </a:solidFill>
            </a:ln>
          </p:spPr>
          <p:txBody>
            <a:bodyPr wrap="square" lIns="0" tIns="0" rIns="0" bIns="0" rtlCol="0"/>
            <a:lstStyle/>
            <a:p>
              <a:endParaRPr sz="2400"/>
            </a:p>
          </p:txBody>
        </p:sp>
      </p:grpSp>
      <p:sp>
        <p:nvSpPr>
          <p:cNvPr id="85" name="object 85"/>
          <p:cNvSpPr txBox="1"/>
          <p:nvPr/>
        </p:nvSpPr>
        <p:spPr>
          <a:xfrm>
            <a:off x="9252547" y="4619126"/>
            <a:ext cx="263313" cy="140209"/>
          </a:xfrm>
          <a:prstGeom prst="rect">
            <a:avLst/>
          </a:prstGeom>
        </p:spPr>
        <p:txBody>
          <a:bodyPr vert="horz" wrap="square" lIns="0" tIns="16933" rIns="0" bIns="0" rtlCol="0">
            <a:spAutoFit/>
          </a:bodyPr>
          <a:lstStyle/>
          <a:p>
            <a:pPr marL="16933">
              <a:spcBef>
                <a:spcPts val="133"/>
              </a:spcBef>
            </a:pPr>
            <a:r>
              <a:rPr sz="800" spc="-7" dirty="0">
                <a:solidFill>
                  <a:srgbClr val="82FFFF"/>
                </a:solidFill>
                <a:latin typeface="Calibri"/>
                <a:cs typeface="Calibri"/>
              </a:rPr>
              <a:t>R</a:t>
            </a:r>
            <a:r>
              <a:rPr sz="800" dirty="0">
                <a:solidFill>
                  <a:srgbClr val="82FFFF"/>
                </a:solidFill>
                <a:latin typeface="Calibri"/>
                <a:cs typeface="Calibri"/>
              </a:rPr>
              <a:t>eg</a:t>
            </a:r>
            <a:r>
              <a:rPr sz="800" spc="-73" dirty="0">
                <a:solidFill>
                  <a:srgbClr val="82FFFF"/>
                </a:solidFill>
                <a:latin typeface="Calibri"/>
                <a:cs typeface="Calibri"/>
              </a:rPr>
              <a:t> </a:t>
            </a:r>
            <a:r>
              <a:rPr sz="800" spc="-7" dirty="0">
                <a:solidFill>
                  <a:srgbClr val="82FFFF"/>
                </a:solidFill>
                <a:latin typeface="Calibri"/>
                <a:cs typeface="Calibri"/>
              </a:rPr>
              <a:t>[]</a:t>
            </a:r>
            <a:endParaRPr sz="800">
              <a:latin typeface="Calibri"/>
              <a:cs typeface="Calibri"/>
            </a:endParaRPr>
          </a:p>
        </p:txBody>
      </p:sp>
      <p:sp>
        <p:nvSpPr>
          <p:cNvPr id="86" name="object 86"/>
          <p:cNvSpPr/>
          <p:nvPr/>
        </p:nvSpPr>
        <p:spPr>
          <a:xfrm>
            <a:off x="9484374" y="5288654"/>
            <a:ext cx="75353" cy="75353"/>
          </a:xfrm>
          <a:custGeom>
            <a:avLst/>
            <a:gdLst/>
            <a:ahLst/>
            <a:cxnLst/>
            <a:rect l="l" t="t" r="r" b="b"/>
            <a:pathLst>
              <a:path w="56515" h="56514">
                <a:moveTo>
                  <a:pt x="0" y="56387"/>
                </a:moveTo>
                <a:lnTo>
                  <a:pt x="29044" y="0"/>
                </a:lnTo>
                <a:lnTo>
                  <a:pt x="56388" y="56387"/>
                </a:lnTo>
                <a:lnTo>
                  <a:pt x="0" y="56387"/>
                </a:lnTo>
                <a:close/>
              </a:path>
            </a:pathLst>
          </a:custGeom>
          <a:ln w="11112">
            <a:solidFill>
              <a:srgbClr val="E3DDD2"/>
            </a:solidFill>
          </a:ln>
        </p:spPr>
        <p:txBody>
          <a:bodyPr wrap="square" lIns="0" tIns="0" rIns="0" bIns="0" rtlCol="0"/>
          <a:lstStyle/>
          <a:p>
            <a:endParaRPr sz="2400"/>
          </a:p>
        </p:txBody>
      </p:sp>
      <p:sp>
        <p:nvSpPr>
          <p:cNvPr id="87" name="object 87"/>
          <p:cNvSpPr txBox="1"/>
          <p:nvPr/>
        </p:nvSpPr>
        <p:spPr>
          <a:xfrm>
            <a:off x="10830438" y="4925554"/>
            <a:ext cx="164252" cy="98254"/>
          </a:xfrm>
          <a:prstGeom prst="rect">
            <a:avLst/>
          </a:prstGeom>
        </p:spPr>
        <p:txBody>
          <a:bodyPr vert="horz" wrap="square" lIns="0" tIns="16087" rIns="0" bIns="0" rtlCol="0">
            <a:spAutoFit/>
          </a:bodyPr>
          <a:lstStyle/>
          <a:p>
            <a:pPr marL="16933">
              <a:spcBef>
                <a:spcPts val="127"/>
              </a:spcBef>
            </a:pPr>
            <a:r>
              <a:rPr sz="533" spc="-13" dirty="0">
                <a:solidFill>
                  <a:srgbClr val="82FFFF"/>
                </a:solidFill>
                <a:latin typeface="Calibri"/>
                <a:cs typeface="Calibri"/>
              </a:rPr>
              <a:t>Addr</a:t>
            </a:r>
            <a:endParaRPr sz="533">
              <a:latin typeface="Calibri"/>
              <a:cs typeface="Calibri"/>
            </a:endParaRPr>
          </a:p>
        </p:txBody>
      </p:sp>
      <p:sp>
        <p:nvSpPr>
          <p:cNvPr id="88" name="object 88"/>
          <p:cNvSpPr txBox="1"/>
          <p:nvPr/>
        </p:nvSpPr>
        <p:spPr>
          <a:xfrm>
            <a:off x="10841638" y="5059868"/>
            <a:ext cx="222673" cy="98254"/>
          </a:xfrm>
          <a:prstGeom prst="rect">
            <a:avLst/>
          </a:prstGeom>
        </p:spPr>
        <p:txBody>
          <a:bodyPr vert="horz" wrap="square" lIns="0" tIns="16087" rIns="0" bIns="0" rtlCol="0">
            <a:spAutoFit/>
          </a:bodyPr>
          <a:lstStyle/>
          <a:p>
            <a:pPr marL="16933">
              <a:spcBef>
                <a:spcPts val="127"/>
              </a:spcBef>
            </a:pPr>
            <a:r>
              <a:rPr sz="533" spc="-13" dirty="0">
                <a:solidFill>
                  <a:srgbClr val="82FFFF"/>
                </a:solidFill>
                <a:latin typeface="Calibri"/>
                <a:cs typeface="Calibri"/>
              </a:rPr>
              <a:t>D</a:t>
            </a:r>
            <a:r>
              <a:rPr sz="533" spc="-7" dirty="0">
                <a:solidFill>
                  <a:srgbClr val="82FFFF"/>
                </a:solidFill>
                <a:latin typeface="Calibri"/>
                <a:cs typeface="Calibri"/>
              </a:rPr>
              <a:t>a</a:t>
            </a:r>
            <a:r>
              <a:rPr sz="533" spc="-13" dirty="0">
                <a:solidFill>
                  <a:srgbClr val="82FFFF"/>
                </a:solidFill>
                <a:latin typeface="Calibri"/>
                <a:cs typeface="Calibri"/>
              </a:rPr>
              <a:t>t</a:t>
            </a:r>
            <a:r>
              <a:rPr sz="533" spc="-7" dirty="0">
                <a:solidFill>
                  <a:srgbClr val="82FFFF"/>
                </a:solidFill>
                <a:latin typeface="Calibri"/>
                <a:cs typeface="Calibri"/>
              </a:rPr>
              <a:t>aW</a:t>
            </a:r>
            <a:endParaRPr sz="533">
              <a:latin typeface="Calibri"/>
              <a:cs typeface="Calibri"/>
            </a:endParaRPr>
          </a:p>
        </p:txBody>
      </p:sp>
      <p:sp>
        <p:nvSpPr>
          <p:cNvPr id="89" name="object 89"/>
          <p:cNvSpPr txBox="1"/>
          <p:nvPr/>
        </p:nvSpPr>
        <p:spPr>
          <a:xfrm>
            <a:off x="11096784" y="4963642"/>
            <a:ext cx="198967" cy="98254"/>
          </a:xfrm>
          <a:prstGeom prst="rect">
            <a:avLst/>
          </a:prstGeom>
        </p:spPr>
        <p:txBody>
          <a:bodyPr vert="horz" wrap="square" lIns="0" tIns="16087" rIns="0" bIns="0" rtlCol="0">
            <a:spAutoFit/>
          </a:bodyPr>
          <a:lstStyle/>
          <a:p>
            <a:pPr marL="16933">
              <a:spcBef>
                <a:spcPts val="127"/>
              </a:spcBef>
            </a:pPr>
            <a:r>
              <a:rPr sz="533" spc="-13" dirty="0">
                <a:solidFill>
                  <a:srgbClr val="82FFFF"/>
                </a:solidFill>
                <a:latin typeface="Calibri"/>
                <a:cs typeface="Calibri"/>
              </a:rPr>
              <a:t>D</a:t>
            </a:r>
            <a:r>
              <a:rPr sz="533" spc="-7" dirty="0">
                <a:solidFill>
                  <a:srgbClr val="82FFFF"/>
                </a:solidFill>
                <a:latin typeface="Calibri"/>
                <a:cs typeface="Calibri"/>
              </a:rPr>
              <a:t>a</a:t>
            </a:r>
            <a:r>
              <a:rPr sz="533" spc="-13" dirty="0">
                <a:solidFill>
                  <a:srgbClr val="82FFFF"/>
                </a:solidFill>
                <a:latin typeface="Calibri"/>
                <a:cs typeface="Calibri"/>
              </a:rPr>
              <a:t>t</a:t>
            </a:r>
            <a:r>
              <a:rPr sz="533" spc="-7" dirty="0">
                <a:solidFill>
                  <a:srgbClr val="82FFFF"/>
                </a:solidFill>
                <a:latin typeface="Calibri"/>
                <a:cs typeface="Calibri"/>
              </a:rPr>
              <a:t>aR</a:t>
            </a:r>
            <a:endParaRPr sz="533">
              <a:latin typeface="Calibri"/>
              <a:cs typeface="Calibri"/>
            </a:endParaRPr>
          </a:p>
        </p:txBody>
      </p:sp>
      <p:grpSp>
        <p:nvGrpSpPr>
          <p:cNvPr id="90" name="object 90"/>
          <p:cNvGrpSpPr/>
          <p:nvPr/>
        </p:nvGrpSpPr>
        <p:grpSpPr>
          <a:xfrm>
            <a:off x="10310084" y="4712284"/>
            <a:ext cx="1303867" cy="430107"/>
            <a:chOff x="7926101" y="3168173"/>
            <a:chExt cx="977900" cy="322580"/>
          </a:xfrm>
        </p:grpSpPr>
        <p:sp>
          <p:nvSpPr>
            <p:cNvPr id="91" name="object 91"/>
            <p:cNvSpPr/>
            <p:nvPr/>
          </p:nvSpPr>
          <p:spPr>
            <a:xfrm>
              <a:off x="8701280" y="3387083"/>
              <a:ext cx="135890" cy="50800"/>
            </a:xfrm>
            <a:custGeom>
              <a:avLst/>
              <a:gdLst/>
              <a:ahLst/>
              <a:cxnLst/>
              <a:rect l="l" t="t" r="r" b="b"/>
              <a:pathLst>
                <a:path w="135890" h="50800">
                  <a:moveTo>
                    <a:pt x="126578" y="18440"/>
                  </a:moveTo>
                  <a:lnTo>
                    <a:pt x="124828" y="18440"/>
                  </a:lnTo>
                  <a:lnTo>
                    <a:pt x="125260" y="29298"/>
                  </a:lnTo>
                  <a:lnTo>
                    <a:pt x="105457" y="30136"/>
                  </a:lnTo>
                  <a:lnTo>
                    <a:pt x="90893" y="39585"/>
                  </a:lnTo>
                  <a:lnTo>
                    <a:pt x="88506" y="41160"/>
                  </a:lnTo>
                  <a:lnTo>
                    <a:pt x="87807" y="44577"/>
                  </a:lnTo>
                  <a:lnTo>
                    <a:pt x="89344" y="47015"/>
                  </a:lnTo>
                  <a:lnTo>
                    <a:pt x="90893" y="49580"/>
                  </a:lnTo>
                  <a:lnTo>
                    <a:pt x="94259" y="50304"/>
                  </a:lnTo>
                  <a:lnTo>
                    <a:pt x="96634" y="48729"/>
                  </a:lnTo>
                  <a:lnTo>
                    <a:pt x="135636" y="23291"/>
                  </a:lnTo>
                  <a:lnTo>
                    <a:pt x="126578" y="18440"/>
                  </a:lnTo>
                  <a:close/>
                </a:path>
                <a:path w="135890" h="50800">
                  <a:moveTo>
                    <a:pt x="105141" y="19273"/>
                  </a:moveTo>
                  <a:lnTo>
                    <a:pt x="0" y="23723"/>
                  </a:lnTo>
                  <a:lnTo>
                    <a:pt x="419" y="34582"/>
                  </a:lnTo>
                  <a:lnTo>
                    <a:pt x="105457" y="30136"/>
                  </a:lnTo>
                  <a:lnTo>
                    <a:pt x="114473" y="24287"/>
                  </a:lnTo>
                  <a:lnTo>
                    <a:pt x="105141" y="19273"/>
                  </a:lnTo>
                  <a:close/>
                </a:path>
                <a:path w="135890" h="50800">
                  <a:moveTo>
                    <a:pt x="122174" y="19291"/>
                  </a:moveTo>
                  <a:lnTo>
                    <a:pt x="114473" y="24287"/>
                  </a:lnTo>
                  <a:lnTo>
                    <a:pt x="122453" y="28575"/>
                  </a:lnTo>
                  <a:lnTo>
                    <a:pt x="122174" y="19291"/>
                  </a:lnTo>
                  <a:close/>
                </a:path>
                <a:path w="135890" h="50800">
                  <a:moveTo>
                    <a:pt x="92151" y="0"/>
                  </a:moveTo>
                  <a:lnTo>
                    <a:pt x="88925" y="1003"/>
                  </a:lnTo>
                  <a:lnTo>
                    <a:pt x="87528" y="3581"/>
                  </a:lnTo>
                  <a:lnTo>
                    <a:pt x="86258" y="6286"/>
                  </a:lnTo>
                  <a:lnTo>
                    <a:pt x="87236" y="9575"/>
                  </a:lnTo>
                  <a:lnTo>
                    <a:pt x="89763" y="11010"/>
                  </a:lnTo>
                  <a:lnTo>
                    <a:pt x="105141" y="19273"/>
                  </a:lnTo>
                  <a:lnTo>
                    <a:pt x="124828" y="18440"/>
                  </a:lnTo>
                  <a:lnTo>
                    <a:pt x="126578" y="18440"/>
                  </a:lnTo>
                  <a:lnTo>
                    <a:pt x="92151" y="0"/>
                  </a:lnTo>
                  <a:close/>
                </a:path>
              </a:pathLst>
            </a:custGeom>
            <a:solidFill>
              <a:srgbClr val="767070"/>
            </a:solidFill>
          </p:spPr>
          <p:txBody>
            <a:bodyPr wrap="square" lIns="0" tIns="0" rIns="0" bIns="0" rtlCol="0"/>
            <a:lstStyle/>
            <a:p>
              <a:endParaRPr sz="2400"/>
            </a:p>
          </p:txBody>
        </p:sp>
        <p:sp>
          <p:nvSpPr>
            <p:cNvPr id="92" name="object 92"/>
            <p:cNvSpPr/>
            <p:nvPr/>
          </p:nvSpPr>
          <p:spPr>
            <a:xfrm>
              <a:off x="8701280" y="3387083"/>
              <a:ext cx="135890" cy="50800"/>
            </a:xfrm>
            <a:custGeom>
              <a:avLst/>
              <a:gdLst/>
              <a:ahLst/>
              <a:cxnLst/>
              <a:rect l="l" t="t" r="r" b="b"/>
              <a:pathLst>
                <a:path w="135890" h="50800">
                  <a:moveTo>
                    <a:pt x="419" y="34582"/>
                  </a:moveTo>
                  <a:lnTo>
                    <a:pt x="125260" y="29298"/>
                  </a:lnTo>
                  <a:lnTo>
                    <a:pt x="124828" y="18440"/>
                  </a:lnTo>
                  <a:lnTo>
                    <a:pt x="0" y="23723"/>
                  </a:lnTo>
                  <a:lnTo>
                    <a:pt x="419" y="34582"/>
                  </a:lnTo>
                  <a:close/>
                </a:path>
                <a:path w="135890" h="50800">
                  <a:moveTo>
                    <a:pt x="96634" y="48729"/>
                  </a:moveTo>
                  <a:lnTo>
                    <a:pt x="135636" y="23291"/>
                  </a:lnTo>
                  <a:lnTo>
                    <a:pt x="94818" y="1435"/>
                  </a:lnTo>
                  <a:lnTo>
                    <a:pt x="92151" y="0"/>
                  </a:lnTo>
                  <a:lnTo>
                    <a:pt x="88925" y="1003"/>
                  </a:lnTo>
                  <a:lnTo>
                    <a:pt x="87528" y="3581"/>
                  </a:lnTo>
                  <a:lnTo>
                    <a:pt x="86258" y="6286"/>
                  </a:lnTo>
                  <a:lnTo>
                    <a:pt x="87236" y="9575"/>
                  </a:lnTo>
                  <a:lnTo>
                    <a:pt x="89763" y="11010"/>
                  </a:lnTo>
                  <a:lnTo>
                    <a:pt x="122453" y="28575"/>
                  </a:lnTo>
                  <a:lnTo>
                    <a:pt x="122174" y="19291"/>
                  </a:lnTo>
                  <a:lnTo>
                    <a:pt x="90893" y="39585"/>
                  </a:lnTo>
                  <a:lnTo>
                    <a:pt x="88506" y="41160"/>
                  </a:lnTo>
                  <a:lnTo>
                    <a:pt x="87807" y="44577"/>
                  </a:lnTo>
                  <a:lnTo>
                    <a:pt x="89344" y="47015"/>
                  </a:lnTo>
                  <a:lnTo>
                    <a:pt x="90893" y="49580"/>
                  </a:lnTo>
                  <a:lnTo>
                    <a:pt x="94259" y="50304"/>
                  </a:lnTo>
                  <a:lnTo>
                    <a:pt x="96634" y="48729"/>
                  </a:lnTo>
                  <a:close/>
                </a:path>
              </a:pathLst>
            </a:custGeom>
            <a:ln w="3175">
              <a:solidFill>
                <a:srgbClr val="E3DDD2"/>
              </a:solidFill>
            </a:ln>
          </p:spPr>
          <p:txBody>
            <a:bodyPr wrap="square" lIns="0" tIns="0" rIns="0" bIns="0" rtlCol="0"/>
            <a:lstStyle/>
            <a:p>
              <a:endParaRPr sz="2400"/>
            </a:p>
          </p:txBody>
        </p:sp>
        <p:sp>
          <p:nvSpPr>
            <p:cNvPr id="93" name="object 93"/>
            <p:cNvSpPr/>
            <p:nvPr/>
          </p:nvSpPr>
          <p:spPr>
            <a:xfrm>
              <a:off x="8840723" y="3201923"/>
              <a:ext cx="58419" cy="283845"/>
            </a:xfrm>
            <a:custGeom>
              <a:avLst/>
              <a:gdLst/>
              <a:ahLst/>
              <a:cxnLst/>
              <a:rect l="l" t="t" r="r" b="b"/>
              <a:pathLst>
                <a:path w="58420" h="283845">
                  <a:moveTo>
                    <a:pt x="0" y="0"/>
                  </a:moveTo>
                  <a:lnTo>
                    <a:pt x="0" y="283464"/>
                  </a:lnTo>
                  <a:lnTo>
                    <a:pt x="57912" y="248246"/>
                  </a:lnTo>
                  <a:lnTo>
                    <a:pt x="57912" y="35217"/>
                  </a:lnTo>
                  <a:lnTo>
                    <a:pt x="0" y="0"/>
                  </a:lnTo>
                  <a:close/>
                </a:path>
              </a:pathLst>
            </a:custGeom>
            <a:solidFill>
              <a:srgbClr val="C5DBC3"/>
            </a:solidFill>
          </p:spPr>
          <p:txBody>
            <a:bodyPr wrap="square" lIns="0" tIns="0" rIns="0" bIns="0" rtlCol="0"/>
            <a:lstStyle/>
            <a:p>
              <a:endParaRPr sz="2400"/>
            </a:p>
          </p:txBody>
        </p:sp>
        <p:sp>
          <p:nvSpPr>
            <p:cNvPr id="94" name="object 94"/>
            <p:cNvSpPr/>
            <p:nvPr/>
          </p:nvSpPr>
          <p:spPr>
            <a:xfrm>
              <a:off x="8840723" y="3201923"/>
              <a:ext cx="58419" cy="283845"/>
            </a:xfrm>
            <a:custGeom>
              <a:avLst/>
              <a:gdLst/>
              <a:ahLst/>
              <a:cxnLst/>
              <a:rect l="l" t="t" r="r" b="b"/>
              <a:pathLst>
                <a:path w="58420" h="283845">
                  <a:moveTo>
                    <a:pt x="0" y="0"/>
                  </a:moveTo>
                  <a:lnTo>
                    <a:pt x="57912" y="35217"/>
                  </a:lnTo>
                  <a:lnTo>
                    <a:pt x="57912" y="248246"/>
                  </a:lnTo>
                  <a:lnTo>
                    <a:pt x="0" y="283464"/>
                  </a:lnTo>
                  <a:lnTo>
                    <a:pt x="0" y="0"/>
                  </a:lnTo>
                  <a:close/>
                </a:path>
              </a:pathLst>
            </a:custGeom>
            <a:ln w="9525">
              <a:solidFill>
                <a:srgbClr val="000000"/>
              </a:solidFill>
            </a:ln>
          </p:spPr>
          <p:txBody>
            <a:bodyPr wrap="square" lIns="0" tIns="0" rIns="0" bIns="0" rtlCol="0"/>
            <a:lstStyle/>
            <a:p>
              <a:endParaRPr sz="2400"/>
            </a:p>
          </p:txBody>
        </p:sp>
        <p:sp>
          <p:nvSpPr>
            <p:cNvPr id="95" name="object 95"/>
            <p:cNvSpPr/>
            <p:nvPr/>
          </p:nvSpPr>
          <p:spPr>
            <a:xfrm>
              <a:off x="8851391" y="3387851"/>
              <a:ext cx="29209" cy="68580"/>
            </a:xfrm>
            <a:custGeom>
              <a:avLst/>
              <a:gdLst/>
              <a:ahLst/>
              <a:cxnLst/>
              <a:rect l="l" t="t" r="r" b="b"/>
              <a:pathLst>
                <a:path w="29209" h="68579">
                  <a:moveTo>
                    <a:pt x="0" y="0"/>
                  </a:moveTo>
                  <a:lnTo>
                    <a:pt x="28955" y="0"/>
                  </a:lnTo>
                  <a:lnTo>
                    <a:pt x="28955" y="68580"/>
                  </a:lnTo>
                  <a:lnTo>
                    <a:pt x="0" y="68580"/>
                  </a:lnTo>
                  <a:lnTo>
                    <a:pt x="0" y="0"/>
                  </a:lnTo>
                  <a:close/>
                </a:path>
              </a:pathLst>
            </a:custGeom>
            <a:ln w="3175">
              <a:solidFill>
                <a:srgbClr val="E3DDD2"/>
              </a:solidFill>
            </a:ln>
          </p:spPr>
          <p:txBody>
            <a:bodyPr wrap="square" lIns="0" tIns="0" rIns="0" bIns="0" rtlCol="0"/>
            <a:lstStyle/>
            <a:p>
              <a:endParaRPr sz="2400"/>
            </a:p>
          </p:txBody>
        </p:sp>
        <p:pic>
          <p:nvPicPr>
            <p:cNvPr id="96" name="object 96"/>
            <p:cNvPicPr/>
            <p:nvPr/>
          </p:nvPicPr>
          <p:blipFill>
            <a:blip r:embed="rId4" cstate="print"/>
            <a:stretch>
              <a:fillRect/>
            </a:stretch>
          </p:blipFill>
          <p:spPr>
            <a:xfrm>
              <a:off x="7926101" y="3168173"/>
              <a:ext cx="69024" cy="210756"/>
            </a:xfrm>
            <a:prstGeom prst="rect">
              <a:avLst/>
            </a:prstGeom>
          </p:spPr>
        </p:pic>
      </p:grpSp>
      <p:sp>
        <p:nvSpPr>
          <p:cNvPr id="97" name="object 97"/>
          <p:cNvSpPr txBox="1"/>
          <p:nvPr/>
        </p:nvSpPr>
        <p:spPr>
          <a:xfrm>
            <a:off x="11526474" y="4983732"/>
            <a:ext cx="68580" cy="98254"/>
          </a:xfrm>
          <a:prstGeom prst="rect">
            <a:avLst/>
          </a:prstGeom>
        </p:spPr>
        <p:txBody>
          <a:bodyPr vert="horz" wrap="square" lIns="0" tIns="16087" rIns="0" bIns="0" rtlCol="0">
            <a:spAutoFit/>
          </a:bodyPr>
          <a:lstStyle/>
          <a:p>
            <a:pPr marL="16933">
              <a:spcBef>
                <a:spcPts val="127"/>
              </a:spcBef>
            </a:pPr>
            <a:r>
              <a:rPr sz="533" spc="-7" dirty="0">
                <a:solidFill>
                  <a:srgbClr val="E3DDD2"/>
                </a:solidFill>
                <a:latin typeface="Calibri"/>
                <a:cs typeface="Calibri"/>
              </a:rPr>
              <a:t>0</a:t>
            </a:r>
            <a:endParaRPr sz="533">
              <a:latin typeface="Calibri"/>
              <a:cs typeface="Calibri"/>
            </a:endParaRPr>
          </a:p>
        </p:txBody>
      </p:sp>
      <p:sp>
        <p:nvSpPr>
          <p:cNvPr id="98" name="object 98"/>
          <p:cNvSpPr/>
          <p:nvPr/>
        </p:nvSpPr>
        <p:spPr>
          <a:xfrm>
            <a:off x="11543806" y="4897492"/>
            <a:ext cx="38945" cy="91440"/>
          </a:xfrm>
          <a:custGeom>
            <a:avLst/>
            <a:gdLst/>
            <a:ahLst/>
            <a:cxnLst/>
            <a:rect l="l" t="t" r="r" b="b"/>
            <a:pathLst>
              <a:path w="29209" h="68579">
                <a:moveTo>
                  <a:pt x="0" y="0"/>
                </a:moveTo>
                <a:lnTo>
                  <a:pt x="28955" y="0"/>
                </a:lnTo>
                <a:lnTo>
                  <a:pt x="28955" y="68580"/>
                </a:lnTo>
                <a:lnTo>
                  <a:pt x="0" y="68580"/>
                </a:lnTo>
                <a:lnTo>
                  <a:pt x="0" y="0"/>
                </a:lnTo>
                <a:close/>
              </a:path>
            </a:pathLst>
          </a:custGeom>
          <a:ln w="3175">
            <a:solidFill>
              <a:srgbClr val="E3DDD2"/>
            </a:solidFill>
          </a:ln>
        </p:spPr>
        <p:txBody>
          <a:bodyPr wrap="square" lIns="0" tIns="0" rIns="0" bIns="0" rtlCol="0"/>
          <a:lstStyle/>
          <a:p>
            <a:endParaRPr sz="2400"/>
          </a:p>
        </p:txBody>
      </p:sp>
      <p:sp>
        <p:nvSpPr>
          <p:cNvPr id="99" name="object 99"/>
          <p:cNvSpPr txBox="1"/>
          <p:nvPr/>
        </p:nvSpPr>
        <p:spPr>
          <a:xfrm>
            <a:off x="11526474" y="4768879"/>
            <a:ext cx="68580" cy="98254"/>
          </a:xfrm>
          <a:prstGeom prst="rect">
            <a:avLst/>
          </a:prstGeom>
        </p:spPr>
        <p:txBody>
          <a:bodyPr vert="horz" wrap="square" lIns="0" tIns="16087" rIns="0" bIns="0" rtlCol="0">
            <a:spAutoFit/>
          </a:bodyPr>
          <a:lstStyle/>
          <a:p>
            <a:pPr marL="16933">
              <a:spcBef>
                <a:spcPts val="127"/>
              </a:spcBef>
            </a:pPr>
            <a:r>
              <a:rPr sz="533" spc="-7" dirty="0">
                <a:solidFill>
                  <a:srgbClr val="E3DDD2"/>
                </a:solidFill>
                <a:latin typeface="Calibri"/>
                <a:cs typeface="Calibri"/>
              </a:rPr>
              <a:t>2</a:t>
            </a:r>
            <a:endParaRPr sz="533">
              <a:latin typeface="Calibri"/>
              <a:cs typeface="Calibri"/>
            </a:endParaRPr>
          </a:p>
        </p:txBody>
      </p:sp>
      <p:grpSp>
        <p:nvGrpSpPr>
          <p:cNvPr id="100" name="object 100"/>
          <p:cNvGrpSpPr/>
          <p:nvPr/>
        </p:nvGrpSpPr>
        <p:grpSpPr>
          <a:xfrm>
            <a:off x="7810004" y="4532750"/>
            <a:ext cx="3721100" cy="534247"/>
            <a:chOff x="6051041" y="3033522"/>
            <a:chExt cx="2790825" cy="400685"/>
          </a:xfrm>
        </p:grpSpPr>
        <p:sp>
          <p:nvSpPr>
            <p:cNvPr id="101" name="object 101"/>
            <p:cNvSpPr/>
            <p:nvPr/>
          </p:nvSpPr>
          <p:spPr>
            <a:xfrm>
              <a:off x="8189215" y="3356616"/>
              <a:ext cx="140335" cy="50800"/>
            </a:xfrm>
            <a:custGeom>
              <a:avLst/>
              <a:gdLst/>
              <a:ahLst/>
              <a:cxnLst/>
              <a:rect l="l" t="t" r="r" b="b"/>
              <a:pathLst>
                <a:path w="140334" h="50800">
                  <a:moveTo>
                    <a:pt x="131110" y="17856"/>
                  </a:moveTo>
                  <a:lnTo>
                    <a:pt x="129298" y="17856"/>
                  </a:lnTo>
                  <a:lnTo>
                    <a:pt x="129997" y="28714"/>
                  </a:lnTo>
                  <a:lnTo>
                    <a:pt x="110189" y="29874"/>
                  </a:lnTo>
                  <a:lnTo>
                    <a:pt x="95897" y="39573"/>
                  </a:lnTo>
                  <a:lnTo>
                    <a:pt x="93522" y="41287"/>
                  </a:lnTo>
                  <a:lnTo>
                    <a:pt x="92824" y="44564"/>
                  </a:lnTo>
                  <a:lnTo>
                    <a:pt x="94500" y="47142"/>
                  </a:lnTo>
                  <a:lnTo>
                    <a:pt x="96037" y="49568"/>
                  </a:lnTo>
                  <a:lnTo>
                    <a:pt x="99390" y="50291"/>
                  </a:lnTo>
                  <a:lnTo>
                    <a:pt x="101765" y="48564"/>
                  </a:lnTo>
                  <a:lnTo>
                    <a:pt x="140207" y="22567"/>
                  </a:lnTo>
                  <a:lnTo>
                    <a:pt x="131110" y="17856"/>
                  </a:lnTo>
                  <a:close/>
                </a:path>
                <a:path w="140334" h="50800">
                  <a:moveTo>
                    <a:pt x="109696" y="19003"/>
                  </a:moveTo>
                  <a:lnTo>
                    <a:pt x="0" y="25425"/>
                  </a:lnTo>
                  <a:lnTo>
                    <a:pt x="698" y="36283"/>
                  </a:lnTo>
                  <a:lnTo>
                    <a:pt x="110189" y="29874"/>
                  </a:lnTo>
                  <a:lnTo>
                    <a:pt x="119028" y="23875"/>
                  </a:lnTo>
                  <a:lnTo>
                    <a:pt x="109696" y="19003"/>
                  </a:lnTo>
                  <a:close/>
                </a:path>
                <a:path w="140334" h="50800">
                  <a:moveTo>
                    <a:pt x="126644" y="18707"/>
                  </a:moveTo>
                  <a:lnTo>
                    <a:pt x="119028" y="23875"/>
                  </a:lnTo>
                  <a:lnTo>
                    <a:pt x="127203" y="28143"/>
                  </a:lnTo>
                  <a:lnTo>
                    <a:pt x="126644" y="18707"/>
                  </a:lnTo>
                  <a:close/>
                </a:path>
                <a:path w="140334" h="50800">
                  <a:moveTo>
                    <a:pt x="96596" y="0"/>
                  </a:moveTo>
                  <a:lnTo>
                    <a:pt x="93383" y="990"/>
                  </a:lnTo>
                  <a:lnTo>
                    <a:pt x="91986" y="3708"/>
                  </a:lnTo>
                  <a:lnTo>
                    <a:pt x="90728" y="6426"/>
                  </a:lnTo>
                  <a:lnTo>
                    <a:pt x="91706" y="9715"/>
                  </a:lnTo>
                  <a:lnTo>
                    <a:pt x="94360" y="10998"/>
                  </a:lnTo>
                  <a:lnTo>
                    <a:pt x="109696" y="19003"/>
                  </a:lnTo>
                  <a:lnTo>
                    <a:pt x="129298" y="17856"/>
                  </a:lnTo>
                  <a:lnTo>
                    <a:pt x="131110" y="17856"/>
                  </a:lnTo>
                  <a:lnTo>
                    <a:pt x="96596" y="0"/>
                  </a:lnTo>
                  <a:close/>
                </a:path>
              </a:pathLst>
            </a:custGeom>
            <a:solidFill>
              <a:srgbClr val="767070"/>
            </a:solidFill>
          </p:spPr>
          <p:txBody>
            <a:bodyPr wrap="square" lIns="0" tIns="0" rIns="0" bIns="0" rtlCol="0"/>
            <a:lstStyle/>
            <a:p>
              <a:endParaRPr sz="2400"/>
            </a:p>
          </p:txBody>
        </p:sp>
        <p:sp>
          <p:nvSpPr>
            <p:cNvPr id="102" name="object 102"/>
            <p:cNvSpPr/>
            <p:nvPr/>
          </p:nvSpPr>
          <p:spPr>
            <a:xfrm>
              <a:off x="8189215" y="3356616"/>
              <a:ext cx="140335" cy="50800"/>
            </a:xfrm>
            <a:custGeom>
              <a:avLst/>
              <a:gdLst/>
              <a:ahLst/>
              <a:cxnLst/>
              <a:rect l="l" t="t" r="r" b="b"/>
              <a:pathLst>
                <a:path w="140334" h="50800">
                  <a:moveTo>
                    <a:pt x="698" y="36283"/>
                  </a:moveTo>
                  <a:lnTo>
                    <a:pt x="129997" y="28714"/>
                  </a:lnTo>
                  <a:lnTo>
                    <a:pt x="129298" y="17856"/>
                  </a:lnTo>
                  <a:lnTo>
                    <a:pt x="0" y="25425"/>
                  </a:lnTo>
                  <a:lnTo>
                    <a:pt x="698" y="36283"/>
                  </a:lnTo>
                  <a:close/>
                </a:path>
                <a:path w="140334" h="50800">
                  <a:moveTo>
                    <a:pt x="101765" y="48564"/>
                  </a:moveTo>
                  <a:lnTo>
                    <a:pt x="140207" y="22567"/>
                  </a:lnTo>
                  <a:lnTo>
                    <a:pt x="99110" y="1282"/>
                  </a:lnTo>
                  <a:lnTo>
                    <a:pt x="96596" y="0"/>
                  </a:lnTo>
                  <a:lnTo>
                    <a:pt x="93383" y="990"/>
                  </a:lnTo>
                  <a:lnTo>
                    <a:pt x="91986" y="3708"/>
                  </a:lnTo>
                  <a:lnTo>
                    <a:pt x="90728" y="6426"/>
                  </a:lnTo>
                  <a:lnTo>
                    <a:pt x="91706" y="9715"/>
                  </a:lnTo>
                  <a:lnTo>
                    <a:pt x="94360" y="10998"/>
                  </a:lnTo>
                  <a:lnTo>
                    <a:pt x="127203" y="28143"/>
                  </a:lnTo>
                  <a:lnTo>
                    <a:pt x="126644" y="18707"/>
                  </a:lnTo>
                  <a:lnTo>
                    <a:pt x="95897" y="39573"/>
                  </a:lnTo>
                  <a:lnTo>
                    <a:pt x="93522" y="41287"/>
                  </a:lnTo>
                  <a:lnTo>
                    <a:pt x="92824" y="44564"/>
                  </a:lnTo>
                  <a:lnTo>
                    <a:pt x="94500" y="47142"/>
                  </a:lnTo>
                  <a:lnTo>
                    <a:pt x="96037" y="49568"/>
                  </a:lnTo>
                  <a:lnTo>
                    <a:pt x="99390" y="50291"/>
                  </a:lnTo>
                  <a:lnTo>
                    <a:pt x="101765" y="48564"/>
                  </a:lnTo>
                  <a:close/>
                </a:path>
              </a:pathLst>
            </a:custGeom>
            <a:ln w="3175">
              <a:solidFill>
                <a:srgbClr val="E3DDD2"/>
              </a:solidFill>
            </a:ln>
          </p:spPr>
          <p:txBody>
            <a:bodyPr wrap="square" lIns="0" tIns="0" rIns="0" bIns="0" rtlCol="0"/>
            <a:lstStyle/>
            <a:p>
              <a:endParaRPr sz="2400"/>
            </a:p>
          </p:txBody>
        </p:sp>
        <p:sp>
          <p:nvSpPr>
            <p:cNvPr id="103" name="object 103"/>
            <p:cNvSpPr/>
            <p:nvPr/>
          </p:nvSpPr>
          <p:spPr>
            <a:xfrm>
              <a:off x="8245601" y="3039618"/>
              <a:ext cx="0" cy="346075"/>
            </a:xfrm>
            <a:custGeom>
              <a:avLst/>
              <a:gdLst/>
              <a:ahLst/>
              <a:cxnLst/>
              <a:rect l="l" t="t" r="r" b="b"/>
              <a:pathLst>
                <a:path h="346075">
                  <a:moveTo>
                    <a:pt x="0" y="345948"/>
                  </a:moveTo>
                  <a:lnTo>
                    <a:pt x="0" y="0"/>
                  </a:lnTo>
                </a:path>
              </a:pathLst>
            </a:custGeom>
            <a:ln w="11112">
              <a:solidFill>
                <a:srgbClr val="E3DDD2"/>
              </a:solidFill>
            </a:ln>
          </p:spPr>
          <p:txBody>
            <a:bodyPr wrap="square" lIns="0" tIns="0" rIns="0" bIns="0" rtlCol="0"/>
            <a:lstStyle/>
            <a:p>
              <a:endParaRPr sz="2400"/>
            </a:p>
          </p:txBody>
        </p:sp>
        <p:sp>
          <p:nvSpPr>
            <p:cNvPr id="104" name="object 104"/>
            <p:cNvSpPr/>
            <p:nvPr/>
          </p:nvSpPr>
          <p:spPr>
            <a:xfrm>
              <a:off x="6055613" y="3033522"/>
              <a:ext cx="2786380" cy="337185"/>
            </a:xfrm>
            <a:custGeom>
              <a:avLst/>
              <a:gdLst/>
              <a:ahLst/>
              <a:cxnLst/>
              <a:rect l="l" t="t" r="r" b="b"/>
              <a:pathLst>
                <a:path w="2786379" h="337185">
                  <a:moveTo>
                    <a:pt x="2742806" y="286423"/>
                  </a:moveTo>
                  <a:lnTo>
                    <a:pt x="2739542" y="287286"/>
                  </a:lnTo>
                  <a:lnTo>
                    <a:pt x="2737980" y="289852"/>
                  </a:lnTo>
                  <a:lnTo>
                    <a:pt x="2736557" y="292557"/>
                  </a:lnTo>
                  <a:lnTo>
                    <a:pt x="2737408" y="295846"/>
                  </a:lnTo>
                  <a:lnTo>
                    <a:pt x="2739961" y="297268"/>
                  </a:lnTo>
                  <a:lnTo>
                    <a:pt x="2755310" y="306260"/>
                  </a:lnTo>
                  <a:lnTo>
                    <a:pt x="2775064" y="306260"/>
                  </a:lnTo>
                  <a:lnTo>
                    <a:pt x="2775064" y="317106"/>
                  </a:lnTo>
                  <a:lnTo>
                    <a:pt x="2755071" y="317106"/>
                  </a:lnTo>
                  <a:lnTo>
                    <a:pt x="2739961" y="325958"/>
                  </a:lnTo>
                  <a:lnTo>
                    <a:pt x="2737408" y="327380"/>
                  </a:lnTo>
                  <a:lnTo>
                    <a:pt x="2736557" y="330809"/>
                  </a:lnTo>
                  <a:lnTo>
                    <a:pt x="2737980" y="333375"/>
                  </a:lnTo>
                  <a:lnTo>
                    <a:pt x="2739542" y="335953"/>
                  </a:lnTo>
                  <a:lnTo>
                    <a:pt x="2742806" y="336804"/>
                  </a:lnTo>
                  <a:lnTo>
                    <a:pt x="2745371" y="335229"/>
                  </a:lnTo>
                  <a:lnTo>
                    <a:pt x="2785872" y="311683"/>
                  </a:lnTo>
                  <a:lnTo>
                    <a:pt x="2745371" y="287997"/>
                  </a:lnTo>
                  <a:lnTo>
                    <a:pt x="2742806" y="286423"/>
                  </a:lnTo>
                  <a:close/>
                </a:path>
                <a:path w="2786379" h="337185">
                  <a:moveTo>
                    <a:pt x="2699029" y="5422"/>
                  </a:moveTo>
                  <a:lnTo>
                    <a:pt x="2688234" y="5422"/>
                  </a:lnTo>
                  <a:lnTo>
                    <a:pt x="2693631" y="10845"/>
                  </a:lnTo>
                  <a:lnTo>
                    <a:pt x="2688234" y="10845"/>
                  </a:lnTo>
                  <a:lnTo>
                    <a:pt x="2688234" y="317106"/>
                  </a:lnTo>
                  <a:lnTo>
                    <a:pt x="2755071" y="317106"/>
                  </a:lnTo>
                  <a:lnTo>
                    <a:pt x="2764328" y="311683"/>
                  </a:lnTo>
                  <a:lnTo>
                    <a:pt x="2699029" y="311683"/>
                  </a:lnTo>
                  <a:lnTo>
                    <a:pt x="2693631" y="306260"/>
                  </a:lnTo>
                  <a:lnTo>
                    <a:pt x="2699029" y="306260"/>
                  </a:lnTo>
                  <a:lnTo>
                    <a:pt x="2699029" y="5422"/>
                  </a:lnTo>
                  <a:close/>
                </a:path>
                <a:path w="2786379" h="337185">
                  <a:moveTo>
                    <a:pt x="2772371" y="306971"/>
                  </a:moveTo>
                  <a:lnTo>
                    <a:pt x="2764448" y="311613"/>
                  </a:lnTo>
                  <a:lnTo>
                    <a:pt x="2772371" y="316255"/>
                  </a:lnTo>
                  <a:lnTo>
                    <a:pt x="2772371" y="306971"/>
                  </a:lnTo>
                  <a:close/>
                </a:path>
                <a:path w="2786379" h="337185">
                  <a:moveTo>
                    <a:pt x="2755310" y="306260"/>
                  </a:moveTo>
                  <a:lnTo>
                    <a:pt x="2699029" y="306260"/>
                  </a:lnTo>
                  <a:lnTo>
                    <a:pt x="2699029" y="311683"/>
                  </a:lnTo>
                  <a:lnTo>
                    <a:pt x="2764328" y="311683"/>
                  </a:lnTo>
                  <a:lnTo>
                    <a:pt x="2755310" y="306260"/>
                  </a:lnTo>
                  <a:close/>
                </a:path>
                <a:path w="2786379" h="337185">
                  <a:moveTo>
                    <a:pt x="2699029" y="0"/>
                  </a:moveTo>
                  <a:lnTo>
                    <a:pt x="0" y="0"/>
                  </a:lnTo>
                  <a:lnTo>
                    <a:pt x="0" y="10845"/>
                  </a:lnTo>
                  <a:lnTo>
                    <a:pt x="2688234" y="10845"/>
                  </a:lnTo>
                  <a:lnTo>
                    <a:pt x="2688234" y="5422"/>
                  </a:lnTo>
                  <a:lnTo>
                    <a:pt x="2699029" y="5422"/>
                  </a:lnTo>
                  <a:lnTo>
                    <a:pt x="2699029" y="0"/>
                  </a:lnTo>
                  <a:close/>
                </a:path>
              </a:pathLst>
            </a:custGeom>
            <a:solidFill>
              <a:srgbClr val="767070"/>
            </a:solidFill>
          </p:spPr>
          <p:txBody>
            <a:bodyPr wrap="square" lIns="0" tIns="0" rIns="0" bIns="0" rtlCol="0"/>
            <a:lstStyle/>
            <a:p>
              <a:endParaRPr sz="2400"/>
            </a:p>
          </p:txBody>
        </p:sp>
        <p:sp>
          <p:nvSpPr>
            <p:cNvPr id="105" name="object 105"/>
            <p:cNvSpPr/>
            <p:nvPr/>
          </p:nvSpPr>
          <p:spPr>
            <a:xfrm>
              <a:off x="6055613" y="3033522"/>
              <a:ext cx="2786380" cy="337185"/>
            </a:xfrm>
            <a:custGeom>
              <a:avLst/>
              <a:gdLst/>
              <a:ahLst/>
              <a:cxnLst/>
              <a:rect l="l" t="t" r="r" b="b"/>
              <a:pathLst>
                <a:path w="2786379" h="337185">
                  <a:moveTo>
                    <a:pt x="0" y="0"/>
                  </a:moveTo>
                  <a:lnTo>
                    <a:pt x="2699029" y="0"/>
                  </a:lnTo>
                  <a:lnTo>
                    <a:pt x="2699029" y="311683"/>
                  </a:lnTo>
                  <a:lnTo>
                    <a:pt x="2693631" y="306260"/>
                  </a:lnTo>
                  <a:lnTo>
                    <a:pt x="2775064" y="306260"/>
                  </a:lnTo>
                  <a:lnTo>
                    <a:pt x="2775064" y="317106"/>
                  </a:lnTo>
                  <a:lnTo>
                    <a:pt x="2688234" y="317106"/>
                  </a:lnTo>
                  <a:lnTo>
                    <a:pt x="2688234" y="5422"/>
                  </a:lnTo>
                  <a:lnTo>
                    <a:pt x="2693631" y="10845"/>
                  </a:lnTo>
                  <a:lnTo>
                    <a:pt x="0" y="10845"/>
                  </a:lnTo>
                  <a:lnTo>
                    <a:pt x="0" y="0"/>
                  </a:lnTo>
                  <a:close/>
                </a:path>
                <a:path w="2786379" h="337185">
                  <a:moveTo>
                    <a:pt x="2745371" y="287997"/>
                  </a:moveTo>
                  <a:lnTo>
                    <a:pt x="2785872" y="311683"/>
                  </a:lnTo>
                  <a:lnTo>
                    <a:pt x="2745371" y="335229"/>
                  </a:lnTo>
                  <a:lnTo>
                    <a:pt x="2742806" y="336804"/>
                  </a:lnTo>
                  <a:lnTo>
                    <a:pt x="2739542" y="335953"/>
                  </a:lnTo>
                  <a:lnTo>
                    <a:pt x="2737980" y="333375"/>
                  </a:lnTo>
                  <a:lnTo>
                    <a:pt x="2736557" y="330809"/>
                  </a:lnTo>
                  <a:lnTo>
                    <a:pt x="2737408" y="327380"/>
                  </a:lnTo>
                  <a:lnTo>
                    <a:pt x="2739961" y="325958"/>
                  </a:lnTo>
                  <a:lnTo>
                    <a:pt x="2772371" y="306971"/>
                  </a:lnTo>
                  <a:lnTo>
                    <a:pt x="2772371" y="316255"/>
                  </a:lnTo>
                  <a:lnTo>
                    <a:pt x="2739961" y="297268"/>
                  </a:lnTo>
                  <a:lnTo>
                    <a:pt x="2737408" y="295846"/>
                  </a:lnTo>
                  <a:lnTo>
                    <a:pt x="2736557" y="292557"/>
                  </a:lnTo>
                  <a:lnTo>
                    <a:pt x="2737980" y="289852"/>
                  </a:lnTo>
                  <a:lnTo>
                    <a:pt x="2739542" y="287286"/>
                  </a:lnTo>
                  <a:lnTo>
                    <a:pt x="2742806" y="286423"/>
                  </a:lnTo>
                  <a:lnTo>
                    <a:pt x="2745371" y="287997"/>
                  </a:lnTo>
                  <a:close/>
                </a:path>
              </a:pathLst>
            </a:custGeom>
            <a:ln w="3175">
              <a:solidFill>
                <a:srgbClr val="E3DDD2"/>
              </a:solidFill>
            </a:ln>
          </p:spPr>
          <p:txBody>
            <a:bodyPr wrap="square" lIns="0" tIns="0" rIns="0" bIns="0" rtlCol="0"/>
            <a:lstStyle/>
            <a:p>
              <a:endParaRPr sz="2400"/>
            </a:p>
          </p:txBody>
        </p:sp>
        <p:sp>
          <p:nvSpPr>
            <p:cNvPr id="106" name="object 106"/>
            <p:cNvSpPr/>
            <p:nvPr/>
          </p:nvSpPr>
          <p:spPr>
            <a:xfrm>
              <a:off x="6051041" y="3038094"/>
              <a:ext cx="90170" cy="273050"/>
            </a:xfrm>
            <a:custGeom>
              <a:avLst/>
              <a:gdLst/>
              <a:ahLst/>
              <a:cxnLst/>
              <a:rect l="l" t="t" r="r" b="b"/>
              <a:pathLst>
                <a:path w="90170" h="273050">
                  <a:moveTo>
                    <a:pt x="41414" y="225247"/>
                  </a:moveTo>
                  <a:lnTo>
                    <a:pt x="38595" y="227203"/>
                  </a:lnTo>
                  <a:lnTo>
                    <a:pt x="37657" y="232435"/>
                  </a:lnTo>
                  <a:lnTo>
                    <a:pt x="79946" y="232435"/>
                  </a:lnTo>
                  <a:lnTo>
                    <a:pt x="79946" y="243255"/>
                  </a:lnTo>
                  <a:lnTo>
                    <a:pt x="68519" y="243255"/>
                  </a:lnTo>
                  <a:lnTo>
                    <a:pt x="52019" y="263258"/>
                  </a:lnTo>
                  <a:lnTo>
                    <a:pt x="50114" y="265531"/>
                  </a:lnTo>
                  <a:lnTo>
                    <a:pt x="50393" y="268947"/>
                  </a:lnTo>
                  <a:lnTo>
                    <a:pt x="54940" y="272796"/>
                  </a:lnTo>
                  <a:lnTo>
                    <a:pt x="58318" y="272478"/>
                  </a:lnTo>
                  <a:lnTo>
                    <a:pt x="89916" y="234213"/>
                  </a:lnTo>
                  <a:lnTo>
                    <a:pt x="41414" y="225247"/>
                  </a:lnTo>
                  <a:close/>
                </a:path>
                <a:path w="90170" h="273050">
                  <a:moveTo>
                    <a:pt x="10706" y="0"/>
                  </a:moveTo>
                  <a:lnTo>
                    <a:pt x="0" y="0"/>
                  </a:lnTo>
                  <a:lnTo>
                    <a:pt x="0" y="243255"/>
                  </a:lnTo>
                  <a:lnTo>
                    <a:pt x="68519" y="243255"/>
                  </a:lnTo>
                  <a:lnTo>
                    <a:pt x="69954" y="241515"/>
                  </a:lnTo>
                  <a:lnTo>
                    <a:pt x="50077" y="237845"/>
                  </a:lnTo>
                  <a:lnTo>
                    <a:pt x="10706" y="237845"/>
                  </a:lnTo>
                  <a:lnTo>
                    <a:pt x="5359" y="232435"/>
                  </a:lnTo>
                  <a:lnTo>
                    <a:pt x="10706" y="232435"/>
                  </a:lnTo>
                  <a:lnTo>
                    <a:pt x="10706" y="0"/>
                  </a:lnTo>
                  <a:close/>
                </a:path>
                <a:path w="90170" h="273050">
                  <a:moveTo>
                    <a:pt x="75831" y="234391"/>
                  </a:moveTo>
                  <a:lnTo>
                    <a:pt x="69954" y="241515"/>
                  </a:lnTo>
                  <a:lnTo>
                    <a:pt x="78968" y="243179"/>
                  </a:lnTo>
                  <a:lnTo>
                    <a:pt x="75831" y="234391"/>
                  </a:lnTo>
                  <a:close/>
                </a:path>
                <a:path w="90170" h="273050">
                  <a:moveTo>
                    <a:pt x="37657" y="232435"/>
                  </a:moveTo>
                  <a:lnTo>
                    <a:pt x="10706" y="232435"/>
                  </a:lnTo>
                  <a:lnTo>
                    <a:pt x="10706" y="237845"/>
                  </a:lnTo>
                  <a:lnTo>
                    <a:pt x="50077" y="237845"/>
                  </a:lnTo>
                  <a:lnTo>
                    <a:pt x="39484" y="235889"/>
                  </a:lnTo>
                  <a:lnTo>
                    <a:pt x="37541" y="233083"/>
                  </a:lnTo>
                  <a:lnTo>
                    <a:pt x="37657" y="232435"/>
                  </a:lnTo>
                  <a:close/>
                </a:path>
              </a:pathLst>
            </a:custGeom>
            <a:solidFill>
              <a:srgbClr val="767070"/>
            </a:solidFill>
          </p:spPr>
          <p:txBody>
            <a:bodyPr wrap="square" lIns="0" tIns="0" rIns="0" bIns="0" rtlCol="0"/>
            <a:lstStyle/>
            <a:p>
              <a:endParaRPr sz="2400"/>
            </a:p>
          </p:txBody>
        </p:sp>
        <p:sp>
          <p:nvSpPr>
            <p:cNvPr id="107" name="object 107"/>
            <p:cNvSpPr/>
            <p:nvPr/>
          </p:nvSpPr>
          <p:spPr>
            <a:xfrm>
              <a:off x="6051041" y="3038094"/>
              <a:ext cx="90170" cy="273050"/>
            </a:xfrm>
            <a:custGeom>
              <a:avLst/>
              <a:gdLst/>
              <a:ahLst/>
              <a:cxnLst/>
              <a:rect l="l" t="t" r="r" b="b"/>
              <a:pathLst>
                <a:path w="90170" h="273050">
                  <a:moveTo>
                    <a:pt x="0" y="0"/>
                  </a:moveTo>
                  <a:lnTo>
                    <a:pt x="0" y="243255"/>
                  </a:lnTo>
                  <a:lnTo>
                    <a:pt x="79946" y="243255"/>
                  </a:lnTo>
                  <a:lnTo>
                    <a:pt x="79946" y="232435"/>
                  </a:lnTo>
                  <a:lnTo>
                    <a:pt x="5359" y="232435"/>
                  </a:lnTo>
                  <a:lnTo>
                    <a:pt x="10706" y="237845"/>
                  </a:lnTo>
                  <a:lnTo>
                    <a:pt x="10706" y="0"/>
                  </a:lnTo>
                  <a:lnTo>
                    <a:pt x="0" y="0"/>
                  </a:lnTo>
                  <a:close/>
                </a:path>
                <a:path w="90170" h="273050">
                  <a:moveTo>
                    <a:pt x="60223" y="270167"/>
                  </a:moveTo>
                  <a:lnTo>
                    <a:pt x="89916" y="234213"/>
                  </a:lnTo>
                  <a:lnTo>
                    <a:pt x="44310" y="225780"/>
                  </a:lnTo>
                  <a:lnTo>
                    <a:pt x="41414" y="225247"/>
                  </a:lnTo>
                  <a:lnTo>
                    <a:pt x="38595" y="227203"/>
                  </a:lnTo>
                  <a:lnTo>
                    <a:pt x="38074" y="230124"/>
                  </a:lnTo>
                  <a:lnTo>
                    <a:pt x="37541" y="233083"/>
                  </a:lnTo>
                  <a:lnTo>
                    <a:pt x="39484" y="235889"/>
                  </a:lnTo>
                  <a:lnTo>
                    <a:pt x="42405" y="236423"/>
                  </a:lnTo>
                  <a:lnTo>
                    <a:pt x="78968" y="243179"/>
                  </a:lnTo>
                  <a:lnTo>
                    <a:pt x="75831" y="234391"/>
                  </a:lnTo>
                  <a:lnTo>
                    <a:pt x="52019" y="263258"/>
                  </a:lnTo>
                  <a:lnTo>
                    <a:pt x="50114" y="265531"/>
                  </a:lnTo>
                  <a:lnTo>
                    <a:pt x="50393" y="268947"/>
                  </a:lnTo>
                  <a:lnTo>
                    <a:pt x="52692" y="270878"/>
                  </a:lnTo>
                  <a:lnTo>
                    <a:pt x="54940" y="272796"/>
                  </a:lnTo>
                  <a:lnTo>
                    <a:pt x="58318" y="272478"/>
                  </a:lnTo>
                  <a:lnTo>
                    <a:pt x="60223" y="270167"/>
                  </a:lnTo>
                  <a:close/>
                </a:path>
              </a:pathLst>
            </a:custGeom>
            <a:ln w="3175">
              <a:solidFill>
                <a:srgbClr val="E3DDD2"/>
              </a:solidFill>
            </a:ln>
          </p:spPr>
          <p:txBody>
            <a:bodyPr wrap="square" lIns="0" tIns="0" rIns="0" bIns="0" rtlCol="0"/>
            <a:lstStyle/>
            <a:p>
              <a:endParaRPr sz="2400"/>
            </a:p>
          </p:txBody>
        </p:sp>
        <p:sp>
          <p:nvSpPr>
            <p:cNvPr id="108" name="object 108"/>
            <p:cNvSpPr/>
            <p:nvPr/>
          </p:nvSpPr>
          <p:spPr>
            <a:xfrm>
              <a:off x="6140195" y="3229356"/>
              <a:ext cx="56515" cy="200025"/>
            </a:xfrm>
            <a:custGeom>
              <a:avLst/>
              <a:gdLst/>
              <a:ahLst/>
              <a:cxnLst/>
              <a:rect l="l" t="t" r="r" b="b"/>
              <a:pathLst>
                <a:path w="56514" h="200025">
                  <a:moveTo>
                    <a:pt x="0" y="0"/>
                  </a:moveTo>
                  <a:lnTo>
                    <a:pt x="0" y="199644"/>
                  </a:lnTo>
                  <a:lnTo>
                    <a:pt x="56388" y="162737"/>
                  </a:lnTo>
                  <a:lnTo>
                    <a:pt x="56388" y="35229"/>
                  </a:lnTo>
                  <a:lnTo>
                    <a:pt x="0" y="0"/>
                  </a:lnTo>
                  <a:close/>
                </a:path>
              </a:pathLst>
            </a:custGeom>
            <a:solidFill>
              <a:srgbClr val="C5DBC3"/>
            </a:solidFill>
          </p:spPr>
          <p:txBody>
            <a:bodyPr wrap="square" lIns="0" tIns="0" rIns="0" bIns="0" rtlCol="0"/>
            <a:lstStyle/>
            <a:p>
              <a:endParaRPr sz="2400"/>
            </a:p>
          </p:txBody>
        </p:sp>
        <p:sp>
          <p:nvSpPr>
            <p:cNvPr id="109" name="object 109"/>
            <p:cNvSpPr/>
            <p:nvPr/>
          </p:nvSpPr>
          <p:spPr>
            <a:xfrm>
              <a:off x="6140195" y="3229356"/>
              <a:ext cx="56515" cy="200025"/>
            </a:xfrm>
            <a:custGeom>
              <a:avLst/>
              <a:gdLst/>
              <a:ahLst/>
              <a:cxnLst/>
              <a:rect l="l" t="t" r="r" b="b"/>
              <a:pathLst>
                <a:path w="56514" h="200025">
                  <a:moveTo>
                    <a:pt x="0" y="0"/>
                  </a:moveTo>
                  <a:lnTo>
                    <a:pt x="56388" y="35229"/>
                  </a:lnTo>
                  <a:lnTo>
                    <a:pt x="56388" y="162737"/>
                  </a:lnTo>
                  <a:lnTo>
                    <a:pt x="0" y="199644"/>
                  </a:lnTo>
                  <a:lnTo>
                    <a:pt x="0" y="0"/>
                  </a:lnTo>
                  <a:close/>
                </a:path>
              </a:pathLst>
            </a:custGeom>
            <a:ln w="9525">
              <a:solidFill>
                <a:srgbClr val="000000"/>
              </a:solidFill>
            </a:ln>
          </p:spPr>
          <p:txBody>
            <a:bodyPr wrap="square" lIns="0" tIns="0" rIns="0" bIns="0" rtlCol="0"/>
            <a:lstStyle/>
            <a:p>
              <a:endParaRPr sz="2400"/>
            </a:p>
          </p:txBody>
        </p:sp>
        <p:sp>
          <p:nvSpPr>
            <p:cNvPr id="110" name="object 110"/>
            <p:cNvSpPr/>
            <p:nvPr/>
          </p:nvSpPr>
          <p:spPr>
            <a:xfrm>
              <a:off x="6146291" y="3337560"/>
              <a:ext cx="30480" cy="68580"/>
            </a:xfrm>
            <a:custGeom>
              <a:avLst/>
              <a:gdLst/>
              <a:ahLst/>
              <a:cxnLst/>
              <a:rect l="l" t="t" r="r" b="b"/>
              <a:pathLst>
                <a:path w="30479" h="68579">
                  <a:moveTo>
                    <a:pt x="0" y="0"/>
                  </a:moveTo>
                  <a:lnTo>
                    <a:pt x="30479" y="0"/>
                  </a:lnTo>
                  <a:lnTo>
                    <a:pt x="30479" y="68580"/>
                  </a:lnTo>
                  <a:lnTo>
                    <a:pt x="0" y="68580"/>
                  </a:lnTo>
                  <a:lnTo>
                    <a:pt x="0" y="0"/>
                  </a:lnTo>
                  <a:close/>
                </a:path>
              </a:pathLst>
            </a:custGeom>
            <a:ln w="3175">
              <a:solidFill>
                <a:srgbClr val="E3DDD2"/>
              </a:solidFill>
            </a:ln>
          </p:spPr>
          <p:txBody>
            <a:bodyPr wrap="square" lIns="0" tIns="0" rIns="0" bIns="0" rtlCol="0"/>
            <a:lstStyle/>
            <a:p>
              <a:endParaRPr sz="2400"/>
            </a:p>
          </p:txBody>
        </p:sp>
      </p:grpSp>
      <p:sp>
        <p:nvSpPr>
          <p:cNvPr id="111" name="object 111"/>
          <p:cNvSpPr txBox="1"/>
          <p:nvPr/>
        </p:nvSpPr>
        <p:spPr>
          <a:xfrm>
            <a:off x="7920870" y="4918826"/>
            <a:ext cx="68580" cy="98254"/>
          </a:xfrm>
          <a:prstGeom prst="rect">
            <a:avLst/>
          </a:prstGeom>
        </p:spPr>
        <p:txBody>
          <a:bodyPr vert="horz" wrap="square" lIns="0" tIns="16087" rIns="0" bIns="0" rtlCol="0">
            <a:spAutoFit/>
          </a:bodyPr>
          <a:lstStyle/>
          <a:p>
            <a:pPr marL="16933">
              <a:spcBef>
                <a:spcPts val="127"/>
              </a:spcBef>
            </a:pPr>
            <a:r>
              <a:rPr sz="533" spc="-7" dirty="0">
                <a:solidFill>
                  <a:srgbClr val="E3DDD2"/>
                </a:solidFill>
                <a:latin typeface="Calibri"/>
                <a:cs typeface="Calibri"/>
              </a:rPr>
              <a:t>0</a:t>
            </a:r>
            <a:endParaRPr sz="533">
              <a:latin typeface="Calibri"/>
              <a:cs typeface="Calibri"/>
            </a:endParaRPr>
          </a:p>
        </p:txBody>
      </p:sp>
      <p:grpSp>
        <p:nvGrpSpPr>
          <p:cNvPr id="112" name="object 112"/>
          <p:cNvGrpSpPr/>
          <p:nvPr/>
        </p:nvGrpSpPr>
        <p:grpSpPr>
          <a:xfrm>
            <a:off x="7728726" y="4482456"/>
            <a:ext cx="3802380" cy="889000"/>
            <a:chOff x="5990082" y="2995802"/>
            <a:chExt cx="2851785" cy="666750"/>
          </a:xfrm>
        </p:grpSpPr>
        <p:sp>
          <p:nvSpPr>
            <p:cNvPr id="113" name="object 113"/>
            <p:cNvSpPr/>
            <p:nvPr/>
          </p:nvSpPr>
          <p:spPr>
            <a:xfrm>
              <a:off x="6197346" y="3329177"/>
              <a:ext cx="58419" cy="0"/>
            </a:xfrm>
            <a:custGeom>
              <a:avLst/>
              <a:gdLst/>
              <a:ahLst/>
              <a:cxnLst/>
              <a:rect l="l" t="t" r="r" b="b"/>
              <a:pathLst>
                <a:path w="58420">
                  <a:moveTo>
                    <a:pt x="0" y="0"/>
                  </a:moveTo>
                  <a:lnTo>
                    <a:pt x="57912" y="0"/>
                  </a:lnTo>
                </a:path>
              </a:pathLst>
            </a:custGeom>
            <a:ln w="11112">
              <a:solidFill>
                <a:srgbClr val="E3DDD2"/>
              </a:solidFill>
            </a:ln>
          </p:spPr>
          <p:txBody>
            <a:bodyPr wrap="square" lIns="0" tIns="0" rIns="0" bIns="0" rtlCol="0"/>
            <a:lstStyle/>
            <a:p>
              <a:endParaRPr sz="2400"/>
            </a:p>
          </p:txBody>
        </p:sp>
        <p:pic>
          <p:nvPicPr>
            <p:cNvPr id="114" name="object 114"/>
            <p:cNvPicPr/>
            <p:nvPr/>
          </p:nvPicPr>
          <p:blipFill>
            <a:blip r:embed="rId5" cstate="print"/>
            <a:stretch>
              <a:fillRect/>
            </a:stretch>
          </p:blipFill>
          <p:spPr>
            <a:xfrm>
              <a:off x="6378702" y="3149345"/>
              <a:ext cx="149351" cy="320039"/>
            </a:xfrm>
            <a:prstGeom prst="rect">
              <a:avLst/>
            </a:prstGeom>
          </p:spPr>
        </p:pic>
        <p:sp>
          <p:nvSpPr>
            <p:cNvPr id="115" name="object 115"/>
            <p:cNvSpPr/>
            <p:nvPr/>
          </p:nvSpPr>
          <p:spPr>
            <a:xfrm>
              <a:off x="6624066" y="3001517"/>
              <a:ext cx="114300" cy="172720"/>
            </a:xfrm>
            <a:custGeom>
              <a:avLst/>
              <a:gdLst/>
              <a:ahLst/>
              <a:cxnLst/>
              <a:rect l="l" t="t" r="r" b="b"/>
              <a:pathLst>
                <a:path w="114300" h="172719">
                  <a:moveTo>
                    <a:pt x="0" y="172212"/>
                  </a:moveTo>
                  <a:lnTo>
                    <a:pt x="114300" y="172212"/>
                  </a:lnTo>
                  <a:lnTo>
                    <a:pt x="114300" y="0"/>
                  </a:lnTo>
                </a:path>
              </a:pathLst>
            </a:custGeom>
            <a:ln w="11112">
              <a:solidFill>
                <a:srgbClr val="E3DDD2"/>
              </a:solidFill>
            </a:ln>
          </p:spPr>
          <p:txBody>
            <a:bodyPr wrap="square" lIns="0" tIns="0" rIns="0" bIns="0" rtlCol="0"/>
            <a:lstStyle/>
            <a:p>
              <a:endParaRPr sz="2400"/>
            </a:p>
          </p:txBody>
        </p:sp>
        <p:sp>
          <p:nvSpPr>
            <p:cNvPr id="116" name="object 116"/>
            <p:cNvSpPr/>
            <p:nvPr/>
          </p:nvSpPr>
          <p:spPr>
            <a:xfrm>
              <a:off x="6738366" y="2996945"/>
              <a:ext cx="2103120" cy="287020"/>
            </a:xfrm>
            <a:custGeom>
              <a:avLst/>
              <a:gdLst/>
              <a:ahLst/>
              <a:cxnLst/>
              <a:rect l="l" t="t" r="r" b="b"/>
              <a:pathLst>
                <a:path w="2103120" h="287020">
                  <a:moveTo>
                    <a:pt x="2060067" y="236321"/>
                  </a:moveTo>
                  <a:lnTo>
                    <a:pt x="2056803" y="237172"/>
                  </a:lnTo>
                  <a:lnTo>
                    <a:pt x="2055241" y="239737"/>
                  </a:lnTo>
                  <a:lnTo>
                    <a:pt x="2053818" y="242290"/>
                  </a:lnTo>
                  <a:lnTo>
                    <a:pt x="2054669" y="245706"/>
                  </a:lnTo>
                  <a:lnTo>
                    <a:pt x="2057222" y="247129"/>
                  </a:lnTo>
                  <a:lnTo>
                    <a:pt x="2072322" y="255943"/>
                  </a:lnTo>
                  <a:lnTo>
                    <a:pt x="2092325" y="255943"/>
                  </a:lnTo>
                  <a:lnTo>
                    <a:pt x="2092325" y="266750"/>
                  </a:lnTo>
                  <a:lnTo>
                    <a:pt x="2072561" y="266750"/>
                  </a:lnTo>
                  <a:lnTo>
                    <a:pt x="2057222" y="275704"/>
                  </a:lnTo>
                  <a:lnTo>
                    <a:pt x="2054669" y="277126"/>
                  </a:lnTo>
                  <a:lnTo>
                    <a:pt x="2053818" y="280403"/>
                  </a:lnTo>
                  <a:lnTo>
                    <a:pt x="2055241" y="283095"/>
                  </a:lnTo>
                  <a:lnTo>
                    <a:pt x="2056803" y="285661"/>
                  </a:lnTo>
                  <a:lnTo>
                    <a:pt x="2060067" y="286512"/>
                  </a:lnTo>
                  <a:lnTo>
                    <a:pt x="2062619" y="284949"/>
                  </a:lnTo>
                  <a:lnTo>
                    <a:pt x="2103120" y="261340"/>
                  </a:lnTo>
                  <a:lnTo>
                    <a:pt x="2062619" y="237883"/>
                  </a:lnTo>
                  <a:lnTo>
                    <a:pt x="2060067" y="236321"/>
                  </a:lnTo>
                  <a:close/>
                </a:path>
                <a:path w="2103120" h="287020">
                  <a:moveTo>
                    <a:pt x="2048700" y="5397"/>
                  </a:moveTo>
                  <a:lnTo>
                    <a:pt x="2037905" y="5397"/>
                  </a:lnTo>
                  <a:lnTo>
                    <a:pt x="2043302" y="10807"/>
                  </a:lnTo>
                  <a:lnTo>
                    <a:pt x="2037905" y="10807"/>
                  </a:lnTo>
                  <a:lnTo>
                    <a:pt x="2037905" y="266750"/>
                  </a:lnTo>
                  <a:lnTo>
                    <a:pt x="2072561" y="266750"/>
                  </a:lnTo>
                  <a:lnTo>
                    <a:pt x="2081699" y="261416"/>
                  </a:lnTo>
                  <a:lnTo>
                    <a:pt x="2081569" y="261340"/>
                  </a:lnTo>
                  <a:lnTo>
                    <a:pt x="2048700" y="261340"/>
                  </a:lnTo>
                  <a:lnTo>
                    <a:pt x="2043302" y="255943"/>
                  </a:lnTo>
                  <a:lnTo>
                    <a:pt x="2048700" y="255943"/>
                  </a:lnTo>
                  <a:lnTo>
                    <a:pt x="2048700" y="5397"/>
                  </a:lnTo>
                  <a:close/>
                </a:path>
                <a:path w="2103120" h="287020">
                  <a:moveTo>
                    <a:pt x="2089619" y="256794"/>
                  </a:moveTo>
                  <a:lnTo>
                    <a:pt x="2081699" y="261416"/>
                  </a:lnTo>
                  <a:lnTo>
                    <a:pt x="2089619" y="266039"/>
                  </a:lnTo>
                  <a:lnTo>
                    <a:pt x="2089619" y="256794"/>
                  </a:lnTo>
                  <a:close/>
                </a:path>
                <a:path w="2103120" h="287020">
                  <a:moveTo>
                    <a:pt x="2072322" y="255943"/>
                  </a:moveTo>
                  <a:lnTo>
                    <a:pt x="2048700" y="255943"/>
                  </a:lnTo>
                  <a:lnTo>
                    <a:pt x="2048700" y="261340"/>
                  </a:lnTo>
                  <a:lnTo>
                    <a:pt x="2081569" y="261340"/>
                  </a:lnTo>
                  <a:lnTo>
                    <a:pt x="2072322" y="255943"/>
                  </a:lnTo>
                  <a:close/>
                </a:path>
                <a:path w="2103120" h="287020">
                  <a:moveTo>
                    <a:pt x="2048700" y="0"/>
                  </a:moveTo>
                  <a:lnTo>
                    <a:pt x="0" y="0"/>
                  </a:lnTo>
                  <a:lnTo>
                    <a:pt x="0" y="10807"/>
                  </a:lnTo>
                  <a:lnTo>
                    <a:pt x="2037905" y="10807"/>
                  </a:lnTo>
                  <a:lnTo>
                    <a:pt x="2037905" y="5397"/>
                  </a:lnTo>
                  <a:lnTo>
                    <a:pt x="2048700" y="5397"/>
                  </a:lnTo>
                  <a:lnTo>
                    <a:pt x="2048700" y="0"/>
                  </a:lnTo>
                  <a:close/>
                </a:path>
              </a:pathLst>
            </a:custGeom>
            <a:solidFill>
              <a:srgbClr val="767070"/>
            </a:solidFill>
          </p:spPr>
          <p:txBody>
            <a:bodyPr wrap="square" lIns="0" tIns="0" rIns="0" bIns="0" rtlCol="0"/>
            <a:lstStyle/>
            <a:p>
              <a:endParaRPr sz="2400"/>
            </a:p>
          </p:txBody>
        </p:sp>
        <p:sp>
          <p:nvSpPr>
            <p:cNvPr id="117" name="object 117"/>
            <p:cNvSpPr/>
            <p:nvPr/>
          </p:nvSpPr>
          <p:spPr>
            <a:xfrm>
              <a:off x="6738366" y="2996945"/>
              <a:ext cx="2103120" cy="287020"/>
            </a:xfrm>
            <a:custGeom>
              <a:avLst/>
              <a:gdLst/>
              <a:ahLst/>
              <a:cxnLst/>
              <a:rect l="l" t="t" r="r" b="b"/>
              <a:pathLst>
                <a:path w="2103120" h="287020">
                  <a:moveTo>
                    <a:pt x="0" y="0"/>
                  </a:moveTo>
                  <a:lnTo>
                    <a:pt x="2048700" y="0"/>
                  </a:lnTo>
                  <a:lnTo>
                    <a:pt x="2048700" y="261340"/>
                  </a:lnTo>
                  <a:lnTo>
                    <a:pt x="2043302" y="255943"/>
                  </a:lnTo>
                  <a:lnTo>
                    <a:pt x="2092325" y="255943"/>
                  </a:lnTo>
                  <a:lnTo>
                    <a:pt x="2092325" y="266750"/>
                  </a:lnTo>
                  <a:lnTo>
                    <a:pt x="2037905" y="266750"/>
                  </a:lnTo>
                  <a:lnTo>
                    <a:pt x="2037905" y="5397"/>
                  </a:lnTo>
                  <a:lnTo>
                    <a:pt x="2043302" y="10807"/>
                  </a:lnTo>
                  <a:lnTo>
                    <a:pt x="0" y="10807"/>
                  </a:lnTo>
                  <a:lnTo>
                    <a:pt x="0" y="0"/>
                  </a:lnTo>
                  <a:close/>
                </a:path>
                <a:path w="2103120" h="287020">
                  <a:moveTo>
                    <a:pt x="2062619" y="237883"/>
                  </a:moveTo>
                  <a:lnTo>
                    <a:pt x="2103120" y="261340"/>
                  </a:lnTo>
                  <a:lnTo>
                    <a:pt x="2062619" y="284949"/>
                  </a:lnTo>
                  <a:lnTo>
                    <a:pt x="2060067" y="286512"/>
                  </a:lnTo>
                  <a:lnTo>
                    <a:pt x="2056803" y="285661"/>
                  </a:lnTo>
                  <a:lnTo>
                    <a:pt x="2055241" y="283095"/>
                  </a:lnTo>
                  <a:lnTo>
                    <a:pt x="2053818" y="280403"/>
                  </a:lnTo>
                  <a:lnTo>
                    <a:pt x="2054669" y="277126"/>
                  </a:lnTo>
                  <a:lnTo>
                    <a:pt x="2057222" y="275704"/>
                  </a:lnTo>
                  <a:lnTo>
                    <a:pt x="2089619" y="256794"/>
                  </a:lnTo>
                  <a:lnTo>
                    <a:pt x="2089619" y="266039"/>
                  </a:lnTo>
                  <a:lnTo>
                    <a:pt x="2057222" y="247129"/>
                  </a:lnTo>
                  <a:lnTo>
                    <a:pt x="2054669" y="245706"/>
                  </a:lnTo>
                  <a:lnTo>
                    <a:pt x="2053818" y="242290"/>
                  </a:lnTo>
                  <a:lnTo>
                    <a:pt x="2055241" y="239737"/>
                  </a:lnTo>
                  <a:lnTo>
                    <a:pt x="2056803" y="237172"/>
                  </a:lnTo>
                  <a:lnTo>
                    <a:pt x="2060067" y="236321"/>
                  </a:lnTo>
                  <a:lnTo>
                    <a:pt x="2062619" y="237883"/>
                  </a:lnTo>
                  <a:close/>
                </a:path>
              </a:pathLst>
            </a:custGeom>
            <a:ln w="3175">
              <a:solidFill>
                <a:srgbClr val="E3DDD2"/>
              </a:solidFill>
            </a:ln>
          </p:spPr>
          <p:txBody>
            <a:bodyPr wrap="square" lIns="0" tIns="0" rIns="0" bIns="0" rtlCol="0"/>
            <a:lstStyle/>
            <a:p>
              <a:endParaRPr sz="2400"/>
            </a:p>
          </p:txBody>
        </p:sp>
        <p:sp>
          <p:nvSpPr>
            <p:cNvPr id="118" name="object 118"/>
            <p:cNvSpPr/>
            <p:nvPr/>
          </p:nvSpPr>
          <p:spPr>
            <a:xfrm>
              <a:off x="5990082" y="2996945"/>
              <a:ext cx="748665" cy="401320"/>
            </a:xfrm>
            <a:custGeom>
              <a:avLst/>
              <a:gdLst/>
              <a:ahLst/>
              <a:cxnLst/>
              <a:rect l="l" t="t" r="r" b="b"/>
              <a:pathLst>
                <a:path w="748665" h="401320">
                  <a:moveTo>
                    <a:pt x="108191" y="350570"/>
                  </a:moveTo>
                  <a:lnTo>
                    <a:pt x="104889" y="351434"/>
                  </a:lnTo>
                  <a:lnTo>
                    <a:pt x="101866" y="356590"/>
                  </a:lnTo>
                  <a:lnTo>
                    <a:pt x="102717" y="359905"/>
                  </a:lnTo>
                  <a:lnTo>
                    <a:pt x="120441" y="370268"/>
                  </a:lnTo>
                  <a:lnTo>
                    <a:pt x="140474" y="370268"/>
                  </a:lnTo>
                  <a:lnTo>
                    <a:pt x="140474" y="381088"/>
                  </a:lnTo>
                  <a:lnTo>
                    <a:pt x="120493" y="381088"/>
                  </a:lnTo>
                  <a:lnTo>
                    <a:pt x="102717" y="391452"/>
                  </a:lnTo>
                  <a:lnTo>
                    <a:pt x="101866" y="394792"/>
                  </a:lnTo>
                  <a:lnTo>
                    <a:pt x="104889" y="399961"/>
                  </a:lnTo>
                  <a:lnTo>
                    <a:pt x="108191" y="400812"/>
                  </a:lnTo>
                  <a:lnTo>
                    <a:pt x="151168" y="375678"/>
                  </a:lnTo>
                  <a:lnTo>
                    <a:pt x="108191" y="350570"/>
                  </a:lnTo>
                  <a:close/>
                </a:path>
                <a:path w="748665" h="401320">
                  <a:moveTo>
                    <a:pt x="748284" y="0"/>
                  </a:moveTo>
                  <a:lnTo>
                    <a:pt x="0" y="0"/>
                  </a:lnTo>
                  <a:lnTo>
                    <a:pt x="0" y="381088"/>
                  </a:lnTo>
                  <a:lnTo>
                    <a:pt x="120493" y="381088"/>
                  </a:lnTo>
                  <a:lnTo>
                    <a:pt x="129724" y="375695"/>
                  </a:lnTo>
                  <a:lnTo>
                    <a:pt x="10807" y="375678"/>
                  </a:lnTo>
                  <a:lnTo>
                    <a:pt x="5397" y="370268"/>
                  </a:lnTo>
                  <a:lnTo>
                    <a:pt x="10807" y="370268"/>
                  </a:lnTo>
                  <a:lnTo>
                    <a:pt x="10807" y="10820"/>
                  </a:lnTo>
                  <a:lnTo>
                    <a:pt x="5397" y="10820"/>
                  </a:lnTo>
                  <a:lnTo>
                    <a:pt x="10807" y="5410"/>
                  </a:lnTo>
                  <a:lnTo>
                    <a:pt x="748284" y="5410"/>
                  </a:lnTo>
                  <a:lnTo>
                    <a:pt x="748284" y="0"/>
                  </a:lnTo>
                  <a:close/>
                </a:path>
                <a:path w="748665" h="401320">
                  <a:moveTo>
                    <a:pt x="137731" y="371017"/>
                  </a:moveTo>
                  <a:lnTo>
                    <a:pt x="129724" y="375695"/>
                  </a:lnTo>
                  <a:lnTo>
                    <a:pt x="137731" y="380377"/>
                  </a:lnTo>
                  <a:lnTo>
                    <a:pt x="137731" y="371017"/>
                  </a:lnTo>
                  <a:close/>
                </a:path>
                <a:path w="748665" h="401320">
                  <a:moveTo>
                    <a:pt x="120441" y="370268"/>
                  </a:moveTo>
                  <a:lnTo>
                    <a:pt x="10807" y="370268"/>
                  </a:lnTo>
                  <a:lnTo>
                    <a:pt x="10807" y="375678"/>
                  </a:lnTo>
                  <a:lnTo>
                    <a:pt x="129694" y="375678"/>
                  </a:lnTo>
                  <a:lnTo>
                    <a:pt x="120441" y="370268"/>
                  </a:lnTo>
                  <a:close/>
                </a:path>
                <a:path w="748665" h="401320">
                  <a:moveTo>
                    <a:pt x="748284" y="5410"/>
                  </a:moveTo>
                  <a:lnTo>
                    <a:pt x="10807" y="5410"/>
                  </a:lnTo>
                  <a:lnTo>
                    <a:pt x="10807" y="10820"/>
                  </a:lnTo>
                  <a:lnTo>
                    <a:pt x="748284" y="10820"/>
                  </a:lnTo>
                  <a:lnTo>
                    <a:pt x="748284" y="5410"/>
                  </a:lnTo>
                  <a:close/>
                </a:path>
              </a:pathLst>
            </a:custGeom>
            <a:solidFill>
              <a:srgbClr val="767070"/>
            </a:solidFill>
          </p:spPr>
          <p:txBody>
            <a:bodyPr wrap="square" lIns="0" tIns="0" rIns="0" bIns="0" rtlCol="0"/>
            <a:lstStyle/>
            <a:p>
              <a:endParaRPr sz="2400"/>
            </a:p>
          </p:txBody>
        </p:sp>
        <p:sp>
          <p:nvSpPr>
            <p:cNvPr id="119" name="object 119"/>
            <p:cNvSpPr/>
            <p:nvPr/>
          </p:nvSpPr>
          <p:spPr>
            <a:xfrm>
              <a:off x="5990082" y="2996945"/>
              <a:ext cx="748665" cy="401320"/>
            </a:xfrm>
            <a:custGeom>
              <a:avLst/>
              <a:gdLst/>
              <a:ahLst/>
              <a:cxnLst/>
              <a:rect l="l" t="t" r="r" b="b"/>
              <a:pathLst>
                <a:path w="748665" h="401320">
                  <a:moveTo>
                    <a:pt x="748284" y="0"/>
                  </a:moveTo>
                  <a:lnTo>
                    <a:pt x="0" y="0"/>
                  </a:lnTo>
                  <a:lnTo>
                    <a:pt x="0" y="381088"/>
                  </a:lnTo>
                  <a:lnTo>
                    <a:pt x="140474" y="381088"/>
                  </a:lnTo>
                  <a:lnTo>
                    <a:pt x="140474" y="370268"/>
                  </a:lnTo>
                  <a:lnTo>
                    <a:pt x="5397" y="370268"/>
                  </a:lnTo>
                  <a:lnTo>
                    <a:pt x="10807" y="5410"/>
                  </a:lnTo>
                  <a:lnTo>
                    <a:pt x="748284" y="10820"/>
                  </a:lnTo>
                  <a:lnTo>
                    <a:pt x="748284" y="0"/>
                  </a:lnTo>
                  <a:close/>
                </a:path>
                <a:path w="748665" h="401320">
                  <a:moveTo>
                    <a:pt x="110756" y="399313"/>
                  </a:moveTo>
                  <a:lnTo>
                    <a:pt x="151168" y="375678"/>
                  </a:lnTo>
                  <a:lnTo>
                    <a:pt x="110756" y="352069"/>
                  </a:lnTo>
                  <a:lnTo>
                    <a:pt x="108191" y="350570"/>
                  </a:lnTo>
                  <a:lnTo>
                    <a:pt x="104889" y="351434"/>
                  </a:lnTo>
                  <a:lnTo>
                    <a:pt x="103365" y="354025"/>
                  </a:lnTo>
                  <a:lnTo>
                    <a:pt x="101866" y="356590"/>
                  </a:lnTo>
                  <a:lnTo>
                    <a:pt x="102717" y="359905"/>
                  </a:lnTo>
                  <a:lnTo>
                    <a:pt x="105321" y="361442"/>
                  </a:lnTo>
                  <a:lnTo>
                    <a:pt x="137731" y="380377"/>
                  </a:lnTo>
                  <a:lnTo>
                    <a:pt x="137731" y="371017"/>
                  </a:lnTo>
                  <a:lnTo>
                    <a:pt x="105321" y="389953"/>
                  </a:lnTo>
                  <a:lnTo>
                    <a:pt x="102717" y="391452"/>
                  </a:lnTo>
                  <a:lnTo>
                    <a:pt x="101866" y="394792"/>
                  </a:lnTo>
                  <a:lnTo>
                    <a:pt x="103365" y="397357"/>
                  </a:lnTo>
                  <a:lnTo>
                    <a:pt x="104889" y="399961"/>
                  </a:lnTo>
                  <a:lnTo>
                    <a:pt x="108191" y="400812"/>
                  </a:lnTo>
                  <a:lnTo>
                    <a:pt x="110756" y="399313"/>
                  </a:lnTo>
                  <a:close/>
                </a:path>
              </a:pathLst>
            </a:custGeom>
            <a:ln w="3175">
              <a:solidFill>
                <a:srgbClr val="E3DDD2"/>
              </a:solidFill>
            </a:ln>
          </p:spPr>
          <p:txBody>
            <a:bodyPr wrap="square" lIns="0" tIns="0" rIns="0" bIns="0" rtlCol="0"/>
            <a:lstStyle/>
            <a:p>
              <a:endParaRPr sz="2400"/>
            </a:p>
          </p:txBody>
        </p:sp>
        <p:sp>
          <p:nvSpPr>
            <p:cNvPr id="120" name="object 120"/>
            <p:cNvSpPr/>
            <p:nvPr/>
          </p:nvSpPr>
          <p:spPr>
            <a:xfrm>
              <a:off x="7989563" y="3248399"/>
              <a:ext cx="56515" cy="50800"/>
            </a:xfrm>
            <a:custGeom>
              <a:avLst/>
              <a:gdLst/>
              <a:ahLst/>
              <a:cxnLst/>
              <a:rect l="l" t="t" r="r" b="b"/>
              <a:pathLst>
                <a:path w="56515" h="50800">
                  <a:moveTo>
                    <a:pt x="47253" y="19456"/>
                  </a:moveTo>
                  <a:lnTo>
                    <a:pt x="45694" y="19456"/>
                  </a:lnTo>
                  <a:lnTo>
                    <a:pt x="45834" y="30276"/>
                  </a:lnTo>
                  <a:lnTo>
                    <a:pt x="26055" y="30463"/>
                  </a:lnTo>
                  <a:lnTo>
                    <a:pt x="11125" y="39471"/>
                  </a:lnTo>
                  <a:lnTo>
                    <a:pt x="8521" y="40970"/>
                  </a:lnTo>
                  <a:lnTo>
                    <a:pt x="7746" y="44310"/>
                  </a:lnTo>
                  <a:lnTo>
                    <a:pt x="9232" y="46875"/>
                  </a:lnTo>
                  <a:lnTo>
                    <a:pt x="10782" y="49441"/>
                  </a:lnTo>
                  <a:lnTo>
                    <a:pt x="14020" y="50292"/>
                  </a:lnTo>
                  <a:lnTo>
                    <a:pt x="16548" y="48729"/>
                  </a:lnTo>
                  <a:lnTo>
                    <a:pt x="56387" y="24726"/>
                  </a:lnTo>
                  <a:lnTo>
                    <a:pt x="47253" y="19456"/>
                  </a:lnTo>
                  <a:close/>
                </a:path>
                <a:path w="56515" h="50800">
                  <a:moveTo>
                    <a:pt x="25925" y="19637"/>
                  </a:moveTo>
                  <a:lnTo>
                    <a:pt x="0" y="19875"/>
                  </a:lnTo>
                  <a:lnTo>
                    <a:pt x="76" y="30708"/>
                  </a:lnTo>
                  <a:lnTo>
                    <a:pt x="26055" y="30463"/>
                  </a:lnTo>
                  <a:lnTo>
                    <a:pt x="35152" y="24974"/>
                  </a:lnTo>
                  <a:lnTo>
                    <a:pt x="25925" y="19637"/>
                  </a:lnTo>
                  <a:close/>
                </a:path>
                <a:path w="56515" h="50800">
                  <a:moveTo>
                    <a:pt x="43014" y="20231"/>
                  </a:moveTo>
                  <a:lnTo>
                    <a:pt x="35152" y="24974"/>
                  </a:lnTo>
                  <a:lnTo>
                    <a:pt x="43091" y="29565"/>
                  </a:lnTo>
                  <a:lnTo>
                    <a:pt x="43014" y="20231"/>
                  </a:lnTo>
                  <a:close/>
                </a:path>
                <a:path w="56515" h="50800">
                  <a:moveTo>
                    <a:pt x="13588" y="0"/>
                  </a:moveTo>
                  <a:lnTo>
                    <a:pt x="10286" y="927"/>
                  </a:lnTo>
                  <a:lnTo>
                    <a:pt x="8877" y="3492"/>
                  </a:lnTo>
                  <a:lnTo>
                    <a:pt x="7391" y="6134"/>
                  </a:lnTo>
                  <a:lnTo>
                    <a:pt x="8242" y="9410"/>
                  </a:lnTo>
                  <a:lnTo>
                    <a:pt x="25925" y="19637"/>
                  </a:lnTo>
                  <a:lnTo>
                    <a:pt x="47253" y="19456"/>
                  </a:lnTo>
                  <a:lnTo>
                    <a:pt x="16128" y="1498"/>
                  </a:lnTo>
                  <a:lnTo>
                    <a:pt x="13588" y="0"/>
                  </a:lnTo>
                  <a:close/>
                </a:path>
              </a:pathLst>
            </a:custGeom>
            <a:solidFill>
              <a:srgbClr val="767070"/>
            </a:solidFill>
          </p:spPr>
          <p:txBody>
            <a:bodyPr wrap="square" lIns="0" tIns="0" rIns="0" bIns="0" rtlCol="0"/>
            <a:lstStyle/>
            <a:p>
              <a:endParaRPr sz="2400"/>
            </a:p>
          </p:txBody>
        </p:sp>
        <p:sp>
          <p:nvSpPr>
            <p:cNvPr id="121" name="object 121"/>
            <p:cNvSpPr/>
            <p:nvPr/>
          </p:nvSpPr>
          <p:spPr>
            <a:xfrm>
              <a:off x="7989563" y="3248399"/>
              <a:ext cx="56515" cy="50800"/>
            </a:xfrm>
            <a:custGeom>
              <a:avLst/>
              <a:gdLst/>
              <a:ahLst/>
              <a:cxnLst/>
              <a:rect l="l" t="t" r="r" b="b"/>
              <a:pathLst>
                <a:path w="56515" h="50800">
                  <a:moveTo>
                    <a:pt x="76" y="30708"/>
                  </a:moveTo>
                  <a:lnTo>
                    <a:pt x="45834" y="30276"/>
                  </a:lnTo>
                  <a:lnTo>
                    <a:pt x="45694" y="19456"/>
                  </a:lnTo>
                  <a:lnTo>
                    <a:pt x="0" y="19875"/>
                  </a:lnTo>
                  <a:lnTo>
                    <a:pt x="76" y="30708"/>
                  </a:lnTo>
                  <a:close/>
                </a:path>
                <a:path w="56515" h="50800">
                  <a:moveTo>
                    <a:pt x="16548" y="48729"/>
                  </a:moveTo>
                  <a:lnTo>
                    <a:pt x="56387" y="24726"/>
                  </a:lnTo>
                  <a:lnTo>
                    <a:pt x="16128" y="1498"/>
                  </a:lnTo>
                  <a:lnTo>
                    <a:pt x="13588" y="0"/>
                  </a:lnTo>
                  <a:lnTo>
                    <a:pt x="10286" y="927"/>
                  </a:lnTo>
                  <a:lnTo>
                    <a:pt x="8877" y="3492"/>
                  </a:lnTo>
                  <a:lnTo>
                    <a:pt x="7391" y="6134"/>
                  </a:lnTo>
                  <a:lnTo>
                    <a:pt x="8242" y="9410"/>
                  </a:lnTo>
                  <a:lnTo>
                    <a:pt x="10845" y="10909"/>
                  </a:lnTo>
                  <a:lnTo>
                    <a:pt x="43091" y="29565"/>
                  </a:lnTo>
                  <a:lnTo>
                    <a:pt x="43014" y="20231"/>
                  </a:lnTo>
                  <a:lnTo>
                    <a:pt x="11125" y="39471"/>
                  </a:lnTo>
                  <a:lnTo>
                    <a:pt x="8521" y="40970"/>
                  </a:lnTo>
                  <a:lnTo>
                    <a:pt x="7746" y="44310"/>
                  </a:lnTo>
                  <a:lnTo>
                    <a:pt x="9232" y="46875"/>
                  </a:lnTo>
                  <a:lnTo>
                    <a:pt x="10782" y="49441"/>
                  </a:lnTo>
                  <a:lnTo>
                    <a:pt x="14020" y="50292"/>
                  </a:lnTo>
                  <a:lnTo>
                    <a:pt x="16548" y="48729"/>
                  </a:lnTo>
                  <a:close/>
                </a:path>
              </a:pathLst>
            </a:custGeom>
            <a:ln w="3175">
              <a:solidFill>
                <a:srgbClr val="E3DDD2"/>
              </a:solidFill>
            </a:ln>
          </p:spPr>
          <p:txBody>
            <a:bodyPr wrap="square" lIns="0" tIns="0" rIns="0" bIns="0" rtlCol="0"/>
            <a:lstStyle/>
            <a:p>
              <a:endParaRPr sz="2400"/>
            </a:p>
          </p:txBody>
        </p:sp>
        <p:sp>
          <p:nvSpPr>
            <p:cNvPr id="122" name="object 122"/>
            <p:cNvSpPr/>
            <p:nvPr/>
          </p:nvSpPr>
          <p:spPr>
            <a:xfrm>
              <a:off x="7393686" y="3289553"/>
              <a:ext cx="546100" cy="167640"/>
            </a:xfrm>
            <a:custGeom>
              <a:avLst/>
              <a:gdLst/>
              <a:ahLst/>
              <a:cxnLst/>
              <a:rect l="l" t="t" r="r" b="b"/>
              <a:pathLst>
                <a:path w="546100" h="167639">
                  <a:moveTo>
                    <a:pt x="41198" y="156832"/>
                  </a:moveTo>
                  <a:lnTo>
                    <a:pt x="0" y="156832"/>
                  </a:lnTo>
                  <a:lnTo>
                    <a:pt x="0" y="167640"/>
                  </a:lnTo>
                  <a:lnTo>
                    <a:pt x="51993" y="167640"/>
                  </a:lnTo>
                  <a:lnTo>
                    <a:pt x="51993" y="162242"/>
                  </a:lnTo>
                  <a:lnTo>
                    <a:pt x="41198" y="162242"/>
                  </a:lnTo>
                  <a:lnTo>
                    <a:pt x="41198" y="156832"/>
                  </a:lnTo>
                  <a:close/>
                </a:path>
                <a:path w="546100" h="167639">
                  <a:moveTo>
                    <a:pt x="514866" y="19608"/>
                  </a:moveTo>
                  <a:lnTo>
                    <a:pt x="41198" y="19608"/>
                  </a:lnTo>
                  <a:lnTo>
                    <a:pt x="41198" y="156832"/>
                  </a:lnTo>
                  <a:lnTo>
                    <a:pt x="46596" y="156832"/>
                  </a:lnTo>
                  <a:lnTo>
                    <a:pt x="41198" y="162242"/>
                  </a:lnTo>
                  <a:lnTo>
                    <a:pt x="51993" y="162242"/>
                  </a:lnTo>
                  <a:lnTo>
                    <a:pt x="51993" y="30416"/>
                  </a:lnTo>
                  <a:lnTo>
                    <a:pt x="46596" y="30416"/>
                  </a:lnTo>
                  <a:lnTo>
                    <a:pt x="51993" y="25019"/>
                  </a:lnTo>
                  <a:lnTo>
                    <a:pt x="524137" y="25019"/>
                  </a:lnTo>
                  <a:lnTo>
                    <a:pt x="514866" y="19608"/>
                  </a:lnTo>
                  <a:close/>
                </a:path>
                <a:path w="546100" h="167639">
                  <a:moveTo>
                    <a:pt x="502615" y="0"/>
                  </a:moveTo>
                  <a:lnTo>
                    <a:pt x="499351" y="850"/>
                  </a:lnTo>
                  <a:lnTo>
                    <a:pt x="496366" y="5969"/>
                  </a:lnTo>
                  <a:lnTo>
                    <a:pt x="497217" y="9309"/>
                  </a:lnTo>
                  <a:lnTo>
                    <a:pt x="514866" y="19608"/>
                  </a:lnTo>
                  <a:lnTo>
                    <a:pt x="534860" y="19608"/>
                  </a:lnTo>
                  <a:lnTo>
                    <a:pt x="534860" y="30416"/>
                  </a:lnTo>
                  <a:lnTo>
                    <a:pt x="514997" y="30416"/>
                  </a:lnTo>
                  <a:lnTo>
                    <a:pt x="497217" y="40792"/>
                  </a:lnTo>
                  <a:lnTo>
                    <a:pt x="496366" y="44132"/>
                  </a:lnTo>
                  <a:lnTo>
                    <a:pt x="499351" y="49250"/>
                  </a:lnTo>
                  <a:lnTo>
                    <a:pt x="502615" y="50101"/>
                  </a:lnTo>
                  <a:lnTo>
                    <a:pt x="505244" y="48602"/>
                  </a:lnTo>
                  <a:lnTo>
                    <a:pt x="545592" y="25019"/>
                  </a:lnTo>
                  <a:lnTo>
                    <a:pt x="505244" y="1498"/>
                  </a:lnTo>
                  <a:lnTo>
                    <a:pt x="502615" y="0"/>
                  </a:lnTo>
                  <a:close/>
                </a:path>
                <a:path w="546100" h="167639">
                  <a:moveTo>
                    <a:pt x="524137" y="25019"/>
                  </a:moveTo>
                  <a:lnTo>
                    <a:pt x="51993" y="25019"/>
                  </a:lnTo>
                  <a:lnTo>
                    <a:pt x="51993" y="30416"/>
                  </a:lnTo>
                  <a:lnTo>
                    <a:pt x="514997" y="30416"/>
                  </a:lnTo>
                  <a:lnTo>
                    <a:pt x="524192" y="25050"/>
                  </a:lnTo>
                  <a:close/>
                </a:path>
                <a:path w="546100" h="167639">
                  <a:moveTo>
                    <a:pt x="532168" y="20396"/>
                  </a:moveTo>
                  <a:lnTo>
                    <a:pt x="524192" y="25050"/>
                  </a:lnTo>
                  <a:lnTo>
                    <a:pt x="532168" y="29705"/>
                  </a:lnTo>
                  <a:lnTo>
                    <a:pt x="532168" y="20396"/>
                  </a:lnTo>
                  <a:close/>
                </a:path>
              </a:pathLst>
            </a:custGeom>
            <a:solidFill>
              <a:srgbClr val="767070"/>
            </a:solidFill>
          </p:spPr>
          <p:txBody>
            <a:bodyPr wrap="square" lIns="0" tIns="0" rIns="0" bIns="0" rtlCol="0"/>
            <a:lstStyle/>
            <a:p>
              <a:endParaRPr sz="2400"/>
            </a:p>
          </p:txBody>
        </p:sp>
        <p:sp>
          <p:nvSpPr>
            <p:cNvPr id="123" name="object 123"/>
            <p:cNvSpPr/>
            <p:nvPr/>
          </p:nvSpPr>
          <p:spPr>
            <a:xfrm>
              <a:off x="7393686" y="3289553"/>
              <a:ext cx="546100" cy="167640"/>
            </a:xfrm>
            <a:custGeom>
              <a:avLst/>
              <a:gdLst/>
              <a:ahLst/>
              <a:cxnLst/>
              <a:rect l="l" t="t" r="r" b="b"/>
              <a:pathLst>
                <a:path w="546100" h="167639">
                  <a:moveTo>
                    <a:pt x="0" y="167640"/>
                  </a:moveTo>
                  <a:lnTo>
                    <a:pt x="51993" y="167640"/>
                  </a:lnTo>
                  <a:lnTo>
                    <a:pt x="51993" y="25019"/>
                  </a:lnTo>
                  <a:lnTo>
                    <a:pt x="46596" y="30416"/>
                  </a:lnTo>
                  <a:lnTo>
                    <a:pt x="534860" y="30416"/>
                  </a:lnTo>
                  <a:lnTo>
                    <a:pt x="534860" y="19608"/>
                  </a:lnTo>
                  <a:lnTo>
                    <a:pt x="41198" y="19608"/>
                  </a:lnTo>
                  <a:lnTo>
                    <a:pt x="41198" y="162242"/>
                  </a:lnTo>
                  <a:lnTo>
                    <a:pt x="46596" y="156832"/>
                  </a:lnTo>
                  <a:lnTo>
                    <a:pt x="0" y="156832"/>
                  </a:lnTo>
                  <a:lnTo>
                    <a:pt x="0" y="167640"/>
                  </a:lnTo>
                  <a:close/>
                </a:path>
                <a:path w="546100" h="167639">
                  <a:moveTo>
                    <a:pt x="505244" y="48602"/>
                  </a:moveTo>
                  <a:lnTo>
                    <a:pt x="545592" y="25019"/>
                  </a:lnTo>
                  <a:lnTo>
                    <a:pt x="505244" y="1498"/>
                  </a:lnTo>
                  <a:lnTo>
                    <a:pt x="502615" y="0"/>
                  </a:lnTo>
                  <a:lnTo>
                    <a:pt x="499351" y="850"/>
                  </a:lnTo>
                  <a:lnTo>
                    <a:pt x="497852" y="3416"/>
                  </a:lnTo>
                  <a:lnTo>
                    <a:pt x="496366" y="5969"/>
                  </a:lnTo>
                  <a:lnTo>
                    <a:pt x="497217" y="9309"/>
                  </a:lnTo>
                  <a:lnTo>
                    <a:pt x="499770" y="10807"/>
                  </a:lnTo>
                  <a:lnTo>
                    <a:pt x="532168" y="29705"/>
                  </a:lnTo>
                  <a:lnTo>
                    <a:pt x="532168" y="20396"/>
                  </a:lnTo>
                  <a:lnTo>
                    <a:pt x="499770" y="39293"/>
                  </a:lnTo>
                  <a:lnTo>
                    <a:pt x="497217" y="40792"/>
                  </a:lnTo>
                  <a:lnTo>
                    <a:pt x="496366" y="44132"/>
                  </a:lnTo>
                  <a:lnTo>
                    <a:pt x="497852" y="46685"/>
                  </a:lnTo>
                  <a:lnTo>
                    <a:pt x="499351" y="49250"/>
                  </a:lnTo>
                  <a:lnTo>
                    <a:pt x="502615" y="50101"/>
                  </a:lnTo>
                  <a:lnTo>
                    <a:pt x="505244" y="48602"/>
                  </a:lnTo>
                  <a:close/>
                </a:path>
              </a:pathLst>
            </a:custGeom>
            <a:ln w="3175">
              <a:solidFill>
                <a:srgbClr val="E3DDD2"/>
              </a:solidFill>
            </a:ln>
          </p:spPr>
          <p:txBody>
            <a:bodyPr wrap="square" lIns="0" tIns="0" rIns="0" bIns="0" rtlCol="0"/>
            <a:lstStyle/>
            <a:p>
              <a:endParaRPr sz="2400"/>
            </a:p>
          </p:txBody>
        </p:sp>
        <p:sp>
          <p:nvSpPr>
            <p:cNvPr id="124" name="object 124"/>
            <p:cNvSpPr/>
            <p:nvPr/>
          </p:nvSpPr>
          <p:spPr>
            <a:xfrm>
              <a:off x="7378446" y="3537965"/>
              <a:ext cx="356870" cy="119380"/>
            </a:xfrm>
            <a:custGeom>
              <a:avLst/>
              <a:gdLst/>
              <a:ahLst/>
              <a:cxnLst/>
              <a:rect l="l" t="t" r="r" b="b"/>
              <a:pathLst>
                <a:path w="356870" h="119379">
                  <a:moveTo>
                    <a:pt x="0" y="0"/>
                  </a:moveTo>
                  <a:lnTo>
                    <a:pt x="60274" y="0"/>
                  </a:lnTo>
                  <a:lnTo>
                    <a:pt x="60274" y="118872"/>
                  </a:lnTo>
                  <a:lnTo>
                    <a:pt x="356616" y="118872"/>
                  </a:lnTo>
                </a:path>
              </a:pathLst>
            </a:custGeom>
            <a:ln w="11112">
              <a:solidFill>
                <a:srgbClr val="E3DDD2"/>
              </a:solidFill>
            </a:ln>
          </p:spPr>
          <p:txBody>
            <a:bodyPr wrap="square" lIns="0" tIns="0" rIns="0" bIns="0" rtlCol="0"/>
            <a:lstStyle/>
            <a:p>
              <a:endParaRPr sz="2400"/>
            </a:p>
          </p:txBody>
        </p:sp>
        <p:sp>
          <p:nvSpPr>
            <p:cNvPr id="125" name="object 125"/>
            <p:cNvSpPr/>
            <p:nvPr/>
          </p:nvSpPr>
          <p:spPr>
            <a:xfrm>
              <a:off x="7448552" y="3426717"/>
              <a:ext cx="68580" cy="50800"/>
            </a:xfrm>
            <a:custGeom>
              <a:avLst/>
              <a:gdLst/>
              <a:ahLst/>
              <a:cxnLst/>
              <a:rect l="l" t="t" r="r" b="b"/>
              <a:pathLst>
                <a:path w="68579" h="50800">
                  <a:moveTo>
                    <a:pt x="59301" y="17754"/>
                  </a:moveTo>
                  <a:lnTo>
                    <a:pt x="57594" y="17754"/>
                  </a:lnTo>
                  <a:lnTo>
                    <a:pt x="58305" y="28600"/>
                  </a:lnTo>
                  <a:lnTo>
                    <a:pt x="38386" y="29832"/>
                  </a:lnTo>
                  <a:lnTo>
                    <a:pt x="23875" y="39585"/>
                  </a:lnTo>
                  <a:lnTo>
                    <a:pt x="21386" y="41224"/>
                  </a:lnTo>
                  <a:lnTo>
                    <a:pt x="20751" y="44653"/>
                  </a:lnTo>
                  <a:lnTo>
                    <a:pt x="22390" y="47078"/>
                  </a:lnTo>
                  <a:lnTo>
                    <a:pt x="24015" y="49580"/>
                  </a:lnTo>
                  <a:lnTo>
                    <a:pt x="27343" y="50292"/>
                  </a:lnTo>
                  <a:lnTo>
                    <a:pt x="29819" y="48577"/>
                  </a:lnTo>
                  <a:lnTo>
                    <a:pt x="68579" y="22466"/>
                  </a:lnTo>
                  <a:lnTo>
                    <a:pt x="59301" y="17754"/>
                  </a:lnTo>
                  <a:close/>
                </a:path>
                <a:path w="68579" h="50800">
                  <a:moveTo>
                    <a:pt x="37727" y="18985"/>
                  </a:moveTo>
                  <a:lnTo>
                    <a:pt x="0" y="21323"/>
                  </a:lnTo>
                  <a:lnTo>
                    <a:pt x="634" y="32169"/>
                  </a:lnTo>
                  <a:lnTo>
                    <a:pt x="38386" y="29832"/>
                  </a:lnTo>
                  <a:lnTo>
                    <a:pt x="47296" y="23844"/>
                  </a:lnTo>
                  <a:lnTo>
                    <a:pt x="37727" y="18985"/>
                  </a:lnTo>
                  <a:close/>
                </a:path>
                <a:path w="68579" h="50800">
                  <a:moveTo>
                    <a:pt x="54978" y="18681"/>
                  </a:moveTo>
                  <a:lnTo>
                    <a:pt x="47296" y="23844"/>
                  </a:lnTo>
                  <a:lnTo>
                    <a:pt x="55537" y="28028"/>
                  </a:lnTo>
                  <a:lnTo>
                    <a:pt x="54978" y="18681"/>
                  </a:lnTo>
                  <a:close/>
                </a:path>
                <a:path w="68579" h="50800">
                  <a:moveTo>
                    <a:pt x="24295" y="0"/>
                  </a:moveTo>
                  <a:lnTo>
                    <a:pt x="21043" y="1066"/>
                  </a:lnTo>
                  <a:lnTo>
                    <a:pt x="19761" y="3771"/>
                  </a:lnTo>
                  <a:lnTo>
                    <a:pt x="18414" y="6413"/>
                  </a:lnTo>
                  <a:lnTo>
                    <a:pt x="19481" y="9702"/>
                  </a:lnTo>
                  <a:lnTo>
                    <a:pt x="37727" y="18985"/>
                  </a:lnTo>
                  <a:lnTo>
                    <a:pt x="57594" y="17754"/>
                  </a:lnTo>
                  <a:lnTo>
                    <a:pt x="59301" y="17754"/>
                  </a:lnTo>
                  <a:lnTo>
                    <a:pt x="24295" y="0"/>
                  </a:lnTo>
                  <a:close/>
                </a:path>
              </a:pathLst>
            </a:custGeom>
            <a:solidFill>
              <a:srgbClr val="767070"/>
            </a:solidFill>
          </p:spPr>
          <p:txBody>
            <a:bodyPr wrap="square" lIns="0" tIns="0" rIns="0" bIns="0" rtlCol="0"/>
            <a:lstStyle/>
            <a:p>
              <a:endParaRPr sz="2400"/>
            </a:p>
          </p:txBody>
        </p:sp>
        <p:sp>
          <p:nvSpPr>
            <p:cNvPr id="126" name="object 126"/>
            <p:cNvSpPr/>
            <p:nvPr/>
          </p:nvSpPr>
          <p:spPr>
            <a:xfrm>
              <a:off x="7448552" y="3426717"/>
              <a:ext cx="68580" cy="50800"/>
            </a:xfrm>
            <a:custGeom>
              <a:avLst/>
              <a:gdLst/>
              <a:ahLst/>
              <a:cxnLst/>
              <a:rect l="l" t="t" r="r" b="b"/>
              <a:pathLst>
                <a:path w="68579" h="50800">
                  <a:moveTo>
                    <a:pt x="634" y="32169"/>
                  </a:moveTo>
                  <a:lnTo>
                    <a:pt x="58305" y="28600"/>
                  </a:lnTo>
                  <a:lnTo>
                    <a:pt x="57594" y="17754"/>
                  </a:lnTo>
                  <a:lnTo>
                    <a:pt x="0" y="21323"/>
                  </a:lnTo>
                  <a:lnTo>
                    <a:pt x="634" y="32169"/>
                  </a:lnTo>
                  <a:close/>
                </a:path>
                <a:path w="68579" h="50800">
                  <a:moveTo>
                    <a:pt x="29819" y="48577"/>
                  </a:moveTo>
                  <a:lnTo>
                    <a:pt x="68579" y="22466"/>
                  </a:lnTo>
                  <a:lnTo>
                    <a:pt x="26987" y="1346"/>
                  </a:lnTo>
                  <a:lnTo>
                    <a:pt x="24295" y="0"/>
                  </a:lnTo>
                  <a:lnTo>
                    <a:pt x="21043" y="1066"/>
                  </a:lnTo>
                  <a:lnTo>
                    <a:pt x="19761" y="3771"/>
                  </a:lnTo>
                  <a:lnTo>
                    <a:pt x="18414" y="6413"/>
                  </a:lnTo>
                  <a:lnTo>
                    <a:pt x="19481" y="9702"/>
                  </a:lnTo>
                  <a:lnTo>
                    <a:pt x="22097" y="11049"/>
                  </a:lnTo>
                  <a:lnTo>
                    <a:pt x="55537" y="28028"/>
                  </a:lnTo>
                  <a:lnTo>
                    <a:pt x="54978" y="18681"/>
                  </a:lnTo>
                  <a:lnTo>
                    <a:pt x="23875" y="39585"/>
                  </a:lnTo>
                  <a:lnTo>
                    <a:pt x="21386" y="41224"/>
                  </a:lnTo>
                  <a:lnTo>
                    <a:pt x="20751" y="44653"/>
                  </a:lnTo>
                  <a:lnTo>
                    <a:pt x="22390" y="47078"/>
                  </a:lnTo>
                  <a:lnTo>
                    <a:pt x="24015" y="49580"/>
                  </a:lnTo>
                  <a:lnTo>
                    <a:pt x="27343" y="50292"/>
                  </a:lnTo>
                  <a:lnTo>
                    <a:pt x="29819" y="48577"/>
                  </a:lnTo>
                  <a:close/>
                </a:path>
              </a:pathLst>
            </a:custGeom>
            <a:ln w="3175">
              <a:solidFill>
                <a:srgbClr val="E3DDD2"/>
              </a:solidFill>
            </a:ln>
          </p:spPr>
          <p:txBody>
            <a:bodyPr wrap="square" lIns="0" tIns="0" rIns="0" bIns="0" rtlCol="0"/>
            <a:lstStyle/>
            <a:p>
              <a:endParaRPr sz="2400"/>
            </a:p>
          </p:txBody>
        </p:sp>
        <p:sp>
          <p:nvSpPr>
            <p:cNvPr id="127" name="object 127"/>
            <p:cNvSpPr/>
            <p:nvPr/>
          </p:nvSpPr>
          <p:spPr>
            <a:xfrm>
              <a:off x="7408931" y="3510531"/>
              <a:ext cx="94615" cy="48895"/>
            </a:xfrm>
            <a:custGeom>
              <a:avLst/>
              <a:gdLst/>
              <a:ahLst/>
              <a:cxnLst/>
              <a:rect l="l" t="t" r="r" b="b"/>
              <a:pathLst>
                <a:path w="94615" h="48895">
                  <a:moveTo>
                    <a:pt x="85469" y="18440"/>
                  </a:moveTo>
                  <a:lnTo>
                    <a:pt x="83959" y="18440"/>
                  </a:lnTo>
                  <a:lnTo>
                    <a:pt x="84175" y="28943"/>
                  </a:lnTo>
                  <a:lnTo>
                    <a:pt x="64705" y="29376"/>
                  </a:lnTo>
                  <a:lnTo>
                    <a:pt x="47688" y="39789"/>
                  </a:lnTo>
                  <a:lnTo>
                    <a:pt x="46926" y="43040"/>
                  </a:lnTo>
                  <a:lnTo>
                    <a:pt x="48450" y="45529"/>
                  </a:lnTo>
                  <a:lnTo>
                    <a:pt x="49974" y="47942"/>
                  </a:lnTo>
                  <a:lnTo>
                    <a:pt x="53225" y="48767"/>
                  </a:lnTo>
                  <a:lnTo>
                    <a:pt x="94487" y="23418"/>
                  </a:lnTo>
                  <a:lnTo>
                    <a:pt x="85469" y="18440"/>
                  </a:lnTo>
                  <a:close/>
                </a:path>
                <a:path w="94615" h="48895">
                  <a:moveTo>
                    <a:pt x="64567" y="18871"/>
                  </a:moveTo>
                  <a:lnTo>
                    <a:pt x="0" y="20307"/>
                  </a:lnTo>
                  <a:lnTo>
                    <a:pt x="203" y="30810"/>
                  </a:lnTo>
                  <a:lnTo>
                    <a:pt x="64705" y="29376"/>
                  </a:lnTo>
                  <a:lnTo>
                    <a:pt x="73655" y="23899"/>
                  </a:lnTo>
                  <a:lnTo>
                    <a:pt x="64567" y="18871"/>
                  </a:lnTo>
                  <a:close/>
                </a:path>
                <a:path w="94615" h="48895">
                  <a:moveTo>
                    <a:pt x="81330" y="19202"/>
                  </a:moveTo>
                  <a:lnTo>
                    <a:pt x="73655" y="23899"/>
                  </a:lnTo>
                  <a:lnTo>
                    <a:pt x="81533" y="28257"/>
                  </a:lnTo>
                  <a:lnTo>
                    <a:pt x="81330" y="19202"/>
                  </a:lnTo>
                  <a:close/>
                </a:path>
                <a:path w="94615" h="48895">
                  <a:moveTo>
                    <a:pt x="52120" y="0"/>
                  </a:moveTo>
                  <a:lnTo>
                    <a:pt x="48933" y="901"/>
                  </a:lnTo>
                  <a:lnTo>
                    <a:pt x="47485" y="3454"/>
                  </a:lnTo>
                  <a:lnTo>
                    <a:pt x="46100" y="6007"/>
                  </a:lnTo>
                  <a:lnTo>
                    <a:pt x="47002" y="9194"/>
                  </a:lnTo>
                  <a:lnTo>
                    <a:pt x="49555" y="10566"/>
                  </a:lnTo>
                  <a:lnTo>
                    <a:pt x="64567" y="18871"/>
                  </a:lnTo>
                  <a:lnTo>
                    <a:pt x="83959" y="18440"/>
                  </a:lnTo>
                  <a:lnTo>
                    <a:pt x="85469" y="18440"/>
                  </a:lnTo>
                  <a:lnTo>
                    <a:pt x="54686" y="1447"/>
                  </a:lnTo>
                  <a:lnTo>
                    <a:pt x="52120" y="0"/>
                  </a:lnTo>
                  <a:close/>
                </a:path>
              </a:pathLst>
            </a:custGeom>
            <a:solidFill>
              <a:srgbClr val="767070"/>
            </a:solidFill>
          </p:spPr>
          <p:txBody>
            <a:bodyPr wrap="square" lIns="0" tIns="0" rIns="0" bIns="0" rtlCol="0"/>
            <a:lstStyle/>
            <a:p>
              <a:endParaRPr sz="2400"/>
            </a:p>
          </p:txBody>
        </p:sp>
        <p:sp>
          <p:nvSpPr>
            <p:cNvPr id="128" name="object 128"/>
            <p:cNvSpPr/>
            <p:nvPr/>
          </p:nvSpPr>
          <p:spPr>
            <a:xfrm>
              <a:off x="7408931" y="3510531"/>
              <a:ext cx="94615" cy="48895"/>
            </a:xfrm>
            <a:custGeom>
              <a:avLst/>
              <a:gdLst/>
              <a:ahLst/>
              <a:cxnLst/>
              <a:rect l="l" t="t" r="r" b="b"/>
              <a:pathLst>
                <a:path w="94615" h="48895">
                  <a:moveTo>
                    <a:pt x="203" y="30810"/>
                  </a:moveTo>
                  <a:lnTo>
                    <a:pt x="84175" y="28943"/>
                  </a:lnTo>
                  <a:lnTo>
                    <a:pt x="83959" y="18440"/>
                  </a:lnTo>
                  <a:lnTo>
                    <a:pt x="0" y="20307"/>
                  </a:lnTo>
                  <a:lnTo>
                    <a:pt x="203" y="30810"/>
                  </a:lnTo>
                  <a:close/>
                </a:path>
                <a:path w="94615" h="48895">
                  <a:moveTo>
                    <a:pt x="55651" y="47256"/>
                  </a:moveTo>
                  <a:lnTo>
                    <a:pt x="94487" y="23418"/>
                  </a:lnTo>
                  <a:lnTo>
                    <a:pt x="54686" y="1447"/>
                  </a:lnTo>
                  <a:lnTo>
                    <a:pt x="52120" y="0"/>
                  </a:lnTo>
                  <a:lnTo>
                    <a:pt x="48933" y="901"/>
                  </a:lnTo>
                  <a:lnTo>
                    <a:pt x="47485" y="3454"/>
                  </a:lnTo>
                  <a:lnTo>
                    <a:pt x="46100" y="6007"/>
                  </a:lnTo>
                  <a:lnTo>
                    <a:pt x="47002" y="9194"/>
                  </a:lnTo>
                  <a:lnTo>
                    <a:pt x="49555" y="10566"/>
                  </a:lnTo>
                  <a:lnTo>
                    <a:pt x="81533" y="28257"/>
                  </a:lnTo>
                  <a:lnTo>
                    <a:pt x="81330" y="19202"/>
                  </a:lnTo>
                  <a:lnTo>
                    <a:pt x="50177" y="38265"/>
                  </a:lnTo>
                  <a:lnTo>
                    <a:pt x="47688" y="39789"/>
                  </a:lnTo>
                  <a:lnTo>
                    <a:pt x="46926" y="43040"/>
                  </a:lnTo>
                  <a:lnTo>
                    <a:pt x="48450" y="45529"/>
                  </a:lnTo>
                  <a:lnTo>
                    <a:pt x="49974" y="47942"/>
                  </a:lnTo>
                  <a:lnTo>
                    <a:pt x="53225" y="48767"/>
                  </a:lnTo>
                  <a:lnTo>
                    <a:pt x="55651" y="47256"/>
                  </a:lnTo>
                  <a:close/>
                </a:path>
              </a:pathLst>
            </a:custGeom>
            <a:ln w="3175">
              <a:solidFill>
                <a:srgbClr val="E3DDD2"/>
              </a:solidFill>
            </a:ln>
          </p:spPr>
          <p:txBody>
            <a:bodyPr wrap="square" lIns="0" tIns="0" rIns="0" bIns="0" rtlCol="0"/>
            <a:lstStyle/>
            <a:p>
              <a:endParaRPr sz="2400"/>
            </a:p>
          </p:txBody>
        </p:sp>
        <p:sp>
          <p:nvSpPr>
            <p:cNvPr id="129" name="object 129"/>
            <p:cNvSpPr/>
            <p:nvPr/>
          </p:nvSpPr>
          <p:spPr>
            <a:xfrm>
              <a:off x="6453378" y="3080765"/>
              <a:ext cx="1198245" cy="200025"/>
            </a:xfrm>
            <a:custGeom>
              <a:avLst/>
              <a:gdLst/>
              <a:ahLst/>
              <a:cxnLst/>
              <a:rect l="l" t="t" r="r" b="b"/>
              <a:pathLst>
                <a:path w="1198245" h="200025">
                  <a:moveTo>
                    <a:pt x="0" y="199644"/>
                  </a:moveTo>
                  <a:lnTo>
                    <a:pt x="327152" y="199644"/>
                  </a:lnTo>
                  <a:lnTo>
                    <a:pt x="327152" y="0"/>
                  </a:lnTo>
                  <a:lnTo>
                    <a:pt x="1197864" y="0"/>
                  </a:lnTo>
                </a:path>
              </a:pathLst>
            </a:custGeom>
            <a:ln w="11112">
              <a:solidFill>
                <a:srgbClr val="E3DDD2"/>
              </a:solidFill>
            </a:ln>
          </p:spPr>
          <p:txBody>
            <a:bodyPr wrap="square" lIns="0" tIns="0" rIns="0" bIns="0" rtlCol="0"/>
            <a:lstStyle/>
            <a:p>
              <a:endParaRPr sz="2400"/>
            </a:p>
          </p:txBody>
        </p:sp>
        <p:sp>
          <p:nvSpPr>
            <p:cNvPr id="130" name="object 130"/>
            <p:cNvSpPr/>
            <p:nvPr/>
          </p:nvSpPr>
          <p:spPr>
            <a:xfrm>
              <a:off x="7648194" y="3073145"/>
              <a:ext cx="283845" cy="167640"/>
            </a:xfrm>
            <a:custGeom>
              <a:avLst/>
              <a:gdLst/>
              <a:ahLst/>
              <a:cxnLst/>
              <a:rect l="l" t="t" r="r" b="b"/>
              <a:pathLst>
                <a:path w="283845" h="167639">
                  <a:moveTo>
                    <a:pt x="240601" y="117513"/>
                  </a:moveTo>
                  <a:lnTo>
                    <a:pt x="237274" y="118376"/>
                  </a:lnTo>
                  <a:lnTo>
                    <a:pt x="235788" y="120929"/>
                  </a:lnTo>
                  <a:lnTo>
                    <a:pt x="234289" y="123558"/>
                  </a:lnTo>
                  <a:lnTo>
                    <a:pt x="235140" y="126834"/>
                  </a:lnTo>
                  <a:lnTo>
                    <a:pt x="237769" y="128320"/>
                  </a:lnTo>
                  <a:lnTo>
                    <a:pt x="252958" y="137210"/>
                  </a:lnTo>
                  <a:lnTo>
                    <a:pt x="272770" y="137210"/>
                  </a:lnTo>
                  <a:lnTo>
                    <a:pt x="272770" y="148018"/>
                  </a:lnTo>
                  <a:lnTo>
                    <a:pt x="252828" y="148018"/>
                  </a:lnTo>
                  <a:lnTo>
                    <a:pt x="237769" y="156832"/>
                  </a:lnTo>
                  <a:lnTo>
                    <a:pt x="235140" y="158330"/>
                  </a:lnTo>
                  <a:lnTo>
                    <a:pt x="234289" y="161671"/>
                  </a:lnTo>
                  <a:lnTo>
                    <a:pt x="237274" y="166789"/>
                  </a:lnTo>
                  <a:lnTo>
                    <a:pt x="240601" y="167640"/>
                  </a:lnTo>
                  <a:lnTo>
                    <a:pt x="283464" y="142621"/>
                  </a:lnTo>
                  <a:lnTo>
                    <a:pt x="240601" y="117513"/>
                  </a:lnTo>
                  <a:close/>
                </a:path>
                <a:path w="283845" h="167639">
                  <a:moveTo>
                    <a:pt x="147078" y="5397"/>
                  </a:moveTo>
                  <a:lnTo>
                    <a:pt x="136309" y="5397"/>
                  </a:lnTo>
                  <a:lnTo>
                    <a:pt x="141693" y="10807"/>
                  </a:lnTo>
                  <a:lnTo>
                    <a:pt x="136309" y="10807"/>
                  </a:lnTo>
                  <a:lnTo>
                    <a:pt x="136309" y="148018"/>
                  </a:lnTo>
                  <a:lnTo>
                    <a:pt x="252828" y="148018"/>
                  </a:lnTo>
                  <a:lnTo>
                    <a:pt x="262049" y="142621"/>
                  </a:lnTo>
                  <a:lnTo>
                    <a:pt x="147078" y="142621"/>
                  </a:lnTo>
                  <a:lnTo>
                    <a:pt x="141693" y="137210"/>
                  </a:lnTo>
                  <a:lnTo>
                    <a:pt x="147078" y="137210"/>
                  </a:lnTo>
                  <a:lnTo>
                    <a:pt x="147078" y="5397"/>
                  </a:lnTo>
                  <a:close/>
                </a:path>
                <a:path w="283845" h="167639">
                  <a:moveTo>
                    <a:pt x="270078" y="137922"/>
                  </a:moveTo>
                  <a:lnTo>
                    <a:pt x="262125" y="142576"/>
                  </a:lnTo>
                  <a:lnTo>
                    <a:pt x="270078" y="147231"/>
                  </a:lnTo>
                  <a:lnTo>
                    <a:pt x="270078" y="137922"/>
                  </a:lnTo>
                  <a:close/>
                </a:path>
                <a:path w="283845" h="167639">
                  <a:moveTo>
                    <a:pt x="252958" y="137210"/>
                  </a:moveTo>
                  <a:lnTo>
                    <a:pt x="147078" y="137210"/>
                  </a:lnTo>
                  <a:lnTo>
                    <a:pt x="147078" y="142621"/>
                  </a:lnTo>
                  <a:lnTo>
                    <a:pt x="262049" y="142621"/>
                  </a:lnTo>
                  <a:lnTo>
                    <a:pt x="252958" y="137210"/>
                  </a:lnTo>
                  <a:close/>
                </a:path>
                <a:path w="283845" h="167639">
                  <a:moveTo>
                    <a:pt x="147078" y="0"/>
                  </a:moveTo>
                  <a:lnTo>
                    <a:pt x="0" y="0"/>
                  </a:lnTo>
                  <a:lnTo>
                    <a:pt x="0" y="10807"/>
                  </a:lnTo>
                  <a:lnTo>
                    <a:pt x="136309" y="10807"/>
                  </a:lnTo>
                  <a:lnTo>
                    <a:pt x="136309" y="5397"/>
                  </a:lnTo>
                  <a:lnTo>
                    <a:pt x="147078" y="5397"/>
                  </a:lnTo>
                  <a:lnTo>
                    <a:pt x="147078" y="0"/>
                  </a:lnTo>
                  <a:close/>
                </a:path>
              </a:pathLst>
            </a:custGeom>
            <a:solidFill>
              <a:srgbClr val="767070"/>
            </a:solidFill>
          </p:spPr>
          <p:txBody>
            <a:bodyPr wrap="square" lIns="0" tIns="0" rIns="0" bIns="0" rtlCol="0"/>
            <a:lstStyle/>
            <a:p>
              <a:endParaRPr sz="2400"/>
            </a:p>
          </p:txBody>
        </p:sp>
        <p:sp>
          <p:nvSpPr>
            <p:cNvPr id="131" name="object 131"/>
            <p:cNvSpPr/>
            <p:nvPr/>
          </p:nvSpPr>
          <p:spPr>
            <a:xfrm>
              <a:off x="7648194" y="3073145"/>
              <a:ext cx="283845" cy="167640"/>
            </a:xfrm>
            <a:custGeom>
              <a:avLst/>
              <a:gdLst/>
              <a:ahLst/>
              <a:cxnLst/>
              <a:rect l="l" t="t" r="r" b="b"/>
              <a:pathLst>
                <a:path w="283845" h="167639">
                  <a:moveTo>
                    <a:pt x="0" y="0"/>
                  </a:moveTo>
                  <a:lnTo>
                    <a:pt x="147078" y="0"/>
                  </a:lnTo>
                  <a:lnTo>
                    <a:pt x="147078" y="142621"/>
                  </a:lnTo>
                  <a:lnTo>
                    <a:pt x="141693" y="137210"/>
                  </a:lnTo>
                  <a:lnTo>
                    <a:pt x="272770" y="137210"/>
                  </a:lnTo>
                  <a:lnTo>
                    <a:pt x="272770" y="148018"/>
                  </a:lnTo>
                  <a:lnTo>
                    <a:pt x="136309" y="148018"/>
                  </a:lnTo>
                  <a:lnTo>
                    <a:pt x="136309" y="5397"/>
                  </a:lnTo>
                  <a:lnTo>
                    <a:pt x="141693" y="10807"/>
                  </a:lnTo>
                  <a:lnTo>
                    <a:pt x="0" y="10807"/>
                  </a:lnTo>
                  <a:lnTo>
                    <a:pt x="0" y="0"/>
                  </a:lnTo>
                  <a:close/>
                </a:path>
                <a:path w="283845" h="167639">
                  <a:moveTo>
                    <a:pt x="243154" y="119011"/>
                  </a:moveTo>
                  <a:lnTo>
                    <a:pt x="283464" y="142621"/>
                  </a:lnTo>
                  <a:lnTo>
                    <a:pt x="243154" y="166141"/>
                  </a:lnTo>
                  <a:lnTo>
                    <a:pt x="240601" y="167640"/>
                  </a:lnTo>
                  <a:lnTo>
                    <a:pt x="237274" y="166789"/>
                  </a:lnTo>
                  <a:lnTo>
                    <a:pt x="235788" y="164223"/>
                  </a:lnTo>
                  <a:lnTo>
                    <a:pt x="234289" y="161671"/>
                  </a:lnTo>
                  <a:lnTo>
                    <a:pt x="235140" y="158330"/>
                  </a:lnTo>
                  <a:lnTo>
                    <a:pt x="237769" y="156832"/>
                  </a:lnTo>
                  <a:lnTo>
                    <a:pt x="270078" y="137922"/>
                  </a:lnTo>
                  <a:lnTo>
                    <a:pt x="270078" y="147231"/>
                  </a:lnTo>
                  <a:lnTo>
                    <a:pt x="237769" y="128320"/>
                  </a:lnTo>
                  <a:lnTo>
                    <a:pt x="235140" y="126834"/>
                  </a:lnTo>
                  <a:lnTo>
                    <a:pt x="234289" y="123558"/>
                  </a:lnTo>
                  <a:lnTo>
                    <a:pt x="235788" y="120929"/>
                  </a:lnTo>
                  <a:lnTo>
                    <a:pt x="237274" y="118376"/>
                  </a:lnTo>
                  <a:lnTo>
                    <a:pt x="240601" y="117513"/>
                  </a:lnTo>
                  <a:lnTo>
                    <a:pt x="243154" y="119011"/>
                  </a:lnTo>
                  <a:close/>
                </a:path>
              </a:pathLst>
            </a:custGeom>
            <a:ln w="3175">
              <a:solidFill>
                <a:srgbClr val="E3DDD2"/>
              </a:solidFill>
            </a:ln>
          </p:spPr>
          <p:txBody>
            <a:bodyPr wrap="square" lIns="0" tIns="0" rIns="0" bIns="0" rtlCol="0"/>
            <a:lstStyle/>
            <a:p>
              <a:endParaRPr sz="2400"/>
            </a:p>
          </p:txBody>
        </p:sp>
        <p:sp>
          <p:nvSpPr>
            <p:cNvPr id="132" name="object 132"/>
            <p:cNvSpPr/>
            <p:nvPr/>
          </p:nvSpPr>
          <p:spPr>
            <a:xfrm>
              <a:off x="6254496" y="3172967"/>
              <a:ext cx="135890" cy="312420"/>
            </a:xfrm>
            <a:custGeom>
              <a:avLst/>
              <a:gdLst/>
              <a:ahLst/>
              <a:cxnLst/>
              <a:rect l="l" t="t" r="r" b="b"/>
              <a:pathLst>
                <a:path w="135889" h="312420">
                  <a:moveTo>
                    <a:pt x="135636" y="0"/>
                  </a:moveTo>
                  <a:lnTo>
                    <a:pt x="0" y="0"/>
                  </a:lnTo>
                  <a:lnTo>
                    <a:pt x="0" y="312419"/>
                  </a:lnTo>
                  <a:lnTo>
                    <a:pt x="135636" y="312419"/>
                  </a:lnTo>
                  <a:lnTo>
                    <a:pt x="135636" y="0"/>
                  </a:lnTo>
                  <a:close/>
                </a:path>
              </a:pathLst>
            </a:custGeom>
            <a:solidFill>
              <a:srgbClr val="C5DBC3"/>
            </a:solidFill>
          </p:spPr>
          <p:txBody>
            <a:bodyPr wrap="square" lIns="0" tIns="0" rIns="0" bIns="0" rtlCol="0"/>
            <a:lstStyle/>
            <a:p>
              <a:endParaRPr sz="2400"/>
            </a:p>
          </p:txBody>
        </p:sp>
        <p:sp>
          <p:nvSpPr>
            <p:cNvPr id="133" name="object 133"/>
            <p:cNvSpPr/>
            <p:nvPr/>
          </p:nvSpPr>
          <p:spPr>
            <a:xfrm>
              <a:off x="6254496" y="3172967"/>
              <a:ext cx="135890" cy="312420"/>
            </a:xfrm>
            <a:custGeom>
              <a:avLst/>
              <a:gdLst/>
              <a:ahLst/>
              <a:cxnLst/>
              <a:rect l="l" t="t" r="r" b="b"/>
              <a:pathLst>
                <a:path w="135889" h="312420">
                  <a:moveTo>
                    <a:pt x="0" y="0"/>
                  </a:moveTo>
                  <a:lnTo>
                    <a:pt x="135636" y="0"/>
                  </a:lnTo>
                  <a:lnTo>
                    <a:pt x="135636" y="312419"/>
                  </a:lnTo>
                  <a:lnTo>
                    <a:pt x="0" y="312419"/>
                  </a:lnTo>
                  <a:lnTo>
                    <a:pt x="0" y="0"/>
                  </a:lnTo>
                  <a:close/>
                </a:path>
              </a:pathLst>
            </a:custGeom>
            <a:ln w="9525">
              <a:solidFill>
                <a:srgbClr val="000000"/>
              </a:solidFill>
            </a:ln>
          </p:spPr>
          <p:txBody>
            <a:bodyPr wrap="square" lIns="0" tIns="0" rIns="0" bIns="0" rtlCol="0"/>
            <a:lstStyle/>
            <a:p>
              <a:endParaRPr sz="2400"/>
            </a:p>
          </p:txBody>
        </p:sp>
        <p:sp>
          <p:nvSpPr>
            <p:cNvPr id="134" name="object 134"/>
            <p:cNvSpPr/>
            <p:nvPr/>
          </p:nvSpPr>
          <p:spPr>
            <a:xfrm>
              <a:off x="6255258" y="3173729"/>
              <a:ext cx="135890" cy="312420"/>
            </a:xfrm>
            <a:custGeom>
              <a:avLst/>
              <a:gdLst/>
              <a:ahLst/>
              <a:cxnLst/>
              <a:rect l="l" t="t" r="r" b="b"/>
              <a:pathLst>
                <a:path w="135889" h="312420">
                  <a:moveTo>
                    <a:pt x="0" y="0"/>
                  </a:moveTo>
                  <a:lnTo>
                    <a:pt x="135636" y="0"/>
                  </a:lnTo>
                  <a:lnTo>
                    <a:pt x="135636" y="312419"/>
                  </a:lnTo>
                  <a:lnTo>
                    <a:pt x="0" y="312419"/>
                  </a:lnTo>
                  <a:lnTo>
                    <a:pt x="0" y="0"/>
                  </a:lnTo>
                  <a:close/>
                </a:path>
              </a:pathLst>
            </a:custGeom>
            <a:ln w="11112">
              <a:solidFill>
                <a:srgbClr val="E3DDD2"/>
              </a:solidFill>
            </a:ln>
          </p:spPr>
          <p:txBody>
            <a:bodyPr wrap="square" lIns="0" tIns="0" rIns="0" bIns="0" rtlCol="0"/>
            <a:lstStyle/>
            <a:p>
              <a:endParaRPr sz="2400"/>
            </a:p>
          </p:txBody>
        </p:sp>
      </p:grpSp>
      <p:sp>
        <p:nvSpPr>
          <p:cNvPr id="135" name="object 135"/>
          <p:cNvSpPr txBox="1"/>
          <p:nvPr/>
        </p:nvSpPr>
        <p:spPr>
          <a:xfrm>
            <a:off x="8086490" y="4838874"/>
            <a:ext cx="155785" cy="140209"/>
          </a:xfrm>
          <a:prstGeom prst="rect">
            <a:avLst/>
          </a:prstGeom>
        </p:spPr>
        <p:txBody>
          <a:bodyPr vert="horz" wrap="square" lIns="0" tIns="16933" rIns="0" bIns="0" rtlCol="0">
            <a:spAutoFit/>
          </a:bodyPr>
          <a:lstStyle/>
          <a:p>
            <a:pPr marL="16933">
              <a:spcBef>
                <a:spcPts val="133"/>
              </a:spcBef>
            </a:pPr>
            <a:r>
              <a:rPr sz="800" b="1" spc="-7" dirty="0">
                <a:solidFill>
                  <a:srgbClr val="82FFFF"/>
                </a:solidFill>
                <a:latin typeface="Courier New"/>
                <a:cs typeface="Courier New"/>
              </a:rPr>
              <a:t>pc</a:t>
            </a:r>
            <a:endParaRPr sz="800">
              <a:latin typeface="Courier New"/>
              <a:cs typeface="Courier New"/>
            </a:endParaRPr>
          </a:p>
        </p:txBody>
      </p:sp>
      <p:grpSp>
        <p:nvGrpSpPr>
          <p:cNvPr id="136" name="object 136"/>
          <p:cNvGrpSpPr/>
          <p:nvPr/>
        </p:nvGrpSpPr>
        <p:grpSpPr>
          <a:xfrm>
            <a:off x="8149856" y="5003158"/>
            <a:ext cx="2166620" cy="266700"/>
            <a:chOff x="6305930" y="3386328"/>
            <a:chExt cx="1624965" cy="200025"/>
          </a:xfrm>
        </p:grpSpPr>
        <p:sp>
          <p:nvSpPr>
            <p:cNvPr id="137" name="object 137"/>
            <p:cNvSpPr/>
            <p:nvPr/>
          </p:nvSpPr>
          <p:spPr>
            <a:xfrm>
              <a:off x="6311645" y="3429762"/>
              <a:ext cx="58419" cy="56515"/>
            </a:xfrm>
            <a:custGeom>
              <a:avLst/>
              <a:gdLst/>
              <a:ahLst/>
              <a:cxnLst/>
              <a:rect l="l" t="t" r="r" b="b"/>
              <a:pathLst>
                <a:path w="58420" h="56514">
                  <a:moveTo>
                    <a:pt x="0" y="56387"/>
                  </a:moveTo>
                  <a:lnTo>
                    <a:pt x="28956" y="0"/>
                  </a:lnTo>
                  <a:lnTo>
                    <a:pt x="57912" y="56387"/>
                  </a:lnTo>
                  <a:lnTo>
                    <a:pt x="0" y="56387"/>
                  </a:lnTo>
                  <a:close/>
                </a:path>
              </a:pathLst>
            </a:custGeom>
            <a:ln w="11112">
              <a:solidFill>
                <a:srgbClr val="E3DDD2"/>
              </a:solidFill>
            </a:ln>
          </p:spPr>
          <p:txBody>
            <a:bodyPr wrap="square" lIns="0" tIns="0" rIns="0" bIns="0" rtlCol="0"/>
            <a:lstStyle/>
            <a:p>
              <a:endParaRPr sz="2400"/>
            </a:p>
          </p:txBody>
        </p:sp>
        <p:sp>
          <p:nvSpPr>
            <p:cNvPr id="138" name="object 138"/>
            <p:cNvSpPr/>
            <p:nvPr/>
          </p:nvSpPr>
          <p:spPr>
            <a:xfrm>
              <a:off x="7874508" y="3386328"/>
              <a:ext cx="56515" cy="200025"/>
            </a:xfrm>
            <a:custGeom>
              <a:avLst/>
              <a:gdLst/>
              <a:ahLst/>
              <a:cxnLst/>
              <a:rect l="l" t="t" r="r" b="b"/>
              <a:pathLst>
                <a:path w="56515" h="200025">
                  <a:moveTo>
                    <a:pt x="0" y="0"/>
                  </a:moveTo>
                  <a:lnTo>
                    <a:pt x="0" y="199644"/>
                  </a:lnTo>
                  <a:lnTo>
                    <a:pt x="56388" y="164414"/>
                  </a:lnTo>
                  <a:lnTo>
                    <a:pt x="56388" y="35229"/>
                  </a:lnTo>
                  <a:lnTo>
                    <a:pt x="0" y="0"/>
                  </a:lnTo>
                  <a:close/>
                </a:path>
              </a:pathLst>
            </a:custGeom>
            <a:solidFill>
              <a:srgbClr val="C5DBC3"/>
            </a:solidFill>
          </p:spPr>
          <p:txBody>
            <a:bodyPr wrap="square" lIns="0" tIns="0" rIns="0" bIns="0" rtlCol="0"/>
            <a:lstStyle/>
            <a:p>
              <a:endParaRPr sz="2400"/>
            </a:p>
          </p:txBody>
        </p:sp>
      </p:grpSp>
      <p:sp>
        <p:nvSpPr>
          <p:cNvPr id="139" name="object 139"/>
          <p:cNvSpPr txBox="1"/>
          <p:nvPr/>
        </p:nvSpPr>
        <p:spPr>
          <a:xfrm>
            <a:off x="10232842" y="4956749"/>
            <a:ext cx="70273" cy="261482"/>
          </a:xfrm>
          <a:prstGeom prst="rect">
            <a:avLst/>
          </a:prstGeom>
        </p:spPr>
        <p:txBody>
          <a:bodyPr vert="horz" wrap="square" lIns="0" tIns="58420" rIns="0" bIns="0" rtlCol="0">
            <a:spAutoFit/>
          </a:bodyPr>
          <a:lstStyle/>
          <a:p>
            <a:pPr marL="16933">
              <a:spcBef>
                <a:spcPts val="460"/>
              </a:spcBef>
            </a:pPr>
            <a:r>
              <a:rPr sz="533" spc="-7" dirty="0">
                <a:solidFill>
                  <a:srgbClr val="E3DDD2"/>
                </a:solidFill>
                <a:latin typeface="Calibri"/>
                <a:cs typeface="Calibri"/>
              </a:rPr>
              <a:t>0</a:t>
            </a:r>
            <a:endParaRPr sz="533">
              <a:latin typeface="Calibri"/>
              <a:cs typeface="Calibri"/>
            </a:endParaRPr>
          </a:p>
          <a:p>
            <a:pPr marL="18626">
              <a:spcBef>
                <a:spcPts val="333"/>
              </a:spcBef>
            </a:pPr>
            <a:r>
              <a:rPr sz="533" spc="-7" dirty="0">
                <a:solidFill>
                  <a:srgbClr val="E3DDD2"/>
                </a:solidFill>
                <a:latin typeface="Calibri"/>
                <a:cs typeface="Calibri"/>
              </a:rPr>
              <a:t>1</a:t>
            </a:r>
            <a:endParaRPr sz="533">
              <a:latin typeface="Calibri"/>
              <a:cs typeface="Calibri"/>
            </a:endParaRPr>
          </a:p>
        </p:txBody>
      </p:sp>
      <p:grpSp>
        <p:nvGrpSpPr>
          <p:cNvPr id="140" name="object 140"/>
          <p:cNvGrpSpPr/>
          <p:nvPr/>
        </p:nvGrpSpPr>
        <p:grpSpPr>
          <a:xfrm>
            <a:off x="8726438" y="4425560"/>
            <a:ext cx="2950633" cy="1200573"/>
            <a:chOff x="6738366" y="2953130"/>
            <a:chExt cx="2212975" cy="900430"/>
          </a:xfrm>
        </p:grpSpPr>
        <p:sp>
          <p:nvSpPr>
            <p:cNvPr id="141" name="object 141"/>
            <p:cNvSpPr/>
            <p:nvPr/>
          </p:nvSpPr>
          <p:spPr>
            <a:xfrm>
              <a:off x="6738366" y="3361181"/>
              <a:ext cx="341630" cy="86995"/>
            </a:xfrm>
            <a:custGeom>
              <a:avLst/>
              <a:gdLst/>
              <a:ahLst/>
              <a:cxnLst/>
              <a:rect l="l" t="t" r="r" b="b"/>
              <a:pathLst>
                <a:path w="341629" h="86995">
                  <a:moveTo>
                    <a:pt x="55397" y="76111"/>
                  </a:moveTo>
                  <a:lnTo>
                    <a:pt x="0" y="76111"/>
                  </a:lnTo>
                  <a:lnTo>
                    <a:pt x="0" y="86868"/>
                  </a:lnTo>
                  <a:lnTo>
                    <a:pt x="66205" y="86868"/>
                  </a:lnTo>
                  <a:lnTo>
                    <a:pt x="66205" y="81495"/>
                  </a:lnTo>
                  <a:lnTo>
                    <a:pt x="55397" y="81495"/>
                  </a:lnTo>
                  <a:lnTo>
                    <a:pt x="55397" y="76111"/>
                  </a:lnTo>
                  <a:close/>
                </a:path>
                <a:path w="341629" h="86995">
                  <a:moveTo>
                    <a:pt x="310622" y="19519"/>
                  </a:moveTo>
                  <a:lnTo>
                    <a:pt x="55397" y="19519"/>
                  </a:lnTo>
                  <a:lnTo>
                    <a:pt x="55397" y="76111"/>
                  </a:lnTo>
                  <a:lnTo>
                    <a:pt x="60794" y="76111"/>
                  </a:lnTo>
                  <a:lnTo>
                    <a:pt x="55397" y="81495"/>
                  </a:lnTo>
                  <a:lnTo>
                    <a:pt x="66205" y="81495"/>
                  </a:lnTo>
                  <a:lnTo>
                    <a:pt x="66205" y="30276"/>
                  </a:lnTo>
                  <a:lnTo>
                    <a:pt x="60794" y="30276"/>
                  </a:lnTo>
                  <a:lnTo>
                    <a:pt x="66205" y="24904"/>
                  </a:lnTo>
                  <a:lnTo>
                    <a:pt x="319904" y="24904"/>
                  </a:lnTo>
                  <a:lnTo>
                    <a:pt x="310622" y="19519"/>
                  </a:lnTo>
                  <a:close/>
                </a:path>
                <a:path w="341629" h="86995">
                  <a:moveTo>
                    <a:pt x="298361" y="0"/>
                  </a:moveTo>
                  <a:lnTo>
                    <a:pt x="295021" y="850"/>
                  </a:lnTo>
                  <a:lnTo>
                    <a:pt x="292023" y="5943"/>
                  </a:lnTo>
                  <a:lnTo>
                    <a:pt x="292887" y="9271"/>
                  </a:lnTo>
                  <a:lnTo>
                    <a:pt x="295516" y="10756"/>
                  </a:lnTo>
                  <a:lnTo>
                    <a:pt x="310622" y="19519"/>
                  </a:lnTo>
                  <a:lnTo>
                    <a:pt x="330644" y="19519"/>
                  </a:lnTo>
                  <a:lnTo>
                    <a:pt x="330644" y="30276"/>
                  </a:lnTo>
                  <a:lnTo>
                    <a:pt x="310753" y="30276"/>
                  </a:lnTo>
                  <a:lnTo>
                    <a:pt x="295516" y="39116"/>
                  </a:lnTo>
                  <a:lnTo>
                    <a:pt x="292887" y="40601"/>
                  </a:lnTo>
                  <a:lnTo>
                    <a:pt x="292023" y="43929"/>
                  </a:lnTo>
                  <a:lnTo>
                    <a:pt x="295021" y="49022"/>
                  </a:lnTo>
                  <a:lnTo>
                    <a:pt x="298361" y="49872"/>
                  </a:lnTo>
                  <a:lnTo>
                    <a:pt x="341376" y="24904"/>
                  </a:lnTo>
                  <a:lnTo>
                    <a:pt x="298361" y="0"/>
                  </a:lnTo>
                  <a:close/>
                </a:path>
                <a:path w="341629" h="86995">
                  <a:moveTo>
                    <a:pt x="319904" y="24904"/>
                  </a:moveTo>
                  <a:lnTo>
                    <a:pt x="66205" y="24904"/>
                  </a:lnTo>
                  <a:lnTo>
                    <a:pt x="66205" y="30276"/>
                  </a:lnTo>
                  <a:lnTo>
                    <a:pt x="310753" y="30276"/>
                  </a:lnTo>
                  <a:lnTo>
                    <a:pt x="319959" y="24936"/>
                  </a:lnTo>
                  <a:close/>
                </a:path>
                <a:path w="341629" h="86995">
                  <a:moveTo>
                    <a:pt x="327939" y="20307"/>
                  </a:moveTo>
                  <a:lnTo>
                    <a:pt x="319959" y="24936"/>
                  </a:lnTo>
                  <a:lnTo>
                    <a:pt x="327939" y="29565"/>
                  </a:lnTo>
                  <a:lnTo>
                    <a:pt x="327939" y="20307"/>
                  </a:lnTo>
                  <a:close/>
                </a:path>
              </a:pathLst>
            </a:custGeom>
            <a:solidFill>
              <a:srgbClr val="767070"/>
            </a:solidFill>
          </p:spPr>
          <p:txBody>
            <a:bodyPr wrap="square" lIns="0" tIns="0" rIns="0" bIns="0" rtlCol="0"/>
            <a:lstStyle/>
            <a:p>
              <a:endParaRPr sz="2400"/>
            </a:p>
          </p:txBody>
        </p:sp>
        <p:sp>
          <p:nvSpPr>
            <p:cNvPr id="142" name="object 142"/>
            <p:cNvSpPr/>
            <p:nvPr/>
          </p:nvSpPr>
          <p:spPr>
            <a:xfrm>
              <a:off x="6738366" y="3361181"/>
              <a:ext cx="341630" cy="86995"/>
            </a:xfrm>
            <a:custGeom>
              <a:avLst/>
              <a:gdLst/>
              <a:ahLst/>
              <a:cxnLst/>
              <a:rect l="l" t="t" r="r" b="b"/>
              <a:pathLst>
                <a:path w="341629" h="86995">
                  <a:moveTo>
                    <a:pt x="0" y="86868"/>
                  </a:moveTo>
                  <a:lnTo>
                    <a:pt x="66205" y="86868"/>
                  </a:lnTo>
                  <a:lnTo>
                    <a:pt x="66205" y="24904"/>
                  </a:lnTo>
                  <a:lnTo>
                    <a:pt x="60794" y="30276"/>
                  </a:lnTo>
                  <a:lnTo>
                    <a:pt x="330644" y="30276"/>
                  </a:lnTo>
                  <a:lnTo>
                    <a:pt x="330644" y="19519"/>
                  </a:lnTo>
                  <a:lnTo>
                    <a:pt x="55397" y="19519"/>
                  </a:lnTo>
                  <a:lnTo>
                    <a:pt x="55397" y="81495"/>
                  </a:lnTo>
                  <a:lnTo>
                    <a:pt x="60794" y="76111"/>
                  </a:lnTo>
                  <a:lnTo>
                    <a:pt x="0" y="76111"/>
                  </a:lnTo>
                  <a:lnTo>
                    <a:pt x="0" y="86868"/>
                  </a:lnTo>
                  <a:close/>
                </a:path>
                <a:path w="341629" h="86995">
                  <a:moveTo>
                    <a:pt x="300913" y="48387"/>
                  </a:moveTo>
                  <a:lnTo>
                    <a:pt x="341376" y="24904"/>
                  </a:lnTo>
                  <a:lnTo>
                    <a:pt x="300913" y="1485"/>
                  </a:lnTo>
                  <a:lnTo>
                    <a:pt x="298361" y="0"/>
                  </a:lnTo>
                  <a:lnTo>
                    <a:pt x="295021" y="850"/>
                  </a:lnTo>
                  <a:lnTo>
                    <a:pt x="293522" y="3390"/>
                  </a:lnTo>
                  <a:lnTo>
                    <a:pt x="292023" y="5943"/>
                  </a:lnTo>
                  <a:lnTo>
                    <a:pt x="292887" y="9271"/>
                  </a:lnTo>
                  <a:lnTo>
                    <a:pt x="295516" y="10756"/>
                  </a:lnTo>
                  <a:lnTo>
                    <a:pt x="327939" y="29565"/>
                  </a:lnTo>
                  <a:lnTo>
                    <a:pt x="327939" y="20307"/>
                  </a:lnTo>
                  <a:lnTo>
                    <a:pt x="295516" y="39116"/>
                  </a:lnTo>
                  <a:lnTo>
                    <a:pt x="292887" y="40601"/>
                  </a:lnTo>
                  <a:lnTo>
                    <a:pt x="292023" y="43929"/>
                  </a:lnTo>
                  <a:lnTo>
                    <a:pt x="293522" y="46482"/>
                  </a:lnTo>
                  <a:lnTo>
                    <a:pt x="295021" y="49022"/>
                  </a:lnTo>
                  <a:lnTo>
                    <a:pt x="298361" y="49872"/>
                  </a:lnTo>
                  <a:lnTo>
                    <a:pt x="300913" y="48387"/>
                  </a:lnTo>
                  <a:close/>
                </a:path>
              </a:pathLst>
            </a:custGeom>
            <a:ln w="3175">
              <a:solidFill>
                <a:srgbClr val="E3DDD2"/>
              </a:solidFill>
            </a:ln>
          </p:spPr>
          <p:txBody>
            <a:bodyPr wrap="square" lIns="0" tIns="0" rIns="0" bIns="0" rtlCol="0"/>
            <a:lstStyle/>
            <a:p>
              <a:endParaRPr sz="2400"/>
            </a:p>
          </p:txBody>
        </p:sp>
        <p:sp>
          <p:nvSpPr>
            <p:cNvPr id="143" name="object 143"/>
            <p:cNvSpPr/>
            <p:nvPr/>
          </p:nvSpPr>
          <p:spPr>
            <a:xfrm>
              <a:off x="6791706" y="3461763"/>
              <a:ext cx="288290" cy="48895"/>
            </a:xfrm>
            <a:custGeom>
              <a:avLst/>
              <a:gdLst/>
              <a:ahLst/>
              <a:cxnLst/>
              <a:rect l="l" t="t" r="r" b="b"/>
              <a:pathLst>
                <a:path w="288290" h="48895">
                  <a:moveTo>
                    <a:pt x="278881" y="19138"/>
                  </a:moveTo>
                  <a:lnTo>
                    <a:pt x="277291" y="19138"/>
                  </a:lnTo>
                  <a:lnTo>
                    <a:pt x="277368" y="29641"/>
                  </a:lnTo>
                  <a:lnTo>
                    <a:pt x="257246" y="29646"/>
                  </a:lnTo>
                  <a:lnTo>
                    <a:pt x="239585" y="39649"/>
                  </a:lnTo>
                  <a:lnTo>
                    <a:pt x="238734" y="42900"/>
                  </a:lnTo>
                  <a:lnTo>
                    <a:pt x="241731" y="47866"/>
                  </a:lnTo>
                  <a:lnTo>
                    <a:pt x="245071" y="48768"/>
                  </a:lnTo>
                  <a:lnTo>
                    <a:pt x="247624" y="47256"/>
                  </a:lnTo>
                  <a:lnTo>
                    <a:pt x="288036" y="24320"/>
                  </a:lnTo>
                  <a:lnTo>
                    <a:pt x="278881" y="19138"/>
                  </a:lnTo>
                  <a:close/>
                </a:path>
                <a:path w="288290" h="48895">
                  <a:moveTo>
                    <a:pt x="257396" y="19143"/>
                  </a:moveTo>
                  <a:lnTo>
                    <a:pt x="0" y="19202"/>
                  </a:lnTo>
                  <a:lnTo>
                    <a:pt x="0" y="29705"/>
                  </a:lnTo>
                  <a:lnTo>
                    <a:pt x="257254" y="29641"/>
                  </a:lnTo>
                  <a:lnTo>
                    <a:pt x="266593" y="24352"/>
                  </a:lnTo>
                  <a:lnTo>
                    <a:pt x="257396" y="19143"/>
                  </a:lnTo>
                  <a:close/>
                </a:path>
                <a:path w="288290" h="48895">
                  <a:moveTo>
                    <a:pt x="274586" y="19824"/>
                  </a:moveTo>
                  <a:lnTo>
                    <a:pt x="266593" y="24352"/>
                  </a:lnTo>
                  <a:lnTo>
                    <a:pt x="274586" y="28879"/>
                  </a:lnTo>
                  <a:lnTo>
                    <a:pt x="274586" y="19824"/>
                  </a:lnTo>
                  <a:close/>
                </a:path>
                <a:path w="288290" h="48895">
                  <a:moveTo>
                    <a:pt x="244995" y="0"/>
                  </a:moveTo>
                  <a:lnTo>
                    <a:pt x="241731" y="825"/>
                  </a:lnTo>
                  <a:lnTo>
                    <a:pt x="240233" y="3314"/>
                  </a:lnTo>
                  <a:lnTo>
                    <a:pt x="238734" y="5880"/>
                  </a:lnTo>
                  <a:lnTo>
                    <a:pt x="239585" y="9055"/>
                  </a:lnTo>
                  <a:lnTo>
                    <a:pt x="257396" y="19143"/>
                  </a:lnTo>
                  <a:lnTo>
                    <a:pt x="278881" y="19138"/>
                  </a:lnTo>
                  <a:lnTo>
                    <a:pt x="247624" y="1447"/>
                  </a:lnTo>
                  <a:lnTo>
                    <a:pt x="244995" y="0"/>
                  </a:lnTo>
                  <a:close/>
                </a:path>
              </a:pathLst>
            </a:custGeom>
            <a:solidFill>
              <a:srgbClr val="767070"/>
            </a:solidFill>
          </p:spPr>
          <p:txBody>
            <a:bodyPr wrap="square" lIns="0" tIns="0" rIns="0" bIns="0" rtlCol="0"/>
            <a:lstStyle/>
            <a:p>
              <a:endParaRPr sz="2400"/>
            </a:p>
          </p:txBody>
        </p:sp>
        <p:sp>
          <p:nvSpPr>
            <p:cNvPr id="144" name="object 144"/>
            <p:cNvSpPr/>
            <p:nvPr/>
          </p:nvSpPr>
          <p:spPr>
            <a:xfrm>
              <a:off x="6791706" y="3461763"/>
              <a:ext cx="288290" cy="48895"/>
            </a:xfrm>
            <a:custGeom>
              <a:avLst/>
              <a:gdLst/>
              <a:ahLst/>
              <a:cxnLst/>
              <a:rect l="l" t="t" r="r" b="b"/>
              <a:pathLst>
                <a:path w="288290" h="48895">
                  <a:moveTo>
                    <a:pt x="0" y="29705"/>
                  </a:moveTo>
                  <a:lnTo>
                    <a:pt x="277368" y="29641"/>
                  </a:lnTo>
                  <a:lnTo>
                    <a:pt x="277291" y="19138"/>
                  </a:lnTo>
                  <a:lnTo>
                    <a:pt x="0" y="19202"/>
                  </a:lnTo>
                  <a:lnTo>
                    <a:pt x="0" y="29705"/>
                  </a:lnTo>
                  <a:close/>
                </a:path>
                <a:path w="288290" h="48895">
                  <a:moveTo>
                    <a:pt x="247624" y="47256"/>
                  </a:moveTo>
                  <a:lnTo>
                    <a:pt x="288036" y="24320"/>
                  </a:lnTo>
                  <a:lnTo>
                    <a:pt x="247624" y="1447"/>
                  </a:lnTo>
                  <a:lnTo>
                    <a:pt x="244995" y="0"/>
                  </a:lnTo>
                  <a:lnTo>
                    <a:pt x="241731" y="825"/>
                  </a:lnTo>
                  <a:lnTo>
                    <a:pt x="240233" y="3314"/>
                  </a:lnTo>
                  <a:lnTo>
                    <a:pt x="238734" y="5880"/>
                  </a:lnTo>
                  <a:lnTo>
                    <a:pt x="239585" y="9055"/>
                  </a:lnTo>
                  <a:lnTo>
                    <a:pt x="242150" y="10502"/>
                  </a:lnTo>
                  <a:lnTo>
                    <a:pt x="274586" y="28879"/>
                  </a:lnTo>
                  <a:lnTo>
                    <a:pt x="274586" y="19824"/>
                  </a:lnTo>
                  <a:lnTo>
                    <a:pt x="242150" y="38201"/>
                  </a:lnTo>
                  <a:lnTo>
                    <a:pt x="239585" y="39649"/>
                  </a:lnTo>
                  <a:lnTo>
                    <a:pt x="238734" y="42900"/>
                  </a:lnTo>
                  <a:lnTo>
                    <a:pt x="240233" y="45389"/>
                  </a:lnTo>
                  <a:lnTo>
                    <a:pt x="241731" y="47866"/>
                  </a:lnTo>
                  <a:lnTo>
                    <a:pt x="245071" y="48768"/>
                  </a:lnTo>
                  <a:lnTo>
                    <a:pt x="247624" y="47256"/>
                  </a:lnTo>
                  <a:close/>
                </a:path>
              </a:pathLst>
            </a:custGeom>
            <a:ln w="3175">
              <a:solidFill>
                <a:srgbClr val="E3DDD2"/>
              </a:solidFill>
            </a:ln>
          </p:spPr>
          <p:txBody>
            <a:bodyPr wrap="square" lIns="0" tIns="0" rIns="0" bIns="0" rtlCol="0"/>
            <a:lstStyle/>
            <a:p>
              <a:endParaRPr sz="2400"/>
            </a:p>
          </p:txBody>
        </p:sp>
        <p:sp>
          <p:nvSpPr>
            <p:cNvPr id="145" name="object 145"/>
            <p:cNvSpPr/>
            <p:nvPr/>
          </p:nvSpPr>
          <p:spPr>
            <a:xfrm>
              <a:off x="6796273" y="3545592"/>
              <a:ext cx="283845" cy="50800"/>
            </a:xfrm>
            <a:custGeom>
              <a:avLst/>
              <a:gdLst/>
              <a:ahLst/>
              <a:cxnLst/>
              <a:rect l="l" t="t" r="r" b="b"/>
              <a:pathLst>
                <a:path w="283845" h="50800">
                  <a:moveTo>
                    <a:pt x="274239" y="19608"/>
                  </a:moveTo>
                  <a:lnTo>
                    <a:pt x="272732" y="19608"/>
                  </a:lnTo>
                  <a:lnTo>
                    <a:pt x="272732" y="30454"/>
                  </a:lnTo>
                  <a:lnTo>
                    <a:pt x="252706" y="30522"/>
                  </a:lnTo>
                  <a:lnTo>
                    <a:pt x="235076" y="40944"/>
                  </a:lnTo>
                  <a:lnTo>
                    <a:pt x="234226" y="44297"/>
                  </a:lnTo>
                  <a:lnTo>
                    <a:pt x="235711" y="46863"/>
                  </a:lnTo>
                  <a:lnTo>
                    <a:pt x="237274" y="49428"/>
                  </a:lnTo>
                  <a:lnTo>
                    <a:pt x="240550" y="50292"/>
                  </a:lnTo>
                  <a:lnTo>
                    <a:pt x="283463" y="24955"/>
                  </a:lnTo>
                  <a:lnTo>
                    <a:pt x="274239" y="19608"/>
                  </a:lnTo>
                  <a:close/>
                </a:path>
                <a:path w="283845" h="50800">
                  <a:moveTo>
                    <a:pt x="252756" y="19676"/>
                  </a:moveTo>
                  <a:lnTo>
                    <a:pt x="0" y="20535"/>
                  </a:lnTo>
                  <a:lnTo>
                    <a:pt x="76" y="31381"/>
                  </a:lnTo>
                  <a:lnTo>
                    <a:pt x="252706" y="30522"/>
                  </a:lnTo>
                  <a:lnTo>
                    <a:pt x="261972" y="25044"/>
                  </a:lnTo>
                  <a:lnTo>
                    <a:pt x="252756" y="19676"/>
                  </a:lnTo>
                  <a:close/>
                </a:path>
                <a:path w="283845" h="50800">
                  <a:moveTo>
                    <a:pt x="269963" y="20320"/>
                  </a:moveTo>
                  <a:lnTo>
                    <a:pt x="261972" y="25044"/>
                  </a:lnTo>
                  <a:lnTo>
                    <a:pt x="270040" y="29743"/>
                  </a:lnTo>
                  <a:lnTo>
                    <a:pt x="269963" y="20320"/>
                  </a:lnTo>
                  <a:close/>
                </a:path>
                <a:path w="283845" h="50800">
                  <a:moveTo>
                    <a:pt x="240410" y="0"/>
                  </a:moveTo>
                  <a:lnTo>
                    <a:pt x="237070" y="850"/>
                  </a:lnTo>
                  <a:lnTo>
                    <a:pt x="235572" y="3492"/>
                  </a:lnTo>
                  <a:lnTo>
                    <a:pt x="234086" y="6057"/>
                  </a:lnTo>
                  <a:lnTo>
                    <a:pt x="235000" y="9334"/>
                  </a:lnTo>
                  <a:lnTo>
                    <a:pt x="252756" y="19676"/>
                  </a:lnTo>
                  <a:lnTo>
                    <a:pt x="274239" y="19608"/>
                  </a:lnTo>
                  <a:lnTo>
                    <a:pt x="240410" y="0"/>
                  </a:lnTo>
                  <a:close/>
                </a:path>
              </a:pathLst>
            </a:custGeom>
            <a:solidFill>
              <a:srgbClr val="767070"/>
            </a:solidFill>
          </p:spPr>
          <p:txBody>
            <a:bodyPr wrap="square" lIns="0" tIns="0" rIns="0" bIns="0" rtlCol="0"/>
            <a:lstStyle/>
            <a:p>
              <a:endParaRPr sz="2400"/>
            </a:p>
          </p:txBody>
        </p:sp>
        <p:sp>
          <p:nvSpPr>
            <p:cNvPr id="146" name="object 146"/>
            <p:cNvSpPr/>
            <p:nvPr/>
          </p:nvSpPr>
          <p:spPr>
            <a:xfrm>
              <a:off x="6796273" y="3545592"/>
              <a:ext cx="283845" cy="50800"/>
            </a:xfrm>
            <a:custGeom>
              <a:avLst/>
              <a:gdLst/>
              <a:ahLst/>
              <a:cxnLst/>
              <a:rect l="l" t="t" r="r" b="b"/>
              <a:pathLst>
                <a:path w="283845" h="50800">
                  <a:moveTo>
                    <a:pt x="76" y="31381"/>
                  </a:moveTo>
                  <a:lnTo>
                    <a:pt x="272732" y="30454"/>
                  </a:lnTo>
                  <a:lnTo>
                    <a:pt x="272732" y="19608"/>
                  </a:lnTo>
                  <a:lnTo>
                    <a:pt x="0" y="20535"/>
                  </a:lnTo>
                  <a:lnTo>
                    <a:pt x="76" y="31381"/>
                  </a:lnTo>
                  <a:close/>
                </a:path>
                <a:path w="283845" h="50800">
                  <a:moveTo>
                    <a:pt x="243103" y="48793"/>
                  </a:moveTo>
                  <a:lnTo>
                    <a:pt x="283463" y="24955"/>
                  </a:lnTo>
                  <a:lnTo>
                    <a:pt x="242963" y="1485"/>
                  </a:lnTo>
                  <a:lnTo>
                    <a:pt x="240410" y="0"/>
                  </a:lnTo>
                  <a:lnTo>
                    <a:pt x="237070" y="850"/>
                  </a:lnTo>
                  <a:lnTo>
                    <a:pt x="235572" y="3492"/>
                  </a:lnTo>
                  <a:lnTo>
                    <a:pt x="234086" y="6057"/>
                  </a:lnTo>
                  <a:lnTo>
                    <a:pt x="235000" y="9334"/>
                  </a:lnTo>
                  <a:lnTo>
                    <a:pt x="237566" y="10833"/>
                  </a:lnTo>
                  <a:lnTo>
                    <a:pt x="270040" y="29743"/>
                  </a:lnTo>
                  <a:lnTo>
                    <a:pt x="269963" y="20320"/>
                  </a:lnTo>
                  <a:lnTo>
                    <a:pt x="237629" y="39446"/>
                  </a:lnTo>
                  <a:lnTo>
                    <a:pt x="235076" y="40944"/>
                  </a:lnTo>
                  <a:lnTo>
                    <a:pt x="234226" y="44297"/>
                  </a:lnTo>
                  <a:lnTo>
                    <a:pt x="235711" y="46863"/>
                  </a:lnTo>
                  <a:lnTo>
                    <a:pt x="237274" y="49428"/>
                  </a:lnTo>
                  <a:lnTo>
                    <a:pt x="240550" y="50292"/>
                  </a:lnTo>
                  <a:lnTo>
                    <a:pt x="243103" y="48793"/>
                  </a:lnTo>
                  <a:close/>
                </a:path>
              </a:pathLst>
            </a:custGeom>
            <a:ln w="3175">
              <a:solidFill>
                <a:srgbClr val="E3DDD2"/>
              </a:solidFill>
            </a:ln>
          </p:spPr>
          <p:txBody>
            <a:bodyPr wrap="square" lIns="0" tIns="0" rIns="0" bIns="0" rtlCol="0"/>
            <a:lstStyle/>
            <a:p>
              <a:endParaRPr sz="2400"/>
            </a:p>
          </p:txBody>
        </p:sp>
        <p:sp>
          <p:nvSpPr>
            <p:cNvPr id="147" name="object 147"/>
            <p:cNvSpPr/>
            <p:nvPr/>
          </p:nvSpPr>
          <p:spPr>
            <a:xfrm>
              <a:off x="6791704" y="3803145"/>
              <a:ext cx="230504" cy="50800"/>
            </a:xfrm>
            <a:custGeom>
              <a:avLst/>
              <a:gdLst/>
              <a:ahLst/>
              <a:cxnLst/>
              <a:rect l="l" t="t" r="r" b="b"/>
              <a:pathLst>
                <a:path w="230504" h="50800">
                  <a:moveTo>
                    <a:pt x="220857" y="19202"/>
                  </a:moveTo>
                  <a:lnTo>
                    <a:pt x="219367" y="19202"/>
                  </a:lnTo>
                  <a:lnTo>
                    <a:pt x="219544" y="30048"/>
                  </a:lnTo>
                  <a:lnTo>
                    <a:pt x="199619" y="30358"/>
                  </a:lnTo>
                  <a:lnTo>
                    <a:pt x="182118" y="41021"/>
                  </a:lnTo>
                  <a:lnTo>
                    <a:pt x="181305" y="44335"/>
                  </a:lnTo>
                  <a:lnTo>
                    <a:pt x="182867" y="46901"/>
                  </a:lnTo>
                  <a:lnTo>
                    <a:pt x="184378" y="49466"/>
                  </a:lnTo>
                  <a:lnTo>
                    <a:pt x="187706" y="50292"/>
                  </a:lnTo>
                  <a:lnTo>
                    <a:pt x="190220" y="48717"/>
                  </a:lnTo>
                  <a:lnTo>
                    <a:pt x="230124" y="24447"/>
                  </a:lnTo>
                  <a:lnTo>
                    <a:pt x="220857" y="19202"/>
                  </a:lnTo>
                  <a:close/>
                </a:path>
                <a:path w="230504" h="50800">
                  <a:moveTo>
                    <a:pt x="199439" y="19513"/>
                  </a:moveTo>
                  <a:lnTo>
                    <a:pt x="0" y="22631"/>
                  </a:lnTo>
                  <a:lnTo>
                    <a:pt x="177" y="33464"/>
                  </a:lnTo>
                  <a:lnTo>
                    <a:pt x="199619" y="30358"/>
                  </a:lnTo>
                  <a:lnTo>
                    <a:pt x="208763" y="24799"/>
                  </a:lnTo>
                  <a:lnTo>
                    <a:pt x="199439" y="19513"/>
                  </a:lnTo>
                  <a:close/>
                </a:path>
                <a:path w="230504" h="50800">
                  <a:moveTo>
                    <a:pt x="216674" y="19989"/>
                  </a:moveTo>
                  <a:lnTo>
                    <a:pt x="208763" y="24799"/>
                  </a:lnTo>
                  <a:lnTo>
                    <a:pt x="216814" y="29362"/>
                  </a:lnTo>
                  <a:lnTo>
                    <a:pt x="216674" y="19989"/>
                  </a:lnTo>
                  <a:close/>
                </a:path>
                <a:path w="230504" h="50800">
                  <a:moveTo>
                    <a:pt x="186931" y="0"/>
                  </a:moveTo>
                  <a:lnTo>
                    <a:pt x="183642" y="927"/>
                  </a:lnTo>
                  <a:lnTo>
                    <a:pt x="180733" y="6121"/>
                  </a:lnTo>
                  <a:lnTo>
                    <a:pt x="181660" y="9436"/>
                  </a:lnTo>
                  <a:lnTo>
                    <a:pt x="199439" y="19513"/>
                  </a:lnTo>
                  <a:lnTo>
                    <a:pt x="219367" y="19202"/>
                  </a:lnTo>
                  <a:lnTo>
                    <a:pt x="220857" y="19202"/>
                  </a:lnTo>
                  <a:lnTo>
                    <a:pt x="186931" y="0"/>
                  </a:lnTo>
                  <a:close/>
                </a:path>
              </a:pathLst>
            </a:custGeom>
            <a:solidFill>
              <a:srgbClr val="767070"/>
            </a:solidFill>
          </p:spPr>
          <p:txBody>
            <a:bodyPr wrap="square" lIns="0" tIns="0" rIns="0" bIns="0" rtlCol="0"/>
            <a:lstStyle/>
            <a:p>
              <a:endParaRPr sz="2400"/>
            </a:p>
          </p:txBody>
        </p:sp>
        <p:sp>
          <p:nvSpPr>
            <p:cNvPr id="148" name="object 148"/>
            <p:cNvSpPr/>
            <p:nvPr/>
          </p:nvSpPr>
          <p:spPr>
            <a:xfrm>
              <a:off x="6791704" y="3803145"/>
              <a:ext cx="230504" cy="50800"/>
            </a:xfrm>
            <a:custGeom>
              <a:avLst/>
              <a:gdLst/>
              <a:ahLst/>
              <a:cxnLst/>
              <a:rect l="l" t="t" r="r" b="b"/>
              <a:pathLst>
                <a:path w="230504" h="50800">
                  <a:moveTo>
                    <a:pt x="177" y="33464"/>
                  </a:moveTo>
                  <a:lnTo>
                    <a:pt x="219544" y="30048"/>
                  </a:lnTo>
                  <a:lnTo>
                    <a:pt x="219367" y="19202"/>
                  </a:lnTo>
                  <a:lnTo>
                    <a:pt x="0" y="22631"/>
                  </a:lnTo>
                  <a:lnTo>
                    <a:pt x="177" y="33464"/>
                  </a:lnTo>
                  <a:close/>
                </a:path>
                <a:path w="230504" h="50800">
                  <a:moveTo>
                    <a:pt x="190220" y="48717"/>
                  </a:moveTo>
                  <a:lnTo>
                    <a:pt x="230124" y="24447"/>
                  </a:lnTo>
                  <a:lnTo>
                    <a:pt x="189522" y="1460"/>
                  </a:lnTo>
                  <a:lnTo>
                    <a:pt x="186931" y="0"/>
                  </a:lnTo>
                  <a:lnTo>
                    <a:pt x="183642" y="927"/>
                  </a:lnTo>
                  <a:lnTo>
                    <a:pt x="182194" y="3530"/>
                  </a:lnTo>
                  <a:lnTo>
                    <a:pt x="180733" y="6121"/>
                  </a:lnTo>
                  <a:lnTo>
                    <a:pt x="181660" y="9436"/>
                  </a:lnTo>
                  <a:lnTo>
                    <a:pt x="184238" y="10896"/>
                  </a:lnTo>
                  <a:lnTo>
                    <a:pt x="216814" y="29362"/>
                  </a:lnTo>
                  <a:lnTo>
                    <a:pt x="216674" y="19989"/>
                  </a:lnTo>
                  <a:lnTo>
                    <a:pt x="184670" y="39446"/>
                  </a:lnTo>
                  <a:lnTo>
                    <a:pt x="182118" y="41021"/>
                  </a:lnTo>
                  <a:lnTo>
                    <a:pt x="181305" y="44335"/>
                  </a:lnTo>
                  <a:lnTo>
                    <a:pt x="182867" y="46901"/>
                  </a:lnTo>
                  <a:lnTo>
                    <a:pt x="184378" y="49466"/>
                  </a:lnTo>
                  <a:lnTo>
                    <a:pt x="187706" y="50292"/>
                  </a:lnTo>
                  <a:lnTo>
                    <a:pt x="190220" y="48717"/>
                  </a:lnTo>
                  <a:close/>
                </a:path>
              </a:pathLst>
            </a:custGeom>
            <a:ln w="3175">
              <a:solidFill>
                <a:srgbClr val="E3DDD2"/>
              </a:solidFill>
            </a:ln>
          </p:spPr>
          <p:txBody>
            <a:bodyPr wrap="square" lIns="0" tIns="0" rIns="0" bIns="0" rtlCol="0"/>
            <a:lstStyle/>
            <a:p>
              <a:endParaRPr sz="2400"/>
            </a:p>
          </p:txBody>
        </p:sp>
        <p:sp>
          <p:nvSpPr>
            <p:cNvPr id="149" name="object 149"/>
            <p:cNvSpPr/>
            <p:nvPr/>
          </p:nvSpPr>
          <p:spPr>
            <a:xfrm>
              <a:off x="6957828" y="2958845"/>
              <a:ext cx="1987550" cy="386080"/>
            </a:xfrm>
            <a:custGeom>
              <a:avLst/>
              <a:gdLst/>
              <a:ahLst/>
              <a:cxnLst/>
              <a:rect l="l" t="t" r="r" b="b"/>
              <a:pathLst>
                <a:path w="1987550" h="386079">
                  <a:moveTo>
                    <a:pt x="1940293" y="385571"/>
                  </a:moveTo>
                  <a:lnTo>
                    <a:pt x="1987295" y="385571"/>
                  </a:lnTo>
                  <a:lnTo>
                    <a:pt x="1987295" y="0"/>
                  </a:lnTo>
                  <a:lnTo>
                    <a:pt x="0" y="0"/>
                  </a:lnTo>
                </a:path>
              </a:pathLst>
            </a:custGeom>
            <a:ln w="11112">
              <a:solidFill>
                <a:srgbClr val="E3DDD2"/>
              </a:solidFill>
            </a:ln>
          </p:spPr>
          <p:txBody>
            <a:bodyPr wrap="square" lIns="0" tIns="0" rIns="0" bIns="0" rtlCol="0"/>
            <a:lstStyle/>
            <a:p>
              <a:endParaRPr sz="2400"/>
            </a:p>
          </p:txBody>
        </p:sp>
        <p:sp>
          <p:nvSpPr>
            <p:cNvPr id="150" name="object 150"/>
            <p:cNvSpPr/>
            <p:nvPr/>
          </p:nvSpPr>
          <p:spPr>
            <a:xfrm>
              <a:off x="6959346" y="2960369"/>
              <a:ext cx="120650" cy="340360"/>
            </a:xfrm>
            <a:custGeom>
              <a:avLst/>
              <a:gdLst/>
              <a:ahLst/>
              <a:cxnLst/>
              <a:rect l="l" t="t" r="r" b="b"/>
              <a:pathLst>
                <a:path w="120650" h="340360">
                  <a:moveTo>
                    <a:pt x="75095" y="290017"/>
                  </a:moveTo>
                  <a:lnTo>
                    <a:pt x="71793" y="291147"/>
                  </a:lnTo>
                  <a:lnTo>
                    <a:pt x="69202" y="296532"/>
                  </a:lnTo>
                  <a:lnTo>
                    <a:pt x="70358" y="299720"/>
                  </a:lnTo>
                  <a:lnTo>
                    <a:pt x="73088" y="301066"/>
                  </a:lnTo>
                  <a:lnTo>
                    <a:pt x="85677" y="307009"/>
                  </a:lnTo>
                  <a:lnTo>
                    <a:pt x="109550" y="307009"/>
                  </a:lnTo>
                  <a:lnTo>
                    <a:pt x="109550" y="317766"/>
                  </a:lnTo>
                  <a:lnTo>
                    <a:pt x="92162" y="317766"/>
                  </a:lnTo>
                  <a:lnTo>
                    <a:pt x="75387" y="329311"/>
                  </a:lnTo>
                  <a:lnTo>
                    <a:pt x="72872" y="331000"/>
                  </a:lnTo>
                  <a:lnTo>
                    <a:pt x="72301" y="334327"/>
                  </a:lnTo>
                  <a:lnTo>
                    <a:pt x="74015" y="336804"/>
                  </a:lnTo>
                  <a:lnTo>
                    <a:pt x="75742" y="339217"/>
                  </a:lnTo>
                  <a:lnTo>
                    <a:pt x="79121" y="339852"/>
                  </a:lnTo>
                  <a:lnTo>
                    <a:pt x="120396" y="311467"/>
                  </a:lnTo>
                  <a:lnTo>
                    <a:pt x="77749" y="291363"/>
                  </a:lnTo>
                  <a:lnTo>
                    <a:pt x="75095" y="290017"/>
                  </a:lnTo>
                  <a:close/>
                </a:path>
                <a:path w="120650" h="340360">
                  <a:moveTo>
                    <a:pt x="10909" y="0"/>
                  </a:moveTo>
                  <a:lnTo>
                    <a:pt x="0" y="0"/>
                  </a:lnTo>
                  <a:lnTo>
                    <a:pt x="0" y="317766"/>
                  </a:lnTo>
                  <a:lnTo>
                    <a:pt x="92162" y="317766"/>
                  </a:lnTo>
                  <a:lnTo>
                    <a:pt x="98794" y="313202"/>
                  </a:lnTo>
                  <a:lnTo>
                    <a:pt x="97056" y="312381"/>
                  </a:lnTo>
                  <a:lnTo>
                    <a:pt x="10909" y="312381"/>
                  </a:lnTo>
                  <a:lnTo>
                    <a:pt x="5461" y="307009"/>
                  </a:lnTo>
                  <a:lnTo>
                    <a:pt x="10909" y="307009"/>
                  </a:lnTo>
                  <a:lnTo>
                    <a:pt x="10909" y="0"/>
                  </a:lnTo>
                  <a:close/>
                </a:path>
                <a:path w="120650" h="340360">
                  <a:moveTo>
                    <a:pt x="106464" y="307924"/>
                  </a:moveTo>
                  <a:lnTo>
                    <a:pt x="98794" y="313202"/>
                  </a:lnTo>
                  <a:lnTo>
                    <a:pt x="107251" y="317195"/>
                  </a:lnTo>
                  <a:lnTo>
                    <a:pt x="106464" y="307924"/>
                  </a:lnTo>
                  <a:close/>
                </a:path>
                <a:path w="120650" h="340360">
                  <a:moveTo>
                    <a:pt x="85677" y="307009"/>
                  </a:moveTo>
                  <a:lnTo>
                    <a:pt x="10909" y="307009"/>
                  </a:lnTo>
                  <a:lnTo>
                    <a:pt x="10909" y="312381"/>
                  </a:lnTo>
                  <a:lnTo>
                    <a:pt x="97056" y="312381"/>
                  </a:lnTo>
                  <a:lnTo>
                    <a:pt x="85677" y="307009"/>
                  </a:lnTo>
                  <a:close/>
                </a:path>
              </a:pathLst>
            </a:custGeom>
            <a:solidFill>
              <a:srgbClr val="767070"/>
            </a:solidFill>
          </p:spPr>
          <p:txBody>
            <a:bodyPr wrap="square" lIns="0" tIns="0" rIns="0" bIns="0" rtlCol="0"/>
            <a:lstStyle/>
            <a:p>
              <a:endParaRPr sz="2400"/>
            </a:p>
          </p:txBody>
        </p:sp>
        <p:sp>
          <p:nvSpPr>
            <p:cNvPr id="151" name="object 151"/>
            <p:cNvSpPr/>
            <p:nvPr/>
          </p:nvSpPr>
          <p:spPr>
            <a:xfrm>
              <a:off x="6959346" y="2960369"/>
              <a:ext cx="120650" cy="340360"/>
            </a:xfrm>
            <a:custGeom>
              <a:avLst/>
              <a:gdLst/>
              <a:ahLst/>
              <a:cxnLst/>
              <a:rect l="l" t="t" r="r" b="b"/>
              <a:pathLst>
                <a:path w="120650" h="340360">
                  <a:moveTo>
                    <a:pt x="0" y="0"/>
                  </a:moveTo>
                  <a:lnTo>
                    <a:pt x="0" y="317766"/>
                  </a:lnTo>
                  <a:lnTo>
                    <a:pt x="109550" y="317766"/>
                  </a:lnTo>
                  <a:lnTo>
                    <a:pt x="109550" y="307009"/>
                  </a:lnTo>
                  <a:lnTo>
                    <a:pt x="5461" y="307009"/>
                  </a:lnTo>
                  <a:lnTo>
                    <a:pt x="10909" y="312381"/>
                  </a:lnTo>
                  <a:lnTo>
                    <a:pt x="10909" y="0"/>
                  </a:lnTo>
                  <a:lnTo>
                    <a:pt x="0" y="0"/>
                  </a:lnTo>
                  <a:close/>
                </a:path>
                <a:path w="120650" h="340360">
                  <a:moveTo>
                    <a:pt x="81622" y="338150"/>
                  </a:moveTo>
                  <a:lnTo>
                    <a:pt x="120396" y="311467"/>
                  </a:lnTo>
                  <a:lnTo>
                    <a:pt x="77749" y="291363"/>
                  </a:lnTo>
                  <a:lnTo>
                    <a:pt x="75095" y="290017"/>
                  </a:lnTo>
                  <a:lnTo>
                    <a:pt x="71793" y="291147"/>
                  </a:lnTo>
                  <a:lnTo>
                    <a:pt x="70497" y="293839"/>
                  </a:lnTo>
                  <a:lnTo>
                    <a:pt x="69202" y="296532"/>
                  </a:lnTo>
                  <a:lnTo>
                    <a:pt x="70358" y="299720"/>
                  </a:lnTo>
                  <a:lnTo>
                    <a:pt x="73088" y="301066"/>
                  </a:lnTo>
                  <a:lnTo>
                    <a:pt x="107251" y="317195"/>
                  </a:lnTo>
                  <a:lnTo>
                    <a:pt x="106464" y="307924"/>
                  </a:lnTo>
                  <a:lnTo>
                    <a:pt x="75387" y="329311"/>
                  </a:lnTo>
                  <a:lnTo>
                    <a:pt x="72872" y="331000"/>
                  </a:lnTo>
                  <a:lnTo>
                    <a:pt x="72301" y="334327"/>
                  </a:lnTo>
                  <a:lnTo>
                    <a:pt x="74015" y="336804"/>
                  </a:lnTo>
                  <a:lnTo>
                    <a:pt x="75742" y="339217"/>
                  </a:lnTo>
                  <a:lnTo>
                    <a:pt x="79121" y="339852"/>
                  </a:lnTo>
                  <a:lnTo>
                    <a:pt x="81622" y="338150"/>
                  </a:lnTo>
                  <a:close/>
                </a:path>
              </a:pathLst>
            </a:custGeom>
            <a:ln w="3175">
              <a:solidFill>
                <a:srgbClr val="E3DDD2"/>
              </a:solidFill>
            </a:ln>
          </p:spPr>
          <p:txBody>
            <a:bodyPr wrap="square" lIns="0" tIns="0" rIns="0" bIns="0" rtlCol="0"/>
            <a:lstStyle/>
            <a:p>
              <a:endParaRPr sz="2400"/>
            </a:p>
          </p:txBody>
        </p:sp>
        <p:sp>
          <p:nvSpPr>
            <p:cNvPr id="152" name="object 152"/>
            <p:cNvSpPr/>
            <p:nvPr/>
          </p:nvSpPr>
          <p:spPr>
            <a:xfrm>
              <a:off x="7931654" y="3475479"/>
              <a:ext cx="140335" cy="50800"/>
            </a:xfrm>
            <a:custGeom>
              <a:avLst/>
              <a:gdLst/>
              <a:ahLst/>
              <a:cxnLst/>
              <a:rect l="l" t="t" r="r" b="b"/>
              <a:pathLst>
                <a:path w="140334" h="50800">
                  <a:moveTo>
                    <a:pt x="130813" y="19519"/>
                  </a:moveTo>
                  <a:lnTo>
                    <a:pt x="129336" y="19519"/>
                  </a:lnTo>
                  <a:lnTo>
                    <a:pt x="129400" y="30352"/>
                  </a:lnTo>
                  <a:lnTo>
                    <a:pt x="109183" y="30486"/>
                  </a:lnTo>
                  <a:lnTo>
                    <a:pt x="93814" y="39471"/>
                  </a:lnTo>
                  <a:lnTo>
                    <a:pt x="91224" y="40957"/>
                  </a:lnTo>
                  <a:lnTo>
                    <a:pt x="90347" y="44310"/>
                  </a:lnTo>
                  <a:lnTo>
                    <a:pt x="91935" y="46875"/>
                  </a:lnTo>
                  <a:lnTo>
                    <a:pt x="93446" y="49441"/>
                  </a:lnTo>
                  <a:lnTo>
                    <a:pt x="96837" y="50291"/>
                  </a:lnTo>
                  <a:lnTo>
                    <a:pt x="140207" y="24866"/>
                  </a:lnTo>
                  <a:lnTo>
                    <a:pt x="130813" y="19519"/>
                  </a:lnTo>
                  <a:close/>
                </a:path>
                <a:path w="140334" h="50800">
                  <a:moveTo>
                    <a:pt x="109093" y="19653"/>
                  </a:moveTo>
                  <a:lnTo>
                    <a:pt x="0" y="20370"/>
                  </a:lnTo>
                  <a:lnTo>
                    <a:pt x="76" y="31203"/>
                  </a:lnTo>
                  <a:lnTo>
                    <a:pt x="109183" y="30486"/>
                  </a:lnTo>
                  <a:lnTo>
                    <a:pt x="118535" y="25018"/>
                  </a:lnTo>
                  <a:lnTo>
                    <a:pt x="109093" y="19653"/>
                  </a:lnTo>
                  <a:close/>
                </a:path>
                <a:path w="140334" h="50800">
                  <a:moveTo>
                    <a:pt x="126593" y="20307"/>
                  </a:moveTo>
                  <a:lnTo>
                    <a:pt x="118535" y="25018"/>
                  </a:lnTo>
                  <a:lnTo>
                    <a:pt x="126669" y="29641"/>
                  </a:lnTo>
                  <a:lnTo>
                    <a:pt x="126593" y="20307"/>
                  </a:lnTo>
                  <a:close/>
                </a:path>
                <a:path w="140334" h="50800">
                  <a:moveTo>
                    <a:pt x="96481" y="0"/>
                  </a:moveTo>
                  <a:lnTo>
                    <a:pt x="93167" y="927"/>
                  </a:lnTo>
                  <a:lnTo>
                    <a:pt x="91655" y="3492"/>
                  </a:lnTo>
                  <a:lnTo>
                    <a:pt x="90131" y="6134"/>
                  </a:lnTo>
                  <a:lnTo>
                    <a:pt x="91071" y="9410"/>
                  </a:lnTo>
                  <a:lnTo>
                    <a:pt x="109093" y="19653"/>
                  </a:lnTo>
                  <a:lnTo>
                    <a:pt x="130813" y="19519"/>
                  </a:lnTo>
                  <a:lnTo>
                    <a:pt x="96481" y="0"/>
                  </a:lnTo>
                  <a:close/>
                </a:path>
              </a:pathLst>
            </a:custGeom>
            <a:solidFill>
              <a:srgbClr val="767070"/>
            </a:solidFill>
          </p:spPr>
          <p:txBody>
            <a:bodyPr wrap="square" lIns="0" tIns="0" rIns="0" bIns="0" rtlCol="0"/>
            <a:lstStyle/>
            <a:p>
              <a:endParaRPr sz="2400"/>
            </a:p>
          </p:txBody>
        </p:sp>
        <p:sp>
          <p:nvSpPr>
            <p:cNvPr id="153" name="object 153"/>
            <p:cNvSpPr/>
            <p:nvPr/>
          </p:nvSpPr>
          <p:spPr>
            <a:xfrm>
              <a:off x="7931654" y="3475479"/>
              <a:ext cx="140335" cy="50800"/>
            </a:xfrm>
            <a:custGeom>
              <a:avLst/>
              <a:gdLst/>
              <a:ahLst/>
              <a:cxnLst/>
              <a:rect l="l" t="t" r="r" b="b"/>
              <a:pathLst>
                <a:path w="140334" h="50800">
                  <a:moveTo>
                    <a:pt x="76" y="31203"/>
                  </a:moveTo>
                  <a:lnTo>
                    <a:pt x="129400" y="30352"/>
                  </a:lnTo>
                  <a:lnTo>
                    <a:pt x="129336" y="19519"/>
                  </a:lnTo>
                  <a:lnTo>
                    <a:pt x="0" y="20370"/>
                  </a:lnTo>
                  <a:lnTo>
                    <a:pt x="76" y="31203"/>
                  </a:lnTo>
                  <a:close/>
                </a:path>
                <a:path w="140334" h="50800">
                  <a:moveTo>
                    <a:pt x="99428" y="48793"/>
                  </a:moveTo>
                  <a:lnTo>
                    <a:pt x="140207" y="24866"/>
                  </a:lnTo>
                  <a:lnTo>
                    <a:pt x="99148" y="1498"/>
                  </a:lnTo>
                  <a:lnTo>
                    <a:pt x="96481" y="0"/>
                  </a:lnTo>
                  <a:lnTo>
                    <a:pt x="93167" y="927"/>
                  </a:lnTo>
                  <a:lnTo>
                    <a:pt x="91655" y="3492"/>
                  </a:lnTo>
                  <a:lnTo>
                    <a:pt x="90131" y="6134"/>
                  </a:lnTo>
                  <a:lnTo>
                    <a:pt x="91071" y="9410"/>
                  </a:lnTo>
                  <a:lnTo>
                    <a:pt x="93662" y="10896"/>
                  </a:lnTo>
                  <a:lnTo>
                    <a:pt x="126669" y="29641"/>
                  </a:lnTo>
                  <a:lnTo>
                    <a:pt x="126593" y="20307"/>
                  </a:lnTo>
                  <a:lnTo>
                    <a:pt x="93814" y="39471"/>
                  </a:lnTo>
                  <a:lnTo>
                    <a:pt x="91224" y="40957"/>
                  </a:lnTo>
                  <a:lnTo>
                    <a:pt x="90347" y="44310"/>
                  </a:lnTo>
                  <a:lnTo>
                    <a:pt x="91935" y="46875"/>
                  </a:lnTo>
                  <a:lnTo>
                    <a:pt x="93446" y="49441"/>
                  </a:lnTo>
                  <a:lnTo>
                    <a:pt x="96837" y="50291"/>
                  </a:lnTo>
                  <a:lnTo>
                    <a:pt x="99428" y="48793"/>
                  </a:lnTo>
                  <a:close/>
                </a:path>
              </a:pathLst>
            </a:custGeom>
            <a:ln w="3175">
              <a:solidFill>
                <a:srgbClr val="E3DDD2"/>
              </a:solidFill>
            </a:ln>
          </p:spPr>
          <p:txBody>
            <a:bodyPr wrap="square" lIns="0" tIns="0" rIns="0" bIns="0" rtlCol="0"/>
            <a:lstStyle/>
            <a:p>
              <a:endParaRPr sz="2400"/>
            </a:p>
          </p:txBody>
        </p:sp>
        <p:sp>
          <p:nvSpPr>
            <p:cNvPr id="154" name="object 154"/>
            <p:cNvSpPr/>
            <p:nvPr/>
          </p:nvSpPr>
          <p:spPr>
            <a:xfrm>
              <a:off x="7733538" y="3489197"/>
              <a:ext cx="596265" cy="170815"/>
            </a:xfrm>
            <a:custGeom>
              <a:avLst/>
              <a:gdLst/>
              <a:ahLst/>
              <a:cxnLst/>
              <a:rect l="l" t="t" r="r" b="b"/>
              <a:pathLst>
                <a:path w="596265" h="170814">
                  <a:moveTo>
                    <a:pt x="507517" y="160007"/>
                  </a:moveTo>
                  <a:lnTo>
                    <a:pt x="0" y="160007"/>
                  </a:lnTo>
                  <a:lnTo>
                    <a:pt x="0" y="170687"/>
                  </a:lnTo>
                  <a:lnTo>
                    <a:pt x="518299" y="170687"/>
                  </a:lnTo>
                  <a:lnTo>
                    <a:pt x="518299" y="165341"/>
                  </a:lnTo>
                  <a:lnTo>
                    <a:pt x="507517" y="165341"/>
                  </a:lnTo>
                  <a:lnTo>
                    <a:pt x="507517" y="160007"/>
                  </a:lnTo>
                  <a:close/>
                </a:path>
                <a:path w="596265" h="170814">
                  <a:moveTo>
                    <a:pt x="565155" y="19405"/>
                  </a:moveTo>
                  <a:lnTo>
                    <a:pt x="507517" y="19405"/>
                  </a:lnTo>
                  <a:lnTo>
                    <a:pt x="507517" y="160007"/>
                  </a:lnTo>
                  <a:lnTo>
                    <a:pt x="512902" y="160007"/>
                  </a:lnTo>
                  <a:lnTo>
                    <a:pt x="507517" y="165341"/>
                  </a:lnTo>
                  <a:lnTo>
                    <a:pt x="518299" y="165341"/>
                  </a:lnTo>
                  <a:lnTo>
                    <a:pt x="518299" y="30086"/>
                  </a:lnTo>
                  <a:lnTo>
                    <a:pt x="512902" y="30086"/>
                  </a:lnTo>
                  <a:lnTo>
                    <a:pt x="518299" y="24739"/>
                  </a:lnTo>
                  <a:lnTo>
                    <a:pt x="574375" y="24739"/>
                  </a:lnTo>
                  <a:lnTo>
                    <a:pt x="565155" y="19405"/>
                  </a:lnTo>
                  <a:close/>
                </a:path>
                <a:path w="596265" h="170814">
                  <a:moveTo>
                    <a:pt x="552907" y="0"/>
                  </a:moveTo>
                  <a:lnTo>
                    <a:pt x="549643" y="838"/>
                  </a:lnTo>
                  <a:lnTo>
                    <a:pt x="548081" y="3378"/>
                  </a:lnTo>
                  <a:lnTo>
                    <a:pt x="546658" y="5905"/>
                  </a:lnTo>
                  <a:lnTo>
                    <a:pt x="547509" y="9283"/>
                  </a:lnTo>
                  <a:lnTo>
                    <a:pt x="550075" y="10680"/>
                  </a:lnTo>
                  <a:lnTo>
                    <a:pt x="565155" y="19405"/>
                  </a:lnTo>
                  <a:lnTo>
                    <a:pt x="585101" y="19405"/>
                  </a:lnTo>
                  <a:lnTo>
                    <a:pt x="585101" y="30086"/>
                  </a:lnTo>
                  <a:lnTo>
                    <a:pt x="565397" y="30086"/>
                  </a:lnTo>
                  <a:lnTo>
                    <a:pt x="550075" y="38950"/>
                  </a:lnTo>
                  <a:lnTo>
                    <a:pt x="547509" y="40347"/>
                  </a:lnTo>
                  <a:lnTo>
                    <a:pt x="546658" y="43586"/>
                  </a:lnTo>
                  <a:lnTo>
                    <a:pt x="548081" y="46253"/>
                  </a:lnTo>
                  <a:lnTo>
                    <a:pt x="549643" y="48793"/>
                  </a:lnTo>
                  <a:lnTo>
                    <a:pt x="552907" y="49631"/>
                  </a:lnTo>
                  <a:lnTo>
                    <a:pt x="555459" y="48082"/>
                  </a:lnTo>
                  <a:lnTo>
                    <a:pt x="595884" y="24739"/>
                  </a:lnTo>
                  <a:lnTo>
                    <a:pt x="555459" y="1549"/>
                  </a:lnTo>
                  <a:lnTo>
                    <a:pt x="552907" y="0"/>
                  </a:lnTo>
                  <a:close/>
                </a:path>
                <a:path w="596265" h="170814">
                  <a:moveTo>
                    <a:pt x="574375" y="24739"/>
                  </a:moveTo>
                  <a:lnTo>
                    <a:pt x="518299" y="24739"/>
                  </a:lnTo>
                  <a:lnTo>
                    <a:pt x="518299" y="30086"/>
                  </a:lnTo>
                  <a:lnTo>
                    <a:pt x="565397" y="30086"/>
                  </a:lnTo>
                  <a:lnTo>
                    <a:pt x="574506" y="24815"/>
                  </a:lnTo>
                  <a:lnTo>
                    <a:pt x="574375" y="24739"/>
                  </a:lnTo>
                  <a:close/>
                </a:path>
                <a:path w="596265" h="170814">
                  <a:moveTo>
                    <a:pt x="582409" y="20243"/>
                  </a:moveTo>
                  <a:lnTo>
                    <a:pt x="574506" y="24815"/>
                  </a:lnTo>
                  <a:lnTo>
                    <a:pt x="582409" y="29387"/>
                  </a:lnTo>
                  <a:lnTo>
                    <a:pt x="582409" y="20243"/>
                  </a:lnTo>
                  <a:close/>
                </a:path>
              </a:pathLst>
            </a:custGeom>
            <a:solidFill>
              <a:srgbClr val="767070"/>
            </a:solidFill>
          </p:spPr>
          <p:txBody>
            <a:bodyPr wrap="square" lIns="0" tIns="0" rIns="0" bIns="0" rtlCol="0"/>
            <a:lstStyle/>
            <a:p>
              <a:endParaRPr sz="2400"/>
            </a:p>
          </p:txBody>
        </p:sp>
        <p:sp>
          <p:nvSpPr>
            <p:cNvPr id="155" name="object 155"/>
            <p:cNvSpPr/>
            <p:nvPr/>
          </p:nvSpPr>
          <p:spPr>
            <a:xfrm>
              <a:off x="7733538" y="3489197"/>
              <a:ext cx="596265" cy="170815"/>
            </a:xfrm>
            <a:custGeom>
              <a:avLst/>
              <a:gdLst/>
              <a:ahLst/>
              <a:cxnLst/>
              <a:rect l="l" t="t" r="r" b="b"/>
              <a:pathLst>
                <a:path w="596265" h="170814">
                  <a:moveTo>
                    <a:pt x="0" y="170687"/>
                  </a:moveTo>
                  <a:lnTo>
                    <a:pt x="518299" y="170687"/>
                  </a:lnTo>
                  <a:lnTo>
                    <a:pt x="518299" y="24739"/>
                  </a:lnTo>
                  <a:lnTo>
                    <a:pt x="512902" y="30086"/>
                  </a:lnTo>
                  <a:lnTo>
                    <a:pt x="585101" y="30086"/>
                  </a:lnTo>
                  <a:lnTo>
                    <a:pt x="585101" y="19405"/>
                  </a:lnTo>
                  <a:lnTo>
                    <a:pt x="507517" y="19405"/>
                  </a:lnTo>
                  <a:lnTo>
                    <a:pt x="507517" y="165341"/>
                  </a:lnTo>
                  <a:lnTo>
                    <a:pt x="512902" y="160007"/>
                  </a:lnTo>
                  <a:lnTo>
                    <a:pt x="0" y="160007"/>
                  </a:lnTo>
                  <a:lnTo>
                    <a:pt x="0" y="170687"/>
                  </a:lnTo>
                  <a:close/>
                </a:path>
                <a:path w="596265" h="170814">
                  <a:moveTo>
                    <a:pt x="555459" y="48082"/>
                  </a:moveTo>
                  <a:lnTo>
                    <a:pt x="595884" y="24739"/>
                  </a:lnTo>
                  <a:lnTo>
                    <a:pt x="555459" y="1549"/>
                  </a:lnTo>
                  <a:lnTo>
                    <a:pt x="552907" y="0"/>
                  </a:lnTo>
                  <a:lnTo>
                    <a:pt x="549643" y="838"/>
                  </a:lnTo>
                  <a:lnTo>
                    <a:pt x="548081" y="3378"/>
                  </a:lnTo>
                  <a:lnTo>
                    <a:pt x="546658" y="5905"/>
                  </a:lnTo>
                  <a:lnTo>
                    <a:pt x="547509" y="9283"/>
                  </a:lnTo>
                  <a:lnTo>
                    <a:pt x="550075" y="10680"/>
                  </a:lnTo>
                  <a:lnTo>
                    <a:pt x="582409" y="29387"/>
                  </a:lnTo>
                  <a:lnTo>
                    <a:pt x="582409" y="20243"/>
                  </a:lnTo>
                  <a:lnTo>
                    <a:pt x="550075" y="38950"/>
                  </a:lnTo>
                  <a:lnTo>
                    <a:pt x="547509" y="40347"/>
                  </a:lnTo>
                  <a:lnTo>
                    <a:pt x="546658" y="43586"/>
                  </a:lnTo>
                  <a:lnTo>
                    <a:pt x="548081" y="46253"/>
                  </a:lnTo>
                  <a:lnTo>
                    <a:pt x="549643" y="48793"/>
                  </a:lnTo>
                  <a:lnTo>
                    <a:pt x="552907" y="49631"/>
                  </a:lnTo>
                  <a:lnTo>
                    <a:pt x="555459" y="48082"/>
                  </a:lnTo>
                  <a:close/>
                </a:path>
              </a:pathLst>
            </a:custGeom>
            <a:ln w="3175">
              <a:solidFill>
                <a:srgbClr val="E3DDD2"/>
              </a:solidFill>
            </a:ln>
          </p:spPr>
          <p:txBody>
            <a:bodyPr wrap="square" lIns="0" tIns="0" rIns="0" bIns="0" rtlCol="0"/>
            <a:lstStyle/>
            <a:p>
              <a:endParaRPr sz="2400"/>
            </a:p>
          </p:txBody>
        </p:sp>
      </p:grpSp>
      <p:sp>
        <p:nvSpPr>
          <p:cNvPr id="156" name="object 156"/>
          <p:cNvSpPr txBox="1"/>
          <p:nvPr/>
        </p:nvSpPr>
        <p:spPr>
          <a:xfrm>
            <a:off x="8795675" y="4874064"/>
            <a:ext cx="608753" cy="98318"/>
          </a:xfrm>
          <a:prstGeom prst="rect">
            <a:avLst/>
          </a:prstGeom>
        </p:spPr>
        <p:txBody>
          <a:bodyPr vert="horz" wrap="square" lIns="0" tIns="16087" rIns="0" bIns="0" rtlCol="0">
            <a:spAutoFit/>
          </a:bodyPr>
          <a:lstStyle/>
          <a:p>
            <a:pPr marL="50799">
              <a:spcBef>
                <a:spcPts val="127"/>
              </a:spcBef>
            </a:pPr>
            <a:r>
              <a:rPr sz="533" dirty="0">
                <a:solidFill>
                  <a:srgbClr val="E3DDD2"/>
                </a:solidFill>
                <a:latin typeface="Calibri"/>
                <a:cs typeface="Calibri"/>
              </a:rPr>
              <a:t>inst[11:7]  </a:t>
            </a:r>
            <a:r>
              <a:rPr sz="533" spc="67" dirty="0">
                <a:solidFill>
                  <a:srgbClr val="E3DDD2"/>
                </a:solidFill>
                <a:latin typeface="Calibri"/>
                <a:cs typeface="Calibri"/>
              </a:rPr>
              <a:t> </a:t>
            </a:r>
            <a:r>
              <a:rPr sz="800" spc="-9" baseline="-27777" dirty="0">
                <a:solidFill>
                  <a:srgbClr val="82FFFF"/>
                </a:solidFill>
                <a:latin typeface="Calibri"/>
                <a:cs typeface="Calibri"/>
              </a:rPr>
              <a:t>AddrD</a:t>
            </a:r>
            <a:endParaRPr sz="800" baseline="-27777">
              <a:latin typeface="Calibri"/>
              <a:cs typeface="Calibri"/>
            </a:endParaRPr>
          </a:p>
        </p:txBody>
      </p:sp>
      <p:sp>
        <p:nvSpPr>
          <p:cNvPr id="157" name="object 157"/>
          <p:cNvSpPr txBox="1"/>
          <p:nvPr/>
        </p:nvSpPr>
        <p:spPr>
          <a:xfrm>
            <a:off x="8822836" y="5021780"/>
            <a:ext cx="769620" cy="98318"/>
          </a:xfrm>
          <a:prstGeom prst="rect">
            <a:avLst/>
          </a:prstGeom>
        </p:spPr>
        <p:txBody>
          <a:bodyPr vert="horz" wrap="square" lIns="0" tIns="16087" rIns="0" bIns="0" rtlCol="0">
            <a:spAutoFit/>
          </a:bodyPr>
          <a:lstStyle/>
          <a:p>
            <a:pPr marL="16933">
              <a:spcBef>
                <a:spcPts val="127"/>
              </a:spcBef>
            </a:pPr>
            <a:r>
              <a:rPr sz="800" spc="-9" baseline="6944" dirty="0">
                <a:solidFill>
                  <a:srgbClr val="E3DDD2"/>
                </a:solidFill>
                <a:latin typeface="Calibri"/>
                <a:cs typeface="Calibri"/>
              </a:rPr>
              <a:t>inst[19:15]</a:t>
            </a:r>
            <a:r>
              <a:rPr sz="800" spc="249" baseline="6944" dirty="0">
                <a:solidFill>
                  <a:srgbClr val="E3DDD2"/>
                </a:solidFill>
                <a:latin typeface="Calibri"/>
                <a:cs typeface="Calibri"/>
              </a:rPr>
              <a:t> </a:t>
            </a:r>
            <a:r>
              <a:rPr sz="533" spc="-7" dirty="0">
                <a:solidFill>
                  <a:srgbClr val="E3DDD2"/>
                </a:solidFill>
                <a:latin typeface="Calibri"/>
                <a:cs typeface="Calibri"/>
              </a:rPr>
              <a:t>AddrA</a:t>
            </a:r>
            <a:r>
              <a:rPr sz="533" spc="300" dirty="0">
                <a:solidFill>
                  <a:srgbClr val="E3DDD2"/>
                </a:solidFill>
                <a:latin typeface="Calibri"/>
                <a:cs typeface="Calibri"/>
              </a:rPr>
              <a:t> </a:t>
            </a:r>
            <a:r>
              <a:rPr sz="533" spc="-7" dirty="0">
                <a:solidFill>
                  <a:srgbClr val="82FFFF"/>
                </a:solidFill>
                <a:latin typeface="Calibri"/>
                <a:cs typeface="Calibri"/>
              </a:rPr>
              <a:t>DataA</a:t>
            </a:r>
            <a:endParaRPr sz="533">
              <a:latin typeface="Calibri"/>
              <a:cs typeface="Calibri"/>
            </a:endParaRPr>
          </a:p>
        </p:txBody>
      </p:sp>
      <p:sp>
        <p:nvSpPr>
          <p:cNvPr id="158" name="object 158"/>
          <p:cNvSpPr txBox="1"/>
          <p:nvPr/>
        </p:nvSpPr>
        <p:spPr>
          <a:xfrm>
            <a:off x="8822836" y="5135910"/>
            <a:ext cx="767927" cy="98318"/>
          </a:xfrm>
          <a:prstGeom prst="rect">
            <a:avLst/>
          </a:prstGeom>
        </p:spPr>
        <p:txBody>
          <a:bodyPr vert="horz" wrap="square" lIns="0" tIns="16087" rIns="0" bIns="0" rtlCol="0">
            <a:spAutoFit/>
          </a:bodyPr>
          <a:lstStyle/>
          <a:p>
            <a:pPr marL="16933">
              <a:spcBef>
                <a:spcPts val="127"/>
              </a:spcBef>
            </a:pPr>
            <a:r>
              <a:rPr sz="800" spc="-9" baseline="6944" dirty="0">
                <a:solidFill>
                  <a:srgbClr val="E3DDD2"/>
                </a:solidFill>
                <a:latin typeface="Calibri"/>
                <a:cs typeface="Calibri"/>
              </a:rPr>
              <a:t>inst[24:20]</a:t>
            </a:r>
            <a:r>
              <a:rPr sz="800" spc="249" baseline="6944" dirty="0">
                <a:solidFill>
                  <a:srgbClr val="E3DDD2"/>
                </a:solidFill>
                <a:latin typeface="Calibri"/>
                <a:cs typeface="Calibri"/>
              </a:rPr>
              <a:t> </a:t>
            </a:r>
            <a:r>
              <a:rPr sz="533" spc="-7" dirty="0">
                <a:solidFill>
                  <a:srgbClr val="82FFFF"/>
                </a:solidFill>
                <a:latin typeface="Calibri"/>
                <a:cs typeface="Calibri"/>
              </a:rPr>
              <a:t>AddrB</a:t>
            </a:r>
            <a:r>
              <a:rPr sz="533" spc="320" dirty="0">
                <a:solidFill>
                  <a:srgbClr val="82FFFF"/>
                </a:solidFill>
                <a:latin typeface="Calibri"/>
                <a:cs typeface="Calibri"/>
              </a:rPr>
              <a:t> </a:t>
            </a:r>
            <a:r>
              <a:rPr sz="533" spc="-7" dirty="0">
                <a:solidFill>
                  <a:srgbClr val="82FFFF"/>
                </a:solidFill>
                <a:latin typeface="Calibri"/>
                <a:cs typeface="Calibri"/>
              </a:rPr>
              <a:t>DataB</a:t>
            </a:r>
            <a:endParaRPr sz="533">
              <a:latin typeface="Calibri"/>
              <a:cs typeface="Calibri"/>
            </a:endParaRPr>
          </a:p>
        </p:txBody>
      </p:sp>
      <p:sp>
        <p:nvSpPr>
          <p:cNvPr id="159" name="object 159"/>
          <p:cNvSpPr/>
          <p:nvPr/>
        </p:nvSpPr>
        <p:spPr>
          <a:xfrm>
            <a:off x="8812796" y="5470516"/>
            <a:ext cx="104140" cy="83820"/>
          </a:xfrm>
          <a:custGeom>
            <a:avLst/>
            <a:gdLst/>
            <a:ahLst/>
            <a:cxnLst/>
            <a:rect l="l" t="t" r="r" b="b"/>
            <a:pathLst>
              <a:path w="78104" h="62864">
                <a:moveTo>
                  <a:pt x="0" y="0"/>
                </a:moveTo>
                <a:lnTo>
                  <a:pt x="77724" y="0"/>
                </a:lnTo>
                <a:lnTo>
                  <a:pt x="77724" y="62483"/>
                </a:lnTo>
                <a:lnTo>
                  <a:pt x="0" y="62483"/>
                </a:lnTo>
                <a:lnTo>
                  <a:pt x="0" y="0"/>
                </a:lnTo>
                <a:close/>
              </a:path>
            </a:pathLst>
          </a:custGeom>
          <a:ln w="9525">
            <a:solidFill>
              <a:srgbClr val="000000"/>
            </a:solidFill>
          </a:ln>
        </p:spPr>
        <p:txBody>
          <a:bodyPr wrap="square" lIns="0" tIns="0" rIns="0" bIns="0" rtlCol="0"/>
          <a:lstStyle/>
          <a:p>
            <a:endParaRPr sz="2400"/>
          </a:p>
        </p:txBody>
      </p:sp>
      <p:sp>
        <p:nvSpPr>
          <p:cNvPr id="160" name="object 160"/>
          <p:cNvSpPr txBox="1"/>
          <p:nvPr/>
        </p:nvSpPr>
        <p:spPr>
          <a:xfrm>
            <a:off x="8762106" y="5374267"/>
            <a:ext cx="612987" cy="341974"/>
          </a:xfrm>
          <a:prstGeom prst="rect">
            <a:avLst/>
          </a:prstGeom>
        </p:spPr>
        <p:txBody>
          <a:bodyPr vert="horz" wrap="square" lIns="0" tIns="56727" rIns="0" bIns="0" rtlCol="0">
            <a:spAutoFit/>
          </a:bodyPr>
          <a:lstStyle/>
          <a:p>
            <a:pPr marL="50799">
              <a:spcBef>
                <a:spcPts val="447"/>
              </a:spcBef>
            </a:pPr>
            <a:r>
              <a:rPr sz="533" spc="-7" dirty="0">
                <a:solidFill>
                  <a:srgbClr val="E3DDD2"/>
                </a:solidFill>
                <a:latin typeface="Calibri"/>
                <a:cs typeface="Calibri"/>
              </a:rPr>
              <a:t>inst[31:7]</a:t>
            </a:r>
            <a:r>
              <a:rPr sz="533" spc="100" dirty="0">
                <a:solidFill>
                  <a:srgbClr val="E3DDD2"/>
                </a:solidFill>
                <a:latin typeface="Calibri"/>
                <a:cs typeface="Calibri"/>
              </a:rPr>
              <a:t> </a:t>
            </a:r>
            <a:r>
              <a:rPr sz="1200" spc="-9" baseline="-23148" dirty="0">
                <a:solidFill>
                  <a:srgbClr val="82FFFF"/>
                </a:solidFill>
                <a:latin typeface="Calibri"/>
                <a:cs typeface="Calibri"/>
              </a:rPr>
              <a:t>Imm</a:t>
            </a:r>
            <a:r>
              <a:rPr sz="1200" spc="-9" baseline="-23148" dirty="0">
                <a:solidFill>
                  <a:srgbClr val="E3DDD2"/>
                </a:solidFill>
                <a:latin typeface="Calibri"/>
                <a:cs typeface="Calibri"/>
              </a:rPr>
              <a:t>.</a:t>
            </a:r>
            <a:endParaRPr sz="1200" baseline="-23148">
              <a:latin typeface="Calibri"/>
              <a:cs typeface="Calibri"/>
            </a:endParaRPr>
          </a:p>
          <a:p>
            <a:pPr marL="350511">
              <a:spcBef>
                <a:spcPts val="320"/>
              </a:spcBef>
            </a:pPr>
            <a:r>
              <a:rPr sz="800" dirty="0">
                <a:solidFill>
                  <a:srgbClr val="82FFFF"/>
                </a:solidFill>
                <a:latin typeface="Calibri"/>
                <a:cs typeface="Calibri"/>
              </a:rPr>
              <a:t>Gen</a:t>
            </a:r>
            <a:endParaRPr sz="800">
              <a:latin typeface="Calibri"/>
              <a:cs typeface="Calibri"/>
            </a:endParaRPr>
          </a:p>
        </p:txBody>
      </p:sp>
      <p:grpSp>
        <p:nvGrpSpPr>
          <p:cNvPr id="161" name="object 161"/>
          <p:cNvGrpSpPr/>
          <p:nvPr/>
        </p:nvGrpSpPr>
        <p:grpSpPr>
          <a:xfrm>
            <a:off x="10047237" y="4608694"/>
            <a:ext cx="1557867" cy="762000"/>
            <a:chOff x="7728966" y="3090481"/>
            <a:chExt cx="1168400" cy="571500"/>
          </a:xfrm>
        </p:grpSpPr>
        <p:sp>
          <p:nvSpPr>
            <p:cNvPr id="162" name="object 162"/>
            <p:cNvSpPr/>
            <p:nvPr/>
          </p:nvSpPr>
          <p:spPr>
            <a:xfrm>
              <a:off x="7728966" y="3414522"/>
              <a:ext cx="146685" cy="247015"/>
            </a:xfrm>
            <a:custGeom>
              <a:avLst/>
              <a:gdLst/>
              <a:ahLst/>
              <a:cxnLst/>
              <a:rect l="l" t="t" r="r" b="b"/>
              <a:pathLst>
                <a:path w="146684" h="247014">
                  <a:moveTo>
                    <a:pt x="118873" y="22593"/>
                  </a:moveTo>
                  <a:lnTo>
                    <a:pt x="0" y="22593"/>
                  </a:lnTo>
                  <a:lnTo>
                    <a:pt x="0" y="246887"/>
                  </a:lnTo>
                  <a:lnTo>
                    <a:pt x="10795" y="246887"/>
                  </a:lnTo>
                  <a:lnTo>
                    <a:pt x="10795" y="33388"/>
                  </a:lnTo>
                  <a:lnTo>
                    <a:pt x="5397" y="33388"/>
                  </a:lnTo>
                  <a:lnTo>
                    <a:pt x="10795" y="27990"/>
                  </a:lnTo>
                  <a:lnTo>
                    <a:pt x="122805" y="27990"/>
                  </a:lnTo>
                  <a:lnTo>
                    <a:pt x="124982" y="26980"/>
                  </a:lnTo>
                  <a:lnTo>
                    <a:pt x="118873" y="22593"/>
                  </a:lnTo>
                  <a:close/>
                </a:path>
                <a:path w="146684" h="247014">
                  <a:moveTo>
                    <a:pt x="105892" y="0"/>
                  </a:moveTo>
                  <a:lnTo>
                    <a:pt x="102552" y="571"/>
                  </a:lnTo>
                  <a:lnTo>
                    <a:pt x="100774" y="2984"/>
                  </a:lnTo>
                  <a:lnTo>
                    <a:pt x="99072" y="5397"/>
                  </a:lnTo>
                  <a:lnTo>
                    <a:pt x="99644" y="8813"/>
                  </a:lnTo>
                  <a:lnTo>
                    <a:pt x="102057" y="10515"/>
                  </a:lnTo>
                  <a:lnTo>
                    <a:pt x="118873" y="22593"/>
                  </a:lnTo>
                  <a:lnTo>
                    <a:pt x="135648" y="22593"/>
                  </a:lnTo>
                  <a:lnTo>
                    <a:pt x="135648" y="33388"/>
                  </a:lnTo>
                  <a:lnTo>
                    <a:pt x="111167" y="33388"/>
                  </a:lnTo>
                  <a:lnTo>
                    <a:pt x="99364" y="38861"/>
                  </a:lnTo>
                  <a:lnTo>
                    <a:pt x="96659" y="40144"/>
                  </a:lnTo>
                  <a:lnTo>
                    <a:pt x="95453" y="43332"/>
                  </a:lnTo>
                  <a:lnTo>
                    <a:pt x="98005" y="48742"/>
                  </a:lnTo>
                  <a:lnTo>
                    <a:pt x="101206" y="49949"/>
                  </a:lnTo>
                  <a:lnTo>
                    <a:pt x="103898" y="48666"/>
                  </a:lnTo>
                  <a:lnTo>
                    <a:pt x="146304" y="29057"/>
                  </a:lnTo>
                  <a:lnTo>
                    <a:pt x="108305" y="1777"/>
                  </a:lnTo>
                  <a:lnTo>
                    <a:pt x="105892" y="0"/>
                  </a:lnTo>
                  <a:close/>
                </a:path>
                <a:path w="146684" h="247014">
                  <a:moveTo>
                    <a:pt x="122805" y="27990"/>
                  </a:moveTo>
                  <a:lnTo>
                    <a:pt x="10795" y="27990"/>
                  </a:lnTo>
                  <a:lnTo>
                    <a:pt x="10795" y="33388"/>
                  </a:lnTo>
                  <a:lnTo>
                    <a:pt x="111167" y="33388"/>
                  </a:lnTo>
                  <a:lnTo>
                    <a:pt x="122805" y="27990"/>
                  </a:lnTo>
                  <a:close/>
                </a:path>
                <a:path w="146684" h="247014">
                  <a:moveTo>
                    <a:pt x="133375" y="23088"/>
                  </a:moveTo>
                  <a:lnTo>
                    <a:pt x="124982" y="26980"/>
                  </a:lnTo>
                  <a:lnTo>
                    <a:pt x="132524" y="32397"/>
                  </a:lnTo>
                  <a:lnTo>
                    <a:pt x="133375" y="23088"/>
                  </a:lnTo>
                  <a:close/>
                </a:path>
              </a:pathLst>
            </a:custGeom>
            <a:solidFill>
              <a:srgbClr val="767070"/>
            </a:solidFill>
          </p:spPr>
          <p:txBody>
            <a:bodyPr wrap="square" lIns="0" tIns="0" rIns="0" bIns="0" rtlCol="0"/>
            <a:lstStyle/>
            <a:p>
              <a:endParaRPr sz="2400"/>
            </a:p>
          </p:txBody>
        </p:sp>
        <p:sp>
          <p:nvSpPr>
            <p:cNvPr id="163" name="object 163"/>
            <p:cNvSpPr/>
            <p:nvPr/>
          </p:nvSpPr>
          <p:spPr>
            <a:xfrm>
              <a:off x="7728966" y="3414522"/>
              <a:ext cx="146685" cy="247015"/>
            </a:xfrm>
            <a:custGeom>
              <a:avLst/>
              <a:gdLst/>
              <a:ahLst/>
              <a:cxnLst/>
              <a:rect l="l" t="t" r="r" b="b"/>
              <a:pathLst>
                <a:path w="146684" h="247014">
                  <a:moveTo>
                    <a:pt x="0" y="246887"/>
                  </a:moveTo>
                  <a:lnTo>
                    <a:pt x="0" y="22593"/>
                  </a:lnTo>
                  <a:lnTo>
                    <a:pt x="135648" y="22593"/>
                  </a:lnTo>
                  <a:lnTo>
                    <a:pt x="135648" y="33388"/>
                  </a:lnTo>
                  <a:lnTo>
                    <a:pt x="5397" y="33388"/>
                  </a:lnTo>
                  <a:lnTo>
                    <a:pt x="10795" y="27990"/>
                  </a:lnTo>
                  <a:lnTo>
                    <a:pt x="10795" y="246887"/>
                  </a:lnTo>
                  <a:lnTo>
                    <a:pt x="0" y="246887"/>
                  </a:lnTo>
                  <a:close/>
                </a:path>
                <a:path w="146684" h="247014">
                  <a:moveTo>
                    <a:pt x="108305" y="1777"/>
                  </a:moveTo>
                  <a:lnTo>
                    <a:pt x="146304" y="29057"/>
                  </a:lnTo>
                  <a:lnTo>
                    <a:pt x="103898" y="48666"/>
                  </a:lnTo>
                  <a:lnTo>
                    <a:pt x="101206" y="49949"/>
                  </a:lnTo>
                  <a:lnTo>
                    <a:pt x="98005" y="48742"/>
                  </a:lnTo>
                  <a:lnTo>
                    <a:pt x="96735" y="46037"/>
                  </a:lnTo>
                  <a:lnTo>
                    <a:pt x="95453" y="43332"/>
                  </a:lnTo>
                  <a:lnTo>
                    <a:pt x="96659" y="40144"/>
                  </a:lnTo>
                  <a:lnTo>
                    <a:pt x="99364" y="38861"/>
                  </a:lnTo>
                  <a:lnTo>
                    <a:pt x="133375" y="23088"/>
                  </a:lnTo>
                  <a:lnTo>
                    <a:pt x="132524" y="32397"/>
                  </a:lnTo>
                  <a:lnTo>
                    <a:pt x="102057" y="10515"/>
                  </a:lnTo>
                  <a:lnTo>
                    <a:pt x="99644" y="8813"/>
                  </a:lnTo>
                  <a:lnTo>
                    <a:pt x="99072" y="5397"/>
                  </a:lnTo>
                  <a:lnTo>
                    <a:pt x="100774" y="2984"/>
                  </a:lnTo>
                  <a:lnTo>
                    <a:pt x="102552" y="571"/>
                  </a:lnTo>
                  <a:lnTo>
                    <a:pt x="105892" y="0"/>
                  </a:lnTo>
                  <a:lnTo>
                    <a:pt x="108305" y="1777"/>
                  </a:lnTo>
                  <a:close/>
                </a:path>
              </a:pathLst>
            </a:custGeom>
            <a:ln w="3175">
              <a:solidFill>
                <a:srgbClr val="E3DDD2"/>
              </a:solidFill>
            </a:ln>
          </p:spPr>
          <p:txBody>
            <a:bodyPr wrap="square" lIns="0" tIns="0" rIns="0" bIns="0" rtlCol="0"/>
            <a:lstStyle/>
            <a:p>
              <a:endParaRPr sz="2400"/>
            </a:p>
          </p:txBody>
        </p:sp>
        <p:sp>
          <p:nvSpPr>
            <p:cNvPr id="164" name="object 164"/>
            <p:cNvSpPr/>
            <p:nvPr/>
          </p:nvSpPr>
          <p:spPr>
            <a:xfrm>
              <a:off x="8670036" y="3095244"/>
              <a:ext cx="222885" cy="114300"/>
            </a:xfrm>
            <a:custGeom>
              <a:avLst/>
              <a:gdLst/>
              <a:ahLst/>
              <a:cxnLst/>
              <a:rect l="l" t="t" r="r" b="b"/>
              <a:pathLst>
                <a:path w="222884" h="114300">
                  <a:moveTo>
                    <a:pt x="121920" y="0"/>
                  </a:moveTo>
                  <a:lnTo>
                    <a:pt x="222503" y="0"/>
                  </a:lnTo>
                  <a:lnTo>
                    <a:pt x="222503" y="62483"/>
                  </a:lnTo>
                  <a:lnTo>
                    <a:pt x="121920" y="62483"/>
                  </a:lnTo>
                  <a:lnTo>
                    <a:pt x="121920" y="0"/>
                  </a:lnTo>
                  <a:close/>
                </a:path>
                <a:path w="222884" h="114300">
                  <a:moveTo>
                    <a:pt x="0" y="51816"/>
                  </a:moveTo>
                  <a:lnTo>
                    <a:pt x="62483" y="51816"/>
                  </a:lnTo>
                  <a:lnTo>
                    <a:pt x="62483" y="114300"/>
                  </a:lnTo>
                  <a:lnTo>
                    <a:pt x="0" y="114300"/>
                  </a:lnTo>
                  <a:lnTo>
                    <a:pt x="0" y="51816"/>
                  </a:lnTo>
                  <a:close/>
                </a:path>
              </a:pathLst>
            </a:custGeom>
            <a:ln w="9525">
              <a:solidFill>
                <a:srgbClr val="000000"/>
              </a:solidFill>
            </a:ln>
          </p:spPr>
          <p:txBody>
            <a:bodyPr wrap="square" lIns="0" tIns="0" rIns="0" bIns="0" rtlCol="0"/>
            <a:lstStyle/>
            <a:p>
              <a:endParaRPr sz="2400"/>
            </a:p>
          </p:txBody>
        </p:sp>
      </p:grpSp>
      <p:sp>
        <p:nvSpPr>
          <p:cNvPr id="165" name="object 165"/>
          <p:cNvSpPr txBox="1"/>
          <p:nvPr/>
        </p:nvSpPr>
        <p:spPr>
          <a:xfrm>
            <a:off x="11284758" y="4594300"/>
            <a:ext cx="325967" cy="170132"/>
          </a:xfrm>
          <a:prstGeom prst="rect">
            <a:avLst/>
          </a:prstGeom>
        </p:spPr>
        <p:txBody>
          <a:bodyPr vert="horz" wrap="square" lIns="0" tIns="16087" rIns="0" bIns="0" rtlCol="0">
            <a:spAutoFit/>
          </a:bodyPr>
          <a:lstStyle/>
          <a:p>
            <a:pPr marL="179489">
              <a:lnSpc>
                <a:spcPts val="593"/>
              </a:lnSpc>
              <a:spcBef>
                <a:spcPts val="127"/>
              </a:spcBef>
            </a:pPr>
            <a:r>
              <a:rPr sz="533" spc="-13" dirty="0">
                <a:solidFill>
                  <a:srgbClr val="E3DDD2"/>
                </a:solidFill>
                <a:latin typeface="Calibri"/>
                <a:cs typeface="Calibri"/>
              </a:rPr>
              <a:t>p</a:t>
            </a:r>
            <a:r>
              <a:rPr sz="533" spc="-7" dirty="0">
                <a:solidFill>
                  <a:srgbClr val="E3DDD2"/>
                </a:solidFill>
                <a:latin typeface="Calibri"/>
                <a:cs typeface="Calibri"/>
              </a:rPr>
              <a:t>c</a:t>
            </a:r>
            <a:r>
              <a:rPr sz="533" spc="-20" dirty="0">
                <a:solidFill>
                  <a:srgbClr val="E3DDD2"/>
                </a:solidFill>
                <a:latin typeface="Calibri"/>
                <a:cs typeface="Calibri"/>
              </a:rPr>
              <a:t>+4</a:t>
            </a:r>
            <a:endParaRPr sz="533">
              <a:latin typeface="Calibri"/>
              <a:cs typeface="Calibri"/>
            </a:endParaRPr>
          </a:p>
          <a:p>
            <a:pPr marL="16933">
              <a:lnSpc>
                <a:spcPts val="593"/>
              </a:lnSpc>
            </a:pPr>
            <a:r>
              <a:rPr sz="533" dirty="0">
                <a:solidFill>
                  <a:srgbClr val="E3DDD2"/>
                </a:solidFill>
                <a:latin typeface="Calibri"/>
                <a:cs typeface="Calibri"/>
              </a:rPr>
              <a:t>alu</a:t>
            </a:r>
            <a:endParaRPr sz="533">
              <a:latin typeface="Calibri"/>
              <a:cs typeface="Calibri"/>
            </a:endParaRPr>
          </a:p>
        </p:txBody>
      </p:sp>
      <p:sp>
        <p:nvSpPr>
          <p:cNvPr id="166" name="object 166"/>
          <p:cNvSpPr/>
          <p:nvPr/>
        </p:nvSpPr>
        <p:spPr>
          <a:xfrm>
            <a:off x="11354829" y="5082406"/>
            <a:ext cx="146473" cy="83820"/>
          </a:xfrm>
          <a:custGeom>
            <a:avLst/>
            <a:gdLst/>
            <a:ahLst/>
            <a:cxnLst/>
            <a:rect l="l" t="t" r="r" b="b"/>
            <a:pathLst>
              <a:path w="109854" h="62864">
                <a:moveTo>
                  <a:pt x="0" y="0"/>
                </a:moveTo>
                <a:lnTo>
                  <a:pt x="109727" y="0"/>
                </a:lnTo>
                <a:lnTo>
                  <a:pt x="109727" y="62483"/>
                </a:lnTo>
                <a:lnTo>
                  <a:pt x="0" y="62483"/>
                </a:lnTo>
                <a:lnTo>
                  <a:pt x="0" y="0"/>
                </a:lnTo>
                <a:close/>
              </a:path>
            </a:pathLst>
          </a:custGeom>
          <a:ln w="9525">
            <a:solidFill>
              <a:srgbClr val="000000"/>
            </a:solidFill>
          </a:ln>
        </p:spPr>
        <p:txBody>
          <a:bodyPr wrap="square" lIns="0" tIns="0" rIns="0" bIns="0" rtlCol="0"/>
          <a:lstStyle/>
          <a:p>
            <a:endParaRPr sz="2400"/>
          </a:p>
        </p:txBody>
      </p:sp>
      <p:sp>
        <p:nvSpPr>
          <p:cNvPr id="167" name="object 167"/>
          <p:cNvSpPr txBox="1"/>
          <p:nvPr/>
        </p:nvSpPr>
        <p:spPr>
          <a:xfrm>
            <a:off x="11338471" y="5062065"/>
            <a:ext cx="172719" cy="98254"/>
          </a:xfrm>
          <a:prstGeom prst="rect">
            <a:avLst/>
          </a:prstGeom>
        </p:spPr>
        <p:txBody>
          <a:bodyPr vert="horz" wrap="square" lIns="0" tIns="16087" rIns="0" bIns="0" rtlCol="0">
            <a:spAutoFit/>
          </a:bodyPr>
          <a:lstStyle/>
          <a:p>
            <a:pPr marL="16933">
              <a:spcBef>
                <a:spcPts val="127"/>
              </a:spcBef>
            </a:pPr>
            <a:r>
              <a:rPr sz="533" spc="-13" dirty="0">
                <a:solidFill>
                  <a:srgbClr val="E3DDD2"/>
                </a:solidFill>
                <a:latin typeface="Calibri"/>
                <a:cs typeface="Calibri"/>
              </a:rPr>
              <a:t>mem</a:t>
            </a:r>
            <a:endParaRPr sz="533">
              <a:latin typeface="Calibri"/>
              <a:cs typeface="Calibri"/>
            </a:endParaRPr>
          </a:p>
        </p:txBody>
      </p:sp>
      <p:sp>
        <p:nvSpPr>
          <p:cNvPr id="168" name="object 168"/>
          <p:cNvSpPr/>
          <p:nvPr/>
        </p:nvSpPr>
        <p:spPr>
          <a:xfrm>
            <a:off x="11631181" y="4948292"/>
            <a:ext cx="85513" cy="83820"/>
          </a:xfrm>
          <a:custGeom>
            <a:avLst/>
            <a:gdLst/>
            <a:ahLst/>
            <a:cxnLst/>
            <a:rect l="l" t="t" r="r" b="b"/>
            <a:pathLst>
              <a:path w="64134" h="62864">
                <a:moveTo>
                  <a:pt x="0" y="0"/>
                </a:moveTo>
                <a:lnTo>
                  <a:pt x="64007" y="0"/>
                </a:lnTo>
                <a:lnTo>
                  <a:pt x="64007" y="62484"/>
                </a:lnTo>
                <a:lnTo>
                  <a:pt x="0" y="62484"/>
                </a:lnTo>
                <a:lnTo>
                  <a:pt x="0" y="0"/>
                </a:lnTo>
                <a:close/>
              </a:path>
            </a:pathLst>
          </a:custGeom>
          <a:ln w="9525">
            <a:solidFill>
              <a:srgbClr val="000000"/>
            </a:solidFill>
          </a:ln>
        </p:spPr>
        <p:txBody>
          <a:bodyPr wrap="square" lIns="0" tIns="0" rIns="0" bIns="0" rtlCol="0"/>
          <a:lstStyle/>
          <a:p>
            <a:endParaRPr sz="2400"/>
          </a:p>
        </p:txBody>
      </p:sp>
      <p:sp>
        <p:nvSpPr>
          <p:cNvPr id="169" name="object 169"/>
          <p:cNvSpPr txBox="1"/>
          <p:nvPr/>
        </p:nvSpPr>
        <p:spPr>
          <a:xfrm>
            <a:off x="11526473" y="4876303"/>
            <a:ext cx="206587" cy="146473"/>
          </a:xfrm>
          <a:prstGeom prst="rect">
            <a:avLst/>
          </a:prstGeom>
        </p:spPr>
        <p:txBody>
          <a:bodyPr vert="horz" wrap="square" lIns="0" tIns="16087" rIns="0" bIns="0" rtlCol="0">
            <a:spAutoFit/>
          </a:bodyPr>
          <a:lstStyle/>
          <a:p>
            <a:pPr marL="16933">
              <a:lnSpc>
                <a:spcPts val="520"/>
              </a:lnSpc>
              <a:spcBef>
                <a:spcPts val="127"/>
              </a:spcBef>
            </a:pPr>
            <a:r>
              <a:rPr sz="533" spc="-7" dirty="0">
                <a:solidFill>
                  <a:srgbClr val="E3DDD2"/>
                </a:solidFill>
                <a:latin typeface="Calibri"/>
                <a:cs typeface="Calibri"/>
              </a:rPr>
              <a:t>1</a:t>
            </a:r>
            <a:endParaRPr sz="533">
              <a:latin typeface="Calibri"/>
              <a:cs typeface="Calibri"/>
            </a:endParaRPr>
          </a:p>
          <a:p>
            <a:pPr marL="104137">
              <a:lnSpc>
                <a:spcPts val="520"/>
              </a:lnSpc>
            </a:pPr>
            <a:r>
              <a:rPr sz="533" spc="-7" dirty="0">
                <a:solidFill>
                  <a:srgbClr val="E3DDD2"/>
                </a:solidFill>
                <a:latin typeface="Calibri"/>
                <a:cs typeface="Calibri"/>
              </a:rPr>
              <a:t>wb</a:t>
            </a:r>
            <a:endParaRPr sz="533">
              <a:latin typeface="Calibri"/>
              <a:cs typeface="Calibri"/>
            </a:endParaRPr>
          </a:p>
        </p:txBody>
      </p:sp>
      <p:sp>
        <p:nvSpPr>
          <p:cNvPr id="170" name="object 170"/>
          <p:cNvSpPr txBox="1"/>
          <p:nvPr/>
        </p:nvSpPr>
        <p:spPr>
          <a:xfrm>
            <a:off x="7714650" y="4811368"/>
            <a:ext cx="308187" cy="98318"/>
          </a:xfrm>
          <a:prstGeom prst="rect">
            <a:avLst/>
          </a:prstGeom>
        </p:spPr>
        <p:txBody>
          <a:bodyPr vert="horz" wrap="square" lIns="0" tIns="16087" rIns="0" bIns="0" rtlCol="0">
            <a:spAutoFit/>
          </a:bodyPr>
          <a:lstStyle/>
          <a:p>
            <a:pPr marL="50799">
              <a:spcBef>
                <a:spcPts val="127"/>
              </a:spcBef>
            </a:pPr>
            <a:r>
              <a:rPr sz="533" dirty="0">
                <a:solidFill>
                  <a:srgbClr val="E3DDD2"/>
                </a:solidFill>
                <a:latin typeface="Calibri"/>
                <a:cs typeface="Calibri"/>
              </a:rPr>
              <a:t>alu    </a:t>
            </a:r>
            <a:r>
              <a:rPr sz="533" spc="87" dirty="0">
                <a:solidFill>
                  <a:srgbClr val="E3DDD2"/>
                </a:solidFill>
                <a:latin typeface="Calibri"/>
                <a:cs typeface="Calibri"/>
              </a:rPr>
              <a:t> </a:t>
            </a:r>
            <a:r>
              <a:rPr sz="800" spc="-9" baseline="13888" dirty="0">
                <a:solidFill>
                  <a:srgbClr val="82FFFF"/>
                </a:solidFill>
                <a:latin typeface="Calibri"/>
                <a:cs typeface="Calibri"/>
              </a:rPr>
              <a:t>1</a:t>
            </a:r>
            <a:endParaRPr sz="800" baseline="13888">
              <a:latin typeface="Calibri"/>
              <a:cs typeface="Calibri"/>
            </a:endParaRPr>
          </a:p>
        </p:txBody>
      </p:sp>
      <p:sp>
        <p:nvSpPr>
          <p:cNvPr id="171" name="object 171"/>
          <p:cNvSpPr txBox="1"/>
          <p:nvPr/>
        </p:nvSpPr>
        <p:spPr>
          <a:xfrm>
            <a:off x="7692593" y="4956813"/>
            <a:ext cx="162560" cy="98254"/>
          </a:xfrm>
          <a:prstGeom prst="rect">
            <a:avLst/>
          </a:prstGeom>
        </p:spPr>
        <p:txBody>
          <a:bodyPr vert="horz" wrap="square" lIns="0" tIns="16087" rIns="0" bIns="0" rtlCol="0">
            <a:spAutoFit/>
          </a:bodyPr>
          <a:lstStyle/>
          <a:p>
            <a:pPr marL="16933">
              <a:spcBef>
                <a:spcPts val="127"/>
              </a:spcBef>
            </a:pPr>
            <a:r>
              <a:rPr sz="533" spc="-13" dirty="0">
                <a:solidFill>
                  <a:srgbClr val="E3DDD2"/>
                </a:solidFill>
                <a:latin typeface="Calibri"/>
                <a:cs typeface="Calibri"/>
              </a:rPr>
              <a:t>p</a:t>
            </a:r>
            <a:r>
              <a:rPr sz="533" spc="-7" dirty="0">
                <a:solidFill>
                  <a:srgbClr val="E3DDD2"/>
                </a:solidFill>
                <a:latin typeface="Calibri"/>
                <a:cs typeface="Calibri"/>
              </a:rPr>
              <a:t>c</a:t>
            </a:r>
            <a:r>
              <a:rPr sz="533" spc="-20" dirty="0">
                <a:solidFill>
                  <a:srgbClr val="E3DDD2"/>
                </a:solidFill>
                <a:latin typeface="Calibri"/>
                <a:cs typeface="Calibri"/>
              </a:rPr>
              <a:t>+4</a:t>
            </a:r>
            <a:endParaRPr sz="533">
              <a:latin typeface="Calibri"/>
              <a:cs typeface="Calibri"/>
            </a:endParaRPr>
          </a:p>
        </p:txBody>
      </p:sp>
      <p:sp>
        <p:nvSpPr>
          <p:cNvPr id="172" name="object 172"/>
          <p:cNvSpPr/>
          <p:nvPr/>
        </p:nvSpPr>
        <p:spPr>
          <a:xfrm>
            <a:off x="10003549" y="4808084"/>
            <a:ext cx="233680" cy="83820"/>
          </a:xfrm>
          <a:custGeom>
            <a:avLst/>
            <a:gdLst/>
            <a:ahLst/>
            <a:cxnLst/>
            <a:rect l="l" t="t" r="r" b="b"/>
            <a:pathLst>
              <a:path w="175259" h="62864">
                <a:moveTo>
                  <a:pt x="0" y="0"/>
                </a:moveTo>
                <a:lnTo>
                  <a:pt x="77724" y="0"/>
                </a:lnTo>
                <a:lnTo>
                  <a:pt x="77724" y="62483"/>
                </a:lnTo>
                <a:lnTo>
                  <a:pt x="0" y="62483"/>
                </a:lnTo>
                <a:lnTo>
                  <a:pt x="0" y="0"/>
                </a:lnTo>
                <a:close/>
              </a:path>
              <a:path w="175259" h="62864">
                <a:moveTo>
                  <a:pt x="79248" y="0"/>
                </a:moveTo>
                <a:lnTo>
                  <a:pt x="175259" y="0"/>
                </a:lnTo>
                <a:lnTo>
                  <a:pt x="175259" y="62483"/>
                </a:lnTo>
                <a:lnTo>
                  <a:pt x="79248" y="62483"/>
                </a:lnTo>
                <a:lnTo>
                  <a:pt x="79248" y="0"/>
                </a:lnTo>
                <a:close/>
              </a:path>
            </a:pathLst>
          </a:custGeom>
          <a:ln w="9525">
            <a:solidFill>
              <a:srgbClr val="000000"/>
            </a:solidFill>
          </a:ln>
        </p:spPr>
        <p:txBody>
          <a:bodyPr wrap="square" lIns="0" tIns="0" rIns="0" bIns="0" rtlCol="0"/>
          <a:lstStyle/>
          <a:p>
            <a:endParaRPr sz="2400"/>
          </a:p>
        </p:txBody>
      </p:sp>
      <p:sp>
        <p:nvSpPr>
          <p:cNvPr id="173" name="object 173"/>
          <p:cNvSpPr txBox="1"/>
          <p:nvPr/>
        </p:nvSpPr>
        <p:spPr>
          <a:xfrm>
            <a:off x="9952783" y="4719633"/>
            <a:ext cx="740833" cy="223417"/>
          </a:xfrm>
          <a:prstGeom prst="rect">
            <a:avLst/>
          </a:prstGeom>
        </p:spPr>
        <p:txBody>
          <a:bodyPr vert="horz" wrap="square" lIns="0" tIns="16087" rIns="0" bIns="0" rtlCol="0">
            <a:spAutoFit/>
          </a:bodyPr>
          <a:lstStyle/>
          <a:p>
            <a:pPr marL="38944" algn="ctr">
              <a:lnSpc>
                <a:spcPts val="453"/>
              </a:lnSpc>
              <a:spcBef>
                <a:spcPts val="127"/>
              </a:spcBef>
            </a:pPr>
            <a:r>
              <a:rPr sz="533" spc="-7" dirty="0">
                <a:solidFill>
                  <a:srgbClr val="82FFFF"/>
                </a:solidFill>
                <a:latin typeface="Calibri"/>
                <a:cs typeface="Calibri"/>
              </a:rPr>
              <a:t>1</a:t>
            </a:r>
            <a:endParaRPr sz="533">
              <a:latin typeface="Calibri"/>
              <a:cs typeface="Calibri"/>
            </a:endParaRPr>
          </a:p>
          <a:p>
            <a:pPr algn="ctr">
              <a:lnSpc>
                <a:spcPts val="645"/>
              </a:lnSpc>
              <a:tabLst>
                <a:tab pos="471582" algn="l"/>
              </a:tabLst>
            </a:pPr>
            <a:r>
              <a:rPr sz="533" dirty="0">
                <a:solidFill>
                  <a:srgbClr val="E3DDD2"/>
                </a:solidFill>
                <a:latin typeface="Calibri"/>
                <a:cs typeface="Calibri"/>
              </a:rPr>
              <a:t>Reg[rs1]	</a:t>
            </a:r>
            <a:r>
              <a:rPr sz="1200" spc="-9" baseline="-18518" dirty="0">
                <a:solidFill>
                  <a:srgbClr val="82FFFF"/>
                </a:solidFill>
                <a:latin typeface="Calibri"/>
                <a:cs typeface="Calibri"/>
              </a:rPr>
              <a:t>ALU</a:t>
            </a:r>
            <a:endParaRPr sz="1200" baseline="-18518">
              <a:latin typeface="Calibri"/>
              <a:cs typeface="Calibri"/>
            </a:endParaRPr>
          </a:p>
          <a:p>
            <a:pPr marL="38944" algn="ctr">
              <a:lnSpc>
                <a:spcPts val="513"/>
              </a:lnSpc>
            </a:pPr>
            <a:r>
              <a:rPr sz="533" spc="-7" dirty="0">
                <a:solidFill>
                  <a:srgbClr val="E3DDD2"/>
                </a:solidFill>
                <a:latin typeface="Calibri"/>
                <a:cs typeface="Calibri"/>
              </a:rPr>
              <a:t>0</a:t>
            </a:r>
            <a:endParaRPr sz="533">
              <a:latin typeface="Calibri"/>
              <a:cs typeface="Calibri"/>
            </a:endParaRPr>
          </a:p>
        </p:txBody>
      </p:sp>
      <p:sp>
        <p:nvSpPr>
          <p:cNvPr id="174" name="object 174"/>
          <p:cNvSpPr/>
          <p:nvPr/>
        </p:nvSpPr>
        <p:spPr>
          <a:xfrm>
            <a:off x="10044189" y="4653654"/>
            <a:ext cx="67733" cy="83820"/>
          </a:xfrm>
          <a:custGeom>
            <a:avLst/>
            <a:gdLst/>
            <a:ahLst/>
            <a:cxnLst/>
            <a:rect l="l" t="t" r="r" b="b"/>
            <a:pathLst>
              <a:path w="50800" h="62864">
                <a:moveTo>
                  <a:pt x="0" y="0"/>
                </a:moveTo>
                <a:lnTo>
                  <a:pt x="50292" y="0"/>
                </a:lnTo>
                <a:lnTo>
                  <a:pt x="50292" y="62483"/>
                </a:lnTo>
                <a:lnTo>
                  <a:pt x="0" y="62483"/>
                </a:lnTo>
                <a:lnTo>
                  <a:pt x="0" y="0"/>
                </a:lnTo>
                <a:close/>
              </a:path>
            </a:pathLst>
          </a:custGeom>
          <a:ln w="9525">
            <a:solidFill>
              <a:srgbClr val="000000"/>
            </a:solidFill>
          </a:ln>
        </p:spPr>
        <p:txBody>
          <a:bodyPr wrap="square" lIns="0" tIns="0" rIns="0" bIns="0" rtlCol="0"/>
          <a:lstStyle/>
          <a:p>
            <a:endParaRPr sz="2400"/>
          </a:p>
        </p:txBody>
      </p:sp>
      <p:sp>
        <p:nvSpPr>
          <p:cNvPr id="175" name="object 175"/>
          <p:cNvSpPr txBox="1"/>
          <p:nvPr/>
        </p:nvSpPr>
        <p:spPr>
          <a:xfrm>
            <a:off x="10026933" y="4632346"/>
            <a:ext cx="96520" cy="98254"/>
          </a:xfrm>
          <a:prstGeom prst="rect">
            <a:avLst/>
          </a:prstGeom>
        </p:spPr>
        <p:txBody>
          <a:bodyPr vert="horz" wrap="square" lIns="0" tIns="16087" rIns="0" bIns="0" rtlCol="0">
            <a:spAutoFit/>
          </a:bodyPr>
          <a:lstStyle/>
          <a:p>
            <a:pPr marL="16933">
              <a:spcBef>
                <a:spcPts val="127"/>
              </a:spcBef>
            </a:pPr>
            <a:r>
              <a:rPr sz="533" spc="-13" dirty="0">
                <a:solidFill>
                  <a:srgbClr val="E3DDD2"/>
                </a:solidFill>
                <a:latin typeface="Calibri"/>
                <a:cs typeface="Calibri"/>
              </a:rPr>
              <a:t>pc</a:t>
            </a:r>
            <a:endParaRPr sz="533">
              <a:latin typeface="Calibri"/>
              <a:cs typeface="Calibri"/>
            </a:endParaRPr>
          </a:p>
        </p:txBody>
      </p:sp>
      <p:sp>
        <p:nvSpPr>
          <p:cNvPr id="176" name="object 176"/>
          <p:cNvSpPr txBox="1"/>
          <p:nvPr/>
        </p:nvSpPr>
        <p:spPr>
          <a:xfrm>
            <a:off x="9456220" y="5487312"/>
            <a:ext cx="327660" cy="98254"/>
          </a:xfrm>
          <a:prstGeom prst="rect">
            <a:avLst/>
          </a:prstGeom>
        </p:spPr>
        <p:txBody>
          <a:bodyPr vert="horz" wrap="square" lIns="0" tIns="16087" rIns="0" bIns="0" rtlCol="0">
            <a:spAutoFit/>
          </a:bodyPr>
          <a:lstStyle/>
          <a:p>
            <a:pPr marL="16933">
              <a:spcBef>
                <a:spcPts val="127"/>
              </a:spcBef>
            </a:pPr>
            <a:r>
              <a:rPr sz="533" dirty="0">
                <a:solidFill>
                  <a:srgbClr val="E3DDD2"/>
                </a:solidFill>
                <a:latin typeface="Calibri"/>
                <a:cs typeface="Calibri"/>
              </a:rPr>
              <a:t>i</a:t>
            </a:r>
            <a:r>
              <a:rPr sz="533" spc="-13" dirty="0">
                <a:solidFill>
                  <a:srgbClr val="E3DDD2"/>
                </a:solidFill>
                <a:latin typeface="Calibri"/>
                <a:cs typeface="Calibri"/>
              </a:rPr>
              <a:t>m</a:t>
            </a:r>
            <a:r>
              <a:rPr sz="533" spc="-7" dirty="0">
                <a:solidFill>
                  <a:srgbClr val="E3DDD2"/>
                </a:solidFill>
                <a:latin typeface="Calibri"/>
                <a:cs typeface="Calibri"/>
              </a:rPr>
              <a:t>m</a:t>
            </a:r>
            <a:r>
              <a:rPr sz="533" spc="-67" dirty="0">
                <a:solidFill>
                  <a:srgbClr val="E3DDD2"/>
                </a:solidFill>
                <a:latin typeface="Calibri"/>
                <a:cs typeface="Calibri"/>
              </a:rPr>
              <a:t> </a:t>
            </a:r>
            <a:r>
              <a:rPr sz="533" spc="-13" dirty="0">
                <a:solidFill>
                  <a:srgbClr val="E3DDD2"/>
                </a:solidFill>
                <a:latin typeface="Calibri"/>
                <a:cs typeface="Calibri"/>
              </a:rPr>
              <a:t>[</a:t>
            </a:r>
            <a:r>
              <a:rPr sz="533" spc="-7" dirty="0">
                <a:solidFill>
                  <a:srgbClr val="E3DDD2"/>
                </a:solidFill>
                <a:latin typeface="Calibri"/>
                <a:cs typeface="Calibri"/>
              </a:rPr>
              <a:t>31:0]</a:t>
            </a:r>
            <a:endParaRPr sz="533">
              <a:latin typeface="Calibri"/>
              <a:cs typeface="Calibri"/>
            </a:endParaRPr>
          </a:p>
        </p:txBody>
      </p:sp>
      <p:sp>
        <p:nvSpPr>
          <p:cNvPr id="177" name="object 177"/>
          <p:cNvSpPr/>
          <p:nvPr/>
        </p:nvSpPr>
        <p:spPr>
          <a:xfrm>
            <a:off x="9997453" y="4960484"/>
            <a:ext cx="231987" cy="81280"/>
          </a:xfrm>
          <a:custGeom>
            <a:avLst/>
            <a:gdLst/>
            <a:ahLst/>
            <a:cxnLst/>
            <a:rect l="l" t="t" r="r" b="b"/>
            <a:pathLst>
              <a:path w="173990" h="60960">
                <a:moveTo>
                  <a:pt x="0" y="0"/>
                </a:moveTo>
                <a:lnTo>
                  <a:pt x="76200" y="0"/>
                </a:lnTo>
                <a:lnTo>
                  <a:pt x="76200" y="60960"/>
                </a:lnTo>
                <a:lnTo>
                  <a:pt x="0" y="60960"/>
                </a:lnTo>
                <a:lnTo>
                  <a:pt x="0" y="0"/>
                </a:lnTo>
                <a:close/>
              </a:path>
              <a:path w="173990" h="60960">
                <a:moveTo>
                  <a:pt x="77724" y="0"/>
                </a:moveTo>
                <a:lnTo>
                  <a:pt x="173735" y="0"/>
                </a:lnTo>
                <a:lnTo>
                  <a:pt x="173735" y="60960"/>
                </a:lnTo>
                <a:lnTo>
                  <a:pt x="77724" y="60960"/>
                </a:lnTo>
                <a:lnTo>
                  <a:pt x="77724" y="0"/>
                </a:lnTo>
                <a:close/>
              </a:path>
            </a:pathLst>
          </a:custGeom>
          <a:ln w="9525">
            <a:solidFill>
              <a:srgbClr val="000000"/>
            </a:solidFill>
          </a:ln>
        </p:spPr>
        <p:txBody>
          <a:bodyPr wrap="square" lIns="0" tIns="0" rIns="0" bIns="0" rtlCol="0"/>
          <a:lstStyle/>
          <a:p>
            <a:endParaRPr sz="2400"/>
          </a:p>
        </p:txBody>
      </p:sp>
      <p:sp>
        <p:nvSpPr>
          <p:cNvPr id="178" name="object 178"/>
          <p:cNvSpPr txBox="1"/>
          <p:nvPr/>
        </p:nvSpPr>
        <p:spPr>
          <a:xfrm>
            <a:off x="9979936" y="4938969"/>
            <a:ext cx="265853" cy="98254"/>
          </a:xfrm>
          <a:prstGeom prst="rect">
            <a:avLst/>
          </a:prstGeom>
        </p:spPr>
        <p:txBody>
          <a:bodyPr vert="horz" wrap="square" lIns="0" tIns="16087" rIns="0" bIns="0" rtlCol="0">
            <a:spAutoFit/>
          </a:bodyPr>
          <a:lstStyle/>
          <a:p>
            <a:pPr marL="16933">
              <a:spcBef>
                <a:spcPts val="127"/>
              </a:spcBef>
            </a:pPr>
            <a:r>
              <a:rPr sz="533" spc="-7" dirty="0">
                <a:solidFill>
                  <a:srgbClr val="E3DDD2"/>
                </a:solidFill>
                <a:latin typeface="Calibri"/>
                <a:cs typeface="Calibri"/>
              </a:rPr>
              <a:t>R</a:t>
            </a:r>
            <a:r>
              <a:rPr sz="533" spc="-13" dirty="0">
                <a:solidFill>
                  <a:srgbClr val="E3DDD2"/>
                </a:solidFill>
                <a:latin typeface="Calibri"/>
                <a:cs typeface="Calibri"/>
              </a:rPr>
              <a:t>e</a:t>
            </a:r>
            <a:r>
              <a:rPr sz="533" spc="27" dirty="0">
                <a:solidFill>
                  <a:srgbClr val="E3DDD2"/>
                </a:solidFill>
                <a:latin typeface="Calibri"/>
                <a:cs typeface="Calibri"/>
              </a:rPr>
              <a:t>g</a:t>
            </a:r>
            <a:r>
              <a:rPr sz="533" spc="-13" dirty="0">
                <a:solidFill>
                  <a:srgbClr val="E3DDD2"/>
                </a:solidFill>
                <a:latin typeface="Calibri"/>
                <a:cs typeface="Calibri"/>
              </a:rPr>
              <a:t>[</a:t>
            </a:r>
            <a:r>
              <a:rPr sz="533" dirty="0">
                <a:solidFill>
                  <a:srgbClr val="E3DDD2"/>
                </a:solidFill>
                <a:latin typeface="Calibri"/>
                <a:cs typeface="Calibri"/>
              </a:rPr>
              <a:t>r</a:t>
            </a:r>
            <a:r>
              <a:rPr sz="533" spc="-7" dirty="0">
                <a:solidFill>
                  <a:srgbClr val="E3DDD2"/>
                </a:solidFill>
                <a:latin typeface="Calibri"/>
                <a:cs typeface="Calibri"/>
              </a:rPr>
              <a:t>s2]</a:t>
            </a:r>
            <a:endParaRPr sz="533">
              <a:latin typeface="Calibri"/>
              <a:cs typeface="Calibri"/>
            </a:endParaRPr>
          </a:p>
        </p:txBody>
      </p:sp>
      <p:grpSp>
        <p:nvGrpSpPr>
          <p:cNvPr id="179" name="object 179"/>
          <p:cNvGrpSpPr/>
          <p:nvPr/>
        </p:nvGrpSpPr>
        <p:grpSpPr>
          <a:xfrm>
            <a:off x="9372612" y="5160638"/>
            <a:ext cx="870373" cy="451273"/>
            <a:chOff x="7222997" y="3504438"/>
            <a:chExt cx="652780" cy="338455"/>
          </a:xfrm>
        </p:grpSpPr>
        <p:sp>
          <p:nvSpPr>
            <p:cNvPr id="180" name="object 180"/>
            <p:cNvSpPr/>
            <p:nvPr/>
          </p:nvSpPr>
          <p:spPr>
            <a:xfrm>
              <a:off x="7222997" y="3504438"/>
              <a:ext cx="652780" cy="338455"/>
            </a:xfrm>
            <a:custGeom>
              <a:avLst/>
              <a:gdLst/>
              <a:ahLst/>
              <a:cxnLst/>
              <a:rect l="l" t="t" r="r" b="b"/>
              <a:pathLst>
                <a:path w="652779" h="338454">
                  <a:moveTo>
                    <a:pt x="538848" y="327533"/>
                  </a:moveTo>
                  <a:lnTo>
                    <a:pt x="0" y="327533"/>
                  </a:lnTo>
                  <a:lnTo>
                    <a:pt x="0" y="338328"/>
                  </a:lnTo>
                  <a:lnTo>
                    <a:pt x="549668" y="338328"/>
                  </a:lnTo>
                  <a:lnTo>
                    <a:pt x="549668" y="332930"/>
                  </a:lnTo>
                  <a:lnTo>
                    <a:pt x="538848" y="332930"/>
                  </a:lnTo>
                  <a:lnTo>
                    <a:pt x="538848" y="327533"/>
                  </a:lnTo>
                  <a:close/>
                </a:path>
                <a:path w="652779" h="338454">
                  <a:moveTo>
                    <a:pt x="621507" y="19608"/>
                  </a:moveTo>
                  <a:lnTo>
                    <a:pt x="538848" y="19608"/>
                  </a:lnTo>
                  <a:lnTo>
                    <a:pt x="538848" y="327533"/>
                  </a:lnTo>
                  <a:lnTo>
                    <a:pt x="544258" y="327533"/>
                  </a:lnTo>
                  <a:lnTo>
                    <a:pt x="538848" y="332930"/>
                  </a:lnTo>
                  <a:lnTo>
                    <a:pt x="549668" y="332930"/>
                  </a:lnTo>
                  <a:lnTo>
                    <a:pt x="549668" y="30403"/>
                  </a:lnTo>
                  <a:lnTo>
                    <a:pt x="544258" y="30403"/>
                  </a:lnTo>
                  <a:lnTo>
                    <a:pt x="549668" y="25006"/>
                  </a:lnTo>
                  <a:lnTo>
                    <a:pt x="630775" y="25006"/>
                  </a:lnTo>
                  <a:lnTo>
                    <a:pt x="621507" y="19608"/>
                  </a:lnTo>
                  <a:close/>
                </a:path>
                <a:path w="652779" h="338454">
                  <a:moveTo>
                    <a:pt x="609295" y="0"/>
                  </a:moveTo>
                  <a:lnTo>
                    <a:pt x="605955" y="850"/>
                  </a:lnTo>
                  <a:lnTo>
                    <a:pt x="602957" y="5968"/>
                  </a:lnTo>
                  <a:lnTo>
                    <a:pt x="603821" y="9309"/>
                  </a:lnTo>
                  <a:lnTo>
                    <a:pt x="621507" y="19608"/>
                  </a:lnTo>
                  <a:lnTo>
                    <a:pt x="641604" y="19608"/>
                  </a:lnTo>
                  <a:lnTo>
                    <a:pt x="641604" y="30403"/>
                  </a:lnTo>
                  <a:lnTo>
                    <a:pt x="621616" y="30403"/>
                  </a:lnTo>
                  <a:lnTo>
                    <a:pt x="603821" y="40767"/>
                  </a:lnTo>
                  <a:lnTo>
                    <a:pt x="602957" y="44107"/>
                  </a:lnTo>
                  <a:lnTo>
                    <a:pt x="605955" y="49225"/>
                  </a:lnTo>
                  <a:lnTo>
                    <a:pt x="609295" y="50076"/>
                  </a:lnTo>
                  <a:lnTo>
                    <a:pt x="652272" y="25006"/>
                  </a:lnTo>
                  <a:lnTo>
                    <a:pt x="609295" y="0"/>
                  </a:lnTo>
                  <a:close/>
                </a:path>
                <a:path w="652779" h="338454">
                  <a:moveTo>
                    <a:pt x="630775" y="25006"/>
                  </a:moveTo>
                  <a:lnTo>
                    <a:pt x="549668" y="25006"/>
                  </a:lnTo>
                  <a:lnTo>
                    <a:pt x="549668" y="30403"/>
                  </a:lnTo>
                  <a:lnTo>
                    <a:pt x="621616" y="30403"/>
                  </a:lnTo>
                  <a:lnTo>
                    <a:pt x="630830" y="25038"/>
                  </a:lnTo>
                  <a:close/>
                </a:path>
                <a:path w="652779" h="338454">
                  <a:moveTo>
                    <a:pt x="638822" y="20383"/>
                  </a:moveTo>
                  <a:lnTo>
                    <a:pt x="630830" y="25038"/>
                  </a:lnTo>
                  <a:lnTo>
                    <a:pt x="638822" y="29692"/>
                  </a:lnTo>
                  <a:lnTo>
                    <a:pt x="638822" y="20383"/>
                  </a:lnTo>
                  <a:close/>
                </a:path>
              </a:pathLst>
            </a:custGeom>
            <a:solidFill>
              <a:srgbClr val="767070"/>
            </a:solidFill>
          </p:spPr>
          <p:txBody>
            <a:bodyPr wrap="square" lIns="0" tIns="0" rIns="0" bIns="0" rtlCol="0"/>
            <a:lstStyle/>
            <a:p>
              <a:endParaRPr sz="2400"/>
            </a:p>
          </p:txBody>
        </p:sp>
        <p:sp>
          <p:nvSpPr>
            <p:cNvPr id="181" name="object 181"/>
            <p:cNvSpPr/>
            <p:nvPr/>
          </p:nvSpPr>
          <p:spPr>
            <a:xfrm>
              <a:off x="7222997" y="3504438"/>
              <a:ext cx="652780" cy="338455"/>
            </a:xfrm>
            <a:custGeom>
              <a:avLst/>
              <a:gdLst/>
              <a:ahLst/>
              <a:cxnLst/>
              <a:rect l="l" t="t" r="r" b="b"/>
              <a:pathLst>
                <a:path w="652779" h="338454">
                  <a:moveTo>
                    <a:pt x="0" y="338328"/>
                  </a:moveTo>
                  <a:lnTo>
                    <a:pt x="549668" y="338328"/>
                  </a:lnTo>
                  <a:lnTo>
                    <a:pt x="549668" y="25006"/>
                  </a:lnTo>
                  <a:lnTo>
                    <a:pt x="544258" y="30403"/>
                  </a:lnTo>
                  <a:lnTo>
                    <a:pt x="641604" y="30403"/>
                  </a:lnTo>
                  <a:lnTo>
                    <a:pt x="641604" y="19608"/>
                  </a:lnTo>
                  <a:lnTo>
                    <a:pt x="538848" y="19608"/>
                  </a:lnTo>
                  <a:lnTo>
                    <a:pt x="538848" y="332930"/>
                  </a:lnTo>
                  <a:lnTo>
                    <a:pt x="544258" y="327533"/>
                  </a:lnTo>
                  <a:lnTo>
                    <a:pt x="0" y="327533"/>
                  </a:lnTo>
                  <a:lnTo>
                    <a:pt x="0" y="338328"/>
                  </a:lnTo>
                  <a:close/>
                </a:path>
                <a:path w="652779" h="338454">
                  <a:moveTo>
                    <a:pt x="611860" y="48590"/>
                  </a:moveTo>
                  <a:lnTo>
                    <a:pt x="652272" y="25006"/>
                  </a:lnTo>
                  <a:lnTo>
                    <a:pt x="611860" y="1485"/>
                  </a:lnTo>
                  <a:lnTo>
                    <a:pt x="609295" y="0"/>
                  </a:lnTo>
                  <a:lnTo>
                    <a:pt x="605955" y="850"/>
                  </a:lnTo>
                  <a:lnTo>
                    <a:pt x="604456" y="3403"/>
                  </a:lnTo>
                  <a:lnTo>
                    <a:pt x="602957" y="5968"/>
                  </a:lnTo>
                  <a:lnTo>
                    <a:pt x="603821" y="9309"/>
                  </a:lnTo>
                  <a:lnTo>
                    <a:pt x="606374" y="10795"/>
                  </a:lnTo>
                  <a:lnTo>
                    <a:pt x="638822" y="29692"/>
                  </a:lnTo>
                  <a:lnTo>
                    <a:pt x="638822" y="20383"/>
                  </a:lnTo>
                  <a:lnTo>
                    <a:pt x="606374" y="39281"/>
                  </a:lnTo>
                  <a:lnTo>
                    <a:pt x="603821" y="40767"/>
                  </a:lnTo>
                  <a:lnTo>
                    <a:pt x="602957" y="44107"/>
                  </a:lnTo>
                  <a:lnTo>
                    <a:pt x="604456" y="46672"/>
                  </a:lnTo>
                  <a:lnTo>
                    <a:pt x="605955" y="49225"/>
                  </a:lnTo>
                  <a:lnTo>
                    <a:pt x="609295" y="50076"/>
                  </a:lnTo>
                  <a:lnTo>
                    <a:pt x="611860" y="48590"/>
                  </a:lnTo>
                  <a:close/>
                </a:path>
              </a:pathLst>
            </a:custGeom>
            <a:ln w="3175">
              <a:solidFill>
                <a:srgbClr val="E3DDD2"/>
              </a:solidFill>
            </a:ln>
          </p:spPr>
          <p:txBody>
            <a:bodyPr wrap="square" lIns="0" tIns="0" rIns="0" bIns="0" rtlCol="0"/>
            <a:lstStyle/>
            <a:p>
              <a:endParaRPr sz="2400"/>
            </a:p>
          </p:txBody>
        </p:sp>
      </p:grpSp>
      <p:sp>
        <p:nvSpPr>
          <p:cNvPr id="182" name="object 182"/>
          <p:cNvSpPr txBox="1"/>
          <p:nvPr/>
        </p:nvSpPr>
        <p:spPr>
          <a:xfrm>
            <a:off x="9003822" y="4753220"/>
            <a:ext cx="397087" cy="98318"/>
          </a:xfrm>
          <a:prstGeom prst="rect">
            <a:avLst/>
          </a:prstGeom>
        </p:spPr>
        <p:txBody>
          <a:bodyPr vert="horz" wrap="square" lIns="0" tIns="16087" rIns="0" bIns="0" rtlCol="0">
            <a:spAutoFit/>
          </a:bodyPr>
          <a:lstStyle/>
          <a:p>
            <a:pPr marL="50799">
              <a:spcBef>
                <a:spcPts val="127"/>
              </a:spcBef>
            </a:pPr>
            <a:r>
              <a:rPr sz="800" spc="-9" baseline="27777" dirty="0">
                <a:solidFill>
                  <a:srgbClr val="E3DDD2"/>
                </a:solidFill>
                <a:latin typeface="Calibri"/>
                <a:cs typeface="Calibri"/>
              </a:rPr>
              <a:t>wb</a:t>
            </a:r>
            <a:r>
              <a:rPr sz="800" spc="180" baseline="27777" dirty="0">
                <a:solidFill>
                  <a:srgbClr val="E3DDD2"/>
                </a:solidFill>
                <a:latin typeface="Calibri"/>
                <a:cs typeface="Calibri"/>
              </a:rPr>
              <a:t> </a:t>
            </a:r>
            <a:r>
              <a:rPr sz="533" spc="-7" dirty="0">
                <a:solidFill>
                  <a:srgbClr val="82FFFF"/>
                </a:solidFill>
                <a:latin typeface="Calibri"/>
                <a:cs typeface="Calibri"/>
              </a:rPr>
              <a:t>DataD</a:t>
            </a:r>
            <a:endParaRPr sz="533">
              <a:latin typeface="Calibri"/>
              <a:cs typeface="Calibri"/>
            </a:endParaRPr>
          </a:p>
        </p:txBody>
      </p:sp>
      <p:pic>
        <p:nvPicPr>
          <p:cNvPr id="183" name="object 183"/>
          <p:cNvPicPr/>
          <p:nvPr/>
        </p:nvPicPr>
        <p:blipFill>
          <a:blip r:embed="rId6" cstate="print"/>
          <a:stretch>
            <a:fillRect/>
          </a:stretch>
        </p:blipFill>
        <p:spPr>
          <a:xfrm>
            <a:off x="2765564" y="4194422"/>
            <a:ext cx="9062719" cy="2615183"/>
          </a:xfrm>
          <a:prstGeom prst="rect">
            <a:avLst/>
          </a:prstGeom>
        </p:spPr>
      </p:pic>
      <p:sp>
        <p:nvSpPr>
          <p:cNvPr id="184" name="Date Placeholder 183">
            <a:extLst>
              <a:ext uri="{FF2B5EF4-FFF2-40B4-BE49-F238E27FC236}">
                <a16:creationId xmlns:a16="http://schemas.microsoft.com/office/drawing/2014/main" id="{D01D73A5-D8B0-47F7-B059-67BCC174B05B}"/>
              </a:ext>
            </a:extLst>
          </p:cNvPr>
          <p:cNvSpPr>
            <a:spLocks noGrp="1"/>
          </p:cNvSpPr>
          <p:nvPr>
            <p:ph type="dt" sz="half" idx="10"/>
          </p:nvPr>
        </p:nvSpPr>
        <p:spPr/>
        <p:txBody>
          <a:bodyPr/>
          <a:lstStyle/>
          <a:p>
            <a:fld id="{D498A9CD-6090-4A5B-9E74-547DD22AD4FD}" type="datetime1">
              <a:rPr lang="en-US" smtClean="0"/>
              <a:t>5/11/2024</a:t>
            </a:fld>
            <a:endParaRPr lang="en-US"/>
          </a:p>
        </p:txBody>
      </p:sp>
      <p:sp>
        <p:nvSpPr>
          <p:cNvPr id="185" name="Slide Number Placeholder 184">
            <a:extLst>
              <a:ext uri="{FF2B5EF4-FFF2-40B4-BE49-F238E27FC236}">
                <a16:creationId xmlns:a16="http://schemas.microsoft.com/office/drawing/2014/main" id="{45C92599-53F4-451B-8611-711C170FB573}"/>
              </a:ext>
            </a:extLst>
          </p:cNvPr>
          <p:cNvSpPr>
            <a:spLocks noGrp="1"/>
          </p:cNvSpPr>
          <p:nvPr>
            <p:ph type="sldNum" sz="quarter" idx="12"/>
          </p:nvPr>
        </p:nvSpPr>
        <p:spPr/>
        <p:txBody>
          <a:bodyPr/>
          <a:lstStyle/>
          <a:p>
            <a:fld id="{AB6352F2-FB44-4DA6-821F-C2F4E454E2C0}" type="slidenum">
              <a:rPr lang="en-US" smtClean="0"/>
              <a:t>3</a:t>
            </a:fld>
            <a:endParaRPr lang="en-US"/>
          </a:p>
        </p:txBody>
      </p:sp>
      <p:sp>
        <p:nvSpPr>
          <p:cNvPr id="187" name="TextBox 186">
            <a:extLst>
              <a:ext uri="{FF2B5EF4-FFF2-40B4-BE49-F238E27FC236}">
                <a16:creationId xmlns:a16="http://schemas.microsoft.com/office/drawing/2014/main" id="{06503F4A-5FC6-47EA-BE27-04128A654015}"/>
              </a:ext>
            </a:extLst>
          </p:cNvPr>
          <p:cNvSpPr txBox="1"/>
          <p:nvPr/>
        </p:nvSpPr>
        <p:spPr>
          <a:xfrm>
            <a:off x="6563419" y="3233189"/>
            <a:ext cx="1365457" cy="338554"/>
          </a:xfrm>
          <a:prstGeom prst="rect">
            <a:avLst/>
          </a:prstGeom>
          <a:noFill/>
        </p:spPr>
        <p:txBody>
          <a:bodyPr wrap="square" rtlCol="0">
            <a:spAutoFit/>
          </a:bodyPr>
          <a:lstStyle/>
          <a:p>
            <a:r>
              <a:rPr lang="en-US" sz="1600" b="1" spc="-5" dirty="0">
                <a:latin typeface="Courier New"/>
                <a:cs typeface="Courier New"/>
              </a:rPr>
              <a:t>1000</a:t>
            </a:r>
            <a:r>
              <a:rPr lang="en-US" sz="1600" b="1" spc="-35" dirty="0">
                <a:latin typeface="Courier New"/>
                <a:cs typeface="Courier New"/>
              </a:rPr>
              <a:t> </a:t>
            </a:r>
            <a:r>
              <a:rPr lang="en-US" sz="1600" b="1" spc="-5" dirty="0">
                <a:latin typeface="Courier New"/>
                <a:cs typeface="Courier New"/>
              </a:rPr>
              <a:t>11</a:t>
            </a:r>
            <a:endParaRPr lang="en-US"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84395"/>
            <a:ext cx="6688132"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Datapath for add/sub</a:t>
            </a:r>
          </a:p>
        </p:txBody>
      </p:sp>
      <p:grpSp>
        <p:nvGrpSpPr>
          <p:cNvPr id="3" name="object 3"/>
          <p:cNvGrpSpPr/>
          <p:nvPr/>
        </p:nvGrpSpPr>
        <p:grpSpPr>
          <a:xfrm>
            <a:off x="10416799" y="3943093"/>
            <a:ext cx="114300" cy="881380"/>
            <a:chOff x="7812599" y="2957319"/>
            <a:chExt cx="85725" cy="661035"/>
          </a:xfrm>
        </p:grpSpPr>
        <p:sp>
          <p:nvSpPr>
            <p:cNvPr id="4" name="object 4"/>
            <p:cNvSpPr/>
            <p:nvPr/>
          </p:nvSpPr>
          <p:spPr>
            <a:xfrm>
              <a:off x="7855457" y="3028764"/>
              <a:ext cx="0" cy="575310"/>
            </a:xfrm>
            <a:custGeom>
              <a:avLst/>
              <a:gdLst/>
              <a:ahLst/>
              <a:cxnLst/>
              <a:rect l="l" t="t" r="r" b="b"/>
              <a:pathLst>
                <a:path h="575310">
                  <a:moveTo>
                    <a:pt x="0" y="574713"/>
                  </a:moveTo>
                  <a:lnTo>
                    <a:pt x="0"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812599" y="2957319"/>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9765469" y="4868219"/>
            <a:ext cx="1478280" cy="426485"/>
          </a:xfrm>
          <a:prstGeom prst="rect">
            <a:avLst/>
          </a:prstGeom>
        </p:spPr>
        <p:txBody>
          <a:bodyPr vert="horz" wrap="square" lIns="0" tIns="16087" rIns="0" bIns="0" rtlCol="0">
            <a:spAutoFit/>
          </a:bodyPr>
          <a:lstStyle/>
          <a:p>
            <a:pPr marL="284473" marR="152396">
              <a:spcBef>
                <a:spcPts val="127"/>
              </a:spcBef>
            </a:pPr>
            <a:r>
              <a:rPr sz="1333" spc="-53" dirty="0">
                <a:latin typeface="Gill Sans MT"/>
                <a:cs typeface="Gill Sans MT"/>
              </a:rPr>
              <a:t>ALUSel </a:t>
            </a:r>
            <a:r>
              <a:rPr sz="1333" spc="-47" dirty="0">
                <a:latin typeface="Gill Sans MT"/>
                <a:cs typeface="Gill Sans MT"/>
              </a:rPr>
              <a:t> </a:t>
            </a:r>
            <a:r>
              <a:rPr sz="1333" spc="-100" dirty="0">
                <a:latin typeface="Gill Sans MT"/>
                <a:cs typeface="Gill Sans MT"/>
              </a:rPr>
              <a:t>(</a:t>
            </a:r>
            <a:r>
              <a:rPr sz="1333" spc="53" dirty="0">
                <a:latin typeface="Gill Sans MT"/>
                <a:cs typeface="Gill Sans MT"/>
              </a:rPr>
              <a:t>add</a:t>
            </a:r>
            <a:r>
              <a:rPr sz="1333" spc="60" dirty="0">
                <a:latin typeface="Gill Sans MT"/>
                <a:cs typeface="Gill Sans MT"/>
              </a:rPr>
              <a:t>=</a:t>
            </a:r>
            <a:r>
              <a:rPr sz="1333" spc="33" dirty="0">
                <a:latin typeface="Gill Sans MT"/>
                <a:cs typeface="Gill Sans MT"/>
              </a:rPr>
              <a:t>0</a:t>
            </a:r>
            <a:r>
              <a:rPr sz="1333" spc="160" dirty="0">
                <a:latin typeface="Gill Sans MT"/>
                <a:cs typeface="Gill Sans MT"/>
              </a:rPr>
              <a:t>/</a:t>
            </a:r>
            <a:r>
              <a:rPr sz="1333" spc="67" dirty="0">
                <a:latin typeface="Gill Sans MT"/>
                <a:cs typeface="Gill Sans MT"/>
              </a:rPr>
              <a:t>s</a:t>
            </a:r>
            <a:r>
              <a:rPr sz="1333" spc="33" dirty="0">
                <a:latin typeface="Gill Sans MT"/>
                <a:cs typeface="Gill Sans MT"/>
              </a:rPr>
              <a:t>u</a:t>
            </a:r>
            <a:r>
              <a:rPr sz="1333" spc="20" dirty="0">
                <a:latin typeface="Gill Sans MT"/>
                <a:cs typeface="Gill Sans MT"/>
              </a:rPr>
              <a:t>b</a:t>
            </a:r>
            <a:r>
              <a:rPr sz="1333" spc="27" dirty="0">
                <a:latin typeface="Gill Sans MT"/>
                <a:cs typeface="Gill Sans MT"/>
              </a:rPr>
              <a:t>=</a:t>
            </a:r>
            <a:r>
              <a:rPr sz="1333" spc="-193" dirty="0">
                <a:latin typeface="Gill Sans MT"/>
                <a:cs typeface="Gill Sans MT"/>
              </a:rPr>
              <a:t>1</a:t>
            </a:r>
            <a:r>
              <a:rPr sz="1333" spc="-133" dirty="0">
                <a:latin typeface="Gill Sans MT"/>
                <a:cs typeface="Gill Sans MT"/>
              </a:rPr>
              <a:t>)</a:t>
            </a:r>
            <a:endParaRPr sz="1333">
              <a:latin typeface="Gill Sans MT"/>
              <a:cs typeface="Gill Sans MT"/>
            </a:endParaRPr>
          </a:p>
        </p:txBody>
      </p:sp>
      <p:grpSp>
        <p:nvGrpSpPr>
          <p:cNvPr id="7" name="object 7"/>
          <p:cNvGrpSpPr/>
          <p:nvPr/>
        </p:nvGrpSpPr>
        <p:grpSpPr>
          <a:xfrm>
            <a:off x="5131815" y="1719071"/>
            <a:ext cx="1640840" cy="1706880"/>
            <a:chOff x="3848861" y="1289303"/>
            <a:chExt cx="1230630" cy="1280160"/>
          </a:xfrm>
        </p:grpSpPr>
        <p:sp>
          <p:nvSpPr>
            <p:cNvPr id="8" name="object 8"/>
            <p:cNvSpPr/>
            <p:nvPr/>
          </p:nvSpPr>
          <p:spPr>
            <a:xfrm>
              <a:off x="4792217" y="2556509"/>
              <a:ext cx="274320" cy="0"/>
            </a:xfrm>
            <a:custGeom>
              <a:avLst/>
              <a:gdLst/>
              <a:ahLst/>
              <a:cxnLst/>
              <a:rect l="l" t="t" r="r" b="b"/>
              <a:pathLst>
                <a:path w="274320">
                  <a:moveTo>
                    <a:pt x="0" y="0"/>
                  </a:moveTo>
                  <a:lnTo>
                    <a:pt x="274320" y="0"/>
                  </a:lnTo>
                </a:path>
              </a:pathLst>
            </a:custGeom>
            <a:ln w="25400">
              <a:solidFill>
                <a:srgbClr val="000000"/>
              </a:solidFill>
            </a:ln>
          </p:spPr>
          <p:txBody>
            <a:bodyPr wrap="square" lIns="0" tIns="0" rIns="0" bIns="0" rtlCol="0"/>
            <a:lstStyle/>
            <a:p>
              <a:endParaRPr sz="2400"/>
            </a:p>
          </p:txBody>
        </p:sp>
        <p:sp>
          <p:nvSpPr>
            <p:cNvPr id="9" name="object 9"/>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close/>
                </a:path>
              </a:pathLst>
            </a:custGeom>
            <a:solidFill>
              <a:srgbClr val="FFFFFF"/>
            </a:solidFill>
          </p:spPr>
          <p:txBody>
            <a:bodyPr wrap="square" lIns="0" tIns="0" rIns="0" bIns="0" rtlCol="0"/>
            <a:lstStyle/>
            <a:p>
              <a:endParaRPr sz="2400"/>
            </a:p>
          </p:txBody>
        </p:sp>
        <p:sp>
          <p:nvSpPr>
            <p:cNvPr id="10" name="object 10"/>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1" name="object 11"/>
            <p:cNvSpPr/>
            <p:nvPr/>
          </p:nvSpPr>
          <p:spPr>
            <a:xfrm>
              <a:off x="3864101"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2" name="object 12"/>
          <p:cNvSpPr txBox="1"/>
          <p:nvPr/>
        </p:nvSpPr>
        <p:spPr>
          <a:xfrm>
            <a:off x="4882555" y="1664454"/>
            <a:ext cx="1418167" cy="603456"/>
          </a:xfrm>
          <a:prstGeom prst="rect">
            <a:avLst/>
          </a:prstGeom>
        </p:spPr>
        <p:txBody>
          <a:bodyPr vert="horz" wrap="square" lIns="0" tIns="102447" rIns="0" bIns="0" rtlCol="0">
            <a:spAutoFit/>
          </a:bodyPr>
          <a:lstStyle/>
          <a:p>
            <a:pPr marL="16933">
              <a:spcBef>
                <a:spcPts val="807"/>
              </a:spcBef>
            </a:pPr>
            <a:r>
              <a:rPr sz="1333" spc="13" dirty="0">
                <a:latin typeface="Gill Sans MT"/>
                <a:cs typeface="Gill Sans MT"/>
              </a:rPr>
              <a:t>+4</a:t>
            </a:r>
            <a:endParaRPr sz="1333">
              <a:latin typeface="Gill Sans MT"/>
              <a:cs typeface="Gill Sans MT"/>
            </a:endParaRPr>
          </a:p>
          <a:p>
            <a:pPr marL="573179">
              <a:spcBef>
                <a:spcPts val="673"/>
              </a:spcBef>
              <a:tabLst>
                <a:tab pos="1400352" algn="l"/>
              </a:tabLst>
            </a:pPr>
            <a:r>
              <a:rPr sz="1333" spc="-20" dirty="0">
                <a:latin typeface="Gill Sans MT"/>
                <a:cs typeface="Gill Sans MT"/>
              </a:rPr>
              <a:t>Add  </a:t>
            </a:r>
            <a:r>
              <a:rPr sz="1333" spc="-100" dirty="0">
                <a:latin typeface="Gill Sans MT"/>
                <a:cs typeface="Gill Sans MT"/>
              </a:rPr>
              <a:t> </a:t>
            </a:r>
            <a:r>
              <a:rPr sz="1333" u="heavy" spc="-60" dirty="0">
                <a:uFill>
                  <a:solidFill>
                    <a:srgbClr val="000000"/>
                  </a:solidFill>
                </a:uFill>
                <a:latin typeface="Gill Sans MT"/>
                <a:cs typeface="Gill Sans MT"/>
              </a:rPr>
              <a:t> </a:t>
            </a:r>
            <a:r>
              <a:rPr sz="1333" u="heavy" dirty="0">
                <a:uFill>
                  <a:solidFill>
                    <a:srgbClr val="000000"/>
                  </a:solidFill>
                </a:uFill>
                <a:latin typeface="Gill Sans MT"/>
                <a:cs typeface="Gill Sans MT"/>
              </a:rPr>
              <a:t>	</a:t>
            </a:r>
            <a:endParaRPr sz="1333">
              <a:latin typeface="Gill Sans MT"/>
              <a:cs typeface="Gill Sans MT"/>
            </a:endParaRPr>
          </a:p>
        </p:txBody>
      </p:sp>
      <p:sp>
        <p:nvSpPr>
          <p:cNvPr id="13" name="object 13"/>
          <p:cNvSpPr txBox="1"/>
          <p:nvPr/>
        </p:nvSpPr>
        <p:spPr>
          <a:xfrm>
            <a:off x="4444503" y="3719525"/>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grpSp>
        <p:nvGrpSpPr>
          <p:cNvPr id="14" name="object 14"/>
          <p:cNvGrpSpPr/>
          <p:nvPr/>
        </p:nvGrpSpPr>
        <p:grpSpPr>
          <a:xfrm>
            <a:off x="4655566" y="2909823"/>
            <a:ext cx="1731433" cy="1371600"/>
            <a:chOff x="3491674" y="2182367"/>
            <a:chExt cx="1298575" cy="1028700"/>
          </a:xfrm>
        </p:grpSpPr>
        <p:sp>
          <p:nvSpPr>
            <p:cNvPr id="15" name="object 15"/>
            <p:cNvSpPr/>
            <p:nvPr/>
          </p:nvSpPr>
          <p:spPr>
            <a:xfrm>
              <a:off x="3612641"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6" name="object 16"/>
            <p:cNvSpPr/>
            <p:nvPr/>
          </p:nvSpPr>
          <p:spPr>
            <a:xfrm>
              <a:off x="3865438"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7" name="object 17"/>
            <p:cNvSpPr/>
            <p:nvPr/>
          </p:nvSpPr>
          <p:spPr>
            <a:xfrm>
              <a:off x="3961637" y="2201417"/>
              <a:ext cx="809625" cy="990600"/>
            </a:xfrm>
            <a:custGeom>
              <a:avLst/>
              <a:gdLst/>
              <a:ahLst/>
              <a:cxnLst/>
              <a:rect l="l" t="t" r="r" b="b"/>
              <a:pathLst>
                <a:path w="809625" h="990600">
                  <a:moveTo>
                    <a:pt x="809243" y="0"/>
                  </a:moveTo>
                  <a:lnTo>
                    <a:pt x="0" y="0"/>
                  </a:lnTo>
                  <a:lnTo>
                    <a:pt x="0" y="990600"/>
                  </a:lnTo>
                  <a:lnTo>
                    <a:pt x="809243" y="990600"/>
                  </a:lnTo>
                  <a:lnTo>
                    <a:pt x="809243" y="0"/>
                  </a:lnTo>
                  <a:close/>
                </a:path>
              </a:pathLst>
            </a:custGeom>
            <a:solidFill>
              <a:srgbClr val="FFFFFF"/>
            </a:solidFill>
          </p:spPr>
          <p:txBody>
            <a:bodyPr wrap="square" lIns="0" tIns="0" rIns="0" bIns="0" rtlCol="0"/>
            <a:lstStyle/>
            <a:p>
              <a:endParaRPr sz="2400"/>
            </a:p>
          </p:txBody>
        </p:sp>
        <p:sp>
          <p:nvSpPr>
            <p:cNvPr id="18" name="object 18"/>
            <p:cNvSpPr/>
            <p:nvPr/>
          </p:nvSpPr>
          <p:spPr>
            <a:xfrm>
              <a:off x="3961637" y="2201417"/>
              <a:ext cx="809625" cy="990600"/>
            </a:xfrm>
            <a:custGeom>
              <a:avLst/>
              <a:gdLst/>
              <a:ahLst/>
              <a:cxnLst/>
              <a:rect l="l" t="t" r="r" b="b"/>
              <a:pathLst>
                <a:path w="809625" h="990600">
                  <a:moveTo>
                    <a:pt x="0" y="0"/>
                  </a:moveTo>
                  <a:lnTo>
                    <a:pt x="809243" y="0"/>
                  </a:lnTo>
                  <a:lnTo>
                    <a:pt x="809243"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9" name="object 19"/>
            <p:cNvSpPr/>
            <p:nvPr/>
          </p:nvSpPr>
          <p:spPr>
            <a:xfrm>
              <a:off x="3505961"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20" name="object 20"/>
          <p:cNvSpPr txBox="1"/>
          <p:nvPr/>
        </p:nvSpPr>
        <p:spPr>
          <a:xfrm>
            <a:off x="5327021" y="3086902"/>
            <a:ext cx="344593" cy="221365"/>
          </a:xfrm>
          <a:prstGeom prst="rect">
            <a:avLst/>
          </a:prstGeom>
        </p:spPr>
        <p:txBody>
          <a:bodyPr vert="horz" wrap="square" lIns="0" tIns="16087" rIns="0" bIns="0" rtlCol="0">
            <a:spAutoFit/>
          </a:bodyPr>
          <a:lstStyle/>
          <a:p>
            <a:pPr>
              <a:spcBef>
                <a:spcPts val="127"/>
              </a:spcBef>
            </a:pPr>
            <a:r>
              <a:rPr sz="1333" spc="27" dirty="0">
                <a:latin typeface="Gill Sans MT"/>
                <a:cs typeface="Gill Sans MT"/>
              </a:rPr>
              <a:t>addr</a:t>
            </a:r>
            <a:endParaRPr sz="1333">
              <a:latin typeface="Gill Sans MT"/>
              <a:cs typeface="Gill Sans MT"/>
            </a:endParaRPr>
          </a:p>
        </p:txBody>
      </p:sp>
      <p:sp>
        <p:nvSpPr>
          <p:cNvPr id="21" name="object 21"/>
          <p:cNvSpPr txBox="1"/>
          <p:nvPr/>
        </p:nvSpPr>
        <p:spPr>
          <a:xfrm>
            <a:off x="5982447" y="3274578"/>
            <a:ext cx="259927" cy="221365"/>
          </a:xfrm>
          <a:prstGeom prst="rect">
            <a:avLst/>
          </a:prstGeom>
        </p:spPr>
        <p:txBody>
          <a:bodyPr vert="horz" wrap="square" lIns="0" tIns="16087" rIns="0" bIns="0" rtlCol="0">
            <a:spAutoFit/>
          </a:bodyPr>
          <a:lstStyle/>
          <a:p>
            <a:pPr>
              <a:spcBef>
                <a:spcPts val="127"/>
              </a:spcBef>
            </a:pPr>
            <a:r>
              <a:rPr sz="1333" spc="33" dirty="0">
                <a:latin typeface="Gill Sans MT"/>
                <a:cs typeface="Gill Sans MT"/>
              </a:rPr>
              <a:t>ins</a:t>
            </a:r>
            <a:r>
              <a:rPr sz="1333" spc="-127" dirty="0">
                <a:latin typeface="Gill Sans MT"/>
                <a:cs typeface="Gill Sans MT"/>
              </a:rPr>
              <a:t>t</a:t>
            </a:r>
            <a:endParaRPr sz="1333">
              <a:latin typeface="Gill Sans MT"/>
              <a:cs typeface="Gill Sans MT"/>
            </a:endParaRPr>
          </a:p>
        </p:txBody>
      </p:sp>
      <p:sp>
        <p:nvSpPr>
          <p:cNvPr id="22" name="object 22"/>
          <p:cNvSpPr txBox="1"/>
          <p:nvPr/>
        </p:nvSpPr>
        <p:spPr>
          <a:xfrm>
            <a:off x="5569093" y="3903643"/>
            <a:ext cx="447040" cy="247141"/>
          </a:xfrm>
          <a:prstGeom prst="rect">
            <a:avLst/>
          </a:prstGeom>
        </p:spPr>
        <p:txBody>
          <a:bodyPr vert="horz" wrap="square" lIns="0" tIns="21167" rIns="0" bIns="0" rtlCol="0">
            <a:spAutoFit/>
          </a:bodyPr>
          <a:lstStyle/>
          <a:p>
            <a:pPr>
              <a:spcBef>
                <a:spcPts val="167"/>
              </a:spcBef>
            </a:pPr>
            <a:r>
              <a:rPr sz="1467" spc="13" dirty="0">
                <a:latin typeface="Gill Sans MT"/>
                <a:cs typeface="Gill Sans MT"/>
              </a:rPr>
              <a:t>I</a:t>
            </a:r>
            <a:r>
              <a:rPr sz="1467" dirty="0">
                <a:latin typeface="Gill Sans MT"/>
                <a:cs typeface="Gill Sans MT"/>
              </a:rPr>
              <a:t>M</a:t>
            </a:r>
            <a:r>
              <a:rPr sz="1467" spc="-73" dirty="0">
                <a:latin typeface="Gill Sans MT"/>
                <a:cs typeface="Gill Sans MT"/>
              </a:rPr>
              <a:t>E</a:t>
            </a:r>
            <a:r>
              <a:rPr sz="1467" spc="27" dirty="0">
                <a:latin typeface="Gill Sans MT"/>
                <a:cs typeface="Gill Sans MT"/>
              </a:rPr>
              <a:t>M</a:t>
            </a:r>
            <a:endParaRPr sz="1467">
              <a:latin typeface="Gill Sans MT"/>
              <a:cs typeface="Gill Sans MT"/>
            </a:endParaRPr>
          </a:p>
        </p:txBody>
      </p:sp>
      <p:grpSp>
        <p:nvGrpSpPr>
          <p:cNvPr id="23" name="object 23"/>
          <p:cNvGrpSpPr/>
          <p:nvPr/>
        </p:nvGrpSpPr>
        <p:grpSpPr>
          <a:xfrm>
            <a:off x="4505960" y="2778760"/>
            <a:ext cx="419947" cy="833120"/>
            <a:chOff x="3379470" y="2084070"/>
            <a:chExt cx="314960" cy="624840"/>
          </a:xfrm>
        </p:grpSpPr>
        <p:sp>
          <p:nvSpPr>
            <p:cNvPr id="24" name="object 24"/>
            <p:cNvSpPr/>
            <p:nvPr/>
          </p:nvSpPr>
          <p:spPr>
            <a:xfrm>
              <a:off x="3379470" y="2084070"/>
              <a:ext cx="219710" cy="624840"/>
            </a:xfrm>
            <a:custGeom>
              <a:avLst/>
              <a:gdLst/>
              <a:ahLst/>
              <a:cxnLst/>
              <a:rect l="l" t="t" r="r" b="b"/>
              <a:pathLst>
                <a:path w="219710" h="624839">
                  <a:moveTo>
                    <a:pt x="219455" y="0"/>
                  </a:moveTo>
                  <a:lnTo>
                    <a:pt x="0" y="0"/>
                  </a:lnTo>
                  <a:lnTo>
                    <a:pt x="0" y="624840"/>
                  </a:lnTo>
                  <a:lnTo>
                    <a:pt x="219455" y="624840"/>
                  </a:lnTo>
                  <a:lnTo>
                    <a:pt x="219455" y="0"/>
                  </a:lnTo>
                  <a:close/>
                </a:path>
              </a:pathLst>
            </a:custGeom>
            <a:solidFill>
              <a:srgbClr val="FFFFFF"/>
            </a:solidFill>
          </p:spPr>
          <p:txBody>
            <a:bodyPr wrap="square" lIns="0" tIns="0" rIns="0" bIns="0" rtlCol="0"/>
            <a:lstStyle/>
            <a:p>
              <a:endParaRPr sz="2400"/>
            </a:p>
          </p:txBody>
        </p:sp>
        <p:sp>
          <p:nvSpPr>
            <p:cNvPr id="25" name="object 25"/>
            <p:cNvSpPr/>
            <p:nvPr/>
          </p:nvSpPr>
          <p:spPr>
            <a:xfrm>
              <a:off x="3626358"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6" name="object 26"/>
          <p:cNvSpPr txBox="1"/>
          <p:nvPr/>
        </p:nvSpPr>
        <p:spPr>
          <a:xfrm>
            <a:off x="4505960" y="2778761"/>
            <a:ext cx="292947" cy="478635"/>
          </a:xfrm>
          <a:prstGeom prst="rect">
            <a:avLst/>
          </a:prstGeom>
          <a:ln w="38100">
            <a:solidFill>
              <a:srgbClr val="000000"/>
            </a:solidFill>
          </a:ln>
        </p:spPr>
        <p:txBody>
          <a:bodyPr vert="horz" wrap="square" lIns="0" tIns="6773" rIns="0" bIns="0" rtlCol="0">
            <a:spAutoFit/>
          </a:bodyPr>
          <a:lstStyle/>
          <a:p>
            <a:pPr>
              <a:spcBef>
                <a:spcPts val="53"/>
              </a:spcBef>
            </a:pPr>
            <a:endParaRPr sz="1933">
              <a:latin typeface="Times New Roman"/>
              <a:cs typeface="Times New Roman"/>
            </a:endParaRPr>
          </a:p>
          <a:p>
            <a:pPr marL="18626"/>
            <a:r>
              <a:rPr sz="1133" spc="-67" dirty="0">
                <a:latin typeface="Gill Sans MT"/>
                <a:cs typeface="Gill Sans MT"/>
              </a:rPr>
              <a:t>PC</a:t>
            </a:r>
            <a:endParaRPr sz="1133">
              <a:latin typeface="Gill Sans MT"/>
              <a:cs typeface="Gill Sans MT"/>
            </a:endParaRPr>
          </a:p>
        </p:txBody>
      </p:sp>
      <p:grpSp>
        <p:nvGrpSpPr>
          <p:cNvPr id="27" name="object 27"/>
          <p:cNvGrpSpPr/>
          <p:nvPr/>
        </p:nvGrpSpPr>
        <p:grpSpPr>
          <a:xfrm>
            <a:off x="3745317" y="1260171"/>
            <a:ext cx="2560319" cy="2368973"/>
            <a:chOff x="2808987" y="945128"/>
            <a:chExt cx="1920239" cy="1776730"/>
          </a:xfrm>
        </p:grpSpPr>
        <p:sp>
          <p:nvSpPr>
            <p:cNvPr id="28" name="object 28"/>
            <p:cNvSpPr/>
            <p:nvPr/>
          </p:nvSpPr>
          <p:spPr>
            <a:xfrm>
              <a:off x="3448050"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9" name="object 29"/>
            <p:cNvSpPr/>
            <p:nvPr/>
          </p:nvSpPr>
          <p:spPr>
            <a:xfrm>
              <a:off x="2821687"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30" name="object 30"/>
            <p:cNvSpPr/>
            <p:nvPr/>
          </p:nvSpPr>
          <p:spPr>
            <a:xfrm>
              <a:off x="3319268"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3682745" y="1840230"/>
              <a:ext cx="224790" cy="565785"/>
            </a:xfrm>
            <a:custGeom>
              <a:avLst/>
              <a:gdLst/>
              <a:ahLst/>
              <a:cxnLst/>
              <a:rect l="l" t="t" r="r" b="b"/>
              <a:pathLst>
                <a:path w="224789" h="565785">
                  <a:moveTo>
                    <a:pt x="1714" y="565404"/>
                  </a:moveTo>
                  <a:lnTo>
                    <a:pt x="0" y="8483"/>
                  </a:lnTo>
                  <a:lnTo>
                    <a:pt x="8572" y="0"/>
                  </a:lnTo>
                  <a:lnTo>
                    <a:pt x="224548" y="5245"/>
                  </a:lnTo>
                </a:path>
              </a:pathLst>
            </a:custGeom>
            <a:ln w="25400">
              <a:solidFill>
                <a:srgbClr val="000000"/>
              </a:solidFill>
            </a:ln>
          </p:spPr>
          <p:txBody>
            <a:bodyPr wrap="square" lIns="0" tIns="0" rIns="0" bIns="0" rtlCol="0"/>
            <a:lstStyle/>
            <a:p>
              <a:endParaRPr sz="2400"/>
            </a:p>
          </p:txBody>
        </p:sp>
        <p:sp>
          <p:nvSpPr>
            <p:cNvPr id="32" name="object 32"/>
            <p:cNvSpPr/>
            <p:nvPr/>
          </p:nvSpPr>
          <p:spPr>
            <a:xfrm>
              <a:off x="3893677" y="1807077"/>
              <a:ext cx="77470" cy="76200"/>
            </a:xfrm>
            <a:custGeom>
              <a:avLst/>
              <a:gdLst/>
              <a:ahLst/>
              <a:cxnLst/>
              <a:rect l="l" t="t" r="r" b="b"/>
              <a:pathLst>
                <a:path w="77470" h="76200">
                  <a:moveTo>
                    <a:pt x="1854" y="0"/>
                  </a:moveTo>
                  <a:lnTo>
                    <a:pt x="0" y="76174"/>
                  </a:lnTo>
                  <a:lnTo>
                    <a:pt x="77101" y="39941"/>
                  </a:lnTo>
                  <a:lnTo>
                    <a:pt x="1854"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663886" y="3220237"/>
            <a:ext cx="385233"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p</a:t>
            </a:r>
            <a:r>
              <a:rPr sz="1333" spc="27" dirty="0">
                <a:latin typeface="Gill Sans MT"/>
                <a:cs typeface="Gill Sans MT"/>
              </a:rPr>
              <a:t>c</a:t>
            </a:r>
            <a:r>
              <a:rPr sz="1333" dirty="0">
                <a:latin typeface="Gill Sans MT"/>
                <a:cs typeface="Gill Sans MT"/>
              </a:rPr>
              <a:t>+4</a:t>
            </a:r>
            <a:endParaRPr sz="1333">
              <a:latin typeface="Gill Sans MT"/>
              <a:cs typeface="Gill Sans MT"/>
            </a:endParaRPr>
          </a:p>
        </p:txBody>
      </p:sp>
      <p:grpSp>
        <p:nvGrpSpPr>
          <p:cNvPr id="34" name="object 34"/>
          <p:cNvGrpSpPr/>
          <p:nvPr/>
        </p:nvGrpSpPr>
        <p:grpSpPr>
          <a:xfrm>
            <a:off x="6748526" y="3075172"/>
            <a:ext cx="1214967" cy="413173"/>
            <a:chOff x="5061394" y="2306379"/>
            <a:chExt cx="911225" cy="309880"/>
          </a:xfrm>
        </p:grpSpPr>
        <p:sp>
          <p:nvSpPr>
            <p:cNvPr id="35" name="object 35"/>
            <p:cNvSpPr/>
            <p:nvPr/>
          </p:nvSpPr>
          <p:spPr>
            <a:xfrm>
              <a:off x="5075682" y="2349244"/>
              <a:ext cx="825500" cy="232410"/>
            </a:xfrm>
            <a:custGeom>
              <a:avLst/>
              <a:gdLst/>
              <a:ahLst/>
              <a:cxnLst/>
              <a:rect l="l" t="t" r="r" b="b"/>
              <a:pathLst>
                <a:path w="825500" h="232410">
                  <a:moveTo>
                    <a:pt x="0" y="231965"/>
                  </a:moveTo>
                  <a:lnTo>
                    <a:pt x="0" y="0"/>
                  </a:lnTo>
                  <a:lnTo>
                    <a:pt x="825093" y="0"/>
                  </a:lnTo>
                </a:path>
              </a:pathLst>
            </a:custGeom>
            <a:ln w="28574">
              <a:solidFill>
                <a:srgbClr val="000000"/>
              </a:solidFill>
            </a:ln>
          </p:spPr>
          <p:txBody>
            <a:bodyPr wrap="square" lIns="0" tIns="0" rIns="0" bIns="0" rtlCol="0"/>
            <a:lstStyle/>
            <a:p>
              <a:endParaRPr sz="2400"/>
            </a:p>
          </p:txBody>
        </p:sp>
        <p:sp>
          <p:nvSpPr>
            <p:cNvPr id="36" name="object 36"/>
            <p:cNvSpPr/>
            <p:nvPr/>
          </p:nvSpPr>
          <p:spPr>
            <a:xfrm>
              <a:off x="588649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7" name="object 37"/>
            <p:cNvSpPr/>
            <p:nvPr/>
          </p:nvSpPr>
          <p:spPr>
            <a:xfrm>
              <a:off x="5075682" y="2573274"/>
              <a:ext cx="825500" cy="0"/>
            </a:xfrm>
            <a:custGeom>
              <a:avLst/>
              <a:gdLst/>
              <a:ahLst/>
              <a:cxnLst/>
              <a:rect l="l" t="t" r="r" b="b"/>
              <a:pathLst>
                <a:path w="825500">
                  <a:moveTo>
                    <a:pt x="0" y="0"/>
                  </a:moveTo>
                  <a:lnTo>
                    <a:pt x="825093"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588649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9" name="object 39"/>
          <p:cNvSpPr txBox="1"/>
          <p:nvPr/>
        </p:nvSpPr>
        <p:spPr>
          <a:xfrm>
            <a:off x="6923773" y="3427655"/>
            <a:ext cx="767927"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40" dirty="0">
                <a:latin typeface="Gill Sans MT"/>
                <a:cs typeface="Gill Sans MT"/>
              </a:rPr>
              <a:t>24:</a:t>
            </a:r>
            <a:r>
              <a:rPr sz="1333" spc="-20" dirty="0">
                <a:latin typeface="Gill Sans MT"/>
                <a:cs typeface="Gill Sans MT"/>
              </a:rPr>
              <a:t>20]</a:t>
            </a:r>
            <a:endParaRPr sz="1333">
              <a:latin typeface="Gill Sans MT"/>
              <a:cs typeface="Gill Sans MT"/>
            </a:endParaRPr>
          </a:p>
        </p:txBody>
      </p:sp>
      <p:grpSp>
        <p:nvGrpSpPr>
          <p:cNvPr id="40" name="object 40"/>
          <p:cNvGrpSpPr/>
          <p:nvPr/>
        </p:nvGrpSpPr>
        <p:grpSpPr>
          <a:xfrm>
            <a:off x="6706633" y="3068319"/>
            <a:ext cx="4042833" cy="1752600"/>
            <a:chOff x="5029974" y="2301239"/>
            <a:chExt cx="3032125" cy="1314450"/>
          </a:xfrm>
        </p:grpSpPr>
        <p:sp>
          <p:nvSpPr>
            <p:cNvPr id="41" name="object 41"/>
            <p:cNvSpPr/>
            <p:nvPr/>
          </p:nvSpPr>
          <p:spPr>
            <a:xfrm>
              <a:off x="7620761" y="2320289"/>
              <a:ext cx="422275" cy="729615"/>
            </a:xfrm>
            <a:custGeom>
              <a:avLst/>
              <a:gdLst/>
              <a:ahLst/>
              <a:cxnLst/>
              <a:rect l="l" t="t" r="r" b="b"/>
              <a:pathLst>
                <a:path w="422275" h="729614">
                  <a:moveTo>
                    <a:pt x="0" y="0"/>
                  </a:moveTo>
                  <a:lnTo>
                    <a:pt x="0" y="304012"/>
                  </a:lnTo>
                  <a:lnTo>
                    <a:pt x="84378" y="364807"/>
                  </a:lnTo>
                  <a:lnTo>
                    <a:pt x="0" y="425615"/>
                  </a:lnTo>
                  <a:lnTo>
                    <a:pt x="0" y="729615"/>
                  </a:lnTo>
                  <a:lnTo>
                    <a:pt x="421919" y="547217"/>
                  </a:lnTo>
                  <a:lnTo>
                    <a:pt x="421919" y="182410"/>
                  </a:lnTo>
                  <a:lnTo>
                    <a:pt x="0" y="0"/>
                  </a:lnTo>
                </a:path>
              </a:pathLst>
            </a:custGeom>
            <a:ln w="38100">
              <a:solidFill>
                <a:srgbClr val="000000"/>
              </a:solidFill>
            </a:ln>
          </p:spPr>
          <p:txBody>
            <a:bodyPr wrap="square" lIns="0" tIns="0" rIns="0" bIns="0" rtlCol="0"/>
            <a:lstStyle/>
            <a:p>
              <a:endParaRPr sz="2400"/>
            </a:p>
          </p:txBody>
        </p:sp>
        <p:sp>
          <p:nvSpPr>
            <p:cNvPr id="42" name="object 42"/>
            <p:cNvSpPr/>
            <p:nvPr/>
          </p:nvSpPr>
          <p:spPr>
            <a:xfrm>
              <a:off x="5072811" y="2353817"/>
              <a:ext cx="3175" cy="1190625"/>
            </a:xfrm>
            <a:custGeom>
              <a:avLst/>
              <a:gdLst/>
              <a:ahLst/>
              <a:cxnLst/>
              <a:rect l="l" t="t" r="r" b="b"/>
              <a:pathLst>
                <a:path w="3175" h="1190625">
                  <a:moveTo>
                    <a:pt x="2870" y="0"/>
                  </a:moveTo>
                  <a:lnTo>
                    <a:pt x="0" y="1190434"/>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029974" y="3529863"/>
              <a:ext cx="85725" cy="86360"/>
            </a:xfrm>
            <a:custGeom>
              <a:avLst/>
              <a:gdLst/>
              <a:ahLst/>
              <a:cxnLst/>
              <a:rect l="l" t="t" r="r" b="b"/>
              <a:pathLst>
                <a:path w="85725" h="86360">
                  <a:moveTo>
                    <a:pt x="0" y="0"/>
                  </a:moveTo>
                  <a:lnTo>
                    <a:pt x="42659" y="85826"/>
                  </a:lnTo>
                  <a:lnTo>
                    <a:pt x="85725" y="203"/>
                  </a:lnTo>
                  <a:lnTo>
                    <a:pt x="0" y="0"/>
                  </a:lnTo>
                  <a:close/>
                </a:path>
              </a:pathLst>
            </a:custGeom>
            <a:solidFill>
              <a:srgbClr val="000000"/>
            </a:solidFill>
          </p:spPr>
          <p:txBody>
            <a:bodyPr wrap="square" lIns="0" tIns="0" rIns="0" bIns="0" rtlCol="0"/>
            <a:lstStyle/>
            <a:p>
              <a:endParaRPr sz="2400"/>
            </a:p>
          </p:txBody>
        </p:sp>
        <p:sp>
          <p:nvSpPr>
            <p:cNvPr id="44" name="object 44"/>
            <p:cNvSpPr/>
            <p:nvPr/>
          </p:nvSpPr>
          <p:spPr>
            <a:xfrm>
              <a:off x="5077206" y="2751581"/>
              <a:ext cx="814705" cy="0"/>
            </a:xfrm>
            <a:custGeom>
              <a:avLst/>
              <a:gdLst/>
              <a:ahLst/>
              <a:cxnLst/>
              <a:rect l="l" t="t" r="r" b="b"/>
              <a:pathLst>
                <a:path w="814704">
                  <a:moveTo>
                    <a:pt x="0" y="0"/>
                  </a:moveTo>
                  <a:lnTo>
                    <a:pt x="814451" y="0"/>
                  </a:lnTo>
                </a:path>
              </a:pathLst>
            </a:custGeom>
            <a:ln w="28575">
              <a:solidFill>
                <a:srgbClr val="000000"/>
              </a:solidFill>
            </a:ln>
          </p:spPr>
          <p:txBody>
            <a:bodyPr wrap="square" lIns="0" tIns="0" rIns="0" bIns="0" rtlCol="0"/>
            <a:lstStyle/>
            <a:p>
              <a:endParaRPr sz="2400"/>
            </a:p>
          </p:txBody>
        </p:sp>
        <p:sp>
          <p:nvSpPr>
            <p:cNvPr id="45" name="object 45"/>
            <p:cNvSpPr/>
            <p:nvPr/>
          </p:nvSpPr>
          <p:spPr>
            <a:xfrm>
              <a:off x="5877365"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6" name="object 46"/>
          <p:cNvSpPr txBox="1"/>
          <p:nvPr/>
        </p:nvSpPr>
        <p:spPr>
          <a:xfrm>
            <a:off x="10300939" y="3424280"/>
            <a:ext cx="342900" cy="247141"/>
          </a:xfrm>
          <a:prstGeom prst="rect">
            <a:avLst/>
          </a:prstGeom>
        </p:spPr>
        <p:txBody>
          <a:bodyPr vert="horz" wrap="square" lIns="0" tIns="21167" rIns="0" bIns="0" rtlCol="0">
            <a:spAutoFit/>
          </a:bodyPr>
          <a:lstStyle/>
          <a:p>
            <a:pPr marL="16933">
              <a:spcBef>
                <a:spcPts val="167"/>
              </a:spcBef>
            </a:pPr>
            <a:r>
              <a:rPr sz="1467" spc="-133" dirty="0">
                <a:latin typeface="Gill Sans MT"/>
                <a:cs typeface="Gill Sans MT"/>
              </a:rPr>
              <a:t>A</a:t>
            </a:r>
            <a:r>
              <a:rPr sz="1467" spc="-87" dirty="0">
                <a:latin typeface="Gill Sans MT"/>
                <a:cs typeface="Gill Sans MT"/>
              </a:rPr>
              <a:t>L</a:t>
            </a:r>
            <a:r>
              <a:rPr sz="1467" spc="-100" dirty="0">
                <a:latin typeface="Gill Sans MT"/>
                <a:cs typeface="Gill Sans MT"/>
              </a:rPr>
              <a:t>U</a:t>
            </a:r>
            <a:endParaRPr sz="1467">
              <a:latin typeface="Gill Sans MT"/>
              <a:cs typeface="Gill Sans MT"/>
            </a:endParaRPr>
          </a:p>
        </p:txBody>
      </p:sp>
      <p:sp>
        <p:nvSpPr>
          <p:cNvPr id="47" name="object 47"/>
          <p:cNvSpPr txBox="1"/>
          <p:nvPr/>
        </p:nvSpPr>
        <p:spPr>
          <a:xfrm>
            <a:off x="8642457" y="4477962"/>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sp>
        <p:nvSpPr>
          <p:cNvPr id="48" name="object 48"/>
          <p:cNvSpPr/>
          <p:nvPr/>
        </p:nvSpPr>
        <p:spPr>
          <a:xfrm>
            <a:off x="7980679" y="2380488"/>
            <a:ext cx="1252220" cy="1920240"/>
          </a:xfrm>
          <a:custGeom>
            <a:avLst/>
            <a:gdLst/>
            <a:ahLst/>
            <a:cxnLst/>
            <a:rect l="l" t="t" r="r" b="b"/>
            <a:pathLst>
              <a:path w="939165" h="1440180">
                <a:moveTo>
                  <a:pt x="0" y="0"/>
                </a:moveTo>
                <a:lnTo>
                  <a:pt x="938784" y="0"/>
                </a:lnTo>
                <a:lnTo>
                  <a:pt x="938784"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9" name="object 49"/>
          <p:cNvSpPr txBox="1"/>
          <p:nvPr/>
        </p:nvSpPr>
        <p:spPr>
          <a:xfrm>
            <a:off x="8105506" y="3980495"/>
            <a:ext cx="522393" cy="247141"/>
          </a:xfrm>
          <a:prstGeom prst="rect">
            <a:avLst/>
          </a:prstGeom>
        </p:spPr>
        <p:txBody>
          <a:bodyPr vert="horz" wrap="square" lIns="0" tIns="21167" rIns="0" bIns="0" rtlCol="0">
            <a:spAutoFit/>
          </a:bodyPr>
          <a:lstStyle/>
          <a:p>
            <a:pPr marL="16933">
              <a:spcBef>
                <a:spcPts val="167"/>
              </a:spcBef>
            </a:pPr>
            <a:r>
              <a:rPr sz="1467" spc="-127" dirty="0">
                <a:latin typeface="Gill Sans MT"/>
                <a:cs typeface="Gill Sans MT"/>
              </a:rPr>
              <a:t>R</a:t>
            </a:r>
            <a:r>
              <a:rPr sz="1467" spc="127" dirty="0">
                <a:latin typeface="Gill Sans MT"/>
                <a:cs typeface="Gill Sans MT"/>
              </a:rPr>
              <a:t>e</a:t>
            </a:r>
            <a:r>
              <a:rPr sz="1467" spc="87" dirty="0">
                <a:latin typeface="Gill Sans MT"/>
                <a:cs typeface="Gill Sans MT"/>
              </a:rPr>
              <a:t>g</a:t>
            </a:r>
            <a:r>
              <a:rPr sz="1467" spc="7" dirty="0">
                <a:latin typeface="Gill Sans MT"/>
                <a:cs typeface="Gill Sans MT"/>
              </a:rPr>
              <a:t> </a:t>
            </a:r>
            <a:r>
              <a:rPr sz="1467" spc="-152" dirty="0">
                <a:latin typeface="Gill Sans MT"/>
                <a:cs typeface="Gill Sans MT"/>
              </a:rPr>
              <a:t>[</a:t>
            </a:r>
            <a:r>
              <a:rPr sz="1467" spc="13" dirty="0">
                <a:latin typeface="Gill Sans MT"/>
                <a:cs typeface="Gill Sans MT"/>
              </a:rPr>
              <a:t> </a:t>
            </a:r>
            <a:r>
              <a:rPr sz="1467" spc="-152" dirty="0">
                <a:latin typeface="Gill Sans MT"/>
                <a:cs typeface="Gill Sans MT"/>
              </a:rPr>
              <a:t>]</a:t>
            </a:r>
            <a:endParaRPr sz="1467">
              <a:latin typeface="Gill Sans MT"/>
              <a:cs typeface="Gill Sans MT"/>
            </a:endParaRPr>
          </a:p>
        </p:txBody>
      </p:sp>
      <p:grpSp>
        <p:nvGrpSpPr>
          <p:cNvPr id="50" name="object 50"/>
          <p:cNvGrpSpPr/>
          <p:nvPr/>
        </p:nvGrpSpPr>
        <p:grpSpPr>
          <a:xfrm>
            <a:off x="7100062" y="1761997"/>
            <a:ext cx="4120727" cy="2700019"/>
            <a:chOff x="5325046" y="1321498"/>
            <a:chExt cx="3090545" cy="2025014"/>
          </a:xfrm>
        </p:grpSpPr>
        <p:sp>
          <p:nvSpPr>
            <p:cNvPr id="51" name="object 51"/>
            <p:cNvSpPr/>
            <p:nvPr/>
          </p:nvSpPr>
          <p:spPr>
            <a:xfrm>
              <a:off x="8030718" y="2676905"/>
              <a:ext cx="350520" cy="0"/>
            </a:xfrm>
            <a:custGeom>
              <a:avLst/>
              <a:gdLst/>
              <a:ahLst/>
              <a:cxnLst/>
              <a:rect l="l" t="t" r="r" b="b"/>
              <a:pathLst>
                <a:path w="350520">
                  <a:moveTo>
                    <a:pt x="0" y="0"/>
                  </a:moveTo>
                  <a:lnTo>
                    <a:pt x="350520" y="0"/>
                  </a:lnTo>
                </a:path>
              </a:pathLst>
            </a:custGeom>
            <a:ln w="28575">
              <a:solidFill>
                <a:srgbClr val="000000"/>
              </a:solidFill>
            </a:ln>
          </p:spPr>
          <p:txBody>
            <a:bodyPr wrap="square" lIns="0" tIns="0" rIns="0" bIns="0" rtlCol="0"/>
            <a:lstStyle/>
            <a:p>
              <a:endParaRPr sz="2400"/>
            </a:p>
          </p:txBody>
        </p:sp>
        <p:sp>
          <p:nvSpPr>
            <p:cNvPr id="52" name="object 52"/>
            <p:cNvSpPr/>
            <p:nvPr/>
          </p:nvSpPr>
          <p:spPr>
            <a:xfrm>
              <a:off x="6936486" y="2519933"/>
              <a:ext cx="620395" cy="0"/>
            </a:xfrm>
            <a:custGeom>
              <a:avLst/>
              <a:gdLst/>
              <a:ahLst/>
              <a:cxnLst/>
              <a:rect l="l" t="t" r="r" b="b"/>
              <a:pathLst>
                <a:path w="620395">
                  <a:moveTo>
                    <a:pt x="0" y="0"/>
                  </a:moveTo>
                  <a:lnTo>
                    <a:pt x="619988" y="0"/>
                  </a:lnTo>
                </a:path>
              </a:pathLst>
            </a:custGeom>
            <a:ln w="25400">
              <a:solidFill>
                <a:srgbClr val="000000"/>
              </a:solidFill>
            </a:ln>
          </p:spPr>
          <p:txBody>
            <a:bodyPr wrap="square" lIns="0" tIns="0" rIns="0" bIns="0" rtlCol="0"/>
            <a:lstStyle/>
            <a:p>
              <a:endParaRPr sz="2400"/>
            </a:p>
          </p:txBody>
        </p:sp>
        <p:sp>
          <p:nvSpPr>
            <p:cNvPr id="53" name="object 53"/>
            <p:cNvSpPr/>
            <p:nvPr/>
          </p:nvSpPr>
          <p:spPr>
            <a:xfrm>
              <a:off x="7543779" y="24818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4" name="object 54"/>
            <p:cNvSpPr/>
            <p:nvPr/>
          </p:nvSpPr>
          <p:spPr>
            <a:xfrm>
              <a:off x="8387334" y="1341882"/>
              <a:ext cx="13970" cy="1325880"/>
            </a:xfrm>
            <a:custGeom>
              <a:avLst/>
              <a:gdLst/>
              <a:ahLst/>
              <a:cxnLst/>
              <a:rect l="l" t="t" r="r" b="b"/>
              <a:pathLst>
                <a:path w="13970" h="1325880">
                  <a:moveTo>
                    <a:pt x="13716" y="0"/>
                  </a:moveTo>
                  <a:lnTo>
                    <a:pt x="0" y="1325880"/>
                  </a:lnTo>
                </a:path>
              </a:pathLst>
            </a:custGeom>
            <a:ln w="28575">
              <a:solidFill>
                <a:srgbClr val="000000"/>
              </a:solidFill>
            </a:ln>
          </p:spPr>
          <p:txBody>
            <a:bodyPr wrap="square" lIns="0" tIns="0" rIns="0" bIns="0" rtlCol="0"/>
            <a:lstStyle/>
            <a:p>
              <a:endParaRPr sz="2400"/>
            </a:p>
          </p:txBody>
        </p:sp>
        <p:sp>
          <p:nvSpPr>
            <p:cNvPr id="55" name="object 55"/>
            <p:cNvSpPr/>
            <p:nvPr/>
          </p:nvSpPr>
          <p:spPr>
            <a:xfrm>
              <a:off x="5353050" y="1335786"/>
              <a:ext cx="3039110" cy="1905"/>
            </a:xfrm>
            <a:custGeom>
              <a:avLst/>
              <a:gdLst/>
              <a:ahLst/>
              <a:cxnLst/>
              <a:rect l="l" t="t" r="r" b="b"/>
              <a:pathLst>
                <a:path w="3039109" h="1905">
                  <a:moveTo>
                    <a:pt x="0" y="1524"/>
                  </a:moveTo>
                  <a:lnTo>
                    <a:pt x="3038856" y="0"/>
                  </a:lnTo>
                </a:path>
              </a:pathLst>
            </a:custGeom>
            <a:ln w="28575">
              <a:solidFill>
                <a:srgbClr val="000000"/>
              </a:solidFill>
            </a:ln>
          </p:spPr>
          <p:txBody>
            <a:bodyPr wrap="square" lIns="0" tIns="0" rIns="0" bIns="0" rtlCol="0"/>
            <a:lstStyle/>
            <a:p>
              <a:endParaRPr sz="2400"/>
            </a:p>
          </p:txBody>
        </p:sp>
        <p:sp>
          <p:nvSpPr>
            <p:cNvPr id="56" name="object 56"/>
            <p:cNvSpPr/>
            <p:nvPr/>
          </p:nvSpPr>
          <p:spPr>
            <a:xfrm>
              <a:off x="5339334" y="1341882"/>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7" name="object 57"/>
            <p:cNvSpPr/>
            <p:nvPr/>
          </p:nvSpPr>
          <p:spPr>
            <a:xfrm>
              <a:off x="5345430" y="2036826"/>
              <a:ext cx="563880" cy="0"/>
            </a:xfrm>
            <a:custGeom>
              <a:avLst/>
              <a:gdLst/>
              <a:ahLst/>
              <a:cxnLst/>
              <a:rect l="l" t="t" r="r" b="b"/>
              <a:pathLst>
                <a:path w="563879">
                  <a:moveTo>
                    <a:pt x="0" y="0"/>
                  </a:moveTo>
                  <a:lnTo>
                    <a:pt x="563664" y="0"/>
                  </a:lnTo>
                </a:path>
              </a:pathLst>
            </a:custGeom>
            <a:ln w="25400">
              <a:solidFill>
                <a:srgbClr val="000000"/>
              </a:solidFill>
            </a:ln>
          </p:spPr>
          <p:txBody>
            <a:bodyPr wrap="square" lIns="0" tIns="0" rIns="0" bIns="0" rtlCol="0"/>
            <a:lstStyle/>
            <a:p>
              <a:endParaRPr sz="2400"/>
            </a:p>
          </p:txBody>
        </p:sp>
        <p:sp>
          <p:nvSpPr>
            <p:cNvPr id="58" name="object 58"/>
            <p:cNvSpPr/>
            <p:nvPr/>
          </p:nvSpPr>
          <p:spPr>
            <a:xfrm>
              <a:off x="5896400"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9" name="object 59"/>
            <p:cNvSpPr/>
            <p:nvPr/>
          </p:nvSpPr>
          <p:spPr>
            <a:xfrm>
              <a:off x="6543294" y="3141729"/>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60" name="object 60"/>
            <p:cNvSpPr/>
            <p:nvPr/>
          </p:nvSpPr>
          <p:spPr>
            <a:xfrm>
              <a:off x="6590538" y="3225546"/>
              <a:ext cx="0" cy="108585"/>
            </a:xfrm>
            <a:custGeom>
              <a:avLst/>
              <a:gdLst/>
              <a:ahLst/>
              <a:cxnLst/>
              <a:rect l="l" t="t" r="r" b="b"/>
              <a:pathLst>
                <a:path h="108585">
                  <a:moveTo>
                    <a:pt x="0" y="0"/>
                  </a:moveTo>
                  <a:lnTo>
                    <a:pt x="0" y="108204"/>
                  </a:lnTo>
                </a:path>
              </a:pathLst>
            </a:custGeom>
            <a:ln w="25400">
              <a:solidFill>
                <a:srgbClr val="000000"/>
              </a:solidFill>
            </a:ln>
          </p:spPr>
          <p:txBody>
            <a:bodyPr wrap="square" lIns="0" tIns="0" rIns="0" bIns="0" rtlCol="0"/>
            <a:lstStyle/>
            <a:p>
              <a:endParaRPr sz="2400"/>
            </a:p>
          </p:txBody>
        </p:sp>
      </p:grpSp>
      <p:sp>
        <p:nvSpPr>
          <p:cNvPr id="61" name="object 61"/>
          <p:cNvSpPr txBox="1"/>
          <p:nvPr/>
        </p:nvSpPr>
        <p:spPr>
          <a:xfrm>
            <a:off x="6923772" y="3155317"/>
            <a:ext cx="71120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193" dirty="0">
                <a:latin typeface="Gill Sans MT"/>
                <a:cs typeface="Gill Sans MT"/>
              </a:rPr>
              <a:t>1</a:t>
            </a:r>
            <a:r>
              <a:rPr sz="1333" spc="40" dirty="0">
                <a:latin typeface="Gill Sans MT"/>
                <a:cs typeface="Gill Sans MT"/>
              </a:rPr>
              <a:t>9:</a:t>
            </a:r>
            <a:r>
              <a:rPr sz="1333" spc="-193" dirty="0">
                <a:latin typeface="Gill Sans MT"/>
                <a:cs typeface="Gill Sans MT"/>
              </a:rPr>
              <a:t>1</a:t>
            </a:r>
            <a:r>
              <a:rPr sz="1333" spc="-40" dirty="0">
                <a:latin typeface="Gill Sans MT"/>
                <a:cs typeface="Gill Sans MT"/>
              </a:rPr>
              <a:t>5]</a:t>
            </a:r>
            <a:endParaRPr sz="1333">
              <a:latin typeface="Gill Sans MT"/>
              <a:cs typeface="Gill Sans MT"/>
            </a:endParaRPr>
          </a:p>
        </p:txBody>
      </p:sp>
      <p:sp>
        <p:nvSpPr>
          <p:cNvPr id="62" name="object 62"/>
          <p:cNvSpPr txBox="1"/>
          <p:nvPr/>
        </p:nvSpPr>
        <p:spPr>
          <a:xfrm>
            <a:off x="6975922" y="2861566"/>
            <a:ext cx="611293" cy="221365"/>
          </a:xfrm>
          <a:prstGeom prst="rect">
            <a:avLst/>
          </a:prstGeom>
        </p:spPr>
        <p:txBody>
          <a:bodyPr vert="horz" wrap="square" lIns="0" tIns="16087" rIns="0" bIns="0" rtlCol="0">
            <a:spAutoFit/>
          </a:bodyPr>
          <a:lstStyle/>
          <a:p>
            <a:pPr marL="16933">
              <a:spcBef>
                <a:spcPts val="127"/>
              </a:spcBef>
            </a:pPr>
            <a:r>
              <a:rPr sz="1333" spc="-67" dirty="0">
                <a:latin typeface="Gill Sans MT"/>
                <a:cs typeface="Gill Sans MT"/>
              </a:rPr>
              <a:t>Inst[11:7]</a:t>
            </a:r>
            <a:endParaRPr sz="1333">
              <a:latin typeface="Gill Sans MT"/>
              <a:cs typeface="Gill Sans MT"/>
            </a:endParaRPr>
          </a:p>
        </p:txBody>
      </p:sp>
      <p:sp>
        <p:nvSpPr>
          <p:cNvPr id="63" name="object 63"/>
          <p:cNvSpPr txBox="1"/>
          <p:nvPr/>
        </p:nvSpPr>
        <p:spPr>
          <a:xfrm>
            <a:off x="8000503" y="3599817"/>
            <a:ext cx="458047" cy="221365"/>
          </a:xfrm>
          <a:prstGeom prst="rect">
            <a:avLst/>
          </a:prstGeom>
        </p:spPr>
        <p:txBody>
          <a:bodyPr vert="horz" wrap="square" lIns="0" tIns="16087" rIns="0" bIns="0" rtlCol="0">
            <a:spAutoFit/>
          </a:bodyPr>
          <a:lstStyle/>
          <a:p>
            <a:pPr marL="16933">
              <a:spcBef>
                <a:spcPts val="127"/>
              </a:spcBef>
            </a:pP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87" dirty="0">
                <a:latin typeface="Gill Sans MT"/>
                <a:cs typeface="Gill Sans MT"/>
              </a:rPr>
              <a:t>B</a:t>
            </a:r>
            <a:endParaRPr sz="1333">
              <a:latin typeface="Gill Sans MT"/>
              <a:cs typeface="Gill Sans MT"/>
            </a:endParaRPr>
          </a:p>
        </p:txBody>
      </p:sp>
      <p:sp>
        <p:nvSpPr>
          <p:cNvPr id="64" name="object 64"/>
          <p:cNvSpPr txBox="1"/>
          <p:nvPr/>
        </p:nvSpPr>
        <p:spPr>
          <a:xfrm>
            <a:off x="8699003" y="3264079"/>
            <a:ext cx="46566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0" dirty="0">
                <a:latin typeface="Gill Sans MT"/>
                <a:cs typeface="Gill Sans MT"/>
              </a:rPr>
              <a:t>aA</a:t>
            </a:r>
            <a:endParaRPr sz="1333">
              <a:latin typeface="Gill Sans MT"/>
              <a:cs typeface="Gill Sans MT"/>
            </a:endParaRPr>
          </a:p>
        </p:txBody>
      </p:sp>
      <p:sp>
        <p:nvSpPr>
          <p:cNvPr id="65" name="object 65"/>
          <p:cNvSpPr txBox="1"/>
          <p:nvPr/>
        </p:nvSpPr>
        <p:spPr>
          <a:xfrm>
            <a:off x="8699003" y="3656027"/>
            <a:ext cx="453813"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47" dirty="0">
                <a:latin typeface="Gill Sans MT"/>
                <a:cs typeface="Gill Sans MT"/>
              </a:rPr>
              <a:t>aB</a:t>
            </a:r>
            <a:endParaRPr sz="1333">
              <a:latin typeface="Gill Sans MT"/>
              <a:cs typeface="Gill Sans MT"/>
            </a:endParaRPr>
          </a:p>
        </p:txBody>
      </p:sp>
      <p:sp>
        <p:nvSpPr>
          <p:cNvPr id="66" name="object 66"/>
          <p:cNvSpPr txBox="1"/>
          <p:nvPr/>
        </p:nvSpPr>
        <p:spPr>
          <a:xfrm>
            <a:off x="7996314" y="2919852"/>
            <a:ext cx="474133" cy="556862"/>
          </a:xfrm>
          <a:prstGeom prst="rect">
            <a:avLst/>
          </a:prstGeom>
        </p:spPr>
        <p:txBody>
          <a:bodyPr vert="horz" wrap="square" lIns="0" tIns="16933" rIns="0" bIns="0" rtlCol="0">
            <a:spAutoFit/>
          </a:bodyPr>
          <a:lstStyle/>
          <a:p>
            <a:pPr marL="20319" marR="6773" indent="-4233">
              <a:lnSpc>
                <a:spcPct val="139000"/>
              </a:lnSpc>
              <a:spcBef>
                <a:spcPts val="133"/>
              </a:spcBef>
            </a:pP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27" dirty="0">
                <a:latin typeface="Gill Sans MT"/>
                <a:cs typeface="Gill Sans MT"/>
              </a:rPr>
              <a:t>D  </a:t>
            </a: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33" dirty="0">
                <a:latin typeface="Gill Sans MT"/>
                <a:cs typeface="Gill Sans MT"/>
              </a:rPr>
              <a:t>A</a:t>
            </a:r>
            <a:endParaRPr sz="1333">
              <a:latin typeface="Gill Sans MT"/>
              <a:cs typeface="Gill Sans MT"/>
            </a:endParaRPr>
          </a:p>
        </p:txBody>
      </p:sp>
      <p:sp>
        <p:nvSpPr>
          <p:cNvPr id="67" name="object 67"/>
          <p:cNvSpPr txBox="1"/>
          <p:nvPr/>
        </p:nvSpPr>
        <p:spPr>
          <a:xfrm>
            <a:off x="8000503" y="2584557"/>
            <a:ext cx="46820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7" dirty="0">
                <a:latin typeface="Gill Sans MT"/>
                <a:cs typeface="Gill Sans MT"/>
              </a:rPr>
              <a:t>aD</a:t>
            </a:r>
            <a:endParaRPr sz="1333">
              <a:latin typeface="Gill Sans MT"/>
              <a:cs typeface="Gill Sans MT"/>
            </a:endParaRPr>
          </a:p>
        </p:txBody>
      </p:sp>
      <p:sp>
        <p:nvSpPr>
          <p:cNvPr id="68" name="object 68"/>
          <p:cNvSpPr txBox="1"/>
          <p:nvPr/>
        </p:nvSpPr>
        <p:spPr>
          <a:xfrm>
            <a:off x="10782352" y="3261181"/>
            <a:ext cx="247227" cy="221365"/>
          </a:xfrm>
          <a:prstGeom prst="rect">
            <a:avLst/>
          </a:prstGeom>
        </p:spPr>
        <p:txBody>
          <a:bodyPr vert="horz" wrap="square" lIns="0" tIns="16087" rIns="0" bIns="0" rtlCol="0">
            <a:spAutoFit/>
          </a:bodyPr>
          <a:lstStyle/>
          <a:p>
            <a:pPr marL="16933">
              <a:spcBef>
                <a:spcPts val="127"/>
              </a:spcBef>
            </a:pPr>
            <a:r>
              <a:rPr sz="1333" spc="80" dirty="0">
                <a:latin typeface="Gill Sans MT"/>
                <a:cs typeface="Gill Sans MT"/>
              </a:rPr>
              <a:t>a</a:t>
            </a:r>
            <a:r>
              <a:rPr sz="1333" spc="60" dirty="0">
                <a:latin typeface="Gill Sans MT"/>
                <a:cs typeface="Gill Sans MT"/>
              </a:rPr>
              <a:t>l</a:t>
            </a:r>
            <a:r>
              <a:rPr sz="1333" dirty="0">
                <a:latin typeface="Gill Sans MT"/>
                <a:cs typeface="Gill Sans MT"/>
              </a:rPr>
              <a:t>u</a:t>
            </a:r>
            <a:endParaRPr sz="1333">
              <a:latin typeface="Gill Sans MT"/>
              <a:cs typeface="Gill Sans MT"/>
            </a:endParaRPr>
          </a:p>
        </p:txBody>
      </p:sp>
      <p:sp>
        <p:nvSpPr>
          <p:cNvPr id="69" name="object 69"/>
          <p:cNvSpPr txBox="1"/>
          <p:nvPr/>
        </p:nvSpPr>
        <p:spPr>
          <a:xfrm>
            <a:off x="9290848" y="3054443"/>
            <a:ext cx="572345" cy="221365"/>
          </a:xfrm>
          <a:prstGeom prst="rect">
            <a:avLst/>
          </a:prstGeom>
        </p:spPr>
        <p:txBody>
          <a:bodyPr vert="horz" wrap="square" lIns="0" tIns="16087" rIns="0" bIns="0" rtlCol="0">
            <a:spAutoFit/>
          </a:bodyPr>
          <a:lstStyle/>
          <a:p>
            <a:pPr marL="16933">
              <a:spcBef>
                <a:spcPts val="127"/>
              </a:spcBef>
            </a:pPr>
            <a:r>
              <a:rPr sz="1333" spc="-53" dirty="0">
                <a:latin typeface="Gill Sans MT"/>
                <a:cs typeface="Gill Sans MT"/>
              </a:rPr>
              <a:t>Reg[rs1]</a:t>
            </a:r>
            <a:endParaRPr sz="1333">
              <a:latin typeface="Gill Sans MT"/>
              <a:cs typeface="Gill Sans MT"/>
            </a:endParaRPr>
          </a:p>
        </p:txBody>
      </p:sp>
      <p:sp>
        <p:nvSpPr>
          <p:cNvPr id="70" name="object 70"/>
          <p:cNvSpPr txBox="1"/>
          <p:nvPr/>
        </p:nvSpPr>
        <p:spPr>
          <a:xfrm>
            <a:off x="9291310" y="3529255"/>
            <a:ext cx="600287" cy="221365"/>
          </a:xfrm>
          <a:prstGeom prst="rect">
            <a:avLst/>
          </a:prstGeom>
        </p:spPr>
        <p:txBody>
          <a:bodyPr vert="horz" wrap="square" lIns="0" tIns="16087" rIns="0" bIns="0" rtlCol="0">
            <a:spAutoFit/>
          </a:bodyPr>
          <a:lstStyle/>
          <a:p>
            <a:pPr marL="16933">
              <a:spcBef>
                <a:spcPts val="127"/>
              </a:spcBef>
            </a:pPr>
            <a:r>
              <a:rPr sz="1333" spc="-27" dirty="0">
                <a:latin typeface="Gill Sans MT"/>
                <a:cs typeface="Gill Sans MT"/>
              </a:rPr>
              <a:t>Reg[rs2]</a:t>
            </a:r>
            <a:endParaRPr sz="1333">
              <a:latin typeface="Gill Sans MT"/>
              <a:cs typeface="Gill Sans MT"/>
            </a:endParaRPr>
          </a:p>
        </p:txBody>
      </p:sp>
      <p:sp>
        <p:nvSpPr>
          <p:cNvPr id="71" name="object 71"/>
          <p:cNvSpPr txBox="1"/>
          <p:nvPr/>
        </p:nvSpPr>
        <p:spPr>
          <a:xfrm>
            <a:off x="6948447" y="4540651"/>
            <a:ext cx="65024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87" dirty="0">
                <a:latin typeface="Gill Sans MT"/>
                <a:cs typeface="Gill Sans MT"/>
              </a:rPr>
              <a:t>3</a:t>
            </a:r>
            <a:r>
              <a:rPr sz="1333" spc="-80" dirty="0">
                <a:latin typeface="Gill Sans MT"/>
                <a:cs typeface="Gill Sans MT"/>
              </a:rPr>
              <a:t>1</a:t>
            </a:r>
            <a:r>
              <a:rPr sz="1333" spc="53" dirty="0">
                <a:latin typeface="Gill Sans MT"/>
                <a:cs typeface="Gill Sans MT"/>
              </a:rPr>
              <a:t>:</a:t>
            </a:r>
            <a:r>
              <a:rPr sz="1333" spc="-40" dirty="0">
                <a:latin typeface="Gill Sans MT"/>
                <a:cs typeface="Gill Sans MT"/>
              </a:rPr>
              <a:t>0]</a:t>
            </a:r>
            <a:endParaRPr sz="1333">
              <a:latin typeface="Gill Sans MT"/>
              <a:cs typeface="Gill Sans MT"/>
            </a:endParaRPr>
          </a:p>
        </p:txBody>
      </p:sp>
      <p:grpSp>
        <p:nvGrpSpPr>
          <p:cNvPr id="72" name="object 72"/>
          <p:cNvGrpSpPr/>
          <p:nvPr/>
        </p:nvGrpSpPr>
        <p:grpSpPr>
          <a:xfrm>
            <a:off x="3736847" y="3792733"/>
            <a:ext cx="7557347" cy="1797473"/>
            <a:chOff x="2802635" y="2844549"/>
            <a:chExt cx="5668010" cy="1348105"/>
          </a:xfrm>
        </p:grpSpPr>
        <p:sp>
          <p:nvSpPr>
            <p:cNvPr id="73" name="object 73"/>
            <p:cNvSpPr/>
            <p:nvPr/>
          </p:nvSpPr>
          <p:spPr>
            <a:xfrm>
              <a:off x="6942582" y="2882646"/>
              <a:ext cx="620395" cy="0"/>
            </a:xfrm>
            <a:custGeom>
              <a:avLst/>
              <a:gdLst/>
              <a:ahLst/>
              <a:cxnLst/>
              <a:rect l="l" t="t" r="r" b="b"/>
              <a:pathLst>
                <a:path w="620395">
                  <a:moveTo>
                    <a:pt x="0" y="0"/>
                  </a:moveTo>
                  <a:lnTo>
                    <a:pt x="619988" y="0"/>
                  </a:lnTo>
                </a:path>
              </a:pathLst>
            </a:custGeom>
            <a:ln w="25400">
              <a:solidFill>
                <a:srgbClr val="000000"/>
              </a:solidFill>
            </a:ln>
          </p:spPr>
          <p:txBody>
            <a:bodyPr wrap="square" lIns="0" tIns="0" rIns="0" bIns="0" rtlCol="0"/>
            <a:lstStyle/>
            <a:p>
              <a:endParaRPr sz="2400"/>
            </a:p>
          </p:txBody>
        </p:sp>
        <p:sp>
          <p:nvSpPr>
            <p:cNvPr id="74" name="object 74"/>
            <p:cNvSpPr/>
            <p:nvPr/>
          </p:nvSpPr>
          <p:spPr>
            <a:xfrm>
              <a:off x="7549875" y="284454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5" name="object 75"/>
            <p:cNvSpPr/>
            <p:nvPr/>
          </p:nvSpPr>
          <p:spPr>
            <a:xfrm>
              <a:off x="2821685" y="3620262"/>
              <a:ext cx="5629910" cy="553720"/>
            </a:xfrm>
            <a:custGeom>
              <a:avLst/>
              <a:gdLst/>
              <a:ahLst/>
              <a:cxnLst/>
              <a:rect l="l" t="t" r="r" b="b"/>
              <a:pathLst>
                <a:path w="5629909" h="553720">
                  <a:moveTo>
                    <a:pt x="0" y="0"/>
                  </a:moveTo>
                  <a:lnTo>
                    <a:pt x="5629656" y="0"/>
                  </a:lnTo>
                  <a:lnTo>
                    <a:pt x="5629656" y="553212"/>
                  </a:lnTo>
                  <a:lnTo>
                    <a:pt x="0" y="553212"/>
                  </a:lnTo>
                  <a:lnTo>
                    <a:pt x="0" y="0"/>
                  </a:lnTo>
                  <a:close/>
                </a:path>
              </a:pathLst>
            </a:custGeom>
            <a:ln w="38100">
              <a:solidFill>
                <a:srgbClr val="000000"/>
              </a:solidFill>
            </a:ln>
          </p:spPr>
          <p:txBody>
            <a:bodyPr wrap="square" lIns="0" tIns="0" rIns="0" bIns="0" rtlCol="0"/>
            <a:lstStyle/>
            <a:p>
              <a:endParaRPr sz="2400"/>
            </a:p>
          </p:txBody>
        </p:sp>
      </p:grpSp>
      <p:sp>
        <p:nvSpPr>
          <p:cNvPr id="76" name="object 76"/>
          <p:cNvSpPr txBox="1"/>
          <p:nvPr/>
        </p:nvSpPr>
        <p:spPr>
          <a:xfrm>
            <a:off x="5888615" y="5253717"/>
            <a:ext cx="1003300" cy="247141"/>
          </a:xfrm>
          <a:prstGeom prst="rect">
            <a:avLst/>
          </a:prstGeom>
        </p:spPr>
        <p:txBody>
          <a:bodyPr vert="horz" wrap="square" lIns="0" tIns="21167" rIns="0" bIns="0" rtlCol="0">
            <a:spAutoFit/>
          </a:bodyPr>
          <a:lstStyle/>
          <a:p>
            <a:pPr>
              <a:spcBef>
                <a:spcPts val="167"/>
              </a:spcBef>
            </a:pPr>
            <a:r>
              <a:rPr sz="1467" spc="-167" dirty="0">
                <a:latin typeface="Gill Sans MT"/>
                <a:cs typeface="Gill Sans MT"/>
              </a:rPr>
              <a:t>C</a:t>
            </a:r>
            <a:r>
              <a:rPr sz="1467" spc="-20" dirty="0">
                <a:latin typeface="Gill Sans MT"/>
                <a:cs typeface="Gill Sans MT"/>
              </a:rPr>
              <a:t>on</a:t>
            </a:r>
            <a:r>
              <a:rPr sz="1467" spc="-7" dirty="0">
                <a:latin typeface="Gill Sans MT"/>
                <a:cs typeface="Gill Sans MT"/>
              </a:rPr>
              <a:t>t</a:t>
            </a:r>
            <a:r>
              <a:rPr sz="1467" spc="-107" dirty="0">
                <a:latin typeface="Gill Sans MT"/>
                <a:cs typeface="Gill Sans MT"/>
              </a:rPr>
              <a:t>r</a:t>
            </a:r>
            <a:r>
              <a:rPr sz="1467" spc="-27" dirty="0">
                <a:latin typeface="Gill Sans MT"/>
                <a:cs typeface="Gill Sans MT"/>
              </a:rPr>
              <a:t>ol</a:t>
            </a:r>
            <a:r>
              <a:rPr sz="1467" spc="7" dirty="0">
                <a:latin typeface="Gill Sans MT"/>
                <a:cs typeface="Gill Sans MT"/>
              </a:rPr>
              <a:t> </a:t>
            </a:r>
            <a:r>
              <a:rPr sz="1467" spc="-13" dirty="0">
                <a:latin typeface="Gill Sans MT"/>
                <a:cs typeface="Gill Sans MT"/>
              </a:rPr>
              <a:t>l</a:t>
            </a:r>
            <a:r>
              <a:rPr sz="1467" spc="100" dirty="0">
                <a:latin typeface="Gill Sans MT"/>
                <a:cs typeface="Gill Sans MT"/>
              </a:rPr>
              <a:t>o</a:t>
            </a:r>
            <a:r>
              <a:rPr sz="1467" spc="87" dirty="0">
                <a:latin typeface="Gill Sans MT"/>
                <a:cs typeface="Gill Sans MT"/>
              </a:rPr>
              <a:t>g</a:t>
            </a:r>
            <a:r>
              <a:rPr sz="1467" spc="-13" dirty="0">
                <a:latin typeface="Gill Sans MT"/>
                <a:cs typeface="Gill Sans MT"/>
              </a:rPr>
              <a:t>i</a:t>
            </a:r>
            <a:r>
              <a:rPr sz="1467" spc="-20" dirty="0">
                <a:latin typeface="Gill Sans MT"/>
                <a:cs typeface="Gill Sans MT"/>
              </a:rPr>
              <a:t>c</a:t>
            </a:r>
            <a:endParaRPr sz="1467">
              <a:latin typeface="Gill Sans MT"/>
              <a:cs typeface="Gill Sans MT"/>
            </a:endParaRPr>
          </a:p>
        </p:txBody>
      </p:sp>
      <p:sp>
        <p:nvSpPr>
          <p:cNvPr id="77" name="object 77"/>
          <p:cNvSpPr txBox="1"/>
          <p:nvPr/>
        </p:nvSpPr>
        <p:spPr>
          <a:xfrm>
            <a:off x="7505511" y="4925827"/>
            <a:ext cx="1811020" cy="426485"/>
          </a:xfrm>
          <a:prstGeom prst="rect">
            <a:avLst/>
          </a:prstGeom>
        </p:spPr>
        <p:txBody>
          <a:bodyPr vert="horz" wrap="square" lIns="0" tIns="16087" rIns="0" bIns="0" rtlCol="0">
            <a:spAutoFit/>
          </a:bodyPr>
          <a:lstStyle/>
          <a:p>
            <a:pPr>
              <a:spcBef>
                <a:spcPts val="127"/>
              </a:spcBef>
            </a:pPr>
            <a:r>
              <a:rPr sz="1333" spc="-20" dirty="0">
                <a:latin typeface="Gill Sans MT"/>
                <a:cs typeface="Gill Sans MT"/>
              </a:rPr>
              <a:t>RegWriteEnable</a:t>
            </a:r>
            <a:r>
              <a:rPr sz="1333" spc="7" dirty="0">
                <a:latin typeface="Gill Sans MT"/>
                <a:cs typeface="Gill Sans MT"/>
              </a:rPr>
              <a:t> </a:t>
            </a:r>
            <a:r>
              <a:rPr sz="1333" spc="-67" dirty="0">
                <a:latin typeface="Gill Sans MT"/>
                <a:cs typeface="Gill Sans MT"/>
              </a:rPr>
              <a:t>(RegWEn)</a:t>
            </a:r>
            <a:endParaRPr sz="1333">
              <a:latin typeface="Gill Sans MT"/>
              <a:cs typeface="Gill Sans MT"/>
            </a:endParaRPr>
          </a:p>
          <a:p>
            <a:pPr>
              <a:lnSpc>
                <a:spcPct val="100000"/>
              </a:lnSpc>
            </a:pPr>
            <a:r>
              <a:rPr sz="1333" spc="-100" dirty="0">
                <a:latin typeface="Gill Sans MT"/>
                <a:cs typeface="Gill Sans MT"/>
              </a:rPr>
              <a:t>=1</a:t>
            </a:r>
            <a:endParaRPr sz="1333">
              <a:latin typeface="Gill Sans MT"/>
              <a:cs typeface="Gill Sans MT"/>
            </a:endParaRPr>
          </a:p>
        </p:txBody>
      </p:sp>
      <p:grpSp>
        <p:nvGrpSpPr>
          <p:cNvPr id="78" name="object 78"/>
          <p:cNvGrpSpPr/>
          <p:nvPr/>
        </p:nvGrpSpPr>
        <p:grpSpPr>
          <a:xfrm>
            <a:off x="8291580" y="3513328"/>
            <a:ext cx="1800013" cy="1325033"/>
            <a:chOff x="6218685" y="2634995"/>
            <a:chExt cx="1350010" cy="993775"/>
          </a:xfrm>
        </p:grpSpPr>
        <p:sp>
          <p:nvSpPr>
            <p:cNvPr id="79" name="object 79"/>
            <p:cNvSpPr/>
            <p:nvPr/>
          </p:nvSpPr>
          <p:spPr>
            <a:xfrm>
              <a:off x="6256782" y="3289042"/>
              <a:ext cx="0" cy="327025"/>
            </a:xfrm>
            <a:custGeom>
              <a:avLst/>
              <a:gdLst/>
              <a:ahLst/>
              <a:cxnLst/>
              <a:rect l="l" t="t" r="r" b="b"/>
              <a:pathLst>
                <a:path h="327025">
                  <a:moveTo>
                    <a:pt x="0" y="326948"/>
                  </a:moveTo>
                  <a:lnTo>
                    <a:pt x="0" y="0"/>
                  </a:lnTo>
                </a:path>
              </a:pathLst>
            </a:custGeom>
            <a:ln w="25400">
              <a:solidFill>
                <a:srgbClr val="000000"/>
              </a:solidFill>
            </a:ln>
          </p:spPr>
          <p:txBody>
            <a:bodyPr wrap="square" lIns="0" tIns="0" rIns="0" bIns="0" rtlCol="0"/>
            <a:lstStyle/>
            <a:p>
              <a:endParaRPr sz="2400"/>
            </a:p>
          </p:txBody>
        </p:sp>
        <p:sp>
          <p:nvSpPr>
            <p:cNvPr id="80" name="object 80"/>
            <p:cNvSpPr/>
            <p:nvPr/>
          </p:nvSpPr>
          <p:spPr>
            <a:xfrm>
              <a:off x="6218685" y="3225544"/>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pic>
          <p:nvPicPr>
            <p:cNvPr id="81" name="object 81"/>
            <p:cNvPicPr/>
            <p:nvPr/>
          </p:nvPicPr>
          <p:blipFill>
            <a:blip r:embed="rId2" cstate="print"/>
            <a:stretch>
              <a:fillRect/>
            </a:stretch>
          </p:blipFill>
          <p:spPr>
            <a:xfrm>
              <a:off x="7043929" y="2634995"/>
              <a:ext cx="524255" cy="746759"/>
            </a:xfrm>
            <a:prstGeom prst="rect">
              <a:avLst/>
            </a:prstGeom>
          </p:spPr>
        </p:pic>
      </p:grpSp>
      <p:sp>
        <p:nvSpPr>
          <p:cNvPr id="82" name="object 82"/>
          <p:cNvSpPr txBox="1"/>
          <p:nvPr/>
        </p:nvSpPr>
        <p:spPr>
          <a:xfrm>
            <a:off x="3837381" y="883275"/>
            <a:ext cx="7273713" cy="715366"/>
          </a:xfrm>
          <a:prstGeom prst="rect">
            <a:avLst/>
          </a:prstGeom>
        </p:spPr>
        <p:txBody>
          <a:bodyPr vert="horz" wrap="square" lIns="0" tIns="16933" rIns="0" bIns="0" rtlCol="0">
            <a:spAutoFit/>
          </a:bodyPr>
          <a:lstStyle/>
          <a:p>
            <a:pPr marL="16933">
              <a:lnSpc>
                <a:spcPts val="2667"/>
              </a:lnSpc>
              <a:spcBef>
                <a:spcPts val="133"/>
              </a:spcBef>
            </a:pP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dirty="0">
                <a:latin typeface="Courier New"/>
                <a:cs typeface="Courier New"/>
              </a:rPr>
              <a:t>4</a:t>
            </a:r>
            <a:endParaRPr sz="2400">
              <a:latin typeface="Courier New"/>
              <a:cs typeface="Courier New"/>
            </a:endParaRPr>
          </a:p>
          <a:p>
            <a:pPr marL="2887061">
              <a:lnSpc>
                <a:spcPts val="2667"/>
              </a:lnSpc>
            </a:pPr>
            <a:r>
              <a:rPr sz="2400" b="1" spc="-13" dirty="0">
                <a:latin typeface="Courier New"/>
                <a:cs typeface="Courier New"/>
              </a:rPr>
              <a:t>Reg[rd]</a:t>
            </a:r>
            <a:r>
              <a:rPr sz="2400" b="1" spc="-40"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Reg[rs1]</a:t>
            </a:r>
            <a:r>
              <a:rPr sz="2400" b="1" spc="-40"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Imm</a:t>
            </a:r>
            <a:endParaRPr sz="2400">
              <a:latin typeface="Courier New"/>
              <a:cs typeface="Courier New"/>
            </a:endParaRPr>
          </a:p>
        </p:txBody>
      </p:sp>
      <p:sp>
        <p:nvSpPr>
          <p:cNvPr id="83" name="object 83"/>
          <p:cNvSpPr txBox="1"/>
          <p:nvPr/>
        </p:nvSpPr>
        <p:spPr>
          <a:xfrm>
            <a:off x="8738661" y="5708403"/>
            <a:ext cx="2431627" cy="837964"/>
          </a:xfrm>
          <a:prstGeom prst="rect">
            <a:avLst/>
          </a:prstGeom>
        </p:spPr>
        <p:txBody>
          <a:bodyPr vert="horz" wrap="square" lIns="0" tIns="16933" rIns="0" bIns="0" rtlCol="0">
            <a:spAutoFit/>
          </a:bodyPr>
          <a:lstStyle/>
          <a:p>
            <a:pPr marL="666310" marR="6773" indent="-650224">
              <a:spcBef>
                <a:spcPts val="133"/>
              </a:spcBef>
            </a:pPr>
            <a:r>
              <a:rPr sz="2667" spc="-160" dirty="0">
                <a:latin typeface="Gill Sans MT"/>
                <a:cs typeface="Gill Sans MT"/>
              </a:rPr>
              <a:t>I</a:t>
            </a:r>
            <a:r>
              <a:rPr sz="2667" spc="13" dirty="0">
                <a:latin typeface="Gill Sans MT"/>
                <a:cs typeface="Gill Sans MT"/>
              </a:rPr>
              <a:t>mme</a:t>
            </a:r>
            <a:r>
              <a:rPr sz="2667" spc="20" dirty="0">
                <a:latin typeface="Gill Sans MT"/>
                <a:cs typeface="Gill Sans MT"/>
              </a:rPr>
              <a:t>d</a:t>
            </a:r>
            <a:r>
              <a:rPr sz="2667" spc="-80" dirty="0">
                <a:latin typeface="Gill Sans MT"/>
                <a:cs typeface="Gill Sans MT"/>
              </a:rPr>
              <a:t>i</a:t>
            </a:r>
            <a:r>
              <a:rPr sz="2667" spc="253" dirty="0">
                <a:latin typeface="Gill Sans MT"/>
                <a:cs typeface="Gill Sans MT"/>
              </a:rPr>
              <a:t>a</a:t>
            </a:r>
            <a:r>
              <a:rPr sz="2667" spc="-233" dirty="0">
                <a:latin typeface="Gill Sans MT"/>
                <a:cs typeface="Gill Sans MT"/>
              </a:rPr>
              <a:t>t</a:t>
            </a:r>
            <a:r>
              <a:rPr sz="2667" spc="20" dirty="0">
                <a:latin typeface="Gill Sans MT"/>
                <a:cs typeface="Gill Sans MT"/>
              </a:rPr>
              <a:t>e</a:t>
            </a:r>
            <a:r>
              <a:rPr sz="2667" spc="-127" dirty="0">
                <a:latin typeface="Gill Sans MT"/>
                <a:cs typeface="Gill Sans MT"/>
              </a:rPr>
              <a:t> </a:t>
            </a:r>
            <a:r>
              <a:rPr sz="2667" spc="27" dirty="0">
                <a:latin typeface="Gill Sans MT"/>
                <a:cs typeface="Gill Sans MT"/>
              </a:rPr>
              <a:t>s</a:t>
            </a:r>
            <a:r>
              <a:rPr sz="2667" spc="47" dirty="0">
                <a:latin typeface="Gill Sans MT"/>
                <a:cs typeface="Gill Sans MT"/>
              </a:rPr>
              <a:t>h</a:t>
            </a:r>
            <a:r>
              <a:rPr sz="2667" spc="-133" dirty="0">
                <a:latin typeface="Gill Sans MT"/>
                <a:cs typeface="Gill Sans MT"/>
              </a:rPr>
              <a:t>o</a:t>
            </a:r>
            <a:r>
              <a:rPr sz="2667" spc="7" dirty="0">
                <a:latin typeface="Gill Sans MT"/>
                <a:cs typeface="Gill Sans MT"/>
              </a:rPr>
              <a:t>u</a:t>
            </a:r>
            <a:r>
              <a:rPr sz="2667" spc="-80" dirty="0">
                <a:latin typeface="Gill Sans MT"/>
                <a:cs typeface="Gill Sans MT"/>
              </a:rPr>
              <a:t>l</a:t>
            </a:r>
            <a:r>
              <a:rPr sz="2667" spc="20" dirty="0">
                <a:latin typeface="Gill Sans MT"/>
                <a:cs typeface="Gill Sans MT"/>
              </a:rPr>
              <a:t>d  </a:t>
            </a:r>
            <a:r>
              <a:rPr sz="2667" spc="40" dirty="0">
                <a:latin typeface="Gill Sans MT"/>
                <a:cs typeface="Gill Sans MT"/>
              </a:rPr>
              <a:t>be</a:t>
            </a:r>
            <a:r>
              <a:rPr sz="2667" spc="-152" dirty="0">
                <a:latin typeface="Gill Sans MT"/>
                <a:cs typeface="Gill Sans MT"/>
              </a:rPr>
              <a:t> </a:t>
            </a:r>
            <a:r>
              <a:rPr sz="2667" spc="-67" dirty="0">
                <a:latin typeface="Gill Sans MT"/>
                <a:cs typeface="Gill Sans MT"/>
              </a:rPr>
              <a:t>here</a:t>
            </a:r>
            <a:endParaRPr sz="2667">
              <a:latin typeface="Gill Sans MT"/>
              <a:cs typeface="Gill Sans MT"/>
            </a:endParaRPr>
          </a:p>
        </p:txBody>
      </p:sp>
      <p:grpSp>
        <p:nvGrpSpPr>
          <p:cNvPr id="84" name="object 84"/>
          <p:cNvGrpSpPr/>
          <p:nvPr/>
        </p:nvGrpSpPr>
        <p:grpSpPr>
          <a:xfrm>
            <a:off x="9564625" y="4287520"/>
            <a:ext cx="378460" cy="1551093"/>
            <a:chOff x="7173468" y="3215640"/>
            <a:chExt cx="283845" cy="1163320"/>
          </a:xfrm>
        </p:grpSpPr>
        <p:pic>
          <p:nvPicPr>
            <p:cNvPr id="85" name="object 85"/>
            <p:cNvPicPr/>
            <p:nvPr/>
          </p:nvPicPr>
          <p:blipFill>
            <a:blip r:embed="rId3" cstate="print"/>
            <a:stretch>
              <a:fillRect/>
            </a:stretch>
          </p:blipFill>
          <p:spPr>
            <a:xfrm>
              <a:off x="7173468" y="3215640"/>
              <a:ext cx="283462" cy="1162811"/>
            </a:xfrm>
            <a:prstGeom prst="rect">
              <a:avLst/>
            </a:prstGeom>
          </p:spPr>
        </p:pic>
        <p:sp>
          <p:nvSpPr>
            <p:cNvPr id="86" name="object 86"/>
            <p:cNvSpPr/>
            <p:nvPr/>
          </p:nvSpPr>
          <p:spPr>
            <a:xfrm>
              <a:off x="7303770" y="3421625"/>
              <a:ext cx="11430" cy="891540"/>
            </a:xfrm>
            <a:custGeom>
              <a:avLst/>
              <a:gdLst/>
              <a:ahLst/>
              <a:cxnLst/>
              <a:rect l="l" t="t" r="r" b="b"/>
              <a:pathLst>
                <a:path w="11429" h="891539">
                  <a:moveTo>
                    <a:pt x="0" y="891108"/>
                  </a:moveTo>
                  <a:lnTo>
                    <a:pt x="10807" y="0"/>
                  </a:lnTo>
                </a:path>
              </a:pathLst>
            </a:custGeom>
            <a:ln w="19050">
              <a:solidFill>
                <a:srgbClr val="D7E055"/>
              </a:solidFill>
            </a:ln>
          </p:spPr>
          <p:txBody>
            <a:bodyPr wrap="square" lIns="0" tIns="0" rIns="0" bIns="0" rtlCol="0"/>
            <a:lstStyle/>
            <a:p>
              <a:endParaRPr sz="2400"/>
            </a:p>
          </p:txBody>
        </p:sp>
        <p:sp>
          <p:nvSpPr>
            <p:cNvPr id="87" name="object 87"/>
            <p:cNvSpPr/>
            <p:nvPr/>
          </p:nvSpPr>
          <p:spPr>
            <a:xfrm>
              <a:off x="7276328" y="3358131"/>
              <a:ext cx="76200" cy="76835"/>
            </a:xfrm>
            <a:custGeom>
              <a:avLst/>
              <a:gdLst/>
              <a:ahLst/>
              <a:cxnLst/>
              <a:rect l="l" t="t" r="r" b="b"/>
              <a:pathLst>
                <a:path w="76200" h="76835">
                  <a:moveTo>
                    <a:pt x="39027" y="0"/>
                  </a:moveTo>
                  <a:lnTo>
                    <a:pt x="0" y="75730"/>
                  </a:lnTo>
                  <a:lnTo>
                    <a:pt x="76200" y="76657"/>
                  </a:lnTo>
                  <a:lnTo>
                    <a:pt x="39027" y="0"/>
                  </a:lnTo>
                  <a:close/>
                </a:path>
              </a:pathLst>
            </a:custGeom>
            <a:solidFill>
              <a:srgbClr val="D7E055"/>
            </a:solidFill>
          </p:spPr>
          <p:txBody>
            <a:bodyPr wrap="square" lIns="0" tIns="0" rIns="0" bIns="0" rtlCol="0"/>
            <a:lstStyle/>
            <a:p>
              <a:endParaRPr sz="2400"/>
            </a:p>
          </p:txBody>
        </p:sp>
      </p:grpSp>
      <p:sp>
        <p:nvSpPr>
          <p:cNvPr id="88" name="Date Placeholder 87">
            <a:extLst>
              <a:ext uri="{FF2B5EF4-FFF2-40B4-BE49-F238E27FC236}">
                <a16:creationId xmlns:a16="http://schemas.microsoft.com/office/drawing/2014/main" id="{2D26E9CE-1E7E-4986-9281-6834D2171D3D}"/>
              </a:ext>
            </a:extLst>
          </p:cNvPr>
          <p:cNvSpPr>
            <a:spLocks noGrp="1"/>
          </p:cNvSpPr>
          <p:nvPr>
            <p:ph type="dt" sz="half" idx="10"/>
          </p:nvPr>
        </p:nvSpPr>
        <p:spPr/>
        <p:txBody>
          <a:bodyPr/>
          <a:lstStyle/>
          <a:p>
            <a:fld id="{6D591E75-411A-4F8F-B872-81E29AF47846}" type="datetime1">
              <a:rPr lang="en-US" smtClean="0"/>
              <a:t>5/11/2024</a:t>
            </a:fld>
            <a:endParaRPr lang="en-US"/>
          </a:p>
        </p:txBody>
      </p:sp>
      <p:sp>
        <p:nvSpPr>
          <p:cNvPr id="89" name="Slide Number Placeholder 88">
            <a:extLst>
              <a:ext uri="{FF2B5EF4-FFF2-40B4-BE49-F238E27FC236}">
                <a16:creationId xmlns:a16="http://schemas.microsoft.com/office/drawing/2014/main" id="{03129E76-8120-495F-8AA5-4FAFC099BA92}"/>
              </a:ext>
            </a:extLst>
          </p:cNvPr>
          <p:cNvSpPr>
            <a:spLocks noGrp="1"/>
          </p:cNvSpPr>
          <p:nvPr>
            <p:ph type="sldNum" sz="quarter" idx="12"/>
          </p:nvPr>
        </p:nvSpPr>
        <p:spPr/>
        <p:txBody>
          <a:bodyPr/>
          <a:lstStyle/>
          <a:p>
            <a:fld id="{AB6352F2-FB44-4DA6-821F-C2F4E454E2C0}"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5"/>
            <a:ext cx="6910556" cy="695062"/>
          </a:xfrm>
          <a:prstGeom prst="rect">
            <a:avLst/>
          </a:prstGeom>
        </p:spPr>
        <p:txBody>
          <a:bodyPr vert="horz" wrap="square" lIns="0" tIns="17780" rIns="0" bIns="0" rtlCol="0" anchor="ctr">
            <a:spAutoFit/>
          </a:bodyPr>
          <a:lstStyle/>
          <a:p>
            <a:pPr marL="16933">
              <a:lnSpc>
                <a:spcPct val="100000"/>
              </a:lnSpc>
              <a:spcBef>
                <a:spcPts val="140"/>
              </a:spcBef>
            </a:pPr>
            <a:r>
              <a:rPr spc="-420" dirty="0"/>
              <a:t>A</a:t>
            </a:r>
            <a:r>
              <a:rPr spc="107" dirty="0"/>
              <a:t>dd</a:t>
            </a:r>
            <a:r>
              <a:rPr spc="-13" dirty="0"/>
              <a:t>i</a:t>
            </a:r>
            <a:r>
              <a:rPr spc="87" dirty="0"/>
              <a:t>n</a:t>
            </a:r>
            <a:r>
              <a:rPr spc="527" dirty="0"/>
              <a:t>g</a:t>
            </a:r>
            <a:r>
              <a:rPr spc="-400" dirty="0"/>
              <a:t> </a:t>
            </a:r>
            <a:r>
              <a:rPr b="1" spc="-120" dirty="0">
                <a:latin typeface="Courier New"/>
                <a:cs typeface="Courier New"/>
              </a:rPr>
              <a:t>add</a:t>
            </a:r>
            <a:r>
              <a:rPr b="1" dirty="0">
                <a:latin typeface="Courier New"/>
                <a:cs typeface="Courier New"/>
              </a:rPr>
              <a:t>i</a:t>
            </a:r>
            <a:r>
              <a:rPr b="1" spc="-1733" dirty="0">
                <a:latin typeface="Courier New"/>
                <a:cs typeface="Courier New"/>
              </a:rPr>
              <a:t> </a:t>
            </a:r>
            <a:r>
              <a:rPr spc="-87" dirty="0"/>
              <a:t>t</a:t>
            </a:r>
            <a:r>
              <a:rPr spc="-113" dirty="0"/>
              <a:t>o</a:t>
            </a:r>
            <a:r>
              <a:rPr spc="-367" dirty="0"/>
              <a:t> </a:t>
            </a:r>
            <a:r>
              <a:rPr spc="-579" dirty="0"/>
              <a:t>D</a:t>
            </a:r>
            <a:r>
              <a:rPr spc="247" dirty="0"/>
              <a:t>a</a:t>
            </a:r>
            <a:r>
              <a:rPr spc="113" dirty="0"/>
              <a:t>t</a:t>
            </a:r>
            <a:r>
              <a:rPr spc="240" dirty="0"/>
              <a:t>a</a:t>
            </a:r>
            <a:r>
              <a:rPr spc="293" dirty="0"/>
              <a:t>p</a:t>
            </a:r>
            <a:r>
              <a:rPr spc="413" dirty="0"/>
              <a:t>a</a:t>
            </a:r>
            <a:r>
              <a:rPr spc="27" dirty="0"/>
              <a:t>th</a:t>
            </a:r>
          </a:p>
        </p:txBody>
      </p:sp>
      <p:grpSp>
        <p:nvGrpSpPr>
          <p:cNvPr id="3" name="object 3"/>
          <p:cNvGrpSpPr/>
          <p:nvPr/>
        </p:nvGrpSpPr>
        <p:grpSpPr>
          <a:xfrm>
            <a:off x="10794753" y="4034534"/>
            <a:ext cx="114300" cy="788247"/>
            <a:chOff x="8096064" y="3025900"/>
            <a:chExt cx="85725" cy="591185"/>
          </a:xfrm>
        </p:grpSpPr>
        <p:sp>
          <p:nvSpPr>
            <p:cNvPr id="4" name="object 4"/>
            <p:cNvSpPr/>
            <p:nvPr/>
          </p:nvSpPr>
          <p:spPr>
            <a:xfrm>
              <a:off x="8138922" y="3097335"/>
              <a:ext cx="0" cy="505459"/>
            </a:xfrm>
            <a:custGeom>
              <a:avLst/>
              <a:gdLst/>
              <a:ahLst/>
              <a:cxnLst/>
              <a:rect l="l" t="t" r="r" b="b"/>
              <a:pathLst>
                <a:path h="505460">
                  <a:moveTo>
                    <a:pt x="0" y="505459"/>
                  </a:moveTo>
                  <a:lnTo>
                    <a:pt x="0"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8096064" y="3025900"/>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10431815" y="4886015"/>
            <a:ext cx="1047327" cy="426485"/>
          </a:xfrm>
          <a:prstGeom prst="rect">
            <a:avLst/>
          </a:prstGeom>
        </p:spPr>
        <p:txBody>
          <a:bodyPr vert="horz" wrap="square" lIns="0" tIns="16087" rIns="0" bIns="0" rtlCol="0">
            <a:spAutoFit/>
          </a:bodyPr>
          <a:lstStyle/>
          <a:p>
            <a:pPr marR="6773">
              <a:spcBef>
                <a:spcPts val="127"/>
              </a:spcBef>
            </a:pPr>
            <a:r>
              <a:rPr sz="1333" spc="-53" dirty="0">
                <a:latin typeface="Gill Sans MT"/>
                <a:cs typeface="Gill Sans MT"/>
              </a:rPr>
              <a:t>ALUSel </a:t>
            </a:r>
            <a:r>
              <a:rPr sz="1333" spc="-47" dirty="0">
                <a:latin typeface="Gill Sans MT"/>
                <a:cs typeface="Gill Sans MT"/>
              </a:rPr>
              <a:t> </a:t>
            </a:r>
            <a:r>
              <a:rPr sz="1333" spc="-100" dirty="0">
                <a:latin typeface="Gill Sans MT"/>
                <a:cs typeface="Gill Sans MT"/>
              </a:rPr>
              <a:t>(</a:t>
            </a:r>
            <a:r>
              <a:rPr sz="1333" spc="53" dirty="0">
                <a:latin typeface="Gill Sans MT"/>
                <a:cs typeface="Gill Sans MT"/>
              </a:rPr>
              <a:t>add</a:t>
            </a:r>
            <a:r>
              <a:rPr sz="1333" spc="60" dirty="0">
                <a:latin typeface="Gill Sans MT"/>
                <a:cs typeface="Gill Sans MT"/>
              </a:rPr>
              <a:t>=</a:t>
            </a:r>
            <a:r>
              <a:rPr sz="1333" spc="33" dirty="0">
                <a:latin typeface="Gill Sans MT"/>
                <a:cs typeface="Gill Sans MT"/>
              </a:rPr>
              <a:t>0</a:t>
            </a:r>
            <a:r>
              <a:rPr sz="1333" spc="160" dirty="0">
                <a:latin typeface="Gill Sans MT"/>
                <a:cs typeface="Gill Sans MT"/>
              </a:rPr>
              <a:t>/</a:t>
            </a:r>
            <a:r>
              <a:rPr sz="1333" spc="67" dirty="0">
                <a:latin typeface="Gill Sans MT"/>
                <a:cs typeface="Gill Sans MT"/>
              </a:rPr>
              <a:t>s</a:t>
            </a:r>
            <a:r>
              <a:rPr sz="1333" spc="33" dirty="0">
                <a:latin typeface="Gill Sans MT"/>
                <a:cs typeface="Gill Sans MT"/>
              </a:rPr>
              <a:t>u</a:t>
            </a:r>
            <a:r>
              <a:rPr sz="1333" spc="20" dirty="0">
                <a:latin typeface="Gill Sans MT"/>
                <a:cs typeface="Gill Sans MT"/>
              </a:rPr>
              <a:t>b</a:t>
            </a:r>
            <a:r>
              <a:rPr sz="1333" spc="27" dirty="0">
                <a:latin typeface="Gill Sans MT"/>
                <a:cs typeface="Gill Sans MT"/>
              </a:rPr>
              <a:t>=</a:t>
            </a:r>
            <a:r>
              <a:rPr sz="1333" spc="-193" dirty="0">
                <a:latin typeface="Gill Sans MT"/>
                <a:cs typeface="Gill Sans MT"/>
              </a:rPr>
              <a:t>1</a:t>
            </a:r>
            <a:r>
              <a:rPr sz="1333" spc="-133" dirty="0">
                <a:latin typeface="Gill Sans MT"/>
                <a:cs typeface="Gill Sans MT"/>
              </a:rPr>
              <a:t>)</a:t>
            </a:r>
            <a:endParaRPr sz="1333">
              <a:latin typeface="Gill Sans MT"/>
              <a:cs typeface="Gill Sans MT"/>
            </a:endParaRPr>
          </a:p>
        </p:txBody>
      </p:sp>
      <p:grpSp>
        <p:nvGrpSpPr>
          <p:cNvPr id="7" name="object 7"/>
          <p:cNvGrpSpPr/>
          <p:nvPr/>
        </p:nvGrpSpPr>
        <p:grpSpPr>
          <a:xfrm>
            <a:off x="5131815" y="1719071"/>
            <a:ext cx="1640840" cy="1706880"/>
            <a:chOff x="3848861" y="1289303"/>
            <a:chExt cx="1230630" cy="1280160"/>
          </a:xfrm>
        </p:grpSpPr>
        <p:sp>
          <p:nvSpPr>
            <p:cNvPr id="8" name="object 8"/>
            <p:cNvSpPr/>
            <p:nvPr/>
          </p:nvSpPr>
          <p:spPr>
            <a:xfrm>
              <a:off x="4792217" y="2556509"/>
              <a:ext cx="274320" cy="0"/>
            </a:xfrm>
            <a:custGeom>
              <a:avLst/>
              <a:gdLst/>
              <a:ahLst/>
              <a:cxnLst/>
              <a:rect l="l" t="t" r="r" b="b"/>
              <a:pathLst>
                <a:path w="274320">
                  <a:moveTo>
                    <a:pt x="0" y="0"/>
                  </a:moveTo>
                  <a:lnTo>
                    <a:pt x="274320" y="0"/>
                  </a:lnTo>
                </a:path>
              </a:pathLst>
            </a:custGeom>
            <a:ln w="25400">
              <a:solidFill>
                <a:srgbClr val="000000"/>
              </a:solidFill>
            </a:ln>
          </p:spPr>
          <p:txBody>
            <a:bodyPr wrap="square" lIns="0" tIns="0" rIns="0" bIns="0" rtlCol="0"/>
            <a:lstStyle/>
            <a:p>
              <a:endParaRPr sz="2400"/>
            </a:p>
          </p:txBody>
        </p:sp>
        <p:sp>
          <p:nvSpPr>
            <p:cNvPr id="9" name="object 9"/>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close/>
                </a:path>
              </a:pathLst>
            </a:custGeom>
            <a:solidFill>
              <a:srgbClr val="FFFFFF"/>
            </a:solidFill>
          </p:spPr>
          <p:txBody>
            <a:bodyPr wrap="square" lIns="0" tIns="0" rIns="0" bIns="0" rtlCol="0"/>
            <a:lstStyle/>
            <a:p>
              <a:endParaRPr sz="2400"/>
            </a:p>
          </p:txBody>
        </p:sp>
        <p:sp>
          <p:nvSpPr>
            <p:cNvPr id="10" name="object 10"/>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1" name="object 11"/>
            <p:cNvSpPr/>
            <p:nvPr/>
          </p:nvSpPr>
          <p:spPr>
            <a:xfrm>
              <a:off x="3864101"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2" name="object 12"/>
          <p:cNvSpPr txBox="1"/>
          <p:nvPr/>
        </p:nvSpPr>
        <p:spPr>
          <a:xfrm>
            <a:off x="4882555" y="1664454"/>
            <a:ext cx="1418167" cy="603456"/>
          </a:xfrm>
          <a:prstGeom prst="rect">
            <a:avLst/>
          </a:prstGeom>
        </p:spPr>
        <p:txBody>
          <a:bodyPr vert="horz" wrap="square" lIns="0" tIns="102447" rIns="0" bIns="0" rtlCol="0">
            <a:spAutoFit/>
          </a:bodyPr>
          <a:lstStyle/>
          <a:p>
            <a:pPr marL="16933">
              <a:spcBef>
                <a:spcPts val="807"/>
              </a:spcBef>
            </a:pPr>
            <a:r>
              <a:rPr sz="1333" spc="13" dirty="0">
                <a:latin typeface="Gill Sans MT"/>
                <a:cs typeface="Gill Sans MT"/>
              </a:rPr>
              <a:t>+4</a:t>
            </a:r>
            <a:endParaRPr sz="1333">
              <a:latin typeface="Gill Sans MT"/>
              <a:cs typeface="Gill Sans MT"/>
            </a:endParaRPr>
          </a:p>
          <a:p>
            <a:pPr marL="573179">
              <a:spcBef>
                <a:spcPts val="673"/>
              </a:spcBef>
              <a:tabLst>
                <a:tab pos="1400352" algn="l"/>
              </a:tabLst>
            </a:pPr>
            <a:r>
              <a:rPr sz="1333" spc="-20" dirty="0">
                <a:latin typeface="Gill Sans MT"/>
                <a:cs typeface="Gill Sans MT"/>
              </a:rPr>
              <a:t>Add  </a:t>
            </a:r>
            <a:r>
              <a:rPr sz="1333" spc="-100" dirty="0">
                <a:latin typeface="Gill Sans MT"/>
                <a:cs typeface="Gill Sans MT"/>
              </a:rPr>
              <a:t> </a:t>
            </a:r>
            <a:r>
              <a:rPr sz="1333" u="heavy" spc="-60" dirty="0">
                <a:uFill>
                  <a:solidFill>
                    <a:srgbClr val="000000"/>
                  </a:solidFill>
                </a:uFill>
                <a:latin typeface="Gill Sans MT"/>
                <a:cs typeface="Gill Sans MT"/>
              </a:rPr>
              <a:t> </a:t>
            </a:r>
            <a:r>
              <a:rPr sz="1333" u="heavy" dirty="0">
                <a:uFill>
                  <a:solidFill>
                    <a:srgbClr val="000000"/>
                  </a:solidFill>
                </a:uFill>
                <a:latin typeface="Gill Sans MT"/>
                <a:cs typeface="Gill Sans MT"/>
              </a:rPr>
              <a:t>	</a:t>
            </a:r>
            <a:endParaRPr sz="1333">
              <a:latin typeface="Gill Sans MT"/>
              <a:cs typeface="Gill Sans MT"/>
            </a:endParaRPr>
          </a:p>
        </p:txBody>
      </p:sp>
      <p:sp>
        <p:nvSpPr>
          <p:cNvPr id="13" name="object 13"/>
          <p:cNvSpPr txBox="1"/>
          <p:nvPr/>
        </p:nvSpPr>
        <p:spPr>
          <a:xfrm>
            <a:off x="4444503" y="3719525"/>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grpSp>
        <p:nvGrpSpPr>
          <p:cNvPr id="14" name="object 14"/>
          <p:cNvGrpSpPr/>
          <p:nvPr/>
        </p:nvGrpSpPr>
        <p:grpSpPr>
          <a:xfrm>
            <a:off x="4655566" y="2909823"/>
            <a:ext cx="1731433" cy="1371600"/>
            <a:chOff x="3491674" y="2182367"/>
            <a:chExt cx="1298575" cy="1028700"/>
          </a:xfrm>
        </p:grpSpPr>
        <p:sp>
          <p:nvSpPr>
            <p:cNvPr id="15" name="object 15"/>
            <p:cNvSpPr/>
            <p:nvPr/>
          </p:nvSpPr>
          <p:spPr>
            <a:xfrm>
              <a:off x="3612641"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6" name="object 16"/>
            <p:cNvSpPr/>
            <p:nvPr/>
          </p:nvSpPr>
          <p:spPr>
            <a:xfrm>
              <a:off x="3865438"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7" name="object 17"/>
            <p:cNvSpPr/>
            <p:nvPr/>
          </p:nvSpPr>
          <p:spPr>
            <a:xfrm>
              <a:off x="3961637" y="2201417"/>
              <a:ext cx="809625" cy="990600"/>
            </a:xfrm>
            <a:custGeom>
              <a:avLst/>
              <a:gdLst/>
              <a:ahLst/>
              <a:cxnLst/>
              <a:rect l="l" t="t" r="r" b="b"/>
              <a:pathLst>
                <a:path w="809625" h="990600">
                  <a:moveTo>
                    <a:pt x="809243" y="0"/>
                  </a:moveTo>
                  <a:lnTo>
                    <a:pt x="0" y="0"/>
                  </a:lnTo>
                  <a:lnTo>
                    <a:pt x="0" y="990600"/>
                  </a:lnTo>
                  <a:lnTo>
                    <a:pt x="809243" y="990600"/>
                  </a:lnTo>
                  <a:lnTo>
                    <a:pt x="809243" y="0"/>
                  </a:lnTo>
                  <a:close/>
                </a:path>
              </a:pathLst>
            </a:custGeom>
            <a:solidFill>
              <a:srgbClr val="FFFFFF"/>
            </a:solidFill>
          </p:spPr>
          <p:txBody>
            <a:bodyPr wrap="square" lIns="0" tIns="0" rIns="0" bIns="0" rtlCol="0"/>
            <a:lstStyle/>
            <a:p>
              <a:endParaRPr sz="2400"/>
            </a:p>
          </p:txBody>
        </p:sp>
        <p:sp>
          <p:nvSpPr>
            <p:cNvPr id="18" name="object 18"/>
            <p:cNvSpPr/>
            <p:nvPr/>
          </p:nvSpPr>
          <p:spPr>
            <a:xfrm>
              <a:off x="3961637" y="2201417"/>
              <a:ext cx="809625" cy="990600"/>
            </a:xfrm>
            <a:custGeom>
              <a:avLst/>
              <a:gdLst/>
              <a:ahLst/>
              <a:cxnLst/>
              <a:rect l="l" t="t" r="r" b="b"/>
              <a:pathLst>
                <a:path w="809625" h="990600">
                  <a:moveTo>
                    <a:pt x="0" y="0"/>
                  </a:moveTo>
                  <a:lnTo>
                    <a:pt x="809243" y="0"/>
                  </a:lnTo>
                  <a:lnTo>
                    <a:pt x="809243"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9" name="object 19"/>
            <p:cNvSpPr/>
            <p:nvPr/>
          </p:nvSpPr>
          <p:spPr>
            <a:xfrm>
              <a:off x="3505961"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20" name="object 20"/>
          <p:cNvSpPr txBox="1"/>
          <p:nvPr/>
        </p:nvSpPr>
        <p:spPr>
          <a:xfrm>
            <a:off x="5327021" y="3086902"/>
            <a:ext cx="344593" cy="221365"/>
          </a:xfrm>
          <a:prstGeom prst="rect">
            <a:avLst/>
          </a:prstGeom>
        </p:spPr>
        <p:txBody>
          <a:bodyPr vert="horz" wrap="square" lIns="0" tIns="16087" rIns="0" bIns="0" rtlCol="0">
            <a:spAutoFit/>
          </a:bodyPr>
          <a:lstStyle/>
          <a:p>
            <a:pPr>
              <a:spcBef>
                <a:spcPts val="127"/>
              </a:spcBef>
            </a:pPr>
            <a:r>
              <a:rPr sz="1333" spc="27" dirty="0">
                <a:latin typeface="Gill Sans MT"/>
                <a:cs typeface="Gill Sans MT"/>
              </a:rPr>
              <a:t>addr</a:t>
            </a:r>
            <a:endParaRPr sz="1333">
              <a:latin typeface="Gill Sans MT"/>
              <a:cs typeface="Gill Sans MT"/>
            </a:endParaRPr>
          </a:p>
        </p:txBody>
      </p:sp>
      <p:sp>
        <p:nvSpPr>
          <p:cNvPr id="21" name="object 21"/>
          <p:cNvSpPr txBox="1"/>
          <p:nvPr/>
        </p:nvSpPr>
        <p:spPr>
          <a:xfrm>
            <a:off x="5982447" y="3274578"/>
            <a:ext cx="259927" cy="221365"/>
          </a:xfrm>
          <a:prstGeom prst="rect">
            <a:avLst/>
          </a:prstGeom>
        </p:spPr>
        <p:txBody>
          <a:bodyPr vert="horz" wrap="square" lIns="0" tIns="16087" rIns="0" bIns="0" rtlCol="0">
            <a:spAutoFit/>
          </a:bodyPr>
          <a:lstStyle/>
          <a:p>
            <a:pPr>
              <a:spcBef>
                <a:spcPts val="127"/>
              </a:spcBef>
            </a:pPr>
            <a:r>
              <a:rPr sz="1333" spc="33" dirty="0">
                <a:latin typeface="Gill Sans MT"/>
                <a:cs typeface="Gill Sans MT"/>
              </a:rPr>
              <a:t>ins</a:t>
            </a:r>
            <a:r>
              <a:rPr sz="1333" spc="-127" dirty="0">
                <a:latin typeface="Gill Sans MT"/>
                <a:cs typeface="Gill Sans MT"/>
              </a:rPr>
              <a:t>t</a:t>
            </a:r>
            <a:endParaRPr sz="1333">
              <a:latin typeface="Gill Sans MT"/>
              <a:cs typeface="Gill Sans MT"/>
            </a:endParaRPr>
          </a:p>
        </p:txBody>
      </p:sp>
      <p:sp>
        <p:nvSpPr>
          <p:cNvPr id="22" name="object 22"/>
          <p:cNvSpPr txBox="1"/>
          <p:nvPr/>
        </p:nvSpPr>
        <p:spPr>
          <a:xfrm>
            <a:off x="5569093" y="3903643"/>
            <a:ext cx="447040" cy="247141"/>
          </a:xfrm>
          <a:prstGeom prst="rect">
            <a:avLst/>
          </a:prstGeom>
        </p:spPr>
        <p:txBody>
          <a:bodyPr vert="horz" wrap="square" lIns="0" tIns="21167" rIns="0" bIns="0" rtlCol="0">
            <a:spAutoFit/>
          </a:bodyPr>
          <a:lstStyle/>
          <a:p>
            <a:pPr>
              <a:spcBef>
                <a:spcPts val="167"/>
              </a:spcBef>
            </a:pPr>
            <a:r>
              <a:rPr sz="1467" spc="13" dirty="0">
                <a:latin typeface="Gill Sans MT"/>
                <a:cs typeface="Gill Sans MT"/>
              </a:rPr>
              <a:t>I</a:t>
            </a:r>
            <a:r>
              <a:rPr sz="1467" dirty="0">
                <a:latin typeface="Gill Sans MT"/>
                <a:cs typeface="Gill Sans MT"/>
              </a:rPr>
              <a:t>M</a:t>
            </a:r>
            <a:r>
              <a:rPr sz="1467" spc="-73" dirty="0">
                <a:latin typeface="Gill Sans MT"/>
                <a:cs typeface="Gill Sans MT"/>
              </a:rPr>
              <a:t>E</a:t>
            </a:r>
            <a:r>
              <a:rPr sz="1467" spc="27" dirty="0">
                <a:latin typeface="Gill Sans MT"/>
                <a:cs typeface="Gill Sans MT"/>
              </a:rPr>
              <a:t>M</a:t>
            </a:r>
            <a:endParaRPr sz="1467">
              <a:latin typeface="Gill Sans MT"/>
              <a:cs typeface="Gill Sans MT"/>
            </a:endParaRPr>
          </a:p>
        </p:txBody>
      </p:sp>
      <p:grpSp>
        <p:nvGrpSpPr>
          <p:cNvPr id="23" name="object 23"/>
          <p:cNvGrpSpPr/>
          <p:nvPr/>
        </p:nvGrpSpPr>
        <p:grpSpPr>
          <a:xfrm>
            <a:off x="4505960" y="2778760"/>
            <a:ext cx="419947" cy="833120"/>
            <a:chOff x="3379470" y="2084070"/>
            <a:chExt cx="314960" cy="624840"/>
          </a:xfrm>
        </p:grpSpPr>
        <p:sp>
          <p:nvSpPr>
            <p:cNvPr id="24" name="object 24"/>
            <p:cNvSpPr/>
            <p:nvPr/>
          </p:nvSpPr>
          <p:spPr>
            <a:xfrm>
              <a:off x="3379470" y="2084070"/>
              <a:ext cx="219710" cy="624840"/>
            </a:xfrm>
            <a:custGeom>
              <a:avLst/>
              <a:gdLst/>
              <a:ahLst/>
              <a:cxnLst/>
              <a:rect l="l" t="t" r="r" b="b"/>
              <a:pathLst>
                <a:path w="219710" h="624839">
                  <a:moveTo>
                    <a:pt x="219455" y="0"/>
                  </a:moveTo>
                  <a:lnTo>
                    <a:pt x="0" y="0"/>
                  </a:lnTo>
                  <a:lnTo>
                    <a:pt x="0" y="624840"/>
                  </a:lnTo>
                  <a:lnTo>
                    <a:pt x="219455" y="624840"/>
                  </a:lnTo>
                  <a:lnTo>
                    <a:pt x="219455" y="0"/>
                  </a:lnTo>
                  <a:close/>
                </a:path>
              </a:pathLst>
            </a:custGeom>
            <a:solidFill>
              <a:srgbClr val="FFFFFF"/>
            </a:solidFill>
          </p:spPr>
          <p:txBody>
            <a:bodyPr wrap="square" lIns="0" tIns="0" rIns="0" bIns="0" rtlCol="0"/>
            <a:lstStyle/>
            <a:p>
              <a:endParaRPr sz="2400"/>
            </a:p>
          </p:txBody>
        </p:sp>
        <p:sp>
          <p:nvSpPr>
            <p:cNvPr id="25" name="object 25"/>
            <p:cNvSpPr/>
            <p:nvPr/>
          </p:nvSpPr>
          <p:spPr>
            <a:xfrm>
              <a:off x="3626358"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6" name="object 26"/>
          <p:cNvSpPr txBox="1"/>
          <p:nvPr/>
        </p:nvSpPr>
        <p:spPr>
          <a:xfrm>
            <a:off x="4505960" y="2778761"/>
            <a:ext cx="292947" cy="478635"/>
          </a:xfrm>
          <a:prstGeom prst="rect">
            <a:avLst/>
          </a:prstGeom>
          <a:ln w="38100">
            <a:solidFill>
              <a:srgbClr val="000000"/>
            </a:solidFill>
          </a:ln>
        </p:spPr>
        <p:txBody>
          <a:bodyPr vert="horz" wrap="square" lIns="0" tIns="6773" rIns="0" bIns="0" rtlCol="0">
            <a:spAutoFit/>
          </a:bodyPr>
          <a:lstStyle/>
          <a:p>
            <a:pPr>
              <a:spcBef>
                <a:spcPts val="53"/>
              </a:spcBef>
            </a:pPr>
            <a:endParaRPr sz="1933">
              <a:latin typeface="Times New Roman"/>
              <a:cs typeface="Times New Roman"/>
            </a:endParaRPr>
          </a:p>
          <a:p>
            <a:pPr marL="18626"/>
            <a:r>
              <a:rPr sz="1133" spc="-67" dirty="0">
                <a:latin typeface="Gill Sans MT"/>
                <a:cs typeface="Gill Sans MT"/>
              </a:rPr>
              <a:t>PC</a:t>
            </a:r>
            <a:endParaRPr sz="1133">
              <a:latin typeface="Gill Sans MT"/>
              <a:cs typeface="Gill Sans MT"/>
            </a:endParaRPr>
          </a:p>
        </p:txBody>
      </p:sp>
      <p:grpSp>
        <p:nvGrpSpPr>
          <p:cNvPr id="27" name="object 27"/>
          <p:cNvGrpSpPr/>
          <p:nvPr/>
        </p:nvGrpSpPr>
        <p:grpSpPr>
          <a:xfrm>
            <a:off x="3745317" y="1260171"/>
            <a:ext cx="2560319" cy="2368973"/>
            <a:chOff x="2808987" y="945128"/>
            <a:chExt cx="1920239" cy="1776730"/>
          </a:xfrm>
        </p:grpSpPr>
        <p:sp>
          <p:nvSpPr>
            <p:cNvPr id="28" name="object 28"/>
            <p:cNvSpPr/>
            <p:nvPr/>
          </p:nvSpPr>
          <p:spPr>
            <a:xfrm>
              <a:off x="3448050"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9" name="object 29"/>
            <p:cNvSpPr/>
            <p:nvPr/>
          </p:nvSpPr>
          <p:spPr>
            <a:xfrm>
              <a:off x="2821687"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30" name="object 30"/>
            <p:cNvSpPr/>
            <p:nvPr/>
          </p:nvSpPr>
          <p:spPr>
            <a:xfrm>
              <a:off x="3319268"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3682745" y="1840230"/>
              <a:ext cx="224790" cy="565785"/>
            </a:xfrm>
            <a:custGeom>
              <a:avLst/>
              <a:gdLst/>
              <a:ahLst/>
              <a:cxnLst/>
              <a:rect l="l" t="t" r="r" b="b"/>
              <a:pathLst>
                <a:path w="224789" h="565785">
                  <a:moveTo>
                    <a:pt x="1714" y="565404"/>
                  </a:moveTo>
                  <a:lnTo>
                    <a:pt x="0" y="8483"/>
                  </a:lnTo>
                  <a:lnTo>
                    <a:pt x="8572" y="0"/>
                  </a:lnTo>
                  <a:lnTo>
                    <a:pt x="224548" y="5245"/>
                  </a:lnTo>
                </a:path>
              </a:pathLst>
            </a:custGeom>
            <a:ln w="25400">
              <a:solidFill>
                <a:srgbClr val="000000"/>
              </a:solidFill>
            </a:ln>
          </p:spPr>
          <p:txBody>
            <a:bodyPr wrap="square" lIns="0" tIns="0" rIns="0" bIns="0" rtlCol="0"/>
            <a:lstStyle/>
            <a:p>
              <a:endParaRPr sz="2400"/>
            </a:p>
          </p:txBody>
        </p:sp>
        <p:sp>
          <p:nvSpPr>
            <p:cNvPr id="32" name="object 32"/>
            <p:cNvSpPr/>
            <p:nvPr/>
          </p:nvSpPr>
          <p:spPr>
            <a:xfrm>
              <a:off x="3893677" y="1807077"/>
              <a:ext cx="77470" cy="76200"/>
            </a:xfrm>
            <a:custGeom>
              <a:avLst/>
              <a:gdLst/>
              <a:ahLst/>
              <a:cxnLst/>
              <a:rect l="l" t="t" r="r" b="b"/>
              <a:pathLst>
                <a:path w="77470" h="76200">
                  <a:moveTo>
                    <a:pt x="1854" y="0"/>
                  </a:moveTo>
                  <a:lnTo>
                    <a:pt x="0" y="76174"/>
                  </a:lnTo>
                  <a:lnTo>
                    <a:pt x="77101" y="39941"/>
                  </a:lnTo>
                  <a:lnTo>
                    <a:pt x="1854"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663886" y="3220237"/>
            <a:ext cx="385233"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p</a:t>
            </a:r>
            <a:r>
              <a:rPr sz="1333" spc="27" dirty="0">
                <a:latin typeface="Gill Sans MT"/>
                <a:cs typeface="Gill Sans MT"/>
              </a:rPr>
              <a:t>c</a:t>
            </a:r>
            <a:r>
              <a:rPr sz="1333" dirty="0">
                <a:latin typeface="Gill Sans MT"/>
                <a:cs typeface="Gill Sans MT"/>
              </a:rPr>
              <a:t>+4</a:t>
            </a:r>
            <a:endParaRPr sz="1333">
              <a:latin typeface="Gill Sans MT"/>
              <a:cs typeface="Gill Sans MT"/>
            </a:endParaRPr>
          </a:p>
        </p:txBody>
      </p:sp>
      <p:grpSp>
        <p:nvGrpSpPr>
          <p:cNvPr id="34" name="object 34"/>
          <p:cNvGrpSpPr/>
          <p:nvPr/>
        </p:nvGrpSpPr>
        <p:grpSpPr>
          <a:xfrm>
            <a:off x="6748526" y="3075172"/>
            <a:ext cx="1214967" cy="413173"/>
            <a:chOff x="5061394" y="2306379"/>
            <a:chExt cx="911225" cy="309880"/>
          </a:xfrm>
        </p:grpSpPr>
        <p:sp>
          <p:nvSpPr>
            <p:cNvPr id="35" name="object 35"/>
            <p:cNvSpPr/>
            <p:nvPr/>
          </p:nvSpPr>
          <p:spPr>
            <a:xfrm>
              <a:off x="5075682" y="2349244"/>
              <a:ext cx="825500" cy="232410"/>
            </a:xfrm>
            <a:custGeom>
              <a:avLst/>
              <a:gdLst/>
              <a:ahLst/>
              <a:cxnLst/>
              <a:rect l="l" t="t" r="r" b="b"/>
              <a:pathLst>
                <a:path w="825500" h="232410">
                  <a:moveTo>
                    <a:pt x="0" y="231965"/>
                  </a:moveTo>
                  <a:lnTo>
                    <a:pt x="0" y="0"/>
                  </a:lnTo>
                  <a:lnTo>
                    <a:pt x="825093" y="0"/>
                  </a:lnTo>
                </a:path>
              </a:pathLst>
            </a:custGeom>
            <a:ln w="28574">
              <a:solidFill>
                <a:srgbClr val="000000"/>
              </a:solidFill>
            </a:ln>
          </p:spPr>
          <p:txBody>
            <a:bodyPr wrap="square" lIns="0" tIns="0" rIns="0" bIns="0" rtlCol="0"/>
            <a:lstStyle/>
            <a:p>
              <a:endParaRPr sz="2400"/>
            </a:p>
          </p:txBody>
        </p:sp>
        <p:sp>
          <p:nvSpPr>
            <p:cNvPr id="36" name="object 36"/>
            <p:cNvSpPr/>
            <p:nvPr/>
          </p:nvSpPr>
          <p:spPr>
            <a:xfrm>
              <a:off x="588649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7" name="object 37"/>
            <p:cNvSpPr/>
            <p:nvPr/>
          </p:nvSpPr>
          <p:spPr>
            <a:xfrm>
              <a:off x="5075682" y="2573274"/>
              <a:ext cx="825500" cy="0"/>
            </a:xfrm>
            <a:custGeom>
              <a:avLst/>
              <a:gdLst/>
              <a:ahLst/>
              <a:cxnLst/>
              <a:rect l="l" t="t" r="r" b="b"/>
              <a:pathLst>
                <a:path w="825500">
                  <a:moveTo>
                    <a:pt x="0" y="0"/>
                  </a:moveTo>
                  <a:lnTo>
                    <a:pt x="825093"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588649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9" name="object 39"/>
          <p:cNvSpPr txBox="1"/>
          <p:nvPr/>
        </p:nvSpPr>
        <p:spPr>
          <a:xfrm>
            <a:off x="6923773" y="3427655"/>
            <a:ext cx="767927"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40" dirty="0">
                <a:latin typeface="Gill Sans MT"/>
                <a:cs typeface="Gill Sans MT"/>
              </a:rPr>
              <a:t>24:</a:t>
            </a:r>
            <a:r>
              <a:rPr sz="1333" spc="-20" dirty="0">
                <a:latin typeface="Gill Sans MT"/>
                <a:cs typeface="Gill Sans MT"/>
              </a:rPr>
              <a:t>20]</a:t>
            </a:r>
            <a:endParaRPr sz="1333">
              <a:latin typeface="Gill Sans MT"/>
              <a:cs typeface="Gill Sans MT"/>
            </a:endParaRPr>
          </a:p>
        </p:txBody>
      </p:sp>
      <p:grpSp>
        <p:nvGrpSpPr>
          <p:cNvPr id="40" name="object 40"/>
          <p:cNvGrpSpPr/>
          <p:nvPr/>
        </p:nvGrpSpPr>
        <p:grpSpPr>
          <a:xfrm>
            <a:off x="6706633" y="3119373"/>
            <a:ext cx="4420447" cy="1701800"/>
            <a:chOff x="5029974" y="2339530"/>
            <a:chExt cx="3315335" cy="1276350"/>
          </a:xfrm>
        </p:grpSpPr>
        <p:sp>
          <p:nvSpPr>
            <p:cNvPr id="41" name="object 41"/>
            <p:cNvSpPr/>
            <p:nvPr/>
          </p:nvSpPr>
          <p:spPr>
            <a:xfrm>
              <a:off x="7904226" y="2375153"/>
              <a:ext cx="422275" cy="729615"/>
            </a:xfrm>
            <a:custGeom>
              <a:avLst/>
              <a:gdLst/>
              <a:ahLst/>
              <a:cxnLst/>
              <a:rect l="l" t="t" r="r" b="b"/>
              <a:pathLst>
                <a:path w="422275" h="729614">
                  <a:moveTo>
                    <a:pt x="0" y="0"/>
                  </a:moveTo>
                  <a:lnTo>
                    <a:pt x="0" y="304012"/>
                  </a:lnTo>
                  <a:lnTo>
                    <a:pt x="84378" y="364807"/>
                  </a:lnTo>
                  <a:lnTo>
                    <a:pt x="0" y="425615"/>
                  </a:lnTo>
                  <a:lnTo>
                    <a:pt x="0" y="729615"/>
                  </a:lnTo>
                  <a:lnTo>
                    <a:pt x="421919" y="547217"/>
                  </a:lnTo>
                  <a:lnTo>
                    <a:pt x="421919" y="182410"/>
                  </a:lnTo>
                  <a:lnTo>
                    <a:pt x="0" y="0"/>
                  </a:lnTo>
                </a:path>
              </a:pathLst>
            </a:custGeom>
            <a:ln w="38100">
              <a:solidFill>
                <a:srgbClr val="000000"/>
              </a:solidFill>
            </a:ln>
          </p:spPr>
          <p:txBody>
            <a:bodyPr wrap="square" lIns="0" tIns="0" rIns="0" bIns="0" rtlCol="0"/>
            <a:lstStyle/>
            <a:p>
              <a:endParaRPr sz="2400"/>
            </a:p>
          </p:txBody>
        </p:sp>
        <p:sp>
          <p:nvSpPr>
            <p:cNvPr id="42" name="object 42"/>
            <p:cNvSpPr/>
            <p:nvPr/>
          </p:nvSpPr>
          <p:spPr>
            <a:xfrm>
              <a:off x="5072811" y="2353817"/>
              <a:ext cx="3175" cy="1190625"/>
            </a:xfrm>
            <a:custGeom>
              <a:avLst/>
              <a:gdLst/>
              <a:ahLst/>
              <a:cxnLst/>
              <a:rect l="l" t="t" r="r" b="b"/>
              <a:pathLst>
                <a:path w="3175" h="1190625">
                  <a:moveTo>
                    <a:pt x="2870" y="0"/>
                  </a:moveTo>
                  <a:lnTo>
                    <a:pt x="0" y="1190434"/>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029974" y="3529863"/>
              <a:ext cx="85725" cy="86360"/>
            </a:xfrm>
            <a:custGeom>
              <a:avLst/>
              <a:gdLst/>
              <a:ahLst/>
              <a:cxnLst/>
              <a:rect l="l" t="t" r="r" b="b"/>
              <a:pathLst>
                <a:path w="85725" h="86360">
                  <a:moveTo>
                    <a:pt x="0" y="0"/>
                  </a:moveTo>
                  <a:lnTo>
                    <a:pt x="42659" y="85826"/>
                  </a:lnTo>
                  <a:lnTo>
                    <a:pt x="85725" y="203"/>
                  </a:lnTo>
                  <a:lnTo>
                    <a:pt x="0" y="0"/>
                  </a:lnTo>
                  <a:close/>
                </a:path>
              </a:pathLst>
            </a:custGeom>
            <a:solidFill>
              <a:srgbClr val="000000"/>
            </a:solidFill>
          </p:spPr>
          <p:txBody>
            <a:bodyPr wrap="square" lIns="0" tIns="0" rIns="0" bIns="0" rtlCol="0"/>
            <a:lstStyle/>
            <a:p>
              <a:endParaRPr sz="2400"/>
            </a:p>
          </p:txBody>
        </p:sp>
        <p:sp>
          <p:nvSpPr>
            <p:cNvPr id="44" name="object 44"/>
            <p:cNvSpPr/>
            <p:nvPr/>
          </p:nvSpPr>
          <p:spPr>
            <a:xfrm>
              <a:off x="5077206" y="2751581"/>
              <a:ext cx="814705" cy="0"/>
            </a:xfrm>
            <a:custGeom>
              <a:avLst/>
              <a:gdLst/>
              <a:ahLst/>
              <a:cxnLst/>
              <a:rect l="l" t="t" r="r" b="b"/>
              <a:pathLst>
                <a:path w="814704">
                  <a:moveTo>
                    <a:pt x="0" y="0"/>
                  </a:moveTo>
                  <a:lnTo>
                    <a:pt x="814451" y="0"/>
                  </a:lnTo>
                </a:path>
              </a:pathLst>
            </a:custGeom>
            <a:ln w="28575">
              <a:solidFill>
                <a:srgbClr val="000000"/>
              </a:solidFill>
            </a:ln>
          </p:spPr>
          <p:txBody>
            <a:bodyPr wrap="square" lIns="0" tIns="0" rIns="0" bIns="0" rtlCol="0"/>
            <a:lstStyle/>
            <a:p>
              <a:endParaRPr sz="2400"/>
            </a:p>
          </p:txBody>
        </p:sp>
        <p:sp>
          <p:nvSpPr>
            <p:cNvPr id="45" name="object 45"/>
            <p:cNvSpPr/>
            <p:nvPr/>
          </p:nvSpPr>
          <p:spPr>
            <a:xfrm>
              <a:off x="5877365"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6" name="object 46"/>
          <p:cNvSpPr txBox="1"/>
          <p:nvPr/>
        </p:nvSpPr>
        <p:spPr>
          <a:xfrm>
            <a:off x="10707089" y="3524991"/>
            <a:ext cx="342900" cy="247141"/>
          </a:xfrm>
          <a:prstGeom prst="rect">
            <a:avLst/>
          </a:prstGeom>
        </p:spPr>
        <p:txBody>
          <a:bodyPr vert="horz" wrap="square" lIns="0" tIns="21167" rIns="0" bIns="0" rtlCol="0">
            <a:spAutoFit/>
          </a:bodyPr>
          <a:lstStyle/>
          <a:p>
            <a:pPr marL="16933">
              <a:spcBef>
                <a:spcPts val="167"/>
              </a:spcBef>
            </a:pPr>
            <a:r>
              <a:rPr sz="1467" spc="-133" dirty="0">
                <a:latin typeface="Gill Sans MT"/>
                <a:cs typeface="Gill Sans MT"/>
              </a:rPr>
              <a:t>A</a:t>
            </a:r>
            <a:r>
              <a:rPr sz="1467" spc="-87" dirty="0">
                <a:latin typeface="Gill Sans MT"/>
                <a:cs typeface="Gill Sans MT"/>
              </a:rPr>
              <a:t>L</a:t>
            </a:r>
            <a:r>
              <a:rPr sz="1467" spc="-100" dirty="0">
                <a:latin typeface="Gill Sans MT"/>
                <a:cs typeface="Gill Sans MT"/>
              </a:rPr>
              <a:t>U</a:t>
            </a:r>
            <a:endParaRPr sz="1467">
              <a:latin typeface="Gill Sans MT"/>
              <a:cs typeface="Gill Sans MT"/>
            </a:endParaRPr>
          </a:p>
        </p:txBody>
      </p:sp>
      <p:sp>
        <p:nvSpPr>
          <p:cNvPr id="47" name="object 47"/>
          <p:cNvSpPr txBox="1"/>
          <p:nvPr/>
        </p:nvSpPr>
        <p:spPr>
          <a:xfrm>
            <a:off x="8642457" y="4477962"/>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sp>
        <p:nvSpPr>
          <p:cNvPr id="48" name="object 48"/>
          <p:cNvSpPr/>
          <p:nvPr/>
        </p:nvSpPr>
        <p:spPr>
          <a:xfrm>
            <a:off x="7980679" y="2380488"/>
            <a:ext cx="1252220" cy="1920240"/>
          </a:xfrm>
          <a:custGeom>
            <a:avLst/>
            <a:gdLst/>
            <a:ahLst/>
            <a:cxnLst/>
            <a:rect l="l" t="t" r="r" b="b"/>
            <a:pathLst>
              <a:path w="939165" h="1440180">
                <a:moveTo>
                  <a:pt x="0" y="0"/>
                </a:moveTo>
                <a:lnTo>
                  <a:pt x="938784" y="0"/>
                </a:lnTo>
                <a:lnTo>
                  <a:pt x="938784"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9" name="object 49"/>
          <p:cNvSpPr txBox="1"/>
          <p:nvPr/>
        </p:nvSpPr>
        <p:spPr>
          <a:xfrm>
            <a:off x="8105506" y="3980495"/>
            <a:ext cx="522393" cy="247141"/>
          </a:xfrm>
          <a:prstGeom prst="rect">
            <a:avLst/>
          </a:prstGeom>
        </p:spPr>
        <p:txBody>
          <a:bodyPr vert="horz" wrap="square" lIns="0" tIns="21167" rIns="0" bIns="0" rtlCol="0">
            <a:spAutoFit/>
          </a:bodyPr>
          <a:lstStyle/>
          <a:p>
            <a:pPr marL="16933">
              <a:spcBef>
                <a:spcPts val="167"/>
              </a:spcBef>
            </a:pPr>
            <a:r>
              <a:rPr sz="1467" spc="-127" dirty="0">
                <a:latin typeface="Gill Sans MT"/>
                <a:cs typeface="Gill Sans MT"/>
              </a:rPr>
              <a:t>R</a:t>
            </a:r>
            <a:r>
              <a:rPr sz="1467" spc="127" dirty="0">
                <a:latin typeface="Gill Sans MT"/>
                <a:cs typeface="Gill Sans MT"/>
              </a:rPr>
              <a:t>e</a:t>
            </a:r>
            <a:r>
              <a:rPr sz="1467" spc="87" dirty="0">
                <a:latin typeface="Gill Sans MT"/>
                <a:cs typeface="Gill Sans MT"/>
              </a:rPr>
              <a:t>g</a:t>
            </a:r>
            <a:r>
              <a:rPr sz="1467" spc="7" dirty="0">
                <a:latin typeface="Gill Sans MT"/>
                <a:cs typeface="Gill Sans MT"/>
              </a:rPr>
              <a:t> </a:t>
            </a:r>
            <a:r>
              <a:rPr sz="1467" spc="-152" dirty="0">
                <a:latin typeface="Gill Sans MT"/>
                <a:cs typeface="Gill Sans MT"/>
              </a:rPr>
              <a:t>[</a:t>
            </a:r>
            <a:r>
              <a:rPr sz="1467" spc="13" dirty="0">
                <a:latin typeface="Gill Sans MT"/>
                <a:cs typeface="Gill Sans MT"/>
              </a:rPr>
              <a:t> </a:t>
            </a:r>
            <a:r>
              <a:rPr sz="1467" spc="-152" dirty="0">
                <a:latin typeface="Gill Sans MT"/>
                <a:cs typeface="Gill Sans MT"/>
              </a:rPr>
              <a:t>]</a:t>
            </a:r>
            <a:endParaRPr sz="1467">
              <a:latin typeface="Gill Sans MT"/>
              <a:cs typeface="Gill Sans MT"/>
            </a:endParaRPr>
          </a:p>
        </p:txBody>
      </p:sp>
      <p:grpSp>
        <p:nvGrpSpPr>
          <p:cNvPr id="50" name="object 50"/>
          <p:cNvGrpSpPr/>
          <p:nvPr/>
        </p:nvGrpSpPr>
        <p:grpSpPr>
          <a:xfrm>
            <a:off x="7100061" y="1751838"/>
            <a:ext cx="4404360" cy="2710180"/>
            <a:chOff x="5325046" y="1313878"/>
            <a:chExt cx="3303270" cy="2032635"/>
          </a:xfrm>
        </p:grpSpPr>
        <p:sp>
          <p:nvSpPr>
            <p:cNvPr id="51" name="object 51"/>
            <p:cNvSpPr/>
            <p:nvPr/>
          </p:nvSpPr>
          <p:spPr>
            <a:xfrm>
              <a:off x="8382762" y="2722626"/>
              <a:ext cx="227329" cy="7620"/>
            </a:xfrm>
            <a:custGeom>
              <a:avLst/>
              <a:gdLst/>
              <a:ahLst/>
              <a:cxnLst/>
              <a:rect l="l" t="t" r="r" b="b"/>
              <a:pathLst>
                <a:path w="227329" h="7619">
                  <a:moveTo>
                    <a:pt x="-14287" y="3810"/>
                  </a:moveTo>
                  <a:lnTo>
                    <a:pt x="241363" y="3810"/>
                  </a:lnTo>
                </a:path>
              </a:pathLst>
            </a:custGeom>
            <a:ln w="36194">
              <a:solidFill>
                <a:srgbClr val="000000"/>
              </a:solidFill>
            </a:ln>
          </p:spPr>
          <p:txBody>
            <a:bodyPr wrap="square" lIns="0" tIns="0" rIns="0" bIns="0" rtlCol="0"/>
            <a:lstStyle/>
            <a:p>
              <a:endParaRPr sz="2400"/>
            </a:p>
          </p:txBody>
        </p:sp>
        <p:sp>
          <p:nvSpPr>
            <p:cNvPr id="52" name="object 52"/>
            <p:cNvSpPr/>
            <p:nvPr/>
          </p:nvSpPr>
          <p:spPr>
            <a:xfrm>
              <a:off x="6936486" y="2519933"/>
              <a:ext cx="874394" cy="0"/>
            </a:xfrm>
            <a:custGeom>
              <a:avLst/>
              <a:gdLst/>
              <a:ahLst/>
              <a:cxnLst/>
              <a:rect l="l" t="t" r="r" b="b"/>
              <a:pathLst>
                <a:path w="874395">
                  <a:moveTo>
                    <a:pt x="0" y="0"/>
                  </a:moveTo>
                  <a:lnTo>
                    <a:pt x="874204" y="0"/>
                  </a:lnTo>
                </a:path>
              </a:pathLst>
            </a:custGeom>
            <a:ln w="25400">
              <a:solidFill>
                <a:srgbClr val="000000"/>
              </a:solidFill>
            </a:ln>
          </p:spPr>
          <p:txBody>
            <a:bodyPr wrap="square" lIns="0" tIns="0" rIns="0" bIns="0" rtlCol="0"/>
            <a:lstStyle/>
            <a:p>
              <a:endParaRPr sz="2400"/>
            </a:p>
          </p:txBody>
        </p:sp>
        <p:sp>
          <p:nvSpPr>
            <p:cNvPr id="53" name="object 53"/>
            <p:cNvSpPr/>
            <p:nvPr/>
          </p:nvSpPr>
          <p:spPr>
            <a:xfrm>
              <a:off x="7797995"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4" name="object 54"/>
            <p:cNvSpPr/>
            <p:nvPr/>
          </p:nvSpPr>
          <p:spPr>
            <a:xfrm>
              <a:off x="8597646" y="1341882"/>
              <a:ext cx="13970" cy="1325880"/>
            </a:xfrm>
            <a:custGeom>
              <a:avLst/>
              <a:gdLst/>
              <a:ahLst/>
              <a:cxnLst/>
              <a:rect l="l" t="t" r="r" b="b"/>
              <a:pathLst>
                <a:path w="13970" h="1325880">
                  <a:moveTo>
                    <a:pt x="13716" y="0"/>
                  </a:moveTo>
                  <a:lnTo>
                    <a:pt x="0" y="1325880"/>
                  </a:lnTo>
                </a:path>
              </a:pathLst>
            </a:custGeom>
            <a:ln w="28575">
              <a:solidFill>
                <a:srgbClr val="000000"/>
              </a:solidFill>
            </a:ln>
          </p:spPr>
          <p:txBody>
            <a:bodyPr wrap="square" lIns="0" tIns="0" rIns="0" bIns="0" rtlCol="0"/>
            <a:lstStyle/>
            <a:p>
              <a:endParaRPr sz="2400"/>
            </a:p>
          </p:txBody>
        </p:sp>
        <p:sp>
          <p:nvSpPr>
            <p:cNvPr id="55" name="object 55"/>
            <p:cNvSpPr/>
            <p:nvPr/>
          </p:nvSpPr>
          <p:spPr>
            <a:xfrm>
              <a:off x="5353050" y="1328166"/>
              <a:ext cx="3256915" cy="7620"/>
            </a:xfrm>
            <a:custGeom>
              <a:avLst/>
              <a:gdLst/>
              <a:ahLst/>
              <a:cxnLst/>
              <a:rect l="l" t="t" r="r" b="b"/>
              <a:pathLst>
                <a:path w="3256915" h="7619">
                  <a:moveTo>
                    <a:pt x="0" y="7620"/>
                  </a:moveTo>
                  <a:lnTo>
                    <a:pt x="3256788" y="0"/>
                  </a:lnTo>
                </a:path>
              </a:pathLst>
            </a:custGeom>
            <a:ln w="28575">
              <a:solidFill>
                <a:srgbClr val="000000"/>
              </a:solidFill>
            </a:ln>
          </p:spPr>
          <p:txBody>
            <a:bodyPr wrap="square" lIns="0" tIns="0" rIns="0" bIns="0" rtlCol="0"/>
            <a:lstStyle/>
            <a:p>
              <a:endParaRPr sz="2400"/>
            </a:p>
          </p:txBody>
        </p:sp>
        <p:sp>
          <p:nvSpPr>
            <p:cNvPr id="56" name="object 56"/>
            <p:cNvSpPr/>
            <p:nvPr/>
          </p:nvSpPr>
          <p:spPr>
            <a:xfrm>
              <a:off x="5339334" y="1341882"/>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7" name="object 57"/>
            <p:cNvSpPr/>
            <p:nvPr/>
          </p:nvSpPr>
          <p:spPr>
            <a:xfrm>
              <a:off x="5345430" y="2036826"/>
              <a:ext cx="563880" cy="0"/>
            </a:xfrm>
            <a:custGeom>
              <a:avLst/>
              <a:gdLst/>
              <a:ahLst/>
              <a:cxnLst/>
              <a:rect l="l" t="t" r="r" b="b"/>
              <a:pathLst>
                <a:path w="563879">
                  <a:moveTo>
                    <a:pt x="0" y="0"/>
                  </a:moveTo>
                  <a:lnTo>
                    <a:pt x="563664" y="0"/>
                  </a:lnTo>
                </a:path>
              </a:pathLst>
            </a:custGeom>
            <a:ln w="25400">
              <a:solidFill>
                <a:srgbClr val="000000"/>
              </a:solidFill>
            </a:ln>
          </p:spPr>
          <p:txBody>
            <a:bodyPr wrap="square" lIns="0" tIns="0" rIns="0" bIns="0" rtlCol="0"/>
            <a:lstStyle/>
            <a:p>
              <a:endParaRPr sz="2400"/>
            </a:p>
          </p:txBody>
        </p:sp>
        <p:sp>
          <p:nvSpPr>
            <p:cNvPr id="58" name="object 58"/>
            <p:cNvSpPr/>
            <p:nvPr/>
          </p:nvSpPr>
          <p:spPr>
            <a:xfrm>
              <a:off x="5896400"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9" name="object 59"/>
            <p:cNvSpPr/>
            <p:nvPr/>
          </p:nvSpPr>
          <p:spPr>
            <a:xfrm>
              <a:off x="6543294" y="3141729"/>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60" name="object 60"/>
            <p:cNvSpPr/>
            <p:nvPr/>
          </p:nvSpPr>
          <p:spPr>
            <a:xfrm>
              <a:off x="6590538" y="3225545"/>
              <a:ext cx="0" cy="108585"/>
            </a:xfrm>
            <a:custGeom>
              <a:avLst/>
              <a:gdLst/>
              <a:ahLst/>
              <a:cxnLst/>
              <a:rect l="l" t="t" r="r" b="b"/>
              <a:pathLst>
                <a:path h="108585">
                  <a:moveTo>
                    <a:pt x="0" y="0"/>
                  </a:moveTo>
                  <a:lnTo>
                    <a:pt x="0" y="108204"/>
                  </a:lnTo>
                </a:path>
              </a:pathLst>
            </a:custGeom>
            <a:ln w="25400">
              <a:solidFill>
                <a:srgbClr val="000000"/>
              </a:solidFill>
            </a:ln>
          </p:spPr>
          <p:txBody>
            <a:bodyPr wrap="square" lIns="0" tIns="0" rIns="0" bIns="0" rtlCol="0"/>
            <a:lstStyle/>
            <a:p>
              <a:endParaRPr sz="2400"/>
            </a:p>
          </p:txBody>
        </p:sp>
      </p:grpSp>
      <p:sp>
        <p:nvSpPr>
          <p:cNvPr id="61" name="object 61"/>
          <p:cNvSpPr txBox="1"/>
          <p:nvPr/>
        </p:nvSpPr>
        <p:spPr>
          <a:xfrm>
            <a:off x="6923772" y="3155317"/>
            <a:ext cx="71120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193" dirty="0">
                <a:latin typeface="Gill Sans MT"/>
                <a:cs typeface="Gill Sans MT"/>
              </a:rPr>
              <a:t>1</a:t>
            </a:r>
            <a:r>
              <a:rPr sz="1333" spc="40" dirty="0">
                <a:latin typeface="Gill Sans MT"/>
                <a:cs typeface="Gill Sans MT"/>
              </a:rPr>
              <a:t>9:</a:t>
            </a:r>
            <a:r>
              <a:rPr sz="1333" spc="-193" dirty="0">
                <a:latin typeface="Gill Sans MT"/>
                <a:cs typeface="Gill Sans MT"/>
              </a:rPr>
              <a:t>1</a:t>
            </a:r>
            <a:r>
              <a:rPr sz="1333" spc="-40" dirty="0">
                <a:latin typeface="Gill Sans MT"/>
                <a:cs typeface="Gill Sans MT"/>
              </a:rPr>
              <a:t>5]</a:t>
            </a:r>
            <a:endParaRPr sz="1333">
              <a:latin typeface="Gill Sans MT"/>
              <a:cs typeface="Gill Sans MT"/>
            </a:endParaRPr>
          </a:p>
        </p:txBody>
      </p:sp>
      <p:sp>
        <p:nvSpPr>
          <p:cNvPr id="62" name="object 62"/>
          <p:cNvSpPr txBox="1"/>
          <p:nvPr/>
        </p:nvSpPr>
        <p:spPr>
          <a:xfrm>
            <a:off x="6975922" y="2861566"/>
            <a:ext cx="611293" cy="221365"/>
          </a:xfrm>
          <a:prstGeom prst="rect">
            <a:avLst/>
          </a:prstGeom>
        </p:spPr>
        <p:txBody>
          <a:bodyPr vert="horz" wrap="square" lIns="0" tIns="16087" rIns="0" bIns="0" rtlCol="0">
            <a:spAutoFit/>
          </a:bodyPr>
          <a:lstStyle/>
          <a:p>
            <a:pPr marL="16933">
              <a:spcBef>
                <a:spcPts val="127"/>
              </a:spcBef>
            </a:pPr>
            <a:r>
              <a:rPr sz="1333" spc="-67" dirty="0">
                <a:latin typeface="Gill Sans MT"/>
                <a:cs typeface="Gill Sans MT"/>
              </a:rPr>
              <a:t>Inst[11:7]</a:t>
            </a:r>
            <a:endParaRPr sz="1333">
              <a:latin typeface="Gill Sans MT"/>
              <a:cs typeface="Gill Sans MT"/>
            </a:endParaRPr>
          </a:p>
        </p:txBody>
      </p:sp>
      <p:sp>
        <p:nvSpPr>
          <p:cNvPr id="63" name="object 63"/>
          <p:cNvSpPr txBox="1"/>
          <p:nvPr/>
        </p:nvSpPr>
        <p:spPr>
          <a:xfrm>
            <a:off x="8699003" y="3264079"/>
            <a:ext cx="46566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0" dirty="0">
                <a:latin typeface="Gill Sans MT"/>
                <a:cs typeface="Gill Sans MT"/>
              </a:rPr>
              <a:t>aA</a:t>
            </a:r>
            <a:endParaRPr sz="1333">
              <a:latin typeface="Gill Sans MT"/>
              <a:cs typeface="Gill Sans MT"/>
            </a:endParaRPr>
          </a:p>
        </p:txBody>
      </p:sp>
      <p:sp>
        <p:nvSpPr>
          <p:cNvPr id="64" name="object 64"/>
          <p:cNvSpPr txBox="1"/>
          <p:nvPr/>
        </p:nvSpPr>
        <p:spPr>
          <a:xfrm>
            <a:off x="8699003" y="3656027"/>
            <a:ext cx="453813"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47" dirty="0">
                <a:latin typeface="Gill Sans MT"/>
                <a:cs typeface="Gill Sans MT"/>
              </a:rPr>
              <a:t>aB</a:t>
            </a:r>
            <a:endParaRPr sz="1333">
              <a:latin typeface="Gill Sans MT"/>
              <a:cs typeface="Gill Sans MT"/>
            </a:endParaRPr>
          </a:p>
        </p:txBody>
      </p:sp>
      <p:sp>
        <p:nvSpPr>
          <p:cNvPr id="65" name="object 65"/>
          <p:cNvSpPr txBox="1"/>
          <p:nvPr/>
        </p:nvSpPr>
        <p:spPr>
          <a:xfrm>
            <a:off x="7996314" y="2919851"/>
            <a:ext cx="474133" cy="907920"/>
          </a:xfrm>
          <a:prstGeom prst="rect">
            <a:avLst/>
          </a:prstGeom>
        </p:spPr>
        <p:txBody>
          <a:bodyPr vert="horz" wrap="square" lIns="0" tIns="16933" rIns="0" bIns="0" rtlCol="0">
            <a:spAutoFit/>
          </a:bodyPr>
          <a:lstStyle/>
          <a:p>
            <a:pPr marL="20319" marR="6773" indent="-4233">
              <a:lnSpc>
                <a:spcPct val="139000"/>
              </a:lnSpc>
              <a:spcBef>
                <a:spcPts val="133"/>
              </a:spcBef>
            </a:pP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27" dirty="0">
                <a:latin typeface="Gill Sans MT"/>
                <a:cs typeface="Gill Sans MT"/>
              </a:rPr>
              <a:t>D  </a:t>
            </a: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33" dirty="0">
                <a:latin typeface="Gill Sans MT"/>
                <a:cs typeface="Gill Sans MT"/>
              </a:rPr>
              <a:t>A</a:t>
            </a:r>
            <a:endParaRPr sz="1333">
              <a:latin typeface="Gill Sans MT"/>
              <a:cs typeface="Gill Sans MT"/>
            </a:endParaRPr>
          </a:p>
          <a:p>
            <a:pPr marL="20319">
              <a:spcBef>
                <a:spcPts val="900"/>
              </a:spcBef>
            </a:pPr>
            <a:r>
              <a:rPr sz="1333" spc="-40" dirty="0">
                <a:latin typeface="Gill Sans MT"/>
                <a:cs typeface="Gill Sans MT"/>
              </a:rPr>
              <a:t>AddrB</a:t>
            </a:r>
            <a:endParaRPr sz="1333">
              <a:latin typeface="Gill Sans MT"/>
              <a:cs typeface="Gill Sans MT"/>
            </a:endParaRPr>
          </a:p>
        </p:txBody>
      </p:sp>
      <p:sp>
        <p:nvSpPr>
          <p:cNvPr id="66" name="object 66"/>
          <p:cNvSpPr txBox="1"/>
          <p:nvPr/>
        </p:nvSpPr>
        <p:spPr>
          <a:xfrm>
            <a:off x="8000503" y="2584557"/>
            <a:ext cx="46820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7" dirty="0">
                <a:latin typeface="Gill Sans MT"/>
                <a:cs typeface="Gill Sans MT"/>
              </a:rPr>
              <a:t>aD</a:t>
            </a:r>
            <a:endParaRPr sz="1333">
              <a:latin typeface="Gill Sans MT"/>
              <a:cs typeface="Gill Sans MT"/>
            </a:endParaRPr>
          </a:p>
        </p:txBody>
      </p:sp>
      <p:sp>
        <p:nvSpPr>
          <p:cNvPr id="67" name="object 67"/>
          <p:cNvSpPr txBox="1"/>
          <p:nvPr/>
        </p:nvSpPr>
        <p:spPr>
          <a:xfrm>
            <a:off x="11160413" y="3334058"/>
            <a:ext cx="247227" cy="221365"/>
          </a:xfrm>
          <a:prstGeom prst="rect">
            <a:avLst/>
          </a:prstGeom>
        </p:spPr>
        <p:txBody>
          <a:bodyPr vert="horz" wrap="square" lIns="0" tIns="16087" rIns="0" bIns="0" rtlCol="0">
            <a:spAutoFit/>
          </a:bodyPr>
          <a:lstStyle/>
          <a:p>
            <a:pPr marL="16933">
              <a:spcBef>
                <a:spcPts val="127"/>
              </a:spcBef>
            </a:pPr>
            <a:r>
              <a:rPr sz="1333" spc="80" dirty="0">
                <a:latin typeface="Gill Sans MT"/>
                <a:cs typeface="Gill Sans MT"/>
              </a:rPr>
              <a:t>a</a:t>
            </a:r>
            <a:r>
              <a:rPr sz="1333" spc="60" dirty="0">
                <a:latin typeface="Gill Sans MT"/>
                <a:cs typeface="Gill Sans MT"/>
              </a:rPr>
              <a:t>l</a:t>
            </a:r>
            <a:r>
              <a:rPr sz="1333" dirty="0">
                <a:latin typeface="Gill Sans MT"/>
                <a:cs typeface="Gill Sans MT"/>
              </a:rPr>
              <a:t>u</a:t>
            </a:r>
            <a:endParaRPr sz="1333">
              <a:latin typeface="Gill Sans MT"/>
              <a:cs typeface="Gill Sans MT"/>
            </a:endParaRPr>
          </a:p>
        </p:txBody>
      </p:sp>
      <p:sp>
        <p:nvSpPr>
          <p:cNvPr id="68" name="object 68"/>
          <p:cNvSpPr txBox="1"/>
          <p:nvPr/>
        </p:nvSpPr>
        <p:spPr>
          <a:xfrm>
            <a:off x="9290848" y="3054443"/>
            <a:ext cx="572345" cy="221365"/>
          </a:xfrm>
          <a:prstGeom prst="rect">
            <a:avLst/>
          </a:prstGeom>
        </p:spPr>
        <p:txBody>
          <a:bodyPr vert="horz" wrap="square" lIns="0" tIns="16087" rIns="0" bIns="0" rtlCol="0">
            <a:spAutoFit/>
          </a:bodyPr>
          <a:lstStyle/>
          <a:p>
            <a:pPr marL="16933">
              <a:spcBef>
                <a:spcPts val="127"/>
              </a:spcBef>
            </a:pPr>
            <a:r>
              <a:rPr sz="1333" spc="-53" dirty="0">
                <a:latin typeface="Gill Sans MT"/>
                <a:cs typeface="Gill Sans MT"/>
              </a:rPr>
              <a:t>Reg[rs1]</a:t>
            </a:r>
            <a:endParaRPr sz="1333">
              <a:latin typeface="Gill Sans MT"/>
              <a:cs typeface="Gill Sans MT"/>
            </a:endParaRPr>
          </a:p>
        </p:txBody>
      </p:sp>
      <p:sp>
        <p:nvSpPr>
          <p:cNvPr id="69" name="object 69"/>
          <p:cNvSpPr txBox="1"/>
          <p:nvPr/>
        </p:nvSpPr>
        <p:spPr>
          <a:xfrm>
            <a:off x="9291310" y="3427655"/>
            <a:ext cx="600287" cy="221365"/>
          </a:xfrm>
          <a:prstGeom prst="rect">
            <a:avLst/>
          </a:prstGeom>
        </p:spPr>
        <p:txBody>
          <a:bodyPr vert="horz" wrap="square" lIns="0" tIns="16087" rIns="0" bIns="0" rtlCol="0">
            <a:spAutoFit/>
          </a:bodyPr>
          <a:lstStyle/>
          <a:p>
            <a:pPr marL="16933">
              <a:spcBef>
                <a:spcPts val="127"/>
              </a:spcBef>
            </a:pPr>
            <a:r>
              <a:rPr sz="1333" spc="-27" dirty="0">
                <a:latin typeface="Gill Sans MT"/>
                <a:cs typeface="Gill Sans MT"/>
              </a:rPr>
              <a:t>Reg[rs2]</a:t>
            </a:r>
            <a:endParaRPr sz="1333">
              <a:latin typeface="Gill Sans MT"/>
              <a:cs typeface="Gill Sans MT"/>
            </a:endParaRPr>
          </a:p>
        </p:txBody>
      </p:sp>
      <p:sp>
        <p:nvSpPr>
          <p:cNvPr id="70" name="object 70"/>
          <p:cNvSpPr txBox="1"/>
          <p:nvPr/>
        </p:nvSpPr>
        <p:spPr>
          <a:xfrm>
            <a:off x="6948447" y="4540651"/>
            <a:ext cx="65024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87" dirty="0">
                <a:latin typeface="Gill Sans MT"/>
                <a:cs typeface="Gill Sans MT"/>
              </a:rPr>
              <a:t>3</a:t>
            </a:r>
            <a:r>
              <a:rPr sz="1333" spc="-80" dirty="0">
                <a:latin typeface="Gill Sans MT"/>
                <a:cs typeface="Gill Sans MT"/>
              </a:rPr>
              <a:t>1</a:t>
            </a:r>
            <a:r>
              <a:rPr sz="1333" spc="53" dirty="0">
                <a:latin typeface="Gill Sans MT"/>
                <a:cs typeface="Gill Sans MT"/>
              </a:rPr>
              <a:t>:</a:t>
            </a:r>
            <a:r>
              <a:rPr sz="1333" spc="-40" dirty="0">
                <a:latin typeface="Gill Sans MT"/>
                <a:cs typeface="Gill Sans MT"/>
              </a:rPr>
              <a:t>0]</a:t>
            </a:r>
            <a:endParaRPr sz="1333">
              <a:latin typeface="Gill Sans MT"/>
              <a:cs typeface="Gill Sans MT"/>
            </a:endParaRPr>
          </a:p>
        </p:txBody>
      </p:sp>
      <p:grpSp>
        <p:nvGrpSpPr>
          <p:cNvPr id="71" name="object 71"/>
          <p:cNvGrpSpPr/>
          <p:nvPr/>
        </p:nvGrpSpPr>
        <p:grpSpPr>
          <a:xfrm>
            <a:off x="3736847" y="3827267"/>
            <a:ext cx="7907020" cy="1762760"/>
            <a:chOff x="2802635" y="2870450"/>
            <a:chExt cx="5930265" cy="1322070"/>
          </a:xfrm>
        </p:grpSpPr>
        <p:sp>
          <p:nvSpPr>
            <p:cNvPr id="72" name="object 72"/>
            <p:cNvSpPr/>
            <p:nvPr/>
          </p:nvSpPr>
          <p:spPr>
            <a:xfrm>
              <a:off x="6942582" y="2908553"/>
              <a:ext cx="466725" cy="0"/>
            </a:xfrm>
            <a:custGeom>
              <a:avLst/>
              <a:gdLst/>
              <a:ahLst/>
              <a:cxnLst/>
              <a:rect l="l" t="t" r="r" b="b"/>
              <a:pathLst>
                <a:path w="466725">
                  <a:moveTo>
                    <a:pt x="0" y="0"/>
                  </a:moveTo>
                  <a:lnTo>
                    <a:pt x="466242" y="0"/>
                  </a:lnTo>
                </a:path>
              </a:pathLst>
            </a:custGeom>
            <a:ln w="25400">
              <a:solidFill>
                <a:srgbClr val="000000"/>
              </a:solidFill>
            </a:ln>
          </p:spPr>
          <p:txBody>
            <a:bodyPr wrap="square" lIns="0" tIns="0" rIns="0" bIns="0" rtlCol="0"/>
            <a:lstStyle/>
            <a:p>
              <a:endParaRPr sz="2400"/>
            </a:p>
          </p:txBody>
        </p:sp>
        <p:sp>
          <p:nvSpPr>
            <p:cNvPr id="73" name="object 73"/>
            <p:cNvSpPr/>
            <p:nvPr/>
          </p:nvSpPr>
          <p:spPr>
            <a:xfrm>
              <a:off x="7396128" y="28704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4" name="object 74"/>
            <p:cNvSpPr/>
            <p:nvPr/>
          </p:nvSpPr>
          <p:spPr>
            <a:xfrm>
              <a:off x="2821685" y="3620261"/>
              <a:ext cx="5892165" cy="553720"/>
            </a:xfrm>
            <a:custGeom>
              <a:avLst/>
              <a:gdLst/>
              <a:ahLst/>
              <a:cxnLst/>
              <a:rect l="l" t="t" r="r" b="b"/>
              <a:pathLst>
                <a:path w="5892165" h="553720">
                  <a:moveTo>
                    <a:pt x="0" y="0"/>
                  </a:moveTo>
                  <a:lnTo>
                    <a:pt x="5891784" y="0"/>
                  </a:lnTo>
                  <a:lnTo>
                    <a:pt x="5891784" y="553212"/>
                  </a:lnTo>
                  <a:lnTo>
                    <a:pt x="0" y="553212"/>
                  </a:lnTo>
                  <a:lnTo>
                    <a:pt x="0" y="0"/>
                  </a:lnTo>
                  <a:close/>
                </a:path>
              </a:pathLst>
            </a:custGeom>
            <a:ln w="38100">
              <a:solidFill>
                <a:srgbClr val="000000"/>
              </a:solidFill>
            </a:ln>
          </p:spPr>
          <p:txBody>
            <a:bodyPr wrap="square" lIns="0" tIns="0" rIns="0" bIns="0" rtlCol="0"/>
            <a:lstStyle/>
            <a:p>
              <a:endParaRPr sz="2400"/>
            </a:p>
          </p:txBody>
        </p:sp>
      </p:grpSp>
      <p:sp>
        <p:nvSpPr>
          <p:cNvPr id="75" name="object 75"/>
          <p:cNvSpPr txBox="1"/>
          <p:nvPr/>
        </p:nvSpPr>
        <p:spPr>
          <a:xfrm>
            <a:off x="5888615" y="5253717"/>
            <a:ext cx="1003300" cy="247141"/>
          </a:xfrm>
          <a:prstGeom prst="rect">
            <a:avLst/>
          </a:prstGeom>
        </p:spPr>
        <p:txBody>
          <a:bodyPr vert="horz" wrap="square" lIns="0" tIns="21167" rIns="0" bIns="0" rtlCol="0">
            <a:spAutoFit/>
          </a:bodyPr>
          <a:lstStyle/>
          <a:p>
            <a:pPr>
              <a:spcBef>
                <a:spcPts val="167"/>
              </a:spcBef>
            </a:pPr>
            <a:r>
              <a:rPr sz="1467" spc="-167" dirty="0">
                <a:latin typeface="Gill Sans MT"/>
                <a:cs typeface="Gill Sans MT"/>
              </a:rPr>
              <a:t>C</a:t>
            </a:r>
            <a:r>
              <a:rPr sz="1467" spc="-20" dirty="0">
                <a:latin typeface="Gill Sans MT"/>
                <a:cs typeface="Gill Sans MT"/>
              </a:rPr>
              <a:t>on</a:t>
            </a:r>
            <a:r>
              <a:rPr sz="1467" spc="-7" dirty="0">
                <a:latin typeface="Gill Sans MT"/>
                <a:cs typeface="Gill Sans MT"/>
              </a:rPr>
              <a:t>t</a:t>
            </a:r>
            <a:r>
              <a:rPr sz="1467" spc="-107" dirty="0">
                <a:latin typeface="Gill Sans MT"/>
                <a:cs typeface="Gill Sans MT"/>
              </a:rPr>
              <a:t>r</a:t>
            </a:r>
            <a:r>
              <a:rPr sz="1467" spc="-27" dirty="0">
                <a:latin typeface="Gill Sans MT"/>
                <a:cs typeface="Gill Sans MT"/>
              </a:rPr>
              <a:t>ol</a:t>
            </a:r>
            <a:r>
              <a:rPr sz="1467" spc="7" dirty="0">
                <a:latin typeface="Gill Sans MT"/>
                <a:cs typeface="Gill Sans MT"/>
              </a:rPr>
              <a:t> </a:t>
            </a:r>
            <a:r>
              <a:rPr sz="1467" spc="-13" dirty="0">
                <a:latin typeface="Gill Sans MT"/>
                <a:cs typeface="Gill Sans MT"/>
              </a:rPr>
              <a:t>l</a:t>
            </a:r>
            <a:r>
              <a:rPr sz="1467" spc="100" dirty="0">
                <a:latin typeface="Gill Sans MT"/>
                <a:cs typeface="Gill Sans MT"/>
              </a:rPr>
              <a:t>o</a:t>
            </a:r>
            <a:r>
              <a:rPr sz="1467" spc="87" dirty="0">
                <a:latin typeface="Gill Sans MT"/>
                <a:cs typeface="Gill Sans MT"/>
              </a:rPr>
              <a:t>g</a:t>
            </a:r>
            <a:r>
              <a:rPr sz="1467" spc="-13" dirty="0">
                <a:latin typeface="Gill Sans MT"/>
                <a:cs typeface="Gill Sans MT"/>
              </a:rPr>
              <a:t>i</a:t>
            </a:r>
            <a:r>
              <a:rPr sz="1467" spc="-20" dirty="0">
                <a:latin typeface="Gill Sans MT"/>
                <a:cs typeface="Gill Sans MT"/>
              </a:rPr>
              <a:t>c</a:t>
            </a:r>
            <a:endParaRPr sz="1467">
              <a:latin typeface="Gill Sans MT"/>
              <a:cs typeface="Gill Sans MT"/>
            </a:endParaRPr>
          </a:p>
        </p:txBody>
      </p:sp>
      <p:sp>
        <p:nvSpPr>
          <p:cNvPr id="76" name="object 76"/>
          <p:cNvSpPr txBox="1"/>
          <p:nvPr/>
        </p:nvSpPr>
        <p:spPr>
          <a:xfrm>
            <a:off x="7505511" y="4925827"/>
            <a:ext cx="1113367" cy="426485"/>
          </a:xfrm>
          <a:prstGeom prst="rect">
            <a:avLst/>
          </a:prstGeom>
        </p:spPr>
        <p:txBody>
          <a:bodyPr vert="horz" wrap="square" lIns="0" tIns="16087" rIns="0" bIns="0" rtlCol="0">
            <a:spAutoFit/>
          </a:bodyPr>
          <a:lstStyle/>
          <a:p>
            <a:pPr marR="6773">
              <a:spcBef>
                <a:spcPts val="127"/>
              </a:spcBef>
            </a:pPr>
            <a:r>
              <a:rPr sz="1333" spc="-120" dirty="0">
                <a:latin typeface="Gill Sans MT"/>
                <a:cs typeface="Gill Sans MT"/>
              </a:rPr>
              <a:t>R</a:t>
            </a:r>
            <a:r>
              <a:rPr sz="1333" spc="47" dirty="0">
                <a:latin typeface="Gill Sans MT"/>
                <a:cs typeface="Gill Sans MT"/>
              </a:rPr>
              <a:t>e</a:t>
            </a:r>
            <a:r>
              <a:rPr sz="1333" spc="147" dirty="0">
                <a:latin typeface="Gill Sans MT"/>
                <a:cs typeface="Gill Sans MT"/>
              </a:rPr>
              <a:t>g</a:t>
            </a:r>
            <a:r>
              <a:rPr sz="1333" spc="-327" dirty="0">
                <a:latin typeface="Gill Sans MT"/>
                <a:cs typeface="Gill Sans MT"/>
              </a:rPr>
              <a:t>W</a:t>
            </a:r>
            <a:r>
              <a:rPr sz="1333" spc="-100" dirty="0">
                <a:latin typeface="Gill Sans MT"/>
                <a:cs typeface="Gill Sans MT"/>
              </a:rPr>
              <a:t>r</a:t>
            </a:r>
            <a:r>
              <a:rPr sz="1333" spc="-33" dirty="0">
                <a:latin typeface="Gill Sans MT"/>
                <a:cs typeface="Gill Sans MT"/>
              </a:rPr>
              <a:t>i</a:t>
            </a:r>
            <a:r>
              <a:rPr sz="1333" spc="-73" dirty="0">
                <a:latin typeface="Gill Sans MT"/>
                <a:cs typeface="Gill Sans MT"/>
              </a:rPr>
              <a:t>t</a:t>
            </a:r>
            <a:r>
              <a:rPr sz="1333" spc="47" dirty="0">
                <a:latin typeface="Gill Sans MT"/>
                <a:cs typeface="Gill Sans MT"/>
              </a:rPr>
              <a:t>e</a:t>
            </a:r>
            <a:r>
              <a:rPr sz="1333" spc="-87" dirty="0">
                <a:latin typeface="Gill Sans MT"/>
                <a:cs typeface="Gill Sans MT"/>
              </a:rPr>
              <a:t>E</a:t>
            </a:r>
            <a:r>
              <a:rPr sz="1333" spc="100" dirty="0">
                <a:latin typeface="Gill Sans MT"/>
                <a:cs typeface="Gill Sans MT"/>
              </a:rPr>
              <a:t>n</a:t>
            </a:r>
            <a:r>
              <a:rPr sz="1333" spc="80" dirty="0">
                <a:latin typeface="Gill Sans MT"/>
                <a:cs typeface="Gill Sans MT"/>
              </a:rPr>
              <a:t>a</a:t>
            </a:r>
            <a:r>
              <a:rPr sz="1333" spc="47" dirty="0">
                <a:latin typeface="Gill Sans MT"/>
                <a:cs typeface="Gill Sans MT"/>
              </a:rPr>
              <a:t>b</a:t>
            </a:r>
            <a:r>
              <a:rPr sz="1333" spc="13" dirty="0">
                <a:latin typeface="Gill Sans MT"/>
                <a:cs typeface="Gill Sans MT"/>
              </a:rPr>
              <a:t>le  </a:t>
            </a:r>
            <a:r>
              <a:rPr sz="1333" spc="-73" dirty="0">
                <a:latin typeface="Gill Sans MT"/>
                <a:cs typeface="Gill Sans MT"/>
              </a:rPr>
              <a:t>(RegWEn)=1</a:t>
            </a:r>
            <a:endParaRPr sz="1333">
              <a:latin typeface="Gill Sans MT"/>
              <a:cs typeface="Gill Sans MT"/>
            </a:endParaRPr>
          </a:p>
        </p:txBody>
      </p:sp>
      <p:grpSp>
        <p:nvGrpSpPr>
          <p:cNvPr id="77" name="object 77"/>
          <p:cNvGrpSpPr/>
          <p:nvPr/>
        </p:nvGrpSpPr>
        <p:grpSpPr>
          <a:xfrm>
            <a:off x="8291581" y="3720845"/>
            <a:ext cx="1927860" cy="1117600"/>
            <a:chOff x="6218685" y="2790634"/>
            <a:chExt cx="1445895" cy="838200"/>
          </a:xfrm>
        </p:grpSpPr>
        <p:sp>
          <p:nvSpPr>
            <p:cNvPr id="78" name="object 78"/>
            <p:cNvSpPr/>
            <p:nvPr/>
          </p:nvSpPr>
          <p:spPr>
            <a:xfrm>
              <a:off x="6256782" y="3289042"/>
              <a:ext cx="0" cy="327025"/>
            </a:xfrm>
            <a:custGeom>
              <a:avLst/>
              <a:gdLst/>
              <a:ahLst/>
              <a:cxnLst/>
              <a:rect l="l" t="t" r="r" b="b"/>
              <a:pathLst>
                <a:path h="327025">
                  <a:moveTo>
                    <a:pt x="0" y="326948"/>
                  </a:moveTo>
                  <a:lnTo>
                    <a:pt x="0" y="0"/>
                  </a:lnTo>
                </a:path>
              </a:pathLst>
            </a:custGeom>
            <a:ln w="25400">
              <a:solidFill>
                <a:srgbClr val="000000"/>
              </a:solidFill>
            </a:ln>
          </p:spPr>
          <p:txBody>
            <a:bodyPr wrap="square" lIns="0" tIns="0" rIns="0" bIns="0" rtlCol="0"/>
            <a:lstStyle/>
            <a:p>
              <a:endParaRPr sz="2400"/>
            </a:p>
          </p:txBody>
        </p:sp>
        <p:sp>
          <p:nvSpPr>
            <p:cNvPr id="79" name="object 79"/>
            <p:cNvSpPr/>
            <p:nvPr/>
          </p:nvSpPr>
          <p:spPr>
            <a:xfrm>
              <a:off x="6218685" y="3225544"/>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80" name="object 80"/>
            <p:cNvSpPr/>
            <p:nvPr/>
          </p:nvSpPr>
          <p:spPr>
            <a:xfrm>
              <a:off x="7475982" y="2804922"/>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FFC000"/>
              </a:solidFill>
            </a:ln>
          </p:spPr>
          <p:txBody>
            <a:bodyPr wrap="square" lIns="0" tIns="0" rIns="0" bIns="0" rtlCol="0"/>
            <a:lstStyle/>
            <a:p>
              <a:endParaRPr sz="2400"/>
            </a:p>
          </p:txBody>
        </p:sp>
      </p:grpSp>
      <p:sp>
        <p:nvSpPr>
          <p:cNvPr id="81" name="object 81"/>
          <p:cNvSpPr txBox="1"/>
          <p:nvPr/>
        </p:nvSpPr>
        <p:spPr>
          <a:xfrm>
            <a:off x="3837381" y="883275"/>
            <a:ext cx="7273713" cy="715366"/>
          </a:xfrm>
          <a:prstGeom prst="rect">
            <a:avLst/>
          </a:prstGeom>
        </p:spPr>
        <p:txBody>
          <a:bodyPr vert="horz" wrap="square" lIns="0" tIns="16933" rIns="0" bIns="0" rtlCol="0">
            <a:spAutoFit/>
          </a:bodyPr>
          <a:lstStyle/>
          <a:p>
            <a:pPr marL="16933">
              <a:lnSpc>
                <a:spcPts val="2667"/>
              </a:lnSpc>
              <a:spcBef>
                <a:spcPts val="133"/>
              </a:spcBef>
            </a:pP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dirty="0">
                <a:latin typeface="Courier New"/>
                <a:cs typeface="Courier New"/>
              </a:rPr>
              <a:t>4</a:t>
            </a:r>
            <a:endParaRPr sz="2400">
              <a:latin typeface="Courier New"/>
              <a:cs typeface="Courier New"/>
            </a:endParaRPr>
          </a:p>
          <a:p>
            <a:pPr marL="2887061">
              <a:lnSpc>
                <a:spcPts val="2667"/>
              </a:lnSpc>
            </a:pPr>
            <a:r>
              <a:rPr sz="2400" b="1" spc="-13" dirty="0">
                <a:latin typeface="Courier New"/>
                <a:cs typeface="Courier New"/>
              </a:rPr>
              <a:t>Reg[rd]</a:t>
            </a:r>
            <a:r>
              <a:rPr sz="2400" b="1" spc="-40"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Reg[rs1]</a:t>
            </a:r>
            <a:r>
              <a:rPr sz="2400" b="1" spc="-40"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Imm</a:t>
            </a:r>
            <a:endParaRPr sz="2400">
              <a:latin typeface="Courier New"/>
              <a:cs typeface="Courier New"/>
            </a:endParaRPr>
          </a:p>
        </p:txBody>
      </p:sp>
      <p:sp>
        <p:nvSpPr>
          <p:cNvPr id="82" name="object 82"/>
          <p:cNvSpPr txBox="1"/>
          <p:nvPr/>
        </p:nvSpPr>
        <p:spPr>
          <a:xfrm>
            <a:off x="9974222" y="3753122"/>
            <a:ext cx="108373" cy="195717"/>
          </a:xfrm>
          <a:prstGeom prst="rect">
            <a:avLst/>
          </a:prstGeom>
        </p:spPr>
        <p:txBody>
          <a:bodyPr vert="horz" wrap="square" lIns="0" tIns="21167" rIns="0" bIns="0" rtlCol="0">
            <a:spAutoFit/>
          </a:bodyPr>
          <a:lstStyle/>
          <a:p>
            <a:pPr marL="16933">
              <a:spcBef>
                <a:spcPts val="167"/>
              </a:spcBef>
            </a:pPr>
            <a:r>
              <a:rPr sz="1133" spc="13" dirty="0">
                <a:solidFill>
                  <a:srgbClr val="FFC000"/>
                </a:solidFill>
                <a:latin typeface="Gill Sans MT"/>
                <a:cs typeface="Gill Sans MT"/>
              </a:rPr>
              <a:t>0</a:t>
            </a:r>
            <a:endParaRPr sz="1133">
              <a:latin typeface="Gill Sans MT"/>
              <a:cs typeface="Gill Sans MT"/>
            </a:endParaRPr>
          </a:p>
        </p:txBody>
      </p:sp>
      <p:sp>
        <p:nvSpPr>
          <p:cNvPr id="83" name="object 83"/>
          <p:cNvSpPr txBox="1"/>
          <p:nvPr/>
        </p:nvSpPr>
        <p:spPr>
          <a:xfrm>
            <a:off x="9996770" y="4037038"/>
            <a:ext cx="82973" cy="195717"/>
          </a:xfrm>
          <a:prstGeom prst="rect">
            <a:avLst/>
          </a:prstGeom>
        </p:spPr>
        <p:txBody>
          <a:bodyPr vert="horz" wrap="square" lIns="0" tIns="21167" rIns="0" bIns="0" rtlCol="0">
            <a:spAutoFit/>
          </a:bodyPr>
          <a:lstStyle/>
          <a:p>
            <a:pPr marL="16933">
              <a:spcBef>
                <a:spcPts val="167"/>
              </a:spcBef>
            </a:pPr>
            <a:r>
              <a:rPr sz="1133" spc="-187" dirty="0">
                <a:solidFill>
                  <a:srgbClr val="FFC000"/>
                </a:solidFill>
                <a:latin typeface="Gill Sans MT"/>
                <a:cs typeface="Gill Sans MT"/>
              </a:rPr>
              <a:t>1</a:t>
            </a:r>
            <a:endParaRPr sz="1133">
              <a:latin typeface="Gill Sans MT"/>
              <a:cs typeface="Gill Sans MT"/>
            </a:endParaRPr>
          </a:p>
        </p:txBody>
      </p:sp>
      <p:grpSp>
        <p:nvGrpSpPr>
          <p:cNvPr id="84" name="object 84"/>
          <p:cNvGrpSpPr/>
          <p:nvPr/>
        </p:nvGrpSpPr>
        <p:grpSpPr>
          <a:xfrm>
            <a:off x="9662414" y="3922771"/>
            <a:ext cx="915247" cy="559645"/>
            <a:chOff x="7246810" y="2942078"/>
            <a:chExt cx="686435" cy="419734"/>
          </a:xfrm>
        </p:grpSpPr>
        <p:sp>
          <p:nvSpPr>
            <p:cNvPr id="85" name="object 85"/>
            <p:cNvSpPr/>
            <p:nvPr/>
          </p:nvSpPr>
          <p:spPr>
            <a:xfrm>
              <a:off x="7261097" y="3138677"/>
              <a:ext cx="143510" cy="0"/>
            </a:xfrm>
            <a:custGeom>
              <a:avLst/>
              <a:gdLst/>
              <a:ahLst/>
              <a:cxnLst/>
              <a:rect l="l" t="t" r="r" b="b"/>
              <a:pathLst>
                <a:path w="143509">
                  <a:moveTo>
                    <a:pt x="0" y="0"/>
                  </a:moveTo>
                  <a:lnTo>
                    <a:pt x="143205" y="0"/>
                  </a:lnTo>
                </a:path>
              </a:pathLst>
            </a:custGeom>
            <a:ln w="28575">
              <a:solidFill>
                <a:srgbClr val="FFC000"/>
              </a:solidFill>
            </a:ln>
          </p:spPr>
          <p:txBody>
            <a:bodyPr wrap="square" lIns="0" tIns="0" rIns="0" bIns="0" rtlCol="0"/>
            <a:lstStyle/>
            <a:p>
              <a:endParaRPr sz="2400"/>
            </a:p>
          </p:txBody>
        </p:sp>
        <p:sp>
          <p:nvSpPr>
            <p:cNvPr id="86" name="object 86"/>
            <p:cNvSpPr/>
            <p:nvPr/>
          </p:nvSpPr>
          <p:spPr>
            <a:xfrm>
              <a:off x="7390011" y="3095819"/>
              <a:ext cx="85725" cy="85725"/>
            </a:xfrm>
            <a:custGeom>
              <a:avLst/>
              <a:gdLst/>
              <a:ahLst/>
              <a:cxnLst/>
              <a:rect l="l" t="t" r="r" b="b"/>
              <a:pathLst>
                <a:path w="85725" h="85725">
                  <a:moveTo>
                    <a:pt x="0" y="0"/>
                  </a:moveTo>
                  <a:lnTo>
                    <a:pt x="0" y="85725"/>
                  </a:lnTo>
                  <a:lnTo>
                    <a:pt x="85725" y="42862"/>
                  </a:lnTo>
                  <a:lnTo>
                    <a:pt x="0" y="0"/>
                  </a:lnTo>
                  <a:close/>
                </a:path>
              </a:pathLst>
            </a:custGeom>
            <a:solidFill>
              <a:srgbClr val="FFC000"/>
            </a:solidFill>
          </p:spPr>
          <p:txBody>
            <a:bodyPr wrap="square" lIns="0" tIns="0" rIns="0" bIns="0" rtlCol="0"/>
            <a:lstStyle/>
            <a:p>
              <a:endParaRPr sz="2400"/>
            </a:p>
          </p:txBody>
        </p:sp>
        <p:sp>
          <p:nvSpPr>
            <p:cNvPr id="87" name="object 87"/>
            <p:cNvSpPr/>
            <p:nvPr/>
          </p:nvSpPr>
          <p:spPr>
            <a:xfrm>
              <a:off x="7261097" y="3143249"/>
              <a:ext cx="0" cy="204470"/>
            </a:xfrm>
            <a:custGeom>
              <a:avLst/>
              <a:gdLst/>
              <a:ahLst/>
              <a:cxnLst/>
              <a:rect l="l" t="t" r="r" b="b"/>
              <a:pathLst>
                <a:path h="204470">
                  <a:moveTo>
                    <a:pt x="0" y="0"/>
                  </a:moveTo>
                  <a:lnTo>
                    <a:pt x="0" y="204215"/>
                  </a:lnTo>
                </a:path>
              </a:pathLst>
            </a:custGeom>
            <a:ln w="28575">
              <a:solidFill>
                <a:srgbClr val="FFC000"/>
              </a:solidFill>
            </a:ln>
          </p:spPr>
          <p:txBody>
            <a:bodyPr wrap="square" lIns="0" tIns="0" rIns="0" bIns="0" rtlCol="0"/>
            <a:lstStyle/>
            <a:p>
              <a:endParaRPr sz="2400"/>
            </a:p>
          </p:txBody>
        </p:sp>
        <p:sp>
          <p:nvSpPr>
            <p:cNvPr id="88" name="object 88"/>
            <p:cNvSpPr/>
            <p:nvPr/>
          </p:nvSpPr>
          <p:spPr>
            <a:xfrm>
              <a:off x="7658861" y="2980181"/>
              <a:ext cx="210820" cy="0"/>
            </a:xfrm>
            <a:custGeom>
              <a:avLst/>
              <a:gdLst/>
              <a:ahLst/>
              <a:cxnLst/>
              <a:rect l="l" t="t" r="r" b="b"/>
              <a:pathLst>
                <a:path w="210820">
                  <a:moveTo>
                    <a:pt x="0" y="0"/>
                  </a:moveTo>
                  <a:lnTo>
                    <a:pt x="210502" y="0"/>
                  </a:lnTo>
                </a:path>
              </a:pathLst>
            </a:custGeom>
            <a:ln w="25400">
              <a:solidFill>
                <a:srgbClr val="FFC000"/>
              </a:solidFill>
            </a:ln>
          </p:spPr>
          <p:txBody>
            <a:bodyPr wrap="square" lIns="0" tIns="0" rIns="0" bIns="0" rtlCol="0"/>
            <a:lstStyle/>
            <a:p>
              <a:endParaRPr sz="2400"/>
            </a:p>
          </p:txBody>
        </p:sp>
        <p:sp>
          <p:nvSpPr>
            <p:cNvPr id="89" name="object 89"/>
            <p:cNvSpPr/>
            <p:nvPr/>
          </p:nvSpPr>
          <p:spPr>
            <a:xfrm>
              <a:off x="7856669" y="2942078"/>
              <a:ext cx="76200" cy="76200"/>
            </a:xfrm>
            <a:custGeom>
              <a:avLst/>
              <a:gdLst/>
              <a:ahLst/>
              <a:cxnLst/>
              <a:rect l="l" t="t" r="r" b="b"/>
              <a:pathLst>
                <a:path w="76200" h="76200">
                  <a:moveTo>
                    <a:pt x="0" y="0"/>
                  </a:moveTo>
                  <a:lnTo>
                    <a:pt x="0" y="76200"/>
                  </a:lnTo>
                  <a:lnTo>
                    <a:pt x="76200" y="38100"/>
                  </a:lnTo>
                  <a:lnTo>
                    <a:pt x="0" y="0"/>
                  </a:lnTo>
                  <a:close/>
                </a:path>
              </a:pathLst>
            </a:custGeom>
            <a:solidFill>
              <a:srgbClr val="FFC000"/>
            </a:solidFill>
          </p:spPr>
          <p:txBody>
            <a:bodyPr wrap="square" lIns="0" tIns="0" rIns="0" bIns="0" rtlCol="0"/>
            <a:lstStyle/>
            <a:p>
              <a:endParaRPr sz="2400"/>
            </a:p>
          </p:txBody>
        </p:sp>
      </p:grpSp>
      <p:sp>
        <p:nvSpPr>
          <p:cNvPr id="90" name="object 90"/>
          <p:cNvSpPr txBox="1"/>
          <p:nvPr/>
        </p:nvSpPr>
        <p:spPr>
          <a:xfrm>
            <a:off x="9131494" y="4445383"/>
            <a:ext cx="712893" cy="221365"/>
          </a:xfrm>
          <a:prstGeom prst="rect">
            <a:avLst/>
          </a:prstGeom>
        </p:spPr>
        <p:txBody>
          <a:bodyPr vert="horz" wrap="square" lIns="0" tIns="16087" rIns="0" bIns="0" rtlCol="0">
            <a:spAutoFit/>
          </a:bodyPr>
          <a:lstStyle/>
          <a:p>
            <a:pPr marL="16933">
              <a:spcBef>
                <a:spcPts val="127"/>
              </a:spcBef>
            </a:pPr>
            <a:r>
              <a:rPr sz="1333" spc="-33" dirty="0">
                <a:solidFill>
                  <a:srgbClr val="FFC000"/>
                </a:solidFill>
                <a:latin typeface="Gill Sans MT"/>
                <a:cs typeface="Gill Sans MT"/>
              </a:rPr>
              <a:t>Imm[31:0]</a:t>
            </a:r>
            <a:endParaRPr sz="1333">
              <a:latin typeface="Gill Sans MT"/>
              <a:cs typeface="Gill Sans MT"/>
            </a:endParaRPr>
          </a:p>
        </p:txBody>
      </p:sp>
      <p:grpSp>
        <p:nvGrpSpPr>
          <p:cNvPr id="91" name="object 91"/>
          <p:cNvGrpSpPr/>
          <p:nvPr/>
        </p:nvGrpSpPr>
        <p:grpSpPr>
          <a:xfrm>
            <a:off x="10051041" y="4325109"/>
            <a:ext cx="114300" cy="480060"/>
            <a:chOff x="7538280" y="3243831"/>
            <a:chExt cx="85725" cy="360045"/>
          </a:xfrm>
        </p:grpSpPr>
        <p:sp>
          <p:nvSpPr>
            <p:cNvPr id="92" name="object 92"/>
            <p:cNvSpPr/>
            <p:nvPr/>
          </p:nvSpPr>
          <p:spPr>
            <a:xfrm>
              <a:off x="7581138" y="3315274"/>
              <a:ext cx="0" cy="288290"/>
            </a:xfrm>
            <a:custGeom>
              <a:avLst/>
              <a:gdLst/>
              <a:ahLst/>
              <a:cxnLst/>
              <a:rect l="l" t="t" r="r" b="b"/>
              <a:pathLst>
                <a:path h="288289">
                  <a:moveTo>
                    <a:pt x="0" y="288188"/>
                  </a:moveTo>
                  <a:lnTo>
                    <a:pt x="0" y="0"/>
                  </a:lnTo>
                </a:path>
              </a:pathLst>
            </a:custGeom>
            <a:ln w="28575">
              <a:solidFill>
                <a:srgbClr val="FFC000"/>
              </a:solidFill>
            </a:ln>
          </p:spPr>
          <p:txBody>
            <a:bodyPr wrap="square" lIns="0" tIns="0" rIns="0" bIns="0" rtlCol="0"/>
            <a:lstStyle/>
            <a:p>
              <a:endParaRPr sz="2400"/>
            </a:p>
          </p:txBody>
        </p:sp>
        <p:sp>
          <p:nvSpPr>
            <p:cNvPr id="93" name="object 93"/>
            <p:cNvSpPr/>
            <p:nvPr/>
          </p:nvSpPr>
          <p:spPr>
            <a:xfrm>
              <a:off x="7538280" y="3243831"/>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FFC000"/>
            </a:solidFill>
          </p:spPr>
          <p:txBody>
            <a:bodyPr wrap="square" lIns="0" tIns="0" rIns="0" bIns="0" rtlCol="0"/>
            <a:lstStyle/>
            <a:p>
              <a:endParaRPr sz="2400"/>
            </a:p>
          </p:txBody>
        </p:sp>
      </p:grpSp>
      <p:sp>
        <p:nvSpPr>
          <p:cNvPr id="94" name="object 94"/>
          <p:cNvSpPr txBox="1"/>
          <p:nvPr/>
        </p:nvSpPr>
        <p:spPr>
          <a:xfrm>
            <a:off x="9669377" y="4817530"/>
            <a:ext cx="537633" cy="631605"/>
          </a:xfrm>
          <a:prstGeom prst="rect">
            <a:avLst/>
          </a:prstGeom>
        </p:spPr>
        <p:txBody>
          <a:bodyPr vert="horz" wrap="square" lIns="0" tIns="16087" rIns="0" bIns="0" rtlCol="0">
            <a:spAutoFit/>
          </a:bodyPr>
          <a:lstStyle/>
          <a:p>
            <a:pPr marR="6773">
              <a:spcBef>
                <a:spcPts val="127"/>
              </a:spcBef>
            </a:pPr>
            <a:r>
              <a:rPr sz="1333" spc="-7" dirty="0">
                <a:solidFill>
                  <a:srgbClr val="FFC000"/>
                </a:solidFill>
                <a:latin typeface="Gill Sans MT"/>
                <a:cs typeface="Gill Sans MT"/>
              </a:rPr>
              <a:t>BSel </a:t>
            </a:r>
            <a:r>
              <a:rPr sz="1333" dirty="0">
                <a:solidFill>
                  <a:srgbClr val="FFC000"/>
                </a:solidFill>
                <a:latin typeface="Gill Sans MT"/>
                <a:cs typeface="Gill Sans MT"/>
              </a:rPr>
              <a:t> </a:t>
            </a:r>
            <a:r>
              <a:rPr sz="1333" spc="-100" dirty="0">
                <a:solidFill>
                  <a:srgbClr val="FFC000"/>
                </a:solidFill>
                <a:latin typeface="Gill Sans MT"/>
                <a:cs typeface="Gill Sans MT"/>
              </a:rPr>
              <a:t>(r</a:t>
            </a:r>
            <a:r>
              <a:rPr sz="1333" spc="67" dirty="0">
                <a:solidFill>
                  <a:srgbClr val="FFC000"/>
                </a:solidFill>
                <a:latin typeface="Gill Sans MT"/>
                <a:cs typeface="Gill Sans MT"/>
              </a:rPr>
              <a:t>s</a:t>
            </a:r>
            <a:r>
              <a:rPr sz="1333" spc="53" dirty="0">
                <a:solidFill>
                  <a:srgbClr val="FFC000"/>
                </a:solidFill>
                <a:latin typeface="Gill Sans MT"/>
                <a:cs typeface="Gill Sans MT"/>
              </a:rPr>
              <a:t>2=0/  </a:t>
            </a:r>
            <a:r>
              <a:rPr sz="1333" spc="7" dirty="0">
                <a:solidFill>
                  <a:srgbClr val="FFC000"/>
                </a:solidFill>
                <a:latin typeface="Gill Sans MT"/>
                <a:cs typeface="Gill Sans MT"/>
              </a:rPr>
              <a:t>Imm</a:t>
            </a:r>
            <a:r>
              <a:rPr sz="1333" spc="-113" dirty="0">
                <a:solidFill>
                  <a:srgbClr val="FFC000"/>
                </a:solidFill>
                <a:latin typeface="Gill Sans MT"/>
                <a:cs typeface="Gill Sans MT"/>
              </a:rPr>
              <a:t>=</a:t>
            </a:r>
            <a:r>
              <a:rPr sz="1333" spc="-87" dirty="0">
                <a:solidFill>
                  <a:srgbClr val="FFC000"/>
                </a:solidFill>
                <a:latin typeface="Gill Sans MT"/>
                <a:cs typeface="Gill Sans MT"/>
              </a:rPr>
              <a:t>1</a:t>
            </a:r>
            <a:r>
              <a:rPr sz="1333" spc="-133" dirty="0">
                <a:solidFill>
                  <a:srgbClr val="FFC000"/>
                </a:solidFill>
                <a:latin typeface="Gill Sans MT"/>
                <a:cs typeface="Gill Sans MT"/>
              </a:rPr>
              <a:t>)</a:t>
            </a:r>
            <a:endParaRPr sz="1333">
              <a:latin typeface="Gill Sans MT"/>
              <a:cs typeface="Gill Sans MT"/>
            </a:endParaRPr>
          </a:p>
        </p:txBody>
      </p:sp>
      <p:sp>
        <p:nvSpPr>
          <p:cNvPr id="95" name="object 95"/>
          <p:cNvSpPr txBox="1"/>
          <p:nvPr/>
        </p:nvSpPr>
        <p:spPr>
          <a:xfrm>
            <a:off x="6836189" y="6216567"/>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5</a:t>
            </a:r>
            <a:endParaRPr sz="1867">
              <a:latin typeface="Courier New"/>
              <a:cs typeface="Courier New"/>
            </a:endParaRPr>
          </a:p>
        </p:txBody>
      </p:sp>
      <p:sp>
        <p:nvSpPr>
          <p:cNvPr id="96" name="object 96"/>
          <p:cNvSpPr txBox="1"/>
          <p:nvPr/>
        </p:nvSpPr>
        <p:spPr>
          <a:xfrm>
            <a:off x="8185385" y="6216567"/>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3</a:t>
            </a:r>
            <a:endParaRPr sz="1867">
              <a:latin typeface="Courier New"/>
              <a:cs typeface="Courier New"/>
            </a:endParaRPr>
          </a:p>
        </p:txBody>
      </p:sp>
      <p:sp>
        <p:nvSpPr>
          <p:cNvPr id="97" name="object 97"/>
          <p:cNvSpPr txBox="1"/>
          <p:nvPr/>
        </p:nvSpPr>
        <p:spPr>
          <a:xfrm>
            <a:off x="11000274" y="6216567"/>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7</a:t>
            </a:r>
            <a:endParaRPr sz="1867">
              <a:latin typeface="Courier New"/>
              <a:cs typeface="Courier New"/>
            </a:endParaRPr>
          </a:p>
        </p:txBody>
      </p:sp>
      <p:sp>
        <p:nvSpPr>
          <p:cNvPr id="98" name="object 98"/>
          <p:cNvSpPr txBox="1"/>
          <p:nvPr/>
        </p:nvSpPr>
        <p:spPr>
          <a:xfrm>
            <a:off x="9537912" y="6216567"/>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5</a:t>
            </a:r>
            <a:endParaRPr sz="1867">
              <a:latin typeface="Courier New"/>
              <a:cs typeface="Courier New"/>
            </a:endParaRPr>
          </a:p>
        </p:txBody>
      </p:sp>
      <p:sp>
        <p:nvSpPr>
          <p:cNvPr id="99" name="object 99"/>
          <p:cNvSpPr txBox="1"/>
          <p:nvPr/>
        </p:nvSpPr>
        <p:spPr>
          <a:xfrm>
            <a:off x="3210829" y="5575847"/>
            <a:ext cx="318347"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31</a:t>
            </a:r>
            <a:endParaRPr sz="1867">
              <a:latin typeface="Courier New"/>
              <a:cs typeface="Courier New"/>
            </a:endParaRPr>
          </a:p>
        </p:txBody>
      </p:sp>
      <p:sp>
        <p:nvSpPr>
          <p:cNvPr id="100" name="object 100"/>
          <p:cNvSpPr txBox="1"/>
          <p:nvPr/>
        </p:nvSpPr>
        <p:spPr>
          <a:xfrm>
            <a:off x="5912553" y="5575847"/>
            <a:ext cx="657012"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2</a:t>
            </a:r>
            <a:r>
              <a:rPr sz="1867" b="1" dirty="0">
                <a:latin typeface="Courier New"/>
                <a:cs typeface="Courier New"/>
              </a:rPr>
              <a:t>0</a:t>
            </a:r>
            <a:r>
              <a:rPr sz="1867" b="1" spc="-700" dirty="0">
                <a:latin typeface="Courier New"/>
                <a:cs typeface="Courier New"/>
              </a:rPr>
              <a:t> </a:t>
            </a:r>
            <a:r>
              <a:rPr sz="1867" b="1" spc="-7" dirty="0">
                <a:latin typeface="Courier New"/>
                <a:cs typeface="Courier New"/>
              </a:rPr>
              <a:t>19</a:t>
            </a:r>
            <a:endParaRPr sz="1867">
              <a:latin typeface="Courier New"/>
              <a:cs typeface="Courier New"/>
            </a:endParaRPr>
          </a:p>
        </p:txBody>
      </p:sp>
      <p:sp>
        <p:nvSpPr>
          <p:cNvPr id="101" name="object 101"/>
          <p:cNvSpPr txBox="1"/>
          <p:nvPr/>
        </p:nvSpPr>
        <p:spPr>
          <a:xfrm>
            <a:off x="7229653" y="5575847"/>
            <a:ext cx="619760"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1</a:t>
            </a:r>
            <a:r>
              <a:rPr sz="1867" b="1" spc="127" dirty="0">
                <a:latin typeface="Courier New"/>
                <a:cs typeface="Courier New"/>
              </a:rPr>
              <a:t>5</a:t>
            </a:r>
            <a:r>
              <a:rPr sz="1867" b="1" spc="-7" dirty="0">
                <a:latin typeface="Courier New"/>
                <a:cs typeface="Courier New"/>
              </a:rPr>
              <a:t>14</a:t>
            </a:r>
            <a:endParaRPr sz="1867">
              <a:latin typeface="Courier New"/>
              <a:cs typeface="Courier New"/>
            </a:endParaRPr>
          </a:p>
        </p:txBody>
      </p:sp>
      <p:sp>
        <p:nvSpPr>
          <p:cNvPr id="102" name="object 102"/>
          <p:cNvSpPr txBox="1"/>
          <p:nvPr/>
        </p:nvSpPr>
        <p:spPr>
          <a:xfrm>
            <a:off x="8636385" y="5575847"/>
            <a:ext cx="635000"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11</a:t>
            </a:r>
            <a:endParaRPr sz="1867">
              <a:latin typeface="Courier New"/>
              <a:cs typeface="Courier New"/>
            </a:endParaRPr>
          </a:p>
        </p:txBody>
      </p:sp>
      <p:sp>
        <p:nvSpPr>
          <p:cNvPr id="103" name="object 103"/>
          <p:cNvSpPr txBox="1"/>
          <p:nvPr/>
        </p:nvSpPr>
        <p:spPr>
          <a:xfrm>
            <a:off x="10196699" y="5575847"/>
            <a:ext cx="331047" cy="304421"/>
          </a:xfrm>
          <a:prstGeom prst="rect">
            <a:avLst/>
          </a:prstGeom>
        </p:spPr>
        <p:txBody>
          <a:bodyPr vert="horz" wrap="square" lIns="0" tIns="16933" rIns="0" bIns="0" rtlCol="0">
            <a:spAutoFit/>
          </a:bodyPr>
          <a:lstStyle/>
          <a:p>
            <a:pPr marL="16933">
              <a:spcBef>
                <a:spcPts val="133"/>
              </a:spcBef>
            </a:pPr>
            <a:r>
              <a:rPr sz="1867" b="1" spc="87"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104" name="object 104"/>
          <p:cNvSpPr txBox="1"/>
          <p:nvPr/>
        </p:nvSpPr>
        <p:spPr>
          <a:xfrm>
            <a:off x="11762245" y="5575847"/>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0</a:t>
            </a:r>
            <a:endParaRPr sz="1867">
              <a:latin typeface="Courier New"/>
              <a:cs typeface="Courier New"/>
            </a:endParaRPr>
          </a:p>
        </p:txBody>
      </p:sp>
      <p:graphicFrame>
        <p:nvGraphicFramePr>
          <p:cNvPr id="105" name="object 105"/>
          <p:cNvGraphicFramePr>
            <a:graphicFrameLocks noGrp="1"/>
          </p:cNvGraphicFramePr>
          <p:nvPr/>
        </p:nvGraphicFramePr>
        <p:xfrm>
          <a:off x="3226815" y="5837937"/>
          <a:ext cx="8680872" cy="349504"/>
        </p:xfrm>
        <a:graphic>
          <a:graphicData uri="http://schemas.openxmlformats.org/drawingml/2006/table">
            <a:tbl>
              <a:tblPr firstRow="1" bandRow="1">
                <a:tableStyleId>{2D5ABB26-0587-4C30-8999-92F81FD0307C}</a:tableStyleId>
              </a:tblPr>
              <a:tblGrid>
                <a:gridCol w="3003127">
                  <a:extLst>
                    <a:ext uri="{9D8B030D-6E8A-4147-A177-3AD203B41FA5}">
                      <a16:colId xmlns:a16="http://schemas.microsoft.com/office/drawing/2014/main" val="20000"/>
                    </a:ext>
                  </a:extLst>
                </a:gridCol>
                <a:gridCol w="1297940">
                  <a:extLst>
                    <a:ext uri="{9D8B030D-6E8A-4147-A177-3AD203B41FA5}">
                      <a16:colId xmlns:a16="http://schemas.microsoft.com/office/drawing/2014/main" val="20001"/>
                    </a:ext>
                  </a:extLst>
                </a:gridCol>
                <a:gridCol w="1379219">
                  <a:extLst>
                    <a:ext uri="{9D8B030D-6E8A-4147-A177-3AD203B41FA5}">
                      <a16:colId xmlns:a16="http://schemas.microsoft.com/office/drawing/2014/main" val="20002"/>
                    </a:ext>
                  </a:extLst>
                </a:gridCol>
                <a:gridCol w="1379219">
                  <a:extLst>
                    <a:ext uri="{9D8B030D-6E8A-4147-A177-3AD203B41FA5}">
                      <a16:colId xmlns:a16="http://schemas.microsoft.com/office/drawing/2014/main" val="20003"/>
                    </a:ext>
                  </a:extLst>
                </a:gridCol>
                <a:gridCol w="1621367">
                  <a:extLst>
                    <a:ext uri="{9D8B030D-6E8A-4147-A177-3AD203B41FA5}">
                      <a16:colId xmlns:a16="http://schemas.microsoft.com/office/drawing/2014/main" val="20004"/>
                    </a:ext>
                  </a:extLst>
                </a:gridCol>
              </a:tblGrid>
              <a:tr h="349504">
                <a:tc>
                  <a:txBody>
                    <a:bodyPr/>
                    <a:lstStyle/>
                    <a:p>
                      <a:pPr marL="695960">
                        <a:lnSpc>
                          <a:spcPts val="1864"/>
                        </a:lnSpc>
                      </a:pPr>
                      <a:r>
                        <a:rPr sz="2100" b="1" spc="-5" dirty="0">
                          <a:latin typeface="Courier New"/>
                          <a:cs typeface="Courier New"/>
                        </a:rPr>
                        <a:t>imm[11:0]</a:t>
                      </a:r>
                      <a:endParaRPr sz="2100">
                        <a:latin typeface="Courier New"/>
                        <a:cs typeface="Courier New"/>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2575">
                        <a:lnSpc>
                          <a:spcPts val="1789"/>
                        </a:lnSpc>
                      </a:pPr>
                      <a:r>
                        <a:rPr sz="2100" b="1" spc="-5" dirty="0">
                          <a:latin typeface="Courier New"/>
                          <a:cs typeface="Courier New"/>
                        </a:rPr>
                        <a:t>rs1</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49885">
                        <a:lnSpc>
                          <a:spcPts val="1789"/>
                        </a:lnSpc>
                      </a:pPr>
                      <a:r>
                        <a:rPr sz="2100" b="1" spc="-5" dirty="0">
                          <a:latin typeface="Courier New"/>
                          <a:cs typeface="Courier New"/>
                        </a:rPr>
                        <a:t>000</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R="31750" algn="ctr">
                        <a:lnSpc>
                          <a:spcPts val="1789"/>
                        </a:lnSpc>
                      </a:pPr>
                      <a:r>
                        <a:rPr sz="2100" b="1" spc="-5" dirty="0">
                          <a:latin typeface="Courier New"/>
                          <a:cs typeface="Courier New"/>
                        </a:rPr>
                        <a:t>rd</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59385">
                        <a:lnSpc>
                          <a:spcPts val="1820"/>
                        </a:lnSpc>
                      </a:pPr>
                      <a:r>
                        <a:rPr sz="2100" b="1" spc="-5" dirty="0">
                          <a:latin typeface="Courier New"/>
                          <a:cs typeface="Courier New"/>
                        </a:rPr>
                        <a:t>0010011</a:t>
                      </a:r>
                      <a:endParaRPr sz="2100">
                        <a:latin typeface="Courier New"/>
                        <a:cs typeface="Courier New"/>
                      </a:endParaRPr>
                    </a:p>
                  </a:txBody>
                  <a:tcPr marL="0" marR="0" marT="0"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106" name="object 106"/>
          <p:cNvSpPr txBox="1"/>
          <p:nvPr/>
        </p:nvSpPr>
        <p:spPr>
          <a:xfrm>
            <a:off x="4722333" y="6216567"/>
            <a:ext cx="318347"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12</a:t>
            </a:r>
            <a:endParaRPr sz="1867">
              <a:latin typeface="Courier New"/>
              <a:cs typeface="Courier New"/>
            </a:endParaRPr>
          </a:p>
        </p:txBody>
      </p:sp>
      <p:sp>
        <p:nvSpPr>
          <p:cNvPr id="107" name="Date Placeholder 106">
            <a:extLst>
              <a:ext uri="{FF2B5EF4-FFF2-40B4-BE49-F238E27FC236}">
                <a16:creationId xmlns:a16="http://schemas.microsoft.com/office/drawing/2014/main" id="{3F415DB8-F0C9-47A8-BEEE-AFE899BCD153}"/>
              </a:ext>
            </a:extLst>
          </p:cNvPr>
          <p:cNvSpPr>
            <a:spLocks noGrp="1"/>
          </p:cNvSpPr>
          <p:nvPr>
            <p:ph type="dt" sz="half" idx="10"/>
          </p:nvPr>
        </p:nvSpPr>
        <p:spPr/>
        <p:txBody>
          <a:bodyPr/>
          <a:lstStyle/>
          <a:p>
            <a:fld id="{92B1ECB1-82B6-418A-93DA-2021A71B5A52}" type="datetime1">
              <a:rPr lang="en-US" smtClean="0"/>
              <a:t>5/11/2024</a:t>
            </a:fld>
            <a:endParaRPr lang="en-US"/>
          </a:p>
        </p:txBody>
      </p:sp>
      <p:sp>
        <p:nvSpPr>
          <p:cNvPr id="108" name="Slide Number Placeholder 107">
            <a:extLst>
              <a:ext uri="{FF2B5EF4-FFF2-40B4-BE49-F238E27FC236}">
                <a16:creationId xmlns:a16="http://schemas.microsoft.com/office/drawing/2014/main" id="{ADD13F86-FFFC-4215-90D2-99E919F996ED}"/>
              </a:ext>
            </a:extLst>
          </p:cNvPr>
          <p:cNvSpPr>
            <a:spLocks noGrp="1"/>
          </p:cNvSpPr>
          <p:nvPr>
            <p:ph type="sldNum" sz="quarter" idx="12"/>
          </p:nvPr>
        </p:nvSpPr>
        <p:spPr/>
        <p:txBody>
          <a:bodyPr/>
          <a:lstStyle/>
          <a:p>
            <a:fld id="{AB6352F2-FB44-4DA6-821F-C2F4E454E2C0}"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5"/>
            <a:ext cx="7335771" cy="695062"/>
          </a:xfrm>
          <a:prstGeom prst="rect">
            <a:avLst/>
          </a:prstGeom>
        </p:spPr>
        <p:txBody>
          <a:bodyPr vert="horz" wrap="square" lIns="0" tIns="17780" rIns="0" bIns="0" rtlCol="0" anchor="ctr">
            <a:spAutoFit/>
          </a:bodyPr>
          <a:lstStyle/>
          <a:p>
            <a:pPr marL="16933">
              <a:lnSpc>
                <a:spcPct val="100000"/>
              </a:lnSpc>
              <a:spcBef>
                <a:spcPts val="140"/>
              </a:spcBef>
            </a:pPr>
            <a:r>
              <a:rPr spc="-420" dirty="0"/>
              <a:t>A</a:t>
            </a:r>
            <a:r>
              <a:rPr spc="107" dirty="0"/>
              <a:t>dd</a:t>
            </a:r>
            <a:r>
              <a:rPr spc="-13" dirty="0"/>
              <a:t>i</a:t>
            </a:r>
            <a:r>
              <a:rPr spc="87" dirty="0"/>
              <a:t>n</a:t>
            </a:r>
            <a:r>
              <a:rPr spc="527" dirty="0"/>
              <a:t>g</a:t>
            </a:r>
            <a:r>
              <a:rPr spc="-400" dirty="0"/>
              <a:t> </a:t>
            </a:r>
            <a:r>
              <a:rPr b="1" spc="-120" dirty="0">
                <a:latin typeface="Courier New"/>
                <a:cs typeface="Courier New"/>
              </a:rPr>
              <a:t>add</a:t>
            </a:r>
            <a:r>
              <a:rPr b="1" dirty="0">
                <a:latin typeface="Courier New"/>
                <a:cs typeface="Courier New"/>
              </a:rPr>
              <a:t>i</a:t>
            </a:r>
            <a:r>
              <a:rPr b="1" spc="-1733" dirty="0">
                <a:latin typeface="Courier New"/>
                <a:cs typeface="Courier New"/>
              </a:rPr>
              <a:t> </a:t>
            </a:r>
            <a:r>
              <a:rPr spc="-87" dirty="0"/>
              <a:t>t</a:t>
            </a:r>
            <a:r>
              <a:rPr spc="-113" dirty="0"/>
              <a:t>o</a:t>
            </a:r>
            <a:r>
              <a:rPr spc="-367" dirty="0"/>
              <a:t> </a:t>
            </a:r>
            <a:r>
              <a:rPr spc="-579" dirty="0"/>
              <a:t>D</a:t>
            </a:r>
            <a:r>
              <a:rPr spc="247" dirty="0"/>
              <a:t>a</a:t>
            </a:r>
            <a:r>
              <a:rPr spc="113" dirty="0"/>
              <a:t>t</a:t>
            </a:r>
            <a:r>
              <a:rPr spc="240" dirty="0"/>
              <a:t>a</a:t>
            </a:r>
            <a:r>
              <a:rPr spc="293" dirty="0"/>
              <a:t>p</a:t>
            </a:r>
            <a:r>
              <a:rPr spc="413" dirty="0"/>
              <a:t>a</a:t>
            </a:r>
            <a:r>
              <a:rPr spc="27" dirty="0"/>
              <a:t>th</a:t>
            </a:r>
          </a:p>
        </p:txBody>
      </p:sp>
      <p:grpSp>
        <p:nvGrpSpPr>
          <p:cNvPr id="3" name="object 3"/>
          <p:cNvGrpSpPr/>
          <p:nvPr/>
        </p:nvGrpSpPr>
        <p:grpSpPr>
          <a:xfrm>
            <a:off x="10801562" y="4028437"/>
            <a:ext cx="114300" cy="1404620"/>
            <a:chOff x="8101171" y="3021327"/>
            <a:chExt cx="85725" cy="1053465"/>
          </a:xfrm>
        </p:grpSpPr>
        <p:sp>
          <p:nvSpPr>
            <p:cNvPr id="4" name="object 4"/>
            <p:cNvSpPr/>
            <p:nvPr/>
          </p:nvSpPr>
          <p:spPr>
            <a:xfrm>
              <a:off x="8138922"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8101171"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10431815" y="5495615"/>
            <a:ext cx="1047327" cy="426485"/>
          </a:xfrm>
          <a:prstGeom prst="rect">
            <a:avLst/>
          </a:prstGeom>
        </p:spPr>
        <p:txBody>
          <a:bodyPr vert="horz" wrap="square" lIns="0" tIns="16087" rIns="0" bIns="0" rtlCol="0">
            <a:spAutoFit/>
          </a:bodyPr>
          <a:lstStyle/>
          <a:p>
            <a:pPr marR="6773">
              <a:spcBef>
                <a:spcPts val="127"/>
              </a:spcBef>
            </a:pPr>
            <a:r>
              <a:rPr sz="1333" spc="-53" dirty="0">
                <a:latin typeface="Gill Sans MT"/>
                <a:cs typeface="Gill Sans MT"/>
              </a:rPr>
              <a:t>ALUSel </a:t>
            </a:r>
            <a:r>
              <a:rPr sz="1333" spc="-47" dirty="0">
                <a:latin typeface="Gill Sans MT"/>
                <a:cs typeface="Gill Sans MT"/>
              </a:rPr>
              <a:t> </a:t>
            </a:r>
            <a:r>
              <a:rPr sz="1333" spc="-100" dirty="0">
                <a:latin typeface="Gill Sans MT"/>
                <a:cs typeface="Gill Sans MT"/>
              </a:rPr>
              <a:t>(</a:t>
            </a:r>
            <a:r>
              <a:rPr sz="1333" spc="53" dirty="0">
                <a:latin typeface="Gill Sans MT"/>
                <a:cs typeface="Gill Sans MT"/>
              </a:rPr>
              <a:t>add</a:t>
            </a:r>
            <a:r>
              <a:rPr sz="1333" spc="60" dirty="0">
                <a:latin typeface="Gill Sans MT"/>
                <a:cs typeface="Gill Sans MT"/>
              </a:rPr>
              <a:t>=</a:t>
            </a:r>
            <a:r>
              <a:rPr sz="1333" spc="33" dirty="0">
                <a:latin typeface="Gill Sans MT"/>
                <a:cs typeface="Gill Sans MT"/>
              </a:rPr>
              <a:t>0</a:t>
            </a:r>
            <a:r>
              <a:rPr sz="1333" spc="160" dirty="0">
                <a:latin typeface="Gill Sans MT"/>
                <a:cs typeface="Gill Sans MT"/>
              </a:rPr>
              <a:t>/</a:t>
            </a:r>
            <a:r>
              <a:rPr sz="1333" spc="67" dirty="0">
                <a:latin typeface="Gill Sans MT"/>
                <a:cs typeface="Gill Sans MT"/>
              </a:rPr>
              <a:t>s</a:t>
            </a:r>
            <a:r>
              <a:rPr sz="1333" spc="33" dirty="0">
                <a:latin typeface="Gill Sans MT"/>
                <a:cs typeface="Gill Sans MT"/>
              </a:rPr>
              <a:t>u</a:t>
            </a:r>
            <a:r>
              <a:rPr sz="1333" spc="20" dirty="0">
                <a:latin typeface="Gill Sans MT"/>
                <a:cs typeface="Gill Sans MT"/>
              </a:rPr>
              <a:t>b</a:t>
            </a:r>
            <a:r>
              <a:rPr sz="1333" spc="27" dirty="0">
                <a:latin typeface="Gill Sans MT"/>
                <a:cs typeface="Gill Sans MT"/>
              </a:rPr>
              <a:t>=</a:t>
            </a:r>
            <a:r>
              <a:rPr sz="1333" spc="-193" dirty="0">
                <a:latin typeface="Gill Sans MT"/>
                <a:cs typeface="Gill Sans MT"/>
              </a:rPr>
              <a:t>1</a:t>
            </a:r>
            <a:r>
              <a:rPr sz="1333" spc="-133" dirty="0">
                <a:latin typeface="Gill Sans MT"/>
                <a:cs typeface="Gill Sans MT"/>
              </a:rPr>
              <a:t>)</a:t>
            </a:r>
            <a:endParaRPr sz="1333">
              <a:latin typeface="Gill Sans MT"/>
              <a:cs typeface="Gill Sans MT"/>
            </a:endParaRPr>
          </a:p>
        </p:txBody>
      </p:sp>
      <p:grpSp>
        <p:nvGrpSpPr>
          <p:cNvPr id="7" name="object 7"/>
          <p:cNvGrpSpPr/>
          <p:nvPr/>
        </p:nvGrpSpPr>
        <p:grpSpPr>
          <a:xfrm>
            <a:off x="5131815" y="1719071"/>
            <a:ext cx="1640840" cy="1706880"/>
            <a:chOff x="3848861" y="1289303"/>
            <a:chExt cx="1230630" cy="1280160"/>
          </a:xfrm>
        </p:grpSpPr>
        <p:sp>
          <p:nvSpPr>
            <p:cNvPr id="8" name="object 8"/>
            <p:cNvSpPr/>
            <p:nvPr/>
          </p:nvSpPr>
          <p:spPr>
            <a:xfrm>
              <a:off x="4792217" y="2556509"/>
              <a:ext cx="274320" cy="0"/>
            </a:xfrm>
            <a:custGeom>
              <a:avLst/>
              <a:gdLst/>
              <a:ahLst/>
              <a:cxnLst/>
              <a:rect l="l" t="t" r="r" b="b"/>
              <a:pathLst>
                <a:path w="274320">
                  <a:moveTo>
                    <a:pt x="0" y="0"/>
                  </a:moveTo>
                  <a:lnTo>
                    <a:pt x="274320" y="0"/>
                  </a:lnTo>
                </a:path>
              </a:pathLst>
            </a:custGeom>
            <a:ln w="25400">
              <a:solidFill>
                <a:srgbClr val="000000"/>
              </a:solidFill>
            </a:ln>
          </p:spPr>
          <p:txBody>
            <a:bodyPr wrap="square" lIns="0" tIns="0" rIns="0" bIns="0" rtlCol="0"/>
            <a:lstStyle/>
            <a:p>
              <a:endParaRPr sz="2400"/>
            </a:p>
          </p:txBody>
        </p:sp>
        <p:sp>
          <p:nvSpPr>
            <p:cNvPr id="9" name="object 9"/>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close/>
                </a:path>
              </a:pathLst>
            </a:custGeom>
            <a:solidFill>
              <a:srgbClr val="FFFFFF"/>
            </a:solidFill>
          </p:spPr>
          <p:txBody>
            <a:bodyPr wrap="square" lIns="0" tIns="0" rIns="0" bIns="0" rtlCol="0"/>
            <a:lstStyle/>
            <a:p>
              <a:endParaRPr sz="2400"/>
            </a:p>
          </p:txBody>
        </p:sp>
        <p:sp>
          <p:nvSpPr>
            <p:cNvPr id="10" name="object 10"/>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1" name="object 11"/>
            <p:cNvSpPr/>
            <p:nvPr/>
          </p:nvSpPr>
          <p:spPr>
            <a:xfrm>
              <a:off x="3864101"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2" name="object 12"/>
          <p:cNvSpPr txBox="1"/>
          <p:nvPr/>
        </p:nvSpPr>
        <p:spPr>
          <a:xfrm>
            <a:off x="4882556" y="1672581"/>
            <a:ext cx="913553" cy="603456"/>
          </a:xfrm>
          <a:prstGeom prst="rect">
            <a:avLst/>
          </a:prstGeom>
        </p:spPr>
        <p:txBody>
          <a:bodyPr vert="horz" wrap="square" lIns="0" tIns="102447" rIns="0" bIns="0" rtlCol="0">
            <a:spAutoFit/>
          </a:bodyPr>
          <a:lstStyle/>
          <a:p>
            <a:pPr marL="16933">
              <a:spcBef>
                <a:spcPts val="807"/>
              </a:spcBef>
            </a:pPr>
            <a:r>
              <a:rPr sz="1333" b="1" spc="-20" dirty="0">
                <a:latin typeface="Arial"/>
                <a:cs typeface="Arial"/>
              </a:rPr>
              <a:t>+4</a:t>
            </a:r>
            <a:endParaRPr sz="1333">
              <a:latin typeface="Arial"/>
              <a:cs typeface="Arial"/>
            </a:endParaRPr>
          </a:p>
          <a:p>
            <a:pPr marL="573179">
              <a:spcBef>
                <a:spcPts val="673"/>
              </a:spcBef>
            </a:pPr>
            <a:r>
              <a:rPr sz="1333" b="1" spc="-53" dirty="0">
                <a:latin typeface="Arial"/>
                <a:cs typeface="Arial"/>
              </a:rPr>
              <a:t>A</a:t>
            </a:r>
            <a:r>
              <a:rPr sz="1333" b="1" spc="-7" dirty="0">
                <a:latin typeface="Arial"/>
                <a:cs typeface="Arial"/>
              </a:rPr>
              <a:t>dd</a:t>
            </a:r>
            <a:endParaRPr sz="1333">
              <a:latin typeface="Arial"/>
              <a:cs typeface="Arial"/>
            </a:endParaRPr>
          </a:p>
        </p:txBody>
      </p:sp>
      <p:sp>
        <p:nvSpPr>
          <p:cNvPr id="13" name="object 13"/>
          <p:cNvSpPr txBox="1"/>
          <p:nvPr/>
        </p:nvSpPr>
        <p:spPr>
          <a:xfrm>
            <a:off x="4444464" y="3727589"/>
            <a:ext cx="268393" cy="221365"/>
          </a:xfrm>
          <a:prstGeom prst="rect">
            <a:avLst/>
          </a:prstGeom>
        </p:spPr>
        <p:txBody>
          <a:bodyPr vert="horz" wrap="square" lIns="0" tIns="16087" rIns="0" bIns="0" rtlCol="0">
            <a:spAutoFit/>
          </a:bodyPr>
          <a:lstStyle/>
          <a:p>
            <a:pPr marL="16933">
              <a:spcBef>
                <a:spcPts val="127"/>
              </a:spcBef>
            </a:pPr>
            <a:r>
              <a:rPr sz="1333" b="1" spc="-13" dirty="0">
                <a:latin typeface="Arial"/>
                <a:cs typeface="Arial"/>
              </a:rPr>
              <a:t>cl</a:t>
            </a:r>
            <a:r>
              <a:rPr sz="1333" b="1" spc="-7" dirty="0">
                <a:latin typeface="Arial"/>
                <a:cs typeface="Arial"/>
              </a:rPr>
              <a:t>k</a:t>
            </a:r>
            <a:endParaRPr sz="1333">
              <a:latin typeface="Arial"/>
              <a:cs typeface="Arial"/>
            </a:endParaRPr>
          </a:p>
        </p:txBody>
      </p:sp>
      <p:grpSp>
        <p:nvGrpSpPr>
          <p:cNvPr id="14" name="object 14"/>
          <p:cNvGrpSpPr/>
          <p:nvPr/>
        </p:nvGrpSpPr>
        <p:grpSpPr>
          <a:xfrm>
            <a:off x="4655566" y="2909823"/>
            <a:ext cx="1731433" cy="1371600"/>
            <a:chOff x="3491674" y="2182367"/>
            <a:chExt cx="1298575" cy="1028700"/>
          </a:xfrm>
        </p:grpSpPr>
        <p:sp>
          <p:nvSpPr>
            <p:cNvPr id="15" name="object 15"/>
            <p:cNvSpPr/>
            <p:nvPr/>
          </p:nvSpPr>
          <p:spPr>
            <a:xfrm>
              <a:off x="3612641"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6" name="object 16"/>
            <p:cNvSpPr/>
            <p:nvPr/>
          </p:nvSpPr>
          <p:spPr>
            <a:xfrm>
              <a:off x="3865438"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7" name="object 17"/>
            <p:cNvSpPr/>
            <p:nvPr/>
          </p:nvSpPr>
          <p:spPr>
            <a:xfrm>
              <a:off x="3961637" y="2201417"/>
              <a:ext cx="809625" cy="990600"/>
            </a:xfrm>
            <a:custGeom>
              <a:avLst/>
              <a:gdLst/>
              <a:ahLst/>
              <a:cxnLst/>
              <a:rect l="l" t="t" r="r" b="b"/>
              <a:pathLst>
                <a:path w="809625" h="990600">
                  <a:moveTo>
                    <a:pt x="809243" y="0"/>
                  </a:moveTo>
                  <a:lnTo>
                    <a:pt x="0" y="0"/>
                  </a:lnTo>
                  <a:lnTo>
                    <a:pt x="0" y="990600"/>
                  </a:lnTo>
                  <a:lnTo>
                    <a:pt x="809243" y="990600"/>
                  </a:lnTo>
                  <a:lnTo>
                    <a:pt x="809243" y="0"/>
                  </a:lnTo>
                  <a:close/>
                </a:path>
              </a:pathLst>
            </a:custGeom>
            <a:solidFill>
              <a:srgbClr val="FFFFFF"/>
            </a:solidFill>
          </p:spPr>
          <p:txBody>
            <a:bodyPr wrap="square" lIns="0" tIns="0" rIns="0" bIns="0" rtlCol="0"/>
            <a:lstStyle/>
            <a:p>
              <a:endParaRPr sz="2400"/>
            </a:p>
          </p:txBody>
        </p:sp>
        <p:sp>
          <p:nvSpPr>
            <p:cNvPr id="18" name="object 18"/>
            <p:cNvSpPr/>
            <p:nvPr/>
          </p:nvSpPr>
          <p:spPr>
            <a:xfrm>
              <a:off x="3961637" y="2201417"/>
              <a:ext cx="809625" cy="990600"/>
            </a:xfrm>
            <a:custGeom>
              <a:avLst/>
              <a:gdLst/>
              <a:ahLst/>
              <a:cxnLst/>
              <a:rect l="l" t="t" r="r" b="b"/>
              <a:pathLst>
                <a:path w="809625" h="990600">
                  <a:moveTo>
                    <a:pt x="0" y="0"/>
                  </a:moveTo>
                  <a:lnTo>
                    <a:pt x="809243" y="0"/>
                  </a:lnTo>
                  <a:lnTo>
                    <a:pt x="809243"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9" name="object 19"/>
            <p:cNvSpPr/>
            <p:nvPr/>
          </p:nvSpPr>
          <p:spPr>
            <a:xfrm>
              <a:off x="3505961"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20" name="object 20"/>
          <p:cNvSpPr txBox="1"/>
          <p:nvPr/>
        </p:nvSpPr>
        <p:spPr>
          <a:xfrm>
            <a:off x="5327021" y="3095030"/>
            <a:ext cx="383540" cy="221365"/>
          </a:xfrm>
          <a:prstGeom prst="rect">
            <a:avLst/>
          </a:prstGeom>
        </p:spPr>
        <p:txBody>
          <a:bodyPr vert="horz" wrap="square" lIns="0" tIns="16087" rIns="0" bIns="0" rtlCol="0">
            <a:spAutoFit/>
          </a:bodyPr>
          <a:lstStyle/>
          <a:p>
            <a:pPr>
              <a:spcBef>
                <a:spcPts val="127"/>
              </a:spcBef>
            </a:pPr>
            <a:r>
              <a:rPr sz="1333" b="1" spc="-13" dirty="0">
                <a:latin typeface="Arial"/>
                <a:cs typeface="Arial"/>
              </a:rPr>
              <a:t>a</a:t>
            </a:r>
            <a:r>
              <a:rPr sz="1333" b="1" spc="-7" dirty="0">
                <a:latin typeface="Arial"/>
                <a:cs typeface="Arial"/>
              </a:rPr>
              <a:t>ddr</a:t>
            </a:r>
            <a:endParaRPr sz="1333">
              <a:latin typeface="Arial"/>
              <a:cs typeface="Arial"/>
            </a:endParaRPr>
          </a:p>
        </p:txBody>
      </p:sp>
      <p:sp>
        <p:nvSpPr>
          <p:cNvPr id="21" name="object 21"/>
          <p:cNvSpPr txBox="1"/>
          <p:nvPr/>
        </p:nvSpPr>
        <p:spPr>
          <a:xfrm>
            <a:off x="5982416" y="3282745"/>
            <a:ext cx="316653" cy="221365"/>
          </a:xfrm>
          <a:prstGeom prst="rect">
            <a:avLst/>
          </a:prstGeom>
        </p:spPr>
        <p:txBody>
          <a:bodyPr vert="horz" wrap="square" lIns="0" tIns="16087" rIns="0" bIns="0" rtlCol="0">
            <a:spAutoFit/>
          </a:bodyPr>
          <a:lstStyle/>
          <a:p>
            <a:pPr>
              <a:spcBef>
                <a:spcPts val="127"/>
              </a:spcBef>
            </a:pPr>
            <a:r>
              <a:rPr sz="1333" b="1" spc="-13" dirty="0">
                <a:latin typeface="Arial"/>
                <a:cs typeface="Arial"/>
              </a:rPr>
              <a:t>i</a:t>
            </a:r>
            <a:r>
              <a:rPr sz="1333" b="1" spc="-7" dirty="0">
                <a:latin typeface="Arial"/>
                <a:cs typeface="Arial"/>
              </a:rPr>
              <a:t>n</a:t>
            </a:r>
            <a:r>
              <a:rPr sz="1333" b="1" spc="-13" dirty="0">
                <a:latin typeface="Arial"/>
                <a:cs typeface="Arial"/>
              </a:rPr>
              <a:t>st</a:t>
            </a:r>
            <a:endParaRPr sz="1333">
              <a:latin typeface="Arial"/>
              <a:cs typeface="Arial"/>
            </a:endParaRPr>
          </a:p>
        </p:txBody>
      </p:sp>
      <p:sp>
        <p:nvSpPr>
          <p:cNvPr id="22" name="object 22"/>
          <p:cNvSpPr txBox="1"/>
          <p:nvPr/>
        </p:nvSpPr>
        <p:spPr>
          <a:xfrm>
            <a:off x="5569093" y="3913803"/>
            <a:ext cx="518160" cy="247141"/>
          </a:xfrm>
          <a:prstGeom prst="rect">
            <a:avLst/>
          </a:prstGeom>
        </p:spPr>
        <p:txBody>
          <a:bodyPr vert="horz" wrap="square" lIns="0" tIns="21167" rIns="0" bIns="0" rtlCol="0">
            <a:spAutoFit/>
          </a:bodyPr>
          <a:lstStyle/>
          <a:p>
            <a:pPr>
              <a:spcBef>
                <a:spcPts val="167"/>
              </a:spcBef>
            </a:pPr>
            <a:r>
              <a:rPr sz="1467" b="1" dirty="0">
                <a:latin typeface="Arial"/>
                <a:cs typeface="Arial"/>
              </a:rPr>
              <a:t>I</a:t>
            </a:r>
            <a:r>
              <a:rPr sz="1467" b="1" spc="33" dirty="0">
                <a:latin typeface="Arial"/>
                <a:cs typeface="Arial"/>
              </a:rPr>
              <a:t>M</a:t>
            </a:r>
            <a:r>
              <a:rPr sz="1467" b="1" spc="27" dirty="0">
                <a:latin typeface="Arial"/>
                <a:cs typeface="Arial"/>
              </a:rPr>
              <a:t>EM</a:t>
            </a:r>
            <a:endParaRPr sz="1467">
              <a:latin typeface="Arial"/>
              <a:cs typeface="Arial"/>
            </a:endParaRPr>
          </a:p>
        </p:txBody>
      </p:sp>
      <p:grpSp>
        <p:nvGrpSpPr>
          <p:cNvPr id="23" name="object 23"/>
          <p:cNvGrpSpPr/>
          <p:nvPr/>
        </p:nvGrpSpPr>
        <p:grpSpPr>
          <a:xfrm>
            <a:off x="4505960" y="2778760"/>
            <a:ext cx="419947" cy="833120"/>
            <a:chOff x="3379470" y="2084070"/>
            <a:chExt cx="314960" cy="624840"/>
          </a:xfrm>
        </p:grpSpPr>
        <p:sp>
          <p:nvSpPr>
            <p:cNvPr id="24" name="object 24"/>
            <p:cNvSpPr/>
            <p:nvPr/>
          </p:nvSpPr>
          <p:spPr>
            <a:xfrm>
              <a:off x="3379470" y="2084070"/>
              <a:ext cx="219710" cy="624840"/>
            </a:xfrm>
            <a:custGeom>
              <a:avLst/>
              <a:gdLst/>
              <a:ahLst/>
              <a:cxnLst/>
              <a:rect l="l" t="t" r="r" b="b"/>
              <a:pathLst>
                <a:path w="219710" h="624839">
                  <a:moveTo>
                    <a:pt x="219455" y="0"/>
                  </a:moveTo>
                  <a:lnTo>
                    <a:pt x="0" y="0"/>
                  </a:lnTo>
                  <a:lnTo>
                    <a:pt x="0" y="624840"/>
                  </a:lnTo>
                  <a:lnTo>
                    <a:pt x="219455" y="624840"/>
                  </a:lnTo>
                  <a:lnTo>
                    <a:pt x="219455" y="0"/>
                  </a:lnTo>
                  <a:close/>
                </a:path>
              </a:pathLst>
            </a:custGeom>
            <a:solidFill>
              <a:srgbClr val="FFFFFF"/>
            </a:solidFill>
          </p:spPr>
          <p:txBody>
            <a:bodyPr wrap="square" lIns="0" tIns="0" rIns="0" bIns="0" rtlCol="0"/>
            <a:lstStyle/>
            <a:p>
              <a:endParaRPr sz="2400"/>
            </a:p>
          </p:txBody>
        </p:sp>
        <p:sp>
          <p:nvSpPr>
            <p:cNvPr id="25" name="object 25"/>
            <p:cNvSpPr/>
            <p:nvPr/>
          </p:nvSpPr>
          <p:spPr>
            <a:xfrm>
              <a:off x="3626358"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6" name="object 26"/>
          <p:cNvSpPr txBox="1"/>
          <p:nvPr/>
        </p:nvSpPr>
        <p:spPr>
          <a:xfrm>
            <a:off x="4505960" y="2778760"/>
            <a:ext cx="292947" cy="482055"/>
          </a:xfrm>
          <a:prstGeom prst="rect">
            <a:avLst/>
          </a:prstGeom>
          <a:ln w="38100">
            <a:solidFill>
              <a:srgbClr val="000000"/>
            </a:solidFill>
          </a:ln>
        </p:spPr>
        <p:txBody>
          <a:bodyPr vert="horz" wrap="square" lIns="0" tIns="0" rIns="0" bIns="0" rtlCol="0">
            <a:spAutoFit/>
          </a:bodyPr>
          <a:lstStyle/>
          <a:p>
            <a:pPr>
              <a:lnSpc>
                <a:spcPct val="100000"/>
              </a:lnSpc>
            </a:pPr>
            <a:endParaRPr sz="1333">
              <a:latin typeface="Times New Roman"/>
              <a:cs typeface="Times New Roman"/>
            </a:endParaRPr>
          </a:p>
          <a:p>
            <a:pPr marL="18626">
              <a:spcBef>
                <a:spcPts val="807"/>
              </a:spcBef>
            </a:pPr>
            <a:r>
              <a:rPr sz="1133" b="1" spc="20" dirty="0">
                <a:latin typeface="Arial"/>
                <a:cs typeface="Arial"/>
              </a:rPr>
              <a:t>PC</a:t>
            </a:r>
            <a:endParaRPr sz="1133">
              <a:latin typeface="Arial"/>
              <a:cs typeface="Arial"/>
            </a:endParaRPr>
          </a:p>
        </p:txBody>
      </p:sp>
      <p:grpSp>
        <p:nvGrpSpPr>
          <p:cNvPr id="27" name="object 27"/>
          <p:cNvGrpSpPr/>
          <p:nvPr/>
        </p:nvGrpSpPr>
        <p:grpSpPr>
          <a:xfrm>
            <a:off x="3745317" y="1260171"/>
            <a:ext cx="2560319" cy="2368973"/>
            <a:chOff x="2808987" y="945128"/>
            <a:chExt cx="1920239" cy="1776730"/>
          </a:xfrm>
        </p:grpSpPr>
        <p:sp>
          <p:nvSpPr>
            <p:cNvPr id="28" name="object 28"/>
            <p:cNvSpPr/>
            <p:nvPr/>
          </p:nvSpPr>
          <p:spPr>
            <a:xfrm>
              <a:off x="3448050"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9" name="object 29"/>
            <p:cNvSpPr/>
            <p:nvPr/>
          </p:nvSpPr>
          <p:spPr>
            <a:xfrm>
              <a:off x="2821687"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30" name="object 30"/>
            <p:cNvSpPr/>
            <p:nvPr/>
          </p:nvSpPr>
          <p:spPr>
            <a:xfrm>
              <a:off x="3319268"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3682745" y="1840230"/>
              <a:ext cx="224790" cy="565785"/>
            </a:xfrm>
            <a:custGeom>
              <a:avLst/>
              <a:gdLst/>
              <a:ahLst/>
              <a:cxnLst/>
              <a:rect l="l" t="t" r="r" b="b"/>
              <a:pathLst>
                <a:path w="224789" h="565785">
                  <a:moveTo>
                    <a:pt x="1714" y="565404"/>
                  </a:moveTo>
                  <a:lnTo>
                    <a:pt x="0" y="8483"/>
                  </a:lnTo>
                  <a:lnTo>
                    <a:pt x="8572" y="0"/>
                  </a:lnTo>
                  <a:lnTo>
                    <a:pt x="224548" y="5245"/>
                  </a:lnTo>
                </a:path>
              </a:pathLst>
            </a:custGeom>
            <a:ln w="25400">
              <a:solidFill>
                <a:srgbClr val="000000"/>
              </a:solidFill>
            </a:ln>
          </p:spPr>
          <p:txBody>
            <a:bodyPr wrap="square" lIns="0" tIns="0" rIns="0" bIns="0" rtlCol="0"/>
            <a:lstStyle/>
            <a:p>
              <a:endParaRPr sz="2400"/>
            </a:p>
          </p:txBody>
        </p:sp>
        <p:sp>
          <p:nvSpPr>
            <p:cNvPr id="32" name="object 32"/>
            <p:cNvSpPr/>
            <p:nvPr/>
          </p:nvSpPr>
          <p:spPr>
            <a:xfrm>
              <a:off x="3893677" y="1807077"/>
              <a:ext cx="77470" cy="76200"/>
            </a:xfrm>
            <a:custGeom>
              <a:avLst/>
              <a:gdLst/>
              <a:ahLst/>
              <a:cxnLst/>
              <a:rect l="l" t="t" r="r" b="b"/>
              <a:pathLst>
                <a:path w="77470" h="76200">
                  <a:moveTo>
                    <a:pt x="1854" y="0"/>
                  </a:moveTo>
                  <a:lnTo>
                    <a:pt x="0" y="76174"/>
                  </a:lnTo>
                  <a:lnTo>
                    <a:pt x="77101" y="39941"/>
                  </a:lnTo>
                  <a:lnTo>
                    <a:pt x="1854"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663885" y="3228365"/>
            <a:ext cx="421640" cy="221365"/>
          </a:xfrm>
          <a:prstGeom prst="rect">
            <a:avLst/>
          </a:prstGeom>
        </p:spPr>
        <p:txBody>
          <a:bodyPr vert="horz" wrap="square" lIns="0" tIns="16087" rIns="0" bIns="0" rtlCol="0">
            <a:spAutoFit/>
          </a:bodyPr>
          <a:lstStyle/>
          <a:p>
            <a:pPr marL="16933">
              <a:spcBef>
                <a:spcPts val="127"/>
              </a:spcBef>
            </a:pPr>
            <a:r>
              <a:rPr sz="1333" b="1" spc="-7" dirty="0">
                <a:latin typeface="Arial"/>
                <a:cs typeface="Arial"/>
              </a:rPr>
              <a:t>p</a:t>
            </a:r>
            <a:r>
              <a:rPr sz="1333" b="1" spc="-13" dirty="0">
                <a:latin typeface="Arial"/>
                <a:cs typeface="Arial"/>
              </a:rPr>
              <a:t>c</a:t>
            </a:r>
            <a:r>
              <a:rPr sz="1333" b="1" spc="-20" dirty="0">
                <a:latin typeface="Arial"/>
                <a:cs typeface="Arial"/>
              </a:rPr>
              <a:t>+4</a:t>
            </a:r>
            <a:endParaRPr sz="1333">
              <a:latin typeface="Arial"/>
              <a:cs typeface="Arial"/>
            </a:endParaRPr>
          </a:p>
        </p:txBody>
      </p:sp>
      <p:grpSp>
        <p:nvGrpSpPr>
          <p:cNvPr id="34" name="object 34"/>
          <p:cNvGrpSpPr/>
          <p:nvPr/>
        </p:nvGrpSpPr>
        <p:grpSpPr>
          <a:xfrm>
            <a:off x="6748526" y="3075172"/>
            <a:ext cx="1214967" cy="413173"/>
            <a:chOff x="5061394" y="2306379"/>
            <a:chExt cx="911225" cy="309880"/>
          </a:xfrm>
        </p:grpSpPr>
        <p:sp>
          <p:nvSpPr>
            <p:cNvPr id="35" name="object 35"/>
            <p:cNvSpPr/>
            <p:nvPr/>
          </p:nvSpPr>
          <p:spPr>
            <a:xfrm>
              <a:off x="5075682" y="2349244"/>
              <a:ext cx="825500" cy="232410"/>
            </a:xfrm>
            <a:custGeom>
              <a:avLst/>
              <a:gdLst/>
              <a:ahLst/>
              <a:cxnLst/>
              <a:rect l="l" t="t" r="r" b="b"/>
              <a:pathLst>
                <a:path w="825500" h="232410">
                  <a:moveTo>
                    <a:pt x="0" y="231965"/>
                  </a:moveTo>
                  <a:lnTo>
                    <a:pt x="0" y="0"/>
                  </a:lnTo>
                  <a:lnTo>
                    <a:pt x="825093" y="0"/>
                  </a:lnTo>
                </a:path>
              </a:pathLst>
            </a:custGeom>
            <a:ln w="28574">
              <a:solidFill>
                <a:srgbClr val="000000"/>
              </a:solidFill>
            </a:ln>
          </p:spPr>
          <p:txBody>
            <a:bodyPr wrap="square" lIns="0" tIns="0" rIns="0" bIns="0" rtlCol="0"/>
            <a:lstStyle/>
            <a:p>
              <a:endParaRPr sz="2400"/>
            </a:p>
          </p:txBody>
        </p:sp>
        <p:sp>
          <p:nvSpPr>
            <p:cNvPr id="36" name="object 36"/>
            <p:cNvSpPr/>
            <p:nvPr/>
          </p:nvSpPr>
          <p:spPr>
            <a:xfrm>
              <a:off x="588649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7" name="object 37"/>
            <p:cNvSpPr/>
            <p:nvPr/>
          </p:nvSpPr>
          <p:spPr>
            <a:xfrm>
              <a:off x="5075682" y="2573274"/>
              <a:ext cx="825500" cy="0"/>
            </a:xfrm>
            <a:custGeom>
              <a:avLst/>
              <a:gdLst/>
              <a:ahLst/>
              <a:cxnLst/>
              <a:rect l="l" t="t" r="r" b="b"/>
              <a:pathLst>
                <a:path w="825500">
                  <a:moveTo>
                    <a:pt x="0" y="0"/>
                  </a:moveTo>
                  <a:lnTo>
                    <a:pt x="825093"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588649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9" name="object 39"/>
          <p:cNvSpPr txBox="1"/>
          <p:nvPr/>
        </p:nvSpPr>
        <p:spPr>
          <a:xfrm>
            <a:off x="6923773" y="3427655"/>
            <a:ext cx="767927"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40" dirty="0">
                <a:latin typeface="Gill Sans MT"/>
                <a:cs typeface="Gill Sans MT"/>
              </a:rPr>
              <a:t>24:</a:t>
            </a:r>
            <a:r>
              <a:rPr sz="1333" spc="-20" dirty="0">
                <a:latin typeface="Gill Sans MT"/>
                <a:cs typeface="Gill Sans MT"/>
              </a:rPr>
              <a:t>20]</a:t>
            </a:r>
            <a:endParaRPr sz="1333">
              <a:latin typeface="Gill Sans MT"/>
              <a:cs typeface="Gill Sans MT"/>
            </a:endParaRPr>
          </a:p>
        </p:txBody>
      </p:sp>
      <p:grpSp>
        <p:nvGrpSpPr>
          <p:cNvPr id="40" name="object 40"/>
          <p:cNvGrpSpPr/>
          <p:nvPr/>
        </p:nvGrpSpPr>
        <p:grpSpPr>
          <a:xfrm>
            <a:off x="6718159" y="3119374"/>
            <a:ext cx="4409439" cy="2347807"/>
            <a:chOff x="5038619" y="2339530"/>
            <a:chExt cx="3307079" cy="1760855"/>
          </a:xfrm>
        </p:grpSpPr>
        <p:sp>
          <p:nvSpPr>
            <p:cNvPr id="41" name="object 41"/>
            <p:cNvSpPr/>
            <p:nvPr/>
          </p:nvSpPr>
          <p:spPr>
            <a:xfrm>
              <a:off x="7904226" y="2375153"/>
              <a:ext cx="422275" cy="729615"/>
            </a:xfrm>
            <a:custGeom>
              <a:avLst/>
              <a:gdLst/>
              <a:ahLst/>
              <a:cxnLst/>
              <a:rect l="l" t="t" r="r" b="b"/>
              <a:pathLst>
                <a:path w="422275" h="729614">
                  <a:moveTo>
                    <a:pt x="0" y="0"/>
                  </a:moveTo>
                  <a:lnTo>
                    <a:pt x="0" y="304012"/>
                  </a:lnTo>
                  <a:lnTo>
                    <a:pt x="84378" y="364807"/>
                  </a:lnTo>
                  <a:lnTo>
                    <a:pt x="0" y="425615"/>
                  </a:lnTo>
                  <a:lnTo>
                    <a:pt x="0" y="729615"/>
                  </a:lnTo>
                  <a:lnTo>
                    <a:pt x="421919" y="547217"/>
                  </a:lnTo>
                  <a:lnTo>
                    <a:pt x="421919" y="182410"/>
                  </a:lnTo>
                  <a:lnTo>
                    <a:pt x="0" y="0"/>
                  </a:lnTo>
                </a:path>
              </a:pathLst>
            </a:custGeom>
            <a:ln w="38100">
              <a:solidFill>
                <a:srgbClr val="000000"/>
              </a:solidFill>
            </a:ln>
          </p:spPr>
          <p:txBody>
            <a:bodyPr wrap="square" lIns="0" tIns="0" rIns="0" bIns="0" rtlCol="0"/>
            <a:lstStyle/>
            <a:p>
              <a:endParaRPr sz="2400"/>
            </a:p>
          </p:txBody>
        </p:sp>
        <p:sp>
          <p:nvSpPr>
            <p:cNvPr id="42" name="object 42"/>
            <p:cNvSpPr/>
            <p:nvPr/>
          </p:nvSpPr>
          <p:spPr>
            <a:xfrm>
              <a:off x="507568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03861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4" name="object 44"/>
            <p:cNvSpPr/>
            <p:nvPr/>
          </p:nvSpPr>
          <p:spPr>
            <a:xfrm>
              <a:off x="5077205" y="2751581"/>
              <a:ext cx="814705" cy="0"/>
            </a:xfrm>
            <a:custGeom>
              <a:avLst/>
              <a:gdLst/>
              <a:ahLst/>
              <a:cxnLst/>
              <a:rect l="l" t="t" r="r" b="b"/>
              <a:pathLst>
                <a:path w="814704">
                  <a:moveTo>
                    <a:pt x="0" y="0"/>
                  </a:moveTo>
                  <a:lnTo>
                    <a:pt x="814451" y="0"/>
                  </a:lnTo>
                </a:path>
              </a:pathLst>
            </a:custGeom>
            <a:ln w="28575">
              <a:solidFill>
                <a:srgbClr val="000000"/>
              </a:solidFill>
            </a:ln>
          </p:spPr>
          <p:txBody>
            <a:bodyPr wrap="square" lIns="0" tIns="0" rIns="0" bIns="0" rtlCol="0"/>
            <a:lstStyle/>
            <a:p>
              <a:endParaRPr sz="2400"/>
            </a:p>
          </p:txBody>
        </p:sp>
        <p:sp>
          <p:nvSpPr>
            <p:cNvPr id="45" name="object 45"/>
            <p:cNvSpPr/>
            <p:nvPr/>
          </p:nvSpPr>
          <p:spPr>
            <a:xfrm>
              <a:off x="5877365"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6" name="object 46"/>
          <p:cNvSpPr txBox="1"/>
          <p:nvPr/>
        </p:nvSpPr>
        <p:spPr>
          <a:xfrm>
            <a:off x="10707089" y="3524991"/>
            <a:ext cx="342900" cy="247141"/>
          </a:xfrm>
          <a:prstGeom prst="rect">
            <a:avLst/>
          </a:prstGeom>
        </p:spPr>
        <p:txBody>
          <a:bodyPr vert="horz" wrap="square" lIns="0" tIns="21167" rIns="0" bIns="0" rtlCol="0">
            <a:spAutoFit/>
          </a:bodyPr>
          <a:lstStyle/>
          <a:p>
            <a:pPr marL="16933">
              <a:spcBef>
                <a:spcPts val="167"/>
              </a:spcBef>
            </a:pPr>
            <a:r>
              <a:rPr sz="1467" spc="-133" dirty="0">
                <a:latin typeface="Gill Sans MT"/>
                <a:cs typeface="Gill Sans MT"/>
              </a:rPr>
              <a:t>A</a:t>
            </a:r>
            <a:r>
              <a:rPr sz="1467" spc="-87" dirty="0">
                <a:latin typeface="Gill Sans MT"/>
                <a:cs typeface="Gill Sans MT"/>
              </a:rPr>
              <a:t>L</a:t>
            </a:r>
            <a:r>
              <a:rPr sz="1467" spc="-100" dirty="0">
                <a:latin typeface="Gill Sans MT"/>
                <a:cs typeface="Gill Sans MT"/>
              </a:rPr>
              <a:t>U</a:t>
            </a:r>
            <a:endParaRPr sz="1467">
              <a:latin typeface="Gill Sans MT"/>
              <a:cs typeface="Gill Sans MT"/>
            </a:endParaRPr>
          </a:p>
        </p:txBody>
      </p:sp>
      <p:sp>
        <p:nvSpPr>
          <p:cNvPr id="47" name="object 47"/>
          <p:cNvSpPr txBox="1"/>
          <p:nvPr/>
        </p:nvSpPr>
        <p:spPr>
          <a:xfrm>
            <a:off x="8847504" y="4290078"/>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sp>
        <p:nvSpPr>
          <p:cNvPr id="48" name="object 48"/>
          <p:cNvSpPr/>
          <p:nvPr/>
        </p:nvSpPr>
        <p:spPr>
          <a:xfrm>
            <a:off x="7980679" y="2380488"/>
            <a:ext cx="1252220" cy="1920240"/>
          </a:xfrm>
          <a:custGeom>
            <a:avLst/>
            <a:gdLst/>
            <a:ahLst/>
            <a:cxnLst/>
            <a:rect l="l" t="t" r="r" b="b"/>
            <a:pathLst>
              <a:path w="939165" h="1440180">
                <a:moveTo>
                  <a:pt x="0" y="0"/>
                </a:moveTo>
                <a:lnTo>
                  <a:pt x="938784" y="0"/>
                </a:lnTo>
                <a:lnTo>
                  <a:pt x="938784"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9" name="object 49"/>
          <p:cNvSpPr txBox="1"/>
          <p:nvPr/>
        </p:nvSpPr>
        <p:spPr>
          <a:xfrm>
            <a:off x="8076741" y="4002904"/>
            <a:ext cx="522393" cy="247141"/>
          </a:xfrm>
          <a:prstGeom prst="rect">
            <a:avLst/>
          </a:prstGeom>
        </p:spPr>
        <p:txBody>
          <a:bodyPr vert="horz" wrap="square" lIns="0" tIns="21167" rIns="0" bIns="0" rtlCol="0">
            <a:spAutoFit/>
          </a:bodyPr>
          <a:lstStyle/>
          <a:p>
            <a:pPr marL="16933">
              <a:spcBef>
                <a:spcPts val="167"/>
              </a:spcBef>
            </a:pPr>
            <a:r>
              <a:rPr sz="1467" spc="-127" dirty="0">
                <a:latin typeface="Gill Sans MT"/>
                <a:cs typeface="Gill Sans MT"/>
              </a:rPr>
              <a:t>R</a:t>
            </a:r>
            <a:r>
              <a:rPr sz="1467" spc="127" dirty="0">
                <a:latin typeface="Gill Sans MT"/>
                <a:cs typeface="Gill Sans MT"/>
              </a:rPr>
              <a:t>e</a:t>
            </a:r>
            <a:r>
              <a:rPr sz="1467" spc="87" dirty="0">
                <a:latin typeface="Gill Sans MT"/>
                <a:cs typeface="Gill Sans MT"/>
              </a:rPr>
              <a:t>g</a:t>
            </a:r>
            <a:r>
              <a:rPr sz="1467" spc="7" dirty="0">
                <a:latin typeface="Gill Sans MT"/>
                <a:cs typeface="Gill Sans MT"/>
              </a:rPr>
              <a:t> </a:t>
            </a:r>
            <a:r>
              <a:rPr sz="1467" spc="-152" dirty="0">
                <a:latin typeface="Gill Sans MT"/>
                <a:cs typeface="Gill Sans MT"/>
              </a:rPr>
              <a:t>[</a:t>
            </a:r>
            <a:r>
              <a:rPr sz="1467" spc="13" dirty="0">
                <a:latin typeface="Gill Sans MT"/>
                <a:cs typeface="Gill Sans MT"/>
              </a:rPr>
              <a:t> </a:t>
            </a:r>
            <a:r>
              <a:rPr sz="1467" spc="-152" dirty="0">
                <a:latin typeface="Gill Sans MT"/>
                <a:cs typeface="Gill Sans MT"/>
              </a:rPr>
              <a:t>]</a:t>
            </a:r>
            <a:endParaRPr sz="1467">
              <a:latin typeface="Gill Sans MT"/>
              <a:cs typeface="Gill Sans MT"/>
            </a:endParaRPr>
          </a:p>
        </p:txBody>
      </p:sp>
      <p:grpSp>
        <p:nvGrpSpPr>
          <p:cNvPr id="50" name="object 50"/>
          <p:cNvGrpSpPr/>
          <p:nvPr/>
        </p:nvGrpSpPr>
        <p:grpSpPr>
          <a:xfrm>
            <a:off x="7100061" y="1751838"/>
            <a:ext cx="4404360" cy="2775373"/>
            <a:chOff x="5325046" y="1313878"/>
            <a:chExt cx="3303270" cy="2081530"/>
          </a:xfrm>
        </p:grpSpPr>
        <p:sp>
          <p:nvSpPr>
            <p:cNvPr id="51" name="object 51"/>
            <p:cNvSpPr/>
            <p:nvPr/>
          </p:nvSpPr>
          <p:spPr>
            <a:xfrm>
              <a:off x="8382762" y="2722626"/>
              <a:ext cx="227329" cy="7620"/>
            </a:xfrm>
            <a:custGeom>
              <a:avLst/>
              <a:gdLst/>
              <a:ahLst/>
              <a:cxnLst/>
              <a:rect l="l" t="t" r="r" b="b"/>
              <a:pathLst>
                <a:path w="227329" h="7619">
                  <a:moveTo>
                    <a:pt x="-14287" y="3810"/>
                  </a:moveTo>
                  <a:lnTo>
                    <a:pt x="241363" y="3810"/>
                  </a:lnTo>
                </a:path>
              </a:pathLst>
            </a:custGeom>
            <a:ln w="36194">
              <a:solidFill>
                <a:srgbClr val="000000"/>
              </a:solidFill>
            </a:ln>
          </p:spPr>
          <p:txBody>
            <a:bodyPr wrap="square" lIns="0" tIns="0" rIns="0" bIns="0" rtlCol="0"/>
            <a:lstStyle/>
            <a:p>
              <a:endParaRPr sz="2400"/>
            </a:p>
          </p:txBody>
        </p:sp>
        <p:sp>
          <p:nvSpPr>
            <p:cNvPr id="52" name="object 52"/>
            <p:cNvSpPr/>
            <p:nvPr/>
          </p:nvSpPr>
          <p:spPr>
            <a:xfrm>
              <a:off x="6936486" y="2519933"/>
              <a:ext cx="874394" cy="0"/>
            </a:xfrm>
            <a:custGeom>
              <a:avLst/>
              <a:gdLst/>
              <a:ahLst/>
              <a:cxnLst/>
              <a:rect l="l" t="t" r="r" b="b"/>
              <a:pathLst>
                <a:path w="874395">
                  <a:moveTo>
                    <a:pt x="0" y="0"/>
                  </a:moveTo>
                  <a:lnTo>
                    <a:pt x="874204" y="0"/>
                  </a:lnTo>
                </a:path>
              </a:pathLst>
            </a:custGeom>
            <a:ln w="25400">
              <a:solidFill>
                <a:srgbClr val="000000"/>
              </a:solidFill>
            </a:ln>
          </p:spPr>
          <p:txBody>
            <a:bodyPr wrap="square" lIns="0" tIns="0" rIns="0" bIns="0" rtlCol="0"/>
            <a:lstStyle/>
            <a:p>
              <a:endParaRPr sz="2400"/>
            </a:p>
          </p:txBody>
        </p:sp>
        <p:sp>
          <p:nvSpPr>
            <p:cNvPr id="53" name="object 53"/>
            <p:cNvSpPr/>
            <p:nvPr/>
          </p:nvSpPr>
          <p:spPr>
            <a:xfrm>
              <a:off x="7797995"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4" name="object 54"/>
            <p:cNvSpPr/>
            <p:nvPr/>
          </p:nvSpPr>
          <p:spPr>
            <a:xfrm>
              <a:off x="8597646" y="1341882"/>
              <a:ext cx="13970" cy="1325880"/>
            </a:xfrm>
            <a:custGeom>
              <a:avLst/>
              <a:gdLst/>
              <a:ahLst/>
              <a:cxnLst/>
              <a:rect l="l" t="t" r="r" b="b"/>
              <a:pathLst>
                <a:path w="13970" h="1325880">
                  <a:moveTo>
                    <a:pt x="13716" y="0"/>
                  </a:moveTo>
                  <a:lnTo>
                    <a:pt x="0" y="1325880"/>
                  </a:lnTo>
                </a:path>
              </a:pathLst>
            </a:custGeom>
            <a:ln w="28575">
              <a:solidFill>
                <a:srgbClr val="000000"/>
              </a:solidFill>
            </a:ln>
          </p:spPr>
          <p:txBody>
            <a:bodyPr wrap="square" lIns="0" tIns="0" rIns="0" bIns="0" rtlCol="0"/>
            <a:lstStyle/>
            <a:p>
              <a:endParaRPr sz="2400"/>
            </a:p>
          </p:txBody>
        </p:sp>
        <p:sp>
          <p:nvSpPr>
            <p:cNvPr id="55" name="object 55"/>
            <p:cNvSpPr/>
            <p:nvPr/>
          </p:nvSpPr>
          <p:spPr>
            <a:xfrm>
              <a:off x="5353050" y="1328166"/>
              <a:ext cx="3256915" cy="7620"/>
            </a:xfrm>
            <a:custGeom>
              <a:avLst/>
              <a:gdLst/>
              <a:ahLst/>
              <a:cxnLst/>
              <a:rect l="l" t="t" r="r" b="b"/>
              <a:pathLst>
                <a:path w="3256915" h="7619">
                  <a:moveTo>
                    <a:pt x="0" y="7620"/>
                  </a:moveTo>
                  <a:lnTo>
                    <a:pt x="3256788" y="0"/>
                  </a:lnTo>
                </a:path>
              </a:pathLst>
            </a:custGeom>
            <a:ln w="28575">
              <a:solidFill>
                <a:srgbClr val="000000"/>
              </a:solidFill>
            </a:ln>
          </p:spPr>
          <p:txBody>
            <a:bodyPr wrap="square" lIns="0" tIns="0" rIns="0" bIns="0" rtlCol="0"/>
            <a:lstStyle/>
            <a:p>
              <a:endParaRPr sz="2400"/>
            </a:p>
          </p:txBody>
        </p:sp>
        <p:sp>
          <p:nvSpPr>
            <p:cNvPr id="56" name="object 56"/>
            <p:cNvSpPr/>
            <p:nvPr/>
          </p:nvSpPr>
          <p:spPr>
            <a:xfrm>
              <a:off x="5339334" y="1341882"/>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7" name="object 57"/>
            <p:cNvSpPr/>
            <p:nvPr/>
          </p:nvSpPr>
          <p:spPr>
            <a:xfrm>
              <a:off x="5345430" y="2036826"/>
              <a:ext cx="563880" cy="0"/>
            </a:xfrm>
            <a:custGeom>
              <a:avLst/>
              <a:gdLst/>
              <a:ahLst/>
              <a:cxnLst/>
              <a:rect l="l" t="t" r="r" b="b"/>
              <a:pathLst>
                <a:path w="563879">
                  <a:moveTo>
                    <a:pt x="0" y="0"/>
                  </a:moveTo>
                  <a:lnTo>
                    <a:pt x="563664" y="0"/>
                  </a:lnTo>
                </a:path>
              </a:pathLst>
            </a:custGeom>
            <a:ln w="25400">
              <a:solidFill>
                <a:srgbClr val="000000"/>
              </a:solidFill>
            </a:ln>
          </p:spPr>
          <p:txBody>
            <a:bodyPr wrap="square" lIns="0" tIns="0" rIns="0" bIns="0" rtlCol="0"/>
            <a:lstStyle/>
            <a:p>
              <a:endParaRPr sz="2400"/>
            </a:p>
          </p:txBody>
        </p:sp>
        <p:sp>
          <p:nvSpPr>
            <p:cNvPr id="58" name="object 58"/>
            <p:cNvSpPr/>
            <p:nvPr/>
          </p:nvSpPr>
          <p:spPr>
            <a:xfrm>
              <a:off x="5896400"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9" name="object 59"/>
            <p:cNvSpPr/>
            <p:nvPr/>
          </p:nvSpPr>
          <p:spPr>
            <a:xfrm>
              <a:off x="655701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60" name="object 60"/>
            <p:cNvSpPr/>
            <p:nvPr/>
          </p:nvSpPr>
          <p:spPr>
            <a:xfrm>
              <a:off x="6598158"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61" name="object 61"/>
          <p:cNvSpPr txBox="1"/>
          <p:nvPr/>
        </p:nvSpPr>
        <p:spPr>
          <a:xfrm>
            <a:off x="6923772" y="3155317"/>
            <a:ext cx="71120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193" dirty="0">
                <a:latin typeface="Gill Sans MT"/>
                <a:cs typeface="Gill Sans MT"/>
              </a:rPr>
              <a:t>1</a:t>
            </a:r>
            <a:r>
              <a:rPr sz="1333" spc="40" dirty="0">
                <a:latin typeface="Gill Sans MT"/>
                <a:cs typeface="Gill Sans MT"/>
              </a:rPr>
              <a:t>9:</a:t>
            </a:r>
            <a:r>
              <a:rPr sz="1333" spc="-193" dirty="0">
                <a:latin typeface="Gill Sans MT"/>
                <a:cs typeface="Gill Sans MT"/>
              </a:rPr>
              <a:t>1</a:t>
            </a:r>
            <a:r>
              <a:rPr sz="1333" spc="-40" dirty="0">
                <a:latin typeface="Gill Sans MT"/>
                <a:cs typeface="Gill Sans MT"/>
              </a:rPr>
              <a:t>5]</a:t>
            </a:r>
            <a:endParaRPr sz="1333">
              <a:latin typeface="Gill Sans MT"/>
              <a:cs typeface="Gill Sans MT"/>
            </a:endParaRPr>
          </a:p>
        </p:txBody>
      </p:sp>
      <p:sp>
        <p:nvSpPr>
          <p:cNvPr id="62" name="object 62"/>
          <p:cNvSpPr txBox="1"/>
          <p:nvPr/>
        </p:nvSpPr>
        <p:spPr>
          <a:xfrm>
            <a:off x="6975922" y="2861566"/>
            <a:ext cx="611293" cy="221365"/>
          </a:xfrm>
          <a:prstGeom prst="rect">
            <a:avLst/>
          </a:prstGeom>
        </p:spPr>
        <p:txBody>
          <a:bodyPr vert="horz" wrap="square" lIns="0" tIns="16087" rIns="0" bIns="0" rtlCol="0">
            <a:spAutoFit/>
          </a:bodyPr>
          <a:lstStyle/>
          <a:p>
            <a:pPr marL="16933">
              <a:spcBef>
                <a:spcPts val="127"/>
              </a:spcBef>
            </a:pPr>
            <a:r>
              <a:rPr sz="1333" spc="-67" dirty="0">
                <a:latin typeface="Gill Sans MT"/>
                <a:cs typeface="Gill Sans MT"/>
              </a:rPr>
              <a:t>Inst[11:7]</a:t>
            </a:r>
            <a:endParaRPr sz="1333">
              <a:latin typeface="Gill Sans MT"/>
              <a:cs typeface="Gill Sans MT"/>
            </a:endParaRPr>
          </a:p>
        </p:txBody>
      </p:sp>
      <p:sp>
        <p:nvSpPr>
          <p:cNvPr id="63" name="object 63"/>
          <p:cNvSpPr txBox="1"/>
          <p:nvPr/>
        </p:nvSpPr>
        <p:spPr>
          <a:xfrm>
            <a:off x="8699003" y="3264079"/>
            <a:ext cx="46566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0" dirty="0">
                <a:latin typeface="Gill Sans MT"/>
                <a:cs typeface="Gill Sans MT"/>
              </a:rPr>
              <a:t>aA</a:t>
            </a:r>
            <a:endParaRPr sz="1333">
              <a:latin typeface="Gill Sans MT"/>
              <a:cs typeface="Gill Sans MT"/>
            </a:endParaRPr>
          </a:p>
        </p:txBody>
      </p:sp>
      <p:sp>
        <p:nvSpPr>
          <p:cNvPr id="64" name="object 64"/>
          <p:cNvSpPr txBox="1"/>
          <p:nvPr/>
        </p:nvSpPr>
        <p:spPr>
          <a:xfrm>
            <a:off x="8699003" y="3656027"/>
            <a:ext cx="453813"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47" dirty="0">
                <a:latin typeface="Gill Sans MT"/>
                <a:cs typeface="Gill Sans MT"/>
              </a:rPr>
              <a:t>aB</a:t>
            </a:r>
            <a:endParaRPr sz="1333">
              <a:latin typeface="Gill Sans MT"/>
              <a:cs typeface="Gill Sans MT"/>
            </a:endParaRPr>
          </a:p>
        </p:txBody>
      </p:sp>
      <p:sp>
        <p:nvSpPr>
          <p:cNvPr id="65" name="object 65"/>
          <p:cNvSpPr txBox="1"/>
          <p:nvPr/>
        </p:nvSpPr>
        <p:spPr>
          <a:xfrm>
            <a:off x="7996314" y="2919851"/>
            <a:ext cx="474133" cy="907920"/>
          </a:xfrm>
          <a:prstGeom prst="rect">
            <a:avLst/>
          </a:prstGeom>
        </p:spPr>
        <p:txBody>
          <a:bodyPr vert="horz" wrap="square" lIns="0" tIns="16933" rIns="0" bIns="0" rtlCol="0">
            <a:spAutoFit/>
          </a:bodyPr>
          <a:lstStyle/>
          <a:p>
            <a:pPr marL="20319" marR="6773" indent="-4233">
              <a:lnSpc>
                <a:spcPct val="139000"/>
              </a:lnSpc>
              <a:spcBef>
                <a:spcPts val="133"/>
              </a:spcBef>
            </a:pP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27" dirty="0">
                <a:latin typeface="Gill Sans MT"/>
                <a:cs typeface="Gill Sans MT"/>
              </a:rPr>
              <a:t>D  </a:t>
            </a: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33" dirty="0">
                <a:latin typeface="Gill Sans MT"/>
                <a:cs typeface="Gill Sans MT"/>
              </a:rPr>
              <a:t>A</a:t>
            </a:r>
            <a:endParaRPr sz="1333">
              <a:latin typeface="Gill Sans MT"/>
              <a:cs typeface="Gill Sans MT"/>
            </a:endParaRPr>
          </a:p>
          <a:p>
            <a:pPr marL="20319">
              <a:spcBef>
                <a:spcPts val="900"/>
              </a:spcBef>
            </a:pPr>
            <a:r>
              <a:rPr sz="1333" spc="-40" dirty="0">
                <a:latin typeface="Gill Sans MT"/>
                <a:cs typeface="Gill Sans MT"/>
              </a:rPr>
              <a:t>AddrB</a:t>
            </a:r>
            <a:endParaRPr sz="1333">
              <a:latin typeface="Gill Sans MT"/>
              <a:cs typeface="Gill Sans MT"/>
            </a:endParaRPr>
          </a:p>
        </p:txBody>
      </p:sp>
      <p:sp>
        <p:nvSpPr>
          <p:cNvPr id="66" name="object 66"/>
          <p:cNvSpPr txBox="1"/>
          <p:nvPr/>
        </p:nvSpPr>
        <p:spPr>
          <a:xfrm>
            <a:off x="8000503" y="2584557"/>
            <a:ext cx="46820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7" dirty="0">
                <a:latin typeface="Gill Sans MT"/>
                <a:cs typeface="Gill Sans MT"/>
              </a:rPr>
              <a:t>aD</a:t>
            </a:r>
            <a:endParaRPr sz="1333">
              <a:latin typeface="Gill Sans MT"/>
              <a:cs typeface="Gill Sans MT"/>
            </a:endParaRPr>
          </a:p>
        </p:txBody>
      </p:sp>
      <p:sp>
        <p:nvSpPr>
          <p:cNvPr id="67" name="object 67"/>
          <p:cNvSpPr txBox="1"/>
          <p:nvPr/>
        </p:nvSpPr>
        <p:spPr>
          <a:xfrm>
            <a:off x="11160413" y="3334058"/>
            <a:ext cx="247227" cy="221365"/>
          </a:xfrm>
          <a:prstGeom prst="rect">
            <a:avLst/>
          </a:prstGeom>
        </p:spPr>
        <p:txBody>
          <a:bodyPr vert="horz" wrap="square" lIns="0" tIns="16087" rIns="0" bIns="0" rtlCol="0">
            <a:spAutoFit/>
          </a:bodyPr>
          <a:lstStyle/>
          <a:p>
            <a:pPr marL="16933">
              <a:spcBef>
                <a:spcPts val="127"/>
              </a:spcBef>
            </a:pPr>
            <a:r>
              <a:rPr sz="1333" spc="80" dirty="0">
                <a:latin typeface="Gill Sans MT"/>
                <a:cs typeface="Gill Sans MT"/>
              </a:rPr>
              <a:t>a</a:t>
            </a:r>
            <a:r>
              <a:rPr sz="1333" spc="60" dirty="0">
                <a:latin typeface="Gill Sans MT"/>
                <a:cs typeface="Gill Sans MT"/>
              </a:rPr>
              <a:t>l</a:t>
            </a:r>
            <a:r>
              <a:rPr sz="1333" dirty="0">
                <a:latin typeface="Gill Sans MT"/>
                <a:cs typeface="Gill Sans MT"/>
              </a:rPr>
              <a:t>u</a:t>
            </a:r>
            <a:endParaRPr sz="1333">
              <a:latin typeface="Gill Sans MT"/>
              <a:cs typeface="Gill Sans MT"/>
            </a:endParaRPr>
          </a:p>
        </p:txBody>
      </p:sp>
      <p:sp>
        <p:nvSpPr>
          <p:cNvPr id="68" name="object 68"/>
          <p:cNvSpPr txBox="1"/>
          <p:nvPr/>
        </p:nvSpPr>
        <p:spPr>
          <a:xfrm>
            <a:off x="9290848" y="3054443"/>
            <a:ext cx="572345" cy="221365"/>
          </a:xfrm>
          <a:prstGeom prst="rect">
            <a:avLst/>
          </a:prstGeom>
        </p:spPr>
        <p:txBody>
          <a:bodyPr vert="horz" wrap="square" lIns="0" tIns="16087" rIns="0" bIns="0" rtlCol="0">
            <a:spAutoFit/>
          </a:bodyPr>
          <a:lstStyle/>
          <a:p>
            <a:pPr marL="16933">
              <a:spcBef>
                <a:spcPts val="127"/>
              </a:spcBef>
            </a:pPr>
            <a:r>
              <a:rPr sz="1333" spc="-53" dirty="0">
                <a:latin typeface="Gill Sans MT"/>
                <a:cs typeface="Gill Sans MT"/>
              </a:rPr>
              <a:t>Reg[rs1]</a:t>
            </a:r>
            <a:endParaRPr sz="1333">
              <a:latin typeface="Gill Sans MT"/>
              <a:cs typeface="Gill Sans MT"/>
            </a:endParaRPr>
          </a:p>
        </p:txBody>
      </p:sp>
      <p:sp>
        <p:nvSpPr>
          <p:cNvPr id="69" name="object 69"/>
          <p:cNvSpPr txBox="1"/>
          <p:nvPr/>
        </p:nvSpPr>
        <p:spPr>
          <a:xfrm>
            <a:off x="9291310" y="3427655"/>
            <a:ext cx="600287" cy="221365"/>
          </a:xfrm>
          <a:prstGeom prst="rect">
            <a:avLst/>
          </a:prstGeom>
        </p:spPr>
        <p:txBody>
          <a:bodyPr vert="horz" wrap="square" lIns="0" tIns="16087" rIns="0" bIns="0" rtlCol="0">
            <a:spAutoFit/>
          </a:bodyPr>
          <a:lstStyle/>
          <a:p>
            <a:pPr marL="16933">
              <a:spcBef>
                <a:spcPts val="127"/>
              </a:spcBef>
            </a:pPr>
            <a:r>
              <a:rPr sz="1333" spc="-27" dirty="0">
                <a:latin typeface="Gill Sans MT"/>
                <a:cs typeface="Gill Sans MT"/>
              </a:rPr>
              <a:t>Reg[rs2]</a:t>
            </a:r>
            <a:endParaRPr sz="1333">
              <a:latin typeface="Gill Sans MT"/>
              <a:cs typeface="Gill Sans MT"/>
            </a:endParaRPr>
          </a:p>
        </p:txBody>
      </p:sp>
      <p:sp>
        <p:nvSpPr>
          <p:cNvPr id="70" name="object 70"/>
          <p:cNvSpPr txBox="1"/>
          <p:nvPr/>
        </p:nvSpPr>
        <p:spPr>
          <a:xfrm>
            <a:off x="5853224" y="5121369"/>
            <a:ext cx="65024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87" dirty="0">
                <a:latin typeface="Gill Sans MT"/>
                <a:cs typeface="Gill Sans MT"/>
              </a:rPr>
              <a:t>3</a:t>
            </a:r>
            <a:r>
              <a:rPr sz="1333" spc="-80" dirty="0">
                <a:latin typeface="Gill Sans MT"/>
                <a:cs typeface="Gill Sans MT"/>
              </a:rPr>
              <a:t>1</a:t>
            </a:r>
            <a:r>
              <a:rPr sz="1333" spc="53" dirty="0">
                <a:latin typeface="Gill Sans MT"/>
                <a:cs typeface="Gill Sans MT"/>
              </a:rPr>
              <a:t>:</a:t>
            </a:r>
            <a:r>
              <a:rPr sz="1333" spc="-40" dirty="0">
                <a:latin typeface="Gill Sans MT"/>
                <a:cs typeface="Gill Sans MT"/>
              </a:rPr>
              <a:t>0]</a:t>
            </a:r>
            <a:endParaRPr sz="1333">
              <a:latin typeface="Gill Sans MT"/>
              <a:cs typeface="Gill Sans MT"/>
            </a:endParaRPr>
          </a:p>
        </p:txBody>
      </p:sp>
      <p:grpSp>
        <p:nvGrpSpPr>
          <p:cNvPr id="71" name="object 71"/>
          <p:cNvGrpSpPr/>
          <p:nvPr/>
        </p:nvGrpSpPr>
        <p:grpSpPr>
          <a:xfrm>
            <a:off x="3736847" y="3800852"/>
            <a:ext cx="7907020" cy="2396913"/>
            <a:chOff x="2802635" y="2850638"/>
            <a:chExt cx="5930265" cy="1797685"/>
          </a:xfrm>
        </p:grpSpPr>
        <p:sp>
          <p:nvSpPr>
            <p:cNvPr id="72" name="object 72"/>
            <p:cNvSpPr/>
            <p:nvPr/>
          </p:nvSpPr>
          <p:spPr>
            <a:xfrm>
              <a:off x="6938009" y="2888742"/>
              <a:ext cx="464820" cy="0"/>
            </a:xfrm>
            <a:custGeom>
              <a:avLst/>
              <a:gdLst/>
              <a:ahLst/>
              <a:cxnLst/>
              <a:rect l="l" t="t" r="r" b="b"/>
              <a:pathLst>
                <a:path w="464820">
                  <a:moveTo>
                    <a:pt x="0" y="0"/>
                  </a:moveTo>
                  <a:lnTo>
                    <a:pt x="464718" y="0"/>
                  </a:lnTo>
                </a:path>
              </a:pathLst>
            </a:custGeom>
            <a:ln w="25400">
              <a:solidFill>
                <a:srgbClr val="000000"/>
              </a:solidFill>
            </a:ln>
          </p:spPr>
          <p:txBody>
            <a:bodyPr wrap="square" lIns="0" tIns="0" rIns="0" bIns="0" rtlCol="0"/>
            <a:lstStyle/>
            <a:p>
              <a:endParaRPr sz="2400"/>
            </a:p>
          </p:txBody>
        </p:sp>
        <p:sp>
          <p:nvSpPr>
            <p:cNvPr id="73" name="object 73"/>
            <p:cNvSpPr/>
            <p:nvPr/>
          </p:nvSpPr>
          <p:spPr>
            <a:xfrm>
              <a:off x="7390034" y="285063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4" name="object 74"/>
            <p:cNvSpPr/>
            <p:nvPr/>
          </p:nvSpPr>
          <p:spPr>
            <a:xfrm>
              <a:off x="2821685" y="4077462"/>
              <a:ext cx="5892165" cy="551815"/>
            </a:xfrm>
            <a:custGeom>
              <a:avLst/>
              <a:gdLst/>
              <a:ahLst/>
              <a:cxnLst/>
              <a:rect l="l" t="t" r="r" b="b"/>
              <a:pathLst>
                <a:path w="5892165" h="551814">
                  <a:moveTo>
                    <a:pt x="0" y="0"/>
                  </a:moveTo>
                  <a:lnTo>
                    <a:pt x="5891784" y="0"/>
                  </a:lnTo>
                  <a:lnTo>
                    <a:pt x="5891784" y="551688"/>
                  </a:lnTo>
                  <a:lnTo>
                    <a:pt x="0" y="551688"/>
                  </a:lnTo>
                  <a:lnTo>
                    <a:pt x="0" y="0"/>
                  </a:lnTo>
                  <a:close/>
                </a:path>
              </a:pathLst>
            </a:custGeom>
            <a:ln w="38100">
              <a:solidFill>
                <a:srgbClr val="000000"/>
              </a:solidFill>
            </a:ln>
          </p:spPr>
          <p:txBody>
            <a:bodyPr wrap="square" lIns="0" tIns="0" rIns="0" bIns="0" rtlCol="0"/>
            <a:lstStyle/>
            <a:p>
              <a:endParaRPr sz="2400"/>
            </a:p>
          </p:txBody>
        </p:sp>
      </p:grpSp>
      <p:sp>
        <p:nvSpPr>
          <p:cNvPr id="75" name="object 75"/>
          <p:cNvSpPr txBox="1"/>
          <p:nvPr/>
        </p:nvSpPr>
        <p:spPr>
          <a:xfrm>
            <a:off x="5888615" y="5863315"/>
            <a:ext cx="1003300" cy="247141"/>
          </a:xfrm>
          <a:prstGeom prst="rect">
            <a:avLst/>
          </a:prstGeom>
        </p:spPr>
        <p:txBody>
          <a:bodyPr vert="horz" wrap="square" lIns="0" tIns="21167" rIns="0" bIns="0" rtlCol="0">
            <a:spAutoFit/>
          </a:bodyPr>
          <a:lstStyle/>
          <a:p>
            <a:pPr>
              <a:spcBef>
                <a:spcPts val="167"/>
              </a:spcBef>
            </a:pPr>
            <a:r>
              <a:rPr sz="1467" spc="-167" dirty="0">
                <a:latin typeface="Gill Sans MT"/>
                <a:cs typeface="Gill Sans MT"/>
              </a:rPr>
              <a:t>C</a:t>
            </a:r>
            <a:r>
              <a:rPr sz="1467" spc="-20" dirty="0">
                <a:latin typeface="Gill Sans MT"/>
                <a:cs typeface="Gill Sans MT"/>
              </a:rPr>
              <a:t>on</a:t>
            </a:r>
            <a:r>
              <a:rPr sz="1467" spc="-7" dirty="0">
                <a:latin typeface="Gill Sans MT"/>
                <a:cs typeface="Gill Sans MT"/>
              </a:rPr>
              <a:t>t</a:t>
            </a:r>
            <a:r>
              <a:rPr sz="1467" spc="-107" dirty="0">
                <a:latin typeface="Gill Sans MT"/>
                <a:cs typeface="Gill Sans MT"/>
              </a:rPr>
              <a:t>r</a:t>
            </a:r>
            <a:r>
              <a:rPr sz="1467" spc="-27" dirty="0">
                <a:latin typeface="Gill Sans MT"/>
                <a:cs typeface="Gill Sans MT"/>
              </a:rPr>
              <a:t>ol</a:t>
            </a:r>
            <a:r>
              <a:rPr sz="1467" spc="7" dirty="0">
                <a:latin typeface="Gill Sans MT"/>
                <a:cs typeface="Gill Sans MT"/>
              </a:rPr>
              <a:t> </a:t>
            </a:r>
            <a:r>
              <a:rPr sz="1467" spc="-13" dirty="0">
                <a:latin typeface="Gill Sans MT"/>
                <a:cs typeface="Gill Sans MT"/>
              </a:rPr>
              <a:t>l</a:t>
            </a:r>
            <a:r>
              <a:rPr sz="1467" spc="100" dirty="0">
                <a:latin typeface="Gill Sans MT"/>
                <a:cs typeface="Gill Sans MT"/>
              </a:rPr>
              <a:t>o</a:t>
            </a:r>
            <a:r>
              <a:rPr sz="1467" spc="87" dirty="0">
                <a:latin typeface="Gill Sans MT"/>
                <a:cs typeface="Gill Sans MT"/>
              </a:rPr>
              <a:t>g</a:t>
            </a:r>
            <a:r>
              <a:rPr sz="1467" spc="-13" dirty="0">
                <a:latin typeface="Gill Sans MT"/>
                <a:cs typeface="Gill Sans MT"/>
              </a:rPr>
              <a:t>i</a:t>
            </a:r>
            <a:r>
              <a:rPr sz="1467" spc="-20" dirty="0">
                <a:latin typeface="Gill Sans MT"/>
                <a:cs typeface="Gill Sans MT"/>
              </a:rPr>
              <a:t>c</a:t>
            </a:r>
            <a:endParaRPr sz="1467">
              <a:latin typeface="Gill Sans MT"/>
              <a:cs typeface="Gill Sans MT"/>
            </a:endParaRPr>
          </a:p>
        </p:txBody>
      </p:sp>
      <p:grpSp>
        <p:nvGrpSpPr>
          <p:cNvPr id="76" name="object 76"/>
          <p:cNvGrpSpPr/>
          <p:nvPr/>
        </p:nvGrpSpPr>
        <p:grpSpPr>
          <a:xfrm>
            <a:off x="8293612" y="3720846"/>
            <a:ext cx="1925320" cy="1682327"/>
            <a:chOff x="6220209" y="2790634"/>
            <a:chExt cx="1443990" cy="1261745"/>
          </a:xfrm>
        </p:grpSpPr>
        <p:sp>
          <p:nvSpPr>
            <p:cNvPr id="77" name="object 77"/>
            <p:cNvSpPr/>
            <p:nvPr/>
          </p:nvSpPr>
          <p:spPr>
            <a:xfrm>
              <a:off x="6258306"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8" name="object 78"/>
            <p:cNvSpPr/>
            <p:nvPr/>
          </p:nvSpPr>
          <p:spPr>
            <a:xfrm>
              <a:off x="6220209"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9" name="object 79"/>
            <p:cNvSpPr/>
            <p:nvPr/>
          </p:nvSpPr>
          <p:spPr>
            <a:xfrm>
              <a:off x="7475982" y="2804922"/>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80" name="object 80"/>
          <p:cNvSpPr txBox="1"/>
          <p:nvPr/>
        </p:nvSpPr>
        <p:spPr>
          <a:xfrm>
            <a:off x="3837381" y="883275"/>
            <a:ext cx="7273713" cy="715366"/>
          </a:xfrm>
          <a:prstGeom prst="rect">
            <a:avLst/>
          </a:prstGeom>
        </p:spPr>
        <p:txBody>
          <a:bodyPr vert="horz" wrap="square" lIns="0" tIns="16933" rIns="0" bIns="0" rtlCol="0">
            <a:spAutoFit/>
          </a:bodyPr>
          <a:lstStyle/>
          <a:p>
            <a:pPr marL="16933">
              <a:lnSpc>
                <a:spcPts val="2667"/>
              </a:lnSpc>
              <a:spcBef>
                <a:spcPts val="133"/>
              </a:spcBef>
            </a:pP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dirty="0">
                <a:latin typeface="Courier New"/>
                <a:cs typeface="Courier New"/>
              </a:rPr>
              <a:t>4</a:t>
            </a:r>
            <a:endParaRPr sz="2400">
              <a:latin typeface="Courier New"/>
              <a:cs typeface="Courier New"/>
            </a:endParaRPr>
          </a:p>
          <a:p>
            <a:pPr marL="2887061">
              <a:lnSpc>
                <a:spcPts val="2667"/>
              </a:lnSpc>
            </a:pPr>
            <a:r>
              <a:rPr sz="2400" b="1" spc="-13" dirty="0">
                <a:latin typeface="Courier New"/>
                <a:cs typeface="Courier New"/>
              </a:rPr>
              <a:t>Reg[rd]</a:t>
            </a:r>
            <a:r>
              <a:rPr sz="2400" b="1" spc="-40"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Reg[rs1]</a:t>
            </a:r>
            <a:r>
              <a:rPr sz="2400" b="1" spc="-40"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Imm</a:t>
            </a:r>
            <a:endParaRPr sz="2400">
              <a:latin typeface="Courier New"/>
              <a:cs typeface="Courier New"/>
            </a:endParaRPr>
          </a:p>
        </p:txBody>
      </p:sp>
      <p:sp>
        <p:nvSpPr>
          <p:cNvPr id="81" name="object 81"/>
          <p:cNvSpPr txBox="1"/>
          <p:nvPr/>
        </p:nvSpPr>
        <p:spPr>
          <a:xfrm>
            <a:off x="9974222" y="3753122"/>
            <a:ext cx="108373" cy="195717"/>
          </a:xfrm>
          <a:prstGeom prst="rect">
            <a:avLst/>
          </a:prstGeom>
        </p:spPr>
        <p:txBody>
          <a:bodyPr vert="horz" wrap="square" lIns="0" tIns="21167" rIns="0" bIns="0" rtlCol="0">
            <a:spAutoFit/>
          </a:bodyPr>
          <a:lstStyle/>
          <a:p>
            <a:pPr marL="16933">
              <a:spcBef>
                <a:spcPts val="167"/>
              </a:spcBef>
            </a:pPr>
            <a:r>
              <a:rPr sz="1133" spc="13" dirty="0">
                <a:latin typeface="Gill Sans MT"/>
                <a:cs typeface="Gill Sans MT"/>
              </a:rPr>
              <a:t>0</a:t>
            </a:r>
            <a:endParaRPr sz="1133">
              <a:latin typeface="Gill Sans MT"/>
              <a:cs typeface="Gill Sans MT"/>
            </a:endParaRPr>
          </a:p>
        </p:txBody>
      </p:sp>
      <p:sp>
        <p:nvSpPr>
          <p:cNvPr id="82" name="object 82"/>
          <p:cNvSpPr txBox="1"/>
          <p:nvPr/>
        </p:nvSpPr>
        <p:spPr>
          <a:xfrm>
            <a:off x="9996770" y="4037038"/>
            <a:ext cx="82973" cy="195717"/>
          </a:xfrm>
          <a:prstGeom prst="rect">
            <a:avLst/>
          </a:prstGeom>
        </p:spPr>
        <p:txBody>
          <a:bodyPr vert="horz" wrap="square" lIns="0" tIns="21167" rIns="0" bIns="0" rtlCol="0">
            <a:spAutoFit/>
          </a:bodyPr>
          <a:lstStyle/>
          <a:p>
            <a:pPr marL="16933">
              <a:spcBef>
                <a:spcPts val="167"/>
              </a:spcBef>
            </a:pPr>
            <a:r>
              <a:rPr sz="1133" spc="-187" dirty="0">
                <a:latin typeface="Gill Sans MT"/>
                <a:cs typeface="Gill Sans MT"/>
              </a:rPr>
              <a:t>1</a:t>
            </a:r>
            <a:endParaRPr sz="1133">
              <a:latin typeface="Gill Sans MT"/>
              <a:cs typeface="Gill Sans MT"/>
            </a:endParaRPr>
          </a:p>
        </p:txBody>
      </p:sp>
      <p:grpSp>
        <p:nvGrpSpPr>
          <p:cNvPr id="83" name="object 83"/>
          <p:cNvGrpSpPr/>
          <p:nvPr/>
        </p:nvGrpSpPr>
        <p:grpSpPr>
          <a:xfrm>
            <a:off x="9656318" y="3912612"/>
            <a:ext cx="883073" cy="903393"/>
            <a:chOff x="7242238" y="2934458"/>
            <a:chExt cx="662305" cy="677545"/>
          </a:xfrm>
        </p:grpSpPr>
        <p:sp>
          <p:nvSpPr>
            <p:cNvPr id="84" name="object 84"/>
            <p:cNvSpPr/>
            <p:nvPr/>
          </p:nvSpPr>
          <p:spPr>
            <a:xfrm>
              <a:off x="7261098"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5" name="object 85"/>
            <p:cNvSpPr/>
            <p:nvPr/>
          </p:nvSpPr>
          <p:spPr>
            <a:xfrm>
              <a:off x="7390011"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6" name="object 86"/>
            <p:cNvSpPr/>
            <p:nvPr/>
          </p:nvSpPr>
          <p:spPr>
            <a:xfrm>
              <a:off x="7256526" y="3129533"/>
              <a:ext cx="5080" cy="467995"/>
            </a:xfrm>
            <a:custGeom>
              <a:avLst/>
              <a:gdLst/>
              <a:ahLst/>
              <a:cxnLst/>
              <a:rect l="l" t="t" r="r" b="b"/>
              <a:pathLst>
                <a:path w="5079" h="467995">
                  <a:moveTo>
                    <a:pt x="4572" y="0"/>
                  </a:moveTo>
                  <a:lnTo>
                    <a:pt x="0" y="467868"/>
                  </a:lnTo>
                </a:path>
              </a:pathLst>
            </a:custGeom>
            <a:ln w="28575">
              <a:solidFill>
                <a:srgbClr val="000000"/>
              </a:solidFill>
            </a:ln>
          </p:spPr>
          <p:txBody>
            <a:bodyPr wrap="square" lIns="0" tIns="0" rIns="0" bIns="0" rtlCol="0"/>
            <a:lstStyle/>
            <a:p>
              <a:endParaRPr sz="2400"/>
            </a:p>
          </p:txBody>
        </p:sp>
        <p:sp>
          <p:nvSpPr>
            <p:cNvPr id="87" name="object 87"/>
            <p:cNvSpPr/>
            <p:nvPr/>
          </p:nvSpPr>
          <p:spPr>
            <a:xfrm>
              <a:off x="7664958" y="2972561"/>
              <a:ext cx="175895" cy="0"/>
            </a:xfrm>
            <a:custGeom>
              <a:avLst/>
              <a:gdLst/>
              <a:ahLst/>
              <a:cxnLst/>
              <a:rect l="l" t="t" r="r" b="b"/>
              <a:pathLst>
                <a:path w="175895">
                  <a:moveTo>
                    <a:pt x="0" y="0"/>
                  </a:moveTo>
                  <a:lnTo>
                    <a:pt x="175488" y="0"/>
                  </a:lnTo>
                </a:path>
              </a:pathLst>
            </a:custGeom>
            <a:ln w="25400">
              <a:solidFill>
                <a:srgbClr val="000000"/>
              </a:solidFill>
            </a:ln>
          </p:spPr>
          <p:txBody>
            <a:bodyPr wrap="square" lIns="0" tIns="0" rIns="0" bIns="0" rtlCol="0"/>
            <a:lstStyle/>
            <a:p>
              <a:endParaRPr sz="2400"/>
            </a:p>
          </p:txBody>
        </p:sp>
        <p:sp>
          <p:nvSpPr>
            <p:cNvPr id="88" name="object 88"/>
            <p:cNvSpPr/>
            <p:nvPr/>
          </p:nvSpPr>
          <p:spPr>
            <a:xfrm>
              <a:off x="7827753"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9" name="object 89"/>
          <p:cNvSpPr txBox="1"/>
          <p:nvPr/>
        </p:nvSpPr>
        <p:spPr>
          <a:xfrm>
            <a:off x="9087850" y="4816419"/>
            <a:ext cx="712893" cy="221365"/>
          </a:xfrm>
          <a:prstGeom prst="rect">
            <a:avLst/>
          </a:prstGeom>
        </p:spPr>
        <p:txBody>
          <a:bodyPr vert="horz" wrap="square" lIns="0" tIns="16087" rIns="0" bIns="0" rtlCol="0">
            <a:spAutoFit/>
          </a:bodyPr>
          <a:lstStyle/>
          <a:p>
            <a:pPr marL="16933">
              <a:spcBef>
                <a:spcPts val="127"/>
              </a:spcBef>
            </a:pPr>
            <a:r>
              <a:rPr sz="1333" spc="-33" dirty="0">
                <a:latin typeface="Gill Sans MT"/>
                <a:cs typeface="Gill Sans MT"/>
              </a:rPr>
              <a:t>Imm[31:0]</a:t>
            </a:r>
            <a:endParaRPr sz="1333">
              <a:latin typeface="Gill Sans MT"/>
              <a:cs typeface="Gill Sans MT"/>
            </a:endParaRPr>
          </a:p>
        </p:txBody>
      </p:sp>
      <p:grpSp>
        <p:nvGrpSpPr>
          <p:cNvPr id="90" name="object 90"/>
          <p:cNvGrpSpPr/>
          <p:nvPr/>
        </p:nvGrpSpPr>
        <p:grpSpPr>
          <a:xfrm>
            <a:off x="10026657" y="4292596"/>
            <a:ext cx="114300" cy="1140459"/>
            <a:chOff x="7519992" y="3219447"/>
            <a:chExt cx="85725" cy="855344"/>
          </a:xfrm>
        </p:grpSpPr>
        <p:sp>
          <p:nvSpPr>
            <p:cNvPr id="91" name="object 91"/>
            <p:cNvSpPr/>
            <p:nvPr/>
          </p:nvSpPr>
          <p:spPr>
            <a:xfrm>
              <a:off x="7562850"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92" name="object 92"/>
            <p:cNvSpPr/>
            <p:nvPr/>
          </p:nvSpPr>
          <p:spPr>
            <a:xfrm>
              <a:off x="7519992"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3" name="object 93"/>
          <p:cNvSpPr txBox="1"/>
          <p:nvPr/>
        </p:nvSpPr>
        <p:spPr>
          <a:xfrm>
            <a:off x="9601212" y="5442514"/>
            <a:ext cx="537633" cy="631605"/>
          </a:xfrm>
          <a:prstGeom prst="rect">
            <a:avLst/>
          </a:prstGeom>
        </p:spPr>
        <p:txBody>
          <a:bodyPr vert="horz" wrap="square" lIns="0" tIns="16087" rIns="0" bIns="0" rtlCol="0">
            <a:spAutoFit/>
          </a:bodyPr>
          <a:lstStyle/>
          <a:p>
            <a:pPr marR="6773">
              <a:spcBef>
                <a:spcPts val="127"/>
              </a:spcBef>
            </a:pPr>
            <a:r>
              <a:rPr sz="1333" spc="-7" dirty="0">
                <a:latin typeface="Gill Sans MT"/>
                <a:cs typeface="Gill Sans MT"/>
              </a:rPr>
              <a:t>BSel </a:t>
            </a:r>
            <a:r>
              <a:rPr sz="1333" dirty="0">
                <a:latin typeface="Gill Sans MT"/>
                <a:cs typeface="Gill Sans MT"/>
              </a:rPr>
              <a:t> </a:t>
            </a:r>
            <a:r>
              <a:rPr sz="1333" spc="-100" dirty="0">
                <a:latin typeface="Gill Sans MT"/>
                <a:cs typeface="Gill Sans MT"/>
              </a:rPr>
              <a:t>(r</a:t>
            </a:r>
            <a:r>
              <a:rPr sz="1333" spc="67" dirty="0">
                <a:latin typeface="Gill Sans MT"/>
                <a:cs typeface="Gill Sans MT"/>
              </a:rPr>
              <a:t>s</a:t>
            </a:r>
            <a:r>
              <a:rPr sz="1333" spc="53" dirty="0">
                <a:latin typeface="Gill Sans MT"/>
                <a:cs typeface="Gill Sans MT"/>
              </a:rPr>
              <a:t>2=0/  </a:t>
            </a:r>
            <a:r>
              <a:rPr sz="1333" spc="7" dirty="0">
                <a:latin typeface="Gill Sans MT"/>
                <a:cs typeface="Gill Sans MT"/>
              </a:rPr>
              <a:t>Imm</a:t>
            </a:r>
            <a:r>
              <a:rPr sz="1333" spc="-113" dirty="0">
                <a:latin typeface="Gill Sans MT"/>
                <a:cs typeface="Gill Sans MT"/>
              </a:rPr>
              <a:t>=</a:t>
            </a:r>
            <a:r>
              <a:rPr sz="1333" spc="-87" dirty="0">
                <a:latin typeface="Gill Sans MT"/>
                <a:cs typeface="Gill Sans MT"/>
              </a:rPr>
              <a:t>1</a:t>
            </a:r>
            <a:r>
              <a:rPr sz="1333" spc="-133" dirty="0">
                <a:latin typeface="Gill Sans MT"/>
                <a:cs typeface="Gill Sans MT"/>
              </a:rPr>
              <a:t>)</a:t>
            </a:r>
            <a:endParaRPr sz="1333">
              <a:latin typeface="Gill Sans MT"/>
              <a:cs typeface="Gill Sans MT"/>
            </a:endParaRPr>
          </a:p>
        </p:txBody>
      </p:sp>
      <p:grpSp>
        <p:nvGrpSpPr>
          <p:cNvPr id="94" name="object 94"/>
          <p:cNvGrpSpPr/>
          <p:nvPr/>
        </p:nvGrpSpPr>
        <p:grpSpPr>
          <a:xfrm>
            <a:off x="7189215" y="4200145"/>
            <a:ext cx="924560" cy="1170940"/>
            <a:chOff x="5391911" y="3150108"/>
            <a:chExt cx="693420" cy="878205"/>
          </a:xfrm>
        </p:grpSpPr>
        <p:pic>
          <p:nvPicPr>
            <p:cNvPr id="95" name="object 95"/>
            <p:cNvPicPr/>
            <p:nvPr/>
          </p:nvPicPr>
          <p:blipFill>
            <a:blip r:embed="rId2" cstate="print"/>
            <a:stretch>
              <a:fillRect/>
            </a:stretch>
          </p:blipFill>
          <p:spPr>
            <a:xfrm>
              <a:off x="5391911" y="3150108"/>
              <a:ext cx="693419" cy="877823"/>
            </a:xfrm>
            <a:prstGeom prst="rect">
              <a:avLst/>
            </a:prstGeom>
          </p:spPr>
        </p:pic>
        <p:sp>
          <p:nvSpPr>
            <p:cNvPr id="96" name="object 96"/>
            <p:cNvSpPr/>
            <p:nvPr/>
          </p:nvSpPr>
          <p:spPr>
            <a:xfrm>
              <a:off x="5471921" y="3230118"/>
              <a:ext cx="533400" cy="718185"/>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FFC000"/>
              </a:solidFill>
            </a:ln>
          </p:spPr>
          <p:txBody>
            <a:bodyPr wrap="square" lIns="0" tIns="0" rIns="0" bIns="0" rtlCol="0"/>
            <a:lstStyle/>
            <a:p>
              <a:endParaRPr sz="2400"/>
            </a:p>
          </p:txBody>
        </p:sp>
      </p:grpSp>
      <p:sp>
        <p:nvSpPr>
          <p:cNvPr id="97" name="object 97"/>
          <p:cNvSpPr txBox="1"/>
          <p:nvPr/>
        </p:nvSpPr>
        <p:spPr>
          <a:xfrm>
            <a:off x="7439382" y="4561064"/>
            <a:ext cx="428413" cy="467307"/>
          </a:xfrm>
          <a:prstGeom prst="rect">
            <a:avLst/>
          </a:prstGeom>
        </p:spPr>
        <p:txBody>
          <a:bodyPr vert="horz" wrap="square" lIns="0" tIns="15240" rIns="0" bIns="0" rtlCol="0">
            <a:spAutoFit/>
          </a:bodyPr>
          <a:lstStyle/>
          <a:p>
            <a:pPr marL="16933" marR="6773">
              <a:lnSpc>
                <a:spcPct val="102699"/>
              </a:lnSpc>
              <a:spcBef>
                <a:spcPts val="120"/>
              </a:spcBef>
            </a:pPr>
            <a:r>
              <a:rPr sz="1467" spc="13" dirty="0">
                <a:solidFill>
                  <a:srgbClr val="FFC000"/>
                </a:solidFill>
                <a:latin typeface="Gill Sans MT"/>
                <a:cs typeface="Gill Sans MT"/>
              </a:rPr>
              <a:t>I</a:t>
            </a:r>
            <a:r>
              <a:rPr sz="1467" spc="7" dirty="0">
                <a:solidFill>
                  <a:srgbClr val="FFC000"/>
                </a:solidFill>
                <a:latin typeface="Gill Sans MT"/>
                <a:cs typeface="Gill Sans MT"/>
              </a:rPr>
              <a:t>m</a:t>
            </a:r>
            <a:r>
              <a:rPr sz="1467" spc="80" dirty="0">
                <a:solidFill>
                  <a:srgbClr val="FFC000"/>
                </a:solidFill>
                <a:latin typeface="Gill Sans MT"/>
                <a:cs typeface="Gill Sans MT"/>
              </a:rPr>
              <a:t>m</a:t>
            </a:r>
            <a:r>
              <a:rPr sz="1467" spc="33" dirty="0">
                <a:solidFill>
                  <a:srgbClr val="FFC000"/>
                </a:solidFill>
                <a:latin typeface="Gill Sans MT"/>
                <a:cs typeface="Gill Sans MT"/>
              </a:rPr>
              <a:t>.  </a:t>
            </a:r>
            <a:r>
              <a:rPr sz="1467" dirty="0">
                <a:solidFill>
                  <a:srgbClr val="FFC000"/>
                </a:solidFill>
                <a:latin typeface="Gill Sans MT"/>
                <a:cs typeface="Gill Sans MT"/>
              </a:rPr>
              <a:t>Gen</a:t>
            </a:r>
            <a:endParaRPr sz="1467">
              <a:latin typeface="Gill Sans MT"/>
              <a:cs typeface="Gill Sans MT"/>
            </a:endParaRPr>
          </a:p>
        </p:txBody>
      </p:sp>
      <p:sp>
        <p:nvSpPr>
          <p:cNvPr id="98" name="object 98"/>
          <p:cNvSpPr txBox="1"/>
          <p:nvPr/>
        </p:nvSpPr>
        <p:spPr>
          <a:xfrm>
            <a:off x="6168765" y="4349943"/>
            <a:ext cx="493607" cy="42648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Inst</a:t>
            </a:r>
            <a:endParaRPr sz="1333">
              <a:latin typeface="Gill Sans MT"/>
              <a:cs typeface="Gill Sans MT"/>
            </a:endParaRPr>
          </a:p>
          <a:p>
            <a:pPr marL="16933"/>
            <a:r>
              <a:rPr sz="1333" spc="-40" dirty="0">
                <a:latin typeface="Gill Sans MT"/>
                <a:cs typeface="Gill Sans MT"/>
              </a:rPr>
              <a:t>[31:20]</a:t>
            </a:r>
            <a:endParaRPr sz="1333">
              <a:latin typeface="Gill Sans MT"/>
              <a:cs typeface="Gill Sans MT"/>
            </a:endParaRPr>
          </a:p>
        </p:txBody>
      </p:sp>
      <p:grpSp>
        <p:nvGrpSpPr>
          <p:cNvPr id="99" name="object 99"/>
          <p:cNvGrpSpPr/>
          <p:nvPr/>
        </p:nvGrpSpPr>
        <p:grpSpPr>
          <a:xfrm>
            <a:off x="6785863" y="4727188"/>
            <a:ext cx="2912533" cy="658707"/>
            <a:chOff x="5089397" y="3545391"/>
            <a:chExt cx="2184400" cy="494030"/>
          </a:xfrm>
        </p:grpSpPr>
        <p:sp>
          <p:nvSpPr>
            <p:cNvPr id="100" name="object 100"/>
            <p:cNvSpPr/>
            <p:nvPr/>
          </p:nvSpPr>
          <p:spPr>
            <a:xfrm>
              <a:off x="5738621" y="3929131"/>
              <a:ext cx="0" cy="109855"/>
            </a:xfrm>
            <a:custGeom>
              <a:avLst/>
              <a:gdLst/>
              <a:ahLst/>
              <a:cxnLst/>
              <a:rect l="l" t="t" r="r" b="b"/>
              <a:pathLst>
                <a:path h="109854">
                  <a:moveTo>
                    <a:pt x="0" y="109689"/>
                  </a:moveTo>
                  <a:lnTo>
                    <a:pt x="0" y="0"/>
                  </a:lnTo>
                </a:path>
              </a:pathLst>
            </a:custGeom>
            <a:ln w="25400">
              <a:solidFill>
                <a:srgbClr val="FFC000"/>
              </a:solidFill>
            </a:ln>
          </p:spPr>
          <p:txBody>
            <a:bodyPr wrap="square" lIns="0" tIns="0" rIns="0" bIns="0" rtlCol="0"/>
            <a:lstStyle/>
            <a:p>
              <a:endParaRPr sz="2400"/>
            </a:p>
          </p:txBody>
        </p:sp>
        <p:sp>
          <p:nvSpPr>
            <p:cNvPr id="101" name="object 101"/>
            <p:cNvSpPr/>
            <p:nvPr/>
          </p:nvSpPr>
          <p:spPr>
            <a:xfrm>
              <a:off x="5700526"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FFC000"/>
            </a:solidFill>
          </p:spPr>
          <p:txBody>
            <a:bodyPr wrap="square" lIns="0" tIns="0" rIns="0" bIns="0" rtlCol="0"/>
            <a:lstStyle/>
            <a:p>
              <a:endParaRPr sz="2400"/>
            </a:p>
          </p:txBody>
        </p:sp>
        <p:sp>
          <p:nvSpPr>
            <p:cNvPr id="102" name="object 102"/>
            <p:cNvSpPr/>
            <p:nvPr/>
          </p:nvSpPr>
          <p:spPr>
            <a:xfrm>
              <a:off x="5089397" y="3588258"/>
              <a:ext cx="311150" cy="0"/>
            </a:xfrm>
            <a:custGeom>
              <a:avLst/>
              <a:gdLst/>
              <a:ahLst/>
              <a:cxnLst/>
              <a:rect l="l" t="t" r="r" b="b"/>
              <a:pathLst>
                <a:path w="311150">
                  <a:moveTo>
                    <a:pt x="0" y="0"/>
                  </a:moveTo>
                  <a:lnTo>
                    <a:pt x="310616" y="0"/>
                  </a:lnTo>
                </a:path>
              </a:pathLst>
            </a:custGeom>
            <a:ln w="28575">
              <a:solidFill>
                <a:srgbClr val="FFC000"/>
              </a:solidFill>
            </a:ln>
          </p:spPr>
          <p:txBody>
            <a:bodyPr wrap="square" lIns="0" tIns="0" rIns="0" bIns="0" rtlCol="0"/>
            <a:lstStyle/>
            <a:p>
              <a:endParaRPr sz="2400"/>
            </a:p>
          </p:txBody>
        </p:sp>
        <p:sp>
          <p:nvSpPr>
            <p:cNvPr id="103" name="object 103"/>
            <p:cNvSpPr/>
            <p:nvPr/>
          </p:nvSpPr>
          <p:spPr>
            <a:xfrm>
              <a:off x="5385729"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FFC000"/>
            </a:solidFill>
          </p:spPr>
          <p:txBody>
            <a:bodyPr wrap="square" lIns="0" tIns="0" rIns="0" bIns="0" rtlCol="0"/>
            <a:lstStyle/>
            <a:p>
              <a:endParaRPr sz="2400"/>
            </a:p>
          </p:txBody>
        </p:sp>
        <p:sp>
          <p:nvSpPr>
            <p:cNvPr id="104" name="object 104"/>
            <p:cNvSpPr/>
            <p:nvPr/>
          </p:nvSpPr>
          <p:spPr>
            <a:xfrm>
              <a:off x="6005321" y="3589782"/>
              <a:ext cx="1256030" cy="7620"/>
            </a:xfrm>
            <a:custGeom>
              <a:avLst/>
              <a:gdLst/>
              <a:ahLst/>
              <a:cxnLst/>
              <a:rect l="l" t="t" r="r" b="b"/>
              <a:pathLst>
                <a:path w="1256029" h="7620">
                  <a:moveTo>
                    <a:pt x="0" y="0"/>
                  </a:moveTo>
                  <a:lnTo>
                    <a:pt x="1255776" y="7620"/>
                  </a:lnTo>
                </a:path>
              </a:pathLst>
            </a:custGeom>
            <a:ln w="25399">
              <a:solidFill>
                <a:srgbClr val="000000"/>
              </a:solidFill>
            </a:ln>
          </p:spPr>
          <p:txBody>
            <a:bodyPr wrap="square" lIns="0" tIns="0" rIns="0" bIns="0" rtlCol="0"/>
            <a:lstStyle/>
            <a:p>
              <a:endParaRPr sz="2400"/>
            </a:p>
          </p:txBody>
        </p:sp>
      </p:grpSp>
      <p:sp>
        <p:nvSpPr>
          <p:cNvPr id="105" name="object 105"/>
          <p:cNvSpPr txBox="1"/>
          <p:nvPr/>
        </p:nvSpPr>
        <p:spPr>
          <a:xfrm>
            <a:off x="7309719" y="5469358"/>
            <a:ext cx="1900767" cy="426613"/>
          </a:xfrm>
          <a:prstGeom prst="rect">
            <a:avLst/>
          </a:prstGeom>
        </p:spPr>
        <p:txBody>
          <a:bodyPr vert="horz" wrap="square" lIns="0" tIns="16087" rIns="0" bIns="0" rtlCol="0">
            <a:spAutoFit/>
          </a:bodyPr>
          <a:lstStyle/>
          <a:p>
            <a:pPr marL="33866">
              <a:spcBef>
                <a:spcPts val="127"/>
              </a:spcBef>
              <a:tabLst>
                <a:tab pos="752668" algn="l"/>
              </a:tabLst>
            </a:pPr>
            <a:r>
              <a:rPr sz="2000" spc="9" baseline="-5555" dirty="0">
                <a:solidFill>
                  <a:srgbClr val="FFC000"/>
                </a:solidFill>
                <a:latin typeface="Gill Sans MT"/>
                <a:cs typeface="Gill Sans MT"/>
              </a:rPr>
              <a:t>ImmSel	</a:t>
            </a:r>
            <a:r>
              <a:rPr sz="1333" spc="-20" dirty="0">
                <a:latin typeface="Gill Sans MT"/>
                <a:cs typeface="Gill Sans MT"/>
              </a:rPr>
              <a:t>RegWriteEnable</a:t>
            </a:r>
            <a:endParaRPr sz="1333">
              <a:latin typeface="Gill Sans MT"/>
              <a:cs typeface="Gill Sans MT"/>
            </a:endParaRPr>
          </a:p>
          <a:p>
            <a:pPr marL="33866">
              <a:tabLst>
                <a:tab pos="752668" algn="l"/>
              </a:tabLst>
            </a:pPr>
            <a:r>
              <a:rPr sz="2000" spc="-59" baseline="-5555" dirty="0">
                <a:solidFill>
                  <a:srgbClr val="FFC000"/>
                </a:solidFill>
                <a:latin typeface="Gill Sans MT"/>
                <a:cs typeface="Gill Sans MT"/>
              </a:rPr>
              <a:t>=I	</a:t>
            </a:r>
            <a:r>
              <a:rPr sz="1333" spc="-73" dirty="0">
                <a:latin typeface="Gill Sans MT"/>
                <a:cs typeface="Gill Sans MT"/>
              </a:rPr>
              <a:t>(RegWEn)=1</a:t>
            </a:r>
            <a:endParaRPr sz="1333">
              <a:latin typeface="Gill Sans MT"/>
              <a:cs typeface="Gill Sans MT"/>
            </a:endParaRPr>
          </a:p>
        </p:txBody>
      </p:sp>
      <p:sp>
        <p:nvSpPr>
          <p:cNvPr id="106" name="Date Placeholder 105">
            <a:extLst>
              <a:ext uri="{FF2B5EF4-FFF2-40B4-BE49-F238E27FC236}">
                <a16:creationId xmlns:a16="http://schemas.microsoft.com/office/drawing/2014/main" id="{EE6F1271-5508-422A-8D46-3DB39B2288E5}"/>
              </a:ext>
            </a:extLst>
          </p:cNvPr>
          <p:cNvSpPr>
            <a:spLocks noGrp="1"/>
          </p:cNvSpPr>
          <p:nvPr>
            <p:ph type="dt" sz="half" idx="10"/>
          </p:nvPr>
        </p:nvSpPr>
        <p:spPr/>
        <p:txBody>
          <a:bodyPr/>
          <a:lstStyle/>
          <a:p>
            <a:fld id="{5E11BD98-0BCE-4485-A423-C37AA906DC13}" type="datetime1">
              <a:rPr lang="en-US" smtClean="0"/>
              <a:t>5/11/2024</a:t>
            </a:fld>
            <a:endParaRPr lang="en-US"/>
          </a:p>
        </p:txBody>
      </p:sp>
      <p:sp>
        <p:nvSpPr>
          <p:cNvPr id="107" name="Slide Number Placeholder 106">
            <a:extLst>
              <a:ext uri="{FF2B5EF4-FFF2-40B4-BE49-F238E27FC236}">
                <a16:creationId xmlns:a16="http://schemas.microsoft.com/office/drawing/2014/main" id="{D3F87E5E-1074-43D4-B3D3-C2D83852346B}"/>
              </a:ext>
            </a:extLst>
          </p:cNvPr>
          <p:cNvSpPr>
            <a:spLocks noGrp="1"/>
          </p:cNvSpPr>
          <p:nvPr>
            <p:ph type="sldNum" sz="quarter" idx="12"/>
          </p:nvPr>
        </p:nvSpPr>
        <p:spPr/>
        <p:txBody>
          <a:bodyPr/>
          <a:lstStyle/>
          <a:p>
            <a:fld id="{AB6352F2-FB44-4DA6-821F-C2F4E454E2C0}"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5"/>
            <a:ext cx="8192444" cy="695062"/>
          </a:xfrm>
          <a:prstGeom prst="rect">
            <a:avLst/>
          </a:prstGeom>
        </p:spPr>
        <p:txBody>
          <a:bodyPr vert="horz" wrap="square" lIns="0" tIns="17780" rIns="0" bIns="0" rtlCol="0" anchor="ctr">
            <a:spAutoFit/>
          </a:bodyPr>
          <a:lstStyle/>
          <a:p>
            <a:pPr marL="16933">
              <a:lnSpc>
                <a:spcPct val="100000"/>
              </a:lnSpc>
              <a:spcBef>
                <a:spcPts val="140"/>
              </a:spcBef>
            </a:pPr>
            <a:r>
              <a:rPr spc="-420" dirty="0"/>
              <a:t>A</a:t>
            </a:r>
            <a:r>
              <a:rPr spc="107" dirty="0"/>
              <a:t>dd</a:t>
            </a:r>
            <a:r>
              <a:rPr spc="-13" dirty="0"/>
              <a:t>i</a:t>
            </a:r>
            <a:r>
              <a:rPr spc="87" dirty="0"/>
              <a:t>n</a:t>
            </a:r>
            <a:r>
              <a:rPr spc="527" dirty="0"/>
              <a:t>g</a:t>
            </a:r>
            <a:r>
              <a:rPr spc="-400" dirty="0"/>
              <a:t> </a:t>
            </a:r>
            <a:r>
              <a:rPr b="1" spc="-120" dirty="0">
                <a:latin typeface="Courier New"/>
                <a:cs typeface="Courier New"/>
              </a:rPr>
              <a:t>add</a:t>
            </a:r>
            <a:r>
              <a:rPr b="1" dirty="0">
                <a:latin typeface="Courier New"/>
                <a:cs typeface="Courier New"/>
              </a:rPr>
              <a:t>i</a:t>
            </a:r>
            <a:r>
              <a:rPr b="1" spc="-1733" dirty="0">
                <a:latin typeface="Courier New"/>
                <a:cs typeface="Courier New"/>
              </a:rPr>
              <a:t> </a:t>
            </a:r>
            <a:r>
              <a:rPr spc="-87" dirty="0"/>
              <a:t>t</a:t>
            </a:r>
            <a:r>
              <a:rPr spc="-113" dirty="0"/>
              <a:t>o</a:t>
            </a:r>
            <a:r>
              <a:rPr spc="-367" dirty="0"/>
              <a:t> </a:t>
            </a:r>
            <a:r>
              <a:rPr spc="-579" dirty="0"/>
              <a:t>D</a:t>
            </a:r>
            <a:r>
              <a:rPr spc="247" dirty="0"/>
              <a:t>a</a:t>
            </a:r>
            <a:r>
              <a:rPr spc="113" dirty="0"/>
              <a:t>t</a:t>
            </a:r>
            <a:r>
              <a:rPr spc="240" dirty="0"/>
              <a:t>a</a:t>
            </a:r>
            <a:r>
              <a:rPr spc="293" dirty="0"/>
              <a:t>p</a:t>
            </a:r>
            <a:r>
              <a:rPr spc="413" dirty="0"/>
              <a:t>a</a:t>
            </a:r>
            <a:r>
              <a:rPr spc="27" dirty="0"/>
              <a:t>th</a:t>
            </a:r>
          </a:p>
        </p:txBody>
      </p:sp>
      <p:grpSp>
        <p:nvGrpSpPr>
          <p:cNvPr id="3" name="object 3"/>
          <p:cNvGrpSpPr/>
          <p:nvPr/>
        </p:nvGrpSpPr>
        <p:grpSpPr>
          <a:xfrm>
            <a:off x="10801562" y="4028437"/>
            <a:ext cx="114300" cy="1404620"/>
            <a:chOff x="8101171" y="3021327"/>
            <a:chExt cx="85725" cy="1053465"/>
          </a:xfrm>
        </p:grpSpPr>
        <p:sp>
          <p:nvSpPr>
            <p:cNvPr id="4" name="object 4"/>
            <p:cNvSpPr/>
            <p:nvPr/>
          </p:nvSpPr>
          <p:spPr>
            <a:xfrm>
              <a:off x="8138922"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8101171"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10414882" y="5495615"/>
            <a:ext cx="1064260" cy="426485"/>
          </a:xfrm>
          <a:prstGeom prst="rect">
            <a:avLst/>
          </a:prstGeom>
        </p:spPr>
        <p:txBody>
          <a:bodyPr vert="horz" wrap="square" lIns="0" tIns="16087" rIns="0" bIns="0" rtlCol="0">
            <a:spAutoFit/>
          </a:bodyPr>
          <a:lstStyle/>
          <a:p>
            <a:pPr marL="16933" marR="6773">
              <a:spcBef>
                <a:spcPts val="127"/>
              </a:spcBef>
            </a:pPr>
            <a:r>
              <a:rPr sz="1333" spc="-53" dirty="0">
                <a:latin typeface="Gill Sans MT"/>
                <a:cs typeface="Gill Sans MT"/>
              </a:rPr>
              <a:t>ALUSel </a:t>
            </a:r>
            <a:r>
              <a:rPr sz="1333" spc="-47" dirty="0">
                <a:latin typeface="Gill Sans MT"/>
                <a:cs typeface="Gill Sans MT"/>
              </a:rPr>
              <a:t> </a:t>
            </a:r>
            <a:r>
              <a:rPr sz="1333" spc="-100" dirty="0">
                <a:latin typeface="Gill Sans MT"/>
                <a:cs typeface="Gill Sans MT"/>
              </a:rPr>
              <a:t>(</a:t>
            </a:r>
            <a:r>
              <a:rPr sz="1333" spc="53" dirty="0">
                <a:latin typeface="Gill Sans MT"/>
                <a:cs typeface="Gill Sans MT"/>
              </a:rPr>
              <a:t>add</a:t>
            </a:r>
            <a:r>
              <a:rPr sz="1333" spc="60" dirty="0">
                <a:latin typeface="Gill Sans MT"/>
                <a:cs typeface="Gill Sans MT"/>
              </a:rPr>
              <a:t>=</a:t>
            </a:r>
            <a:r>
              <a:rPr sz="1333" spc="33" dirty="0">
                <a:latin typeface="Gill Sans MT"/>
                <a:cs typeface="Gill Sans MT"/>
              </a:rPr>
              <a:t>0</a:t>
            </a:r>
            <a:r>
              <a:rPr sz="1333" spc="160" dirty="0">
                <a:latin typeface="Gill Sans MT"/>
                <a:cs typeface="Gill Sans MT"/>
              </a:rPr>
              <a:t>/</a:t>
            </a:r>
            <a:r>
              <a:rPr sz="1333" spc="67" dirty="0">
                <a:latin typeface="Gill Sans MT"/>
                <a:cs typeface="Gill Sans MT"/>
              </a:rPr>
              <a:t>s</a:t>
            </a:r>
            <a:r>
              <a:rPr sz="1333" spc="33" dirty="0">
                <a:latin typeface="Gill Sans MT"/>
                <a:cs typeface="Gill Sans MT"/>
              </a:rPr>
              <a:t>u</a:t>
            </a:r>
            <a:r>
              <a:rPr sz="1333" spc="20" dirty="0">
                <a:latin typeface="Gill Sans MT"/>
                <a:cs typeface="Gill Sans MT"/>
              </a:rPr>
              <a:t>b</a:t>
            </a:r>
            <a:r>
              <a:rPr sz="1333" spc="27" dirty="0">
                <a:latin typeface="Gill Sans MT"/>
                <a:cs typeface="Gill Sans MT"/>
              </a:rPr>
              <a:t>=</a:t>
            </a:r>
            <a:r>
              <a:rPr sz="1333" spc="-193" dirty="0">
                <a:latin typeface="Gill Sans MT"/>
                <a:cs typeface="Gill Sans MT"/>
              </a:rPr>
              <a:t>1</a:t>
            </a:r>
            <a:r>
              <a:rPr sz="1333" spc="-133" dirty="0">
                <a:latin typeface="Gill Sans MT"/>
                <a:cs typeface="Gill Sans MT"/>
              </a:rPr>
              <a:t>)</a:t>
            </a:r>
            <a:endParaRPr sz="1333">
              <a:latin typeface="Gill Sans MT"/>
              <a:cs typeface="Gill Sans MT"/>
            </a:endParaRPr>
          </a:p>
        </p:txBody>
      </p:sp>
      <p:grpSp>
        <p:nvGrpSpPr>
          <p:cNvPr id="7" name="object 7"/>
          <p:cNvGrpSpPr/>
          <p:nvPr/>
        </p:nvGrpSpPr>
        <p:grpSpPr>
          <a:xfrm>
            <a:off x="5131815" y="1719072"/>
            <a:ext cx="736600" cy="918633"/>
            <a:chOff x="3848861" y="1289303"/>
            <a:chExt cx="552450" cy="688975"/>
          </a:xfrm>
        </p:grpSpPr>
        <p:sp>
          <p:nvSpPr>
            <p:cNvPr id="8" name="object 8"/>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close/>
                </a:path>
              </a:pathLst>
            </a:custGeom>
            <a:solidFill>
              <a:srgbClr val="FFFFFF"/>
            </a:solidFill>
          </p:spPr>
          <p:txBody>
            <a:bodyPr wrap="square" lIns="0" tIns="0" rIns="0" bIns="0" rtlCol="0"/>
            <a:lstStyle/>
            <a:p>
              <a:endParaRPr sz="2400"/>
            </a:p>
          </p:txBody>
        </p:sp>
        <p:sp>
          <p:nvSpPr>
            <p:cNvPr id="9" name="object 9"/>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0" name="object 10"/>
            <p:cNvSpPr/>
            <p:nvPr/>
          </p:nvSpPr>
          <p:spPr>
            <a:xfrm>
              <a:off x="3864101"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1" name="object 11"/>
          <p:cNvSpPr txBox="1"/>
          <p:nvPr/>
        </p:nvSpPr>
        <p:spPr>
          <a:xfrm>
            <a:off x="4882556" y="1672581"/>
            <a:ext cx="913553" cy="603456"/>
          </a:xfrm>
          <a:prstGeom prst="rect">
            <a:avLst/>
          </a:prstGeom>
        </p:spPr>
        <p:txBody>
          <a:bodyPr vert="horz" wrap="square" lIns="0" tIns="102447" rIns="0" bIns="0" rtlCol="0">
            <a:spAutoFit/>
          </a:bodyPr>
          <a:lstStyle/>
          <a:p>
            <a:pPr marL="16933">
              <a:spcBef>
                <a:spcPts val="807"/>
              </a:spcBef>
            </a:pPr>
            <a:r>
              <a:rPr sz="1333" b="1" spc="-20" dirty="0">
                <a:latin typeface="Arial"/>
                <a:cs typeface="Arial"/>
              </a:rPr>
              <a:t>+4</a:t>
            </a:r>
            <a:endParaRPr sz="1333">
              <a:latin typeface="Arial"/>
              <a:cs typeface="Arial"/>
            </a:endParaRPr>
          </a:p>
          <a:p>
            <a:pPr marL="573179">
              <a:spcBef>
                <a:spcPts val="673"/>
              </a:spcBef>
            </a:pPr>
            <a:r>
              <a:rPr sz="1333" b="1" spc="-53" dirty="0">
                <a:latin typeface="Arial"/>
                <a:cs typeface="Arial"/>
              </a:rPr>
              <a:t>A</a:t>
            </a:r>
            <a:r>
              <a:rPr sz="1333" b="1" spc="-7" dirty="0">
                <a:latin typeface="Arial"/>
                <a:cs typeface="Arial"/>
              </a:rPr>
              <a:t>dd</a:t>
            </a:r>
            <a:endParaRPr sz="1333">
              <a:latin typeface="Arial"/>
              <a:cs typeface="Arial"/>
            </a:endParaRPr>
          </a:p>
        </p:txBody>
      </p:sp>
      <p:sp>
        <p:nvSpPr>
          <p:cNvPr id="12" name="object 12"/>
          <p:cNvSpPr txBox="1"/>
          <p:nvPr/>
        </p:nvSpPr>
        <p:spPr>
          <a:xfrm>
            <a:off x="4444464" y="3727589"/>
            <a:ext cx="268393" cy="221365"/>
          </a:xfrm>
          <a:prstGeom prst="rect">
            <a:avLst/>
          </a:prstGeom>
        </p:spPr>
        <p:txBody>
          <a:bodyPr vert="horz" wrap="square" lIns="0" tIns="16087" rIns="0" bIns="0" rtlCol="0">
            <a:spAutoFit/>
          </a:bodyPr>
          <a:lstStyle/>
          <a:p>
            <a:pPr marL="16933">
              <a:spcBef>
                <a:spcPts val="127"/>
              </a:spcBef>
            </a:pPr>
            <a:r>
              <a:rPr sz="1333" b="1" spc="-13" dirty="0">
                <a:latin typeface="Arial"/>
                <a:cs typeface="Arial"/>
              </a:rPr>
              <a:t>cl</a:t>
            </a:r>
            <a:r>
              <a:rPr sz="1333" b="1" spc="-7" dirty="0">
                <a:latin typeface="Arial"/>
                <a:cs typeface="Arial"/>
              </a:rPr>
              <a:t>k</a:t>
            </a:r>
            <a:endParaRPr sz="1333">
              <a:latin typeface="Arial"/>
              <a:cs typeface="Arial"/>
            </a:endParaRPr>
          </a:p>
        </p:txBody>
      </p:sp>
      <p:grpSp>
        <p:nvGrpSpPr>
          <p:cNvPr id="13" name="object 13"/>
          <p:cNvGrpSpPr/>
          <p:nvPr/>
        </p:nvGrpSpPr>
        <p:grpSpPr>
          <a:xfrm>
            <a:off x="4655566" y="2909823"/>
            <a:ext cx="1731433" cy="1371600"/>
            <a:chOff x="3491674" y="2182367"/>
            <a:chExt cx="1298575" cy="1028700"/>
          </a:xfrm>
        </p:grpSpPr>
        <p:sp>
          <p:nvSpPr>
            <p:cNvPr id="14" name="object 14"/>
            <p:cNvSpPr/>
            <p:nvPr/>
          </p:nvSpPr>
          <p:spPr>
            <a:xfrm>
              <a:off x="3505961"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sp>
          <p:nvSpPr>
            <p:cNvPr id="15" name="object 15"/>
            <p:cNvSpPr/>
            <p:nvPr/>
          </p:nvSpPr>
          <p:spPr>
            <a:xfrm>
              <a:off x="3612641"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6" name="object 16"/>
            <p:cNvSpPr/>
            <p:nvPr/>
          </p:nvSpPr>
          <p:spPr>
            <a:xfrm>
              <a:off x="3865438"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7" name="object 17"/>
            <p:cNvSpPr/>
            <p:nvPr/>
          </p:nvSpPr>
          <p:spPr>
            <a:xfrm>
              <a:off x="3961637" y="2201417"/>
              <a:ext cx="809625" cy="990600"/>
            </a:xfrm>
            <a:custGeom>
              <a:avLst/>
              <a:gdLst/>
              <a:ahLst/>
              <a:cxnLst/>
              <a:rect l="l" t="t" r="r" b="b"/>
              <a:pathLst>
                <a:path w="809625" h="990600">
                  <a:moveTo>
                    <a:pt x="809243" y="0"/>
                  </a:moveTo>
                  <a:lnTo>
                    <a:pt x="0" y="0"/>
                  </a:lnTo>
                  <a:lnTo>
                    <a:pt x="0" y="990600"/>
                  </a:lnTo>
                  <a:lnTo>
                    <a:pt x="809243" y="990600"/>
                  </a:lnTo>
                  <a:lnTo>
                    <a:pt x="809243" y="0"/>
                  </a:lnTo>
                  <a:close/>
                </a:path>
              </a:pathLst>
            </a:custGeom>
            <a:solidFill>
              <a:srgbClr val="FFFFFF"/>
            </a:solidFill>
          </p:spPr>
          <p:txBody>
            <a:bodyPr wrap="square" lIns="0" tIns="0" rIns="0" bIns="0" rtlCol="0"/>
            <a:lstStyle/>
            <a:p>
              <a:endParaRPr sz="2400"/>
            </a:p>
          </p:txBody>
        </p:sp>
        <p:sp>
          <p:nvSpPr>
            <p:cNvPr id="18" name="object 18"/>
            <p:cNvSpPr/>
            <p:nvPr/>
          </p:nvSpPr>
          <p:spPr>
            <a:xfrm>
              <a:off x="3961637" y="2201417"/>
              <a:ext cx="809625" cy="990600"/>
            </a:xfrm>
            <a:custGeom>
              <a:avLst/>
              <a:gdLst/>
              <a:ahLst/>
              <a:cxnLst/>
              <a:rect l="l" t="t" r="r" b="b"/>
              <a:pathLst>
                <a:path w="809625" h="990600">
                  <a:moveTo>
                    <a:pt x="0" y="0"/>
                  </a:moveTo>
                  <a:lnTo>
                    <a:pt x="809243" y="0"/>
                  </a:lnTo>
                  <a:lnTo>
                    <a:pt x="809243" y="990600"/>
                  </a:lnTo>
                  <a:lnTo>
                    <a:pt x="0" y="990600"/>
                  </a:lnTo>
                  <a:lnTo>
                    <a:pt x="0" y="0"/>
                  </a:lnTo>
                  <a:close/>
                </a:path>
              </a:pathLst>
            </a:custGeom>
            <a:ln w="38100">
              <a:solidFill>
                <a:srgbClr val="000000"/>
              </a:solidFill>
            </a:ln>
          </p:spPr>
          <p:txBody>
            <a:bodyPr wrap="square" lIns="0" tIns="0" rIns="0" bIns="0" rtlCol="0"/>
            <a:lstStyle/>
            <a:p>
              <a:endParaRPr sz="2400"/>
            </a:p>
          </p:txBody>
        </p:sp>
      </p:grpSp>
      <p:sp>
        <p:nvSpPr>
          <p:cNvPr id="19" name="object 19"/>
          <p:cNvSpPr txBox="1"/>
          <p:nvPr/>
        </p:nvSpPr>
        <p:spPr>
          <a:xfrm>
            <a:off x="5310088" y="3095030"/>
            <a:ext cx="400473" cy="221365"/>
          </a:xfrm>
          <a:prstGeom prst="rect">
            <a:avLst/>
          </a:prstGeom>
        </p:spPr>
        <p:txBody>
          <a:bodyPr vert="horz" wrap="square" lIns="0" tIns="16087" rIns="0" bIns="0" rtlCol="0">
            <a:spAutoFit/>
          </a:bodyPr>
          <a:lstStyle/>
          <a:p>
            <a:pPr marL="16933">
              <a:spcBef>
                <a:spcPts val="127"/>
              </a:spcBef>
            </a:pPr>
            <a:r>
              <a:rPr sz="1333" b="1" spc="-13" dirty="0">
                <a:latin typeface="Arial"/>
                <a:cs typeface="Arial"/>
              </a:rPr>
              <a:t>a</a:t>
            </a:r>
            <a:r>
              <a:rPr sz="1333" b="1" spc="-7" dirty="0">
                <a:latin typeface="Arial"/>
                <a:cs typeface="Arial"/>
              </a:rPr>
              <a:t>ddr</a:t>
            </a:r>
            <a:endParaRPr sz="1333">
              <a:latin typeface="Arial"/>
              <a:cs typeface="Arial"/>
            </a:endParaRPr>
          </a:p>
        </p:txBody>
      </p:sp>
      <p:sp>
        <p:nvSpPr>
          <p:cNvPr id="20" name="object 20"/>
          <p:cNvSpPr txBox="1"/>
          <p:nvPr/>
        </p:nvSpPr>
        <p:spPr>
          <a:xfrm>
            <a:off x="5965483" y="3282745"/>
            <a:ext cx="333587" cy="221365"/>
          </a:xfrm>
          <a:prstGeom prst="rect">
            <a:avLst/>
          </a:prstGeom>
        </p:spPr>
        <p:txBody>
          <a:bodyPr vert="horz" wrap="square" lIns="0" tIns="16087" rIns="0" bIns="0" rtlCol="0">
            <a:spAutoFit/>
          </a:bodyPr>
          <a:lstStyle/>
          <a:p>
            <a:pPr marL="16933">
              <a:spcBef>
                <a:spcPts val="127"/>
              </a:spcBef>
            </a:pPr>
            <a:r>
              <a:rPr sz="1333" b="1" spc="-13" dirty="0">
                <a:latin typeface="Arial"/>
                <a:cs typeface="Arial"/>
              </a:rPr>
              <a:t>i</a:t>
            </a:r>
            <a:r>
              <a:rPr sz="1333" b="1" spc="-7" dirty="0">
                <a:latin typeface="Arial"/>
                <a:cs typeface="Arial"/>
              </a:rPr>
              <a:t>n</a:t>
            </a:r>
            <a:r>
              <a:rPr sz="1333" b="1" spc="-13" dirty="0">
                <a:latin typeface="Arial"/>
                <a:cs typeface="Arial"/>
              </a:rPr>
              <a:t>st</a:t>
            </a:r>
            <a:endParaRPr sz="1333">
              <a:latin typeface="Arial"/>
              <a:cs typeface="Arial"/>
            </a:endParaRPr>
          </a:p>
        </p:txBody>
      </p:sp>
      <p:sp>
        <p:nvSpPr>
          <p:cNvPr id="21" name="object 21"/>
          <p:cNvSpPr txBox="1"/>
          <p:nvPr/>
        </p:nvSpPr>
        <p:spPr>
          <a:xfrm>
            <a:off x="5552160" y="3913803"/>
            <a:ext cx="535093" cy="247141"/>
          </a:xfrm>
          <a:prstGeom prst="rect">
            <a:avLst/>
          </a:prstGeom>
        </p:spPr>
        <p:txBody>
          <a:bodyPr vert="horz" wrap="square" lIns="0" tIns="21167" rIns="0" bIns="0" rtlCol="0">
            <a:spAutoFit/>
          </a:bodyPr>
          <a:lstStyle/>
          <a:p>
            <a:pPr marL="16933">
              <a:spcBef>
                <a:spcPts val="167"/>
              </a:spcBef>
            </a:pPr>
            <a:r>
              <a:rPr sz="1467" b="1" dirty="0">
                <a:latin typeface="Arial"/>
                <a:cs typeface="Arial"/>
              </a:rPr>
              <a:t>I</a:t>
            </a:r>
            <a:r>
              <a:rPr sz="1467" b="1" spc="33" dirty="0">
                <a:latin typeface="Arial"/>
                <a:cs typeface="Arial"/>
              </a:rPr>
              <a:t>M</a:t>
            </a:r>
            <a:r>
              <a:rPr sz="1467" b="1" spc="27" dirty="0">
                <a:latin typeface="Arial"/>
                <a:cs typeface="Arial"/>
              </a:rPr>
              <a:t>EM</a:t>
            </a:r>
            <a:endParaRPr sz="1467">
              <a:latin typeface="Arial"/>
              <a:cs typeface="Arial"/>
            </a:endParaRPr>
          </a:p>
        </p:txBody>
      </p:sp>
      <p:grpSp>
        <p:nvGrpSpPr>
          <p:cNvPr id="22" name="object 22"/>
          <p:cNvGrpSpPr/>
          <p:nvPr/>
        </p:nvGrpSpPr>
        <p:grpSpPr>
          <a:xfrm>
            <a:off x="4480560" y="2753360"/>
            <a:ext cx="343747" cy="883920"/>
            <a:chOff x="3360420" y="2065020"/>
            <a:chExt cx="257810" cy="662940"/>
          </a:xfrm>
        </p:grpSpPr>
        <p:sp>
          <p:nvSpPr>
            <p:cNvPr id="23" name="object 23"/>
            <p:cNvSpPr/>
            <p:nvPr/>
          </p:nvSpPr>
          <p:spPr>
            <a:xfrm>
              <a:off x="3379470" y="2084070"/>
              <a:ext cx="219710" cy="624840"/>
            </a:xfrm>
            <a:custGeom>
              <a:avLst/>
              <a:gdLst/>
              <a:ahLst/>
              <a:cxnLst/>
              <a:rect l="l" t="t" r="r" b="b"/>
              <a:pathLst>
                <a:path w="219710" h="624839">
                  <a:moveTo>
                    <a:pt x="219455" y="0"/>
                  </a:moveTo>
                  <a:lnTo>
                    <a:pt x="0" y="0"/>
                  </a:lnTo>
                  <a:lnTo>
                    <a:pt x="0" y="624840"/>
                  </a:lnTo>
                  <a:lnTo>
                    <a:pt x="219455" y="624840"/>
                  </a:lnTo>
                  <a:lnTo>
                    <a:pt x="219455" y="0"/>
                  </a:lnTo>
                  <a:close/>
                </a:path>
              </a:pathLst>
            </a:custGeom>
            <a:solidFill>
              <a:srgbClr val="FFFFFF"/>
            </a:solidFill>
          </p:spPr>
          <p:txBody>
            <a:bodyPr wrap="square" lIns="0" tIns="0" rIns="0" bIns="0" rtlCol="0"/>
            <a:lstStyle/>
            <a:p>
              <a:endParaRPr sz="2400"/>
            </a:p>
          </p:txBody>
        </p:sp>
        <p:sp>
          <p:nvSpPr>
            <p:cNvPr id="24" name="object 24"/>
            <p:cNvSpPr/>
            <p:nvPr/>
          </p:nvSpPr>
          <p:spPr>
            <a:xfrm>
              <a:off x="3379470" y="2084070"/>
              <a:ext cx="219710" cy="62484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grpSp>
      <p:sp>
        <p:nvSpPr>
          <p:cNvPr id="25" name="object 25"/>
          <p:cNvSpPr txBox="1"/>
          <p:nvPr/>
        </p:nvSpPr>
        <p:spPr>
          <a:xfrm>
            <a:off x="4531673" y="3065074"/>
            <a:ext cx="241300" cy="195717"/>
          </a:xfrm>
          <a:prstGeom prst="rect">
            <a:avLst/>
          </a:prstGeom>
        </p:spPr>
        <p:txBody>
          <a:bodyPr vert="horz" wrap="square" lIns="0" tIns="21167" rIns="0" bIns="0" rtlCol="0">
            <a:spAutoFit/>
          </a:bodyPr>
          <a:lstStyle/>
          <a:p>
            <a:pPr marL="16933">
              <a:spcBef>
                <a:spcPts val="167"/>
              </a:spcBef>
            </a:pPr>
            <a:r>
              <a:rPr sz="1133" b="1" spc="20" dirty="0">
                <a:latin typeface="Arial"/>
                <a:cs typeface="Arial"/>
              </a:rPr>
              <a:t>PC</a:t>
            </a:r>
            <a:endParaRPr sz="1133">
              <a:latin typeface="Arial"/>
              <a:cs typeface="Arial"/>
            </a:endParaRPr>
          </a:p>
        </p:txBody>
      </p:sp>
      <p:grpSp>
        <p:nvGrpSpPr>
          <p:cNvPr id="26" name="object 26"/>
          <p:cNvGrpSpPr/>
          <p:nvPr/>
        </p:nvGrpSpPr>
        <p:grpSpPr>
          <a:xfrm>
            <a:off x="3745317" y="1260171"/>
            <a:ext cx="2560319" cy="2368973"/>
            <a:chOff x="2808987" y="945128"/>
            <a:chExt cx="1920239" cy="1776730"/>
          </a:xfrm>
        </p:grpSpPr>
        <p:sp>
          <p:nvSpPr>
            <p:cNvPr id="27" name="object 27"/>
            <p:cNvSpPr/>
            <p:nvPr/>
          </p:nvSpPr>
          <p:spPr>
            <a:xfrm>
              <a:off x="3448050"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8" name="object 28"/>
            <p:cNvSpPr/>
            <p:nvPr/>
          </p:nvSpPr>
          <p:spPr>
            <a:xfrm>
              <a:off x="2821687"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29" name="object 29"/>
            <p:cNvSpPr/>
            <p:nvPr/>
          </p:nvSpPr>
          <p:spPr>
            <a:xfrm>
              <a:off x="3319268"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30" name="object 30"/>
            <p:cNvSpPr/>
            <p:nvPr/>
          </p:nvSpPr>
          <p:spPr>
            <a:xfrm>
              <a:off x="3682745" y="1840230"/>
              <a:ext cx="224790" cy="565785"/>
            </a:xfrm>
            <a:custGeom>
              <a:avLst/>
              <a:gdLst/>
              <a:ahLst/>
              <a:cxnLst/>
              <a:rect l="l" t="t" r="r" b="b"/>
              <a:pathLst>
                <a:path w="224789" h="565785">
                  <a:moveTo>
                    <a:pt x="1714" y="565404"/>
                  </a:moveTo>
                  <a:lnTo>
                    <a:pt x="0" y="8483"/>
                  </a:lnTo>
                  <a:lnTo>
                    <a:pt x="8572" y="0"/>
                  </a:lnTo>
                  <a:lnTo>
                    <a:pt x="224548" y="5245"/>
                  </a:lnTo>
                </a:path>
              </a:pathLst>
            </a:custGeom>
            <a:ln w="25400">
              <a:solidFill>
                <a:srgbClr val="000000"/>
              </a:solidFill>
            </a:ln>
          </p:spPr>
          <p:txBody>
            <a:bodyPr wrap="square" lIns="0" tIns="0" rIns="0" bIns="0" rtlCol="0"/>
            <a:lstStyle/>
            <a:p>
              <a:endParaRPr sz="2400"/>
            </a:p>
          </p:txBody>
        </p:sp>
        <p:sp>
          <p:nvSpPr>
            <p:cNvPr id="31" name="object 31"/>
            <p:cNvSpPr/>
            <p:nvPr/>
          </p:nvSpPr>
          <p:spPr>
            <a:xfrm>
              <a:off x="3893677" y="1807077"/>
              <a:ext cx="77470" cy="76200"/>
            </a:xfrm>
            <a:custGeom>
              <a:avLst/>
              <a:gdLst/>
              <a:ahLst/>
              <a:cxnLst/>
              <a:rect l="l" t="t" r="r" b="b"/>
              <a:pathLst>
                <a:path w="77470" h="76200">
                  <a:moveTo>
                    <a:pt x="1854" y="0"/>
                  </a:moveTo>
                  <a:lnTo>
                    <a:pt x="0" y="76174"/>
                  </a:lnTo>
                  <a:lnTo>
                    <a:pt x="77101" y="39941"/>
                  </a:lnTo>
                  <a:lnTo>
                    <a:pt x="1854" y="0"/>
                  </a:lnTo>
                  <a:close/>
                </a:path>
              </a:pathLst>
            </a:custGeom>
            <a:solidFill>
              <a:srgbClr val="000000"/>
            </a:solidFill>
          </p:spPr>
          <p:txBody>
            <a:bodyPr wrap="square" lIns="0" tIns="0" rIns="0" bIns="0" rtlCol="0"/>
            <a:lstStyle/>
            <a:p>
              <a:endParaRPr sz="2400"/>
            </a:p>
          </p:txBody>
        </p:sp>
      </p:grpSp>
      <p:sp>
        <p:nvSpPr>
          <p:cNvPr id="32" name="object 32"/>
          <p:cNvSpPr txBox="1"/>
          <p:nvPr/>
        </p:nvSpPr>
        <p:spPr>
          <a:xfrm>
            <a:off x="3663885" y="3228365"/>
            <a:ext cx="421640" cy="221365"/>
          </a:xfrm>
          <a:prstGeom prst="rect">
            <a:avLst/>
          </a:prstGeom>
        </p:spPr>
        <p:txBody>
          <a:bodyPr vert="horz" wrap="square" lIns="0" tIns="16087" rIns="0" bIns="0" rtlCol="0">
            <a:spAutoFit/>
          </a:bodyPr>
          <a:lstStyle/>
          <a:p>
            <a:pPr marL="16933">
              <a:spcBef>
                <a:spcPts val="127"/>
              </a:spcBef>
            </a:pPr>
            <a:r>
              <a:rPr sz="1333" b="1" spc="-7" dirty="0">
                <a:latin typeface="Arial"/>
                <a:cs typeface="Arial"/>
              </a:rPr>
              <a:t>p</a:t>
            </a:r>
            <a:r>
              <a:rPr sz="1333" b="1" spc="-13" dirty="0">
                <a:latin typeface="Arial"/>
                <a:cs typeface="Arial"/>
              </a:rPr>
              <a:t>c</a:t>
            </a:r>
            <a:r>
              <a:rPr sz="1333" b="1" spc="-20" dirty="0">
                <a:latin typeface="Arial"/>
                <a:cs typeface="Arial"/>
              </a:rPr>
              <a:t>+4</a:t>
            </a:r>
            <a:endParaRPr sz="1333">
              <a:latin typeface="Arial"/>
              <a:cs typeface="Arial"/>
            </a:endParaRPr>
          </a:p>
        </p:txBody>
      </p:sp>
      <p:grpSp>
        <p:nvGrpSpPr>
          <p:cNvPr id="33" name="object 33"/>
          <p:cNvGrpSpPr/>
          <p:nvPr/>
        </p:nvGrpSpPr>
        <p:grpSpPr>
          <a:xfrm>
            <a:off x="6748526" y="3075172"/>
            <a:ext cx="1214967" cy="413173"/>
            <a:chOff x="5061394" y="2306379"/>
            <a:chExt cx="911225" cy="309880"/>
          </a:xfrm>
        </p:grpSpPr>
        <p:sp>
          <p:nvSpPr>
            <p:cNvPr id="34" name="object 34"/>
            <p:cNvSpPr/>
            <p:nvPr/>
          </p:nvSpPr>
          <p:spPr>
            <a:xfrm>
              <a:off x="5075682" y="2349244"/>
              <a:ext cx="825500" cy="232410"/>
            </a:xfrm>
            <a:custGeom>
              <a:avLst/>
              <a:gdLst/>
              <a:ahLst/>
              <a:cxnLst/>
              <a:rect l="l" t="t" r="r" b="b"/>
              <a:pathLst>
                <a:path w="825500" h="232410">
                  <a:moveTo>
                    <a:pt x="0" y="231965"/>
                  </a:moveTo>
                  <a:lnTo>
                    <a:pt x="0" y="0"/>
                  </a:lnTo>
                  <a:lnTo>
                    <a:pt x="825093" y="0"/>
                  </a:lnTo>
                </a:path>
              </a:pathLst>
            </a:custGeom>
            <a:ln w="28574">
              <a:solidFill>
                <a:srgbClr val="000000"/>
              </a:solidFill>
            </a:ln>
          </p:spPr>
          <p:txBody>
            <a:bodyPr wrap="square" lIns="0" tIns="0" rIns="0" bIns="0" rtlCol="0"/>
            <a:lstStyle/>
            <a:p>
              <a:endParaRPr sz="2400"/>
            </a:p>
          </p:txBody>
        </p:sp>
        <p:sp>
          <p:nvSpPr>
            <p:cNvPr id="35" name="object 35"/>
            <p:cNvSpPr/>
            <p:nvPr/>
          </p:nvSpPr>
          <p:spPr>
            <a:xfrm>
              <a:off x="588649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6" name="object 36"/>
            <p:cNvSpPr/>
            <p:nvPr/>
          </p:nvSpPr>
          <p:spPr>
            <a:xfrm>
              <a:off x="5075682" y="2573274"/>
              <a:ext cx="825500" cy="0"/>
            </a:xfrm>
            <a:custGeom>
              <a:avLst/>
              <a:gdLst/>
              <a:ahLst/>
              <a:cxnLst/>
              <a:rect l="l" t="t" r="r" b="b"/>
              <a:pathLst>
                <a:path w="825500">
                  <a:moveTo>
                    <a:pt x="0" y="0"/>
                  </a:moveTo>
                  <a:lnTo>
                    <a:pt x="825093" y="0"/>
                  </a:lnTo>
                </a:path>
              </a:pathLst>
            </a:custGeom>
            <a:ln w="28575">
              <a:solidFill>
                <a:srgbClr val="000000"/>
              </a:solidFill>
            </a:ln>
          </p:spPr>
          <p:txBody>
            <a:bodyPr wrap="square" lIns="0" tIns="0" rIns="0" bIns="0" rtlCol="0"/>
            <a:lstStyle/>
            <a:p>
              <a:endParaRPr sz="2400"/>
            </a:p>
          </p:txBody>
        </p:sp>
        <p:sp>
          <p:nvSpPr>
            <p:cNvPr id="37" name="object 37"/>
            <p:cNvSpPr/>
            <p:nvPr/>
          </p:nvSpPr>
          <p:spPr>
            <a:xfrm>
              <a:off x="588649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8" name="object 38"/>
          <p:cNvSpPr txBox="1"/>
          <p:nvPr/>
        </p:nvSpPr>
        <p:spPr>
          <a:xfrm>
            <a:off x="6923773" y="3427655"/>
            <a:ext cx="767927"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40" dirty="0">
                <a:latin typeface="Gill Sans MT"/>
                <a:cs typeface="Gill Sans MT"/>
              </a:rPr>
              <a:t>24:</a:t>
            </a:r>
            <a:r>
              <a:rPr sz="1333" spc="-20" dirty="0">
                <a:latin typeface="Gill Sans MT"/>
                <a:cs typeface="Gill Sans MT"/>
              </a:rPr>
              <a:t>20]</a:t>
            </a:r>
            <a:endParaRPr sz="1333">
              <a:latin typeface="Gill Sans MT"/>
              <a:cs typeface="Gill Sans MT"/>
            </a:endParaRPr>
          </a:p>
        </p:txBody>
      </p:sp>
      <p:grpSp>
        <p:nvGrpSpPr>
          <p:cNvPr id="39" name="object 39"/>
          <p:cNvGrpSpPr/>
          <p:nvPr/>
        </p:nvGrpSpPr>
        <p:grpSpPr>
          <a:xfrm>
            <a:off x="6718159" y="3119374"/>
            <a:ext cx="4409439" cy="2347807"/>
            <a:chOff x="5038619" y="2339530"/>
            <a:chExt cx="3307079" cy="1760855"/>
          </a:xfrm>
        </p:grpSpPr>
        <p:sp>
          <p:nvSpPr>
            <p:cNvPr id="40" name="object 40"/>
            <p:cNvSpPr/>
            <p:nvPr/>
          </p:nvSpPr>
          <p:spPr>
            <a:xfrm>
              <a:off x="7904226" y="2375153"/>
              <a:ext cx="422275" cy="729615"/>
            </a:xfrm>
            <a:custGeom>
              <a:avLst/>
              <a:gdLst/>
              <a:ahLst/>
              <a:cxnLst/>
              <a:rect l="l" t="t" r="r" b="b"/>
              <a:pathLst>
                <a:path w="422275" h="729614">
                  <a:moveTo>
                    <a:pt x="0" y="0"/>
                  </a:moveTo>
                  <a:lnTo>
                    <a:pt x="0" y="304012"/>
                  </a:lnTo>
                  <a:lnTo>
                    <a:pt x="84378" y="364807"/>
                  </a:lnTo>
                  <a:lnTo>
                    <a:pt x="0" y="425615"/>
                  </a:lnTo>
                  <a:lnTo>
                    <a:pt x="0" y="729615"/>
                  </a:lnTo>
                  <a:lnTo>
                    <a:pt x="421919" y="547217"/>
                  </a:lnTo>
                  <a:lnTo>
                    <a:pt x="421919" y="182410"/>
                  </a:lnTo>
                  <a:lnTo>
                    <a:pt x="0" y="0"/>
                  </a:lnTo>
                </a:path>
              </a:pathLst>
            </a:custGeom>
            <a:ln w="38100">
              <a:solidFill>
                <a:srgbClr val="000000"/>
              </a:solidFill>
            </a:ln>
          </p:spPr>
          <p:txBody>
            <a:bodyPr wrap="square" lIns="0" tIns="0" rIns="0" bIns="0" rtlCol="0"/>
            <a:lstStyle/>
            <a:p>
              <a:endParaRPr sz="2400"/>
            </a:p>
          </p:txBody>
        </p:sp>
        <p:sp>
          <p:nvSpPr>
            <p:cNvPr id="41" name="object 41"/>
            <p:cNvSpPr/>
            <p:nvPr/>
          </p:nvSpPr>
          <p:spPr>
            <a:xfrm>
              <a:off x="507568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2" name="object 42"/>
            <p:cNvSpPr/>
            <p:nvPr/>
          </p:nvSpPr>
          <p:spPr>
            <a:xfrm>
              <a:off x="503861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3" name="object 43"/>
            <p:cNvSpPr/>
            <p:nvPr/>
          </p:nvSpPr>
          <p:spPr>
            <a:xfrm>
              <a:off x="5077205" y="2751581"/>
              <a:ext cx="814705" cy="0"/>
            </a:xfrm>
            <a:custGeom>
              <a:avLst/>
              <a:gdLst/>
              <a:ahLst/>
              <a:cxnLst/>
              <a:rect l="l" t="t" r="r" b="b"/>
              <a:pathLst>
                <a:path w="814704">
                  <a:moveTo>
                    <a:pt x="0" y="0"/>
                  </a:moveTo>
                  <a:lnTo>
                    <a:pt x="814451" y="0"/>
                  </a:lnTo>
                </a:path>
              </a:pathLst>
            </a:custGeom>
            <a:ln w="28575">
              <a:solidFill>
                <a:srgbClr val="000000"/>
              </a:solidFill>
            </a:ln>
          </p:spPr>
          <p:txBody>
            <a:bodyPr wrap="square" lIns="0" tIns="0" rIns="0" bIns="0" rtlCol="0"/>
            <a:lstStyle/>
            <a:p>
              <a:endParaRPr sz="2400"/>
            </a:p>
          </p:txBody>
        </p:sp>
        <p:sp>
          <p:nvSpPr>
            <p:cNvPr id="44" name="object 44"/>
            <p:cNvSpPr/>
            <p:nvPr/>
          </p:nvSpPr>
          <p:spPr>
            <a:xfrm>
              <a:off x="5877365"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5" name="object 45"/>
          <p:cNvSpPr txBox="1"/>
          <p:nvPr/>
        </p:nvSpPr>
        <p:spPr>
          <a:xfrm>
            <a:off x="10683682" y="3545233"/>
            <a:ext cx="342900" cy="247141"/>
          </a:xfrm>
          <a:prstGeom prst="rect">
            <a:avLst/>
          </a:prstGeom>
        </p:spPr>
        <p:txBody>
          <a:bodyPr vert="horz" wrap="square" lIns="0" tIns="21167" rIns="0" bIns="0" rtlCol="0">
            <a:spAutoFit/>
          </a:bodyPr>
          <a:lstStyle/>
          <a:p>
            <a:pPr marL="16933">
              <a:spcBef>
                <a:spcPts val="167"/>
              </a:spcBef>
            </a:pPr>
            <a:r>
              <a:rPr sz="1467" spc="-133" dirty="0">
                <a:latin typeface="Gill Sans MT"/>
                <a:cs typeface="Gill Sans MT"/>
              </a:rPr>
              <a:t>A</a:t>
            </a:r>
            <a:r>
              <a:rPr sz="1467" spc="-87" dirty="0">
                <a:latin typeface="Gill Sans MT"/>
                <a:cs typeface="Gill Sans MT"/>
              </a:rPr>
              <a:t>L</a:t>
            </a:r>
            <a:r>
              <a:rPr sz="1467" spc="-100" dirty="0">
                <a:latin typeface="Gill Sans MT"/>
                <a:cs typeface="Gill Sans MT"/>
              </a:rPr>
              <a:t>U</a:t>
            </a:r>
            <a:endParaRPr sz="1467">
              <a:latin typeface="Gill Sans MT"/>
              <a:cs typeface="Gill Sans MT"/>
            </a:endParaRPr>
          </a:p>
        </p:txBody>
      </p:sp>
      <p:sp>
        <p:nvSpPr>
          <p:cNvPr id="46" name="object 46"/>
          <p:cNvSpPr txBox="1"/>
          <p:nvPr/>
        </p:nvSpPr>
        <p:spPr>
          <a:xfrm>
            <a:off x="8847504" y="4290078"/>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sp>
        <p:nvSpPr>
          <p:cNvPr id="47" name="object 47"/>
          <p:cNvSpPr/>
          <p:nvPr/>
        </p:nvSpPr>
        <p:spPr>
          <a:xfrm>
            <a:off x="7980679" y="2380488"/>
            <a:ext cx="1252220" cy="1920240"/>
          </a:xfrm>
          <a:custGeom>
            <a:avLst/>
            <a:gdLst/>
            <a:ahLst/>
            <a:cxnLst/>
            <a:rect l="l" t="t" r="r" b="b"/>
            <a:pathLst>
              <a:path w="939165" h="1440180">
                <a:moveTo>
                  <a:pt x="0" y="0"/>
                </a:moveTo>
                <a:lnTo>
                  <a:pt x="938784" y="0"/>
                </a:lnTo>
                <a:lnTo>
                  <a:pt x="938784"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8" name="object 48"/>
          <p:cNvSpPr txBox="1"/>
          <p:nvPr/>
        </p:nvSpPr>
        <p:spPr>
          <a:xfrm>
            <a:off x="8076741" y="4002904"/>
            <a:ext cx="522393" cy="247141"/>
          </a:xfrm>
          <a:prstGeom prst="rect">
            <a:avLst/>
          </a:prstGeom>
        </p:spPr>
        <p:txBody>
          <a:bodyPr vert="horz" wrap="square" lIns="0" tIns="21167" rIns="0" bIns="0" rtlCol="0">
            <a:spAutoFit/>
          </a:bodyPr>
          <a:lstStyle/>
          <a:p>
            <a:pPr marL="16933">
              <a:spcBef>
                <a:spcPts val="167"/>
              </a:spcBef>
            </a:pPr>
            <a:r>
              <a:rPr sz="1467" spc="-127" dirty="0">
                <a:latin typeface="Gill Sans MT"/>
                <a:cs typeface="Gill Sans MT"/>
              </a:rPr>
              <a:t>R</a:t>
            </a:r>
            <a:r>
              <a:rPr sz="1467" spc="127" dirty="0">
                <a:latin typeface="Gill Sans MT"/>
                <a:cs typeface="Gill Sans MT"/>
              </a:rPr>
              <a:t>e</a:t>
            </a:r>
            <a:r>
              <a:rPr sz="1467" spc="87" dirty="0">
                <a:latin typeface="Gill Sans MT"/>
                <a:cs typeface="Gill Sans MT"/>
              </a:rPr>
              <a:t>g</a:t>
            </a:r>
            <a:r>
              <a:rPr sz="1467" spc="7" dirty="0">
                <a:latin typeface="Gill Sans MT"/>
                <a:cs typeface="Gill Sans MT"/>
              </a:rPr>
              <a:t> </a:t>
            </a:r>
            <a:r>
              <a:rPr sz="1467" spc="-152" dirty="0">
                <a:latin typeface="Gill Sans MT"/>
                <a:cs typeface="Gill Sans MT"/>
              </a:rPr>
              <a:t>[</a:t>
            </a:r>
            <a:r>
              <a:rPr sz="1467" spc="13" dirty="0">
                <a:latin typeface="Gill Sans MT"/>
                <a:cs typeface="Gill Sans MT"/>
              </a:rPr>
              <a:t> </a:t>
            </a:r>
            <a:r>
              <a:rPr sz="1467" spc="-152" dirty="0">
                <a:latin typeface="Gill Sans MT"/>
                <a:cs typeface="Gill Sans MT"/>
              </a:rPr>
              <a:t>]</a:t>
            </a:r>
            <a:endParaRPr sz="1467">
              <a:latin typeface="Gill Sans MT"/>
              <a:cs typeface="Gill Sans MT"/>
            </a:endParaRPr>
          </a:p>
        </p:txBody>
      </p:sp>
      <p:grpSp>
        <p:nvGrpSpPr>
          <p:cNvPr id="49" name="object 49"/>
          <p:cNvGrpSpPr/>
          <p:nvPr/>
        </p:nvGrpSpPr>
        <p:grpSpPr>
          <a:xfrm>
            <a:off x="7100062" y="1751838"/>
            <a:ext cx="4400972" cy="2775373"/>
            <a:chOff x="5325046" y="1313878"/>
            <a:chExt cx="3300729" cy="2081530"/>
          </a:xfrm>
        </p:grpSpPr>
        <p:sp>
          <p:nvSpPr>
            <p:cNvPr id="50" name="object 50"/>
            <p:cNvSpPr/>
            <p:nvPr/>
          </p:nvSpPr>
          <p:spPr>
            <a:xfrm>
              <a:off x="8343138" y="2734818"/>
              <a:ext cx="262255" cy="0"/>
            </a:xfrm>
            <a:custGeom>
              <a:avLst/>
              <a:gdLst/>
              <a:ahLst/>
              <a:cxnLst/>
              <a:rect l="l" t="t" r="r" b="b"/>
              <a:pathLst>
                <a:path w="262254">
                  <a:moveTo>
                    <a:pt x="0" y="0"/>
                  </a:moveTo>
                  <a:lnTo>
                    <a:pt x="262128" y="0"/>
                  </a:lnTo>
                </a:path>
              </a:pathLst>
            </a:custGeom>
            <a:ln w="28575">
              <a:solidFill>
                <a:srgbClr val="000000"/>
              </a:solidFill>
            </a:ln>
          </p:spPr>
          <p:txBody>
            <a:bodyPr wrap="square" lIns="0" tIns="0" rIns="0" bIns="0" rtlCol="0"/>
            <a:lstStyle/>
            <a:p>
              <a:endParaRPr sz="2400"/>
            </a:p>
          </p:txBody>
        </p:sp>
        <p:sp>
          <p:nvSpPr>
            <p:cNvPr id="51" name="object 51"/>
            <p:cNvSpPr/>
            <p:nvPr/>
          </p:nvSpPr>
          <p:spPr>
            <a:xfrm>
              <a:off x="6936486" y="2519933"/>
              <a:ext cx="874394" cy="0"/>
            </a:xfrm>
            <a:custGeom>
              <a:avLst/>
              <a:gdLst/>
              <a:ahLst/>
              <a:cxnLst/>
              <a:rect l="l" t="t" r="r" b="b"/>
              <a:pathLst>
                <a:path w="874395">
                  <a:moveTo>
                    <a:pt x="0" y="0"/>
                  </a:moveTo>
                  <a:lnTo>
                    <a:pt x="874204" y="0"/>
                  </a:lnTo>
                </a:path>
              </a:pathLst>
            </a:custGeom>
            <a:ln w="25400">
              <a:solidFill>
                <a:srgbClr val="000000"/>
              </a:solidFill>
            </a:ln>
          </p:spPr>
          <p:txBody>
            <a:bodyPr wrap="square" lIns="0" tIns="0" rIns="0" bIns="0" rtlCol="0"/>
            <a:lstStyle/>
            <a:p>
              <a:endParaRPr sz="2400"/>
            </a:p>
          </p:txBody>
        </p:sp>
        <p:sp>
          <p:nvSpPr>
            <p:cNvPr id="52" name="object 52"/>
            <p:cNvSpPr/>
            <p:nvPr/>
          </p:nvSpPr>
          <p:spPr>
            <a:xfrm>
              <a:off x="7797995"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3" name="object 53"/>
            <p:cNvSpPr/>
            <p:nvPr/>
          </p:nvSpPr>
          <p:spPr>
            <a:xfrm>
              <a:off x="8609838" y="1341882"/>
              <a:ext cx="1905" cy="1386840"/>
            </a:xfrm>
            <a:custGeom>
              <a:avLst/>
              <a:gdLst/>
              <a:ahLst/>
              <a:cxnLst/>
              <a:rect l="l" t="t" r="r" b="b"/>
              <a:pathLst>
                <a:path w="1904" h="1386839">
                  <a:moveTo>
                    <a:pt x="1524" y="0"/>
                  </a:moveTo>
                  <a:lnTo>
                    <a:pt x="0" y="1386840"/>
                  </a:lnTo>
                </a:path>
              </a:pathLst>
            </a:custGeom>
            <a:ln w="28575">
              <a:solidFill>
                <a:srgbClr val="000000"/>
              </a:solidFill>
            </a:ln>
          </p:spPr>
          <p:txBody>
            <a:bodyPr wrap="square" lIns="0" tIns="0" rIns="0" bIns="0" rtlCol="0"/>
            <a:lstStyle/>
            <a:p>
              <a:endParaRPr sz="2400"/>
            </a:p>
          </p:txBody>
        </p:sp>
        <p:sp>
          <p:nvSpPr>
            <p:cNvPr id="54" name="object 54"/>
            <p:cNvSpPr/>
            <p:nvPr/>
          </p:nvSpPr>
          <p:spPr>
            <a:xfrm>
              <a:off x="5353050" y="1328166"/>
              <a:ext cx="3256915" cy="7620"/>
            </a:xfrm>
            <a:custGeom>
              <a:avLst/>
              <a:gdLst/>
              <a:ahLst/>
              <a:cxnLst/>
              <a:rect l="l" t="t" r="r" b="b"/>
              <a:pathLst>
                <a:path w="3256915" h="7619">
                  <a:moveTo>
                    <a:pt x="0" y="7620"/>
                  </a:moveTo>
                  <a:lnTo>
                    <a:pt x="3256788" y="0"/>
                  </a:lnTo>
                </a:path>
              </a:pathLst>
            </a:custGeom>
            <a:ln w="28575">
              <a:solidFill>
                <a:srgbClr val="000000"/>
              </a:solidFill>
            </a:ln>
          </p:spPr>
          <p:txBody>
            <a:bodyPr wrap="square" lIns="0" tIns="0" rIns="0" bIns="0" rtlCol="0"/>
            <a:lstStyle/>
            <a:p>
              <a:endParaRPr sz="2400"/>
            </a:p>
          </p:txBody>
        </p:sp>
        <p:sp>
          <p:nvSpPr>
            <p:cNvPr id="55" name="object 55"/>
            <p:cNvSpPr/>
            <p:nvPr/>
          </p:nvSpPr>
          <p:spPr>
            <a:xfrm>
              <a:off x="5339334" y="1341882"/>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6" name="object 56"/>
            <p:cNvSpPr/>
            <p:nvPr/>
          </p:nvSpPr>
          <p:spPr>
            <a:xfrm>
              <a:off x="5345430" y="2036826"/>
              <a:ext cx="563880" cy="0"/>
            </a:xfrm>
            <a:custGeom>
              <a:avLst/>
              <a:gdLst/>
              <a:ahLst/>
              <a:cxnLst/>
              <a:rect l="l" t="t" r="r" b="b"/>
              <a:pathLst>
                <a:path w="563879">
                  <a:moveTo>
                    <a:pt x="0" y="0"/>
                  </a:moveTo>
                  <a:lnTo>
                    <a:pt x="563664" y="0"/>
                  </a:lnTo>
                </a:path>
              </a:pathLst>
            </a:custGeom>
            <a:ln w="25400">
              <a:solidFill>
                <a:srgbClr val="000000"/>
              </a:solidFill>
            </a:ln>
          </p:spPr>
          <p:txBody>
            <a:bodyPr wrap="square" lIns="0" tIns="0" rIns="0" bIns="0" rtlCol="0"/>
            <a:lstStyle/>
            <a:p>
              <a:endParaRPr sz="2400"/>
            </a:p>
          </p:txBody>
        </p:sp>
        <p:sp>
          <p:nvSpPr>
            <p:cNvPr id="57" name="object 57"/>
            <p:cNvSpPr/>
            <p:nvPr/>
          </p:nvSpPr>
          <p:spPr>
            <a:xfrm>
              <a:off x="5896400"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8" name="object 58"/>
            <p:cNvSpPr/>
            <p:nvPr/>
          </p:nvSpPr>
          <p:spPr>
            <a:xfrm>
              <a:off x="655701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9" name="object 59"/>
            <p:cNvSpPr/>
            <p:nvPr/>
          </p:nvSpPr>
          <p:spPr>
            <a:xfrm>
              <a:off x="6598158"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60" name="object 60"/>
          <p:cNvSpPr txBox="1"/>
          <p:nvPr/>
        </p:nvSpPr>
        <p:spPr>
          <a:xfrm>
            <a:off x="6923772" y="3155317"/>
            <a:ext cx="71120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193" dirty="0">
                <a:latin typeface="Gill Sans MT"/>
                <a:cs typeface="Gill Sans MT"/>
              </a:rPr>
              <a:t>1</a:t>
            </a:r>
            <a:r>
              <a:rPr sz="1333" spc="40" dirty="0">
                <a:latin typeface="Gill Sans MT"/>
                <a:cs typeface="Gill Sans MT"/>
              </a:rPr>
              <a:t>9:</a:t>
            </a:r>
            <a:r>
              <a:rPr sz="1333" spc="-193" dirty="0">
                <a:latin typeface="Gill Sans MT"/>
                <a:cs typeface="Gill Sans MT"/>
              </a:rPr>
              <a:t>1</a:t>
            </a:r>
            <a:r>
              <a:rPr sz="1333" spc="-40" dirty="0">
                <a:latin typeface="Gill Sans MT"/>
                <a:cs typeface="Gill Sans MT"/>
              </a:rPr>
              <a:t>5]</a:t>
            </a:r>
            <a:endParaRPr sz="1333">
              <a:latin typeface="Gill Sans MT"/>
              <a:cs typeface="Gill Sans MT"/>
            </a:endParaRPr>
          </a:p>
        </p:txBody>
      </p:sp>
      <p:sp>
        <p:nvSpPr>
          <p:cNvPr id="61" name="object 61"/>
          <p:cNvSpPr txBox="1"/>
          <p:nvPr/>
        </p:nvSpPr>
        <p:spPr>
          <a:xfrm>
            <a:off x="6975922" y="2861566"/>
            <a:ext cx="611293" cy="221365"/>
          </a:xfrm>
          <a:prstGeom prst="rect">
            <a:avLst/>
          </a:prstGeom>
        </p:spPr>
        <p:txBody>
          <a:bodyPr vert="horz" wrap="square" lIns="0" tIns="16087" rIns="0" bIns="0" rtlCol="0">
            <a:spAutoFit/>
          </a:bodyPr>
          <a:lstStyle/>
          <a:p>
            <a:pPr marL="16933">
              <a:spcBef>
                <a:spcPts val="127"/>
              </a:spcBef>
            </a:pPr>
            <a:r>
              <a:rPr sz="1333" spc="-67" dirty="0">
                <a:latin typeface="Gill Sans MT"/>
                <a:cs typeface="Gill Sans MT"/>
              </a:rPr>
              <a:t>Inst[11:7]</a:t>
            </a:r>
            <a:endParaRPr sz="1333">
              <a:latin typeface="Gill Sans MT"/>
              <a:cs typeface="Gill Sans MT"/>
            </a:endParaRPr>
          </a:p>
        </p:txBody>
      </p:sp>
      <p:sp>
        <p:nvSpPr>
          <p:cNvPr id="62" name="object 62"/>
          <p:cNvSpPr txBox="1"/>
          <p:nvPr/>
        </p:nvSpPr>
        <p:spPr>
          <a:xfrm>
            <a:off x="8699003" y="3264079"/>
            <a:ext cx="46566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0" dirty="0">
                <a:latin typeface="Gill Sans MT"/>
                <a:cs typeface="Gill Sans MT"/>
              </a:rPr>
              <a:t>aA</a:t>
            </a:r>
            <a:endParaRPr sz="1333">
              <a:latin typeface="Gill Sans MT"/>
              <a:cs typeface="Gill Sans MT"/>
            </a:endParaRPr>
          </a:p>
        </p:txBody>
      </p:sp>
      <p:sp>
        <p:nvSpPr>
          <p:cNvPr id="63" name="object 63"/>
          <p:cNvSpPr txBox="1"/>
          <p:nvPr/>
        </p:nvSpPr>
        <p:spPr>
          <a:xfrm>
            <a:off x="8699003" y="3656027"/>
            <a:ext cx="453813"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47" dirty="0">
                <a:latin typeface="Gill Sans MT"/>
                <a:cs typeface="Gill Sans MT"/>
              </a:rPr>
              <a:t>aB</a:t>
            </a:r>
            <a:endParaRPr sz="1333">
              <a:latin typeface="Gill Sans MT"/>
              <a:cs typeface="Gill Sans MT"/>
            </a:endParaRPr>
          </a:p>
        </p:txBody>
      </p:sp>
      <p:sp>
        <p:nvSpPr>
          <p:cNvPr id="64" name="object 64"/>
          <p:cNvSpPr txBox="1"/>
          <p:nvPr/>
        </p:nvSpPr>
        <p:spPr>
          <a:xfrm>
            <a:off x="7996314" y="2919851"/>
            <a:ext cx="474133" cy="907920"/>
          </a:xfrm>
          <a:prstGeom prst="rect">
            <a:avLst/>
          </a:prstGeom>
        </p:spPr>
        <p:txBody>
          <a:bodyPr vert="horz" wrap="square" lIns="0" tIns="16933" rIns="0" bIns="0" rtlCol="0">
            <a:spAutoFit/>
          </a:bodyPr>
          <a:lstStyle/>
          <a:p>
            <a:pPr marL="20319" marR="6773" indent="-4233">
              <a:lnSpc>
                <a:spcPct val="139000"/>
              </a:lnSpc>
              <a:spcBef>
                <a:spcPts val="133"/>
              </a:spcBef>
            </a:pP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27" dirty="0">
                <a:latin typeface="Gill Sans MT"/>
                <a:cs typeface="Gill Sans MT"/>
              </a:rPr>
              <a:t>D  </a:t>
            </a: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33" dirty="0">
                <a:latin typeface="Gill Sans MT"/>
                <a:cs typeface="Gill Sans MT"/>
              </a:rPr>
              <a:t>A</a:t>
            </a:r>
            <a:endParaRPr sz="1333">
              <a:latin typeface="Gill Sans MT"/>
              <a:cs typeface="Gill Sans MT"/>
            </a:endParaRPr>
          </a:p>
          <a:p>
            <a:pPr marL="20319">
              <a:spcBef>
                <a:spcPts val="900"/>
              </a:spcBef>
            </a:pPr>
            <a:r>
              <a:rPr sz="1333" spc="-40" dirty="0">
                <a:latin typeface="Gill Sans MT"/>
                <a:cs typeface="Gill Sans MT"/>
              </a:rPr>
              <a:t>AddrB</a:t>
            </a:r>
            <a:endParaRPr sz="1333">
              <a:latin typeface="Gill Sans MT"/>
              <a:cs typeface="Gill Sans MT"/>
            </a:endParaRPr>
          </a:p>
        </p:txBody>
      </p:sp>
      <p:sp>
        <p:nvSpPr>
          <p:cNvPr id="65" name="object 65"/>
          <p:cNvSpPr txBox="1"/>
          <p:nvPr/>
        </p:nvSpPr>
        <p:spPr>
          <a:xfrm>
            <a:off x="8000503" y="2584557"/>
            <a:ext cx="46820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7" dirty="0">
                <a:latin typeface="Gill Sans MT"/>
                <a:cs typeface="Gill Sans MT"/>
              </a:rPr>
              <a:t>aD</a:t>
            </a:r>
            <a:endParaRPr sz="1333">
              <a:latin typeface="Gill Sans MT"/>
              <a:cs typeface="Gill Sans MT"/>
            </a:endParaRPr>
          </a:p>
        </p:txBody>
      </p:sp>
      <p:sp>
        <p:nvSpPr>
          <p:cNvPr id="66" name="object 66"/>
          <p:cNvSpPr txBox="1"/>
          <p:nvPr/>
        </p:nvSpPr>
        <p:spPr>
          <a:xfrm>
            <a:off x="11160413" y="3334058"/>
            <a:ext cx="247227" cy="221365"/>
          </a:xfrm>
          <a:prstGeom prst="rect">
            <a:avLst/>
          </a:prstGeom>
        </p:spPr>
        <p:txBody>
          <a:bodyPr vert="horz" wrap="square" lIns="0" tIns="16087" rIns="0" bIns="0" rtlCol="0">
            <a:spAutoFit/>
          </a:bodyPr>
          <a:lstStyle/>
          <a:p>
            <a:pPr marL="16933">
              <a:spcBef>
                <a:spcPts val="127"/>
              </a:spcBef>
            </a:pPr>
            <a:r>
              <a:rPr sz="1333" spc="80" dirty="0">
                <a:latin typeface="Gill Sans MT"/>
                <a:cs typeface="Gill Sans MT"/>
              </a:rPr>
              <a:t>a</a:t>
            </a:r>
            <a:r>
              <a:rPr sz="1333" spc="60" dirty="0">
                <a:latin typeface="Gill Sans MT"/>
                <a:cs typeface="Gill Sans MT"/>
              </a:rPr>
              <a:t>l</a:t>
            </a:r>
            <a:r>
              <a:rPr sz="1333" dirty="0">
                <a:latin typeface="Gill Sans MT"/>
                <a:cs typeface="Gill Sans MT"/>
              </a:rPr>
              <a:t>u</a:t>
            </a:r>
            <a:endParaRPr sz="1333">
              <a:latin typeface="Gill Sans MT"/>
              <a:cs typeface="Gill Sans MT"/>
            </a:endParaRPr>
          </a:p>
        </p:txBody>
      </p:sp>
      <p:sp>
        <p:nvSpPr>
          <p:cNvPr id="67" name="object 67"/>
          <p:cNvSpPr txBox="1"/>
          <p:nvPr/>
        </p:nvSpPr>
        <p:spPr>
          <a:xfrm>
            <a:off x="9290848" y="3054443"/>
            <a:ext cx="572345" cy="221365"/>
          </a:xfrm>
          <a:prstGeom prst="rect">
            <a:avLst/>
          </a:prstGeom>
        </p:spPr>
        <p:txBody>
          <a:bodyPr vert="horz" wrap="square" lIns="0" tIns="16087" rIns="0" bIns="0" rtlCol="0">
            <a:spAutoFit/>
          </a:bodyPr>
          <a:lstStyle/>
          <a:p>
            <a:pPr marL="16933">
              <a:spcBef>
                <a:spcPts val="127"/>
              </a:spcBef>
            </a:pPr>
            <a:r>
              <a:rPr sz="1333" spc="-53" dirty="0">
                <a:latin typeface="Gill Sans MT"/>
                <a:cs typeface="Gill Sans MT"/>
              </a:rPr>
              <a:t>Reg[rs1]</a:t>
            </a:r>
            <a:endParaRPr sz="1333">
              <a:latin typeface="Gill Sans MT"/>
              <a:cs typeface="Gill Sans MT"/>
            </a:endParaRPr>
          </a:p>
        </p:txBody>
      </p:sp>
      <p:sp>
        <p:nvSpPr>
          <p:cNvPr id="68" name="object 68"/>
          <p:cNvSpPr txBox="1"/>
          <p:nvPr/>
        </p:nvSpPr>
        <p:spPr>
          <a:xfrm>
            <a:off x="9291310" y="3427655"/>
            <a:ext cx="600287" cy="221365"/>
          </a:xfrm>
          <a:prstGeom prst="rect">
            <a:avLst/>
          </a:prstGeom>
        </p:spPr>
        <p:txBody>
          <a:bodyPr vert="horz" wrap="square" lIns="0" tIns="16087" rIns="0" bIns="0" rtlCol="0">
            <a:spAutoFit/>
          </a:bodyPr>
          <a:lstStyle/>
          <a:p>
            <a:pPr marL="16933">
              <a:spcBef>
                <a:spcPts val="127"/>
              </a:spcBef>
            </a:pPr>
            <a:r>
              <a:rPr sz="1333" spc="-27" dirty="0">
                <a:latin typeface="Gill Sans MT"/>
                <a:cs typeface="Gill Sans MT"/>
              </a:rPr>
              <a:t>Reg[rs2]</a:t>
            </a:r>
            <a:endParaRPr sz="1333">
              <a:latin typeface="Gill Sans MT"/>
              <a:cs typeface="Gill Sans MT"/>
            </a:endParaRPr>
          </a:p>
        </p:txBody>
      </p:sp>
      <p:sp>
        <p:nvSpPr>
          <p:cNvPr id="69" name="object 69"/>
          <p:cNvSpPr txBox="1"/>
          <p:nvPr/>
        </p:nvSpPr>
        <p:spPr>
          <a:xfrm>
            <a:off x="5853224" y="5121369"/>
            <a:ext cx="65024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87" dirty="0">
                <a:latin typeface="Gill Sans MT"/>
                <a:cs typeface="Gill Sans MT"/>
              </a:rPr>
              <a:t>3</a:t>
            </a:r>
            <a:r>
              <a:rPr sz="1333" spc="-80" dirty="0">
                <a:latin typeface="Gill Sans MT"/>
                <a:cs typeface="Gill Sans MT"/>
              </a:rPr>
              <a:t>1</a:t>
            </a:r>
            <a:r>
              <a:rPr sz="1333" spc="53" dirty="0">
                <a:latin typeface="Gill Sans MT"/>
                <a:cs typeface="Gill Sans MT"/>
              </a:rPr>
              <a:t>:</a:t>
            </a:r>
            <a:r>
              <a:rPr sz="1333" spc="-40" dirty="0">
                <a:latin typeface="Gill Sans MT"/>
                <a:cs typeface="Gill Sans MT"/>
              </a:rPr>
              <a:t>0]</a:t>
            </a:r>
            <a:endParaRPr sz="1333">
              <a:latin typeface="Gill Sans MT"/>
              <a:cs typeface="Gill Sans MT"/>
            </a:endParaRPr>
          </a:p>
        </p:txBody>
      </p:sp>
      <p:grpSp>
        <p:nvGrpSpPr>
          <p:cNvPr id="70" name="object 70"/>
          <p:cNvGrpSpPr/>
          <p:nvPr/>
        </p:nvGrpSpPr>
        <p:grpSpPr>
          <a:xfrm>
            <a:off x="3736847" y="3800852"/>
            <a:ext cx="7907020" cy="2396913"/>
            <a:chOff x="2802635" y="2850638"/>
            <a:chExt cx="5930265" cy="1797685"/>
          </a:xfrm>
        </p:grpSpPr>
        <p:sp>
          <p:nvSpPr>
            <p:cNvPr id="71" name="object 71"/>
            <p:cNvSpPr/>
            <p:nvPr/>
          </p:nvSpPr>
          <p:spPr>
            <a:xfrm>
              <a:off x="6938009" y="2888742"/>
              <a:ext cx="464820" cy="0"/>
            </a:xfrm>
            <a:custGeom>
              <a:avLst/>
              <a:gdLst/>
              <a:ahLst/>
              <a:cxnLst/>
              <a:rect l="l" t="t" r="r" b="b"/>
              <a:pathLst>
                <a:path w="464820">
                  <a:moveTo>
                    <a:pt x="0" y="0"/>
                  </a:moveTo>
                  <a:lnTo>
                    <a:pt x="464718" y="0"/>
                  </a:lnTo>
                </a:path>
              </a:pathLst>
            </a:custGeom>
            <a:ln w="25400">
              <a:solidFill>
                <a:srgbClr val="000000"/>
              </a:solidFill>
            </a:ln>
          </p:spPr>
          <p:txBody>
            <a:bodyPr wrap="square" lIns="0" tIns="0" rIns="0" bIns="0" rtlCol="0"/>
            <a:lstStyle/>
            <a:p>
              <a:endParaRPr sz="2400"/>
            </a:p>
          </p:txBody>
        </p:sp>
        <p:sp>
          <p:nvSpPr>
            <p:cNvPr id="72" name="object 72"/>
            <p:cNvSpPr/>
            <p:nvPr/>
          </p:nvSpPr>
          <p:spPr>
            <a:xfrm>
              <a:off x="7390034" y="285063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3" name="object 73"/>
            <p:cNvSpPr/>
            <p:nvPr/>
          </p:nvSpPr>
          <p:spPr>
            <a:xfrm>
              <a:off x="2821685" y="4077462"/>
              <a:ext cx="5892165" cy="551815"/>
            </a:xfrm>
            <a:custGeom>
              <a:avLst/>
              <a:gdLst/>
              <a:ahLst/>
              <a:cxnLst/>
              <a:rect l="l" t="t" r="r" b="b"/>
              <a:pathLst>
                <a:path w="5892165" h="551814">
                  <a:moveTo>
                    <a:pt x="0" y="0"/>
                  </a:moveTo>
                  <a:lnTo>
                    <a:pt x="5891784" y="0"/>
                  </a:lnTo>
                  <a:lnTo>
                    <a:pt x="5891784" y="551688"/>
                  </a:lnTo>
                  <a:lnTo>
                    <a:pt x="0" y="551688"/>
                  </a:lnTo>
                  <a:lnTo>
                    <a:pt x="0" y="0"/>
                  </a:lnTo>
                  <a:close/>
                </a:path>
              </a:pathLst>
            </a:custGeom>
            <a:ln w="38100">
              <a:solidFill>
                <a:srgbClr val="000000"/>
              </a:solidFill>
            </a:ln>
          </p:spPr>
          <p:txBody>
            <a:bodyPr wrap="square" lIns="0" tIns="0" rIns="0" bIns="0" rtlCol="0"/>
            <a:lstStyle/>
            <a:p>
              <a:endParaRPr sz="2400"/>
            </a:p>
          </p:txBody>
        </p:sp>
      </p:grpSp>
      <p:sp>
        <p:nvSpPr>
          <p:cNvPr id="74" name="object 74"/>
          <p:cNvSpPr txBox="1"/>
          <p:nvPr/>
        </p:nvSpPr>
        <p:spPr>
          <a:xfrm>
            <a:off x="5871682" y="5863315"/>
            <a:ext cx="1020233" cy="247141"/>
          </a:xfrm>
          <a:prstGeom prst="rect">
            <a:avLst/>
          </a:prstGeom>
        </p:spPr>
        <p:txBody>
          <a:bodyPr vert="horz" wrap="square" lIns="0" tIns="21167" rIns="0" bIns="0" rtlCol="0">
            <a:spAutoFit/>
          </a:bodyPr>
          <a:lstStyle/>
          <a:p>
            <a:pPr marL="16933">
              <a:spcBef>
                <a:spcPts val="167"/>
              </a:spcBef>
            </a:pPr>
            <a:r>
              <a:rPr sz="1467" spc="-167" dirty="0">
                <a:latin typeface="Gill Sans MT"/>
                <a:cs typeface="Gill Sans MT"/>
              </a:rPr>
              <a:t>C</a:t>
            </a:r>
            <a:r>
              <a:rPr sz="1467" spc="-20" dirty="0">
                <a:latin typeface="Gill Sans MT"/>
                <a:cs typeface="Gill Sans MT"/>
              </a:rPr>
              <a:t>on</a:t>
            </a:r>
            <a:r>
              <a:rPr sz="1467" spc="-7" dirty="0">
                <a:latin typeface="Gill Sans MT"/>
                <a:cs typeface="Gill Sans MT"/>
              </a:rPr>
              <a:t>t</a:t>
            </a:r>
            <a:r>
              <a:rPr sz="1467" spc="-107" dirty="0">
                <a:latin typeface="Gill Sans MT"/>
                <a:cs typeface="Gill Sans MT"/>
              </a:rPr>
              <a:t>r</a:t>
            </a:r>
            <a:r>
              <a:rPr sz="1467" spc="-27" dirty="0">
                <a:latin typeface="Gill Sans MT"/>
                <a:cs typeface="Gill Sans MT"/>
              </a:rPr>
              <a:t>ol</a:t>
            </a:r>
            <a:r>
              <a:rPr sz="1467" spc="7" dirty="0">
                <a:latin typeface="Gill Sans MT"/>
                <a:cs typeface="Gill Sans MT"/>
              </a:rPr>
              <a:t> </a:t>
            </a:r>
            <a:r>
              <a:rPr sz="1467" spc="-13" dirty="0">
                <a:latin typeface="Gill Sans MT"/>
                <a:cs typeface="Gill Sans MT"/>
              </a:rPr>
              <a:t>l</a:t>
            </a:r>
            <a:r>
              <a:rPr sz="1467" spc="100" dirty="0">
                <a:latin typeface="Gill Sans MT"/>
                <a:cs typeface="Gill Sans MT"/>
              </a:rPr>
              <a:t>o</a:t>
            </a:r>
            <a:r>
              <a:rPr sz="1467" spc="87" dirty="0">
                <a:latin typeface="Gill Sans MT"/>
                <a:cs typeface="Gill Sans MT"/>
              </a:rPr>
              <a:t>g</a:t>
            </a:r>
            <a:r>
              <a:rPr sz="1467" spc="-13" dirty="0">
                <a:latin typeface="Gill Sans MT"/>
                <a:cs typeface="Gill Sans MT"/>
              </a:rPr>
              <a:t>i</a:t>
            </a:r>
            <a:r>
              <a:rPr sz="1467" spc="-20" dirty="0">
                <a:latin typeface="Gill Sans MT"/>
                <a:cs typeface="Gill Sans MT"/>
              </a:rPr>
              <a:t>c</a:t>
            </a:r>
            <a:endParaRPr sz="1467">
              <a:latin typeface="Gill Sans MT"/>
              <a:cs typeface="Gill Sans MT"/>
            </a:endParaRPr>
          </a:p>
        </p:txBody>
      </p:sp>
      <p:sp>
        <p:nvSpPr>
          <p:cNvPr id="75" name="object 75"/>
          <p:cNvSpPr txBox="1"/>
          <p:nvPr/>
        </p:nvSpPr>
        <p:spPr>
          <a:xfrm>
            <a:off x="8045733" y="5469358"/>
            <a:ext cx="1130300" cy="426485"/>
          </a:xfrm>
          <a:prstGeom prst="rect">
            <a:avLst/>
          </a:prstGeom>
        </p:spPr>
        <p:txBody>
          <a:bodyPr vert="horz" wrap="square" lIns="0" tIns="16087" rIns="0" bIns="0" rtlCol="0">
            <a:spAutoFit/>
          </a:bodyPr>
          <a:lstStyle/>
          <a:p>
            <a:pPr marL="16933" marR="6773">
              <a:spcBef>
                <a:spcPts val="127"/>
              </a:spcBef>
            </a:pPr>
            <a:r>
              <a:rPr sz="1333" spc="-120" dirty="0">
                <a:latin typeface="Gill Sans MT"/>
                <a:cs typeface="Gill Sans MT"/>
              </a:rPr>
              <a:t>R</a:t>
            </a:r>
            <a:r>
              <a:rPr sz="1333" spc="47" dirty="0">
                <a:latin typeface="Gill Sans MT"/>
                <a:cs typeface="Gill Sans MT"/>
              </a:rPr>
              <a:t>e</a:t>
            </a:r>
            <a:r>
              <a:rPr sz="1333" spc="147" dirty="0">
                <a:latin typeface="Gill Sans MT"/>
                <a:cs typeface="Gill Sans MT"/>
              </a:rPr>
              <a:t>g</a:t>
            </a:r>
            <a:r>
              <a:rPr sz="1333" spc="-327" dirty="0">
                <a:latin typeface="Gill Sans MT"/>
                <a:cs typeface="Gill Sans MT"/>
              </a:rPr>
              <a:t>W</a:t>
            </a:r>
            <a:r>
              <a:rPr sz="1333" spc="-100" dirty="0">
                <a:latin typeface="Gill Sans MT"/>
                <a:cs typeface="Gill Sans MT"/>
              </a:rPr>
              <a:t>r</a:t>
            </a:r>
            <a:r>
              <a:rPr sz="1333" spc="-33" dirty="0">
                <a:latin typeface="Gill Sans MT"/>
                <a:cs typeface="Gill Sans MT"/>
              </a:rPr>
              <a:t>i</a:t>
            </a:r>
            <a:r>
              <a:rPr sz="1333" spc="-73" dirty="0">
                <a:latin typeface="Gill Sans MT"/>
                <a:cs typeface="Gill Sans MT"/>
              </a:rPr>
              <a:t>t</a:t>
            </a:r>
            <a:r>
              <a:rPr sz="1333" spc="47" dirty="0">
                <a:latin typeface="Gill Sans MT"/>
                <a:cs typeface="Gill Sans MT"/>
              </a:rPr>
              <a:t>e</a:t>
            </a:r>
            <a:r>
              <a:rPr sz="1333" spc="-87" dirty="0">
                <a:latin typeface="Gill Sans MT"/>
                <a:cs typeface="Gill Sans MT"/>
              </a:rPr>
              <a:t>E</a:t>
            </a:r>
            <a:r>
              <a:rPr sz="1333" spc="100" dirty="0">
                <a:latin typeface="Gill Sans MT"/>
                <a:cs typeface="Gill Sans MT"/>
              </a:rPr>
              <a:t>n</a:t>
            </a:r>
            <a:r>
              <a:rPr sz="1333" spc="80" dirty="0">
                <a:latin typeface="Gill Sans MT"/>
                <a:cs typeface="Gill Sans MT"/>
              </a:rPr>
              <a:t>a</a:t>
            </a:r>
            <a:r>
              <a:rPr sz="1333" spc="47" dirty="0">
                <a:latin typeface="Gill Sans MT"/>
                <a:cs typeface="Gill Sans MT"/>
              </a:rPr>
              <a:t>b</a:t>
            </a:r>
            <a:r>
              <a:rPr sz="1333" spc="13" dirty="0">
                <a:latin typeface="Gill Sans MT"/>
                <a:cs typeface="Gill Sans MT"/>
              </a:rPr>
              <a:t>le  </a:t>
            </a:r>
            <a:r>
              <a:rPr sz="1333" spc="-73" dirty="0">
                <a:latin typeface="Gill Sans MT"/>
                <a:cs typeface="Gill Sans MT"/>
              </a:rPr>
              <a:t>(RegWEn)=1</a:t>
            </a:r>
            <a:endParaRPr sz="1333">
              <a:latin typeface="Gill Sans MT"/>
              <a:cs typeface="Gill Sans MT"/>
            </a:endParaRPr>
          </a:p>
        </p:txBody>
      </p:sp>
      <p:grpSp>
        <p:nvGrpSpPr>
          <p:cNvPr id="76" name="object 76"/>
          <p:cNvGrpSpPr/>
          <p:nvPr/>
        </p:nvGrpSpPr>
        <p:grpSpPr>
          <a:xfrm>
            <a:off x="8293612" y="4296662"/>
            <a:ext cx="101600" cy="1134533"/>
            <a:chOff x="6220209" y="3222496"/>
            <a:chExt cx="76200" cy="850900"/>
          </a:xfrm>
        </p:grpSpPr>
        <p:sp>
          <p:nvSpPr>
            <p:cNvPr id="77" name="object 77"/>
            <p:cNvSpPr/>
            <p:nvPr/>
          </p:nvSpPr>
          <p:spPr>
            <a:xfrm>
              <a:off x="6258306" y="3285996"/>
              <a:ext cx="0" cy="774700"/>
            </a:xfrm>
            <a:custGeom>
              <a:avLst/>
              <a:gdLst/>
              <a:ahLst/>
              <a:cxnLst/>
              <a:rect l="l" t="t" r="r" b="b"/>
              <a:pathLst>
                <a:path h="774700">
                  <a:moveTo>
                    <a:pt x="0" y="774458"/>
                  </a:moveTo>
                  <a:lnTo>
                    <a:pt x="0" y="0"/>
                  </a:lnTo>
                </a:path>
              </a:pathLst>
            </a:custGeom>
            <a:ln w="25400">
              <a:solidFill>
                <a:srgbClr val="000000"/>
              </a:solidFill>
            </a:ln>
          </p:spPr>
          <p:txBody>
            <a:bodyPr wrap="square" lIns="0" tIns="0" rIns="0" bIns="0" rtlCol="0"/>
            <a:lstStyle/>
            <a:p>
              <a:endParaRPr sz="2400"/>
            </a:p>
          </p:txBody>
        </p:sp>
        <p:sp>
          <p:nvSpPr>
            <p:cNvPr id="78" name="object 78"/>
            <p:cNvSpPr/>
            <p:nvPr/>
          </p:nvSpPr>
          <p:spPr>
            <a:xfrm>
              <a:off x="6220209"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grpSp>
      <p:sp>
        <p:nvSpPr>
          <p:cNvPr id="79" name="object 79"/>
          <p:cNvSpPr txBox="1"/>
          <p:nvPr/>
        </p:nvSpPr>
        <p:spPr>
          <a:xfrm>
            <a:off x="3837381" y="883275"/>
            <a:ext cx="7273713" cy="715366"/>
          </a:xfrm>
          <a:prstGeom prst="rect">
            <a:avLst/>
          </a:prstGeom>
        </p:spPr>
        <p:txBody>
          <a:bodyPr vert="horz" wrap="square" lIns="0" tIns="16933" rIns="0" bIns="0" rtlCol="0">
            <a:spAutoFit/>
          </a:bodyPr>
          <a:lstStyle/>
          <a:p>
            <a:pPr marL="16933">
              <a:lnSpc>
                <a:spcPts val="2667"/>
              </a:lnSpc>
              <a:spcBef>
                <a:spcPts val="133"/>
              </a:spcBef>
            </a:pP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spc="-7" dirty="0">
                <a:latin typeface="Courier New"/>
                <a:cs typeface="Courier New"/>
              </a:rPr>
              <a:t>PC</a:t>
            </a:r>
            <a:r>
              <a:rPr sz="2400" b="1" spc="-47" dirty="0">
                <a:latin typeface="Courier New"/>
                <a:cs typeface="Courier New"/>
              </a:rPr>
              <a:t> </a:t>
            </a:r>
            <a:r>
              <a:rPr sz="2400" b="1" dirty="0">
                <a:latin typeface="Courier New"/>
                <a:cs typeface="Courier New"/>
              </a:rPr>
              <a:t>+</a:t>
            </a:r>
            <a:r>
              <a:rPr sz="2400" b="1" spc="-47" dirty="0">
                <a:latin typeface="Courier New"/>
                <a:cs typeface="Courier New"/>
              </a:rPr>
              <a:t> </a:t>
            </a:r>
            <a:r>
              <a:rPr sz="2400" b="1" dirty="0">
                <a:latin typeface="Courier New"/>
                <a:cs typeface="Courier New"/>
              </a:rPr>
              <a:t>4</a:t>
            </a:r>
            <a:endParaRPr sz="2400">
              <a:latin typeface="Courier New"/>
              <a:cs typeface="Courier New"/>
            </a:endParaRPr>
          </a:p>
          <a:p>
            <a:pPr marL="2887061">
              <a:lnSpc>
                <a:spcPts val="2667"/>
              </a:lnSpc>
            </a:pPr>
            <a:r>
              <a:rPr sz="2400" b="1" spc="-13" dirty="0">
                <a:latin typeface="Courier New"/>
                <a:cs typeface="Courier New"/>
              </a:rPr>
              <a:t>Reg[rd]</a:t>
            </a:r>
            <a:r>
              <a:rPr sz="2400" b="1" spc="-40"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Reg[rs1]</a:t>
            </a:r>
            <a:r>
              <a:rPr sz="2400" b="1" spc="-40" dirty="0">
                <a:latin typeface="Courier New"/>
                <a:cs typeface="Courier New"/>
              </a:rPr>
              <a:t> </a:t>
            </a:r>
            <a:r>
              <a:rPr sz="2400" b="1" dirty="0">
                <a:latin typeface="Courier New"/>
                <a:cs typeface="Courier New"/>
              </a:rPr>
              <a:t>+</a:t>
            </a:r>
            <a:r>
              <a:rPr sz="2400" b="1" spc="-33" dirty="0">
                <a:latin typeface="Courier New"/>
                <a:cs typeface="Courier New"/>
              </a:rPr>
              <a:t> </a:t>
            </a:r>
            <a:r>
              <a:rPr sz="2400" b="1" spc="-13" dirty="0">
                <a:latin typeface="Courier New"/>
                <a:cs typeface="Courier New"/>
              </a:rPr>
              <a:t>Imm</a:t>
            </a:r>
            <a:endParaRPr sz="2400">
              <a:latin typeface="Courier New"/>
              <a:cs typeface="Courier New"/>
            </a:endParaRPr>
          </a:p>
        </p:txBody>
      </p:sp>
      <p:sp>
        <p:nvSpPr>
          <p:cNvPr id="80" name="object 80"/>
          <p:cNvSpPr/>
          <p:nvPr/>
        </p:nvSpPr>
        <p:spPr>
          <a:xfrm>
            <a:off x="9967975" y="3739897"/>
            <a:ext cx="231987" cy="612140"/>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sp>
        <p:nvSpPr>
          <p:cNvPr id="81" name="object 81"/>
          <p:cNvSpPr txBox="1"/>
          <p:nvPr/>
        </p:nvSpPr>
        <p:spPr>
          <a:xfrm>
            <a:off x="9974222" y="3753122"/>
            <a:ext cx="108373" cy="485475"/>
          </a:xfrm>
          <a:prstGeom prst="rect">
            <a:avLst/>
          </a:prstGeom>
        </p:spPr>
        <p:txBody>
          <a:bodyPr vert="horz" wrap="square" lIns="0" tIns="21167" rIns="0" bIns="0" rtlCol="0">
            <a:spAutoFit/>
          </a:bodyPr>
          <a:lstStyle/>
          <a:p>
            <a:pPr marL="16933">
              <a:spcBef>
                <a:spcPts val="167"/>
              </a:spcBef>
            </a:pPr>
            <a:r>
              <a:rPr sz="1133" spc="13" dirty="0">
                <a:latin typeface="Gill Sans MT"/>
                <a:cs typeface="Gill Sans MT"/>
              </a:rPr>
              <a:t>0</a:t>
            </a:r>
            <a:endParaRPr sz="1133">
              <a:latin typeface="Gill Sans MT"/>
              <a:cs typeface="Gill Sans MT"/>
            </a:endParaRPr>
          </a:p>
          <a:p>
            <a:pPr marL="38944">
              <a:spcBef>
                <a:spcPts val="873"/>
              </a:spcBef>
            </a:pPr>
            <a:r>
              <a:rPr sz="1133" spc="-187" dirty="0">
                <a:latin typeface="Gill Sans MT"/>
                <a:cs typeface="Gill Sans MT"/>
              </a:rPr>
              <a:t>1</a:t>
            </a:r>
            <a:endParaRPr sz="1133">
              <a:latin typeface="Gill Sans MT"/>
              <a:cs typeface="Gill Sans MT"/>
            </a:endParaRPr>
          </a:p>
        </p:txBody>
      </p:sp>
      <p:grpSp>
        <p:nvGrpSpPr>
          <p:cNvPr id="82" name="object 82"/>
          <p:cNvGrpSpPr/>
          <p:nvPr/>
        </p:nvGrpSpPr>
        <p:grpSpPr>
          <a:xfrm>
            <a:off x="9656318" y="3912612"/>
            <a:ext cx="883073" cy="903393"/>
            <a:chOff x="7242238" y="2934458"/>
            <a:chExt cx="662305" cy="677545"/>
          </a:xfrm>
        </p:grpSpPr>
        <p:sp>
          <p:nvSpPr>
            <p:cNvPr id="83" name="object 83"/>
            <p:cNvSpPr/>
            <p:nvPr/>
          </p:nvSpPr>
          <p:spPr>
            <a:xfrm>
              <a:off x="7261098"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4" name="object 84"/>
            <p:cNvSpPr/>
            <p:nvPr/>
          </p:nvSpPr>
          <p:spPr>
            <a:xfrm>
              <a:off x="7390011"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5" name="object 85"/>
            <p:cNvSpPr/>
            <p:nvPr/>
          </p:nvSpPr>
          <p:spPr>
            <a:xfrm>
              <a:off x="7256526" y="3129533"/>
              <a:ext cx="5080" cy="467995"/>
            </a:xfrm>
            <a:custGeom>
              <a:avLst/>
              <a:gdLst/>
              <a:ahLst/>
              <a:cxnLst/>
              <a:rect l="l" t="t" r="r" b="b"/>
              <a:pathLst>
                <a:path w="5079" h="467995">
                  <a:moveTo>
                    <a:pt x="4572" y="0"/>
                  </a:moveTo>
                  <a:lnTo>
                    <a:pt x="0" y="467868"/>
                  </a:lnTo>
                </a:path>
              </a:pathLst>
            </a:custGeom>
            <a:ln w="28575">
              <a:solidFill>
                <a:srgbClr val="000000"/>
              </a:solidFill>
            </a:ln>
          </p:spPr>
          <p:txBody>
            <a:bodyPr wrap="square" lIns="0" tIns="0" rIns="0" bIns="0" rtlCol="0"/>
            <a:lstStyle/>
            <a:p>
              <a:endParaRPr sz="2400"/>
            </a:p>
          </p:txBody>
        </p:sp>
        <p:sp>
          <p:nvSpPr>
            <p:cNvPr id="86" name="object 86"/>
            <p:cNvSpPr/>
            <p:nvPr/>
          </p:nvSpPr>
          <p:spPr>
            <a:xfrm>
              <a:off x="7664958" y="2972561"/>
              <a:ext cx="175895" cy="0"/>
            </a:xfrm>
            <a:custGeom>
              <a:avLst/>
              <a:gdLst/>
              <a:ahLst/>
              <a:cxnLst/>
              <a:rect l="l" t="t" r="r" b="b"/>
              <a:pathLst>
                <a:path w="175895">
                  <a:moveTo>
                    <a:pt x="0" y="0"/>
                  </a:moveTo>
                  <a:lnTo>
                    <a:pt x="175488" y="0"/>
                  </a:lnTo>
                </a:path>
              </a:pathLst>
            </a:custGeom>
            <a:ln w="25400">
              <a:solidFill>
                <a:srgbClr val="000000"/>
              </a:solidFill>
            </a:ln>
          </p:spPr>
          <p:txBody>
            <a:bodyPr wrap="square" lIns="0" tIns="0" rIns="0" bIns="0" rtlCol="0"/>
            <a:lstStyle/>
            <a:p>
              <a:endParaRPr sz="2400"/>
            </a:p>
          </p:txBody>
        </p:sp>
        <p:sp>
          <p:nvSpPr>
            <p:cNvPr id="87" name="object 87"/>
            <p:cNvSpPr/>
            <p:nvPr/>
          </p:nvSpPr>
          <p:spPr>
            <a:xfrm>
              <a:off x="7827753"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8" name="object 88"/>
          <p:cNvSpPr txBox="1"/>
          <p:nvPr/>
        </p:nvSpPr>
        <p:spPr>
          <a:xfrm>
            <a:off x="9087850" y="4816419"/>
            <a:ext cx="712893" cy="221365"/>
          </a:xfrm>
          <a:prstGeom prst="rect">
            <a:avLst/>
          </a:prstGeom>
        </p:spPr>
        <p:txBody>
          <a:bodyPr vert="horz" wrap="square" lIns="0" tIns="16087" rIns="0" bIns="0" rtlCol="0">
            <a:spAutoFit/>
          </a:bodyPr>
          <a:lstStyle/>
          <a:p>
            <a:pPr marL="16933">
              <a:spcBef>
                <a:spcPts val="127"/>
              </a:spcBef>
            </a:pPr>
            <a:r>
              <a:rPr sz="1333" spc="-33" dirty="0">
                <a:latin typeface="Gill Sans MT"/>
                <a:cs typeface="Gill Sans MT"/>
              </a:rPr>
              <a:t>Imm[31:0]</a:t>
            </a:r>
            <a:endParaRPr sz="1333">
              <a:latin typeface="Gill Sans MT"/>
              <a:cs typeface="Gill Sans MT"/>
            </a:endParaRPr>
          </a:p>
        </p:txBody>
      </p:sp>
      <p:grpSp>
        <p:nvGrpSpPr>
          <p:cNvPr id="89" name="object 89"/>
          <p:cNvGrpSpPr/>
          <p:nvPr/>
        </p:nvGrpSpPr>
        <p:grpSpPr>
          <a:xfrm>
            <a:off x="10026657" y="4292596"/>
            <a:ext cx="114300" cy="1140459"/>
            <a:chOff x="7519992" y="3219447"/>
            <a:chExt cx="85725" cy="855344"/>
          </a:xfrm>
        </p:grpSpPr>
        <p:sp>
          <p:nvSpPr>
            <p:cNvPr id="90" name="object 90"/>
            <p:cNvSpPr/>
            <p:nvPr/>
          </p:nvSpPr>
          <p:spPr>
            <a:xfrm>
              <a:off x="7562850"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91" name="object 91"/>
            <p:cNvSpPr/>
            <p:nvPr/>
          </p:nvSpPr>
          <p:spPr>
            <a:xfrm>
              <a:off x="7519992"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2" name="object 92"/>
          <p:cNvSpPr txBox="1"/>
          <p:nvPr/>
        </p:nvSpPr>
        <p:spPr>
          <a:xfrm>
            <a:off x="9584278" y="5442514"/>
            <a:ext cx="554567" cy="631605"/>
          </a:xfrm>
          <a:prstGeom prst="rect">
            <a:avLst/>
          </a:prstGeom>
        </p:spPr>
        <p:txBody>
          <a:bodyPr vert="horz" wrap="square" lIns="0" tIns="16087" rIns="0" bIns="0" rtlCol="0">
            <a:spAutoFit/>
          </a:bodyPr>
          <a:lstStyle/>
          <a:p>
            <a:pPr marL="16933" marR="6773">
              <a:spcBef>
                <a:spcPts val="127"/>
              </a:spcBef>
            </a:pPr>
            <a:r>
              <a:rPr sz="1333" spc="-7" dirty="0">
                <a:latin typeface="Gill Sans MT"/>
                <a:cs typeface="Gill Sans MT"/>
              </a:rPr>
              <a:t>BSel </a:t>
            </a:r>
            <a:r>
              <a:rPr sz="1333" dirty="0">
                <a:latin typeface="Gill Sans MT"/>
                <a:cs typeface="Gill Sans MT"/>
              </a:rPr>
              <a:t> </a:t>
            </a:r>
            <a:r>
              <a:rPr sz="1333" spc="-100" dirty="0">
                <a:latin typeface="Gill Sans MT"/>
                <a:cs typeface="Gill Sans MT"/>
              </a:rPr>
              <a:t>(r</a:t>
            </a:r>
            <a:r>
              <a:rPr sz="1333" spc="67" dirty="0">
                <a:latin typeface="Gill Sans MT"/>
                <a:cs typeface="Gill Sans MT"/>
              </a:rPr>
              <a:t>s</a:t>
            </a:r>
            <a:r>
              <a:rPr sz="1333" spc="53" dirty="0">
                <a:latin typeface="Gill Sans MT"/>
                <a:cs typeface="Gill Sans MT"/>
              </a:rPr>
              <a:t>2=0/  </a:t>
            </a:r>
            <a:r>
              <a:rPr sz="1333" spc="7" dirty="0">
                <a:latin typeface="Gill Sans MT"/>
                <a:cs typeface="Gill Sans MT"/>
              </a:rPr>
              <a:t>Imm</a:t>
            </a:r>
            <a:r>
              <a:rPr sz="1333" spc="-113" dirty="0">
                <a:latin typeface="Gill Sans MT"/>
                <a:cs typeface="Gill Sans MT"/>
              </a:rPr>
              <a:t>=</a:t>
            </a:r>
            <a:r>
              <a:rPr sz="1333" spc="-87" dirty="0">
                <a:latin typeface="Gill Sans MT"/>
                <a:cs typeface="Gill Sans MT"/>
              </a:rPr>
              <a:t>1</a:t>
            </a:r>
            <a:r>
              <a:rPr sz="1333" spc="-133" dirty="0">
                <a:latin typeface="Gill Sans MT"/>
                <a:cs typeface="Gill Sans MT"/>
              </a:rPr>
              <a:t>)</a:t>
            </a:r>
            <a:endParaRPr sz="1333">
              <a:latin typeface="Gill Sans MT"/>
              <a:cs typeface="Gill Sans MT"/>
            </a:endParaRPr>
          </a:p>
        </p:txBody>
      </p:sp>
      <p:grpSp>
        <p:nvGrpSpPr>
          <p:cNvPr id="93" name="object 93"/>
          <p:cNvGrpSpPr/>
          <p:nvPr/>
        </p:nvGrpSpPr>
        <p:grpSpPr>
          <a:xfrm>
            <a:off x="7189215" y="4200145"/>
            <a:ext cx="924560" cy="1170940"/>
            <a:chOff x="5391911" y="3150108"/>
            <a:chExt cx="693420" cy="878205"/>
          </a:xfrm>
        </p:grpSpPr>
        <p:pic>
          <p:nvPicPr>
            <p:cNvPr id="94" name="object 94"/>
            <p:cNvPicPr/>
            <p:nvPr/>
          </p:nvPicPr>
          <p:blipFill>
            <a:blip r:embed="rId2" cstate="print"/>
            <a:stretch>
              <a:fillRect/>
            </a:stretch>
          </p:blipFill>
          <p:spPr>
            <a:xfrm>
              <a:off x="5391911" y="3150108"/>
              <a:ext cx="693419" cy="877823"/>
            </a:xfrm>
            <a:prstGeom prst="rect">
              <a:avLst/>
            </a:prstGeom>
          </p:spPr>
        </p:pic>
        <p:sp>
          <p:nvSpPr>
            <p:cNvPr id="95" name="object 95"/>
            <p:cNvSpPr/>
            <p:nvPr/>
          </p:nvSpPr>
          <p:spPr>
            <a:xfrm>
              <a:off x="5471921" y="3230118"/>
              <a:ext cx="533400" cy="718185"/>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FFC000"/>
              </a:solidFill>
            </a:ln>
          </p:spPr>
          <p:txBody>
            <a:bodyPr wrap="square" lIns="0" tIns="0" rIns="0" bIns="0" rtlCol="0"/>
            <a:lstStyle/>
            <a:p>
              <a:endParaRPr sz="2400"/>
            </a:p>
          </p:txBody>
        </p:sp>
      </p:grpSp>
      <p:sp>
        <p:nvSpPr>
          <p:cNvPr id="96" name="object 96"/>
          <p:cNvSpPr txBox="1"/>
          <p:nvPr/>
        </p:nvSpPr>
        <p:spPr>
          <a:xfrm>
            <a:off x="7439382" y="4561064"/>
            <a:ext cx="428413" cy="467307"/>
          </a:xfrm>
          <a:prstGeom prst="rect">
            <a:avLst/>
          </a:prstGeom>
        </p:spPr>
        <p:txBody>
          <a:bodyPr vert="horz" wrap="square" lIns="0" tIns="15240" rIns="0" bIns="0" rtlCol="0">
            <a:spAutoFit/>
          </a:bodyPr>
          <a:lstStyle/>
          <a:p>
            <a:pPr marL="16933" marR="6773">
              <a:lnSpc>
                <a:spcPct val="102699"/>
              </a:lnSpc>
              <a:spcBef>
                <a:spcPts val="120"/>
              </a:spcBef>
            </a:pPr>
            <a:r>
              <a:rPr sz="1467" spc="13" dirty="0">
                <a:solidFill>
                  <a:srgbClr val="FFC000"/>
                </a:solidFill>
                <a:latin typeface="Gill Sans MT"/>
                <a:cs typeface="Gill Sans MT"/>
              </a:rPr>
              <a:t>I</a:t>
            </a:r>
            <a:r>
              <a:rPr sz="1467" spc="7" dirty="0">
                <a:solidFill>
                  <a:srgbClr val="FFC000"/>
                </a:solidFill>
                <a:latin typeface="Gill Sans MT"/>
                <a:cs typeface="Gill Sans MT"/>
              </a:rPr>
              <a:t>m</a:t>
            </a:r>
            <a:r>
              <a:rPr sz="1467" spc="80" dirty="0">
                <a:solidFill>
                  <a:srgbClr val="FFC000"/>
                </a:solidFill>
                <a:latin typeface="Gill Sans MT"/>
                <a:cs typeface="Gill Sans MT"/>
              </a:rPr>
              <a:t>m</a:t>
            </a:r>
            <a:r>
              <a:rPr sz="1467" spc="33" dirty="0">
                <a:solidFill>
                  <a:srgbClr val="FFC000"/>
                </a:solidFill>
                <a:latin typeface="Gill Sans MT"/>
                <a:cs typeface="Gill Sans MT"/>
              </a:rPr>
              <a:t>.  </a:t>
            </a:r>
            <a:r>
              <a:rPr sz="1467" dirty="0">
                <a:solidFill>
                  <a:srgbClr val="FFC000"/>
                </a:solidFill>
                <a:latin typeface="Gill Sans MT"/>
                <a:cs typeface="Gill Sans MT"/>
              </a:rPr>
              <a:t>Gen</a:t>
            </a:r>
            <a:endParaRPr sz="1467">
              <a:latin typeface="Gill Sans MT"/>
              <a:cs typeface="Gill Sans MT"/>
            </a:endParaRPr>
          </a:p>
        </p:txBody>
      </p:sp>
      <p:sp>
        <p:nvSpPr>
          <p:cNvPr id="97" name="object 97"/>
          <p:cNvSpPr txBox="1"/>
          <p:nvPr/>
        </p:nvSpPr>
        <p:spPr>
          <a:xfrm>
            <a:off x="6112710" y="4404576"/>
            <a:ext cx="493607" cy="42648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Inst</a:t>
            </a:r>
            <a:endParaRPr sz="1333">
              <a:latin typeface="Gill Sans MT"/>
              <a:cs typeface="Gill Sans MT"/>
            </a:endParaRPr>
          </a:p>
          <a:p>
            <a:pPr marL="16933"/>
            <a:r>
              <a:rPr sz="1333" spc="-40" dirty="0">
                <a:latin typeface="Gill Sans MT"/>
                <a:cs typeface="Gill Sans MT"/>
              </a:rPr>
              <a:t>[31:20]</a:t>
            </a:r>
            <a:endParaRPr sz="1333">
              <a:latin typeface="Gill Sans MT"/>
              <a:cs typeface="Gill Sans MT"/>
            </a:endParaRPr>
          </a:p>
        </p:txBody>
      </p:sp>
      <p:grpSp>
        <p:nvGrpSpPr>
          <p:cNvPr id="98" name="object 98"/>
          <p:cNvGrpSpPr/>
          <p:nvPr/>
        </p:nvGrpSpPr>
        <p:grpSpPr>
          <a:xfrm>
            <a:off x="3602736" y="1133855"/>
            <a:ext cx="8107680" cy="4452620"/>
            <a:chOff x="2702052" y="850391"/>
            <a:chExt cx="6080760" cy="3339465"/>
          </a:xfrm>
        </p:grpSpPr>
        <p:sp>
          <p:nvSpPr>
            <p:cNvPr id="99" name="object 99"/>
            <p:cNvSpPr/>
            <p:nvPr/>
          </p:nvSpPr>
          <p:spPr>
            <a:xfrm>
              <a:off x="5738622" y="3929131"/>
              <a:ext cx="0" cy="109855"/>
            </a:xfrm>
            <a:custGeom>
              <a:avLst/>
              <a:gdLst/>
              <a:ahLst/>
              <a:cxnLst/>
              <a:rect l="l" t="t" r="r" b="b"/>
              <a:pathLst>
                <a:path h="109854">
                  <a:moveTo>
                    <a:pt x="0" y="109689"/>
                  </a:moveTo>
                  <a:lnTo>
                    <a:pt x="0" y="0"/>
                  </a:lnTo>
                </a:path>
              </a:pathLst>
            </a:custGeom>
            <a:ln w="25400">
              <a:solidFill>
                <a:srgbClr val="FFC000"/>
              </a:solidFill>
            </a:ln>
          </p:spPr>
          <p:txBody>
            <a:bodyPr wrap="square" lIns="0" tIns="0" rIns="0" bIns="0" rtlCol="0"/>
            <a:lstStyle/>
            <a:p>
              <a:endParaRPr sz="2400"/>
            </a:p>
          </p:txBody>
        </p:sp>
        <p:sp>
          <p:nvSpPr>
            <p:cNvPr id="100" name="object 100"/>
            <p:cNvSpPr/>
            <p:nvPr/>
          </p:nvSpPr>
          <p:spPr>
            <a:xfrm>
              <a:off x="5700527"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FFC000"/>
            </a:solidFill>
          </p:spPr>
          <p:txBody>
            <a:bodyPr wrap="square" lIns="0" tIns="0" rIns="0" bIns="0" rtlCol="0"/>
            <a:lstStyle/>
            <a:p>
              <a:endParaRPr sz="2400"/>
            </a:p>
          </p:txBody>
        </p:sp>
        <p:sp>
          <p:nvSpPr>
            <p:cNvPr id="101" name="object 101"/>
            <p:cNvSpPr/>
            <p:nvPr/>
          </p:nvSpPr>
          <p:spPr>
            <a:xfrm>
              <a:off x="5089398" y="3588258"/>
              <a:ext cx="311150" cy="0"/>
            </a:xfrm>
            <a:custGeom>
              <a:avLst/>
              <a:gdLst/>
              <a:ahLst/>
              <a:cxnLst/>
              <a:rect l="l" t="t" r="r" b="b"/>
              <a:pathLst>
                <a:path w="311150">
                  <a:moveTo>
                    <a:pt x="0" y="0"/>
                  </a:moveTo>
                  <a:lnTo>
                    <a:pt x="310616" y="0"/>
                  </a:lnTo>
                </a:path>
              </a:pathLst>
            </a:custGeom>
            <a:ln w="28575">
              <a:solidFill>
                <a:srgbClr val="FFC000"/>
              </a:solidFill>
            </a:ln>
          </p:spPr>
          <p:txBody>
            <a:bodyPr wrap="square" lIns="0" tIns="0" rIns="0" bIns="0" rtlCol="0"/>
            <a:lstStyle/>
            <a:p>
              <a:endParaRPr sz="2400"/>
            </a:p>
          </p:txBody>
        </p:sp>
        <p:sp>
          <p:nvSpPr>
            <p:cNvPr id="102" name="object 102"/>
            <p:cNvSpPr/>
            <p:nvPr/>
          </p:nvSpPr>
          <p:spPr>
            <a:xfrm>
              <a:off x="5385729"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FFC000"/>
            </a:solidFill>
          </p:spPr>
          <p:txBody>
            <a:bodyPr wrap="square" lIns="0" tIns="0" rIns="0" bIns="0" rtlCol="0"/>
            <a:lstStyle/>
            <a:p>
              <a:endParaRPr sz="2400"/>
            </a:p>
          </p:txBody>
        </p:sp>
        <p:sp>
          <p:nvSpPr>
            <p:cNvPr id="103" name="object 103"/>
            <p:cNvSpPr/>
            <p:nvPr/>
          </p:nvSpPr>
          <p:spPr>
            <a:xfrm>
              <a:off x="6005321" y="3589781"/>
              <a:ext cx="1256030" cy="7620"/>
            </a:xfrm>
            <a:custGeom>
              <a:avLst/>
              <a:gdLst/>
              <a:ahLst/>
              <a:cxnLst/>
              <a:rect l="l" t="t" r="r" b="b"/>
              <a:pathLst>
                <a:path w="1256029" h="7620">
                  <a:moveTo>
                    <a:pt x="0" y="0"/>
                  </a:moveTo>
                  <a:lnTo>
                    <a:pt x="1255776" y="7620"/>
                  </a:lnTo>
                </a:path>
              </a:pathLst>
            </a:custGeom>
            <a:ln w="25399">
              <a:solidFill>
                <a:srgbClr val="000000"/>
              </a:solidFill>
            </a:ln>
          </p:spPr>
          <p:txBody>
            <a:bodyPr wrap="square" lIns="0" tIns="0" rIns="0" bIns="0" rtlCol="0"/>
            <a:lstStyle/>
            <a:p>
              <a:endParaRPr sz="2400"/>
            </a:p>
          </p:txBody>
        </p:sp>
        <p:pic>
          <p:nvPicPr>
            <p:cNvPr id="104" name="object 104"/>
            <p:cNvPicPr/>
            <p:nvPr/>
          </p:nvPicPr>
          <p:blipFill>
            <a:blip r:embed="rId3" cstate="print"/>
            <a:stretch>
              <a:fillRect/>
            </a:stretch>
          </p:blipFill>
          <p:spPr>
            <a:xfrm>
              <a:off x="2702052" y="850391"/>
              <a:ext cx="2122931" cy="1661159"/>
            </a:xfrm>
            <a:prstGeom prst="rect">
              <a:avLst/>
            </a:prstGeom>
          </p:spPr>
        </p:pic>
        <p:sp>
          <p:nvSpPr>
            <p:cNvPr id="105" name="object 105"/>
            <p:cNvSpPr/>
            <p:nvPr/>
          </p:nvSpPr>
          <p:spPr>
            <a:xfrm>
              <a:off x="2805680" y="954027"/>
              <a:ext cx="1915795" cy="1454150"/>
            </a:xfrm>
            <a:custGeom>
              <a:avLst/>
              <a:gdLst/>
              <a:ahLst/>
              <a:cxnLst/>
              <a:rect l="l" t="t" r="r" b="b"/>
              <a:pathLst>
                <a:path w="1915795" h="1454150">
                  <a:moveTo>
                    <a:pt x="874547" y="1435011"/>
                  </a:moveTo>
                  <a:lnTo>
                    <a:pt x="874204" y="1384545"/>
                  </a:lnTo>
                  <a:lnTo>
                    <a:pt x="873860" y="1334080"/>
                  </a:lnTo>
                  <a:lnTo>
                    <a:pt x="873516" y="1283615"/>
                  </a:lnTo>
                  <a:lnTo>
                    <a:pt x="873171" y="1233149"/>
                  </a:lnTo>
                  <a:lnTo>
                    <a:pt x="872827" y="1182683"/>
                  </a:lnTo>
                  <a:lnTo>
                    <a:pt x="872482" y="1132217"/>
                  </a:lnTo>
                  <a:lnTo>
                    <a:pt x="872138" y="1081751"/>
                  </a:lnTo>
                  <a:lnTo>
                    <a:pt x="871793" y="1031284"/>
                  </a:lnTo>
                  <a:lnTo>
                    <a:pt x="871449" y="980817"/>
                  </a:lnTo>
                  <a:lnTo>
                    <a:pt x="871105" y="930349"/>
                  </a:lnTo>
                  <a:lnTo>
                    <a:pt x="870762" y="879881"/>
                  </a:lnTo>
                  <a:lnTo>
                    <a:pt x="1162278" y="879881"/>
                  </a:lnTo>
                  <a:lnTo>
                    <a:pt x="1582508" y="706170"/>
                  </a:lnTo>
                  <a:lnTo>
                    <a:pt x="1915667" y="709955"/>
                  </a:lnTo>
                  <a:lnTo>
                    <a:pt x="1911883" y="0"/>
                  </a:lnTo>
                  <a:lnTo>
                    <a:pt x="15151" y="11328"/>
                  </a:lnTo>
                  <a:lnTo>
                    <a:pt x="0" y="1453895"/>
                  </a:lnTo>
                  <a:lnTo>
                    <a:pt x="552742" y="1453895"/>
                  </a:lnTo>
                </a:path>
              </a:pathLst>
            </a:custGeom>
            <a:ln w="76200">
              <a:solidFill>
                <a:srgbClr val="D7E055"/>
              </a:solidFill>
            </a:ln>
          </p:spPr>
          <p:txBody>
            <a:bodyPr wrap="square" lIns="0" tIns="0" rIns="0" bIns="0" rtlCol="0"/>
            <a:lstStyle/>
            <a:p>
              <a:endParaRPr sz="2400"/>
            </a:p>
          </p:txBody>
        </p:sp>
        <p:pic>
          <p:nvPicPr>
            <p:cNvPr id="106" name="object 106"/>
            <p:cNvPicPr/>
            <p:nvPr/>
          </p:nvPicPr>
          <p:blipFill>
            <a:blip r:embed="rId4" cstate="print"/>
            <a:stretch>
              <a:fillRect/>
            </a:stretch>
          </p:blipFill>
          <p:spPr>
            <a:xfrm>
              <a:off x="5017007" y="3471671"/>
              <a:ext cx="542543" cy="207263"/>
            </a:xfrm>
            <a:prstGeom prst="rect">
              <a:avLst/>
            </a:prstGeom>
          </p:spPr>
        </p:pic>
        <p:sp>
          <p:nvSpPr>
            <p:cNvPr id="107" name="object 107"/>
            <p:cNvSpPr/>
            <p:nvPr/>
          </p:nvSpPr>
          <p:spPr>
            <a:xfrm>
              <a:off x="5082539" y="3575303"/>
              <a:ext cx="373380" cy="0"/>
            </a:xfrm>
            <a:custGeom>
              <a:avLst/>
              <a:gdLst/>
              <a:ahLst/>
              <a:cxnLst/>
              <a:rect l="l" t="t" r="r" b="b"/>
              <a:pathLst>
                <a:path w="373379">
                  <a:moveTo>
                    <a:pt x="0" y="0"/>
                  </a:moveTo>
                  <a:lnTo>
                    <a:pt x="373380" y="0"/>
                  </a:lnTo>
                </a:path>
              </a:pathLst>
            </a:custGeom>
            <a:ln w="76200">
              <a:solidFill>
                <a:srgbClr val="D7E055"/>
              </a:solidFill>
            </a:ln>
          </p:spPr>
          <p:txBody>
            <a:bodyPr wrap="square" lIns="0" tIns="0" rIns="0" bIns="0" rtlCol="0"/>
            <a:lstStyle/>
            <a:p>
              <a:endParaRPr sz="2400"/>
            </a:p>
          </p:txBody>
        </p:sp>
        <p:pic>
          <p:nvPicPr>
            <p:cNvPr id="108" name="object 108"/>
            <p:cNvPicPr/>
            <p:nvPr/>
          </p:nvPicPr>
          <p:blipFill>
            <a:blip r:embed="rId5" cstate="print"/>
            <a:stretch>
              <a:fillRect/>
            </a:stretch>
          </p:blipFill>
          <p:spPr>
            <a:xfrm>
              <a:off x="5913120" y="2871215"/>
              <a:ext cx="2013203" cy="845819"/>
            </a:xfrm>
            <a:prstGeom prst="rect">
              <a:avLst/>
            </a:prstGeom>
          </p:spPr>
        </p:pic>
        <p:sp>
          <p:nvSpPr>
            <p:cNvPr id="109" name="object 109"/>
            <p:cNvSpPr/>
            <p:nvPr/>
          </p:nvSpPr>
          <p:spPr>
            <a:xfrm>
              <a:off x="5978652" y="2974846"/>
              <a:ext cx="1880870" cy="638810"/>
            </a:xfrm>
            <a:custGeom>
              <a:avLst/>
              <a:gdLst/>
              <a:ahLst/>
              <a:cxnLst/>
              <a:rect l="l" t="t" r="r" b="b"/>
              <a:pathLst>
                <a:path w="1880870" h="638810">
                  <a:moveTo>
                    <a:pt x="0" y="628954"/>
                  </a:moveTo>
                  <a:lnTo>
                    <a:pt x="1315529" y="638556"/>
                  </a:lnTo>
                  <a:lnTo>
                    <a:pt x="1315529" y="120027"/>
                  </a:lnTo>
                  <a:lnTo>
                    <a:pt x="1509915" y="115227"/>
                  </a:lnTo>
                  <a:lnTo>
                    <a:pt x="1672666" y="4800"/>
                  </a:lnTo>
                  <a:lnTo>
                    <a:pt x="1880616" y="0"/>
                  </a:lnTo>
                </a:path>
              </a:pathLst>
            </a:custGeom>
            <a:ln w="76199">
              <a:solidFill>
                <a:srgbClr val="D7E055"/>
              </a:solidFill>
            </a:ln>
          </p:spPr>
          <p:txBody>
            <a:bodyPr wrap="square" lIns="0" tIns="0" rIns="0" bIns="0" rtlCol="0"/>
            <a:lstStyle/>
            <a:p>
              <a:endParaRPr sz="2400"/>
            </a:p>
          </p:txBody>
        </p:sp>
        <p:pic>
          <p:nvPicPr>
            <p:cNvPr id="110" name="object 110"/>
            <p:cNvPicPr/>
            <p:nvPr/>
          </p:nvPicPr>
          <p:blipFill>
            <a:blip r:embed="rId6" cstate="print"/>
            <a:stretch>
              <a:fillRect/>
            </a:stretch>
          </p:blipFill>
          <p:spPr>
            <a:xfrm>
              <a:off x="3514344" y="2279903"/>
              <a:ext cx="556259" cy="207263"/>
            </a:xfrm>
            <a:prstGeom prst="rect">
              <a:avLst/>
            </a:prstGeom>
          </p:spPr>
        </p:pic>
        <p:sp>
          <p:nvSpPr>
            <p:cNvPr id="111" name="object 111"/>
            <p:cNvSpPr/>
            <p:nvPr/>
          </p:nvSpPr>
          <p:spPr>
            <a:xfrm>
              <a:off x="3579875" y="2383536"/>
              <a:ext cx="387350" cy="0"/>
            </a:xfrm>
            <a:custGeom>
              <a:avLst/>
              <a:gdLst/>
              <a:ahLst/>
              <a:cxnLst/>
              <a:rect l="l" t="t" r="r" b="b"/>
              <a:pathLst>
                <a:path w="387350">
                  <a:moveTo>
                    <a:pt x="0" y="0"/>
                  </a:moveTo>
                  <a:lnTo>
                    <a:pt x="387096" y="0"/>
                  </a:lnTo>
                </a:path>
              </a:pathLst>
            </a:custGeom>
            <a:ln w="76200">
              <a:solidFill>
                <a:srgbClr val="D7E055"/>
              </a:solidFill>
            </a:ln>
          </p:spPr>
          <p:txBody>
            <a:bodyPr wrap="square" lIns="0" tIns="0" rIns="0" bIns="0" rtlCol="0"/>
            <a:lstStyle/>
            <a:p>
              <a:endParaRPr sz="2400"/>
            </a:p>
          </p:txBody>
        </p:sp>
        <p:pic>
          <p:nvPicPr>
            <p:cNvPr id="112" name="object 112"/>
            <p:cNvPicPr/>
            <p:nvPr/>
          </p:nvPicPr>
          <p:blipFill>
            <a:blip r:embed="rId7" cstate="print"/>
            <a:stretch>
              <a:fillRect/>
            </a:stretch>
          </p:blipFill>
          <p:spPr>
            <a:xfrm>
              <a:off x="4666488" y="2452116"/>
              <a:ext cx="524243" cy="207263"/>
            </a:xfrm>
            <a:prstGeom prst="rect">
              <a:avLst/>
            </a:prstGeom>
          </p:spPr>
        </p:pic>
        <p:sp>
          <p:nvSpPr>
            <p:cNvPr id="113" name="object 113"/>
            <p:cNvSpPr/>
            <p:nvPr/>
          </p:nvSpPr>
          <p:spPr>
            <a:xfrm>
              <a:off x="4770120" y="2555747"/>
              <a:ext cx="317500" cy="0"/>
            </a:xfrm>
            <a:custGeom>
              <a:avLst/>
              <a:gdLst/>
              <a:ahLst/>
              <a:cxnLst/>
              <a:rect l="l" t="t" r="r" b="b"/>
              <a:pathLst>
                <a:path w="317500">
                  <a:moveTo>
                    <a:pt x="0" y="0"/>
                  </a:moveTo>
                  <a:lnTo>
                    <a:pt x="316992" y="0"/>
                  </a:lnTo>
                </a:path>
              </a:pathLst>
            </a:custGeom>
            <a:ln w="76200">
              <a:solidFill>
                <a:srgbClr val="D7E055"/>
              </a:solidFill>
            </a:ln>
          </p:spPr>
          <p:txBody>
            <a:bodyPr wrap="square" lIns="0" tIns="0" rIns="0" bIns="0" rtlCol="0"/>
            <a:lstStyle/>
            <a:p>
              <a:endParaRPr sz="2400"/>
            </a:p>
          </p:txBody>
        </p:sp>
        <p:pic>
          <p:nvPicPr>
            <p:cNvPr id="114" name="object 114"/>
            <p:cNvPicPr/>
            <p:nvPr/>
          </p:nvPicPr>
          <p:blipFill>
            <a:blip r:embed="rId8" cstate="print"/>
            <a:stretch>
              <a:fillRect/>
            </a:stretch>
          </p:blipFill>
          <p:spPr>
            <a:xfrm>
              <a:off x="4969764" y="2459736"/>
              <a:ext cx="1098803" cy="207263"/>
            </a:xfrm>
            <a:prstGeom prst="rect">
              <a:avLst/>
            </a:prstGeom>
          </p:spPr>
        </p:pic>
        <p:sp>
          <p:nvSpPr>
            <p:cNvPr id="115" name="object 115"/>
            <p:cNvSpPr/>
            <p:nvPr/>
          </p:nvSpPr>
          <p:spPr>
            <a:xfrm>
              <a:off x="5073395" y="2563368"/>
              <a:ext cx="891540" cy="0"/>
            </a:xfrm>
            <a:custGeom>
              <a:avLst/>
              <a:gdLst/>
              <a:ahLst/>
              <a:cxnLst/>
              <a:rect l="l" t="t" r="r" b="b"/>
              <a:pathLst>
                <a:path w="891539">
                  <a:moveTo>
                    <a:pt x="0" y="0"/>
                  </a:moveTo>
                  <a:lnTo>
                    <a:pt x="891540" y="0"/>
                  </a:lnTo>
                </a:path>
              </a:pathLst>
            </a:custGeom>
            <a:ln w="76200">
              <a:solidFill>
                <a:srgbClr val="D7E055"/>
              </a:solidFill>
            </a:ln>
          </p:spPr>
          <p:txBody>
            <a:bodyPr wrap="square" lIns="0" tIns="0" rIns="0" bIns="0" rtlCol="0"/>
            <a:lstStyle/>
            <a:p>
              <a:endParaRPr sz="2400"/>
            </a:p>
          </p:txBody>
        </p:sp>
        <p:pic>
          <p:nvPicPr>
            <p:cNvPr id="116" name="object 116"/>
            <p:cNvPicPr/>
            <p:nvPr/>
          </p:nvPicPr>
          <p:blipFill>
            <a:blip r:embed="rId8" cstate="print"/>
            <a:stretch>
              <a:fillRect/>
            </a:stretch>
          </p:blipFill>
          <p:spPr>
            <a:xfrm>
              <a:off x="6864096" y="2435352"/>
              <a:ext cx="1098802" cy="207263"/>
            </a:xfrm>
            <a:prstGeom prst="rect">
              <a:avLst/>
            </a:prstGeom>
          </p:spPr>
        </p:pic>
        <p:sp>
          <p:nvSpPr>
            <p:cNvPr id="117" name="object 117"/>
            <p:cNvSpPr/>
            <p:nvPr/>
          </p:nvSpPr>
          <p:spPr>
            <a:xfrm>
              <a:off x="6967728" y="2538984"/>
              <a:ext cx="891540" cy="0"/>
            </a:xfrm>
            <a:custGeom>
              <a:avLst/>
              <a:gdLst/>
              <a:ahLst/>
              <a:cxnLst/>
              <a:rect l="l" t="t" r="r" b="b"/>
              <a:pathLst>
                <a:path w="891540">
                  <a:moveTo>
                    <a:pt x="0" y="0"/>
                  </a:moveTo>
                  <a:lnTo>
                    <a:pt x="891540" y="0"/>
                  </a:lnTo>
                </a:path>
              </a:pathLst>
            </a:custGeom>
            <a:ln w="76200">
              <a:solidFill>
                <a:srgbClr val="D7E055"/>
              </a:solidFill>
            </a:ln>
          </p:spPr>
          <p:txBody>
            <a:bodyPr wrap="square" lIns="0" tIns="0" rIns="0" bIns="0" rtlCol="0"/>
            <a:lstStyle/>
            <a:p>
              <a:endParaRPr sz="2400"/>
            </a:p>
          </p:txBody>
        </p:sp>
        <p:pic>
          <p:nvPicPr>
            <p:cNvPr id="118" name="object 118"/>
            <p:cNvPicPr/>
            <p:nvPr/>
          </p:nvPicPr>
          <p:blipFill>
            <a:blip r:embed="rId8" cstate="print"/>
            <a:stretch>
              <a:fillRect/>
            </a:stretch>
          </p:blipFill>
          <p:spPr>
            <a:xfrm>
              <a:off x="4975860" y="2249424"/>
              <a:ext cx="1098803" cy="207263"/>
            </a:xfrm>
            <a:prstGeom prst="rect">
              <a:avLst/>
            </a:prstGeom>
          </p:spPr>
        </p:pic>
        <p:sp>
          <p:nvSpPr>
            <p:cNvPr id="119" name="object 119"/>
            <p:cNvSpPr/>
            <p:nvPr/>
          </p:nvSpPr>
          <p:spPr>
            <a:xfrm>
              <a:off x="5079492" y="2353055"/>
              <a:ext cx="891540" cy="0"/>
            </a:xfrm>
            <a:custGeom>
              <a:avLst/>
              <a:gdLst/>
              <a:ahLst/>
              <a:cxnLst/>
              <a:rect l="l" t="t" r="r" b="b"/>
              <a:pathLst>
                <a:path w="891539">
                  <a:moveTo>
                    <a:pt x="0" y="0"/>
                  </a:moveTo>
                  <a:lnTo>
                    <a:pt x="891540" y="0"/>
                  </a:lnTo>
                </a:path>
              </a:pathLst>
            </a:custGeom>
            <a:ln w="76200">
              <a:solidFill>
                <a:srgbClr val="D7E055"/>
              </a:solidFill>
            </a:ln>
          </p:spPr>
          <p:txBody>
            <a:bodyPr wrap="square" lIns="0" tIns="0" rIns="0" bIns="0" rtlCol="0"/>
            <a:lstStyle/>
            <a:p>
              <a:endParaRPr sz="2400"/>
            </a:p>
          </p:txBody>
        </p:sp>
        <p:pic>
          <p:nvPicPr>
            <p:cNvPr id="120" name="object 120"/>
            <p:cNvPicPr/>
            <p:nvPr/>
          </p:nvPicPr>
          <p:blipFill>
            <a:blip r:embed="rId9" cstate="print"/>
            <a:stretch>
              <a:fillRect/>
            </a:stretch>
          </p:blipFill>
          <p:spPr>
            <a:xfrm>
              <a:off x="4969764" y="2287524"/>
              <a:ext cx="208787" cy="1901951"/>
            </a:xfrm>
            <a:prstGeom prst="rect">
              <a:avLst/>
            </a:prstGeom>
          </p:spPr>
        </p:pic>
        <p:sp>
          <p:nvSpPr>
            <p:cNvPr id="121" name="object 121"/>
            <p:cNvSpPr/>
            <p:nvPr/>
          </p:nvSpPr>
          <p:spPr>
            <a:xfrm>
              <a:off x="5073393" y="2353055"/>
              <a:ext cx="1905" cy="1733550"/>
            </a:xfrm>
            <a:custGeom>
              <a:avLst/>
              <a:gdLst/>
              <a:ahLst/>
              <a:cxnLst/>
              <a:rect l="l" t="t" r="r" b="b"/>
              <a:pathLst>
                <a:path w="1904" h="1733550">
                  <a:moveTo>
                    <a:pt x="1397" y="0"/>
                  </a:moveTo>
                  <a:lnTo>
                    <a:pt x="0" y="1733334"/>
                  </a:lnTo>
                </a:path>
              </a:pathLst>
            </a:custGeom>
            <a:ln w="76200">
              <a:solidFill>
                <a:srgbClr val="D7E055"/>
              </a:solidFill>
            </a:ln>
          </p:spPr>
          <p:txBody>
            <a:bodyPr wrap="square" lIns="0" tIns="0" rIns="0" bIns="0" rtlCol="0"/>
            <a:lstStyle/>
            <a:p>
              <a:endParaRPr sz="2400"/>
            </a:p>
          </p:txBody>
        </p:sp>
        <p:pic>
          <p:nvPicPr>
            <p:cNvPr id="122" name="object 122"/>
            <p:cNvPicPr/>
            <p:nvPr/>
          </p:nvPicPr>
          <p:blipFill>
            <a:blip r:embed="rId10" cstate="print"/>
            <a:stretch>
              <a:fillRect/>
            </a:stretch>
          </p:blipFill>
          <p:spPr>
            <a:xfrm>
              <a:off x="5221224" y="1220723"/>
              <a:ext cx="3561587" cy="1667255"/>
            </a:xfrm>
            <a:prstGeom prst="rect">
              <a:avLst/>
            </a:prstGeom>
          </p:spPr>
        </p:pic>
        <p:pic>
          <p:nvPicPr>
            <p:cNvPr id="123" name="object 123"/>
            <p:cNvPicPr/>
            <p:nvPr/>
          </p:nvPicPr>
          <p:blipFill>
            <a:blip r:embed="rId11" cstate="print"/>
            <a:stretch>
              <a:fillRect/>
            </a:stretch>
          </p:blipFill>
          <p:spPr>
            <a:xfrm>
              <a:off x="5245607" y="1245108"/>
              <a:ext cx="3457955" cy="1563623"/>
            </a:xfrm>
            <a:prstGeom prst="rect">
              <a:avLst/>
            </a:prstGeom>
          </p:spPr>
        </p:pic>
        <p:sp>
          <p:nvSpPr>
            <p:cNvPr id="124" name="object 124"/>
            <p:cNvSpPr/>
            <p:nvPr/>
          </p:nvSpPr>
          <p:spPr>
            <a:xfrm>
              <a:off x="5349234" y="1348742"/>
              <a:ext cx="3251200" cy="1356360"/>
            </a:xfrm>
            <a:custGeom>
              <a:avLst/>
              <a:gdLst/>
              <a:ahLst/>
              <a:cxnLst/>
              <a:rect l="l" t="t" r="r" b="b"/>
              <a:pathLst>
                <a:path w="3251200" h="1356360">
                  <a:moveTo>
                    <a:pt x="2873870" y="1352092"/>
                  </a:moveTo>
                  <a:lnTo>
                    <a:pt x="3250691" y="1356360"/>
                  </a:lnTo>
                  <a:lnTo>
                    <a:pt x="3250524" y="1306282"/>
                  </a:lnTo>
                  <a:lnTo>
                    <a:pt x="3250356" y="1256204"/>
                  </a:lnTo>
                  <a:lnTo>
                    <a:pt x="3250188" y="1206127"/>
                  </a:lnTo>
                  <a:lnTo>
                    <a:pt x="3250020" y="1156049"/>
                  </a:lnTo>
                  <a:lnTo>
                    <a:pt x="3249852" y="1105972"/>
                  </a:lnTo>
                  <a:lnTo>
                    <a:pt x="3249684" y="1055894"/>
                  </a:lnTo>
                  <a:lnTo>
                    <a:pt x="3249516" y="1005817"/>
                  </a:lnTo>
                  <a:lnTo>
                    <a:pt x="3249348" y="955739"/>
                  </a:lnTo>
                  <a:lnTo>
                    <a:pt x="3249180" y="905662"/>
                  </a:lnTo>
                  <a:lnTo>
                    <a:pt x="3249012" y="855584"/>
                  </a:lnTo>
                  <a:lnTo>
                    <a:pt x="3248844" y="805507"/>
                  </a:lnTo>
                  <a:lnTo>
                    <a:pt x="3247669" y="454964"/>
                  </a:lnTo>
                  <a:lnTo>
                    <a:pt x="3247501" y="404887"/>
                  </a:lnTo>
                  <a:lnTo>
                    <a:pt x="3246493" y="104422"/>
                  </a:lnTo>
                  <a:lnTo>
                    <a:pt x="3246326" y="54344"/>
                  </a:lnTo>
                  <a:lnTo>
                    <a:pt x="3246158" y="4267"/>
                  </a:lnTo>
                  <a:lnTo>
                    <a:pt x="0" y="0"/>
                  </a:lnTo>
                  <a:lnTo>
                    <a:pt x="326" y="50877"/>
                  </a:lnTo>
                  <a:lnTo>
                    <a:pt x="652" y="101754"/>
                  </a:lnTo>
                  <a:lnTo>
                    <a:pt x="978" y="152632"/>
                  </a:lnTo>
                  <a:lnTo>
                    <a:pt x="1303" y="203511"/>
                  </a:lnTo>
                  <a:lnTo>
                    <a:pt x="1628" y="254389"/>
                  </a:lnTo>
                  <a:lnTo>
                    <a:pt x="1953" y="305268"/>
                  </a:lnTo>
                  <a:lnTo>
                    <a:pt x="2278" y="356147"/>
                  </a:lnTo>
                  <a:lnTo>
                    <a:pt x="2602" y="407026"/>
                  </a:lnTo>
                  <a:lnTo>
                    <a:pt x="2926" y="457906"/>
                  </a:lnTo>
                  <a:lnTo>
                    <a:pt x="3250" y="508785"/>
                  </a:lnTo>
                  <a:lnTo>
                    <a:pt x="3574" y="559665"/>
                  </a:lnTo>
                  <a:lnTo>
                    <a:pt x="3898" y="610545"/>
                  </a:lnTo>
                  <a:lnTo>
                    <a:pt x="4222" y="661425"/>
                  </a:lnTo>
                  <a:lnTo>
                    <a:pt x="4546" y="712304"/>
                  </a:lnTo>
                  <a:lnTo>
                    <a:pt x="667397" y="708037"/>
                  </a:lnTo>
                </a:path>
              </a:pathLst>
            </a:custGeom>
            <a:ln w="76200">
              <a:solidFill>
                <a:srgbClr val="D7E055"/>
              </a:solidFill>
            </a:ln>
          </p:spPr>
          <p:txBody>
            <a:bodyPr wrap="square" lIns="0" tIns="0" rIns="0" bIns="0" rtlCol="0"/>
            <a:lstStyle/>
            <a:p>
              <a:endParaRPr sz="2400"/>
            </a:p>
          </p:txBody>
        </p:sp>
        <p:pic>
          <p:nvPicPr>
            <p:cNvPr id="125" name="object 125"/>
            <p:cNvPicPr/>
            <p:nvPr/>
          </p:nvPicPr>
          <p:blipFill>
            <a:blip r:embed="rId12" cstate="print"/>
            <a:stretch>
              <a:fillRect/>
            </a:stretch>
          </p:blipFill>
          <p:spPr>
            <a:xfrm>
              <a:off x="7813547" y="2598419"/>
              <a:ext cx="512063" cy="467867"/>
            </a:xfrm>
            <a:prstGeom prst="rect">
              <a:avLst/>
            </a:prstGeom>
          </p:spPr>
        </p:pic>
        <p:sp>
          <p:nvSpPr>
            <p:cNvPr id="126" name="object 126"/>
            <p:cNvSpPr/>
            <p:nvPr/>
          </p:nvSpPr>
          <p:spPr>
            <a:xfrm>
              <a:off x="7903464" y="2702052"/>
              <a:ext cx="319405" cy="270510"/>
            </a:xfrm>
            <a:custGeom>
              <a:avLst/>
              <a:gdLst/>
              <a:ahLst/>
              <a:cxnLst/>
              <a:rect l="l" t="t" r="r" b="b"/>
              <a:pathLst>
                <a:path w="319404" h="270510">
                  <a:moveTo>
                    <a:pt x="0" y="270040"/>
                  </a:moveTo>
                  <a:lnTo>
                    <a:pt x="319125" y="0"/>
                  </a:lnTo>
                </a:path>
              </a:pathLst>
            </a:custGeom>
            <a:ln w="76200">
              <a:solidFill>
                <a:srgbClr val="D7E055"/>
              </a:solidFill>
            </a:ln>
          </p:spPr>
          <p:txBody>
            <a:bodyPr wrap="square" lIns="0" tIns="0" rIns="0" bIns="0" rtlCol="0"/>
            <a:lstStyle/>
            <a:p>
              <a:endParaRPr sz="2400"/>
            </a:p>
          </p:txBody>
        </p:sp>
        <p:sp>
          <p:nvSpPr>
            <p:cNvPr id="127" name="object 127"/>
            <p:cNvSpPr/>
            <p:nvPr/>
          </p:nvSpPr>
          <p:spPr>
            <a:xfrm>
              <a:off x="7319009" y="3042660"/>
              <a:ext cx="882650" cy="792480"/>
            </a:xfrm>
            <a:custGeom>
              <a:avLst/>
              <a:gdLst/>
              <a:ahLst/>
              <a:cxnLst/>
              <a:rect l="l" t="t" r="r" b="b"/>
              <a:pathLst>
                <a:path w="882650" h="792479">
                  <a:moveTo>
                    <a:pt x="593242" y="0"/>
                  </a:moveTo>
                  <a:lnTo>
                    <a:pt x="441198" y="212801"/>
                  </a:lnTo>
                  <a:lnTo>
                    <a:pt x="341198" y="84201"/>
                  </a:lnTo>
                  <a:lnTo>
                    <a:pt x="298704" y="231876"/>
                  </a:lnTo>
                  <a:lnTo>
                    <a:pt x="15113" y="84201"/>
                  </a:lnTo>
                  <a:lnTo>
                    <a:pt x="189026" y="279463"/>
                  </a:lnTo>
                  <a:lnTo>
                    <a:pt x="0" y="316077"/>
                  </a:lnTo>
                  <a:lnTo>
                    <a:pt x="152044" y="432015"/>
                  </a:lnTo>
                  <a:lnTo>
                    <a:pt x="5511" y="535190"/>
                  </a:lnTo>
                  <a:lnTo>
                    <a:pt x="231508" y="511340"/>
                  </a:lnTo>
                  <a:lnTo>
                    <a:pt x="194538" y="646353"/>
                  </a:lnTo>
                  <a:lnTo>
                    <a:pt x="315175" y="573341"/>
                  </a:lnTo>
                  <a:lnTo>
                    <a:pt x="346621" y="792480"/>
                  </a:lnTo>
                  <a:lnTo>
                    <a:pt x="430250" y="547954"/>
                  </a:lnTo>
                  <a:lnTo>
                    <a:pt x="541159" y="724128"/>
                  </a:lnTo>
                  <a:lnTo>
                    <a:pt x="572744" y="530415"/>
                  </a:lnTo>
                  <a:lnTo>
                    <a:pt x="741248" y="663892"/>
                  </a:lnTo>
                  <a:lnTo>
                    <a:pt x="687819" y="474827"/>
                  </a:lnTo>
                  <a:lnTo>
                    <a:pt x="882396" y="487603"/>
                  </a:lnTo>
                  <a:lnTo>
                    <a:pt x="719277" y="384327"/>
                  </a:lnTo>
                  <a:lnTo>
                    <a:pt x="861847" y="298538"/>
                  </a:lnTo>
                  <a:lnTo>
                    <a:pt x="682307" y="268389"/>
                  </a:lnTo>
                  <a:lnTo>
                    <a:pt x="750849" y="163525"/>
                  </a:lnTo>
                  <a:lnTo>
                    <a:pt x="578256" y="195376"/>
                  </a:lnTo>
                  <a:lnTo>
                    <a:pt x="593242" y="0"/>
                  </a:lnTo>
                  <a:close/>
                </a:path>
              </a:pathLst>
            </a:custGeom>
            <a:solidFill>
              <a:srgbClr val="D7E055">
                <a:alpha val="34899"/>
              </a:srgbClr>
            </a:solidFill>
          </p:spPr>
          <p:txBody>
            <a:bodyPr wrap="square" lIns="0" tIns="0" rIns="0" bIns="0" rtlCol="0"/>
            <a:lstStyle/>
            <a:p>
              <a:endParaRPr sz="2400"/>
            </a:p>
          </p:txBody>
        </p:sp>
        <p:sp>
          <p:nvSpPr>
            <p:cNvPr id="128" name="object 128"/>
            <p:cNvSpPr/>
            <p:nvPr/>
          </p:nvSpPr>
          <p:spPr>
            <a:xfrm>
              <a:off x="7319009" y="3042660"/>
              <a:ext cx="882650" cy="792480"/>
            </a:xfrm>
            <a:custGeom>
              <a:avLst/>
              <a:gdLst/>
              <a:ahLst/>
              <a:cxnLst/>
              <a:rect l="l" t="t" r="r" b="b"/>
              <a:pathLst>
                <a:path w="882650" h="792479">
                  <a:moveTo>
                    <a:pt x="441198" y="212801"/>
                  </a:moveTo>
                  <a:lnTo>
                    <a:pt x="593242" y="0"/>
                  </a:lnTo>
                  <a:lnTo>
                    <a:pt x="578256" y="195376"/>
                  </a:lnTo>
                  <a:lnTo>
                    <a:pt x="750849" y="163525"/>
                  </a:lnTo>
                  <a:lnTo>
                    <a:pt x="682307" y="268389"/>
                  </a:lnTo>
                  <a:lnTo>
                    <a:pt x="861847" y="298538"/>
                  </a:lnTo>
                  <a:lnTo>
                    <a:pt x="719277" y="384327"/>
                  </a:lnTo>
                  <a:lnTo>
                    <a:pt x="882396" y="487603"/>
                  </a:lnTo>
                  <a:lnTo>
                    <a:pt x="687819" y="474827"/>
                  </a:lnTo>
                  <a:lnTo>
                    <a:pt x="741248" y="663892"/>
                  </a:lnTo>
                  <a:lnTo>
                    <a:pt x="572744" y="530415"/>
                  </a:lnTo>
                  <a:lnTo>
                    <a:pt x="541159" y="724128"/>
                  </a:lnTo>
                  <a:lnTo>
                    <a:pt x="430250" y="547954"/>
                  </a:lnTo>
                  <a:lnTo>
                    <a:pt x="346621" y="792480"/>
                  </a:lnTo>
                  <a:lnTo>
                    <a:pt x="315175" y="573341"/>
                  </a:lnTo>
                  <a:lnTo>
                    <a:pt x="194538" y="646353"/>
                  </a:lnTo>
                  <a:lnTo>
                    <a:pt x="231508" y="511340"/>
                  </a:lnTo>
                  <a:lnTo>
                    <a:pt x="5511" y="535190"/>
                  </a:lnTo>
                  <a:lnTo>
                    <a:pt x="152044" y="432015"/>
                  </a:lnTo>
                  <a:lnTo>
                    <a:pt x="0" y="316077"/>
                  </a:lnTo>
                  <a:lnTo>
                    <a:pt x="189026" y="279463"/>
                  </a:lnTo>
                  <a:lnTo>
                    <a:pt x="15113" y="84201"/>
                  </a:lnTo>
                  <a:lnTo>
                    <a:pt x="298704" y="231876"/>
                  </a:lnTo>
                  <a:lnTo>
                    <a:pt x="341198" y="84201"/>
                  </a:lnTo>
                  <a:lnTo>
                    <a:pt x="441198" y="212801"/>
                  </a:lnTo>
                  <a:close/>
                </a:path>
              </a:pathLst>
            </a:custGeom>
            <a:ln w="25400">
              <a:solidFill>
                <a:srgbClr val="000000"/>
              </a:solidFill>
            </a:ln>
          </p:spPr>
          <p:txBody>
            <a:bodyPr wrap="square" lIns="0" tIns="0" rIns="0" bIns="0" rtlCol="0"/>
            <a:lstStyle/>
            <a:p>
              <a:endParaRPr sz="2400"/>
            </a:p>
          </p:txBody>
        </p:sp>
      </p:grpSp>
      <p:sp>
        <p:nvSpPr>
          <p:cNvPr id="129" name="object 129"/>
          <p:cNvSpPr txBox="1"/>
          <p:nvPr/>
        </p:nvSpPr>
        <p:spPr>
          <a:xfrm>
            <a:off x="7326652" y="5489030"/>
            <a:ext cx="543560" cy="426485"/>
          </a:xfrm>
          <a:prstGeom prst="rect">
            <a:avLst/>
          </a:prstGeom>
        </p:spPr>
        <p:txBody>
          <a:bodyPr vert="horz" wrap="square" lIns="0" tIns="16087" rIns="0" bIns="0" rtlCol="0">
            <a:spAutoFit/>
          </a:bodyPr>
          <a:lstStyle/>
          <a:p>
            <a:pPr marL="16933">
              <a:spcBef>
                <a:spcPts val="127"/>
              </a:spcBef>
            </a:pPr>
            <a:r>
              <a:rPr sz="1333" spc="13" dirty="0">
                <a:solidFill>
                  <a:srgbClr val="FFC000"/>
                </a:solidFill>
                <a:latin typeface="Gill Sans MT"/>
                <a:cs typeface="Gill Sans MT"/>
              </a:rPr>
              <a:t>Imm</a:t>
            </a:r>
            <a:r>
              <a:rPr sz="1333" spc="20" dirty="0">
                <a:solidFill>
                  <a:srgbClr val="FFC000"/>
                </a:solidFill>
                <a:latin typeface="Gill Sans MT"/>
                <a:cs typeface="Gill Sans MT"/>
              </a:rPr>
              <a:t>S</a:t>
            </a:r>
            <a:r>
              <a:rPr sz="1333" spc="47" dirty="0">
                <a:solidFill>
                  <a:srgbClr val="FFC000"/>
                </a:solidFill>
                <a:latin typeface="Gill Sans MT"/>
                <a:cs typeface="Gill Sans MT"/>
              </a:rPr>
              <a:t>e</a:t>
            </a:r>
            <a:r>
              <a:rPr sz="1333" spc="-40" dirty="0">
                <a:solidFill>
                  <a:srgbClr val="FFC000"/>
                </a:solidFill>
                <a:latin typeface="Gill Sans MT"/>
                <a:cs typeface="Gill Sans MT"/>
              </a:rPr>
              <a:t>l</a:t>
            </a:r>
            <a:endParaRPr sz="1333">
              <a:latin typeface="Gill Sans MT"/>
              <a:cs typeface="Gill Sans MT"/>
            </a:endParaRPr>
          </a:p>
          <a:p>
            <a:pPr marL="16933"/>
            <a:r>
              <a:rPr sz="1333" spc="-27" dirty="0">
                <a:solidFill>
                  <a:srgbClr val="FFC000"/>
                </a:solidFill>
                <a:latin typeface="Gill Sans MT"/>
                <a:cs typeface="Gill Sans MT"/>
              </a:rPr>
              <a:t>=I</a:t>
            </a:r>
            <a:endParaRPr sz="1333">
              <a:latin typeface="Gill Sans MT"/>
              <a:cs typeface="Gill Sans MT"/>
            </a:endParaRPr>
          </a:p>
        </p:txBody>
      </p:sp>
      <p:sp>
        <p:nvSpPr>
          <p:cNvPr id="130" name="object 130"/>
          <p:cNvSpPr txBox="1"/>
          <p:nvPr/>
        </p:nvSpPr>
        <p:spPr>
          <a:xfrm>
            <a:off x="10088667" y="4372257"/>
            <a:ext cx="501227" cy="242866"/>
          </a:xfrm>
          <a:prstGeom prst="rect">
            <a:avLst/>
          </a:prstGeom>
        </p:spPr>
        <p:txBody>
          <a:bodyPr vert="horz" wrap="square" lIns="0" tIns="16933" rIns="0" bIns="0" rtlCol="0">
            <a:spAutoFit/>
          </a:bodyPr>
          <a:lstStyle/>
          <a:p>
            <a:pPr marL="16933">
              <a:spcBef>
                <a:spcPts val="133"/>
              </a:spcBef>
            </a:pPr>
            <a:r>
              <a:rPr sz="1467" spc="-20" dirty="0">
                <a:latin typeface="Gill Sans MT"/>
                <a:cs typeface="Gill Sans MT"/>
              </a:rPr>
              <a:t>Bs</a:t>
            </a:r>
            <a:r>
              <a:rPr sz="1467" spc="-13" dirty="0">
                <a:latin typeface="Gill Sans MT"/>
                <a:cs typeface="Gill Sans MT"/>
              </a:rPr>
              <a:t>e</a:t>
            </a:r>
            <a:r>
              <a:rPr sz="1467" spc="-40" dirty="0">
                <a:latin typeface="Gill Sans MT"/>
                <a:cs typeface="Gill Sans MT"/>
              </a:rPr>
              <a:t>l</a:t>
            </a:r>
            <a:r>
              <a:rPr sz="1467" spc="-140" dirty="0">
                <a:latin typeface="Gill Sans MT"/>
                <a:cs typeface="Gill Sans MT"/>
              </a:rPr>
              <a:t>=1</a:t>
            </a:r>
            <a:endParaRPr sz="1467">
              <a:latin typeface="Gill Sans MT"/>
              <a:cs typeface="Gill Sans MT"/>
            </a:endParaRPr>
          </a:p>
        </p:txBody>
      </p:sp>
      <p:grpSp>
        <p:nvGrpSpPr>
          <p:cNvPr id="131" name="object 131"/>
          <p:cNvGrpSpPr/>
          <p:nvPr/>
        </p:nvGrpSpPr>
        <p:grpSpPr>
          <a:xfrm>
            <a:off x="6622287" y="3556001"/>
            <a:ext cx="1463040" cy="276860"/>
            <a:chOff x="4966715" y="2667000"/>
            <a:chExt cx="1097280" cy="207645"/>
          </a:xfrm>
        </p:grpSpPr>
        <p:pic>
          <p:nvPicPr>
            <p:cNvPr id="132" name="object 132"/>
            <p:cNvPicPr/>
            <p:nvPr/>
          </p:nvPicPr>
          <p:blipFill>
            <a:blip r:embed="rId13" cstate="print"/>
            <a:stretch>
              <a:fillRect/>
            </a:stretch>
          </p:blipFill>
          <p:spPr>
            <a:xfrm>
              <a:off x="4966715" y="2667000"/>
              <a:ext cx="1097279" cy="207263"/>
            </a:xfrm>
            <a:prstGeom prst="rect">
              <a:avLst/>
            </a:prstGeom>
          </p:spPr>
        </p:pic>
        <p:sp>
          <p:nvSpPr>
            <p:cNvPr id="133" name="object 133"/>
            <p:cNvSpPr/>
            <p:nvPr/>
          </p:nvSpPr>
          <p:spPr>
            <a:xfrm>
              <a:off x="5070347" y="2770631"/>
              <a:ext cx="890269" cy="0"/>
            </a:xfrm>
            <a:custGeom>
              <a:avLst/>
              <a:gdLst/>
              <a:ahLst/>
              <a:cxnLst/>
              <a:rect l="l" t="t" r="r" b="b"/>
              <a:pathLst>
                <a:path w="890270">
                  <a:moveTo>
                    <a:pt x="0" y="0"/>
                  </a:moveTo>
                  <a:lnTo>
                    <a:pt x="890016" y="0"/>
                  </a:lnTo>
                </a:path>
              </a:pathLst>
            </a:custGeom>
            <a:ln w="76200">
              <a:solidFill>
                <a:srgbClr val="D7E055"/>
              </a:solidFill>
            </a:ln>
          </p:spPr>
          <p:txBody>
            <a:bodyPr wrap="square" lIns="0" tIns="0" rIns="0" bIns="0" rtlCol="0"/>
            <a:lstStyle/>
            <a:p>
              <a:endParaRPr sz="2400"/>
            </a:p>
          </p:txBody>
        </p:sp>
      </p:grpSp>
      <p:grpSp>
        <p:nvGrpSpPr>
          <p:cNvPr id="134" name="object 134"/>
          <p:cNvGrpSpPr/>
          <p:nvPr/>
        </p:nvGrpSpPr>
        <p:grpSpPr>
          <a:xfrm>
            <a:off x="9123679" y="3724655"/>
            <a:ext cx="927100" cy="276860"/>
            <a:chOff x="6842759" y="2793491"/>
            <a:chExt cx="695325" cy="207645"/>
          </a:xfrm>
        </p:grpSpPr>
        <p:pic>
          <p:nvPicPr>
            <p:cNvPr id="135" name="object 135"/>
            <p:cNvPicPr/>
            <p:nvPr/>
          </p:nvPicPr>
          <p:blipFill>
            <a:blip r:embed="rId14" cstate="print"/>
            <a:stretch>
              <a:fillRect/>
            </a:stretch>
          </p:blipFill>
          <p:spPr>
            <a:xfrm>
              <a:off x="6842759" y="2793491"/>
              <a:ext cx="694943" cy="207263"/>
            </a:xfrm>
            <a:prstGeom prst="rect">
              <a:avLst/>
            </a:prstGeom>
          </p:spPr>
        </p:pic>
        <p:sp>
          <p:nvSpPr>
            <p:cNvPr id="136" name="object 136"/>
            <p:cNvSpPr/>
            <p:nvPr/>
          </p:nvSpPr>
          <p:spPr>
            <a:xfrm>
              <a:off x="6946392" y="2897123"/>
              <a:ext cx="487680" cy="0"/>
            </a:xfrm>
            <a:custGeom>
              <a:avLst/>
              <a:gdLst/>
              <a:ahLst/>
              <a:cxnLst/>
              <a:rect l="l" t="t" r="r" b="b"/>
              <a:pathLst>
                <a:path w="487679">
                  <a:moveTo>
                    <a:pt x="0" y="0"/>
                  </a:moveTo>
                  <a:lnTo>
                    <a:pt x="487680" y="0"/>
                  </a:lnTo>
                </a:path>
              </a:pathLst>
            </a:custGeom>
            <a:ln w="76200">
              <a:solidFill>
                <a:srgbClr val="D7E055"/>
              </a:solidFill>
            </a:ln>
          </p:spPr>
          <p:txBody>
            <a:bodyPr wrap="square" lIns="0" tIns="0" rIns="0" bIns="0" rtlCol="0"/>
            <a:lstStyle/>
            <a:p>
              <a:endParaRPr sz="2400"/>
            </a:p>
          </p:txBody>
        </p:sp>
      </p:grpSp>
      <p:sp>
        <p:nvSpPr>
          <p:cNvPr id="137" name="Date Placeholder 136">
            <a:extLst>
              <a:ext uri="{FF2B5EF4-FFF2-40B4-BE49-F238E27FC236}">
                <a16:creationId xmlns:a16="http://schemas.microsoft.com/office/drawing/2014/main" id="{B2605C4A-FA2F-48C8-A6F1-1DEFFB07A47D}"/>
              </a:ext>
            </a:extLst>
          </p:cNvPr>
          <p:cNvSpPr>
            <a:spLocks noGrp="1"/>
          </p:cNvSpPr>
          <p:nvPr>
            <p:ph type="dt" sz="half" idx="10"/>
          </p:nvPr>
        </p:nvSpPr>
        <p:spPr/>
        <p:txBody>
          <a:bodyPr/>
          <a:lstStyle/>
          <a:p>
            <a:fld id="{493A473E-FEB1-4892-878D-1ABB10886608}" type="datetime1">
              <a:rPr lang="en-US" smtClean="0"/>
              <a:t>5/11/2024</a:t>
            </a:fld>
            <a:endParaRPr lang="en-US"/>
          </a:p>
        </p:txBody>
      </p:sp>
      <p:sp>
        <p:nvSpPr>
          <p:cNvPr id="138" name="Slide Number Placeholder 137">
            <a:extLst>
              <a:ext uri="{FF2B5EF4-FFF2-40B4-BE49-F238E27FC236}">
                <a16:creationId xmlns:a16="http://schemas.microsoft.com/office/drawing/2014/main" id="{F89A9B5A-80F5-4803-9080-D5BCB6638A70}"/>
              </a:ext>
            </a:extLst>
          </p:cNvPr>
          <p:cNvSpPr>
            <a:spLocks noGrp="1"/>
          </p:cNvSpPr>
          <p:nvPr>
            <p:ph type="sldNum" sz="quarter" idx="12"/>
          </p:nvPr>
        </p:nvSpPr>
        <p:spPr/>
        <p:txBody>
          <a:bodyPr/>
          <a:lstStyle/>
          <a:p>
            <a:fld id="{AB6352F2-FB44-4DA6-821F-C2F4E454E2C0}"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101016"/>
            <a:ext cx="4149513" cy="613053"/>
          </a:xfrm>
          <a:prstGeom prst="rect">
            <a:avLst/>
          </a:prstGeom>
        </p:spPr>
        <p:txBody>
          <a:bodyPr vert="horz" wrap="square" lIns="0" tIns="17780" rIns="0" bIns="0" rtlCol="0" anchor="ctr">
            <a:spAutoFit/>
          </a:bodyPr>
          <a:lstStyle/>
          <a:p>
            <a:pPr marL="16933">
              <a:lnSpc>
                <a:spcPct val="100000"/>
              </a:lnSpc>
              <a:spcBef>
                <a:spcPts val="140"/>
              </a:spcBef>
            </a:pPr>
            <a:r>
              <a:rPr sz="3867" spc="-127" dirty="0"/>
              <a:t>I</a:t>
            </a:r>
            <a:r>
              <a:rPr sz="3867" spc="-413" dirty="0"/>
              <a:t>-</a:t>
            </a:r>
            <a:r>
              <a:rPr sz="3867" spc="-220" dirty="0"/>
              <a:t>F</a:t>
            </a:r>
            <a:r>
              <a:rPr sz="3867" spc="-260" dirty="0"/>
              <a:t>o</a:t>
            </a:r>
            <a:r>
              <a:rPr sz="3867" spc="-233" dirty="0"/>
              <a:t>r</a:t>
            </a:r>
            <a:r>
              <a:rPr sz="3867" spc="120" dirty="0"/>
              <a:t>m</a:t>
            </a:r>
            <a:r>
              <a:rPr sz="3867" spc="373" dirty="0"/>
              <a:t>a</a:t>
            </a:r>
            <a:r>
              <a:rPr sz="3867" spc="80" dirty="0"/>
              <a:t>t</a:t>
            </a:r>
            <a:r>
              <a:rPr sz="3867" spc="-400" dirty="0"/>
              <a:t> </a:t>
            </a:r>
            <a:r>
              <a:rPr sz="3867" spc="-127" dirty="0"/>
              <a:t>I</a:t>
            </a:r>
            <a:r>
              <a:rPr sz="3867" spc="133" dirty="0"/>
              <a:t>mm</a:t>
            </a:r>
            <a:r>
              <a:rPr sz="3867" spc="47" dirty="0"/>
              <a:t>e</a:t>
            </a:r>
            <a:r>
              <a:rPr sz="3867" spc="60" dirty="0"/>
              <a:t>d</a:t>
            </a:r>
            <a:r>
              <a:rPr sz="3867" spc="100" dirty="0"/>
              <a:t>i</a:t>
            </a:r>
            <a:r>
              <a:rPr sz="3867" spc="305" dirty="0"/>
              <a:t>a</a:t>
            </a:r>
            <a:r>
              <a:rPr sz="3867" spc="-107" dirty="0"/>
              <a:t>t</a:t>
            </a:r>
            <a:r>
              <a:rPr sz="3867" spc="60" dirty="0"/>
              <a:t>e</a:t>
            </a:r>
            <a:r>
              <a:rPr sz="3867" spc="193" dirty="0"/>
              <a:t>s</a:t>
            </a:r>
            <a:endParaRPr sz="3867"/>
          </a:p>
        </p:txBody>
      </p:sp>
      <p:grpSp>
        <p:nvGrpSpPr>
          <p:cNvPr id="3" name="object 3"/>
          <p:cNvGrpSpPr/>
          <p:nvPr/>
        </p:nvGrpSpPr>
        <p:grpSpPr>
          <a:xfrm>
            <a:off x="3147822" y="1835149"/>
            <a:ext cx="8906087" cy="1222587"/>
            <a:chOff x="2360866" y="1376362"/>
            <a:chExt cx="6679565" cy="916940"/>
          </a:xfrm>
        </p:grpSpPr>
        <p:sp>
          <p:nvSpPr>
            <p:cNvPr id="4" name="object 4"/>
            <p:cNvSpPr/>
            <p:nvPr/>
          </p:nvSpPr>
          <p:spPr>
            <a:xfrm>
              <a:off x="4546854" y="1421130"/>
              <a:ext cx="4479290" cy="817244"/>
            </a:xfrm>
            <a:custGeom>
              <a:avLst/>
              <a:gdLst/>
              <a:ahLst/>
              <a:cxnLst/>
              <a:rect l="l" t="t" r="r" b="b"/>
              <a:pathLst>
                <a:path w="4479290" h="817244">
                  <a:moveTo>
                    <a:pt x="0" y="0"/>
                  </a:moveTo>
                  <a:lnTo>
                    <a:pt x="4478794" y="816787"/>
                  </a:lnTo>
                </a:path>
              </a:pathLst>
            </a:custGeom>
            <a:ln w="28575">
              <a:solidFill>
                <a:srgbClr val="000000"/>
              </a:solidFill>
            </a:ln>
          </p:spPr>
          <p:txBody>
            <a:bodyPr wrap="square" lIns="0" tIns="0" rIns="0" bIns="0" rtlCol="0"/>
            <a:lstStyle/>
            <a:p>
              <a:endParaRPr sz="2400"/>
            </a:p>
          </p:txBody>
        </p:sp>
        <p:sp>
          <p:nvSpPr>
            <p:cNvPr id="5" name="object 5"/>
            <p:cNvSpPr/>
            <p:nvPr/>
          </p:nvSpPr>
          <p:spPr>
            <a:xfrm>
              <a:off x="2375154" y="1390650"/>
              <a:ext cx="4485640" cy="888365"/>
            </a:xfrm>
            <a:custGeom>
              <a:avLst/>
              <a:gdLst/>
              <a:ahLst/>
              <a:cxnLst/>
              <a:rect l="l" t="t" r="r" b="b"/>
              <a:pathLst>
                <a:path w="4485640" h="888364">
                  <a:moveTo>
                    <a:pt x="0" y="0"/>
                  </a:moveTo>
                  <a:lnTo>
                    <a:pt x="4485347" y="888072"/>
                  </a:lnTo>
                </a:path>
              </a:pathLst>
            </a:custGeom>
            <a:ln w="28575">
              <a:solidFill>
                <a:srgbClr val="000000"/>
              </a:solidFill>
            </a:ln>
          </p:spPr>
          <p:txBody>
            <a:bodyPr wrap="square" lIns="0" tIns="0" rIns="0" bIns="0" rtlCol="0"/>
            <a:lstStyle/>
            <a:p>
              <a:endParaRPr sz="2400"/>
            </a:p>
          </p:txBody>
        </p:sp>
      </p:grpSp>
      <p:grpSp>
        <p:nvGrpSpPr>
          <p:cNvPr id="6" name="object 6"/>
          <p:cNvGrpSpPr/>
          <p:nvPr/>
        </p:nvGrpSpPr>
        <p:grpSpPr>
          <a:xfrm>
            <a:off x="3507485" y="4308094"/>
            <a:ext cx="2362200" cy="1389380"/>
            <a:chOff x="2630614" y="3231070"/>
            <a:chExt cx="1771650" cy="1042035"/>
          </a:xfrm>
        </p:grpSpPr>
        <p:sp>
          <p:nvSpPr>
            <p:cNvPr id="7" name="object 7"/>
            <p:cNvSpPr/>
            <p:nvPr/>
          </p:nvSpPr>
          <p:spPr>
            <a:xfrm>
              <a:off x="3263645" y="3245357"/>
              <a:ext cx="533400" cy="762000"/>
            </a:xfrm>
            <a:custGeom>
              <a:avLst/>
              <a:gdLst/>
              <a:ahLst/>
              <a:cxnLst/>
              <a:rect l="l" t="t" r="r" b="b"/>
              <a:pathLst>
                <a:path w="533400" h="762000">
                  <a:moveTo>
                    <a:pt x="0" y="0"/>
                  </a:moveTo>
                  <a:lnTo>
                    <a:pt x="533400" y="163525"/>
                  </a:lnTo>
                  <a:lnTo>
                    <a:pt x="533400" y="598474"/>
                  </a:lnTo>
                  <a:lnTo>
                    <a:pt x="0" y="762000"/>
                  </a:lnTo>
                  <a:lnTo>
                    <a:pt x="0" y="0"/>
                  </a:lnTo>
                  <a:close/>
                </a:path>
              </a:pathLst>
            </a:custGeom>
            <a:ln w="28575">
              <a:solidFill>
                <a:srgbClr val="000000"/>
              </a:solidFill>
            </a:ln>
          </p:spPr>
          <p:txBody>
            <a:bodyPr wrap="square" lIns="0" tIns="0" rIns="0" bIns="0" rtlCol="0"/>
            <a:lstStyle/>
            <a:p>
              <a:endParaRPr sz="2400"/>
            </a:p>
          </p:txBody>
        </p:sp>
        <p:sp>
          <p:nvSpPr>
            <p:cNvPr id="8" name="object 8"/>
            <p:cNvSpPr/>
            <p:nvPr/>
          </p:nvSpPr>
          <p:spPr>
            <a:xfrm>
              <a:off x="2644901" y="3626799"/>
              <a:ext cx="590550" cy="9525"/>
            </a:xfrm>
            <a:custGeom>
              <a:avLst/>
              <a:gdLst/>
              <a:ahLst/>
              <a:cxnLst/>
              <a:rect l="l" t="t" r="r" b="b"/>
              <a:pathLst>
                <a:path w="590550" h="9525">
                  <a:moveTo>
                    <a:pt x="0" y="9156"/>
                  </a:moveTo>
                  <a:lnTo>
                    <a:pt x="590550" y="0"/>
                  </a:lnTo>
                </a:path>
              </a:pathLst>
            </a:custGeom>
            <a:ln w="28575">
              <a:solidFill>
                <a:srgbClr val="000000"/>
              </a:solidFill>
            </a:ln>
          </p:spPr>
          <p:txBody>
            <a:bodyPr wrap="square" lIns="0" tIns="0" rIns="0" bIns="0" rtlCol="0"/>
            <a:lstStyle/>
            <a:p>
              <a:endParaRPr sz="2400"/>
            </a:p>
          </p:txBody>
        </p:sp>
        <p:sp>
          <p:nvSpPr>
            <p:cNvPr id="9" name="object 9"/>
            <p:cNvSpPr/>
            <p:nvPr/>
          </p:nvSpPr>
          <p:spPr>
            <a:xfrm>
              <a:off x="3148966" y="3578132"/>
              <a:ext cx="86995" cy="100330"/>
            </a:xfrm>
            <a:custGeom>
              <a:avLst/>
              <a:gdLst/>
              <a:ahLst/>
              <a:cxnLst/>
              <a:rect l="l" t="t" r="r" b="b"/>
              <a:pathLst>
                <a:path w="86994" h="100329">
                  <a:moveTo>
                    <a:pt x="1549" y="99999"/>
                  </a:moveTo>
                  <a:lnTo>
                    <a:pt x="86487" y="48666"/>
                  </a:lnTo>
                  <a:lnTo>
                    <a:pt x="0" y="0"/>
                  </a:lnTo>
                </a:path>
              </a:pathLst>
            </a:custGeom>
            <a:ln w="28575">
              <a:solidFill>
                <a:srgbClr val="000000"/>
              </a:solidFill>
            </a:ln>
          </p:spPr>
          <p:txBody>
            <a:bodyPr wrap="square" lIns="0" tIns="0" rIns="0" bIns="0" rtlCol="0"/>
            <a:lstStyle/>
            <a:p>
              <a:endParaRPr sz="2400"/>
            </a:p>
          </p:txBody>
        </p:sp>
        <p:sp>
          <p:nvSpPr>
            <p:cNvPr id="10" name="object 10"/>
            <p:cNvSpPr/>
            <p:nvPr/>
          </p:nvSpPr>
          <p:spPr>
            <a:xfrm>
              <a:off x="3568445" y="3919816"/>
              <a:ext cx="0" cy="353060"/>
            </a:xfrm>
            <a:custGeom>
              <a:avLst/>
              <a:gdLst/>
              <a:ahLst/>
              <a:cxnLst/>
              <a:rect l="l" t="t" r="r" b="b"/>
              <a:pathLst>
                <a:path h="353060">
                  <a:moveTo>
                    <a:pt x="0" y="352717"/>
                  </a:moveTo>
                  <a:lnTo>
                    <a:pt x="0" y="0"/>
                  </a:lnTo>
                </a:path>
              </a:pathLst>
            </a:custGeom>
            <a:ln w="28575">
              <a:solidFill>
                <a:srgbClr val="000000"/>
              </a:solidFill>
            </a:ln>
          </p:spPr>
          <p:txBody>
            <a:bodyPr wrap="square" lIns="0" tIns="0" rIns="0" bIns="0" rtlCol="0"/>
            <a:lstStyle/>
            <a:p>
              <a:endParaRPr sz="2400"/>
            </a:p>
          </p:txBody>
        </p:sp>
        <p:sp>
          <p:nvSpPr>
            <p:cNvPr id="11" name="object 11"/>
            <p:cNvSpPr/>
            <p:nvPr/>
          </p:nvSpPr>
          <p:spPr>
            <a:xfrm>
              <a:off x="3518444" y="3919820"/>
              <a:ext cx="100330" cy="85725"/>
            </a:xfrm>
            <a:custGeom>
              <a:avLst/>
              <a:gdLst/>
              <a:ahLst/>
              <a:cxnLst/>
              <a:rect l="l" t="t" r="r" b="b"/>
              <a:pathLst>
                <a:path w="100329" h="85725">
                  <a:moveTo>
                    <a:pt x="100012" y="85725"/>
                  </a:moveTo>
                  <a:lnTo>
                    <a:pt x="49999" y="0"/>
                  </a:lnTo>
                  <a:lnTo>
                    <a:pt x="0" y="85725"/>
                  </a:lnTo>
                </a:path>
              </a:pathLst>
            </a:custGeom>
            <a:ln w="28575">
              <a:solidFill>
                <a:srgbClr val="000000"/>
              </a:solidFill>
            </a:ln>
          </p:spPr>
          <p:txBody>
            <a:bodyPr wrap="square" lIns="0" tIns="0" rIns="0" bIns="0" rtlCol="0"/>
            <a:lstStyle/>
            <a:p>
              <a:endParaRPr sz="2400"/>
            </a:p>
          </p:txBody>
        </p:sp>
        <p:sp>
          <p:nvSpPr>
            <p:cNvPr id="12" name="object 12"/>
            <p:cNvSpPr/>
            <p:nvPr/>
          </p:nvSpPr>
          <p:spPr>
            <a:xfrm>
              <a:off x="3797045" y="3587175"/>
              <a:ext cx="590550" cy="9525"/>
            </a:xfrm>
            <a:custGeom>
              <a:avLst/>
              <a:gdLst/>
              <a:ahLst/>
              <a:cxnLst/>
              <a:rect l="l" t="t" r="r" b="b"/>
              <a:pathLst>
                <a:path w="590550" h="9525">
                  <a:moveTo>
                    <a:pt x="0" y="9156"/>
                  </a:moveTo>
                  <a:lnTo>
                    <a:pt x="590550" y="0"/>
                  </a:lnTo>
                </a:path>
              </a:pathLst>
            </a:custGeom>
            <a:ln w="28575">
              <a:solidFill>
                <a:srgbClr val="000000"/>
              </a:solidFill>
            </a:ln>
          </p:spPr>
          <p:txBody>
            <a:bodyPr wrap="square" lIns="0" tIns="0" rIns="0" bIns="0" rtlCol="0"/>
            <a:lstStyle/>
            <a:p>
              <a:endParaRPr sz="2400"/>
            </a:p>
          </p:txBody>
        </p:sp>
        <p:sp>
          <p:nvSpPr>
            <p:cNvPr id="13" name="object 13"/>
            <p:cNvSpPr/>
            <p:nvPr/>
          </p:nvSpPr>
          <p:spPr>
            <a:xfrm>
              <a:off x="4301110" y="3538508"/>
              <a:ext cx="86995" cy="100330"/>
            </a:xfrm>
            <a:custGeom>
              <a:avLst/>
              <a:gdLst/>
              <a:ahLst/>
              <a:cxnLst/>
              <a:rect l="l" t="t" r="r" b="b"/>
              <a:pathLst>
                <a:path w="86995" h="100329">
                  <a:moveTo>
                    <a:pt x="1549" y="99999"/>
                  </a:moveTo>
                  <a:lnTo>
                    <a:pt x="86487" y="48666"/>
                  </a:lnTo>
                  <a:lnTo>
                    <a:pt x="0" y="0"/>
                  </a:lnTo>
                </a:path>
              </a:pathLst>
            </a:custGeom>
            <a:ln w="28575">
              <a:solidFill>
                <a:srgbClr val="000000"/>
              </a:solidFill>
            </a:ln>
          </p:spPr>
          <p:txBody>
            <a:bodyPr wrap="square" lIns="0" tIns="0" rIns="0" bIns="0" rtlCol="0"/>
            <a:lstStyle/>
            <a:p>
              <a:endParaRPr sz="2400"/>
            </a:p>
          </p:txBody>
        </p:sp>
      </p:grpSp>
      <p:sp>
        <p:nvSpPr>
          <p:cNvPr id="14" name="object 14"/>
          <p:cNvSpPr txBox="1"/>
          <p:nvPr/>
        </p:nvSpPr>
        <p:spPr>
          <a:xfrm>
            <a:off x="2693556" y="4313685"/>
            <a:ext cx="2358813" cy="877955"/>
          </a:xfrm>
          <a:prstGeom prst="rect">
            <a:avLst/>
          </a:prstGeom>
        </p:spPr>
        <p:txBody>
          <a:bodyPr vert="horz" wrap="square" lIns="0" tIns="16087" rIns="0" bIns="0" rtlCol="0">
            <a:spAutoFit/>
          </a:bodyPr>
          <a:lstStyle/>
          <a:p>
            <a:pPr marL="50799">
              <a:spcBef>
                <a:spcPts val="127"/>
              </a:spcBef>
            </a:pPr>
            <a:r>
              <a:rPr sz="1867" b="1" spc="-7" dirty="0">
                <a:latin typeface="Courier New"/>
                <a:cs typeface="Courier New"/>
              </a:rPr>
              <a:t>inst[31:20</a:t>
            </a:r>
            <a:r>
              <a:rPr sz="1867" b="1" dirty="0">
                <a:latin typeface="Courier New"/>
                <a:cs typeface="Courier New"/>
              </a:rPr>
              <a:t>]</a:t>
            </a:r>
            <a:r>
              <a:rPr sz="1867" b="1" spc="-407" dirty="0">
                <a:latin typeface="Courier New"/>
                <a:cs typeface="Courier New"/>
              </a:rPr>
              <a:t> </a:t>
            </a:r>
            <a:r>
              <a:rPr sz="3200" spc="-9" baseline="-41666" dirty="0">
                <a:latin typeface="Arial"/>
                <a:cs typeface="Arial"/>
              </a:rPr>
              <a:t>Imm.</a:t>
            </a:r>
            <a:endParaRPr sz="3200" baseline="-41666">
              <a:latin typeface="Arial"/>
              <a:cs typeface="Arial"/>
            </a:endParaRPr>
          </a:p>
          <a:p>
            <a:pPr marR="131230" algn="r">
              <a:spcBef>
                <a:spcPts val="1587"/>
              </a:spcBef>
            </a:pPr>
            <a:r>
              <a:rPr sz="2133" spc="-13" dirty="0">
                <a:latin typeface="Arial"/>
                <a:cs typeface="Arial"/>
              </a:rPr>
              <a:t>Gen</a:t>
            </a:r>
            <a:endParaRPr sz="2133">
              <a:latin typeface="Arial"/>
              <a:cs typeface="Arial"/>
            </a:endParaRPr>
          </a:p>
        </p:txBody>
      </p:sp>
      <p:sp>
        <p:nvSpPr>
          <p:cNvPr id="15" name="object 15"/>
          <p:cNvSpPr txBox="1"/>
          <p:nvPr/>
        </p:nvSpPr>
        <p:spPr>
          <a:xfrm>
            <a:off x="4065351" y="5673475"/>
            <a:ext cx="1186180" cy="344475"/>
          </a:xfrm>
          <a:prstGeom prst="rect">
            <a:avLst/>
          </a:prstGeom>
        </p:spPr>
        <p:txBody>
          <a:bodyPr vert="horz" wrap="square" lIns="0" tIns="16087" rIns="0" bIns="0" rtlCol="0">
            <a:spAutoFit/>
          </a:bodyPr>
          <a:lstStyle/>
          <a:p>
            <a:pPr marL="16933">
              <a:spcBef>
                <a:spcPts val="127"/>
              </a:spcBef>
            </a:pPr>
            <a:r>
              <a:rPr sz="2133" spc="-7" dirty="0">
                <a:latin typeface="Arial"/>
                <a:cs typeface="Arial"/>
              </a:rPr>
              <a:t>ImmSel=I</a:t>
            </a:r>
            <a:endParaRPr sz="2133">
              <a:latin typeface="Arial"/>
              <a:cs typeface="Arial"/>
            </a:endParaRPr>
          </a:p>
        </p:txBody>
      </p:sp>
      <p:sp>
        <p:nvSpPr>
          <p:cNvPr id="16" name="object 16"/>
          <p:cNvSpPr txBox="1"/>
          <p:nvPr/>
        </p:nvSpPr>
        <p:spPr>
          <a:xfrm>
            <a:off x="6144281" y="3295534"/>
            <a:ext cx="6024880" cy="990143"/>
          </a:xfrm>
          <a:prstGeom prst="rect">
            <a:avLst/>
          </a:prstGeom>
        </p:spPr>
        <p:txBody>
          <a:bodyPr vert="horz" wrap="square" lIns="0" tIns="91440" rIns="0" bIns="0" rtlCol="0">
            <a:spAutoFit/>
          </a:bodyPr>
          <a:lstStyle/>
          <a:p>
            <a:pPr marR="6773" algn="r">
              <a:spcBef>
                <a:spcPts val="720"/>
              </a:spcBef>
            </a:pPr>
            <a:r>
              <a:rPr sz="2667" b="1" spc="-7" dirty="0">
                <a:latin typeface="Courier New"/>
                <a:cs typeface="Courier New"/>
              </a:rPr>
              <a:t>imm[31:0]</a:t>
            </a:r>
            <a:endParaRPr sz="2667">
              <a:latin typeface="Courier New"/>
              <a:cs typeface="Courier New"/>
            </a:endParaRPr>
          </a:p>
          <a:p>
            <a:pPr marL="398770" indent="-382684">
              <a:spcBef>
                <a:spcPts val="593"/>
              </a:spcBef>
              <a:buFont typeface="Arial"/>
              <a:buChar char="•"/>
              <a:tabLst>
                <a:tab pos="398770" algn="l"/>
                <a:tab pos="399617" algn="l"/>
              </a:tabLst>
            </a:pPr>
            <a:r>
              <a:rPr sz="2667" spc="33" dirty="0">
                <a:latin typeface="Gill Sans MT"/>
                <a:cs typeface="Gill Sans MT"/>
              </a:rPr>
              <a:t>High</a:t>
            </a:r>
            <a:r>
              <a:rPr sz="2667" spc="13" dirty="0">
                <a:latin typeface="Gill Sans MT"/>
                <a:cs typeface="Gill Sans MT"/>
              </a:rPr>
              <a:t> </a:t>
            </a:r>
            <a:r>
              <a:rPr sz="2667" spc="-187" dirty="0">
                <a:latin typeface="Gill Sans MT"/>
                <a:cs typeface="Gill Sans MT"/>
              </a:rPr>
              <a:t>12</a:t>
            </a:r>
            <a:r>
              <a:rPr sz="2667" spc="20" dirty="0">
                <a:latin typeface="Gill Sans MT"/>
                <a:cs typeface="Gill Sans MT"/>
              </a:rPr>
              <a:t> </a:t>
            </a:r>
            <a:r>
              <a:rPr sz="2667" spc="7" dirty="0">
                <a:latin typeface="Gill Sans MT"/>
                <a:cs typeface="Gill Sans MT"/>
              </a:rPr>
              <a:t>bits</a:t>
            </a:r>
            <a:r>
              <a:rPr sz="2667" spc="13" dirty="0">
                <a:latin typeface="Gill Sans MT"/>
                <a:cs typeface="Gill Sans MT"/>
              </a:rPr>
              <a:t> </a:t>
            </a:r>
            <a:r>
              <a:rPr sz="2667" spc="-40" dirty="0">
                <a:latin typeface="Gill Sans MT"/>
                <a:cs typeface="Gill Sans MT"/>
              </a:rPr>
              <a:t>of</a:t>
            </a:r>
            <a:r>
              <a:rPr sz="2667" spc="7" dirty="0">
                <a:latin typeface="Gill Sans MT"/>
                <a:cs typeface="Gill Sans MT"/>
              </a:rPr>
              <a:t> </a:t>
            </a:r>
            <a:r>
              <a:rPr sz="2667" spc="-20" dirty="0">
                <a:latin typeface="Gill Sans MT"/>
                <a:cs typeface="Gill Sans MT"/>
              </a:rPr>
              <a:t>instruction</a:t>
            </a:r>
            <a:r>
              <a:rPr sz="2667" spc="20" dirty="0">
                <a:latin typeface="Gill Sans MT"/>
                <a:cs typeface="Gill Sans MT"/>
              </a:rPr>
              <a:t> </a:t>
            </a:r>
            <a:r>
              <a:rPr sz="2667" spc="-53" dirty="0">
                <a:latin typeface="Gill Sans MT"/>
                <a:cs typeface="Gill Sans MT"/>
              </a:rPr>
              <a:t>(inst[31:20])</a:t>
            </a:r>
            <a:endParaRPr sz="2667">
              <a:latin typeface="Gill Sans MT"/>
              <a:cs typeface="Gill Sans MT"/>
            </a:endParaRPr>
          </a:p>
        </p:txBody>
      </p:sp>
      <p:sp>
        <p:nvSpPr>
          <p:cNvPr id="17" name="object 17"/>
          <p:cNvSpPr txBox="1"/>
          <p:nvPr/>
        </p:nvSpPr>
        <p:spPr>
          <a:xfrm>
            <a:off x="5112601" y="4257813"/>
            <a:ext cx="6299200" cy="427532"/>
          </a:xfrm>
          <a:prstGeom prst="rect">
            <a:avLst/>
          </a:prstGeom>
        </p:spPr>
        <p:txBody>
          <a:bodyPr vert="horz" wrap="square" lIns="0" tIns="16933" rIns="0" bIns="0" rtlCol="0">
            <a:spAutoFit/>
          </a:bodyPr>
          <a:lstStyle/>
          <a:p>
            <a:pPr marL="50799">
              <a:spcBef>
                <a:spcPts val="133"/>
              </a:spcBef>
            </a:pPr>
            <a:r>
              <a:rPr sz="2800" b="1" spc="-9" baseline="5952" dirty="0">
                <a:latin typeface="Courier New"/>
                <a:cs typeface="Courier New"/>
              </a:rPr>
              <a:t>imm[31:0]</a:t>
            </a:r>
            <a:r>
              <a:rPr sz="2800" b="1" spc="-509" baseline="5952" dirty="0">
                <a:latin typeface="Courier New"/>
                <a:cs typeface="Courier New"/>
              </a:rPr>
              <a:t> </a:t>
            </a:r>
            <a:r>
              <a:rPr sz="2667" spc="20" dirty="0">
                <a:latin typeface="Gill Sans MT"/>
                <a:cs typeface="Gill Sans MT"/>
              </a:rPr>
              <a:t>copied</a:t>
            </a:r>
            <a:r>
              <a:rPr sz="2667" spc="27" dirty="0">
                <a:latin typeface="Gill Sans MT"/>
                <a:cs typeface="Gill Sans MT"/>
              </a:rPr>
              <a:t> </a:t>
            </a:r>
            <a:r>
              <a:rPr sz="2667" spc="-160" dirty="0">
                <a:latin typeface="Gill Sans MT"/>
                <a:cs typeface="Gill Sans MT"/>
              </a:rPr>
              <a:t>to</a:t>
            </a:r>
            <a:r>
              <a:rPr sz="2667" spc="20" dirty="0">
                <a:latin typeface="Gill Sans MT"/>
                <a:cs typeface="Gill Sans MT"/>
              </a:rPr>
              <a:t> </a:t>
            </a:r>
            <a:r>
              <a:rPr sz="2667" spc="-47" dirty="0">
                <a:latin typeface="Gill Sans MT"/>
                <a:cs typeface="Gill Sans MT"/>
              </a:rPr>
              <a:t>low</a:t>
            </a:r>
            <a:r>
              <a:rPr sz="2667" spc="40" dirty="0">
                <a:latin typeface="Gill Sans MT"/>
                <a:cs typeface="Gill Sans MT"/>
              </a:rPr>
              <a:t> </a:t>
            </a:r>
            <a:r>
              <a:rPr sz="2667" spc="-187" dirty="0">
                <a:latin typeface="Gill Sans MT"/>
                <a:cs typeface="Gill Sans MT"/>
              </a:rPr>
              <a:t>12</a:t>
            </a:r>
            <a:r>
              <a:rPr sz="2667" spc="13" dirty="0">
                <a:latin typeface="Gill Sans MT"/>
                <a:cs typeface="Gill Sans MT"/>
              </a:rPr>
              <a:t> </a:t>
            </a:r>
            <a:r>
              <a:rPr sz="2667" spc="7" dirty="0">
                <a:latin typeface="Gill Sans MT"/>
                <a:cs typeface="Gill Sans MT"/>
              </a:rPr>
              <a:t>bits</a:t>
            </a:r>
            <a:r>
              <a:rPr sz="2667" spc="13" dirty="0">
                <a:latin typeface="Gill Sans MT"/>
                <a:cs typeface="Gill Sans MT"/>
              </a:rPr>
              <a:t> </a:t>
            </a:r>
            <a:r>
              <a:rPr sz="2667" spc="-40" dirty="0">
                <a:latin typeface="Gill Sans MT"/>
                <a:cs typeface="Gill Sans MT"/>
              </a:rPr>
              <a:t>of</a:t>
            </a:r>
            <a:r>
              <a:rPr sz="2667" spc="33" dirty="0">
                <a:latin typeface="Gill Sans MT"/>
                <a:cs typeface="Gill Sans MT"/>
              </a:rPr>
              <a:t> </a:t>
            </a:r>
            <a:r>
              <a:rPr sz="2667" spc="60" dirty="0">
                <a:latin typeface="Gill Sans MT"/>
                <a:cs typeface="Gill Sans MT"/>
              </a:rPr>
              <a:t>immediate</a:t>
            </a:r>
            <a:endParaRPr sz="2667">
              <a:latin typeface="Gill Sans MT"/>
              <a:cs typeface="Gill Sans MT"/>
            </a:endParaRPr>
          </a:p>
        </p:txBody>
      </p:sp>
      <p:sp>
        <p:nvSpPr>
          <p:cNvPr id="18" name="object 18"/>
          <p:cNvSpPr txBox="1"/>
          <p:nvPr/>
        </p:nvSpPr>
        <p:spPr>
          <a:xfrm>
            <a:off x="6144282" y="4664214"/>
            <a:ext cx="5955453" cy="1658830"/>
          </a:xfrm>
          <a:prstGeom prst="rect">
            <a:avLst/>
          </a:prstGeom>
        </p:spPr>
        <p:txBody>
          <a:bodyPr vert="horz" wrap="square" lIns="0" tIns="16933" rIns="0" bIns="0" rtlCol="0">
            <a:spAutoFit/>
          </a:bodyPr>
          <a:lstStyle/>
          <a:p>
            <a:pPr marL="398770">
              <a:spcBef>
                <a:spcPts val="133"/>
              </a:spcBef>
            </a:pPr>
            <a:r>
              <a:rPr sz="2667" spc="-107" dirty="0">
                <a:latin typeface="Gill Sans MT"/>
                <a:cs typeface="Gill Sans MT"/>
              </a:rPr>
              <a:t>(imm[11:0])</a:t>
            </a:r>
            <a:endParaRPr sz="2667">
              <a:latin typeface="Gill Sans MT"/>
              <a:cs typeface="Gill Sans MT"/>
            </a:endParaRPr>
          </a:p>
          <a:p>
            <a:pPr marL="398770" marR="6773" indent="-382684">
              <a:buFont typeface="Arial"/>
              <a:buChar char="•"/>
              <a:tabLst>
                <a:tab pos="398770" algn="l"/>
                <a:tab pos="399617" algn="l"/>
              </a:tabLst>
            </a:pPr>
            <a:r>
              <a:rPr sz="2667" spc="47" dirty="0">
                <a:latin typeface="Gill Sans MT"/>
                <a:cs typeface="Gill Sans MT"/>
              </a:rPr>
              <a:t>Immediate</a:t>
            </a:r>
            <a:r>
              <a:rPr sz="2667" spc="-13" dirty="0">
                <a:latin typeface="Gill Sans MT"/>
                <a:cs typeface="Gill Sans MT"/>
              </a:rPr>
              <a:t> </a:t>
            </a:r>
            <a:r>
              <a:rPr sz="2667" spc="33" dirty="0">
                <a:latin typeface="Gill Sans MT"/>
                <a:cs typeface="Gill Sans MT"/>
              </a:rPr>
              <a:t>is</a:t>
            </a:r>
            <a:r>
              <a:rPr sz="2667" spc="27" dirty="0">
                <a:latin typeface="Gill Sans MT"/>
                <a:cs typeface="Gill Sans MT"/>
              </a:rPr>
              <a:t> </a:t>
            </a:r>
            <a:r>
              <a:rPr sz="2667" spc="67" dirty="0">
                <a:latin typeface="Gill Sans MT"/>
                <a:cs typeface="Gill Sans MT"/>
              </a:rPr>
              <a:t>sign-extended</a:t>
            </a:r>
            <a:r>
              <a:rPr sz="2667" spc="-13" dirty="0">
                <a:latin typeface="Gill Sans MT"/>
                <a:cs typeface="Gill Sans MT"/>
              </a:rPr>
              <a:t> </a:t>
            </a:r>
            <a:r>
              <a:rPr sz="2667" spc="20" dirty="0">
                <a:latin typeface="Gill Sans MT"/>
                <a:cs typeface="Gill Sans MT"/>
              </a:rPr>
              <a:t>by</a:t>
            </a:r>
            <a:r>
              <a:rPr sz="2667" spc="7" dirty="0">
                <a:latin typeface="Gill Sans MT"/>
                <a:cs typeface="Gill Sans MT"/>
              </a:rPr>
              <a:t> </a:t>
            </a:r>
            <a:r>
              <a:rPr sz="2667" spc="47" dirty="0">
                <a:latin typeface="Gill Sans MT"/>
                <a:cs typeface="Gill Sans MT"/>
              </a:rPr>
              <a:t>copying </a:t>
            </a:r>
            <a:r>
              <a:rPr sz="2667" spc="-727" dirty="0">
                <a:latin typeface="Gill Sans MT"/>
                <a:cs typeface="Gill Sans MT"/>
              </a:rPr>
              <a:t> </a:t>
            </a:r>
            <a:r>
              <a:rPr sz="2667" spc="73" dirty="0">
                <a:latin typeface="Gill Sans MT"/>
                <a:cs typeface="Gill Sans MT"/>
              </a:rPr>
              <a:t>value </a:t>
            </a:r>
            <a:r>
              <a:rPr sz="2667" spc="-40" dirty="0">
                <a:latin typeface="Gill Sans MT"/>
                <a:cs typeface="Gill Sans MT"/>
              </a:rPr>
              <a:t>of </a:t>
            </a:r>
            <a:r>
              <a:rPr sz="2667" spc="-93" dirty="0">
                <a:latin typeface="Gill Sans MT"/>
                <a:cs typeface="Gill Sans MT"/>
              </a:rPr>
              <a:t>inst[31] </a:t>
            </a:r>
            <a:r>
              <a:rPr sz="2667" spc="-160" dirty="0">
                <a:latin typeface="Gill Sans MT"/>
                <a:cs typeface="Gill Sans MT"/>
              </a:rPr>
              <a:t>to</a:t>
            </a:r>
            <a:r>
              <a:rPr sz="2667" spc="-152" dirty="0">
                <a:latin typeface="Gill Sans MT"/>
                <a:cs typeface="Gill Sans MT"/>
              </a:rPr>
              <a:t> </a:t>
            </a:r>
            <a:r>
              <a:rPr sz="2667" spc="-7" dirty="0">
                <a:latin typeface="Gill Sans MT"/>
                <a:cs typeface="Gill Sans MT"/>
              </a:rPr>
              <a:t>fill </a:t>
            </a:r>
            <a:r>
              <a:rPr sz="2667" spc="-27" dirty="0">
                <a:latin typeface="Gill Sans MT"/>
                <a:cs typeface="Gill Sans MT"/>
              </a:rPr>
              <a:t>the </a:t>
            </a:r>
            <a:r>
              <a:rPr sz="2667" spc="33" dirty="0">
                <a:latin typeface="Gill Sans MT"/>
                <a:cs typeface="Gill Sans MT"/>
              </a:rPr>
              <a:t>upper </a:t>
            </a:r>
            <a:r>
              <a:rPr sz="2667" spc="40" dirty="0">
                <a:latin typeface="Gill Sans MT"/>
                <a:cs typeface="Gill Sans MT"/>
              </a:rPr>
              <a:t>20 </a:t>
            </a:r>
            <a:r>
              <a:rPr sz="2667" spc="7" dirty="0">
                <a:latin typeface="Gill Sans MT"/>
                <a:cs typeface="Gill Sans MT"/>
              </a:rPr>
              <a:t>bits </a:t>
            </a:r>
            <a:r>
              <a:rPr sz="2667" spc="13" dirty="0">
                <a:latin typeface="Gill Sans MT"/>
                <a:cs typeface="Gill Sans MT"/>
              </a:rPr>
              <a:t> </a:t>
            </a:r>
            <a:r>
              <a:rPr sz="2667" spc="-40" dirty="0">
                <a:latin typeface="Gill Sans MT"/>
                <a:cs typeface="Gill Sans MT"/>
              </a:rPr>
              <a:t>of</a:t>
            </a:r>
            <a:r>
              <a:rPr sz="2667" spc="7" dirty="0">
                <a:latin typeface="Gill Sans MT"/>
                <a:cs typeface="Gill Sans MT"/>
              </a:rPr>
              <a:t> </a:t>
            </a:r>
            <a:r>
              <a:rPr sz="2667" spc="-27" dirty="0">
                <a:latin typeface="Gill Sans MT"/>
                <a:cs typeface="Gill Sans MT"/>
              </a:rPr>
              <a:t>the</a:t>
            </a:r>
            <a:r>
              <a:rPr sz="2667" spc="13" dirty="0">
                <a:latin typeface="Gill Sans MT"/>
                <a:cs typeface="Gill Sans MT"/>
              </a:rPr>
              <a:t> </a:t>
            </a:r>
            <a:r>
              <a:rPr sz="2667" spc="60" dirty="0">
                <a:latin typeface="Gill Sans MT"/>
                <a:cs typeface="Gill Sans MT"/>
              </a:rPr>
              <a:t>immediate</a:t>
            </a:r>
            <a:r>
              <a:rPr sz="2667" spc="7" dirty="0">
                <a:latin typeface="Gill Sans MT"/>
                <a:cs typeface="Gill Sans MT"/>
              </a:rPr>
              <a:t> </a:t>
            </a:r>
            <a:r>
              <a:rPr sz="2667" spc="73" dirty="0">
                <a:latin typeface="Gill Sans MT"/>
                <a:cs typeface="Gill Sans MT"/>
              </a:rPr>
              <a:t>value</a:t>
            </a:r>
            <a:r>
              <a:rPr sz="2667" spc="-7" dirty="0">
                <a:latin typeface="Gill Sans MT"/>
                <a:cs typeface="Gill Sans MT"/>
              </a:rPr>
              <a:t> </a:t>
            </a:r>
            <a:r>
              <a:rPr sz="2667" spc="-87" dirty="0">
                <a:latin typeface="Gill Sans MT"/>
                <a:cs typeface="Gill Sans MT"/>
              </a:rPr>
              <a:t>(imm[31:12])</a:t>
            </a:r>
            <a:endParaRPr sz="2667">
              <a:latin typeface="Gill Sans MT"/>
              <a:cs typeface="Gill Sans MT"/>
            </a:endParaRPr>
          </a:p>
        </p:txBody>
      </p:sp>
      <p:sp>
        <p:nvSpPr>
          <p:cNvPr id="19" name="object 19"/>
          <p:cNvSpPr txBox="1"/>
          <p:nvPr/>
        </p:nvSpPr>
        <p:spPr>
          <a:xfrm>
            <a:off x="1480207" y="848778"/>
            <a:ext cx="2191173" cy="683948"/>
          </a:xfrm>
          <a:prstGeom prst="rect">
            <a:avLst/>
          </a:prstGeom>
        </p:spPr>
        <p:txBody>
          <a:bodyPr vert="horz" wrap="square" lIns="0" tIns="16933" rIns="0" bIns="0" rtlCol="0">
            <a:spAutoFit/>
          </a:bodyPr>
          <a:lstStyle/>
          <a:p>
            <a:pPr marL="16933">
              <a:lnSpc>
                <a:spcPts val="2767"/>
              </a:lnSpc>
              <a:spcBef>
                <a:spcPts val="133"/>
              </a:spcBef>
            </a:pPr>
            <a:r>
              <a:rPr sz="2333" b="1" spc="-7" dirty="0">
                <a:latin typeface="Courier New"/>
                <a:cs typeface="Courier New"/>
              </a:rPr>
              <a:t>-inst[31]-</a:t>
            </a:r>
            <a:endParaRPr sz="2333">
              <a:latin typeface="Courier New"/>
              <a:cs typeface="Courier New"/>
            </a:endParaRPr>
          </a:p>
          <a:p>
            <a:pPr marL="1411358">
              <a:lnSpc>
                <a:spcPts val="2367"/>
              </a:lnSpc>
            </a:pPr>
            <a:r>
              <a:rPr sz="2000" b="1" spc="-7" dirty="0">
                <a:latin typeface="Courier New"/>
                <a:cs typeface="Courier New"/>
              </a:rPr>
              <a:t>31</a:t>
            </a:r>
            <a:r>
              <a:rPr sz="2000" b="1" spc="-120" dirty="0">
                <a:latin typeface="Courier New"/>
                <a:cs typeface="Courier New"/>
              </a:rPr>
              <a:t> </a:t>
            </a:r>
            <a:r>
              <a:rPr sz="2000" b="1" spc="-7" dirty="0">
                <a:latin typeface="Courier New"/>
                <a:cs typeface="Courier New"/>
              </a:rPr>
              <a:t>30</a:t>
            </a:r>
            <a:endParaRPr sz="2000">
              <a:latin typeface="Courier New"/>
              <a:cs typeface="Courier New"/>
            </a:endParaRPr>
          </a:p>
        </p:txBody>
      </p:sp>
      <p:sp>
        <p:nvSpPr>
          <p:cNvPr id="20" name="object 20"/>
          <p:cNvSpPr txBox="1"/>
          <p:nvPr/>
        </p:nvSpPr>
        <p:spPr>
          <a:xfrm>
            <a:off x="5702753" y="1195695"/>
            <a:ext cx="69426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2</a:t>
            </a:r>
            <a:r>
              <a:rPr sz="2000" b="1" dirty="0">
                <a:latin typeface="Courier New"/>
                <a:cs typeface="Courier New"/>
              </a:rPr>
              <a:t>0</a:t>
            </a:r>
            <a:r>
              <a:rPr sz="2000" b="1" spc="-807" dirty="0">
                <a:latin typeface="Courier New"/>
                <a:cs typeface="Courier New"/>
              </a:rPr>
              <a:t> </a:t>
            </a:r>
            <a:r>
              <a:rPr sz="2000" b="1" spc="-7" dirty="0">
                <a:latin typeface="Courier New"/>
                <a:cs typeface="Courier New"/>
              </a:rPr>
              <a:t>19</a:t>
            </a:r>
            <a:endParaRPr sz="2000">
              <a:latin typeface="Courier New"/>
              <a:cs typeface="Courier New"/>
            </a:endParaRPr>
          </a:p>
        </p:txBody>
      </p:sp>
      <p:sp>
        <p:nvSpPr>
          <p:cNvPr id="21" name="object 21"/>
          <p:cNvSpPr txBox="1"/>
          <p:nvPr/>
        </p:nvSpPr>
        <p:spPr>
          <a:xfrm>
            <a:off x="7087307" y="1195695"/>
            <a:ext cx="655320"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1</a:t>
            </a:r>
            <a:r>
              <a:rPr sz="2000" b="1" spc="87" dirty="0">
                <a:latin typeface="Courier New"/>
                <a:cs typeface="Courier New"/>
              </a:rPr>
              <a:t>5</a:t>
            </a:r>
            <a:r>
              <a:rPr sz="2000" b="1" spc="-7" dirty="0">
                <a:latin typeface="Courier New"/>
                <a:cs typeface="Courier New"/>
              </a:rPr>
              <a:t>14</a:t>
            </a:r>
            <a:endParaRPr sz="2000">
              <a:latin typeface="Courier New"/>
              <a:cs typeface="Courier New"/>
            </a:endParaRPr>
          </a:p>
        </p:txBody>
      </p:sp>
      <p:sp>
        <p:nvSpPr>
          <p:cNvPr id="22" name="object 22"/>
          <p:cNvSpPr txBox="1"/>
          <p:nvPr/>
        </p:nvSpPr>
        <p:spPr>
          <a:xfrm>
            <a:off x="8566095" y="1195949"/>
            <a:ext cx="67140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1</a:t>
            </a:r>
            <a:r>
              <a:rPr sz="2000" b="1" dirty="0">
                <a:latin typeface="Courier New"/>
                <a:cs typeface="Courier New"/>
              </a:rPr>
              <a:t>2</a:t>
            </a:r>
            <a:r>
              <a:rPr sz="2000" b="1" spc="-987" dirty="0">
                <a:latin typeface="Courier New"/>
                <a:cs typeface="Courier New"/>
              </a:rPr>
              <a:t> </a:t>
            </a:r>
            <a:r>
              <a:rPr sz="2000" b="1" spc="-7" dirty="0">
                <a:latin typeface="Courier New"/>
                <a:cs typeface="Courier New"/>
              </a:rPr>
              <a:t>11</a:t>
            </a:r>
            <a:endParaRPr sz="2000">
              <a:latin typeface="Courier New"/>
              <a:cs typeface="Courier New"/>
            </a:endParaRPr>
          </a:p>
        </p:txBody>
      </p:sp>
      <p:sp>
        <p:nvSpPr>
          <p:cNvPr id="23" name="object 23"/>
          <p:cNvSpPr txBox="1"/>
          <p:nvPr/>
        </p:nvSpPr>
        <p:spPr>
          <a:xfrm>
            <a:off x="10206173" y="1195949"/>
            <a:ext cx="348827" cy="324875"/>
          </a:xfrm>
          <a:prstGeom prst="rect">
            <a:avLst/>
          </a:prstGeom>
        </p:spPr>
        <p:txBody>
          <a:bodyPr vert="horz" wrap="square" lIns="0" tIns="16933" rIns="0" bIns="0" rtlCol="0">
            <a:spAutoFit/>
          </a:bodyPr>
          <a:lstStyle/>
          <a:p>
            <a:pPr marL="16933">
              <a:spcBef>
                <a:spcPts val="133"/>
              </a:spcBef>
            </a:pPr>
            <a:r>
              <a:rPr sz="2000" b="1" spc="73" dirty="0">
                <a:latin typeface="Courier New"/>
                <a:cs typeface="Courier New"/>
              </a:rPr>
              <a:t>7</a:t>
            </a:r>
            <a:r>
              <a:rPr sz="2000" b="1" dirty="0">
                <a:latin typeface="Courier New"/>
                <a:cs typeface="Courier New"/>
              </a:rPr>
              <a:t>6</a:t>
            </a:r>
            <a:endParaRPr sz="2000">
              <a:latin typeface="Courier New"/>
              <a:cs typeface="Courier New"/>
            </a:endParaRPr>
          </a:p>
        </p:txBody>
      </p:sp>
      <p:sp>
        <p:nvSpPr>
          <p:cNvPr id="24" name="object 24"/>
          <p:cNvSpPr txBox="1"/>
          <p:nvPr/>
        </p:nvSpPr>
        <p:spPr>
          <a:xfrm>
            <a:off x="11852348" y="1195949"/>
            <a:ext cx="1871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0</a:t>
            </a:r>
            <a:endParaRPr sz="2000">
              <a:latin typeface="Courier New"/>
              <a:cs typeface="Courier New"/>
            </a:endParaRPr>
          </a:p>
        </p:txBody>
      </p:sp>
      <p:graphicFrame>
        <p:nvGraphicFramePr>
          <p:cNvPr id="25" name="object 25"/>
          <p:cNvGraphicFramePr>
            <a:graphicFrameLocks noGrp="1"/>
          </p:cNvGraphicFramePr>
          <p:nvPr/>
        </p:nvGraphicFramePr>
        <p:xfrm>
          <a:off x="2899097" y="1487423"/>
          <a:ext cx="9206650" cy="1922272"/>
        </p:xfrm>
        <a:graphic>
          <a:graphicData uri="http://schemas.openxmlformats.org/drawingml/2006/table">
            <a:tbl>
              <a:tblPr firstRow="1" bandRow="1">
                <a:tableStyleId>{2D5ABB26-0587-4C30-8999-92F81FD0307C}</a:tableStyleId>
              </a:tblPr>
              <a:tblGrid>
                <a:gridCol w="246380">
                  <a:extLst>
                    <a:ext uri="{9D8B030D-6E8A-4147-A177-3AD203B41FA5}">
                      <a16:colId xmlns:a16="http://schemas.microsoft.com/office/drawing/2014/main" val="20000"/>
                    </a:ext>
                  </a:extLst>
                </a:gridCol>
                <a:gridCol w="2891367">
                  <a:extLst>
                    <a:ext uri="{9D8B030D-6E8A-4147-A177-3AD203B41FA5}">
                      <a16:colId xmlns:a16="http://schemas.microsoft.com/office/drawing/2014/main" val="20001"/>
                    </a:ext>
                  </a:extLst>
                </a:gridCol>
                <a:gridCol w="1365673">
                  <a:extLst>
                    <a:ext uri="{9D8B030D-6E8A-4147-A177-3AD203B41FA5}">
                      <a16:colId xmlns:a16="http://schemas.microsoft.com/office/drawing/2014/main" val="20002"/>
                    </a:ext>
                  </a:extLst>
                </a:gridCol>
                <a:gridCol w="1451185">
                  <a:extLst>
                    <a:ext uri="{9D8B030D-6E8A-4147-A177-3AD203B41FA5}">
                      <a16:colId xmlns:a16="http://schemas.microsoft.com/office/drawing/2014/main" val="20003"/>
                    </a:ext>
                  </a:extLst>
                </a:gridCol>
                <a:gridCol w="271780">
                  <a:extLst>
                    <a:ext uri="{9D8B030D-6E8A-4147-A177-3AD203B41FA5}">
                      <a16:colId xmlns:a16="http://schemas.microsoft.com/office/drawing/2014/main" val="20004"/>
                    </a:ext>
                  </a:extLst>
                </a:gridCol>
                <a:gridCol w="1180252">
                  <a:extLst>
                    <a:ext uri="{9D8B030D-6E8A-4147-A177-3AD203B41FA5}">
                      <a16:colId xmlns:a16="http://schemas.microsoft.com/office/drawing/2014/main" val="20005"/>
                    </a:ext>
                  </a:extLst>
                </a:gridCol>
                <a:gridCol w="1800013">
                  <a:extLst>
                    <a:ext uri="{9D8B030D-6E8A-4147-A177-3AD203B41FA5}">
                      <a16:colId xmlns:a16="http://schemas.microsoft.com/office/drawing/2014/main" val="20006"/>
                    </a:ext>
                  </a:extLst>
                </a:gridCol>
              </a:tblGrid>
              <a:tr h="382016">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52755">
                        <a:lnSpc>
                          <a:spcPts val="1964"/>
                        </a:lnSpc>
                        <a:spcBef>
                          <a:spcPts val="190"/>
                        </a:spcBef>
                      </a:pPr>
                      <a:r>
                        <a:rPr sz="2300" b="1" spc="-5" dirty="0">
                          <a:latin typeface="Courier New"/>
                          <a:cs typeface="Courier New"/>
                        </a:rPr>
                        <a:t>imm[11:0]</a:t>
                      </a:r>
                      <a:endParaRPr sz="2300">
                        <a:latin typeface="Courier New"/>
                        <a:cs typeface="Courier New"/>
                      </a:endParaRPr>
                    </a:p>
                  </a:txBody>
                  <a:tcPr marL="0" marR="0" marT="3217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9560">
                        <a:lnSpc>
                          <a:spcPts val="2075"/>
                        </a:lnSpc>
                        <a:spcBef>
                          <a:spcPts val="80"/>
                        </a:spcBef>
                      </a:pPr>
                      <a:r>
                        <a:rPr sz="2300" b="1" spc="-10" dirty="0">
                          <a:latin typeface="Courier New"/>
                          <a:cs typeface="Courier New"/>
                        </a:rPr>
                        <a:t>rs1</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63195">
                        <a:lnSpc>
                          <a:spcPts val="2075"/>
                        </a:lnSpc>
                        <a:spcBef>
                          <a:spcPts val="80"/>
                        </a:spcBef>
                      </a:pPr>
                      <a:r>
                        <a:rPr sz="2300" b="1" dirty="0">
                          <a:latin typeface="Courier New"/>
                          <a:cs typeface="Courier New"/>
                        </a:rPr>
                        <a:t>funct3</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gridSpan="2">
                  <a:txBody>
                    <a:bodyPr/>
                    <a:lstStyle/>
                    <a:p>
                      <a:pPr marR="34290" algn="ctr">
                        <a:lnSpc>
                          <a:spcPts val="2075"/>
                        </a:lnSpc>
                        <a:spcBef>
                          <a:spcPts val="80"/>
                        </a:spcBef>
                      </a:pPr>
                      <a:r>
                        <a:rPr sz="2300" b="1" spc="5" dirty="0">
                          <a:latin typeface="Courier New"/>
                          <a:cs typeface="Courier New"/>
                        </a:rPr>
                        <a:t>rd</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hMerge="1">
                  <a:txBody>
                    <a:bodyPr/>
                    <a:lstStyle/>
                    <a:p>
                      <a:endParaRPr/>
                    </a:p>
                  </a:txBody>
                  <a:tcPr marL="0" marR="0" marT="0" marB="0"/>
                </a:tc>
                <a:tc>
                  <a:txBody>
                    <a:bodyPr/>
                    <a:lstStyle/>
                    <a:p>
                      <a:pPr marL="151130" marR="57785">
                        <a:lnSpc>
                          <a:spcPts val="2075"/>
                        </a:lnSpc>
                        <a:spcBef>
                          <a:spcPts val="80"/>
                        </a:spcBef>
                      </a:pPr>
                      <a:r>
                        <a:rPr sz="2300" b="1" dirty="0">
                          <a:latin typeface="Courier New"/>
                          <a:cs typeface="Courier New"/>
                        </a:rPr>
                        <a:t>opcode</a:t>
                      </a:r>
                      <a:endParaRPr sz="2300">
                        <a:latin typeface="Courier New"/>
                        <a:cs typeface="Courier New"/>
                      </a:endParaRPr>
                    </a:p>
                  </a:txBody>
                  <a:tcPr marL="0" marR="0" marT="13547"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r h="1133856">
                <a:tc gridSpan="7">
                  <a:txBody>
                    <a:bodyPr/>
                    <a:lstStyle/>
                    <a:p>
                      <a:pPr marL="1600200">
                        <a:lnSpc>
                          <a:spcPct val="100000"/>
                        </a:lnSpc>
                        <a:spcBef>
                          <a:spcPts val="65"/>
                        </a:spcBef>
                        <a:tabLst>
                          <a:tab pos="5378450" algn="l"/>
                        </a:tabLst>
                      </a:pPr>
                      <a:r>
                        <a:rPr sz="3500" b="1" spc="7" baseline="12698" dirty="0">
                          <a:latin typeface="Courier New"/>
                          <a:cs typeface="Courier New"/>
                        </a:rPr>
                        <a:t>1</a:t>
                      </a:r>
                      <a:r>
                        <a:rPr sz="3500" b="1" baseline="12698" dirty="0">
                          <a:latin typeface="Courier New"/>
                          <a:cs typeface="Courier New"/>
                        </a:rPr>
                        <a:t>2	</a:t>
                      </a:r>
                      <a:r>
                        <a:rPr sz="2700" b="1" spc="-5" dirty="0">
                          <a:latin typeface="Courier New"/>
                          <a:cs typeface="Courier New"/>
                        </a:rPr>
                        <a:t>inst[31:0]</a:t>
                      </a:r>
                      <a:endParaRPr sz="2700">
                        <a:latin typeface="Courier New"/>
                        <a:cs typeface="Courier New"/>
                      </a:endParaRPr>
                    </a:p>
                  </a:txBody>
                  <a:tcPr marL="0" marR="0" marT="11007" marB="0">
                    <a:lnL w="38100">
                      <a:solidFill>
                        <a:srgbClr val="000000"/>
                      </a:solidFill>
                      <a:prstDash val="solid"/>
                    </a:lnL>
                    <a:lnT w="38100">
                      <a:solidFill>
                        <a:srgbClr val="00000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06400">
                <a:tc gridSpan="5">
                  <a:txBody>
                    <a:bodyPr/>
                    <a:lstStyle/>
                    <a:p>
                      <a:pPr marL="118745">
                        <a:lnSpc>
                          <a:spcPts val="2155"/>
                        </a:lnSpc>
                      </a:pPr>
                      <a:r>
                        <a:rPr sz="2700" b="1" spc="-5" dirty="0">
                          <a:latin typeface="Courier New"/>
                          <a:cs typeface="Courier New"/>
                        </a:rPr>
                        <a:t>--inst[31]-(sign-extension)--</a:t>
                      </a:r>
                      <a:endParaRPr sz="2700">
                        <a:latin typeface="Courier New"/>
                        <a:cs typeface="Courier New"/>
                      </a:endParaRPr>
                    </a:p>
                  </a:txBody>
                  <a:tcPr marL="0" marR="0" marT="0" marB="0">
                    <a:lnL w="28575">
                      <a:solidFill>
                        <a:srgbClr val="000000"/>
                      </a:solidFill>
                      <a:prstDash val="solid"/>
                    </a:lnL>
                    <a:lnR w="38100">
                      <a:solidFill>
                        <a:srgbClr val="000000"/>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247650" marR="57785">
                        <a:lnSpc>
                          <a:spcPts val="2150"/>
                        </a:lnSpc>
                      </a:pPr>
                      <a:r>
                        <a:rPr sz="2700" b="1" spc="-5" dirty="0">
                          <a:latin typeface="Courier New"/>
                          <a:cs typeface="Courier New"/>
                        </a:rPr>
                        <a:t>inst[30:20]</a:t>
                      </a:r>
                      <a:endParaRPr sz="2700">
                        <a:latin typeface="Courier New"/>
                        <a:cs typeface="Courier New"/>
                      </a:endParaRPr>
                    </a:p>
                  </a:txBody>
                  <a:tcPr marL="0" marR="0" marT="0"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6" name="object 26"/>
          <p:cNvSpPr/>
          <p:nvPr/>
        </p:nvSpPr>
        <p:spPr>
          <a:xfrm>
            <a:off x="2817369" y="1437640"/>
            <a:ext cx="408940" cy="487680"/>
          </a:xfrm>
          <a:custGeom>
            <a:avLst/>
            <a:gdLst/>
            <a:ahLst/>
            <a:cxnLst/>
            <a:rect l="l" t="t" r="r" b="b"/>
            <a:pathLst>
              <a:path w="306705" h="365759">
                <a:moveTo>
                  <a:pt x="0" y="182879"/>
                </a:moveTo>
                <a:lnTo>
                  <a:pt x="5470" y="134262"/>
                </a:lnTo>
                <a:lnTo>
                  <a:pt x="20909" y="90576"/>
                </a:lnTo>
                <a:lnTo>
                  <a:pt x="44857" y="53563"/>
                </a:lnTo>
                <a:lnTo>
                  <a:pt x="75855" y="24968"/>
                </a:lnTo>
                <a:lnTo>
                  <a:pt x="112443" y="6532"/>
                </a:lnTo>
                <a:lnTo>
                  <a:pt x="153162" y="0"/>
                </a:lnTo>
                <a:lnTo>
                  <a:pt x="193880" y="6532"/>
                </a:lnTo>
                <a:lnTo>
                  <a:pt x="230468" y="24968"/>
                </a:lnTo>
                <a:lnTo>
                  <a:pt x="261466" y="53563"/>
                </a:lnTo>
                <a:lnTo>
                  <a:pt x="285414" y="90576"/>
                </a:lnTo>
                <a:lnTo>
                  <a:pt x="300853" y="134262"/>
                </a:lnTo>
                <a:lnTo>
                  <a:pt x="306324" y="182879"/>
                </a:lnTo>
                <a:lnTo>
                  <a:pt x="300853" y="231497"/>
                </a:lnTo>
                <a:lnTo>
                  <a:pt x="285414" y="275183"/>
                </a:lnTo>
                <a:lnTo>
                  <a:pt x="261466" y="312196"/>
                </a:lnTo>
                <a:lnTo>
                  <a:pt x="230468" y="340791"/>
                </a:lnTo>
                <a:lnTo>
                  <a:pt x="193880" y="359227"/>
                </a:lnTo>
                <a:lnTo>
                  <a:pt x="153162" y="365759"/>
                </a:lnTo>
                <a:lnTo>
                  <a:pt x="112443" y="359227"/>
                </a:lnTo>
                <a:lnTo>
                  <a:pt x="75855" y="340791"/>
                </a:lnTo>
                <a:lnTo>
                  <a:pt x="44857" y="312196"/>
                </a:lnTo>
                <a:lnTo>
                  <a:pt x="20909" y="275183"/>
                </a:lnTo>
                <a:lnTo>
                  <a:pt x="5470" y="231497"/>
                </a:lnTo>
                <a:lnTo>
                  <a:pt x="0" y="182879"/>
                </a:lnTo>
                <a:close/>
              </a:path>
            </a:pathLst>
          </a:custGeom>
          <a:ln w="25400">
            <a:solidFill>
              <a:srgbClr val="FFC000"/>
            </a:solidFill>
          </a:ln>
        </p:spPr>
        <p:txBody>
          <a:bodyPr wrap="square" lIns="0" tIns="0" rIns="0" bIns="0" rtlCol="0"/>
          <a:lstStyle/>
          <a:p>
            <a:endParaRPr sz="2400"/>
          </a:p>
        </p:txBody>
      </p:sp>
      <p:sp>
        <p:nvSpPr>
          <p:cNvPr id="27" name="Date Placeholder 26">
            <a:extLst>
              <a:ext uri="{FF2B5EF4-FFF2-40B4-BE49-F238E27FC236}">
                <a16:creationId xmlns:a16="http://schemas.microsoft.com/office/drawing/2014/main" id="{69A3851E-2863-4636-9CE1-2902A0B88AF6}"/>
              </a:ext>
            </a:extLst>
          </p:cNvPr>
          <p:cNvSpPr>
            <a:spLocks noGrp="1"/>
          </p:cNvSpPr>
          <p:nvPr>
            <p:ph type="dt" sz="half" idx="10"/>
          </p:nvPr>
        </p:nvSpPr>
        <p:spPr/>
        <p:txBody>
          <a:bodyPr/>
          <a:lstStyle/>
          <a:p>
            <a:fld id="{C06969AC-9269-4FA2-ACC7-DB6E6E640DD6}" type="datetime1">
              <a:rPr lang="en-US" smtClean="0"/>
              <a:t>5/11/2024</a:t>
            </a:fld>
            <a:endParaRPr lang="en-US"/>
          </a:p>
        </p:txBody>
      </p:sp>
      <p:sp>
        <p:nvSpPr>
          <p:cNvPr id="28" name="Slide Number Placeholder 27">
            <a:extLst>
              <a:ext uri="{FF2B5EF4-FFF2-40B4-BE49-F238E27FC236}">
                <a16:creationId xmlns:a16="http://schemas.microsoft.com/office/drawing/2014/main" id="{1F77DE5D-B8B9-4DE2-87B7-D4027F3EE285}"/>
              </a:ext>
            </a:extLst>
          </p:cNvPr>
          <p:cNvSpPr>
            <a:spLocks noGrp="1"/>
          </p:cNvSpPr>
          <p:nvPr>
            <p:ph type="sldNum" sz="quarter" idx="12"/>
          </p:nvPr>
        </p:nvSpPr>
        <p:spPr/>
        <p:txBody>
          <a:bodyPr/>
          <a:lstStyle/>
          <a:p>
            <a:fld id="{AB6352F2-FB44-4DA6-821F-C2F4E454E2C0}"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5"/>
            <a:ext cx="7111916" cy="695062"/>
          </a:xfrm>
          <a:prstGeom prst="rect">
            <a:avLst/>
          </a:prstGeom>
        </p:spPr>
        <p:txBody>
          <a:bodyPr vert="horz" wrap="square" lIns="0" tIns="17780" rIns="0" bIns="0" rtlCol="0" anchor="ctr">
            <a:spAutoFit/>
          </a:bodyPr>
          <a:lstStyle/>
          <a:p>
            <a:pPr marL="16933">
              <a:lnSpc>
                <a:spcPct val="100000"/>
              </a:lnSpc>
              <a:spcBef>
                <a:spcPts val="140"/>
              </a:spcBef>
            </a:pPr>
            <a:r>
              <a:rPr spc="-420" dirty="0"/>
              <a:t>A</a:t>
            </a:r>
            <a:r>
              <a:rPr spc="107" dirty="0"/>
              <a:t>dd</a:t>
            </a:r>
            <a:r>
              <a:rPr spc="-13" dirty="0"/>
              <a:t>i</a:t>
            </a:r>
            <a:r>
              <a:rPr spc="87" dirty="0"/>
              <a:t>n</a:t>
            </a:r>
            <a:r>
              <a:rPr spc="527" dirty="0"/>
              <a:t>g</a:t>
            </a:r>
            <a:r>
              <a:rPr spc="-400" dirty="0"/>
              <a:t> </a:t>
            </a:r>
            <a:r>
              <a:rPr b="1" spc="-120" dirty="0">
                <a:latin typeface="Courier New"/>
                <a:cs typeface="Courier New"/>
              </a:rPr>
              <a:t>add</a:t>
            </a:r>
            <a:r>
              <a:rPr b="1" dirty="0">
                <a:latin typeface="Courier New"/>
                <a:cs typeface="Courier New"/>
              </a:rPr>
              <a:t>i</a:t>
            </a:r>
            <a:r>
              <a:rPr b="1" spc="-1733" dirty="0">
                <a:latin typeface="Courier New"/>
                <a:cs typeface="Courier New"/>
              </a:rPr>
              <a:t> </a:t>
            </a:r>
            <a:r>
              <a:rPr spc="-87" dirty="0"/>
              <a:t>t</a:t>
            </a:r>
            <a:r>
              <a:rPr spc="-113" dirty="0"/>
              <a:t>o</a:t>
            </a:r>
            <a:r>
              <a:rPr spc="-367" dirty="0"/>
              <a:t> </a:t>
            </a:r>
            <a:r>
              <a:rPr spc="-579" dirty="0"/>
              <a:t>D</a:t>
            </a:r>
            <a:r>
              <a:rPr spc="247" dirty="0"/>
              <a:t>a</a:t>
            </a:r>
            <a:r>
              <a:rPr spc="113" dirty="0"/>
              <a:t>t</a:t>
            </a:r>
            <a:r>
              <a:rPr spc="240" dirty="0"/>
              <a:t>a</a:t>
            </a:r>
            <a:r>
              <a:rPr spc="293" dirty="0"/>
              <a:t>p</a:t>
            </a:r>
            <a:r>
              <a:rPr spc="413" dirty="0"/>
              <a:t>a</a:t>
            </a:r>
            <a:r>
              <a:rPr spc="27" dirty="0"/>
              <a:t>th</a:t>
            </a:r>
          </a:p>
        </p:txBody>
      </p:sp>
      <p:grpSp>
        <p:nvGrpSpPr>
          <p:cNvPr id="3" name="object 3"/>
          <p:cNvGrpSpPr/>
          <p:nvPr/>
        </p:nvGrpSpPr>
        <p:grpSpPr>
          <a:xfrm>
            <a:off x="10801562" y="4028437"/>
            <a:ext cx="114300" cy="1404620"/>
            <a:chOff x="8101171" y="3021327"/>
            <a:chExt cx="85725" cy="1053465"/>
          </a:xfrm>
        </p:grpSpPr>
        <p:sp>
          <p:nvSpPr>
            <p:cNvPr id="4" name="object 4"/>
            <p:cNvSpPr/>
            <p:nvPr/>
          </p:nvSpPr>
          <p:spPr>
            <a:xfrm>
              <a:off x="8138922"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8101171"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10431815" y="5495615"/>
            <a:ext cx="494453" cy="221365"/>
          </a:xfrm>
          <a:prstGeom prst="rect">
            <a:avLst/>
          </a:prstGeom>
        </p:spPr>
        <p:txBody>
          <a:bodyPr vert="horz" wrap="square" lIns="0" tIns="16087" rIns="0" bIns="0" rtlCol="0">
            <a:spAutoFit/>
          </a:bodyPr>
          <a:lstStyle/>
          <a:p>
            <a:pPr>
              <a:spcBef>
                <a:spcPts val="127"/>
              </a:spcBef>
            </a:pPr>
            <a:r>
              <a:rPr sz="1333" spc="-53" dirty="0">
                <a:latin typeface="Gill Sans MT"/>
                <a:cs typeface="Gill Sans MT"/>
              </a:rPr>
              <a:t>ALUSel</a:t>
            </a:r>
            <a:endParaRPr sz="1333">
              <a:latin typeface="Gill Sans MT"/>
              <a:cs typeface="Gill Sans MT"/>
            </a:endParaRPr>
          </a:p>
        </p:txBody>
      </p:sp>
      <p:sp>
        <p:nvSpPr>
          <p:cNvPr id="7" name="object 7"/>
          <p:cNvSpPr/>
          <p:nvPr/>
        </p:nvSpPr>
        <p:spPr>
          <a:xfrm>
            <a:off x="6389623" y="3408680"/>
            <a:ext cx="365760" cy="0"/>
          </a:xfrm>
          <a:custGeom>
            <a:avLst/>
            <a:gdLst/>
            <a:ahLst/>
            <a:cxnLst/>
            <a:rect l="l" t="t" r="r" b="b"/>
            <a:pathLst>
              <a:path w="274320">
                <a:moveTo>
                  <a:pt x="0" y="0"/>
                </a:moveTo>
                <a:lnTo>
                  <a:pt x="274320" y="0"/>
                </a:lnTo>
              </a:path>
            </a:pathLst>
          </a:custGeom>
          <a:ln w="25400">
            <a:solidFill>
              <a:srgbClr val="000000"/>
            </a:solidFill>
          </a:ln>
        </p:spPr>
        <p:txBody>
          <a:bodyPr wrap="square" lIns="0" tIns="0" rIns="0" bIns="0" rtlCol="0"/>
          <a:lstStyle/>
          <a:p>
            <a:endParaRPr sz="2400"/>
          </a:p>
        </p:txBody>
      </p:sp>
      <p:sp>
        <p:nvSpPr>
          <p:cNvPr id="8" name="object 8"/>
          <p:cNvSpPr txBox="1"/>
          <p:nvPr/>
        </p:nvSpPr>
        <p:spPr>
          <a:xfrm>
            <a:off x="4882555" y="1759153"/>
            <a:ext cx="224367" cy="221365"/>
          </a:xfrm>
          <a:prstGeom prst="rect">
            <a:avLst/>
          </a:prstGeom>
        </p:spPr>
        <p:txBody>
          <a:bodyPr vert="horz" wrap="square" lIns="0" tIns="16087" rIns="0" bIns="0" rtlCol="0">
            <a:spAutoFit/>
          </a:bodyPr>
          <a:lstStyle/>
          <a:p>
            <a:pPr marL="16933">
              <a:spcBef>
                <a:spcPts val="127"/>
              </a:spcBef>
            </a:pPr>
            <a:r>
              <a:rPr sz="1333" b="1" spc="-20" dirty="0">
                <a:latin typeface="Arial"/>
                <a:cs typeface="Arial"/>
              </a:rPr>
              <a:t>+4</a:t>
            </a:r>
            <a:endParaRPr sz="1333">
              <a:latin typeface="Arial"/>
              <a:cs typeface="Arial"/>
            </a:endParaRPr>
          </a:p>
        </p:txBody>
      </p:sp>
      <p:grpSp>
        <p:nvGrpSpPr>
          <p:cNvPr id="9" name="object 9"/>
          <p:cNvGrpSpPr/>
          <p:nvPr/>
        </p:nvGrpSpPr>
        <p:grpSpPr>
          <a:xfrm>
            <a:off x="5131815" y="1719072"/>
            <a:ext cx="736600" cy="918633"/>
            <a:chOff x="3848861" y="1289303"/>
            <a:chExt cx="552450" cy="688975"/>
          </a:xfrm>
        </p:grpSpPr>
        <p:sp>
          <p:nvSpPr>
            <p:cNvPr id="10" name="object 10"/>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close/>
                </a:path>
              </a:pathLst>
            </a:custGeom>
            <a:solidFill>
              <a:srgbClr val="FFFFFF"/>
            </a:solidFill>
          </p:spPr>
          <p:txBody>
            <a:bodyPr wrap="square" lIns="0" tIns="0" rIns="0" bIns="0" rtlCol="0"/>
            <a:lstStyle/>
            <a:p>
              <a:endParaRPr sz="2400"/>
            </a:p>
          </p:txBody>
        </p:sp>
        <p:sp>
          <p:nvSpPr>
            <p:cNvPr id="11" name="object 11"/>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2" name="object 12"/>
            <p:cNvSpPr/>
            <p:nvPr/>
          </p:nvSpPr>
          <p:spPr>
            <a:xfrm>
              <a:off x="3864101"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3" name="object 13"/>
          <p:cNvSpPr txBox="1"/>
          <p:nvPr/>
        </p:nvSpPr>
        <p:spPr>
          <a:xfrm>
            <a:off x="5439027" y="2048113"/>
            <a:ext cx="356447" cy="221365"/>
          </a:xfrm>
          <a:prstGeom prst="rect">
            <a:avLst/>
          </a:prstGeom>
        </p:spPr>
        <p:txBody>
          <a:bodyPr vert="horz" wrap="square" lIns="0" tIns="16087" rIns="0" bIns="0" rtlCol="0">
            <a:spAutoFit/>
          </a:bodyPr>
          <a:lstStyle/>
          <a:p>
            <a:pPr marL="16933">
              <a:spcBef>
                <a:spcPts val="127"/>
              </a:spcBef>
            </a:pPr>
            <a:r>
              <a:rPr sz="1333" b="1" spc="-53" dirty="0">
                <a:latin typeface="Arial"/>
                <a:cs typeface="Arial"/>
              </a:rPr>
              <a:t>A</a:t>
            </a:r>
            <a:r>
              <a:rPr sz="1333" b="1" spc="-7" dirty="0">
                <a:latin typeface="Arial"/>
                <a:cs typeface="Arial"/>
              </a:rPr>
              <a:t>dd</a:t>
            </a:r>
            <a:endParaRPr sz="1333">
              <a:latin typeface="Arial"/>
              <a:cs typeface="Arial"/>
            </a:endParaRPr>
          </a:p>
        </p:txBody>
      </p:sp>
      <p:sp>
        <p:nvSpPr>
          <p:cNvPr id="14" name="object 14"/>
          <p:cNvSpPr txBox="1"/>
          <p:nvPr/>
        </p:nvSpPr>
        <p:spPr>
          <a:xfrm>
            <a:off x="4444464" y="3727589"/>
            <a:ext cx="268393" cy="221365"/>
          </a:xfrm>
          <a:prstGeom prst="rect">
            <a:avLst/>
          </a:prstGeom>
        </p:spPr>
        <p:txBody>
          <a:bodyPr vert="horz" wrap="square" lIns="0" tIns="16087" rIns="0" bIns="0" rtlCol="0">
            <a:spAutoFit/>
          </a:bodyPr>
          <a:lstStyle/>
          <a:p>
            <a:pPr marL="16933">
              <a:spcBef>
                <a:spcPts val="127"/>
              </a:spcBef>
            </a:pPr>
            <a:r>
              <a:rPr sz="1333" b="1" spc="-13" dirty="0">
                <a:latin typeface="Arial"/>
                <a:cs typeface="Arial"/>
              </a:rPr>
              <a:t>cl</a:t>
            </a:r>
            <a:r>
              <a:rPr sz="1333" b="1" spc="-7" dirty="0">
                <a:latin typeface="Arial"/>
                <a:cs typeface="Arial"/>
              </a:rPr>
              <a:t>k</a:t>
            </a:r>
            <a:endParaRPr sz="1333">
              <a:latin typeface="Arial"/>
              <a:cs typeface="Arial"/>
            </a:endParaRPr>
          </a:p>
        </p:txBody>
      </p:sp>
      <p:grpSp>
        <p:nvGrpSpPr>
          <p:cNvPr id="15" name="object 15"/>
          <p:cNvGrpSpPr/>
          <p:nvPr/>
        </p:nvGrpSpPr>
        <p:grpSpPr>
          <a:xfrm>
            <a:off x="4655566" y="2909823"/>
            <a:ext cx="1731433" cy="1371600"/>
            <a:chOff x="3491674" y="2182367"/>
            <a:chExt cx="1298575" cy="1028700"/>
          </a:xfrm>
        </p:grpSpPr>
        <p:sp>
          <p:nvSpPr>
            <p:cNvPr id="16" name="object 16"/>
            <p:cNvSpPr/>
            <p:nvPr/>
          </p:nvSpPr>
          <p:spPr>
            <a:xfrm>
              <a:off x="3612641"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7" name="object 17"/>
            <p:cNvSpPr/>
            <p:nvPr/>
          </p:nvSpPr>
          <p:spPr>
            <a:xfrm>
              <a:off x="3865438"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8" name="object 18"/>
            <p:cNvSpPr/>
            <p:nvPr/>
          </p:nvSpPr>
          <p:spPr>
            <a:xfrm>
              <a:off x="3961637" y="2201417"/>
              <a:ext cx="809625" cy="990600"/>
            </a:xfrm>
            <a:custGeom>
              <a:avLst/>
              <a:gdLst/>
              <a:ahLst/>
              <a:cxnLst/>
              <a:rect l="l" t="t" r="r" b="b"/>
              <a:pathLst>
                <a:path w="809625" h="990600">
                  <a:moveTo>
                    <a:pt x="809243" y="0"/>
                  </a:moveTo>
                  <a:lnTo>
                    <a:pt x="0" y="0"/>
                  </a:lnTo>
                  <a:lnTo>
                    <a:pt x="0" y="990600"/>
                  </a:lnTo>
                  <a:lnTo>
                    <a:pt x="809243" y="990600"/>
                  </a:lnTo>
                  <a:lnTo>
                    <a:pt x="809243" y="0"/>
                  </a:lnTo>
                  <a:close/>
                </a:path>
              </a:pathLst>
            </a:custGeom>
            <a:solidFill>
              <a:srgbClr val="FFFFFF"/>
            </a:solidFill>
          </p:spPr>
          <p:txBody>
            <a:bodyPr wrap="square" lIns="0" tIns="0" rIns="0" bIns="0" rtlCol="0"/>
            <a:lstStyle/>
            <a:p>
              <a:endParaRPr sz="2400"/>
            </a:p>
          </p:txBody>
        </p:sp>
        <p:sp>
          <p:nvSpPr>
            <p:cNvPr id="19" name="object 19"/>
            <p:cNvSpPr/>
            <p:nvPr/>
          </p:nvSpPr>
          <p:spPr>
            <a:xfrm>
              <a:off x="3961637" y="2201417"/>
              <a:ext cx="809625" cy="990600"/>
            </a:xfrm>
            <a:custGeom>
              <a:avLst/>
              <a:gdLst/>
              <a:ahLst/>
              <a:cxnLst/>
              <a:rect l="l" t="t" r="r" b="b"/>
              <a:pathLst>
                <a:path w="809625" h="990600">
                  <a:moveTo>
                    <a:pt x="0" y="0"/>
                  </a:moveTo>
                  <a:lnTo>
                    <a:pt x="809243" y="0"/>
                  </a:lnTo>
                  <a:lnTo>
                    <a:pt x="809243"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0" name="object 20"/>
            <p:cNvSpPr/>
            <p:nvPr/>
          </p:nvSpPr>
          <p:spPr>
            <a:xfrm>
              <a:off x="3505961"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21" name="object 21"/>
          <p:cNvSpPr txBox="1"/>
          <p:nvPr/>
        </p:nvSpPr>
        <p:spPr>
          <a:xfrm>
            <a:off x="5327021" y="3095030"/>
            <a:ext cx="383540" cy="221365"/>
          </a:xfrm>
          <a:prstGeom prst="rect">
            <a:avLst/>
          </a:prstGeom>
        </p:spPr>
        <p:txBody>
          <a:bodyPr vert="horz" wrap="square" lIns="0" tIns="16087" rIns="0" bIns="0" rtlCol="0">
            <a:spAutoFit/>
          </a:bodyPr>
          <a:lstStyle/>
          <a:p>
            <a:pPr>
              <a:spcBef>
                <a:spcPts val="127"/>
              </a:spcBef>
            </a:pPr>
            <a:r>
              <a:rPr sz="1333" b="1" spc="-13" dirty="0">
                <a:latin typeface="Arial"/>
                <a:cs typeface="Arial"/>
              </a:rPr>
              <a:t>a</a:t>
            </a:r>
            <a:r>
              <a:rPr sz="1333" b="1" spc="-7" dirty="0">
                <a:latin typeface="Arial"/>
                <a:cs typeface="Arial"/>
              </a:rPr>
              <a:t>ddr</a:t>
            </a:r>
            <a:endParaRPr sz="1333">
              <a:latin typeface="Arial"/>
              <a:cs typeface="Arial"/>
            </a:endParaRPr>
          </a:p>
        </p:txBody>
      </p:sp>
      <p:sp>
        <p:nvSpPr>
          <p:cNvPr id="22" name="object 22"/>
          <p:cNvSpPr txBox="1"/>
          <p:nvPr/>
        </p:nvSpPr>
        <p:spPr>
          <a:xfrm>
            <a:off x="5982416" y="3282745"/>
            <a:ext cx="316653" cy="221365"/>
          </a:xfrm>
          <a:prstGeom prst="rect">
            <a:avLst/>
          </a:prstGeom>
        </p:spPr>
        <p:txBody>
          <a:bodyPr vert="horz" wrap="square" lIns="0" tIns="16087" rIns="0" bIns="0" rtlCol="0">
            <a:spAutoFit/>
          </a:bodyPr>
          <a:lstStyle/>
          <a:p>
            <a:pPr>
              <a:spcBef>
                <a:spcPts val="127"/>
              </a:spcBef>
            </a:pPr>
            <a:r>
              <a:rPr sz="1333" b="1" spc="-13" dirty="0">
                <a:latin typeface="Arial"/>
                <a:cs typeface="Arial"/>
              </a:rPr>
              <a:t>i</a:t>
            </a:r>
            <a:r>
              <a:rPr sz="1333" b="1" spc="-7" dirty="0">
                <a:latin typeface="Arial"/>
                <a:cs typeface="Arial"/>
              </a:rPr>
              <a:t>n</a:t>
            </a:r>
            <a:r>
              <a:rPr sz="1333" b="1" spc="-13" dirty="0">
                <a:latin typeface="Arial"/>
                <a:cs typeface="Arial"/>
              </a:rPr>
              <a:t>st</a:t>
            </a:r>
            <a:endParaRPr sz="1333">
              <a:latin typeface="Arial"/>
              <a:cs typeface="Arial"/>
            </a:endParaRPr>
          </a:p>
        </p:txBody>
      </p:sp>
      <p:sp>
        <p:nvSpPr>
          <p:cNvPr id="23" name="object 23"/>
          <p:cNvSpPr txBox="1"/>
          <p:nvPr/>
        </p:nvSpPr>
        <p:spPr>
          <a:xfrm>
            <a:off x="5569093" y="3913803"/>
            <a:ext cx="518160" cy="247141"/>
          </a:xfrm>
          <a:prstGeom prst="rect">
            <a:avLst/>
          </a:prstGeom>
        </p:spPr>
        <p:txBody>
          <a:bodyPr vert="horz" wrap="square" lIns="0" tIns="21167" rIns="0" bIns="0" rtlCol="0">
            <a:spAutoFit/>
          </a:bodyPr>
          <a:lstStyle/>
          <a:p>
            <a:pPr>
              <a:spcBef>
                <a:spcPts val="167"/>
              </a:spcBef>
            </a:pPr>
            <a:r>
              <a:rPr sz="1467" b="1" dirty="0">
                <a:latin typeface="Arial"/>
                <a:cs typeface="Arial"/>
              </a:rPr>
              <a:t>I</a:t>
            </a:r>
            <a:r>
              <a:rPr sz="1467" b="1" spc="33" dirty="0">
                <a:latin typeface="Arial"/>
                <a:cs typeface="Arial"/>
              </a:rPr>
              <a:t>M</a:t>
            </a:r>
            <a:r>
              <a:rPr sz="1467" b="1" spc="27" dirty="0">
                <a:latin typeface="Arial"/>
                <a:cs typeface="Arial"/>
              </a:rPr>
              <a:t>EM</a:t>
            </a:r>
            <a:endParaRPr sz="1467">
              <a:latin typeface="Arial"/>
              <a:cs typeface="Arial"/>
            </a:endParaRPr>
          </a:p>
        </p:txBody>
      </p:sp>
      <p:grpSp>
        <p:nvGrpSpPr>
          <p:cNvPr id="24" name="object 24"/>
          <p:cNvGrpSpPr/>
          <p:nvPr/>
        </p:nvGrpSpPr>
        <p:grpSpPr>
          <a:xfrm>
            <a:off x="4505960" y="2778760"/>
            <a:ext cx="419947" cy="833120"/>
            <a:chOff x="3379470" y="2084070"/>
            <a:chExt cx="314960" cy="624840"/>
          </a:xfrm>
        </p:grpSpPr>
        <p:sp>
          <p:nvSpPr>
            <p:cNvPr id="25" name="object 25"/>
            <p:cNvSpPr/>
            <p:nvPr/>
          </p:nvSpPr>
          <p:spPr>
            <a:xfrm>
              <a:off x="3379470" y="2084070"/>
              <a:ext cx="219710" cy="624840"/>
            </a:xfrm>
            <a:custGeom>
              <a:avLst/>
              <a:gdLst/>
              <a:ahLst/>
              <a:cxnLst/>
              <a:rect l="l" t="t" r="r" b="b"/>
              <a:pathLst>
                <a:path w="219710" h="624839">
                  <a:moveTo>
                    <a:pt x="219455" y="0"/>
                  </a:moveTo>
                  <a:lnTo>
                    <a:pt x="0" y="0"/>
                  </a:lnTo>
                  <a:lnTo>
                    <a:pt x="0" y="624840"/>
                  </a:lnTo>
                  <a:lnTo>
                    <a:pt x="219455" y="624840"/>
                  </a:lnTo>
                  <a:lnTo>
                    <a:pt x="219455" y="0"/>
                  </a:lnTo>
                  <a:close/>
                </a:path>
              </a:pathLst>
            </a:custGeom>
            <a:solidFill>
              <a:srgbClr val="FFFFFF"/>
            </a:solidFill>
          </p:spPr>
          <p:txBody>
            <a:bodyPr wrap="square" lIns="0" tIns="0" rIns="0" bIns="0" rtlCol="0"/>
            <a:lstStyle/>
            <a:p>
              <a:endParaRPr sz="2400"/>
            </a:p>
          </p:txBody>
        </p:sp>
        <p:sp>
          <p:nvSpPr>
            <p:cNvPr id="26" name="object 26"/>
            <p:cNvSpPr/>
            <p:nvPr/>
          </p:nvSpPr>
          <p:spPr>
            <a:xfrm>
              <a:off x="3626358"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7" name="object 27"/>
          <p:cNvSpPr txBox="1"/>
          <p:nvPr/>
        </p:nvSpPr>
        <p:spPr>
          <a:xfrm>
            <a:off x="4505960" y="2778760"/>
            <a:ext cx="292947" cy="482055"/>
          </a:xfrm>
          <a:prstGeom prst="rect">
            <a:avLst/>
          </a:prstGeom>
          <a:ln w="38100">
            <a:solidFill>
              <a:srgbClr val="000000"/>
            </a:solidFill>
          </a:ln>
        </p:spPr>
        <p:txBody>
          <a:bodyPr vert="horz" wrap="square" lIns="0" tIns="0" rIns="0" bIns="0" rtlCol="0">
            <a:spAutoFit/>
          </a:bodyPr>
          <a:lstStyle/>
          <a:p>
            <a:pPr>
              <a:lnSpc>
                <a:spcPct val="100000"/>
              </a:lnSpc>
            </a:pPr>
            <a:endParaRPr sz="1333">
              <a:latin typeface="Times New Roman"/>
              <a:cs typeface="Times New Roman"/>
            </a:endParaRPr>
          </a:p>
          <a:p>
            <a:pPr marL="18626">
              <a:spcBef>
                <a:spcPts val="807"/>
              </a:spcBef>
            </a:pPr>
            <a:r>
              <a:rPr sz="1133" b="1" spc="20" dirty="0">
                <a:latin typeface="Arial"/>
                <a:cs typeface="Arial"/>
              </a:rPr>
              <a:t>PC</a:t>
            </a:r>
            <a:endParaRPr sz="1133">
              <a:latin typeface="Arial"/>
              <a:cs typeface="Arial"/>
            </a:endParaRPr>
          </a:p>
        </p:txBody>
      </p:sp>
      <p:grpSp>
        <p:nvGrpSpPr>
          <p:cNvPr id="28" name="object 28"/>
          <p:cNvGrpSpPr/>
          <p:nvPr/>
        </p:nvGrpSpPr>
        <p:grpSpPr>
          <a:xfrm>
            <a:off x="3745317" y="1260171"/>
            <a:ext cx="2560319" cy="2368973"/>
            <a:chOff x="2808987" y="945128"/>
            <a:chExt cx="1920239" cy="1776730"/>
          </a:xfrm>
        </p:grpSpPr>
        <p:sp>
          <p:nvSpPr>
            <p:cNvPr id="29" name="object 29"/>
            <p:cNvSpPr/>
            <p:nvPr/>
          </p:nvSpPr>
          <p:spPr>
            <a:xfrm>
              <a:off x="3448050"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30" name="object 30"/>
            <p:cNvSpPr/>
            <p:nvPr/>
          </p:nvSpPr>
          <p:spPr>
            <a:xfrm>
              <a:off x="2821687"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31" name="object 31"/>
            <p:cNvSpPr/>
            <p:nvPr/>
          </p:nvSpPr>
          <p:spPr>
            <a:xfrm>
              <a:off x="3319268"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32" name="object 32"/>
            <p:cNvSpPr/>
            <p:nvPr/>
          </p:nvSpPr>
          <p:spPr>
            <a:xfrm>
              <a:off x="3682745" y="1840230"/>
              <a:ext cx="224790" cy="565785"/>
            </a:xfrm>
            <a:custGeom>
              <a:avLst/>
              <a:gdLst/>
              <a:ahLst/>
              <a:cxnLst/>
              <a:rect l="l" t="t" r="r" b="b"/>
              <a:pathLst>
                <a:path w="224789" h="565785">
                  <a:moveTo>
                    <a:pt x="1714" y="565404"/>
                  </a:moveTo>
                  <a:lnTo>
                    <a:pt x="0" y="8483"/>
                  </a:lnTo>
                  <a:lnTo>
                    <a:pt x="8572" y="0"/>
                  </a:lnTo>
                  <a:lnTo>
                    <a:pt x="224548" y="5245"/>
                  </a:lnTo>
                </a:path>
              </a:pathLst>
            </a:custGeom>
            <a:ln w="25400">
              <a:solidFill>
                <a:srgbClr val="000000"/>
              </a:solidFill>
            </a:ln>
          </p:spPr>
          <p:txBody>
            <a:bodyPr wrap="square" lIns="0" tIns="0" rIns="0" bIns="0" rtlCol="0"/>
            <a:lstStyle/>
            <a:p>
              <a:endParaRPr sz="2400"/>
            </a:p>
          </p:txBody>
        </p:sp>
        <p:sp>
          <p:nvSpPr>
            <p:cNvPr id="33" name="object 33"/>
            <p:cNvSpPr/>
            <p:nvPr/>
          </p:nvSpPr>
          <p:spPr>
            <a:xfrm>
              <a:off x="3893677" y="1807077"/>
              <a:ext cx="77470" cy="76200"/>
            </a:xfrm>
            <a:custGeom>
              <a:avLst/>
              <a:gdLst/>
              <a:ahLst/>
              <a:cxnLst/>
              <a:rect l="l" t="t" r="r" b="b"/>
              <a:pathLst>
                <a:path w="77470" h="76200">
                  <a:moveTo>
                    <a:pt x="1854" y="0"/>
                  </a:moveTo>
                  <a:lnTo>
                    <a:pt x="0" y="76174"/>
                  </a:lnTo>
                  <a:lnTo>
                    <a:pt x="77101" y="39941"/>
                  </a:lnTo>
                  <a:lnTo>
                    <a:pt x="1854" y="0"/>
                  </a:lnTo>
                  <a:close/>
                </a:path>
              </a:pathLst>
            </a:custGeom>
            <a:solidFill>
              <a:srgbClr val="000000"/>
            </a:solidFill>
          </p:spPr>
          <p:txBody>
            <a:bodyPr wrap="square" lIns="0" tIns="0" rIns="0" bIns="0" rtlCol="0"/>
            <a:lstStyle/>
            <a:p>
              <a:endParaRPr sz="2400"/>
            </a:p>
          </p:txBody>
        </p:sp>
      </p:grpSp>
      <p:sp>
        <p:nvSpPr>
          <p:cNvPr id="34" name="object 34"/>
          <p:cNvSpPr txBox="1"/>
          <p:nvPr/>
        </p:nvSpPr>
        <p:spPr>
          <a:xfrm>
            <a:off x="3663885" y="3228365"/>
            <a:ext cx="421640" cy="221365"/>
          </a:xfrm>
          <a:prstGeom prst="rect">
            <a:avLst/>
          </a:prstGeom>
        </p:spPr>
        <p:txBody>
          <a:bodyPr vert="horz" wrap="square" lIns="0" tIns="16087" rIns="0" bIns="0" rtlCol="0">
            <a:spAutoFit/>
          </a:bodyPr>
          <a:lstStyle/>
          <a:p>
            <a:pPr marL="16933">
              <a:spcBef>
                <a:spcPts val="127"/>
              </a:spcBef>
            </a:pPr>
            <a:r>
              <a:rPr sz="1333" b="1" spc="-7" dirty="0">
                <a:latin typeface="Arial"/>
                <a:cs typeface="Arial"/>
              </a:rPr>
              <a:t>p</a:t>
            </a:r>
            <a:r>
              <a:rPr sz="1333" b="1" spc="-13" dirty="0">
                <a:latin typeface="Arial"/>
                <a:cs typeface="Arial"/>
              </a:rPr>
              <a:t>c</a:t>
            </a:r>
            <a:r>
              <a:rPr sz="1333" b="1" spc="-20" dirty="0">
                <a:latin typeface="Arial"/>
                <a:cs typeface="Arial"/>
              </a:rPr>
              <a:t>+4</a:t>
            </a:r>
            <a:endParaRPr sz="1333">
              <a:latin typeface="Arial"/>
              <a:cs typeface="Arial"/>
            </a:endParaRPr>
          </a:p>
        </p:txBody>
      </p:sp>
      <p:grpSp>
        <p:nvGrpSpPr>
          <p:cNvPr id="35" name="object 35"/>
          <p:cNvGrpSpPr/>
          <p:nvPr/>
        </p:nvGrpSpPr>
        <p:grpSpPr>
          <a:xfrm>
            <a:off x="6748526" y="3075172"/>
            <a:ext cx="1214967" cy="413173"/>
            <a:chOff x="5061394" y="2306379"/>
            <a:chExt cx="911225" cy="309880"/>
          </a:xfrm>
        </p:grpSpPr>
        <p:sp>
          <p:nvSpPr>
            <p:cNvPr id="36" name="object 36"/>
            <p:cNvSpPr/>
            <p:nvPr/>
          </p:nvSpPr>
          <p:spPr>
            <a:xfrm>
              <a:off x="5075682" y="2349244"/>
              <a:ext cx="825500" cy="232410"/>
            </a:xfrm>
            <a:custGeom>
              <a:avLst/>
              <a:gdLst/>
              <a:ahLst/>
              <a:cxnLst/>
              <a:rect l="l" t="t" r="r" b="b"/>
              <a:pathLst>
                <a:path w="825500" h="232410">
                  <a:moveTo>
                    <a:pt x="0" y="231965"/>
                  </a:moveTo>
                  <a:lnTo>
                    <a:pt x="0" y="0"/>
                  </a:lnTo>
                  <a:lnTo>
                    <a:pt x="825093" y="0"/>
                  </a:lnTo>
                </a:path>
              </a:pathLst>
            </a:custGeom>
            <a:ln w="28574">
              <a:solidFill>
                <a:srgbClr val="000000"/>
              </a:solidFill>
            </a:ln>
          </p:spPr>
          <p:txBody>
            <a:bodyPr wrap="square" lIns="0" tIns="0" rIns="0" bIns="0" rtlCol="0"/>
            <a:lstStyle/>
            <a:p>
              <a:endParaRPr sz="2400"/>
            </a:p>
          </p:txBody>
        </p:sp>
        <p:sp>
          <p:nvSpPr>
            <p:cNvPr id="37" name="object 37"/>
            <p:cNvSpPr/>
            <p:nvPr/>
          </p:nvSpPr>
          <p:spPr>
            <a:xfrm>
              <a:off x="588649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8" name="object 38"/>
            <p:cNvSpPr/>
            <p:nvPr/>
          </p:nvSpPr>
          <p:spPr>
            <a:xfrm>
              <a:off x="5075682" y="2573274"/>
              <a:ext cx="825500" cy="0"/>
            </a:xfrm>
            <a:custGeom>
              <a:avLst/>
              <a:gdLst/>
              <a:ahLst/>
              <a:cxnLst/>
              <a:rect l="l" t="t" r="r" b="b"/>
              <a:pathLst>
                <a:path w="825500">
                  <a:moveTo>
                    <a:pt x="0" y="0"/>
                  </a:moveTo>
                  <a:lnTo>
                    <a:pt x="825093"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588649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0" name="object 40"/>
          <p:cNvSpPr txBox="1"/>
          <p:nvPr/>
        </p:nvSpPr>
        <p:spPr>
          <a:xfrm>
            <a:off x="6923773" y="3427655"/>
            <a:ext cx="767927"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40" dirty="0">
                <a:latin typeface="Gill Sans MT"/>
                <a:cs typeface="Gill Sans MT"/>
              </a:rPr>
              <a:t>24:</a:t>
            </a:r>
            <a:r>
              <a:rPr sz="1333" spc="-20" dirty="0">
                <a:latin typeface="Gill Sans MT"/>
                <a:cs typeface="Gill Sans MT"/>
              </a:rPr>
              <a:t>20]</a:t>
            </a:r>
            <a:endParaRPr sz="1333">
              <a:latin typeface="Gill Sans MT"/>
              <a:cs typeface="Gill Sans MT"/>
            </a:endParaRPr>
          </a:p>
        </p:txBody>
      </p:sp>
      <p:grpSp>
        <p:nvGrpSpPr>
          <p:cNvPr id="41" name="object 41"/>
          <p:cNvGrpSpPr/>
          <p:nvPr/>
        </p:nvGrpSpPr>
        <p:grpSpPr>
          <a:xfrm>
            <a:off x="6718159" y="3119374"/>
            <a:ext cx="4409439" cy="2347807"/>
            <a:chOff x="5038619" y="2339530"/>
            <a:chExt cx="3307079" cy="1760855"/>
          </a:xfrm>
        </p:grpSpPr>
        <p:sp>
          <p:nvSpPr>
            <p:cNvPr id="42" name="object 42"/>
            <p:cNvSpPr/>
            <p:nvPr/>
          </p:nvSpPr>
          <p:spPr>
            <a:xfrm>
              <a:off x="7904226" y="2375153"/>
              <a:ext cx="422275" cy="729615"/>
            </a:xfrm>
            <a:custGeom>
              <a:avLst/>
              <a:gdLst/>
              <a:ahLst/>
              <a:cxnLst/>
              <a:rect l="l" t="t" r="r" b="b"/>
              <a:pathLst>
                <a:path w="422275" h="729614">
                  <a:moveTo>
                    <a:pt x="0" y="0"/>
                  </a:moveTo>
                  <a:lnTo>
                    <a:pt x="0" y="304012"/>
                  </a:lnTo>
                  <a:lnTo>
                    <a:pt x="84378" y="364807"/>
                  </a:lnTo>
                  <a:lnTo>
                    <a:pt x="0" y="425615"/>
                  </a:lnTo>
                  <a:lnTo>
                    <a:pt x="0" y="729615"/>
                  </a:lnTo>
                  <a:lnTo>
                    <a:pt x="421919" y="547217"/>
                  </a:lnTo>
                  <a:lnTo>
                    <a:pt x="421919" y="182410"/>
                  </a:lnTo>
                  <a:lnTo>
                    <a:pt x="0" y="0"/>
                  </a:lnTo>
                </a:path>
              </a:pathLst>
            </a:custGeom>
            <a:ln w="38100">
              <a:solidFill>
                <a:srgbClr val="000000"/>
              </a:solidFill>
            </a:ln>
          </p:spPr>
          <p:txBody>
            <a:bodyPr wrap="square" lIns="0" tIns="0" rIns="0" bIns="0" rtlCol="0"/>
            <a:lstStyle/>
            <a:p>
              <a:endParaRPr sz="2400"/>
            </a:p>
          </p:txBody>
        </p:sp>
        <p:sp>
          <p:nvSpPr>
            <p:cNvPr id="43" name="object 43"/>
            <p:cNvSpPr/>
            <p:nvPr/>
          </p:nvSpPr>
          <p:spPr>
            <a:xfrm>
              <a:off x="507568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4" name="object 44"/>
            <p:cNvSpPr/>
            <p:nvPr/>
          </p:nvSpPr>
          <p:spPr>
            <a:xfrm>
              <a:off x="503861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5" name="object 45"/>
            <p:cNvSpPr/>
            <p:nvPr/>
          </p:nvSpPr>
          <p:spPr>
            <a:xfrm>
              <a:off x="5077205" y="2751581"/>
              <a:ext cx="814705" cy="0"/>
            </a:xfrm>
            <a:custGeom>
              <a:avLst/>
              <a:gdLst/>
              <a:ahLst/>
              <a:cxnLst/>
              <a:rect l="l" t="t" r="r" b="b"/>
              <a:pathLst>
                <a:path w="814704">
                  <a:moveTo>
                    <a:pt x="0" y="0"/>
                  </a:moveTo>
                  <a:lnTo>
                    <a:pt x="814451" y="0"/>
                  </a:lnTo>
                </a:path>
              </a:pathLst>
            </a:custGeom>
            <a:ln w="28575">
              <a:solidFill>
                <a:srgbClr val="000000"/>
              </a:solidFill>
            </a:ln>
          </p:spPr>
          <p:txBody>
            <a:bodyPr wrap="square" lIns="0" tIns="0" rIns="0" bIns="0" rtlCol="0"/>
            <a:lstStyle/>
            <a:p>
              <a:endParaRPr sz="2400"/>
            </a:p>
          </p:txBody>
        </p:sp>
        <p:sp>
          <p:nvSpPr>
            <p:cNvPr id="46" name="object 46"/>
            <p:cNvSpPr/>
            <p:nvPr/>
          </p:nvSpPr>
          <p:spPr>
            <a:xfrm>
              <a:off x="5877365"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7" name="object 47"/>
          <p:cNvSpPr txBox="1"/>
          <p:nvPr/>
        </p:nvSpPr>
        <p:spPr>
          <a:xfrm>
            <a:off x="10683682" y="3545233"/>
            <a:ext cx="342900" cy="247141"/>
          </a:xfrm>
          <a:prstGeom prst="rect">
            <a:avLst/>
          </a:prstGeom>
        </p:spPr>
        <p:txBody>
          <a:bodyPr vert="horz" wrap="square" lIns="0" tIns="21167" rIns="0" bIns="0" rtlCol="0">
            <a:spAutoFit/>
          </a:bodyPr>
          <a:lstStyle/>
          <a:p>
            <a:pPr marL="16933">
              <a:spcBef>
                <a:spcPts val="167"/>
              </a:spcBef>
            </a:pPr>
            <a:r>
              <a:rPr sz="1467" spc="-133" dirty="0">
                <a:latin typeface="Gill Sans MT"/>
                <a:cs typeface="Gill Sans MT"/>
              </a:rPr>
              <a:t>A</a:t>
            </a:r>
            <a:r>
              <a:rPr sz="1467" spc="-87" dirty="0">
                <a:latin typeface="Gill Sans MT"/>
                <a:cs typeface="Gill Sans MT"/>
              </a:rPr>
              <a:t>L</a:t>
            </a:r>
            <a:r>
              <a:rPr sz="1467" spc="-100" dirty="0">
                <a:latin typeface="Gill Sans MT"/>
                <a:cs typeface="Gill Sans MT"/>
              </a:rPr>
              <a:t>U</a:t>
            </a:r>
            <a:endParaRPr sz="1467">
              <a:latin typeface="Gill Sans MT"/>
              <a:cs typeface="Gill Sans MT"/>
            </a:endParaRPr>
          </a:p>
        </p:txBody>
      </p:sp>
      <p:sp>
        <p:nvSpPr>
          <p:cNvPr id="48" name="object 48"/>
          <p:cNvSpPr txBox="1"/>
          <p:nvPr/>
        </p:nvSpPr>
        <p:spPr>
          <a:xfrm>
            <a:off x="8847504" y="4290078"/>
            <a:ext cx="223520"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c</a:t>
            </a:r>
            <a:r>
              <a:rPr sz="1333" spc="-20" dirty="0">
                <a:latin typeface="Gill Sans MT"/>
                <a:cs typeface="Gill Sans MT"/>
              </a:rPr>
              <a:t>lk</a:t>
            </a:r>
            <a:endParaRPr sz="1333">
              <a:latin typeface="Gill Sans MT"/>
              <a:cs typeface="Gill Sans MT"/>
            </a:endParaRPr>
          </a:p>
        </p:txBody>
      </p:sp>
      <p:sp>
        <p:nvSpPr>
          <p:cNvPr id="49" name="object 49"/>
          <p:cNvSpPr/>
          <p:nvPr/>
        </p:nvSpPr>
        <p:spPr>
          <a:xfrm>
            <a:off x="7980679" y="2380488"/>
            <a:ext cx="1252220" cy="1920240"/>
          </a:xfrm>
          <a:custGeom>
            <a:avLst/>
            <a:gdLst/>
            <a:ahLst/>
            <a:cxnLst/>
            <a:rect l="l" t="t" r="r" b="b"/>
            <a:pathLst>
              <a:path w="939165" h="1440180">
                <a:moveTo>
                  <a:pt x="0" y="0"/>
                </a:moveTo>
                <a:lnTo>
                  <a:pt x="938784" y="0"/>
                </a:lnTo>
                <a:lnTo>
                  <a:pt x="938784"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50" name="object 50"/>
          <p:cNvSpPr txBox="1"/>
          <p:nvPr/>
        </p:nvSpPr>
        <p:spPr>
          <a:xfrm>
            <a:off x="8076741" y="4002904"/>
            <a:ext cx="522393" cy="247141"/>
          </a:xfrm>
          <a:prstGeom prst="rect">
            <a:avLst/>
          </a:prstGeom>
        </p:spPr>
        <p:txBody>
          <a:bodyPr vert="horz" wrap="square" lIns="0" tIns="21167" rIns="0" bIns="0" rtlCol="0">
            <a:spAutoFit/>
          </a:bodyPr>
          <a:lstStyle/>
          <a:p>
            <a:pPr marL="16933">
              <a:spcBef>
                <a:spcPts val="167"/>
              </a:spcBef>
            </a:pPr>
            <a:r>
              <a:rPr sz="1467" spc="-127" dirty="0">
                <a:latin typeface="Gill Sans MT"/>
                <a:cs typeface="Gill Sans MT"/>
              </a:rPr>
              <a:t>R</a:t>
            </a:r>
            <a:r>
              <a:rPr sz="1467" spc="127" dirty="0">
                <a:latin typeface="Gill Sans MT"/>
                <a:cs typeface="Gill Sans MT"/>
              </a:rPr>
              <a:t>e</a:t>
            </a:r>
            <a:r>
              <a:rPr sz="1467" spc="87" dirty="0">
                <a:latin typeface="Gill Sans MT"/>
                <a:cs typeface="Gill Sans MT"/>
              </a:rPr>
              <a:t>g</a:t>
            </a:r>
            <a:r>
              <a:rPr sz="1467" spc="7" dirty="0">
                <a:latin typeface="Gill Sans MT"/>
                <a:cs typeface="Gill Sans MT"/>
              </a:rPr>
              <a:t> </a:t>
            </a:r>
            <a:r>
              <a:rPr sz="1467" spc="-152" dirty="0">
                <a:latin typeface="Gill Sans MT"/>
                <a:cs typeface="Gill Sans MT"/>
              </a:rPr>
              <a:t>[</a:t>
            </a:r>
            <a:r>
              <a:rPr sz="1467" spc="13" dirty="0">
                <a:latin typeface="Gill Sans MT"/>
                <a:cs typeface="Gill Sans MT"/>
              </a:rPr>
              <a:t> </a:t>
            </a:r>
            <a:r>
              <a:rPr sz="1467" spc="-152" dirty="0">
                <a:latin typeface="Gill Sans MT"/>
                <a:cs typeface="Gill Sans MT"/>
              </a:rPr>
              <a:t>]</a:t>
            </a:r>
            <a:endParaRPr sz="1467">
              <a:latin typeface="Gill Sans MT"/>
              <a:cs typeface="Gill Sans MT"/>
            </a:endParaRPr>
          </a:p>
        </p:txBody>
      </p:sp>
      <p:grpSp>
        <p:nvGrpSpPr>
          <p:cNvPr id="51" name="object 51"/>
          <p:cNvGrpSpPr/>
          <p:nvPr/>
        </p:nvGrpSpPr>
        <p:grpSpPr>
          <a:xfrm>
            <a:off x="7100061" y="1751838"/>
            <a:ext cx="4404360" cy="2775373"/>
            <a:chOff x="5325046" y="1313878"/>
            <a:chExt cx="3303270" cy="2081530"/>
          </a:xfrm>
        </p:grpSpPr>
        <p:sp>
          <p:nvSpPr>
            <p:cNvPr id="52" name="object 52"/>
            <p:cNvSpPr/>
            <p:nvPr/>
          </p:nvSpPr>
          <p:spPr>
            <a:xfrm>
              <a:off x="8382762" y="2722626"/>
              <a:ext cx="227329" cy="7620"/>
            </a:xfrm>
            <a:custGeom>
              <a:avLst/>
              <a:gdLst/>
              <a:ahLst/>
              <a:cxnLst/>
              <a:rect l="l" t="t" r="r" b="b"/>
              <a:pathLst>
                <a:path w="227329" h="7619">
                  <a:moveTo>
                    <a:pt x="-14287" y="3810"/>
                  </a:moveTo>
                  <a:lnTo>
                    <a:pt x="241363" y="3810"/>
                  </a:lnTo>
                </a:path>
              </a:pathLst>
            </a:custGeom>
            <a:ln w="36194">
              <a:solidFill>
                <a:srgbClr val="000000"/>
              </a:solidFill>
            </a:ln>
          </p:spPr>
          <p:txBody>
            <a:bodyPr wrap="square" lIns="0" tIns="0" rIns="0" bIns="0" rtlCol="0"/>
            <a:lstStyle/>
            <a:p>
              <a:endParaRPr sz="2400"/>
            </a:p>
          </p:txBody>
        </p:sp>
        <p:sp>
          <p:nvSpPr>
            <p:cNvPr id="53" name="object 53"/>
            <p:cNvSpPr/>
            <p:nvPr/>
          </p:nvSpPr>
          <p:spPr>
            <a:xfrm>
              <a:off x="6936486" y="2519933"/>
              <a:ext cx="874394" cy="0"/>
            </a:xfrm>
            <a:custGeom>
              <a:avLst/>
              <a:gdLst/>
              <a:ahLst/>
              <a:cxnLst/>
              <a:rect l="l" t="t" r="r" b="b"/>
              <a:pathLst>
                <a:path w="874395">
                  <a:moveTo>
                    <a:pt x="0" y="0"/>
                  </a:moveTo>
                  <a:lnTo>
                    <a:pt x="874204" y="0"/>
                  </a:lnTo>
                </a:path>
              </a:pathLst>
            </a:custGeom>
            <a:ln w="25400">
              <a:solidFill>
                <a:srgbClr val="000000"/>
              </a:solidFill>
            </a:ln>
          </p:spPr>
          <p:txBody>
            <a:bodyPr wrap="square" lIns="0" tIns="0" rIns="0" bIns="0" rtlCol="0"/>
            <a:lstStyle/>
            <a:p>
              <a:endParaRPr sz="2400"/>
            </a:p>
          </p:txBody>
        </p:sp>
        <p:sp>
          <p:nvSpPr>
            <p:cNvPr id="54" name="object 54"/>
            <p:cNvSpPr/>
            <p:nvPr/>
          </p:nvSpPr>
          <p:spPr>
            <a:xfrm>
              <a:off x="7797995"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5" name="object 55"/>
            <p:cNvSpPr/>
            <p:nvPr/>
          </p:nvSpPr>
          <p:spPr>
            <a:xfrm>
              <a:off x="8597646" y="1341882"/>
              <a:ext cx="13970" cy="1325880"/>
            </a:xfrm>
            <a:custGeom>
              <a:avLst/>
              <a:gdLst/>
              <a:ahLst/>
              <a:cxnLst/>
              <a:rect l="l" t="t" r="r" b="b"/>
              <a:pathLst>
                <a:path w="13970" h="1325880">
                  <a:moveTo>
                    <a:pt x="13716" y="0"/>
                  </a:moveTo>
                  <a:lnTo>
                    <a:pt x="0" y="1325880"/>
                  </a:lnTo>
                </a:path>
              </a:pathLst>
            </a:custGeom>
            <a:ln w="28575">
              <a:solidFill>
                <a:srgbClr val="000000"/>
              </a:solidFill>
            </a:ln>
          </p:spPr>
          <p:txBody>
            <a:bodyPr wrap="square" lIns="0" tIns="0" rIns="0" bIns="0" rtlCol="0"/>
            <a:lstStyle/>
            <a:p>
              <a:endParaRPr sz="2400"/>
            </a:p>
          </p:txBody>
        </p:sp>
        <p:sp>
          <p:nvSpPr>
            <p:cNvPr id="56" name="object 56"/>
            <p:cNvSpPr/>
            <p:nvPr/>
          </p:nvSpPr>
          <p:spPr>
            <a:xfrm>
              <a:off x="5353050" y="1328166"/>
              <a:ext cx="3256915" cy="7620"/>
            </a:xfrm>
            <a:custGeom>
              <a:avLst/>
              <a:gdLst/>
              <a:ahLst/>
              <a:cxnLst/>
              <a:rect l="l" t="t" r="r" b="b"/>
              <a:pathLst>
                <a:path w="3256915" h="7619">
                  <a:moveTo>
                    <a:pt x="0" y="7620"/>
                  </a:moveTo>
                  <a:lnTo>
                    <a:pt x="3256788" y="0"/>
                  </a:lnTo>
                </a:path>
              </a:pathLst>
            </a:custGeom>
            <a:ln w="28575">
              <a:solidFill>
                <a:srgbClr val="000000"/>
              </a:solidFill>
            </a:ln>
          </p:spPr>
          <p:txBody>
            <a:bodyPr wrap="square" lIns="0" tIns="0" rIns="0" bIns="0" rtlCol="0"/>
            <a:lstStyle/>
            <a:p>
              <a:endParaRPr sz="2400"/>
            </a:p>
          </p:txBody>
        </p:sp>
        <p:sp>
          <p:nvSpPr>
            <p:cNvPr id="57" name="object 57"/>
            <p:cNvSpPr/>
            <p:nvPr/>
          </p:nvSpPr>
          <p:spPr>
            <a:xfrm>
              <a:off x="5339334" y="1341882"/>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8" name="object 58"/>
            <p:cNvSpPr/>
            <p:nvPr/>
          </p:nvSpPr>
          <p:spPr>
            <a:xfrm>
              <a:off x="5345430" y="2036826"/>
              <a:ext cx="563880" cy="0"/>
            </a:xfrm>
            <a:custGeom>
              <a:avLst/>
              <a:gdLst/>
              <a:ahLst/>
              <a:cxnLst/>
              <a:rect l="l" t="t" r="r" b="b"/>
              <a:pathLst>
                <a:path w="563879">
                  <a:moveTo>
                    <a:pt x="0" y="0"/>
                  </a:moveTo>
                  <a:lnTo>
                    <a:pt x="563664" y="0"/>
                  </a:lnTo>
                </a:path>
              </a:pathLst>
            </a:custGeom>
            <a:ln w="25400">
              <a:solidFill>
                <a:srgbClr val="000000"/>
              </a:solidFill>
            </a:ln>
          </p:spPr>
          <p:txBody>
            <a:bodyPr wrap="square" lIns="0" tIns="0" rIns="0" bIns="0" rtlCol="0"/>
            <a:lstStyle/>
            <a:p>
              <a:endParaRPr sz="2400"/>
            </a:p>
          </p:txBody>
        </p:sp>
        <p:sp>
          <p:nvSpPr>
            <p:cNvPr id="59" name="object 59"/>
            <p:cNvSpPr/>
            <p:nvPr/>
          </p:nvSpPr>
          <p:spPr>
            <a:xfrm>
              <a:off x="5896400"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0" name="object 60"/>
            <p:cNvSpPr/>
            <p:nvPr/>
          </p:nvSpPr>
          <p:spPr>
            <a:xfrm>
              <a:off x="655701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61" name="object 61"/>
            <p:cNvSpPr/>
            <p:nvPr/>
          </p:nvSpPr>
          <p:spPr>
            <a:xfrm>
              <a:off x="6598158"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62" name="object 62"/>
          <p:cNvSpPr txBox="1"/>
          <p:nvPr/>
        </p:nvSpPr>
        <p:spPr>
          <a:xfrm>
            <a:off x="6923772" y="3155317"/>
            <a:ext cx="71120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193" dirty="0">
                <a:latin typeface="Gill Sans MT"/>
                <a:cs typeface="Gill Sans MT"/>
              </a:rPr>
              <a:t>1</a:t>
            </a:r>
            <a:r>
              <a:rPr sz="1333" spc="40" dirty="0">
                <a:latin typeface="Gill Sans MT"/>
                <a:cs typeface="Gill Sans MT"/>
              </a:rPr>
              <a:t>9:</a:t>
            </a:r>
            <a:r>
              <a:rPr sz="1333" spc="-193" dirty="0">
                <a:latin typeface="Gill Sans MT"/>
                <a:cs typeface="Gill Sans MT"/>
              </a:rPr>
              <a:t>1</a:t>
            </a:r>
            <a:r>
              <a:rPr sz="1333" spc="-40" dirty="0">
                <a:latin typeface="Gill Sans MT"/>
                <a:cs typeface="Gill Sans MT"/>
              </a:rPr>
              <a:t>5]</a:t>
            </a:r>
            <a:endParaRPr sz="1333">
              <a:latin typeface="Gill Sans MT"/>
              <a:cs typeface="Gill Sans MT"/>
            </a:endParaRPr>
          </a:p>
        </p:txBody>
      </p:sp>
      <p:sp>
        <p:nvSpPr>
          <p:cNvPr id="63" name="object 63"/>
          <p:cNvSpPr txBox="1"/>
          <p:nvPr/>
        </p:nvSpPr>
        <p:spPr>
          <a:xfrm>
            <a:off x="6975922" y="2861566"/>
            <a:ext cx="611293" cy="221365"/>
          </a:xfrm>
          <a:prstGeom prst="rect">
            <a:avLst/>
          </a:prstGeom>
        </p:spPr>
        <p:txBody>
          <a:bodyPr vert="horz" wrap="square" lIns="0" tIns="16087" rIns="0" bIns="0" rtlCol="0">
            <a:spAutoFit/>
          </a:bodyPr>
          <a:lstStyle/>
          <a:p>
            <a:pPr marL="16933">
              <a:spcBef>
                <a:spcPts val="127"/>
              </a:spcBef>
            </a:pPr>
            <a:r>
              <a:rPr sz="1333" spc="-67" dirty="0">
                <a:latin typeface="Gill Sans MT"/>
                <a:cs typeface="Gill Sans MT"/>
              </a:rPr>
              <a:t>Inst[11:7]</a:t>
            </a:r>
            <a:endParaRPr sz="1333">
              <a:latin typeface="Gill Sans MT"/>
              <a:cs typeface="Gill Sans MT"/>
            </a:endParaRPr>
          </a:p>
        </p:txBody>
      </p:sp>
      <p:sp>
        <p:nvSpPr>
          <p:cNvPr id="64" name="object 64"/>
          <p:cNvSpPr txBox="1"/>
          <p:nvPr/>
        </p:nvSpPr>
        <p:spPr>
          <a:xfrm>
            <a:off x="8699003" y="3264079"/>
            <a:ext cx="46566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0" dirty="0">
                <a:latin typeface="Gill Sans MT"/>
                <a:cs typeface="Gill Sans MT"/>
              </a:rPr>
              <a:t>aA</a:t>
            </a:r>
            <a:endParaRPr sz="1333">
              <a:latin typeface="Gill Sans MT"/>
              <a:cs typeface="Gill Sans MT"/>
            </a:endParaRPr>
          </a:p>
        </p:txBody>
      </p:sp>
      <p:sp>
        <p:nvSpPr>
          <p:cNvPr id="65" name="object 65"/>
          <p:cNvSpPr txBox="1"/>
          <p:nvPr/>
        </p:nvSpPr>
        <p:spPr>
          <a:xfrm>
            <a:off x="8699003" y="3656027"/>
            <a:ext cx="453813"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47" dirty="0">
                <a:latin typeface="Gill Sans MT"/>
                <a:cs typeface="Gill Sans MT"/>
              </a:rPr>
              <a:t>aB</a:t>
            </a:r>
            <a:endParaRPr sz="1333">
              <a:latin typeface="Gill Sans MT"/>
              <a:cs typeface="Gill Sans MT"/>
            </a:endParaRPr>
          </a:p>
        </p:txBody>
      </p:sp>
      <p:sp>
        <p:nvSpPr>
          <p:cNvPr id="66" name="object 66"/>
          <p:cNvSpPr txBox="1"/>
          <p:nvPr/>
        </p:nvSpPr>
        <p:spPr>
          <a:xfrm>
            <a:off x="7996314" y="2919851"/>
            <a:ext cx="474133" cy="907920"/>
          </a:xfrm>
          <a:prstGeom prst="rect">
            <a:avLst/>
          </a:prstGeom>
        </p:spPr>
        <p:txBody>
          <a:bodyPr vert="horz" wrap="square" lIns="0" tIns="16933" rIns="0" bIns="0" rtlCol="0">
            <a:spAutoFit/>
          </a:bodyPr>
          <a:lstStyle/>
          <a:p>
            <a:pPr marL="20319" marR="6773" indent="-4233">
              <a:lnSpc>
                <a:spcPct val="139000"/>
              </a:lnSpc>
              <a:spcBef>
                <a:spcPts val="133"/>
              </a:spcBef>
            </a:pP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27" dirty="0">
                <a:latin typeface="Gill Sans MT"/>
                <a:cs typeface="Gill Sans MT"/>
              </a:rPr>
              <a:t>D  </a:t>
            </a:r>
            <a:r>
              <a:rPr sz="1333" spc="-100" dirty="0">
                <a:latin typeface="Gill Sans MT"/>
                <a:cs typeface="Gill Sans MT"/>
              </a:rPr>
              <a:t>A</a:t>
            </a:r>
            <a:r>
              <a:rPr sz="1333" spc="-20" dirty="0">
                <a:latin typeface="Gill Sans MT"/>
                <a:cs typeface="Gill Sans MT"/>
              </a:rPr>
              <a:t>dd</a:t>
            </a:r>
            <a:r>
              <a:rPr sz="1333" spc="7" dirty="0">
                <a:latin typeface="Gill Sans MT"/>
                <a:cs typeface="Gill Sans MT"/>
              </a:rPr>
              <a:t>r</a:t>
            </a:r>
            <a:r>
              <a:rPr sz="1333" spc="-133" dirty="0">
                <a:latin typeface="Gill Sans MT"/>
                <a:cs typeface="Gill Sans MT"/>
              </a:rPr>
              <a:t>A</a:t>
            </a:r>
            <a:endParaRPr sz="1333">
              <a:latin typeface="Gill Sans MT"/>
              <a:cs typeface="Gill Sans MT"/>
            </a:endParaRPr>
          </a:p>
          <a:p>
            <a:pPr marL="20319">
              <a:spcBef>
                <a:spcPts val="900"/>
              </a:spcBef>
            </a:pPr>
            <a:r>
              <a:rPr sz="1333" spc="-40" dirty="0">
                <a:latin typeface="Gill Sans MT"/>
                <a:cs typeface="Gill Sans MT"/>
              </a:rPr>
              <a:t>AddrB</a:t>
            </a:r>
            <a:endParaRPr sz="1333">
              <a:latin typeface="Gill Sans MT"/>
              <a:cs typeface="Gill Sans MT"/>
            </a:endParaRPr>
          </a:p>
        </p:txBody>
      </p:sp>
      <p:sp>
        <p:nvSpPr>
          <p:cNvPr id="67" name="object 67"/>
          <p:cNvSpPr txBox="1"/>
          <p:nvPr/>
        </p:nvSpPr>
        <p:spPr>
          <a:xfrm>
            <a:off x="8000503" y="2584557"/>
            <a:ext cx="468207" cy="221365"/>
          </a:xfrm>
          <a:prstGeom prst="rect">
            <a:avLst/>
          </a:prstGeom>
        </p:spPr>
        <p:txBody>
          <a:bodyPr vert="horz" wrap="square" lIns="0" tIns="16087" rIns="0" bIns="0" rtlCol="0">
            <a:spAutoFit/>
          </a:bodyPr>
          <a:lstStyle/>
          <a:p>
            <a:pPr marL="16933">
              <a:spcBef>
                <a:spcPts val="127"/>
              </a:spcBef>
            </a:pPr>
            <a:r>
              <a:rPr sz="1333" spc="-193" dirty="0">
                <a:latin typeface="Gill Sans MT"/>
                <a:cs typeface="Gill Sans MT"/>
              </a:rPr>
              <a:t>D</a:t>
            </a:r>
            <a:r>
              <a:rPr sz="1333" spc="27" dirty="0">
                <a:latin typeface="Gill Sans MT"/>
                <a:cs typeface="Gill Sans MT"/>
              </a:rPr>
              <a:t>at</a:t>
            </a:r>
            <a:r>
              <a:rPr sz="1333" spc="-27" dirty="0">
                <a:latin typeface="Gill Sans MT"/>
                <a:cs typeface="Gill Sans MT"/>
              </a:rPr>
              <a:t>aD</a:t>
            </a:r>
            <a:endParaRPr sz="1333">
              <a:latin typeface="Gill Sans MT"/>
              <a:cs typeface="Gill Sans MT"/>
            </a:endParaRPr>
          </a:p>
        </p:txBody>
      </p:sp>
      <p:sp>
        <p:nvSpPr>
          <p:cNvPr id="68" name="object 68"/>
          <p:cNvSpPr txBox="1"/>
          <p:nvPr/>
        </p:nvSpPr>
        <p:spPr>
          <a:xfrm>
            <a:off x="11160413" y="3334058"/>
            <a:ext cx="247227" cy="221365"/>
          </a:xfrm>
          <a:prstGeom prst="rect">
            <a:avLst/>
          </a:prstGeom>
        </p:spPr>
        <p:txBody>
          <a:bodyPr vert="horz" wrap="square" lIns="0" tIns="16087" rIns="0" bIns="0" rtlCol="0">
            <a:spAutoFit/>
          </a:bodyPr>
          <a:lstStyle/>
          <a:p>
            <a:pPr marL="16933">
              <a:spcBef>
                <a:spcPts val="127"/>
              </a:spcBef>
            </a:pPr>
            <a:r>
              <a:rPr sz="1333" spc="80" dirty="0">
                <a:latin typeface="Gill Sans MT"/>
                <a:cs typeface="Gill Sans MT"/>
              </a:rPr>
              <a:t>a</a:t>
            </a:r>
            <a:r>
              <a:rPr sz="1333" spc="60" dirty="0">
                <a:latin typeface="Gill Sans MT"/>
                <a:cs typeface="Gill Sans MT"/>
              </a:rPr>
              <a:t>l</a:t>
            </a:r>
            <a:r>
              <a:rPr sz="1333" dirty="0">
                <a:latin typeface="Gill Sans MT"/>
                <a:cs typeface="Gill Sans MT"/>
              </a:rPr>
              <a:t>u</a:t>
            </a:r>
            <a:endParaRPr sz="1333">
              <a:latin typeface="Gill Sans MT"/>
              <a:cs typeface="Gill Sans MT"/>
            </a:endParaRPr>
          </a:p>
        </p:txBody>
      </p:sp>
      <p:sp>
        <p:nvSpPr>
          <p:cNvPr id="69" name="object 69"/>
          <p:cNvSpPr txBox="1"/>
          <p:nvPr/>
        </p:nvSpPr>
        <p:spPr>
          <a:xfrm>
            <a:off x="9290848" y="3054443"/>
            <a:ext cx="572345" cy="221365"/>
          </a:xfrm>
          <a:prstGeom prst="rect">
            <a:avLst/>
          </a:prstGeom>
        </p:spPr>
        <p:txBody>
          <a:bodyPr vert="horz" wrap="square" lIns="0" tIns="16087" rIns="0" bIns="0" rtlCol="0">
            <a:spAutoFit/>
          </a:bodyPr>
          <a:lstStyle/>
          <a:p>
            <a:pPr marL="16933">
              <a:spcBef>
                <a:spcPts val="127"/>
              </a:spcBef>
            </a:pPr>
            <a:r>
              <a:rPr sz="1333" spc="-53" dirty="0">
                <a:latin typeface="Gill Sans MT"/>
                <a:cs typeface="Gill Sans MT"/>
              </a:rPr>
              <a:t>Reg[rs1]</a:t>
            </a:r>
            <a:endParaRPr sz="1333">
              <a:latin typeface="Gill Sans MT"/>
              <a:cs typeface="Gill Sans MT"/>
            </a:endParaRPr>
          </a:p>
        </p:txBody>
      </p:sp>
      <p:sp>
        <p:nvSpPr>
          <p:cNvPr id="70" name="object 70"/>
          <p:cNvSpPr txBox="1"/>
          <p:nvPr/>
        </p:nvSpPr>
        <p:spPr>
          <a:xfrm>
            <a:off x="9291310" y="3427655"/>
            <a:ext cx="600287" cy="221365"/>
          </a:xfrm>
          <a:prstGeom prst="rect">
            <a:avLst/>
          </a:prstGeom>
        </p:spPr>
        <p:txBody>
          <a:bodyPr vert="horz" wrap="square" lIns="0" tIns="16087" rIns="0" bIns="0" rtlCol="0">
            <a:spAutoFit/>
          </a:bodyPr>
          <a:lstStyle/>
          <a:p>
            <a:pPr marL="16933">
              <a:spcBef>
                <a:spcPts val="127"/>
              </a:spcBef>
            </a:pPr>
            <a:r>
              <a:rPr sz="1333" spc="-27" dirty="0">
                <a:latin typeface="Gill Sans MT"/>
                <a:cs typeface="Gill Sans MT"/>
              </a:rPr>
              <a:t>Reg[rs2]</a:t>
            </a:r>
            <a:endParaRPr sz="1333">
              <a:latin typeface="Gill Sans MT"/>
              <a:cs typeface="Gill Sans MT"/>
            </a:endParaRPr>
          </a:p>
        </p:txBody>
      </p:sp>
      <p:sp>
        <p:nvSpPr>
          <p:cNvPr id="71" name="object 71"/>
          <p:cNvSpPr txBox="1"/>
          <p:nvPr/>
        </p:nvSpPr>
        <p:spPr>
          <a:xfrm>
            <a:off x="5853224" y="5121369"/>
            <a:ext cx="650240" cy="22136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a:t>
            </a:r>
            <a:r>
              <a:rPr sz="1333" spc="-100" dirty="0">
                <a:latin typeface="Gill Sans MT"/>
                <a:cs typeface="Gill Sans MT"/>
              </a:rPr>
              <a:t>t</a:t>
            </a:r>
            <a:r>
              <a:rPr sz="1333" spc="-113" dirty="0">
                <a:latin typeface="Gill Sans MT"/>
                <a:cs typeface="Gill Sans MT"/>
              </a:rPr>
              <a:t>[</a:t>
            </a:r>
            <a:r>
              <a:rPr sz="1333" spc="-87" dirty="0">
                <a:latin typeface="Gill Sans MT"/>
                <a:cs typeface="Gill Sans MT"/>
              </a:rPr>
              <a:t>3</a:t>
            </a:r>
            <a:r>
              <a:rPr sz="1333" spc="-80" dirty="0">
                <a:latin typeface="Gill Sans MT"/>
                <a:cs typeface="Gill Sans MT"/>
              </a:rPr>
              <a:t>1</a:t>
            </a:r>
            <a:r>
              <a:rPr sz="1333" spc="53" dirty="0">
                <a:latin typeface="Gill Sans MT"/>
                <a:cs typeface="Gill Sans MT"/>
              </a:rPr>
              <a:t>:</a:t>
            </a:r>
            <a:r>
              <a:rPr sz="1333" spc="-40" dirty="0">
                <a:latin typeface="Gill Sans MT"/>
                <a:cs typeface="Gill Sans MT"/>
              </a:rPr>
              <a:t>0]</a:t>
            </a:r>
            <a:endParaRPr sz="1333">
              <a:latin typeface="Gill Sans MT"/>
              <a:cs typeface="Gill Sans MT"/>
            </a:endParaRPr>
          </a:p>
        </p:txBody>
      </p:sp>
      <p:grpSp>
        <p:nvGrpSpPr>
          <p:cNvPr id="72" name="object 72"/>
          <p:cNvGrpSpPr/>
          <p:nvPr/>
        </p:nvGrpSpPr>
        <p:grpSpPr>
          <a:xfrm>
            <a:off x="3736847" y="3800852"/>
            <a:ext cx="7907020" cy="2396913"/>
            <a:chOff x="2802635" y="2850638"/>
            <a:chExt cx="5930265" cy="1797685"/>
          </a:xfrm>
        </p:grpSpPr>
        <p:sp>
          <p:nvSpPr>
            <p:cNvPr id="73" name="object 73"/>
            <p:cNvSpPr/>
            <p:nvPr/>
          </p:nvSpPr>
          <p:spPr>
            <a:xfrm>
              <a:off x="6938009" y="2888742"/>
              <a:ext cx="464820" cy="0"/>
            </a:xfrm>
            <a:custGeom>
              <a:avLst/>
              <a:gdLst/>
              <a:ahLst/>
              <a:cxnLst/>
              <a:rect l="l" t="t" r="r" b="b"/>
              <a:pathLst>
                <a:path w="464820">
                  <a:moveTo>
                    <a:pt x="0" y="0"/>
                  </a:moveTo>
                  <a:lnTo>
                    <a:pt x="464718" y="0"/>
                  </a:lnTo>
                </a:path>
              </a:pathLst>
            </a:custGeom>
            <a:ln w="25400">
              <a:solidFill>
                <a:srgbClr val="000000"/>
              </a:solidFill>
            </a:ln>
          </p:spPr>
          <p:txBody>
            <a:bodyPr wrap="square" lIns="0" tIns="0" rIns="0" bIns="0" rtlCol="0"/>
            <a:lstStyle/>
            <a:p>
              <a:endParaRPr sz="2400"/>
            </a:p>
          </p:txBody>
        </p:sp>
        <p:sp>
          <p:nvSpPr>
            <p:cNvPr id="74" name="object 74"/>
            <p:cNvSpPr/>
            <p:nvPr/>
          </p:nvSpPr>
          <p:spPr>
            <a:xfrm>
              <a:off x="7390034" y="285063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5" name="object 75"/>
            <p:cNvSpPr/>
            <p:nvPr/>
          </p:nvSpPr>
          <p:spPr>
            <a:xfrm>
              <a:off x="2821685" y="4077462"/>
              <a:ext cx="5892165" cy="551815"/>
            </a:xfrm>
            <a:custGeom>
              <a:avLst/>
              <a:gdLst/>
              <a:ahLst/>
              <a:cxnLst/>
              <a:rect l="l" t="t" r="r" b="b"/>
              <a:pathLst>
                <a:path w="5892165" h="551814">
                  <a:moveTo>
                    <a:pt x="0" y="0"/>
                  </a:moveTo>
                  <a:lnTo>
                    <a:pt x="5891784" y="0"/>
                  </a:lnTo>
                  <a:lnTo>
                    <a:pt x="5891784" y="551688"/>
                  </a:lnTo>
                  <a:lnTo>
                    <a:pt x="0" y="551688"/>
                  </a:lnTo>
                  <a:lnTo>
                    <a:pt x="0" y="0"/>
                  </a:lnTo>
                  <a:close/>
                </a:path>
              </a:pathLst>
            </a:custGeom>
            <a:ln w="38100">
              <a:solidFill>
                <a:srgbClr val="000000"/>
              </a:solidFill>
            </a:ln>
          </p:spPr>
          <p:txBody>
            <a:bodyPr wrap="square" lIns="0" tIns="0" rIns="0" bIns="0" rtlCol="0"/>
            <a:lstStyle/>
            <a:p>
              <a:endParaRPr sz="2400"/>
            </a:p>
          </p:txBody>
        </p:sp>
      </p:grpSp>
      <p:sp>
        <p:nvSpPr>
          <p:cNvPr id="76" name="object 76"/>
          <p:cNvSpPr txBox="1"/>
          <p:nvPr/>
        </p:nvSpPr>
        <p:spPr>
          <a:xfrm>
            <a:off x="5888615" y="5863315"/>
            <a:ext cx="1003300" cy="247141"/>
          </a:xfrm>
          <a:prstGeom prst="rect">
            <a:avLst/>
          </a:prstGeom>
        </p:spPr>
        <p:txBody>
          <a:bodyPr vert="horz" wrap="square" lIns="0" tIns="21167" rIns="0" bIns="0" rtlCol="0">
            <a:spAutoFit/>
          </a:bodyPr>
          <a:lstStyle/>
          <a:p>
            <a:pPr>
              <a:spcBef>
                <a:spcPts val="167"/>
              </a:spcBef>
            </a:pPr>
            <a:r>
              <a:rPr sz="1467" spc="-167" dirty="0">
                <a:latin typeface="Gill Sans MT"/>
                <a:cs typeface="Gill Sans MT"/>
              </a:rPr>
              <a:t>C</a:t>
            </a:r>
            <a:r>
              <a:rPr sz="1467" spc="-20" dirty="0">
                <a:latin typeface="Gill Sans MT"/>
                <a:cs typeface="Gill Sans MT"/>
              </a:rPr>
              <a:t>on</a:t>
            </a:r>
            <a:r>
              <a:rPr sz="1467" spc="-7" dirty="0">
                <a:latin typeface="Gill Sans MT"/>
                <a:cs typeface="Gill Sans MT"/>
              </a:rPr>
              <a:t>t</a:t>
            </a:r>
            <a:r>
              <a:rPr sz="1467" spc="-107" dirty="0">
                <a:latin typeface="Gill Sans MT"/>
                <a:cs typeface="Gill Sans MT"/>
              </a:rPr>
              <a:t>r</a:t>
            </a:r>
            <a:r>
              <a:rPr sz="1467" spc="-27" dirty="0">
                <a:latin typeface="Gill Sans MT"/>
                <a:cs typeface="Gill Sans MT"/>
              </a:rPr>
              <a:t>ol</a:t>
            </a:r>
            <a:r>
              <a:rPr sz="1467" spc="7" dirty="0">
                <a:latin typeface="Gill Sans MT"/>
                <a:cs typeface="Gill Sans MT"/>
              </a:rPr>
              <a:t> </a:t>
            </a:r>
            <a:r>
              <a:rPr sz="1467" spc="-13" dirty="0">
                <a:latin typeface="Gill Sans MT"/>
                <a:cs typeface="Gill Sans MT"/>
              </a:rPr>
              <a:t>l</a:t>
            </a:r>
            <a:r>
              <a:rPr sz="1467" spc="100" dirty="0">
                <a:latin typeface="Gill Sans MT"/>
                <a:cs typeface="Gill Sans MT"/>
              </a:rPr>
              <a:t>o</a:t>
            </a:r>
            <a:r>
              <a:rPr sz="1467" spc="87" dirty="0">
                <a:latin typeface="Gill Sans MT"/>
                <a:cs typeface="Gill Sans MT"/>
              </a:rPr>
              <a:t>g</a:t>
            </a:r>
            <a:r>
              <a:rPr sz="1467" spc="-13" dirty="0">
                <a:latin typeface="Gill Sans MT"/>
                <a:cs typeface="Gill Sans MT"/>
              </a:rPr>
              <a:t>i</a:t>
            </a:r>
            <a:r>
              <a:rPr sz="1467" spc="-20" dirty="0">
                <a:latin typeface="Gill Sans MT"/>
                <a:cs typeface="Gill Sans MT"/>
              </a:rPr>
              <a:t>c</a:t>
            </a:r>
            <a:endParaRPr sz="1467">
              <a:latin typeface="Gill Sans MT"/>
              <a:cs typeface="Gill Sans MT"/>
            </a:endParaRPr>
          </a:p>
        </p:txBody>
      </p:sp>
      <p:grpSp>
        <p:nvGrpSpPr>
          <p:cNvPr id="77" name="object 77"/>
          <p:cNvGrpSpPr/>
          <p:nvPr/>
        </p:nvGrpSpPr>
        <p:grpSpPr>
          <a:xfrm>
            <a:off x="8293612" y="3720846"/>
            <a:ext cx="1925320" cy="1682327"/>
            <a:chOff x="6220209" y="2790634"/>
            <a:chExt cx="1443990" cy="1261745"/>
          </a:xfrm>
        </p:grpSpPr>
        <p:sp>
          <p:nvSpPr>
            <p:cNvPr id="78" name="object 78"/>
            <p:cNvSpPr/>
            <p:nvPr/>
          </p:nvSpPr>
          <p:spPr>
            <a:xfrm>
              <a:off x="6258306"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9" name="object 79"/>
            <p:cNvSpPr/>
            <p:nvPr/>
          </p:nvSpPr>
          <p:spPr>
            <a:xfrm>
              <a:off x="6220209"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80" name="object 80"/>
            <p:cNvSpPr/>
            <p:nvPr/>
          </p:nvSpPr>
          <p:spPr>
            <a:xfrm>
              <a:off x="7475982" y="2804922"/>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81" name="object 81"/>
          <p:cNvSpPr txBox="1"/>
          <p:nvPr/>
        </p:nvSpPr>
        <p:spPr>
          <a:xfrm>
            <a:off x="9974222" y="3753122"/>
            <a:ext cx="108373" cy="195717"/>
          </a:xfrm>
          <a:prstGeom prst="rect">
            <a:avLst/>
          </a:prstGeom>
        </p:spPr>
        <p:txBody>
          <a:bodyPr vert="horz" wrap="square" lIns="0" tIns="21167" rIns="0" bIns="0" rtlCol="0">
            <a:spAutoFit/>
          </a:bodyPr>
          <a:lstStyle/>
          <a:p>
            <a:pPr marL="16933">
              <a:spcBef>
                <a:spcPts val="167"/>
              </a:spcBef>
            </a:pPr>
            <a:r>
              <a:rPr sz="1133" spc="13" dirty="0">
                <a:latin typeface="Gill Sans MT"/>
                <a:cs typeface="Gill Sans MT"/>
              </a:rPr>
              <a:t>0</a:t>
            </a:r>
            <a:endParaRPr sz="1133">
              <a:latin typeface="Gill Sans MT"/>
              <a:cs typeface="Gill Sans MT"/>
            </a:endParaRPr>
          </a:p>
        </p:txBody>
      </p:sp>
      <p:sp>
        <p:nvSpPr>
          <p:cNvPr id="82" name="object 82"/>
          <p:cNvSpPr txBox="1"/>
          <p:nvPr/>
        </p:nvSpPr>
        <p:spPr>
          <a:xfrm>
            <a:off x="9996770" y="4037038"/>
            <a:ext cx="82973" cy="195717"/>
          </a:xfrm>
          <a:prstGeom prst="rect">
            <a:avLst/>
          </a:prstGeom>
        </p:spPr>
        <p:txBody>
          <a:bodyPr vert="horz" wrap="square" lIns="0" tIns="21167" rIns="0" bIns="0" rtlCol="0">
            <a:spAutoFit/>
          </a:bodyPr>
          <a:lstStyle/>
          <a:p>
            <a:pPr marL="16933">
              <a:spcBef>
                <a:spcPts val="167"/>
              </a:spcBef>
            </a:pPr>
            <a:r>
              <a:rPr sz="1133" spc="-187" dirty="0">
                <a:latin typeface="Gill Sans MT"/>
                <a:cs typeface="Gill Sans MT"/>
              </a:rPr>
              <a:t>1</a:t>
            </a:r>
            <a:endParaRPr sz="1133">
              <a:latin typeface="Gill Sans MT"/>
              <a:cs typeface="Gill Sans MT"/>
            </a:endParaRPr>
          </a:p>
        </p:txBody>
      </p:sp>
      <p:grpSp>
        <p:nvGrpSpPr>
          <p:cNvPr id="83" name="object 83"/>
          <p:cNvGrpSpPr/>
          <p:nvPr/>
        </p:nvGrpSpPr>
        <p:grpSpPr>
          <a:xfrm>
            <a:off x="9656318" y="3912612"/>
            <a:ext cx="883073" cy="903393"/>
            <a:chOff x="7242238" y="2934458"/>
            <a:chExt cx="662305" cy="677545"/>
          </a:xfrm>
        </p:grpSpPr>
        <p:sp>
          <p:nvSpPr>
            <p:cNvPr id="84" name="object 84"/>
            <p:cNvSpPr/>
            <p:nvPr/>
          </p:nvSpPr>
          <p:spPr>
            <a:xfrm>
              <a:off x="7261098"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5" name="object 85"/>
            <p:cNvSpPr/>
            <p:nvPr/>
          </p:nvSpPr>
          <p:spPr>
            <a:xfrm>
              <a:off x="7390011"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6" name="object 86"/>
            <p:cNvSpPr/>
            <p:nvPr/>
          </p:nvSpPr>
          <p:spPr>
            <a:xfrm>
              <a:off x="7256526" y="3129533"/>
              <a:ext cx="5080" cy="467995"/>
            </a:xfrm>
            <a:custGeom>
              <a:avLst/>
              <a:gdLst/>
              <a:ahLst/>
              <a:cxnLst/>
              <a:rect l="l" t="t" r="r" b="b"/>
              <a:pathLst>
                <a:path w="5079" h="467995">
                  <a:moveTo>
                    <a:pt x="4572" y="0"/>
                  </a:moveTo>
                  <a:lnTo>
                    <a:pt x="0" y="467868"/>
                  </a:lnTo>
                </a:path>
              </a:pathLst>
            </a:custGeom>
            <a:ln w="28575">
              <a:solidFill>
                <a:srgbClr val="000000"/>
              </a:solidFill>
            </a:ln>
          </p:spPr>
          <p:txBody>
            <a:bodyPr wrap="square" lIns="0" tIns="0" rIns="0" bIns="0" rtlCol="0"/>
            <a:lstStyle/>
            <a:p>
              <a:endParaRPr sz="2400"/>
            </a:p>
          </p:txBody>
        </p:sp>
        <p:sp>
          <p:nvSpPr>
            <p:cNvPr id="87" name="object 87"/>
            <p:cNvSpPr/>
            <p:nvPr/>
          </p:nvSpPr>
          <p:spPr>
            <a:xfrm>
              <a:off x="7664958" y="2972561"/>
              <a:ext cx="175895" cy="0"/>
            </a:xfrm>
            <a:custGeom>
              <a:avLst/>
              <a:gdLst/>
              <a:ahLst/>
              <a:cxnLst/>
              <a:rect l="l" t="t" r="r" b="b"/>
              <a:pathLst>
                <a:path w="175895">
                  <a:moveTo>
                    <a:pt x="0" y="0"/>
                  </a:moveTo>
                  <a:lnTo>
                    <a:pt x="175488" y="0"/>
                  </a:lnTo>
                </a:path>
              </a:pathLst>
            </a:custGeom>
            <a:ln w="25400">
              <a:solidFill>
                <a:srgbClr val="000000"/>
              </a:solidFill>
            </a:ln>
          </p:spPr>
          <p:txBody>
            <a:bodyPr wrap="square" lIns="0" tIns="0" rIns="0" bIns="0" rtlCol="0"/>
            <a:lstStyle/>
            <a:p>
              <a:endParaRPr sz="2400"/>
            </a:p>
          </p:txBody>
        </p:sp>
        <p:sp>
          <p:nvSpPr>
            <p:cNvPr id="88" name="object 88"/>
            <p:cNvSpPr/>
            <p:nvPr/>
          </p:nvSpPr>
          <p:spPr>
            <a:xfrm>
              <a:off x="7827753"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9" name="object 89"/>
          <p:cNvSpPr txBox="1"/>
          <p:nvPr/>
        </p:nvSpPr>
        <p:spPr>
          <a:xfrm>
            <a:off x="9087850" y="4816419"/>
            <a:ext cx="712893" cy="221365"/>
          </a:xfrm>
          <a:prstGeom prst="rect">
            <a:avLst/>
          </a:prstGeom>
        </p:spPr>
        <p:txBody>
          <a:bodyPr vert="horz" wrap="square" lIns="0" tIns="16087" rIns="0" bIns="0" rtlCol="0">
            <a:spAutoFit/>
          </a:bodyPr>
          <a:lstStyle/>
          <a:p>
            <a:pPr marL="16933">
              <a:spcBef>
                <a:spcPts val="127"/>
              </a:spcBef>
            </a:pPr>
            <a:r>
              <a:rPr sz="1333" spc="-33" dirty="0">
                <a:latin typeface="Gill Sans MT"/>
                <a:cs typeface="Gill Sans MT"/>
              </a:rPr>
              <a:t>Imm[31:0]</a:t>
            </a:r>
            <a:endParaRPr sz="1333">
              <a:latin typeface="Gill Sans MT"/>
              <a:cs typeface="Gill Sans MT"/>
            </a:endParaRPr>
          </a:p>
        </p:txBody>
      </p:sp>
      <p:grpSp>
        <p:nvGrpSpPr>
          <p:cNvPr id="90" name="object 90"/>
          <p:cNvGrpSpPr/>
          <p:nvPr/>
        </p:nvGrpSpPr>
        <p:grpSpPr>
          <a:xfrm>
            <a:off x="10026657" y="4292596"/>
            <a:ext cx="114300" cy="1140459"/>
            <a:chOff x="7519992" y="3219447"/>
            <a:chExt cx="85725" cy="855344"/>
          </a:xfrm>
        </p:grpSpPr>
        <p:sp>
          <p:nvSpPr>
            <p:cNvPr id="91" name="object 91"/>
            <p:cNvSpPr/>
            <p:nvPr/>
          </p:nvSpPr>
          <p:spPr>
            <a:xfrm>
              <a:off x="7562850"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92" name="object 92"/>
            <p:cNvSpPr/>
            <p:nvPr/>
          </p:nvSpPr>
          <p:spPr>
            <a:xfrm>
              <a:off x="7519992"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3" name="object 93"/>
          <p:cNvSpPr txBox="1"/>
          <p:nvPr/>
        </p:nvSpPr>
        <p:spPr>
          <a:xfrm>
            <a:off x="9601212" y="5442514"/>
            <a:ext cx="537633" cy="631605"/>
          </a:xfrm>
          <a:prstGeom prst="rect">
            <a:avLst/>
          </a:prstGeom>
        </p:spPr>
        <p:txBody>
          <a:bodyPr vert="horz" wrap="square" lIns="0" tIns="16087" rIns="0" bIns="0" rtlCol="0">
            <a:spAutoFit/>
          </a:bodyPr>
          <a:lstStyle/>
          <a:p>
            <a:pPr marR="6773">
              <a:spcBef>
                <a:spcPts val="127"/>
              </a:spcBef>
            </a:pPr>
            <a:r>
              <a:rPr sz="1333" spc="-7" dirty="0">
                <a:latin typeface="Gill Sans MT"/>
                <a:cs typeface="Gill Sans MT"/>
              </a:rPr>
              <a:t>BSel </a:t>
            </a:r>
            <a:r>
              <a:rPr sz="1333" dirty="0">
                <a:latin typeface="Gill Sans MT"/>
                <a:cs typeface="Gill Sans MT"/>
              </a:rPr>
              <a:t> </a:t>
            </a:r>
            <a:r>
              <a:rPr sz="1333" spc="-100" dirty="0">
                <a:latin typeface="Gill Sans MT"/>
                <a:cs typeface="Gill Sans MT"/>
              </a:rPr>
              <a:t>(r</a:t>
            </a:r>
            <a:r>
              <a:rPr sz="1333" spc="67" dirty="0">
                <a:latin typeface="Gill Sans MT"/>
                <a:cs typeface="Gill Sans MT"/>
              </a:rPr>
              <a:t>s</a:t>
            </a:r>
            <a:r>
              <a:rPr sz="1333" spc="53" dirty="0">
                <a:latin typeface="Gill Sans MT"/>
                <a:cs typeface="Gill Sans MT"/>
              </a:rPr>
              <a:t>2=0/  </a:t>
            </a:r>
            <a:r>
              <a:rPr sz="1333" spc="7" dirty="0">
                <a:latin typeface="Gill Sans MT"/>
                <a:cs typeface="Gill Sans MT"/>
              </a:rPr>
              <a:t>Imm</a:t>
            </a:r>
            <a:r>
              <a:rPr sz="1333" spc="-113" dirty="0">
                <a:latin typeface="Gill Sans MT"/>
                <a:cs typeface="Gill Sans MT"/>
              </a:rPr>
              <a:t>=</a:t>
            </a:r>
            <a:r>
              <a:rPr sz="1333" spc="-87" dirty="0">
                <a:latin typeface="Gill Sans MT"/>
                <a:cs typeface="Gill Sans MT"/>
              </a:rPr>
              <a:t>1</a:t>
            </a:r>
            <a:r>
              <a:rPr sz="1333" spc="-133" dirty="0">
                <a:latin typeface="Gill Sans MT"/>
                <a:cs typeface="Gill Sans MT"/>
              </a:rPr>
              <a:t>)</a:t>
            </a:r>
            <a:endParaRPr sz="1333">
              <a:latin typeface="Gill Sans MT"/>
              <a:cs typeface="Gill Sans MT"/>
            </a:endParaRPr>
          </a:p>
        </p:txBody>
      </p:sp>
      <p:sp>
        <p:nvSpPr>
          <p:cNvPr id="94" name="object 94"/>
          <p:cNvSpPr/>
          <p:nvPr/>
        </p:nvSpPr>
        <p:spPr>
          <a:xfrm>
            <a:off x="7295895" y="4306823"/>
            <a:ext cx="711200" cy="957580"/>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000000"/>
            </a:solidFill>
          </a:ln>
        </p:spPr>
        <p:txBody>
          <a:bodyPr wrap="square" lIns="0" tIns="0" rIns="0" bIns="0" rtlCol="0"/>
          <a:lstStyle/>
          <a:p>
            <a:endParaRPr sz="2400"/>
          </a:p>
        </p:txBody>
      </p:sp>
      <p:sp>
        <p:nvSpPr>
          <p:cNvPr id="95" name="object 95"/>
          <p:cNvSpPr txBox="1"/>
          <p:nvPr/>
        </p:nvSpPr>
        <p:spPr>
          <a:xfrm>
            <a:off x="7439382" y="4561064"/>
            <a:ext cx="428413" cy="247141"/>
          </a:xfrm>
          <a:prstGeom prst="rect">
            <a:avLst/>
          </a:prstGeom>
        </p:spPr>
        <p:txBody>
          <a:bodyPr vert="horz" wrap="square" lIns="0" tIns="21167" rIns="0" bIns="0" rtlCol="0">
            <a:spAutoFit/>
          </a:bodyPr>
          <a:lstStyle/>
          <a:p>
            <a:pPr marL="16933">
              <a:spcBef>
                <a:spcPts val="167"/>
              </a:spcBef>
            </a:pPr>
            <a:r>
              <a:rPr sz="1467" spc="13" dirty="0">
                <a:latin typeface="Gill Sans MT"/>
                <a:cs typeface="Gill Sans MT"/>
              </a:rPr>
              <a:t>I</a:t>
            </a:r>
            <a:r>
              <a:rPr sz="1467" spc="7" dirty="0">
                <a:latin typeface="Gill Sans MT"/>
                <a:cs typeface="Gill Sans MT"/>
              </a:rPr>
              <a:t>m</a:t>
            </a:r>
            <a:r>
              <a:rPr sz="1467" spc="80" dirty="0">
                <a:latin typeface="Gill Sans MT"/>
                <a:cs typeface="Gill Sans MT"/>
              </a:rPr>
              <a:t>m</a:t>
            </a:r>
            <a:r>
              <a:rPr sz="1467" spc="27" dirty="0">
                <a:latin typeface="Gill Sans MT"/>
                <a:cs typeface="Gill Sans MT"/>
              </a:rPr>
              <a:t>.</a:t>
            </a:r>
            <a:endParaRPr sz="1467">
              <a:latin typeface="Gill Sans MT"/>
              <a:cs typeface="Gill Sans MT"/>
            </a:endParaRPr>
          </a:p>
        </p:txBody>
      </p:sp>
      <p:sp>
        <p:nvSpPr>
          <p:cNvPr id="96" name="object 96"/>
          <p:cNvSpPr txBox="1"/>
          <p:nvPr/>
        </p:nvSpPr>
        <p:spPr>
          <a:xfrm>
            <a:off x="7439382" y="4790680"/>
            <a:ext cx="356447" cy="247141"/>
          </a:xfrm>
          <a:prstGeom prst="rect">
            <a:avLst/>
          </a:prstGeom>
        </p:spPr>
        <p:txBody>
          <a:bodyPr vert="horz" wrap="square" lIns="0" tIns="21167" rIns="0" bIns="0" rtlCol="0">
            <a:spAutoFit/>
          </a:bodyPr>
          <a:lstStyle/>
          <a:p>
            <a:pPr marL="16933">
              <a:spcBef>
                <a:spcPts val="167"/>
              </a:spcBef>
            </a:pPr>
            <a:r>
              <a:rPr sz="1467" dirty="0">
                <a:latin typeface="Gill Sans MT"/>
                <a:cs typeface="Gill Sans MT"/>
              </a:rPr>
              <a:t>Gen</a:t>
            </a:r>
            <a:endParaRPr sz="1467">
              <a:latin typeface="Gill Sans MT"/>
              <a:cs typeface="Gill Sans MT"/>
            </a:endParaRPr>
          </a:p>
        </p:txBody>
      </p:sp>
      <p:sp>
        <p:nvSpPr>
          <p:cNvPr id="97" name="object 97"/>
          <p:cNvSpPr txBox="1"/>
          <p:nvPr/>
        </p:nvSpPr>
        <p:spPr>
          <a:xfrm>
            <a:off x="6168765" y="4349943"/>
            <a:ext cx="493607" cy="426485"/>
          </a:xfrm>
          <a:prstGeom prst="rect">
            <a:avLst/>
          </a:prstGeom>
        </p:spPr>
        <p:txBody>
          <a:bodyPr vert="horz" wrap="square" lIns="0" tIns="16087" rIns="0" bIns="0" rtlCol="0">
            <a:spAutoFit/>
          </a:bodyPr>
          <a:lstStyle/>
          <a:p>
            <a:pPr marL="16933">
              <a:spcBef>
                <a:spcPts val="127"/>
              </a:spcBef>
            </a:pPr>
            <a:r>
              <a:rPr sz="1333" spc="-20" dirty="0">
                <a:latin typeface="Gill Sans MT"/>
                <a:cs typeface="Gill Sans MT"/>
              </a:rPr>
              <a:t>Inst</a:t>
            </a:r>
            <a:endParaRPr sz="1333">
              <a:latin typeface="Gill Sans MT"/>
              <a:cs typeface="Gill Sans MT"/>
            </a:endParaRPr>
          </a:p>
          <a:p>
            <a:pPr marL="16933"/>
            <a:r>
              <a:rPr sz="1333" spc="-40" dirty="0">
                <a:latin typeface="Gill Sans MT"/>
                <a:cs typeface="Gill Sans MT"/>
              </a:rPr>
              <a:t>[31:20]</a:t>
            </a:r>
            <a:endParaRPr sz="1333">
              <a:latin typeface="Gill Sans MT"/>
              <a:cs typeface="Gill Sans MT"/>
            </a:endParaRPr>
          </a:p>
        </p:txBody>
      </p:sp>
      <p:grpSp>
        <p:nvGrpSpPr>
          <p:cNvPr id="98" name="object 98"/>
          <p:cNvGrpSpPr/>
          <p:nvPr/>
        </p:nvGrpSpPr>
        <p:grpSpPr>
          <a:xfrm>
            <a:off x="6785863" y="936768"/>
            <a:ext cx="5406813" cy="4448387"/>
            <a:chOff x="5089397" y="702576"/>
            <a:chExt cx="4055110" cy="3336290"/>
          </a:xfrm>
        </p:grpSpPr>
        <p:sp>
          <p:nvSpPr>
            <p:cNvPr id="99" name="object 99"/>
            <p:cNvSpPr/>
            <p:nvPr/>
          </p:nvSpPr>
          <p:spPr>
            <a:xfrm>
              <a:off x="5738621" y="3929131"/>
              <a:ext cx="0" cy="109855"/>
            </a:xfrm>
            <a:custGeom>
              <a:avLst/>
              <a:gdLst/>
              <a:ahLst/>
              <a:cxnLst/>
              <a:rect l="l" t="t" r="r" b="b"/>
              <a:pathLst>
                <a:path h="109854">
                  <a:moveTo>
                    <a:pt x="0" y="109689"/>
                  </a:moveTo>
                  <a:lnTo>
                    <a:pt x="0" y="0"/>
                  </a:lnTo>
                </a:path>
              </a:pathLst>
            </a:custGeom>
            <a:ln w="25400">
              <a:solidFill>
                <a:srgbClr val="000000"/>
              </a:solidFill>
            </a:ln>
          </p:spPr>
          <p:txBody>
            <a:bodyPr wrap="square" lIns="0" tIns="0" rIns="0" bIns="0" rtlCol="0"/>
            <a:lstStyle/>
            <a:p>
              <a:endParaRPr sz="2400"/>
            </a:p>
          </p:txBody>
        </p:sp>
        <p:sp>
          <p:nvSpPr>
            <p:cNvPr id="100" name="object 100"/>
            <p:cNvSpPr/>
            <p:nvPr/>
          </p:nvSpPr>
          <p:spPr>
            <a:xfrm>
              <a:off x="5700526"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000000"/>
            </a:solidFill>
          </p:spPr>
          <p:txBody>
            <a:bodyPr wrap="square" lIns="0" tIns="0" rIns="0" bIns="0" rtlCol="0"/>
            <a:lstStyle/>
            <a:p>
              <a:endParaRPr sz="2400"/>
            </a:p>
          </p:txBody>
        </p:sp>
        <p:sp>
          <p:nvSpPr>
            <p:cNvPr id="101" name="object 101"/>
            <p:cNvSpPr/>
            <p:nvPr/>
          </p:nvSpPr>
          <p:spPr>
            <a:xfrm>
              <a:off x="5089397" y="3588257"/>
              <a:ext cx="311150" cy="0"/>
            </a:xfrm>
            <a:custGeom>
              <a:avLst/>
              <a:gdLst/>
              <a:ahLst/>
              <a:cxnLst/>
              <a:rect l="l" t="t" r="r" b="b"/>
              <a:pathLst>
                <a:path w="311150">
                  <a:moveTo>
                    <a:pt x="0" y="0"/>
                  </a:moveTo>
                  <a:lnTo>
                    <a:pt x="310616" y="0"/>
                  </a:lnTo>
                </a:path>
              </a:pathLst>
            </a:custGeom>
            <a:ln w="28575">
              <a:solidFill>
                <a:srgbClr val="000000"/>
              </a:solidFill>
            </a:ln>
          </p:spPr>
          <p:txBody>
            <a:bodyPr wrap="square" lIns="0" tIns="0" rIns="0" bIns="0" rtlCol="0"/>
            <a:lstStyle/>
            <a:p>
              <a:endParaRPr sz="2400"/>
            </a:p>
          </p:txBody>
        </p:sp>
        <p:sp>
          <p:nvSpPr>
            <p:cNvPr id="102" name="object 102"/>
            <p:cNvSpPr/>
            <p:nvPr/>
          </p:nvSpPr>
          <p:spPr>
            <a:xfrm>
              <a:off x="5385729"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3" name="object 103"/>
            <p:cNvSpPr/>
            <p:nvPr/>
          </p:nvSpPr>
          <p:spPr>
            <a:xfrm>
              <a:off x="6005321" y="3589782"/>
              <a:ext cx="1256030" cy="7620"/>
            </a:xfrm>
            <a:custGeom>
              <a:avLst/>
              <a:gdLst/>
              <a:ahLst/>
              <a:cxnLst/>
              <a:rect l="l" t="t" r="r" b="b"/>
              <a:pathLst>
                <a:path w="1256029" h="7620">
                  <a:moveTo>
                    <a:pt x="0" y="0"/>
                  </a:moveTo>
                  <a:lnTo>
                    <a:pt x="1255776" y="7620"/>
                  </a:lnTo>
                </a:path>
              </a:pathLst>
            </a:custGeom>
            <a:ln w="25399">
              <a:solidFill>
                <a:srgbClr val="000000"/>
              </a:solidFill>
            </a:ln>
          </p:spPr>
          <p:txBody>
            <a:bodyPr wrap="square" lIns="0" tIns="0" rIns="0" bIns="0" rtlCol="0"/>
            <a:lstStyle/>
            <a:p>
              <a:endParaRPr sz="2400"/>
            </a:p>
          </p:txBody>
        </p:sp>
        <p:sp>
          <p:nvSpPr>
            <p:cNvPr id="104" name="object 104"/>
            <p:cNvSpPr/>
            <p:nvPr/>
          </p:nvSpPr>
          <p:spPr>
            <a:xfrm>
              <a:off x="5311139" y="702576"/>
              <a:ext cx="3832860" cy="1169035"/>
            </a:xfrm>
            <a:custGeom>
              <a:avLst/>
              <a:gdLst/>
              <a:ahLst/>
              <a:cxnLst/>
              <a:rect l="l" t="t" r="r" b="b"/>
              <a:pathLst>
                <a:path w="3832859" h="1169035">
                  <a:moveTo>
                    <a:pt x="3832860" y="0"/>
                  </a:moveTo>
                  <a:lnTo>
                    <a:pt x="0" y="0"/>
                  </a:lnTo>
                  <a:lnTo>
                    <a:pt x="0" y="1168895"/>
                  </a:lnTo>
                  <a:lnTo>
                    <a:pt x="3832860" y="1168895"/>
                  </a:lnTo>
                  <a:lnTo>
                    <a:pt x="3832860" y="0"/>
                  </a:lnTo>
                  <a:close/>
                </a:path>
              </a:pathLst>
            </a:custGeom>
            <a:solidFill>
              <a:srgbClr val="FFFFFF">
                <a:alpha val="58824"/>
              </a:srgbClr>
            </a:solidFill>
          </p:spPr>
          <p:txBody>
            <a:bodyPr wrap="square" lIns="0" tIns="0" rIns="0" bIns="0" rtlCol="0"/>
            <a:lstStyle/>
            <a:p>
              <a:endParaRPr sz="2400"/>
            </a:p>
          </p:txBody>
        </p:sp>
      </p:grpSp>
      <p:sp>
        <p:nvSpPr>
          <p:cNvPr id="105" name="object 105"/>
          <p:cNvSpPr txBox="1"/>
          <p:nvPr/>
        </p:nvSpPr>
        <p:spPr>
          <a:xfrm>
            <a:off x="7309719" y="5469358"/>
            <a:ext cx="1900767" cy="426613"/>
          </a:xfrm>
          <a:prstGeom prst="rect">
            <a:avLst/>
          </a:prstGeom>
        </p:spPr>
        <p:txBody>
          <a:bodyPr vert="horz" wrap="square" lIns="0" tIns="16087" rIns="0" bIns="0" rtlCol="0">
            <a:spAutoFit/>
          </a:bodyPr>
          <a:lstStyle/>
          <a:p>
            <a:pPr marL="33866">
              <a:spcBef>
                <a:spcPts val="127"/>
              </a:spcBef>
              <a:tabLst>
                <a:tab pos="752668" algn="l"/>
              </a:tabLst>
            </a:pPr>
            <a:r>
              <a:rPr sz="2000" spc="9" baseline="-5555" dirty="0">
                <a:latin typeface="Gill Sans MT"/>
                <a:cs typeface="Gill Sans MT"/>
              </a:rPr>
              <a:t>ImmSel	</a:t>
            </a:r>
            <a:r>
              <a:rPr sz="1333" spc="-20" dirty="0">
                <a:latin typeface="Gill Sans MT"/>
                <a:cs typeface="Gill Sans MT"/>
              </a:rPr>
              <a:t>RegWriteEnable</a:t>
            </a:r>
            <a:endParaRPr sz="1333">
              <a:latin typeface="Gill Sans MT"/>
              <a:cs typeface="Gill Sans MT"/>
            </a:endParaRPr>
          </a:p>
          <a:p>
            <a:pPr marL="33866">
              <a:tabLst>
                <a:tab pos="752668" algn="l"/>
              </a:tabLst>
            </a:pPr>
            <a:r>
              <a:rPr sz="2000" spc="-59" baseline="-5555" dirty="0">
                <a:latin typeface="Gill Sans MT"/>
                <a:cs typeface="Gill Sans MT"/>
              </a:rPr>
              <a:t>=I	</a:t>
            </a:r>
            <a:r>
              <a:rPr sz="1333" spc="-73" dirty="0">
                <a:latin typeface="Gill Sans MT"/>
                <a:cs typeface="Gill Sans MT"/>
              </a:rPr>
              <a:t>(RegWEn)=1</a:t>
            </a:r>
            <a:endParaRPr sz="1333">
              <a:latin typeface="Gill Sans MT"/>
              <a:cs typeface="Gill Sans MT"/>
            </a:endParaRPr>
          </a:p>
        </p:txBody>
      </p:sp>
      <p:sp>
        <p:nvSpPr>
          <p:cNvPr id="106" name="object 106"/>
          <p:cNvSpPr txBox="1"/>
          <p:nvPr/>
        </p:nvSpPr>
        <p:spPr>
          <a:xfrm>
            <a:off x="7186274" y="971746"/>
            <a:ext cx="4914900" cy="717290"/>
          </a:xfrm>
          <a:prstGeom prst="rect">
            <a:avLst/>
          </a:prstGeom>
        </p:spPr>
        <p:txBody>
          <a:bodyPr vert="horz" wrap="square" lIns="0" tIns="44873" rIns="0" bIns="0" rtlCol="0">
            <a:spAutoFit/>
          </a:bodyPr>
          <a:lstStyle/>
          <a:p>
            <a:pPr marL="16933" marR="6773" indent="-847">
              <a:lnSpc>
                <a:spcPts val="2640"/>
              </a:lnSpc>
              <a:spcBef>
                <a:spcPts val="353"/>
              </a:spcBef>
            </a:pPr>
            <a:r>
              <a:rPr sz="2333" spc="-13" dirty="0">
                <a:latin typeface="Arial"/>
                <a:cs typeface="Arial"/>
              </a:rPr>
              <a:t>Works </a:t>
            </a:r>
            <a:r>
              <a:rPr sz="2333" dirty="0">
                <a:latin typeface="Arial"/>
                <a:cs typeface="Arial"/>
              </a:rPr>
              <a:t>for </a:t>
            </a:r>
            <a:r>
              <a:rPr sz="2333" spc="-7" dirty="0">
                <a:latin typeface="Arial"/>
                <a:cs typeface="Arial"/>
              </a:rPr>
              <a:t>all other </a:t>
            </a:r>
            <a:r>
              <a:rPr sz="2333" dirty="0">
                <a:latin typeface="Arial"/>
                <a:cs typeface="Arial"/>
              </a:rPr>
              <a:t>I-format arithmetic </a:t>
            </a:r>
            <a:r>
              <a:rPr sz="2333" spc="-633" dirty="0">
                <a:latin typeface="Arial"/>
                <a:cs typeface="Arial"/>
              </a:rPr>
              <a:t> </a:t>
            </a:r>
            <a:r>
              <a:rPr sz="2333" spc="-7" dirty="0">
                <a:latin typeface="Arial"/>
                <a:cs typeface="Arial"/>
              </a:rPr>
              <a:t>instructions </a:t>
            </a:r>
            <a:r>
              <a:rPr sz="2333" dirty="0">
                <a:latin typeface="Arial"/>
                <a:cs typeface="Arial"/>
              </a:rPr>
              <a:t>(</a:t>
            </a:r>
            <a:r>
              <a:rPr sz="2333" b="1" dirty="0">
                <a:latin typeface="Courier New"/>
                <a:cs typeface="Courier New"/>
              </a:rPr>
              <a:t>slti,sltiu,andi,</a:t>
            </a:r>
            <a:endParaRPr sz="2333">
              <a:latin typeface="Courier New"/>
              <a:cs typeface="Courier New"/>
            </a:endParaRPr>
          </a:p>
        </p:txBody>
      </p:sp>
      <p:sp>
        <p:nvSpPr>
          <p:cNvPr id="107" name="object 107"/>
          <p:cNvSpPr txBox="1"/>
          <p:nvPr/>
        </p:nvSpPr>
        <p:spPr>
          <a:xfrm>
            <a:off x="7186572" y="1656466"/>
            <a:ext cx="4139353" cy="740481"/>
          </a:xfrm>
          <a:prstGeom prst="rect">
            <a:avLst/>
          </a:prstGeom>
        </p:spPr>
        <p:txBody>
          <a:bodyPr vert="horz" wrap="square" lIns="0" tIns="11007" rIns="0" bIns="0" rtlCol="0">
            <a:spAutoFit/>
          </a:bodyPr>
          <a:lstStyle/>
          <a:p>
            <a:pPr marL="16933" marR="6773">
              <a:lnSpc>
                <a:spcPct val="101699"/>
              </a:lnSpc>
              <a:spcBef>
                <a:spcPts val="87"/>
              </a:spcBef>
            </a:pPr>
            <a:r>
              <a:rPr sz="2333" b="1" spc="-7" dirty="0">
                <a:latin typeface="Courier New"/>
                <a:cs typeface="Courier New"/>
              </a:rPr>
              <a:t>ori,xori,slli,srli, </a:t>
            </a:r>
            <a:r>
              <a:rPr sz="2333" b="1" dirty="0">
                <a:latin typeface="Courier New"/>
                <a:cs typeface="Courier New"/>
              </a:rPr>
              <a:t> </a:t>
            </a:r>
            <a:r>
              <a:rPr sz="2333" b="1" spc="7" dirty="0">
                <a:latin typeface="Courier New"/>
                <a:cs typeface="Courier New"/>
              </a:rPr>
              <a:t>srai</a:t>
            </a:r>
            <a:r>
              <a:rPr sz="2333" spc="7" dirty="0">
                <a:latin typeface="Arial"/>
                <a:cs typeface="Arial"/>
              </a:rPr>
              <a:t>)</a:t>
            </a:r>
            <a:r>
              <a:rPr sz="2333" spc="-33" dirty="0">
                <a:latin typeface="Arial"/>
                <a:cs typeface="Arial"/>
              </a:rPr>
              <a:t> </a:t>
            </a:r>
            <a:r>
              <a:rPr sz="2333" spc="-7" dirty="0">
                <a:latin typeface="Arial"/>
                <a:cs typeface="Arial"/>
              </a:rPr>
              <a:t>just</a:t>
            </a:r>
            <a:r>
              <a:rPr sz="2333" spc="-33" dirty="0">
                <a:latin typeface="Arial"/>
                <a:cs typeface="Arial"/>
              </a:rPr>
              <a:t> </a:t>
            </a:r>
            <a:r>
              <a:rPr sz="2333" spc="-7" dirty="0">
                <a:latin typeface="Arial"/>
                <a:cs typeface="Arial"/>
              </a:rPr>
              <a:t>by changing</a:t>
            </a:r>
            <a:r>
              <a:rPr sz="2333" spc="-120" dirty="0">
                <a:latin typeface="Arial"/>
                <a:cs typeface="Arial"/>
              </a:rPr>
              <a:t> </a:t>
            </a:r>
            <a:r>
              <a:rPr sz="2333" spc="-13" dirty="0">
                <a:latin typeface="Arial"/>
                <a:cs typeface="Arial"/>
              </a:rPr>
              <a:t>ALUSel</a:t>
            </a:r>
            <a:endParaRPr sz="2333">
              <a:latin typeface="Arial"/>
              <a:cs typeface="Arial"/>
            </a:endParaRPr>
          </a:p>
        </p:txBody>
      </p:sp>
      <p:sp>
        <p:nvSpPr>
          <p:cNvPr id="108" name="Date Placeholder 107">
            <a:extLst>
              <a:ext uri="{FF2B5EF4-FFF2-40B4-BE49-F238E27FC236}">
                <a16:creationId xmlns:a16="http://schemas.microsoft.com/office/drawing/2014/main" id="{5C965806-50D4-427E-BEBC-9F8742E84C83}"/>
              </a:ext>
            </a:extLst>
          </p:cNvPr>
          <p:cNvSpPr>
            <a:spLocks noGrp="1"/>
          </p:cNvSpPr>
          <p:nvPr>
            <p:ph type="dt" sz="half" idx="10"/>
          </p:nvPr>
        </p:nvSpPr>
        <p:spPr/>
        <p:txBody>
          <a:bodyPr/>
          <a:lstStyle/>
          <a:p>
            <a:fld id="{6F06FF26-0F6F-4F12-A804-0D2AE63854DE}" type="datetime1">
              <a:rPr lang="en-US" smtClean="0"/>
              <a:t>5/11/2024</a:t>
            </a:fld>
            <a:endParaRPr lang="en-US"/>
          </a:p>
        </p:txBody>
      </p:sp>
      <p:sp>
        <p:nvSpPr>
          <p:cNvPr id="109" name="Slide Number Placeholder 108">
            <a:extLst>
              <a:ext uri="{FF2B5EF4-FFF2-40B4-BE49-F238E27FC236}">
                <a16:creationId xmlns:a16="http://schemas.microsoft.com/office/drawing/2014/main" id="{D629FCC2-4B69-418D-B99F-AB175A85D1FA}"/>
              </a:ext>
            </a:extLst>
          </p:cNvPr>
          <p:cNvSpPr>
            <a:spLocks noGrp="1"/>
          </p:cNvSpPr>
          <p:nvPr>
            <p:ph type="sldNum" sz="quarter" idx="12"/>
          </p:nvPr>
        </p:nvSpPr>
        <p:spPr/>
        <p:txBody>
          <a:bodyPr/>
          <a:lstStyle/>
          <a:p>
            <a:fld id="{AB6352F2-FB44-4DA6-821F-C2F4E454E2C0}"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05073" y="3151631"/>
            <a:ext cx="7323327" cy="993647"/>
          </a:xfrm>
          <a:prstGeom prst="rect">
            <a:avLst/>
          </a:prstGeom>
        </p:spPr>
      </p:pic>
      <p:sp>
        <p:nvSpPr>
          <p:cNvPr id="3" name="Date Placeholder 2">
            <a:extLst>
              <a:ext uri="{FF2B5EF4-FFF2-40B4-BE49-F238E27FC236}">
                <a16:creationId xmlns:a16="http://schemas.microsoft.com/office/drawing/2014/main" id="{E5869B23-B6E2-4C07-AECF-7A107BBBDD0F}"/>
              </a:ext>
            </a:extLst>
          </p:cNvPr>
          <p:cNvSpPr>
            <a:spLocks noGrp="1"/>
          </p:cNvSpPr>
          <p:nvPr>
            <p:ph type="dt" sz="half" idx="10"/>
          </p:nvPr>
        </p:nvSpPr>
        <p:spPr/>
        <p:txBody>
          <a:bodyPr/>
          <a:lstStyle/>
          <a:p>
            <a:fld id="{40D04270-E03E-40C2-A097-EFE9BE361A4B}" type="datetime1">
              <a:rPr lang="en-US" smtClean="0"/>
              <a:t>5/11/2024</a:t>
            </a:fld>
            <a:endParaRPr lang="en-US"/>
          </a:p>
        </p:txBody>
      </p:sp>
      <p:sp>
        <p:nvSpPr>
          <p:cNvPr id="4" name="Slide Number Placeholder 3">
            <a:extLst>
              <a:ext uri="{FF2B5EF4-FFF2-40B4-BE49-F238E27FC236}">
                <a16:creationId xmlns:a16="http://schemas.microsoft.com/office/drawing/2014/main" id="{4E54F594-3A5B-472F-AB3B-D5E9833F9320}"/>
              </a:ext>
            </a:extLst>
          </p:cNvPr>
          <p:cNvSpPr>
            <a:spLocks noGrp="1"/>
          </p:cNvSpPr>
          <p:nvPr>
            <p:ph type="sldNum" sz="quarter" idx="12"/>
          </p:nvPr>
        </p:nvSpPr>
        <p:spPr/>
        <p:txBody>
          <a:bodyPr/>
          <a:lstStyle/>
          <a:p>
            <a:fld id="{AB6352F2-FB44-4DA6-821F-C2F4E454E2C0}"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108780"/>
            <a:ext cx="6736080" cy="695062"/>
          </a:xfrm>
          <a:prstGeom prst="rect">
            <a:avLst/>
          </a:prstGeom>
        </p:spPr>
        <p:txBody>
          <a:bodyPr vert="horz" wrap="square" lIns="0" tIns="17780" rIns="0" bIns="0" rtlCol="0" anchor="ctr">
            <a:spAutoFit/>
          </a:bodyPr>
          <a:lstStyle/>
          <a:p>
            <a:pPr marL="16933">
              <a:lnSpc>
                <a:spcPct val="100000"/>
              </a:lnSpc>
              <a:spcBef>
                <a:spcPts val="140"/>
              </a:spcBef>
            </a:pPr>
            <a:r>
              <a:rPr spc="-167" dirty="0"/>
              <a:t>R</a:t>
            </a:r>
            <a:r>
              <a:rPr spc="-87" dirty="0"/>
              <a:t>+</a:t>
            </a:r>
            <a:r>
              <a:rPr spc="-140" dirty="0"/>
              <a:t>I</a:t>
            </a:r>
            <a:r>
              <a:rPr spc="-487" dirty="0"/>
              <a:t> </a:t>
            </a:r>
            <a:r>
              <a:rPr spc="-40" dirty="0"/>
              <a:t>A</a:t>
            </a:r>
            <a:r>
              <a:rPr spc="-253" dirty="0"/>
              <a:t>r</a:t>
            </a:r>
            <a:r>
              <a:rPr spc="-227" dirty="0"/>
              <a:t>i</a:t>
            </a:r>
            <a:r>
              <a:rPr spc="-193" dirty="0"/>
              <a:t>t</a:t>
            </a:r>
            <a:r>
              <a:rPr spc="-240" dirty="0"/>
              <a:t>h</a:t>
            </a:r>
            <a:r>
              <a:rPr spc="-113" dirty="0"/>
              <a:t>m</a:t>
            </a:r>
            <a:r>
              <a:rPr spc="-253" dirty="0"/>
              <a:t>e</a:t>
            </a:r>
            <a:r>
              <a:rPr spc="-353" dirty="0"/>
              <a:t>t</a:t>
            </a:r>
            <a:r>
              <a:rPr spc="-227" dirty="0"/>
              <a:t>i</a:t>
            </a:r>
            <a:r>
              <a:rPr spc="-300" dirty="0"/>
              <a:t>c</a:t>
            </a:r>
            <a:r>
              <a:rPr spc="-407" dirty="0"/>
              <a:t>/</a:t>
            </a:r>
            <a:r>
              <a:rPr spc="-200" dirty="0"/>
              <a:t>Lo</a:t>
            </a:r>
            <a:r>
              <a:rPr spc="-193" dirty="0"/>
              <a:t>g</a:t>
            </a:r>
            <a:r>
              <a:rPr spc="-247" dirty="0"/>
              <a:t>i</a:t>
            </a:r>
            <a:r>
              <a:rPr spc="-167" dirty="0"/>
              <a:t>c</a:t>
            </a:r>
            <a:r>
              <a:rPr spc="-507" dirty="0"/>
              <a:t> </a:t>
            </a:r>
            <a:r>
              <a:rPr dirty="0"/>
              <a:t>D</a:t>
            </a:r>
            <a:r>
              <a:rPr spc="-140" dirty="0"/>
              <a:t>a</a:t>
            </a:r>
            <a:r>
              <a:rPr spc="-187" dirty="0"/>
              <a:t>t</a:t>
            </a:r>
            <a:r>
              <a:rPr spc="-67" dirty="0"/>
              <a:t>ap</a:t>
            </a:r>
            <a:r>
              <a:rPr spc="7" dirty="0"/>
              <a:t>a</a:t>
            </a:r>
            <a:r>
              <a:rPr spc="-320" dirty="0"/>
              <a:t>t</a:t>
            </a:r>
            <a:r>
              <a:rPr dirty="0"/>
              <a:t>h</a:t>
            </a:r>
          </a:p>
        </p:txBody>
      </p:sp>
      <p:grpSp>
        <p:nvGrpSpPr>
          <p:cNvPr id="3" name="object 3"/>
          <p:cNvGrpSpPr/>
          <p:nvPr/>
        </p:nvGrpSpPr>
        <p:grpSpPr>
          <a:xfrm>
            <a:off x="10699962" y="4028437"/>
            <a:ext cx="114300" cy="1404620"/>
            <a:chOff x="8024971" y="3021327"/>
            <a:chExt cx="85725" cy="1053465"/>
          </a:xfrm>
        </p:grpSpPr>
        <p:sp>
          <p:nvSpPr>
            <p:cNvPr id="4" name="object 4"/>
            <p:cNvSpPr/>
            <p:nvPr/>
          </p:nvSpPr>
          <p:spPr>
            <a:xfrm>
              <a:off x="8062722"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8024971"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10431815" y="5497647"/>
            <a:ext cx="50630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ALUSel</a:t>
            </a:r>
            <a:endParaRPr sz="1333">
              <a:latin typeface="Calibri"/>
              <a:cs typeface="Calibri"/>
            </a:endParaRPr>
          </a:p>
        </p:txBody>
      </p:sp>
      <p:grpSp>
        <p:nvGrpSpPr>
          <p:cNvPr id="7" name="object 7"/>
          <p:cNvGrpSpPr/>
          <p:nvPr/>
        </p:nvGrpSpPr>
        <p:grpSpPr>
          <a:xfrm>
            <a:off x="5131815" y="1719071"/>
            <a:ext cx="1490133" cy="1706880"/>
            <a:chOff x="3848861" y="1289303"/>
            <a:chExt cx="1117600" cy="1280160"/>
          </a:xfrm>
        </p:grpSpPr>
        <p:sp>
          <p:nvSpPr>
            <p:cNvPr id="8" name="object 8"/>
            <p:cNvSpPr/>
            <p:nvPr/>
          </p:nvSpPr>
          <p:spPr>
            <a:xfrm>
              <a:off x="4679441" y="2556509"/>
              <a:ext cx="274320" cy="0"/>
            </a:xfrm>
            <a:custGeom>
              <a:avLst/>
              <a:gdLst/>
              <a:ahLst/>
              <a:cxnLst/>
              <a:rect l="l" t="t" r="r" b="b"/>
              <a:pathLst>
                <a:path w="274320">
                  <a:moveTo>
                    <a:pt x="0" y="0"/>
                  </a:moveTo>
                  <a:lnTo>
                    <a:pt x="274320" y="0"/>
                  </a:lnTo>
                </a:path>
              </a:pathLst>
            </a:custGeom>
            <a:ln w="25400">
              <a:solidFill>
                <a:srgbClr val="000000"/>
              </a:solidFill>
            </a:ln>
          </p:spPr>
          <p:txBody>
            <a:bodyPr wrap="square" lIns="0" tIns="0" rIns="0" bIns="0" rtlCol="0"/>
            <a:lstStyle/>
            <a:p>
              <a:endParaRPr sz="2400"/>
            </a:p>
          </p:txBody>
        </p:sp>
        <p:sp>
          <p:nvSpPr>
            <p:cNvPr id="9" name="object 9"/>
            <p:cNvSpPr/>
            <p:nvPr/>
          </p:nvSpPr>
          <p:spPr>
            <a:xfrm>
              <a:off x="3970781"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0" name="object 10"/>
            <p:cNvSpPr/>
            <p:nvPr/>
          </p:nvSpPr>
          <p:spPr>
            <a:xfrm>
              <a:off x="3864101"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1" name="object 11"/>
          <p:cNvSpPr txBox="1"/>
          <p:nvPr/>
        </p:nvSpPr>
        <p:spPr>
          <a:xfrm>
            <a:off x="4882557" y="1666485"/>
            <a:ext cx="141816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tabLst>
                <a:tab pos="1400352" algn="l"/>
              </a:tabLst>
            </a:pPr>
            <a:r>
              <a:rPr sz="1333" b="1" spc="-7" dirty="0">
                <a:latin typeface="Calibri"/>
                <a:cs typeface="Calibri"/>
              </a:rPr>
              <a:t>Add  </a:t>
            </a:r>
            <a:r>
              <a:rPr sz="1333" b="1" spc="87" dirty="0">
                <a:latin typeface="Calibri"/>
                <a:cs typeface="Calibri"/>
              </a:rPr>
              <a:t> </a:t>
            </a:r>
            <a:r>
              <a:rPr sz="1333" b="1" u="heavy" spc="-7" dirty="0">
                <a:uFill>
                  <a:solidFill>
                    <a:srgbClr val="000000"/>
                  </a:solidFill>
                </a:uFill>
                <a:latin typeface="Calibri"/>
                <a:cs typeface="Calibri"/>
              </a:rPr>
              <a:t> </a:t>
            </a:r>
            <a:r>
              <a:rPr sz="1333" b="1" u="heavy" dirty="0">
                <a:uFill>
                  <a:solidFill>
                    <a:srgbClr val="000000"/>
                  </a:solidFill>
                </a:uFill>
                <a:latin typeface="Calibri"/>
                <a:cs typeface="Calibri"/>
              </a:rPr>
              <a:t>	</a:t>
            </a:r>
            <a:endParaRPr sz="1333">
              <a:latin typeface="Calibri"/>
              <a:cs typeface="Calibri"/>
            </a:endParaRPr>
          </a:p>
        </p:txBody>
      </p:sp>
      <p:sp>
        <p:nvSpPr>
          <p:cNvPr id="12" name="object 12"/>
          <p:cNvSpPr txBox="1"/>
          <p:nvPr/>
        </p:nvSpPr>
        <p:spPr>
          <a:xfrm>
            <a:off x="4444463" y="3721493"/>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3" name="object 13"/>
          <p:cNvGrpSpPr/>
          <p:nvPr/>
        </p:nvGrpSpPr>
        <p:grpSpPr>
          <a:xfrm>
            <a:off x="4655565" y="2909823"/>
            <a:ext cx="1584960" cy="1371600"/>
            <a:chOff x="3491674" y="2182367"/>
            <a:chExt cx="1188720" cy="1028700"/>
          </a:xfrm>
        </p:grpSpPr>
        <p:sp>
          <p:nvSpPr>
            <p:cNvPr id="14" name="object 14"/>
            <p:cNvSpPr/>
            <p:nvPr/>
          </p:nvSpPr>
          <p:spPr>
            <a:xfrm>
              <a:off x="3612641"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5" name="object 15"/>
            <p:cNvSpPr/>
            <p:nvPr/>
          </p:nvSpPr>
          <p:spPr>
            <a:xfrm>
              <a:off x="3865438"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6" name="object 16"/>
            <p:cNvSpPr/>
            <p:nvPr/>
          </p:nvSpPr>
          <p:spPr>
            <a:xfrm>
              <a:off x="3961637" y="2201417"/>
              <a:ext cx="699770" cy="990600"/>
            </a:xfrm>
            <a:custGeom>
              <a:avLst/>
              <a:gdLst/>
              <a:ahLst/>
              <a:cxnLst/>
              <a:rect l="l" t="t" r="r" b="b"/>
              <a:pathLst>
                <a:path w="699770" h="990600">
                  <a:moveTo>
                    <a:pt x="0" y="0"/>
                  </a:moveTo>
                  <a:lnTo>
                    <a:pt x="699515" y="0"/>
                  </a:lnTo>
                  <a:lnTo>
                    <a:pt x="699515"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7" name="object 17"/>
            <p:cNvSpPr/>
            <p:nvPr/>
          </p:nvSpPr>
          <p:spPr>
            <a:xfrm>
              <a:off x="3505961" y="2705861"/>
              <a:ext cx="0" cy="140335"/>
            </a:xfrm>
            <a:custGeom>
              <a:avLst/>
              <a:gdLst/>
              <a:ahLst/>
              <a:cxnLst/>
              <a:rect l="l" t="t" r="r" b="b"/>
              <a:pathLst>
                <a:path h="140335">
                  <a:moveTo>
                    <a:pt x="0" y="0"/>
                  </a:moveTo>
                  <a:lnTo>
                    <a:pt x="0" y="140208"/>
                  </a:lnTo>
                </a:path>
              </a:pathLst>
            </a:custGeom>
            <a:ln w="28575">
              <a:solidFill>
                <a:srgbClr val="000000"/>
              </a:solidFill>
            </a:ln>
          </p:spPr>
          <p:txBody>
            <a:bodyPr wrap="square" lIns="0" tIns="0" rIns="0" bIns="0" rtlCol="0"/>
            <a:lstStyle/>
            <a:p>
              <a:endParaRPr sz="2400"/>
            </a:p>
          </p:txBody>
        </p:sp>
      </p:grpSp>
      <p:sp>
        <p:nvSpPr>
          <p:cNvPr id="18" name="object 18"/>
          <p:cNvSpPr txBox="1"/>
          <p:nvPr/>
        </p:nvSpPr>
        <p:spPr>
          <a:xfrm>
            <a:off x="5327021" y="3088934"/>
            <a:ext cx="343747" cy="221365"/>
          </a:xfrm>
          <a:prstGeom prst="rect">
            <a:avLst/>
          </a:prstGeom>
        </p:spPr>
        <p:txBody>
          <a:bodyPr vert="horz" wrap="square" lIns="0" tIns="16087" rIns="0" bIns="0" rtlCol="0">
            <a:spAutoFit/>
          </a:bodyPr>
          <a:lstStyle/>
          <a:p>
            <a:pP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9" name="object 19"/>
          <p:cNvSpPr txBox="1"/>
          <p:nvPr/>
        </p:nvSpPr>
        <p:spPr>
          <a:xfrm>
            <a:off x="5820341" y="3276649"/>
            <a:ext cx="27516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20" name="object 20"/>
          <p:cNvSpPr txBox="1"/>
          <p:nvPr/>
        </p:nvSpPr>
        <p:spPr>
          <a:xfrm>
            <a:off x="5569095" y="3907707"/>
            <a:ext cx="495300" cy="247141"/>
          </a:xfrm>
          <a:prstGeom prst="rect">
            <a:avLst/>
          </a:prstGeom>
        </p:spPr>
        <p:txBody>
          <a:bodyPr vert="horz" wrap="square" lIns="0" tIns="21167" rIns="0" bIns="0" rtlCol="0">
            <a:spAutoFit/>
          </a:bodyPr>
          <a:lstStyle/>
          <a:p>
            <a:pPr>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grpSp>
        <p:nvGrpSpPr>
          <p:cNvPr id="21" name="object 21"/>
          <p:cNvGrpSpPr/>
          <p:nvPr/>
        </p:nvGrpSpPr>
        <p:grpSpPr>
          <a:xfrm>
            <a:off x="4480560" y="2753360"/>
            <a:ext cx="445347" cy="883920"/>
            <a:chOff x="3360420" y="2065020"/>
            <a:chExt cx="334010" cy="662940"/>
          </a:xfrm>
        </p:grpSpPr>
        <p:sp>
          <p:nvSpPr>
            <p:cNvPr id="22" name="object 22"/>
            <p:cNvSpPr/>
            <p:nvPr/>
          </p:nvSpPr>
          <p:spPr>
            <a:xfrm>
              <a:off x="3379470" y="2084070"/>
              <a:ext cx="219710" cy="62484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3" name="object 23"/>
            <p:cNvSpPr/>
            <p:nvPr/>
          </p:nvSpPr>
          <p:spPr>
            <a:xfrm>
              <a:off x="3626358"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4" name="object 24"/>
          <p:cNvSpPr txBox="1"/>
          <p:nvPr/>
        </p:nvSpPr>
        <p:spPr>
          <a:xfrm>
            <a:off x="4505960" y="2778761"/>
            <a:ext cx="292947" cy="474425"/>
          </a:xfrm>
          <a:prstGeom prst="rect">
            <a:avLst/>
          </a:prstGeom>
          <a:ln w="38100">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marL="18626">
              <a:spcBef>
                <a:spcPts val="913"/>
              </a:spcBef>
            </a:pPr>
            <a:r>
              <a:rPr sz="1133" b="1" spc="13" dirty="0">
                <a:latin typeface="Calibri"/>
                <a:cs typeface="Calibri"/>
              </a:rPr>
              <a:t>PC</a:t>
            </a:r>
            <a:endParaRPr sz="1133">
              <a:latin typeface="Calibri"/>
              <a:cs typeface="Calibri"/>
            </a:endParaRPr>
          </a:p>
        </p:txBody>
      </p:sp>
      <p:grpSp>
        <p:nvGrpSpPr>
          <p:cNvPr id="25" name="object 25"/>
          <p:cNvGrpSpPr/>
          <p:nvPr/>
        </p:nvGrpSpPr>
        <p:grpSpPr>
          <a:xfrm>
            <a:off x="3745317" y="1260171"/>
            <a:ext cx="2560319" cy="2368973"/>
            <a:chOff x="2808987" y="945128"/>
            <a:chExt cx="1920239" cy="1776730"/>
          </a:xfrm>
        </p:grpSpPr>
        <p:sp>
          <p:nvSpPr>
            <p:cNvPr id="26" name="object 26"/>
            <p:cNvSpPr/>
            <p:nvPr/>
          </p:nvSpPr>
          <p:spPr>
            <a:xfrm>
              <a:off x="3448050"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7" name="object 27"/>
            <p:cNvSpPr/>
            <p:nvPr/>
          </p:nvSpPr>
          <p:spPr>
            <a:xfrm>
              <a:off x="2821687"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28" name="object 28"/>
            <p:cNvSpPr/>
            <p:nvPr/>
          </p:nvSpPr>
          <p:spPr>
            <a:xfrm>
              <a:off x="3319268"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9" name="object 29"/>
            <p:cNvSpPr/>
            <p:nvPr/>
          </p:nvSpPr>
          <p:spPr>
            <a:xfrm>
              <a:off x="3682745" y="1840230"/>
              <a:ext cx="224790" cy="565785"/>
            </a:xfrm>
            <a:custGeom>
              <a:avLst/>
              <a:gdLst/>
              <a:ahLst/>
              <a:cxnLst/>
              <a:rect l="l" t="t" r="r" b="b"/>
              <a:pathLst>
                <a:path w="224789" h="565785">
                  <a:moveTo>
                    <a:pt x="1714" y="565404"/>
                  </a:moveTo>
                  <a:lnTo>
                    <a:pt x="0" y="8483"/>
                  </a:lnTo>
                  <a:lnTo>
                    <a:pt x="8572" y="0"/>
                  </a:lnTo>
                  <a:lnTo>
                    <a:pt x="224548" y="5245"/>
                  </a:lnTo>
                </a:path>
              </a:pathLst>
            </a:custGeom>
            <a:ln w="25400">
              <a:solidFill>
                <a:srgbClr val="000000"/>
              </a:solidFill>
            </a:ln>
          </p:spPr>
          <p:txBody>
            <a:bodyPr wrap="square" lIns="0" tIns="0" rIns="0" bIns="0" rtlCol="0"/>
            <a:lstStyle/>
            <a:p>
              <a:endParaRPr sz="2400"/>
            </a:p>
          </p:txBody>
        </p:sp>
        <p:sp>
          <p:nvSpPr>
            <p:cNvPr id="30" name="object 30"/>
            <p:cNvSpPr/>
            <p:nvPr/>
          </p:nvSpPr>
          <p:spPr>
            <a:xfrm>
              <a:off x="3893677" y="1807077"/>
              <a:ext cx="77470" cy="76200"/>
            </a:xfrm>
            <a:custGeom>
              <a:avLst/>
              <a:gdLst/>
              <a:ahLst/>
              <a:cxnLst/>
              <a:rect l="l" t="t" r="r" b="b"/>
              <a:pathLst>
                <a:path w="77470" h="76200">
                  <a:moveTo>
                    <a:pt x="1854" y="0"/>
                  </a:moveTo>
                  <a:lnTo>
                    <a:pt x="0" y="76174"/>
                  </a:lnTo>
                  <a:lnTo>
                    <a:pt x="77101" y="39941"/>
                  </a:lnTo>
                  <a:lnTo>
                    <a:pt x="1854" y="0"/>
                  </a:lnTo>
                  <a:close/>
                </a:path>
              </a:pathLst>
            </a:custGeom>
            <a:solidFill>
              <a:srgbClr val="000000"/>
            </a:solidFill>
          </p:spPr>
          <p:txBody>
            <a:bodyPr wrap="square" lIns="0" tIns="0" rIns="0" bIns="0" rtlCol="0"/>
            <a:lstStyle/>
            <a:p>
              <a:endParaRPr sz="2400"/>
            </a:p>
          </p:txBody>
        </p:sp>
      </p:grpSp>
      <p:sp>
        <p:nvSpPr>
          <p:cNvPr id="31" name="object 31"/>
          <p:cNvSpPr txBox="1"/>
          <p:nvPr/>
        </p:nvSpPr>
        <p:spPr>
          <a:xfrm>
            <a:off x="3663886" y="3222269"/>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32" name="object 32"/>
          <p:cNvGrpSpPr/>
          <p:nvPr/>
        </p:nvGrpSpPr>
        <p:grpSpPr>
          <a:xfrm>
            <a:off x="6646926" y="3075172"/>
            <a:ext cx="1214967" cy="413173"/>
            <a:chOff x="4985194" y="2306379"/>
            <a:chExt cx="911225" cy="309880"/>
          </a:xfrm>
        </p:grpSpPr>
        <p:sp>
          <p:nvSpPr>
            <p:cNvPr id="33" name="object 33"/>
            <p:cNvSpPr/>
            <p:nvPr/>
          </p:nvSpPr>
          <p:spPr>
            <a:xfrm>
              <a:off x="4999482" y="2349244"/>
              <a:ext cx="825500" cy="232410"/>
            </a:xfrm>
            <a:custGeom>
              <a:avLst/>
              <a:gdLst/>
              <a:ahLst/>
              <a:cxnLst/>
              <a:rect l="l" t="t" r="r" b="b"/>
              <a:pathLst>
                <a:path w="825500" h="232410">
                  <a:moveTo>
                    <a:pt x="0" y="231965"/>
                  </a:moveTo>
                  <a:lnTo>
                    <a:pt x="0" y="0"/>
                  </a:lnTo>
                  <a:lnTo>
                    <a:pt x="825093" y="0"/>
                  </a:lnTo>
                </a:path>
              </a:pathLst>
            </a:custGeom>
            <a:ln w="28574">
              <a:solidFill>
                <a:srgbClr val="000000"/>
              </a:solidFill>
            </a:ln>
          </p:spPr>
          <p:txBody>
            <a:bodyPr wrap="square" lIns="0" tIns="0" rIns="0" bIns="0" rtlCol="0"/>
            <a:lstStyle/>
            <a:p>
              <a:endParaRPr sz="2400"/>
            </a:p>
          </p:txBody>
        </p:sp>
        <p:sp>
          <p:nvSpPr>
            <p:cNvPr id="34" name="object 34"/>
            <p:cNvSpPr/>
            <p:nvPr/>
          </p:nvSpPr>
          <p:spPr>
            <a:xfrm>
              <a:off x="581029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5" name="object 35"/>
            <p:cNvSpPr/>
            <p:nvPr/>
          </p:nvSpPr>
          <p:spPr>
            <a:xfrm>
              <a:off x="4999482" y="2573274"/>
              <a:ext cx="825500" cy="0"/>
            </a:xfrm>
            <a:custGeom>
              <a:avLst/>
              <a:gdLst/>
              <a:ahLst/>
              <a:cxnLst/>
              <a:rect l="l" t="t" r="r" b="b"/>
              <a:pathLst>
                <a:path w="825500">
                  <a:moveTo>
                    <a:pt x="0" y="0"/>
                  </a:moveTo>
                  <a:lnTo>
                    <a:pt x="825093" y="0"/>
                  </a:lnTo>
                </a:path>
              </a:pathLst>
            </a:custGeom>
            <a:ln w="28575">
              <a:solidFill>
                <a:srgbClr val="000000"/>
              </a:solidFill>
            </a:ln>
          </p:spPr>
          <p:txBody>
            <a:bodyPr wrap="square" lIns="0" tIns="0" rIns="0" bIns="0" rtlCol="0"/>
            <a:lstStyle/>
            <a:p>
              <a:endParaRPr sz="2400"/>
            </a:p>
          </p:txBody>
        </p:sp>
        <p:sp>
          <p:nvSpPr>
            <p:cNvPr id="36" name="object 36"/>
            <p:cNvSpPr/>
            <p:nvPr/>
          </p:nvSpPr>
          <p:spPr>
            <a:xfrm>
              <a:off x="581029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7" name="object 37"/>
          <p:cNvSpPr txBox="1"/>
          <p:nvPr/>
        </p:nvSpPr>
        <p:spPr>
          <a:xfrm>
            <a:off x="6822172" y="3429687"/>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8" name="object 38"/>
          <p:cNvGrpSpPr/>
          <p:nvPr/>
        </p:nvGrpSpPr>
        <p:grpSpPr>
          <a:xfrm>
            <a:off x="6616559" y="3119374"/>
            <a:ext cx="4409439" cy="2347807"/>
            <a:chOff x="4962419" y="2339530"/>
            <a:chExt cx="3307079" cy="1760855"/>
          </a:xfrm>
        </p:grpSpPr>
        <p:sp>
          <p:nvSpPr>
            <p:cNvPr id="39" name="object 39"/>
            <p:cNvSpPr/>
            <p:nvPr/>
          </p:nvSpPr>
          <p:spPr>
            <a:xfrm>
              <a:off x="7828026" y="2375153"/>
              <a:ext cx="422275" cy="729615"/>
            </a:xfrm>
            <a:custGeom>
              <a:avLst/>
              <a:gdLst/>
              <a:ahLst/>
              <a:cxnLst/>
              <a:rect l="l" t="t" r="r" b="b"/>
              <a:pathLst>
                <a:path w="422275" h="729614">
                  <a:moveTo>
                    <a:pt x="0" y="0"/>
                  </a:moveTo>
                  <a:lnTo>
                    <a:pt x="0" y="304012"/>
                  </a:lnTo>
                  <a:lnTo>
                    <a:pt x="84378" y="364807"/>
                  </a:lnTo>
                  <a:lnTo>
                    <a:pt x="0" y="425615"/>
                  </a:lnTo>
                  <a:lnTo>
                    <a:pt x="0" y="729615"/>
                  </a:lnTo>
                  <a:lnTo>
                    <a:pt x="421919" y="547217"/>
                  </a:lnTo>
                  <a:lnTo>
                    <a:pt x="421919" y="182410"/>
                  </a:lnTo>
                  <a:lnTo>
                    <a:pt x="0" y="0"/>
                  </a:lnTo>
                </a:path>
              </a:pathLst>
            </a:custGeom>
            <a:ln w="38100">
              <a:solidFill>
                <a:srgbClr val="000000"/>
              </a:solidFill>
            </a:ln>
          </p:spPr>
          <p:txBody>
            <a:bodyPr wrap="square" lIns="0" tIns="0" rIns="0" bIns="0" rtlCol="0"/>
            <a:lstStyle/>
            <a:p>
              <a:endParaRPr sz="2400"/>
            </a:p>
          </p:txBody>
        </p:sp>
        <p:sp>
          <p:nvSpPr>
            <p:cNvPr id="40" name="object 40"/>
            <p:cNvSpPr/>
            <p:nvPr/>
          </p:nvSpPr>
          <p:spPr>
            <a:xfrm>
              <a:off x="499948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1" name="object 41"/>
            <p:cNvSpPr/>
            <p:nvPr/>
          </p:nvSpPr>
          <p:spPr>
            <a:xfrm>
              <a:off x="496241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2" name="object 42"/>
            <p:cNvSpPr/>
            <p:nvPr/>
          </p:nvSpPr>
          <p:spPr>
            <a:xfrm>
              <a:off x="5001005" y="2751581"/>
              <a:ext cx="814705" cy="0"/>
            </a:xfrm>
            <a:custGeom>
              <a:avLst/>
              <a:gdLst/>
              <a:ahLst/>
              <a:cxnLst/>
              <a:rect l="l" t="t" r="r" b="b"/>
              <a:pathLst>
                <a:path w="814704">
                  <a:moveTo>
                    <a:pt x="0" y="0"/>
                  </a:moveTo>
                  <a:lnTo>
                    <a:pt x="814451" y="0"/>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801165"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4" name="object 44"/>
          <p:cNvSpPr txBox="1"/>
          <p:nvPr/>
        </p:nvSpPr>
        <p:spPr>
          <a:xfrm>
            <a:off x="10605487" y="3529055"/>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5" name="object 45"/>
          <p:cNvSpPr txBox="1"/>
          <p:nvPr/>
        </p:nvSpPr>
        <p:spPr>
          <a:xfrm>
            <a:off x="8745905" y="4292110"/>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6" name="object 46"/>
          <p:cNvSpPr/>
          <p:nvPr/>
        </p:nvSpPr>
        <p:spPr>
          <a:xfrm>
            <a:off x="7879079" y="2380488"/>
            <a:ext cx="1252220" cy="1920240"/>
          </a:xfrm>
          <a:custGeom>
            <a:avLst/>
            <a:gdLst/>
            <a:ahLst/>
            <a:cxnLst/>
            <a:rect l="l" t="t" r="r" b="b"/>
            <a:pathLst>
              <a:path w="939165" h="1440180">
                <a:moveTo>
                  <a:pt x="0" y="0"/>
                </a:moveTo>
                <a:lnTo>
                  <a:pt x="938784" y="0"/>
                </a:lnTo>
                <a:lnTo>
                  <a:pt x="938784"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7" name="object 47"/>
          <p:cNvSpPr txBox="1"/>
          <p:nvPr/>
        </p:nvSpPr>
        <p:spPr>
          <a:xfrm>
            <a:off x="7975142" y="4006968"/>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8" name="object 48"/>
          <p:cNvGrpSpPr/>
          <p:nvPr/>
        </p:nvGrpSpPr>
        <p:grpSpPr>
          <a:xfrm>
            <a:off x="6998461" y="1751838"/>
            <a:ext cx="4404360" cy="2775373"/>
            <a:chOff x="5248846" y="1313878"/>
            <a:chExt cx="3303270" cy="2081530"/>
          </a:xfrm>
        </p:grpSpPr>
        <p:sp>
          <p:nvSpPr>
            <p:cNvPr id="49" name="object 49"/>
            <p:cNvSpPr/>
            <p:nvPr/>
          </p:nvSpPr>
          <p:spPr>
            <a:xfrm>
              <a:off x="8306562" y="2722626"/>
              <a:ext cx="227329" cy="7620"/>
            </a:xfrm>
            <a:custGeom>
              <a:avLst/>
              <a:gdLst/>
              <a:ahLst/>
              <a:cxnLst/>
              <a:rect l="l" t="t" r="r" b="b"/>
              <a:pathLst>
                <a:path w="227329" h="7619">
                  <a:moveTo>
                    <a:pt x="-14287" y="3810"/>
                  </a:moveTo>
                  <a:lnTo>
                    <a:pt x="241363" y="3810"/>
                  </a:lnTo>
                </a:path>
              </a:pathLst>
            </a:custGeom>
            <a:ln w="36194">
              <a:solidFill>
                <a:srgbClr val="000000"/>
              </a:solidFill>
            </a:ln>
          </p:spPr>
          <p:txBody>
            <a:bodyPr wrap="square" lIns="0" tIns="0" rIns="0" bIns="0" rtlCol="0"/>
            <a:lstStyle/>
            <a:p>
              <a:endParaRPr sz="2400"/>
            </a:p>
          </p:txBody>
        </p:sp>
        <p:sp>
          <p:nvSpPr>
            <p:cNvPr id="50" name="object 50"/>
            <p:cNvSpPr/>
            <p:nvPr/>
          </p:nvSpPr>
          <p:spPr>
            <a:xfrm>
              <a:off x="6860286" y="2519933"/>
              <a:ext cx="874394" cy="0"/>
            </a:xfrm>
            <a:custGeom>
              <a:avLst/>
              <a:gdLst/>
              <a:ahLst/>
              <a:cxnLst/>
              <a:rect l="l" t="t" r="r" b="b"/>
              <a:pathLst>
                <a:path w="874395">
                  <a:moveTo>
                    <a:pt x="0" y="0"/>
                  </a:moveTo>
                  <a:lnTo>
                    <a:pt x="874204"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7721795"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8529066" y="1341882"/>
              <a:ext cx="6350" cy="1373505"/>
            </a:xfrm>
            <a:custGeom>
              <a:avLst/>
              <a:gdLst/>
              <a:ahLst/>
              <a:cxnLst/>
              <a:rect l="l" t="t" r="r" b="b"/>
              <a:pathLst>
                <a:path w="6350" h="1373505">
                  <a:moveTo>
                    <a:pt x="6096" y="0"/>
                  </a:moveTo>
                  <a:lnTo>
                    <a:pt x="0" y="1373124"/>
                  </a:lnTo>
                </a:path>
              </a:pathLst>
            </a:custGeom>
            <a:ln w="28574">
              <a:solidFill>
                <a:srgbClr val="000000"/>
              </a:solidFill>
            </a:ln>
          </p:spPr>
          <p:txBody>
            <a:bodyPr wrap="square" lIns="0" tIns="0" rIns="0" bIns="0" rtlCol="0"/>
            <a:lstStyle/>
            <a:p>
              <a:endParaRPr sz="2400"/>
            </a:p>
          </p:txBody>
        </p:sp>
        <p:sp>
          <p:nvSpPr>
            <p:cNvPr id="53" name="object 53"/>
            <p:cNvSpPr/>
            <p:nvPr/>
          </p:nvSpPr>
          <p:spPr>
            <a:xfrm>
              <a:off x="5276850" y="1328166"/>
              <a:ext cx="3256915" cy="7620"/>
            </a:xfrm>
            <a:custGeom>
              <a:avLst/>
              <a:gdLst/>
              <a:ahLst/>
              <a:cxnLst/>
              <a:rect l="l" t="t" r="r" b="b"/>
              <a:pathLst>
                <a:path w="3256915" h="7619">
                  <a:moveTo>
                    <a:pt x="0" y="7620"/>
                  </a:moveTo>
                  <a:lnTo>
                    <a:pt x="3256788" y="0"/>
                  </a:lnTo>
                </a:path>
              </a:pathLst>
            </a:custGeom>
            <a:ln w="28575">
              <a:solidFill>
                <a:srgbClr val="000000"/>
              </a:solidFill>
            </a:ln>
          </p:spPr>
          <p:txBody>
            <a:bodyPr wrap="square" lIns="0" tIns="0" rIns="0" bIns="0" rtlCol="0"/>
            <a:lstStyle/>
            <a:p>
              <a:endParaRPr sz="2400"/>
            </a:p>
          </p:txBody>
        </p:sp>
        <p:sp>
          <p:nvSpPr>
            <p:cNvPr id="54" name="object 54"/>
            <p:cNvSpPr/>
            <p:nvPr/>
          </p:nvSpPr>
          <p:spPr>
            <a:xfrm>
              <a:off x="5263134" y="1341882"/>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5" name="object 55"/>
            <p:cNvSpPr/>
            <p:nvPr/>
          </p:nvSpPr>
          <p:spPr>
            <a:xfrm>
              <a:off x="5269230" y="2036826"/>
              <a:ext cx="563880" cy="0"/>
            </a:xfrm>
            <a:custGeom>
              <a:avLst/>
              <a:gdLst/>
              <a:ahLst/>
              <a:cxnLst/>
              <a:rect l="l" t="t" r="r" b="b"/>
              <a:pathLst>
                <a:path w="563879">
                  <a:moveTo>
                    <a:pt x="0" y="0"/>
                  </a:moveTo>
                  <a:lnTo>
                    <a:pt x="563664" y="0"/>
                  </a:lnTo>
                </a:path>
              </a:pathLst>
            </a:custGeom>
            <a:ln w="25400">
              <a:solidFill>
                <a:srgbClr val="000000"/>
              </a:solidFill>
            </a:ln>
          </p:spPr>
          <p:txBody>
            <a:bodyPr wrap="square" lIns="0" tIns="0" rIns="0" bIns="0" rtlCol="0"/>
            <a:lstStyle/>
            <a:p>
              <a:endParaRPr sz="2400"/>
            </a:p>
          </p:txBody>
        </p:sp>
        <p:sp>
          <p:nvSpPr>
            <p:cNvPr id="56" name="object 56"/>
            <p:cNvSpPr/>
            <p:nvPr/>
          </p:nvSpPr>
          <p:spPr>
            <a:xfrm>
              <a:off x="5820200"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7" name="object 57"/>
            <p:cNvSpPr/>
            <p:nvPr/>
          </p:nvSpPr>
          <p:spPr>
            <a:xfrm>
              <a:off x="648081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8" name="object 58"/>
            <p:cNvSpPr/>
            <p:nvPr/>
          </p:nvSpPr>
          <p:spPr>
            <a:xfrm>
              <a:off x="6521958"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9" name="object 59"/>
          <p:cNvSpPr txBox="1"/>
          <p:nvPr/>
        </p:nvSpPr>
        <p:spPr>
          <a:xfrm>
            <a:off x="6822172" y="315734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60" name="object 60"/>
          <p:cNvSpPr txBox="1"/>
          <p:nvPr/>
        </p:nvSpPr>
        <p:spPr>
          <a:xfrm>
            <a:off x="6874287" y="2863550"/>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61" name="object 61"/>
          <p:cNvSpPr txBox="1"/>
          <p:nvPr/>
        </p:nvSpPr>
        <p:spPr>
          <a:xfrm>
            <a:off x="7898873" y="3601757"/>
            <a:ext cx="47498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62" name="object 62"/>
          <p:cNvSpPr txBox="1"/>
          <p:nvPr/>
        </p:nvSpPr>
        <p:spPr>
          <a:xfrm>
            <a:off x="8597445" y="3265963"/>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63" name="object 63"/>
          <p:cNvSpPr txBox="1"/>
          <p:nvPr/>
        </p:nvSpPr>
        <p:spPr>
          <a:xfrm>
            <a:off x="8597446" y="3657919"/>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64" name="object 64"/>
          <p:cNvSpPr txBox="1"/>
          <p:nvPr/>
        </p:nvSpPr>
        <p:spPr>
          <a:xfrm>
            <a:off x="7894825" y="2921904"/>
            <a:ext cx="486833" cy="561286"/>
          </a:xfrm>
          <a:prstGeom prst="rect">
            <a:avLst/>
          </a:prstGeom>
        </p:spPr>
        <p:txBody>
          <a:bodyPr vert="horz" wrap="square" lIns="0" tIns="16933" rIns="0" bIns="0" rtlCol="0">
            <a:spAutoFit/>
          </a:bodyPr>
          <a:lstStyle/>
          <a:p>
            <a:pPr marL="20319" marR="6773" indent="-4233">
              <a:lnSpc>
                <a:spcPct val="138900"/>
              </a:lnSpc>
              <a:spcBef>
                <a:spcPts val="133"/>
              </a:spcBef>
            </a:pPr>
            <a:r>
              <a:rPr sz="1333" b="1" spc="-13" dirty="0">
                <a:latin typeface="Calibri"/>
                <a:cs typeface="Calibri"/>
              </a:rPr>
              <a:t>A</a:t>
            </a:r>
            <a:r>
              <a:rPr sz="1333" b="1" dirty="0">
                <a:latin typeface="Calibri"/>
                <a:cs typeface="Calibri"/>
              </a:rPr>
              <a:t>ddrD  </a:t>
            </a:r>
            <a:r>
              <a:rPr sz="1333" b="1" spc="-13" dirty="0">
                <a:latin typeface="Calibri"/>
                <a:cs typeface="Calibri"/>
              </a:rPr>
              <a:t>A</a:t>
            </a:r>
            <a:r>
              <a:rPr sz="1333" b="1" dirty="0">
                <a:latin typeface="Calibri"/>
                <a:cs typeface="Calibri"/>
              </a:rPr>
              <a:t>ddrA</a:t>
            </a:r>
            <a:endParaRPr sz="1333">
              <a:latin typeface="Calibri"/>
              <a:cs typeface="Calibri"/>
            </a:endParaRPr>
          </a:p>
        </p:txBody>
      </p:sp>
      <p:sp>
        <p:nvSpPr>
          <p:cNvPr id="65" name="object 65"/>
          <p:cNvSpPr txBox="1"/>
          <p:nvPr/>
        </p:nvSpPr>
        <p:spPr>
          <a:xfrm>
            <a:off x="7899041" y="2586449"/>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6" name="object 66"/>
          <p:cNvSpPr txBox="1"/>
          <p:nvPr/>
        </p:nvSpPr>
        <p:spPr>
          <a:xfrm>
            <a:off x="11058980" y="3335955"/>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7" name="object 67"/>
          <p:cNvSpPr txBox="1"/>
          <p:nvPr/>
        </p:nvSpPr>
        <p:spPr>
          <a:xfrm>
            <a:off x="9189427" y="3056323"/>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8" name="object 68"/>
          <p:cNvSpPr txBox="1"/>
          <p:nvPr/>
        </p:nvSpPr>
        <p:spPr>
          <a:xfrm>
            <a:off x="9189934" y="3429559"/>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s2]</a:t>
            </a:r>
            <a:endParaRPr sz="1333">
              <a:latin typeface="Calibri"/>
              <a:cs typeface="Calibri"/>
            </a:endParaRPr>
          </a:p>
        </p:txBody>
      </p:sp>
      <p:sp>
        <p:nvSpPr>
          <p:cNvPr id="69" name="object 69"/>
          <p:cNvSpPr txBox="1"/>
          <p:nvPr/>
        </p:nvSpPr>
        <p:spPr>
          <a:xfrm>
            <a:off x="5853413" y="5123203"/>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70" name="object 70"/>
          <p:cNvGrpSpPr/>
          <p:nvPr/>
        </p:nvGrpSpPr>
        <p:grpSpPr>
          <a:xfrm>
            <a:off x="3736847" y="3800851"/>
            <a:ext cx="7907020" cy="2399452"/>
            <a:chOff x="2802635" y="2850638"/>
            <a:chExt cx="5930265" cy="1799589"/>
          </a:xfrm>
        </p:grpSpPr>
        <p:sp>
          <p:nvSpPr>
            <p:cNvPr id="71" name="object 71"/>
            <p:cNvSpPr/>
            <p:nvPr/>
          </p:nvSpPr>
          <p:spPr>
            <a:xfrm>
              <a:off x="6861809" y="2888742"/>
              <a:ext cx="464820" cy="0"/>
            </a:xfrm>
            <a:custGeom>
              <a:avLst/>
              <a:gdLst/>
              <a:ahLst/>
              <a:cxnLst/>
              <a:rect l="l" t="t" r="r" b="b"/>
              <a:pathLst>
                <a:path w="464820">
                  <a:moveTo>
                    <a:pt x="0" y="0"/>
                  </a:moveTo>
                  <a:lnTo>
                    <a:pt x="464718" y="0"/>
                  </a:lnTo>
                </a:path>
              </a:pathLst>
            </a:custGeom>
            <a:ln w="25400">
              <a:solidFill>
                <a:srgbClr val="000000"/>
              </a:solidFill>
            </a:ln>
          </p:spPr>
          <p:txBody>
            <a:bodyPr wrap="square" lIns="0" tIns="0" rIns="0" bIns="0" rtlCol="0"/>
            <a:lstStyle/>
            <a:p>
              <a:endParaRPr sz="2400"/>
            </a:p>
          </p:txBody>
        </p:sp>
        <p:sp>
          <p:nvSpPr>
            <p:cNvPr id="72" name="object 72"/>
            <p:cNvSpPr/>
            <p:nvPr/>
          </p:nvSpPr>
          <p:spPr>
            <a:xfrm>
              <a:off x="7313834" y="285063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3" name="object 73"/>
            <p:cNvSpPr/>
            <p:nvPr/>
          </p:nvSpPr>
          <p:spPr>
            <a:xfrm>
              <a:off x="2821685" y="4077462"/>
              <a:ext cx="5892165" cy="553720"/>
            </a:xfrm>
            <a:custGeom>
              <a:avLst/>
              <a:gdLst/>
              <a:ahLst/>
              <a:cxnLst/>
              <a:rect l="l" t="t" r="r" b="b"/>
              <a:pathLst>
                <a:path w="5892165" h="553720">
                  <a:moveTo>
                    <a:pt x="0" y="0"/>
                  </a:moveTo>
                  <a:lnTo>
                    <a:pt x="5891784" y="0"/>
                  </a:lnTo>
                  <a:lnTo>
                    <a:pt x="5891784" y="553212"/>
                  </a:lnTo>
                  <a:lnTo>
                    <a:pt x="0" y="553212"/>
                  </a:lnTo>
                  <a:lnTo>
                    <a:pt x="0" y="0"/>
                  </a:lnTo>
                  <a:close/>
                </a:path>
              </a:pathLst>
            </a:custGeom>
            <a:ln w="38100">
              <a:solidFill>
                <a:srgbClr val="000000"/>
              </a:solidFill>
            </a:ln>
          </p:spPr>
          <p:txBody>
            <a:bodyPr wrap="square" lIns="0" tIns="0" rIns="0" bIns="0" rtlCol="0"/>
            <a:lstStyle/>
            <a:p>
              <a:endParaRPr sz="2400"/>
            </a:p>
          </p:txBody>
        </p:sp>
      </p:grpSp>
      <p:sp>
        <p:nvSpPr>
          <p:cNvPr id="74" name="object 74"/>
          <p:cNvSpPr txBox="1"/>
          <p:nvPr/>
        </p:nvSpPr>
        <p:spPr>
          <a:xfrm>
            <a:off x="5888615" y="5867381"/>
            <a:ext cx="1013460" cy="247141"/>
          </a:xfrm>
          <a:prstGeom prst="rect">
            <a:avLst/>
          </a:prstGeom>
        </p:spPr>
        <p:txBody>
          <a:bodyPr vert="horz" wrap="square" lIns="0" tIns="21167" rIns="0" bIns="0" rtlCol="0">
            <a:spAutoFit/>
          </a:bodyPr>
          <a:lstStyle/>
          <a:p>
            <a:pPr>
              <a:spcBef>
                <a:spcPts val="167"/>
              </a:spcBef>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75" name="object 75"/>
          <p:cNvSpPr txBox="1"/>
          <p:nvPr/>
        </p:nvSpPr>
        <p:spPr>
          <a:xfrm>
            <a:off x="8062666" y="5471390"/>
            <a:ext cx="1148925" cy="221365"/>
          </a:xfrm>
          <a:prstGeom prst="rect">
            <a:avLst/>
          </a:prstGeom>
        </p:spPr>
        <p:txBody>
          <a:bodyPr vert="horz" wrap="square" lIns="0" tIns="16087" rIns="0" bIns="0" rtlCol="0">
            <a:spAutoFit/>
          </a:bodyPr>
          <a:lstStyle/>
          <a:p>
            <a:pPr>
              <a:spcBef>
                <a:spcPts val="127"/>
              </a:spcBef>
            </a:pPr>
            <a:r>
              <a:rPr sz="1333" b="1" spc="-7" dirty="0">
                <a:latin typeface="Calibri"/>
                <a:cs typeface="Calibri"/>
              </a:rPr>
              <a:t>RegWriteEnable</a:t>
            </a:r>
            <a:endParaRPr sz="1333">
              <a:latin typeface="Calibri"/>
              <a:cs typeface="Calibri"/>
            </a:endParaRPr>
          </a:p>
        </p:txBody>
      </p:sp>
      <p:grpSp>
        <p:nvGrpSpPr>
          <p:cNvPr id="76" name="object 76"/>
          <p:cNvGrpSpPr/>
          <p:nvPr/>
        </p:nvGrpSpPr>
        <p:grpSpPr>
          <a:xfrm>
            <a:off x="8195887" y="3720846"/>
            <a:ext cx="1921933" cy="1682327"/>
            <a:chOff x="6146915" y="2790634"/>
            <a:chExt cx="1441450" cy="1261745"/>
          </a:xfrm>
        </p:grpSpPr>
        <p:sp>
          <p:nvSpPr>
            <p:cNvPr id="77" name="object 77"/>
            <p:cNvSpPr/>
            <p:nvPr/>
          </p:nvSpPr>
          <p:spPr>
            <a:xfrm>
              <a:off x="6182105" y="3286001"/>
              <a:ext cx="3175" cy="753110"/>
            </a:xfrm>
            <a:custGeom>
              <a:avLst/>
              <a:gdLst/>
              <a:ahLst/>
              <a:cxnLst/>
              <a:rect l="l" t="t" r="r" b="b"/>
              <a:pathLst>
                <a:path w="3175" h="753110">
                  <a:moveTo>
                    <a:pt x="0" y="753059"/>
                  </a:moveTo>
                  <a:lnTo>
                    <a:pt x="2959" y="0"/>
                  </a:lnTo>
                </a:path>
              </a:pathLst>
            </a:custGeom>
            <a:ln w="25399">
              <a:solidFill>
                <a:srgbClr val="000000"/>
              </a:solidFill>
            </a:ln>
          </p:spPr>
          <p:txBody>
            <a:bodyPr wrap="square" lIns="0" tIns="0" rIns="0" bIns="0" rtlCol="0"/>
            <a:lstStyle/>
            <a:p>
              <a:endParaRPr sz="2400"/>
            </a:p>
          </p:txBody>
        </p:sp>
        <p:sp>
          <p:nvSpPr>
            <p:cNvPr id="78" name="object 78"/>
            <p:cNvSpPr/>
            <p:nvPr/>
          </p:nvSpPr>
          <p:spPr>
            <a:xfrm>
              <a:off x="6146915" y="3222492"/>
              <a:ext cx="76200" cy="76835"/>
            </a:xfrm>
            <a:custGeom>
              <a:avLst/>
              <a:gdLst/>
              <a:ahLst/>
              <a:cxnLst/>
              <a:rect l="l" t="t" r="r" b="b"/>
              <a:pathLst>
                <a:path w="76200" h="76835">
                  <a:moveTo>
                    <a:pt x="38392" y="0"/>
                  </a:moveTo>
                  <a:lnTo>
                    <a:pt x="0" y="76060"/>
                  </a:lnTo>
                  <a:lnTo>
                    <a:pt x="76200" y="76352"/>
                  </a:lnTo>
                  <a:lnTo>
                    <a:pt x="38392" y="0"/>
                  </a:lnTo>
                  <a:close/>
                </a:path>
              </a:pathLst>
            </a:custGeom>
            <a:solidFill>
              <a:srgbClr val="000000"/>
            </a:solidFill>
          </p:spPr>
          <p:txBody>
            <a:bodyPr wrap="square" lIns="0" tIns="0" rIns="0" bIns="0" rtlCol="0"/>
            <a:lstStyle/>
            <a:p>
              <a:endParaRPr sz="2400"/>
            </a:p>
          </p:txBody>
        </p:sp>
        <p:sp>
          <p:nvSpPr>
            <p:cNvPr id="79" name="object 79"/>
            <p:cNvSpPr/>
            <p:nvPr/>
          </p:nvSpPr>
          <p:spPr>
            <a:xfrm>
              <a:off x="7399781" y="2804922"/>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80" name="object 80"/>
          <p:cNvSpPr txBox="1"/>
          <p:nvPr/>
        </p:nvSpPr>
        <p:spPr>
          <a:xfrm>
            <a:off x="9872625" y="375515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81" name="object 81"/>
          <p:cNvSpPr txBox="1"/>
          <p:nvPr/>
        </p:nvSpPr>
        <p:spPr>
          <a:xfrm>
            <a:off x="9895171" y="403907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82" name="object 82"/>
          <p:cNvGrpSpPr/>
          <p:nvPr/>
        </p:nvGrpSpPr>
        <p:grpSpPr>
          <a:xfrm>
            <a:off x="9554718" y="3912612"/>
            <a:ext cx="883073" cy="903393"/>
            <a:chOff x="7166038" y="2934458"/>
            <a:chExt cx="662305" cy="677545"/>
          </a:xfrm>
        </p:grpSpPr>
        <p:sp>
          <p:nvSpPr>
            <p:cNvPr id="83" name="object 83"/>
            <p:cNvSpPr/>
            <p:nvPr/>
          </p:nvSpPr>
          <p:spPr>
            <a:xfrm>
              <a:off x="7184898"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4" name="object 84"/>
            <p:cNvSpPr/>
            <p:nvPr/>
          </p:nvSpPr>
          <p:spPr>
            <a:xfrm>
              <a:off x="7313811"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5" name="object 85"/>
            <p:cNvSpPr/>
            <p:nvPr/>
          </p:nvSpPr>
          <p:spPr>
            <a:xfrm>
              <a:off x="7180326" y="3129533"/>
              <a:ext cx="5080" cy="467995"/>
            </a:xfrm>
            <a:custGeom>
              <a:avLst/>
              <a:gdLst/>
              <a:ahLst/>
              <a:cxnLst/>
              <a:rect l="l" t="t" r="r" b="b"/>
              <a:pathLst>
                <a:path w="5079" h="467995">
                  <a:moveTo>
                    <a:pt x="4572" y="0"/>
                  </a:moveTo>
                  <a:lnTo>
                    <a:pt x="0" y="467868"/>
                  </a:lnTo>
                </a:path>
              </a:pathLst>
            </a:custGeom>
            <a:ln w="28575">
              <a:solidFill>
                <a:srgbClr val="000000"/>
              </a:solidFill>
            </a:ln>
          </p:spPr>
          <p:txBody>
            <a:bodyPr wrap="square" lIns="0" tIns="0" rIns="0" bIns="0" rtlCol="0"/>
            <a:lstStyle/>
            <a:p>
              <a:endParaRPr sz="2400"/>
            </a:p>
          </p:txBody>
        </p:sp>
        <p:sp>
          <p:nvSpPr>
            <p:cNvPr id="86" name="object 86"/>
            <p:cNvSpPr/>
            <p:nvPr/>
          </p:nvSpPr>
          <p:spPr>
            <a:xfrm>
              <a:off x="7588758" y="2972561"/>
              <a:ext cx="175895" cy="0"/>
            </a:xfrm>
            <a:custGeom>
              <a:avLst/>
              <a:gdLst/>
              <a:ahLst/>
              <a:cxnLst/>
              <a:rect l="l" t="t" r="r" b="b"/>
              <a:pathLst>
                <a:path w="175895">
                  <a:moveTo>
                    <a:pt x="0" y="0"/>
                  </a:moveTo>
                  <a:lnTo>
                    <a:pt x="175488" y="0"/>
                  </a:lnTo>
                </a:path>
              </a:pathLst>
            </a:custGeom>
            <a:ln w="25400">
              <a:solidFill>
                <a:srgbClr val="000000"/>
              </a:solidFill>
            </a:ln>
          </p:spPr>
          <p:txBody>
            <a:bodyPr wrap="square" lIns="0" tIns="0" rIns="0" bIns="0" rtlCol="0"/>
            <a:lstStyle/>
            <a:p>
              <a:endParaRPr sz="2400"/>
            </a:p>
          </p:txBody>
        </p:sp>
        <p:sp>
          <p:nvSpPr>
            <p:cNvPr id="87" name="object 87"/>
            <p:cNvSpPr/>
            <p:nvPr/>
          </p:nvSpPr>
          <p:spPr>
            <a:xfrm>
              <a:off x="7751553"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8" name="object 88"/>
          <p:cNvSpPr txBox="1"/>
          <p:nvPr/>
        </p:nvSpPr>
        <p:spPr>
          <a:xfrm>
            <a:off x="8986250" y="4818451"/>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9" name="object 89"/>
          <p:cNvGrpSpPr/>
          <p:nvPr/>
        </p:nvGrpSpPr>
        <p:grpSpPr>
          <a:xfrm>
            <a:off x="9925057" y="4292596"/>
            <a:ext cx="114300" cy="1140459"/>
            <a:chOff x="7443792" y="3219447"/>
            <a:chExt cx="85725" cy="855344"/>
          </a:xfrm>
        </p:grpSpPr>
        <p:sp>
          <p:nvSpPr>
            <p:cNvPr id="90" name="object 90"/>
            <p:cNvSpPr/>
            <p:nvPr/>
          </p:nvSpPr>
          <p:spPr>
            <a:xfrm>
              <a:off x="7486650"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91" name="object 91"/>
            <p:cNvSpPr/>
            <p:nvPr/>
          </p:nvSpPr>
          <p:spPr>
            <a:xfrm>
              <a:off x="7443792"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2" name="object 92"/>
          <p:cNvSpPr txBox="1"/>
          <p:nvPr/>
        </p:nvSpPr>
        <p:spPr>
          <a:xfrm>
            <a:off x="9601212" y="5444546"/>
            <a:ext cx="319193" cy="221365"/>
          </a:xfrm>
          <a:prstGeom prst="rect">
            <a:avLst/>
          </a:prstGeom>
        </p:spPr>
        <p:txBody>
          <a:bodyPr vert="horz" wrap="square" lIns="0" tIns="16087" rIns="0" bIns="0" rtlCol="0">
            <a:spAutoFit/>
          </a:bodyPr>
          <a:lstStyle/>
          <a:p>
            <a:pPr>
              <a:spcBef>
                <a:spcPts val="127"/>
              </a:spcBef>
            </a:pP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93" name="object 93"/>
          <p:cNvSpPr/>
          <p:nvPr/>
        </p:nvSpPr>
        <p:spPr>
          <a:xfrm>
            <a:off x="7194295" y="4306823"/>
            <a:ext cx="711200" cy="957580"/>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000000"/>
            </a:solidFill>
          </a:ln>
        </p:spPr>
        <p:txBody>
          <a:bodyPr wrap="square" lIns="0" tIns="0" rIns="0" bIns="0" rtlCol="0"/>
          <a:lstStyle/>
          <a:p>
            <a:endParaRPr sz="2400"/>
          </a:p>
        </p:txBody>
      </p:sp>
      <p:sp>
        <p:nvSpPr>
          <p:cNvPr id="94" name="object 94"/>
          <p:cNvSpPr txBox="1"/>
          <p:nvPr/>
        </p:nvSpPr>
        <p:spPr>
          <a:xfrm>
            <a:off x="7337785" y="4565128"/>
            <a:ext cx="444500" cy="247141"/>
          </a:xfrm>
          <a:prstGeom prst="rect">
            <a:avLst/>
          </a:prstGeom>
        </p:spPr>
        <p:txBody>
          <a:bodyPr vert="horz" wrap="square" lIns="0" tIns="21167" rIns="0" bIns="0" rtlCol="0">
            <a:spAutoFit/>
          </a:bodyPr>
          <a:lstStyle/>
          <a:p>
            <a:pPr marL="16933">
              <a:spcBef>
                <a:spcPts val="167"/>
              </a:spcBef>
            </a:pPr>
            <a:r>
              <a:rPr sz="1467" b="1" dirty="0">
                <a:latin typeface="Calibri"/>
                <a:cs typeface="Calibri"/>
              </a:rPr>
              <a:t>I</a:t>
            </a:r>
            <a:r>
              <a:rPr sz="1467" b="1" spc="13" dirty="0">
                <a:latin typeface="Calibri"/>
                <a:cs typeface="Calibri"/>
              </a:rPr>
              <a:t>mm</a:t>
            </a:r>
            <a:r>
              <a:rPr sz="1467" b="1" spc="7" dirty="0">
                <a:latin typeface="Calibri"/>
                <a:cs typeface="Calibri"/>
              </a:rPr>
              <a:t>.</a:t>
            </a:r>
            <a:endParaRPr sz="1467">
              <a:latin typeface="Calibri"/>
              <a:cs typeface="Calibri"/>
            </a:endParaRPr>
          </a:p>
        </p:txBody>
      </p:sp>
      <p:sp>
        <p:nvSpPr>
          <p:cNvPr id="95" name="object 95"/>
          <p:cNvSpPr txBox="1"/>
          <p:nvPr/>
        </p:nvSpPr>
        <p:spPr>
          <a:xfrm>
            <a:off x="7337784" y="4792619"/>
            <a:ext cx="353907"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G</a:t>
            </a:r>
            <a:r>
              <a:rPr sz="1467" b="1" spc="7" dirty="0">
                <a:latin typeface="Calibri"/>
                <a:cs typeface="Calibri"/>
              </a:rPr>
              <a:t>en</a:t>
            </a:r>
            <a:endParaRPr sz="1467">
              <a:latin typeface="Calibri"/>
              <a:cs typeface="Calibri"/>
            </a:endParaRPr>
          </a:p>
        </p:txBody>
      </p:sp>
      <p:sp>
        <p:nvSpPr>
          <p:cNvPr id="96" name="object 96"/>
          <p:cNvSpPr txBox="1"/>
          <p:nvPr/>
        </p:nvSpPr>
        <p:spPr>
          <a:xfrm>
            <a:off x="6067165" y="4351975"/>
            <a:ext cx="531707" cy="426485"/>
          </a:xfrm>
          <a:prstGeom prst="rect">
            <a:avLst/>
          </a:prstGeom>
        </p:spPr>
        <p:txBody>
          <a:bodyPr vert="horz" wrap="square" lIns="0" tIns="16087" rIns="0" bIns="0" rtlCol="0">
            <a:spAutoFit/>
          </a:bodyPr>
          <a:lstStyle/>
          <a:p>
            <a:pPr marL="16933" marR="6773">
              <a:spcBef>
                <a:spcPts val="127"/>
              </a:spcBef>
            </a:pPr>
            <a:r>
              <a:rPr sz="1333" b="1" spc="-7" dirty="0">
                <a:latin typeface="Calibri"/>
                <a:cs typeface="Calibri"/>
              </a:rPr>
              <a:t>Inst </a:t>
            </a:r>
            <a:r>
              <a:rPr sz="1333" b="1" dirty="0">
                <a:latin typeface="Calibri"/>
                <a:cs typeface="Calibri"/>
              </a:rPr>
              <a:t> </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97" name="object 97"/>
          <p:cNvGrpSpPr/>
          <p:nvPr/>
        </p:nvGrpSpPr>
        <p:grpSpPr>
          <a:xfrm>
            <a:off x="6684263" y="4727188"/>
            <a:ext cx="2912533" cy="658707"/>
            <a:chOff x="5013197" y="3545391"/>
            <a:chExt cx="2184400" cy="494030"/>
          </a:xfrm>
        </p:grpSpPr>
        <p:sp>
          <p:nvSpPr>
            <p:cNvPr id="98" name="object 98"/>
            <p:cNvSpPr/>
            <p:nvPr/>
          </p:nvSpPr>
          <p:spPr>
            <a:xfrm>
              <a:off x="5662421" y="3929131"/>
              <a:ext cx="0" cy="109855"/>
            </a:xfrm>
            <a:custGeom>
              <a:avLst/>
              <a:gdLst/>
              <a:ahLst/>
              <a:cxnLst/>
              <a:rect l="l" t="t" r="r" b="b"/>
              <a:pathLst>
                <a:path h="109854">
                  <a:moveTo>
                    <a:pt x="0" y="109689"/>
                  </a:moveTo>
                  <a:lnTo>
                    <a:pt x="0" y="0"/>
                  </a:lnTo>
                </a:path>
              </a:pathLst>
            </a:custGeom>
            <a:ln w="25400">
              <a:solidFill>
                <a:srgbClr val="000000"/>
              </a:solidFill>
            </a:ln>
          </p:spPr>
          <p:txBody>
            <a:bodyPr wrap="square" lIns="0" tIns="0" rIns="0" bIns="0" rtlCol="0"/>
            <a:lstStyle/>
            <a:p>
              <a:endParaRPr sz="2400"/>
            </a:p>
          </p:txBody>
        </p:sp>
        <p:sp>
          <p:nvSpPr>
            <p:cNvPr id="99" name="object 99"/>
            <p:cNvSpPr/>
            <p:nvPr/>
          </p:nvSpPr>
          <p:spPr>
            <a:xfrm>
              <a:off x="5624326"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000000"/>
            </a:solidFill>
          </p:spPr>
          <p:txBody>
            <a:bodyPr wrap="square" lIns="0" tIns="0" rIns="0" bIns="0" rtlCol="0"/>
            <a:lstStyle/>
            <a:p>
              <a:endParaRPr sz="2400"/>
            </a:p>
          </p:txBody>
        </p:sp>
        <p:sp>
          <p:nvSpPr>
            <p:cNvPr id="100" name="object 100"/>
            <p:cNvSpPr/>
            <p:nvPr/>
          </p:nvSpPr>
          <p:spPr>
            <a:xfrm>
              <a:off x="5013197" y="3588258"/>
              <a:ext cx="311150" cy="0"/>
            </a:xfrm>
            <a:custGeom>
              <a:avLst/>
              <a:gdLst/>
              <a:ahLst/>
              <a:cxnLst/>
              <a:rect l="l" t="t" r="r" b="b"/>
              <a:pathLst>
                <a:path w="311150">
                  <a:moveTo>
                    <a:pt x="0" y="0"/>
                  </a:moveTo>
                  <a:lnTo>
                    <a:pt x="310616" y="0"/>
                  </a:lnTo>
                </a:path>
              </a:pathLst>
            </a:custGeom>
            <a:ln w="28575">
              <a:solidFill>
                <a:srgbClr val="000000"/>
              </a:solidFill>
            </a:ln>
          </p:spPr>
          <p:txBody>
            <a:bodyPr wrap="square" lIns="0" tIns="0" rIns="0" bIns="0" rtlCol="0"/>
            <a:lstStyle/>
            <a:p>
              <a:endParaRPr sz="2400"/>
            </a:p>
          </p:txBody>
        </p:sp>
        <p:sp>
          <p:nvSpPr>
            <p:cNvPr id="101" name="object 101"/>
            <p:cNvSpPr/>
            <p:nvPr/>
          </p:nvSpPr>
          <p:spPr>
            <a:xfrm>
              <a:off x="5309529"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2" name="object 102"/>
            <p:cNvSpPr/>
            <p:nvPr/>
          </p:nvSpPr>
          <p:spPr>
            <a:xfrm>
              <a:off x="5929121" y="3589782"/>
              <a:ext cx="1256030" cy="7620"/>
            </a:xfrm>
            <a:custGeom>
              <a:avLst/>
              <a:gdLst/>
              <a:ahLst/>
              <a:cxnLst/>
              <a:rect l="l" t="t" r="r" b="b"/>
              <a:pathLst>
                <a:path w="1256029" h="7620">
                  <a:moveTo>
                    <a:pt x="0" y="0"/>
                  </a:moveTo>
                  <a:lnTo>
                    <a:pt x="1255776" y="7620"/>
                  </a:lnTo>
                </a:path>
              </a:pathLst>
            </a:custGeom>
            <a:ln w="25399">
              <a:solidFill>
                <a:srgbClr val="000000"/>
              </a:solidFill>
            </a:ln>
          </p:spPr>
          <p:txBody>
            <a:bodyPr wrap="square" lIns="0" tIns="0" rIns="0" bIns="0" rtlCol="0"/>
            <a:lstStyle/>
            <a:p>
              <a:endParaRPr sz="2400"/>
            </a:p>
          </p:txBody>
        </p:sp>
      </p:grpSp>
      <p:sp>
        <p:nvSpPr>
          <p:cNvPr id="103" name="object 103"/>
          <p:cNvSpPr txBox="1"/>
          <p:nvPr/>
        </p:nvSpPr>
        <p:spPr>
          <a:xfrm>
            <a:off x="7343586" y="5491062"/>
            <a:ext cx="54440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I</a:t>
            </a:r>
            <a:r>
              <a:rPr sz="1333" b="1" dirty="0">
                <a:latin typeface="Calibri"/>
                <a:cs typeface="Calibri"/>
              </a:rPr>
              <a:t>mm</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105" name="object 105"/>
          <p:cNvSpPr txBox="1"/>
          <p:nvPr/>
        </p:nvSpPr>
        <p:spPr>
          <a:xfrm>
            <a:off x="7124573" y="6594174"/>
            <a:ext cx="1033780"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60" dirty="0">
                <a:latin typeface="Trebuchet MS"/>
                <a:cs typeface="Trebuchet MS"/>
              </a:rPr>
              <a:t>(37)</a:t>
            </a:r>
            <a:endParaRPr sz="1467">
              <a:latin typeface="Trebuchet MS"/>
              <a:cs typeface="Trebuchet MS"/>
            </a:endParaRPr>
          </a:p>
        </p:txBody>
      </p:sp>
      <p:sp>
        <p:nvSpPr>
          <p:cNvPr id="106" name="Date Placeholder 105">
            <a:extLst>
              <a:ext uri="{FF2B5EF4-FFF2-40B4-BE49-F238E27FC236}">
                <a16:creationId xmlns:a16="http://schemas.microsoft.com/office/drawing/2014/main" id="{C1D674FD-5099-4C1F-83EE-627FE7FE7763}"/>
              </a:ext>
            </a:extLst>
          </p:cNvPr>
          <p:cNvSpPr>
            <a:spLocks noGrp="1"/>
          </p:cNvSpPr>
          <p:nvPr>
            <p:ph type="dt" sz="half" idx="10"/>
          </p:nvPr>
        </p:nvSpPr>
        <p:spPr/>
        <p:txBody>
          <a:bodyPr/>
          <a:lstStyle/>
          <a:p>
            <a:fld id="{7ACD898E-1C03-4391-A043-33B4040FC6FA}" type="datetime1">
              <a:rPr lang="en-US" smtClean="0"/>
              <a:t>5/11/2024</a:t>
            </a:fld>
            <a:endParaRPr lang="en-US"/>
          </a:p>
        </p:txBody>
      </p:sp>
      <p:sp>
        <p:nvSpPr>
          <p:cNvPr id="107" name="Slide Number Placeholder 106">
            <a:extLst>
              <a:ext uri="{FF2B5EF4-FFF2-40B4-BE49-F238E27FC236}">
                <a16:creationId xmlns:a16="http://schemas.microsoft.com/office/drawing/2014/main" id="{64C863E0-A698-49F9-9D94-4D1BAFBBF415}"/>
              </a:ext>
            </a:extLst>
          </p:cNvPr>
          <p:cNvSpPr>
            <a:spLocks noGrp="1"/>
          </p:cNvSpPr>
          <p:nvPr>
            <p:ph type="sldNum" sz="quarter" idx="12"/>
          </p:nvPr>
        </p:nvSpPr>
        <p:spPr/>
        <p:txBody>
          <a:bodyPr/>
          <a:lstStyle/>
          <a:p>
            <a:fld id="{AB6352F2-FB44-4DA6-821F-C2F4E454E2C0}"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2"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3" cstate="print"/>
          <a:stretch>
            <a:fillRect/>
          </a:stretch>
        </p:blipFill>
        <p:spPr>
          <a:xfrm>
            <a:off x="3017519" y="6376089"/>
            <a:ext cx="1262831" cy="388361"/>
          </a:xfrm>
          <a:prstGeom prst="rect">
            <a:avLst/>
          </a:prstGeom>
        </p:spPr>
      </p:pic>
      <p:sp>
        <p:nvSpPr>
          <p:cNvPr id="9" name="object 9"/>
          <p:cNvSpPr txBox="1"/>
          <p:nvPr/>
        </p:nvSpPr>
        <p:spPr>
          <a:xfrm>
            <a:off x="1051987" y="1027225"/>
            <a:ext cx="5466927" cy="428387"/>
          </a:xfrm>
          <a:prstGeom prst="rect">
            <a:avLst/>
          </a:prstGeom>
        </p:spPr>
        <p:txBody>
          <a:bodyPr vert="horz" wrap="square" lIns="0" tIns="17780" rIns="0" bIns="0" rtlCol="0">
            <a:spAutoFit/>
          </a:bodyPr>
          <a:lstStyle/>
          <a:p>
            <a:pPr marL="408083" indent="-408930">
              <a:spcBef>
                <a:spcPts val="140"/>
              </a:spcBef>
              <a:buClr>
                <a:srgbClr val="E3DDD2"/>
              </a:buClr>
              <a:buSzPct val="95000"/>
              <a:buFont typeface="Wingdings"/>
              <a:buChar char=""/>
              <a:tabLst>
                <a:tab pos="408083" algn="l"/>
                <a:tab pos="408930" algn="l"/>
              </a:tabLst>
            </a:pPr>
            <a:r>
              <a:rPr sz="2667" spc="-7" dirty="0">
                <a:latin typeface="Calibri"/>
                <a:cs typeface="Calibri"/>
              </a:rPr>
              <a:t>RISC-V</a:t>
            </a:r>
            <a:r>
              <a:rPr sz="2667" spc="-40" dirty="0">
                <a:latin typeface="Calibri"/>
                <a:cs typeface="Calibri"/>
              </a:rPr>
              <a:t> </a:t>
            </a:r>
            <a:r>
              <a:rPr sz="2667" spc="-7" dirty="0">
                <a:latin typeface="Calibri"/>
                <a:cs typeface="Calibri"/>
              </a:rPr>
              <a:t>Assembly</a:t>
            </a:r>
            <a:r>
              <a:rPr sz="2667" spc="13" dirty="0">
                <a:latin typeface="Calibri"/>
                <a:cs typeface="Calibri"/>
              </a:rPr>
              <a:t> </a:t>
            </a:r>
            <a:r>
              <a:rPr sz="2667" spc="-7" dirty="0">
                <a:latin typeface="Calibri"/>
                <a:cs typeface="Calibri"/>
              </a:rPr>
              <a:t>Instruction</a:t>
            </a:r>
            <a:r>
              <a:rPr sz="2667" spc="-20" dirty="0">
                <a:latin typeface="Calibri"/>
                <a:cs typeface="Calibri"/>
              </a:rPr>
              <a:t> </a:t>
            </a:r>
            <a:r>
              <a:rPr sz="2667" dirty="0">
                <a:latin typeface="Calibri"/>
                <a:cs typeface="Calibri"/>
              </a:rPr>
              <a:t>(I-type):</a:t>
            </a:r>
            <a:endParaRPr sz="2667">
              <a:latin typeface="Calibri"/>
              <a:cs typeface="Calibri"/>
            </a:endParaRPr>
          </a:p>
        </p:txBody>
      </p:sp>
      <p:sp>
        <p:nvSpPr>
          <p:cNvPr id="10" name="object 10"/>
          <p:cNvSpPr txBox="1">
            <a:spLocks noGrp="1"/>
          </p:cNvSpPr>
          <p:nvPr>
            <p:ph type="title"/>
          </p:nvPr>
        </p:nvSpPr>
        <p:spPr>
          <a:xfrm>
            <a:off x="1274830" y="108780"/>
            <a:ext cx="1617133" cy="695062"/>
          </a:xfrm>
          <a:prstGeom prst="rect">
            <a:avLst/>
          </a:prstGeom>
        </p:spPr>
        <p:txBody>
          <a:bodyPr vert="horz" wrap="square" lIns="0" tIns="17780" rIns="0" bIns="0" rtlCol="0" anchor="ctr">
            <a:spAutoFit/>
          </a:bodyPr>
          <a:lstStyle/>
          <a:p>
            <a:pPr marL="16933">
              <a:lnSpc>
                <a:spcPct val="100000"/>
              </a:lnSpc>
              <a:spcBef>
                <a:spcPts val="140"/>
              </a:spcBef>
            </a:pPr>
            <a:r>
              <a:rPr spc="-93" dirty="0"/>
              <a:t>A</a:t>
            </a:r>
            <a:r>
              <a:rPr spc="-127" dirty="0"/>
              <a:t>d</a:t>
            </a:r>
            <a:r>
              <a:rPr spc="-13" dirty="0"/>
              <a:t>d</a:t>
            </a:r>
            <a:r>
              <a:rPr spc="-467" dirty="0"/>
              <a:t> </a:t>
            </a:r>
            <a:r>
              <a:rPr b="1" spc="-113" dirty="0">
                <a:latin typeface="Consolas"/>
                <a:cs typeface="Consolas"/>
              </a:rPr>
              <a:t>l</a:t>
            </a:r>
            <a:r>
              <a:rPr b="1" dirty="0">
                <a:latin typeface="Consolas"/>
                <a:cs typeface="Consolas"/>
              </a:rPr>
              <a:t>w</a:t>
            </a:r>
          </a:p>
        </p:txBody>
      </p:sp>
      <p:sp>
        <p:nvSpPr>
          <p:cNvPr id="11" name="object 11"/>
          <p:cNvSpPr txBox="1"/>
          <p:nvPr/>
        </p:nvSpPr>
        <p:spPr>
          <a:xfrm>
            <a:off x="6800818" y="1079416"/>
            <a:ext cx="2676313" cy="428387"/>
          </a:xfrm>
          <a:prstGeom prst="rect">
            <a:avLst/>
          </a:prstGeom>
        </p:spPr>
        <p:txBody>
          <a:bodyPr vert="horz" wrap="square" lIns="0" tIns="17780" rIns="0" bIns="0" rtlCol="0">
            <a:spAutoFit/>
          </a:bodyPr>
          <a:lstStyle/>
          <a:p>
            <a:pPr marL="16933">
              <a:spcBef>
                <a:spcPts val="140"/>
              </a:spcBef>
            </a:pPr>
            <a:r>
              <a:rPr sz="2667" b="1" spc="-7" dirty="0">
                <a:latin typeface="Courier New"/>
                <a:cs typeface="Courier New"/>
              </a:rPr>
              <a:t>lw</a:t>
            </a:r>
            <a:r>
              <a:rPr sz="2667" b="1" spc="-53" dirty="0">
                <a:latin typeface="Courier New"/>
                <a:cs typeface="Courier New"/>
              </a:rPr>
              <a:t> </a:t>
            </a:r>
            <a:r>
              <a:rPr sz="2667" b="1" spc="-7" dirty="0">
                <a:latin typeface="Courier New"/>
                <a:cs typeface="Courier New"/>
              </a:rPr>
              <a:t>x14,</a:t>
            </a:r>
            <a:r>
              <a:rPr sz="2667" b="1" spc="-47" dirty="0">
                <a:latin typeface="Courier New"/>
                <a:cs typeface="Courier New"/>
              </a:rPr>
              <a:t> </a:t>
            </a:r>
            <a:r>
              <a:rPr sz="2667" b="1" spc="-7" dirty="0">
                <a:latin typeface="Courier New"/>
                <a:cs typeface="Courier New"/>
              </a:rPr>
              <a:t>8(x2)</a:t>
            </a:r>
            <a:endParaRPr sz="2667">
              <a:latin typeface="Courier New"/>
              <a:cs typeface="Courier New"/>
            </a:endParaRPr>
          </a:p>
        </p:txBody>
      </p:sp>
      <p:grpSp>
        <p:nvGrpSpPr>
          <p:cNvPr id="12" name="object 12"/>
          <p:cNvGrpSpPr/>
          <p:nvPr/>
        </p:nvGrpSpPr>
        <p:grpSpPr>
          <a:xfrm>
            <a:off x="1040385" y="2859283"/>
            <a:ext cx="8711353" cy="520700"/>
            <a:chOff x="2468880" y="2090927"/>
            <a:chExt cx="6533515" cy="390525"/>
          </a:xfrm>
        </p:grpSpPr>
        <p:pic>
          <p:nvPicPr>
            <p:cNvPr id="13" name="object 13"/>
            <p:cNvPicPr/>
            <p:nvPr/>
          </p:nvPicPr>
          <p:blipFill>
            <a:blip r:embed="rId4" cstate="print"/>
            <a:stretch>
              <a:fillRect/>
            </a:stretch>
          </p:blipFill>
          <p:spPr>
            <a:xfrm>
              <a:off x="2468880" y="2092451"/>
              <a:ext cx="2304287" cy="388619"/>
            </a:xfrm>
            <a:prstGeom prst="rect">
              <a:avLst/>
            </a:prstGeom>
          </p:spPr>
        </p:pic>
        <p:pic>
          <p:nvPicPr>
            <p:cNvPr id="14" name="object 14"/>
            <p:cNvPicPr/>
            <p:nvPr/>
          </p:nvPicPr>
          <p:blipFill>
            <a:blip r:embed="rId5" cstate="print"/>
            <a:stretch>
              <a:fillRect/>
            </a:stretch>
          </p:blipFill>
          <p:spPr>
            <a:xfrm>
              <a:off x="4727447" y="2090927"/>
              <a:ext cx="1011935" cy="390143"/>
            </a:xfrm>
            <a:prstGeom prst="rect">
              <a:avLst/>
            </a:prstGeom>
          </p:spPr>
        </p:pic>
        <p:pic>
          <p:nvPicPr>
            <p:cNvPr id="15" name="object 15"/>
            <p:cNvPicPr/>
            <p:nvPr/>
          </p:nvPicPr>
          <p:blipFill>
            <a:blip r:embed="rId6" cstate="print"/>
            <a:stretch>
              <a:fillRect/>
            </a:stretch>
          </p:blipFill>
          <p:spPr>
            <a:xfrm>
              <a:off x="5693664" y="2090927"/>
              <a:ext cx="1080515" cy="390143"/>
            </a:xfrm>
            <a:prstGeom prst="rect">
              <a:avLst/>
            </a:prstGeom>
          </p:spPr>
        </p:pic>
        <p:pic>
          <p:nvPicPr>
            <p:cNvPr id="16" name="object 16"/>
            <p:cNvPicPr/>
            <p:nvPr/>
          </p:nvPicPr>
          <p:blipFill>
            <a:blip r:embed="rId7" cstate="print"/>
            <a:stretch>
              <a:fillRect/>
            </a:stretch>
          </p:blipFill>
          <p:spPr>
            <a:xfrm>
              <a:off x="6697980" y="2090927"/>
              <a:ext cx="1088135" cy="390143"/>
            </a:xfrm>
            <a:prstGeom prst="rect">
              <a:avLst/>
            </a:prstGeom>
          </p:spPr>
        </p:pic>
        <p:pic>
          <p:nvPicPr>
            <p:cNvPr id="17" name="object 17"/>
            <p:cNvPicPr/>
            <p:nvPr/>
          </p:nvPicPr>
          <p:blipFill>
            <a:blip r:embed="rId8" cstate="print"/>
            <a:stretch>
              <a:fillRect/>
            </a:stretch>
          </p:blipFill>
          <p:spPr>
            <a:xfrm>
              <a:off x="7740395" y="2092451"/>
              <a:ext cx="1261871" cy="387095"/>
            </a:xfrm>
            <a:prstGeom prst="rect">
              <a:avLst/>
            </a:prstGeom>
          </p:spPr>
        </p:pic>
      </p:grpSp>
      <p:sp>
        <p:nvSpPr>
          <p:cNvPr id="18" name="object 18"/>
          <p:cNvSpPr txBox="1"/>
          <p:nvPr/>
        </p:nvSpPr>
        <p:spPr>
          <a:xfrm>
            <a:off x="4302183" y="2197286"/>
            <a:ext cx="846667" cy="1089978"/>
          </a:xfrm>
          <a:prstGeom prst="rect">
            <a:avLst/>
          </a:prstGeom>
        </p:spPr>
        <p:txBody>
          <a:bodyPr vert="horz" wrap="square" lIns="0" tIns="17780" rIns="0" bIns="0" rtlCol="0">
            <a:spAutoFit/>
          </a:bodyPr>
          <a:lstStyle/>
          <a:p>
            <a:pPr marL="298865">
              <a:lnSpc>
                <a:spcPts val="2027"/>
              </a:lnSpc>
              <a:spcBef>
                <a:spcPts val="140"/>
              </a:spcBef>
            </a:pPr>
            <a:r>
              <a:rPr sz="1867" b="1" dirty="0">
                <a:latin typeface="Courier New"/>
                <a:cs typeface="Courier New"/>
              </a:rPr>
              <a:t>5</a:t>
            </a:r>
            <a:endParaRPr sz="1867">
              <a:latin typeface="Courier New"/>
              <a:cs typeface="Courier New"/>
            </a:endParaRPr>
          </a:p>
          <a:p>
            <a:pPr marL="171869">
              <a:lnSpc>
                <a:spcPts val="2347"/>
              </a:lnSpc>
            </a:pPr>
            <a:r>
              <a:rPr sz="2133" b="1" spc="-7" dirty="0">
                <a:latin typeface="Courier New"/>
                <a:cs typeface="Courier New"/>
              </a:rPr>
              <a:t>base</a:t>
            </a:r>
            <a:endParaRPr sz="2133">
              <a:latin typeface="Courier New"/>
              <a:cs typeface="Courier New"/>
            </a:endParaRPr>
          </a:p>
          <a:p>
            <a:pPr marL="16933">
              <a:spcBef>
                <a:spcPts val="1453"/>
              </a:spcBef>
            </a:pPr>
            <a:r>
              <a:rPr sz="2133" b="1" spc="-7" dirty="0">
                <a:latin typeface="Courier New"/>
                <a:cs typeface="Courier New"/>
              </a:rPr>
              <a:t>00010</a:t>
            </a:r>
            <a:endParaRPr sz="2133">
              <a:latin typeface="Courier New"/>
              <a:cs typeface="Courier New"/>
            </a:endParaRPr>
          </a:p>
        </p:txBody>
      </p:sp>
      <p:sp>
        <p:nvSpPr>
          <p:cNvPr id="28" name="object 28"/>
          <p:cNvSpPr txBox="1"/>
          <p:nvPr/>
        </p:nvSpPr>
        <p:spPr>
          <a:xfrm>
            <a:off x="7124573" y="6594174"/>
            <a:ext cx="1033780"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60" dirty="0">
                <a:latin typeface="Trebuchet MS"/>
                <a:cs typeface="Trebuchet MS"/>
              </a:rPr>
              <a:t>(38)</a:t>
            </a:r>
            <a:endParaRPr sz="1467">
              <a:latin typeface="Trebuchet MS"/>
              <a:cs typeface="Trebuchet MS"/>
            </a:endParaRPr>
          </a:p>
        </p:txBody>
      </p:sp>
      <p:sp>
        <p:nvSpPr>
          <p:cNvPr id="19" name="object 19"/>
          <p:cNvSpPr txBox="1"/>
          <p:nvPr/>
        </p:nvSpPr>
        <p:spPr>
          <a:xfrm>
            <a:off x="5740317" y="2197286"/>
            <a:ext cx="3753273" cy="1102802"/>
          </a:xfrm>
          <a:prstGeom prst="rect">
            <a:avLst/>
          </a:prstGeom>
        </p:spPr>
        <p:txBody>
          <a:bodyPr vert="horz" wrap="square" lIns="0" tIns="17780" rIns="0" bIns="0" rtlCol="0">
            <a:spAutoFit/>
          </a:bodyPr>
          <a:lstStyle/>
          <a:p>
            <a:pPr marL="209968">
              <a:lnSpc>
                <a:spcPts val="1980"/>
              </a:lnSpc>
              <a:spcBef>
                <a:spcPts val="140"/>
              </a:spcBef>
              <a:tabLst>
                <a:tab pos="1562908" algn="l"/>
                <a:tab pos="3025064" algn="l"/>
              </a:tabLst>
            </a:pPr>
            <a:r>
              <a:rPr sz="1867" b="1" dirty="0">
                <a:latin typeface="Courier New"/>
                <a:cs typeface="Courier New"/>
              </a:rPr>
              <a:t>3	5	7</a:t>
            </a:r>
            <a:endParaRPr sz="1867">
              <a:latin typeface="Courier New"/>
              <a:cs typeface="Courier New"/>
            </a:endParaRPr>
          </a:p>
          <a:p>
            <a:pPr marL="16933">
              <a:lnSpc>
                <a:spcPts val="2300"/>
              </a:lnSpc>
              <a:tabLst>
                <a:tab pos="1375799" algn="l"/>
                <a:tab pos="2856582" algn="l"/>
              </a:tabLst>
            </a:pPr>
            <a:r>
              <a:rPr sz="2133" b="1" spc="-7" dirty="0">
                <a:latin typeface="Courier New"/>
                <a:cs typeface="Courier New"/>
              </a:rPr>
              <a:t>width	dest	</a:t>
            </a:r>
            <a:r>
              <a:rPr sz="3200" b="1" spc="-9" baseline="3472" dirty="0">
                <a:latin typeface="Courier New"/>
                <a:cs typeface="Courier New"/>
              </a:rPr>
              <a:t>LOAD</a:t>
            </a:r>
            <a:endParaRPr sz="3200" baseline="3472">
              <a:latin typeface="Courier New"/>
              <a:cs typeface="Courier New"/>
            </a:endParaRPr>
          </a:p>
          <a:p>
            <a:pPr marL="74505">
              <a:spcBef>
                <a:spcPts val="1553"/>
              </a:spcBef>
              <a:tabLst>
                <a:tab pos="1254727" algn="l"/>
                <a:tab pos="2598354" algn="l"/>
              </a:tabLst>
            </a:pPr>
            <a:r>
              <a:rPr sz="2133" b="1" spc="-7" dirty="0">
                <a:latin typeface="Courier New"/>
                <a:cs typeface="Courier New"/>
              </a:rPr>
              <a:t>010	01110	0000011</a:t>
            </a:r>
            <a:endParaRPr sz="2133">
              <a:latin typeface="Courier New"/>
              <a:cs typeface="Courier New"/>
            </a:endParaRPr>
          </a:p>
        </p:txBody>
      </p:sp>
      <p:sp>
        <p:nvSpPr>
          <p:cNvPr id="20" name="object 20"/>
          <p:cNvSpPr txBox="1"/>
          <p:nvPr/>
        </p:nvSpPr>
        <p:spPr>
          <a:xfrm>
            <a:off x="976307" y="1535405"/>
            <a:ext cx="285327" cy="305276"/>
          </a:xfrm>
          <a:prstGeom prst="rect">
            <a:avLst/>
          </a:prstGeom>
        </p:spPr>
        <p:txBody>
          <a:bodyPr vert="horz" wrap="square" lIns="0" tIns="17780" rIns="0" bIns="0" rtlCol="0">
            <a:spAutoFit/>
          </a:bodyPr>
          <a:lstStyle/>
          <a:p>
            <a:pPr>
              <a:spcBef>
                <a:spcPts val="140"/>
              </a:spcBef>
            </a:pPr>
            <a:r>
              <a:rPr sz="1867" b="1" spc="-7" dirty="0">
                <a:latin typeface="Courier New"/>
                <a:cs typeface="Courier New"/>
              </a:rPr>
              <a:t>31</a:t>
            </a:r>
            <a:endParaRPr sz="1867">
              <a:latin typeface="Courier New"/>
              <a:cs typeface="Courier New"/>
            </a:endParaRPr>
          </a:p>
        </p:txBody>
      </p:sp>
      <p:sp>
        <p:nvSpPr>
          <p:cNvPr id="21" name="object 21"/>
          <p:cNvSpPr txBox="1"/>
          <p:nvPr/>
        </p:nvSpPr>
        <p:spPr>
          <a:xfrm>
            <a:off x="3661097" y="1535405"/>
            <a:ext cx="1936327" cy="305276"/>
          </a:xfrm>
          <a:prstGeom prst="rect">
            <a:avLst/>
          </a:prstGeom>
        </p:spPr>
        <p:txBody>
          <a:bodyPr vert="horz" wrap="square" lIns="0" tIns="17780" rIns="0" bIns="0" rtlCol="0">
            <a:spAutoFit/>
          </a:bodyPr>
          <a:lstStyle/>
          <a:p>
            <a:pPr marL="16933">
              <a:spcBef>
                <a:spcPts val="140"/>
              </a:spcBef>
              <a:tabLst>
                <a:tab pos="1333467" algn="l"/>
              </a:tabLst>
            </a:pPr>
            <a:r>
              <a:rPr sz="1867" b="1" spc="-7" dirty="0">
                <a:latin typeface="Courier New"/>
                <a:cs typeface="Courier New"/>
              </a:rPr>
              <a:t>2</a:t>
            </a:r>
            <a:r>
              <a:rPr sz="1867" b="1" dirty="0">
                <a:latin typeface="Courier New"/>
                <a:cs typeface="Courier New"/>
              </a:rPr>
              <a:t>0</a:t>
            </a:r>
            <a:r>
              <a:rPr sz="1867" b="1" spc="-700" dirty="0">
                <a:latin typeface="Courier New"/>
                <a:cs typeface="Courier New"/>
              </a:rPr>
              <a:t> </a:t>
            </a:r>
            <a:r>
              <a:rPr sz="1867" b="1" spc="-7" dirty="0">
                <a:latin typeface="Courier New"/>
                <a:cs typeface="Courier New"/>
              </a:rPr>
              <a:t>1</a:t>
            </a:r>
            <a:r>
              <a:rPr sz="1867" b="1" dirty="0">
                <a:latin typeface="Courier New"/>
                <a:cs typeface="Courier New"/>
              </a:rPr>
              <a:t>9	</a:t>
            </a:r>
            <a:r>
              <a:rPr sz="1867" b="1" spc="-7" dirty="0">
                <a:latin typeface="Courier New"/>
                <a:cs typeface="Courier New"/>
              </a:rPr>
              <a:t>1</a:t>
            </a:r>
            <a:r>
              <a:rPr sz="1867" b="1" spc="127" dirty="0">
                <a:latin typeface="Courier New"/>
                <a:cs typeface="Courier New"/>
              </a:rPr>
              <a:t>5</a:t>
            </a:r>
            <a:r>
              <a:rPr sz="1867" b="1" spc="-7" dirty="0">
                <a:latin typeface="Courier New"/>
                <a:cs typeface="Courier New"/>
              </a:rPr>
              <a:t>14</a:t>
            </a:r>
            <a:endParaRPr sz="1867">
              <a:latin typeface="Courier New"/>
              <a:cs typeface="Courier New"/>
            </a:endParaRPr>
          </a:p>
        </p:txBody>
      </p:sp>
      <p:sp>
        <p:nvSpPr>
          <p:cNvPr id="22" name="object 22"/>
          <p:cNvSpPr txBox="1"/>
          <p:nvPr/>
        </p:nvSpPr>
        <p:spPr>
          <a:xfrm>
            <a:off x="6384930" y="1535405"/>
            <a:ext cx="1891453" cy="305276"/>
          </a:xfrm>
          <a:prstGeom prst="rect">
            <a:avLst/>
          </a:prstGeom>
        </p:spPr>
        <p:txBody>
          <a:bodyPr vert="horz" wrap="square" lIns="0" tIns="17780" rIns="0" bIns="0" rtlCol="0">
            <a:spAutoFit/>
          </a:bodyPr>
          <a:lstStyle/>
          <a:p>
            <a:pPr marL="16933">
              <a:spcBef>
                <a:spcPts val="140"/>
              </a:spcBef>
              <a:tabLst>
                <a:tab pos="1576454" algn="l"/>
              </a:tabLst>
            </a:pP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a:t>
            </a:r>
            <a:r>
              <a:rPr sz="1867" b="1" dirty="0">
                <a:latin typeface="Courier New"/>
                <a:cs typeface="Courier New"/>
              </a:rPr>
              <a:t>1	</a:t>
            </a:r>
            <a:r>
              <a:rPr sz="1867" b="1" spc="87"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23" name="object 23"/>
          <p:cNvSpPr txBox="1"/>
          <p:nvPr/>
        </p:nvSpPr>
        <p:spPr>
          <a:xfrm>
            <a:off x="9510789" y="1535405"/>
            <a:ext cx="176953" cy="305276"/>
          </a:xfrm>
          <a:prstGeom prst="rect">
            <a:avLst/>
          </a:prstGeom>
        </p:spPr>
        <p:txBody>
          <a:bodyPr vert="horz" wrap="square" lIns="0" tIns="17780" rIns="0" bIns="0" rtlCol="0">
            <a:spAutoFit/>
          </a:bodyPr>
          <a:lstStyle/>
          <a:p>
            <a:pPr marL="16933">
              <a:spcBef>
                <a:spcPts val="140"/>
              </a:spcBef>
            </a:pPr>
            <a:r>
              <a:rPr sz="1867" b="1" dirty="0">
                <a:latin typeface="Courier New"/>
                <a:cs typeface="Courier New"/>
              </a:rPr>
              <a:t>0</a:t>
            </a:r>
            <a:endParaRPr sz="1867">
              <a:latin typeface="Courier New"/>
              <a:cs typeface="Courier New"/>
            </a:endParaRPr>
          </a:p>
        </p:txBody>
      </p:sp>
      <p:graphicFrame>
        <p:nvGraphicFramePr>
          <p:cNvPr id="24" name="object 24"/>
          <p:cNvGraphicFramePr>
            <a:graphicFrameLocks noGrp="1"/>
          </p:cNvGraphicFramePr>
          <p:nvPr>
            <p:extLst>
              <p:ext uri="{D42A27DB-BD31-4B8C-83A1-F6EECF244321}">
                <p14:modId xmlns:p14="http://schemas.microsoft.com/office/powerpoint/2010/main" val="2001548248"/>
              </p:ext>
            </p:extLst>
          </p:nvPr>
        </p:nvGraphicFramePr>
        <p:xfrm>
          <a:off x="975359" y="1818900"/>
          <a:ext cx="8680872" cy="349503"/>
        </p:xfrm>
        <a:graphic>
          <a:graphicData uri="http://schemas.openxmlformats.org/drawingml/2006/table">
            <a:tbl>
              <a:tblPr firstRow="1" bandRow="1">
                <a:tableStyleId>{2D5ABB26-0587-4C30-8999-92F81FD0307C}</a:tableStyleId>
              </a:tblPr>
              <a:tblGrid>
                <a:gridCol w="3003127">
                  <a:extLst>
                    <a:ext uri="{9D8B030D-6E8A-4147-A177-3AD203B41FA5}">
                      <a16:colId xmlns:a16="http://schemas.microsoft.com/office/drawing/2014/main" val="20000"/>
                    </a:ext>
                  </a:extLst>
                </a:gridCol>
                <a:gridCol w="1297940">
                  <a:extLst>
                    <a:ext uri="{9D8B030D-6E8A-4147-A177-3AD203B41FA5}">
                      <a16:colId xmlns:a16="http://schemas.microsoft.com/office/drawing/2014/main" val="20001"/>
                    </a:ext>
                  </a:extLst>
                </a:gridCol>
                <a:gridCol w="1379219">
                  <a:extLst>
                    <a:ext uri="{9D8B030D-6E8A-4147-A177-3AD203B41FA5}">
                      <a16:colId xmlns:a16="http://schemas.microsoft.com/office/drawing/2014/main" val="20002"/>
                    </a:ext>
                  </a:extLst>
                </a:gridCol>
                <a:gridCol w="1379219">
                  <a:extLst>
                    <a:ext uri="{9D8B030D-6E8A-4147-A177-3AD203B41FA5}">
                      <a16:colId xmlns:a16="http://schemas.microsoft.com/office/drawing/2014/main" val="20003"/>
                    </a:ext>
                  </a:extLst>
                </a:gridCol>
                <a:gridCol w="1621367">
                  <a:extLst>
                    <a:ext uri="{9D8B030D-6E8A-4147-A177-3AD203B41FA5}">
                      <a16:colId xmlns:a16="http://schemas.microsoft.com/office/drawing/2014/main" val="20004"/>
                    </a:ext>
                  </a:extLst>
                </a:gridCol>
              </a:tblGrid>
              <a:tr h="349503">
                <a:tc>
                  <a:txBody>
                    <a:bodyPr/>
                    <a:lstStyle/>
                    <a:p>
                      <a:pPr marL="695960">
                        <a:lnSpc>
                          <a:spcPts val="1695"/>
                        </a:lnSpc>
                      </a:pPr>
                      <a:r>
                        <a:rPr sz="2100" b="1" spc="-5" dirty="0">
                          <a:latin typeface="Courier New"/>
                          <a:cs typeface="Courier New"/>
                        </a:rPr>
                        <a:t>imm[11:0]</a:t>
                      </a:r>
                      <a:endParaRPr sz="2100">
                        <a:latin typeface="Courier New"/>
                        <a:cs typeface="Courier New"/>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83845">
                        <a:lnSpc>
                          <a:spcPts val="1689"/>
                        </a:lnSpc>
                      </a:pPr>
                      <a:r>
                        <a:rPr sz="2100" b="1" spc="-5" dirty="0">
                          <a:latin typeface="Courier New"/>
                          <a:cs typeface="Courier New"/>
                        </a:rPr>
                        <a:t>rs1</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64465">
                        <a:lnSpc>
                          <a:spcPts val="1750"/>
                        </a:lnSpc>
                      </a:pPr>
                      <a:r>
                        <a:rPr sz="2100" b="1" spc="-5" dirty="0">
                          <a:latin typeface="Courier New"/>
                          <a:cs typeface="Courier New"/>
                        </a:rPr>
                        <a:t>funct3</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R="32384" algn="ctr">
                        <a:lnSpc>
                          <a:spcPts val="1689"/>
                        </a:lnSpc>
                      </a:pPr>
                      <a:r>
                        <a:rPr sz="2100" b="1" spc="-5" dirty="0">
                          <a:latin typeface="Courier New"/>
                          <a:cs typeface="Courier New"/>
                        </a:rPr>
                        <a:t>rd</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64465">
                        <a:lnSpc>
                          <a:spcPts val="1689"/>
                        </a:lnSpc>
                      </a:pPr>
                      <a:r>
                        <a:rPr sz="2100" b="1" spc="-5" dirty="0">
                          <a:latin typeface="Courier New"/>
                          <a:cs typeface="Courier New"/>
                        </a:rPr>
                        <a:t>opcode</a:t>
                      </a:r>
                      <a:endParaRPr sz="2100">
                        <a:latin typeface="Courier New"/>
                        <a:cs typeface="Courier New"/>
                      </a:endParaRPr>
                    </a:p>
                  </a:txBody>
                  <a:tcPr marL="0" marR="0" marT="0"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25" name="object 25"/>
          <p:cNvSpPr txBox="1"/>
          <p:nvPr/>
        </p:nvSpPr>
        <p:spPr>
          <a:xfrm>
            <a:off x="1581707" y="2197286"/>
            <a:ext cx="2190327" cy="1089978"/>
          </a:xfrm>
          <a:prstGeom prst="rect">
            <a:avLst/>
          </a:prstGeom>
        </p:spPr>
        <p:txBody>
          <a:bodyPr vert="horz" wrap="square" lIns="0" tIns="17780" rIns="0" bIns="0" rtlCol="0">
            <a:spAutoFit/>
          </a:bodyPr>
          <a:lstStyle/>
          <a:p>
            <a:pPr marR="82971" algn="ctr">
              <a:lnSpc>
                <a:spcPts val="2027"/>
              </a:lnSpc>
              <a:spcBef>
                <a:spcPts val="140"/>
              </a:spcBef>
            </a:pPr>
            <a:r>
              <a:rPr sz="1867" b="1" spc="-7" dirty="0">
                <a:latin typeface="Courier New"/>
                <a:cs typeface="Courier New"/>
              </a:rPr>
              <a:t>12</a:t>
            </a:r>
            <a:endParaRPr sz="1867">
              <a:latin typeface="Courier New"/>
              <a:cs typeface="Courier New"/>
            </a:endParaRPr>
          </a:p>
          <a:p>
            <a:pPr marL="204888" algn="ctr">
              <a:lnSpc>
                <a:spcPts val="2347"/>
              </a:lnSpc>
            </a:pPr>
            <a:r>
              <a:rPr sz="2133" b="1" spc="-7" dirty="0">
                <a:latin typeface="Courier New"/>
                <a:cs typeface="Courier New"/>
              </a:rPr>
              <a:t>offset[11:0]</a:t>
            </a:r>
            <a:endParaRPr sz="2133">
              <a:latin typeface="Courier New"/>
              <a:cs typeface="Courier New"/>
            </a:endParaRPr>
          </a:p>
          <a:p>
            <a:pPr marL="16933">
              <a:spcBef>
                <a:spcPts val="1453"/>
              </a:spcBef>
            </a:pPr>
            <a:r>
              <a:rPr sz="2133" b="1" spc="-7" dirty="0">
                <a:latin typeface="Courier New"/>
                <a:cs typeface="Courier New"/>
              </a:rPr>
              <a:t>000000001000</a:t>
            </a:r>
            <a:endParaRPr sz="2133">
              <a:latin typeface="Courier New"/>
              <a:cs typeface="Courier New"/>
            </a:endParaRPr>
          </a:p>
        </p:txBody>
      </p:sp>
      <p:sp>
        <p:nvSpPr>
          <p:cNvPr id="26" name="object 26"/>
          <p:cNvSpPr txBox="1"/>
          <p:nvPr/>
        </p:nvSpPr>
        <p:spPr>
          <a:xfrm>
            <a:off x="1043955" y="3345258"/>
            <a:ext cx="8181340" cy="2786959"/>
          </a:xfrm>
          <a:prstGeom prst="rect">
            <a:avLst/>
          </a:prstGeom>
        </p:spPr>
        <p:txBody>
          <a:bodyPr vert="horz" wrap="square" lIns="0" tIns="184573" rIns="0" bIns="0" rtlCol="0">
            <a:spAutoFit/>
          </a:bodyPr>
          <a:lstStyle/>
          <a:p>
            <a:pPr marL="674776">
              <a:spcBef>
                <a:spcPts val="1453"/>
              </a:spcBef>
              <a:tabLst>
                <a:tab pos="3046231" algn="l"/>
                <a:tab pos="4720895" algn="l"/>
                <a:tab pos="5932445" algn="l"/>
                <a:tab pos="7513132" algn="l"/>
              </a:tabLst>
            </a:pPr>
            <a:r>
              <a:rPr sz="2133" b="1" spc="-7" dirty="0">
                <a:latin typeface="Courier New"/>
                <a:cs typeface="Courier New"/>
              </a:rPr>
              <a:t>imm=+8	rs1=2	lw	rd=14	LOAD</a:t>
            </a:r>
            <a:endParaRPr sz="2133" dirty="0">
              <a:latin typeface="Courier New"/>
              <a:cs typeface="Courier New"/>
            </a:endParaRPr>
          </a:p>
          <a:p>
            <a:pPr marL="425016" marR="507987" indent="-408930">
              <a:lnSpc>
                <a:spcPts val="3093"/>
              </a:lnSpc>
              <a:spcBef>
                <a:spcPts val="1867"/>
              </a:spcBef>
              <a:buClr>
                <a:srgbClr val="E3DDD2"/>
              </a:buClr>
              <a:buSzPct val="95000"/>
              <a:buFont typeface="Wingdings"/>
              <a:buChar char=""/>
              <a:tabLst>
                <a:tab pos="425016" algn="l"/>
                <a:tab pos="425863" algn="l"/>
              </a:tabLst>
            </a:pPr>
            <a:r>
              <a:rPr sz="2667" dirty="0">
                <a:latin typeface="Calibri"/>
                <a:cs typeface="Calibri"/>
              </a:rPr>
              <a:t>The 12-bit</a:t>
            </a:r>
            <a:r>
              <a:rPr sz="2667" spc="-27" dirty="0">
                <a:latin typeface="Calibri"/>
                <a:cs typeface="Calibri"/>
              </a:rPr>
              <a:t> </a:t>
            </a:r>
            <a:r>
              <a:rPr sz="2667" spc="-7" dirty="0">
                <a:latin typeface="Calibri"/>
                <a:cs typeface="Calibri"/>
              </a:rPr>
              <a:t>signed </a:t>
            </a:r>
            <a:r>
              <a:rPr sz="2667" spc="-13" dirty="0">
                <a:latin typeface="Calibri"/>
                <a:cs typeface="Calibri"/>
              </a:rPr>
              <a:t>immediate</a:t>
            </a:r>
            <a:r>
              <a:rPr sz="2667" spc="47" dirty="0">
                <a:latin typeface="Calibri"/>
                <a:cs typeface="Calibri"/>
              </a:rPr>
              <a:t> </a:t>
            </a:r>
            <a:r>
              <a:rPr sz="2667" spc="-7" dirty="0">
                <a:latin typeface="Calibri"/>
                <a:cs typeface="Calibri"/>
              </a:rPr>
              <a:t>is</a:t>
            </a:r>
            <a:r>
              <a:rPr sz="2667" spc="13" dirty="0">
                <a:latin typeface="Calibri"/>
                <a:cs typeface="Calibri"/>
              </a:rPr>
              <a:t> </a:t>
            </a:r>
            <a:r>
              <a:rPr sz="2667" dirty="0">
                <a:latin typeface="Calibri"/>
                <a:cs typeface="Calibri"/>
              </a:rPr>
              <a:t>added</a:t>
            </a:r>
            <a:r>
              <a:rPr sz="2667" spc="-27" dirty="0">
                <a:latin typeface="Calibri"/>
                <a:cs typeface="Calibri"/>
              </a:rPr>
              <a:t> </a:t>
            </a:r>
            <a:r>
              <a:rPr sz="2667" spc="-20" dirty="0">
                <a:latin typeface="Calibri"/>
                <a:cs typeface="Calibri"/>
              </a:rPr>
              <a:t>to</a:t>
            </a:r>
            <a:r>
              <a:rPr sz="2667" dirty="0">
                <a:latin typeface="Calibri"/>
                <a:cs typeface="Calibri"/>
              </a:rPr>
              <a:t> the</a:t>
            </a:r>
            <a:r>
              <a:rPr sz="2667" spc="-13" dirty="0">
                <a:latin typeface="Calibri"/>
                <a:cs typeface="Calibri"/>
              </a:rPr>
              <a:t> </a:t>
            </a:r>
            <a:r>
              <a:rPr sz="2667" spc="-7" dirty="0">
                <a:latin typeface="Calibri"/>
                <a:cs typeface="Calibri"/>
              </a:rPr>
              <a:t>base </a:t>
            </a:r>
            <a:r>
              <a:rPr sz="2667" dirty="0">
                <a:latin typeface="Calibri"/>
                <a:cs typeface="Calibri"/>
              </a:rPr>
              <a:t> </a:t>
            </a:r>
            <a:r>
              <a:rPr sz="2667" spc="-7" dirty="0">
                <a:latin typeface="Calibri"/>
                <a:cs typeface="Calibri"/>
              </a:rPr>
              <a:t>address in</a:t>
            </a:r>
            <a:r>
              <a:rPr sz="2667" spc="13" dirty="0">
                <a:latin typeface="Calibri"/>
                <a:cs typeface="Calibri"/>
              </a:rPr>
              <a:t> </a:t>
            </a:r>
            <a:r>
              <a:rPr sz="2667" spc="-20" dirty="0">
                <a:latin typeface="Calibri"/>
                <a:cs typeface="Calibri"/>
              </a:rPr>
              <a:t>register</a:t>
            </a:r>
            <a:r>
              <a:rPr sz="2667" spc="27" dirty="0">
                <a:latin typeface="Calibri"/>
                <a:cs typeface="Calibri"/>
              </a:rPr>
              <a:t> </a:t>
            </a:r>
            <a:r>
              <a:rPr sz="2667" b="1" spc="-7" dirty="0">
                <a:latin typeface="Courier New"/>
                <a:cs typeface="Courier New"/>
              </a:rPr>
              <a:t>rs1</a:t>
            </a:r>
            <a:r>
              <a:rPr sz="2667" b="1" spc="-1000" dirty="0">
                <a:latin typeface="Courier New"/>
                <a:cs typeface="Courier New"/>
              </a:rPr>
              <a:t> </a:t>
            </a:r>
            <a:r>
              <a:rPr sz="2667" spc="-20" dirty="0">
                <a:latin typeface="Calibri"/>
                <a:cs typeface="Calibri"/>
              </a:rPr>
              <a:t>to</a:t>
            </a:r>
            <a:r>
              <a:rPr sz="2667" spc="7" dirty="0">
                <a:latin typeface="Calibri"/>
                <a:cs typeface="Calibri"/>
              </a:rPr>
              <a:t> </a:t>
            </a:r>
            <a:r>
              <a:rPr sz="2667" spc="-20" dirty="0">
                <a:latin typeface="Calibri"/>
                <a:cs typeface="Calibri"/>
              </a:rPr>
              <a:t>form</a:t>
            </a:r>
            <a:r>
              <a:rPr sz="2667" spc="-13" dirty="0">
                <a:latin typeface="Calibri"/>
                <a:cs typeface="Calibri"/>
              </a:rPr>
              <a:t> </a:t>
            </a:r>
            <a:r>
              <a:rPr sz="2667" dirty="0">
                <a:latin typeface="Calibri"/>
                <a:cs typeface="Calibri"/>
              </a:rPr>
              <a:t>the</a:t>
            </a:r>
            <a:r>
              <a:rPr sz="2667" spc="-13" dirty="0">
                <a:latin typeface="Calibri"/>
                <a:cs typeface="Calibri"/>
              </a:rPr>
              <a:t> </a:t>
            </a:r>
            <a:r>
              <a:rPr sz="2667" spc="-7" dirty="0">
                <a:latin typeface="Calibri"/>
                <a:cs typeface="Calibri"/>
              </a:rPr>
              <a:t>memory</a:t>
            </a:r>
            <a:r>
              <a:rPr sz="2667" spc="13" dirty="0">
                <a:latin typeface="Calibri"/>
                <a:cs typeface="Calibri"/>
              </a:rPr>
              <a:t> </a:t>
            </a:r>
            <a:r>
              <a:rPr sz="2667" spc="-7" dirty="0">
                <a:latin typeface="Calibri"/>
                <a:cs typeface="Calibri"/>
              </a:rPr>
              <a:t>address</a:t>
            </a:r>
            <a:endParaRPr sz="2667" dirty="0">
              <a:latin typeface="Calibri"/>
              <a:cs typeface="Calibri"/>
            </a:endParaRPr>
          </a:p>
          <a:p>
            <a:pPr marL="815320" marR="443642" lvl="1" indent="-339505">
              <a:spcBef>
                <a:spcPts val="567"/>
              </a:spcBef>
              <a:buSzPct val="90625"/>
              <a:buFont typeface="Wingdings"/>
              <a:buChar char=""/>
              <a:tabLst>
                <a:tab pos="815320" algn="l"/>
                <a:tab pos="816166" algn="l"/>
              </a:tabLst>
            </a:pPr>
            <a:r>
              <a:rPr sz="2133" spc="-7" dirty="0">
                <a:latin typeface="Calibri"/>
                <a:cs typeface="Calibri"/>
              </a:rPr>
              <a:t>This</a:t>
            </a:r>
            <a:r>
              <a:rPr sz="2133" spc="-20" dirty="0">
                <a:latin typeface="Calibri"/>
                <a:cs typeface="Calibri"/>
              </a:rPr>
              <a:t> </a:t>
            </a:r>
            <a:r>
              <a:rPr sz="2133" dirty="0">
                <a:latin typeface="Calibri"/>
                <a:cs typeface="Calibri"/>
              </a:rPr>
              <a:t>is</a:t>
            </a:r>
            <a:r>
              <a:rPr sz="2133" spc="-13" dirty="0">
                <a:latin typeface="Calibri"/>
                <a:cs typeface="Calibri"/>
              </a:rPr>
              <a:t> very</a:t>
            </a:r>
            <a:r>
              <a:rPr sz="2133" spc="27" dirty="0">
                <a:latin typeface="Calibri"/>
                <a:cs typeface="Calibri"/>
              </a:rPr>
              <a:t> </a:t>
            </a:r>
            <a:r>
              <a:rPr sz="2133" spc="-7" dirty="0">
                <a:latin typeface="Calibri"/>
                <a:cs typeface="Calibri"/>
              </a:rPr>
              <a:t>similar</a:t>
            </a:r>
            <a:r>
              <a:rPr sz="2133" spc="-20" dirty="0">
                <a:latin typeface="Calibri"/>
                <a:cs typeface="Calibri"/>
              </a:rPr>
              <a:t> </a:t>
            </a:r>
            <a:r>
              <a:rPr sz="2133" spc="-13" dirty="0">
                <a:latin typeface="Calibri"/>
                <a:cs typeface="Calibri"/>
              </a:rPr>
              <a:t>to</a:t>
            </a:r>
            <a:r>
              <a:rPr sz="2133" dirty="0">
                <a:latin typeface="Calibri"/>
                <a:cs typeface="Calibri"/>
              </a:rPr>
              <a:t> </a:t>
            </a:r>
            <a:r>
              <a:rPr sz="2133" spc="-7" dirty="0">
                <a:latin typeface="Calibri"/>
                <a:cs typeface="Calibri"/>
              </a:rPr>
              <a:t>the</a:t>
            </a:r>
            <a:r>
              <a:rPr sz="2133" spc="7" dirty="0">
                <a:latin typeface="Calibri"/>
                <a:cs typeface="Calibri"/>
              </a:rPr>
              <a:t> </a:t>
            </a:r>
            <a:r>
              <a:rPr sz="2133" spc="-7" dirty="0">
                <a:latin typeface="Calibri"/>
                <a:cs typeface="Calibri"/>
              </a:rPr>
              <a:t>add-immediate</a:t>
            </a:r>
            <a:r>
              <a:rPr sz="2133" spc="-33" dirty="0">
                <a:latin typeface="Calibri"/>
                <a:cs typeface="Calibri"/>
              </a:rPr>
              <a:t> </a:t>
            </a:r>
            <a:r>
              <a:rPr sz="2133" spc="-13" dirty="0">
                <a:latin typeface="Calibri"/>
                <a:cs typeface="Calibri"/>
              </a:rPr>
              <a:t>operation</a:t>
            </a:r>
            <a:r>
              <a:rPr sz="2133" spc="20" dirty="0">
                <a:latin typeface="Calibri"/>
                <a:cs typeface="Calibri"/>
              </a:rPr>
              <a:t> </a:t>
            </a:r>
            <a:r>
              <a:rPr sz="2133" spc="-7" dirty="0">
                <a:latin typeface="Calibri"/>
                <a:cs typeface="Calibri"/>
              </a:rPr>
              <a:t>but</a:t>
            </a:r>
            <a:r>
              <a:rPr sz="2133" spc="7" dirty="0">
                <a:latin typeface="Calibri"/>
                <a:cs typeface="Calibri"/>
              </a:rPr>
              <a:t> </a:t>
            </a:r>
            <a:r>
              <a:rPr sz="2133" spc="-7" dirty="0">
                <a:latin typeface="Calibri"/>
                <a:cs typeface="Calibri"/>
              </a:rPr>
              <a:t>used</a:t>
            </a:r>
            <a:r>
              <a:rPr sz="2133" dirty="0">
                <a:latin typeface="Calibri"/>
                <a:cs typeface="Calibri"/>
              </a:rPr>
              <a:t> </a:t>
            </a:r>
            <a:r>
              <a:rPr sz="2133" spc="-13" dirty="0">
                <a:latin typeface="Calibri"/>
                <a:cs typeface="Calibri"/>
              </a:rPr>
              <a:t>to </a:t>
            </a:r>
            <a:r>
              <a:rPr sz="2133" spc="-467" dirty="0">
                <a:latin typeface="Calibri"/>
                <a:cs typeface="Calibri"/>
              </a:rPr>
              <a:t> </a:t>
            </a:r>
            <a:r>
              <a:rPr sz="2133" spc="-20" dirty="0">
                <a:latin typeface="Calibri"/>
                <a:cs typeface="Calibri"/>
              </a:rPr>
              <a:t>create</a:t>
            </a:r>
            <a:r>
              <a:rPr sz="2133" spc="20" dirty="0">
                <a:latin typeface="Calibri"/>
                <a:cs typeface="Calibri"/>
              </a:rPr>
              <a:t> </a:t>
            </a:r>
            <a:r>
              <a:rPr sz="2133" spc="-13" dirty="0">
                <a:latin typeface="Calibri"/>
                <a:cs typeface="Calibri"/>
              </a:rPr>
              <a:t>address</a:t>
            </a:r>
            <a:r>
              <a:rPr sz="2133" spc="7" dirty="0">
                <a:latin typeface="Calibri"/>
                <a:cs typeface="Calibri"/>
              </a:rPr>
              <a:t> </a:t>
            </a:r>
            <a:r>
              <a:rPr sz="2133" spc="-7" dirty="0">
                <a:latin typeface="Calibri"/>
                <a:cs typeface="Calibri"/>
              </a:rPr>
              <a:t>not</a:t>
            </a:r>
            <a:r>
              <a:rPr sz="2133" spc="13" dirty="0">
                <a:latin typeface="Calibri"/>
                <a:cs typeface="Calibri"/>
              </a:rPr>
              <a:t> </a:t>
            </a:r>
            <a:r>
              <a:rPr sz="2133" spc="-13" dirty="0">
                <a:latin typeface="Calibri"/>
                <a:cs typeface="Calibri"/>
              </a:rPr>
              <a:t>to</a:t>
            </a:r>
            <a:r>
              <a:rPr sz="2133" spc="-7" dirty="0">
                <a:latin typeface="Calibri"/>
                <a:cs typeface="Calibri"/>
              </a:rPr>
              <a:t> </a:t>
            </a:r>
            <a:r>
              <a:rPr sz="2133" spc="-20" dirty="0">
                <a:latin typeface="Calibri"/>
                <a:cs typeface="Calibri"/>
              </a:rPr>
              <a:t>create</a:t>
            </a:r>
            <a:r>
              <a:rPr sz="2133" spc="27" dirty="0">
                <a:latin typeface="Calibri"/>
                <a:cs typeface="Calibri"/>
              </a:rPr>
              <a:t> </a:t>
            </a:r>
            <a:r>
              <a:rPr sz="2133" dirty="0">
                <a:latin typeface="Calibri"/>
                <a:cs typeface="Calibri"/>
              </a:rPr>
              <a:t>final</a:t>
            </a:r>
            <a:r>
              <a:rPr sz="2133" spc="-47" dirty="0">
                <a:latin typeface="Calibri"/>
                <a:cs typeface="Calibri"/>
              </a:rPr>
              <a:t> </a:t>
            </a:r>
            <a:r>
              <a:rPr sz="2133" spc="-13" dirty="0">
                <a:latin typeface="Calibri"/>
                <a:cs typeface="Calibri"/>
              </a:rPr>
              <a:t>result</a:t>
            </a:r>
            <a:endParaRPr sz="2133" dirty="0">
              <a:latin typeface="Calibri"/>
              <a:cs typeface="Calibri"/>
            </a:endParaRPr>
          </a:p>
          <a:p>
            <a:pPr marL="500367" indent="-484281">
              <a:spcBef>
                <a:spcPts val="653"/>
              </a:spcBef>
              <a:buClr>
                <a:srgbClr val="E3DDD2"/>
              </a:buClr>
              <a:buSzPct val="95000"/>
              <a:buFont typeface="Wingdings"/>
              <a:buChar char=""/>
              <a:tabLst>
                <a:tab pos="500367" algn="l"/>
                <a:tab pos="501214" algn="l"/>
              </a:tabLst>
            </a:pPr>
            <a:r>
              <a:rPr sz="2667" dirty="0">
                <a:latin typeface="Calibri"/>
                <a:cs typeface="Calibri"/>
              </a:rPr>
              <a:t>The </a:t>
            </a:r>
            <a:r>
              <a:rPr sz="2667" spc="-13" dirty="0">
                <a:latin typeface="Calibri"/>
                <a:cs typeface="Calibri"/>
              </a:rPr>
              <a:t>value</a:t>
            </a:r>
            <a:r>
              <a:rPr sz="2667" spc="7" dirty="0">
                <a:latin typeface="Calibri"/>
                <a:cs typeface="Calibri"/>
              </a:rPr>
              <a:t> </a:t>
            </a:r>
            <a:r>
              <a:rPr sz="2667" spc="-7" dirty="0">
                <a:latin typeface="Calibri"/>
                <a:cs typeface="Calibri"/>
              </a:rPr>
              <a:t>loaded</a:t>
            </a:r>
            <a:r>
              <a:rPr sz="2667" dirty="0">
                <a:latin typeface="Calibri"/>
                <a:cs typeface="Calibri"/>
              </a:rPr>
              <a:t> </a:t>
            </a:r>
            <a:r>
              <a:rPr sz="2667" spc="-13" dirty="0">
                <a:latin typeface="Calibri"/>
                <a:cs typeface="Calibri"/>
              </a:rPr>
              <a:t>from</a:t>
            </a:r>
            <a:r>
              <a:rPr sz="2667" spc="-7" dirty="0">
                <a:latin typeface="Calibri"/>
                <a:cs typeface="Calibri"/>
              </a:rPr>
              <a:t> memory</a:t>
            </a:r>
            <a:r>
              <a:rPr sz="2667" dirty="0">
                <a:latin typeface="Calibri"/>
                <a:cs typeface="Calibri"/>
              </a:rPr>
              <a:t> </a:t>
            </a:r>
            <a:r>
              <a:rPr sz="2667" spc="-7" dirty="0">
                <a:latin typeface="Calibri"/>
                <a:cs typeface="Calibri"/>
              </a:rPr>
              <a:t>is</a:t>
            </a:r>
            <a:r>
              <a:rPr sz="2667" spc="20" dirty="0">
                <a:latin typeface="Calibri"/>
                <a:cs typeface="Calibri"/>
              </a:rPr>
              <a:t> </a:t>
            </a:r>
            <a:r>
              <a:rPr sz="2667" spc="-20" dirty="0">
                <a:latin typeface="Calibri"/>
                <a:cs typeface="Calibri"/>
              </a:rPr>
              <a:t>stored</a:t>
            </a:r>
            <a:r>
              <a:rPr sz="2667" spc="7" dirty="0">
                <a:latin typeface="Calibri"/>
                <a:cs typeface="Calibri"/>
              </a:rPr>
              <a:t> </a:t>
            </a:r>
            <a:r>
              <a:rPr sz="2667" spc="-7" dirty="0">
                <a:latin typeface="Calibri"/>
                <a:cs typeface="Calibri"/>
              </a:rPr>
              <a:t>in</a:t>
            </a:r>
            <a:r>
              <a:rPr sz="2667" spc="13" dirty="0">
                <a:latin typeface="Calibri"/>
                <a:cs typeface="Calibri"/>
              </a:rPr>
              <a:t> </a:t>
            </a:r>
            <a:r>
              <a:rPr sz="2667" spc="-20" dirty="0">
                <a:latin typeface="Calibri"/>
                <a:cs typeface="Calibri"/>
              </a:rPr>
              <a:t>register</a:t>
            </a:r>
            <a:r>
              <a:rPr sz="2667" spc="27" dirty="0">
                <a:latin typeface="Calibri"/>
                <a:cs typeface="Calibri"/>
              </a:rPr>
              <a:t> </a:t>
            </a:r>
            <a:r>
              <a:rPr sz="2667" b="1" spc="-7" dirty="0">
                <a:latin typeface="Courier New"/>
                <a:cs typeface="Courier New"/>
              </a:rPr>
              <a:t>rd</a:t>
            </a:r>
            <a:endParaRPr sz="2667" dirty="0">
              <a:latin typeface="Courier New"/>
              <a:cs typeface="Courier New"/>
            </a:endParaRPr>
          </a:p>
        </p:txBody>
      </p:sp>
      <p:sp>
        <p:nvSpPr>
          <p:cNvPr id="29" name="Date Placeholder 28">
            <a:extLst>
              <a:ext uri="{FF2B5EF4-FFF2-40B4-BE49-F238E27FC236}">
                <a16:creationId xmlns:a16="http://schemas.microsoft.com/office/drawing/2014/main" id="{7D2873E8-8D25-48A1-8959-2CBFA27F88D0}"/>
              </a:ext>
            </a:extLst>
          </p:cNvPr>
          <p:cNvSpPr>
            <a:spLocks noGrp="1"/>
          </p:cNvSpPr>
          <p:nvPr>
            <p:ph type="dt" sz="half" idx="10"/>
          </p:nvPr>
        </p:nvSpPr>
        <p:spPr/>
        <p:txBody>
          <a:bodyPr/>
          <a:lstStyle/>
          <a:p>
            <a:fld id="{A6AC0EFF-6FF0-44B5-BAEE-D60E5BE8465F}" type="datetime1">
              <a:rPr lang="en-US" smtClean="0"/>
              <a:t>5/11/2024</a:t>
            </a:fld>
            <a:endParaRPr lang="en-US"/>
          </a:p>
        </p:txBody>
      </p:sp>
      <p:sp>
        <p:nvSpPr>
          <p:cNvPr id="30" name="Slide Number Placeholder 29">
            <a:extLst>
              <a:ext uri="{FF2B5EF4-FFF2-40B4-BE49-F238E27FC236}">
                <a16:creationId xmlns:a16="http://schemas.microsoft.com/office/drawing/2014/main" id="{2559317F-031F-4CD7-9DEE-2BDFCCCDEDB6}"/>
              </a:ext>
            </a:extLst>
          </p:cNvPr>
          <p:cNvSpPr>
            <a:spLocks noGrp="1"/>
          </p:cNvSpPr>
          <p:nvPr>
            <p:ph type="sldNum" sz="quarter" idx="12"/>
          </p:nvPr>
        </p:nvSpPr>
        <p:spPr/>
        <p:txBody>
          <a:bodyPr/>
          <a:lstStyle/>
          <a:p>
            <a:fld id="{AB6352F2-FB44-4DA6-821F-C2F4E454E2C0}"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108780"/>
            <a:ext cx="6736080" cy="695062"/>
          </a:xfrm>
          <a:prstGeom prst="rect">
            <a:avLst/>
          </a:prstGeom>
        </p:spPr>
        <p:txBody>
          <a:bodyPr vert="horz" wrap="square" lIns="0" tIns="17780" rIns="0" bIns="0" rtlCol="0" anchor="ctr">
            <a:spAutoFit/>
          </a:bodyPr>
          <a:lstStyle/>
          <a:p>
            <a:pPr marL="16933">
              <a:lnSpc>
                <a:spcPct val="100000"/>
              </a:lnSpc>
              <a:spcBef>
                <a:spcPts val="140"/>
              </a:spcBef>
            </a:pPr>
            <a:r>
              <a:rPr spc="-167" dirty="0"/>
              <a:t>R</a:t>
            </a:r>
            <a:r>
              <a:rPr spc="-87" dirty="0"/>
              <a:t>+</a:t>
            </a:r>
            <a:r>
              <a:rPr spc="-140" dirty="0"/>
              <a:t>I</a:t>
            </a:r>
            <a:r>
              <a:rPr spc="-487" dirty="0"/>
              <a:t> </a:t>
            </a:r>
            <a:r>
              <a:rPr spc="-40" dirty="0"/>
              <a:t>A</a:t>
            </a:r>
            <a:r>
              <a:rPr spc="-253" dirty="0"/>
              <a:t>r</a:t>
            </a:r>
            <a:r>
              <a:rPr spc="-227" dirty="0"/>
              <a:t>i</a:t>
            </a:r>
            <a:r>
              <a:rPr spc="-193" dirty="0"/>
              <a:t>t</a:t>
            </a:r>
            <a:r>
              <a:rPr spc="-240" dirty="0"/>
              <a:t>h</a:t>
            </a:r>
            <a:r>
              <a:rPr spc="-113" dirty="0"/>
              <a:t>m</a:t>
            </a:r>
            <a:r>
              <a:rPr spc="-253" dirty="0"/>
              <a:t>e</a:t>
            </a:r>
            <a:r>
              <a:rPr spc="-353" dirty="0"/>
              <a:t>t</a:t>
            </a:r>
            <a:r>
              <a:rPr spc="-227" dirty="0"/>
              <a:t>i</a:t>
            </a:r>
            <a:r>
              <a:rPr spc="-300" dirty="0"/>
              <a:t>c</a:t>
            </a:r>
            <a:r>
              <a:rPr spc="-407" dirty="0"/>
              <a:t>/</a:t>
            </a:r>
            <a:r>
              <a:rPr spc="-200" dirty="0"/>
              <a:t>Lo</a:t>
            </a:r>
            <a:r>
              <a:rPr spc="-193" dirty="0"/>
              <a:t>g</a:t>
            </a:r>
            <a:r>
              <a:rPr spc="-247" dirty="0"/>
              <a:t>i</a:t>
            </a:r>
            <a:r>
              <a:rPr spc="-167" dirty="0"/>
              <a:t>c</a:t>
            </a:r>
            <a:r>
              <a:rPr spc="-507" dirty="0"/>
              <a:t> </a:t>
            </a:r>
            <a:r>
              <a:rPr dirty="0"/>
              <a:t>D</a:t>
            </a:r>
            <a:r>
              <a:rPr spc="-140" dirty="0"/>
              <a:t>a</a:t>
            </a:r>
            <a:r>
              <a:rPr spc="-187" dirty="0"/>
              <a:t>t</a:t>
            </a:r>
            <a:r>
              <a:rPr spc="-67" dirty="0"/>
              <a:t>ap</a:t>
            </a:r>
            <a:r>
              <a:rPr spc="7" dirty="0"/>
              <a:t>a</a:t>
            </a:r>
            <a:r>
              <a:rPr spc="-320" dirty="0"/>
              <a:t>t</a:t>
            </a:r>
            <a:r>
              <a:rPr dirty="0"/>
              <a:t>h</a:t>
            </a:r>
          </a:p>
        </p:txBody>
      </p:sp>
      <p:grpSp>
        <p:nvGrpSpPr>
          <p:cNvPr id="3" name="object 3"/>
          <p:cNvGrpSpPr/>
          <p:nvPr/>
        </p:nvGrpSpPr>
        <p:grpSpPr>
          <a:xfrm>
            <a:off x="4861561" y="1719071"/>
            <a:ext cx="5341620" cy="3714327"/>
            <a:chOff x="3646170" y="1289303"/>
            <a:chExt cx="4006215" cy="2785745"/>
          </a:xfrm>
        </p:grpSpPr>
        <p:sp>
          <p:nvSpPr>
            <p:cNvPr id="4" name="object 4"/>
            <p:cNvSpPr/>
            <p:nvPr/>
          </p:nvSpPr>
          <p:spPr>
            <a:xfrm>
              <a:off x="7603998"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4721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66566"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61410"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4611092" y="1666485"/>
            <a:ext cx="1417320"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tabLst>
                <a:tab pos="1399505" algn="l"/>
              </a:tabLst>
            </a:pPr>
            <a:r>
              <a:rPr sz="1333" b="1" spc="-7" dirty="0">
                <a:latin typeface="Calibri"/>
                <a:cs typeface="Calibri"/>
              </a:rPr>
              <a:t>Add  </a:t>
            </a:r>
            <a:r>
              <a:rPr sz="1333" b="1" spc="80" dirty="0">
                <a:latin typeface="Calibri"/>
                <a:cs typeface="Calibri"/>
              </a:rPr>
              <a:t> </a:t>
            </a:r>
            <a:r>
              <a:rPr sz="1333" b="1" u="heavy" spc="-7" dirty="0">
                <a:uFill>
                  <a:solidFill>
                    <a:srgbClr val="000000"/>
                  </a:solidFill>
                </a:uFill>
                <a:latin typeface="Calibri"/>
                <a:cs typeface="Calibri"/>
              </a:rPr>
              <a:t> </a:t>
            </a:r>
            <a:r>
              <a:rPr sz="1333" b="1" u="heavy" dirty="0">
                <a:uFill>
                  <a:solidFill>
                    <a:srgbClr val="000000"/>
                  </a:solidFill>
                </a:uFill>
                <a:latin typeface="Calibri"/>
                <a:cs typeface="Calibri"/>
              </a:rPr>
              <a:t>	</a:t>
            </a:r>
            <a:endParaRPr sz="1333">
              <a:latin typeface="Calibri"/>
              <a:cs typeface="Calibri"/>
            </a:endParaRPr>
          </a:p>
        </p:txBody>
      </p:sp>
      <p:sp>
        <p:nvSpPr>
          <p:cNvPr id="10" name="object 10"/>
          <p:cNvSpPr txBox="1"/>
          <p:nvPr/>
        </p:nvSpPr>
        <p:spPr>
          <a:xfrm>
            <a:off x="4172998" y="3721493"/>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4383277" y="2909823"/>
            <a:ext cx="1584960" cy="1371600"/>
            <a:chOff x="3287458" y="2182367"/>
            <a:chExt cx="1188720" cy="1028700"/>
          </a:xfrm>
        </p:grpSpPr>
        <p:sp>
          <p:nvSpPr>
            <p:cNvPr id="12" name="object 12"/>
            <p:cNvSpPr/>
            <p:nvPr/>
          </p:nvSpPr>
          <p:spPr>
            <a:xfrm>
              <a:off x="3408426"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661222"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758946" y="2201417"/>
              <a:ext cx="698500" cy="990600"/>
            </a:xfrm>
            <a:custGeom>
              <a:avLst/>
              <a:gdLst/>
              <a:ahLst/>
              <a:cxnLst/>
              <a:rect l="l" t="t" r="r" b="b"/>
              <a:pathLst>
                <a:path w="698500" h="990600">
                  <a:moveTo>
                    <a:pt x="0" y="0"/>
                  </a:moveTo>
                  <a:lnTo>
                    <a:pt x="697991" y="0"/>
                  </a:lnTo>
                  <a:lnTo>
                    <a:pt x="69799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301746" y="2705861"/>
              <a:ext cx="0" cy="140335"/>
            </a:xfrm>
            <a:custGeom>
              <a:avLst/>
              <a:gdLst/>
              <a:ahLst/>
              <a:cxnLst/>
              <a:rect l="l" t="t" r="r" b="b"/>
              <a:pathLst>
                <a:path h="140335">
                  <a:moveTo>
                    <a:pt x="0" y="0"/>
                  </a:moveTo>
                  <a:lnTo>
                    <a:pt x="0" y="140208"/>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5055557" y="3088937"/>
            <a:ext cx="343747" cy="221365"/>
          </a:xfrm>
          <a:prstGeom prst="rect">
            <a:avLst/>
          </a:prstGeom>
        </p:spPr>
        <p:txBody>
          <a:bodyPr vert="horz" wrap="square" lIns="0" tIns="16087" rIns="0" bIns="0" rtlCol="0">
            <a:spAutoFit/>
          </a:bodyPr>
          <a:lstStyle/>
          <a:p>
            <a:pP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7" name="object 17"/>
          <p:cNvSpPr txBox="1"/>
          <p:nvPr/>
        </p:nvSpPr>
        <p:spPr>
          <a:xfrm>
            <a:off x="5548877" y="3276650"/>
            <a:ext cx="27516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18" name="object 18"/>
          <p:cNvSpPr txBox="1"/>
          <p:nvPr/>
        </p:nvSpPr>
        <p:spPr>
          <a:xfrm>
            <a:off x="5297634" y="3907708"/>
            <a:ext cx="495300" cy="247141"/>
          </a:xfrm>
          <a:prstGeom prst="rect">
            <a:avLst/>
          </a:prstGeom>
        </p:spPr>
        <p:txBody>
          <a:bodyPr vert="horz" wrap="square" lIns="0" tIns="21167" rIns="0" bIns="0" rtlCol="0">
            <a:spAutoFit/>
          </a:bodyPr>
          <a:lstStyle/>
          <a:p>
            <a:pPr>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9" name="object 19"/>
          <p:cNvSpPr/>
          <p:nvPr/>
        </p:nvSpPr>
        <p:spPr>
          <a:xfrm>
            <a:off x="10567415" y="3150615"/>
            <a:ext cx="933027" cy="1320800"/>
          </a:xfrm>
          <a:custGeom>
            <a:avLst/>
            <a:gdLst/>
            <a:ahLst/>
            <a:cxnLst/>
            <a:rect l="l" t="t" r="r" b="b"/>
            <a:pathLst>
              <a:path w="699770" h="990600">
                <a:moveTo>
                  <a:pt x="0" y="0"/>
                </a:moveTo>
                <a:lnTo>
                  <a:pt x="699516" y="0"/>
                </a:lnTo>
                <a:lnTo>
                  <a:pt x="699516" y="990600"/>
                </a:lnTo>
                <a:lnTo>
                  <a:pt x="0" y="990600"/>
                </a:lnTo>
                <a:lnTo>
                  <a:pt x="0" y="0"/>
                </a:lnTo>
                <a:close/>
              </a:path>
            </a:pathLst>
          </a:custGeom>
          <a:ln w="38100">
            <a:solidFill>
              <a:srgbClr val="FFC000"/>
            </a:solidFill>
          </a:ln>
        </p:spPr>
        <p:txBody>
          <a:bodyPr wrap="square" lIns="0" tIns="0" rIns="0" bIns="0" rtlCol="0"/>
          <a:lstStyle/>
          <a:p>
            <a:endParaRPr sz="2400"/>
          </a:p>
        </p:txBody>
      </p:sp>
      <p:sp>
        <p:nvSpPr>
          <p:cNvPr id="20" name="object 20"/>
          <p:cNvSpPr txBox="1"/>
          <p:nvPr/>
        </p:nvSpPr>
        <p:spPr>
          <a:xfrm>
            <a:off x="10630711" y="4130473"/>
            <a:ext cx="563879" cy="247141"/>
          </a:xfrm>
          <a:prstGeom prst="rect">
            <a:avLst/>
          </a:prstGeom>
        </p:spPr>
        <p:txBody>
          <a:bodyPr vert="horz" wrap="square" lIns="0" tIns="21167" rIns="0" bIns="0" rtlCol="0">
            <a:spAutoFit/>
          </a:bodyPr>
          <a:lstStyle/>
          <a:p>
            <a:pPr>
              <a:spcBef>
                <a:spcPts val="167"/>
              </a:spcBef>
            </a:pPr>
            <a:r>
              <a:rPr sz="1467" b="1" spc="20" dirty="0">
                <a:latin typeface="Calibri"/>
                <a:cs typeface="Calibri"/>
              </a:rPr>
              <a:t>DMEM</a:t>
            </a:r>
            <a:endParaRPr sz="1467">
              <a:latin typeface="Calibri"/>
              <a:cs typeface="Calibri"/>
            </a:endParaRPr>
          </a:p>
        </p:txBody>
      </p:sp>
      <p:grpSp>
        <p:nvGrpSpPr>
          <p:cNvPr id="21" name="object 21"/>
          <p:cNvGrpSpPr/>
          <p:nvPr/>
        </p:nvGrpSpPr>
        <p:grpSpPr>
          <a:xfrm>
            <a:off x="4210303" y="2753360"/>
            <a:ext cx="442807" cy="883920"/>
            <a:chOff x="3157727" y="2065020"/>
            <a:chExt cx="332105" cy="662940"/>
          </a:xfrm>
        </p:grpSpPr>
        <p:sp>
          <p:nvSpPr>
            <p:cNvPr id="22" name="object 22"/>
            <p:cNvSpPr/>
            <p:nvPr/>
          </p:nvSpPr>
          <p:spPr>
            <a:xfrm>
              <a:off x="3176777" y="2084070"/>
              <a:ext cx="218440" cy="624840"/>
            </a:xfrm>
            <a:custGeom>
              <a:avLst/>
              <a:gdLst/>
              <a:ahLst/>
              <a:cxnLst/>
              <a:rect l="l" t="t" r="r" b="b"/>
              <a:pathLst>
                <a:path w="218439" h="624839">
                  <a:moveTo>
                    <a:pt x="0" y="0"/>
                  </a:moveTo>
                  <a:lnTo>
                    <a:pt x="217932" y="0"/>
                  </a:lnTo>
                  <a:lnTo>
                    <a:pt x="217932" y="624840"/>
                  </a:lnTo>
                  <a:lnTo>
                    <a:pt x="0" y="624840"/>
                  </a:lnTo>
                  <a:lnTo>
                    <a:pt x="0" y="0"/>
                  </a:lnTo>
                  <a:close/>
                </a:path>
              </a:pathLst>
            </a:custGeom>
            <a:ln w="38099">
              <a:solidFill>
                <a:srgbClr val="000000"/>
              </a:solidFill>
            </a:ln>
          </p:spPr>
          <p:txBody>
            <a:bodyPr wrap="square" lIns="0" tIns="0" rIns="0" bIns="0" rtlCol="0"/>
            <a:lstStyle/>
            <a:p>
              <a:endParaRPr sz="2400"/>
            </a:p>
          </p:txBody>
        </p:sp>
        <p:sp>
          <p:nvSpPr>
            <p:cNvPr id="23" name="object 23"/>
            <p:cNvSpPr/>
            <p:nvPr/>
          </p:nvSpPr>
          <p:spPr>
            <a:xfrm>
              <a:off x="3422141"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4" name="object 24"/>
          <p:cNvSpPr txBox="1"/>
          <p:nvPr/>
        </p:nvSpPr>
        <p:spPr>
          <a:xfrm>
            <a:off x="4235703" y="2778761"/>
            <a:ext cx="291253" cy="474425"/>
          </a:xfrm>
          <a:prstGeom prst="rect">
            <a:avLst/>
          </a:prstGeom>
          <a:ln w="38100">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marL="16933">
              <a:spcBef>
                <a:spcPts val="913"/>
              </a:spcBef>
            </a:pPr>
            <a:r>
              <a:rPr sz="1133" b="1" spc="13" dirty="0">
                <a:latin typeface="Calibri"/>
                <a:cs typeface="Calibri"/>
              </a:rPr>
              <a:t>PC</a:t>
            </a:r>
            <a:endParaRPr sz="1133">
              <a:latin typeface="Calibri"/>
              <a:cs typeface="Calibri"/>
            </a:endParaRPr>
          </a:p>
        </p:txBody>
      </p:sp>
      <p:grpSp>
        <p:nvGrpSpPr>
          <p:cNvPr id="25" name="object 25"/>
          <p:cNvGrpSpPr/>
          <p:nvPr/>
        </p:nvGrpSpPr>
        <p:grpSpPr>
          <a:xfrm>
            <a:off x="3473029" y="1260171"/>
            <a:ext cx="2560319" cy="2368973"/>
            <a:chOff x="2604771" y="945128"/>
            <a:chExt cx="1920239" cy="1776730"/>
          </a:xfrm>
        </p:grpSpPr>
        <p:sp>
          <p:nvSpPr>
            <p:cNvPr id="26" name="object 26"/>
            <p:cNvSpPr/>
            <p:nvPr/>
          </p:nvSpPr>
          <p:spPr>
            <a:xfrm>
              <a:off x="3245357" y="2626617"/>
              <a:ext cx="82550" cy="82550"/>
            </a:xfrm>
            <a:custGeom>
              <a:avLst/>
              <a:gdLst/>
              <a:ahLst/>
              <a:cxnLst/>
              <a:rect l="l" t="t" r="r" b="b"/>
              <a:pathLst>
                <a:path w="82550" h="82550">
                  <a:moveTo>
                    <a:pt x="0" y="82105"/>
                  </a:moveTo>
                  <a:lnTo>
                    <a:pt x="41059" y="0"/>
                  </a:lnTo>
                  <a:lnTo>
                    <a:pt x="82105" y="82105"/>
                  </a:lnTo>
                </a:path>
              </a:pathLst>
            </a:custGeom>
            <a:ln w="25399">
              <a:solidFill>
                <a:srgbClr val="000000"/>
              </a:solidFill>
            </a:ln>
          </p:spPr>
          <p:txBody>
            <a:bodyPr wrap="square" lIns="0" tIns="0" rIns="0" bIns="0" rtlCol="0"/>
            <a:lstStyle/>
            <a:p>
              <a:endParaRPr sz="2400"/>
            </a:p>
          </p:txBody>
        </p:sp>
        <p:sp>
          <p:nvSpPr>
            <p:cNvPr id="27" name="object 27"/>
            <p:cNvSpPr/>
            <p:nvPr/>
          </p:nvSpPr>
          <p:spPr>
            <a:xfrm>
              <a:off x="2617471"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28" name="object 28"/>
            <p:cNvSpPr/>
            <p:nvPr/>
          </p:nvSpPr>
          <p:spPr>
            <a:xfrm>
              <a:off x="3115052"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9" name="object 29"/>
            <p:cNvSpPr/>
            <p:nvPr/>
          </p:nvSpPr>
          <p:spPr>
            <a:xfrm>
              <a:off x="3480057" y="1840230"/>
              <a:ext cx="223520" cy="565785"/>
            </a:xfrm>
            <a:custGeom>
              <a:avLst/>
              <a:gdLst/>
              <a:ahLst/>
              <a:cxnLst/>
              <a:rect l="l" t="t" r="r" b="b"/>
              <a:pathLst>
                <a:path w="223520" h="565785">
                  <a:moveTo>
                    <a:pt x="1701" y="565404"/>
                  </a:moveTo>
                  <a:lnTo>
                    <a:pt x="0" y="8483"/>
                  </a:lnTo>
                  <a:lnTo>
                    <a:pt x="8521" y="0"/>
                  </a:lnTo>
                  <a:lnTo>
                    <a:pt x="223024" y="5245"/>
                  </a:lnTo>
                </a:path>
              </a:pathLst>
            </a:custGeom>
            <a:ln w="25399">
              <a:solidFill>
                <a:srgbClr val="000000"/>
              </a:solidFill>
            </a:ln>
          </p:spPr>
          <p:txBody>
            <a:bodyPr wrap="square" lIns="0" tIns="0" rIns="0" bIns="0" rtlCol="0"/>
            <a:lstStyle/>
            <a:p>
              <a:endParaRPr sz="2400"/>
            </a:p>
          </p:txBody>
        </p:sp>
        <p:sp>
          <p:nvSpPr>
            <p:cNvPr id="30" name="object 30"/>
            <p:cNvSpPr/>
            <p:nvPr/>
          </p:nvSpPr>
          <p:spPr>
            <a:xfrm>
              <a:off x="3689454" y="1807067"/>
              <a:ext cx="77470" cy="76200"/>
            </a:xfrm>
            <a:custGeom>
              <a:avLst/>
              <a:gdLst/>
              <a:ahLst/>
              <a:cxnLst/>
              <a:rect l="l" t="t" r="r" b="b"/>
              <a:pathLst>
                <a:path w="77470" h="76200">
                  <a:moveTo>
                    <a:pt x="1866" y="0"/>
                  </a:moveTo>
                  <a:lnTo>
                    <a:pt x="0" y="76174"/>
                  </a:lnTo>
                  <a:lnTo>
                    <a:pt x="77114" y="39954"/>
                  </a:lnTo>
                  <a:lnTo>
                    <a:pt x="1866" y="0"/>
                  </a:lnTo>
                  <a:close/>
                </a:path>
              </a:pathLst>
            </a:custGeom>
            <a:solidFill>
              <a:srgbClr val="000000"/>
            </a:solidFill>
          </p:spPr>
          <p:txBody>
            <a:bodyPr wrap="square" lIns="0" tIns="0" rIns="0" bIns="0" rtlCol="0"/>
            <a:lstStyle/>
            <a:p>
              <a:endParaRPr sz="2400"/>
            </a:p>
          </p:txBody>
        </p:sp>
      </p:grpSp>
      <p:sp>
        <p:nvSpPr>
          <p:cNvPr id="31" name="object 31"/>
          <p:cNvSpPr txBox="1"/>
          <p:nvPr/>
        </p:nvSpPr>
        <p:spPr>
          <a:xfrm>
            <a:off x="3392421" y="3222269"/>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32" name="object 32"/>
          <p:cNvGrpSpPr/>
          <p:nvPr/>
        </p:nvGrpSpPr>
        <p:grpSpPr>
          <a:xfrm>
            <a:off x="6179566" y="3075172"/>
            <a:ext cx="1214967" cy="413173"/>
            <a:chOff x="4634674" y="2306379"/>
            <a:chExt cx="911225" cy="309880"/>
          </a:xfrm>
        </p:grpSpPr>
        <p:sp>
          <p:nvSpPr>
            <p:cNvPr id="33" name="object 33"/>
            <p:cNvSpPr/>
            <p:nvPr/>
          </p:nvSpPr>
          <p:spPr>
            <a:xfrm>
              <a:off x="46489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4" name="object 34"/>
            <p:cNvSpPr/>
            <p:nvPr/>
          </p:nvSpPr>
          <p:spPr>
            <a:xfrm>
              <a:off x="54597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5" name="object 35"/>
            <p:cNvSpPr/>
            <p:nvPr/>
          </p:nvSpPr>
          <p:spPr>
            <a:xfrm>
              <a:off x="46489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6" name="object 36"/>
            <p:cNvSpPr/>
            <p:nvPr/>
          </p:nvSpPr>
          <p:spPr>
            <a:xfrm>
              <a:off x="54597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7" name="object 37"/>
          <p:cNvSpPr txBox="1"/>
          <p:nvPr/>
        </p:nvSpPr>
        <p:spPr>
          <a:xfrm>
            <a:off x="6355274" y="3429687"/>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8" name="object 38"/>
          <p:cNvGrpSpPr/>
          <p:nvPr/>
        </p:nvGrpSpPr>
        <p:grpSpPr>
          <a:xfrm>
            <a:off x="6149199" y="3119374"/>
            <a:ext cx="4141047" cy="2347807"/>
            <a:chOff x="4611899" y="2339530"/>
            <a:chExt cx="3105785" cy="1760855"/>
          </a:xfrm>
        </p:grpSpPr>
        <p:sp>
          <p:nvSpPr>
            <p:cNvPr id="39" name="object 39"/>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40" name="object 40"/>
            <p:cNvSpPr/>
            <p:nvPr/>
          </p:nvSpPr>
          <p:spPr>
            <a:xfrm>
              <a:off x="46489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1" name="object 41"/>
            <p:cNvSpPr/>
            <p:nvPr/>
          </p:nvSpPr>
          <p:spPr>
            <a:xfrm>
              <a:off x="46118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2" name="object 42"/>
            <p:cNvSpPr/>
            <p:nvPr/>
          </p:nvSpPr>
          <p:spPr>
            <a:xfrm>
              <a:off x="46520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4506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4" name="object 44"/>
          <p:cNvSpPr txBox="1"/>
          <p:nvPr/>
        </p:nvSpPr>
        <p:spPr>
          <a:xfrm>
            <a:off x="9871223" y="3369647"/>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5" name="object 45"/>
          <p:cNvSpPr txBox="1"/>
          <p:nvPr/>
        </p:nvSpPr>
        <p:spPr>
          <a:xfrm>
            <a:off x="8279006" y="4292110"/>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6" name="object 46"/>
          <p:cNvSpPr/>
          <p:nvPr/>
        </p:nvSpPr>
        <p:spPr>
          <a:xfrm>
            <a:off x="7413752" y="2380488"/>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7" name="object 47"/>
          <p:cNvSpPr txBox="1"/>
          <p:nvPr/>
        </p:nvSpPr>
        <p:spPr>
          <a:xfrm>
            <a:off x="7508244" y="4006968"/>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8" name="object 48"/>
          <p:cNvGrpSpPr/>
          <p:nvPr/>
        </p:nvGrpSpPr>
        <p:grpSpPr>
          <a:xfrm>
            <a:off x="6531101" y="1737614"/>
            <a:ext cx="5514339" cy="2789767"/>
            <a:chOff x="4898326" y="1303210"/>
            <a:chExt cx="4135754" cy="2092325"/>
          </a:xfrm>
        </p:grpSpPr>
        <p:sp>
          <p:nvSpPr>
            <p:cNvPr id="49" name="object 49"/>
            <p:cNvSpPr/>
            <p:nvPr/>
          </p:nvSpPr>
          <p:spPr>
            <a:xfrm>
              <a:off x="7706106" y="2762250"/>
              <a:ext cx="219710" cy="3175"/>
            </a:xfrm>
            <a:custGeom>
              <a:avLst/>
              <a:gdLst/>
              <a:ahLst/>
              <a:cxnLst/>
              <a:rect l="l" t="t" r="r" b="b"/>
              <a:pathLst>
                <a:path w="219709" h="3175">
                  <a:moveTo>
                    <a:pt x="-14287" y="1524"/>
                  </a:moveTo>
                  <a:lnTo>
                    <a:pt x="233743" y="1524"/>
                  </a:lnTo>
                </a:path>
              </a:pathLst>
            </a:custGeom>
            <a:ln w="31623">
              <a:solidFill>
                <a:srgbClr val="000000"/>
              </a:solidFill>
            </a:ln>
          </p:spPr>
          <p:txBody>
            <a:bodyPr wrap="square" lIns="0" tIns="0" rIns="0" bIns="0" rtlCol="0"/>
            <a:lstStyle/>
            <a:p>
              <a:endParaRPr sz="2400"/>
            </a:p>
          </p:txBody>
        </p:sp>
        <p:sp>
          <p:nvSpPr>
            <p:cNvPr id="50" name="object 50"/>
            <p:cNvSpPr/>
            <p:nvPr/>
          </p:nvSpPr>
          <p:spPr>
            <a:xfrm>
              <a:off x="6435090" y="2510789"/>
              <a:ext cx="840740" cy="0"/>
            </a:xfrm>
            <a:custGeom>
              <a:avLst/>
              <a:gdLst/>
              <a:ahLst/>
              <a:cxnLst/>
              <a:rect l="l" t="t" r="r" b="b"/>
              <a:pathLst>
                <a:path w="840740">
                  <a:moveTo>
                    <a:pt x="0" y="0"/>
                  </a:moveTo>
                  <a:lnTo>
                    <a:pt x="840714"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7263109" y="24726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53" name="object 53"/>
            <p:cNvSpPr/>
            <p:nvPr/>
          </p:nvSpPr>
          <p:spPr>
            <a:xfrm>
              <a:off x="4932426" y="1317497"/>
              <a:ext cx="4087495" cy="18415"/>
            </a:xfrm>
            <a:custGeom>
              <a:avLst/>
              <a:gdLst/>
              <a:ahLst/>
              <a:cxnLst/>
              <a:rect l="l" t="t" r="r" b="b"/>
              <a:pathLst>
                <a:path w="4087495" h="18415">
                  <a:moveTo>
                    <a:pt x="0" y="18287"/>
                  </a:moveTo>
                  <a:lnTo>
                    <a:pt x="4087367" y="0"/>
                  </a:lnTo>
                </a:path>
              </a:pathLst>
            </a:custGeom>
            <a:ln w="28575">
              <a:solidFill>
                <a:srgbClr val="000000"/>
              </a:solidFill>
            </a:ln>
          </p:spPr>
          <p:txBody>
            <a:bodyPr wrap="square" lIns="0" tIns="0" rIns="0" bIns="0" rtlCol="0"/>
            <a:lstStyle/>
            <a:p>
              <a:endParaRPr sz="2400"/>
            </a:p>
          </p:txBody>
        </p:sp>
        <p:sp>
          <p:nvSpPr>
            <p:cNvPr id="54" name="object 54"/>
            <p:cNvSpPr/>
            <p:nvPr/>
          </p:nvSpPr>
          <p:spPr>
            <a:xfrm>
              <a:off x="4912614" y="1341881"/>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5" name="object 55"/>
            <p:cNvSpPr/>
            <p:nvPr/>
          </p:nvSpPr>
          <p:spPr>
            <a:xfrm>
              <a:off x="4920234"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6" name="object 56"/>
            <p:cNvSpPr/>
            <p:nvPr/>
          </p:nvSpPr>
          <p:spPr>
            <a:xfrm>
              <a:off x="5469683"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7" name="object 57"/>
            <p:cNvSpPr/>
            <p:nvPr/>
          </p:nvSpPr>
          <p:spPr>
            <a:xfrm>
              <a:off x="613029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8" name="object 58"/>
            <p:cNvSpPr/>
            <p:nvPr/>
          </p:nvSpPr>
          <p:spPr>
            <a:xfrm>
              <a:off x="6172962" y="3239262"/>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9" name="object 59"/>
          <p:cNvSpPr txBox="1"/>
          <p:nvPr/>
        </p:nvSpPr>
        <p:spPr>
          <a:xfrm>
            <a:off x="6355274" y="315734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60" name="object 60"/>
          <p:cNvSpPr txBox="1"/>
          <p:nvPr/>
        </p:nvSpPr>
        <p:spPr>
          <a:xfrm>
            <a:off x="6407389" y="2863550"/>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61" name="object 61"/>
          <p:cNvSpPr txBox="1"/>
          <p:nvPr/>
        </p:nvSpPr>
        <p:spPr>
          <a:xfrm>
            <a:off x="7431975" y="3168986"/>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62" name="object 62"/>
          <p:cNvSpPr txBox="1"/>
          <p:nvPr/>
        </p:nvSpPr>
        <p:spPr>
          <a:xfrm>
            <a:off x="8065952" y="3265963"/>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63" name="object 63"/>
          <p:cNvSpPr txBox="1"/>
          <p:nvPr/>
        </p:nvSpPr>
        <p:spPr>
          <a:xfrm>
            <a:off x="8065953" y="3657919"/>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64" name="object 64"/>
          <p:cNvSpPr txBox="1"/>
          <p:nvPr/>
        </p:nvSpPr>
        <p:spPr>
          <a:xfrm>
            <a:off x="7427758" y="3001847"/>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5" name="object 65"/>
          <p:cNvSpPr txBox="1"/>
          <p:nvPr/>
        </p:nvSpPr>
        <p:spPr>
          <a:xfrm>
            <a:off x="7431976" y="2586449"/>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6" name="object 66"/>
          <p:cNvSpPr txBox="1"/>
          <p:nvPr/>
        </p:nvSpPr>
        <p:spPr>
          <a:xfrm>
            <a:off x="10143794" y="2863213"/>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7" name="object 67"/>
          <p:cNvSpPr txBox="1"/>
          <p:nvPr/>
        </p:nvSpPr>
        <p:spPr>
          <a:xfrm>
            <a:off x="8576643" y="3056323"/>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8" name="object 68"/>
          <p:cNvSpPr txBox="1"/>
          <p:nvPr/>
        </p:nvSpPr>
        <p:spPr>
          <a:xfrm>
            <a:off x="8620999" y="3536655"/>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s2]</a:t>
            </a:r>
            <a:endParaRPr sz="1333">
              <a:latin typeface="Calibri"/>
              <a:cs typeface="Calibri"/>
            </a:endParaRPr>
          </a:p>
        </p:txBody>
      </p:sp>
      <p:sp>
        <p:nvSpPr>
          <p:cNvPr id="69" name="object 69"/>
          <p:cNvSpPr txBox="1"/>
          <p:nvPr/>
        </p:nvSpPr>
        <p:spPr>
          <a:xfrm>
            <a:off x="5581481" y="5123203"/>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70" name="object 70"/>
          <p:cNvGrpSpPr/>
          <p:nvPr/>
        </p:nvGrpSpPr>
        <p:grpSpPr>
          <a:xfrm>
            <a:off x="3464560" y="3788659"/>
            <a:ext cx="8644467" cy="2409613"/>
            <a:chOff x="2598420" y="2841494"/>
            <a:chExt cx="6483350" cy="1807210"/>
          </a:xfrm>
        </p:grpSpPr>
        <p:sp>
          <p:nvSpPr>
            <p:cNvPr id="71" name="object 71"/>
            <p:cNvSpPr/>
            <p:nvPr/>
          </p:nvSpPr>
          <p:spPr>
            <a:xfrm>
              <a:off x="6445758" y="2879598"/>
              <a:ext cx="422275" cy="0"/>
            </a:xfrm>
            <a:custGeom>
              <a:avLst/>
              <a:gdLst/>
              <a:ahLst/>
              <a:cxnLst/>
              <a:rect l="l" t="t" r="r" b="b"/>
              <a:pathLst>
                <a:path w="422275">
                  <a:moveTo>
                    <a:pt x="0" y="0"/>
                  </a:moveTo>
                  <a:lnTo>
                    <a:pt x="422097" y="0"/>
                  </a:lnTo>
                </a:path>
              </a:pathLst>
            </a:custGeom>
            <a:ln w="25400">
              <a:solidFill>
                <a:srgbClr val="000000"/>
              </a:solidFill>
            </a:ln>
          </p:spPr>
          <p:txBody>
            <a:bodyPr wrap="square" lIns="0" tIns="0" rIns="0" bIns="0" rtlCol="0"/>
            <a:lstStyle/>
            <a:p>
              <a:endParaRPr sz="2400"/>
            </a:p>
          </p:txBody>
        </p:sp>
        <p:sp>
          <p:nvSpPr>
            <p:cNvPr id="72" name="object 72"/>
            <p:cNvSpPr/>
            <p:nvPr/>
          </p:nvSpPr>
          <p:spPr>
            <a:xfrm>
              <a:off x="6855157" y="284149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3" name="object 73"/>
            <p:cNvSpPr/>
            <p:nvPr/>
          </p:nvSpPr>
          <p:spPr>
            <a:xfrm>
              <a:off x="2617470" y="4077461"/>
              <a:ext cx="6445250" cy="551815"/>
            </a:xfrm>
            <a:custGeom>
              <a:avLst/>
              <a:gdLst/>
              <a:ahLst/>
              <a:cxnLst/>
              <a:rect l="l" t="t" r="r" b="b"/>
              <a:pathLst>
                <a:path w="6445250" h="551814">
                  <a:moveTo>
                    <a:pt x="0" y="0"/>
                  </a:moveTo>
                  <a:lnTo>
                    <a:pt x="6444996" y="0"/>
                  </a:lnTo>
                  <a:lnTo>
                    <a:pt x="6444996" y="551688"/>
                  </a:lnTo>
                  <a:lnTo>
                    <a:pt x="0" y="551688"/>
                  </a:lnTo>
                  <a:lnTo>
                    <a:pt x="0" y="0"/>
                  </a:lnTo>
                  <a:close/>
                </a:path>
              </a:pathLst>
            </a:custGeom>
            <a:ln w="38100">
              <a:solidFill>
                <a:srgbClr val="000000"/>
              </a:solidFill>
            </a:ln>
          </p:spPr>
          <p:txBody>
            <a:bodyPr wrap="square" lIns="0" tIns="0" rIns="0" bIns="0" rtlCol="0"/>
            <a:lstStyle/>
            <a:p>
              <a:endParaRPr sz="2400"/>
            </a:p>
          </p:txBody>
        </p:sp>
      </p:grpSp>
      <p:sp>
        <p:nvSpPr>
          <p:cNvPr id="74" name="object 74"/>
          <p:cNvSpPr txBox="1"/>
          <p:nvPr/>
        </p:nvSpPr>
        <p:spPr>
          <a:xfrm>
            <a:off x="7791201" y="5469358"/>
            <a:ext cx="1113367" cy="221365"/>
          </a:xfrm>
          <a:prstGeom prst="rect">
            <a:avLst/>
          </a:prstGeom>
        </p:spPr>
        <p:txBody>
          <a:bodyPr vert="horz" wrap="square" lIns="0" tIns="16087" rIns="0" bIns="0" rtlCol="0">
            <a:spAutoFit/>
          </a:bodyPr>
          <a:lstStyle/>
          <a:p>
            <a:pPr>
              <a:spcBef>
                <a:spcPts val="127"/>
              </a:spcBef>
            </a:pPr>
            <a:r>
              <a:rPr sz="1333" spc="-67" dirty="0">
                <a:latin typeface="Trebuchet MS"/>
                <a:cs typeface="Trebuchet MS"/>
              </a:rPr>
              <a:t>RegWriteEnable</a:t>
            </a:r>
            <a:endParaRPr sz="1333">
              <a:latin typeface="Trebuchet MS"/>
              <a:cs typeface="Trebuchet MS"/>
            </a:endParaRPr>
          </a:p>
        </p:txBody>
      </p:sp>
      <p:grpSp>
        <p:nvGrpSpPr>
          <p:cNvPr id="75" name="object 75"/>
          <p:cNvGrpSpPr/>
          <p:nvPr/>
        </p:nvGrpSpPr>
        <p:grpSpPr>
          <a:xfrm>
            <a:off x="7773420" y="3720846"/>
            <a:ext cx="1730587" cy="1682327"/>
            <a:chOff x="5830065" y="2790634"/>
            <a:chExt cx="1297940" cy="1261745"/>
          </a:xfrm>
        </p:grpSpPr>
        <p:sp>
          <p:nvSpPr>
            <p:cNvPr id="76" name="object 76"/>
            <p:cNvSpPr/>
            <p:nvPr/>
          </p:nvSpPr>
          <p:spPr>
            <a:xfrm>
              <a:off x="5868162"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7" name="object 77"/>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8" name="object 78"/>
            <p:cNvSpPr/>
            <p:nvPr/>
          </p:nvSpPr>
          <p:spPr>
            <a:xfrm>
              <a:off x="6941058" y="2804922"/>
              <a:ext cx="172720" cy="459105"/>
            </a:xfrm>
            <a:custGeom>
              <a:avLst/>
              <a:gdLst/>
              <a:ahLst/>
              <a:cxnLst/>
              <a:rect l="l" t="t" r="r" b="b"/>
              <a:pathLst>
                <a:path w="172720" h="459104">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9" name="object 79"/>
          <p:cNvSpPr txBox="1"/>
          <p:nvPr/>
        </p:nvSpPr>
        <p:spPr>
          <a:xfrm>
            <a:off x="9260178" y="375515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80" name="object 80"/>
          <p:cNvSpPr txBox="1"/>
          <p:nvPr/>
        </p:nvSpPr>
        <p:spPr>
          <a:xfrm>
            <a:off x="9282726" y="403907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81" name="object 81"/>
          <p:cNvGrpSpPr/>
          <p:nvPr/>
        </p:nvGrpSpPr>
        <p:grpSpPr>
          <a:xfrm>
            <a:off x="8943086" y="3912612"/>
            <a:ext cx="883073" cy="903393"/>
            <a:chOff x="6707314" y="2934458"/>
            <a:chExt cx="662305" cy="677545"/>
          </a:xfrm>
        </p:grpSpPr>
        <p:sp>
          <p:nvSpPr>
            <p:cNvPr id="82" name="object 82"/>
            <p:cNvSpPr/>
            <p:nvPr/>
          </p:nvSpPr>
          <p:spPr>
            <a:xfrm>
              <a:off x="6726174"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3" name="object 83"/>
            <p:cNvSpPr/>
            <p:nvPr/>
          </p:nvSpPr>
          <p:spPr>
            <a:xfrm>
              <a:off x="6855089"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4" name="object 84"/>
            <p:cNvSpPr/>
            <p:nvPr/>
          </p:nvSpPr>
          <p:spPr>
            <a:xfrm>
              <a:off x="6721602" y="3129533"/>
              <a:ext cx="5080" cy="467995"/>
            </a:xfrm>
            <a:custGeom>
              <a:avLst/>
              <a:gdLst/>
              <a:ahLst/>
              <a:cxnLst/>
              <a:rect l="l" t="t" r="r" b="b"/>
              <a:pathLst>
                <a:path w="5079" h="467995">
                  <a:moveTo>
                    <a:pt x="4572" y="0"/>
                  </a:moveTo>
                  <a:lnTo>
                    <a:pt x="0" y="467868"/>
                  </a:lnTo>
                </a:path>
              </a:pathLst>
            </a:custGeom>
            <a:ln w="28575">
              <a:solidFill>
                <a:srgbClr val="000000"/>
              </a:solidFill>
            </a:ln>
          </p:spPr>
          <p:txBody>
            <a:bodyPr wrap="square" lIns="0" tIns="0" rIns="0" bIns="0" rtlCol="0"/>
            <a:lstStyle/>
            <a:p>
              <a:endParaRPr sz="2400"/>
            </a:p>
          </p:txBody>
        </p:sp>
        <p:sp>
          <p:nvSpPr>
            <p:cNvPr id="85" name="object 85"/>
            <p:cNvSpPr/>
            <p:nvPr/>
          </p:nvSpPr>
          <p:spPr>
            <a:xfrm>
              <a:off x="7128510" y="2972561"/>
              <a:ext cx="177165" cy="0"/>
            </a:xfrm>
            <a:custGeom>
              <a:avLst/>
              <a:gdLst/>
              <a:ahLst/>
              <a:cxnLst/>
              <a:rect l="l" t="t" r="r" b="b"/>
              <a:pathLst>
                <a:path w="177165">
                  <a:moveTo>
                    <a:pt x="0" y="0"/>
                  </a:moveTo>
                  <a:lnTo>
                    <a:pt x="177012" y="0"/>
                  </a:lnTo>
                </a:path>
              </a:pathLst>
            </a:custGeom>
            <a:ln w="25400">
              <a:solidFill>
                <a:srgbClr val="000000"/>
              </a:solidFill>
            </a:ln>
          </p:spPr>
          <p:txBody>
            <a:bodyPr wrap="square" lIns="0" tIns="0" rIns="0" bIns="0" rtlCol="0"/>
            <a:lstStyle/>
            <a:p>
              <a:endParaRPr sz="2400"/>
            </a:p>
          </p:txBody>
        </p:sp>
        <p:sp>
          <p:nvSpPr>
            <p:cNvPr id="86" name="object 86"/>
            <p:cNvSpPr/>
            <p:nvPr/>
          </p:nvSpPr>
          <p:spPr>
            <a:xfrm>
              <a:off x="7292827"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7" name="object 87"/>
          <p:cNvSpPr txBox="1"/>
          <p:nvPr/>
        </p:nvSpPr>
        <p:spPr>
          <a:xfrm>
            <a:off x="8222307" y="4830737"/>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8" name="object 88"/>
          <p:cNvGrpSpPr/>
          <p:nvPr/>
        </p:nvGrpSpPr>
        <p:grpSpPr>
          <a:xfrm>
            <a:off x="9313425" y="4292596"/>
            <a:ext cx="114300" cy="1140459"/>
            <a:chOff x="6985068" y="3219447"/>
            <a:chExt cx="85725" cy="855344"/>
          </a:xfrm>
        </p:grpSpPr>
        <p:sp>
          <p:nvSpPr>
            <p:cNvPr id="89" name="object 89"/>
            <p:cNvSpPr/>
            <p:nvPr/>
          </p:nvSpPr>
          <p:spPr>
            <a:xfrm>
              <a:off x="7027925"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90" name="object 90"/>
            <p:cNvSpPr/>
            <p:nvPr/>
          </p:nvSpPr>
          <p:spPr>
            <a:xfrm>
              <a:off x="6985068"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1" name="object 91"/>
          <p:cNvSpPr txBox="1"/>
          <p:nvPr/>
        </p:nvSpPr>
        <p:spPr>
          <a:xfrm>
            <a:off x="9329745" y="5444546"/>
            <a:ext cx="319193" cy="221365"/>
          </a:xfrm>
          <a:prstGeom prst="rect">
            <a:avLst/>
          </a:prstGeom>
        </p:spPr>
        <p:txBody>
          <a:bodyPr vert="horz" wrap="square" lIns="0" tIns="16087" rIns="0" bIns="0" rtlCol="0">
            <a:spAutoFit/>
          </a:bodyPr>
          <a:lstStyle/>
          <a:p>
            <a:pPr>
              <a:spcBef>
                <a:spcPts val="127"/>
              </a:spcBef>
            </a:pP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92" name="object 92"/>
          <p:cNvSpPr/>
          <p:nvPr/>
        </p:nvSpPr>
        <p:spPr>
          <a:xfrm>
            <a:off x="6726936" y="4306823"/>
            <a:ext cx="711200" cy="957580"/>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000000"/>
            </a:solidFill>
          </a:ln>
        </p:spPr>
        <p:txBody>
          <a:bodyPr wrap="square" lIns="0" tIns="0" rIns="0" bIns="0" rtlCol="0"/>
          <a:lstStyle/>
          <a:p>
            <a:endParaRPr sz="2400"/>
          </a:p>
        </p:txBody>
      </p:sp>
      <p:sp>
        <p:nvSpPr>
          <p:cNvPr id="93" name="object 93"/>
          <p:cNvSpPr txBox="1"/>
          <p:nvPr/>
        </p:nvSpPr>
        <p:spPr>
          <a:xfrm>
            <a:off x="6870885" y="4565128"/>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94" name="object 94"/>
          <p:cNvSpPr txBox="1"/>
          <p:nvPr/>
        </p:nvSpPr>
        <p:spPr>
          <a:xfrm>
            <a:off x="5669921" y="4408094"/>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95" name="object 95"/>
          <p:cNvSpPr txBox="1"/>
          <p:nvPr/>
        </p:nvSpPr>
        <p:spPr>
          <a:xfrm>
            <a:off x="5669920" y="4611325"/>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96" name="object 96"/>
          <p:cNvGrpSpPr/>
          <p:nvPr/>
        </p:nvGrpSpPr>
        <p:grpSpPr>
          <a:xfrm>
            <a:off x="6199885" y="2800349"/>
            <a:ext cx="5842000" cy="2631440"/>
            <a:chOff x="4649914" y="2100262"/>
            <a:chExt cx="4381500" cy="1973580"/>
          </a:xfrm>
        </p:grpSpPr>
        <p:sp>
          <p:nvSpPr>
            <p:cNvPr id="97" name="object 97"/>
            <p:cNvSpPr/>
            <p:nvPr/>
          </p:nvSpPr>
          <p:spPr>
            <a:xfrm>
              <a:off x="5311902" y="3929131"/>
              <a:ext cx="0" cy="109855"/>
            </a:xfrm>
            <a:custGeom>
              <a:avLst/>
              <a:gdLst/>
              <a:ahLst/>
              <a:cxnLst/>
              <a:rect l="l" t="t" r="r" b="b"/>
              <a:pathLst>
                <a:path h="109854">
                  <a:moveTo>
                    <a:pt x="0" y="109689"/>
                  </a:moveTo>
                  <a:lnTo>
                    <a:pt x="0" y="0"/>
                  </a:lnTo>
                </a:path>
              </a:pathLst>
            </a:custGeom>
            <a:ln w="25400">
              <a:solidFill>
                <a:srgbClr val="000000"/>
              </a:solidFill>
            </a:ln>
          </p:spPr>
          <p:txBody>
            <a:bodyPr wrap="square" lIns="0" tIns="0" rIns="0" bIns="0" rtlCol="0"/>
            <a:lstStyle/>
            <a:p>
              <a:endParaRPr sz="2400"/>
            </a:p>
          </p:txBody>
        </p:sp>
        <p:sp>
          <p:nvSpPr>
            <p:cNvPr id="98" name="object 98"/>
            <p:cNvSpPr/>
            <p:nvPr/>
          </p:nvSpPr>
          <p:spPr>
            <a:xfrm>
              <a:off x="5273805"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000000"/>
            </a:solidFill>
          </p:spPr>
          <p:txBody>
            <a:bodyPr wrap="square" lIns="0" tIns="0" rIns="0" bIns="0" rtlCol="0"/>
            <a:lstStyle/>
            <a:p>
              <a:endParaRPr sz="2400"/>
            </a:p>
          </p:txBody>
        </p:sp>
        <p:sp>
          <p:nvSpPr>
            <p:cNvPr id="99" name="object 99"/>
            <p:cNvSpPr/>
            <p:nvPr/>
          </p:nvSpPr>
          <p:spPr>
            <a:xfrm>
              <a:off x="46642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100" name="object 100"/>
            <p:cNvSpPr/>
            <p:nvPr/>
          </p:nvSpPr>
          <p:spPr>
            <a:xfrm>
              <a:off x="49590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1" name="object 101"/>
            <p:cNvSpPr/>
            <p:nvPr/>
          </p:nvSpPr>
          <p:spPr>
            <a:xfrm>
              <a:off x="5578602" y="3589782"/>
              <a:ext cx="1148080" cy="1905"/>
            </a:xfrm>
            <a:custGeom>
              <a:avLst/>
              <a:gdLst/>
              <a:ahLst/>
              <a:cxnLst/>
              <a:rect l="l" t="t" r="r" b="b"/>
              <a:pathLst>
                <a:path w="1148079" h="1904">
                  <a:moveTo>
                    <a:pt x="0" y="0"/>
                  </a:moveTo>
                  <a:lnTo>
                    <a:pt x="1147572" y="1524"/>
                  </a:lnTo>
                </a:path>
              </a:pathLst>
            </a:custGeom>
            <a:ln w="25400">
              <a:solidFill>
                <a:srgbClr val="000000"/>
              </a:solidFill>
            </a:ln>
          </p:spPr>
          <p:txBody>
            <a:bodyPr wrap="square" lIns="0" tIns="0" rIns="0" bIns="0" rtlCol="0"/>
            <a:lstStyle/>
            <a:p>
              <a:endParaRPr sz="2400"/>
            </a:p>
          </p:txBody>
        </p:sp>
        <p:sp>
          <p:nvSpPr>
            <p:cNvPr id="102" name="object 102"/>
            <p:cNvSpPr/>
            <p:nvPr/>
          </p:nvSpPr>
          <p:spPr>
            <a:xfrm>
              <a:off x="8937498" y="2344674"/>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103" name="object 103"/>
            <p:cNvSpPr/>
            <p:nvPr/>
          </p:nvSpPr>
          <p:spPr>
            <a:xfrm>
              <a:off x="8077961" y="3434144"/>
              <a:ext cx="6350" cy="625475"/>
            </a:xfrm>
            <a:custGeom>
              <a:avLst/>
              <a:gdLst/>
              <a:ahLst/>
              <a:cxnLst/>
              <a:rect l="l" t="t" r="r" b="b"/>
              <a:pathLst>
                <a:path w="6350" h="625475">
                  <a:moveTo>
                    <a:pt x="0" y="624890"/>
                  </a:moveTo>
                  <a:lnTo>
                    <a:pt x="6045" y="0"/>
                  </a:lnTo>
                </a:path>
              </a:pathLst>
            </a:custGeom>
            <a:ln w="28575">
              <a:solidFill>
                <a:srgbClr val="FFC000"/>
              </a:solidFill>
            </a:ln>
          </p:spPr>
          <p:txBody>
            <a:bodyPr wrap="square" lIns="0" tIns="0" rIns="0" bIns="0" rtlCol="0"/>
            <a:lstStyle/>
            <a:p>
              <a:endParaRPr sz="2400"/>
            </a:p>
          </p:txBody>
        </p:sp>
        <p:sp>
          <p:nvSpPr>
            <p:cNvPr id="104" name="object 104"/>
            <p:cNvSpPr/>
            <p:nvPr/>
          </p:nvSpPr>
          <p:spPr>
            <a:xfrm>
              <a:off x="80410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FFC000"/>
            </a:solidFill>
          </p:spPr>
          <p:txBody>
            <a:bodyPr wrap="square" lIns="0" tIns="0" rIns="0" bIns="0" rtlCol="0"/>
            <a:lstStyle/>
            <a:p>
              <a:endParaRPr sz="2400"/>
            </a:p>
          </p:txBody>
        </p:sp>
        <p:sp>
          <p:nvSpPr>
            <p:cNvPr id="105" name="object 105"/>
            <p:cNvSpPr/>
            <p:nvPr/>
          </p:nvSpPr>
          <p:spPr>
            <a:xfrm>
              <a:off x="8763761" y="2114550"/>
              <a:ext cx="173990" cy="459105"/>
            </a:xfrm>
            <a:custGeom>
              <a:avLst/>
              <a:gdLst/>
              <a:ahLst/>
              <a:cxnLst/>
              <a:rect l="l" t="t" r="r" b="b"/>
              <a:pathLst>
                <a:path w="173990" h="459105">
                  <a:moveTo>
                    <a:pt x="0" y="0"/>
                  </a:moveTo>
                  <a:lnTo>
                    <a:pt x="173736" y="108953"/>
                  </a:lnTo>
                  <a:lnTo>
                    <a:pt x="173736" y="349770"/>
                  </a:lnTo>
                  <a:lnTo>
                    <a:pt x="0" y="458723"/>
                  </a:lnTo>
                  <a:lnTo>
                    <a:pt x="0" y="0"/>
                  </a:lnTo>
                  <a:close/>
                </a:path>
              </a:pathLst>
            </a:custGeom>
            <a:ln w="28575">
              <a:solidFill>
                <a:srgbClr val="FFC000"/>
              </a:solidFill>
            </a:ln>
          </p:spPr>
          <p:txBody>
            <a:bodyPr wrap="square" lIns="0" tIns="0" rIns="0" bIns="0" rtlCol="0"/>
            <a:lstStyle/>
            <a:p>
              <a:endParaRPr sz="2400"/>
            </a:p>
          </p:txBody>
        </p:sp>
      </p:grpSp>
      <p:sp>
        <p:nvSpPr>
          <p:cNvPr id="106" name="object 106"/>
          <p:cNvSpPr txBox="1"/>
          <p:nvPr/>
        </p:nvSpPr>
        <p:spPr>
          <a:xfrm>
            <a:off x="7072121" y="5491062"/>
            <a:ext cx="54440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I</a:t>
            </a:r>
            <a:r>
              <a:rPr sz="1333" b="1" dirty="0">
                <a:latin typeface="Calibri"/>
                <a:cs typeface="Calibri"/>
              </a:rPr>
              <a:t>mm</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107" name="object 107"/>
          <p:cNvSpPr txBox="1"/>
          <p:nvPr/>
        </p:nvSpPr>
        <p:spPr>
          <a:xfrm>
            <a:off x="10675795" y="3157702"/>
            <a:ext cx="755227" cy="582831"/>
          </a:xfrm>
          <a:prstGeom prst="rect">
            <a:avLst/>
          </a:prstGeom>
        </p:spPr>
        <p:txBody>
          <a:bodyPr vert="horz" wrap="square" lIns="0" tIns="16933" rIns="0" bIns="0" rtlCol="0">
            <a:spAutoFit/>
          </a:bodyPr>
          <a:lstStyle/>
          <a:p>
            <a:pPr marR="6773" indent="311564">
              <a:lnSpc>
                <a:spcPct val="145300"/>
              </a:lnSpc>
              <a:spcBef>
                <a:spcPts val="133"/>
              </a:spcBef>
            </a:pPr>
            <a:r>
              <a:rPr sz="1333" b="1" spc="-13" dirty="0">
                <a:latin typeface="Calibri"/>
                <a:cs typeface="Calibri"/>
              </a:rPr>
              <a:t>D</a:t>
            </a:r>
            <a:r>
              <a:rPr sz="1333" b="1" spc="-7" dirty="0">
                <a:latin typeface="Calibri"/>
                <a:cs typeface="Calibri"/>
              </a:rPr>
              <a:t>ataR  </a:t>
            </a:r>
            <a:r>
              <a:rPr sz="1333" b="1" dirty="0">
                <a:latin typeface="Calibri"/>
                <a:cs typeface="Calibri"/>
              </a:rPr>
              <a:t>addr</a:t>
            </a:r>
            <a:endParaRPr sz="1333">
              <a:latin typeface="Calibri"/>
              <a:cs typeface="Calibri"/>
            </a:endParaRPr>
          </a:p>
        </p:txBody>
      </p:sp>
      <p:sp>
        <p:nvSpPr>
          <p:cNvPr id="108" name="object 108"/>
          <p:cNvSpPr txBox="1"/>
          <p:nvPr/>
        </p:nvSpPr>
        <p:spPr>
          <a:xfrm>
            <a:off x="11707521" y="313874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09" name="object 109"/>
          <p:cNvSpPr txBox="1"/>
          <p:nvPr/>
        </p:nvSpPr>
        <p:spPr>
          <a:xfrm>
            <a:off x="11707521" y="284325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0" name="object 110"/>
          <p:cNvGrpSpPr/>
          <p:nvPr/>
        </p:nvGrpSpPr>
        <p:grpSpPr>
          <a:xfrm>
            <a:off x="10389869" y="2910078"/>
            <a:ext cx="1315720" cy="779780"/>
            <a:chOff x="7792402" y="2182558"/>
            <a:chExt cx="986790" cy="584835"/>
          </a:xfrm>
        </p:grpSpPr>
        <p:sp>
          <p:nvSpPr>
            <p:cNvPr id="111" name="object 111"/>
            <p:cNvSpPr/>
            <p:nvPr/>
          </p:nvSpPr>
          <p:spPr>
            <a:xfrm>
              <a:off x="8631174" y="2448305"/>
              <a:ext cx="132715" cy="1905"/>
            </a:xfrm>
            <a:custGeom>
              <a:avLst/>
              <a:gdLst/>
              <a:ahLst/>
              <a:cxnLst/>
              <a:rect l="l" t="t" r="r" b="b"/>
              <a:pathLst>
                <a:path w="132715" h="1905">
                  <a:moveTo>
                    <a:pt x="-14287" y="762"/>
                  </a:moveTo>
                  <a:lnTo>
                    <a:pt x="146875" y="762"/>
                  </a:lnTo>
                </a:path>
              </a:pathLst>
            </a:custGeom>
            <a:ln w="30099">
              <a:solidFill>
                <a:srgbClr val="000000"/>
              </a:solidFill>
            </a:ln>
          </p:spPr>
          <p:txBody>
            <a:bodyPr wrap="square" lIns="0" tIns="0" rIns="0" bIns="0" rtlCol="0"/>
            <a:lstStyle/>
            <a:p>
              <a:endParaRPr sz="2400"/>
            </a:p>
          </p:txBody>
        </p:sp>
        <p:sp>
          <p:nvSpPr>
            <p:cNvPr id="112" name="object 112"/>
            <p:cNvSpPr/>
            <p:nvPr/>
          </p:nvSpPr>
          <p:spPr>
            <a:xfrm>
              <a:off x="7806690" y="2199893"/>
              <a:ext cx="15240" cy="553720"/>
            </a:xfrm>
            <a:custGeom>
              <a:avLst/>
              <a:gdLst/>
              <a:ahLst/>
              <a:cxnLst/>
              <a:rect l="l" t="t" r="r" b="b"/>
              <a:pathLst>
                <a:path w="15240" h="553719">
                  <a:moveTo>
                    <a:pt x="15240" y="0"/>
                  </a:moveTo>
                  <a:lnTo>
                    <a:pt x="0" y="553212"/>
                  </a:lnTo>
                </a:path>
              </a:pathLst>
            </a:custGeom>
            <a:ln w="28575">
              <a:solidFill>
                <a:srgbClr val="000000"/>
              </a:solidFill>
            </a:ln>
          </p:spPr>
          <p:txBody>
            <a:bodyPr wrap="square" lIns="0" tIns="0" rIns="0" bIns="0" rtlCol="0"/>
            <a:lstStyle/>
            <a:p>
              <a:endParaRPr sz="2400"/>
            </a:p>
          </p:txBody>
        </p:sp>
        <p:sp>
          <p:nvSpPr>
            <p:cNvPr id="113" name="object 113"/>
            <p:cNvSpPr/>
            <p:nvPr/>
          </p:nvSpPr>
          <p:spPr>
            <a:xfrm>
              <a:off x="7818882" y="2196845"/>
              <a:ext cx="932815" cy="3175"/>
            </a:xfrm>
            <a:custGeom>
              <a:avLst/>
              <a:gdLst/>
              <a:ahLst/>
              <a:cxnLst/>
              <a:rect l="l" t="t" r="r" b="b"/>
              <a:pathLst>
                <a:path w="932815" h="3175">
                  <a:moveTo>
                    <a:pt x="0" y="0"/>
                  </a:moveTo>
                  <a:lnTo>
                    <a:pt x="932688" y="3048"/>
                  </a:lnTo>
                </a:path>
              </a:pathLst>
            </a:custGeom>
            <a:ln w="28575">
              <a:solidFill>
                <a:srgbClr val="000000"/>
              </a:solidFill>
            </a:ln>
          </p:spPr>
          <p:txBody>
            <a:bodyPr wrap="square" lIns="0" tIns="0" rIns="0" bIns="0" rtlCol="0"/>
            <a:lstStyle/>
            <a:p>
              <a:endParaRPr sz="2400"/>
            </a:p>
          </p:txBody>
        </p:sp>
      </p:grpSp>
      <p:sp>
        <p:nvSpPr>
          <p:cNvPr id="114" name="object 114"/>
          <p:cNvSpPr txBox="1"/>
          <p:nvPr/>
        </p:nvSpPr>
        <p:spPr>
          <a:xfrm>
            <a:off x="9989811" y="5488345"/>
            <a:ext cx="2052320" cy="221428"/>
          </a:xfrm>
          <a:prstGeom prst="rect">
            <a:avLst/>
          </a:prstGeom>
        </p:spPr>
        <p:txBody>
          <a:bodyPr vert="horz" wrap="square" lIns="0" tIns="16087" rIns="0" bIns="0" rtlCol="0">
            <a:spAutoFit/>
          </a:bodyPr>
          <a:lstStyle/>
          <a:p>
            <a:pPr>
              <a:spcBef>
                <a:spcPts val="127"/>
              </a:spcBef>
              <a:tabLst>
                <a:tab pos="765368" algn="l"/>
                <a:tab pos="1580687" algn="l"/>
              </a:tabLst>
            </a:pPr>
            <a:r>
              <a:rPr sz="2000" b="1" spc="-20" baseline="2777" dirty="0">
                <a:latin typeface="Calibri"/>
                <a:cs typeface="Calibri"/>
              </a:rPr>
              <a:t>ALUS</a:t>
            </a:r>
            <a:r>
              <a:rPr sz="2000" b="1" spc="-9" baseline="2777" dirty="0">
                <a:latin typeface="Calibri"/>
                <a:cs typeface="Calibri"/>
              </a:rPr>
              <a:t>el</a:t>
            </a:r>
            <a:r>
              <a:rPr sz="2000" b="1" baseline="2777" dirty="0">
                <a:latin typeface="Calibri"/>
                <a:cs typeface="Calibri"/>
              </a:rPr>
              <a:t>	</a:t>
            </a:r>
            <a:r>
              <a:rPr sz="1333" b="1" dirty="0">
                <a:solidFill>
                  <a:srgbClr val="FFC000"/>
                </a:solidFill>
                <a:latin typeface="Calibri"/>
                <a:cs typeface="Calibri"/>
              </a:rPr>
              <a:t>M</a:t>
            </a:r>
            <a:r>
              <a:rPr sz="1333" b="1" spc="-7" dirty="0">
                <a:solidFill>
                  <a:srgbClr val="FFC000"/>
                </a:solidFill>
                <a:latin typeface="Calibri"/>
                <a:cs typeface="Calibri"/>
              </a:rPr>
              <a:t>e</a:t>
            </a:r>
            <a:r>
              <a:rPr sz="1333" b="1" dirty="0">
                <a:solidFill>
                  <a:srgbClr val="FFC000"/>
                </a:solidFill>
                <a:latin typeface="Calibri"/>
                <a:cs typeface="Calibri"/>
              </a:rPr>
              <a:t>m</a:t>
            </a:r>
            <a:r>
              <a:rPr sz="1333" b="1" spc="-7" dirty="0">
                <a:solidFill>
                  <a:srgbClr val="FFC000"/>
                </a:solidFill>
                <a:latin typeface="Calibri"/>
                <a:cs typeface="Calibri"/>
              </a:rPr>
              <a:t>RW</a:t>
            </a:r>
            <a:r>
              <a:rPr sz="1333" b="1" dirty="0">
                <a:solidFill>
                  <a:srgbClr val="FFC000"/>
                </a:solidFill>
                <a:latin typeface="Calibri"/>
                <a:cs typeface="Calibri"/>
              </a:rPr>
              <a:t>	</a:t>
            </a:r>
            <a:r>
              <a:rPr sz="2000" b="1" spc="-20" baseline="5555" dirty="0">
                <a:solidFill>
                  <a:srgbClr val="FFC000"/>
                </a:solidFill>
                <a:latin typeface="Calibri"/>
                <a:cs typeface="Calibri"/>
              </a:rPr>
              <a:t>W</a:t>
            </a:r>
            <a:r>
              <a:rPr sz="2000" b="1" baseline="5555" dirty="0">
                <a:solidFill>
                  <a:srgbClr val="FFC000"/>
                </a:solidFill>
                <a:latin typeface="Calibri"/>
                <a:cs typeface="Calibri"/>
              </a:rPr>
              <a:t>B</a:t>
            </a:r>
            <a:r>
              <a:rPr sz="2000" b="1" spc="-20" baseline="5555" dirty="0">
                <a:solidFill>
                  <a:srgbClr val="FFC000"/>
                </a:solidFill>
                <a:latin typeface="Calibri"/>
                <a:cs typeface="Calibri"/>
              </a:rPr>
              <a:t>S</a:t>
            </a:r>
            <a:r>
              <a:rPr sz="2000" b="1" spc="-9" baseline="5555" dirty="0">
                <a:solidFill>
                  <a:srgbClr val="FFC000"/>
                </a:solidFill>
                <a:latin typeface="Calibri"/>
                <a:cs typeface="Calibri"/>
              </a:rPr>
              <a:t>el</a:t>
            </a:r>
            <a:endParaRPr sz="2000" baseline="5555">
              <a:latin typeface="Calibri"/>
              <a:cs typeface="Calibri"/>
            </a:endParaRPr>
          </a:p>
        </p:txBody>
      </p:sp>
      <p:grpSp>
        <p:nvGrpSpPr>
          <p:cNvPr id="115" name="object 115"/>
          <p:cNvGrpSpPr/>
          <p:nvPr/>
        </p:nvGrpSpPr>
        <p:grpSpPr>
          <a:xfrm>
            <a:off x="11750911" y="3341633"/>
            <a:ext cx="114300" cy="2153073"/>
            <a:chOff x="8813183" y="2506224"/>
            <a:chExt cx="85725" cy="1614805"/>
          </a:xfrm>
        </p:grpSpPr>
        <p:sp>
          <p:nvSpPr>
            <p:cNvPr id="116" name="object 116"/>
            <p:cNvSpPr/>
            <p:nvPr/>
          </p:nvSpPr>
          <p:spPr>
            <a:xfrm>
              <a:off x="8852153" y="2577659"/>
              <a:ext cx="4445" cy="1529080"/>
            </a:xfrm>
            <a:custGeom>
              <a:avLst/>
              <a:gdLst/>
              <a:ahLst/>
              <a:cxnLst/>
              <a:rect l="l" t="t" r="r" b="b"/>
              <a:pathLst>
                <a:path w="4445" h="1529079">
                  <a:moveTo>
                    <a:pt x="0" y="1528737"/>
                  </a:moveTo>
                  <a:lnTo>
                    <a:pt x="3924" y="0"/>
                  </a:lnTo>
                </a:path>
              </a:pathLst>
            </a:custGeom>
            <a:ln w="28575">
              <a:solidFill>
                <a:srgbClr val="FFC000"/>
              </a:solidFill>
            </a:ln>
          </p:spPr>
          <p:txBody>
            <a:bodyPr wrap="square" lIns="0" tIns="0" rIns="0" bIns="0" rtlCol="0"/>
            <a:lstStyle/>
            <a:p>
              <a:endParaRPr sz="2400"/>
            </a:p>
          </p:txBody>
        </p:sp>
        <p:sp>
          <p:nvSpPr>
            <p:cNvPr id="117" name="object 117"/>
            <p:cNvSpPr/>
            <p:nvPr/>
          </p:nvSpPr>
          <p:spPr>
            <a:xfrm>
              <a:off x="8813183" y="2506224"/>
              <a:ext cx="85725" cy="86360"/>
            </a:xfrm>
            <a:custGeom>
              <a:avLst/>
              <a:gdLst/>
              <a:ahLst/>
              <a:cxnLst/>
              <a:rect l="l" t="t" r="r" b="b"/>
              <a:pathLst>
                <a:path w="85725" h="86360">
                  <a:moveTo>
                    <a:pt x="43078" y="0"/>
                  </a:moveTo>
                  <a:lnTo>
                    <a:pt x="0" y="85610"/>
                  </a:lnTo>
                  <a:lnTo>
                    <a:pt x="85725" y="85826"/>
                  </a:lnTo>
                  <a:lnTo>
                    <a:pt x="43078" y="0"/>
                  </a:lnTo>
                  <a:close/>
                </a:path>
              </a:pathLst>
            </a:custGeom>
            <a:solidFill>
              <a:srgbClr val="FFC000"/>
            </a:solidFill>
          </p:spPr>
          <p:txBody>
            <a:bodyPr wrap="square" lIns="0" tIns="0" rIns="0" bIns="0" rtlCol="0"/>
            <a:lstStyle/>
            <a:p>
              <a:endParaRPr sz="2400"/>
            </a:p>
          </p:txBody>
        </p:sp>
      </p:grpSp>
      <p:sp>
        <p:nvSpPr>
          <p:cNvPr id="118" name="object 118"/>
          <p:cNvSpPr txBox="1"/>
          <p:nvPr/>
        </p:nvSpPr>
        <p:spPr>
          <a:xfrm>
            <a:off x="11317585" y="4450311"/>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9" name="object 119"/>
          <p:cNvGrpSpPr/>
          <p:nvPr/>
        </p:nvGrpSpPr>
        <p:grpSpPr>
          <a:xfrm>
            <a:off x="11196658" y="4328494"/>
            <a:ext cx="143933" cy="385233"/>
            <a:chOff x="8397493" y="3246370"/>
            <a:chExt cx="107950" cy="288925"/>
          </a:xfrm>
        </p:grpSpPr>
        <p:sp>
          <p:nvSpPr>
            <p:cNvPr id="120" name="object 120"/>
            <p:cNvSpPr/>
            <p:nvPr/>
          </p:nvSpPr>
          <p:spPr>
            <a:xfrm>
              <a:off x="8410193"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21" name="object 121"/>
            <p:cNvSpPr/>
            <p:nvPr/>
          </p:nvSpPr>
          <p:spPr>
            <a:xfrm>
              <a:off x="8458961" y="3391662"/>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122" name="object 122"/>
          <p:cNvSpPr txBox="1"/>
          <p:nvPr/>
        </p:nvSpPr>
        <p:spPr>
          <a:xfrm>
            <a:off x="5600218" y="5915131"/>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124" name="object 124"/>
          <p:cNvSpPr txBox="1"/>
          <p:nvPr/>
        </p:nvSpPr>
        <p:spPr>
          <a:xfrm>
            <a:off x="7122498" y="6594174"/>
            <a:ext cx="1038013"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53" dirty="0">
                <a:latin typeface="Trebuchet MS"/>
                <a:cs typeface="Trebuchet MS"/>
              </a:rPr>
              <a:t>(39)</a:t>
            </a:r>
            <a:endParaRPr sz="1467">
              <a:latin typeface="Trebuchet MS"/>
              <a:cs typeface="Trebuchet MS"/>
            </a:endParaRPr>
          </a:p>
        </p:txBody>
      </p:sp>
      <p:sp>
        <p:nvSpPr>
          <p:cNvPr id="125" name="Date Placeholder 124">
            <a:extLst>
              <a:ext uri="{FF2B5EF4-FFF2-40B4-BE49-F238E27FC236}">
                <a16:creationId xmlns:a16="http://schemas.microsoft.com/office/drawing/2014/main" id="{A7756FED-EEBE-4553-BB73-A6F289FDFEE4}"/>
              </a:ext>
            </a:extLst>
          </p:cNvPr>
          <p:cNvSpPr>
            <a:spLocks noGrp="1"/>
          </p:cNvSpPr>
          <p:nvPr>
            <p:ph type="dt" sz="half" idx="10"/>
          </p:nvPr>
        </p:nvSpPr>
        <p:spPr/>
        <p:txBody>
          <a:bodyPr/>
          <a:lstStyle/>
          <a:p>
            <a:fld id="{5D100B1F-F07B-4F27-AD34-49B6594337DC}" type="datetime1">
              <a:rPr lang="en-US" smtClean="0"/>
              <a:t>5/11/2024</a:t>
            </a:fld>
            <a:endParaRPr lang="en-US"/>
          </a:p>
        </p:txBody>
      </p:sp>
      <p:sp>
        <p:nvSpPr>
          <p:cNvPr id="126" name="Slide Number Placeholder 125">
            <a:extLst>
              <a:ext uri="{FF2B5EF4-FFF2-40B4-BE49-F238E27FC236}">
                <a16:creationId xmlns:a16="http://schemas.microsoft.com/office/drawing/2014/main" id="{EB98140A-7CEF-4BA6-AC09-3B7E4813E7FD}"/>
              </a:ext>
            </a:extLst>
          </p:cNvPr>
          <p:cNvSpPr>
            <a:spLocks noGrp="1"/>
          </p:cNvSpPr>
          <p:nvPr>
            <p:ph type="sldNum" sz="quarter" idx="12"/>
          </p:nvPr>
        </p:nvSpPr>
        <p:spPr/>
        <p:txBody>
          <a:bodyPr/>
          <a:lstStyle/>
          <a:p>
            <a:fld id="{AB6352F2-FB44-4DA6-821F-C2F4E454E2C0}" type="slidenum">
              <a:rPr lang="en-US" smtClean="0"/>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53" y="149794"/>
            <a:ext cx="9496018"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Our Single-Core Processor So Far…</a:t>
            </a:r>
          </a:p>
        </p:txBody>
      </p:sp>
      <p:grpSp>
        <p:nvGrpSpPr>
          <p:cNvPr id="3" name="object 3"/>
          <p:cNvGrpSpPr/>
          <p:nvPr/>
        </p:nvGrpSpPr>
        <p:grpSpPr>
          <a:xfrm>
            <a:off x="3251201" y="1223940"/>
            <a:ext cx="2954867" cy="4676987"/>
            <a:chOff x="2438401" y="917955"/>
            <a:chExt cx="2216150" cy="3507740"/>
          </a:xfrm>
        </p:grpSpPr>
        <p:sp>
          <p:nvSpPr>
            <p:cNvPr id="4" name="object 4"/>
            <p:cNvSpPr/>
            <p:nvPr/>
          </p:nvSpPr>
          <p:spPr>
            <a:xfrm>
              <a:off x="2464295" y="943101"/>
              <a:ext cx="2165985" cy="3458210"/>
            </a:xfrm>
            <a:custGeom>
              <a:avLst/>
              <a:gdLst/>
              <a:ahLst/>
              <a:cxnLst/>
              <a:rect l="l" t="t" r="r" b="b"/>
              <a:pathLst>
                <a:path w="2165985" h="3458210">
                  <a:moveTo>
                    <a:pt x="2165604" y="0"/>
                  </a:moveTo>
                  <a:lnTo>
                    <a:pt x="2060816" y="0"/>
                  </a:lnTo>
                  <a:lnTo>
                    <a:pt x="2060816" y="1057910"/>
                  </a:lnTo>
                  <a:lnTo>
                    <a:pt x="2060816" y="3375660"/>
                  </a:lnTo>
                  <a:lnTo>
                    <a:pt x="88912" y="3375660"/>
                  </a:lnTo>
                  <a:lnTo>
                    <a:pt x="88912" y="1057910"/>
                  </a:lnTo>
                  <a:lnTo>
                    <a:pt x="2060816" y="1057910"/>
                  </a:lnTo>
                  <a:lnTo>
                    <a:pt x="2060816" y="0"/>
                  </a:lnTo>
                  <a:lnTo>
                    <a:pt x="0" y="0"/>
                  </a:lnTo>
                  <a:lnTo>
                    <a:pt x="0" y="1057910"/>
                  </a:lnTo>
                  <a:lnTo>
                    <a:pt x="0" y="3375660"/>
                  </a:lnTo>
                  <a:lnTo>
                    <a:pt x="0" y="3458210"/>
                  </a:lnTo>
                  <a:lnTo>
                    <a:pt x="2165604" y="3458210"/>
                  </a:lnTo>
                  <a:lnTo>
                    <a:pt x="2165604" y="3375660"/>
                  </a:lnTo>
                  <a:lnTo>
                    <a:pt x="2165604" y="1057910"/>
                  </a:lnTo>
                  <a:lnTo>
                    <a:pt x="2165604" y="1057656"/>
                  </a:lnTo>
                  <a:lnTo>
                    <a:pt x="2165604" y="0"/>
                  </a:lnTo>
                  <a:close/>
                </a:path>
              </a:pathLst>
            </a:custGeom>
            <a:solidFill>
              <a:srgbClr val="C9DCC5"/>
            </a:solidFill>
          </p:spPr>
          <p:txBody>
            <a:bodyPr wrap="square" lIns="0" tIns="0" rIns="0" bIns="0" rtlCol="0"/>
            <a:lstStyle/>
            <a:p>
              <a:endParaRPr sz="2400"/>
            </a:p>
          </p:txBody>
        </p:sp>
        <p:sp>
          <p:nvSpPr>
            <p:cNvPr id="5" name="object 5"/>
            <p:cNvSpPr/>
            <p:nvPr/>
          </p:nvSpPr>
          <p:spPr>
            <a:xfrm>
              <a:off x="2438400" y="917955"/>
              <a:ext cx="2216150" cy="3507740"/>
            </a:xfrm>
            <a:custGeom>
              <a:avLst/>
              <a:gdLst/>
              <a:ahLst/>
              <a:cxnLst/>
              <a:rect l="l" t="t" r="r" b="b"/>
              <a:pathLst>
                <a:path w="2216150" h="3507740">
                  <a:moveTo>
                    <a:pt x="2215896" y="0"/>
                  </a:moveTo>
                  <a:lnTo>
                    <a:pt x="2190496" y="0"/>
                  </a:lnTo>
                  <a:lnTo>
                    <a:pt x="2190496" y="25400"/>
                  </a:lnTo>
                  <a:lnTo>
                    <a:pt x="2190496" y="3482340"/>
                  </a:lnTo>
                  <a:lnTo>
                    <a:pt x="25400" y="3482340"/>
                  </a:lnTo>
                  <a:lnTo>
                    <a:pt x="25400" y="25400"/>
                  </a:lnTo>
                  <a:lnTo>
                    <a:pt x="2190496" y="25400"/>
                  </a:lnTo>
                  <a:lnTo>
                    <a:pt x="2190496" y="0"/>
                  </a:lnTo>
                  <a:lnTo>
                    <a:pt x="0" y="0"/>
                  </a:lnTo>
                  <a:lnTo>
                    <a:pt x="0" y="25400"/>
                  </a:lnTo>
                  <a:lnTo>
                    <a:pt x="0" y="3482340"/>
                  </a:lnTo>
                  <a:lnTo>
                    <a:pt x="0" y="3495040"/>
                  </a:lnTo>
                  <a:lnTo>
                    <a:pt x="0" y="3507740"/>
                  </a:lnTo>
                  <a:lnTo>
                    <a:pt x="2215896" y="3507740"/>
                  </a:lnTo>
                  <a:lnTo>
                    <a:pt x="2215896" y="3495040"/>
                  </a:lnTo>
                  <a:lnTo>
                    <a:pt x="2215896" y="3482340"/>
                  </a:lnTo>
                  <a:lnTo>
                    <a:pt x="2215896" y="25400"/>
                  </a:lnTo>
                  <a:lnTo>
                    <a:pt x="2215896" y="0"/>
                  </a:lnTo>
                  <a:close/>
                </a:path>
              </a:pathLst>
            </a:custGeom>
            <a:solidFill>
              <a:srgbClr val="6F95B4"/>
            </a:solidFill>
          </p:spPr>
          <p:txBody>
            <a:bodyPr wrap="square" lIns="0" tIns="0" rIns="0" bIns="0" rtlCol="0"/>
            <a:lstStyle/>
            <a:p>
              <a:endParaRPr sz="2400"/>
            </a:p>
          </p:txBody>
        </p:sp>
        <p:sp>
          <p:nvSpPr>
            <p:cNvPr id="6" name="object 6"/>
            <p:cNvSpPr/>
            <p:nvPr/>
          </p:nvSpPr>
          <p:spPr>
            <a:xfrm>
              <a:off x="2564892" y="2013203"/>
              <a:ext cx="1946275" cy="2292350"/>
            </a:xfrm>
            <a:custGeom>
              <a:avLst/>
              <a:gdLst/>
              <a:ahLst/>
              <a:cxnLst/>
              <a:rect l="l" t="t" r="r" b="b"/>
              <a:pathLst>
                <a:path w="1946275" h="2292350">
                  <a:moveTo>
                    <a:pt x="1946148" y="0"/>
                  </a:moveTo>
                  <a:lnTo>
                    <a:pt x="0" y="0"/>
                  </a:lnTo>
                  <a:lnTo>
                    <a:pt x="0" y="2292096"/>
                  </a:lnTo>
                  <a:lnTo>
                    <a:pt x="1946148" y="2292096"/>
                  </a:lnTo>
                  <a:lnTo>
                    <a:pt x="1946148" y="0"/>
                  </a:lnTo>
                  <a:close/>
                </a:path>
              </a:pathLst>
            </a:custGeom>
            <a:solidFill>
              <a:srgbClr val="00AFDA"/>
            </a:solidFill>
          </p:spPr>
          <p:txBody>
            <a:bodyPr wrap="square" lIns="0" tIns="0" rIns="0" bIns="0" rtlCol="0"/>
            <a:lstStyle/>
            <a:p>
              <a:endParaRPr sz="2400"/>
            </a:p>
          </p:txBody>
        </p:sp>
        <p:sp>
          <p:nvSpPr>
            <p:cNvPr id="7" name="object 7"/>
            <p:cNvSpPr/>
            <p:nvPr/>
          </p:nvSpPr>
          <p:spPr>
            <a:xfrm>
              <a:off x="2552687" y="1784603"/>
              <a:ext cx="1972310" cy="2533015"/>
            </a:xfrm>
            <a:custGeom>
              <a:avLst/>
              <a:gdLst/>
              <a:ahLst/>
              <a:cxnLst/>
              <a:rect l="l" t="t" r="r" b="b"/>
              <a:pathLst>
                <a:path w="1972310" h="2533015">
                  <a:moveTo>
                    <a:pt x="1972056" y="216420"/>
                  </a:moveTo>
                  <a:lnTo>
                    <a:pt x="1959356" y="216420"/>
                  </a:lnTo>
                  <a:lnTo>
                    <a:pt x="1959356" y="2507500"/>
                  </a:lnTo>
                  <a:lnTo>
                    <a:pt x="1959356" y="2520200"/>
                  </a:lnTo>
                  <a:lnTo>
                    <a:pt x="1946656" y="2520200"/>
                  </a:lnTo>
                  <a:lnTo>
                    <a:pt x="1946656" y="2507500"/>
                  </a:lnTo>
                  <a:lnTo>
                    <a:pt x="25412" y="2507500"/>
                  </a:lnTo>
                  <a:lnTo>
                    <a:pt x="25412" y="241820"/>
                  </a:lnTo>
                  <a:lnTo>
                    <a:pt x="1946656" y="241820"/>
                  </a:lnTo>
                  <a:lnTo>
                    <a:pt x="1946656" y="2507500"/>
                  </a:lnTo>
                  <a:lnTo>
                    <a:pt x="1959356" y="2507500"/>
                  </a:lnTo>
                  <a:lnTo>
                    <a:pt x="1959356" y="216420"/>
                  </a:lnTo>
                  <a:lnTo>
                    <a:pt x="1508772" y="216420"/>
                  </a:lnTo>
                  <a:lnTo>
                    <a:pt x="1508772" y="94894"/>
                  </a:lnTo>
                  <a:lnTo>
                    <a:pt x="1549920" y="111252"/>
                  </a:lnTo>
                  <a:lnTo>
                    <a:pt x="1501952" y="0"/>
                  </a:lnTo>
                  <a:lnTo>
                    <a:pt x="1452384" y="111252"/>
                  </a:lnTo>
                  <a:lnTo>
                    <a:pt x="1495056" y="94830"/>
                  </a:lnTo>
                  <a:lnTo>
                    <a:pt x="1495056" y="216420"/>
                  </a:lnTo>
                  <a:lnTo>
                    <a:pt x="476935" y="216420"/>
                  </a:lnTo>
                  <a:lnTo>
                    <a:pt x="519696" y="117348"/>
                  </a:lnTo>
                  <a:lnTo>
                    <a:pt x="478548" y="133705"/>
                  </a:lnTo>
                  <a:lnTo>
                    <a:pt x="478548" y="0"/>
                  </a:lnTo>
                  <a:lnTo>
                    <a:pt x="464832" y="0"/>
                  </a:lnTo>
                  <a:lnTo>
                    <a:pt x="464832" y="133705"/>
                  </a:lnTo>
                  <a:lnTo>
                    <a:pt x="423684" y="117348"/>
                  </a:lnTo>
                  <a:lnTo>
                    <a:pt x="466432" y="216420"/>
                  </a:lnTo>
                  <a:lnTo>
                    <a:pt x="0" y="216420"/>
                  </a:lnTo>
                  <a:lnTo>
                    <a:pt x="0" y="241820"/>
                  </a:lnTo>
                  <a:lnTo>
                    <a:pt x="0" y="2507500"/>
                  </a:lnTo>
                  <a:lnTo>
                    <a:pt x="0" y="2520200"/>
                  </a:lnTo>
                  <a:lnTo>
                    <a:pt x="0" y="2532900"/>
                  </a:lnTo>
                  <a:lnTo>
                    <a:pt x="1972056" y="2532900"/>
                  </a:lnTo>
                  <a:lnTo>
                    <a:pt x="1972056" y="2520200"/>
                  </a:lnTo>
                  <a:lnTo>
                    <a:pt x="1972056" y="2507500"/>
                  </a:lnTo>
                  <a:lnTo>
                    <a:pt x="1972056" y="241820"/>
                  </a:lnTo>
                  <a:lnTo>
                    <a:pt x="1972056" y="216420"/>
                  </a:lnTo>
                  <a:close/>
                </a:path>
              </a:pathLst>
            </a:custGeom>
            <a:solidFill>
              <a:srgbClr val="000000"/>
            </a:solidFill>
          </p:spPr>
          <p:txBody>
            <a:bodyPr wrap="square" lIns="0" tIns="0" rIns="0" bIns="0" rtlCol="0"/>
            <a:lstStyle/>
            <a:p>
              <a:endParaRPr sz="2400"/>
            </a:p>
          </p:txBody>
        </p:sp>
      </p:grpSp>
      <p:sp>
        <p:nvSpPr>
          <p:cNvPr id="8" name="object 8"/>
          <p:cNvSpPr txBox="1"/>
          <p:nvPr/>
        </p:nvSpPr>
        <p:spPr>
          <a:xfrm>
            <a:off x="3420537" y="1613393"/>
            <a:ext cx="2595880" cy="351315"/>
          </a:xfrm>
          <a:prstGeom prst="rect">
            <a:avLst/>
          </a:prstGeom>
          <a:solidFill>
            <a:srgbClr val="00AFDA"/>
          </a:solidFill>
          <a:ln w="25400">
            <a:solidFill>
              <a:srgbClr val="000000"/>
            </a:solidFill>
          </a:ln>
        </p:spPr>
        <p:txBody>
          <a:bodyPr vert="horz" wrap="square" lIns="0" tIns="144780" rIns="0" bIns="0" rtlCol="0">
            <a:spAutoFit/>
          </a:bodyPr>
          <a:lstStyle/>
          <a:p>
            <a:pPr marL="147315">
              <a:spcBef>
                <a:spcPts val="1140"/>
              </a:spcBef>
            </a:pPr>
            <a:r>
              <a:rPr sz="1333" spc="-40" dirty="0">
                <a:solidFill>
                  <a:srgbClr val="FFFFFF"/>
                </a:solidFill>
                <a:latin typeface="Gill Sans MT"/>
                <a:cs typeface="Gill Sans MT"/>
              </a:rPr>
              <a:t>Control</a:t>
            </a:r>
            <a:endParaRPr sz="1333">
              <a:latin typeface="Gill Sans MT"/>
              <a:cs typeface="Gill Sans MT"/>
            </a:endParaRPr>
          </a:p>
        </p:txBody>
      </p:sp>
      <p:sp>
        <p:nvSpPr>
          <p:cNvPr id="9" name="object 9"/>
          <p:cNvSpPr txBox="1"/>
          <p:nvPr/>
        </p:nvSpPr>
        <p:spPr>
          <a:xfrm>
            <a:off x="3551598" y="2811297"/>
            <a:ext cx="734060" cy="221365"/>
          </a:xfrm>
          <a:prstGeom prst="rect">
            <a:avLst/>
          </a:prstGeom>
        </p:spPr>
        <p:txBody>
          <a:bodyPr vert="horz" wrap="square" lIns="0" tIns="16087" rIns="0" bIns="0" rtlCol="0">
            <a:spAutoFit/>
          </a:bodyPr>
          <a:lstStyle/>
          <a:p>
            <a:pPr marL="16933">
              <a:spcBef>
                <a:spcPts val="127"/>
              </a:spcBef>
            </a:pPr>
            <a:r>
              <a:rPr sz="1333" spc="-140" dirty="0">
                <a:solidFill>
                  <a:srgbClr val="FFFFFF"/>
                </a:solidFill>
                <a:latin typeface="Gill Sans MT"/>
                <a:cs typeface="Gill Sans MT"/>
              </a:rPr>
              <a:t>D</a:t>
            </a:r>
            <a:r>
              <a:rPr sz="1333" spc="160" dirty="0">
                <a:solidFill>
                  <a:srgbClr val="FFFFFF"/>
                </a:solidFill>
                <a:latin typeface="Gill Sans MT"/>
                <a:cs typeface="Gill Sans MT"/>
              </a:rPr>
              <a:t>a</a:t>
            </a:r>
            <a:r>
              <a:rPr sz="1333" spc="13" dirty="0">
                <a:solidFill>
                  <a:srgbClr val="FFFFFF"/>
                </a:solidFill>
                <a:latin typeface="Gill Sans MT"/>
                <a:cs typeface="Gill Sans MT"/>
              </a:rPr>
              <a:t>t</a:t>
            </a:r>
            <a:r>
              <a:rPr sz="1333" spc="93" dirty="0">
                <a:solidFill>
                  <a:srgbClr val="FFFFFF"/>
                </a:solidFill>
                <a:latin typeface="Gill Sans MT"/>
                <a:cs typeface="Gill Sans MT"/>
              </a:rPr>
              <a:t>a</a:t>
            </a:r>
            <a:r>
              <a:rPr sz="1333" spc="140" dirty="0">
                <a:solidFill>
                  <a:srgbClr val="FFFFFF"/>
                </a:solidFill>
                <a:latin typeface="Gill Sans MT"/>
                <a:cs typeface="Gill Sans MT"/>
              </a:rPr>
              <a:t>p</a:t>
            </a:r>
            <a:r>
              <a:rPr sz="1333" spc="93" dirty="0">
                <a:solidFill>
                  <a:srgbClr val="FFFFFF"/>
                </a:solidFill>
                <a:latin typeface="Gill Sans MT"/>
                <a:cs typeface="Gill Sans MT"/>
              </a:rPr>
              <a:t>a</a:t>
            </a:r>
            <a:r>
              <a:rPr sz="1333" spc="113" dirty="0">
                <a:solidFill>
                  <a:srgbClr val="FFFFFF"/>
                </a:solidFill>
                <a:latin typeface="Gill Sans MT"/>
                <a:cs typeface="Gill Sans MT"/>
              </a:rPr>
              <a:t>t</a:t>
            </a:r>
            <a:r>
              <a:rPr sz="1333" spc="53" dirty="0">
                <a:solidFill>
                  <a:srgbClr val="FFFFFF"/>
                </a:solidFill>
                <a:latin typeface="Gill Sans MT"/>
                <a:cs typeface="Gill Sans MT"/>
              </a:rPr>
              <a:t>h</a:t>
            </a:r>
            <a:endParaRPr sz="1333">
              <a:latin typeface="Gill Sans MT"/>
              <a:cs typeface="Gill Sans MT"/>
            </a:endParaRPr>
          </a:p>
        </p:txBody>
      </p:sp>
      <p:grpSp>
        <p:nvGrpSpPr>
          <p:cNvPr id="10" name="object 10"/>
          <p:cNvGrpSpPr/>
          <p:nvPr/>
        </p:nvGrpSpPr>
        <p:grpSpPr>
          <a:xfrm>
            <a:off x="3547874" y="1198543"/>
            <a:ext cx="6509173" cy="4682067"/>
            <a:chOff x="2660905" y="898907"/>
            <a:chExt cx="4881880" cy="3511550"/>
          </a:xfrm>
        </p:grpSpPr>
        <p:sp>
          <p:nvSpPr>
            <p:cNvPr id="11" name="object 11"/>
            <p:cNvSpPr/>
            <p:nvPr/>
          </p:nvSpPr>
          <p:spPr>
            <a:xfrm>
              <a:off x="2679191" y="3732275"/>
              <a:ext cx="1717675" cy="455930"/>
            </a:xfrm>
            <a:custGeom>
              <a:avLst/>
              <a:gdLst/>
              <a:ahLst/>
              <a:cxnLst/>
              <a:rect l="l" t="t" r="r" b="b"/>
              <a:pathLst>
                <a:path w="1717675" h="455929">
                  <a:moveTo>
                    <a:pt x="1717548" y="0"/>
                  </a:moveTo>
                  <a:lnTo>
                    <a:pt x="915924" y="0"/>
                  </a:lnTo>
                  <a:lnTo>
                    <a:pt x="858774" y="76212"/>
                  </a:lnTo>
                  <a:lnTo>
                    <a:pt x="801624" y="0"/>
                  </a:lnTo>
                  <a:lnTo>
                    <a:pt x="0" y="0"/>
                  </a:lnTo>
                  <a:lnTo>
                    <a:pt x="338112" y="455676"/>
                  </a:lnTo>
                  <a:lnTo>
                    <a:pt x="1377848" y="455676"/>
                  </a:lnTo>
                  <a:lnTo>
                    <a:pt x="1717548" y="0"/>
                  </a:lnTo>
                  <a:close/>
                </a:path>
              </a:pathLst>
            </a:custGeom>
            <a:solidFill>
              <a:srgbClr val="DDD4CF"/>
            </a:solidFill>
          </p:spPr>
          <p:txBody>
            <a:bodyPr wrap="square" lIns="0" tIns="0" rIns="0" bIns="0" rtlCol="0"/>
            <a:lstStyle/>
            <a:p>
              <a:endParaRPr sz="2400"/>
            </a:p>
          </p:txBody>
        </p:sp>
        <p:sp>
          <p:nvSpPr>
            <p:cNvPr id="12" name="object 12"/>
            <p:cNvSpPr/>
            <p:nvPr/>
          </p:nvSpPr>
          <p:spPr>
            <a:xfrm>
              <a:off x="2660905" y="3723130"/>
              <a:ext cx="1755775" cy="474345"/>
            </a:xfrm>
            <a:custGeom>
              <a:avLst/>
              <a:gdLst/>
              <a:ahLst/>
              <a:cxnLst/>
              <a:rect l="l" t="t" r="r" b="b"/>
              <a:pathLst>
                <a:path w="1755775" h="474345">
                  <a:moveTo>
                    <a:pt x="823849" y="0"/>
                  </a:moveTo>
                  <a:lnTo>
                    <a:pt x="0" y="0"/>
                  </a:lnTo>
                  <a:lnTo>
                    <a:pt x="353987" y="473964"/>
                  </a:lnTo>
                  <a:lnTo>
                    <a:pt x="1403248" y="473964"/>
                  </a:lnTo>
                  <a:lnTo>
                    <a:pt x="1417393" y="454939"/>
                  </a:lnTo>
                  <a:lnTo>
                    <a:pt x="363512" y="454939"/>
                  </a:lnTo>
                  <a:lnTo>
                    <a:pt x="38100" y="19024"/>
                  </a:lnTo>
                  <a:lnTo>
                    <a:pt x="838571" y="19024"/>
                  </a:lnTo>
                  <a:lnTo>
                    <a:pt x="823849" y="0"/>
                  </a:lnTo>
                  <a:close/>
                </a:path>
                <a:path w="1755775" h="474345">
                  <a:moveTo>
                    <a:pt x="1755648" y="0"/>
                  </a:moveTo>
                  <a:lnTo>
                    <a:pt x="1736598" y="0"/>
                  </a:lnTo>
                  <a:lnTo>
                    <a:pt x="1736598" y="19024"/>
                  </a:lnTo>
                  <a:lnTo>
                    <a:pt x="1715377" y="19024"/>
                  </a:lnTo>
                  <a:lnTo>
                    <a:pt x="1393723" y="454939"/>
                  </a:lnTo>
                  <a:lnTo>
                    <a:pt x="1417393" y="454939"/>
                  </a:lnTo>
                  <a:lnTo>
                    <a:pt x="1755648" y="0"/>
                  </a:lnTo>
                  <a:close/>
                </a:path>
                <a:path w="1755775" h="474345">
                  <a:moveTo>
                    <a:pt x="838571" y="19024"/>
                  </a:moveTo>
                  <a:lnTo>
                    <a:pt x="814324" y="19024"/>
                  </a:lnTo>
                  <a:lnTo>
                    <a:pt x="877824" y="101447"/>
                  </a:lnTo>
                  <a:lnTo>
                    <a:pt x="901024" y="69748"/>
                  </a:lnTo>
                  <a:lnTo>
                    <a:pt x="877824" y="69748"/>
                  </a:lnTo>
                  <a:lnTo>
                    <a:pt x="838571" y="19024"/>
                  </a:lnTo>
                  <a:close/>
                </a:path>
                <a:path w="1755775" h="474345">
                  <a:moveTo>
                    <a:pt x="1736598" y="0"/>
                  </a:moveTo>
                  <a:lnTo>
                    <a:pt x="928624" y="0"/>
                  </a:lnTo>
                  <a:lnTo>
                    <a:pt x="877824" y="69748"/>
                  </a:lnTo>
                  <a:lnTo>
                    <a:pt x="901024" y="69748"/>
                  </a:lnTo>
                  <a:lnTo>
                    <a:pt x="938149" y="19024"/>
                  </a:lnTo>
                  <a:lnTo>
                    <a:pt x="1715377" y="19024"/>
                  </a:lnTo>
                  <a:lnTo>
                    <a:pt x="1727073" y="3175"/>
                  </a:lnTo>
                  <a:lnTo>
                    <a:pt x="1736598" y="3175"/>
                  </a:lnTo>
                  <a:lnTo>
                    <a:pt x="1736598" y="0"/>
                  </a:lnTo>
                  <a:close/>
                </a:path>
                <a:path w="1755775" h="474345">
                  <a:moveTo>
                    <a:pt x="1736598" y="3175"/>
                  </a:moveTo>
                  <a:lnTo>
                    <a:pt x="1727073" y="3175"/>
                  </a:lnTo>
                  <a:lnTo>
                    <a:pt x="1736598" y="9512"/>
                  </a:lnTo>
                  <a:lnTo>
                    <a:pt x="1736598" y="3175"/>
                  </a:lnTo>
                  <a:close/>
                </a:path>
              </a:pathLst>
            </a:custGeom>
            <a:solidFill>
              <a:srgbClr val="000000"/>
            </a:solidFill>
          </p:spPr>
          <p:txBody>
            <a:bodyPr wrap="square" lIns="0" tIns="0" rIns="0" bIns="0" rtlCol="0"/>
            <a:lstStyle/>
            <a:p>
              <a:endParaRPr sz="2400"/>
            </a:p>
          </p:txBody>
        </p:sp>
        <p:sp>
          <p:nvSpPr>
            <p:cNvPr id="13" name="object 13"/>
            <p:cNvSpPr/>
            <p:nvPr/>
          </p:nvSpPr>
          <p:spPr>
            <a:xfrm>
              <a:off x="5462003" y="923988"/>
              <a:ext cx="2054860" cy="3460750"/>
            </a:xfrm>
            <a:custGeom>
              <a:avLst/>
              <a:gdLst/>
              <a:ahLst/>
              <a:cxnLst/>
              <a:rect l="l" t="t" r="r" b="b"/>
              <a:pathLst>
                <a:path w="2054859" h="3460750">
                  <a:moveTo>
                    <a:pt x="2054352" y="0"/>
                  </a:moveTo>
                  <a:lnTo>
                    <a:pt x="1478051" y="0"/>
                  </a:lnTo>
                  <a:lnTo>
                    <a:pt x="1478051" y="1576070"/>
                  </a:lnTo>
                  <a:lnTo>
                    <a:pt x="1478051" y="1586039"/>
                  </a:lnTo>
                  <a:lnTo>
                    <a:pt x="1478051" y="1814639"/>
                  </a:lnTo>
                  <a:lnTo>
                    <a:pt x="1478051" y="1823720"/>
                  </a:lnTo>
                  <a:lnTo>
                    <a:pt x="85737" y="1823720"/>
                  </a:lnTo>
                  <a:lnTo>
                    <a:pt x="85737" y="1576070"/>
                  </a:lnTo>
                  <a:lnTo>
                    <a:pt x="1478051" y="1576070"/>
                  </a:lnTo>
                  <a:lnTo>
                    <a:pt x="1478051" y="0"/>
                  </a:lnTo>
                  <a:lnTo>
                    <a:pt x="0" y="0"/>
                  </a:lnTo>
                  <a:lnTo>
                    <a:pt x="0" y="1576070"/>
                  </a:lnTo>
                  <a:lnTo>
                    <a:pt x="0" y="1823720"/>
                  </a:lnTo>
                  <a:lnTo>
                    <a:pt x="0" y="3460750"/>
                  </a:lnTo>
                  <a:lnTo>
                    <a:pt x="2054352" y="3460750"/>
                  </a:lnTo>
                  <a:lnTo>
                    <a:pt x="2054352" y="1823732"/>
                  </a:lnTo>
                  <a:lnTo>
                    <a:pt x="2054352" y="1814639"/>
                  </a:lnTo>
                  <a:lnTo>
                    <a:pt x="2054352" y="1586039"/>
                  </a:lnTo>
                  <a:lnTo>
                    <a:pt x="2054352" y="1576070"/>
                  </a:lnTo>
                  <a:lnTo>
                    <a:pt x="2054352" y="0"/>
                  </a:lnTo>
                  <a:close/>
                </a:path>
              </a:pathLst>
            </a:custGeom>
            <a:solidFill>
              <a:srgbClr val="C9DCC5"/>
            </a:solidFill>
          </p:spPr>
          <p:txBody>
            <a:bodyPr wrap="square" lIns="0" tIns="0" rIns="0" bIns="0" rtlCol="0"/>
            <a:lstStyle/>
            <a:p>
              <a:endParaRPr sz="2400"/>
            </a:p>
          </p:txBody>
        </p:sp>
        <p:sp>
          <p:nvSpPr>
            <p:cNvPr id="14" name="object 14"/>
            <p:cNvSpPr/>
            <p:nvPr/>
          </p:nvSpPr>
          <p:spPr>
            <a:xfrm>
              <a:off x="5437632" y="898918"/>
              <a:ext cx="2105025" cy="3511550"/>
            </a:xfrm>
            <a:custGeom>
              <a:avLst/>
              <a:gdLst/>
              <a:ahLst/>
              <a:cxnLst/>
              <a:rect l="l" t="t" r="r" b="b"/>
              <a:pathLst>
                <a:path w="2105025" h="3511550">
                  <a:moveTo>
                    <a:pt x="2104644" y="0"/>
                  </a:moveTo>
                  <a:lnTo>
                    <a:pt x="2079244" y="0"/>
                  </a:lnTo>
                  <a:lnTo>
                    <a:pt x="2079244" y="25400"/>
                  </a:lnTo>
                  <a:lnTo>
                    <a:pt x="2079244" y="3486150"/>
                  </a:lnTo>
                  <a:lnTo>
                    <a:pt x="25387" y="3486150"/>
                  </a:lnTo>
                  <a:lnTo>
                    <a:pt x="25387" y="25400"/>
                  </a:lnTo>
                  <a:lnTo>
                    <a:pt x="2079244" y="25400"/>
                  </a:lnTo>
                  <a:lnTo>
                    <a:pt x="2079244" y="0"/>
                  </a:lnTo>
                  <a:lnTo>
                    <a:pt x="0" y="0"/>
                  </a:lnTo>
                  <a:lnTo>
                    <a:pt x="0" y="25400"/>
                  </a:lnTo>
                  <a:lnTo>
                    <a:pt x="0" y="3486150"/>
                  </a:lnTo>
                  <a:lnTo>
                    <a:pt x="0" y="3498850"/>
                  </a:lnTo>
                  <a:lnTo>
                    <a:pt x="0" y="3511550"/>
                  </a:lnTo>
                  <a:lnTo>
                    <a:pt x="2104644" y="3511550"/>
                  </a:lnTo>
                  <a:lnTo>
                    <a:pt x="2104644" y="3498850"/>
                  </a:lnTo>
                  <a:lnTo>
                    <a:pt x="2104644" y="3486150"/>
                  </a:lnTo>
                  <a:lnTo>
                    <a:pt x="2104644" y="25400"/>
                  </a:lnTo>
                  <a:lnTo>
                    <a:pt x="2104644" y="0"/>
                  </a:lnTo>
                  <a:close/>
                </a:path>
              </a:pathLst>
            </a:custGeom>
            <a:solidFill>
              <a:srgbClr val="6F95B4"/>
            </a:solidFill>
          </p:spPr>
          <p:txBody>
            <a:bodyPr wrap="square" lIns="0" tIns="0" rIns="0" bIns="0" rtlCol="0"/>
            <a:lstStyle/>
            <a:p>
              <a:endParaRPr sz="2400"/>
            </a:p>
          </p:txBody>
        </p:sp>
      </p:grpSp>
      <p:sp>
        <p:nvSpPr>
          <p:cNvPr id="15" name="object 15"/>
          <p:cNvSpPr txBox="1"/>
          <p:nvPr/>
        </p:nvSpPr>
        <p:spPr>
          <a:xfrm>
            <a:off x="3572767" y="3143897"/>
            <a:ext cx="2291080" cy="192360"/>
          </a:xfrm>
          <a:prstGeom prst="rect">
            <a:avLst/>
          </a:prstGeom>
          <a:solidFill>
            <a:srgbClr val="DDD4CF"/>
          </a:solidFill>
          <a:ln w="19050">
            <a:solidFill>
              <a:srgbClr val="000000"/>
            </a:solidFill>
          </a:ln>
        </p:spPr>
        <p:txBody>
          <a:bodyPr vert="horz" wrap="square" lIns="0" tIns="0" rIns="0" bIns="0" rtlCol="0">
            <a:spAutoFit/>
          </a:bodyPr>
          <a:lstStyle/>
          <a:p>
            <a:pPr marL="148163">
              <a:lnSpc>
                <a:spcPts val="1527"/>
              </a:lnSpc>
            </a:pPr>
            <a:r>
              <a:rPr sz="1333" spc="47" dirty="0">
                <a:latin typeface="Gill Sans MT"/>
                <a:cs typeface="Gill Sans MT"/>
              </a:rPr>
              <a:t>Program</a:t>
            </a:r>
            <a:r>
              <a:rPr sz="1333" spc="-80" dirty="0">
                <a:latin typeface="Gill Sans MT"/>
                <a:cs typeface="Gill Sans MT"/>
              </a:rPr>
              <a:t> </a:t>
            </a:r>
            <a:r>
              <a:rPr sz="1333" spc="-13" dirty="0">
                <a:latin typeface="Gill Sans MT"/>
                <a:cs typeface="Gill Sans MT"/>
              </a:rPr>
              <a:t>Counter</a:t>
            </a:r>
            <a:r>
              <a:rPr sz="1333" spc="-67" dirty="0">
                <a:latin typeface="Gill Sans MT"/>
                <a:cs typeface="Gill Sans MT"/>
              </a:rPr>
              <a:t> (PC)</a:t>
            </a:r>
            <a:endParaRPr sz="1333">
              <a:latin typeface="Gill Sans MT"/>
              <a:cs typeface="Gill Sans MT"/>
            </a:endParaRPr>
          </a:p>
        </p:txBody>
      </p:sp>
      <p:graphicFrame>
        <p:nvGraphicFramePr>
          <p:cNvPr id="16" name="object 16"/>
          <p:cNvGraphicFramePr>
            <a:graphicFrameLocks noGrp="1"/>
          </p:cNvGraphicFramePr>
          <p:nvPr>
            <p:extLst>
              <p:ext uri="{D42A27DB-BD31-4B8C-83A1-F6EECF244321}">
                <p14:modId xmlns:p14="http://schemas.microsoft.com/office/powerpoint/2010/main" val="402475765"/>
              </p:ext>
            </p:extLst>
          </p:nvPr>
        </p:nvGraphicFramePr>
        <p:xfrm>
          <a:off x="3560059" y="3541246"/>
          <a:ext cx="2291080" cy="1324363"/>
        </p:xfrm>
        <a:graphic>
          <a:graphicData uri="http://schemas.openxmlformats.org/drawingml/2006/table">
            <a:tbl>
              <a:tblPr firstRow="1" bandRow="1">
                <a:tableStyleId>{2D5ABB26-0587-4C30-8999-92F81FD0307C}</a:tableStyleId>
              </a:tblPr>
              <a:tblGrid>
                <a:gridCol w="2291080">
                  <a:extLst>
                    <a:ext uri="{9D8B030D-6E8A-4147-A177-3AD203B41FA5}">
                      <a16:colId xmlns:a16="http://schemas.microsoft.com/office/drawing/2014/main" val="20000"/>
                    </a:ext>
                  </a:extLst>
                </a:gridCol>
              </a:tblGrid>
              <a:tr h="157071">
                <a:tc>
                  <a:txBody>
                    <a:bodyPr/>
                    <a:lstStyle/>
                    <a:p>
                      <a:pPr>
                        <a:lnSpc>
                          <a:spcPct val="100000"/>
                        </a:lnSpc>
                      </a:pPr>
                      <a:endParaRPr sz="800">
                        <a:latin typeface="Times New Roman"/>
                        <a:cs typeface="Times New Roman"/>
                      </a:endParaRPr>
                    </a:p>
                  </a:txBody>
                  <a:tcPr marL="0" marR="0" marT="0" marB="0">
                    <a:lnL w="2857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4CF"/>
                    </a:solidFill>
                  </a:tcPr>
                </a:tc>
                <a:extLst>
                  <a:ext uri="{0D108BD9-81ED-4DB2-BD59-A6C34878D82A}">
                    <a16:rowId xmlns:a16="http://schemas.microsoft.com/office/drawing/2014/main" val="10000"/>
                  </a:ext>
                </a:extLst>
              </a:tr>
              <a:tr h="173991">
                <a:tc>
                  <a:txBody>
                    <a:bodyPr/>
                    <a:lstStyle/>
                    <a:p>
                      <a:pPr marL="113664">
                        <a:lnSpc>
                          <a:spcPts val="720"/>
                        </a:lnSpc>
                        <a:spcBef>
                          <a:spcPts val="204"/>
                        </a:spcBef>
                      </a:pPr>
                      <a:r>
                        <a:rPr sz="1300" strike="noStrike" spc="30" dirty="0">
                          <a:latin typeface="Gill Sans MT"/>
                          <a:cs typeface="Gill Sans MT"/>
                        </a:rPr>
                        <a:t> Registers</a:t>
                      </a:r>
                      <a:r>
                        <a:rPr sz="1300" strike="noStrike" spc="-120" dirty="0">
                          <a:latin typeface="Gill Sans MT"/>
                          <a:cs typeface="Gill Sans MT"/>
                        </a:rPr>
                        <a:t> </a:t>
                      </a:r>
                      <a:endParaRPr sz="1300" strike="noStrike" dirty="0">
                        <a:latin typeface="Gill Sans MT"/>
                        <a:cs typeface="Gill Sans MT"/>
                      </a:endParaRPr>
                    </a:p>
                  </a:txBody>
                  <a:tcPr marL="0" marR="0" marT="34712"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4CF"/>
                    </a:solidFill>
                  </a:tcPr>
                </a:tc>
                <a:extLst>
                  <a:ext uri="{0D108BD9-81ED-4DB2-BD59-A6C34878D82A}">
                    <a16:rowId xmlns:a16="http://schemas.microsoft.com/office/drawing/2014/main" val="10001"/>
                  </a:ext>
                </a:extLst>
              </a:tr>
              <a:tr h="160680">
                <a:tc>
                  <a:txBody>
                    <a:bodyPr/>
                    <a:lstStyle/>
                    <a:p>
                      <a:pPr>
                        <a:lnSpc>
                          <a:spcPct val="100000"/>
                        </a:lnSpc>
                      </a:pPr>
                      <a:endParaRPr sz="800">
                        <a:latin typeface="Times New Roman"/>
                        <a:cs typeface="Times New Roman"/>
                      </a:endParaRPr>
                    </a:p>
                  </a:txBody>
                  <a:tcPr marL="0" marR="0" marT="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DDD4CF"/>
                    </a:solidFill>
                  </a:tcPr>
                </a:tc>
                <a:extLst>
                  <a:ext uri="{0D108BD9-81ED-4DB2-BD59-A6C34878D82A}">
                    <a16:rowId xmlns:a16="http://schemas.microsoft.com/office/drawing/2014/main" val="10002"/>
                  </a:ext>
                </a:extLst>
              </a:tr>
              <a:tr h="167311">
                <a:tc>
                  <a:txBody>
                    <a:bodyPr/>
                    <a:lstStyle/>
                    <a:p>
                      <a:pPr>
                        <a:lnSpc>
                          <a:spcPct val="100000"/>
                        </a:lnSpc>
                      </a:pPr>
                      <a:endParaRPr sz="800">
                        <a:latin typeface="Times New Roman"/>
                        <a:cs typeface="Times New Roman"/>
                      </a:endParaRPr>
                    </a:p>
                  </a:txBody>
                  <a:tcPr marL="0" marR="0" marT="0" marB="0">
                    <a:lnL w="2857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4CF"/>
                    </a:solidFill>
                  </a:tcPr>
                </a:tc>
                <a:extLst>
                  <a:ext uri="{0D108BD9-81ED-4DB2-BD59-A6C34878D82A}">
                    <a16:rowId xmlns:a16="http://schemas.microsoft.com/office/drawing/2014/main" val="10003"/>
                  </a:ext>
                </a:extLst>
              </a:tr>
              <a:tr h="159840">
                <a:tc>
                  <a:txBody>
                    <a:bodyPr/>
                    <a:lstStyle/>
                    <a:p>
                      <a:pPr>
                        <a:lnSpc>
                          <a:spcPct val="100000"/>
                        </a:lnSpc>
                      </a:pPr>
                      <a:endParaRPr sz="800">
                        <a:latin typeface="Times New Roman"/>
                        <a:cs typeface="Times New Roman"/>
                      </a:endParaRPr>
                    </a:p>
                  </a:txBody>
                  <a:tcPr marL="0" marR="0" marT="0" marB="0">
                    <a:lnL w="2857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4CF"/>
                    </a:solidFill>
                  </a:tcPr>
                </a:tc>
                <a:extLst>
                  <a:ext uri="{0D108BD9-81ED-4DB2-BD59-A6C34878D82A}">
                    <a16:rowId xmlns:a16="http://schemas.microsoft.com/office/drawing/2014/main" val="10004"/>
                  </a:ext>
                </a:extLst>
              </a:tr>
              <a:tr h="169511">
                <a:tc>
                  <a:txBody>
                    <a:bodyPr/>
                    <a:lstStyle/>
                    <a:p>
                      <a:pPr>
                        <a:lnSpc>
                          <a:spcPct val="100000"/>
                        </a:lnSpc>
                      </a:pPr>
                      <a:endParaRPr sz="800">
                        <a:latin typeface="Times New Roman"/>
                        <a:cs typeface="Times New Roman"/>
                      </a:endParaRPr>
                    </a:p>
                  </a:txBody>
                  <a:tcPr marL="0" marR="0" marT="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4CF"/>
                    </a:solidFill>
                  </a:tcPr>
                </a:tc>
                <a:extLst>
                  <a:ext uri="{0D108BD9-81ED-4DB2-BD59-A6C34878D82A}">
                    <a16:rowId xmlns:a16="http://schemas.microsoft.com/office/drawing/2014/main" val="10005"/>
                  </a:ext>
                </a:extLst>
              </a:tr>
              <a:tr h="162392">
                <a:tc>
                  <a:txBody>
                    <a:bodyPr/>
                    <a:lstStyle/>
                    <a:p>
                      <a:pPr>
                        <a:lnSpc>
                          <a:spcPct val="100000"/>
                        </a:lnSpc>
                      </a:pPr>
                      <a:endParaRPr sz="800">
                        <a:latin typeface="Times New Roman"/>
                        <a:cs typeface="Times New Roman"/>
                      </a:endParaRPr>
                    </a:p>
                  </a:txBody>
                  <a:tcPr marL="0" marR="0" marT="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DDD4CF"/>
                    </a:solidFill>
                  </a:tcPr>
                </a:tc>
                <a:extLst>
                  <a:ext uri="{0D108BD9-81ED-4DB2-BD59-A6C34878D82A}">
                    <a16:rowId xmlns:a16="http://schemas.microsoft.com/office/drawing/2014/main" val="10006"/>
                  </a:ext>
                </a:extLst>
              </a:tr>
              <a:tr h="173567">
                <a:tc>
                  <a:txBody>
                    <a:bodyPr/>
                    <a:lstStyle/>
                    <a:p>
                      <a:pPr>
                        <a:lnSpc>
                          <a:spcPct val="100000"/>
                        </a:lnSpc>
                      </a:pPr>
                      <a:endParaRPr sz="900" dirty="0">
                        <a:latin typeface="Times New Roman"/>
                        <a:cs typeface="Times New Roman"/>
                      </a:endParaRPr>
                    </a:p>
                  </a:txBody>
                  <a:tcPr marL="0" marR="0" marT="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4CF"/>
                    </a:solidFill>
                  </a:tcPr>
                </a:tc>
                <a:extLst>
                  <a:ext uri="{0D108BD9-81ED-4DB2-BD59-A6C34878D82A}">
                    <a16:rowId xmlns:a16="http://schemas.microsoft.com/office/drawing/2014/main" val="10007"/>
                  </a:ext>
                </a:extLst>
              </a:tr>
            </a:tbl>
          </a:graphicData>
        </a:graphic>
      </p:graphicFrame>
      <p:sp>
        <p:nvSpPr>
          <p:cNvPr id="17" name="object 17"/>
          <p:cNvSpPr txBox="1"/>
          <p:nvPr/>
        </p:nvSpPr>
        <p:spPr>
          <a:xfrm>
            <a:off x="4112517" y="5107824"/>
            <a:ext cx="1214120" cy="417849"/>
          </a:xfrm>
          <a:prstGeom prst="rect">
            <a:avLst/>
          </a:prstGeom>
        </p:spPr>
        <p:txBody>
          <a:bodyPr vert="horz" wrap="square" lIns="0" tIns="14393" rIns="0" bIns="0" rtlCol="0">
            <a:spAutoFit/>
          </a:bodyPr>
          <a:lstStyle/>
          <a:p>
            <a:pPr marL="240447" marR="6773" indent="-224361">
              <a:lnSpc>
                <a:spcPct val="101000"/>
              </a:lnSpc>
              <a:spcBef>
                <a:spcPts val="113"/>
              </a:spcBef>
            </a:pPr>
            <a:r>
              <a:rPr sz="1333" spc="-60" dirty="0">
                <a:latin typeface="Gill Sans MT"/>
                <a:cs typeface="Gill Sans MT"/>
              </a:rPr>
              <a:t>A</a:t>
            </a:r>
            <a:r>
              <a:rPr sz="1333" spc="-67" dirty="0">
                <a:latin typeface="Gill Sans MT"/>
                <a:cs typeface="Gill Sans MT"/>
              </a:rPr>
              <a:t>r</a:t>
            </a:r>
            <a:r>
              <a:rPr sz="1333" spc="33" dirty="0">
                <a:latin typeface="Gill Sans MT"/>
                <a:cs typeface="Gill Sans MT"/>
              </a:rPr>
              <a:t>i</a:t>
            </a:r>
            <a:r>
              <a:rPr sz="1333" spc="13" dirty="0">
                <a:latin typeface="Gill Sans MT"/>
                <a:cs typeface="Gill Sans MT"/>
              </a:rPr>
              <a:t>t</a:t>
            </a:r>
            <a:r>
              <a:rPr sz="1333" spc="47" dirty="0">
                <a:latin typeface="Gill Sans MT"/>
                <a:cs typeface="Gill Sans MT"/>
              </a:rPr>
              <a:t>h</a:t>
            </a:r>
            <a:r>
              <a:rPr sz="1333" spc="87" dirty="0">
                <a:latin typeface="Gill Sans MT"/>
                <a:cs typeface="Gill Sans MT"/>
              </a:rPr>
              <a:t>m</a:t>
            </a:r>
            <a:r>
              <a:rPr sz="1333" spc="53" dirty="0">
                <a:latin typeface="Gill Sans MT"/>
                <a:cs typeface="Gill Sans MT"/>
              </a:rPr>
              <a:t>e</a:t>
            </a:r>
            <a:r>
              <a:rPr sz="1333" spc="13" dirty="0">
                <a:latin typeface="Gill Sans MT"/>
                <a:cs typeface="Gill Sans MT"/>
              </a:rPr>
              <a:t>t</a:t>
            </a:r>
            <a:r>
              <a:rPr sz="1333" spc="33" dirty="0">
                <a:latin typeface="Gill Sans MT"/>
                <a:cs typeface="Gill Sans MT"/>
              </a:rPr>
              <a:t>i</a:t>
            </a:r>
            <a:r>
              <a:rPr sz="1333" spc="13" dirty="0">
                <a:latin typeface="Gill Sans MT"/>
                <a:cs typeface="Gill Sans MT"/>
              </a:rPr>
              <a:t>c</a:t>
            </a:r>
            <a:r>
              <a:rPr sz="1333" spc="-100" dirty="0">
                <a:latin typeface="Gill Sans MT"/>
                <a:cs typeface="Gill Sans MT"/>
              </a:rPr>
              <a:t>-</a:t>
            </a:r>
            <a:r>
              <a:rPr sz="1333" spc="-73" dirty="0">
                <a:latin typeface="Gill Sans MT"/>
                <a:cs typeface="Gill Sans MT"/>
              </a:rPr>
              <a:t>L</a:t>
            </a:r>
            <a:r>
              <a:rPr sz="1333" spc="-80" dirty="0">
                <a:latin typeface="Gill Sans MT"/>
                <a:cs typeface="Gill Sans MT"/>
              </a:rPr>
              <a:t>o</a:t>
            </a:r>
            <a:r>
              <a:rPr sz="1333" spc="160" dirty="0">
                <a:latin typeface="Gill Sans MT"/>
                <a:cs typeface="Gill Sans MT"/>
              </a:rPr>
              <a:t>g</a:t>
            </a:r>
            <a:r>
              <a:rPr sz="1333" spc="20" dirty="0">
                <a:latin typeface="Gill Sans MT"/>
                <a:cs typeface="Gill Sans MT"/>
              </a:rPr>
              <a:t>ic  </a:t>
            </a:r>
            <a:r>
              <a:rPr sz="1333" spc="13" dirty="0">
                <a:latin typeface="Gill Sans MT"/>
                <a:cs typeface="Gill Sans MT"/>
              </a:rPr>
              <a:t>Unit</a:t>
            </a:r>
            <a:r>
              <a:rPr sz="1333" spc="-47" dirty="0">
                <a:latin typeface="Gill Sans MT"/>
                <a:cs typeface="Gill Sans MT"/>
              </a:rPr>
              <a:t> </a:t>
            </a:r>
            <a:r>
              <a:rPr sz="1333" spc="-80" dirty="0">
                <a:latin typeface="Gill Sans MT"/>
                <a:cs typeface="Gill Sans MT"/>
              </a:rPr>
              <a:t>(ALU)</a:t>
            </a:r>
            <a:endParaRPr sz="1333">
              <a:latin typeface="Gill Sans MT"/>
              <a:cs typeface="Gill Sans MT"/>
            </a:endParaRPr>
          </a:p>
        </p:txBody>
      </p:sp>
      <p:sp>
        <p:nvSpPr>
          <p:cNvPr id="18" name="object 18"/>
          <p:cNvSpPr txBox="1"/>
          <p:nvPr/>
        </p:nvSpPr>
        <p:spPr>
          <a:xfrm>
            <a:off x="3399271" y="1274442"/>
            <a:ext cx="734907" cy="221365"/>
          </a:xfrm>
          <a:prstGeom prst="rect">
            <a:avLst/>
          </a:prstGeom>
        </p:spPr>
        <p:txBody>
          <a:bodyPr vert="horz" wrap="square" lIns="0" tIns="16087" rIns="0" bIns="0" rtlCol="0">
            <a:spAutoFit/>
          </a:bodyPr>
          <a:lstStyle/>
          <a:p>
            <a:pPr marL="16933">
              <a:spcBef>
                <a:spcPts val="127"/>
              </a:spcBef>
            </a:pPr>
            <a:r>
              <a:rPr sz="1333" dirty="0">
                <a:latin typeface="Gill Sans MT"/>
                <a:cs typeface="Gill Sans MT"/>
              </a:rPr>
              <a:t>Processor</a:t>
            </a:r>
            <a:endParaRPr sz="1333">
              <a:latin typeface="Gill Sans MT"/>
              <a:cs typeface="Gill Sans MT"/>
            </a:endParaRPr>
          </a:p>
        </p:txBody>
      </p:sp>
      <p:grpSp>
        <p:nvGrpSpPr>
          <p:cNvPr id="19" name="object 19"/>
          <p:cNvGrpSpPr/>
          <p:nvPr/>
        </p:nvGrpSpPr>
        <p:grpSpPr>
          <a:xfrm>
            <a:off x="6189471" y="1635856"/>
            <a:ext cx="3679613" cy="4116493"/>
            <a:chOff x="4642103" y="1226892"/>
            <a:chExt cx="2759710" cy="3087370"/>
          </a:xfrm>
        </p:grpSpPr>
        <p:sp>
          <p:nvSpPr>
            <p:cNvPr id="20" name="object 20"/>
            <p:cNvSpPr/>
            <p:nvPr/>
          </p:nvSpPr>
          <p:spPr>
            <a:xfrm>
              <a:off x="4642103" y="1548396"/>
              <a:ext cx="725805" cy="12700"/>
            </a:xfrm>
            <a:custGeom>
              <a:avLst/>
              <a:gdLst/>
              <a:ahLst/>
              <a:cxnLst/>
              <a:rect l="l" t="t" r="r" b="b"/>
              <a:pathLst>
                <a:path w="725804" h="12700">
                  <a:moveTo>
                    <a:pt x="725424" y="0"/>
                  </a:moveTo>
                  <a:lnTo>
                    <a:pt x="0" y="0"/>
                  </a:lnTo>
                  <a:lnTo>
                    <a:pt x="0" y="12179"/>
                  </a:lnTo>
                  <a:lnTo>
                    <a:pt x="725424" y="12179"/>
                  </a:lnTo>
                  <a:lnTo>
                    <a:pt x="725424" y="0"/>
                  </a:lnTo>
                  <a:close/>
                </a:path>
              </a:pathLst>
            </a:custGeom>
            <a:solidFill>
              <a:srgbClr val="DDD4CF"/>
            </a:solidFill>
          </p:spPr>
          <p:txBody>
            <a:bodyPr wrap="square" lIns="0" tIns="0" rIns="0" bIns="0" rtlCol="0"/>
            <a:lstStyle/>
            <a:p>
              <a:endParaRPr sz="2400"/>
            </a:p>
          </p:txBody>
        </p:sp>
        <p:sp>
          <p:nvSpPr>
            <p:cNvPr id="21" name="object 21"/>
            <p:cNvSpPr/>
            <p:nvPr/>
          </p:nvSpPr>
          <p:spPr>
            <a:xfrm>
              <a:off x="5558027" y="1235963"/>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22" name="object 22"/>
            <p:cNvSpPr/>
            <p:nvPr/>
          </p:nvSpPr>
          <p:spPr>
            <a:xfrm>
              <a:off x="5548884" y="1226895"/>
              <a:ext cx="475615" cy="134620"/>
            </a:xfrm>
            <a:custGeom>
              <a:avLst/>
              <a:gdLst/>
              <a:ahLst/>
              <a:cxnLst/>
              <a:rect l="l" t="t" r="r" b="b"/>
              <a:pathLst>
                <a:path w="475614" h="134619">
                  <a:moveTo>
                    <a:pt x="475488" y="0"/>
                  </a:moveTo>
                  <a:lnTo>
                    <a:pt x="0" y="0"/>
                  </a:lnTo>
                  <a:lnTo>
                    <a:pt x="0" y="9067"/>
                  </a:lnTo>
                  <a:lnTo>
                    <a:pt x="0" y="19050"/>
                  </a:lnTo>
                  <a:lnTo>
                    <a:pt x="0" y="114300"/>
                  </a:lnTo>
                  <a:lnTo>
                    <a:pt x="0" y="123367"/>
                  </a:lnTo>
                  <a:lnTo>
                    <a:pt x="0" y="124460"/>
                  </a:lnTo>
                  <a:lnTo>
                    <a:pt x="0" y="134620"/>
                  </a:lnTo>
                  <a:lnTo>
                    <a:pt x="9144" y="134620"/>
                  </a:lnTo>
                  <a:lnTo>
                    <a:pt x="9144" y="124460"/>
                  </a:lnTo>
                  <a:lnTo>
                    <a:pt x="456463" y="124460"/>
                  </a:lnTo>
                  <a:lnTo>
                    <a:pt x="456463" y="123367"/>
                  </a:lnTo>
                  <a:lnTo>
                    <a:pt x="456463" y="114300"/>
                  </a:lnTo>
                  <a:lnTo>
                    <a:pt x="19011" y="114300"/>
                  </a:lnTo>
                  <a:lnTo>
                    <a:pt x="19011" y="19050"/>
                  </a:lnTo>
                  <a:lnTo>
                    <a:pt x="456463" y="19050"/>
                  </a:lnTo>
                  <a:lnTo>
                    <a:pt x="456463" y="114300"/>
                  </a:lnTo>
                  <a:lnTo>
                    <a:pt x="465975" y="114300"/>
                  </a:lnTo>
                  <a:lnTo>
                    <a:pt x="465975" y="123367"/>
                  </a:lnTo>
                  <a:lnTo>
                    <a:pt x="475488" y="123367"/>
                  </a:lnTo>
                  <a:lnTo>
                    <a:pt x="475488" y="114300"/>
                  </a:lnTo>
                  <a:lnTo>
                    <a:pt x="466344" y="114300"/>
                  </a:lnTo>
                  <a:lnTo>
                    <a:pt x="466344" y="19050"/>
                  </a:lnTo>
                  <a:lnTo>
                    <a:pt x="475488" y="19050"/>
                  </a:lnTo>
                  <a:lnTo>
                    <a:pt x="475488" y="9067"/>
                  </a:lnTo>
                  <a:lnTo>
                    <a:pt x="475488" y="0"/>
                  </a:lnTo>
                  <a:close/>
                </a:path>
              </a:pathLst>
            </a:custGeom>
            <a:solidFill>
              <a:srgbClr val="000000"/>
            </a:solidFill>
          </p:spPr>
          <p:txBody>
            <a:bodyPr wrap="square" lIns="0" tIns="0" rIns="0" bIns="0" rtlCol="0"/>
            <a:lstStyle/>
            <a:p>
              <a:endParaRPr sz="2400"/>
            </a:p>
          </p:txBody>
        </p:sp>
        <p:sp>
          <p:nvSpPr>
            <p:cNvPr id="23" name="object 23"/>
            <p:cNvSpPr/>
            <p:nvPr/>
          </p:nvSpPr>
          <p:spPr>
            <a:xfrm>
              <a:off x="6015227" y="1235963"/>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24" name="object 24"/>
            <p:cNvSpPr/>
            <p:nvPr/>
          </p:nvSpPr>
          <p:spPr>
            <a:xfrm>
              <a:off x="6006084" y="1226895"/>
              <a:ext cx="477520" cy="124460"/>
            </a:xfrm>
            <a:custGeom>
              <a:avLst/>
              <a:gdLst/>
              <a:ahLst/>
              <a:cxnLst/>
              <a:rect l="l" t="t" r="r" b="b"/>
              <a:pathLst>
                <a:path w="477520" h="124459">
                  <a:moveTo>
                    <a:pt x="477012" y="0"/>
                  </a:moveTo>
                  <a:lnTo>
                    <a:pt x="0" y="0"/>
                  </a:lnTo>
                  <a:lnTo>
                    <a:pt x="0" y="9067"/>
                  </a:lnTo>
                  <a:lnTo>
                    <a:pt x="0" y="19050"/>
                  </a:lnTo>
                  <a:lnTo>
                    <a:pt x="0" y="114300"/>
                  </a:lnTo>
                  <a:lnTo>
                    <a:pt x="0" y="123367"/>
                  </a:lnTo>
                  <a:lnTo>
                    <a:pt x="0" y="124460"/>
                  </a:lnTo>
                  <a:lnTo>
                    <a:pt x="9144" y="124460"/>
                  </a:lnTo>
                  <a:lnTo>
                    <a:pt x="9144" y="123367"/>
                  </a:lnTo>
                  <a:lnTo>
                    <a:pt x="457987" y="123367"/>
                  </a:lnTo>
                  <a:lnTo>
                    <a:pt x="457987" y="114300"/>
                  </a:lnTo>
                  <a:lnTo>
                    <a:pt x="19011" y="114300"/>
                  </a:lnTo>
                  <a:lnTo>
                    <a:pt x="19011" y="19050"/>
                  </a:lnTo>
                  <a:lnTo>
                    <a:pt x="457987" y="19050"/>
                  </a:lnTo>
                  <a:lnTo>
                    <a:pt x="457987" y="114300"/>
                  </a:lnTo>
                  <a:lnTo>
                    <a:pt x="467499" y="114300"/>
                  </a:lnTo>
                  <a:lnTo>
                    <a:pt x="467499" y="123367"/>
                  </a:lnTo>
                  <a:lnTo>
                    <a:pt x="477012" y="123367"/>
                  </a:lnTo>
                  <a:lnTo>
                    <a:pt x="477012" y="114300"/>
                  </a:lnTo>
                  <a:lnTo>
                    <a:pt x="467868" y="114300"/>
                  </a:lnTo>
                  <a:lnTo>
                    <a:pt x="467868" y="19050"/>
                  </a:lnTo>
                  <a:lnTo>
                    <a:pt x="477012" y="19050"/>
                  </a:lnTo>
                  <a:lnTo>
                    <a:pt x="477012" y="9067"/>
                  </a:lnTo>
                  <a:lnTo>
                    <a:pt x="477012" y="0"/>
                  </a:lnTo>
                  <a:close/>
                </a:path>
              </a:pathLst>
            </a:custGeom>
            <a:solidFill>
              <a:srgbClr val="000000"/>
            </a:solidFill>
          </p:spPr>
          <p:txBody>
            <a:bodyPr wrap="square" lIns="0" tIns="0" rIns="0" bIns="0" rtlCol="0"/>
            <a:lstStyle/>
            <a:p>
              <a:endParaRPr sz="2400"/>
            </a:p>
          </p:txBody>
        </p:sp>
        <p:sp>
          <p:nvSpPr>
            <p:cNvPr id="25" name="object 25"/>
            <p:cNvSpPr/>
            <p:nvPr/>
          </p:nvSpPr>
          <p:spPr>
            <a:xfrm>
              <a:off x="6473951" y="1235963"/>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26" name="object 26"/>
            <p:cNvSpPr/>
            <p:nvPr/>
          </p:nvSpPr>
          <p:spPr>
            <a:xfrm>
              <a:off x="6464808" y="1226895"/>
              <a:ext cx="475615" cy="124460"/>
            </a:xfrm>
            <a:custGeom>
              <a:avLst/>
              <a:gdLst/>
              <a:ahLst/>
              <a:cxnLst/>
              <a:rect l="l" t="t" r="r" b="b"/>
              <a:pathLst>
                <a:path w="475615" h="124459">
                  <a:moveTo>
                    <a:pt x="475488" y="0"/>
                  </a:moveTo>
                  <a:lnTo>
                    <a:pt x="0" y="0"/>
                  </a:lnTo>
                  <a:lnTo>
                    <a:pt x="0" y="9067"/>
                  </a:lnTo>
                  <a:lnTo>
                    <a:pt x="0" y="19050"/>
                  </a:lnTo>
                  <a:lnTo>
                    <a:pt x="0" y="114300"/>
                  </a:lnTo>
                  <a:lnTo>
                    <a:pt x="0" y="123367"/>
                  </a:lnTo>
                  <a:lnTo>
                    <a:pt x="0" y="124460"/>
                  </a:lnTo>
                  <a:lnTo>
                    <a:pt x="9144" y="124460"/>
                  </a:lnTo>
                  <a:lnTo>
                    <a:pt x="9144" y="123367"/>
                  </a:lnTo>
                  <a:lnTo>
                    <a:pt x="456463" y="123367"/>
                  </a:lnTo>
                  <a:lnTo>
                    <a:pt x="456463" y="114300"/>
                  </a:lnTo>
                  <a:lnTo>
                    <a:pt x="19011" y="114300"/>
                  </a:lnTo>
                  <a:lnTo>
                    <a:pt x="19011" y="19050"/>
                  </a:lnTo>
                  <a:lnTo>
                    <a:pt x="456463" y="19050"/>
                  </a:lnTo>
                  <a:lnTo>
                    <a:pt x="456463" y="114300"/>
                  </a:lnTo>
                  <a:lnTo>
                    <a:pt x="465975" y="114300"/>
                  </a:lnTo>
                  <a:lnTo>
                    <a:pt x="465975" y="123367"/>
                  </a:lnTo>
                  <a:lnTo>
                    <a:pt x="475488" y="123367"/>
                  </a:lnTo>
                  <a:lnTo>
                    <a:pt x="475488" y="114300"/>
                  </a:lnTo>
                  <a:lnTo>
                    <a:pt x="466344" y="114300"/>
                  </a:lnTo>
                  <a:lnTo>
                    <a:pt x="466344" y="19050"/>
                  </a:lnTo>
                  <a:lnTo>
                    <a:pt x="475488" y="19050"/>
                  </a:lnTo>
                  <a:lnTo>
                    <a:pt x="475488" y="9067"/>
                  </a:lnTo>
                  <a:lnTo>
                    <a:pt x="475488" y="0"/>
                  </a:lnTo>
                  <a:close/>
                </a:path>
              </a:pathLst>
            </a:custGeom>
            <a:solidFill>
              <a:srgbClr val="000000"/>
            </a:solidFill>
          </p:spPr>
          <p:txBody>
            <a:bodyPr wrap="square" lIns="0" tIns="0" rIns="0" bIns="0" rtlCol="0"/>
            <a:lstStyle/>
            <a:p>
              <a:endParaRPr sz="2400"/>
            </a:p>
          </p:txBody>
        </p:sp>
        <p:sp>
          <p:nvSpPr>
            <p:cNvPr id="27" name="object 27"/>
            <p:cNvSpPr/>
            <p:nvPr/>
          </p:nvSpPr>
          <p:spPr>
            <a:xfrm>
              <a:off x="6931151" y="1235963"/>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28" name="object 28"/>
            <p:cNvSpPr/>
            <p:nvPr/>
          </p:nvSpPr>
          <p:spPr>
            <a:xfrm>
              <a:off x="6922008" y="1226895"/>
              <a:ext cx="477520" cy="134620"/>
            </a:xfrm>
            <a:custGeom>
              <a:avLst/>
              <a:gdLst/>
              <a:ahLst/>
              <a:cxnLst/>
              <a:rect l="l" t="t" r="r" b="b"/>
              <a:pathLst>
                <a:path w="477520" h="134619">
                  <a:moveTo>
                    <a:pt x="477012" y="0"/>
                  </a:moveTo>
                  <a:lnTo>
                    <a:pt x="0" y="0"/>
                  </a:lnTo>
                  <a:lnTo>
                    <a:pt x="0" y="19050"/>
                  </a:lnTo>
                  <a:lnTo>
                    <a:pt x="0" y="114300"/>
                  </a:lnTo>
                  <a:lnTo>
                    <a:pt x="0" y="123367"/>
                  </a:lnTo>
                  <a:lnTo>
                    <a:pt x="0" y="124460"/>
                  </a:lnTo>
                  <a:lnTo>
                    <a:pt x="9144" y="124460"/>
                  </a:lnTo>
                  <a:lnTo>
                    <a:pt x="9144" y="123367"/>
                  </a:lnTo>
                  <a:lnTo>
                    <a:pt x="457987" y="123367"/>
                  </a:lnTo>
                  <a:lnTo>
                    <a:pt x="457987" y="114300"/>
                  </a:lnTo>
                  <a:lnTo>
                    <a:pt x="19011" y="114300"/>
                  </a:lnTo>
                  <a:lnTo>
                    <a:pt x="19011" y="19050"/>
                  </a:lnTo>
                  <a:lnTo>
                    <a:pt x="457987" y="19050"/>
                  </a:lnTo>
                  <a:lnTo>
                    <a:pt x="457987" y="114300"/>
                  </a:lnTo>
                  <a:lnTo>
                    <a:pt x="467499" y="114300"/>
                  </a:lnTo>
                  <a:lnTo>
                    <a:pt x="467499" y="123367"/>
                  </a:lnTo>
                  <a:lnTo>
                    <a:pt x="467499" y="124460"/>
                  </a:lnTo>
                  <a:lnTo>
                    <a:pt x="467868" y="124460"/>
                  </a:lnTo>
                  <a:lnTo>
                    <a:pt x="467868" y="134620"/>
                  </a:lnTo>
                  <a:lnTo>
                    <a:pt x="477012" y="134620"/>
                  </a:lnTo>
                  <a:lnTo>
                    <a:pt x="477012" y="124460"/>
                  </a:lnTo>
                  <a:lnTo>
                    <a:pt x="477012" y="123367"/>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29" name="object 29"/>
            <p:cNvSpPr/>
            <p:nvPr/>
          </p:nvSpPr>
          <p:spPr>
            <a:xfrm>
              <a:off x="5558027" y="1350263"/>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30" name="object 30"/>
            <p:cNvSpPr/>
            <p:nvPr/>
          </p:nvSpPr>
          <p:spPr>
            <a:xfrm>
              <a:off x="5548884" y="1341195"/>
              <a:ext cx="475615" cy="134620"/>
            </a:xfrm>
            <a:custGeom>
              <a:avLst/>
              <a:gdLst/>
              <a:ahLst/>
              <a:cxnLst/>
              <a:rect l="l" t="t" r="r" b="b"/>
              <a:pathLst>
                <a:path w="475614" h="134619">
                  <a:moveTo>
                    <a:pt x="475488" y="0"/>
                  </a:moveTo>
                  <a:lnTo>
                    <a:pt x="0" y="0"/>
                  </a:lnTo>
                  <a:lnTo>
                    <a:pt x="0" y="9067"/>
                  </a:lnTo>
                  <a:lnTo>
                    <a:pt x="0" y="19050"/>
                  </a:lnTo>
                  <a:lnTo>
                    <a:pt x="0" y="114300"/>
                  </a:lnTo>
                  <a:lnTo>
                    <a:pt x="0" y="123367"/>
                  </a:lnTo>
                  <a:lnTo>
                    <a:pt x="0" y="124460"/>
                  </a:lnTo>
                  <a:lnTo>
                    <a:pt x="0" y="134620"/>
                  </a:lnTo>
                  <a:lnTo>
                    <a:pt x="9144" y="134620"/>
                  </a:lnTo>
                  <a:lnTo>
                    <a:pt x="9144" y="124460"/>
                  </a:lnTo>
                  <a:lnTo>
                    <a:pt x="456463" y="124460"/>
                  </a:lnTo>
                  <a:lnTo>
                    <a:pt x="456463" y="123367"/>
                  </a:lnTo>
                  <a:lnTo>
                    <a:pt x="456463" y="114300"/>
                  </a:lnTo>
                  <a:lnTo>
                    <a:pt x="19011" y="114300"/>
                  </a:lnTo>
                  <a:lnTo>
                    <a:pt x="19011" y="19050"/>
                  </a:lnTo>
                  <a:lnTo>
                    <a:pt x="456463" y="19050"/>
                  </a:lnTo>
                  <a:lnTo>
                    <a:pt x="456463" y="114300"/>
                  </a:lnTo>
                  <a:lnTo>
                    <a:pt x="465975" y="114300"/>
                  </a:lnTo>
                  <a:lnTo>
                    <a:pt x="465975" y="123367"/>
                  </a:lnTo>
                  <a:lnTo>
                    <a:pt x="475488" y="123367"/>
                  </a:lnTo>
                  <a:lnTo>
                    <a:pt x="475488" y="114300"/>
                  </a:lnTo>
                  <a:lnTo>
                    <a:pt x="466344" y="114300"/>
                  </a:lnTo>
                  <a:lnTo>
                    <a:pt x="466344" y="19050"/>
                  </a:lnTo>
                  <a:lnTo>
                    <a:pt x="475488" y="19050"/>
                  </a:lnTo>
                  <a:lnTo>
                    <a:pt x="475488" y="9067"/>
                  </a:lnTo>
                  <a:lnTo>
                    <a:pt x="475488" y="0"/>
                  </a:lnTo>
                  <a:close/>
                </a:path>
              </a:pathLst>
            </a:custGeom>
            <a:solidFill>
              <a:srgbClr val="000000"/>
            </a:solidFill>
          </p:spPr>
          <p:txBody>
            <a:bodyPr wrap="square" lIns="0" tIns="0" rIns="0" bIns="0" rtlCol="0"/>
            <a:lstStyle/>
            <a:p>
              <a:endParaRPr sz="2400"/>
            </a:p>
          </p:txBody>
        </p:sp>
        <p:sp>
          <p:nvSpPr>
            <p:cNvPr id="31" name="object 31"/>
            <p:cNvSpPr/>
            <p:nvPr/>
          </p:nvSpPr>
          <p:spPr>
            <a:xfrm>
              <a:off x="6015227" y="1350263"/>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32" name="object 32"/>
            <p:cNvSpPr/>
            <p:nvPr/>
          </p:nvSpPr>
          <p:spPr>
            <a:xfrm>
              <a:off x="6006084" y="1341195"/>
              <a:ext cx="477520" cy="124460"/>
            </a:xfrm>
            <a:custGeom>
              <a:avLst/>
              <a:gdLst/>
              <a:ahLst/>
              <a:cxnLst/>
              <a:rect l="l" t="t" r="r" b="b"/>
              <a:pathLst>
                <a:path w="477520" h="124459">
                  <a:moveTo>
                    <a:pt x="477012" y="0"/>
                  </a:moveTo>
                  <a:lnTo>
                    <a:pt x="0" y="0"/>
                  </a:lnTo>
                  <a:lnTo>
                    <a:pt x="0" y="9067"/>
                  </a:lnTo>
                  <a:lnTo>
                    <a:pt x="0" y="19050"/>
                  </a:lnTo>
                  <a:lnTo>
                    <a:pt x="0" y="114300"/>
                  </a:lnTo>
                  <a:lnTo>
                    <a:pt x="0" y="123367"/>
                  </a:lnTo>
                  <a:lnTo>
                    <a:pt x="0" y="124460"/>
                  </a:lnTo>
                  <a:lnTo>
                    <a:pt x="9144" y="124460"/>
                  </a:lnTo>
                  <a:lnTo>
                    <a:pt x="9144" y="123367"/>
                  </a:lnTo>
                  <a:lnTo>
                    <a:pt x="457987" y="123367"/>
                  </a:lnTo>
                  <a:lnTo>
                    <a:pt x="457987" y="114300"/>
                  </a:lnTo>
                  <a:lnTo>
                    <a:pt x="19011" y="114300"/>
                  </a:lnTo>
                  <a:lnTo>
                    <a:pt x="19011" y="19050"/>
                  </a:lnTo>
                  <a:lnTo>
                    <a:pt x="457987" y="19050"/>
                  </a:lnTo>
                  <a:lnTo>
                    <a:pt x="457987" y="114300"/>
                  </a:lnTo>
                  <a:lnTo>
                    <a:pt x="467499" y="114300"/>
                  </a:lnTo>
                  <a:lnTo>
                    <a:pt x="467499" y="123367"/>
                  </a:lnTo>
                  <a:lnTo>
                    <a:pt x="477012" y="123367"/>
                  </a:lnTo>
                  <a:lnTo>
                    <a:pt x="477012" y="114300"/>
                  </a:lnTo>
                  <a:lnTo>
                    <a:pt x="467868" y="114300"/>
                  </a:lnTo>
                  <a:lnTo>
                    <a:pt x="467868" y="19050"/>
                  </a:lnTo>
                  <a:lnTo>
                    <a:pt x="477012" y="19050"/>
                  </a:lnTo>
                  <a:lnTo>
                    <a:pt x="477012" y="9067"/>
                  </a:lnTo>
                  <a:lnTo>
                    <a:pt x="477012" y="0"/>
                  </a:lnTo>
                  <a:close/>
                </a:path>
              </a:pathLst>
            </a:custGeom>
            <a:solidFill>
              <a:srgbClr val="000000"/>
            </a:solidFill>
          </p:spPr>
          <p:txBody>
            <a:bodyPr wrap="square" lIns="0" tIns="0" rIns="0" bIns="0" rtlCol="0"/>
            <a:lstStyle/>
            <a:p>
              <a:endParaRPr sz="2400"/>
            </a:p>
          </p:txBody>
        </p:sp>
        <p:sp>
          <p:nvSpPr>
            <p:cNvPr id="33" name="object 33"/>
            <p:cNvSpPr/>
            <p:nvPr/>
          </p:nvSpPr>
          <p:spPr>
            <a:xfrm>
              <a:off x="6473951" y="1350263"/>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34" name="object 34"/>
            <p:cNvSpPr/>
            <p:nvPr/>
          </p:nvSpPr>
          <p:spPr>
            <a:xfrm>
              <a:off x="6464808" y="1341195"/>
              <a:ext cx="475615" cy="124460"/>
            </a:xfrm>
            <a:custGeom>
              <a:avLst/>
              <a:gdLst/>
              <a:ahLst/>
              <a:cxnLst/>
              <a:rect l="l" t="t" r="r" b="b"/>
              <a:pathLst>
                <a:path w="475615" h="124459">
                  <a:moveTo>
                    <a:pt x="475488" y="0"/>
                  </a:moveTo>
                  <a:lnTo>
                    <a:pt x="0" y="0"/>
                  </a:lnTo>
                  <a:lnTo>
                    <a:pt x="0" y="9067"/>
                  </a:lnTo>
                  <a:lnTo>
                    <a:pt x="0" y="19050"/>
                  </a:lnTo>
                  <a:lnTo>
                    <a:pt x="0" y="114300"/>
                  </a:lnTo>
                  <a:lnTo>
                    <a:pt x="0" y="123367"/>
                  </a:lnTo>
                  <a:lnTo>
                    <a:pt x="0" y="124460"/>
                  </a:lnTo>
                  <a:lnTo>
                    <a:pt x="9144" y="124460"/>
                  </a:lnTo>
                  <a:lnTo>
                    <a:pt x="9144" y="123367"/>
                  </a:lnTo>
                  <a:lnTo>
                    <a:pt x="456463" y="123367"/>
                  </a:lnTo>
                  <a:lnTo>
                    <a:pt x="456463" y="114300"/>
                  </a:lnTo>
                  <a:lnTo>
                    <a:pt x="19011" y="114300"/>
                  </a:lnTo>
                  <a:lnTo>
                    <a:pt x="19011" y="19050"/>
                  </a:lnTo>
                  <a:lnTo>
                    <a:pt x="456463" y="19050"/>
                  </a:lnTo>
                  <a:lnTo>
                    <a:pt x="456463" y="114300"/>
                  </a:lnTo>
                  <a:lnTo>
                    <a:pt x="465975" y="114300"/>
                  </a:lnTo>
                  <a:lnTo>
                    <a:pt x="465975" y="123367"/>
                  </a:lnTo>
                  <a:lnTo>
                    <a:pt x="475488" y="123367"/>
                  </a:lnTo>
                  <a:lnTo>
                    <a:pt x="475488" y="114300"/>
                  </a:lnTo>
                  <a:lnTo>
                    <a:pt x="466344" y="114300"/>
                  </a:lnTo>
                  <a:lnTo>
                    <a:pt x="466344" y="19050"/>
                  </a:lnTo>
                  <a:lnTo>
                    <a:pt x="475488" y="19050"/>
                  </a:lnTo>
                  <a:lnTo>
                    <a:pt x="475488" y="9067"/>
                  </a:lnTo>
                  <a:lnTo>
                    <a:pt x="475488" y="0"/>
                  </a:lnTo>
                  <a:close/>
                </a:path>
              </a:pathLst>
            </a:custGeom>
            <a:solidFill>
              <a:srgbClr val="000000"/>
            </a:solidFill>
          </p:spPr>
          <p:txBody>
            <a:bodyPr wrap="square" lIns="0" tIns="0" rIns="0" bIns="0" rtlCol="0"/>
            <a:lstStyle/>
            <a:p>
              <a:endParaRPr sz="2400"/>
            </a:p>
          </p:txBody>
        </p:sp>
        <p:sp>
          <p:nvSpPr>
            <p:cNvPr id="35" name="object 35"/>
            <p:cNvSpPr/>
            <p:nvPr/>
          </p:nvSpPr>
          <p:spPr>
            <a:xfrm>
              <a:off x="6931151" y="1350263"/>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36" name="object 36"/>
            <p:cNvSpPr/>
            <p:nvPr/>
          </p:nvSpPr>
          <p:spPr>
            <a:xfrm>
              <a:off x="6922008" y="1341195"/>
              <a:ext cx="477520" cy="134620"/>
            </a:xfrm>
            <a:custGeom>
              <a:avLst/>
              <a:gdLst/>
              <a:ahLst/>
              <a:cxnLst/>
              <a:rect l="l" t="t" r="r" b="b"/>
              <a:pathLst>
                <a:path w="477520" h="134619">
                  <a:moveTo>
                    <a:pt x="477012" y="0"/>
                  </a:moveTo>
                  <a:lnTo>
                    <a:pt x="0" y="0"/>
                  </a:lnTo>
                  <a:lnTo>
                    <a:pt x="0" y="19050"/>
                  </a:lnTo>
                  <a:lnTo>
                    <a:pt x="0" y="114300"/>
                  </a:lnTo>
                  <a:lnTo>
                    <a:pt x="0" y="123367"/>
                  </a:lnTo>
                  <a:lnTo>
                    <a:pt x="0" y="124460"/>
                  </a:lnTo>
                  <a:lnTo>
                    <a:pt x="9144" y="124460"/>
                  </a:lnTo>
                  <a:lnTo>
                    <a:pt x="9144" y="123367"/>
                  </a:lnTo>
                  <a:lnTo>
                    <a:pt x="457987" y="123367"/>
                  </a:lnTo>
                  <a:lnTo>
                    <a:pt x="457987" y="114300"/>
                  </a:lnTo>
                  <a:lnTo>
                    <a:pt x="19011" y="114300"/>
                  </a:lnTo>
                  <a:lnTo>
                    <a:pt x="19011" y="19050"/>
                  </a:lnTo>
                  <a:lnTo>
                    <a:pt x="457987" y="19050"/>
                  </a:lnTo>
                  <a:lnTo>
                    <a:pt x="457987" y="114300"/>
                  </a:lnTo>
                  <a:lnTo>
                    <a:pt x="467499" y="114300"/>
                  </a:lnTo>
                  <a:lnTo>
                    <a:pt x="467499" y="123367"/>
                  </a:lnTo>
                  <a:lnTo>
                    <a:pt x="467499" y="124460"/>
                  </a:lnTo>
                  <a:lnTo>
                    <a:pt x="467868" y="124460"/>
                  </a:lnTo>
                  <a:lnTo>
                    <a:pt x="467868" y="134620"/>
                  </a:lnTo>
                  <a:lnTo>
                    <a:pt x="477012" y="134620"/>
                  </a:lnTo>
                  <a:lnTo>
                    <a:pt x="477012" y="124460"/>
                  </a:lnTo>
                  <a:lnTo>
                    <a:pt x="477012" y="123367"/>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37" name="object 37"/>
            <p:cNvSpPr/>
            <p:nvPr/>
          </p:nvSpPr>
          <p:spPr>
            <a:xfrm>
              <a:off x="5558027" y="1464563"/>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38" name="object 38"/>
            <p:cNvSpPr/>
            <p:nvPr/>
          </p:nvSpPr>
          <p:spPr>
            <a:xfrm>
              <a:off x="5548884" y="1455495"/>
              <a:ext cx="475615" cy="134620"/>
            </a:xfrm>
            <a:custGeom>
              <a:avLst/>
              <a:gdLst/>
              <a:ahLst/>
              <a:cxnLst/>
              <a:rect l="l" t="t" r="r" b="b"/>
              <a:pathLst>
                <a:path w="475614" h="134619">
                  <a:moveTo>
                    <a:pt x="475488" y="0"/>
                  </a:moveTo>
                  <a:lnTo>
                    <a:pt x="0" y="0"/>
                  </a:lnTo>
                  <a:lnTo>
                    <a:pt x="0" y="9067"/>
                  </a:lnTo>
                  <a:lnTo>
                    <a:pt x="0" y="19050"/>
                  </a:lnTo>
                  <a:lnTo>
                    <a:pt x="0" y="114300"/>
                  </a:lnTo>
                  <a:lnTo>
                    <a:pt x="0" y="123367"/>
                  </a:lnTo>
                  <a:lnTo>
                    <a:pt x="0" y="124460"/>
                  </a:lnTo>
                  <a:lnTo>
                    <a:pt x="0" y="134620"/>
                  </a:lnTo>
                  <a:lnTo>
                    <a:pt x="9144" y="134620"/>
                  </a:lnTo>
                  <a:lnTo>
                    <a:pt x="9144" y="124460"/>
                  </a:lnTo>
                  <a:lnTo>
                    <a:pt x="456463" y="124460"/>
                  </a:lnTo>
                  <a:lnTo>
                    <a:pt x="456463" y="123367"/>
                  </a:lnTo>
                  <a:lnTo>
                    <a:pt x="456463" y="114300"/>
                  </a:lnTo>
                  <a:lnTo>
                    <a:pt x="19011" y="114300"/>
                  </a:lnTo>
                  <a:lnTo>
                    <a:pt x="19011" y="19050"/>
                  </a:lnTo>
                  <a:lnTo>
                    <a:pt x="456463" y="19050"/>
                  </a:lnTo>
                  <a:lnTo>
                    <a:pt x="456463" y="114300"/>
                  </a:lnTo>
                  <a:lnTo>
                    <a:pt x="465975" y="114300"/>
                  </a:lnTo>
                  <a:lnTo>
                    <a:pt x="465975" y="123367"/>
                  </a:lnTo>
                  <a:lnTo>
                    <a:pt x="475488" y="123367"/>
                  </a:lnTo>
                  <a:lnTo>
                    <a:pt x="475488" y="114300"/>
                  </a:lnTo>
                  <a:lnTo>
                    <a:pt x="466344" y="114300"/>
                  </a:lnTo>
                  <a:lnTo>
                    <a:pt x="466344" y="19050"/>
                  </a:lnTo>
                  <a:lnTo>
                    <a:pt x="475488" y="19050"/>
                  </a:lnTo>
                  <a:lnTo>
                    <a:pt x="475488" y="9067"/>
                  </a:lnTo>
                  <a:lnTo>
                    <a:pt x="475488" y="0"/>
                  </a:lnTo>
                  <a:close/>
                </a:path>
              </a:pathLst>
            </a:custGeom>
            <a:solidFill>
              <a:srgbClr val="000000"/>
            </a:solidFill>
          </p:spPr>
          <p:txBody>
            <a:bodyPr wrap="square" lIns="0" tIns="0" rIns="0" bIns="0" rtlCol="0"/>
            <a:lstStyle/>
            <a:p>
              <a:endParaRPr sz="2400"/>
            </a:p>
          </p:txBody>
        </p:sp>
        <p:sp>
          <p:nvSpPr>
            <p:cNvPr id="39" name="object 39"/>
            <p:cNvSpPr/>
            <p:nvPr/>
          </p:nvSpPr>
          <p:spPr>
            <a:xfrm>
              <a:off x="6015227" y="1464563"/>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40" name="object 40"/>
            <p:cNvSpPr/>
            <p:nvPr/>
          </p:nvSpPr>
          <p:spPr>
            <a:xfrm>
              <a:off x="6006084" y="1455495"/>
              <a:ext cx="477520" cy="124460"/>
            </a:xfrm>
            <a:custGeom>
              <a:avLst/>
              <a:gdLst/>
              <a:ahLst/>
              <a:cxnLst/>
              <a:rect l="l" t="t" r="r" b="b"/>
              <a:pathLst>
                <a:path w="477520" h="124459">
                  <a:moveTo>
                    <a:pt x="477012" y="0"/>
                  </a:moveTo>
                  <a:lnTo>
                    <a:pt x="0" y="0"/>
                  </a:lnTo>
                  <a:lnTo>
                    <a:pt x="0" y="9067"/>
                  </a:lnTo>
                  <a:lnTo>
                    <a:pt x="0" y="19050"/>
                  </a:lnTo>
                  <a:lnTo>
                    <a:pt x="0" y="114300"/>
                  </a:lnTo>
                  <a:lnTo>
                    <a:pt x="0" y="123367"/>
                  </a:lnTo>
                  <a:lnTo>
                    <a:pt x="0" y="124460"/>
                  </a:lnTo>
                  <a:lnTo>
                    <a:pt x="9144" y="124460"/>
                  </a:lnTo>
                  <a:lnTo>
                    <a:pt x="9144" y="123367"/>
                  </a:lnTo>
                  <a:lnTo>
                    <a:pt x="457987" y="123367"/>
                  </a:lnTo>
                  <a:lnTo>
                    <a:pt x="457987" y="114300"/>
                  </a:lnTo>
                  <a:lnTo>
                    <a:pt x="19011" y="114300"/>
                  </a:lnTo>
                  <a:lnTo>
                    <a:pt x="19011" y="19050"/>
                  </a:lnTo>
                  <a:lnTo>
                    <a:pt x="457987" y="19050"/>
                  </a:lnTo>
                  <a:lnTo>
                    <a:pt x="457987" y="114300"/>
                  </a:lnTo>
                  <a:lnTo>
                    <a:pt x="467499" y="114300"/>
                  </a:lnTo>
                  <a:lnTo>
                    <a:pt x="467499" y="123367"/>
                  </a:lnTo>
                  <a:lnTo>
                    <a:pt x="477012" y="123367"/>
                  </a:lnTo>
                  <a:lnTo>
                    <a:pt x="477012" y="114300"/>
                  </a:lnTo>
                  <a:lnTo>
                    <a:pt x="467868" y="114300"/>
                  </a:lnTo>
                  <a:lnTo>
                    <a:pt x="467868" y="19050"/>
                  </a:lnTo>
                  <a:lnTo>
                    <a:pt x="477012" y="19050"/>
                  </a:lnTo>
                  <a:lnTo>
                    <a:pt x="477012" y="9067"/>
                  </a:lnTo>
                  <a:lnTo>
                    <a:pt x="477012" y="0"/>
                  </a:lnTo>
                  <a:close/>
                </a:path>
              </a:pathLst>
            </a:custGeom>
            <a:solidFill>
              <a:srgbClr val="000000"/>
            </a:solidFill>
          </p:spPr>
          <p:txBody>
            <a:bodyPr wrap="square" lIns="0" tIns="0" rIns="0" bIns="0" rtlCol="0"/>
            <a:lstStyle/>
            <a:p>
              <a:endParaRPr sz="2400"/>
            </a:p>
          </p:txBody>
        </p:sp>
        <p:sp>
          <p:nvSpPr>
            <p:cNvPr id="41" name="object 41"/>
            <p:cNvSpPr/>
            <p:nvPr/>
          </p:nvSpPr>
          <p:spPr>
            <a:xfrm>
              <a:off x="6473951" y="1464563"/>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42" name="object 42"/>
            <p:cNvSpPr/>
            <p:nvPr/>
          </p:nvSpPr>
          <p:spPr>
            <a:xfrm>
              <a:off x="6464808" y="1455495"/>
              <a:ext cx="475615" cy="124460"/>
            </a:xfrm>
            <a:custGeom>
              <a:avLst/>
              <a:gdLst/>
              <a:ahLst/>
              <a:cxnLst/>
              <a:rect l="l" t="t" r="r" b="b"/>
              <a:pathLst>
                <a:path w="475615" h="124459">
                  <a:moveTo>
                    <a:pt x="475488" y="0"/>
                  </a:moveTo>
                  <a:lnTo>
                    <a:pt x="0" y="0"/>
                  </a:lnTo>
                  <a:lnTo>
                    <a:pt x="0" y="9067"/>
                  </a:lnTo>
                  <a:lnTo>
                    <a:pt x="0" y="19050"/>
                  </a:lnTo>
                  <a:lnTo>
                    <a:pt x="0" y="114300"/>
                  </a:lnTo>
                  <a:lnTo>
                    <a:pt x="0" y="123367"/>
                  </a:lnTo>
                  <a:lnTo>
                    <a:pt x="0" y="124460"/>
                  </a:lnTo>
                  <a:lnTo>
                    <a:pt x="9144" y="124460"/>
                  </a:lnTo>
                  <a:lnTo>
                    <a:pt x="9144" y="123367"/>
                  </a:lnTo>
                  <a:lnTo>
                    <a:pt x="456463" y="123367"/>
                  </a:lnTo>
                  <a:lnTo>
                    <a:pt x="456463" y="114300"/>
                  </a:lnTo>
                  <a:lnTo>
                    <a:pt x="19011" y="114300"/>
                  </a:lnTo>
                  <a:lnTo>
                    <a:pt x="19011" y="19050"/>
                  </a:lnTo>
                  <a:lnTo>
                    <a:pt x="456463" y="19050"/>
                  </a:lnTo>
                  <a:lnTo>
                    <a:pt x="456463" y="114300"/>
                  </a:lnTo>
                  <a:lnTo>
                    <a:pt x="465975" y="114300"/>
                  </a:lnTo>
                  <a:lnTo>
                    <a:pt x="465975" y="123367"/>
                  </a:lnTo>
                  <a:lnTo>
                    <a:pt x="475488" y="123367"/>
                  </a:lnTo>
                  <a:lnTo>
                    <a:pt x="475488" y="114300"/>
                  </a:lnTo>
                  <a:lnTo>
                    <a:pt x="466344" y="114300"/>
                  </a:lnTo>
                  <a:lnTo>
                    <a:pt x="466344" y="19050"/>
                  </a:lnTo>
                  <a:lnTo>
                    <a:pt x="475488" y="19050"/>
                  </a:lnTo>
                  <a:lnTo>
                    <a:pt x="475488" y="9067"/>
                  </a:lnTo>
                  <a:lnTo>
                    <a:pt x="475488" y="0"/>
                  </a:lnTo>
                  <a:close/>
                </a:path>
              </a:pathLst>
            </a:custGeom>
            <a:solidFill>
              <a:srgbClr val="000000"/>
            </a:solidFill>
          </p:spPr>
          <p:txBody>
            <a:bodyPr wrap="square" lIns="0" tIns="0" rIns="0" bIns="0" rtlCol="0"/>
            <a:lstStyle/>
            <a:p>
              <a:endParaRPr sz="2400"/>
            </a:p>
          </p:txBody>
        </p:sp>
        <p:sp>
          <p:nvSpPr>
            <p:cNvPr id="43" name="object 43"/>
            <p:cNvSpPr/>
            <p:nvPr/>
          </p:nvSpPr>
          <p:spPr>
            <a:xfrm>
              <a:off x="6931151" y="1464563"/>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44" name="object 44"/>
            <p:cNvSpPr/>
            <p:nvPr/>
          </p:nvSpPr>
          <p:spPr>
            <a:xfrm>
              <a:off x="6922008" y="1455495"/>
              <a:ext cx="477520" cy="134620"/>
            </a:xfrm>
            <a:custGeom>
              <a:avLst/>
              <a:gdLst/>
              <a:ahLst/>
              <a:cxnLst/>
              <a:rect l="l" t="t" r="r" b="b"/>
              <a:pathLst>
                <a:path w="477520" h="134619">
                  <a:moveTo>
                    <a:pt x="477012" y="0"/>
                  </a:moveTo>
                  <a:lnTo>
                    <a:pt x="0" y="0"/>
                  </a:lnTo>
                  <a:lnTo>
                    <a:pt x="0" y="19050"/>
                  </a:lnTo>
                  <a:lnTo>
                    <a:pt x="0" y="114300"/>
                  </a:lnTo>
                  <a:lnTo>
                    <a:pt x="0" y="123367"/>
                  </a:lnTo>
                  <a:lnTo>
                    <a:pt x="0" y="124460"/>
                  </a:lnTo>
                  <a:lnTo>
                    <a:pt x="9144" y="124460"/>
                  </a:lnTo>
                  <a:lnTo>
                    <a:pt x="9144" y="123367"/>
                  </a:lnTo>
                  <a:lnTo>
                    <a:pt x="457987" y="123367"/>
                  </a:lnTo>
                  <a:lnTo>
                    <a:pt x="457987" y="114300"/>
                  </a:lnTo>
                  <a:lnTo>
                    <a:pt x="19011" y="114300"/>
                  </a:lnTo>
                  <a:lnTo>
                    <a:pt x="19011" y="19050"/>
                  </a:lnTo>
                  <a:lnTo>
                    <a:pt x="457987" y="19050"/>
                  </a:lnTo>
                  <a:lnTo>
                    <a:pt x="457987" y="114300"/>
                  </a:lnTo>
                  <a:lnTo>
                    <a:pt x="467499" y="114300"/>
                  </a:lnTo>
                  <a:lnTo>
                    <a:pt x="467499" y="123367"/>
                  </a:lnTo>
                  <a:lnTo>
                    <a:pt x="467499" y="124460"/>
                  </a:lnTo>
                  <a:lnTo>
                    <a:pt x="467868" y="124460"/>
                  </a:lnTo>
                  <a:lnTo>
                    <a:pt x="467868" y="134620"/>
                  </a:lnTo>
                  <a:lnTo>
                    <a:pt x="477012" y="134620"/>
                  </a:lnTo>
                  <a:lnTo>
                    <a:pt x="477012" y="124460"/>
                  </a:lnTo>
                  <a:lnTo>
                    <a:pt x="477012" y="123367"/>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45" name="object 45"/>
            <p:cNvSpPr/>
            <p:nvPr/>
          </p:nvSpPr>
          <p:spPr>
            <a:xfrm>
              <a:off x="5558027" y="1578863"/>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46" name="object 46"/>
            <p:cNvSpPr/>
            <p:nvPr/>
          </p:nvSpPr>
          <p:spPr>
            <a:xfrm>
              <a:off x="5548884" y="1569795"/>
              <a:ext cx="475615" cy="134620"/>
            </a:xfrm>
            <a:custGeom>
              <a:avLst/>
              <a:gdLst/>
              <a:ahLst/>
              <a:cxnLst/>
              <a:rect l="l" t="t" r="r" b="b"/>
              <a:pathLst>
                <a:path w="475614" h="134619">
                  <a:moveTo>
                    <a:pt x="475488" y="0"/>
                  </a:moveTo>
                  <a:lnTo>
                    <a:pt x="0" y="0"/>
                  </a:lnTo>
                  <a:lnTo>
                    <a:pt x="0" y="9067"/>
                  </a:lnTo>
                  <a:lnTo>
                    <a:pt x="0" y="19050"/>
                  </a:lnTo>
                  <a:lnTo>
                    <a:pt x="0" y="114300"/>
                  </a:lnTo>
                  <a:lnTo>
                    <a:pt x="0" y="123367"/>
                  </a:lnTo>
                  <a:lnTo>
                    <a:pt x="0" y="124460"/>
                  </a:lnTo>
                  <a:lnTo>
                    <a:pt x="0" y="134620"/>
                  </a:lnTo>
                  <a:lnTo>
                    <a:pt x="6096" y="134620"/>
                  </a:lnTo>
                  <a:lnTo>
                    <a:pt x="6096" y="124460"/>
                  </a:lnTo>
                  <a:lnTo>
                    <a:pt x="456463" y="124460"/>
                  </a:lnTo>
                  <a:lnTo>
                    <a:pt x="456463" y="123367"/>
                  </a:lnTo>
                  <a:lnTo>
                    <a:pt x="456463" y="114300"/>
                  </a:lnTo>
                  <a:lnTo>
                    <a:pt x="19011" y="114300"/>
                  </a:lnTo>
                  <a:lnTo>
                    <a:pt x="19011" y="19050"/>
                  </a:lnTo>
                  <a:lnTo>
                    <a:pt x="456463" y="19050"/>
                  </a:lnTo>
                  <a:lnTo>
                    <a:pt x="456463" y="114300"/>
                  </a:lnTo>
                  <a:lnTo>
                    <a:pt x="465975" y="114300"/>
                  </a:lnTo>
                  <a:lnTo>
                    <a:pt x="465975" y="123367"/>
                  </a:lnTo>
                  <a:lnTo>
                    <a:pt x="475488" y="123367"/>
                  </a:lnTo>
                  <a:lnTo>
                    <a:pt x="475488" y="114300"/>
                  </a:lnTo>
                  <a:lnTo>
                    <a:pt x="466344" y="114300"/>
                  </a:lnTo>
                  <a:lnTo>
                    <a:pt x="466344" y="19050"/>
                  </a:lnTo>
                  <a:lnTo>
                    <a:pt x="475488" y="19050"/>
                  </a:lnTo>
                  <a:lnTo>
                    <a:pt x="475488" y="9067"/>
                  </a:lnTo>
                  <a:lnTo>
                    <a:pt x="475488" y="0"/>
                  </a:lnTo>
                  <a:close/>
                </a:path>
              </a:pathLst>
            </a:custGeom>
            <a:solidFill>
              <a:srgbClr val="000000"/>
            </a:solidFill>
          </p:spPr>
          <p:txBody>
            <a:bodyPr wrap="square" lIns="0" tIns="0" rIns="0" bIns="0" rtlCol="0"/>
            <a:lstStyle/>
            <a:p>
              <a:endParaRPr sz="2400"/>
            </a:p>
          </p:txBody>
        </p:sp>
        <p:sp>
          <p:nvSpPr>
            <p:cNvPr id="47" name="object 47"/>
            <p:cNvSpPr/>
            <p:nvPr/>
          </p:nvSpPr>
          <p:spPr>
            <a:xfrm>
              <a:off x="6015227" y="1578863"/>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48" name="object 48"/>
            <p:cNvSpPr/>
            <p:nvPr/>
          </p:nvSpPr>
          <p:spPr>
            <a:xfrm>
              <a:off x="6006084" y="1569795"/>
              <a:ext cx="477520" cy="123825"/>
            </a:xfrm>
            <a:custGeom>
              <a:avLst/>
              <a:gdLst/>
              <a:ahLst/>
              <a:cxnLst/>
              <a:rect l="l" t="t" r="r" b="b"/>
              <a:pathLst>
                <a:path w="477520" h="123825">
                  <a:moveTo>
                    <a:pt x="477012" y="0"/>
                  </a:moveTo>
                  <a:lnTo>
                    <a:pt x="0" y="0"/>
                  </a:lnTo>
                  <a:lnTo>
                    <a:pt x="0" y="9067"/>
                  </a:lnTo>
                  <a:lnTo>
                    <a:pt x="0" y="19050"/>
                  </a:lnTo>
                  <a:lnTo>
                    <a:pt x="0" y="114300"/>
                  </a:lnTo>
                  <a:lnTo>
                    <a:pt x="0" y="123367"/>
                  </a:lnTo>
                  <a:lnTo>
                    <a:pt x="457987" y="123367"/>
                  </a:lnTo>
                  <a:lnTo>
                    <a:pt x="457987" y="114300"/>
                  </a:lnTo>
                  <a:lnTo>
                    <a:pt x="19011" y="114300"/>
                  </a:lnTo>
                  <a:lnTo>
                    <a:pt x="19011" y="19050"/>
                  </a:lnTo>
                  <a:lnTo>
                    <a:pt x="457987" y="19050"/>
                  </a:lnTo>
                  <a:lnTo>
                    <a:pt x="457987" y="114300"/>
                  </a:lnTo>
                  <a:lnTo>
                    <a:pt x="467499" y="114300"/>
                  </a:lnTo>
                  <a:lnTo>
                    <a:pt x="467499" y="123367"/>
                  </a:lnTo>
                  <a:lnTo>
                    <a:pt x="477012" y="123367"/>
                  </a:lnTo>
                  <a:lnTo>
                    <a:pt x="477012" y="114300"/>
                  </a:lnTo>
                  <a:lnTo>
                    <a:pt x="467868" y="114300"/>
                  </a:lnTo>
                  <a:lnTo>
                    <a:pt x="467868" y="19050"/>
                  </a:lnTo>
                  <a:lnTo>
                    <a:pt x="477012" y="19050"/>
                  </a:lnTo>
                  <a:lnTo>
                    <a:pt x="477012" y="9067"/>
                  </a:lnTo>
                  <a:lnTo>
                    <a:pt x="477012" y="0"/>
                  </a:lnTo>
                  <a:close/>
                </a:path>
              </a:pathLst>
            </a:custGeom>
            <a:solidFill>
              <a:srgbClr val="000000"/>
            </a:solidFill>
          </p:spPr>
          <p:txBody>
            <a:bodyPr wrap="square" lIns="0" tIns="0" rIns="0" bIns="0" rtlCol="0"/>
            <a:lstStyle/>
            <a:p>
              <a:endParaRPr sz="2400"/>
            </a:p>
          </p:txBody>
        </p:sp>
        <p:sp>
          <p:nvSpPr>
            <p:cNvPr id="49" name="object 49"/>
            <p:cNvSpPr/>
            <p:nvPr/>
          </p:nvSpPr>
          <p:spPr>
            <a:xfrm>
              <a:off x="6473951" y="1578863"/>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50" name="object 50"/>
            <p:cNvSpPr/>
            <p:nvPr/>
          </p:nvSpPr>
          <p:spPr>
            <a:xfrm>
              <a:off x="6464808" y="1569795"/>
              <a:ext cx="475615" cy="123825"/>
            </a:xfrm>
            <a:custGeom>
              <a:avLst/>
              <a:gdLst/>
              <a:ahLst/>
              <a:cxnLst/>
              <a:rect l="l" t="t" r="r" b="b"/>
              <a:pathLst>
                <a:path w="475615" h="123825">
                  <a:moveTo>
                    <a:pt x="475488" y="0"/>
                  </a:moveTo>
                  <a:lnTo>
                    <a:pt x="0" y="0"/>
                  </a:lnTo>
                  <a:lnTo>
                    <a:pt x="0" y="9067"/>
                  </a:lnTo>
                  <a:lnTo>
                    <a:pt x="0" y="19050"/>
                  </a:lnTo>
                  <a:lnTo>
                    <a:pt x="0" y="114300"/>
                  </a:lnTo>
                  <a:lnTo>
                    <a:pt x="0" y="123367"/>
                  </a:lnTo>
                  <a:lnTo>
                    <a:pt x="456463" y="123367"/>
                  </a:lnTo>
                  <a:lnTo>
                    <a:pt x="456463" y="114300"/>
                  </a:lnTo>
                  <a:lnTo>
                    <a:pt x="19011" y="114300"/>
                  </a:lnTo>
                  <a:lnTo>
                    <a:pt x="19011" y="19050"/>
                  </a:lnTo>
                  <a:lnTo>
                    <a:pt x="456463" y="19050"/>
                  </a:lnTo>
                  <a:lnTo>
                    <a:pt x="456463" y="114300"/>
                  </a:lnTo>
                  <a:lnTo>
                    <a:pt x="465975" y="114300"/>
                  </a:lnTo>
                  <a:lnTo>
                    <a:pt x="465975" y="123367"/>
                  </a:lnTo>
                  <a:lnTo>
                    <a:pt x="475488" y="123367"/>
                  </a:lnTo>
                  <a:lnTo>
                    <a:pt x="475488" y="114300"/>
                  </a:lnTo>
                  <a:lnTo>
                    <a:pt x="466344" y="114300"/>
                  </a:lnTo>
                  <a:lnTo>
                    <a:pt x="466344" y="19050"/>
                  </a:lnTo>
                  <a:lnTo>
                    <a:pt x="475488" y="19050"/>
                  </a:lnTo>
                  <a:lnTo>
                    <a:pt x="475488" y="9067"/>
                  </a:lnTo>
                  <a:lnTo>
                    <a:pt x="475488" y="0"/>
                  </a:lnTo>
                  <a:close/>
                </a:path>
              </a:pathLst>
            </a:custGeom>
            <a:solidFill>
              <a:srgbClr val="000000"/>
            </a:solidFill>
          </p:spPr>
          <p:txBody>
            <a:bodyPr wrap="square" lIns="0" tIns="0" rIns="0" bIns="0" rtlCol="0"/>
            <a:lstStyle/>
            <a:p>
              <a:endParaRPr sz="2400"/>
            </a:p>
          </p:txBody>
        </p:sp>
        <p:sp>
          <p:nvSpPr>
            <p:cNvPr id="51" name="object 51"/>
            <p:cNvSpPr/>
            <p:nvPr/>
          </p:nvSpPr>
          <p:spPr>
            <a:xfrm>
              <a:off x="6931151" y="1578863"/>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52" name="object 52"/>
            <p:cNvSpPr/>
            <p:nvPr/>
          </p:nvSpPr>
          <p:spPr>
            <a:xfrm>
              <a:off x="6922008" y="1569795"/>
              <a:ext cx="477520" cy="134620"/>
            </a:xfrm>
            <a:custGeom>
              <a:avLst/>
              <a:gdLst/>
              <a:ahLst/>
              <a:cxnLst/>
              <a:rect l="l" t="t" r="r" b="b"/>
              <a:pathLst>
                <a:path w="477520" h="134619">
                  <a:moveTo>
                    <a:pt x="477012" y="0"/>
                  </a:moveTo>
                  <a:lnTo>
                    <a:pt x="0" y="0"/>
                  </a:lnTo>
                  <a:lnTo>
                    <a:pt x="0" y="19050"/>
                  </a:lnTo>
                  <a:lnTo>
                    <a:pt x="0" y="114300"/>
                  </a:lnTo>
                  <a:lnTo>
                    <a:pt x="0" y="123367"/>
                  </a:lnTo>
                  <a:lnTo>
                    <a:pt x="457987" y="123367"/>
                  </a:lnTo>
                  <a:lnTo>
                    <a:pt x="457987" y="114300"/>
                  </a:lnTo>
                  <a:lnTo>
                    <a:pt x="19011" y="114300"/>
                  </a:lnTo>
                  <a:lnTo>
                    <a:pt x="19011" y="19050"/>
                  </a:lnTo>
                  <a:lnTo>
                    <a:pt x="457987" y="19050"/>
                  </a:lnTo>
                  <a:lnTo>
                    <a:pt x="457987" y="114300"/>
                  </a:lnTo>
                  <a:lnTo>
                    <a:pt x="467499" y="114300"/>
                  </a:lnTo>
                  <a:lnTo>
                    <a:pt x="467499" y="123367"/>
                  </a:lnTo>
                  <a:lnTo>
                    <a:pt x="467499" y="124460"/>
                  </a:lnTo>
                  <a:lnTo>
                    <a:pt x="467868" y="124460"/>
                  </a:lnTo>
                  <a:lnTo>
                    <a:pt x="467868" y="134620"/>
                  </a:lnTo>
                  <a:lnTo>
                    <a:pt x="477012" y="134620"/>
                  </a:lnTo>
                  <a:lnTo>
                    <a:pt x="477012" y="124460"/>
                  </a:lnTo>
                  <a:lnTo>
                    <a:pt x="477012" y="123367"/>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53" name="object 53"/>
            <p:cNvSpPr/>
            <p:nvPr/>
          </p:nvSpPr>
          <p:spPr>
            <a:xfrm>
              <a:off x="5558027" y="2279903"/>
              <a:ext cx="457200" cy="116205"/>
            </a:xfrm>
            <a:custGeom>
              <a:avLst/>
              <a:gdLst/>
              <a:ahLst/>
              <a:cxnLst/>
              <a:rect l="l" t="t" r="r" b="b"/>
              <a:pathLst>
                <a:path w="457200" h="116205">
                  <a:moveTo>
                    <a:pt x="457200" y="0"/>
                  </a:moveTo>
                  <a:lnTo>
                    <a:pt x="0" y="0"/>
                  </a:lnTo>
                  <a:lnTo>
                    <a:pt x="0" y="115824"/>
                  </a:lnTo>
                  <a:lnTo>
                    <a:pt x="457200" y="115824"/>
                  </a:lnTo>
                  <a:lnTo>
                    <a:pt x="457200" y="0"/>
                  </a:lnTo>
                  <a:close/>
                </a:path>
              </a:pathLst>
            </a:custGeom>
            <a:solidFill>
              <a:srgbClr val="DDD4CF"/>
            </a:solidFill>
          </p:spPr>
          <p:txBody>
            <a:bodyPr wrap="square" lIns="0" tIns="0" rIns="0" bIns="0" rtlCol="0"/>
            <a:lstStyle/>
            <a:p>
              <a:endParaRPr sz="2400"/>
            </a:p>
          </p:txBody>
        </p:sp>
        <p:sp>
          <p:nvSpPr>
            <p:cNvPr id="54" name="object 54"/>
            <p:cNvSpPr/>
            <p:nvPr/>
          </p:nvSpPr>
          <p:spPr>
            <a:xfrm>
              <a:off x="5548884" y="2270950"/>
              <a:ext cx="475615" cy="133350"/>
            </a:xfrm>
            <a:custGeom>
              <a:avLst/>
              <a:gdLst/>
              <a:ahLst/>
              <a:cxnLst/>
              <a:rect l="l" t="t" r="r" b="b"/>
              <a:pathLst>
                <a:path w="475614" h="133350">
                  <a:moveTo>
                    <a:pt x="475488" y="0"/>
                  </a:moveTo>
                  <a:lnTo>
                    <a:pt x="465975" y="0"/>
                  </a:lnTo>
                  <a:lnTo>
                    <a:pt x="465975" y="115570"/>
                  </a:lnTo>
                  <a:lnTo>
                    <a:pt x="465975" y="124460"/>
                  </a:lnTo>
                  <a:lnTo>
                    <a:pt x="456463" y="124460"/>
                  </a:lnTo>
                  <a:lnTo>
                    <a:pt x="456463" y="115570"/>
                  </a:lnTo>
                  <a:lnTo>
                    <a:pt x="19011" y="115570"/>
                  </a:lnTo>
                  <a:lnTo>
                    <a:pt x="19011" y="19050"/>
                  </a:lnTo>
                  <a:lnTo>
                    <a:pt x="456463" y="19050"/>
                  </a:lnTo>
                  <a:lnTo>
                    <a:pt x="456463" y="115570"/>
                  </a:lnTo>
                  <a:lnTo>
                    <a:pt x="465975" y="115570"/>
                  </a:lnTo>
                  <a:lnTo>
                    <a:pt x="465975" y="0"/>
                  </a:lnTo>
                  <a:lnTo>
                    <a:pt x="0" y="0"/>
                  </a:lnTo>
                  <a:lnTo>
                    <a:pt x="0" y="8953"/>
                  </a:lnTo>
                  <a:lnTo>
                    <a:pt x="0" y="19050"/>
                  </a:lnTo>
                  <a:lnTo>
                    <a:pt x="0" y="115570"/>
                  </a:lnTo>
                  <a:lnTo>
                    <a:pt x="0" y="124460"/>
                  </a:lnTo>
                  <a:lnTo>
                    <a:pt x="0" y="124790"/>
                  </a:lnTo>
                  <a:lnTo>
                    <a:pt x="0" y="133350"/>
                  </a:lnTo>
                  <a:lnTo>
                    <a:pt x="9144" y="133350"/>
                  </a:lnTo>
                  <a:lnTo>
                    <a:pt x="9144" y="124790"/>
                  </a:lnTo>
                  <a:lnTo>
                    <a:pt x="475488" y="124790"/>
                  </a:lnTo>
                  <a:lnTo>
                    <a:pt x="475488" y="124460"/>
                  </a:lnTo>
                  <a:lnTo>
                    <a:pt x="466344" y="124460"/>
                  </a:lnTo>
                  <a:lnTo>
                    <a:pt x="466344" y="115570"/>
                  </a:lnTo>
                  <a:lnTo>
                    <a:pt x="466344" y="19050"/>
                  </a:lnTo>
                  <a:lnTo>
                    <a:pt x="475488" y="19050"/>
                  </a:lnTo>
                  <a:lnTo>
                    <a:pt x="475488" y="8953"/>
                  </a:lnTo>
                  <a:lnTo>
                    <a:pt x="475488" y="0"/>
                  </a:lnTo>
                  <a:close/>
                </a:path>
              </a:pathLst>
            </a:custGeom>
            <a:solidFill>
              <a:srgbClr val="000000"/>
            </a:solidFill>
          </p:spPr>
          <p:txBody>
            <a:bodyPr wrap="square" lIns="0" tIns="0" rIns="0" bIns="0" rtlCol="0"/>
            <a:lstStyle/>
            <a:p>
              <a:endParaRPr sz="2400"/>
            </a:p>
          </p:txBody>
        </p:sp>
        <p:sp>
          <p:nvSpPr>
            <p:cNvPr id="55" name="object 55"/>
            <p:cNvSpPr/>
            <p:nvPr/>
          </p:nvSpPr>
          <p:spPr>
            <a:xfrm>
              <a:off x="6015227" y="2279903"/>
              <a:ext cx="459105" cy="116205"/>
            </a:xfrm>
            <a:custGeom>
              <a:avLst/>
              <a:gdLst/>
              <a:ahLst/>
              <a:cxnLst/>
              <a:rect l="l" t="t" r="r" b="b"/>
              <a:pathLst>
                <a:path w="459104" h="116205">
                  <a:moveTo>
                    <a:pt x="458724" y="0"/>
                  </a:moveTo>
                  <a:lnTo>
                    <a:pt x="0" y="0"/>
                  </a:lnTo>
                  <a:lnTo>
                    <a:pt x="0" y="115824"/>
                  </a:lnTo>
                  <a:lnTo>
                    <a:pt x="458724" y="115824"/>
                  </a:lnTo>
                  <a:lnTo>
                    <a:pt x="458724" y="0"/>
                  </a:lnTo>
                  <a:close/>
                </a:path>
              </a:pathLst>
            </a:custGeom>
            <a:solidFill>
              <a:srgbClr val="DDD4CF"/>
            </a:solidFill>
          </p:spPr>
          <p:txBody>
            <a:bodyPr wrap="square" lIns="0" tIns="0" rIns="0" bIns="0" rtlCol="0"/>
            <a:lstStyle/>
            <a:p>
              <a:endParaRPr sz="2400"/>
            </a:p>
          </p:txBody>
        </p:sp>
        <p:sp>
          <p:nvSpPr>
            <p:cNvPr id="56" name="object 56"/>
            <p:cNvSpPr/>
            <p:nvPr/>
          </p:nvSpPr>
          <p:spPr>
            <a:xfrm>
              <a:off x="6006084" y="2270950"/>
              <a:ext cx="477520" cy="125095"/>
            </a:xfrm>
            <a:custGeom>
              <a:avLst/>
              <a:gdLst/>
              <a:ahLst/>
              <a:cxnLst/>
              <a:rect l="l" t="t" r="r" b="b"/>
              <a:pathLst>
                <a:path w="477520" h="125094">
                  <a:moveTo>
                    <a:pt x="477012" y="0"/>
                  </a:moveTo>
                  <a:lnTo>
                    <a:pt x="467499" y="0"/>
                  </a:lnTo>
                  <a:lnTo>
                    <a:pt x="467499" y="115570"/>
                  </a:lnTo>
                  <a:lnTo>
                    <a:pt x="467499" y="124460"/>
                  </a:lnTo>
                  <a:lnTo>
                    <a:pt x="457987" y="124460"/>
                  </a:lnTo>
                  <a:lnTo>
                    <a:pt x="457987" y="115570"/>
                  </a:lnTo>
                  <a:lnTo>
                    <a:pt x="19011" y="115570"/>
                  </a:lnTo>
                  <a:lnTo>
                    <a:pt x="19011" y="19050"/>
                  </a:lnTo>
                  <a:lnTo>
                    <a:pt x="457987" y="19050"/>
                  </a:lnTo>
                  <a:lnTo>
                    <a:pt x="457987" y="115570"/>
                  </a:lnTo>
                  <a:lnTo>
                    <a:pt x="467499" y="115570"/>
                  </a:lnTo>
                  <a:lnTo>
                    <a:pt x="467499" y="0"/>
                  </a:lnTo>
                  <a:lnTo>
                    <a:pt x="0" y="0"/>
                  </a:lnTo>
                  <a:lnTo>
                    <a:pt x="0" y="8953"/>
                  </a:lnTo>
                  <a:lnTo>
                    <a:pt x="0" y="19050"/>
                  </a:lnTo>
                  <a:lnTo>
                    <a:pt x="0" y="115570"/>
                  </a:lnTo>
                  <a:lnTo>
                    <a:pt x="0" y="124460"/>
                  </a:lnTo>
                  <a:lnTo>
                    <a:pt x="0" y="124790"/>
                  </a:lnTo>
                  <a:lnTo>
                    <a:pt x="477012" y="124790"/>
                  </a:lnTo>
                  <a:lnTo>
                    <a:pt x="477012" y="124460"/>
                  </a:lnTo>
                  <a:lnTo>
                    <a:pt x="467868" y="124460"/>
                  </a:lnTo>
                  <a:lnTo>
                    <a:pt x="467868" y="115570"/>
                  </a:lnTo>
                  <a:lnTo>
                    <a:pt x="467868" y="19050"/>
                  </a:lnTo>
                  <a:lnTo>
                    <a:pt x="477012" y="19050"/>
                  </a:lnTo>
                  <a:lnTo>
                    <a:pt x="477012" y="8953"/>
                  </a:lnTo>
                  <a:lnTo>
                    <a:pt x="477012" y="0"/>
                  </a:lnTo>
                  <a:close/>
                </a:path>
              </a:pathLst>
            </a:custGeom>
            <a:solidFill>
              <a:srgbClr val="000000"/>
            </a:solidFill>
          </p:spPr>
          <p:txBody>
            <a:bodyPr wrap="square" lIns="0" tIns="0" rIns="0" bIns="0" rtlCol="0"/>
            <a:lstStyle/>
            <a:p>
              <a:endParaRPr sz="2400"/>
            </a:p>
          </p:txBody>
        </p:sp>
        <p:sp>
          <p:nvSpPr>
            <p:cNvPr id="57" name="object 57"/>
            <p:cNvSpPr/>
            <p:nvPr/>
          </p:nvSpPr>
          <p:spPr>
            <a:xfrm>
              <a:off x="6473951" y="2279903"/>
              <a:ext cx="457200" cy="116205"/>
            </a:xfrm>
            <a:custGeom>
              <a:avLst/>
              <a:gdLst/>
              <a:ahLst/>
              <a:cxnLst/>
              <a:rect l="l" t="t" r="r" b="b"/>
              <a:pathLst>
                <a:path w="457200" h="116205">
                  <a:moveTo>
                    <a:pt x="457200" y="0"/>
                  </a:moveTo>
                  <a:lnTo>
                    <a:pt x="0" y="0"/>
                  </a:lnTo>
                  <a:lnTo>
                    <a:pt x="0" y="115824"/>
                  </a:lnTo>
                  <a:lnTo>
                    <a:pt x="457200" y="115824"/>
                  </a:lnTo>
                  <a:lnTo>
                    <a:pt x="457200" y="0"/>
                  </a:lnTo>
                  <a:close/>
                </a:path>
              </a:pathLst>
            </a:custGeom>
            <a:solidFill>
              <a:srgbClr val="DDD4CF"/>
            </a:solidFill>
          </p:spPr>
          <p:txBody>
            <a:bodyPr wrap="square" lIns="0" tIns="0" rIns="0" bIns="0" rtlCol="0"/>
            <a:lstStyle/>
            <a:p>
              <a:endParaRPr sz="2400"/>
            </a:p>
          </p:txBody>
        </p:sp>
        <p:sp>
          <p:nvSpPr>
            <p:cNvPr id="58" name="object 58"/>
            <p:cNvSpPr/>
            <p:nvPr/>
          </p:nvSpPr>
          <p:spPr>
            <a:xfrm>
              <a:off x="6464808" y="2270950"/>
              <a:ext cx="475615" cy="125095"/>
            </a:xfrm>
            <a:custGeom>
              <a:avLst/>
              <a:gdLst/>
              <a:ahLst/>
              <a:cxnLst/>
              <a:rect l="l" t="t" r="r" b="b"/>
              <a:pathLst>
                <a:path w="475615" h="125094">
                  <a:moveTo>
                    <a:pt x="475488" y="0"/>
                  </a:moveTo>
                  <a:lnTo>
                    <a:pt x="465975" y="0"/>
                  </a:lnTo>
                  <a:lnTo>
                    <a:pt x="465975" y="115570"/>
                  </a:lnTo>
                  <a:lnTo>
                    <a:pt x="465975" y="124460"/>
                  </a:lnTo>
                  <a:lnTo>
                    <a:pt x="456463" y="124460"/>
                  </a:lnTo>
                  <a:lnTo>
                    <a:pt x="456463" y="115570"/>
                  </a:lnTo>
                  <a:lnTo>
                    <a:pt x="19011" y="115570"/>
                  </a:lnTo>
                  <a:lnTo>
                    <a:pt x="19011" y="19050"/>
                  </a:lnTo>
                  <a:lnTo>
                    <a:pt x="456463" y="19050"/>
                  </a:lnTo>
                  <a:lnTo>
                    <a:pt x="456463" y="115570"/>
                  </a:lnTo>
                  <a:lnTo>
                    <a:pt x="465975" y="115570"/>
                  </a:lnTo>
                  <a:lnTo>
                    <a:pt x="465975" y="0"/>
                  </a:lnTo>
                  <a:lnTo>
                    <a:pt x="0" y="0"/>
                  </a:lnTo>
                  <a:lnTo>
                    <a:pt x="0" y="8953"/>
                  </a:lnTo>
                  <a:lnTo>
                    <a:pt x="0" y="19050"/>
                  </a:lnTo>
                  <a:lnTo>
                    <a:pt x="0" y="115570"/>
                  </a:lnTo>
                  <a:lnTo>
                    <a:pt x="0" y="124460"/>
                  </a:lnTo>
                  <a:lnTo>
                    <a:pt x="0" y="124790"/>
                  </a:lnTo>
                  <a:lnTo>
                    <a:pt x="475488" y="124790"/>
                  </a:lnTo>
                  <a:lnTo>
                    <a:pt x="475488" y="124460"/>
                  </a:lnTo>
                  <a:lnTo>
                    <a:pt x="466344" y="124460"/>
                  </a:lnTo>
                  <a:lnTo>
                    <a:pt x="466344" y="115570"/>
                  </a:lnTo>
                  <a:lnTo>
                    <a:pt x="466344" y="19050"/>
                  </a:lnTo>
                  <a:lnTo>
                    <a:pt x="475488" y="19050"/>
                  </a:lnTo>
                  <a:lnTo>
                    <a:pt x="475488" y="8953"/>
                  </a:lnTo>
                  <a:lnTo>
                    <a:pt x="475488" y="0"/>
                  </a:lnTo>
                  <a:close/>
                </a:path>
              </a:pathLst>
            </a:custGeom>
            <a:solidFill>
              <a:srgbClr val="000000"/>
            </a:solidFill>
          </p:spPr>
          <p:txBody>
            <a:bodyPr wrap="square" lIns="0" tIns="0" rIns="0" bIns="0" rtlCol="0"/>
            <a:lstStyle/>
            <a:p>
              <a:endParaRPr sz="2400"/>
            </a:p>
          </p:txBody>
        </p:sp>
        <p:sp>
          <p:nvSpPr>
            <p:cNvPr id="59" name="object 59"/>
            <p:cNvSpPr/>
            <p:nvPr/>
          </p:nvSpPr>
          <p:spPr>
            <a:xfrm>
              <a:off x="6931151" y="2279903"/>
              <a:ext cx="459105" cy="116205"/>
            </a:xfrm>
            <a:custGeom>
              <a:avLst/>
              <a:gdLst/>
              <a:ahLst/>
              <a:cxnLst/>
              <a:rect l="l" t="t" r="r" b="b"/>
              <a:pathLst>
                <a:path w="459104" h="116205">
                  <a:moveTo>
                    <a:pt x="458724" y="0"/>
                  </a:moveTo>
                  <a:lnTo>
                    <a:pt x="0" y="0"/>
                  </a:lnTo>
                  <a:lnTo>
                    <a:pt x="0" y="115824"/>
                  </a:lnTo>
                  <a:lnTo>
                    <a:pt x="458724" y="115824"/>
                  </a:lnTo>
                  <a:lnTo>
                    <a:pt x="458724" y="0"/>
                  </a:lnTo>
                  <a:close/>
                </a:path>
              </a:pathLst>
            </a:custGeom>
            <a:solidFill>
              <a:srgbClr val="DDD4CF"/>
            </a:solidFill>
          </p:spPr>
          <p:txBody>
            <a:bodyPr wrap="square" lIns="0" tIns="0" rIns="0" bIns="0" rtlCol="0"/>
            <a:lstStyle/>
            <a:p>
              <a:endParaRPr sz="2400"/>
            </a:p>
          </p:txBody>
        </p:sp>
        <p:sp>
          <p:nvSpPr>
            <p:cNvPr id="60" name="object 60"/>
            <p:cNvSpPr/>
            <p:nvPr/>
          </p:nvSpPr>
          <p:spPr>
            <a:xfrm>
              <a:off x="6922008" y="2270950"/>
              <a:ext cx="477520" cy="133350"/>
            </a:xfrm>
            <a:custGeom>
              <a:avLst/>
              <a:gdLst/>
              <a:ahLst/>
              <a:cxnLst/>
              <a:rect l="l" t="t" r="r" b="b"/>
              <a:pathLst>
                <a:path w="477520" h="133350">
                  <a:moveTo>
                    <a:pt x="477012" y="0"/>
                  </a:moveTo>
                  <a:lnTo>
                    <a:pt x="467499" y="0"/>
                  </a:lnTo>
                  <a:lnTo>
                    <a:pt x="467499" y="115570"/>
                  </a:lnTo>
                  <a:lnTo>
                    <a:pt x="467499" y="124460"/>
                  </a:lnTo>
                  <a:lnTo>
                    <a:pt x="457987" y="124460"/>
                  </a:lnTo>
                  <a:lnTo>
                    <a:pt x="457987" y="115570"/>
                  </a:lnTo>
                  <a:lnTo>
                    <a:pt x="19011" y="115570"/>
                  </a:lnTo>
                  <a:lnTo>
                    <a:pt x="19011" y="19050"/>
                  </a:lnTo>
                  <a:lnTo>
                    <a:pt x="457987" y="19050"/>
                  </a:lnTo>
                  <a:lnTo>
                    <a:pt x="457987" y="115570"/>
                  </a:lnTo>
                  <a:lnTo>
                    <a:pt x="467499" y="115570"/>
                  </a:lnTo>
                  <a:lnTo>
                    <a:pt x="467499" y="0"/>
                  </a:lnTo>
                  <a:lnTo>
                    <a:pt x="0" y="0"/>
                  </a:lnTo>
                  <a:lnTo>
                    <a:pt x="0" y="19050"/>
                  </a:lnTo>
                  <a:lnTo>
                    <a:pt x="0" y="115570"/>
                  </a:lnTo>
                  <a:lnTo>
                    <a:pt x="0" y="124460"/>
                  </a:lnTo>
                  <a:lnTo>
                    <a:pt x="0" y="124777"/>
                  </a:lnTo>
                  <a:lnTo>
                    <a:pt x="0" y="133350"/>
                  </a:lnTo>
                  <a:lnTo>
                    <a:pt x="9144" y="133350"/>
                  </a:lnTo>
                  <a:lnTo>
                    <a:pt x="9144" y="124777"/>
                  </a:lnTo>
                  <a:lnTo>
                    <a:pt x="467868" y="124777"/>
                  </a:lnTo>
                  <a:lnTo>
                    <a:pt x="467868" y="133350"/>
                  </a:lnTo>
                  <a:lnTo>
                    <a:pt x="477012" y="133350"/>
                  </a:lnTo>
                  <a:lnTo>
                    <a:pt x="477012" y="124777"/>
                  </a:lnTo>
                  <a:lnTo>
                    <a:pt x="477012" y="124460"/>
                  </a:lnTo>
                  <a:lnTo>
                    <a:pt x="477012" y="115570"/>
                  </a:lnTo>
                  <a:lnTo>
                    <a:pt x="477012" y="19050"/>
                  </a:lnTo>
                  <a:lnTo>
                    <a:pt x="477012" y="0"/>
                  </a:lnTo>
                  <a:close/>
                </a:path>
              </a:pathLst>
            </a:custGeom>
            <a:solidFill>
              <a:srgbClr val="000000"/>
            </a:solidFill>
          </p:spPr>
          <p:txBody>
            <a:bodyPr wrap="square" lIns="0" tIns="0" rIns="0" bIns="0" rtlCol="0"/>
            <a:lstStyle/>
            <a:p>
              <a:endParaRPr sz="2400"/>
            </a:p>
          </p:txBody>
        </p:sp>
        <p:sp>
          <p:nvSpPr>
            <p:cNvPr id="61" name="object 61"/>
            <p:cNvSpPr/>
            <p:nvPr/>
          </p:nvSpPr>
          <p:spPr>
            <a:xfrm>
              <a:off x="5558027" y="2395727"/>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62" name="object 62"/>
            <p:cNvSpPr/>
            <p:nvPr/>
          </p:nvSpPr>
          <p:spPr>
            <a:xfrm>
              <a:off x="5548884" y="2386520"/>
              <a:ext cx="475615" cy="132080"/>
            </a:xfrm>
            <a:custGeom>
              <a:avLst/>
              <a:gdLst/>
              <a:ahLst/>
              <a:cxnLst/>
              <a:rect l="l" t="t" r="r" b="b"/>
              <a:pathLst>
                <a:path w="475614" h="132080">
                  <a:moveTo>
                    <a:pt x="475488" y="0"/>
                  </a:moveTo>
                  <a:lnTo>
                    <a:pt x="465975" y="0"/>
                  </a:lnTo>
                  <a:lnTo>
                    <a:pt x="465975" y="114300"/>
                  </a:lnTo>
                  <a:lnTo>
                    <a:pt x="465975" y="123190"/>
                  </a:lnTo>
                  <a:lnTo>
                    <a:pt x="456463" y="123190"/>
                  </a:lnTo>
                  <a:lnTo>
                    <a:pt x="456463" y="114300"/>
                  </a:lnTo>
                  <a:lnTo>
                    <a:pt x="19011" y="114300"/>
                  </a:lnTo>
                  <a:lnTo>
                    <a:pt x="19011" y="19050"/>
                  </a:lnTo>
                  <a:lnTo>
                    <a:pt x="456463" y="19050"/>
                  </a:lnTo>
                  <a:lnTo>
                    <a:pt x="456463" y="114300"/>
                  </a:lnTo>
                  <a:lnTo>
                    <a:pt x="465975" y="114300"/>
                  </a:lnTo>
                  <a:lnTo>
                    <a:pt x="465975" y="0"/>
                  </a:lnTo>
                  <a:lnTo>
                    <a:pt x="0" y="0"/>
                  </a:lnTo>
                  <a:lnTo>
                    <a:pt x="0" y="9207"/>
                  </a:lnTo>
                  <a:lnTo>
                    <a:pt x="0" y="19050"/>
                  </a:lnTo>
                  <a:lnTo>
                    <a:pt x="0" y="114300"/>
                  </a:lnTo>
                  <a:lnTo>
                    <a:pt x="0" y="123190"/>
                  </a:lnTo>
                  <a:lnTo>
                    <a:pt x="0" y="123507"/>
                  </a:lnTo>
                  <a:lnTo>
                    <a:pt x="0" y="132080"/>
                  </a:lnTo>
                  <a:lnTo>
                    <a:pt x="9144" y="132080"/>
                  </a:lnTo>
                  <a:lnTo>
                    <a:pt x="9144" y="123507"/>
                  </a:lnTo>
                  <a:lnTo>
                    <a:pt x="475488" y="123507"/>
                  </a:lnTo>
                  <a:lnTo>
                    <a:pt x="475488" y="123190"/>
                  </a:lnTo>
                  <a:lnTo>
                    <a:pt x="466344" y="123190"/>
                  </a:lnTo>
                  <a:lnTo>
                    <a:pt x="466344" y="114300"/>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63" name="object 63"/>
            <p:cNvSpPr/>
            <p:nvPr/>
          </p:nvSpPr>
          <p:spPr>
            <a:xfrm>
              <a:off x="6015227" y="2395727"/>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64" name="object 64"/>
            <p:cNvSpPr/>
            <p:nvPr/>
          </p:nvSpPr>
          <p:spPr>
            <a:xfrm>
              <a:off x="6006084" y="2386520"/>
              <a:ext cx="477520" cy="123825"/>
            </a:xfrm>
            <a:custGeom>
              <a:avLst/>
              <a:gdLst/>
              <a:ahLst/>
              <a:cxnLst/>
              <a:rect l="l" t="t" r="r" b="b"/>
              <a:pathLst>
                <a:path w="477520" h="123825">
                  <a:moveTo>
                    <a:pt x="477012" y="0"/>
                  </a:moveTo>
                  <a:lnTo>
                    <a:pt x="467499" y="0"/>
                  </a:lnTo>
                  <a:lnTo>
                    <a:pt x="467499" y="114300"/>
                  </a:lnTo>
                  <a:lnTo>
                    <a:pt x="467499" y="123190"/>
                  </a:lnTo>
                  <a:lnTo>
                    <a:pt x="457987" y="123190"/>
                  </a:lnTo>
                  <a:lnTo>
                    <a:pt x="457987" y="114300"/>
                  </a:lnTo>
                  <a:lnTo>
                    <a:pt x="19011" y="114300"/>
                  </a:lnTo>
                  <a:lnTo>
                    <a:pt x="19011" y="19050"/>
                  </a:lnTo>
                  <a:lnTo>
                    <a:pt x="457987" y="19050"/>
                  </a:lnTo>
                  <a:lnTo>
                    <a:pt x="457987" y="114300"/>
                  </a:lnTo>
                  <a:lnTo>
                    <a:pt x="467499" y="114300"/>
                  </a:lnTo>
                  <a:lnTo>
                    <a:pt x="467499" y="0"/>
                  </a:lnTo>
                  <a:lnTo>
                    <a:pt x="0" y="0"/>
                  </a:lnTo>
                  <a:lnTo>
                    <a:pt x="0" y="9207"/>
                  </a:lnTo>
                  <a:lnTo>
                    <a:pt x="0" y="19050"/>
                  </a:lnTo>
                  <a:lnTo>
                    <a:pt x="0" y="114300"/>
                  </a:lnTo>
                  <a:lnTo>
                    <a:pt x="0" y="123190"/>
                  </a:lnTo>
                  <a:lnTo>
                    <a:pt x="0" y="123507"/>
                  </a:lnTo>
                  <a:lnTo>
                    <a:pt x="477012" y="123507"/>
                  </a:lnTo>
                  <a:lnTo>
                    <a:pt x="477012" y="123190"/>
                  </a:lnTo>
                  <a:lnTo>
                    <a:pt x="467868" y="123190"/>
                  </a:lnTo>
                  <a:lnTo>
                    <a:pt x="467868" y="114300"/>
                  </a:lnTo>
                  <a:lnTo>
                    <a:pt x="467868" y="19050"/>
                  </a:lnTo>
                  <a:lnTo>
                    <a:pt x="477012" y="19050"/>
                  </a:lnTo>
                  <a:lnTo>
                    <a:pt x="477012" y="9207"/>
                  </a:lnTo>
                  <a:lnTo>
                    <a:pt x="477012" y="0"/>
                  </a:lnTo>
                  <a:close/>
                </a:path>
              </a:pathLst>
            </a:custGeom>
            <a:solidFill>
              <a:srgbClr val="000000"/>
            </a:solidFill>
          </p:spPr>
          <p:txBody>
            <a:bodyPr wrap="square" lIns="0" tIns="0" rIns="0" bIns="0" rtlCol="0"/>
            <a:lstStyle/>
            <a:p>
              <a:endParaRPr sz="2400"/>
            </a:p>
          </p:txBody>
        </p:sp>
        <p:sp>
          <p:nvSpPr>
            <p:cNvPr id="65" name="object 65"/>
            <p:cNvSpPr/>
            <p:nvPr/>
          </p:nvSpPr>
          <p:spPr>
            <a:xfrm>
              <a:off x="6473951" y="2395727"/>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66" name="object 66"/>
            <p:cNvSpPr/>
            <p:nvPr/>
          </p:nvSpPr>
          <p:spPr>
            <a:xfrm>
              <a:off x="6464808" y="2386520"/>
              <a:ext cx="475615" cy="123825"/>
            </a:xfrm>
            <a:custGeom>
              <a:avLst/>
              <a:gdLst/>
              <a:ahLst/>
              <a:cxnLst/>
              <a:rect l="l" t="t" r="r" b="b"/>
              <a:pathLst>
                <a:path w="475615" h="123825">
                  <a:moveTo>
                    <a:pt x="475488" y="0"/>
                  </a:moveTo>
                  <a:lnTo>
                    <a:pt x="465975" y="0"/>
                  </a:lnTo>
                  <a:lnTo>
                    <a:pt x="465975" y="114300"/>
                  </a:lnTo>
                  <a:lnTo>
                    <a:pt x="465975" y="123190"/>
                  </a:lnTo>
                  <a:lnTo>
                    <a:pt x="456463" y="123190"/>
                  </a:lnTo>
                  <a:lnTo>
                    <a:pt x="456463" y="114300"/>
                  </a:lnTo>
                  <a:lnTo>
                    <a:pt x="19011" y="114300"/>
                  </a:lnTo>
                  <a:lnTo>
                    <a:pt x="19011" y="19050"/>
                  </a:lnTo>
                  <a:lnTo>
                    <a:pt x="456463" y="19050"/>
                  </a:lnTo>
                  <a:lnTo>
                    <a:pt x="456463" y="114300"/>
                  </a:lnTo>
                  <a:lnTo>
                    <a:pt x="465975" y="114300"/>
                  </a:lnTo>
                  <a:lnTo>
                    <a:pt x="465975" y="0"/>
                  </a:lnTo>
                  <a:lnTo>
                    <a:pt x="0" y="0"/>
                  </a:lnTo>
                  <a:lnTo>
                    <a:pt x="0" y="9207"/>
                  </a:lnTo>
                  <a:lnTo>
                    <a:pt x="0" y="19050"/>
                  </a:lnTo>
                  <a:lnTo>
                    <a:pt x="0" y="114300"/>
                  </a:lnTo>
                  <a:lnTo>
                    <a:pt x="0" y="123190"/>
                  </a:lnTo>
                  <a:lnTo>
                    <a:pt x="0" y="123507"/>
                  </a:lnTo>
                  <a:lnTo>
                    <a:pt x="475488" y="123507"/>
                  </a:lnTo>
                  <a:lnTo>
                    <a:pt x="475488" y="123190"/>
                  </a:lnTo>
                  <a:lnTo>
                    <a:pt x="466344" y="123190"/>
                  </a:lnTo>
                  <a:lnTo>
                    <a:pt x="466344" y="114300"/>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67" name="object 67"/>
            <p:cNvSpPr/>
            <p:nvPr/>
          </p:nvSpPr>
          <p:spPr>
            <a:xfrm>
              <a:off x="6931151" y="2395727"/>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68" name="object 68"/>
            <p:cNvSpPr/>
            <p:nvPr/>
          </p:nvSpPr>
          <p:spPr>
            <a:xfrm>
              <a:off x="6922008" y="2386520"/>
              <a:ext cx="477520" cy="132080"/>
            </a:xfrm>
            <a:custGeom>
              <a:avLst/>
              <a:gdLst/>
              <a:ahLst/>
              <a:cxnLst/>
              <a:rect l="l" t="t" r="r" b="b"/>
              <a:pathLst>
                <a:path w="477520" h="132080">
                  <a:moveTo>
                    <a:pt x="477012" y="0"/>
                  </a:moveTo>
                  <a:lnTo>
                    <a:pt x="467499" y="0"/>
                  </a:lnTo>
                  <a:lnTo>
                    <a:pt x="467499" y="114300"/>
                  </a:lnTo>
                  <a:lnTo>
                    <a:pt x="467499" y="123190"/>
                  </a:lnTo>
                  <a:lnTo>
                    <a:pt x="457987" y="123190"/>
                  </a:lnTo>
                  <a:lnTo>
                    <a:pt x="457987" y="114300"/>
                  </a:lnTo>
                  <a:lnTo>
                    <a:pt x="19011" y="114300"/>
                  </a:lnTo>
                  <a:lnTo>
                    <a:pt x="19011" y="19050"/>
                  </a:lnTo>
                  <a:lnTo>
                    <a:pt x="457987" y="19050"/>
                  </a:lnTo>
                  <a:lnTo>
                    <a:pt x="457987" y="114300"/>
                  </a:lnTo>
                  <a:lnTo>
                    <a:pt x="467499" y="114300"/>
                  </a:lnTo>
                  <a:lnTo>
                    <a:pt x="467499" y="0"/>
                  </a:lnTo>
                  <a:lnTo>
                    <a:pt x="0" y="0"/>
                  </a:lnTo>
                  <a:lnTo>
                    <a:pt x="0" y="19050"/>
                  </a:lnTo>
                  <a:lnTo>
                    <a:pt x="0" y="114300"/>
                  </a:lnTo>
                  <a:lnTo>
                    <a:pt x="0" y="123190"/>
                  </a:lnTo>
                  <a:lnTo>
                    <a:pt x="0" y="123507"/>
                  </a:lnTo>
                  <a:lnTo>
                    <a:pt x="0" y="132080"/>
                  </a:lnTo>
                  <a:lnTo>
                    <a:pt x="9144" y="132080"/>
                  </a:lnTo>
                  <a:lnTo>
                    <a:pt x="9144" y="123507"/>
                  </a:lnTo>
                  <a:lnTo>
                    <a:pt x="467868" y="123507"/>
                  </a:lnTo>
                  <a:lnTo>
                    <a:pt x="467868" y="132080"/>
                  </a:lnTo>
                  <a:lnTo>
                    <a:pt x="477012" y="132080"/>
                  </a:lnTo>
                  <a:lnTo>
                    <a:pt x="477012" y="123507"/>
                  </a:lnTo>
                  <a:lnTo>
                    <a:pt x="477012" y="123190"/>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69" name="object 69"/>
            <p:cNvSpPr/>
            <p:nvPr/>
          </p:nvSpPr>
          <p:spPr>
            <a:xfrm>
              <a:off x="5558027" y="2510027"/>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70" name="object 70"/>
            <p:cNvSpPr/>
            <p:nvPr/>
          </p:nvSpPr>
          <p:spPr>
            <a:xfrm>
              <a:off x="5548884" y="2500820"/>
              <a:ext cx="475615" cy="132080"/>
            </a:xfrm>
            <a:custGeom>
              <a:avLst/>
              <a:gdLst/>
              <a:ahLst/>
              <a:cxnLst/>
              <a:rect l="l" t="t" r="r" b="b"/>
              <a:pathLst>
                <a:path w="475614" h="132080">
                  <a:moveTo>
                    <a:pt x="475488" y="0"/>
                  </a:moveTo>
                  <a:lnTo>
                    <a:pt x="465975" y="0"/>
                  </a:lnTo>
                  <a:lnTo>
                    <a:pt x="465975" y="114300"/>
                  </a:lnTo>
                  <a:lnTo>
                    <a:pt x="465975" y="123190"/>
                  </a:lnTo>
                  <a:lnTo>
                    <a:pt x="456463" y="123190"/>
                  </a:lnTo>
                  <a:lnTo>
                    <a:pt x="456463" y="114300"/>
                  </a:lnTo>
                  <a:lnTo>
                    <a:pt x="19011" y="114300"/>
                  </a:lnTo>
                  <a:lnTo>
                    <a:pt x="19011" y="19050"/>
                  </a:lnTo>
                  <a:lnTo>
                    <a:pt x="456463" y="19050"/>
                  </a:lnTo>
                  <a:lnTo>
                    <a:pt x="456463" y="114300"/>
                  </a:lnTo>
                  <a:lnTo>
                    <a:pt x="465975" y="114300"/>
                  </a:lnTo>
                  <a:lnTo>
                    <a:pt x="465975" y="0"/>
                  </a:lnTo>
                  <a:lnTo>
                    <a:pt x="0" y="0"/>
                  </a:lnTo>
                  <a:lnTo>
                    <a:pt x="0" y="9207"/>
                  </a:lnTo>
                  <a:lnTo>
                    <a:pt x="0" y="19050"/>
                  </a:lnTo>
                  <a:lnTo>
                    <a:pt x="0" y="114300"/>
                  </a:lnTo>
                  <a:lnTo>
                    <a:pt x="0" y="123190"/>
                  </a:lnTo>
                  <a:lnTo>
                    <a:pt x="0" y="123507"/>
                  </a:lnTo>
                  <a:lnTo>
                    <a:pt x="0" y="132080"/>
                  </a:lnTo>
                  <a:lnTo>
                    <a:pt x="9144" y="132080"/>
                  </a:lnTo>
                  <a:lnTo>
                    <a:pt x="9144" y="123507"/>
                  </a:lnTo>
                  <a:lnTo>
                    <a:pt x="475488" y="123507"/>
                  </a:lnTo>
                  <a:lnTo>
                    <a:pt x="475488" y="123190"/>
                  </a:lnTo>
                  <a:lnTo>
                    <a:pt x="466344" y="123190"/>
                  </a:lnTo>
                  <a:lnTo>
                    <a:pt x="466344" y="114300"/>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71" name="object 71"/>
            <p:cNvSpPr/>
            <p:nvPr/>
          </p:nvSpPr>
          <p:spPr>
            <a:xfrm>
              <a:off x="6015227" y="2510027"/>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72" name="object 72"/>
            <p:cNvSpPr/>
            <p:nvPr/>
          </p:nvSpPr>
          <p:spPr>
            <a:xfrm>
              <a:off x="6006084" y="2500820"/>
              <a:ext cx="477520" cy="123825"/>
            </a:xfrm>
            <a:custGeom>
              <a:avLst/>
              <a:gdLst/>
              <a:ahLst/>
              <a:cxnLst/>
              <a:rect l="l" t="t" r="r" b="b"/>
              <a:pathLst>
                <a:path w="477520" h="123825">
                  <a:moveTo>
                    <a:pt x="477012" y="0"/>
                  </a:moveTo>
                  <a:lnTo>
                    <a:pt x="467499" y="0"/>
                  </a:lnTo>
                  <a:lnTo>
                    <a:pt x="467499" y="114300"/>
                  </a:lnTo>
                  <a:lnTo>
                    <a:pt x="467499" y="123190"/>
                  </a:lnTo>
                  <a:lnTo>
                    <a:pt x="457987" y="123190"/>
                  </a:lnTo>
                  <a:lnTo>
                    <a:pt x="457987" y="114300"/>
                  </a:lnTo>
                  <a:lnTo>
                    <a:pt x="19011" y="114300"/>
                  </a:lnTo>
                  <a:lnTo>
                    <a:pt x="19011" y="19050"/>
                  </a:lnTo>
                  <a:lnTo>
                    <a:pt x="457987" y="19050"/>
                  </a:lnTo>
                  <a:lnTo>
                    <a:pt x="457987" y="114300"/>
                  </a:lnTo>
                  <a:lnTo>
                    <a:pt x="467499" y="114300"/>
                  </a:lnTo>
                  <a:lnTo>
                    <a:pt x="467499" y="0"/>
                  </a:lnTo>
                  <a:lnTo>
                    <a:pt x="0" y="0"/>
                  </a:lnTo>
                  <a:lnTo>
                    <a:pt x="0" y="9207"/>
                  </a:lnTo>
                  <a:lnTo>
                    <a:pt x="0" y="19050"/>
                  </a:lnTo>
                  <a:lnTo>
                    <a:pt x="0" y="114300"/>
                  </a:lnTo>
                  <a:lnTo>
                    <a:pt x="0" y="123190"/>
                  </a:lnTo>
                  <a:lnTo>
                    <a:pt x="0" y="123507"/>
                  </a:lnTo>
                  <a:lnTo>
                    <a:pt x="477012" y="123507"/>
                  </a:lnTo>
                  <a:lnTo>
                    <a:pt x="477012" y="123190"/>
                  </a:lnTo>
                  <a:lnTo>
                    <a:pt x="467868" y="123190"/>
                  </a:lnTo>
                  <a:lnTo>
                    <a:pt x="467868" y="114300"/>
                  </a:lnTo>
                  <a:lnTo>
                    <a:pt x="467868" y="19050"/>
                  </a:lnTo>
                  <a:lnTo>
                    <a:pt x="477012" y="19050"/>
                  </a:lnTo>
                  <a:lnTo>
                    <a:pt x="477012" y="9207"/>
                  </a:lnTo>
                  <a:lnTo>
                    <a:pt x="477012" y="0"/>
                  </a:lnTo>
                  <a:close/>
                </a:path>
              </a:pathLst>
            </a:custGeom>
            <a:solidFill>
              <a:srgbClr val="000000"/>
            </a:solidFill>
          </p:spPr>
          <p:txBody>
            <a:bodyPr wrap="square" lIns="0" tIns="0" rIns="0" bIns="0" rtlCol="0"/>
            <a:lstStyle/>
            <a:p>
              <a:endParaRPr sz="2400"/>
            </a:p>
          </p:txBody>
        </p:sp>
        <p:sp>
          <p:nvSpPr>
            <p:cNvPr id="73" name="object 73"/>
            <p:cNvSpPr/>
            <p:nvPr/>
          </p:nvSpPr>
          <p:spPr>
            <a:xfrm>
              <a:off x="6473951" y="2510027"/>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74" name="object 74"/>
            <p:cNvSpPr/>
            <p:nvPr/>
          </p:nvSpPr>
          <p:spPr>
            <a:xfrm>
              <a:off x="6464808" y="2500820"/>
              <a:ext cx="475615" cy="123825"/>
            </a:xfrm>
            <a:custGeom>
              <a:avLst/>
              <a:gdLst/>
              <a:ahLst/>
              <a:cxnLst/>
              <a:rect l="l" t="t" r="r" b="b"/>
              <a:pathLst>
                <a:path w="475615" h="123825">
                  <a:moveTo>
                    <a:pt x="475488" y="0"/>
                  </a:moveTo>
                  <a:lnTo>
                    <a:pt x="465975" y="0"/>
                  </a:lnTo>
                  <a:lnTo>
                    <a:pt x="465975" y="114300"/>
                  </a:lnTo>
                  <a:lnTo>
                    <a:pt x="465975" y="123190"/>
                  </a:lnTo>
                  <a:lnTo>
                    <a:pt x="456463" y="123190"/>
                  </a:lnTo>
                  <a:lnTo>
                    <a:pt x="456463" y="114300"/>
                  </a:lnTo>
                  <a:lnTo>
                    <a:pt x="19011" y="114300"/>
                  </a:lnTo>
                  <a:lnTo>
                    <a:pt x="19011" y="19050"/>
                  </a:lnTo>
                  <a:lnTo>
                    <a:pt x="456463" y="19050"/>
                  </a:lnTo>
                  <a:lnTo>
                    <a:pt x="456463" y="114300"/>
                  </a:lnTo>
                  <a:lnTo>
                    <a:pt x="465975" y="114300"/>
                  </a:lnTo>
                  <a:lnTo>
                    <a:pt x="465975" y="0"/>
                  </a:lnTo>
                  <a:lnTo>
                    <a:pt x="0" y="0"/>
                  </a:lnTo>
                  <a:lnTo>
                    <a:pt x="0" y="9207"/>
                  </a:lnTo>
                  <a:lnTo>
                    <a:pt x="0" y="19050"/>
                  </a:lnTo>
                  <a:lnTo>
                    <a:pt x="0" y="114300"/>
                  </a:lnTo>
                  <a:lnTo>
                    <a:pt x="0" y="123190"/>
                  </a:lnTo>
                  <a:lnTo>
                    <a:pt x="0" y="123507"/>
                  </a:lnTo>
                  <a:lnTo>
                    <a:pt x="475488" y="123507"/>
                  </a:lnTo>
                  <a:lnTo>
                    <a:pt x="475488" y="123190"/>
                  </a:lnTo>
                  <a:lnTo>
                    <a:pt x="466344" y="123190"/>
                  </a:lnTo>
                  <a:lnTo>
                    <a:pt x="466344" y="114300"/>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75" name="object 75"/>
            <p:cNvSpPr/>
            <p:nvPr/>
          </p:nvSpPr>
          <p:spPr>
            <a:xfrm>
              <a:off x="6931151" y="2510027"/>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76" name="object 76"/>
            <p:cNvSpPr/>
            <p:nvPr/>
          </p:nvSpPr>
          <p:spPr>
            <a:xfrm>
              <a:off x="6922008" y="2500820"/>
              <a:ext cx="477520" cy="132080"/>
            </a:xfrm>
            <a:custGeom>
              <a:avLst/>
              <a:gdLst/>
              <a:ahLst/>
              <a:cxnLst/>
              <a:rect l="l" t="t" r="r" b="b"/>
              <a:pathLst>
                <a:path w="477520" h="132080">
                  <a:moveTo>
                    <a:pt x="477012" y="0"/>
                  </a:moveTo>
                  <a:lnTo>
                    <a:pt x="467499" y="0"/>
                  </a:lnTo>
                  <a:lnTo>
                    <a:pt x="467499" y="114300"/>
                  </a:lnTo>
                  <a:lnTo>
                    <a:pt x="467499" y="123190"/>
                  </a:lnTo>
                  <a:lnTo>
                    <a:pt x="457987" y="123190"/>
                  </a:lnTo>
                  <a:lnTo>
                    <a:pt x="457987" y="114300"/>
                  </a:lnTo>
                  <a:lnTo>
                    <a:pt x="19011" y="114300"/>
                  </a:lnTo>
                  <a:lnTo>
                    <a:pt x="19011" y="19050"/>
                  </a:lnTo>
                  <a:lnTo>
                    <a:pt x="457987" y="19050"/>
                  </a:lnTo>
                  <a:lnTo>
                    <a:pt x="457987" y="114300"/>
                  </a:lnTo>
                  <a:lnTo>
                    <a:pt x="467499" y="114300"/>
                  </a:lnTo>
                  <a:lnTo>
                    <a:pt x="467499" y="0"/>
                  </a:lnTo>
                  <a:lnTo>
                    <a:pt x="0" y="0"/>
                  </a:lnTo>
                  <a:lnTo>
                    <a:pt x="0" y="19050"/>
                  </a:lnTo>
                  <a:lnTo>
                    <a:pt x="0" y="114300"/>
                  </a:lnTo>
                  <a:lnTo>
                    <a:pt x="0" y="123190"/>
                  </a:lnTo>
                  <a:lnTo>
                    <a:pt x="0" y="123507"/>
                  </a:lnTo>
                  <a:lnTo>
                    <a:pt x="0" y="132080"/>
                  </a:lnTo>
                  <a:lnTo>
                    <a:pt x="9144" y="132080"/>
                  </a:lnTo>
                  <a:lnTo>
                    <a:pt x="9144" y="123507"/>
                  </a:lnTo>
                  <a:lnTo>
                    <a:pt x="467868" y="123507"/>
                  </a:lnTo>
                  <a:lnTo>
                    <a:pt x="467868" y="132080"/>
                  </a:lnTo>
                  <a:lnTo>
                    <a:pt x="477012" y="132080"/>
                  </a:lnTo>
                  <a:lnTo>
                    <a:pt x="477012" y="123507"/>
                  </a:lnTo>
                  <a:lnTo>
                    <a:pt x="477012" y="123190"/>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77" name="object 77"/>
            <p:cNvSpPr/>
            <p:nvPr/>
          </p:nvSpPr>
          <p:spPr>
            <a:xfrm>
              <a:off x="5558027" y="2624327"/>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78" name="object 78"/>
            <p:cNvSpPr/>
            <p:nvPr/>
          </p:nvSpPr>
          <p:spPr>
            <a:xfrm>
              <a:off x="5548884" y="2615120"/>
              <a:ext cx="934719" cy="132080"/>
            </a:xfrm>
            <a:custGeom>
              <a:avLst/>
              <a:gdLst/>
              <a:ahLst/>
              <a:cxnLst/>
              <a:rect l="l" t="t" r="r" b="b"/>
              <a:pathLst>
                <a:path w="934720" h="132080">
                  <a:moveTo>
                    <a:pt x="934212" y="0"/>
                  </a:moveTo>
                  <a:lnTo>
                    <a:pt x="924699" y="0"/>
                  </a:lnTo>
                  <a:lnTo>
                    <a:pt x="924699" y="114300"/>
                  </a:lnTo>
                  <a:lnTo>
                    <a:pt x="924699" y="123190"/>
                  </a:lnTo>
                  <a:lnTo>
                    <a:pt x="915187" y="123190"/>
                  </a:lnTo>
                  <a:lnTo>
                    <a:pt x="915187" y="114300"/>
                  </a:lnTo>
                  <a:lnTo>
                    <a:pt x="476211" y="114300"/>
                  </a:lnTo>
                  <a:lnTo>
                    <a:pt x="476211" y="19050"/>
                  </a:lnTo>
                  <a:lnTo>
                    <a:pt x="915187" y="19050"/>
                  </a:lnTo>
                  <a:lnTo>
                    <a:pt x="915187" y="114300"/>
                  </a:lnTo>
                  <a:lnTo>
                    <a:pt x="924699" y="114300"/>
                  </a:lnTo>
                  <a:lnTo>
                    <a:pt x="924699" y="0"/>
                  </a:lnTo>
                  <a:lnTo>
                    <a:pt x="475488" y="0"/>
                  </a:lnTo>
                  <a:lnTo>
                    <a:pt x="457200" y="0"/>
                  </a:lnTo>
                  <a:lnTo>
                    <a:pt x="457200" y="114300"/>
                  </a:lnTo>
                  <a:lnTo>
                    <a:pt x="457200" y="123190"/>
                  </a:lnTo>
                  <a:lnTo>
                    <a:pt x="456463" y="123190"/>
                  </a:lnTo>
                  <a:lnTo>
                    <a:pt x="456463" y="114300"/>
                  </a:lnTo>
                  <a:lnTo>
                    <a:pt x="19011" y="114300"/>
                  </a:lnTo>
                  <a:lnTo>
                    <a:pt x="19011" y="19050"/>
                  </a:lnTo>
                  <a:lnTo>
                    <a:pt x="456463" y="19050"/>
                  </a:lnTo>
                  <a:lnTo>
                    <a:pt x="456463" y="114300"/>
                  </a:lnTo>
                  <a:lnTo>
                    <a:pt x="457200" y="114300"/>
                  </a:lnTo>
                  <a:lnTo>
                    <a:pt x="457200" y="0"/>
                  </a:lnTo>
                  <a:lnTo>
                    <a:pt x="0" y="0"/>
                  </a:lnTo>
                  <a:lnTo>
                    <a:pt x="0" y="9207"/>
                  </a:lnTo>
                  <a:lnTo>
                    <a:pt x="0" y="18351"/>
                  </a:lnTo>
                  <a:lnTo>
                    <a:pt x="0" y="132080"/>
                  </a:lnTo>
                  <a:lnTo>
                    <a:pt x="9144" y="132080"/>
                  </a:lnTo>
                  <a:lnTo>
                    <a:pt x="9144" y="123507"/>
                  </a:lnTo>
                  <a:lnTo>
                    <a:pt x="457200" y="123507"/>
                  </a:lnTo>
                  <a:lnTo>
                    <a:pt x="475488" y="123507"/>
                  </a:lnTo>
                  <a:lnTo>
                    <a:pt x="934212" y="123507"/>
                  </a:lnTo>
                  <a:lnTo>
                    <a:pt x="934212" y="123190"/>
                  </a:lnTo>
                  <a:lnTo>
                    <a:pt x="925068" y="123190"/>
                  </a:lnTo>
                  <a:lnTo>
                    <a:pt x="925068" y="114300"/>
                  </a:lnTo>
                  <a:lnTo>
                    <a:pt x="925068" y="19050"/>
                  </a:lnTo>
                  <a:lnTo>
                    <a:pt x="934212" y="19050"/>
                  </a:lnTo>
                  <a:lnTo>
                    <a:pt x="934212" y="18351"/>
                  </a:lnTo>
                  <a:lnTo>
                    <a:pt x="934212" y="9207"/>
                  </a:lnTo>
                  <a:lnTo>
                    <a:pt x="934212" y="0"/>
                  </a:lnTo>
                  <a:close/>
                </a:path>
              </a:pathLst>
            </a:custGeom>
            <a:solidFill>
              <a:srgbClr val="000000"/>
            </a:solidFill>
          </p:spPr>
          <p:txBody>
            <a:bodyPr wrap="square" lIns="0" tIns="0" rIns="0" bIns="0" rtlCol="0"/>
            <a:lstStyle/>
            <a:p>
              <a:endParaRPr sz="2400"/>
            </a:p>
          </p:txBody>
        </p:sp>
        <p:sp>
          <p:nvSpPr>
            <p:cNvPr id="79" name="object 79"/>
            <p:cNvSpPr/>
            <p:nvPr/>
          </p:nvSpPr>
          <p:spPr>
            <a:xfrm>
              <a:off x="6473951" y="2624327"/>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80" name="object 80"/>
            <p:cNvSpPr/>
            <p:nvPr/>
          </p:nvSpPr>
          <p:spPr>
            <a:xfrm>
              <a:off x="6464808" y="2615120"/>
              <a:ext cx="475615" cy="123825"/>
            </a:xfrm>
            <a:custGeom>
              <a:avLst/>
              <a:gdLst/>
              <a:ahLst/>
              <a:cxnLst/>
              <a:rect l="l" t="t" r="r" b="b"/>
              <a:pathLst>
                <a:path w="475615" h="123825">
                  <a:moveTo>
                    <a:pt x="475488" y="0"/>
                  </a:moveTo>
                  <a:lnTo>
                    <a:pt x="465975" y="0"/>
                  </a:lnTo>
                  <a:lnTo>
                    <a:pt x="465975" y="114300"/>
                  </a:lnTo>
                  <a:lnTo>
                    <a:pt x="465975" y="123190"/>
                  </a:lnTo>
                  <a:lnTo>
                    <a:pt x="456463" y="123190"/>
                  </a:lnTo>
                  <a:lnTo>
                    <a:pt x="456463" y="114300"/>
                  </a:lnTo>
                  <a:lnTo>
                    <a:pt x="19011" y="114300"/>
                  </a:lnTo>
                  <a:lnTo>
                    <a:pt x="19011" y="19050"/>
                  </a:lnTo>
                  <a:lnTo>
                    <a:pt x="456463" y="19050"/>
                  </a:lnTo>
                  <a:lnTo>
                    <a:pt x="456463" y="114300"/>
                  </a:lnTo>
                  <a:lnTo>
                    <a:pt x="465975" y="114300"/>
                  </a:lnTo>
                  <a:lnTo>
                    <a:pt x="465975" y="0"/>
                  </a:lnTo>
                  <a:lnTo>
                    <a:pt x="0" y="0"/>
                  </a:lnTo>
                  <a:lnTo>
                    <a:pt x="0" y="9207"/>
                  </a:lnTo>
                  <a:lnTo>
                    <a:pt x="0" y="19050"/>
                  </a:lnTo>
                  <a:lnTo>
                    <a:pt x="0" y="114300"/>
                  </a:lnTo>
                  <a:lnTo>
                    <a:pt x="0" y="123190"/>
                  </a:lnTo>
                  <a:lnTo>
                    <a:pt x="0" y="123507"/>
                  </a:lnTo>
                  <a:lnTo>
                    <a:pt x="475488" y="123507"/>
                  </a:lnTo>
                  <a:lnTo>
                    <a:pt x="475488" y="123190"/>
                  </a:lnTo>
                  <a:lnTo>
                    <a:pt x="466344" y="123190"/>
                  </a:lnTo>
                  <a:lnTo>
                    <a:pt x="466344" y="114300"/>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81" name="object 81"/>
            <p:cNvSpPr/>
            <p:nvPr/>
          </p:nvSpPr>
          <p:spPr>
            <a:xfrm>
              <a:off x="6931151" y="2624327"/>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82" name="object 82"/>
            <p:cNvSpPr/>
            <p:nvPr/>
          </p:nvSpPr>
          <p:spPr>
            <a:xfrm>
              <a:off x="6922008" y="2615120"/>
              <a:ext cx="477520" cy="132080"/>
            </a:xfrm>
            <a:custGeom>
              <a:avLst/>
              <a:gdLst/>
              <a:ahLst/>
              <a:cxnLst/>
              <a:rect l="l" t="t" r="r" b="b"/>
              <a:pathLst>
                <a:path w="477520" h="132080">
                  <a:moveTo>
                    <a:pt x="477012" y="0"/>
                  </a:moveTo>
                  <a:lnTo>
                    <a:pt x="467499" y="0"/>
                  </a:lnTo>
                  <a:lnTo>
                    <a:pt x="467499" y="114300"/>
                  </a:lnTo>
                  <a:lnTo>
                    <a:pt x="467499" y="123190"/>
                  </a:lnTo>
                  <a:lnTo>
                    <a:pt x="457987" y="123190"/>
                  </a:lnTo>
                  <a:lnTo>
                    <a:pt x="457987" y="114300"/>
                  </a:lnTo>
                  <a:lnTo>
                    <a:pt x="19011" y="114300"/>
                  </a:lnTo>
                  <a:lnTo>
                    <a:pt x="19011" y="19050"/>
                  </a:lnTo>
                  <a:lnTo>
                    <a:pt x="457987" y="19050"/>
                  </a:lnTo>
                  <a:lnTo>
                    <a:pt x="457987" y="114300"/>
                  </a:lnTo>
                  <a:lnTo>
                    <a:pt x="467499" y="114300"/>
                  </a:lnTo>
                  <a:lnTo>
                    <a:pt x="467499" y="0"/>
                  </a:lnTo>
                  <a:lnTo>
                    <a:pt x="0" y="0"/>
                  </a:lnTo>
                  <a:lnTo>
                    <a:pt x="0" y="19050"/>
                  </a:lnTo>
                  <a:lnTo>
                    <a:pt x="0" y="114300"/>
                  </a:lnTo>
                  <a:lnTo>
                    <a:pt x="0" y="123190"/>
                  </a:lnTo>
                  <a:lnTo>
                    <a:pt x="0" y="123507"/>
                  </a:lnTo>
                  <a:lnTo>
                    <a:pt x="0" y="132080"/>
                  </a:lnTo>
                  <a:lnTo>
                    <a:pt x="9144" y="132080"/>
                  </a:lnTo>
                  <a:lnTo>
                    <a:pt x="9144" y="123507"/>
                  </a:lnTo>
                  <a:lnTo>
                    <a:pt x="467868" y="123507"/>
                  </a:lnTo>
                  <a:lnTo>
                    <a:pt x="467868" y="132080"/>
                  </a:lnTo>
                  <a:lnTo>
                    <a:pt x="477012" y="132080"/>
                  </a:lnTo>
                  <a:lnTo>
                    <a:pt x="477012" y="123507"/>
                  </a:lnTo>
                  <a:lnTo>
                    <a:pt x="477012" y="123190"/>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83" name="object 83"/>
            <p:cNvSpPr/>
            <p:nvPr/>
          </p:nvSpPr>
          <p:spPr>
            <a:xfrm>
              <a:off x="5558027" y="3960876"/>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84" name="object 84"/>
            <p:cNvSpPr/>
            <p:nvPr/>
          </p:nvSpPr>
          <p:spPr>
            <a:xfrm>
              <a:off x="5548884" y="3951617"/>
              <a:ext cx="475615" cy="134620"/>
            </a:xfrm>
            <a:custGeom>
              <a:avLst/>
              <a:gdLst/>
              <a:ahLst/>
              <a:cxnLst/>
              <a:rect l="l" t="t" r="r" b="b"/>
              <a:pathLst>
                <a:path w="475614" h="134620">
                  <a:moveTo>
                    <a:pt x="475488" y="123190"/>
                  </a:moveTo>
                  <a:lnTo>
                    <a:pt x="466344" y="123190"/>
                  </a:lnTo>
                  <a:lnTo>
                    <a:pt x="466344" y="114300"/>
                  </a:lnTo>
                  <a:lnTo>
                    <a:pt x="466344" y="19050"/>
                  </a:lnTo>
                  <a:lnTo>
                    <a:pt x="456463" y="19050"/>
                  </a:lnTo>
                  <a:lnTo>
                    <a:pt x="456463" y="114300"/>
                  </a:lnTo>
                  <a:lnTo>
                    <a:pt x="465975" y="114300"/>
                  </a:lnTo>
                  <a:lnTo>
                    <a:pt x="465975" y="123190"/>
                  </a:lnTo>
                  <a:lnTo>
                    <a:pt x="456463" y="123190"/>
                  </a:lnTo>
                  <a:lnTo>
                    <a:pt x="456463" y="114300"/>
                  </a:lnTo>
                  <a:lnTo>
                    <a:pt x="19011" y="114300"/>
                  </a:lnTo>
                  <a:lnTo>
                    <a:pt x="19011" y="19050"/>
                  </a:lnTo>
                  <a:lnTo>
                    <a:pt x="11430" y="19050"/>
                  </a:lnTo>
                  <a:lnTo>
                    <a:pt x="11430" y="9258"/>
                  </a:lnTo>
                  <a:lnTo>
                    <a:pt x="11430" y="0"/>
                  </a:lnTo>
                  <a:lnTo>
                    <a:pt x="0" y="0"/>
                  </a:lnTo>
                  <a:lnTo>
                    <a:pt x="0" y="9258"/>
                  </a:lnTo>
                  <a:lnTo>
                    <a:pt x="0" y="19050"/>
                  </a:lnTo>
                  <a:lnTo>
                    <a:pt x="0" y="114300"/>
                  </a:lnTo>
                  <a:lnTo>
                    <a:pt x="0" y="123190"/>
                  </a:lnTo>
                  <a:lnTo>
                    <a:pt x="0" y="123558"/>
                  </a:lnTo>
                  <a:lnTo>
                    <a:pt x="0" y="134620"/>
                  </a:lnTo>
                  <a:lnTo>
                    <a:pt x="9144" y="134620"/>
                  </a:lnTo>
                  <a:lnTo>
                    <a:pt x="9144" y="123558"/>
                  </a:lnTo>
                  <a:lnTo>
                    <a:pt x="475488" y="123558"/>
                  </a:lnTo>
                  <a:lnTo>
                    <a:pt x="475488" y="123190"/>
                  </a:lnTo>
                  <a:close/>
                </a:path>
              </a:pathLst>
            </a:custGeom>
            <a:solidFill>
              <a:srgbClr val="000000"/>
            </a:solidFill>
          </p:spPr>
          <p:txBody>
            <a:bodyPr wrap="square" lIns="0" tIns="0" rIns="0" bIns="0" rtlCol="0"/>
            <a:lstStyle/>
            <a:p>
              <a:endParaRPr sz="2400"/>
            </a:p>
          </p:txBody>
        </p:sp>
        <p:sp>
          <p:nvSpPr>
            <p:cNvPr id="85" name="object 85"/>
            <p:cNvSpPr/>
            <p:nvPr/>
          </p:nvSpPr>
          <p:spPr>
            <a:xfrm>
              <a:off x="6015227" y="3960876"/>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86" name="object 86"/>
            <p:cNvSpPr/>
            <p:nvPr/>
          </p:nvSpPr>
          <p:spPr>
            <a:xfrm>
              <a:off x="6006084" y="3970667"/>
              <a:ext cx="477520" cy="104775"/>
            </a:xfrm>
            <a:custGeom>
              <a:avLst/>
              <a:gdLst/>
              <a:ahLst/>
              <a:cxnLst/>
              <a:rect l="l" t="t" r="r" b="b"/>
              <a:pathLst>
                <a:path w="477520" h="104775">
                  <a:moveTo>
                    <a:pt x="477012" y="104140"/>
                  </a:moveTo>
                  <a:lnTo>
                    <a:pt x="467868" y="104140"/>
                  </a:lnTo>
                  <a:lnTo>
                    <a:pt x="467868" y="95250"/>
                  </a:lnTo>
                  <a:lnTo>
                    <a:pt x="467868" y="0"/>
                  </a:lnTo>
                  <a:lnTo>
                    <a:pt x="457987" y="0"/>
                  </a:lnTo>
                  <a:lnTo>
                    <a:pt x="457987" y="95250"/>
                  </a:lnTo>
                  <a:lnTo>
                    <a:pt x="467499" y="95250"/>
                  </a:lnTo>
                  <a:lnTo>
                    <a:pt x="467499" y="104140"/>
                  </a:lnTo>
                  <a:lnTo>
                    <a:pt x="457987" y="104140"/>
                  </a:lnTo>
                  <a:lnTo>
                    <a:pt x="457987" y="95250"/>
                  </a:lnTo>
                  <a:lnTo>
                    <a:pt x="19011" y="95250"/>
                  </a:lnTo>
                  <a:lnTo>
                    <a:pt x="19011" y="0"/>
                  </a:lnTo>
                  <a:lnTo>
                    <a:pt x="0" y="0"/>
                  </a:lnTo>
                  <a:lnTo>
                    <a:pt x="0" y="95250"/>
                  </a:lnTo>
                  <a:lnTo>
                    <a:pt x="0" y="104140"/>
                  </a:lnTo>
                  <a:lnTo>
                    <a:pt x="0" y="104508"/>
                  </a:lnTo>
                  <a:lnTo>
                    <a:pt x="477012" y="104508"/>
                  </a:lnTo>
                  <a:lnTo>
                    <a:pt x="477012" y="104140"/>
                  </a:lnTo>
                  <a:close/>
                </a:path>
              </a:pathLst>
            </a:custGeom>
            <a:solidFill>
              <a:srgbClr val="000000"/>
            </a:solidFill>
          </p:spPr>
          <p:txBody>
            <a:bodyPr wrap="square" lIns="0" tIns="0" rIns="0" bIns="0" rtlCol="0"/>
            <a:lstStyle/>
            <a:p>
              <a:endParaRPr sz="2400"/>
            </a:p>
          </p:txBody>
        </p:sp>
        <p:sp>
          <p:nvSpPr>
            <p:cNvPr id="87" name="object 87"/>
            <p:cNvSpPr/>
            <p:nvPr/>
          </p:nvSpPr>
          <p:spPr>
            <a:xfrm>
              <a:off x="6473951" y="3960876"/>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88" name="object 88"/>
            <p:cNvSpPr/>
            <p:nvPr/>
          </p:nvSpPr>
          <p:spPr>
            <a:xfrm>
              <a:off x="6464808" y="3970667"/>
              <a:ext cx="475615" cy="104775"/>
            </a:xfrm>
            <a:custGeom>
              <a:avLst/>
              <a:gdLst/>
              <a:ahLst/>
              <a:cxnLst/>
              <a:rect l="l" t="t" r="r" b="b"/>
              <a:pathLst>
                <a:path w="475615" h="104775">
                  <a:moveTo>
                    <a:pt x="475488" y="104140"/>
                  </a:moveTo>
                  <a:lnTo>
                    <a:pt x="466344" y="104140"/>
                  </a:lnTo>
                  <a:lnTo>
                    <a:pt x="466344" y="95250"/>
                  </a:lnTo>
                  <a:lnTo>
                    <a:pt x="466344" y="0"/>
                  </a:lnTo>
                  <a:lnTo>
                    <a:pt x="456463" y="0"/>
                  </a:lnTo>
                  <a:lnTo>
                    <a:pt x="456463" y="95250"/>
                  </a:lnTo>
                  <a:lnTo>
                    <a:pt x="465975" y="95250"/>
                  </a:lnTo>
                  <a:lnTo>
                    <a:pt x="465975" y="104140"/>
                  </a:lnTo>
                  <a:lnTo>
                    <a:pt x="456463" y="104140"/>
                  </a:lnTo>
                  <a:lnTo>
                    <a:pt x="456463" y="95250"/>
                  </a:lnTo>
                  <a:lnTo>
                    <a:pt x="19011" y="95250"/>
                  </a:lnTo>
                  <a:lnTo>
                    <a:pt x="19011" y="0"/>
                  </a:lnTo>
                  <a:lnTo>
                    <a:pt x="0" y="0"/>
                  </a:lnTo>
                  <a:lnTo>
                    <a:pt x="0" y="95250"/>
                  </a:lnTo>
                  <a:lnTo>
                    <a:pt x="0" y="104140"/>
                  </a:lnTo>
                  <a:lnTo>
                    <a:pt x="0" y="104508"/>
                  </a:lnTo>
                  <a:lnTo>
                    <a:pt x="475488" y="104508"/>
                  </a:lnTo>
                  <a:lnTo>
                    <a:pt x="475488" y="104140"/>
                  </a:lnTo>
                  <a:close/>
                </a:path>
              </a:pathLst>
            </a:custGeom>
            <a:solidFill>
              <a:srgbClr val="000000"/>
            </a:solidFill>
          </p:spPr>
          <p:txBody>
            <a:bodyPr wrap="square" lIns="0" tIns="0" rIns="0" bIns="0" rtlCol="0"/>
            <a:lstStyle/>
            <a:p>
              <a:endParaRPr sz="2400"/>
            </a:p>
          </p:txBody>
        </p:sp>
        <p:sp>
          <p:nvSpPr>
            <p:cNvPr id="89" name="object 89"/>
            <p:cNvSpPr/>
            <p:nvPr/>
          </p:nvSpPr>
          <p:spPr>
            <a:xfrm>
              <a:off x="6931151" y="3960876"/>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90" name="object 90"/>
            <p:cNvSpPr/>
            <p:nvPr/>
          </p:nvSpPr>
          <p:spPr>
            <a:xfrm>
              <a:off x="6922008" y="3951617"/>
              <a:ext cx="477520" cy="134620"/>
            </a:xfrm>
            <a:custGeom>
              <a:avLst/>
              <a:gdLst/>
              <a:ahLst/>
              <a:cxnLst/>
              <a:rect l="l" t="t" r="r" b="b"/>
              <a:pathLst>
                <a:path w="477520" h="134620">
                  <a:moveTo>
                    <a:pt x="477012" y="0"/>
                  </a:moveTo>
                  <a:lnTo>
                    <a:pt x="470154" y="0"/>
                  </a:lnTo>
                  <a:lnTo>
                    <a:pt x="470154" y="19050"/>
                  </a:lnTo>
                  <a:lnTo>
                    <a:pt x="457987" y="19050"/>
                  </a:lnTo>
                  <a:lnTo>
                    <a:pt x="457987" y="114300"/>
                  </a:lnTo>
                  <a:lnTo>
                    <a:pt x="467499" y="114300"/>
                  </a:lnTo>
                  <a:lnTo>
                    <a:pt x="467499" y="123190"/>
                  </a:lnTo>
                  <a:lnTo>
                    <a:pt x="457987" y="123190"/>
                  </a:lnTo>
                  <a:lnTo>
                    <a:pt x="457987" y="114300"/>
                  </a:lnTo>
                  <a:lnTo>
                    <a:pt x="19011" y="114300"/>
                  </a:lnTo>
                  <a:lnTo>
                    <a:pt x="19011" y="19050"/>
                  </a:lnTo>
                  <a:lnTo>
                    <a:pt x="0" y="19050"/>
                  </a:lnTo>
                  <a:lnTo>
                    <a:pt x="0" y="114300"/>
                  </a:lnTo>
                  <a:lnTo>
                    <a:pt x="0" y="123190"/>
                  </a:lnTo>
                  <a:lnTo>
                    <a:pt x="0" y="123558"/>
                  </a:lnTo>
                  <a:lnTo>
                    <a:pt x="0" y="134620"/>
                  </a:lnTo>
                  <a:lnTo>
                    <a:pt x="9144" y="134620"/>
                  </a:lnTo>
                  <a:lnTo>
                    <a:pt x="9144" y="123558"/>
                  </a:lnTo>
                  <a:lnTo>
                    <a:pt x="467868" y="123558"/>
                  </a:lnTo>
                  <a:lnTo>
                    <a:pt x="467868" y="134620"/>
                  </a:lnTo>
                  <a:lnTo>
                    <a:pt x="477012" y="134620"/>
                  </a:lnTo>
                  <a:lnTo>
                    <a:pt x="477012" y="123558"/>
                  </a:lnTo>
                  <a:lnTo>
                    <a:pt x="477012" y="123190"/>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91" name="object 91"/>
            <p:cNvSpPr/>
            <p:nvPr/>
          </p:nvSpPr>
          <p:spPr>
            <a:xfrm>
              <a:off x="5558027" y="4075176"/>
              <a:ext cx="457200" cy="116205"/>
            </a:xfrm>
            <a:custGeom>
              <a:avLst/>
              <a:gdLst/>
              <a:ahLst/>
              <a:cxnLst/>
              <a:rect l="l" t="t" r="r" b="b"/>
              <a:pathLst>
                <a:path w="457200" h="116204">
                  <a:moveTo>
                    <a:pt x="457200" y="0"/>
                  </a:moveTo>
                  <a:lnTo>
                    <a:pt x="0" y="0"/>
                  </a:lnTo>
                  <a:lnTo>
                    <a:pt x="0" y="115824"/>
                  </a:lnTo>
                  <a:lnTo>
                    <a:pt x="457200" y="115824"/>
                  </a:lnTo>
                  <a:lnTo>
                    <a:pt x="457200" y="0"/>
                  </a:lnTo>
                  <a:close/>
                </a:path>
              </a:pathLst>
            </a:custGeom>
            <a:solidFill>
              <a:srgbClr val="DDD4CF"/>
            </a:solidFill>
          </p:spPr>
          <p:txBody>
            <a:bodyPr wrap="square" lIns="0" tIns="0" rIns="0" bIns="0" rtlCol="0"/>
            <a:lstStyle/>
            <a:p>
              <a:endParaRPr sz="2400"/>
            </a:p>
          </p:txBody>
        </p:sp>
        <p:sp>
          <p:nvSpPr>
            <p:cNvPr id="92" name="object 92"/>
            <p:cNvSpPr/>
            <p:nvPr/>
          </p:nvSpPr>
          <p:spPr>
            <a:xfrm>
              <a:off x="5548884" y="4066222"/>
              <a:ext cx="475615" cy="133350"/>
            </a:xfrm>
            <a:custGeom>
              <a:avLst/>
              <a:gdLst/>
              <a:ahLst/>
              <a:cxnLst/>
              <a:rect l="l" t="t" r="r" b="b"/>
              <a:pathLst>
                <a:path w="475614" h="133350">
                  <a:moveTo>
                    <a:pt x="475488" y="0"/>
                  </a:moveTo>
                  <a:lnTo>
                    <a:pt x="465975" y="0"/>
                  </a:lnTo>
                  <a:lnTo>
                    <a:pt x="465975" y="115570"/>
                  </a:lnTo>
                  <a:lnTo>
                    <a:pt x="465975" y="124460"/>
                  </a:lnTo>
                  <a:lnTo>
                    <a:pt x="456463" y="124460"/>
                  </a:lnTo>
                  <a:lnTo>
                    <a:pt x="456463" y="115570"/>
                  </a:lnTo>
                  <a:lnTo>
                    <a:pt x="19011" y="115570"/>
                  </a:lnTo>
                  <a:lnTo>
                    <a:pt x="19011" y="20320"/>
                  </a:lnTo>
                  <a:lnTo>
                    <a:pt x="456463" y="20320"/>
                  </a:lnTo>
                  <a:lnTo>
                    <a:pt x="456463" y="115570"/>
                  </a:lnTo>
                  <a:lnTo>
                    <a:pt x="465975" y="115570"/>
                  </a:lnTo>
                  <a:lnTo>
                    <a:pt x="465975" y="0"/>
                  </a:lnTo>
                  <a:lnTo>
                    <a:pt x="0" y="0"/>
                  </a:lnTo>
                  <a:lnTo>
                    <a:pt x="0" y="8953"/>
                  </a:lnTo>
                  <a:lnTo>
                    <a:pt x="0" y="20320"/>
                  </a:lnTo>
                  <a:lnTo>
                    <a:pt x="0" y="115570"/>
                  </a:lnTo>
                  <a:lnTo>
                    <a:pt x="0" y="124460"/>
                  </a:lnTo>
                  <a:lnTo>
                    <a:pt x="0" y="124777"/>
                  </a:lnTo>
                  <a:lnTo>
                    <a:pt x="0" y="133350"/>
                  </a:lnTo>
                  <a:lnTo>
                    <a:pt x="9144" y="133350"/>
                  </a:lnTo>
                  <a:lnTo>
                    <a:pt x="9144" y="124777"/>
                  </a:lnTo>
                  <a:lnTo>
                    <a:pt x="475488" y="124777"/>
                  </a:lnTo>
                  <a:lnTo>
                    <a:pt x="475488" y="124460"/>
                  </a:lnTo>
                  <a:lnTo>
                    <a:pt x="466344" y="124460"/>
                  </a:lnTo>
                  <a:lnTo>
                    <a:pt x="466344" y="115570"/>
                  </a:lnTo>
                  <a:lnTo>
                    <a:pt x="466344" y="20320"/>
                  </a:lnTo>
                  <a:lnTo>
                    <a:pt x="475488" y="20320"/>
                  </a:lnTo>
                  <a:lnTo>
                    <a:pt x="475488" y="8953"/>
                  </a:lnTo>
                  <a:lnTo>
                    <a:pt x="475488" y="0"/>
                  </a:lnTo>
                  <a:close/>
                </a:path>
              </a:pathLst>
            </a:custGeom>
            <a:solidFill>
              <a:srgbClr val="000000"/>
            </a:solidFill>
          </p:spPr>
          <p:txBody>
            <a:bodyPr wrap="square" lIns="0" tIns="0" rIns="0" bIns="0" rtlCol="0"/>
            <a:lstStyle/>
            <a:p>
              <a:endParaRPr sz="2400"/>
            </a:p>
          </p:txBody>
        </p:sp>
        <p:sp>
          <p:nvSpPr>
            <p:cNvPr id="93" name="object 93"/>
            <p:cNvSpPr/>
            <p:nvPr/>
          </p:nvSpPr>
          <p:spPr>
            <a:xfrm>
              <a:off x="6015227" y="4075176"/>
              <a:ext cx="459105" cy="116205"/>
            </a:xfrm>
            <a:custGeom>
              <a:avLst/>
              <a:gdLst/>
              <a:ahLst/>
              <a:cxnLst/>
              <a:rect l="l" t="t" r="r" b="b"/>
              <a:pathLst>
                <a:path w="459104" h="116204">
                  <a:moveTo>
                    <a:pt x="458724" y="0"/>
                  </a:moveTo>
                  <a:lnTo>
                    <a:pt x="0" y="0"/>
                  </a:lnTo>
                  <a:lnTo>
                    <a:pt x="0" y="115824"/>
                  </a:lnTo>
                  <a:lnTo>
                    <a:pt x="458724" y="115824"/>
                  </a:lnTo>
                  <a:lnTo>
                    <a:pt x="458724" y="0"/>
                  </a:lnTo>
                  <a:close/>
                </a:path>
              </a:pathLst>
            </a:custGeom>
            <a:solidFill>
              <a:srgbClr val="DDD4CF"/>
            </a:solidFill>
          </p:spPr>
          <p:txBody>
            <a:bodyPr wrap="square" lIns="0" tIns="0" rIns="0" bIns="0" rtlCol="0"/>
            <a:lstStyle/>
            <a:p>
              <a:endParaRPr sz="2400"/>
            </a:p>
          </p:txBody>
        </p:sp>
        <p:sp>
          <p:nvSpPr>
            <p:cNvPr id="94" name="object 94"/>
            <p:cNvSpPr/>
            <p:nvPr/>
          </p:nvSpPr>
          <p:spPr>
            <a:xfrm>
              <a:off x="6006084" y="4066222"/>
              <a:ext cx="477520" cy="125095"/>
            </a:xfrm>
            <a:custGeom>
              <a:avLst/>
              <a:gdLst/>
              <a:ahLst/>
              <a:cxnLst/>
              <a:rect l="l" t="t" r="r" b="b"/>
              <a:pathLst>
                <a:path w="477520" h="125095">
                  <a:moveTo>
                    <a:pt x="477012" y="0"/>
                  </a:moveTo>
                  <a:lnTo>
                    <a:pt x="467499" y="0"/>
                  </a:lnTo>
                  <a:lnTo>
                    <a:pt x="467499" y="115570"/>
                  </a:lnTo>
                  <a:lnTo>
                    <a:pt x="467499" y="124460"/>
                  </a:lnTo>
                  <a:lnTo>
                    <a:pt x="457987" y="124460"/>
                  </a:lnTo>
                  <a:lnTo>
                    <a:pt x="457987" y="115570"/>
                  </a:lnTo>
                  <a:lnTo>
                    <a:pt x="19011" y="115570"/>
                  </a:lnTo>
                  <a:lnTo>
                    <a:pt x="19011" y="20320"/>
                  </a:lnTo>
                  <a:lnTo>
                    <a:pt x="457987" y="20320"/>
                  </a:lnTo>
                  <a:lnTo>
                    <a:pt x="457987" y="115570"/>
                  </a:lnTo>
                  <a:lnTo>
                    <a:pt x="467499" y="115570"/>
                  </a:lnTo>
                  <a:lnTo>
                    <a:pt x="467499" y="0"/>
                  </a:lnTo>
                  <a:lnTo>
                    <a:pt x="0" y="0"/>
                  </a:lnTo>
                  <a:lnTo>
                    <a:pt x="0" y="8953"/>
                  </a:lnTo>
                  <a:lnTo>
                    <a:pt x="0" y="20320"/>
                  </a:lnTo>
                  <a:lnTo>
                    <a:pt x="0" y="115570"/>
                  </a:lnTo>
                  <a:lnTo>
                    <a:pt x="0" y="124460"/>
                  </a:lnTo>
                  <a:lnTo>
                    <a:pt x="0" y="124777"/>
                  </a:lnTo>
                  <a:lnTo>
                    <a:pt x="477012" y="124777"/>
                  </a:lnTo>
                  <a:lnTo>
                    <a:pt x="477012" y="124460"/>
                  </a:lnTo>
                  <a:lnTo>
                    <a:pt x="467868" y="124460"/>
                  </a:lnTo>
                  <a:lnTo>
                    <a:pt x="467868" y="115570"/>
                  </a:lnTo>
                  <a:lnTo>
                    <a:pt x="467868" y="20320"/>
                  </a:lnTo>
                  <a:lnTo>
                    <a:pt x="477012" y="20320"/>
                  </a:lnTo>
                  <a:lnTo>
                    <a:pt x="477012" y="8953"/>
                  </a:lnTo>
                  <a:lnTo>
                    <a:pt x="477012" y="0"/>
                  </a:lnTo>
                  <a:close/>
                </a:path>
              </a:pathLst>
            </a:custGeom>
            <a:solidFill>
              <a:srgbClr val="000000"/>
            </a:solidFill>
          </p:spPr>
          <p:txBody>
            <a:bodyPr wrap="square" lIns="0" tIns="0" rIns="0" bIns="0" rtlCol="0"/>
            <a:lstStyle/>
            <a:p>
              <a:endParaRPr sz="2400"/>
            </a:p>
          </p:txBody>
        </p:sp>
        <p:sp>
          <p:nvSpPr>
            <p:cNvPr id="95" name="object 95"/>
            <p:cNvSpPr/>
            <p:nvPr/>
          </p:nvSpPr>
          <p:spPr>
            <a:xfrm>
              <a:off x="6473951" y="4075176"/>
              <a:ext cx="457200" cy="116205"/>
            </a:xfrm>
            <a:custGeom>
              <a:avLst/>
              <a:gdLst/>
              <a:ahLst/>
              <a:cxnLst/>
              <a:rect l="l" t="t" r="r" b="b"/>
              <a:pathLst>
                <a:path w="457200" h="116204">
                  <a:moveTo>
                    <a:pt x="457200" y="0"/>
                  </a:moveTo>
                  <a:lnTo>
                    <a:pt x="0" y="0"/>
                  </a:lnTo>
                  <a:lnTo>
                    <a:pt x="0" y="115824"/>
                  </a:lnTo>
                  <a:lnTo>
                    <a:pt x="457200" y="115824"/>
                  </a:lnTo>
                  <a:lnTo>
                    <a:pt x="457200" y="0"/>
                  </a:lnTo>
                  <a:close/>
                </a:path>
              </a:pathLst>
            </a:custGeom>
            <a:solidFill>
              <a:srgbClr val="DDD4CF"/>
            </a:solidFill>
          </p:spPr>
          <p:txBody>
            <a:bodyPr wrap="square" lIns="0" tIns="0" rIns="0" bIns="0" rtlCol="0"/>
            <a:lstStyle/>
            <a:p>
              <a:endParaRPr sz="2400"/>
            </a:p>
          </p:txBody>
        </p:sp>
        <p:sp>
          <p:nvSpPr>
            <p:cNvPr id="96" name="object 96"/>
            <p:cNvSpPr/>
            <p:nvPr/>
          </p:nvSpPr>
          <p:spPr>
            <a:xfrm>
              <a:off x="6464808" y="4066222"/>
              <a:ext cx="475615" cy="125095"/>
            </a:xfrm>
            <a:custGeom>
              <a:avLst/>
              <a:gdLst/>
              <a:ahLst/>
              <a:cxnLst/>
              <a:rect l="l" t="t" r="r" b="b"/>
              <a:pathLst>
                <a:path w="475615" h="125095">
                  <a:moveTo>
                    <a:pt x="475488" y="0"/>
                  </a:moveTo>
                  <a:lnTo>
                    <a:pt x="465975" y="0"/>
                  </a:lnTo>
                  <a:lnTo>
                    <a:pt x="465975" y="115570"/>
                  </a:lnTo>
                  <a:lnTo>
                    <a:pt x="465975" y="124460"/>
                  </a:lnTo>
                  <a:lnTo>
                    <a:pt x="456463" y="124460"/>
                  </a:lnTo>
                  <a:lnTo>
                    <a:pt x="456463" y="115570"/>
                  </a:lnTo>
                  <a:lnTo>
                    <a:pt x="19011" y="115570"/>
                  </a:lnTo>
                  <a:lnTo>
                    <a:pt x="19011" y="20320"/>
                  </a:lnTo>
                  <a:lnTo>
                    <a:pt x="456463" y="20320"/>
                  </a:lnTo>
                  <a:lnTo>
                    <a:pt x="456463" y="115570"/>
                  </a:lnTo>
                  <a:lnTo>
                    <a:pt x="465975" y="115570"/>
                  </a:lnTo>
                  <a:lnTo>
                    <a:pt x="465975" y="0"/>
                  </a:lnTo>
                  <a:lnTo>
                    <a:pt x="0" y="0"/>
                  </a:lnTo>
                  <a:lnTo>
                    <a:pt x="0" y="8953"/>
                  </a:lnTo>
                  <a:lnTo>
                    <a:pt x="0" y="20320"/>
                  </a:lnTo>
                  <a:lnTo>
                    <a:pt x="0" y="115570"/>
                  </a:lnTo>
                  <a:lnTo>
                    <a:pt x="0" y="124460"/>
                  </a:lnTo>
                  <a:lnTo>
                    <a:pt x="0" y="124777"/>
                  </a:lnTo>
                  <a:lnTo>
                    <a:pt x="475488" y="124777"/>
                  </a:lnTo>
                  <a:lnTo>
                    <a:pt x="475488" y="124460"/>
                  </a:lnTo>
                  <a:lnTo>
                    <a:pt x="466344" y="124460"/>
                  </a:lnTo>
                  <a:lnTo>
                    <a:pt x="466344" y="115570"/>
                  </a:lnTo>
                  <a:lnTo>
                    <a:pt x="466344" y="20320"/>
                  </a:lnTo>
                  <a:lnTo>
                    <a:pt x="475488" y="20320"/>
                  </a:lnTo>
                  <a:lnTo>
                    <a:pt x="475488" y="8953"/>
                  </a:lnTo>
                  <a:lnTo>
                    <a:pt x="475488" y="0"/>
                  </a:lnTo>
                  <a:close/>
                </a:path>
              </a:pathLst>
            </a:custGeom>
            <a:solidFill>
              <a:srgbClr val="000000"/>
            </a:solidFill>
          </p:spPr>
          <p:txBody>
            <a:bodyPr wrap="square" lIns="0" tIns="0" rIns="0" bIns="0" rtlCol="0"/>
            <a:lstStyle/>
            <a:p>
              <a:endParaRPr sz="2400"/>
            </a:p>
          </p:txBody>
        </p:sp>
        <p:sp>
          <p:nvSpPr>
            <p:cNvPr id="97" name="object 97"/>
            <p:cNvSpPr/>
            <p:nvPr/>
          </p:nvSpPr>
          <p:spPr>
            <a:xfrm>
              <a:off x="6931151" y="4075176"/>
              <a:ext cx="459105" cy="116205"/>
            </a:xfrm>
            <a:custGeom>
              <a:avLst/>
              <a:gdLst/>
              <a:ahLst/>
              <a:cxnLst/>
              <a:rect l="l" t="t" r="r" b="b"/>
              <a:pathLst>
                <a:path w="459104" h="116204">
                  <a:moveTo>
                    <a:pt x="458724" y="0"/>
                  </a:moveTo>
                  <a:lnTo>
                    <a:pt x="0" y="0"/>
                  </a:lnTo>
                  <a:lnTo>
                    <a:pt x="0" y="115824"/>
                  </a:lnTo>
                  <a:lnTo>
                    <a:pt x="458724" y="115824"/>
                  </a:lnTo>
                  <a:lnTo>
                    <a:pt x="458724" y="0"/>
                  </a:lnTo>
                  <a:close/>
                </a:path>
              </a:pathLst>
            </a:custGeom>
            <a:solidFill>
              <a:srgbClr val="DDD4CF"/>
            </a:solidFill>
          </p:spPr>
          <p:txBody>
            <a:bodyPr wrap="square" lIns="0" tIns="0" rIns="0" bIns="0" rtlCol="0"/>
            <a:lstStyle/>
            <a:p>
              <a:endParaRPr sz="2400"/>
            </a:p>
          </p:txBody>
        </p:sp>
        <p:sp>
          <p:nvSpPr>
            <p:cNvPr id="98" name="object 98"/>
            <p:cNvSpPr/>
            <p:nvPr/>
          </p:nvSpPr>
          <p:spPr>
            <a:xfrm>
              <a:off x="6922008" y="4066222"/>
              <a:ext cx="477520" cy="133350"/>
            </a:xfrm>
            <a:custGeom>
              <a:avLst/>
              <a:gdLst/>
              <a:ahLst/>
              <a:cxnLst/>
              <a:rect l="l" t="t" r="r" b="b"/>
              <a:pathLst>
                <a:path w="477520" h="133350">
                  <a:moveTo>
                    <a:pt x="477012" y="0"/>
                  </a:moveTo>
                  <a:lnTo>
                    <a:pt x="467499" y="0"/>
                  </a:lnTo>
                  <a:lnTo>
                    <a:pt x="467499" y="115570"/>
                  </a:lnTo>
                  <a:lnTo>
                    <a:pt x="467499" y="124460"/>
                  </a:lnTo>
                  <a:lnTo>
                    <a:pt x="457987" y="124460"/>
                  </a:lnTo>
                  <a:lnTo>
                    <a:pt x="457987" y="115570"/>
                  </a:lnTo>
                  <a:lnTo>
                    <a:pt x="19011" y="115570"/>
                  </a:lnTo>
                  <a:lnTo>
                    <a:pt x="19011" y="20320"/>
                  </a:lnTo>
                  <a:lnTo>
                    <a:pt x="457987" y="20320"/>
                  </a:lnTo>
                  <a:lnTo>
                    <a:pt x="457987" y="115570"/>
                  </a:lnTo>
                  <a:lnTo>
                    <a:pt x="467499" y="115570"/>
                  </a:lnTo>
                  <a:lnTo>
                    <a:pt x="467499" y="0"/>
                  </a:lnTo>
                  <a:lnTo>
                    <a:pt x="0" y="0"/>
                  </a:lnTo>
                  <a:lnTo>
                    <a:pt x="0" y="20320"/>
                  </a:lnTo>
                  <a:lnTo>
                    <a:pt x="0" y="115570"/>
                  </a:lnTo>
                  <a:lnTo>
                    <a:pt x="0" y="124460"/>
                  </a:lnTo>
                  <a:lnTo>
                    <a:pt x="0" y="124777"/>
                  </a:lnTo>
                  <a:lnTo>
                    <a:pt x="0" y="133350"/>
                  </a:lnTo>
                  <a:lnTo>
                    <a:pt x="9144" y="133350"/>
                  </a:lnTo>
                  <a:lnTo>
                    <a:pt x="9144" y="124777"/>
                  </a:lnTo>
                  <a:lnTo>
                    <a:pt x="467868" y="124777"/>
                  </a:lnTo>
                  <a:lnTo>
                    <a:pt x="467868" y="133350"/>
                  </a:lnTo>
                  <a:lnTo>
                    <a:pt x="477012" y="133350"/>
                  </a:lnTo>
                  <a:lnTo>
                    <a:pt x="477012" y="124777"/>
                  </a:lnTo>
                  <a:lnTo>
                    <a:pt x="477012" y="124460"/>
                  </a:lnTo>
                  <a:lnTo>
                    <a:pt x="477012" y="115570"/>
                  </a:lnTo>
                  <a:lnTo>
                    <a:pt x="477012" y="20320"/>
                  </a:lnTo>
                  <a:lnTo>
                    <a:pt x="477012" y="0"/>
                  </a:lnTo>
                  <a:close/>
                </a:path>
              </a:pathLst>
            </a:custGeom>
            <a:solidFill>
              <a:srgbClr val="000000"/>
            </a:solidFill>
          </p:spPr>
          <p:txBody>
            <a:bodyPr wrap="square" lIns="0" tIns="0" rIns="0" bIns="0" rtlCol="0"/>
            <a:lstStyle/>
            <a:p>
              <a:endParaRPr sz="2400"/>
            </a:p>
          </p:txBody>
        </p:sp>
        <p:sp>
          <p:nvSpPr>
            <p:cNvPr id="99" name="object 99"/>
            <p:cNvSpPr/>
            <p:nvPr/>
          </p:nvSpPr>
          <p:spPr>
            <a:xfrm>
              <a:off x="5558027" y="4191000"/>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100" name="object 100"/>
            <p:cNvSpPr/>
            <p:nvPr/>
          </p:nvSpPr>
          <p:spPr>
            <a:xfrm>
              <a:off x="5548884" y="4181792"/>
              <a:ext cx="475615" cy="132080"/>
            </a:xfrm>
            <a:custGeom>
              <a:avLst/>
              <a:gdLst/>
              <a:ahLst/>
              <a:cxnLst/>
              <a:rect l="l" t="t" r="r" b="b"/>
              <a:pathLst>
                <a:path w="475614" h="132079">
                  <a:moveTo>
                    <a:pt x="475488" y="0"/>
                  </a:moveTo>
                  <a:lnTo>
                    <a:pt x="465975" y="0"/>
                  </a:lnTo>
                  <a:lnTo>
                    <a:pt x="465975" y="114300"/>
                  </a:lnTo>
                  <a:lnTo>
                    <a:pt x="465975" y="123190"/>
                  </a:lnTo>
                  <a:lnTo>
                    <a:pt x="456463" y="123190"/>
                  </a:lnTo>
                  <a:lnTo>
                    <a:pt x="456463" y="114300"/>
                  </a:lnTo>
                  <a:lnTo>
                    <a:pt x="19011" y="114300"/>
                  </a:lnTo>
                  <a:lnTo>
                    <a:pt x="19011" y="19050"/>
                  </a:lnTo>
                  <a:lnTo>
                    <a:pt x="456463" y="19050"/>
                  </a:lnTo>
                  <a:lnTo>
                    <a:pt x="456463" y="114300"/>
                  </a:lnTo>
                  <a:lnTo>
                    <a:pt x="465975" y="114300"/>
                  </a:lnTo>
                  <a:lnTo>
                    <a:pt x="465975" y="0"/>
                  </a:lnTo>
                  <a:lnTo>
                    <a:pt x="0" y="0"/>
                  </a:lnTo>
                  <a:lnTo>
                    <a:pt x="0" y="9207"/>
                  </a:lnTo>
                  <a:lnTo>
                    <a:pt x="0" y="19050"/>
                  </a:lnTo>
                  <a:lnTo>
                    <a:pt x="0" y="114300"/>
                  </a:lnTo>
                  <a:lnTo>
                    <a:pt x="0" y="123190"/>
                  </a:lnTo>
                  <a:lnTo>
                    <a:pt x="0" y="123507"/>
                  </a:lnTo>
                  <a:lnTo>
                    <a:pt x="0" y="132080"/>
                  </a:lnTo>
                  <a:lnTo>
                    <a:pt x="475488" y="132080"/>
                  </a:lnTo>
                  <a:lnTo>
                    <a:pt x="475488" y="123507"/>
                  </a:lnTo>
                  <a:lnTo>
                    <a:pt x="475488" y="123190"/>
                  </a:lnTo>
                  <a:lnTo>
                    <a:pt x="466344" y="123190"/>
                  </a:lnTo>
                  <a:lnTo>
                    <a:pt x="466344" y="114300"/>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101" name="object 101"/>
            <p:cNvSpPr/>
            <p:nvPr/>
          </p:nvSpPr>
          <p:spPr>
            <a:xfrm>
              <a:off x="6015227" y="4191000"/>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102" name="object 102"/>
            <p:cNvSpPr/>
            <p:nvPr/>
          </p:nvSpPr>
          <p:spPr>
            <a:xfrm>
              <a:off x="6006084" y="4181792"/>
              <a:ext cx="477520" cy="132080"/>
            </a:xfrm>
            <a:custGeom>
              <a:avLst/>
              <a:gdLst/>
              <a:ahLst/>
              <a:cxnLst/>
              <a:rect l="l" t="t" r="r" b="b"/>
              <a:pathLst>
                <a:path w="477520" h="132079">
                  <a:moveTo>
                    <a:pt x="477012" y="0"/>
                  </a:moveTo>
                  <a:lnTo>
                    <a:pt x="467499" y="0"/>
                  </a:lnTo>
                  <a:lnTo>
                    <a:pt x="467499" y="114300"/>
                  </a:lnTo>
                  <a:lnTo>
                    <a:pt x="467499" y="123190"/>
                  </a:lnTo>
                  <a:lnTo>
                    <a:pt x="457987" y="123190"/>
                  </a:lnTo>
                  <a:lnTo>
                    <a:pt x="457987" y="114300"/>
                  </a:lnTo>
                  <a:lnTo>
                    <a:pt x="19011" y="114300"/>
                  </a:lnTo>
                  <a:lnTo>
                    <a:pt x="19011" y="19050"/>
                  </a:lnTo>
                  <a:lnTo>
                    <a:pt x="457987" y="19050"/>
                  </a:lnTo>
                  <a:lnTo>
                    <a:pt x="457987" y="114300"/>
                  </a:lnTo>
                  <a:lnTo>
                    <a:pt x="467499" y="114300"/>
                  </a:lnTo>
                  <a:lnTo>
                    <a:pt x="467499" y="0"/>
                  </a:lnTo>
                  <a:lnTo>
                    <a:pt x="0" y="0"/>
                  </a:lnTo>
                  <a:lnTo>
                    <a:pt x="0" y="9207"/>
                  </a:lnTo>
                  <a:lnTo>
                    <a:pt x="0" y="19050"/>
                  </a:lnTo>
                  <a:lnTo>
                    <a:pt x="0" y="114300"/>
                  </a:lnTo>
                  <a:lnTo>
                    <a:pt x="0" y="123190"/>
                  </a:lnTo>
                  <a:lnTo>
                    <a:pt x="0" y="123507"/>
                  </a:lnTo>
                  <a:lnTo>
                    <a:pt x="0" y="132080"/>
                  </a:lnTo>
                  <a:lnTo>
                    <a:pt x="477012" y="132080"/>
                  </a:lnTo>
                  <a:lnTo>
                    <a:pt x="477012" y="123507"/>
                  </a:lnTo>
                  <a:lnTo>
                    <a:pt x="477012" y="123190"/>
                  </a:lnTo>
                  <a:lnTo>
                    <a:pt x="467868" y="123190"/>
                  </a:lnTo>
                  <a:lnTo>
                    <a:pt x="467868" y="114300"/>
                  </a:lnTo>
                  <a:lnTo>
                    <a:pt x="467868" y="19050"/>
                  </a:lnTo>
                  <a:lnTo>
                    <a:pt x="477012" y="19050"/>
                  </a:lnTo>
                  <a:lnTo>
                    <a:pt x="477012" y="9207"/>
                  </a:lnTo>
                  <a:lnTo>
                    <a:pt x="477012" y="0"/>
                  </a:lnTo>
                  <a:close/>
                </a:path>
              </a:pathLst>
            </a:custGeom>
            <a:solidFill>
              <a:srgbClr val="000000"/>
            </a:solidFill>
          </p:spPr>
          <p:txBody>
            <a:bodyPr wrap="square" lIns="0" tIns="0" rIns="0" bIns="0" rtlCol="0"/>
            <a:lstStyle/>
            <a:p>
              <a:endParaRPr sz="2400"/>
            </a:p>
          </p:txBody>
        </p:sp>
        <p:sp>
          <p:nvSpPr>
            <p:cNvPr id="103" name="object 103"/>
            <p:cNvSpPr/>
            <p:nvPr/>
          </p:nvSpPr>
          <p:spPr>
            <a:xfrm>
              <a:off x="6473951" y="4191000"/>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104" name="object 104"/>
            <p:cNvSpPr/>
            <p:nvPr/>
          </p:nvSpPr>
          <p:spPr>
            <a:xfrm>
              <a:off x="6464808" y="4181792"/>
              <a:ext cx="475615" cy="132080"/>
            </a:xfrm>
            <a:custGeom>
              <a:avLst/>
              <a:gdLst/>
              <a:ahLst/>
              <a:cxnLst/>
              <a:rect l="l" t="t" r="r" b="b"/>
              <a:pathLst>
                <a:path w="475615" h="132079">
                  <a:moveTo>
                    <a:pt x="475488" y="0"/>
                  </a:moveTo>
                  <a:lnTo>
                    <a:pt x="465975" y="0"/>
                  </a:lnTo>
                  <a:lnTo>
                    <a:pt x="465975" y="114300"/>
                  </a:lnTo>
                  <a:lnTo>
                    <a:pt x="465975" y="123190"/>
                  </a:lnTo>
                  <a:lnTo>
                    <a:pt x="456463" y="123190"/>
                  </a:lnTo>
                  <a:lnTo>
                    <a:pt x="456463" y="114300"/>
                  </a:lnTo>
                  <a:lnTo>
                    <a:pt x="19011" y="114300"/>
                  </a:lnTo>
                  <a:lnTo>
                    <a:pt x="19011" y="19050"/>
                  </a:lnTo>
                  <a:lnTo>
                    <a:pt x="456463" y="19050"/>
                  </a:lnTo>
                  <a:lnTo>
                    <a:pt x="456463" y="114300"/>
                  </a:lnTo>
                  <a:lnTo>
                    <a:pt x="465975" y="114300"/>
                  </a:lnTo>
                  <a:lnTo>
                    <a:pt x="465975" y="0"/>
                  </a:lnTo>
                  <a:lnTo>
                    <a:pt x="0" y="0"/>
                  </a:lnTo>
                  <a:lnTo>
                    <a:pt x="0" y="9207"/>
                  </a:lnTo>
                  <a:lnTo>
                    <a:pt x="0" y="19050"/>
                  </a:lnTo>
                  <a:lnTo>
                    <a:pt x="0" y="114300"/>
                  </a:lnTo>
                  <a:lnTo>
                    <a:pt x="0" y="123190"/>
                  </a:lnTo>
                  <a:lnTo>
                    <a:pt x="0" y="123507"/>
                  </a:lnTo>
                  <a:lnTo>
                    <a:pt x="0" y="132080"/>
                  </a:lnTo>
                  <a:lnTo>
                    <a:pt x="475488" y="132080"/>
                  </a:lnTo>
                  <a:lnTo>
                    <a:pt x="475488" y="123507"/>
                  </a:lnTo>
                  <a:lnTo>
                    <a:pt x="475488" y="123190"/>
                  </a:lnTo>
                  <a:lnTo>
                    <a:pt x="466344" y="123190"/>
                  </a:lnTo>
                  <a:lnTo>
                    <a:pt x="466344" y="114300"/>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105" name="object 105"/>
            <p:cNvSpPr/>
            <p:nvPr/>
          </p:nvSpPr>
          <p:spPr>
            <a:xfrm>
              <a:off x="6931151" y="4191000"/>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106" name="object 106"/>
            <p:cNvSpPr/>
            <p:nvPr/>
          </p:nvSpPr>
          <p:spPr>
            <a:xfrm>
              <a:off x="5560314" y="3626357"/>
              <a:ext cx="457200" cy="114300"/>
            </a:xfrm>
            <a:custGeom>
              <a:avLst/>
              <a:gdLst/>
              <a:ahLst/>
              <a:cxnLst/>
              <a:rect l="l" t="t" r="r" b="b"/>
              <a:pathLst>
                <a:path w="457200" h="114300">
                  <a:moveTo>
                    <a:pt x="457200" y="0"/>
                  </a:moveTo>
                  <a:lnTo>
                    <a:pt x="0" y="0"/>
                  </a:lnTo>
                  <a:lnTo>
                    <a:pt x="0" y="14478"/>
                  </a:lnTo>
                  <a:lnTo>
                    <a:pt x="0" y="114300"/>
                  </a:lnTo>
                  <a:lnTo>
                    <a:pt x="457200" y="114300"/>
                  </a:lnTo>
                  <a:lnTo>
                    <a:pt x="457200" y="14478"/>
                  </a:lnTo>
                  <a:lnTo>
                    <a:pt x="457200" y="0"/>
                  </a:lnTo>
                  <a:close/>
                </a:path>
              </a:pathLst>
            </a:custGeom>
            <a:solidFill>
              <a:srgbClr val="DDD4CF"/>
            </a:solidFill>
          </p:spPr>
          <p:txBody>
            <a:bodyPr wrap="square" lIns="0" tIns="0" rIns="0" bIns="0" rtlCol="0"/>
            <a:lstStyle/>
            <a:p>
              <a:endParaRPr sz="2400"/>
            </a:p>
          </p:txBody>
        </p:sp>
        <p:sp>
          <p:nvSpPr>
            <p:cNvPr id="107" name="object 107"/>
            <p:cNvSpPr/>
            <p:nvPr/>
          </p:nvSpPr>
          <p:spPr>
            <a:xfrm>
              <a:off x="5560313" y="3626357"/>
              <a:ext cx="457200" cy="114300"/>
            </a:xfrm>
            <a:custGeom>
              <a:avLst/>
              <a:gdLst/>
              <a:ahLst/>
              <a:cxnLst/>
              <a:rect l="l" t="t" r="r" b="b"/>
              <a:pathLst>
                <a:path w="457200" h="114300">
                  <a:moveTo>
                    <a:pt x="0" y="0"/>
                  </a:moveTo>
                  <a:lnTo>
                    <a:pt x="457200" y="0"/>
                  </a:lnTo>
                  <a:lnTo>
                    <a:pt x="457200" y="114299"/>
                  </a:lnTo>
                  <a:lnTo>
                    <a:pt x="0" y="114299"/>
                  </a:lnTo>
                  <a:lnTo>
                    <a:pt x="0" y="0"/>
                  </a:lnTo>
                  <a:close/>
                </a:path>
              </a:pathLst>
            </a:custGeom>
            <a:ln w="19050">
              <a:solidFill>
                <a:srgbClr val="FFFFFF"/>
              </a:solidFill>
            </a:ln>
          </p:spPr>
          <p:txBody>
            <a:bodyPr wrap="square" lIns="0" tIns="0" rIns="0" bIns="0" rtlCol="0"/>
            <a:lstStyle/>
            <a:p>
              <a:endParaRPr sz="2400"/>
            </a:p>
          </p:txBody>
        </p:sp>
        <p:sp>
          <p:nvSpPr>
            <p:cNvPr id="108" name="object 108"/>
            <p:cNvSpPr/>
            <p:nvPr/>
          </p:nvSpPr>
          <p:spPr>
            <a:xfrm>
              <a:off x="6017513" y="3640835"/>
              <a:ext cx="459105" cy="100330"/>
            </a:xfrm>
            <a:custGeom>
              <a:avLst/>
              <a:gdLst/>
              <a:ahLst/>
              <a:cxnLst/>
              <a:rect l="l" t="t" r="r" b="b"/>
              <a:pathLst>
                <a:path w="459104" h="100329">
                  <a:moveTo>
                    <a:pt x="0" y="99822"/>
                  </a:moveTo>
                  <a:lnTo>
                    <a:pt x="458724" y="99822"/>
                  </a:lnTo>
                  <a:lnTo>
                    <a:pt x="458724" y="0"/>
                  </a:lnTo>
                  <a:lnTo>
                    <a:pt x="0" y="0"/>
                  </a:lnTo>
                  <a:lnTo>
                    <a:pt x="0" y="99822"/>
                  </a:lnTo>
                  <a:close/>
                </a:path>
              </a:pathLst>
            </a:custGeom>
            <a:solidFill>
              <a:srgbClr val="DDD4CF"/>
            </a:solidFill>
          </p:spPr>
          <p:txBody>
            <a:bodyPr wrap="square" lIns="0" tIns="0" rIns="0" bIns="0" rtlCol="0"/>
            <a:lstStyle/>
            <a:p>
              <a:endParaRPr sz="2400"/>
            </a:p>
          </p:txBody>
        </p:sp>
        <p:sp>
          <p:nvSpPr>
            <p:cNvPr id="109" name="object 109"/>
            <p:cNvSpPr/>
            <p:nvPr/>
          </p:nvSpPr>
          <p:spPr>
            <a:xfrm>
              <a:off x="6017513" y="3626357"/>
              <a:ext cx="459105" cy="114300"/>
            </a:xfrm>
            <a:custGeom>
              <a:avLst/>
              <a:gdLst/>
              <a:ahLst/>
              <a:cxnLst/>
              <a:rect l="l" t="t" r="r" b="b"/>
              <a:pathLst>
                <a:path w="459104" h="114300">
                  <a:moveTo>
                    <a:pt x="0" y="0"/>
                  </a:moveTo>
                  <a:lnTo>
                    <a:pt x="458724" y="0"/>
                  </a:lnTo>
                  <a:lnTo>
                    <a:pt x="458724" y="114299"/>
                  </a:lnTo>
                  <a:lnTo>
                    <a:pt x="0" y="114299"/>
                  </a:lnTo>
                  <a:lnTo>
                    <a:pt x="0" y="0"/>
                  </a:lnTo>
                  <a:close/>
                </a:path>
              </a:pathLst>
            </a:custGeom>
            <a:ln w="19050">
              <a:solidFill>
                <a:srgbClr val="FFFFFF"/>
              </a:solidFill>
            </a:ln>
          </p:spPr>
          <p:txBody>
            <a:bodyPr wrap="square" lIns="0" tIns="0" rIns="0" bIns="0" rtlCol="0"/>
            <a:lstStyle/>
            <a:p>
              <a:endParaRPr sz="2400"/>
            </a:p>
          </p:txBody>
        </p:sp>
        <p:sp>
          <p:nvSpPr>
            <p:cNvPr id="110" name="object 110"/>
            <p:cNvSpPr/>
            <p:nvPr/>
          </p:nvSpPr>
          <p:spPr>
            <a:xfrm>
              <a:off x="6476237" y="3640835"/>
              <a:ext cx="457200" cy="100330"/>
            </a:xfrm>
            <a:custGeom>
              <a:avLst/>
              <a:gdLst/>
              <a:ahLst/>
              <a:cxnLst/>
              <a:rect l="l" t="t" r="r" b="b"/>
              <a:pathLst>
                <a:path w="457200" h="100329">
                  <a:moveTo>
                    <a:pt x="0" y="99822"/>
                  </a:moveTo>
                  <a:lnTo>
                    <a:pt x="457200" y="99822"/>
                  </a:lnTo>
                  <a:lnTo>
                    <a:pt x="457200" y="0"/>
                  </a:lnTo>
                  <a:lnTo>
                    <a:pt x="0" y="0"/>
                  </a:lnTo>
                  <a:lnTo>
                    <a:pt x="0" y="99822"/>
                  </a:lnTo>
                  <a:close/>
                </a:path>
              </a:pathLst>
            </a:custGeom>
            <a:solidFill>
              <a:srgbClr val="DDD4CF"/>
            </a:solidFill>
          </p:spPr>
          <p:txBody>
            <a:bodyPr wrap="square" lIns="0" tIns="0" rIns="0" bIns="0" rtlCol="0"/>
            <a:lstStyle/>
            <a:p>
              <a:endParaRPr sz="2400"/>
            </a:p>
          </p:txBody>
        </p:sp>
        <p:sp>
          <p:nvSpPr>
            <p:cNvPr id="111" name="object 111"/>
            <p:cNvSpPr/>
            <p:nvPr/>
          </p:nvSpPr>
          <p:spPr>
            <a:xfrm>
              <a:off x="6476237" y="3626357"/>
              <a:ext cx="457200" cy="114300"/>
            </a:xfrm>
            <a:custGeom>
              <a:avLst/>
              <a:gdLst/>
              <a:ahLst/>
              <a:cxnLst/>
              <a:rect l="l" t="t" r="r" b="b"/>
              <a:pathLst>
                <a:path w="457200" h="114300">
                  <a:moveTo>
                    <a:pt x="0" y="0"/>
                  </a:moveTo>
                  <a:lnTo>
                    <a:pt x="457200" y="0"/>
                  </a:lnTo>
                  <a:lnTo>
                    <a:pt x="457200" y="114299"/>
                  </a:lnTo>
                  <a:lnTo>
                    <a:pt x="0" y="114299"/>
                  </a:lnTo>
                  <a:lnTo>
                    <a:pt x="0" y="0"/>
                  </a:lnTo>
                  <a:close/>
                </a:path>
              </a:pathLst>
            </a:custGeom>
            <a:ln w="19050">
              <a:solidFill>
                <a:srgbClr val="FFFFFF"/>
              </a:solidFill>
            </a:ln>
          </p:spPr>
          <p:txBody>
            <a:bodyPr wrap="square" lIns="0" tIns="0" rIns="0" bIns="0" rtlCol="0"/>
            <a:lstStyle/>
            <a:p>
              <a:endParaRPr sz="2400"/>
            </a:p>
          </p:txBody>
        </p:sp>
        <p:sp>
          <p:nvSpPr>
            <p:cNvPr id="112" name="object 112"/>
            <p:cNvSpPr/>
            <p:nvPr/>
          </p:nvSpPr>
          <p:spPr>
            <a:xfrm>
              <a:off x="6933437" y="3640835"/>
              <a:ext cx="459105" cy="100330"/>
            </a:xfrm>
            <a:custGeom>
              <a:avLst/>
              <a:gdLst/>
              <a:ahLst/>
              <a:cxnLst/>
              <a:rect l="l" t="t" r="r" b="b"/>
              <a:pathLst>
                <a:path w="459104" h="100329">
                  <a:moveTo>
                    <a:pt x="0" y="99822"/>
                  </a:moveTo>
                  <a:lnTo>
                    <a:pt x="458724" y="99822"/>
                  </a:lnTo>
                  <a:lnTo>
                    <a:pt x="458724" y="0"/>
                  </a:lnTo>
                  <a:lnTo>
                    <a:pt x="0" y="0"/>
                  </a:lnTo>
                  <a:lnTo>
                    <a:pt x="0" y="99822"/>
                  </a:lnTo>
                  <a:close/>
                </a:path>
              </a:pathLst>
            </a:custGeom>
            <a:solidFill>
              <a:srgbClr val="DDD4CF"/>
            </a:solidFill>
          </p:spPr>
          <p:txBody>
            <a:bodyPr wrap="square" lIns="0" tIns="0" rIns="0" bIns="0" rtlCol="0"/>
            <a:lstStyle/>
            <a:p>
              <a:endParaRPr sz="2400"/>
            </a:p>
          </p:txBody>
        </p:sp>
        <p:sp>
          <p:nvSpPr>
            <p:cNvPr id="113" name="object 113"/>
            <p:cNvSpPr/>
            <p:nvPr/>
          </p:nvSpPr>
          <p:spPr>
            <a:xfrm>
              <a:off x="6933437" y="3626357"/>
              <a:ext cx="459105" cy="114300"/>
            </a:xfrm>
            <a:custGeom>
              <a:avLst/>
              <a:gdLst/>
              <a:ahLst/>
              <a:cxnLst/>
              <a:rect l="l" t="t" r="r" b="b"/>
              <a:pathLst>
                <a:path w="459104" h="114300">
                  <a:moveTo>
                    <a:pt x="0" y="0"/>
                  </a:moveTo>
                  <a:lnTo>
                    <a:pt x="458724" y="0"/>
                  </a:lnTo>
                  <a:lnTo>
                    <a:pt x="458724" y="114299"/>
                  </a:lnTo>
                  <a:lnTo>
                    <a:pt x="0" y="114299"/>
                  </a:lnTo>
                  <a:lnTo>
                    <a:pt x="0" y="0"/>
                  </a:lnTo>
                  <a:close/>
                </a:path>
              </a:pathLst>
            </a:custGeom>
            <a:ln w="19050">
              <a:solidFill>
                <a:srgbClr val="FFFFFF"/>
              </a:solidFill>
            </a:ln>
          </p:spPr>
          <p:txBody>
            <a:bodyPr wrap="square" lIns="0" tIns="0" rIns="0" bIns="0" rtlCol="0"/>
            <a:lstStyle/>
            <a:p>
              <a:endParaRPr sz="2400"/>
            </a:p>
          </p:txBody>
        </p:sp>
        <p:sp>
          <p:nvSpPr>
            <p:cNvPr id="114" name="object 114"/>
            <p:cNvSpPr/>
            <p:nvPr/>
          </p:nvSpPr>
          <p:spPr>
            <a:xfrm>
              <a:off x="5560313" y="3740657"/>
              <a:ext cx="457200" cy="116205"/>
            </a:xfrm>
            <a:custGeom>
              <a:avLst/>
              <a:gdLst/>
              <a:ahLst/>
              <a:cxnLst/>
              <a:rect l="l" t="t" r="r" b="b"/>
              <a:pathLst>
                <a:path w="457200" h="116204">
                  <a:moveTo>
                    <a:pt x="457200" y="0"/>
                  </a:moveTo>
                  <a:lnTo>
                    <a:pt x="0" y="0"/>
                  </a:lnTo>
                  <a:lnTo>
                    <a:pt x="0" y="115823"/>
                  </a:lnTo>
                  <a:lnTo>
                    <a:pt x="457200" y="115823"/>
                  </a:lnTo>
                  <a:lnTo>
                    <a:pt x="457200" y="0"/>
                  </a:lnTo>
                  <a:close/>
                </a:path>
              </a:pathLst>
            </a:custGeom>
            <a:solidFill>
              <a:srgbClr val="DDD4CF"/>
            </a:solidFill>
          </p:spPr>
          <p:txBody>
            <a:bodyPr wrap="square" lIns="0" tIns="0" rIns="0" bIns="0" rtlCol="0"/>
            <a:lstStyle/>
            <a:p>
              <a:endParaRPr sz="2400"/>
            </a:p>
          </p:txBody>
        </p:sp>
        <p:sp>
          <p:nvSpPr>
            <p:cNvPr id="115" name="object 115"/>
            <p:cNvSpPr/>
            <p:nvPr/>
          </p:nvSpPr>
          <p:spPr>
            <a:xfrm>
              <a:off x="5560313" y="3740657"/>
              <a:ext cx="457200" cy="116205"/>
            </a:xfrm>
            <a:custGeom>
              <a:avLst/>
              <a:gdLst/>
              <a:ahLst/>
              <a:cxnLst/>
              <a:rect l="l" t="t" r="r" b="b"/>
              <a:pathLst>
                <a:path w="457200" h="116204">
                  <a:moveTo>
                    <a:pt x="0" y="0"/>
                  </a:moveTo>
                  <a:lnTo>
                    <a:pt x="457200" y="0"/>
                  </a:lnTo>
                  <a:lnTo>
                    <a:pt x="457200" y="115823"/>
                  </a:lnTo>
                  <a:lnTo>
                    <a:pt x="0" y="115823"/>
                  </a:lnTo>
                  <a:lnTo>
                    <a:pt x="0" y="0"/>
                  </a:lnTo>
                  <a:close/>
                </a:path>
              </a:pathLst>
            </a:custGeom>
            <a:ln w="19050">
              <a:solidFill>
                <a:srgbClr val="FFFFFF"/>
              </a:solidFill>
            </a:ln>
          </p:spPr>
          <p:txBody>
            <a:bodyPr wrap="square" lIns="0" tIns="0" rIns="0" bIns="0" rtlCol="0"/>
            <a:lstStyle/>
            <a:p>
              <a:endParaRPr sz="2400"/>
            </a:p>
          </p:txBody>
        </p:sp>
        <p:sp>
          <p:nvSpPr>
            <p:cNvPr id="116" name="object 116"/>
            <p:cNvSpPr/>
            <p:nvPr/>
          </p:nvSpPr>
          <p:spPr>
            <a:xfrm>
              <a:off x="6016751" y="3739895"/>
              <a:ext cx="459105" cy="116205"/>
            </a:xfrm>
            <a:custGeom>
              <a:avLst/>
              <a:gdLst/>
              <a:ahLst/>
              <a:cxnLst/>
              <a:rect l="l" t="t" r="r" b="b"/>
              <a:pathLst>
                <a:path w="459104" h="116204">
                  <a:moveTo>
                    <a:pt x="458724" y="0"/>
                  </a:moveTo>
                  <a:lnTo>
                    <a:pt x="0" y="0"/>
                  </a:lnTo>
                  <a:lnTo>
                    <a:pt x="0" y="115823"/>
                  </a:lnTo>
                  <a:lnTo>
                    <a:pt x="458724" y="115823"/>
                  </a:lnTo>
                  <a:lnTo>
                    <a:pt x="458724" y="0"/>
                  </a:lnTo>
                  <a:close/>
                </a:path>
              </a:pathLst>
            </a:custGeom>
            <a:solidFill>
              <a:srgbClr val="DDD4CF"/>
            </a:solidFill>
          </p:spPr>
          <p:txBody>
            <a:bodyPr wrap="square" lIns="0" tIns="0" rIns="0" bIns="0" rtlCol="0"/>
            <a:lstStyle/>
            <a:p>
              <a:endParaRPr sz="2400"/>
            </a:p>
          </p:txBody>
        </p:sp>
        <p:sp>
          <p:nvSpPr>
            <p:cNvPr id="117" name="object 117"/>
            <p:cNvSpPr/>
            <p:nvPr/>
          </p:nvSpPr>
          <p:spPr>
            <a:xfrm>
              <a:off x="6016751" y="3739895"/>
              <a:ext cx="459105" cy="116205"/>
            </a:xfrm>
            <a:custGeom>
              <a:avLst/>
              <a:gdLst/>
              <a:ahLst/>
              <a:cxnLst/>
              <a:rect l="l" t="t" r="r" b="b"/>
              <a:pathLst>
                <a:path w="459104" h="116204">
                  <a:moveTo>
                    <a:pt x="0" y="0"/>
                  </a:moveTo>
                  <a:lnTo>
                    <a:pt x="458724" y="0"/>
                  </a:lnTo>
                  <a:lnTo>
                    <a:pt x="458724" y="115823"/>
                  </a:lnTo>
                  <a:lnTo>
                    <a:pt x="0" y="115823"/>
                  </a:lnTo>
                  <a:lnTo>
                    <a:pt x="0" y="0"/>
                  </a:lnTo>
                  <a:close/>
                </a:path>
              </a:pathLst>
            </a:custGeom>
            <a:ln w="9525">
              <a:solidFill>
                <a:srgbClr val="FFFFFF"/>
              </a:solidFill>
            </a:ln>
          </p:spPr>
          <p:txBody>
            <a:bodyPr wrap="square" lIns="0" tIns="0" rIns="0" bIns="0" rtlCol="0"/>
            <a:lstStyle/>
            <a:p>
              <a:endParaRPr sz="2400"/>
            </a:p>
          </p:txBody>
        </p:sp>
        <p:sp>
          <p:nvSpPr>
            <p:cNvPr id="118" name="object 118"/>
            <p:cNvSpPr/>
            <p:nvPr/>
          </p:nvSpPr>
          <p:spPr>
            <a:xfrm>
              <a:off x="6476237" y="3740657"/>
              <a:ext cx="457200" cy="116205"/>
            </a:xfrm>
            <a:custGeom>
              <a:avLst/>
              <a:gdLst/>
              <a:ahLst/>
              <a:cxnLst/>
              <a:rect l="l" t="t" r="r" b="b"/>
              <a:pathLst>
                <a:path w="457200" h="116204">
                  <a:moveTo>
                    <a:pt x="457200" y="0"/>
                  </a:moveTo>
                  <a:lnTo>
                    <a:pt x="0" y="0"/>
                  </a:lnTo>
                  <a:lnTo>
                    <a:pt x="0" y="115823"/>
                  </a:lnTo>
                  <a:lnTo>
                    <a:pt x="457200" y="115823"/>
                  </a:lnTo>
                  <a:lnTo>
                    <a:pt x="457200" y="0"/>
                  </a:lnTo>
                  <a:close/>
                </a:path>
              </a:pathLst>
            </a:custGeom>
            <a:solidFill>
              <a:srgbClr val="DDD4CF"/>
            </a:solidFill>
          </p:spPr>
          <p:txBody>
            <a:bodyPr wrap="square" lIns="0" tIns="0" rIns="0" bIns="0" rtlCol="0"/>
            <a:lstStyle/>
            <a:p>
              <a:endParaRPr sz="2400"/>
            </a:p>
          </p:txBody>
        </p:sp>
        <p:sp>
          <p:nvSpPr>
            <p:cNvPr id="119" name="object 119"/>
            <p:cNvSpPr/>
            <p:nvPr/>
          </p:nvSpPr>
          <p:spPr>
            <a:xfrm>
              <a:off x="6476237" y="3740657"/>
              <a:ext cx="457200" cy="116205"/>
            </a:xfrm>
            <a:custGeom>
              <a:avLst/>
              <a:gdLst/>
              <a:ahLst/>
              <a:cxnLst/>
              <a:rect l="l" t="t" r="r" b="b"/>
              <a:pathLst>
                <a:path w="457200" h="116204">
                  <a:moveTo>
                    <a:pt x="0" y="0"/>
                  </a:moveTo>
                  <a:lnTo>
                    <a:pt x="457200" y="0"/>
                  </a:lnTo>
                  <a:lnTo>
                    <a:pt x="457200" y="115823"/>
                  </a:lnTo>
                  <a:lnTo>
                    <a:pt x="0" y="115823"/>
                  </a:lnTo>
                  <a:lnTo>
                    <a:pt x="0" y="0"/>
                  </a:lnTo>
                  <a:close/>
                </a:path>
              </a:pathLst>
            </a:custGeom>
            <a:ln w="19050">
              <a:solidFill>
                <a:srgbClr val="FFFFFF"/>
              </a:solidFill>
            </a:ln>
          </p:spPr>
          <p:txBody>
            <a:bodyPr wrap="square" lIns="0" tIns="0" rIns="0" bIns="0" rtlCol="0"/>
            <a:lstStyle/>
            <a:p>
              <a:endParaRPr sz="2400"/>
            </a:p>
          </p:txBody>
        </p:sp>
        <p:sp>
          <p:nvSpPr>
            <p:cNvPr id="120" name="object 120"/>
            <p:cNvSpPr/>
            <p:nvPr/>
          </p:nvSpPr>
          <p:spPr>
            <a:xfrm>
              <a:off x="6933437" y="3740657"/>
              <a:ext cx="459105" cy="116205"/>
            </a:xfrm>
            <a:custGeom>
              <a:avLst/>
              <a:gdLst/>
              <a:ahLst/>
              <a:cxnLst/>
              <a:rect l="l" t="t" r="r" b="b"/>
              <a:pathLst>
                <a:path w="459104" h="116204">
                  <a:moveTo>
                    <a:pt x="458724" y="0"/>
                  </a:moveTo>
                  <a:lnTo>
                    <a:pt x="0" y="0"/>
                  </a:lnTo>
                  <a:lnTo>
                    <a:pt x="0" y="115823"/>
                  </a:lnTo>
                  <a:lnTo>
                    <a:pt x="458724" y="115823"/>
                  </a:lnTo>
                  <a:lnTo>
                    <a:pt x="458724" y="0"/>
                  </a:lnTo>
                  <a:close/>
                </a:path>
              </a:pathLst>
            </a:custGeom>
            <a:solidFill>
              <a:srgbClr val="DDD4CF"/>
            </a:solidFill>
          </p:spPr>
          <p:txBody>
            <a:bodyPr wrap="square" lIns="0" tIns="0" rIns="0" bIns="0" rtlCol="0"/>
            <a:lstStyle/>
            <a:p>
              <a:endParaRPr sz="2400"/>
            </a:p>
          </p:txBody>
        </p:sp>
        <p:sp>
          <p:nvSpPr>
            <p:cNvPr id="121" name="object 121"/>
            <p:cNvSpPr/>
            <p:nvPr/>
          </p:nvSpPr>
          <p:spPr>
            <a:xfrm>
              <a:off x="6933437" y="3740657"/>
              <a:ext cx="459105" cy="116205"/>
            </a:xfrm>
            <a:custGeom>
              <a:avLst/>
              <a:gdLst/>
              <a:ahLst/>
              <a:cxnLst/>
              <a:rect l="l" t="t" r="r" b="b"/>
              <a:pathLst>
                <a:path w="459104" h="116204">
                  <a:moveTo>
                    <a:pt x="0" y="0"/>
                  </a:moveTo>
                  <a:lnTo>
                    <a:pt x="458724" y="0"/>
                  </a:lnTo>
                  <a:lnTo>
                    <a:pt x="458724" y="115823"/>
                  </a:lnTo>
                  <a:lnTo>
                    <a:pt x="0" y="115823"/>
                  </a:lnTo>
                  <a:lnTo>
                    <a:pt x="0" y="0"/>
                  </a:lnTo>
                  <a:close/>
                </a:path>
              </a:pathLst>
            </a:custGeom>
            <a:ln w="19050">
              <a:solidFill>
                <a:srgbClr val="FFFFFF"/>
              </a:solidFill>
            </a:ln>
          </p:spPr>
          <p:txBody>
            <a:bodyPr wrap="square" lIns="0" tIns="0" rIns="0" bIns="0" rtlCol="0"/>
            <a:lstStyle/>
            <a:p>
              <a:endParaRPr sz="2400"/>
            </a:p>
          </p:txBody>
        </p:sp>
        <p:sp>
          <p:nvSpPr>
            <p:cNvPr id="122" name="object 122"/>
            <p:cNvSpPr/>
            <p:nvPr/>
          </p:nvSpPr>
          <p:spPr>
            <a:xfrm>
              <a:off x="5560313" y="3856482"/>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123" name="object 123"/>
            <p:cNvSpPr/>
            <p:nvPr/>
          </p:nvSpPr>
          <p:spPr>
            <a:xfrm>
              <a:off x="5560313" y="3856482"/>
              <a:ext cx="457200" cy="114300"/>
            </a:xfrm>
            <a:custGeom>
              <a:avLst/>
              <a:gdLst/>
              <a:ahLst/>
              <a:cxnLst/>
              <a:rect l="l" t="t" r="r" b="b"/>
              <a:pathLst>
                <a:path w="457200" h="114300">
                  <a:moveTo>
                    <a:pt x="0" y="0"/>
                  </a:moveTo>
                  <a:lnTo>
                    <a:pt x="457200" y="0"/>
                  </a:lnTo>
                  <a:lnTo>
                    <a:pt x="457200" y="114300"/>
                  </a:lnTo>
                  <a:lnTo>
                    <a:pt x="0" y="114300"/>
                  </a:lnTo>
                  <a:lnTo>
                    <a:pt x="0" y="0"/>
                  </a:lnTo>
                  <a:close/>
                </a:path>
              </a:pathLst>
            </a:custGeom>
            <a:ln w="19050">
              <a:solidFill>
                <a:srgbClr val="FFFFFF"/>
              </a:solidFill>
            </a:ln>
          </p:spPr>
          <p:txBody>
            <a:bodyPr wrap="square" lIns="0" tIns="0" rIns="0" bIns="0" rtlCol="0"/>
            <a:lstStyle/>
            <a:p>
              <a:endParaRPr sz="2400"/>
            </a:p>
          </p:txBody>
        </p:sp>
        <p:sp>
          <p:nvSpPr>
            <p:cNvPr id="124" name="object 124"/>
            <p:cNvSpPr/>
            <p:nvPr/>
          </p:nvSpPr>
          <p:spPr>
            <a:xfrm>
              <a:off x="6017513" y="3856482"/>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125" name="object 125"/>
            <p:cNvSpPr/>
            <p:nvPr/>
          </p:nvSpPr>
          <p:spPr>
            <a:xfrm>
              <a:off x="6017513" y="3856482"/>
              <a:ext cx="459105" cy="114300"/>
            </a:xfrm>
            <a:custGeom>
              <a:avLst/>
              <a:gdLst/>
              <a:ahLst/>
              <a:cxnLst/>
              <a:rect l="l" t="t" r="r" b="b"/>
              <a:pathLst>
                <a:path w="459104" h="114300">
                  <a:moveTo>
                    <a:pt x="0" y="0"/>
                  </a:moveTo>
                  <a:lnTo>
                    <a:pt x="458724" y="0"/>
                  </a:lnTo>
                  <a:lnTo>
                    <a:pt x="458724" y="114300"/>
                  </a:lnTo>
                  <a:lnTo>
                    <a:pt x="0" y="114300"/>
                  </a:lnTo>
                  <a:lnTo>
                    <a:pt x="0" y="0"/>
                  </a:lnTo>
                  <a:close/>
                </a:path>
              </a:pathLst>
            </a:custGeom>
            <a:ln w="19050">
              <a:solidFill>
                <a:srgbClr val="FFFFFF"/>
              </a:solidFill>
            </a:ln>
          </p:spPr>
          <p:txBody>
            <a:bodyPr wrap="square" lIns="0" tIns="0" rIns="0" bIns="0" rtlCol="0"/>
            <a:lstStyle/>
            <a:p>
              <a:endParaRPr sz="2400"/>
            </a:p>
          </p:txBody>
        </p:sp>
        <p:sp>
          <p:nvSpPr>
            <p:cNvPr id="126" name="object 126"/>
            <p:cNvSpPr/>
            <p:nvPr/>
          </p:nvSpPr>
          <p:spPr>
            <a:xfrm>
              <a:off x="6476237" y="3856482"/>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127" name="object 127"/>
            <p:cNvSpPr/>
            <p:nvPr/>
          </p:nvSpPr>
          <p:spPr>
            <a:xfrm>
              <a:off x="6476237" y="3856482"/>
              <a:ext cx="457200" cy="114300"/>
            </a:xfrm>
            <a:custGeom>
              <a:avLst/>
              <a:gdLst/>
              <a:ahLst/>
              <a:cxnLst/>
              <a:rect l="l" t="t" r="r" b="b"/>
              <a:pathLst>
                <a:path w="457200" h="114300">
                  <a:moveTo>
                    <a:pt x="0" y="0"/>
                  </a:moveTo>
                  <a:lnTo>
                    <a:pt x="457200" y="0"/>
                  </a:lnTo>
                  <a:lnTo>
                    <a:pt x="457200" y="114300"/>
                  </a:lnTo>
                  <a:lnTo>
                    <a:pt x="0" y="114300"/>
                  </a:lnTo>
                  <a:lnTo>
                    <a:pt x="0" y="0"/>
                  </a:lnTo>
                  <a:close/>
                </a:path>
              </a:pathLst>
            </a:custGeom>
            <a:ln w="19050">
              <a:solidFill>
                <a:srgbClr val="FFFFFF"/>
              </a:solidFill>
            </a:ln>
          </p:spPr>
          <p:txBody>
            <a:bodyPr wrap="square" lIns="0" tIns="0" rIns="0" bIns="0" rtlCol="0"/>
            <a:lstStyle/>
            <a:p>
              <a:endParaRPr sz="2400"/>
            </a:p>
          </p:txBody>
        </p:sp>
        <p:sp>
          <p:nvSpPr>
            <p:cNvPr id="128" name="object 128"/>
            <p:cNvSpPr/>
            <p:nvPr/>
          </p:nvSpPr>
          <p:spPr>
            <a:xfrm>
              <a:off x="6933437" y="3856482"/>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129" name="object 129"/>
            <p:cNvSpPr/>
            <p:nvPr/>
          </p:nvSpPr>
          <p:spPr>
            <a:xfrm>
              <a:off x="6933437" y="3856482"/>
              <a:ext cx="459105" cy="114300"/>
            </a:xfrm>
            <a:custGeom>
              <a:avLst/>
              <a:gdLst/>
              <a:ahLst/>
              <a:cxnLst/>
              <a:rect l="l" t="t" r="r" b="b"/>
              <a:pathLst>
                <a:path w="459104" h="114300">
                  <a:moveTo>
                    <a:pt x="0" y="0"/>
                  </a:moveTo>
                  <a:lnTo>
                    <a:pt x="458724" y="0"/>
                  </a:lnTo>
                  <a:lnTo>
                    <a:pt x="458724" y="114300"/>
                  </a:lnTo>
                  <a:lnTo>
                    <a:pt x="0" y="114300"/>
                  </a:lnTo>
                  <a:lnTo>
                    <a:pt x="0" y="0"/>
                  </a:lnTo>
                  <a:close/>
                </a:path>
              </a:pathLst>
            </a:custGeom>
            <a:ln w="19050">
              <a:solidFill>
                <a:srgbClr val="FFFFFF"/>
              </a:solidFill>
            </a:ln>
          </p:spPr>
          <p:txBody>
            <a:bodyPr wrap="square" lIns="0" tIns="0" rIns="0" bIns="0" rtlCol="0"/>
            <a:lstStyle/>
            <a:p>
              <a:endParaRPr sz="2400"/>
            </a:p>
          </p:txBody>
        </p:sp>
        <p:sp>
          <p:nvSpPr>
            <p:cNvPr id="130" name="object 130"/>
            <p:cNvSpPr/>
            <p:nvPr/>
          </p:nvSpPr>
          <p:spPr>
            <a:xfrm>
              <a:off x="6922008" y="4181792"/>
              <a:ext cx="477520" cy="132080"/>
            </a:xfrm>
            <a:custGeom>
              <a:avLst/>
              <a:gdLst/>
              <a:ahLst/>
              <a:cxnLst/>
              <a:rect l="l" t="t" r="r" b="b"/>
              <a:pathLst>
                <a:path w="477520" h="132079">
                  <a:moveTo>
                    <a:pt x="477012" y="0"/>
                  </a:moveTo>
                  <a:lnTo>
                    <a:pt x="467499" y="0"/>
                  </a:lnTo>
                  <a:lnTo>
                    <a:pt x="467499" y="114300"/>
                  </a:lnTo>
                  <a:lnTo>
                    <a:pt x="467499" y="123190"/>
                  </a:lnTo>
                  <a:lnTo>
                    <a:pt x="457987" y="123190"/>
                  </a:lnTo>
                  <a:lnTo>
                    <a:pt x="457987" y="114300"/>
                  </a:lnTo>
                  <a:lnTo>
                    <a:pt x="19011" y="114300"/>
                  </a:lnTo>
                  <a:lnTo>
                    <a:pt x="19011" y="19050"/>
                  </a:lnTo>
                  <a:lnTo>
                    <a:pt x="457987" y="19050"/>
                  </a:lnTo>
                  <a:lnTo>
                    <a:pt x="457987" y="114300"/>
                  </a:lnTo>
                  <a:lnTo>
                    <a:pt x="467499" y="114300"/>
                  </a:lnTo>
                  <a:lnTo>
                    <a:pt x="467499" y="0"/>
                  </a:lnTo>
                  <a:lnTo>
                    <a:pt x="0" y="0"/>
                  </a:lnTo>
                  <a:lnTo>
                    <a:pt x="0" y="19050"/>
                  </a:lnTo>
                  <a:lnTo>
                    <a:pt x="0" y="114300"/>
                  </a:lnTo>
                  <a:lnTo>
                    <a:pt x="0" y="123190"/>
                  </a:lnTo>
                  <a:lnTo>
                    <a:pt x="0" y="132080"/>
                  </a:lnTo>
                  <a:lnTo>
                    <a:pt x="477012" y="132080"/>
                  </a:lnTo>
                  <a:lnTo>
                    <a:pt x="477012" y="123190"/>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131" name="object 131"/>
            <p:cNvSpPr/>
            <p:nvPr/>
          </p:nvSpPr>
          <p:spPr>
            <a:xfrm>
              <a:off x="5558027" y="2738627"/>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132" name="object 132"/>
            <p:cNvSpPr/>
            <p:nvPr/>
          </p:nvSpPr>
          <p:spPr>
            <a:xfrm>
              <a:off x="5548884" y="2729420"/>
              <a:ext cx="475615" cy="132080"/>
            </a:xfrm>
            <a:custGeom>
              <a:avLst/>
              <a:gdLst/>
              <a:ahLst/>
              <a:cxnLst/>
              <a:rect l="l" t="t" r="r" b="b"/>
              <a:pathLst>
                <a:path w="475614" h="132080">
                  <a:moveTo>
                    <a:pt x="475488" y="0"/>
                  </a:moveTo>
                  <a:lnTo>
                    <a:pt x="465975" y="0"/>
                  </a:lnTo>
                  <a:lnTo>
                    <a:pt x="465975" y="114300"/>
                  </a:lnTo>
                  <a:lnTo>
                    <a:pt x="465975" y="123190"/>
                  </a:lnTo>
                  <a:lnTo>
                    <a:pt x="456463" y="123190"/>
                  </a:lnTo>
                  <a:lnTo>
                    <a:pt x="456463" y="114300"/>
                  </a:lnTo>
                  <a:lnTo>
                    <a:pt x="19011" y="114300"/>
                  </a:lnTo>
                  <a:lnTo>
                    <a:pt x="19011" y="19050"/>
                  </a:lnTo>
                  <a:lnTo>
                    <a:pt x="456463" y="19050"/>
                  </a:lnTo>
                  <a:lnTo>
                    <a:pt x="456463" y="114300"/>
                  </a:lnTo>
                  <a:lnTo>
                    <a:pt x="465975" y="114300"/>
                  </a:lnTo>
                  <a:lnTo>
                    <a:pt x="465975" y="0"/>
                  </a:lnTo>
                  <a:lnTo>
                    <a:pt x="0" y="0"/>
                  </a:lnTo>
                  <a:lnTo>
                    <a:pt x="0" y="9207"/>
                  </a:lnTo>
                  <a:lnTo>
                    <a:pt x="0" y="19050"/>
                  </a:lnTo>
                  <a:lnTo>
                    <a:pt x="0" y="114300"/>
                  </a:lnTo>
                  <a:lnTo>
                    <a:pt x="0" y="123190"/>
                  </a:lnTo>
                  <a:lnTo>
                    <a:pt x="0" y="123507"/>
                  </a:lnTo>
                  <a:lnTo>
                    <a:pt x="0" y="132080"/>
                  </a:lnTo>
                  <a:lnTo>
                    <a:pt x="9144" y="132080"/>
                  </a:lnTo>
                  <a:lnTo>
                    <a:pt x="9144" y="123507"/>
                  </a:lnTo>
                  <a:lnTo>
                    <a:pt x="475488" y="123507"/>
                  </a:lnTo>
                  <a:lnTo>
                    <a:pt x="475488" y="123190"/>
                  </a:lnTo>
                  <a:lnTo>
                    <a:pt x="466344" y="123190"/>
                  </a:lnTo>
                  <a:lnTo>
                    <a:pt x="466344" y="114300"/>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133" name="object 133"/>
            <p:cNvSpPr/>
            <p:nvPr/>
          </p:nvSpPr>
          <p:spPr>
            <a:xfrm>
              <a:off x="6015227" y="2738627"/>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134" name="object 134"/>
            <p:cNvSpPr/>
            <p:nvPr/>
          </p:nvSpPr>
          <p:spPr>
            <a:xfrm>
              <a:off x="6006084" y="2729420"/>
              <a:ext cx="477520" cy="123825"/>
            </a:xfrm>
            <a:custGeom>
              <a:avLst/>
              <a:gdLst/>
              <a:ahLst/>
              <a:cxnLst/>
              <a:rect l="l" t="t" r="r" b="b"/>
              <a:pathLst>
                <a:path w="477520" h="123825">
                  <a:moveTo>
                    <a:pt x="477012" y="0"/>
                  </a:moveTo>
                  <a:lnTo>
                    <a:pt x="467499" y="0"/>
                  </a:lnTo>
                  <a:lnTo>
                    <a:pt x="467499" y="114300"/>
                  </a:lnTo>
                  <a:lnTo>
                    <a:pt x="467499" y="123190"/>
                  </a:lnTo>
                  <a:lnTo>
                    <a:pt x="457987" y="123190"/>
                  </a:lnTo>
                  <a:lnTo>
                    <a:pt x="457987" y="114300"/>
                  </a:lnTo>
                  <a:lnTo>
                    <a:pt x="19011" y="114300"/>
                  </a:lnTo>
                  <a:lnTo>
                    <a:pt x="19011" y="19050"/>
                  </a:lnTo>
                  <a:lnTo>
                    <a:pt x="457987" y="19050"/>
                  </a:lnTo>
                  <a:lnTo>
                    <a:pt x="457987" y="114300"/>
                  </a:lnTo>
                  <a:lnTo>
                    <a:pt x="467499" y="114300"/>
                  </a:lnTo>
                  <a:lnTo>
                    <a:pt x="467499" y="0"/>
                  </a:lnTo>
                  <a:lnTo>
                    <a:pt x="0" y="0"/>
                  </a:lnTo>
                  <a:lnTo>
                    <a:pt x="0" y="9207"/>
                  </a:lnTo>
                  <a:lnTo>
                    <a:pt x="0" y="19050"/>
                  </a:lnTo>
                  <a:lnTo>
                    <a:pt x="0" y="114300"/>
                  </a:lnTo>
                  <a:lnTo>
                    <a:pt x="0" y="123190"/>
                  </a:lnTo>
                  <a:lnTo>
                    <a:pt x="0" y="123507"/>
                  </a:lnTo>
                  <a:lnTo>
                    <a:pt x="477012" y="123507"/>
                  </a:lnTo>
                  <a:lnTo>
                    <a:pt x="477012" y="123190"/>
                  </a:lnTo>
                  <a:lnTo>
                    <a:pt x="467868" y="123190"/>
                  </a:lnTo>
                  <a:lnTo>
                    <a:pt x="467868" y="114300"/>
                  </a:lnTo>
                  <a:lnTo>
                    <a:pt x="467868" y="19050"/>
                  </a:lnTo>
                  <a:lnTo>
                    <a:pt x="477012" y="19050"/>
                  </a:lnTo>
                  <a:lnTo>
                    <a:pt x="477012" y="9207"/>
                  </a:lnTo>
                  <a:lnTo>
                    <a:pt x="477012" y="0"/>
                  </a:lnTo>
                  <a:close/>
                </a:path>
              </a:pathLst>
            </a:custGeom>
            <a:solidFill>
              <a:srgbClr val="000000"/>
            </a:solidFill>
          </p:spPr>
          <p:txBody>
            <a:bodyPr wrap="square" lIns="0" tIns="0" rIns="0" bIns="0" rtlCol="0"/>
            <a:lstStyle/>
            <a:p>
              <a:endParaRPr sz="2400"/>
            </a:p>
          </p:txBody>
        </p:sp>
        <p:sp>
          <p:nvSpPr>
            <p:cNvPr id="135" name="object 135"/>
            <p:cNvSpPr/>
            <p:nvPr/>
          </p:nvSpPr>
          <p:spPr>
            <a:xfrm>
              <a:off x="6473951" y="2738627"/>
              <a:ext cx="457200" cy="114300"/>
            </a:xfrm>
            <a:custGeom>
              <a:avLst/>
              <a:gdLst/>
              <a:ahLst/>
              <a:cxnLst/>
              <a:rect l="l" t="t" r="r" b="b"/>
              <a:pathLst>
                <a:path w="457200" h="114300">
                  <a:moveTo>
                    <a:pt x="457200" y="0"/>
                  </a:moveTo>
                  <a:lnTo>
                    <a:pt x="0" y="0"/>
                  </a:lnTo>
                  <a:lnTo>
                    <a:pt x="0" y="114300"/>
                  </a:lnTo>
                  <a:lnTo>
                    <a:pt x="457200" y="114300"/>
                  </a:lnTo>
                  <a:lnTo>
                    <a:pt x="457200" y="0"/>
                  </a:lnTo>
                  <a:close/>
                </a:path>
              </a:pathLst>
            </a:custGeom>
            <a:solidFill>
              <a:srgbClr val="DDD4CF"/>
            </a:solidFill>
          </p:spPr>
          <p:txBody>
            <a:bodyPr wrap="square" lIns="0" tIns="0" rIns="0" bIns="0" rtlCol="0"/>
            <a:lstStyle/>
            <a:p>
              <a:endParaRPr sz="2400"/>
            </a:p>
          </p:txBody>
        </p:sp>
        <p:sp>
          <p:nvSpPr>
            <p:cNvPr id="136" name="object 136"/>
            <p:cNvSpPr/>
            <p:nvPr/>
          </p:nvSpPr>
          <p:spPr>
            <a:xfrm>
              <a:off x="6464808" y="2729420"/>
              <a:ext cx="475615" cy="123825"/>
            </a:xfrm>
            <a:custGeom>
              <a:avLst/>
              <a:gdLst/>
              <a:ahLst/>
              <a:cxnLst/>
              <a:rect l="l" t="t" r="r" b="b"/>
              <a:pathLst>
                <a:path w="475615" h="123825">
                  <a:moveTo>
                    <a:pt x="475488" y="0"/>
                  </a:moveTo>
                  <a:lnTo>
                    <a:pt x="465975" y="0"/>
                  </a:lnTo>
                  <a:lnTo>
                    <a:pt x="465975" y="114300"/>
                  </a:lnTo>
                  <a:lnTo>
                    <a:pt x="465975" y="123190"/>
                  </a:lnTo>
                  <a:lnTo>
                    <a:pt x="456463" y="123190"/>
                  </a:lnTo>
                  <a:lnTo>
                    <a:pt x="456463" y="114300"/>
                  </a:lnTo>
                  <a:lnTo>
                    <a:pt x="19011" y="114300"/>
                  </a:lnTo>
                  <a:lnTo>
                    <a:pt x="19011" y="19050"/>
                  </a:lnTo>
                  <a:lnTo>
                    <a:pt x="456463" y="19050"/>
                  </a:lnTo>
                  <a:lnTo>
                    <a:pt x="456463" y="114300"/>
                  </a:lnTo>
                  <a:lnTo>
                    <a:pt x="465975" y="114300"/>
                  </a:lnTo>
                  <a:lnTo>
                    <a:pt x="465975" y="0"/>
                  </a:lnTo>
                  <a:lnTo>
                    <a:pt x="0" y="0"/>
                  </a:lnTo>
                  <a:lnTo>
                    <a:pt x="0" y="9207"/>
                  </a:lnTo>
                  <a:lnTo>
                    <a:pt x="0" y="19050"/>
                  </a:lnTo>
                  <a:lnTo>
                    <a:pt x="0" y="114300"/>
                  </a:lnTo>
                  <a:lnTo>
                    <a:pt x="0" y="123190"/>
                  </a:lnTo>
                  <a:lnTo>
                    <a:pt x="0" y="123507"/>
                  </a:lnTo>
                  <a:lnTo>
                    <a:pt x="475488" y="123507"/>
                  </a:lnTo>
                  <a:lnTo>
                    <a:pt x="475488" y="123190"/>
                  </a:lnTo>
                  <a:lnTo>
                    <a:pt x="466344" y="123190"/>
                  </a:lnTo>
                  <a:lnTo>
                    <a:pt x="466344" y="114300"/>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137" name="object 137"/>
            <p:cNvSpPr/>
            <p:nvPr/>
          </p:nvSpPr>
          <p:spPr>
            <a:xfrm>
              <a:off x="6931151" y="2738627"/>
              <a:ext cx="459105" cy="114300"/>
            </a:xfrm>
            <a:custGeom>
              <a:avLst/>
              <a:gdLst/>
              <a:ahLst/>
              <a:cxnLst/>
              <a:rect l="l" t="t" r="r" b="b"/>
              <a:pathLst>
                <a:path w="459104" h="114300">
                  <a:moveTo>
                    <a:pt x="458724" y="0"/>
                  </a:moveTo>
                  <a:lnTo>
                    <a:pt x="0" y="0"/>
                  </a:lnTo>
                  <a:lnTo>
                    <a:pt x="0" y="114300"/>
                  </a:lnTo>
                  <a:lnTo>
                    <a:pt x="458724" y="114300"/>
                  </a:lnTo>
                  <a:lnTo>
                    <a:pt x="458724" y="0"/>
                  </a:lnTo>
                  <a:close/>
                </a:path>
              </a:pathLst>
            </a:custGeom>
            <a:solidFill>
              <a:srgbClr val="DDD4CF"/>
            </a:solidFill>
          </p:spPr>
          <p:txBody>
            <a:bodyPr wrap="square" lIns="0" tIns="0" rIns="0" bIns="0" rtlCol="0"/>
            <a:lstStyle/>
            <a:p>
              <a:endParaRPr sz="2400"/>
            </a:p>
          </p:txBody>
        </p:sp>
        <p:sp>
          <p:nvSpPr>
            <p:cNvPr id="138" name="object 138"/>
            <p:cNvSpPr/>
            <p:nvPr/>
          </p:nvSpPr>
          <p:spPr>
            <a:xfrm>
              <a:off x="6922008" y="2729420"/>
              <a:ext cx="477520" cy="132080"/>
            </a:xfrm>
            <a:custGeom>
              <a:avLst/>
              <a:gdLst/>
              <a:ahLst/>
              <a:cxnLst/>
              <a:rect l="l" t="t" r="r" b="b"/>
              <a:pathLst>
                <a:path w="477520" h="132080">
                  <a:moveTo>
                    <a:pt x="477012" y="0"/>
                  </a:moveTo>
                  <a:lnTo>
                    <a:pt x="467499" y="0"/>
                  </a:lnTo>
                  <a:lnTo>
                    <a:pt x="467499" y="114300"/>
                  </a:lnTo>
                  <a:lnTo>
                    <a:pt x="467499" y="123190"/>
                  </a:lnTo>
                  <a:lnTo>
                    <a:pt x="457987" y="123190"/>
                  </a:lnTo>
                  <a:lnTo>
                    <a:pt x="457987" y="114300"/>
                  </a:lnTo>
                  <a:lnTo>
                    <a:pt x="19011" y="114300"/>
                  </a:lnTo>
                  <a:lnTo>
                    <a:pt x="19011" y="19050"/>
                  </a:lnTo>
                  <a:lnTo>
                    <a:pt x="457987" y="19050"/>
                  </a:lnTo>
                  <a:lnTo>
                    <a:pt x="457987" y="114300"/>
                  </a:lnTo>
                  <a:lnTo>
                    <a:pt x="467499" y="114300"/>
                  </a:lnTo>
                  <a:lnTo>
                    <a:pt x="467499" y="0"/>
                  </a:lnTo>
                  <a:lnTo>
                    <a:pt x="0" y="0"/>
                  </a:lnTo>
                  <a:lnTo>
                    <a:pt x="0" y="19050"/>
                  </a:lnTo>
                  <a:lnTo>
                    <a:pt x="0" y="114300"/>
                  </a:lnTo>
                  <a:lnTo>
                    <a:pt x="0" y="123190"/>
                  </a:lnTo>
                  <a:lnTo>
                    <a:pt x="0" y="123507"/>
                  </a:lnTo>
                  <a:lnTo>
                    <a:pt x="0" y="132080"/>
                  </a:lnTo>
                  <a:lnTo>
                    <a:pt x="9144" y="132080"/>
                  </a:lnTo>
                  <a:lnTo>
                    <a:pt x="9144" y="123507"/>
                  </a:lnTo>
                  <a:lnTo>
                    <a:pt x="467868" y="123507"/>
                  </a:lnTo>
                  <a:lnTo>
                    <a:pt x="467868" y="132080"/>
                  </a:lnTo>
                  <a:lnTo>
                    <a:pt x="477012" y="132080"/>
                  </a:lnTo>
                  <a:lnTo>
                    <a:pt x="477012" y="123507"/>
                  </a:lnTo>
                  <a:lnTo>
                    <a:pt x="477012" y="123190"/>
                  </a:lnTo>
                  <a:lnTo>
                    <a:pt x="477012" y="114300"/>
                  </a:lnTo>
                  <a:lnTo>
                    <a:pt x="477012" y="19050"/>
                  </a:lnTo>
                  <a:lnTo>
                    <a:pt x="477012" y="0"/>
                  </a:lnTo>
                  <a:close/>
                </a:path>
              </a:pathLst>
            </a:custGeom>
            <a:solidFill>
              <a:srgbClr val="000000"/>
            </a:solidFill>
          </p:spPr>
          <p:txBody>
            <a:bodyPr wrap="square" lIns="0" tIns="0" rIns="0" bIns="0" rtlCol="0"/>
            <a:lstStyle/>
            <a:p>
              <a:endParaRPr sz="2400"/>
            </a:p>
          </p:txBody>
        </p:sp>
        <p:sp>
          <p:nvSpPr>
            <p:cNvPr id="139" name="object 139"/>
            <p:cNvSpPr/>
            <p:nvPr/>
          </p:nvSpPr>
          <p:spPr>
            <a:xfrm>
              <a:off x="5558027" y="2852927"/>
              <a:ext cx="457200" cy="116205"/>
            </a:xfrm>
            <a:custGeom>
              <a:avLst/>
              <a:gdLst/>
              <a:ahLst/>
              <a:cxnLst/>
              <a:rect l="l" t="t" r="r" b="b"/>
              <a:pathLst>
                <a:path w="457200" h="116205">
                  <a:moveTo>
                    <a:pt x="457200" y="0"/>
                  </a:moveTo>
                  <a:lnTo>
                    <a:pt x="0" y="0"/>
                  </a:lnTo>
                  <a:lnTo>
                    <a:pt x="0" y="115824"/>
                  </a:lnTo>
                  <a:lnTo>
                    <a:pt x="457200" y="115824"/>
                  </a:lnTo>
                  <a:lnTo>
                    <a:pt x="457200" y="0"/>
                  </a:lnTo>
                  <a:close/>
                </a:path>
              </a:pathLst>
            </a:custGeom>
            <a:solidFill>
              <a:srgbClr val="DDD4CF"/>
            </a:solidFill>
          </p:spPr>
          <p:txBody>
            <a:bodyPr wrap="square" lIns="0" tIns="0" rIns="0" bIns="0" rtlCol="0"/>
            <a:lstStyle/>
            <a:p>
              <a:endParaRPr sz="2400"/>
            </a:p>
          </p:txBody>
        </p:sp>
        <p:sp>
          <p:nvSpPr>
            <p:cNvPr id="140" name="object 140"/>
            <p:cNvSpPr/>
            <p:nvPr/>
          </p:nvSpPr>
          <p:spPr>
            <a:xfrm>
              <a:off x="5548884" y="2843974"/>
              <a:ext cx="475615" cy="133350"/>
            </a:xfrm>
            <a:custGeom>
              <a:avLst/>
              <a:gdLst/>
              <a:ahLst/>
              <a:cxnLst/>
              <a:rect l="l" t="t" r="r" b="b"/>
              <a:pathLst>
                <a:path w="475614" h="133350">
                  <a:moveTo>
                    <a:pt x="475488" y="0"/>
                  </a:moveTo>
                  <a:lnTo>
                    <a:pt x="465975" y="0"/>
                  </a:lnTo>
                  <a:lnTo>
                    <a:pt x="465975" y="115570"/>
                  </a:lnTo>
                  <a:lnTo>
                    <a:pt x="465975" y="124460"/>
                  </a:lnTo>
                  <a:lnTo>
                    <a:pt x="456463" y="124460"/>
                  </a:lnTo>
                  <a:lnTo>
                    <a:pt x="456463" y="115570"/>
                  </a:lnTo>
                  <a:lnTo>
                    <a:pt x="19011" y="115570"/>
                  </a:lnTo>
                  <a:lnTo>
                    <a:pt x="19011" y="19050"/>
                  </a:lnTo>
                  <a:lnTo>
                    <a:pt x="456463" y="19050"/>
                  </a:lnTo>
                  <a:lnTo>
                    <a:pt x="456463" y="115570"/>
                  </a:lnTo>
                  <a:lnTo>
                    <a:pt x="465975" y="115570"/>
                  </a:lnTo>
                  <a:lnTo>
                    <a:pt x="465975" y="0"/>
                  </a:lnTo>
                  <a:lnTo>
                    <a:pt x="0" y="0"/>
                  </a:lnTo>
                  <a:lnTo>
                    <a:pt x="0" y="8953"/>
                  </a:lnTo>
                  <a:lnTo>
                    <a:pt x="0" y="19050"/>
                  </a:lnTo>
                  <a:lnTo>
                    <a:pt x="0" y="115570"/>
                  </a:lnTo>
                  <a:lnTo>
                    <a:pt x="0" y="124460"/>
                  </a:lnTo>
                  <a:lnTo>
                    <a:pt x="0" y="124777"/>
                  </a:lnTo>
                  <a:lnTo>
                    <a:pt x="0" y="133350"/>
                  </a:lnTo>
                  <a:lnTo>
                    <a:pt x="9144" y="133350"/>
                  </a:lnTo>
                  <a:lnTo>
                    <a:pt x="9144" y="124777"/>
                  </a:lnTo>
                  <a:lnTo>
                    <a:pt x="475488" y="124777"/>
                  </a:lnTo>
                  <a:lnTo>
                    <a:pt x="475488" y="124460"/>
                  </a:lnTo>
                  <a:lnTo>
                    <a:pt x="466344" y="124460"/>
                  </a:lnTo>
                  <a:lnTo>
                    <a:pt x="466344" y="115570"/>
                  </a:lnTo>
                  <a:lnTo>
                    <a:pt x="466344" y="19050"/>
                  </a:lnTo>
                  <a:lnTo>
                    <a:pt x="475488" y="19050"/>
                  </a:lnTo>
                  <a:lnTo>
                    <a:pt x="475488" y="8953"/>
                  </a:lnTo>
                  <a:lnTo>
                    <a:pt x="475488" y="0"/>
                  </a:lnTo>
                  <a:close/>
                </a:path>
              </a:pathLst>
            </a:custGeom>
            <a:solidFill>
              <a:srgbClr val="000000"/>
            </a:solidFill>
          </p:spPr>
          <p:txBody>
            <a:bodyPr wrap="square" lIns="0" tIns="0" rIns="0" bIns="0" rtlCol="0"/>
            <a:lstStyle/>
            <a:p>
              <a:endParaRPr sz="2400"/>
            </a:p>
          </p:txBody>
        </p:sp>
        <p:sp>
          <p:nvSpPr>
            <p:cNvPr id="141" name="object 141"/>
            <p:cNvSpPr/>
            <p:nvPr/>
          </p:nvSpPr>
          <p:spPr>
            <a:xfrm>
              <a:off x="6015227" y="2852927"/>
              <a:ext cx="459105" cy="116205"/>
            </a:xfrm>
            <a:custGeom>
              <a:avLst/>
              <a:gdLst/>
              <a:ahLst/>
              <a:cxnLst/>
              <a:rect l="l" t="t" r="r" b="b"/>
              <a:pathLst>
                <a:path w="459104" h="116205">
                  <a:moveTo>
                    <a:pt x="458724" y="0"/>
                  </a:moveTo>
                  <a:lnTo>
                    <a:pt x="0" y="0"/>
                  </a:lnTo>
                  <a:lnTo>
                    <a:pt x="0" y="115824"/>
                  </a:lnTo>
                  <a:lnTo>
                    <a:pt x="458724" y="115824"/>
                  </a:lnTo>
                  <a:lnTo>
                    <a:pt x="458724" y="0"/>
                  </a:lnTo>
                  <a:close/>
                </a:path>
              </a:pathLst>
            </a:custGeom>
            <a:solidFill>
              <a:srgbClr val="DDD4CF"/>
            </a:solidFill>
          </p:spPr>
          <p:txBody>
            <a:bodyPr wrap="square" lIns="0" tIns="0" rIns="0" bIns="0" rtlCol="0"/>
            <a:lstStyle/>
            <a:p>
              <a:endParaRPr sz="2400"/>
            </a:p>
          </p:txBody>
        </p:sp>
        <p:sp>
          <p:nvSpPr>
            <p:cNvPr id="142" name="object 142"/>
            <p:cNvSpPr/>
            <p:nvPr/>
          </p:nvSpPr>
          <p:spPr>
            <a:xfrm>
              <a:off x="6006084" y="2843974"/>
              <a:ext cx="477520" cy="125095"/>
            </a:xfrm>
            <a:custGeom>
              <a:avLst/>
              <a:gdLst/>
              <a:ahLst/>
              <a:cxnLst/>
              <a:rect l="l" t="t" r="r" b="b"/>
              <a:pathLst>
                <a:path w="477520" h="125094">
                  <a:moveTo>
                    <a:pt x="477012" y="0"/>
                  </a:moveTo>
                  <a:lnTo>
                    <a:pt x="467499" y="0"/>
                  </a:lnTo>
                  <a:lnTo>
                    <a:pt x="467499" y="115570"/>
                  </a:lnTo>
                  <a:lnTo>
                    <a:pt x="467499" y="124460"/>
                  </a:lnTo>
                  <a:lnTo>
                    <a:pt x="457987" y="124460"/>
                  </a:lnTo>
                  <a:lnTo>
                    <a:pt x="457987" y="115570"/>
                  </a:lnTo>
                  <a:lnTo>
                    <a:pt x="19011" y="115570"/>
                  </a:lnTo>
                  <a:lnTo>
                    <a:pt x="19011" y="19050"/>
                  </a:lnTo>
                  <a:lnTo>
                    <a:pt x="457987" y="19050"/>
                  </a:lnTo>
                  <a:lnTo>
                    <a:pt x="457987" y="115570"/>
                  </a:lnTo>
                  <a:lnTo>
                    <a:pt x="467499" y="115570"/>
                  </a:lnTo>
                  <a:lnTo>
                    <a:pt x="467499" y="0"/>
                  </a:lnTo>
                  <a:lnTo>
                    <a:pt x="0" y="0"/>
                  </a:lnTo>
                  <a:lnTo>
                    <a:pt x="0" y="8953"/>
                  </a:lnTo>
                  <a:lnTo>
                    <a:pt x="0" y="19050"/>
                  </a:lnTo>
                  <a:lnTo>
                    <a:pt x="0" y="115570"/>
                  </a:lnTo>
                  <a:lnTo>
                    <a:pt x="0" y="124460"/>
                  </a:lnTo>
                  <a:lnTo>
                    <a:pt x="0" y="124777"/>
                  </a:lnTo>
                  <a:lnTo>
                    <a:pt x="477012" y="124777"/>
                  </a:lnTo>
                  <a:lnTo>
                    <a:pt x="477012" y="124460"/>
                  </a:lnTo>
                  <a:lnTo>
                    <a:pt x="467868" y="124460"/>
                  </a:lnTo>
                  <a:lnTo>
                    <a:pt x="467868" y="115570"/>
                  </a:lnTo>
                  <a:lnTo>
                    <a:pt x="467868" y="19050"/>
                  </a:lnTo>
                  <a:lnTo>
                    <a:pt x="477012" y="19050"/>
                  </a:lnTo>
                  <a:lnTo>
                    <a:pt x="477012" y="8953"/>
                  </a:lnTo>
                  <a:lnTo>
                    <a:pt x="477012" y="0"/>
                  </a:lnTo>
                  <a:close/>
                </a:path>
              </a:pathLst>
            </a:custGeom>
            <a:solidFill>
              <a:srgbClr val="000000"/>
            </a:solidFill>
          </p:spPr>
          <p:txBody>
            <a:bodyPr wrap="square" lIns="0" tIns="0" rIns="0" bIns="0" rtlCol="0"/>
            <a:lstStyle/>
            <a:p>
              <a:endParaRPr sz="2400"/>
            </a:p>
          </p:txBody>
        </p:sp>
        <p:sp>
          <p:nvSpPr>
            <p:cNvPr id="143" name="object 143"/>
            <p:cNvSpPr/>
            <p:nvPr/>
          </p:nvSpPr>
          <p:spPr>
            <a:xfrm>
              <a:off x="6473951" y="2852927"/>
              <a:ext cx="457200" cy="116205"/>
            </a:xfrm>
            <a:custGeom>
              <a:avLst/>
              <a:gdLst/>
              <a:ahLst/>
              <a:cxnLst/>
              <a:rect l="l" t="t" r="r" b="b"/>
              <a:pathLst>
                <a:path w="457200" h="116205">
                  <a:moveTo>
                    <a:pt x="457200" y="0"/>
                  </a:moveTo>
                  <a:lnTo>
                    <a:pt x="0" y="0"/>
                  </a:lnTo>
                  <a:lnTo>
                    <a:pt x="0" y="115824"/>
                  </a:lnTo>
                  <a:lnTo>
                    <a:pt x="457200" y="115824"/>
                  </a:lnTo>
                  <a:lnTo>
                    <a:pt x="457200" y="0"/>
                  </a:lnTo>
                  <a:close/>
                </a:path>
              </a:pathLst>
            </a:custGeom>
            <a:solidFill>
              <a:srgbClr val="DDD4CF"/>
            </a:solidFill>
          </p:spPr>
          <p:txBody>
            <a:bodyPr wrap="square" lIns="0" tIns="0" rIns="0" bIns="0" rtlCol="0"/>
            <a:lstStyle/>
            <a:p>
              <a:endParaRPr sz="2400"/>
            </a:p>
          </p:txBody>
        </p:sp>
        <p:sp>
          <p:nvSpPr>
            <p:cNvPr id="144" name="object 144"/>
            <p:cNvSpPr/>
            <p:nvPr/>
          </p:nvSpPr>
          <p:spPr>
            <a:xfrm>
              <a:off x="6464808" y="2843974"/>
              <a:ext cx="475615" cy="125095"/>
            </a:xfrm>
            <a:custGeom>
              <a:avLst/>
              <a:gdLst/>
              <a:ahLst/>
              <a:cxnLst/>
              <a:rect l="l" t="t" r="r" b="b"/>
              <a:pathLst>
                <a:path w="475615" h="125094">
                  <a:moveTo>
                    <a:pt x="475488" y="0"/>
                  </a:moveTo>
                  <a:lnTo>
                    <a:pt x="465975" y="0"/>
                  </a:lnTo>
                  <a:lnTo>
                    <a:pt x="465975" y="115570"/>
                  </a:lnTo>
                  <a:lnTo>
                    <a:pt x="465975" y="124460"/>
                  </a:lnTo>
                  <a:lnTo>
                    <a:pt x="456463" y="124460"/>
                  </a:lnTo>
                  <a:lnTo>
                    <a:pt x="456463" y="115570"/>
                  </a:lnTo>
                  <a:lnTo>
                    <a:pt x="19011" y="115570"/>
                  </a:lnTo>
                  <a:lnTo>
                    <a:pt x="19011" y="19050"/>
                  </a:lnTo>
                  <a:lnTo>
                    <a:pt x="456463" y="19050"/>
                  </a:lnTo>
                  <a:lnTo>
                    <a:pt x="456463" y="115570"/>
                  </a:lnTo>
                  <a:lnTo>
                    <a:pt x="465975" y="115570"/>
                  </a:lnTo>
                  <a:lnTo>
                    <a:pt x="465975" y="0"/>
                  </a:lnTo>
                  <a:lnTo>
                    <a:pt x="0" y="0"/>
                  </a:lnTo>
                  <a:lnTo>
                    <a:pt x="0" y="8953"/>
                  </a:lnTo>
                  <a:lnTo>
                    <a:pt x="0" y="19050"/>
                  </a:lnTo>
                  <a:lnTo>
                    <a:pt x="0" y="115570"/>
                  </a:lnTo>
                  <a:lnTo>
                    <a:pt x="0" y="124460"/>
                  </a:lnTo>
                  <a:lnTo>
                    <a:pt x="0" y="124777"/>
                  </a:lnTo>
                  <a:lnTo>
                    <a:pt x="475488" y="124777"/>
                  </a:lnTo>
                  <a:lnTo>
                    <a:pt x="475488" y="124460"/>
                  </a:lnTo>
                  <a:lnTo>
                    <a:pt x="466344" y="124460"/>
                  </a:lnTo>
                  <a:lnTo>
                    <a:pt x="466344" y="115570"/>
                  </a:lnTo>
                  <a:lnTo>
                    <a:pt x="466344" y="19050"/>
                  </a:lnTo>
                  <a:lnTo>
                    <a:pt x="475488" y="19050"/>
                  </a:lnTo>
                  <a:lnTo>
                    <a:pt x="475488" y="8953"/>
                  </a:lnTo>
                  <a:lnTo>
                    <a:pt x="475488" y="0"/>
                  </a:lnTo>
                  <a:close/>
                </a:path>
              </a:pathLst>
            </a:custGeom>
            <a:solidFill>
              <a:srgbClr val="000000"/>
            </a:solidFill>
          </p:spPr>
          <p:txBody>
            <a:bodyPr wrap="square" lIns="0" tIns="0" rIns="0" bIns="0" rtlCol="0"/>
            <a:lstStyle/>
            <a:p>
              <a:endParaRPr sz="2400"/>
            </a:p>
          </p:txBody>
        </p:sp>
        <p:sp>
          <p:nvSpPr>
            <p:cNvPr id="145" name="object 145"/>
            <p:cNvSpPr/>
            <p:nvPr/>
          </p:nvSpPr>
          <p:spPr>
            <a:xfrm>
              <a:off x="6931151" y="2852927"/>
              <a:ext cx="459105" cy="116205"/>
            </a:xfrm>
            <a:custGeom>
              <a:avLst/>
              <a:gdLst/>
              <a:ahLst/>
              <a:cxnLst/>
              <a:rect l="l" t="t" r="r" b="b"/>
              <a:pathLst>
                <a:path w="459104" h="116205">
                  <a:moveTo>
                    <a:pt x="458724" y="0"/>
                  </a:moveTo>
                  <a:lnTo>
                    <a:pt x="0" y="0"/>
                  </a:lnTo>
                  <a:lnTo>
                    <a:pt x="0" y="115824"/>
                  </a:lnTo>
                  <a:lnTo>
                    <a:pt x="458724" y="115824"/>
                  </a:lnTo>
                  <a:lnTo>
                    <a:pt x="458724" y="0"/>
                  </a:lnTo>
                  <a:close/>
                </a:path>
              </a:pathLst>
            </a:custGeom>
            <a:solidFill>
              <a:srgbClr val="DDD4CF"/>
            </a:solidFill>
          </p:spPr>
          <p:txBody>
            <a:bodyPr wrap="square" lIns="0" tIns="0" rIns="0" bIns="0" rtlCol="0"/>
            <a:lstStyle/>
            <a:p>
              <a:endParaRPr sz="2400"/>
            </a:p>
          </p:txBody>
        </p:sp>
        <p:sp>
          <p:nvSpPr>
            <p:cNvPr id="146" name="object 146"/>
            <p:cNvSpPr/>
            <p:nvPr/>
          </p:nvSpPr>
          <p:spPr>
            <a:xfrm>
              <a:off x="6922008" y="2843974"/>
              <a:ext cx="477520" cy="133350"/>
            </a:xfrm>
            <a:custGeom>
              <a:avLst/>
              <a:gdLst/>
              <a:ahLst/>
              <a:cxnLst/>
              <a:rect l="l" t="t" r="r" b="b"/>
              <a:pathLst>
                <a:path w="477520" h="133350">
                  <a:moveTo>
                    <a:pt x="477012" y="0"/>
                  </a:moveTo>
                  <a:lnTo>
                    <a:pt x="467499" y="0"/>
                  </a:lnTo>
                  <a:lnTo>
                    <a:pt x="467499" y="115570"/>
                  </a:lnTo>
                  <a:lnTo>
                    <a:pt x="467499" y="124460"/>
                  </a:lnTo>
                  <a:lnTo>
                    <a:pt x="457987" y="124460"/>
                  </a:lnTo>
                  <a:lnTo>
                    <a:pt x="457987" y="115570"/>
                  </a:lnTo>
                  <a:lnTo>
                    <a:pt x="19011" y="115570"/>
                  </a:lnTo>
                  <a:lnTo>
                    <a:pt x="19011" y="19050"/>
                  </a:lnTo>
                  <a:lnTo>
                    <a:pt x="457987" y="19050"/>
                  </a:lnTo>
                  <a:lnTo>
                    <a:pt x="457987" y="115570"/>
                  </a:lnTo>
                  <a:lnTo>
                    <a:pt x="467499" y="115570"/>
                  </a:lnTo>
                  <a:lnTo>
                    <a:pt x="467499" y="0"/>
                  </a:lnTo>
                  <a:lnTo>
                    <a:pt x="0" y="0"/>
                  </a:lnTo>
                  <a:lnTo>
                    <a:pt x="0" y="19050"/>
                  </a:lnTo>
                  <a:lnTo>
                    <a:pt x="0" y="115570"/>
                  </a:lnTo>
                  <a:lnTo>
                    <a:pt x="0" y="124460"/>
                  </a:lnTo>
                  <a:lnTo>
                    <a:pt x="0" y="124777"/>
                  </a:lnTo>
                  <a:lnTo>
                    <a:pt x="0" y="133350"/>
                  </a:lnTo>
                  <a:lnTo>
                    <a:pt x="9144" y="133350"/>
                  </a:lnTo>
                  <a:lnTo>
                    <a:pt x="9144" y="124777"/>
                  </a:lnTo>
                  <a:lnTo>
                    <a:pt x="467868" y="124777"/>
                  </a:lnTo>
                  <a:lnTo>
                    <a:pt x="467868" y="133350"/>
                  </a:lnTo>
                  <a:lnTo>
                    <a:pt x="477012" y="133350"/>
                  </a:lnTo>
                  <a:lnTo>
                    <a:pt x="477012" y="124777"/>
                  </a:lnTo>
                  <a:lnTo>
                    <a:pt x="477012" y="124460"/>
                  </a:lnTo>
                  <a:lnTo>
                    <a:pt x="477012" y="115570"/>
                  </a:lnTo>
                  <a:lnTo>
                    <a:pt x="477012" y="19050"/>
                  </a:lnTo>
                  <a:lnTo>
                    <a:pt x="477012" y="0"/>
                  </a:lnTo>
                  <a:close/>
                </a:path>
              </a:pathLst>
            </a:custGeom>
            <a:solidFill>
              <a:srgbClr val="000000"/>
            </a:solidFill>
          </p:spPr>
          <p:txBody>
            <a:bodyPr wrap="square" lIns="0" tIns="0" rIns="0" bIns="0" rtlCol="0"/>
            <a:lstStyle/>
            <a:p>
              <a:endParaRPr sz="2400"/>
            </a:p>
          </p:txBody>
        </p:sp>
        <p:sp>
          <p:nvSpPr>
            <p:cNvPr id="147" name="object 147"/>
            <p:cNvSpPr/>
            <p:nvPr/>
          </p:nvSpPr>
          <p:spPr>
            <a:xfrm>
              <a:off x="5558027" y="2968751"/>
              <a:ext cx="457200" cy="99060"/>
            </a:xfrm>
            <a:custGeom>
              <a:avLst/>
              <a:gdLst/>
              <a:ahLst/>
              <a:cxnLst/>
              <a:rect l="l" t="t" r="r" b="b"/>
              <a:pathLst>
                <a:path w="457200" h="99060">
                  <a:moveTo>
                    <a:pt x="0" y="99060"/>
                  </a:moveTo>
                  <a:lnTo>
                    <a:pt x="457200" y="99060"/>
                  </a:lnTo>
                  <a:lnTo>
                    <a:pt x="457200" y="0"/>
                  </a:lnTo>
                  <a:lnTo>
                    <a:pt x="0" y="0"/>
                  </a:lnTo>
                  <a:lnTo>
                    <a:pt x="0" y="99060"/>
                  </a:lnTo>
                  <a:close/>
                </a:path>
              </a:pathLst>
            </a:custGeom>
            <a:solidFill>
              <a:srgbClr val="DDD4CF"/>
            </a:solidFill>
          </p:spPr>
          <p:txBody>
            <a:bodyPr wrap="square" lIns="0" tIns="0" rIns="0" bIns="0" rtlCol="0"/>
            <a:lstStyle/>
            <a:p>
              <a:endParaRPr sz="2400"/>
            </a:p>
          </p:txBody>
        </p:sp>
        <p:sp>
          <p:nvSpPr>
            <p:cNvPr id="148" name="object 148"/>
            <p:cNvSpPr/>
            <p:nvPr/>
          </p:nvSpPr>
          <p:spPr>
            <a:xfrm>
              <a:off x="5548884" y="2959544"/>
              <a:ext cx="475615" cy="108585"/>
            </a:xfrm>
            <a:custGeom>
              <a:avLst/>
              <a:gdLst/>
              <a:ahLst/>
              <a:cxnLst/>
              <a:rect l="l" t="t" r="r" b="b"/>
              <a:pathLst>
                <a:path w="475614" h="108585">
                  <a:moveTo>
                    <a:pt x="475488" y="0"/>
                  </a:moveTo>
                  <a:lnTo>
                    <a:pt x="0" y="0"/>
                  </a:lnTo>
                  <a:lnTo>
                    <a:pt x="0" y="9207"/>
                  </a:lnTo>
                  <a:lnTo>
                    <a:pt x="0" y="19050"/>
                  </a:lnTo>
                  <a:lnTo>
                    <a:pt x="0" y="108267"/>
                  </a:lnTo>
                  <a:lnTo>
                    <a:pt x="19011" y="108267"/>
                  </a:lnTo>
                  <a:lnTo>
                    <a:pt x="19011" y="19050"/>
                  </a:lnTo>
                  <a:lnTo>
                    <a:pt x="456463" y="19050"/>
                  </a:lnTo>
                  <a:lnTo>
                    <a:pt x="456463" y="108267"/>
                  </a:lnTo>
                  <a:lnTo>
                    <a:pt x="466344" y="108267"/>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149" name="object 149"/>
            <p:cNvSpPr/>
            <p:nvPr/>
          </p:nvSpPr>
          <p:spPr>
            <a:xfrm>
              <a:off x="6015227" y="2968751"/>
              <a:ext cx="459105" cy="99060"/>
            </a:xfrm>
            <a:custGeom>
              <a:avLst/>
              <a:gdLst/>
              <a:ahLst/>
              <a:cxnLst/>
              <a:rect l="l" t="t" r="r" b="b"/>
              <a:pathLst>
                <a:path w="459104" h="99060">
                  <a:moveTo>
                    <a:pt x="0" y="99060"/>
                  </a:moveTo>
                  <a:lnTo>
                    <a:pt x="458724" y="99060"/>
                  </a:lnTo>
                  <a:lnTo>
                    <a:pt x="458724" y="0"/>
                  </a:lnTo>
                  <a:lnTo>
                    <a:pt x="0" y="0"/>
                  </a:lnTo>
                  <a:lnTo>
                    <a:pt x="0" y="99060"/>
                  </a:lnTo>
                  <a:close/>
                </a:path>
              </a:pathLst>
            </a:custGeom>
            <a:solidFill>
              <a:srgbClr val="DDD4CF"/>
            </a:solidFill>
          </p:spPr>
          <p:txBody>
            <a:bodyPr wrap="square" lIns="0" tIns="0" rIns="0" bIns="0" rtlCol="0"/>
            <a:lstStyle/>
            <a:p>
              <a:endParaRPr sz="2400"/>
            </a:p>
          </p:txBody>
        </p:sp>
        <p:sp>
          <p:nvSpPr>
            <p:cNvPr id="150" name="object 150"/>
            <p:cNvSpPr/>
            <p:nvPr/>
          </p:nvSpPr>
          <p:spPr>
            <a:xfrm>
              <a:off x="6006084" y="2959544"/>
              <a:ext cx="477520" cy="108585"/>
            </a:xfrm>
            <a:custGeom>
              <a:avLst/>
              <a:gdLst/>
              <a:ahLst/>
              <a:cxnLst/>
              <a:rect l="l" t="t" r="r" b="b"/>
              <a:pathLst>
                <a:path w="477520" h="108585">
                  <a:moveTo>
                    <a:pt x="477012" y="0"/>
                  </a:moveTo>
                  <a:lnTo>
                    <a:pt x="0" y="0"/>
                  </a:lnTo>
                  <a:lnTo>
                    <a:pt x="0" y="9207"/>
                  </a:lnTo>
                  <a:lnTo>
                    <a:pt x="0" y="19050"/>
                  </a:lnTo>
                  <a:lnTo>
                    <a:pt x="0" y="108267"/>
                  </a:lnTo>
                  <a:lnTo>
                    <a:pt x="19011" y="108267"/>
                  </a:lnTo>
                  <a:lnTo>
                    <a:pt x="19011" y="19050"/>
                  </a:lnTo>
                  <a:lnTo>
                    <a:pt x="457987" y="19050"/>
                  </a:lnTo>
                  <a:lnTo>
                    <a:pt x="457987" y="108267"/>
                  </a:lnTo>
                  <a:lnTo>
                    <a:pt x="467868" y="108267"/>
                  </a:lnTo>
                  <a:lnTo>
                    <a:pt x="467868" y="19050"/>
                  </a:lnTo>
                  <a:lnTo>
                    <a:pt x="477012" y="19050"/>
                  </a:lnTo>
                  <a:lnTo>
                    <a:pt x="477012" y="9207"/>
                  </a:lnTo>
                  <a:lnTo>
                    <a:pt x="477012" y="0"/>
                  </a:lnTo>
                  <a:close/>
                </a:path>
              </a:pathLst>
            </a:custGeom>
            <a:solidFill>
              <a:srgbClr val="000000"/>
            </a:solidFill>
          </p:spPr>
          <p:txBody>
            <a:bodyPr wrap="square" lIns="0" tIns="0" rIns="0" bIns="0" rtlCol="0"/>
            <a:lstStyle/>
            <a:p>
              <a:endParaRPr sz="2400"/>
            </a:p>
          </p:txBody>
        </p:sp>
        <p:sp>
          <p:nvSpPr>
            <p:cNvPr id="151" name="object 151"/>
            <p:cNvSpPr/>
            <p:nvPr/>
          </p:nvSpPr>
          <p:spPr>
            <a:xfrm>
              <a:off x="6473951" y="2968751"/>
              <a:ext cx="457200" cy="99060"/>
            </a:xfrm>
            <a:custGeom>
              <a:avLst/>
              <a:gdLst/>
              <a:ahLst/>
              <a:cxnLst/>
              <a:rect l="l" t="t" r="r" b="b"/>
              <a:pathLst>
                <a:path w="457200" h="99060">
                  <a:moveTo>
                    <a:pt x="0" y="99060"/>
                  </a:moveTo>
                  <a:lnTo>
                    <a:pt x="457200" y="99060"/>
                  </a:lnTo>
                  <a:lnTo>
                    <a:pt x="457200" y="0"/>
                  </a:lnTo>
                  <a:lnTo>
                    <a:pt x="0" y="0"/>
                  </a:lnTo>
                  <a:lnTo>
                    <a:pt x="0" y="99060"/>
                  </a:lnTo>
                  <a:close/>
                </a:path>
              </a:pathLst>
            </a:custGeom>
            <a:solidFill>
              <a:srgbClr val="DDD4CF"/>
            </a:solidFill>
          </p:spPr>
          <p:txBody>
            <a:bodyPr wrap="square" lIns="0" tIns="0" rIns="0" bIns="0" rtlCol="0"/>
            <a:lstStyle/>
            <a:p>
              <a:endParaRPr sz="2400"/>
            </a:p>
          </p:txBody>
        </p:sp>
        <p:sp>
          <p:nvSpPr>
            <p:cNvPr id="152" name="object 152"/>
            <p:cNvSpPr/>
            <p:nvPr/>
          </p:nvSpPr>
          <p:spPr>
            <a:xfrm>
              <a:off x="6464808" y="2959544"/>
              <a:ext cx="475615" cy="108585"/>
            </a:xfrm>
            <a:custGeom>
              <a:avLst/>
              <a:gdLst/>
              <a:ahLst/>
              <a:cxnLst/>
              <a:rect l="l" t="t" r="r" b="b"/>
              <a:pathLst>
                <a:path w="475615" h="108585">
                  <a:moveTo>
                    <a:pt x="475488" y="0"/>
                  </a:moveTo>
                  <a:lnTo>
                    <a:pt x="0" y="0"/>
                  </a:lnTo>
                  <a:lnTo>
                    <a:pt x="0" y="9207"/>
                  </a:lnTo>
                  <a:lnTo>
                    <a:pt x="0" y="19050"/>
                  </a:lnTo>
                  <a:lnTo>
                    <a:pt x="0" y="108267"/>
                  </a:lnTo>
                  <a:lnTo>
                    <a:pt x="19011" y="108267"/>
                  </a:lnTo>
                  <a:lnTo>
                    <a:pt x="19011" y="19050"/>
                  </a:lnTo>
                  <a:lnTo>
                    <a:pt x="456463" y="19050"/>
                  </a:lnTo>
                  <a:lnTo>
                    <a:pt x="456463" y="108267"/>
                  </a:lnTo>
                  <a:lnTo>
                    <a:pt x="466344" y="108267"/>
                  </a:lnTo>
                  <a:lnTo>
                    <a:pt x="466344" y="19050"/>
                  </a:lnTo>
                  <a:lnTo>
                    <a:pt x="475488" y="19050"/>
                  </a:lnTo>
                  <a:lnTo>
                    <a:pt x="475488" y="9207"/>
                  </a:lnTo>
                  <a:lnTo>
                    <a:pt x="475488" y="0"/>
                  </a:lnTo>
                  <a:close/>
                </a:path>
              </a:pathLst>
            </a:custGeom>
            <a:solidFill>
              <a:srgbClr val="000000"/>
            </a:solidFill>
          </p:spPr>
          <p:txBody>
            <a:bodyPr wrap="square" lIns="0" tIns="0" rIns="0" bIns="0" rtlCol="0"/>
            <a:lstStyle/>
            <a:p>
              <a:endParaRPr sz="2400"/>
            </a:p>
          </p:txBody>
        </p:sp>
        <p:sp>
          <p:nvSpPr>
            <p:cNvPr id="153" name="object 153"/>
            <p:cNvSpPr/>
            <p:nvPr/>
          </p:nvSpPr>
          <p:spPr>
            <a:xfrm>
              <a:off x="6931151" y="2968751"/>
              <a:ext cx="459105" cy="99060"/>
            </a:xfrm>
            <a:custGeom>
              <a:avLst/>
              <a:gdLst/>
              <a:ahLst/>
              <a:cxnLst/>
              <a:rect l="l" t="t" r="r" b="b"/>
              <a:pathLst>
                <a:path w="459104" h="99060">
                  <a:moveTo>
                    <a:pt x="0" y="99060"/>
                  </a:moveTo>
                  <a:lnTo>
                    <a:pt x="458724" y="99060"/>
                  </a:lnTo>
                  <a:lnTo>
                    <a:pt x="458724" y="0"/>
                  </a:lnTo>
                  <a:lnTo>
                    <a:pt x="0" y="0"/>
                  </a:lnTo>
                  <a:lnTo>
                    <a:pt x="0" y="99060"/>
                  </a:lnTo>
                  <a:close/>
                </a:path>
              </a:pathLst>
            </a:custGeom>
            <a:solidFill>
              <a:srgbClr val="DDD4CF"/>
            </a:solidFill>
          </p:spPr>
          <p:txBody>
            <a:bodyPr wrap="square" lIns="0" tIns="0" rIns="0" bIns="0" rtlCol="0"/>
            <a:lstStyle/>
            <a:p>
              <a:endParaRPr sz="2400"/>
            </a:p>
          </p:txBody>
        </p:sp>
        <p:sp>
          <p:nvSpPr>
            <p:cNvPr id="154" name="object 154"/>
            <p:cNvSpPr/>
            <p:nvPr/>
          </p:nvSpPr>
          <p:spPr>
            <a:xfrm>
              <a:off x="6922008" y="2959544"/>
              <a:ext cx="477520" cy="108585"/>
            </a:xfrm>
            <a:custGeom>
              <a:avLst/>
              <a:gdLst/>
              <a:ahLst/>
              <a:cxnLst/>
              <a:rect l="l" t="t" r="r" b="b"/>
              <a:pathLst>
                <a:path w="477520" h="108585">
                  <a:moveTo>
                    <a:pt x="477012" y="0"/>
                  </a:moveTo>
                  <a:lnTo>
                    <a:pt x="0" y="0"/>
                  </a:lnTo>
                  <a:lnTo>
                    <a:pt x="0" y="19050"/>
                  </a:lnTo>
                  <a:lnTo>
                    <a:pt x="0" y="108267"/>
                  </a:lnTo>
                  <a:lnTo>
                    <a:pt x="19011" y="108267"/>
                  </a:lnTo>
                  <a:lnTo>
                    <a:pt x="19011" y="19050"/>
                  </a:lnTo>
                  <a:lnTo>
                    <a:pt x="457987" y="19050"/>
                  </a:lnTo>
                  <a:lnTo>
                    <a:pt x="457987" y="108267"/>
                  </a:lnTo>
                  <a:lnTo>
                    <a:pt x="477012" y="108267"/>
                  </a:lnTo>
                  <a:lnTo>
                    <a:pt x="477012" y="19050"/>
                  </a:lnTo>
                  <a:lnTo>
                    <a:pt x="477012" y="0"/>
                  </a:lnTo>
                  <a:close/>
                </a:path>
              </a:pathLst>
            </a:custGeom>
            <a:solidFill>
              <a:srgbClr val="000000"/>
            </a:solidFill>
          </p:spPr>
          <p:txBody>
            <a:bodyPr wrap="square" lIns="0" tIns="0" rIns="0" bIns="0" rtlCol="0"/>
            <a:lstStyle/>
            <a:p>
              <a:endParaRPr sz="2400"/>
            </a:p>
          </p:txBody>
        </p:sp>
        <p:sp>
          <p:nvSpPr>
            <p:cNvPr id="155" name="object 155"/>
            <p:cNvSpPr/>
            <p:nvPr/>
          </p:nvSpPr>
          <p:spPr>
            <a:xfrm>
              <a:off x="4642104" y="1507235"/>
              <a:ext cx="802005" cy="2362200"/>
            </a:xfrm>
            <a:custGeom>
              <a:avLst/>
              <a:gdLst/>
              <a:ahLst/>
              <a:cxnLst/>
              <a:rect l="l" t="t" r="r" b="b"/>
              <a:pathLst>
                <a:path w="802004" h="2362200">
                  <a:moveTo>
                    <a:pt x="801624" y="2307336"/>
                  </a:moveTo>
                  <a:lnTo>
                    <a:pt x="94894" y="2307336"/>
                  </a:lnTo>
                  <a:lnTo>
                    <a:pt x="111252" y="2266188"/>
                  </a:lnTo>
                  <a:lnTo>
                    <a:pt x="0" y="2314194"/>
                  </a:lnTo>
                  <a:lnTo>
                    <a:pt x="111252" y="2362200"/>
                  </a:lnTo>
                  <a:lnTo>
                    <a:pt x="94284" y="2319528"/>
                  </a:lnTo>
                  <a:lnTo>
                    <a:pt x="801624" y="2319528"/>
                  </a:lnTo>
                  <a:lnTo>
                    <a:pt x="801624" y="2307336"/>
                  </a:lnTo>
                  <a:close/>
                </a:path>
                <a:path w="802004" h="2362200">
                  <a:moveTo>
                    <a:pt x="801624" y="1703070"/>
                  </a:moveTo>
                  <a:lnTo>
                    <a:pt x="690372" y="1655064"/>
                  </a:lnTo>
                  <a:lnTo>
                    <a:pt x="706716" y="1696224"/>
                  </a:lnTo>
                  <a:lnTo>
                    <a:pt x="0" y="1696224"/>
                  </a:lnTo>
                  <a:lnTo>
                    <a:pt x="0" y="1708404"/>
                  </a:lnTo>
                  <a:lnTo>
                    <a:pt x="707326" y="1708404"/>
                  </a:lnTo>
                  <a:lnTo>
                    <a:pt x="690372" y="1751076"/>
                  </a:lnTo>
                  <a:lnTo>
                    <a:pt x="801624" y="1703070"/>
                  </a:lnTo>
                  <a:close/>
                </a:path>
                <a:path w="802004" h="2362200">
                  <a:moveTo>
                    <a:pt x="801624" y="734568"/>
                  </a:moveTo>
                  <a:lnTo>
                    <a:pt x="690372" y="687324"/>
                  </a:lnTo>
                  <a:lnTo>
                    <a:pt x="706983" y="728472"/>
                  </a:lnTo>
                  <a:lnTo>
                    <a:pt x="0" y="728472"/>
                  </a:lnTo>
                  <a:lnTo>
                    <a:pt x="0" y="740664"/>
                  </a:lnTo>
                  <a:lnTo>
                    <a:pt x="706983" y="740664"/>
                  </a:lnTo>
                  <a:lnTo>
                    <a:pt x="690372" y="781812"/>
                  </a:lnTo>
                  <a:lnTo>
                    <a:pt x="801624" y="734568"/>
                  </a:lnTo>
                  <a:close/>
                </a:path>
                <a:path w="802004" h="2362200">
                  <a:moveTo>
                    <a:pt x="801624" y="47244"/>
                  </a:moveTo>
                  <a:lnTo>
                    <a:pt x="690372" y="0"/>
                  </a:lnTo>
                  <a:lnTo>
                    <a:pt x="709447" y="47244"/>
                  </a:lnTo>
                  <a:lnTo>
                    <a:pt x="690372" y="94488"/>
                  </a:lnTo>
                  <a:lnTo>
                    <a:pt x="801624" y="47244"/>
                  </a:lnTo>
                  <a:close/>
                </a:path>
              </a:pathLst>
            </a:custGeom>
            <a:solidFill>
              <a:srgbClr val="DDD4CF"/>
            </a:solidFill>
          </p:spPr>
          <p:txBody>
            <a:bodyPr wrap="square" lIns="0" tIns="0" rIns="0" bIns="0" rtlCol="0"/>
            <a:lstStyle/>
            <a:p>
              <a:endParaRPr sz="2400"/>
            </a:p>
          </p:txBody>
        </p:sp>
      </p:grpSp>
      <p:sp>
        <p:nvSpPr>
          <p:cNvPr id="156" name="object 156"/>
          <p:cNvSpPr txBox="1"/>
          <p:nvPr/>
        </p:nvSpPr>
        <p:spPr>
          <a:xfrm>
            <a:off x="7393517" y="1283039"/>
            <a:ext cx="639233" cy="221365"/>
          </a:xfrm>
          <a:prstGeom prst="rect">
            <a:avLst/>
          </a:prstGeom>
        </p:spPr>
        <p:txBody>
          <a:bodyPr vert="horz" wrap="square" lIns="0" tIns="16087" rIns="0" bIns="0" rtlCol="0">
            <a:spAutoFit/>
          </a:bodyPr>
          <a:lstStyle/>
          <a:p>
            <a:pPr marL="16933">
              <a:spcBef>
                <a:spcPts val="127"/>
              </a:spcBef>
            </a:pPr>
            <a:r>
              <a:rPr sz="1333" spc="47" dirty="0">
                <a:latin typeface="Gill Sans MT"/>
                <a:cs typeface="Gill Sans MT"/>
              </a:rPr>
              <a:t>M</a:t>
            </a:r>
            <a:r>
              <a:rPr sz="1333" spc="60" dirty="0">
                <a:latin typeface="Gill Sans MT"/>
                <a:cs typeface="Gill Sans MT"/>
              </a:rPr>
              <a:t>e</a:t>
            </a:r>
            <a:r>
              <a:rPr sz="1333" spc="13" dirty="0">
                <a:latin typeface="Gill Sans MT"/>
                <a:cs typeface="Gill Sans MT"/>
              </a:rPr>
              <a:t>mo</a:t>
            </a:r>
            <a:r>
              <a:rPr sz="1333" spc="-33" dirty="0">
                <a:latin typeface="Gill Sans MT"/>
                <a:cs typeface="Gill Sans MT"/>
              </a:rPr>
              <a:t>r</a:t>
            </a:r>
            <a:r>
              <a:rPr sz="1333" spc="73" dirty="0">
                <a:latin typeface="Gill Sans MT"/>
                <a:cs typeface="Gill Sans MT"/>
              </a:rPr>
              <a:t>y</a:t>
            </a:r>
            <a:endParaRPr sz="1333">
              <a:latin typeface="Gill Sans MT"/>
              <a:cs typeface="Gill Sans MT"/>
            </a:endParaRPr>
          </a:p>
        </p:txBody>
      </p:sp>
      <p:sp>
        <p:nvSpPr>
          <p:cNvPr id="157" name="object 157"/>
          <p:cNvSpPr txBox="1"/>
          <p:nvPr/>
        </p:nvSpPr>
        <p:spPr>
          <a:xfrm>
            <a:off x="6252634" y="1589955"/>
            <a:ext cx="883073" cy="426485"/>
          </a:xfrm>
          <a:prstGeom prst="rect">
            <a:avLst/>
          </a:prstGeom>
        </p:spPr>
        <p:txBody>
          <a:bodyPr vert="horz" wrap="square" lIns="0" tIns="16087" rIns="0" bIns="0" rtlCol="0">
            <a:spAutoFit/>
          </a:bodyPr>
          <a:lstStyle/>
          <a:p>
            <a:pPr marL="16933" marR="6773">
              <a:spcBef>
                <a:spcPts val="127"/>
              </a:spcBef>
            </a:pPr>
            <a:r>
              <a:rPr sz="1333" spc="67" dirty="0">
                <a:latin typeface="Gill Sans MT"/>
                <a:cs typeface="Gill Sans MT"/>
              </a:rPr>
              <a:t>Enable? </a:t>
            </a:r>
            <a:r>
              <a:rPr sz="1333" spc="73" dirty="0">
                <a:latin typeface="Gill Sans MT"/>
                <a:cs typeface="Gill Sans MT"/>
              </a:rPr>
              <a:t> </a:t>
            </a:r>
            <a:r>
              <a:rPr sz="1333" spc="-80" dirty="0">
                <a:latin typeface="Gill Sans MT"/>
                <a:cs typeface="Gill Sans MT"/>
              </a:rPr>
              <a:t>R</a:t>
            </a:r>
            <a:r>
              <a:rPr sz="1333" spc="60" dirty="0">
                <a:latin typeface="Gill Sans MT"/>
                <a:cs typeface="Gill Sans MT"/>
              </a:rPr>
              <a:t>e</a:t>
            </a:r>
            <a:r>
              <a:rPr sz="1333" spc="87" dirty="0">
                <a:latin typeface="Gill Sans MT"/>
                <a:cs typeface="Gill Sans MT"/>
              </a:rPr>
              <a:t>a</a:t>
            </a:r>
            <a:r>
              <a:rPr sz="1333" spc="140" dirty="0">
                <a:latin typeface="Gill Sans MT"/>
                <a:cs typeface="Gill Sans MT"/>
              </a:rPr>
              <a:t>d</a:t>
            </a:r>
            <a:r>
              <a:rPr sz="1333" spc="220" dirty="0">
                <a:latin typeface="Gill Sans MT"/>
                <a:cs typeface="Gill Sans MT"/>
              </a:rPr>
              <a:t>/</a:t>
            </a:r>
            <a:r>
              <a:rPr sz="1333" spc="-213" dirty="0">
                <a:latin typeface="Gill Sans MT"/>
                <a:cs typeface="Gill Sans MT"/>
              </a:rPr>
              <a:t>W</a:t>
            </a:r>
            <a:r>
              <a:rPr sz="1333" spc="-67" dirty="0">
                <a:latin typeface="Gill Sans MT"/>
                <a:cs typeface="Gill Sans MT"/>
              </a:rPr>
              <a:t>r</a:t>
            </a:r>
            <a:r>
              <a:rPr sz="1333" spc="33" dirty="0">
                <a:latin typeface="Gill Sans MT"/>
                <a:cs typeface="Gill Sans MT"/>
              </a:rPr>
              <a:t>i</a:t>
            </a:r>
            <a:r>
              <a:rPr sz="1333" spc="13" dirty="0">
                <a:latin typeface="Gill Sans MT"/>
                <a:cs typeface="Gill Sans MT"/>
              </a:rPr>
              <a:t>t</a:t>
            </a:r>
            <a:r>
              <a:rPr sz="1333" spc="60" dirty="0">
                <a:latin typeface="Gill Sans MT"/>
                <a:cs typeface="Gill Sans MT"/>
              </a:rPr>
              <a:t>e</a:t>
            </a:r>
            <a:endParaRPr sz="1333" dirty="0">
              <a:latin typeface="Gill Sans MT"/>
              <a:cs typeface="Gill Sans MT"/>
            </a:endParaRPr>
          </a:p>
        </p:txBody>
      </p:sp>
      <p:sp>
        <p:nvSpPr>
          <p:cNvPr id="158" name="object 158"/>
          <p:cNvSpPr txBox="1"/>
          <p:nvPr/>
        </p:nvSpPr>
        <p:spPr>
          <a:xfrm>
            <a:off x="6252465" y="2658897"/>
            <a:ext cx="615527" cy="221365"/>
          </a:xfrm>
          <a:prstGeom prst="rect">
            <a:avLst/>
          </a:prstGeom>
        </p:spPr>
        <p:txBody>
          <a:bodyPr vert="horz" wrap="square" lIns="0" tIns="16087" rIns="0" bIns="0" rtlCol="0">
            <a:spAutoFit/>
          </a:bodyPr>
          <a:lstStyle/>
          <a:p>
            <a:pPr marL="16933">
              <a:spcBef>
                <a:spcPts val="127"/>
              </a:spcBef>
            </a:pPr>
            <a:r>
              <a:rPr sz="1333" spc="-93" dirty="0">
                <a:latin typeface="Gill Sans MT"/>
                <a:cs typeface="Gill Sans MT"/>
              </a:rPr>
              <a:t>A</a:t>
            </a:r>
            <a:r>
              <a:rPr sz="1333" spc="53" dirty="0">
                <a:latin typeface="Gill Sans MT"/>
                <a:cs typeface="Gill Sans MT"/>
              </a:rPr>
              <a:t>d</a:t>
            </a:r>
            <a:r>
              <a:rPr sz="1333" spc="47" dirty="0">
                <a:latin typeface="Gill Sans MT"/>
                <a:cs typeface="Gill Sans MT"/>
              </a:rPr>
              <a:t>d</a:t>
            </a:r>
            <a:r>
              <a:rPr sz="1333" spc="-67" dirty="0">
                <a:latin typeface="Gill Sans MT"/>
                <a:cs typeface="Gill Sans MT"/>
              </a:rPr>
              <a:t>r</a:t>
            </a:r>
            <a:r>
              <a:rPr sz="1333" spc="53" dirty="0">
                <a:latin typeface="Gill Sans MT"/>
                <a:cs typeface="Gill Sans MT"/>
              </a:rPr>
              <a:t>e</a:t>
            </a:r>
            <a:r>
              <a:rPr sz="1333" spc="47" dirty="0">
                <a:latin typeface="Gill Sans MT"/>
                <a:cs typeface="Gill Sans MT"/>
              </a:rPr>
              <a:t>s</a:t>
            </a:r>
            <a:r>
              <a:rPr sz="1333" spc="60" dirty="0">
                <a:latin typeface="Gill Sans MT"/>
                <a:cs typeface="Gill Sans MT"/>
              </a:rPr>
              <a:t>s</a:t>
            </a:r>
            <a:endParaRPr sz="1333" dirty="0">
              <a:latin typeface="Gill Sans MT"/>
              <a:cs typeface="Gill Sans MT"/>
            </a:endParaRPr>
          </a:p>
        </p:txBody>
      </p:sp>
      <p:sp>
        <p:nvSpPr>
          <p:cNvPr id="159" name="object 159"/>
          <p:cNvSpPr txBox="1"/>
          <p:nvPr/>
        </p:nvSpPr>
        <p:spPr>
          <a:xfrm>
            <a:off x="6252295" y="3983858"/>
            <a:ext cx="828887" cy="221365"/>
          </a:xfrm>
          <a:prstGeom prst="rect">
            <a:avLst/>
          </a:prstGeom>
        </p:spPr>
        <p:txBody>
          <a:bodyPr vert="horz" wrap="square" lIns="0" tIns="16087" rIns="0" bIns="0" rtlCol="0">
            <a:spAutoFit/>
          </a:bodyPr>
          <a:lstStyle/>
          <a:p>
            <a:pPr marL="16933">
              <a:spcBef>
                <a:spcPts val="127"/>
              </a:spcBef>
            </a:pPr>
            <a:r>
              <a:rPr sz="1333" spc="-260" dirty="0">
                <a:latin typeface="Gill Sans MT"/>
                <a:cs typeface="Gill Sans MT"/>
              </a:rPr>
              <a:t>W</a:t>
            </a:r>
            <a:r>
              <a:rPr sz="1333" spc="-67" dirty="0">
                <a:latin typeface="Gill Sans MT"/>
                <a:cs typeface="Gill Sans MT"/>
              </a:rPr>
              <a:t>r</a:t>
            </a:r>
            <a:r>
              <a:rPr sz="1333" spc="67" dirty="0">
                <a:latin typeface="Gill Sans MT"/>
                <a:cs typeface="Gill Sans MT"/>
              </a:rPr>
              <a:t>i</a:t>
            </a:r>
            <a:r>
              <a:rPr sz="1333" spc="-20" dirty="0">
                <a:latin typeface="Gill Sans MT"/>
                <a:cs typeface="Gill Sans MT"/>
              </a:rPr>
              <a:t>t</a:t>
            </a:r>
            <a:r>
              <a:rPr sz="1333" spc="60" dirty="0">
                <a:latin typeface="Gill Sans MT"/>
                <a:cs typeface="Gill Sans MT"/>
              </a:rPr>
              <a:t>e</a:t>
            </a:r>
            <a:r>
              <a:rPr sz="1333" spc="-40" dirty="0">
                <a:latin typeface="Gill Sans MT"/>
                <a:cs typeface="Gill Sans MT"/>
              </a:rPr>
              <a:t> </a:t>
            </a:r>
            <a:r>
              <a:rPr sz="1333" spc="-140" dirty="0">
                <a:latin typeface="Gill Sans MT"/>
                <a:cs typeface="Gill Sans MT"/>
              </a:rPr>
              <a:t>D</a:t>
            </a:r>
            <a:r>
              <a:rPr sz="1333" spc="180" dirty="0">
                <a:latin typeface="Gill Sans MT"/>
                <a:cs typeface="Gill Sans MT"/>
              </a:rPr>
              <a:t>a</a:t>
            </a:r>
            <a:r>
              <a:rPr sz="1333" spc="13" dirty="0">
                <a:latin typeface="Gill Sans MT"/>
                <a:cs typeface="Gill Sans MT"/>
              </a:rPr>
              <a:t>t</a:t>
            </a:r>
            <a:r>
              <a:rPr sz="1333" spc="173" dirty="0">
                <a:latin typeface="Gill Sans MT"/>
                <a:cs typeface="Gill Sans MT"/>
              </a:rPr>
              <a:t>a</a:t>
            </a:r>
            <a:endParaRPr sz="1333" dirty="0">
              <a:latin typeface="Gill Sans MT"/>
              <a:cs typeface="Gill Sans MT"/>
            </a:endParaRPr>
          </a:p>
        </p:txBody>
      </p:sp>
      <p:sp>
        <p:nvSpPr>
          <p:cNvPr id="160" name="object 160"/>
          <p:cNvSpPr txBox="1"/>
          <p:nvPr/>
        </p:nvSpPr>
        <p:spPr>
          <a:xfrm>
            <a:off x="6252127" y="4832703"/>
            <a:ext cx="804333" cy="221365"/>
          </a:xfrm>
          <a:prstGeom prst="rect">
            <a:avLst/>
          </a:prstGeom>
        </p:spPr>
        <p:txBody>
          <a:bodyPr vert="horz" wrap="square" lIns="0" tIns="16087" rIns="0" bIns="0" rtlCol="0">
            <a:spAutoFit/>
          </a:bodyPr>
          <a:lstStyle/>
          <a:p>
            <a:pPr marL="16933">
              <a:spcBef>
                <a:spcPts val="127"/>
              </a:spcBef>
            </a:pPr>
            <a:r>
              <a:rPr sz="1333" spc="47" dirty="0">
                <a:latin typeface="Gill Sans MT"/>
                <a:cs typeface="Gill Sans MT"/>
              </a:rPr>
              <a:t>Read</a:t>
            </a:r>
            <a:r>
              <a:rPr sz="1333" spc="-87" dirty="0">
                <a:latin typeface="Gill Sans MT"/>
                <a:cs typeface="Gill Sans MT"/>
              </a:rPr>
              <a:t> </a:t>
            </a:r>
            <a:r>
              <a:rPr sz="1333" spc="47" dirty="0">
                <a:latin typeface="Gill Sans MT"/>
                <a:cs typeface="Gill Sans MT"/>
              </a:rPr>
              <a:t>Data</a:t>
            </a:r>
            <a:endParaRPr sz="1333">
              <a:latin typeface="Gill Sans MT"/>
              <a:cs typeface="Gill Sans MT"/>
            </a:endParaRPr>
          </a:p>
        </p:txBody>
      </p:sp>
      <p:sp>
        <p:nvSpPr>
          <p:cNvPr id="161" name="object 161"/>
          <p:cNvSpPr/>
          <p:nvPr/>
        </p:nvSpPr>
        <p:spPr>
          <a:xfrm>
            <a:off x="10005568" y="1704847"/>
            <a:ext cx="914400" cy="3639820"/>
          </a:xfrm>
          <a:custGeom>
            <a:avLst/>
            <a:gdLst/>
            <a:ahLst/>
            <a:cxnLst/>
            <a:rect l="l" t="t" r="r" b="b"/>
            <a:pathLst>
              <a:path w="685800" h="2729865">
                <a:moveTo>
                  <a:pt x="685800" y="2682240"/>
                </a:moveTo>
                <a:lnTo>
                  <a:pt x="574548" y="2634996"/>
                </a:lnTo>
                <a:lnTo>
                  <a:pt x="591159" y="2676144"/>
                </a:lnTo>
                <a:lnTo>
                  <a:pt x="0" y="2676144"/>
                </a:lnTo>
                <a:lnTo>
                  <a:pt x="0" y="2688336"/>
                </a:lnTo>
                <a:lnTo>
                  <a:pt x="591159" y="2688336"/>
                </a:lnTo>
                <a:lnTo>
                  <a:pt x="574548" y="2729484"/>
                </a:lnTo>
                <a:lnTo>
                  <a:pt x="685800" y="2682240"/>
                </a:lnTo>
                <a:close/>
              </a:path>
              <a:path w="685800" h="2729865">
                <a:moveTo>
                  <a:pt x="685800" y="41160"/>
                </a:moveTo>
                <a:lnTo>
                  <a:pt x="94627" y="41160"/>
                </a:lnTo>
                <a:lnTo>
                  <a:pt x="111252" y="0"/>
                </a:lnTo>
                <a:lnTo>
                  <a:pt x="0" y="47244"/>
                </a:lnTo>
                <a:lnTo>
                  <a:pt x="111252" y="94488"/>
                </a:lnTo>
                <a:lnTo>
                  <a:pt x="94627" y="53340"/>
                </a:lnTo>
                <a:lnTo>
                  <a:pt x="685800" y="53340"/>
                </a:lnTo>
                <a:lnTo>
                  <a:pt x="685800" y="41160"/>
                </a:lnTo>
                <a:close/>
              </a:path>
            </a:pathLst>
          </a:custGeom>
          <a:solidFill>
            <a:srgbClr val="DDD4CF"/>
          </a:solidFill>
        </p:spPr>
        <p:txBody>
          <a:bodyPr wrap="square" lIns="0" tIns="0" rIns="0" bIns="0" rtlCol="0"/>
          <a:lstStyle/>
          <a:p>
            <a:endParaRPr sz="2400"/>
          </a:p>
        </p:txBody>
      </p:sp>
      <p:sp>
        <p:nvSpPr>
          <p:cNvPr id="162" name="object 162"/>
          <p:cNvSpPr txBox="1"/>
          <p:nvPr/>
        </p:nvSpPr>
        <p:spPr>
          <a:xfrm>
            <a:off x="10940963" y="1307232"/>
            <a:ext cx="878840" cy="572678"/>
          </a:xfrm>
          <a:prstGeom prst="rect">
            <a:avLst/>
          </a:prstGeom>
          <a:solidFill>
            <a:srgbClr val="B8D2B6"/>
          </a:solidFill>
          <a:ln w="25400">
            <a:solidFill>
              <a:srgbClr val="3B7DA0"/>
            </a:solidFill>
          </a:ln>
        </p:spPr>
        <p:txBody>
          <a:bodyPr vert="horz" wrap="square" lIns="0" tIns="8467" rIns="0" bIns="0" rtlCol="0">
            <a:spAutoFit/>
          </a:bodyPr>
          <a:lstStyle/>
          <a:p>
            <a:pPr>
              <a:spcBef>
                <a:spcPts val="67"/>
              </a:spcBef>
            </a:pPr>
            <a:endParaRPr sz="2333">
              <a:latin typeface="Times New Roman"/>
              <a:cs typeface="Times New Roman"/>
            </a:endParaRPr>
          </a:p>
          <a:p>
            <a:pPr marL="131230"/>
            <a:r>
              <a:rPr sz="1333" spc="33" dirty="0">
                <a:latin typeface="Gill Sans MT"/>
                <a:cs typeface="Gill Sans MT"/>
              </a:rPr>
              <a:t>Input</a:t>
            </a:r>
            <a:endParaRPr sz="1333">
              <a:latin typeface="Gill Sans MT"/>
              <a:cs typeface="Gill Sans MT"/>
            </a:endParaRPr>
          </a:p>
        </p:txBody>
      </p:sp>
      <p:sp>
        <p:nvSpPr>
          <p:cNvPr id="163" name="object 163"/>
          <p:cNvSpPr txBox="1"/>
          <p:nvPr/>
        </p:nvSpPr>
        <p:spPr>
          <a:xfrm>
            <a:off x="10920615" y="4824318"/>
            <a:ext cx="919480" cy="569258"/>
          </a:xfrm>
          <a:prstGeom prst="rect">
            <a:avLst/>
          </a:prstGeom>
          <a:solidFill>
            <a:srgbClr val="B8D2B6"/>
          </a:solidFill>
          <a:ln w="25349">
            <a:solidFill>
              <a:srgbClr val="3B7DA0"/>
            </a:solidFill>
          </a:ln>
        </p:spPr>
        <p:txBody>
          <a:bodyPr vert="horz" wrap="square" lIns="0" tIns="5080" rIns="0" bIns="0" rtlCol="0">
            <a:spAutoFit/>
          </a:bodyPr>
          <a:lstStyle/>
          <a:p>
            <a:pPr>
              <a:spcBef>
                <a:spcPts val="40"/>
              </a:spcBef>
            </a:pPr>
            <a:endParaRPr sz="2333">
              <a:latin typeface="Times New Roman"/>
              <a:cs typeface="Times New Roman"/>
            </a:endParaRPr>
          </a:p>
          <a:p>
            <a:pPr marL="151548"/>
            <a:r>
              <a:rPr sz="1333" spc="7" dirty="0">
                <a:latin typeface="Gill Sans MT"/>
                <a:cs typeface="Gill Sans MT"/>
              </a:rPr>
              <a:t>Output</a:t>
            </a:r>
            <a:endParaRPr sz="1333">
              <a:latin typeface="Gill Sans MT"/>
              <a:cs typeface="Gill Sans MT"/>
            </a:endParaRPr>
          </a:p>
        </p:txBody>
      </p:sp>
      <p:grpSp>
        <p:nvGrpSpPr>
          <p:cNvPr id="164" name="object 164"/>
          <p:cNvGrpSpPr/>
          <p:nvPr/>
        </p:nvGrpSpPr>
        <p:grpSpPr>
          <a:xfrm>
            <a:off x="7739887" y="3432047"/>
            <a:ext cx="916940" cy="153247"/>
            <a:chOff x="5804915" y="2574035"/>
            <a:chExt cx="687705" cy="114935"/>
          </a:xfrm>
        </p:grpSpPr>
        <p:sp>
          <p:nvSpPr>
            <p:cNvPr id="165" name="object 165"/>
            <p:cNvSpPr/>
            <p:nvPr/>
          </p:nvSpPr>
          <p:spPr>
            <a:xfrm>
              <a:off x="5804915" y="2574035"/>
              <a:ext cx="201295" cy="41275"/>
            </a:xfrm>
            <a:custGeom>
              <a:avLst/>
              <a:gdLst/>
              <a:ahLst/>
              <a:cxnLst/>
              <a:rect l="l" t="t" r="r" b="b"/>
              <a:pathLst>
                <a:path w="201295" h="41275">
                  <a:moveTo>
                    <a:pt x="201167" y="0"/>
                  </a:moveTo>
                  <a:lnTo>
                    <a:pt x="0" y="0"/>
                  </a:lnTo>
                  <a:lnTo>
                    <a:pt x="0" y="41148"/>
                  </a:lnTo>
                  <a:lnTo>
                    <a:pt x="201167" y="41148"/>
                  </a:lnTo>
                  <a:lnTo>
                    <a:pt x="201167" y="0"/>
                  </a:lnTo>
                  <a:close/>
                </a:path>
              </a:pathLst>
            </a:custGeom>
            <a:solidFill>
              <a:srgbClr val="DDD4CF"/>
            </a:solidFill>
          </p:spPr>
          <p:txBody>
            <a:bodyPr wrap="square" lIns="0" tIns="0" rIns="0" bIns="0" rtlCol="0"/>
            <a:lstStyle/>
            <a:p>
              <a:endParaRPr sz="2400"/>
            </a:p>
          </p:txBody>
        </p:sp>
        <p:sp>
          <p:nvSpPr>
            <p:cNvPr id="166" name="object 166"/>
            <p:cNvSpPr/>
            <p:nvPr/>
          </p:nvSpPr>
          <p:spPr>
            <a:xfrm>
              <a:off x="5804916" y="2574035"/>
              <a:ext cx="687705" cy="114935"/>
            </a:xfrm>
            <a:custGeom>
              <a:avLst/>
              <a:gdLst/>
              <a:ahLst/>
              <a:cxnLst/>
              <a:rect l="l" t="t" r="r" b="b"/>
              <a:pathLst>
                <a:path w="687704" h="114935">
                  <a:moveTo>
                    <a:pt x="687324" y="41148"/>
                  </a:moveTo>
                  <a:lnTo>
                    <a:pt x="678180" y="41148"/>
                  </a:lnTo>
                  <a:lnTo>
                    <a:pt x="678180" y="0"/>
                  </a:lnTo>
                  <a:lnTo>
                    <a:pt x="659892" y="0"/>
                  </a:lnTo>
                  <a:lnTo>
                    <a:pt x="659892" y="41148"/>
                  </a:lnTo>
                  <a:lnTo>
                    <a:pt x="219456" y="41148"/>
                  </a:lnTo>
                  <a:lnTo>
                    <a:pt x="219456" y="0"/>
                  </a:lnTo>
                  <a:lnTo>
                    <a:pt x="201168" y="0"/>
                  </a:lnTo>
                  <a:lnTo>
                    <a:pt x="201168" y="41148"/>
                  </a:lnTo>
                  <a:lnTo>
                    <a:pt x="0" y="41148"/>
                  </a:lnTo>
                  <a:lnTo>
                    <a:pt x="0" y="60198"/>
                  </a:lnTo>
                  <a:lnTo>
                    <a:pt x="201168" y="60198"/>
                  </a:lnTo>
                  <a:lnTo>
                    <a:pt x="201168" y="114808"/>
                  </a:lnTo>
                  <a:lnTo>
                    <a:pt x="220218" y="114808"/>
                  </a:lnTo>
                  <a:lnTo>
                    <a:pt x="220218" y="60198"/>
                  </a:lnTo>
                  <a:lnTo>
                    <a:pt x="659892" y="60198"/>
                  </a:lnTo>
                  <a:lnTo>
                    <a:pt x="659892" y="114300"/>
                  </a:lnTo>
                  <a:lnTo>
                    <a:pt x="678180" y="114300"/>
                  </a:lnTo>
                  <a:lnTo>
                    <a:pt x="678180" y="60236"/>
                  </a:lnTo>
                  <a:lnTo>
                    <a:pt x="687324" y="60236"/>
                  </a:lnTo>
                  <a:lnTo>
                    <a:pt x="687324" y="41148"/>
                  </a:lnTo>
                  <a:close/>
                </a:path>
              </a:pathLst>
            </a:custGeom>
            <a:solidFill>
              <a:srgbClr val="BCB8B6"/>
            </a:solidFill>
          </p:spPr>
          <p:txBody>
            <a:bodyPr wrap="square" lIns="0" tIns="0" rIns="0" bIns="0" rtlCol="0"/>
            <a:lstStyle/>
            <a:p>
              <a:endParaRPr sz="2400"/>
            </a:p>
          </p:txBody>
        </p:sp>
      </p:grpSp>
      <p:sp>
        <p:nvSpPr>
          <p:cNvPr id="167" name="object 167"/>
          <p:cNvSpPr txBox="1"/>
          <p:nvPr/>
        </p:nvSpPr>
        <p:spPr>
          <a:xfrm>
            <a:off x="8031726" y="3512264"/>
            <a:ext cx="585893" cy="117661"/>
          </a:xfrm>
          <a:prstGeom prst="rect">
            <a:avLst/>
          </a:prstGeom>
          <a:solidFill>
            <a:srgbClr val="DDD4CF"/>
          </a:solidFill>
        </p:spPr>
        <p:txBody>
          <a:bodyPr vert="horz" wrap="square" lIns="0" tIns="0" rIns="0" bIns="0" rtlCol="0">
            <a:spAutoFit/>
          </a:bodyPr>
          <a:lstStyle/>
          <a:p>
            <a:pPr marL="13546">
              <a:lnSpc>
                <a:spcPts val="760"/>
              </a:lnSpc>
            </a:pPr>
            <a:r>
              <a:rPr sz="1333" spc="33" dirty="0">
                <a:latin typeface="Gill Sans MT"/>
                <a:cs typeface="Gill Sans MT"/>
              </a:rPr>
              <a:t>Bytes</a:t>
            </a:r>
            <a:endParaRPr sz="1333">
              <a:latin typeface="Gill Sans MT"/>
              <a:cs typeface="Gill Sans MT"/>
            </a:endParaRPr>
          </a:p>
        </p:txBody>
      </p:sp>
      <p:sp>
        <p:nvSpPr>
          <p:cNvPr id="168" name="object 168"/>
          <p:cNvSpPr/>
          <p:nvPr/>
        </p:nvSpPr>
        <p:spPr>
          <a:xfrm>
            <a:off x="7388335" y="2240618"/>
            <a:ext cx="2481580" cy="799253"/>
          </a:xfrm>
          <a:custGeom>
            <a:avLst/>
            <a:gdLst/>
            <a:ahLst/>
            <a:cxnLst/>
            <a:rect l="l" t="t" r="r" b="b"/>
            <a:pathLst>
              <a:path w="1861184" h="599439">
                <a:moveTo>
                  <a:pt x="1860804" y="0"/>
                </a:moveTo>
                <a:lnTo>
                  <a:pt x="1848104" y="0"/>
                </a:lnTo>
                <a:lnTo>
                  <a:pt x="1848104" y="574040"/>
                </a:lnTo>
                <a:lnTo>
                  <a:pt x="1848104" y="586740"/>
                </a:lnTo>
                <a:lnTo>
                  <a:pt x="1835404" y="586740"/>
                </a:lnTo>
                <a:lnTo>
                  <a:pt x="1835404" y="574040"/>
                </a:lnTo>
                <a:lnTo>
                  <a:pt x="25400" y="574040"/>
                </a:lnTo>
                <a:lnTo>
                  <a:pt x="25400" y="25400"/>
                </a:lnTo>
                <a:lnTo>
                  <a:pt x="1835404" y="25400"/>
                </a:lnTo>
                <a:lnTo>
                  <a:pt x="1835404" y="574040"/>
                </a:lnTo>
                <a:lnTo>
                  <a:pt x="1848104" y="574040"/>
                </a:lnTo>
                <a:lnTo>
                  <a:pt x="1848104" y="0"/>
                </a:lnTo>
                <a:lnTo>
                  <a:pt x="0" y="0"/>
                </a:lnTo>
                <a:lnTo>
                  <a:pt x="0" y="25400"/>
                </a:lnTo>
                <a:lnTo>
                  <a:pt x="0" y="574040"/>
                </a:lnTo>
                <a:lnTo>
                  <a:pt x="0" y="586740"/>
                </a:lnTo>
                <a:lnTo>
                  <a:pt x="0" y="599440"/>
                </a:lnTo>
                <a:lnTo>
                  <a:pt x="1860804" y="599440"/>
                </a:lnTo>
                <a:lnTo>
                  <a:pt x="1860804" y="586740"/>
                </a:lnTo>
                <a:lnTo>
                  <a:pt x="1860804" y="574040"/>
                </a:lnTo>
                <a:lnTo>
                  <a:pt x="1860804" y="25400"/>
                </a:lnTo>
                <a:lnTo>
                  <a:pt x="1860804" y="0"/>
                </a:lnTo>
                <a:close/>
              </a:path>
            </a:pathLst>
          </a:custGeom>
          <a:solidFill>
            <a:srgbClr val="000000"/>
          </a:solidFill>
        </p:spPr>
        <p:txBody>
          <a:bodyPr wrap="square" lIns="0" tIns="0" rIns="0" bIns="0" rtlCol="0"/>
          <a:lstStyle/>
          <a:p>
            <a:endParaRPr sz="2400"/>
          </a:p>
        </p:txBody>
      </p:sp>
      <p:sp>
        <p:nvSpPr>
          <p:cNvPr id="169" name="object 169"/>
          <p:cNvSpPr txBox="1"/>
          <p:nvPr/>
        </p:nvSpPr>
        <p:spPr>
          <a:xfrm>
            <a:off x="7425253" y="2274471"/>
            <a:ext cx="2410460" cy="267531"/>
          </a:xfrm>
          <a:prstGeom prst="rect">
            <a:avLst/>
          </a:prstGeom>
          <a:solidFill>
            <a:srgbClr val="00A497"/>
          </a:solidFill>
        </p:spPr>
        <p:txBody>
          <a:bodyPr vert="horz" wrap="square" lIns="0" tIns="61807" rIns="0" bIns="0" rtlCol="0">
            <a:spAutoFit/>
          </a:bodyPr>
          <a:lstStyle/>
          <a:p>
            <a:pPr marL="90591">
              <a:spcBef>
                <a:spcPts val="487"/>
              </a:spcBef>
            </a:pPr>
            <a:r>
              <a:rPr sz="1333" spc="33" dirty="0">
                <a:solidFill>
                  <a:srgbClr val="FFFFFF"/>
                </a:solidFill>
                <a:latin typeface="Gill Sans MT"/>
                <a:cs typeface="Gill Sans MT"/>
              </a:rPr>
              <a:t>Program</a:t>
            </a:r>
            <a:endParaRPr sz="1333">
              <a:latin typeface="Gill Sans MT"/>
              <a:cs typeface="Gill Sans MT"/>
            </a:endParaRPr>
          </a:p>
        </p:txBody>
      </p:sp>
      <p:sp>
        <p:nvSpPr>
          <p:cNvPr id="170" name="object 170"/>
          <p:cNvSpPr/>
          <p:nvPr/>
        </p:nvSpPr>
        <p:spPr>
          <a:xfrm>
            <a:off x="9852500" y="4840890"/>
            <a:ext cx="16933" cy="16933"/>
          </a:xfrm>
          <a:custGeom>
            <a:avLst/>
            <a:gdLst/>
            <a:ahLst/>
            <a:cxnLst/>
            <a:rect l="l" t="t" r="r" b="b"/>
            <a:pathLst>
              <a:path w="12700" h="12700">
                <a:moveTo>
                  <a:pt x="0" y="12700"/>
                </a:moveTo>
                <a:lnTo>
                  <a:pt x="12687" y="12700"/>
                </a:lnTo>
                <a:lnTo>
                  <a:pt x="12687" y="0"/>
                </a:lnTo>
                <a:lnTo>
                  <a:pt x="0" y="0"/>
                </a:lnTo>
                <a:lnTo>
                  <a:pt x="0" y="12700"/>
                </a:lnTo>
                <a:close/>
              </a:path>
            </a:pathLst>
          </a:custGeom>
          <a:solidFill>
            <a:srgbClr val="000000"/>
          </a:solidFill>
        </p:spPr>
        <p:txBody>
          <a:bodyPr wrap="square" lIns="0" tIns="0" rIns="0" bIns="0" rtlCol="0"/>
          <a:lstStyle/>
          <a:p>
            <a:endParaRPr sz="2400"/>
          </a:p>
        </p:txBody>
      </p:sp>
      <p:sp>
        <p:nvSpPr>
          <p:cNvPr id="171" name="object 171"/>
          <p:cNvSpPr txBox="1"/>
          <p:nvPr/>
        </p:nvSpPr>
        <p:spPr>
          <a:xfrm>
            <a:off x="7408319" y="4092436"/>
            <a:ext cx="2444327" cy="300019"/>
          </a:xfrm>
          <a:prstGeom prst="rect">
            <a:avLst/>
          </a:prstGeom>
          <a:solidFill>
            <a:srgbClr val="00A497"/>
          </a:solidFill>
          <a:ln w="25374">
            <a:solidFill>
              <a:srgbClr val="000000"/>
            </a:solidFill>
          </a:ln>
        </p:spPr>
        <p:txBody>
          <a:bodyPr vert="horz" wrap="square" lIns="0" tIns="93980" rIns="0" bIns="0" rtlCol="0">
            <a:spAutoFit/>
          </a:bodyPr>
          <a:lstStyle/>
          <a:p>
            <a:pPr marL="86357">
              <a:spcBef>
                <a:spcPts val="740"/>
              </a:spcBef>
            </a:pPr>
            <a:r>
              <a:rPr sz="1333" spc="53" dirty="0">
                <a:solidFill>
                  <a:srgbClr val="FFFFFF"/>
                </a:solidFill>
                <a:latin typeface="Gill Sans MT"/>
                <a:cs typeface="Gill Sans MT"/>
              </a:rPr>
              <a:t>Data</a:t>
            </a:r>
            <a:endParaRPr sz="1333">
              <a:latin typeface="Gill Sans MT"/>
              <a:cs typeface="Gill Sans MT"/>
            </a:endParaRPr>
          </a:p>
        </p:txBody>
      </p:sp>
      <p:sp>
        <p:nvSpPr>
          <p:cNvPr id="172" name="Date Placeholder 171">
            <a:extLst>
              <a:ext uri="{FF2B5EF4-FFF2-40B4-BE49-F238E27FC236}">
                <a16:creationId xmlns:a16="http://schemas.microsoft.com/office/drawing/2014/main" id="{EB0BA822-04A5-4902-B6D9-656CF819B2EA}"/>
              </a:ext>
            </a:extLst>
          </p:cNvPr>
          <p:cNvSpPr>
            <a:spLocks noGrp="1"/>
          </p:cNvSpPr>
          <p:nvPr>
            <p:ph type="dt" sz="half" idx="10"/>
          </p:nvPr>
        </p:nvSpPr>
        <p:spPr/>
        <p:txBody>
          <a:bodyPr/>
          <a:lstStyle/>
          <a:p>
            <a:fld id="{4DE6F9A1-CB29-4CE1-BFB7-2887382F169D}" type="datetime1">
              <a:rPr lang="en-US" smtClean="0"/>
              <a:t>5/11/2024</a:t>
            </a:fld>
            <a:endParaRPr lang="en-US"/>
          </a:p>
        </p:txBody>
      </p:sp>
      <p:sp>
        <p:nvSpPr>
          <p:cNvPr id="173" name="Slide Number Placeholder 172">
            <a:extLst>
              <a:ext uri="{FF2B5EF4-FFF2-40B4-BE49-F238E27FC236}">
                <a16:creationId xmlns:a16="http://schemas.microsoft.com/office/drawing/2014/main" id="{F3D12E12-331C-426D-9593-EFF5256C205E}"/>
              </a:ext>
            </a:extLst>
          </p:cNvPr>
          <p:cNvSpPr>
            <a:spLocks noGrp="1"/>
          </p:cNvSpPr>
          <p:nvPr>
            <p:ph type="sldNum" sz="quarter" idx="12"/>
          </p:nvPr>
        </p:nvSpPr>
        <p:spPr/>
        <p:txBody>
          <a:bodyPr/>
          <a:lstStyle/>
          <a:p>
            <a:fld id="{AB6352F2-FB44-4DA6-821F-C2F4E454E2C0}"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108780"/>
            <a:ext cx="6736080" cy="695062"/>
          </a:xfrm>
          <a:prstGeom prst="rect">
            <a:avLst/>
          </a:prstGeom>
        </p:spPr>
        <p:txBody>
          <a:bodyPr vert="horz" wrap="square" lIns="0" tIns="17780" rIns="0" bIns="0" rtlCol="0" anchor="ctr">
            <a:spAutoFit/>
          </a:bodyPr>
          <a:lstStyle/>
          <a:p>
            <a:pPr marL="16933">
              <a:lnSpc>
                <a:spcPct val="100000"/>
              </a:lnSpc>
              <a:spcBef>
                <a:spcPts val="140"/>
              </a:spcBef>
            </a:pPr>
            <a:r>
              <a:rPr spc="-167" dirty="0"/>
              <a:t>R</a:t>
            </a:r>
            <a:r>
              <a:rPr spc="-87" dirty="0"/>
              <a:t>+</a:t>
            </a:r>
            <a:r>
              <a:rPr spc="-140" dirty="0"/>
              <a:t>I</a:t>
            </a:r>
            <a:r>
              <a:rPr spc="-487" dirty="0"/>
              <a:t> </a:t>
            </a:r>
            <a:r>
              <a:rPr spc="-40" dirty="0"/>
              <a:t>A</a:t>
            </a:r>
            <a:r>
              <a:rPr spc="-253" dirty="0"/>
              <a:t>r</a:t>
            </a:r>
            <a:r>
              <a:rPr spc="-227" dirty="0"/>
              <a:t>i</a:t>
            </a:r>
            <a:r>
              <a:rPr spc="-193" dirty="0"/>
              <a:t>t</a:t>
            </a:r>
            <a:r>
              <a:rPr spc="-240" dirty="0"/>
              <a:t>h</a:t>
            </a:r>
            <a:r>
              <a:rPr spc="-113" dirty="0"/>
              <a:t>m</a:t>
            </a:r>
            <a:r>
              <a:rPr spc="-253" dirty="0"/>
              <a:t>e</a:t>
            </a:r>
            <a:r>
              <a:rPr spc="-353" dirty="0"/>
              <a:t>t</a:t>
            </a:r>
            <a:r>
              <a:rPr spc="-227" dirty="0"/>
              <a:t>i</a:t>
            </a:r>
            <a:r>
              <a:rPr spc="-300" dirty="0"/>
              <a:t>c</a:t>
            </a:r>
            <a:r>
              <a:rPr spc="-407" dirty="0"/>
              <a:t>/</a:t>
            </a:r>
            <a:r>
              <a:rPr spc="-200" dirty="0"/>
              <a:t>Lo</a:t>
            </a:r>
            <a:r>
              <a:rPr spc="-193" dirty="0"/>
              <a:t>g</a:t>
            </a:r>
            <a:r>
              <a:rPr spc="-247" dirty="0"/>
              <a:t>i</a:t>
            </a:r>
            <a:r>
              <a:rPr spc="-167" dirty="0"/>
              <a:t>c</a:t>
            </a:r>
            <a:r>
              <a:rPr spc="-507" dirty="0"/>
              <a:t> </a:t>
            </a:r>
            <a:r>
              <a:rPr dirty="0"/>
              <a:t>D</a:t>
            </a:r>
            <a:r>
              <a:rPr spc="-140" dirty="0"/>
              <a:t>a</a:t>
            </a:r>
            <a:r>
              <a:rPr spc="-187" dirty="0"/>
              <a:t>t</a:t>
            </a:r>
            <a:r>
              <a:rPr spc="-67" dirty="0"/>
              <a:t>ap</a:t>
            </a:r>
            <a:r>
              <a:rPr spc="7" dirty="0"/>
              <a:t>a</a:t>
            </a:r>
            <a:r>
              <a:rPr spc="-320" dirty="0"/>
              <a:t>t</a:t>
            </a:r>
            <a:r>
              <a:rPr dirty="0"/>
              <a:t>h</a:t>
            </a:r>
          </a:p>
        </p:txBody>
      </p:sp>
      <p:grpSp>
        <p:nvGrpSpPr>
          <p:cNvPr id="3" name="object 3"/>
          <p:cNvGrpSpPr/>
          <p:nvPr/>
        </p:nvGrpSpPr>
        <p:grpSpPr>
          <a:xfrm>
            <a:off x="10088330" y="4028437"/>
            <a:ext cx="114300" cy="1404620"/>
            <a:chOff x="7566247" y="3021327"/>
            <a:chExt cx="85725" cy="1053465"/>
          </a:xfrm>
        </p:grpSpPr>
        <p:sp>
          <p:nvSpPr>
            <p:cNvPr id="4" name="object 4"/>
            <p:cNvSpPr/>
            <p:nvPr/>
          </p:nvSpPr>
          <p:spPr>
            <a:xfrm>
              <a:off x="7603998"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9972877" y="5475928"/>
            <a:ext cx="523240" cy="42648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ALUSel</a:t>
            </a:r>
            <a:endParaRPr sz="1333">
              <a:latin typeface="Calibri"/>
              <a:cs typeface="Calibri"/>
            </a:endParaRPr>
          </a:p>
          <a:p>
            <a:pPr marL="16933"/>
            <a:r>
              <a:rPr sz="1333" b="1" spc="-7" dirty="0">
                <a:latin typeface="Calibri"/>
                <a:cs typeface="Calibri"/>
              </a:rPr>
              <a:t>=Add</a:t>
            </a:r>
            <a:endParaRPr sz="1333">
              <a:latin typeface="Calibri"/>
              <a:cs typeface="Calibri"/>
            </a:endParaRPr>
          </a:p>
        </p:txBody>
      </p:sp>
      <p:grpSp>
        <p:nvGrpSpPr>
          <p:cNvPr id="7" name="object 7"/>
          <p:cNvGrpSpPr/>
          <p:nvPr/>
        </p:nvGrpSpPr>
        <p:grpSpPr>
          <a:xfrm>
            <a:off x="4861561" y="1719071"/>
            <a:ext cx="1113367" cy="1706880"/>
            <a:chOff x="3646170" y="1289303"/>
            <a:chExt cx="835025" cy="1280160"/>
          </a:xfrm>
        </p:grpSpPr>
        <p:sp>
          <p:nvSpPr>
            <p:cNvPr id="8" name="object 8"/>
            <p:cNvSpPr/>
            <p:nvPr/>
          </p:nvSpPr>
          <p:spPr>
            <a:xfrm>
              <a:off x="4476369" y="2539237"/>
              <a:ext cx="0" cy="25400"/>
            </a:xfrm>
            <a:custGeom>
              <a:avLst/>
              <a:gdLst/>
              <a:ahLst/>
              <a:cxnLst/>
              <a:rect l="l" t="t" r="r" b="b"/>
              <a:pathLst>
                <a:path h="25400">
                  <a:moveTo>
                    <a:pt x="0" y="0"/>
                  </a:moveTo>
                  <a:lnTo>
                    <a:pt x="0" y="25400"/>
                  </a:lnTo>
                </a:path>
              </a:pathLst>
            </a:custGeom>
            <a:ln w="8382">
              <a:solidFill>
                <a:srgbClr val="000000"/>
              </a:solidFill>
            </a:ln>
          </p:spPr>
          <p:txBody>
            <a:bodyPr wrap="square" lIns="0" tIns="0" rIns="0" bIns="0" rtlCol="0"/>
            <a:lstStyle/>
            <a:p>
              <a:endParaRPr sz="2400"/>
            </a:p>
          </p:txBody>
        </p:sp>
        <p:sp>
          <p:nvSpPr>
            <p:cNvPr id="9" name="object 9"/>
            <p:cNvSpPr/>
            <p:nvPr/>
          </p:nvSpPr>
          <p:spPr>
            <a:xfrm>
              <a:off x="3766566"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0" name="object 10"/>
            <p:cNvSpPr/>
            <p:nvPr/>
          </p:nvSpPr>
          <p:spPr>
            <a:xfrm>
              <a:off x="3661410"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1" name="object 11"/>
          <p:cNvSpPr txBox="1"/>
          <p:nvPr/>
        </p:nvSpPr>
        <p:spPr>
          <a:xfrm>
            <a:off x="4611093" y="1666485"/>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2" name="object 12"/>
          <p:cNvSpPr txBox="1"/>
          <p:nvPr/>
        </p:nvSpPr>
        <p:spPr>
          <a:xfrm>
            <a:off x="4172998" y="3721493"/>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3" name="object 13"/>
          <p:cNvGrpSpPr/>
          <p:nvPr/>
        </p:nvGrpSpPr>
        <p:grpSpPr>
          <a:xfrm>
            <a:off x="4383277" y="2909823"/>
            <a:ext cx="1584960" cy="1371600"/>
            <a:chOff x="3287458" y="2182367"/>
            <a:chExt cx="1188720" cy="1028700"/>
          </a:xfrm>
        </p:grpSpPr>
        <p:sp>
          <p:nvSpPr>
            <p:cNvPr id="14" name="object 14"/>
            <p:cNvSpPr/>
            <p:nvPr/>
          </p:nvSpPr>
          <p:spPr>
            <a:xfrm>
              <a:off x="3408426"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5" name="object 15"/>
            <p:cNvSpPr/>
            <p:nvPr/>
          </p:nvSpPr>
          <p:spPr>
            <a:xfrm>
              <a:off x="3661222"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6" name="object 16"/>
            <p:cNvSpPr/>
            <p:nvPr/>
          </p:nvSpPr>
          <p:spPr>
            <a:xfrm>
              <a:off x="3758946" y="2201417"/>
              <a:ext cx="698500" cy="990600"/>
            </a:xfrm>
            <a:custGeom>
              <a:avLst/>
              <a:gdLst/>
              <a:ahLst/>
              <a:cxnLst/>
              <a:rect l="l" t="t" r="r" b="b"/>
              <a:pathLst>
                <a:path w="698500" h="990600">
                  <a:moveTo>
                    <a:pt x="0" y="0"/>
                  </a:moveTo>
                  <a:lnTo>
                    <a:pt x="697991" y="0"/>
                  </a:lnTo>
                  <a:lnTo>
                    <a:pt x="69799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7" name="object 17"/>
            <p:cNvSpPr/>
            <p:nvPr/>
          </p:nvSpPr>
          <p:spPr>
            <a:xfrm>
              <a:off x="3301746" y="2705861"/>
              <a:ext cx="0" cy="140335"/>
            </a:xfrm>
            <a:custGeom>
              <a:avLst/>
              <a:gdLst/>
              <a:ahLst/>
              <a:cxnLst/>
              <a:rect l="l" t="t" r="r" b="b"/>
              <a:pathLst>
                <a:path h="140335">
                  <a:moveTo>
                    <a:pt x="0" y="0"/>
                  </a:moveTo>
                  <a:lnTo>
                    <a:pt x="0" y="140208"/>
                  </a:lnTo>
                </a:path>
              </a:pathLst>
            </a:custGeom>
            <a:ln w="28575">
              <a:solidFill>
                <a:srgbClr val="000000"/>
              </a:solidFill>
            </a:ln>
          </p:spPr>
          <p:txBody>
            <a:bodyPr wrap="square" lIns="0" tIns="0" rIns="0" bIns="0" rtlCol="0"/>
            <a:lstStyle/>
            <a:p>
              <a:endParaRPr sz="2400"/>
            </a:p>
          </p:txBody>
        </p:sp>
      </p:grpSp>
      <p:sp>
        <p:nvSpPr>
          <p:cNvPr id="18" name="object 18"/>
          <p:cNvSpPr txBox="1"/>
          <p:nvPr/>
        </p:nvSpPr>
        <p:spPr>
          <a:xfrm>
            <a:off x="5038624" y="3088937"/>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9" name="object 19"/>
          <p:cNvSpPr txBox="1"/>
          <p:nvPr/>
        </p:nvSpPr>
        <p:spPr>
          <a:xfrm>
            <a:off x="5531943" y="3276650"/>
            <a:ext cx="2921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20" name="object 20"/>
          <p:cNvSpPr txBox="1"/>
          <p:nvPr/>
        </p:nvSpPr>
        <p:spPr>
          <a:xfrm>
            <a:off x="5280701" y="3907708"/>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21" name="object 21"/>
          <p:cNvSpPr/>
          <p:nvPr/>
        </p:nvSpPr>
        <p:spPr>
          <a:xfrm>
            <a:off x="10567415" y="3150615"/>
            <a:ext cx="933027" cy="1320800"/>
          </a:xfrm>
          <a:custGeom>
            <a:avLst/>
            <a:gdLst/>
            <a:ahLst/>
            <a:cxnLst/>
            <a:rect l="l" t="t" r="r" b="b"/>
            <a:pathLst>
              <a:path w="699770" h="990600">
                <a:moveTo>
                  <a:pt x="0" y="0"/>
                </a:moveTo>
                <a:lnTo>
                  <a:pt x="699516" y="0"/>
                </a:lnTo>
                <a:lnTo>
                  <a:pt x="699516"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2" name="object 22"/>
          <p:cNvSpPr txBox="1"/>
          <p:nvPr/>
        </p:nvSpPr>
        <p:spPr>
          <a:xfrm>
            <a:off x="10615470" y="4108951"/>
            <a:ext cx="580812"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DMEM</a:t>
            </a:r>
            <a:endParaRPr sz="1467">
              <a:latin typeface="Calibri"/>
              <a:cs typeface="Calibri"/>
            </a:endParaRPr>
          </a:p>
        </p:txBody>
      </p:sp>
      <p:sp>
        <p:nvSpPr>
          <p:cNvPr id="23" name="object 23"/>
          <p:cNvSpPr/>
          <p:nvPr/>
        </p:nvSpPr>
        <p:spPr>
          <a:xfrm>
            <a:off x="4235703" y="2778760"/>
            <a:ext cx="291253" cy="833120"/>
          </a:xfrm>
          <a:custGeom>
            <a:avLst/>
            <a:gdLst/>
            <a:ahLst/>
            <a:cxnLst/>
            <a:rect l="l" t="t" r="r" b="b"/>
            <a:pathLst>
              <a:path w="218439" h="624839">
                <a:moveTo>
                  <a:pt x="0" y="0"/>
                </a:moveTo>
                <a:lnTo>
                  <a:pt x="217932" y="0"/>
                </a:lnTo>
                <a:lnTo>
                  <a:pt x="217932" y="624840"/>
                </a:lnTo>
                <a:lnTo>
                  <a:pt x="0" y="624840"/>
                </a:lnTo>
                <a:lnTo>
                  <a:pt x="0" y="0"/>
                </a:lnTo>
                <a:close/>
              </a:path>
            </a:pathLst>
          </a:custGeom>
          <a:ln w="38099">
            <a:solidFill>
              <a:srgbClr val="000000"/>
            </a:solidFill>
          </a:ln>
        </p:spPr>
        <p:txBody>
          <a:bodyPr wrap="square" lIns="0" tIns="0" rIns="0" bIns="0" rtlCol="0"/>
          <a:lstStyle/>
          <a:p>
            <a:endParaRPr sz="2400"/>
          </a:p>
        </p:txBody>
      </p:sp>
      <p:sp>
        <p:nvSpPr>
          <p:cNvPr id="24" name="object 24"/>
          <p:cNvSpPr txBox="1"/>
          <p:nvPr/>
        </p:nvSpPr>
        <p:spPr>
          <a:xfrm>
            <a:off x="4236541" y="3048706"/>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5" name="object 25"/>
          <p:cNvGrpSpPr/>
          <p:nvPr/>
        </p:nvGrpSpPr>
        <p:grpSpPr>
          <a:xfrm>
            <a:off x="3473029" y="1260171"/>
            <a:ext cx="2560319" cy="2368973"/>
            <a:chOff x="2604771" y="945128"/>
            <a:chExt cx="1920239" cy="1776730"/>
          </a:xfrm>
        </p:grpSpPr>
        <p:sp>
          <p:nvSpPr>
            <p:cNvPr id="26" name="object 26"/>
            <p:cNvSpPr/>
            <p:nvPr/>
          </p:nvSpPr>
          <p:spPr>
            <a:xfrm>
              <a:off x="3245357" y="2626617"/>
              <a:ext cx="82550" cy="82550"/>
            </a:xfrm>
            <a:custGeom>
              <a:avLst/>
              <a:gdLst/>
              <a:ahLst/>
              <a:cxnLst/>
              <a:rect l="l" t="t" r="r" b="b"/>
              <a:pathLst>
                <a:path w="82550" h="82550">
                  <a:moveTo>
                    <a:pt x="0" y="82105"/>
                  </a:moveTo>
                  <a:lnTo>
                    <a:pt x="41059" y="0"/>
                  </a:lnTo>
                  <a:lnTo>
                    <a:pt x="82105" y="82105"/>
                  </a:lnTo>
                </a:path>
              </a:pathLst>
            </a:custGeom>
            <a:ln w="25399">
              <a:solidFill>
                <a:srgbClr val="000000"/>
              </a:solidFill>
            </a:ln>
          </p:spPr>
          <p:txBody>
            <a:bodyPr wrap="square" lIns="0" tIns="0" rIns="0" bIns="0" rtlCol="0"/>
            <a:lstStyle/>
            <a:p>
              <a:endParaRPr sz="2400"/>
            </a:p>
          </p:txBody>
        </p:sp>
        <p:sp>
          <p:nvSpPr>
            <p:cNvPr id="27" name="object 27"/>
            <p:cNvSpPr/>
            <p:nvPr/>
          </p:nvSpPr>
          <p:spPr>
            <a:xfrm>
              <a:off x="2617471"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28" name="object 28"/>
            <p:cNvSpPr/>
            <p:nvPr/>
          </p:nvSpPr>
          <p:spPr>
            <a:xfrm>
              <a:off x="3115052"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9" name="object 29"/>
            <p:cNvSpPr/>
            <p:nvPr/>
          </p:nvSpPr>
          <p:spPr>
            <a:xfrm>
              <a:off x="3480057" y="1840230"/>
              <a:ext cx="223520" cy="565785"/>
            </a:xfrm>
            <a:custGeom>
              <a:avLst/>
              <a:gdLst/>
              <a:ahLst/>
              <a:cxnLst/>
              <a:rect l="l" t="t" r="r" b="b"/>
              <a:pathLst>
                <a:path w="223520" h="565785">
                  <a:moveTo>
                    <a:pt x="1701" y="565404"/>
                  </a:moveTo>
                  <a:lnTo>
                    <a:pt x="0" y="8483"/>
                  </a:lnTo>
                  <a:lnTo>
                    <a:pt x="8521" y="0"/>
                  </a:lnTo>
                  <a:lnTo>
                    <a:pt x="223024" y="5245"/>
                  </a:lnTo>
                </a:path>
              </a:pathLst>
            </a:custGeom>
            <a:ln w="25399">
              <a:solidFill>
                <a:srgbClr val="000000"/>
              </a:solidFill>
            </a:ln>
          </p:spPr>
          <p:txBody>
            <a:bodyPr wrap="square" lIns="0" tIns="0" rIns="0" bIns="0" rtlCol="0"/>
            <a:lstStyle/>
            <a:p>
              <a:endParaRPr sz="2400"/>
            </a:p>
          </p:txBody>
        </p:sp>
        <p:sp>
          <p:nvSpPr>
            <p:cNvPr id="30" name="object 30"/>
            <p:cNvSpPr/>
            <p:nvPr/>
          </p:nvSpPr>
          <p:spPr>
            <a:xfrm>
              <a:off x="3689454" y="1807067"/>
              <a:ext cx="77470" cy="76200"/>
            </a:xfrm>
            <a:custGeom>
              <a:avLst/>
              <a:gdLst/>
              <a:ahLst/>
              <a:cxnLst/>
              <a:rect l="l" t="t" r="r" b="b"/>
              <a:pathLst>
                <a:path w="77470" h="76200">
                  <a:moveTo>
                    <a:pt x="1866" y="0"/>
                  </a:moveTo>
                  <a:lnTo>
                    <a:pt x="0" y="76174"/>
                  </a:lnTo>
                  <a:lnTo>
                    <a:pt x="77114" y="39954"/>
                  </a:lnTo>
                  <a:lnTo>
                    <a:pt x="1866" y="0"/>
                  </a:lnTo>
                  <a:close/>
                </a:path>
              </a:pathLst>
            </a:custGeom>
            <a:solidFill>
              <a:srgbClr val="000000"/>
            </a:solidFill>
          </p:spPr>
          <p:txBody>
            <a:bodyPr wrap="square" lIns="0" tIns="0" rIns="0" bIns="0" rtlCol="0"/>
            <a:lstStyle/>
            <a:p>
              <a:endParaRPr sz="2400"/>
            </a:p>
          </p:txBody>
        </p:sp>
      </p:grpSp>
      <p:sp>
        <p:nvSpPr>
          <p:cNvPr id="31" name="object 31"/>
          <p:cNvSpPr txBox="1"/>
          <p:nvPr/>
        </p:nvSpPr>
        <p:spPr>
          <a:xfrm>
            <a:off x="3392421" y="3222269"/>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32" name="object 32"/>
          <p:cNvGrpSpPr/>
          <p:nvPr/>
        </p:nvGrpSpPr>
        <p:grpSpPr>
          <a:xfrm>
            <a:off x="6179566" y="3075172"/>
            <a:ext cx="1214967" cy="413173"/>
            <a:chOff x="4634674" y="2306379"/>
            <a:chExt cx="911225" cy="309880"/>
          </a:xfrm>
        </p:grpSpPr>
        <p:sp>
          <p:nvSpPr>
            <p:cNvPr id="33" name="object 33"/>
            <p:cNvSpPr/>
            <p:nvPr/>
          </p:nvSpPr>
          <p:spPr>
            <a:xfrm>
              <a:off x="46489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4" name="object 34"/>
            <p:cNvSpPr/>
            <p:nvPr/>
          </p:nvSpPr>
          <p:spPr>
            <a:xfrm>
              <a:off x="54597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5" name="object 35"/>
            <p:cNvSpPr/>
            <p:nvPr/>
          </p:nvSpPr>
          <p:spPr>
            <a:xfrm>
              <a:off x="46489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6" name="object 36"/>
            <p:cNvSpPr/>
            <p:nvPr/>
          </p:nvSpPr>
          <p:spPr>
            <a:xfrm>
              <a:off x="54597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7" name="object 37"/>
          <p:cNvSpPr txBox="1"/>
          <p:nvPr/>
        </p:nvSpPr>
        <p:spPr>
          <a:xfrm>
            <a:off x="6355274" y="3429687"/>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8" name="object 38"/>
          <p:cNvGrpSpPr/>
          <p:nvPr/>
        </p:nvGrpSpPr>
        <p:grpSpPr>
          <a:xfrm>
            <a:off x="6149199" y="3119374"/>
            <a:ext cx="4141047" cy="2347807"/>
            <a:chOff x="4611899" y="2339530"/>
            <a:chExt cx="3105785" cy="1760855"/>
          </a:xfrm>
        </p:grpSpPr>
        <p:sp>
          <p:nvSpPr>
            <p:cNvPr id="39" name="object 39"/>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40" name="object 40"/>
            <p:cNvSpPr/>
            <p:nvPr/>
          </p:nvSpPr>
          <p:spPr>
            <a:xfrm>
              <a:off x="46489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1" name="object 41"/>
            <p:cNvSpPr/>
            <p:nvPr/>
          </p:nvSpPr>
          <p:spPr>
            <a:xfrm>
              <a:off x="46118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2" name="object 42"/>
            <p:cNvSpPr/>
            <p:nvPr/>
          </p:nvSpPr>
          <p:spPr>
            <a:xfrm>
              <a:off x="46520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4506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4" name="object 44"/>
          <p:cNvSpPr txBox="1"/>
          <p:nvPr/>
        </p:nvSpPr>
        <p:spPr>
          <a:xfrm>
            <a:off x="9871223" y="3369647"/>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5" name="object 45"/>
          <p:cNvSpPr txBox="1"/>
          <p:nvPr/>
        </p:nvSpPr>
        <p:spPr>
          <a:xfrm>
            <a:off x="8279006" y="4292110"/>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6" name="object 46"/>
          <p:cNvSpPr/>
          <p:nvPr/>
        </p:nvSpPr>
        <p:spPr>
          <a:xfrm>
            <a:off x="7413752" y="2380488"/>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7" name="object 47"/>
          <p:cNvSpPr txBox="1"/>
          <p:nvPr/>
        </p:nvSpPr>
        <p:spPr>
          <a:xfrm>
            <a:off x="7508244" y="4006968"/>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8" name="object 48"/>
          <p:cNvGrpSpPr/>
          <p:nvPr/>
        </p:nvGrpSpPr>
        <p:grpSpPr>
          <a:xfrm>
            <a:off x="6531101" y="1737614"/>
            <a:ext cx="5514339" cy="2789767"/>
            <a:chOff x="4898326" y="1303210"/>
            <a:chExt cx="4135754" cy="2092325"/>
          </a:xfrm>
        </p:grpSpPr>
        <p:sp>
          <p:nvSpPr>
            <p:cNvPr id="49" name="object 49"/>
            <p:cNvSpPr/>
            <p:nvPr/>
          </p:nvSpPr>
          <p:spPr>
            <a:xfrm>
              <a:off x="6435090" y="2510789"/>
              <a:ext cx="840740" cy="0"/>
            </a:xfrm>
            <a:custGeom>
              <a:avLst/>
              <a:gdLst/>
              <a:ahLst/>
              <a:cxnLst/>
              <a:rect l="l" t="t" r="r" b="b"/>
              <a:pathLst>
                <a:path w="840740">
                  <a:moveTo>
                    <a:pt x="0" y="0"/>
                  </a:moveTo>
                  <a:lnTo>
                    <a:pt x="840714" y="0"/>
                  </a:lnTo>
                </a:path>
              </a:pathLst>
            </a:custGeom>
            <a:ln w="25400">
              <a:solidFill>
                <a:srgbClr val="000000"/>
              </a:solidFill>
            </a:ln>
          </p:spPr>
          <p:txBody>
            <a:bodyPr wrap="square" lIns="0" tIns="0" rIns="0" bIns="0" rtlCol="0"/>
            <a:lstStyle/>
            <a:p>
              <a:endParaRPr sz="2400"/>
            </a:p>
          </p:txBody>
        </p:sp>
        <p:sp>
          <p:nvSpPr>
            <p:cNvPr id="50" name="object 50"/>
            <p:cNvSpPr/>
            <p:nvPr/>
          </p:nvSpPr>
          <p:spPr>
            <a:xfrm>
              <a:off x="7263109" y="24726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1" name="object 51"/>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52" name="object 52"/>
            <p:cNvSpPr/>
            <p:nvPr/>
          </p:nvSpPr>
          <p:spPr>
            <a:xfrm>
              <a:off x="4932426" y="1317497"/>
              <a:ext cx="4087495" cy="18415"/>
            </a:xfrm>
            <a:custGeom>
              <a:avLst/>
              <a:gdLst/>
              <a:ahLst/>
              <a:cxnLst/>
              <a:rect l="l" t="t" r="r" b="b"/>
              <a:pathLst>
                <a:path w="4087495" h="18415">
                  <a:moveTo>
                    <a:pt x="0" y="18287"/>
                  </a:moveTo>
                  <a:lnTo>
                    <a:pt x="4087367" y="0"/>
                  </a:lnTo>
                </a:path>
              </a:pathLst>
            </a:custGeom>
            <a:ln w="28575">
              <a:solidFill>
                <a:srgbClr val="000000"/>
              </a:solidFill>
            </a:ln>
          </p:spPr>
          <p:txBody>
            <a:bodyPr wrap="square" lIns="0" tIns="0" rIns="0" bIns="0" rtlCol="0"/>
            <a:lstStyle/>
            <a:p>
              <a:endParaRPr sz="2400"/>
            </a:p>
          </p:txBody>
        </p:sp>
        <p:sp>
          <p:nvSpPr>
            <p:cNvPr id="53" name="object 53"/>
            <p:cNvSpPr/>
            <p:nvPr/>
          </p:nvSpPr>
          <p:spPr>
            <a:xfrm>
              <a:off x="4912614" y="1341881"/>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4" name="object 54"/>
            <p:cNvSpPr/>
            <p:nvPr/>
          </p:nvSpPr>
          <p:spPr>
            <a:xfrm>
              <a:off x="4920234"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5" name="object 55"/>
            <p:cNvSpPr/>
            <p:nvPr/>
          </p:nvSpPr>
          <p:spPr>
            <a:xfrm>
              <a:off x="5469683"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6" name="object 56"/>
            <p:cNvSpPr/>
            <p:nvPr/>
          </p:nvSpPr>
          <p:spPr>
            <a:xfrm>
              <a:off x="613029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7" name="object 57"/>
            <p:cNvSpPr/>
            <p:nvPr/>
          </p:nvSpPr>
          <p:spPr>
            <a:xfrm>
              <a:off x="6172962" y="3239262"/>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58" name="object 58"/>
            <p:cNvSpPr/>
            <p:nvPr/>
          </p:nvSpPr>
          <p:spPr>
            <a:xfrm>
              <a:off x="7929276" y="2747962"/>
              <a:ext cx="0" cy="31750"/>
            </a:xfrm>
            <a:custGeom>
              <a:avLst/>
              <a:gdLst/>
              <a:ahLst/>
              <a:cxnLst/>
              <a:rect l="l" t="t" r="r" b="b"/>
              <a:pathLst>
                <a:path h="31750">
                  <a:moveTo>
                    <a:pt x="0" y="0"/>
                  </a:moveTo>
                  <a:lnTo>
                    <a:pt x="0" y="31623"/>
                  </a:lnTo>
                </a:path>
              </a:pathLst>
            </a:custGeom>
            <a:ln w="21145">
              <a:solidFill>
                <a:srgbClr val="000000"/>
              </a:solidFill>
            </a:ln>
          </p:spPr>
          <p:txBody>
            <a:bodyPr wrap="square" lIns="0" tIns="0" rIns="0" bIns="0" rtlCol="0"/>
            <a:lstStyle/>
            <a:p>
              <a:endParaRPr sz="2400"/>
            </a:p>
          </p:txBody>
        </p:sp>
      </p:grpSp>
      <p:sp>
        <p:nvSpPr>
          <p:cNvPr id="59" name="object 59"/>
          <p:cNvSpPr txBox="1"/>
          <p:nvPr/>
        </p:nvSpPr>
        <p:spPr>
          <a:xfrm>
            <a:off x="6355274" y="315734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60" name="object 60"/>
          <p:cNvSpPr txBox="1"/>
          <p:nvPr/>
        </p:nvSpPr>
        <p:spPr>
          <a:xfrm>
            <a:off x="6407389" y="2863550"/>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61" name="object 61"/>
          <p:cNvSpPr txBox="1"/>
          <p:nvPr/>
        </p:nvSpPr>
        <p:spPr>
          <a:xfrm>
            <a:off x="7431975" y="3168986"/>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62" name="object 62"/>
          <p:cNvSpPr txBox="1"/>
          <p:nvPr/>
        </p:nvSpPr>
        <p:spPr>
          <a:xfrm>
            <a:off x="8065952" y="3265963"/>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63" name="object 63"/>
          <p:cNvSpPr txBox="1"/>
          <p:nvPr/>
        </p:nvSpPr>
        <p:spPr>
          <a:xfrm>
            <a:off x="8065953" y="3657919"/>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64" name="object 64"/>
          <p:cNvSpPr txBox="1"/>
          <p:nvPr/>
        </p:nvSpPr>
        <p:spPr>
          <a:xfrm>
            <a:off x="7427758" y="3001847"/>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5" name="object 65"/>
          <p:cNvSpPr txBox="1"/>
          <p:nvPr/>
        </p:nvSpPr>
        <p:spPr>
          <a:xfrm>
            <a:off x="7431976" y="2586449"/>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6" name="object 66"/>
          <p:cNvSpPr txBox="1"/>
          <p:nvPr/>
        </p:nvSpPr>
        <p:spPr>
          <a:xfrm>
            <a:off x="10143794" y="2863213"/>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7" name="object 67"/>
          <p:cNvSpPr txBox="1"/>
          <p:nvPr/>
        </p:nvSpPr>
        <p:spPr>
          <a:xfrm>
            <a:off x="8576643" y="3056323"/>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8" name="object 68"/>
          <p:cNvSpPr txBox="1"/>
          <p:nvPr/>
        </p:nvSpPr>
        <p:spPr>
          <a:xfrm>
            <a:off x="8620999" y="3536655"/>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s2]</a:t>
            </a:r>
            <a:endParaRPr sz="1333">
              <a:latin typeface="Calibri"/>
              <a:cs typeface="Calibri"/>
            </a:endParaRPr>
          </a:p>
        </p:txBody>
      </p:sp>
      <p:sp>
        <p:nvSpPr>
          <p:cNvPr id="69" name="object 69"/>
          <p:cNvSpPr txBox="1"/>
          <p:nvPr/>
        </p:nvSpPr>
        <p:spPr>
          <a:xfrm>
            <a:off x="5581481" y="5123203"/>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70" name="object 70"/>
          <p:cNvGrpSpPr/>
          <p:nvPr/>
        </p:nvGrpSpPr>
        <p:grpSpPr>
          <a:xfrm>
            <a:off x="3464560" y="3788659"/>
            <a:ext cx="8644467" cy="2409613"/>
            <a:chOff x="2598420" y="2841494"/>
            <a:chExt cx="6483350" cy="1807210"/>
          </a:xfrm>
        </p:grpSpPr>
        <p:sp>
          <p:nvSpPr>
            <p:cNvPr id="71" name="object 71"/>
            <p:cNvSpPr/>
            <p:nvPr/>
          </p:nvSpPr>
          <p:spPr>
            <a:xfrm>
              <a:off x="6445758" y="2879598"/>
              <a:ext cx="422275" cy="0"/>
            </a:xfrm>
            <a:custGeom>
              <a:avLst/>
              <a:gdLst/>
              <a:ahLst/>
              <a:cxnLst/>
              <a:rect l="l" t="t" r="r" b="b"/>
              <a:pathLst>
                <a:path w="422275">
                  <a:moveTo>
                    <a:pt x="0" y="0"/>
                  </a:moveTo>
                  <a:lnTo>
                    <a:pt x="422097" y="0"/>
                  </a:lnTo>
                </a:path>
              </a:pathLst>
            </a:custGeom>
            <a:ln w="25400">
              <a:solidFill>
                <a:srgbClr val="000000"/>
              </a:solidFill>
            </a:ln>
          </p:spPr>
          <p:txBody>
            <a:bodyPr wrap="square" lIns="0" tIns="0" rIns="0" bIns="0" rtlCol="0"/>
            <a:lstStyle/>
            <a:p>
              <a:endParaRPr sz="2400"/>
            </a:p>
          </p:txBody>
        </p:sp>
        <p:sp>
          <p:nvSpPr>
            <p:cNvPr id="72" name="object 72"/>
            <p:cNvSpPr/>
            <p:nvPr/>
          </p:nvSpPr>
          <p:spPr>
            <a:xfrm>
              <a:off x="6855157" y="284149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3" name="object 73"/>
            <p:cNvSpPr/>
            <p:nvPr/>
          </p:nvSpPr>
          <p:spPr>
            <a:xfrm>
              <a:off x="2617470" y="4077461"/>
              <a:ext cx="6445250" cy="551815"/>
            </a:xfrm>
            <a:custGeom>
              <a:avLst/>
              <a:gdLst/>
              <a:ahLst/>
              <a:cxnLst/>
              <a:rect l="l" t="t" r="r" b="b"/>
              <a:pathLst>
                <a:path w="6445250" h="551814">
                  <a:moveTo>
                    <a:pt x="0" y="0"/>
                  </a:moveTo>
                  <a:lnTo>
                    <a:pt x="6444996" y="0"/>
                  </a:lnTo>
                  <a:lnTo>
                    <a:pt x="6444996" y="551688"/>
                  </a:lnTo>
                  <a:lnTo>
                    <a:pt x="0" y="551688"/>
                  </a:lnTo>
                  <a:lnTo>
                    <a:pt x="0" y="0"/>
                  </a:lnTo>
                  <a:close/>
                </a:path>
              </a:pathLst>
            </a:custGeom>
            <a:ln w="38100">
              <a:solidFill>
                <a:srgbClr val="000000"/>
              </a:solidFill>
            </a:ln>
          </p:spPr>
          <p:txBody>
            <a:bodyPr wrap="square" lIns="0" tIns="0" rIns="0" bIns="0" rtlCol="0"/>
            <a:lstStyle/>
            <a:p>
              <a:endParaRPr sz="2400"/>
            </a:p>
          </p:txBody>
        </p:sp>
      </p:grpSp>
      <p:sp>
        <p:nvSpPr>
          <p:cNvPr id="74" name="object 74"/>
          <p:cNvSpPr txBox="1"/>
          <p:nvPr/>
        </p:nvSpPr>
        <p:spPr>
          <a:xfrm>
            <a:off x="7774267" y="5471389"/>
            <a:ext cx="7874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RegWEn=1</a:t>
            </a:r>
            <a:endParaRPr sz="1333">
              <a:latin typeface="Calibri"/>
              <a:cs typeface="Calibri"/>
            </a:endParaRPr>
          </a:p>
        </p:txBody>
      </p:sp>
      <p:grpSp>
        <p:nvGrpSpPr>
          <p:cNvPr id="75" name="object 75"/>
          <p:cNvGrpSpPr/>
          <p:nvPr/>
        </p:nvGrpSpPr>
        <p:grpSpPr>
          <a:xfrm>
            <a:off x="7773420" y="3720846"/>
            <a:ext cx="1730587" cy="1682327"/>
            <a:chOff x="5830065" y="2790634"/>
            <a:chExt cx="1297940" cy="1261745"/>
          </a:xfrm>
        </p:grpSpPr>
        <p:sp>
          <p:nvSpPr>
            <p:cNvPr id="76" name="object 76"/>
            <p:cNvSpPr/>
            <p:nvPr/>
          </p:nvSpPr>
          <p:spPr>
            <a:xfrm>
              <a:off x="5868162"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7" name="object 77"/>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8" name="object 78"/>
            <p:cNvSpPr/>
            <p:nvPr/>
          </p:nvSpPr>
          <p:spPr>
            <a:xfrm>
              <a:off x="6941058" y="2804922"/>
              <a:ext cx="172720" cy="459105"/>
            </a:xfrm>
            <a:custGeom>
              <a:avLst/>
              <a:gdLst/>
              <a:ahLst/>
              <a:cxnLst/>
              <a:rect l="l" t="t" r="r" b="b"/>
              <a:pathLst>
                <a:path w="172720" h="459104">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9" name="object 79"/>
          <p:cNvSpPr txBox="1"/>
          <p:nvPr/>
        </p:nvSpPr>
        <p:spPr>
          <a:xfrm>
            <a:off x="9260178" y="375515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80" name="object 80"/>
          <p:cNvSpPr txBox="1"/>
          <p:nvPr/>
        </p:nvSpPr>
        <p:spPr>
          <a:xfrm>
            <a:off x="9282726" y="403907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81" name="object 81"/>
          <p:cNvGrpSpPr/>
          <p:nvPr/>
        </p:nvGrpSpPr>
        <p:grpSpPr>
          <a:xfrm>
            <a:off x="8943086" y="3912612"/>
            <a:ext cx="883073" cy="903393"/>
            <a:chOff x="6707314" y="2934458"/>
            <a:chExt cx="662305" cy="677545"/>
          </a:xfrm>
        </p:grpSpPr>
        <p:sp>
          <p:nvSpPr>
            <p:cNvPr id="82" name="object 82"/>
            <p:cNvSpPr/>
            <p:nvPr/>
          </p:nvSpPr>
          <p:spPr>
            <a:xfrm>
              <a:off x="6726174"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3" name="object 83"/>
            <p:cNvSpPr/>
            <p:nvPr/>
          </p:nvSpPr>
          <p:spPr>
            <a:xfrm>
              <a:off x="6855089"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4" name="object 84"/>
            <p:cNvSpPr/>
            <p:nvPr/>
          </p:nvSpPr>
          <p:spPr>
            <a:xfrm>
              <a:off x="6721602" y="3129533"/>
              <a:ext cx="5080" cy="467995"/>
            </a:xfrm>
            <a:custGeom>
              <a:avLst/>
              <a:gdLst/>
              <a:ahLst/>
              <a:cxnLst/>
              <a:rect l="l" t="t" r="r" b="b"/>
              <a:pathLst>
                <a:path w="5079" h="467995">
                  <a:moveTo>
                    <a:pt x="4572" y="0"/>
                  </a:moveTo>
                  <a:lnTo>
                    <a:pt x="0" y="467868"/>
                  </a:lnTo>
                </a:path>
              </a:pathLst>
            </a:custGeom>
            <a:ln w="28575">
              <a:solidFill>
                <a:srgbClr val="000000"/>
              </a:solidFill>
            </a:ln>
          </p:spPr>
          <p:txBody>
            <a:bodyPr wrap="square" lIns="0" tIns="0" rIns="0" bIns="0" rtlCol="0"/>
            <a:lstStyle/>
            <a:p>
              <a:endParaRPr sz="2400"/>
            </a:p>
          </p:txBody>
        </p:sp>
        <p:sp>
          <p:nvSpPr>
            <p:cNvPr id="85" name="object 85"/>
            <p:cNvSpPr/>
            <p:nvPr/>
          </p:nvSpPr>
          <p:spPr>
            <a:xfrm>
              <a:off x="7128510" y="2972561"/>
              <a:ext cx="177165" cy="0"/>
            </a:xfrm>
            <a:custGeom>
              <a:avLst/>
              <a:gdLst/>
              <a:ahLst/>
              <a:cxnLst/>
              <a:rect l="l" t="t" r="r" b="b"/>
              <a:pathLst>
                <a:path w="177165">
                  <a:moveTo>
                    <a:pt x="0" y="0"/>
                  </a:moveTo>
                  <a:lnTo>
                    <a:pt x="177012" y="0"/>
                  </a:lnTo>
                </a:path>
              </a:pathLst>
            </a:custGeom>
            <a:ln w="25400">
              <a:solidFill>
                <a:srgbClr val="000000"/>
              </a:solidFill>
            </a:ln>
          </p:spPr>
          <p:txBody>
            <a:bodyPr wrap="square" lIns="0" tIns="0" rIns="0" bIns="0" rtlCol="0"/>
            <a:lstStyle/>
            <a:p>
              <a:endParaRPr sz="2400"/>
            </a:p>
          </p:txBody>
        </p:sp>
        <p:sp>
          <p:nvSpPr>
            <p:cNvPr id="86" name="object 86"/>
            <p:cNvSpPr/>
            <p:nvPr/>
          </p:nvSpPr>
          <p:spPr>
            <a:xfrm>
              <a:off x="7292827"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7" name="object 87"/>
          <p:cNvSpPr txBox="1"/>
          <p:nvPr/>
        </p:nvSpPr>
        <p:spPr>
          <a:xfrm>
            <a:off x="8222307" y="4830737"/>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8" name="object 88"/>
          <p:cNvGrpSpPr/>
          <p:nvPr/>
        </p:nvGrpSpPr>
        <p:grpSpPr>
          <a:xfrm>
            <a:off x="9313425" y="4292596"/>
            <a:ext cx="114300" cy="1140459"/>
            <a:chOff x="6985068" y="3219447"/>
            <a:chExt cx="85725" cy="855344"/>
          </a:xfrm>
        </p:grpSpPr>
        <p:sp>
          <p:nvSpPr>
            <p:cNvPr id="89" name="object 89"/>
            <p:cNvSpPr/>
            <p:nvPr/>
          </p:nvSpPr>
          <p:spPr>
            <a:xfrm>
              <a:off x="7027925"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90" name="object 90"/>
            <p:cNvSpPr/>
            <p:nvPr/>
          </p:nvSpPr>
          <p:spPr>
            <a:xfrm>
              <a:off x="6985068"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1" name="object 91"/>
          <p:cNvSpPr txBox="1"/>
          <p:nvPr/>
        </p:nvSpPr>
        <p:spPr>
          <a:xfrm>
            <a:off x="9122391" y="5448517"/>
            <a:ext cx="50292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BSel=1</a:t>
            </a:r>
            <a:endParaRPr sz="1333">
              <a:latin typeface="Calibri"/>
              <a:cs typeface="Calibri"/>
            </a:endParaRPr>
          </a:p>
        </p:txBody>
      </p:sp>
      <p:sp>
        <p:nvSpPr>
          <p:cNvPr id="92" name="object 92"/>
          <p:cNvSpPr/>
          <p:nvPr/>
        </p:nvSpPr>
        <p:spPr>
          <a:xfrm>
            <a:off x="6726936" y="4306823"/>
            <a:ext cx="711200" cy="957580"/>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000000"/>
            </a:solidFill>
          </a:ln>
        </p:spPr>
        <p:txBody>
          <a:bodyPr wrap="square" lIns="0" tIns="0" rIns="0" bIns="0" rtlCol="0"/>
          <a:lstStyle/>
          <a:p>
            <a:endParaRPr sz="2400"/>
          </a:p>
        </p:txBody>
      </p:sp>
      <p:sp>
        <p:nvSpPr>
          <p:cNvPr id="93" name="object 93"/>
          <p:cNvSpPr txBox="1"/>
          <p:nvPr/>
        </p:nvSpPr>
        <p:spPr>
          <a:xfrm>
            <a:off x="6870885" y="4565128"/>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94" name="object 94"/>
          <p:cNvSpPr txBox="1"/>
          <p:nvPr/>
        </p:nvSpPr>
        <p:spPr>
          <a:xfrm>
            <a:off x="5669921" y="4408094"/>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95" name="object 95"/>
          <p:cNvSpPr txBox="1"/>
          <p:nvPr/>
        </p:nvSpPr>
        <p:spPr>
          <a:xfrm>
            <a:off x="5669920" y="4611325"/>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96" name="object 96"/>
          <p:cNvGrpSpPr/>
          <p:nvPr/>
        </p:nvGrpSpPr>
        <p:grpSpPr>
          <a:xfrm>
            <a:off x="7031740" y="5154166"/>
            <a:ext cx="101600" cy="248073"/>
            <a:chOff x="5273805" y="3865624"/>
            <a:chExt cx="76200" cy="186055"/>
          </a:xfrm>
        </p:grpSpPr>
        <p:sp>
          <p:nvSpPr>
            <p:cNvPr id="97" name="object 97"/>
            <p:cNvSpPr/>
            <p:nvPr/>
          </p:nvSpPr>
          <p:spPr>
            <a:xfrm>
              <a:off x="5311902" y="3929131"/>
              <a:ext cx="0" cy="109855"/>
            </a:xfrm>
            <a:custGeom>
              <a:avLst/>
              <a:gdLst/>
              <a:ahLst/>
              <a:cxnLst/>
              <a:rect l="l" t="t" r="r" b="b"/>
              <a:pathLst>
                <a:path h="109854">
                  <a:moveTo>
                    <a:pt x="0" y="109689"/>
                  </a:moveTo>
                  <a:lnTo>
                    <a:pt x="0" y="0"/>
                  </a:lnTo>
                </a:path>
              </a:pathLst>
            </a:custGeom>
            <a:ln w="25400">
              <a:solidFill>
                <a:srgbClr val="000000"/>
              </a:solidFill>
            </a:ln>
          </p:spPr>
          <p:txBody>
            <a:bodyPr wrap="square" lIns="0" tIns="0" rIns="0" bIns="0" rtlCol="0"/>
            <a:lstStyle/>
            <a:p>
              <a:endParaRPr sz="2400"/>
            </a:p>
          </p:txBody>
        </p:sp>
        <p:sp>
          <p:nvSpPr>
            <p:cNvPr id="98" name="object 98"/>
            <p:cNvSpPr/>
            <p:nvPr/>
          </p:nvSpPr>
          <p:spPr>
            <a:xfrm>
              <a:off x="5273805"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000000"/>
            </a:solidFill>
          </p:spPr>
          <p:txBody>
            <a:bodyPr wrap="square" lIns="0" tIns="0" rIns="0" bIns="0" rtlCol="0"/>
            <a:lstStyle/>
            <a:p>
              <a:endParaRPr sz="2400"/>
            </a:p>
          </p:txBody>
        </p:sp>
      </p:grpSp>
      <p:sp>
        <p:nvSpPr>
          <p:cNvPr id="99" name="object 99"/>
          <p:cNvSpPr txBox="1"/>
          <p:nvPr/>
        </p:nvSpPr>
        <p:spPr>
          <a:xfrm>
            <a:off x="7055187" y="5491062"/>
            <a:ext cx="561340" cy="42648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13" dirty="0">
                <a:latin typeface="Calibri"/>
                <a:cs typeface="Calibri"/>
              </a:rPr>
              <a:t>S</a:t>
            </a:r>
            <a:r>
              <a:rPr sz="1333" b="1" spc="-7" dirty="0">
                <a:latin typeface="Calibri"/>
                <a:cs typeface="Calibri"/>
              </a:rPr>
              <a:t>el</a:t>
            </a:r>
            <a:endParaRPr sz="1333">
              <a:latin typeface="Calibri"/>
              <a:cs typeface="Calibri"/>
            </a:endParaRPr>
          </a:p>
          <a:p>
            <a:pPr marL="16933"/>
            <a:r>
              <a:rPr sz="1333" b="1" spc="-13" dirty="0">
                <a:latin typeface="Calibri"/>
                <a:cs typeface="Calibri"/>
              </a:rPr>
              <a:t>=I</a:t>
            </a:r>
            <a:endParaRPr sz="1333">
              <a:latin typeface="Calibri"/>
              <a:cs typeface="Calibri"/>
            </a:endParaRPr>
          </a:p>
        </p:txBody>
      </p:sp>
      <p:grpSp>
        <p:nvGrpSpPr>
          <p:cNvPr id="100" name="object 100"/>
          <p:cNvGrpSpPr/>
          <p:nvPr/>
        </p:nvGrpSpPr>
        <p:grpSpPr>
          <a:xfrm>
            <a:off x="6199886" y="4727189"/>
            <a:ext cx="2785533" cy="114300"/>
            <a:chOff x="4649914" y="3545391"/>
            <a:chExt cx="2089150" cy="85725"/>
          </a:xfrm>
        </p:grpSpPr>
        <p:sp>
          <p:nvSpPr>
            <p:cNvPr id="101" name="object 101"/>
            <p:cNvSpPr/>
            <p:nvPr/>
          </p:nvSpPr>
          <p:spPr>
            <a:xfrm>
              <a:off x="46642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102" name="object 102"/>
            <p:cNvSpPr/>
            <p:nvPr/>
          </p:nvSpPr>
          <p:spPr>
            <a:xfrm>
              <a:off x="49590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3" name="object 103"/>
            <p:cNvSpPr/>
            <p:nvPr/>
          </p:nvSpPr>
          <p:spPr>
            <a:xfrm>
              <a:off x="5578602" y="3589782"/>
              <a:ext cx="1148080" cy="1905"/>
            </a:xfrm>
            <a:custGeom>
              <a:avLst/>
              <a:gdLst/>
              <a:ahLst/>
              <a:cxnLst/>
              <a:rect l="l" t="t" r="r" b="b"/>
              <a:pathLst>
                <a:path w="1148079" h="1904">
                  <a:moveTo>
                    <a:pt x="0" y="0"/>
                  </a:moveTo>
                  <a:lnTo>
                    <a:pt x="1147572" y="1524"/>
                  </a:lnTo>
                </a:path>
              </a:pathLst>
            </a:custGeom>
            <a:ln w="25400">
              <a:solidFill>
                <a:srgbClr val="000000"/>
              </a:solidFill>
            </a:ln>
          </p:spPr>
          <p:txBody>
            <a:bodyPr wrap="square" lIns="0" tIns="0" rIns="0" bIns="0" rtlCol="0"/>
            <a:lstStyle/>
            <a:p>
              <a:endParaRPr sz="2400"/>
            </a:p>
          </p:txBody>
        </p:sp>
      </p:grpSp>
      <p:sp>
        <p:nvSpPr>
          <p:cNvPr id="104" name="object 104"/>
          <p:cNvSpPr txBox="1"/>
          <p:nvPr/>
        </p:nvSpPr>
        <p:spPr>
          <a:xfrm>
            <a:off x="10658861" y="3157702"/>
            <a:ext cx="772160" cy="582831"/>
          </a:xfrm>
          <a:prstGeom prst="rect">
            <a:avLst/>
          </a:prstGeom>
        </p:spPr>
        <p:txBody>
          <a:bodyPr vert="horz" wrap="square" lIns="0" tIns="16933" rIns="0" bIns="0" rtlCol="0">
            <a:spAutoFit/>
          </a:bodyPr>
          <a:lstStyle/>
          <a:p>
            <a:pPr marL="16933" marR="6773" indent="311564">
              <a:lnSpc>
                <a:spcPct val="145300"/>
              </a:lnSpc>
              <a:spcBef>
                <a:spcPts val="133"/>
              </a:spcBef>
            </a:pPr>
            <a:r>
              <a:rPr sz="1333" b="1" spc="-13" dirty="0">
                <a:latin typeface="Calibri"/>
                <a:cs typeface="Calibri"/>
              </a:rPr>
              <a:t>D</a:t>
            </a:r>
            <a:r>
              <a:rPr sz="1333" b="1" spc="-7" dirty="0">
                <a:latin typeface="Calibri"/>
                <a:cs typeface="Calibri"/>
              </a:rPr>
              <a:t>ataR  </a:t>
            </a:r>
            <a:r>
              <a:rPr sz="1333" b="1" dirty="0">
                <a:latin typeface="Calibri"/>
                <a:cs typeface="Calibri"/>
              </a:rPr>
              <a:t>addr</a:t>
            </a:r>
            <a:endParaRPr sz="1333">
              <a:latin typeface="Calibri"/>
              <a:cs typeface="Calibri"/>
            </a:endParaRPr>
          </a:p>
        </p:txBody>
      </p:sp>
      <p:grpSp>
        <p:nvGrpSpPr>
          <p:cNvPr id="105" name="object 105"/>
          <p:cNvGrpSpPr/>
          <p:nvPr/>
        </p:nvGrpSpPr>
        <p:grpSpPr>
          <a:xfrm>
            <a:off x="10814811" y="3107182"/>
            <a:ext cx="1226820" cy="2324100"/>
            <a:chOff x="8111108" y="2330386"/>
            <a:chExt cx="920115" cy="1743075"/>
          </a:xfrm>
        </p:grpSpPr>
        <p:sp>
          <p:nvSpPr>
            <p:cNvPr id="106" name="object 106"/>
            <p:cNvSpPr/>
            <p:nvPr/>
          </p:nvSpPr>
          <p:spPr>
            <a:xfrm>
              <a:off x="8937497" y="2344673"/>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107" name="object 107"/>
            <p:cNvSpPr/>
            <p:nvPr/>
          </p:nvSpPr>
          <p:spPr>
            <a:xfrm>
              <a:off x="8148065"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108" name="object 108"/>
            <p:cNvSpPr/>
            <p:nvPr/>
          </p:nvSpPr>
          <p:spPr>
            <a:xfrm>
              <a:off x="8111108"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grpSp>
      <p:sp>
        <p:nvSpPr>
          <p:cNvPr id="109" name="object 109"/>
          <p:cNvSpPr txBox="1"/>
          <p:nvPr/>
        </p:nvSpPr>
        <p:spPr>
          <a:xfrm>
            <a:off x="11553987" y="5474062"/>
            <a:ext cx="488527" cy="42648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W</a:t>
            </a: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a:p>
            <a:pPr marL="16933"/>
            <a:r>
              <a:rPr sz="1333" b="1" spc="-13" dirty="0">
                <a:solidFill>
                  <a:srgbClr val="FFC000"/>
                </a:solidFill>
                <a:latin typeface="Calibri"/>
                <a:cs typeface="Calibri"/>
              </a:rPr>
              <a:t>=0</a:t>
            </a:r>
            <a:endParaRPr sz="1333">
              <a:latin typeface="Calibri"/>
              <a:cs typeface="Calibri"/>
            </a:endParaRPr>
          </a:p>
        </p:txBody>
      </p:sp>
      <p:sp>
        <p:nvSpPr>
          <p:cNvPr id="110" name="object 110"/>
          <p:cNvSpPr/>
          <p:nvPr/>
        </p:nvSpPr>
        <p:spPr>
          <a:xfrm>
            <a:off x="11685015" y="2819401"/>
            <a:ext cx="231987" cy="612140"/>
          </a:xfrm>
          <a:custGeom>
            <a:avLst/>
            <a:gdLst/>
            <a:ahLst/>
            <a:cxnLst/>
            <a:rect l="l" t="t" r="r" b="b"/>
            <a:pathLst>
              <a:path w="173990" h="459105">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sp>
        <p:nvSpPr>
          <p:cNvPr id="111" name="object 111"/>
          <p:cNvSpPr txBox="1"/>
          <p:nvPr/>
        </p:nvSpPr>
        <p:spPr>
          <a:xfrm rot="10800000">
            <a:off x="11677807" y="3150883"/>
            <a:ext cx="166981" cy="144142"/>
          </a:xfrm>
          <a:prstGeom prst="rect">
            <a:avLst/>
          </a:prstGeom>
        </p:spPr>
        <p:txBody>
          <a:bodyPr vert="horz" wrap="square" lIns="0" tIns="0" rIns="0" bIns="0" rtlCol="0">
            <a:spAutoFit/>
          </a:bodyPr>
          <a:lstStyle/>
          <a:p>
            <a:pPr>
              <a:lnSpc>
                <a:spcPts val="1100"/>
              </a:lnSpc>
            </a:pPr>
            <a:r>
              <a:rPr sz="1133" spc="13" dirty="0">
                <a:latin typeface="Calibri"/>
                <a:cs typeface="Calibri"/>
              </a:rPr>
              <a:t>0</a:t>
            </a:r>
            <a:endParaRPr sz="1133">
              <a:latin typeface="Calibri"/>
              <a:cs typeface="Calibri"/>
            </a:endParaRPr>
          </a:p>
        </p:txBody>
      </p:sp>
      <p:sp>
        <p:nvSpPr>
          <p:cNvPr id="112" name="object 112"/>
          <p:cNvSpPr txBox="1"/>
          <p:nvPr/>
        </p:nvSpPr>
        <p:spPr>
          <a:xfrm>
            <a:off x="11707521" y="285351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3" name="object 113"/>
          <p:cNvGrpSpPr/>
          <p:nvPr/>
        </p:nvGrpSpPr>
        <p:grpSpPr>
          <a:xfrm>
            <a:off x="10389870" y="2910078"/>
            <a:ext cx="1325033" cy="779780"/>
            <a:chOff x="7792402" y="2182558"/>
            <a:chExt cx="993775" cy="584835"/>
          </a:xfrm>
        </p:grpSpPr>
        <p:sp>
          <p:nvSpPr>
            <p:cNvPr id="114" name="object 114"/>
            <p:cNvSpPr/>
            <p:nvPr/>
          </p:nvSpPr>
          <p:spPr>
            <a:xfrm>
              <a:off x="8616886" y="2434018"/>
              <a:ext cx="153670" cy="30480"/>
            </a:xfrm>
            <a:custGeom>
              <a:avLst/>
              <a:gdLst/>
              <a:ahLst/>
              <a:cxnLst/>
              <a:rect l="l" t="t" r="r" b="b"/>
              <a:pathLst>
                <a:path w="153670" h="30480">
                  <a:moveTo>
                    <a:pt x="0" y="15049"/>
                  </a:moveTo>
                  <a:lnTo>
                    <a:pt x="42481" y="15049"/>
                  </a:lnTo>
                </a:path>
                <a:path w="153670" h="30480">
                  <a:moveTo>
                    <a:pt x="153638" y="0"/>
                  </a:moveTo>
                  <a:lnTo>
                    <a:pt x="153638" y="30099"/>
                  </a:lnTo>
                </a:path>
              </a:pathLst>
            </a:custGeom>
            <a:ln w="30099">
              <a:solidFill>
                <a:srgbClr val="000000"/>
              </a:solidFill>
            </a:ln>
          </p:spPr>
          <p:txBody>
            <a:bodyPr wrap="square" lIns="0" tIns="0" rIns="0" bIns="0" rtlCol="0"/>
            <a:lstStyle/>
            <a:p>
              <a:endParaRPr sz="2400"/>
            </a:p>
          </p:txBody>
        </p:sp>
        <p:sp>
          <p:nvSpPr>
            <p:cNvPr id="115" name="object 115"/>
            <p:cNvSpPr/>
            <p:nvPr/>
          </p:nvSpPr>
          <p:spPr>
            <a:xfrm>
              <a:off x="7806690" y="2199893"/>
              <a:ext cx="15240" cy="553720"/>
            </a:xfrm>
            <a:custGeom>
              <a:avLst/>
              <a:gdLst/>
              <a:ahLst/>
              <a:cxnLst/>
              <a:rect l="l" t="t" r="r" b="b"/>
              <a:pathLst>
                <a:path w="15240" h="553719">
                  <a:moveTo>
                    <a:pt x="15240" y="0"/>
                  </a:moveTo>
                  <a:lnTo>
                    <a:pt x="0" y="553212"/>
                  </a:lnTo>
                </a:path>
              </a:pathLst>
            </a:custGeom>
            <a:ln w="28575">
              <a:solidFill>
                <a:srgbClr val="000000"/>
              </a:solidFill>
            </a:ln>
          </p:spPr>
          <p:txBody>
            <a:bodyPr wrap="square" lIns="0" tIns="0" rIns="0" bIns="0" rtlCol="0"/>
            <a:lstStyle/>
            <a:p>
              <a:endParaRPr sz="2400"/>
            </a:p>
          </p:txBody>
        </p:sp>
        <p:sp>
          <p:nvSpPr>
            <p:cNvPr id="116" name="object 116"/>
            <p:cNvSpPr/>
            <p:nvPr/>
          </p:nvSpPr>
          <p:spPr>
            <a:xfrm>
              <a:off x="7818882" y="2196845"/>
              <a:ext cx="932815" cy="3175"/>
            </a:xfrm>
            <a:custGeom>
              <a:avLst/>
              <a:gdLst/>
              <a:ahLst/>
              <a:cxnLst/>
              <a:rect l="l" t="t" r="r" b="b"/>
              <a:pathLst>
                <a:path w="932815" h="3175">
                  <a:moveTo>
                    <a:pt x="0" y="0"/>
                  </a:moveTo>
                  <a:lnTo>
                    <a:pt x="932688" y="3048"/>
                  </a:lnTo>
                </a:path>
              </a:pathLst>
            </a:custGeom>
            <a:ln w="28575">
              <a:solidFill>
                <a:srgbClr val="000000"/>
              </a:solidFill>
            </a:ln>
          </p:spPr>
          <p:txBody>
            <a:bodyPr wrap="square" lIns="0" tIns="0" rIns="0" bIns="0" rtlCol="0"/>
            <a:lstStyle/>
            <a:p>
              <a:endParaRPr sz="2400"/>
            </a:p>
          </p:txBody>
        </p:sp>
      </p:grpSp>
      <p:sp>
        <p:nvSpPr>
          <p:cNvPr id="117" name="object 117"/>
          <p:cNvSpPr txBox="1"/>
          <p:nvPr/>
        </p:nvSpPr>
        <p:spPr>
          <a:xfrm>
            <a:off x="10739065" y="5488346"/>
            <a:ext cx="655320" cy="42648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a:t>
            </a:r>
            <a:r>
              <a:rPr sz="1333" b="1" dirty="0">
                <a:latin typeface="Calibri"/>
                <a:cs typeface="Calibri"/>
              </a:rPr>
              <a:t>m</a:t>
            </a:r>
            <a:r>
              <a:rPr sz="1333" b="1" spc="-7" dirty="0">
                <a:latin typeface="Calibri"/>
                <a:cs typeface="Calibri"/>
              </a:rPr>
              <a:t>RW</a:t>
            </a:r>
            <a:endParaRPr sz="1333">
              <a:latin typeface="Calibri"/>
              <a:cs typeface="Calibri"/>
            </a:endParaRPr>
          </a:p>
          <a:p>
            <a:pPr marL="16933"/>
            <a:r>
              <a:rPr sz="1333" b="1" spc="-7" dirty="0">
                <a:solidFill>
                  <a:srgbClr val="FFC000"/>
                </a:solidFill>
                <a:latin typeface="Calibri"/>
                <a:cs typeface="Calibri"/>
              </a:rPr>
              <a:t>=Read</a:t>
            </a:r>
            <a:endParaRPr sz="1333">
              <a:latin typeface="Calibri"/>
              <a:cs typeface="Calibri"/>
            </a:endParaRPr>
          </a:p>
        </p:txBody>
      </p:sp>
      <p:grpSp>
        <p:nvGrpSpPr>
          <p:cNvPr id="118" name="object 118"/>
          <p:cNvGrpSpPr/>
          <p:nvPr/>
        </p:nvGrpSpPr>
        <p:grpSpPr>
          <a:xfrm>
            <a:off x="3316223" y="1133855"/>
            <a:ext cx="2831253" cy="2214880"/>
            <a:chOff x="2487167" y="850391"/>
            <a:chExt cx="2123440" cy="1661160"/>
          </a:xfrm>
        </p:grpSpPr>
        <p:pic>
          <p:nvPicPr>
            <p:cNvPr id="119" name="object 119"/>
            <p:cNvPicPr/>
            <p:nvPr/>
          </p:nvPicPr>
          <p:blipFill>
            <a:blip r:embed="rId2" cstate="print"/>
            <a:stretch>
              <a:fillRect/>
            </a:stretch>
          </p:blipFill>
          <p:spPr>
            <a:xfrm>
              <a:off x="2487167" y="850391"/>
              <a:ext cx="2122931" cy="1661159"/>
            </a:xfrm>
            <a:prstGeom prst="rect">
              <a:avLst/>
            </a:prstGeom>
          </p:spPr>
        </p:pic>
        <p:pic>
          <p:nvPicPr>
            <p:cNvPr id="120" name="object 120"/>
            <p:cNvPicPr/>
            <p:nvPr/>
          </p:nvPicPr>
          <p:blipFill>
            <a:blip r:embed="rId3" cstate="print"/>
            <a:stretch>
              <a:fillRect/>
            </a:stretch>
          </p:blipFill>
          <p:spPr>
            <a:xfrm>
              <a:off x="3319271" y="2289047"/>
              <a:ext cx="554735" cy="207263"/>
            </a:xfrm>
            <a:prstGeom prst="rect">
              <a:avLst/>
            </a:prstGeom>
          </p:spPr>
        </p:pic>
      </p:grpSp>
      <p:grpSp>
        <p:nvGrpSpPr>
          <p:cNvPr id="121" name="object 121"/>
          <p:cNvGrpSpPr/>
          <p:nvPr/>
        </p:nvGrpSpPr>
        <p:grpSpPr>
          <a:xfrm>
            <a:off x="3403597" y="1221236"/>
            <a:ext cx="8768079" cy="4328160"/>
            <a:chOff x="2552697" y="915927"/>
            <a:chExt cx="6576059" cy="3246120"/>
          </a:xfrm>
        </p:grpSpPr>
        <p:sp>
          <p:nvSpPr>
            <p:cNvPr id="122" name="object 122"/>
            <p:cNvSpPr/>
            <p:nvPr/>
          </p:nvSpPr>
          <p:spPr>
            <a:xfrm>
              <a:off x="2590797" y="954027"/>
              <a:ext cx="1915795" cy="1454150"/>
            </a:xfrm>
            <a:custGeom>
              <a:avLst/>
              <a:gdLst/>
              <a:ahLst/>
              <a:cxnLst/>
              <a:rect l="l" t="t" r="r" b="b"/>
              <a:pathLst>
                <a:path w="1915795" h="1454150">
                  <a:moveTo>
                    <a:pt x="874547" y="1435011"/>
                  </a:moveTo>
                  <a:lnTo>
                    <a:pt x="874204" y="1384545"/>
                  </a:lnTo>
                  <a:lnTo>
                    <a:pt x="873860" y="1334080"/>
                  </a:lnTo>
                  <a:lnTo>
                    <a:pt x="873516" y="1283615"/>
                  </a:lnTo>
                  <a:lnTo>
                    <a:pt x="873171" y="1233149"/>
                  </a:lnTo>
                  <a:lnTo>
                    <a:pt x="872827" y="1182683"/>
                  </a:lnTo>
                  <a:lnTo>
                    <a:pt x="872482" y="1132217"/>
                  </a:lnTo>
                  <a:lnTo>
                    <a:pt x="872138" y="1081751"/>
                  </a:lnTo>
                  <a:lnTo>
                    <a:pt x="871793" y="1031284"/>
                  </a:lnTo>
                  <a:lnTo>
                    <a:pt x="871449" y="980817"/>
                  </a:lnTo>
                  <a:lnTo>
                    <a:pt x="871105" y="930349"/>
                  </a:lnTo>
                  <a:lnTo>
                    <a:pt x="870762" y="879881"/>
                  </a:lnTo>
                  <a:lnTo>
                    <a:pt x="1162278" y="879881"/>
                  </a:lnTo>
                  <a:lnTo>
                    <a:pt x="1582508" y="706170"/>
                  </a:lnTo>
                  <a:lnTo>
                    <a:pt x="1915667" y="709955"/>
                  </a:lnTo>
                  <a:lnTo>
                    <a:pt x="1911883" y="0"/>
                  </a:lnTo>
                  <a:lnTo>
                    <a:pt x="15151" y="11328"/>
                  </a:lnTo>
                  <a:lnTo>
                    <a:pt x="0" y="1453895"/>
                  </a:lnTo>
                  <a:lnTo>
                    <a:pt x="552742" y="1453895"/>
                  </a:lnTo>
                </a:path>
              </a:pathLst>
            </a:custGeom>
            <a:ln w="76200">
              <a:solidFill>
                <a:srgbClr val="D7E055"/>
              </a:solidFill>
            </a:ln>
          </p:spPr>
          <p:txBody>
            <a:bodyPr wrap="square" lIns="0" tIns="0" rIns="0" bIns="0" rtlCol="0"/>
            <a:lstStyle/>
            <a:p>
              <a:endParaRPr sz="2400"/>
            </a:p>
          </p:txBody>
        </p:sp>
        <p:pic>
          <p:nvPicPr>
            <p:cNvPr id="123" name="object 123"/>
            <p:cNvPicPr/>
            <p:nvPr/>
          </p:nvPicPr>
          <p:blipFill>
            <a:blip r:embed="rId4" cstate="print"/>
            <a:stretch>
              <a:fillRect/>
            </a:stretch>
          </p:blipFill>
          <p:spPr>
            <a:xfrm>
              <a:off x="4585715" y="3488435"/>
              <a:ext cx="542543" cy="207263"/>
            </a:xfrm>
            <a:prstGeom prst="rect">
              <a:avLst/>
            </a:prstGeom>
          </p:spPr>
        </p:pic>
        <p:sp>
          <p:nvSpPr>
            <p:cNvPr id="124" name="object 124"/>
            <p:cNvSpPr/>
            <p:nvPr/>
          </p:nvSpPr>
          <p:spPr>
            <a:xfrm>
              <a:off x="4651248" y="3592067"/>
              <a:ext cx="373380" cy="0"/>
            </a:xfrm>
            <a:custGeom>
              <a:avLst/>
              <a:gdLst/>
              <a:ahLst/>
              <a:cxnLst/>
              <a:rect l="l" t="t" r="r" b="b"/>
              <a:pathLst>
                <a:path w="373379">
                  <a:moveTo>
                    <a:pt x="0" y="0"/>
                  </a:moveTo>
                  <a:lnTo>
                    <a:pt x="373380" y="0"/>
                  </a:lnTo>
                </a:path>
              </a:pathLst>
            </a:custGeom>
            <a:ln w="76200">
              <a:solidFill>
                <a:srgbClr val="D7E055"/>
              </a:solidFill>
            </a:ln>
          </p:spPr>
          <p:txBody>
            <a:bodyPr wrap="square" lIns="0" tIns="0" rIns="0" bIns="0" rtlCol="0"/>
            <a:lstStyle/>
            <a:p>
              <a:endParaRPr sz="2400"/>
            </a:p>
          </p:txBody>
        </p:sp>
        <p:pic>
          <p:nvPicPr>
            <p:cNvPr id="125" name="object 125"/>
            <p:cNvPicPr/>
            <p:nvPr/>
          </p:nvPicPr>
          <p:blipFill>
            <a:blip r:embed="rId5" cstate="print"/>
            <a:stretch>
              <a:fillRect/>
            </a:stretch>
          </p:blipFill>
          <p:spPr>
            <a:xfrm>
              <a:off x="4376927" y="2468879"/>
              <a:ext cx="384047" cy="207263"/>
            </a:xfrm>
            <a:prstGeom prst="rect">
              <a:avLst/>
            </a:prstGeom>
          </p:spPr>
        </p:pic>
        <p:sp>
          <p:nvSpPr>
            <p:cNvPr id="126" name="object 126"/>
            <p:cNvSpPr/>
            <p:nvPr/>
          </p:nvSpPr>
          <p:spPr>
            <a:xfrm>
              <a:off x="4480560" y="2572511"/>
              <a:ext cx="177165" cy="0"/>
            </a:xfrm>
            <a:custGeom>
              <a:avLst/>
              <a:gdLst/>
              <a:ahLst/>
              <a:cxnLst/>
              <a:rect l="l" t="t" r="r" b="b"/>
              <a:pathLst>
                <a:path w="177164">
                  <a:moveTo>
                    <a:pt x="0" y="0"/>
                  </a:moveTo>
                  <a:lnTo>
                    <a:pt x="176784" y="0"/>
                  </a:lnTo>
                </a:path>
              </a:pathLst>
            </a:custGeom>
            <a:ln w="76200">
              <a:solidFill>
                <a:srgbClr val="D7E055"/>
              </a:solidFill>
            </a:ln>
          </p:spPr>
          <p:txBody>
            <a:bodyPr wrap="square" lIns="0" tIns="0" rIns="0" bIns="0" rtlCol="0"/>
            <a:lstStyle/>
            <a:p>
              <a:endParaRPr sz="2400"/>
            </a:p>
          </p:txBody>
        </p:sp>
        <p:pic>
          <p:nvPicPr>
            <p:cNvPr id="127" name="object 127"/>
            <p:cNvPicPr/>
            <p:nvPr/>
          </p:nvPicPr>
          <p:blipFill>
            <a:blip r:embed="rId6" cstate="print"/>
            <a:stretch>
              <a:fillRect/>
            </a:stretch>
          </p:blipFill>
          <p:spPr>
            <a:xfrm>
              <a:off x="4539995" y="2478024"/>
              <a:ext cx="1098803" cy="207263"/>
            </a:xfrm>
            <a:prstGeom prst="rect">
              <a:avLst/>
            </a:prstGeom>
          </p:spPr>
        </p:pic>
        <p:sp>
          <p:nvSpPr>
            <p:cNvPr id="128" name="object 128"/>
            <p:cNvSpPr/>
            <p:nvPr/>
          </p:nvSpPr>
          <p:spPr>
            <a:xfrm>
              <a:off x="4643627" y="2581655"/>
              <a:ext cx="891540" cy="0"/>
            </a:xfrm>
            <a:custGeom>
              <a:avLst/>
              <a:gdLst/>
              <a:ahLst/>
              <a:cxnLst/>
              <a:rect l="l" t="t" r="r" b="b"/>
              <a:pathLst>
                <a:path w="891539">
                  <a:moveTo>
                    <a:pt x="0" y="0"/>
                  </a:moveTo>
                  <a:lnTo>
                    <a:pt x="891540" y="0"/>
                  </a:lnTo>
                </a:path>
              </a:pathLst>
            </a:custGeom>
            <a:ln w="76200">
              <a:solidFill>
                <a:srgbClr val="D7E055"/>
              </a:solidFill>
            </a:ln>
          </p:spPr>
          <p:txBody>
            <a:bodyPr wrap="square" lIns="0" tIns="0" rIns="0" bIns="0" rtlCol="0"/>
            <a:lstStyle/>
            <a:p>
              <a:endParaRPr sz="2400"/>
            </a:p>
          </p:txBody>
        </p:sp>
        <p:pic>
          <p:nvPicPr>
            <p:cNvPr id="129" name="object 129"/>
            <p:cNvPicPr/>
            <p:nvPr/>
          </p:nvPicPr>
          <p:blipFill>
            <a:blip r:embed="rId6" cstate="print"/>
            <a:stretch>
              <a:fillRect/>
            </a:stretch>
          </p:blipFill>
          <p:spPr>
            <a:xfrm>
              <a:off x="4546092" y="2266188"/>
              <a:ext cx="1098803" cy="207263"/>
            </a:xfrm>
            <a:prstGeom prst="rect">
              <a:avLst/>
            </a:prstGeom>
          </p:spPr>
        </p:pic>
        <p:sp>
          <p:nvSpPr>
            <p:cNvPr id="130" name="object 130"/>
            <p:cNvSpPr/>
            <p:nvPr/>
          </p:nvSpPr>
          <p:spPr>
            <a:xfrm>
              <a:off x="4649723" y="2369819"/>
              <a:ext cx="891540" cy="0"/>
            </a:xfrm>
            <a:custGeom>
              <a:avLst/>
              <a:gdLst/>
              <a:ahLst/>
              <a:cxnLst/>
              <a:rect l="l" t="t" r="r" b="b"/>
              <a:pathLst>
                <a:path w="891539">
                  <a:moveTo>
                    <a:pt x="0" y="0"/>
                  </a:moveTo>
                  <a:lnTo>
                    <a:pt x="891540" y="0"/>
                  </a:lnTo>
                </a:path>
              </a:pathLst>
            </a:custGeom>
            <a:ln w="76200">
              <a:solidFill>
                <a:srgbClr val="D7E055"/>
              </a:solidFill>
            </a:ln>
          </p:spPr>
          <p:txBody>
            <a:bodyPr wrap="square" lIns="0" tIns="0" rIns="0" bIns="0" rtlCol="0"/>
            <a:lstStyle/>
            <a:p>
              <a:endParaRPr sz="2400"/>
            </a:p>
          </p:txBody>
        </p:sp>
        <p:pic>
          <p:nvPicPr>
            <p:cNvPr id="131" name="object 131"/>
            <p:cNvPicPr/>
            <p:nvPr/>
          </p:nvPicPr>
          <p:blipFill>
            <a:blip r:embed="rId7" cstate="print"/>
            <a:stretch>
              <a:fillRect/>
            </a:stretch>
          </p:blipFill>
          <p:spPr>
            <a:xfrm>
              <a:off x="4535424" y="2305811"/>
              <a:ext cx="211835" cy="1856231"/>
            </a:xfrm>
            <a:prstGeom prst="rect">
              <a:avLst/>
            </a:prstGeom>
          </p:spPr>
        </p:pic>
        <p:sp>
          <p:nvSpPr>
            <p:cNvPr id="132" name="object 132"/>
            <p:cNvSpPr/>
            <p:nvPr/>
          </p:nvSpPr>
          <p:spPr>
            <a:xfrm>
              <a:off x="4639057" y="2371344"/>
              <a:ext cx="5080" cy="1687830"/>
            </a:xfrm>
            <a:custGeom>
              <a:avLst/>
              <a:gdLst/>
              <a:ahLst/>
              <a:cxnLst/>
              <a:rect l="l" t="t" r="r" b="b"/>
              <a:pathLst>
                <a:path w="5079" h="1687829">
                  <a:moveTo>
                    <a:pt x="4584" y="0"/>
                  </a:moveTo>
                  <a:lnTo>
                    <a:pt x="0" y="1687372"/>
                  </a:lnTo>
                </a:path>
              </a:pathLst>
            </a:custGeom>
            <a:ln w="76200">
              <a:solidFill>
                <a:srgbClr val="D7E055"/>
              </a:solidFill>
            </a:ln>
          </p:spPr>
          <p:txBody>
            <a:bodyPr wrap="square" lIns="0" tIns="0" rIns="0" bIns="0" rtlCol="0"/>
            <a:lstStyle/>
            <a:p>
              <a:endParaRPr sz="2400"/>
            </a:p>
          </p:txBody>
        </p:sp>
        <p:pic>
          <p:nvPicPr>
            <p:cNvPr id="133" name="object 133"/>
            <p:cNvPicPr/>
            <p:nvPr/>
          </p:nvPicPr>
          <p:blipFill>
            <a:blip r:embed="rId6" cstate="print"/>
            <a:stretch>
              <a:fillRect/>
            </a:stretch>
          </p:blipFill>
          <p:spPr>
            <a:xfrm>
              <a:off x="4535423" y="2683764"/>
              <a:ext cx="1098803" cy="207263"/>
            </a:xfrm>
            <a:prstGeom prst="rect">
              <a:avLst/>
            </a:prstGeom>
          </p:spPr>
        </p:pic>
        <p:sp>
          <p:nvSpPr>
            <p:cNvPr id="134" name="object 134"/>
            <p:cNvSpPr/>
            <p:nvPr/>
          </p:nvSpPr>
          <p:spPr>
            <a:xfrm>
              <a:off x="4639055" y="2787395"/>
              <a:ext cx="891540" cy="0"/>
            </a:xfrm>
            <a:custGeom>
              <a:avLst/>
              <a:gdLst/>
              <a:ahLst/>
              <a:cxnLst/>
              <a:rect l="l" t="t" r="r" b="b"/>
              <a:pathLst>
                <a:path w="891539">
                  <a:moveTo>
                    <a:pt x="0" y="0"/>
                  </a:moveTo>
                  <a:lnTo>
                    <a:pt x="891540" y="0"/>
                  </a:lnTo>
                </a:path>
              </a:pathLst>
            </a:custGeom>
            <a:ln w="76200">
              <a:solidFill>
                <a:srgbClr val="D7E055"/>
              </a:solidFill>
            </a:ln>
          </p:spPr>
          <p:txBody>
            <a:bodyPr wrap="square" lIns="0" tIns="0" rIns="0" bIns="0" rtlCol="0"/>
            <a:lstStyle/>
            <a:p>
              <a:endParaRPr sz="2400"/>
            </a:p>
          </p:txBody>
        </p:sp>
        <p:sp>
          <p:nvSpPr>
            <p:cNvPr id="135" name="object 135"/>
            <p:cNvSpPr/>
            <p:nvPr/>
          </p:nvSpPr>
          <p:spPr>
            <a:xfrm>
              <a:off x="3384804" y="2392680"/>
              <a:ext cx="386080" cy="0"/>
            </a:xfrm>
            <a:custGeom>
              <a:avLst/>
              <a:gdLst/>
              <a:ahLst/>
              <a:cxnLst/>
              <a:rect l="l" t="t" r="r" b="b"/>
              <a:pathLst>
                <a:path w="386079">
                  <a:moveTo>
                    <a:pt x="0" y="0"/>
                  </a:moveTo>
                  <a:lnTo>
                    <a:pt x="385572" y="0"/>
                  </a:lnTo>
                </a:path>
              </a:pathLst>
            </a:custGeom>
            <a:ln w="76200">
              <a:solidFill>
                <a:srgbClr val="D7E055"/>
              </a:solidFill>
            </a:ln>
          </p:spPr>
          <p:txBody>
            <a:bodyPr wrap="square" lIns="0" tIns="0" rIns="0" bIns="0" rtlCol="0"/>
            <a:lstStyle/>
            <a:p>
              <a:endParaRPr sz="2400"/>
            </a:p>
          </p:txBody>
        </p:sp>
        <p:pic>
          <p:nvPicPr>
            <p:cNvPr id="136" name="object 136"/>
            <p:cNvPicPr/>
            <p:nvPr/>
          </p:nvPicPr>
          <p:blipFill>
            <a:blip r:embed="rId8" cstate="print"/>
            <a:stretch>
              <a:fillRect/>
            </a:stretch>
          </p:blipFill>
          <p:spPr>
            <a:xfrm>
              <a:off x="5533644" y="2866644"/>
              <a:ext cx="1808987" cy="851915"/>
            </a:xfrm>
            <a:prstGeom prst="rect">
              <a:avLst/>
            </a:prstGeom>
          </p:spPr>
        </p:pic>
        <p:sp>
          <p:nvSpPr>
            <p:cNvPr id="137" name="object 137"/>
            <p:cNvSpPr/>
            <p:nvPr/>
          </p:nvSpPr>
          <p:spPr>
            <a:xfrm>
              <a:off x="5599176" y="2970272"/>
              <a:ext cx="1676400" cy="645160"/>
            </a:xfrm>
            <a:custGeom>
              <a:avLst/>
              <a:gdLst/>
              <a:ahLst/>
              <a:cxnLst/>
              <a:rect l="l" t="t" r="r" b="b"/>
              <a:pathLst>
                <a:path w="1676400" h="645160">
                  <a:moveTo>
                    <a:pt x="0" y="634961"/>
                  </a:moveTo>
                  <a:lnTo>
                    <a:pt x="1172679" y="644651"/>
                  </a:lnTo>
                  <a:lnTo>
                    <a:pt x="1172679" y="121183"/>
                  </a:lnTo>
                  <a:lnTo>
                    <a:pt x="1345958" y="116331"/>
                  </a:lnTo>
                  <a:lnTo>
                    <a:pt x="1491030" y="4851"/>
                  </a:lnTo>
                  <a:lnTo>
                    <a:pt x="1676400" y="0"/>
                  </a:lnTo>
                </a:path>
              </a:pathLst>
            </a:custGeom>
            <a:ln w="76200">
              <a:solidFill>
                <a:srgbClr val="D7E055"/>
              </a:solidFill>
            </a:ln>
          </p:spPr>
          <p:txBody>
            <a:bodyPr wrap="square" lIns="0" tIns="0" rIns="0" bIns="0" rtlCol="0"/>
            <a:lstStyle/>
            <a:p>
              <a:endParaRPr sz="2400"/>
            </a:p>
          </p:txBody>
        </p:sp>
        <p:pic>
          <p:nvPicPr>
            <p:cNvPr id="138" name="object 138"/>
            <p:cNvPicPr/>
            <p:nvPr/>
          </p:nvPicPr>
          <p:blipFill>
            <a:blip r:embed="rId9" cstate="print"/>
            <a:stretch>
              <a:fillRect/>
            </a:stretch>
          </p:blipFill>
          <p:spPr>
            <a:xfrm>
              <a:off x="6335268" y="2429255"/>
              <a:ext cx="1082027" cy="207263"/>
            </a:xfrm>
            <a:prstGeom prst="rect">
              <a:avLst/>
            </a:prstGeom>
          </p:spPr>
        </p:pic>
        <p:sp>
          <p:nvSpPr>
            <p:cNvPr id="139" name="object 139"/>
            <p:cNvSpPr/>
            <p:nvPr/>
          </p:nvSpPr>
          <p:spPr>
            <a:xfrm>
              <a:off x="6438900" y="2532888"/>
              <a:ext cx="875030" cy="0"/>
            </a:xfrm>
            <a:custGeom>
              <a:avLst/>
              <a:gdLst/>
              <a:ahLst/>
              <a:cxnLst/>
              <a:rect l="l" t="t" r="r" b="b"/>
              <a:pathLst>
                <a:path w="875029">
                  <a:moveTo>
                    <a:pt x="0" y="0"/>
                  </a:moveTo>
                  <a:lnTo>
                    <a:pt x="874776" y="0"/>
                  </a:lnTo>
                </a:path>
              </a:pathLst>
            </a:custGeom>
            <a:ln w="76200">
              <a:solidFill>
                <a:srgbClr val="D7E055"/>
              </a:solidFill>
            </a:ln>
          </p:spPr>
          <p:txBody>
            <a:bodyPr wrap="square" lIns="0" tIns="0" rIns="0" bIns="0" rtlCol="0"/>
            <a:lstStyle/>
            <a:p>
              <a:endParaRPr sz="2400"/>
            </a:p>
          </p:txBody>
        </p:sp>
        <p:pic>
          <p:nvPicPr>
            <p:cNvPr id="140" name="object 140"/>
            <p:cNvPicPr/>
            <p:nvPr/>
          </p:nvPicPr>
          <p:blipFill>
            <a:blip r:embed="rId10" cstate="print"/>
            <a:stretch>
              <a:fillRect/>
            </a:stretch>
          </p:blipFill>
          <p:spPr>
            <a:xfrm>
              <a:off x="7211568" y="2683764"/>
              <a:ext cx="591310" cy="413003"/>
            </a:xfrm>
            <a:prstGeom prst="rect">
              <a:avLst/>
            </a:prstGeom>
          </p:spPr>
        </p:pic>
        <p:sp>
          <p:nvSpPr>
            <p:cNvPr id="141" name="object 141"/>
            <p:cNvSpPr/>
            <p:nvPr/>
          </p:nvSpPr>
          <p:spPr>
            <a:xfrm>
              <a:off x="7294030" y="2787873"/>
              <a:ext cx="405765" cy="209550"/>
            </a:xfrm>
            <a:custGeom>
              <a:avLst/>
              <a:gdLst/>
              <a:ahLst/>
              <a:cxnLst/>
              <a:rect l="l" t="t" r="r" b="b"/>
              <a:pathLst>
                <a:path w="405765" h="209550">
                  <a:moveTo>
                    <a:pt x="0" y="209295"/>
                  </a:moveTo>
                  <a:lnTo>
                    <a:pt x="405752" y="0"/>
                  </a:lnTo>
                </a:path>
              </a:pathLst>
            </a:custGeom>
            <a:ln w="76200">
              <a:solidFill>
                <a:srgbClr val="D7E055"/>
              </a:solidFill>
            </a:ln>
          </p:spPr>
          <p:txBody>
            <a:bodyPr wrap="square" lIns="0" tIns="0" rIns="0" bIns="0" rtlCol="0"/>
            <a:lstStyle/>
            <a:p>
              <a:endParaRPr sz="2400"/>
            </a:p>
          </p:txBody>
        </p:sp>
        <p:pic>
          <p:nvPicPr>
            <p:cNvPr id="142" name="object 142"/>
            <p:cNvPicPr/>
            <p:nvPr/>
          </p:nvPicPr>
          <p:blipFill>
            <a:blip r:embed="rId11" cstate="print"/>
            <a:stretch>
              <a:fillRect/>
            </a:stretch>
          </p:blipFill>
          <p:spPr>
            <a:xfrm>
              <a:off x="7591044" y="2679192"/>
              <a:ext cx="431291" cy="207263"/>
            </a:xfrm>
            <a:prstGeom prst="rect">
              <a:avLst/>
            </a:prstGeom>
          </p:spPr>
        </p:pic>
        <p:sp>
          <p:nvSpPr>
            <p:cNvPr id="143" name="object 143"/>
            <p:cNvSpPr/>
            <p:nvPr/>
          </p:nvSpPr>
          <p:spPr>
            <a:xfrm>
              <a:off x="7656575" y="2782823"/>
              <a:ext cx="262255" cy="0"/>
            </a:xfrm>
            <a:custGeom>
              <a:avLst/>
              <a:gdLst/>
              <a:ahLst/>
              <a:cxnLst/>
              <a:rect l="l" t="t" r="r" b="b"/>
              <a:pathLst>
                <a:path w="262254">
                  <a:moveTo>
                    <a:pt x="0" y="0"/>
                  </a:moveTo>
                  <a:lnTo>
                    <a:pt x="262128" y="0"/>
                  </a:lnTo>
                </a:path>
              </a:pathLst>
            </a:custGeom>
            <a:ln w="76200">
              <a:solidFill>
                <a:srgbClr val="D7E055"/>
              </a:solidFill>
            </a:ln>
          </p:spPr>
          <p:txBody>
            <a:bodyPr wrap="square" lIns="0" tIns="0" rIns="0" bIns="0" rtlCol="0"/>
            <a:lstStyle/>
            <a:p>
              <a:endParaRPr sz="2400"/>
            </a:p>
          </p:txBody>
        </p:sp>
        <p:pic>
          <p:nvPicPr>
            <p:cNvPr id="144" name="object 144"/>
            <p:cNvPicPr/>
            <p:nvPr/>
          </p:nvPicPr>
          <p:blipFill>
            <a:blip r:embed="rId12" cstate="print"/>
            <a:stretch>
              <a:fillRect/>
            </a:stretch>
          </p:blipFill>
          <p:spPr>
            <a:xfrm>
              <a:off x="8555736" y="2346960"/>
              <a:ext cx="310895" cy="207263"/>
            </a:xfrm>
            <a:prstGeom prst="rect">
              <a:avLst/>
            </a:prstGeom>
          </p:spPr>
        </p:pic>
        <p:sp>
          <p:nvSpPr>
            <p:cNvPr id="145" name="object 145"/>
            <p:cNvSpPr/>
            <p:nvPr/>
          </p:nvSpPr>
          <p:spPr>
            <a:xfrm>
              <a:off x="8659368" y="2450591"/>
              <a:ext cx="104139" cy="0"/>
            </a:xfrm>
            <a:custGeom>
              <a:avLst/>
              <a:gdLst/>
              <a:ahLst/>
              <a:cxnLst/>
              <a:rect l="l" t="t" r="r" b="b"/>
              <a:pathLst>
                <a:path w="104140">
                  <a:moveTo>
                    <a:pt x="0" y="0"/>
                  </a:moveTo>
                  <a:lnTo>
                    <a:pt x="103632" y="0"/>
                  </a:lnTo>
                </a:path>
              </a:pathLst>
            </a:custGeom>
            <a:ln w="76200">
              <a:solidFill>
                <a:srgbClr val="D7E055"/>
              </a:solidFill>
            </a:ln>
          </p:spPr>
          <p:txBody>
            <a:bodyPr wrap="square" lIns="0" tIns="0" rIns="0" bIns="0" rtlCol="0"/>
            <a:lstStyle/>
            <a:p>
              <a:endParaRPr sz="2400"/>
            </a:p>
          </p:txBody>
        </p:sp>
        <p:pic>
          <p:nvPicPr>
            <p:cNvPr id="146" name="object 146"/>
            <p:cNvPicPr/>
            <p:nvPr/>
          </p:nvPicPr>
          <p:blipFill>
            <a:blip r:embed="rId13" cstate="print"/>
            <a:stretch>
              <a:fillRect/>
            </a:stretch>
          </p:blipFill>
          <p:spPr>
            <a:xfrm>
              <a:off x="8674607" y="2255519"/>
              <a:ext cx="358139" cy="291083"/>
            </a:xfrm>
            <a:prstGeom prst="rect">
              <a:avLst/>
            </a:prstGeom>
          </p:spPr>
        </p:pic>
        <p:sp>
          <p:nvSpPr>
            <p:cNvPr id="147" name="object 147"/>
            <p:cNvSpPr/>
            <p:nvPr/>
          </p:nvSpPr>
          <p:spPr>
            <a:xfrm>
              <a:off x="8757277" y="2358803"/>
              <a:ext cx="172720" cy="89535"/>
            </a:xfrm>
            <a:custGeom>
              <a:avLst/>
              <a:gdLst/>
              <a:ahLst/>
              <a:cxnLst/>
              <a:rect l="l" t="t" r="r" b="b"/>
              <a:pathLst>
                <a:path w="172720" h="89535">
                  <a:moveTo>
                    <a:pt x="0" y="88976"/>
                  </a:moveTo>
                  <a:lnTo>
                    <a:pt x="172504" y="0"/>
                  </a:lnTo>
                </a:path>
              </a:pathLst>
            </a:custGeom>
            <a:ln w="76200">
              <a:solidFill>
                <a:srgbClr val="D7E055"/>
              </a:solidFill>
            </a:ln>
          </p:spPr>
          <p:txBody>
            <a:bodyPr wrap="square" lIns="0" tIns="0" rIns="0" bIns="0" rtlCol="0"/>
            <a:lstStyle/>
            <a:p>
              <a:endParaRPr sz="2400"/>
            </a:p>
          </p:txBody>
        </p:sp>
        <p:pic>
          <p:nvPicPr>
            <p:cNvPr id="148" name="object 148"/>
            <p:cNvPicPr/>
            <p:nvPr/>
          </p:nvPicPr>
          <p:blipFill>
            <a:blip r:embed="rId14" cstate="print"/>
            <a:stretch>
              <a:fillRect/>
            </a:stretch>
          </p:blipFill>
          <p:spPr>
            <a:xfrm>
              <a:off x="4806695" y="1210056"/>
              <a:ext cx="4322063" cy="1254251"/>
            </a:xfrm>
            <a:prstGeom prst="rect">
              <a:avLst/>
            </a:prstGeom>
          </p:spPr>
        </p:pic>
      </p:grpSp>
      <p:sp>
        <p:nvSpPr>
          <p:cNvPr id="149" name="object 149"/>
          <p:cNvSpPr txBox="1"/>
          <p:nvPr/>
        </p:nvSpPr>
        <p:spPr>
          <a:xfrm>
            <a:off x="11317585" y="4450311"/>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50" name="object 150"/>
          <p:cNvGrpSpPr/>
          <p:nvPr/>
        </p:nvGrpSpPr>
        <p:grpSpPr>
          <a:xfrm>
            <a:off x="9231375" y="4139183"/>
            <a:ext cx="276860" cy="1349587"/>
            <a:chOff x="6923531" y="3104387"/>
            <a:chExt cx="207645" cy="1012190"/>
          </a:xfrm>
        </p:grpSpPr>
        <p:pic>
          <p:nvPicPr>
            <p:cNvPr id="151" name="object 151"/>
            <p:cNvPicPr/>
            <p:nvPr/>
          </p:nvPicPr>
          <p:blipFill>
            <a:blip r:embed="rId15" cstate="print"/>
            <a:stretch>
              <a:fillRect/>
            </a:stretch>
          </p:blipFill>
          <p:spPr>
            <a:xfrm>
              <a:off x="6923531" y="3104387"/>
              <a:ext cx="207263" cy="1011935"/>
            </a:xfrm>
            <a:prstGeom prst="rect">
              <a:avLst/>
            </a:prstGeom>
          </p:spPr>
        </p:pic>
        <p:sp>
          <p:nvSpPr>
            <p:cNvPr id="152" name="object 152"/>
            <p:cNvSpPr/>
            <p:nvPr/>
          </p:nvSpPr>
          <p:spPr>
            <a:xfrm>
              <a:off x="7027163" y="3208023"/>
              <a:ext cx="0" cy="843915"/>
            </a:xfrm>
            <a:custGeom>
              <a:avLst/>
              <a:gdLst/>
              <a:ahLst/>
              <a:cxnLst/>
              <a:rect l="l" t="t" r="r" b="b"/>
              <a:pathLst>
                <a:path h="843914">
                  <a:moveTo>
                    <a:pt x="0" y="843381"/>
                  </a:moveTo>
                  <a:lnTo>
                    <a:pt x="0" y="0"/>
                  </a:lnTo>
                </a:path>
              </a:pathLst>
            </a:custGeom>
            <a:ln w="76200">
              <a:solidFill>
                <a:srgbClr val="D7E055"/>
              </a:solidFill>
            </a:ln>
          </p:spPr>
          <p:txBody>
            <a:bodyPr wrap="square" lIns="0" tIns="0" rIns="0" bIns="0" rtlCol="0"/>
            <a:lstStyle/>
            <a:p>
              <a:endParaRPr sz="2400"/>
            </a:p>
          </p:txBody>
        </p:sp>
      </p:grpSp>
      <p:grpSp>
        <p:nvGrpSpPr>
          <p:cNvPr id="153" name="object 153"/>
          <p:cNvGrpSpPr/>
          <p:nvPr/>
        </p:nvGrpSpPr>
        <p:grpSpPr>
          <a:xfrm>
            <a:off x="6943344" y="3304031"/>
            <a:ext cx="5015653" cy="2204719"/>
            <a:chOff x="5207508" y="2478023"/>
            <a:chExt cx="3761740" cy="1653539"/>
          </a:xfrm>
        </p:grpSpPr>
        <p:sp>
          <p:nvSpPr>
            <p:cNvPr id="154" name="object 154"/>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55" name="object 155"/>
            <p:cNvSpPr/>
            <p:nvPr/>
          </p:nvSpPr>
          <p:spPr>
            <a:xfrm>
              <a:off x="8458961" y="33916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56" name="object 156"/>
            <p:cNvSpPr/>
            <p:nvPr/>
          </p:nvSpPr>
          <p:spPr>
            <a:xfrm>
              <a:off x="8865870" y="2585281"/>
              <a:ext cx="0" cy="1474470"/>
            </a:xfrm>
            <a:custGeom>
              <a:avLst/>
              <a:gdLst/>
              <a:ahLst/>
              <a:cxnLst/>
              <a:rect l="l" t="t" r="r" b="b"/>
              <a:pathLst>
                <a:path h="1474470">
                  <a:moveTo>
                    <a:pt x="0" y="1473873"/>
                  </a:moveTo>
                  <a:lnTo>
                    <a:pt x="0" y="0"/>
                  </a:lnTo>
                </a:path>
              </a:pathLst>
            </a:custGeom>
            <a:ln w="28575">
              <a:solidFill>
                <a:srgbClr val="000000"/>
              </a:solidFill>
            </a:ln>
          </p:spPr>
          <p:txBody>
            <a:bodyPr wrap="square" lIns="0" tIns="0" rIns="0" bIns="0" rtlCol="0"/>
            <a:lstStyle/>
            <a:p>
              <a:endParaRPr sz="2400"/>
            </a:p>
          </p:txBody>
        </p:sp>
        <p:sp>
          <p:nvSpPr>
            <p:cNvPr id="157" name="object 157"/>
            <p:cNvSpPr/>
            <p:nvPr/>
          </p:nvSpPr>
          <p:spPr>
            <a:xfrm>
              <a:off x="8823011" y="2513835"/>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pic>
          <p:nvPicPr>
            <p:cNvPr id="158" name="object 158"/>
            <p:cNvPicPr/>
            <p:nvPr/>
          </p:nvPicPr>
          <p:blipFill>
            <a:blip r:embed="rId16" cstate="print"/>
            <a:stretch>
              <a:fillRect/>
            </a:stretch>
          </p:blipFill>
          <p:spPr>
            <a:xfrm>
              <a:off x="5207508" y="3761231"/>
              <a:ext cx="207263" cy="342899"/>
            </a:xfrm>
            <a:prstGeom prst="rect">
              <a:avLst/>
            </a:prstGeom>
          </p:spPr>
        </p:pic>
        <p:sp>
          <p:nvSpPr>
            <p:cNvPr id="159" name="object 159"/>
            <p:cNvSpPr/>
            <p:nvPr/>
          </p:nvSpPr>
          <p:spPr>
            <a:xfrm>
              <a:off x="5311140" y="3864866"/>
              <a:ext cx="0" cy="173355"/>
            </a:xfrm>
            <a:custGeom>
              <a:avLst/>
              <a:gdLst/>
              <a:ahLst/>
              <a:cxnLst/>
              <a:rect l="l" t="t" r="r" b="b"/>
              <a:pathLst>
                <a:path h="173354">
                  <a:moveTo>
                    <a:pt x="0" y="173189"/>
                  </a:moveTo>
                  <a:lnTo>
                    <a:pt x="0" y="0"/>
                  </a:lnTo>
                </a:path>
              </a:pathLst>
            </a:custGeom>
            <a:ln w="76200">
              <a:solidFill>
                <a:srgbClr val="D7E055"/>
              </a:solidFill>
            </a:ln>
          </p:spPr>
          <p:txBody>
            <a:bodyPr wrap="square" lIns="0" tIns="0" rIns="0" bIns="0" rtlCol="0"/>
            <a:lstStyle/>
            <a:p>
              <a:endParaRPr sz="2400"/>
            </a:p>
          </p:txBody>
        </p:sp>
        <p:pic>
          <p:nvPicPr>
            <p:cNvPr id="160" name="object 160"/>
            <p:cNvPicPr/>
            <p:nvPr/>
          </p:nvPicPr>
          <p:blipFill>
            <a:blip r:embed="rId17" cstate="print"/>
            <a:stretch>
              <a:fillRect/>
            </a:stretch>
          </p:blipFill>
          <p:spPr>
            <a:xfrm>
              <a:off x="5763768" y="3154680"/>
              <a:ext cx="207263" cy="952499"/>
            </a:xfrm>
            <a:prstGeom prst="rect">
              <a:avLst/>
            </a:prstGeom>
          </p:spPr>
        </p:pic>
        <p:sp>
          <p:nvSpPr>
            <p:cNvPr id="161" name="object 161"/>
            <p:cNvSpPr/>
            <p:nvPr/>
          </p:nvSpPr>
          <p:spPr>
            <a:xfrm>
              <a:off x="5867400" y="3258315"/>
              <a:ext cx="0" cy="782955"/>
            </a:xfrm>
            <a:custGeom>
              <a:avLst/>
              <a:gdLst/>
              <a:ahLst/>
              <a:cxnLst/>
              <a:rect l="l" t="t" r="r" b="b"/>
              <a:pathLst>
                <a:path h="782954">
                  <a:moveTo>
                    <a:pt x="0" y="782789"/>
                  </a:moveTo>
                  <a:lnTo>
                    <a:pt x="0" y="0"/>
                  </a:lnTo>
                </a:path>
              </a:pathLst>
            </a:custGeom>
            <a:ln w="76200">
              <a:solidFill>
                <a:srgbClr val="D7E055"/>
              </a:solidFill>
            </a:ln>
          </p:spPr>
          <p:txBody>
            <a:bodyPr wrap="square" lIns="0" tIns="0" rIns="0" bIns="0" rtlCol="0"/>
            <a:lstStyle/>
            <a:p>
              <a:endParaRPr sz="2400"/>
            </a:p>
          </p:txBody>
        </p:sp>
        <p:pic>
          <p:nvPicPr>
            <p:cNvPr id="162" name="object 162"/>
            <p:cNvPicPr/>
            <p:nvPr/>
          </p:nvPicPr>
          <p:blipFill>
            <a:blip r:embed="rId18" cstate="print"/>
            <a:stretch>
              <a:fillRect/>
            </a:stretch>
          </p:blipFill>
          <p:spPr>
            <a:xfrm>
              <a:off x="7499603" y="2916935"/>
              <a:ext cx="207263" cy="1200911"/>
            </a:xfrm>
            <a:prstGeom prst="rect">
              <a:avLst/>
            </a:prstGeom>
          </p:spPr>
        </p:pic>
        <p:sp>
          <p:nvSpPr>
            <p:cNvPr id="163" name="object 163"/>
            <p:cNvSpPr/>
            <p:nvPr/>
          </p:nvSpPr>
          <p:spPr>
            <a:xfrm>
              <a:off x="7603236" y="3020566"/>
              <a:ext cx="0" cy="1031240"/>
            </a:xfrm>
            <a:custGeom>
              <a:avLst/>
              <a:gdLst/>
              <a:ahLst/>
              <a:cxnLst/>
              <a:rect l="l" t="t" r="r" b="b"/>
              <a:pathLst>
                <a:path h="1031239">
                  <a:moveTo>
                    <a:pt x="0" y="1031100"/>
                  </a:moveTo>
                  <a:lnTo>
                    <a:pt x="0" y="0"/>
                  </a:lnTo>
                </a:path>
              </a:pathLst>
            </a:custGeom>
            <a:ln w="76200">
              <a:solidFill>
                <a:srgbClr val="D7E055"/>
              </a:solidFill>
            </a:ln>
          </p:spPr>
          <p:txBody>
            <a:bodyPr wrap="square" lIns="0" tIns="0" rIns="0" bIns="0" rtlCol="0"/>
            <a:lstStyle/>
            <a:p>
              <a:endParaRPr sz="2400"/>
            </a:p>
          </p:txBody>
        </p:sp>
        <p:pic>
          <p:nvPicPr>
            <p:cNvPr id="164" name="object 164"/>
            <p:cNvPicPr/>
            <p:nvPr/>
          </p:nvPicPr>
          <p:blipFill>
            <a:blip r:embed="rId19" cstate="print"/>
            <a:stretch>
              <a:fillRect/>
            </a:stretch>
          </p:blipFill>
          <p:spPr>
            <a:xfrm>
              <a:off x="8043672" y="3258324"/>
              <a:ext cx="207263" cy="871715"/>
            </a:xfrm>
            <a:prstGeom prst="rect">
              <a:avLst/>
            </a:prstGeom>
          </p:spPr>
        </p:pic>
        <p:sp>
          <p:nvSpPr>
            <p:cNvPr id="165" name="object 165"/>
            <p:cNvSpPr/>
            <p:nvPr/>
          </p:nvSpPr>
          <p:spPr>
            <a:xfrm>
              <a:off x="8147304" y="3361938"/>
              <a:ext cx="0" cy="702945"/>
            </a:xfrm>
            <a:custGeom>
              <a:avLst/>
              <a:gdLst/>
              <a:ahLst/>
              <a:cxnLst/>
              <a:rect l="l" t="t" r="r" b="b"/>
              <a:pathLst>
                <a:path h="702945">
                  <a:moveTo>
                    <a:pt x="0" y="702881"/>
                  </a:moveTo>
                  <a:lnTo>
                    <a:pt x="0" y="0"/>
                  </a:lnTo>
                </a:path>
              </a:pathLst>
            </a:custGeom>
            <a:ln w="76200">
              <a:solidFill>
                <a:srgbClr val="D7E055"/>
              </a:solidFill>
            </a:ln>
          </p:spPr>
          <p:txBody>
            <a:bodyPr wrap="square" lIns="0" tIns="0" rIns="0" bIns="0" rtlCol="0"/>
            <a:lstStyle/>
            <a:p>
              <a:endParaRPr sz="2400"/>
            </a:p>
          </p:txBody>
        </p:sp>
        <p:pic>
          <p:nvPicPr>
            <p:cNvPr id="166" name="object 166"/>
            <p:cNvPicPr/>
            <p:nvPr/>
          </p:nvPicPr>
          <p:blipFill>
            <a:blip r:embed="rId20" cstate="print"/>
            <a:stretch>
              <a:fillRect/>
            </a:stretch>
          </p:blipFill>
          <p:spPr>
            <a:xfrm>
              <a:off x="8758428" y="2478023"/>
              <a:ext cx="210311" cy="1653539"/>
            </a:xfrm>
            <a:prstGeom prst="rect">
              <a:avLst/>
            </a:prstGeom>
          </p:spPr>
        </p:pic>
        <p:sp>
          <p:nvSpPr>
            <p:cNvPr id="167" name="object 167"/>
            <p:cNvSpPr/>
            <p:nvPr/>
          </p:nvSpPr>
          <p:spPr>
            <a:xfrm>
              <a:off x="8862060" y="2581662"/>
              <a:ext cx="3175" cy="1484630"/>
            </a:xfrm>
            <a:custGeom>
              <a:avLst/>
              <a:gdLst/>
              <a:ahLst/>
              <a:cxnLst/>
              <a:rect l="l" t="t" r="r" b="b"/>
              <a:pathLst>
                <a:path w="3175" h="1484629">
                  <a:moveTo>
                    <a:pt x="0" y="1484198"/>
                  </a:moveTo>
                  <a:lnTo>
                    <a:pt x="3175" y="0"/>
                  </a:lnTo>
                </a:path>
              </a:pathLst>
            </a:custGeom>
            <a:ln w="76200">
              <a:solidFill>
                <a:srgbClr val="D7E055"/>
              </a:solidFill>
            </a:ln>
          </p:spPr>
          <p:txBody>
            <a:bodyPr wrap="square" lIns="0" tIns="0" rIns="0" bIns="0" rtlCol="0"/>
            <a:lstStyle/>
            <a:p>
              <a:endParaRPr sz="2400"/>
            </a:p>
          </p:txBody>
        </p:sp>
      </p:grpSp>
      <p:sp>
        <p:nvSpPr>
          <p:cNvPr id="168" name="object 168"/>
          <p:cNvSpPr txBox="1"/>
          <p:nvPr/>
        </p:nvSpPr>
        <p:spPr>
          <a:xfrm>
            <a:off x="5600218" y="5915131"/>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170" name="object 170"/>
          <p:cNvSpPr txBox="1"/>
          <p:nvPr/>
        </p:nvSpPr>
        <p:spPr>
          <a:xfrm>
            <a:off x="7122498" y="6594174"/>
            <a:ext cx="1038013"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53" dirty="0">
                <a:latin typeface="Trebuchet MS"/>
                <a:cs typeface="Trebuchet MS"/>
              </a:rPr>
              <a:t>(40)</a:t>
            </a:r>
            <a:endParaRPr sz="1467">
              <a:latin typeface="Trebuchet MS"/>
              <a:cs typeface="Trebuchet MS"/>
            </a:endParaRPr>
          </a:p>
        </p:txBody>
      </p:sp>
      <p:sp>
        <p:nvSpPr>
          <p:cNvPr id="171" name="Date Placeholder 170">
            <a:extLst>
              <a:ext uri="{FF2B5EF4-FFF2-40B4-BE49-F238E27FC236}">
                <a16:creationId xmlns:a16="http://schemas.microsoft.com/office/drawing/2014/main" id="{2040E452-0F08-44FF-869B-994AA55B68EC}"/>
              </a:ext>
            </a:extLst>
          </p:cNvPr>
          <p:cNvSpPr>
            <a:spLocks noGrp="1"/>
          </p:cNvSpPr>
          <p:nvPr>
            <p:ph type="dt" sz="half" idx="10"/>
          </p:nvPr>
        </p:nvSpPr>
        <p:spPr/>
        <p:txBody>
          <a:bodyPr/>
          <a:lstStyle/>
          <a:p>
            <a:fld id="{10D291C5-039C-408D-872E-4BD343828712}" type="datetime1">
              <a:rPr lang="en-US" smtClean="0"/>
              <a:t>5/11/2024</a:t>
            </a:fld>
            <a:endParaRPr lang="en-US"/>
          </a:p>
        </p:txBody>
      </p:sp>
      <p:sp>
        <p:nvSpPr>
          <p:cNvPr id="172" name="Slide Number Placeholder 171">
            <a:extLst>
              <a:ext uri="{FF2B5EF4-FFF2-40B4-BE49-F238E27FC236}">
                <a16:creationId xmlns:a16="http://schemas.microsoft.com/office/drawing/2014/main" id="{DEC4AE9C-4683-46B3-A571-834F8E6621AA}"/>
              </a:ext>
            </a:extLst>
          </p:cNvPr>
          <p:cNvSpPr>
            <a:spLocks noGrp="1"/>
          </p:cNvSpPr>
          <p:nvPr>
            <p:ph type="sldNum" sz="quarter" idx="12"/>
          </p:nvPr>
        </p:nvSpPr>
        <p:spPr/>
        <p:txBody>
          <a:bodyPr/>
          <a:lstStyle/>
          <a:p>
            <a:fld id="{AB6352F2-FB44-4DA6-821F-C2F4E454E2C0}"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4775" y="803842"/>
            <a:ext cx="10761471" cy="306831"/>
          </a:xfrm>
          <a:prstGeom prst="rect">
            <a:avLst/>
          </a:prstGeom>
        </p:spPr>
      </p:pic>
      <p:sp>
        <p:nvSpPr>
          <p:cNvPr id="5" name="object 5"/>
          <p:cNvSpPr txBox="1">
            <a:spLocks noGrp="1"/>
          </p:cNvSpPr>
          <p:nvPr>
            <p:ph type="title"/>
          </p:nvPr>
        </p:nvSpPr>
        <p:spPr>
          <a:xfrm>
            <a:off x="1274830" y="108780"/>
            <a:ext cx="5705687" cy="695062"/>
          </a:xfrm>
          <a:prstGeom prst="rect">
            <a:avLst/>
          </a:prstGeom>
        </p:spPr>
        <p:txBody>
          <a:bodyPr vert="horz" wrap="square" lIns="0" tIns="17780" rIns="0" bIns="0" rtlCol="0" anchor="ctr">
            <a:spAutoFit/>
          </a:bodyPr>
          <a:lstStyle/>
          <a:p>
            <a:pPr marL="16933">
              <a:lnSpc>
                <a:spcPct val="100000"/>
              </a:lnSpc>
              <a:spcBef>
                <a:spcPts val="140"/>
              </a:spcBef>
            </a:pPr>
            <a:r>
              <a:rPr spc="-40" dirty="0"/>
              <a:t>A</a:t>
            </a:r>
            <a:r>
              <a:rPr spc="-387" dirty="0"/>
              <a:t>l</a:t>
            </a:r>
            <a:r>
              <a:rPr spc="-267" dirty="0"/>
              <a:t>l</a:t>
            </a:r>
            <a:r>
              <a:rPr spc="-480" dirty="0"/>
              <a:t> </a:t>
            </a:r>
            <a:r>
              <a:rPr spc="-267" dirty="0"/>
              <a:t>R</a:t>
            </a:r>
            <a:r>
              <a:rPr spc="-33" dirty="0"/>
              <a:t>V3</a:t>
            </a:r>
            <a:r>
              <a:rPr spc="-20" dirty="0"/>
              <a:t>2</a:t>
            </a:r>
            <a:r>
              <a:rPr spc="-473" dirty="0"/>
              <a:t> </a:t>
            </a:r>
            <a:r>
              <a:rPr spc="-500" dirty="0"/>
              <a:t>L</a:t>
            </a:r>
            <a:r>
              <a:rPr spc="-67" dirty="0"/>
              <a:t>o</a:t>
            </a:r>
            <a:r>
              <a:rPr spc="-53" dirty="0"/>
              <a:t>a</a:t>
            </a:r>
            <a:r>
              <a:rPr spc="-13" dirty="0"/>
              <a:t>d</a:t>
            </a:r>
            <a:r>
              <a:rPr spc="-507" dirty="0"/>
              <a:t> </a:t>
            </a:r>
            <a:r>
              <a:rPr spc="-253" dirty="0"/>
              <a:t>I</a:t>
            </a:r>
            <a:r>
              <a:rPr spc="-113" dirty="0"/>
              <a:t>n</a:t>
            </a:r>
            <a:r>
              <a:rPr spc="-7" dirty="0"/>
              <a:t>s</a:t>
            </a:r>
            <a:r>
              <a:rPr spc="-267" dirty="0"/>
              <a:t>t</a:t>
            </a:r>
            <a:r>
              <a:rPr spc="-280" dirty="0"/>
              <a:t>r</a:t>
            </a:r>
            <a:r>
              <a:rPr spc="-147" dirty="0"/>
              <a:t>u</a:t>
            </a:r>
            <a:r>
              <a:rPr spc="-267" dirty="0"/>
              <a:t>c</a:t>
            </a:r>
            <a:r>
              <a:rPr spc="-333" dirty="0"/>
              <a:t>t</a:t>
            </a:r>
            <a:r>
              <a:rPr spc="-247" dirty="0"/>
              <a:t>i</a:t>
            </a:r>
            <a:r>
              <a:rPr spc="-147" dirty="0"/>
              <a:t>o</a:t>
            </a:r>
            <a:r>
              <a:rPr spc="-133" dirty="0"/>
              <a:t>n</a:t>
            </a:r>
            <a:r>
              <a:rPr spc="127" dirty="0"/>
              <a:t>s</a:t>
            </a:r>
          </a:p>
        </p:txBody>
      </p:sp>
      <p:sp>
        <p:nvSpPr>
          <p:cNvPr id="6" name="object 6"/>
          <p:cNvSpPr txBox="1">
            <a:spLocks noGrp="1"/>
          </p:cNvSpPr>
          <p:nvPr>
            <p:ph type="body" idx="1"/>
          </p:nvPr>
        </p:nvSpPr>
        <p:spPr>
          <a:xfrm>
            <a:off x="508000" y="3461339"/>
            <a:ext cx="11083636" cy="2302404"/>
          </a:xfrm>
          <a:prstGeom prst="rect">
            <a:avLst/>
          </a:prstGeom>
        </p:spPr>
        <p:txBody>
          <a:bodyPr vert="horz" wrap="square" lIns="0" tIns="16933" rIns="0" bIns="0" rtlCol="0">
            <a:spAutoFit/>
          </a:bodyPr>
          <a:lstStyle/>
          <a:p>
            <a:pPr marL="4963036" marR="340351">
              <a:lnSpc>
                <a:spcPct val="100000"/>
              </a:lnSpc>
              <a:spcBef>
                <a:spcPts val="133"/>
              </a:spcBef>
            </a:pPr>
            <a:r>
              <a:rPr dirty="0"/>
              <a:t>funct3</a:t>
            </a:r>
            <a:r>
              <a:rPr spc="-73" dirty="0"/>
              <a:t> </a:t>
            </a:r>
            <a:r>
              <a:rPr dirty="0"/>
              <a:t>field</a:t>
            </a:r>
            <a:r>
              <a:rPr spc="-33" dirty="0"/>
              <a:t> </a:t>
            </a:r>
            <a:r>
              <a:rPr spc="-7" dirty="0"/>
              <a:t>encodes</a:t>
            </a:r>
            <a:r>
              <a:rPr spc="-53" dirty="0"/>
              <a:t> </a:t>
            </a:r>
            <a:r>
              <a:rPr dirty="0"/>
              <a:t>size</a:t>
            </a:r>
            <a:r>
              <a:rPr spc="-47" dirty="0"/>
              <a:t> </a:t>
            </a:r>
            <a:r>
              <a:rPr spc="-7" dirty="0"/>
              <a:t>and </a:t>
            </a:r>
            <a:r>
              <a:rPr spc="-500" dirty="0"/>
              <a:t> </a:t>
            </a:r>
            <a:r>
              <a:rPr spc="-7" dirty="0"/>
              <a:t>‘signedness’</a:t>
            </a:r>
            <a:r>
              <a:rPr spc="-127" dirty="0"/>
              <a:t> </a:t>
            </a:r>
            <a:r>
              <a:rPr spc="-7" dirty="0"/>
              <a:t>of</a:t>
            </a:r>
            <a:r>
              <a:rPr spc="-20" dirty="0"/>
              <a:t> </a:t>
            </a:r>
            <a:r>
              <a:rPr spc="-7" dirty="0"/>
              <a:t>load</a:t>
            </a:r>
            <a:r>
              <a:rPr spc="-33" dirty="0"/>
              <a:t> </a:t>
            </a:r>
            <a:r>
              <a:rPr dirty="0"/>
              <a:t>data</a:t>
            </a:r>
          </a:p>
          <a:p>
            <a:pPr>
              <a:lnSpc>
                <a:spcPct val="100000"/>
              </a:lnSpc>
              <a:spcBef>
                <a:spcPts val="53"/>
              </a:spcBef>
            </a:pPr>
            <a:endParaRPr sz="1667" dirty="0"/>
          </a:p>
          <a:p>
            <a:pPr marL="425016" marR="6773" indent="-408930">
              <a:lnSpc>
                <a:spcPts val="2173"/>
              </a:lnSpc>
              <a:spcBef>
                <a:spcPts val="7"/>
              </a:spcBef>
              <a:buClr>
                <a:srgbClr val="E3DDD2"/>
              </a:buClr>
              <a:buSzPct val="94117"/>
              <a:buFont typeface="Wingdings"/>
              <a:buChar char=""/>
              <a:tabLst>
                <a:tab pos="490208" algn="l"/>
                <a:tab pos="491054" algn="l"/>
              </a:tabLst>
            </a:pPr>
            <a:r>
              <a:rPr dirty="0">
                <a:solidFill>
                  <a:srgbClr val="000000"/>
                </a:solidFill>
              </a:rPr>
              <a:t>	</a:t>
            </a:r>
            <a:r>
              <a:rPr sz="2267" spc="-7" dirty="0">
                <a:solidFill>
                  <a:srgbClr val="000000"/>
                </a:solidFill>
                <a:latin typeface="Calibri"/>
                <a:cs typeface="Calibri"/>
              </a:rPr>
              <a:t>Supporting </a:t>
            </a:r>
            <a:r>
              <a:rPr sz="2267" spc="7" dirty="0">
                <a:solidFill>
                  <a:srgbClr val="000000"/>
                </a:solidFill>
                <a:latin typeface="Calibri"/>
                <a:cs typeface="Calibri"/>
              </a:rPr>
              <a:t>the </a:t>
            </a:r>
            <a:r>
              <a:rPr sz="2267" spc="-13" dirty="0">
                <a:solidFill>
                  <a:srgbClr val="000000"/>
                </a:solidFill>
                <a:latin typeface="Calibri"/>
                <a:cs typeface="Calibri"/>
              </a:rPr>
              <a:t>narrower </a:t>
            </a:r>
            <a:r>
              <a:rPr sz="2267" dirty="0">
                <a:solidFill>
                  <a:srgbClr val="000000"/>
                </a:solidFill>
                <a:latin typeface="Calibri"/>
                <a:cs typeface="Calibri"/>
              </a:rPr>
              <a:t>loads </a:t>
            </a:r>
            <a:r>
              <a:rPr sz="2267" spc="-13" dirty="0">
                <a:solidFill>
                  <a:srgbClr val="000000"/>
                </a:solidFill>
                <a:latin typeface="Calibri"/>
                <a:cs typeface="Calibri"/>
              </a:rPr>
              <a:t>requires </a:t>
            </a:r>
            <a:r>
              <a:rPr sz="2267" spc="-7" dirty="0">
                <a:solidFill>
                  <a:srgbClr val="000000"/>
                </a:solidFill>
                <a:latin typeface="Calibri"/>
                <a:cs typeface="Calibri"/>
              </a:rPr>
              <a:t>additional </a:t>
            </a:r>
            <a:r>
              <a:rPr sz="2267" dirty="0">
                <a:solidFill>
                  <a:srgbClr val="000000"/>
                </a:solidFill>
                <a:latin typeface="Calibri"/>
                <a:cs typeface="Calibri"/>
              </a:rPr>
              <a:t>logic </a:t>
            </a:r>
            <a:r>
              <a:rPr sz="2267" spc="-7" dirty="0">
                <a:solidFill>
                  <a:srgbClr val="000000"/>
                </a:solidFill>
                <a:latin typeface="Calibri"/>
                <a:cs typeface="Calibri"/>
              </a:rPr>
              <a:t>to </a:t>
            </a:r>
            <a:r>
              <a:rPr sz="2267" spc="-13" dirty="0">
                <a:solidFill>
                  <a:srgbClr val="000000"/>
                </a:solidFill>
                <a:latin typeface="Calibri"/>
                <a:cs typeface="Calibri"/>
              </a:rPr>
              <a:t>extract </a:t>
            </a:r>
            <a:r>
              <a:rPr sz="2267" spc="-7" dirty="0">
                <a:solidFill>
                  <a:srgbClr val="000000"/>
                </a:solidFill>
                <a:latin typeface="Calibri"/>
                <a:cs typeface="Calibri"/>
              </a:rPr>
              <a:t> </a:t>
            </a:r>
            <a:r>
              <a:rPr sz="2267" dirty="0">
                <a:solidFill>
                  <a:srgbClr val="000000"/>
                </a:solidFill>
                <a:latin typeface="Calibri"/>
                <a:cs typeface="Calibri"/>
              </a:rPr>
              <a:t>the </a:t>
            </a:r>
            <a:r>
              <a:rPr sz="2267" spc="-7" dirty="0">
                <a:solidFill>
                  <a:srgbClr val="000000"/>
                </a:solidFill>
                <a:latin typeface="Calibri"/>
                <a:cs typeface="Calibri"/>
              </a:rPr>
              <a:t>correct byte/halfword from </a:t>
            </a:r>
            <a:r>
              <a:rPr sz="2267" spc="7" dirty="0">
                <a:solidFill>
                  <a:srgbClr val="000000"/>
                </a:solidFill>
                <a:latin typeface="Calibri"/>
                <a:cs typeface="Calibri"/>
              </a:rPr>
              <a:t>the </a:t>
            </a:r>
            <a:r>
              <a:rPr sz="2267" spc="-13" dirty="0">
                <a:solidFill>
                  <a:srgbClr val="000000"/>
                </a:solidFill>
                <a:latin typeface="Calibri"/>
                <a:cs typeface="Calibri"/>
              </a:rPr>
              <a:t>value </a:t>
            </a:r>
            <a:r>
              <a:rPr sz="2267" dirty="0">
                <a:solidFill>
                  <a:srgbClr val="000000"/>
                </a:solidFill>
                <a:latin typeface="Calibri"/>
                <a:cs typeface="Calibri"/>
              </a:rPr>
              <a:t>loaded </a:t>
            </a:r>
            <a:r>
              <a:rPr sz="2267" spc="-7" dirty="0">
                <a:solidFill>
                  <a:srgbClr val="000000"/>
                </a:solidFill>
                <a:latin typeface="Calibri"/>
                <a:cs typeface="Calibri"/>
              </a:rPr>
              <a:t>from </a:t>
            </a:r>
            <a:r>
              <a:rPr sz="2267" spc="-27" dirty="0">
                <a:solidFill>
                  <a:srgbClr val="000000"/>
                </a:solidFill>
                <a:latin typeface="Calibri"/>
                <a:cs typeface="Calibri"/>
              </a:rPr>
              <a:t>memory, </a:t>
            </a:r>
            <a:r>
              <a:rPr sz="2267" dirty="0">
                <a:solidFill>
                  <a:srgbClr val="000000"/>
                </a:solidFill>
                <a:latin typeface="Calibri"/>
                <a:cs typeface="Calibri"/>
              </a:rPr>
              <a:t>and </a:t>
            </a:r>
            <a:r>
              <a:rPr sz="2267" spc="-493" dirty="0">
                <a:solidFill>
                  <a:srgbClr val="000000"/>
                </a:solidFill>
                <a:latin typeface="Calibri"/>
                <a:cs typeface="Calibri"/>
              </a:rPr>
              <a:t> </a:t>
            </a:r>
            <a:r>
              <a:rPr sz="2267" dirty="0">
                <a:solidFill>
                  <a:srgbClr val="000000"/>
                </a:solidFill>
                <a:latin typeface="Calibri"/>
                <a:cs typeface="Calibri"/>
              </a:rPr>
              <a:t>sign- or </a:t>
            </a:r>
            <a:r>
              <a:rPr sz="2267" spc="-13" dirty="0">
                <a:solidFill>
                  <a:srgbClr val="000000"/>
                </a:solidFill>
                <a:latin typeface="Calibri"/>
                <a:cs typeface="Calibri"/>
              </a:rPr>
              <a:t>zero-extend </a:t>
            </a:r>
            <a:r>
              <a:rPr sz="2267" spc="7" dirty="0">
                <a:solidFill>
                  <a:srgbClr val="000000"/>
                </a:solidFill>
                <a:latin typeface="Calibri"/>
                <a:cs typeface="Calibri"/>
              </a:rPr>
              <a:t>the </a:t>
            </a:r>
            <a:r>
              <a:rPr sz="2267" spc="-7" dirty="0">
                <a:solidFill>
                  <a:srgbClr val="000000"/>
                </a:solidFill>
                <a:latin typeface="Calibri"/>
                <a:cs typeface="Calibri"/>
              </a:rPr>
              <a:t>result to </a:t>
            </a:r>
            <a:r>
              <a:rPr sz="2267" dirty="0">
                <a:solidFill>
                  <a:srgbClr val="000000"/>
                </a:solidFill>
                <a:latin typeface="Calibri"/>
                <a:cs typeface="Calibri"/>
              </a:rPr>
              <a:t>32 bits </a:t>
            </a:r>
            <a:r>
              <a:rPr sz="2267" spc="-13" dirty="0">
                <a:solidFill>
                  <a:srgbClr val="000000"/>
                </a:solidFill>
                <a:latin typeface="Calibri"/>
                <a:cs typeface="Calibri"/>
              </a:rPr>
              <a:t>before </a:t>
            </a:r>
            <a:r>
              <a:rPr sz="2267" dirty="0">
                <a:solidFill>
                  <a:srgbClr val="000000"/>
                </a:solidFill>
                <a:latin typeface="Calibri"/>
                <a:cs typeface="Calibri"/>
              </a:rPr>
              <a:t>writing </a:t>
            </a:r>
            <a:r>
              <a:rPr sz="2267" spc="-7" dirty="0">
                <a:solidFill>
                  <a:srgbClr val="000000"/>
                </a:solidFill>
                <a:latin typeface="Calibri"/>
                <a:cs typeface="Calibri"/>
              </a:rPr>
              <a:t>back to </a:t>
            </a:r>
            <a:r>
              <a:rPr sz="2267" dirty="0">
                <a:solidFill>
                  <a:srgbClr val="000000"/>
                </a:solidFill>
                <a:latin typeface="Calibri"/>
                <a:cs typeface="Calibri"/>
              </a:rPr>
              <a:t> </a:t>
            </a:r>
            <a:r>
              <a:rPr sz="2267" spc="-13" dirty="0">
                <a:solidFill>
                  <a:srgbClr val="000000"/>
                </a:solidFill>
                <a:latin typeface="Calibri"/>
                <a:cs typeface="Calibri"/>
              </a:rPr>
              <a:t>register</a:t>
            </a:r>
            <a:r>
              <a:rPr sz="2267" spc="-53" dirty="0">
                <a:solidFill>
                  <a:srgbClr val="000000"/>
                </a:solidFill>
                <a:latin typeface="Calibri"/>
                <a:cs typeface="Calibri"/>
              </a:rPr>
              <a:t> </a:t>
            </a:r>
            <a:r>
              <a:rPr sz="2267" dirty="0">
                <a:solidFill>
                  <a:srgbClr val="000000"/>
                </a:solidFill>
                <a:latin typeface="Calibri"/>
                <a:cs typeface="Calibri"/>
              </a:rPr>
              <a:t>file.</a:t>
            </a:r>
            <a:endParaRPr sz="2267" dirty="0">
              <a:latin typeface="Calibri"/>
              <a:cs typeface="Calibri"/>
            </a:endParaRPr>
          </a:p>
          <a:p>
            <a:pPr marL="815320" lvl="1" indent="-340351">
              <a:lnSpc>
                <a:spcPct val="100000"/>
              </a:lnSpc>
              <a:spcBef>
                <a:spcPts val="33"/>
              </a:spcBef>
              <a:buSzPct val="90000"/>
              <a:buFont typeface="Wingdings"/>
              <a:buChar char=""/>
              <a:tabLst>
                <a:tab pos="815320" algn="l"/>
                <a:tab pos="816166" algn="l"/>
              </a:tabLst>
            </a:pPr>
            <a:r>
              <a:rPr sz="2000" dirty="0">
                <a:latin typeface="Calibri"/>
                <a:cs typeface="Calibri"/>
              </a:rPr>
              <a:t>It</a:t>
            </a:r>
            <a:r>
              <a:rPr sz="2000" spc="-33" dirty="0">
                <a:latin typeface="Calibri"/>
                <a:cs typeface="Calibri"/>
              </a:rPr>
              <a:t> </a:t>
            </a:r>
            <a:r>
              <a:rPr sz="2000" dirty="0">
                <a:latin typeface="Calibri"/>
                <a:cs typeface="Calibri"/>
              </a:rPr>
              <a:t>is</a:t>
            </a:r>
            <a:r>
              <a:rPr sz="2000" spc="-13" dirty="0">
                <a:latin typeface="Calibri"/>
                <a:cs typeface="Calibri"/>
              </a:rPr>
              <a:t> </a:t>
            </a:r>
            <a:r>
              <a:rPr sz="2000" spc="-7" dirty="0">
                <a:latin typeface="Calibri"/>
                <a:cs typeface="Calibri"/>
              </a:rPr>
              <a:t>just</a:t>
            </a:r>
            <a:r>
              <a:rPr sz="2000" spc="-33" dirty="0">
                <a:latin typeface="Calibri"/>
                <a:cs typeface="Calibri"/>
              </a:rPr>
              <a:t> </a:t>
            </a:r>
            <a:r>
              <a:rPr sz="2000" dirty="0">
                <a:latin typeface="Calibri"/>
                <a:cs typeface="Calibri"/>
              </a:rPr>
              <a:t>a</a:t>
            </a:r>
            <a:r>
              <a:rPr sz="2000" spc="-13" dirty="0">
                <a:latin typeface="Calibri"/>
                <a:cs typeface="Calibri"/>
              </a:rPr>
              <a:t> </a:t>
            </a:r>
            <a:r>
              <a:rPr sz="2000" dirty="0">
                <a:latin typeface="Calibri"/>
                <a:cs typeface="Calibri"/>
              </a:rPr>
              <a:t>mux</a:t>
            </a:r>
            <a:r>
              <a:rPr sz="2000" spc="-20" dirty="0">
                <a:latin typeface="Calibri"/>
                <a:cs typeface="Calibri"/>
              </a:rPr>
              <a:t> </a:t>
            </a:r>
            <a:r>
              <a:rPr sz="2000" dirty="0">
                <a:latin typeface="Calibri"/>
                <a:cs typeface="Calibri"/>
              </a:rPr>
              <a:t>+</a:t>
            </a:r>
            <a:r>
              <a:rPr sz="2000" spc="-20" dirty="0">
                <a:latin typeface="Calibri"/>
                <a:cs typeface="Calibri"/>
              </a:rPr>
              <a:t> </a:t>
            </a:r>
            <a:r>
              <a:rPr sz="2000" dirty="0">
                <a:latin typeface="Calibri"/>
                <a:cs typeface="Calibri"/>
              </a:rPr>
              <a:t>a</a:t>
            </a:r>
            <a:r>
              <a:rPr sz="2000" spc="-20" dirty="0">
                <a:latin typeface="Calibri"/>
                <a:cs typeface="Calibri"/>
              </a:rPr>
              <a:t> </a:t>
            </a:r>
            <a:r>
              <a:rPr sz="2000" spc="-27" dirty="0">
                <a:latin typeface="Calibri"/>
                <a:cs typeface="Calibri"/>
              </a:rPr>
              <a:t>few</a:t>
            </a:r>
            <a:r>
              <a:rPr sz="2000" spc="13" dirty="0">
                <a:latin typeface="Calibri"/>
                <a:cs typeface="Calibri"/>
              </a:rPr>
              <a:t> </a:t>
            </a:r>
            <a:r>
              <a:rPr sz="2000" spc="-20" dirty="0">
                <a:latin typeface="Calibri"/>
                <a:cs typeface="Calibri"/>
              </a:rPr>
              <a:t>gates</a:t>
            </a:r>
            <a:endParaRPr sz="2000" dirty="0">
              <a:latin typeface="Calibri"/>
              <a:cs typeface="Calibri"/>
            </a:endParaRPr>
          </a:p>
        </p:txBody>
      </p:sp>
      <p:graphicFrame>
        <p:nvGraphicFramePr>
          <p:cNvPr id="7" name="object 7"/>
          <p:cNvGraphicFramePr>
            <a:graphicFrameLocks noGrp="1"/>
          </p:cNvGraphicFramePr>
          <p:nvPr>
            <p:extLst>
              <p:ext uri="{D42A27DB-BD31-4B8C-83A1-F6EECF244321}">
                <p14:modId xmlns:p14="http://schemas.microsoft.com/office/powerpoint/2010/main" val="3358881610"/>
              </p:ext>
            </p:extLst>
          </p:nvPr>
        </p:nvGraphicFramePr>
        <p:xfrm>
          <a:off x="743300" y="957452"/>
          <a:ext cx="10848336" cy="2387099"/>
        </p:xfrm>
        <a:graphic>
          <a:graphicData uri="http://schemas.openxmlformats.org/drawingml/2006/table">
            <a:tbl>
              <a:tblPr firstRow="1" bandRow="1">
                <a:tableStyleId>{2D5ABB26-0587-4C30-8999-92F81FD0307C}</a:tableStyleId>
              </a:tblPr>
              <a:tblGrid>
                <a:gridCol w="4715087">
                  <a:extLst>
                    <a:ext uri="{9D8B030D-6E8A-4147-A177-3AD203B41FA5}">
                      <a16:colId xmlns:a16="http://schemas.microsoft.com/office/drawing/2014/main" val="20000"/>
                    </a:ext>
                  </a:extLst>
                </a:gridCol>
                <a:gridCol w="1352973">
                  <a:extLst>
                    <a:ext uri="{9D8B030D-6E8A-4147-A177-3AD203B41FA5}">
                      <a16:colId xmlns:a16="http://schemas.microsoft.com/office/drawing/2014/main" val="20001"/>
                    </a:ext>
                  </a:extLst>
                </a:gridCol>
                <a:gridCol w="1285239">
                  <a:extLst>
                    <a:ext uri="{9D8B030D-6E8A-4147-A177-3AD203B41FA5}">
                      <a16:colId xmlns:a16="http://schemas.microsoft.com/office/drawing/2014/main" val="20002"/>
                    </a:ext>
                  </a:extLst>
                </a:gridCol>
                <a:gridCol w="1052405">
                  <a:extLst>
                    <a:ext uri="{9D8B030D-6E8A-4147-A177-3AD203B41FA5}">
                      <a16:colId xmlns:a16="http://schemas.microsoft.com/office/drawing/2014/main" val="20003"/>
                    </a:ext>
                  </a:extLst>
                </a:gridCol>
                <a:gridCol w="1662005">
                  <a:extLst>
                    <a:ext uri="{9D8B030D-6E8A-4147-A177-3AD203B41FA5}">
                      <a16:colId xmlns:a16="http://schemas.microsoft.com/office/drawing/2014/main" val="20004"/>
                    </a:ext>
                  </a:extLst>
                </a:gridCol>
                <a:gridCol w="780627">
                  <a:extLst>
                    <a:ext uri="{9D8B030D-6E8A-4147-A177-3AD203B41FA5}">
                      <a16:colId xmlns:a16="http://schemas.microsoft.com/office/drawing/2014/main" val="20005"/>
                    </a:ext>
                  </a:extLst>
                </a:gridCol>
              </a:tblGrid>
              <a:tr h="584447">
                <a:tc>
                  <a:txBody>
                    <a:bodyPr/>
                    <a:lstStyle/>
                    <a:p>
                      <a:pPr marR="346075" algn="r">
                        <a:lnSpc>
                          <a:spcPct val="100000"/>
                        </a:lnSpc>
                        <a:spcBef>
                          <a:spcPts val="1050"/>
                        </a:spcBef>
                      </a:pPr>
                      <a:r>
                        <a:rPr sz="2300" b="1" spc="-5" dirty="0">
                          <a:latin typeface="Courier New"/>
                          <a:cs typeface="Courier New"/>
                        </a:rPr>
                        <a:t>imm[11:0]</a:t>
                      </a:r>
                      <a:endParaRPr sz="2300">
                        <a:latin typeface="Courier New"/>
                        <a:cs typeface="Courier New"/>
                      </a:endParaRPr>
                    </a:p>
                  </a:txBody>
                  <a:tcPr marL="0" marR="0" marT="177800" marB="0">
                    <a:lnT w="28575">
                      <a:solidFill>
                        <a:srgbClr val="13466F"/>
                      </a:solidFill>
                      <a:prstDash val="solid"/>
                    </a:lnT>
                  </a:tcPr>
                </a:tc>
                <a:tc>
                  <a:txBody>
                    <a:bodyPr/>
                    <a:lstStyle/>
                    <a:p>
                      <a:pPr marR="253365" algn="r">
                        <a:lnSpc>
                          <a:spcPct val="100000"/>
                        </a:lnSpc>
                        <a:spcBef>
                          <a:spcPts val="1050"/>
                        </a:spcBef>
                      </a:pPr>
                      <a:r>
                        <a:rPr sz="2300" b="1" spc="-10" dirty="0">
                          <a:latin typeface="Courier New"/>
                          <a:cs typeface="Courier New"/>
                        </a:rPr>
                        <a:t>rs1</a:t>
                      </a:r>
                      <a:endParaRPr sz="2300">
                        <a:latin typeface="Courier New"/>
                        <a:cs typeface="Courier New"/>
                      </a:endParaRPr>
                    </a:p>
                  </a:txBody>
                  <a:tcPr marL="0" marR="0" marT="177800" marB="0">
                    <a:lnT w="28575">
                      <a:solidFill>
                        <a:srgbClr val="13466F"/>
                      </a:solidFill>
                      <a:prstDash val="solid"/>
                    </a:lnT>
                  </a:tcPr>
                </a:tc>
                <a:tc>
                  <a:txBody>
                    <a:bodyPr/>
                    <a:lstStyle/>
                    <a:p>
                      <a:pPr marL="260985">
                        <a:lnSpc>
                          <a:spcPct val="100000"/>
                        </a:lnSpc>
                        <a:spcBef>
                          <a:spcPts val="1050"/>
                        </a:spcBef>
                      </a:pPr>
                      <a:r>
                        <a:rPr sz="2300" b="1" spc="-10" dirty="0">
                          <a:latin typeface="Courier New"/>
                          <a:cs typeface="Courier New"/>
                        </a:rPr>
                        <a:t>000</a:t>
                      </a:r>
                      <a:endParaRPr sz="2300">
                        <a:latin typeface="Courier New"/>
                        <a:cs typeface="Courier New"/>
                      </a:endParaRPr>
                    </a:p>
                  </a:txBody>
                  <a:tcPr marL="0" marR="0" marT="177800" marB="0">
                    <a:lnT w="28575">
                      <a:solidFill>
                        <a:srgbClr val="13466F"/>
                      </a:solidFill>
                      <a:prstDash val="solid"/>
                    </a:lnT>
                  </a:tcPr>
                </a:tc>
                <a:tc>
                  <a:txBody>
                    <a:bodyPr/>
                    <a:lstStyle/>
                    <a:p>
                      <a:pPr marR="209550" algn="r">
                        <a:lnSpc>
                          <a:spcPct val="100000"/>
                        </a:lnSpc>
                        <a:spcBef>
                          <a:spcPts val="1050"/>
                        </a:spcBef>
                      </a:pPr>
                      <a:r>
                        <a:rPr sz="2300" b="1" spc="5" dirty="0">
                          <a:latin typeface="Courier New"/>
                          <a:cs typeface="Courier New"/>
                        </a:rPr>
                        <a:t>rd</a:t>
                      </a:r>
                      <a:endParaRPr sz="2300">
                        <a:latin typeface="Courier New"/>
                        <a:cs typeface="Courier New"/>
                      </a:endParaRPr>
                    </a:p>
                  </a:txBody>
                  <a:tcPr marL="0" marR="0" marT="177800" marB="0">
                    <a:lnT w="28575">
                      <a:solidFill>
                        <a:srgbClr val="13466F"/>
                      </a:solidFill>
                      <a:prstDash val="solid"/>
                    </a:lnT>
                  </a:tcPr>
                </a:tc>
                <a:tc>
                  <a:txBody>
                    <a:bodyPr/>
                    <a:lstStyle/>
                    <a:p>
                      <a:pPr marR="88265" algn="r">
                        <a:lnSpc>
                          <a:spcPct val="100000"/>
                        </a:lnSpc>
                        <a:spcBef>
                          <a:spcPts val="1050"/>
                        </a:spcBef>
                      </a:pPr>
                      <a:r>
                        <a:rPr sz="2300" b="1" spc="-5" dirty="0">
                          <a:latin typeface="Courier New"/>
                          <a:cs typeface="Courier New"/>
                        </a:rPr>
                        <a:t>0000011</a:t>
                      </a:r>
                      <a:endParaRPr sz="2300">
                        <a:latin typeface="Courier New"/>
                        <a:cs typeface="Courier New"/>
                      </a:endParaRPr>
                    </a:p>
                  </a:txBody>
                  <a:tcPr marL="0" marR="0" marT="177800" marB="0">
                    <a:lnT w="28575">
                      <a:solidFill>
                        <a:srgbClr val="13466F"/>
                      </a:solidFill>
                      <a:prstDash val="solid"/>
                    </a:lnT>
                  </a:tcPr>
                </a:tc>
                <a:tc>
                  <a:txBody>
                    <a:bodyPr/>
                    <a:lstStyle/>
                    <a:p>
                      <a:pPr marL="95885">
                        <a:lnSpc>
                          <a:spcPct val="100000"/>
                        </a:lnSpc>
                        <a:spcBef>
                          <a:spcPts val="620"/>
                        </a:spcBef>
                      </a:pPr>
                      <a:r>
                        <a:rPr sz="2700" b="1" spc="-5" dirty="0">
                          <a:solidFill>
                            <a:srgbClr val="D7E055"/>
                          </a:solidFill>
                          <a:latin typeface="Courier New"/>
                          <a:cs typeface="Courier New"/>
                        </a:rPr>
                        <a:t>lb</a:t>
                      </a:r>
                      <a:endParaRPr sz="2700">
                        <a:latin typeface="Courier New"/>
                        <a:cs typeface="Courier New"/>
                      </a:endParaRPr>
                    </a:p>
                  </a:txBody>
                  <a:tcPr marL="0" marR="0" marT="104987" marB="0">
                    <a:lnT w="28575">
                      <a:solidFill>
                        <a:srgbClr val="13466F"/>
                      </a:solidFill>
                      <a:prstDash val="solid"/>
                    </a:lnT>
                  </a:tcPr>
                </a:tc>
                <a:extLst>
                  <a:ext uri="{0D108BD9-81ED-4DB2-BD59-A6C34878D82A}">
                    <a16:rowId xmlns:a16="http://schemas.microsoft.com/office/drawing/2014/main" val="10000"/>
                  </a:ext>
                </a:extLst>
              </a:tr>
              <a:tr h="444520">
                <a:tc>
                  <a:txBody>
                    <a:bodyPr/>
                    <a:lstStyle/>
                    <a:p>
                      <a:pPr marR="346075" algn="r">
                        <a:lnSpc>
                          <a:spcPct val="100000"/>
                        </a:lnSpc>
                        <a:spcBef>
                          <a:spcPts val="220"/>
                        </a:spcBef>
                      </a:pPr>
                      <a:r>
                        <a:rPr sz="2300" b="1" spc="-5" dirty="0">
                          <a:latin typeface="Courier New"/>
                          <a:cs typeface="Courier New"/>
                        </a:rPr>
                        <a:t>imm[11:0]</a:t>
                      </a:r>
                      <a:endParaRPr sz="2300">
                        <a:latin typeface="Courier New"/>
                        <a:cs typeface="Courier New"/>
                      </a:endParaRPr>
                    </a:p>
                  </a:txBody>
                  <a:tcPr marL="0" marR="0" marT="37253" marB="0"/>
                </a:tc>
                <a:tc>
                  <a:txBody>
                    <a:bodyPr/>
                    <a:lstStyle/>
                    <a:p>
                      <a:pPr marR="253365" algn="r">
                        <a:lnSpc>
                          <a:spcPct val="100000"/>
                        </a:lnSpc>
                        <a:spcBef>
                          <a:spcPts val="220"/>
                        </a:spcBef>
                      </a:pPr>
                      <a:r>
                        <a:rPr sz="2300" b="1" spc="-10" dirty="0">
                          <a:latin typeface="Courier New"/>
                          <a:cs typeface="Courier New"/>
                        </a:rPr>
                        <a:t>rs1</a:t>
                      </a:r>
                      <a:endParaRPr sz="2300">
                        <a:latin typeface="Courier New"/>
                        <a:cs typeface="Courier New"/>
                      </a:endParaRPr>
                    </a:p>
                  </a:txBody>
                  <a:tcPr marL="0" marR="0" marT="37253" marB="0"/>
                </a:tc>
                <a:tc>
                  <a:txBody>
                    <a:bodyPr/>
                    <a:lstStyle/>
                    <a:p>
                      <a:pPr marL="260985">
                        <a:lnSpc>
                          <a:spcPct val="100000"/>
                        </a:lnSpc>
                        <a:spcBef>
                          <a:spcPts val="220"/>
                        </a:spcBef>
                      </a:pPr>
                      <a:r>
                        <a:rPr sz="2300" b="1" spc="-10" dirty="0">
                          <a:latin typeface="Courier New"/>
                          <a:cs typeface="Courier New"/>
                        </a:rPr>
                        <a:t>001</a:t>
                      </a:r>
                      <a:endParaRPr sz="2300">
                        <a:latin typeface="Courier New"/>
                        <a:cs typeface="Courier New"/>
                      </a:endParaRPr>
                    </a:p>
                  </a:txBody>
                  <a:tcPr marL="0" marR="0" marT="37253" marB="0"/>
                </a:tc>
                <a:tc>
                  <a:txBody>
                    <a:bodyPr/>
                    <a:lstStyle/>
                    <a:p>
                      <a:pPr marR="209550" algn="r">
                        <a:lnSpc>
                          <a:spcPct val="100000"/>
                        </a:lnSpc>
                        <a:spcBef>
                          <a:spcPts val="220"/>
                        </a:spcBef>
                      </a:pPr>
                      <a:r>
                        <a:rPr sz="2300" b="1" spc="5" dirty="0">
                          <a:latin typeface="Courier New"/>
                          <a:cs typeface="Courier New"/>
                        </a:rPr>
                        <a:t>rd</a:t>
                      </a:r>
                      <a:endParaRPr sz="2300">
                        <a:latin typeface="Courier New"/>
                        <a:cs typeface="Courier New"/>
                      </a:endParaRPr>
                    </a:p>
                  </a:txBody>
                  <a:tcPr marL="0" marR="0" marT="37253" marB="0"/>
                </a:tc>
                <a:tc>
                  <a:txBody>
                    <a:bodyPr/>
                    <a:lstStyle/>
                    <a:p>
                      <a:pPr marR="88265" algn="r">
                        <a:lnSpc>
                          <a:spcPct val="100000"/>
                        </a:lnSpc>
                        <a:spcBef>
                          <a:spcPts val="220"/>
                        </a:spcBef>
                      </a:pPr>
                      <a:r>
                        <a:rPr sz="2300" b="1" spc="-5" dirty="0">
                          <a:latin typeface="Courier New"/>
                          <a:cs typeface="Courier New"/>
                        </a:rPr>
                        <a:t>0000011</a:t>
                      </a:r>
                      <a:endParaRPr sz="2300">
                        <a:latin typeface="Courier New"/>
                        <a:cs typeface="Courier New"/>
                      </a:endParaRPr>
                    </a:p>
                  </a:txBody>
                  <a:tcPr marL="0" marR="0" marT="37253" marB="0"/>
                </a:tc>
                <a:tc>
                  <a:txBody>
                    <a:bodyPr/>
                    <a:lstStyle/>
                    <a:p>
                      <a:pPr marL="95885">
                        <a:lnSpc>
                          <a:spcPts val="2195"/>
                        </a:lnSpc>
                      </a:pPr>
                      <a:r>
                        <a:rPr sz="2700" b="1" spc="-5" dirty="0">
                          <a:solidFill>
                            <a:srgbClr val="D7E055"/>
                          </a:solidFill>
                          <a:latin typeface="Courier New"/>
                          <a:cs typeface="Courier New"/>
                        </a:rPr>
                        <a:t>lh</a:t>
                      </a:r>
                      <a:endParaRPr sz="2700">
                        <a:latin typeface="Courier New"/>
                        <a:cs typeface="Courier New"/>
                      </a:endParaRPr>
                    </a:p>
                  </a:txBody>
                  <a:tcPr marL="0" marR="0" marT="0" marB="0"/>
                </a:tc>
                <a:extLst>
                  <a:ext uri="{0D108BD9-81ED-4DB2-BD59-A6C34878D82A}">
                    <a16:rowId xmlns:a16="http://schemas.microsoft.com/office/drawing/2014/main" val="10001"/>
                  </a:ext>
                </a:extLst>
              </a:tr>
              <a:tr h="476209">
                <a:tc>
                  <a:txBody>
                    <a:bodyPr/>
                    <a:lstStyle/>
                    <a:p>
                      <a:pPr marR="346075" algn="r">
                        <a:lnSpc>
                          <a:spcPct val="100000"/>
                        </a:lnSpc>
                        <a:spcBef>
                          <a:spcPts val="220"/>
                        </a:spcBef>
                      </a:pPr>
                      <a:r>
                        <a:rPr sz="2300" b="1" spc="-5" dirty="0">
                          <a:latin typeface="Courier New"/>
                          <a:cs typeface="Courier New"/>
                        </a:rPr>
                        <a:t>imm[11:0]</a:t>
                      </a:r>
                      <a:endParaRPr sz="2300">
                        <a:latin typeface="Courier New"/>
                        <a:cs typeface="Courier New"/>
                      </a:endParaRPr>
                    </a:p>
                  </a:txBody>
                  <a:tcPr marL="0" marR="0" marT="37253" marB="0"/>
                </a:tc>
                <a:tc>
                  <a:txBody>
                    <a:bodyPr/>
                    <a:lstStyle/>
                    <a:p>
                      <a:pPr marR="253365" algn="r">
                        <a:lnSpc>
                          <a:spcPct val="100000"/>
                        </a:lnSpc>
                        <a:spcBef>
                          <a:spcPts val="220"/>
                        </a:spcBef>
                      </a:pPr>
                      <a:r>
                        <a:rPr sz="2300" b="1" spc="-10" dirty="0">
                          <a:latin typeface="Courier New"/>
                          <a:cs typeface="Courier New"/>
                        </a:rPr>
                        <a:t>rs1</a:t>
                      </a:r>
                      <a:endParaRPr sz="2300">
                        <a:latin typeface="Courier New"/>
                        <a:cs typeface="Courier New"/>
                      </a:endParaRPr>
                    </a:p>
                  </a:txBody>
                  <a:tcPr marL="0" marR="0" marT="37253" marB="0"/>
                </a:tc>
                <a:tc>
                  <a:txBody>
                    <a:bodyPr/>
                    <a:lstStyle/>
                    <a:p>
                      <a:pPr marL="260985">
                        <a:lnSpc>
                          <a:spcPct val="100000"/>
                        </a:lnSpc>
                        <a:spcBef>
                          <a:spcPts val="220"/>
                        </a:spcBef>
                      </a:pPr>
                      <a:r>
                        <a:rPr sz="2300" b="1" spc="-10" dirty="0">
                          <a:latin typeface="Courier New"/>
                          <a:cs typeface="Courier New"/>
                        </a:rPr>
                        <a:t>010</a:t>
                      </a:r>
                      <a:endParaRPr sz="2300">
                        <a:latin typeface="Courier New"/>
                        <a:cs typeface="Courier New"/>
                      </a:endParaRPr>
                    </a:p>
                  </a:txBody>
                  <a:tcPr marL="0" marR="0" marT="37253" marB="0"/>
                </a:tc>
                <a:tc>
                  <a:txBody>
                    <a:bodyPr/>
                    <a:lstStyle/>
                    <a:p>
                      <a:pPr marR="209550" algn="r">
                        <a:lnSpc>
                          <a:spcPct val="100000"/>
                        </a:lnSpc>
                        <a:spcBef>
                          <a:spcPts val="220"/>
                        </a:spcBef>
                      </a:pPr>
                      <a:r>
                        <a:rPr sz="2300" b="1" spc="5" dirty="0">
                          <a:latin typeface="Courier New"/>
                          <a:cs typeface="Courier New"/>
                        </a:rPr>
                        <a:t>rd</a:t>
                      </a:r>
                      <a:endParaRPr sz="2300">
                        <a:latin typeface="Courier New"/>
                        <a:cs typeface="Courier New"/>
                      </a:endParaRPr>
                    </a:p>
                  </a:txBody>
                  <a:tcPr marL="0" marR="0" marT="37253" marB="0"/>
                </a:tc>
                <a:tc>
                  <a:txBody>
                    <a:bodyPr/>
                    <a:lstStyle/>
                    <a:p>
                      <a:pPr marR="88265" algn="r">
                        <a:lnSpc>
                          <a:spcPct val="100000"/>
                        </a:lnSpc>
                        <a:spcBef>
                          <a:spcPts val="220"/>
                        </a:spcBef>
                      </a:pPr>
                      <a:r>
                        <a:rPr sz="2300" b="1" spc="-5" dirty="0">
                          <a:latin typeface="Courier New"/>
                          <a:cs typeface="Courier New"/>
                        </a:rPr>
                        <a:t>0000011</a:t>
                      </a:r>
                      <a:endParaRPr sz="2300">
                        <a:latin typeface="Courier New"/>
                        <a:cs typeface="Courier New"/>
                      </a:endParaRPr>
                    </a:p>
                  </a:txBody>
                  <a:tcPr marL="0" marR="0" marT="37253" marB="0"/>
                </a:tc>
                <a:tc>
                  <a:txBody>
                    <a:bodyPr/>
                    <a:lstStyle/>
                    <a:p>
                      <a:pPr marL="100330">
                        <a:lnSpc>
                          <a:spcPts val="2195"/>
                        </a:lnSpc>
                      </a:pPr>
                      <a:r>
                        <a:rPr sz="2700" b="1" spc="-5" dirty="0">
                          <a:solidFill>
                            <a:srgbClr val="D7E055"/>
                          </a:solidFill>
                          <a:latin typeface="Courier New"/>
                          <a:cs typeface="Courier New"/>
                        </a:rPr>
                        <a:t>lw</a:t>
                      </a:r>
                      <a:endParaRPr sz="2700">
                        <a:latin typeface="Courier New"/>
                        <a:cs typeface="Courier New"/>
                      </a:endParaRPr>
                    </a:p>
                  </a:txBody>
                  <a:tcPr marL="0" marR="0" marT="0" marB="0"/>
                </a:tc>
                <a:extLst>
                  <a:ext uri="{0D108BD9-81ED-4DB2-BD59-A6C34878D82A}">
                    <a16:rowId xmlns:a16="http://schemas.microsoft.com/office/drawing/2014/main" val="10002"/>
                  </a:ext>
                </a:extLst>
              </a:tr>
              <a:tr h="467447">
                <a:tc>
                  <a:txBody>
                    <a:bodyPr/>
                    <a:lstStyle/>
                    <a:p>
                      <a:pPr marR="346075" algn="r">
                        <a:lnSpc>
                          <a:spcPct val="100000"/>
                        </a:lnSpc>
                        <a:spcBef>
                          <a:spcPts val="35"/>
                        </a:spcBef>
                      </a:pPr>
                      <a:r>
                        <a:rPr sz="2300" b="1" spc="-5" dirty="0">
                          <a:latin typeface="Courier New"/>
                          <a:cs typeface="Courier New"/>
                        </a:rPr>
                        <a:t>imm[11:0]</a:t>
                      </a:r>
                      <a:endParaRPr sz="2300" dirty="0">
                        <a:latin typeface="Courier New"/>
                        <a:cs typeface="Courier New"/>
                      </a:endParaRPr>
                    </a:p>
                  </a:txBody>
                  <a:tcPr marL="0" marR="0" marT="5927" marB="0"/>
                </a:tc>
                <a:tc>
                  <a:txBody>
                    <a:bodyPr/>
                    <a:lstStyle/>
                    <a:p>
                      <a:pPr marR="253365" algn="r">
                        <a:lnSpc>
                          <a:spcPct val="100000"/>
                        </a:lnSpc>
                        <a:spcBef>
                          <a:spcPts val="35"/>
                        </a:spcBef>
                      </a:pPr>
                      <a:r>
                        <a:rPr sz="2300" b="1" spc="-10" dirty="0">
                          <a:latin typeface="Courier New"/>
                          <a:cs typeface="Courier New"/>
                        </a:rPr>
                        <a:t>rs1</a:t>
                      </a:r>
                      <a:endParaRPr sz="2300">
                        <a:latin typeface="Courier New"/>
                        <a:cs typeface="Courier New"/>
                      </a:endParaRPr>
                    </a:p>
                  </a:txBody>
                  <a:tcPr marL="0" marR="0" marT="5927" marB="0"/>
                </a:tc>
                <a:tc>
                  <a:txBody>
                    <a:bodyPr/>
                    <a:lstStyle/>
                    <a:p>
                      <a:pPr marL="260985">
                        <a:lnSpc>
                          <a:spcPct val="100000"/>
                        </a:lnSpc>
                        <a:spcBef>
                          <a:spcPts val="35"/>
                        </a:spcBef>
                      </a:pPr>
                      <a:r>
                        <a:rPr sz="2300" b="1" spc="-10" dirty="0">
                          <a:latin typeface="Courier New"/>
                          <a:cs typeface="Courier New"/>
                        </a:rPr>
                        <a:t>100</a:t>
                      </a:r>
                      <a:endParaRPr sz="2300">
                        <a:latin typeface="Courier New"/>
                        <a:cs typeface="Courier New"/>
                      </a:endParaRPr>
                    </a:p>
                  </a:txBody>
                  <a:tcPr marL="0" marR="0" marT="5927" marB="0"/>
                </a:tc>
                <a:tc>
                  <a:txBody>
                    <a:bodyPr/>
                    <a:lstStyle/>
                    <a:p>
                      <a:pPr marR="209550" algn="r">
                        <a:lnSpc>
                          <a:spcPct val="100000"/>
                        </a:lnSpc>
                        <a:spcBef>
                          <a:spcPts val="35"/>
                        </a:spcBef>
                      </a:pPr>
                      <a:r>
                        <a:rPr sz="2300" b="1" spc="5" dirty="0">
                          <a:latin typeface="Courier New"/>
                          <a:cs typeface="Courier New"/>
                        </a:rPr>
                        <a:t>rd</a:t>
                      </a:r>
                      <a:endParaRPr sz="2300">
                        <a:latin typeface="Courier New"/>
                        <a:cs typeface="Courier New"/>
                      </a:endParaRPr>
                    </a:p>
                  </a:txBody>
                  <a:tcPr marL="0" marR="0" marT="5927" marB="0"/>
                </a:tc>
                <a:tc>
                  <a:txBody>
                    <a:bodyPr/>
                    <a:lstStyle/>
                    <a:p>
                      <a:pPr marR="88265" algn="r">
                        <a:lnSpc>
                          <a:spcPct val="100000"/>
                        </a:lnSpc>
                        <a:spcBef>
                          <a:spcPts val="35"/>
                        </a:spcBef>
                      </a:pPr>
                      <a:r>
                        <a:rPr sz="2300" b="1" spc="-5" dirty="0">
                          <a:latin typeface="Courier New"/>
                          <a:cs typeface="Courier New"/>
                        </a:rPr>
                        <a:t>0000011</a:t>
                      </a:r>
                      <a:endParaRPr sz="2300">
                        <a:latin typeface="Courier New"/>
                        <a:cs typeface="Courier New"/>
                      </a:endParaRPr>
                    </a:p>
                  </a:txBody>
                  <a:tcPr marL="0" marR="0" marT="5927" marB="0"/>
                </a:tc>
                <a:tc>
                  <a:txBody>
                    <a:bodyPr/>
                    <a:lstStyle/>
                    <a:p>
                      <a:pPr marL="95885">
                        <a:lnSpc>
                          <a:spcPts val="2380"/>
                        </a:lnSpc>
                      </a:pPr>
                      <a:r>
                        <a:rPr sz="2700" b="1" spc="-5" dirty="0">
                          <a:solidFill>
                            <a:srgbClr val="D7E055"/>
                          </a:solidFill>
                          <a:latin typeface="Courier New"/>
                          <a:cs typeface="Courier New"/>
                        </a:rPr>
                        <a:t>lbu</a:t>
                      </a:r>
                      <a:endParaRPr sz="2700">
                        <a:latin typeface="Courier New"/>
                        <a:cs typeface="Courier New"/>
                      </a:endParaRPr>
                    </a:p>
                  </a:txBody>
                  <a:tcPr marL="0" marR="0" marT="0" marB="0"/>
                </a:tc>
                <a:extLst>
                  <a:ext uri="{0D108BD9-81ED-4DB2-BD59-A6C34878D82A}">
                    <a16:rowId xmlns:a16="http://schemas.microsoft.com/office/drawing/2014/main" val="10003"/>
                  </a:ext>
                </a:extLst>
              </a:tr>
              <a:tr h="414476">
                <a:tc>
                  <a:txBody>
                    <a:bodyPr/>
                    <a:lstStyle/>
                    <a:p>
                      <a:pPr marR="346075" algn="r">
                        <a:lnSpc>
                          <a:spcPts val="2000"/>
                        </a:lnSpc>
                      </a:pPr>
                      <a:r>
                        <a:rPr sz="2300" b="1" spc="-5" dirty="0">
                          <a:latin typeface="Courier New"/>
                          <a:cs typeface="Courier New"/>
                        </a:rPr>
                        <a:t>imm[11:0]</a:t>
                      </a:r>
                      <a:endParaRPr sz="2300">
                        <a:latin typeface="Courier New"/>
                        <a:cs typeface="Courier New"/>
                      </a:endParaRPr>
                    </a:p>
                  </a:txBody>
                  <a:tcPr marL="0" marR="0" marT="0" marB="0"/>
                </a:tc>
                <a:tc>
                  <a:txBody>
                    <a:bodyPr/>
                    <a:lstStyle/>
                    <a:p>
                      <a:pPr marR="253365" algn="r">
                        <a:lnSpc>
                          <a:spcPts val="2000"/>
                        </a:lnSpc>
                      </a:pPr>
                      <a:r>
                        <a:rPr sz="2300" b="1" spc="-10" dirty="0">
                          <a:latin typeface="Courier New"/>
                          <a:cs typeface="Courier New"/>
                        </a:rPr>
                        <a:t>rs1</a:t>
                      </a:r>
                      <a:endParaRPr sz="2300">
                        <a:latin typeface="Courier New"/>
                        <a:cs typeface="Courier New"/>
                      </a:endParaRPr>
                    </a:p>
                  </a:txBody>
                  <a:tcPr marL="0" marR="0" marT="0" marB="0"/>
                </a:tc>
                <a:tc>
                  <a:txBody>
                    <a:bodyPr/>
                    <a:lstStyle/>
                    <a:p>
                      <a:pPr marL="260985">
                        <a:lnSpc>
                          <a:spcPts val="2000"/>
                        </a:lnSpc>
                      </a:pPr>
                      <a:r>
                        <a:rPr sz="2300" b="1" spc="-10" dirty="0">
                          <a:latin typeface="Courier New"/>
                          <a:cs typeface="Courier New"/>
                        </a:rPr>
                        <a:t>101</a:t>
                      </a:r>
                      <a:endParaRPr sz="2300">
                        <a:latin typeface="Courier New"/>
                        <a:cs typeface="Courier New"/>
                      </a:endParaRPr>
                    </a:p>
                  </a:txBody>
                  <a:tcPr marL="0" marR="0" marT="0" marB="0"/>
                </a:tc>
                <a:tc>
                  <a:txBody>
                    <a:bodyPr/>
                    <a:lstStyle/>
                    <a:p>
                      <a:pPr marR="209550" algn="r">
                        <a:lnSpc>
                          <a:spcPts val="2000"/>
                        </a:lnSpc>
                      </a:pPr>
                      <a:r>
                        <a:rPr sz="2300" b="1" spc="5" dirty="0">
                          <a:latin typeface="Courier New"/>
                          <a:cs typeface="Courier New"/>
                        </a:rPr>
                        <a:t>rd</a:t>
                      </a:r>
                      <a:endParaRPr sz="2300">
                        <a:latin typeface="Courier New"/>
                        <a:cs typeface="Courier New"/>
                      </a:endParaRPr>
                    </a:p>
                  </a:txBody>
                  <a:tcPr marL="0" marR="0" marT="0" marB="0"/>
                </a:tc>
                <a:tc>
                  <a:txBody>
                    <a:bodyPr/>
                    <a:lstStyle/>
                    <a:p>
                      <a:pPr marR="88265" algn="r">
                        <a:lnSpc>
                          <a:spcPts val="2000"/>
                        </a:lnSpc>
                      </a:pPr>
                      <a:r>
                        <a:rPr sz="2300" b="1" spc="-5" dirty="0">
                          <a:latin typeface="Courier New"/>
                          <a:cs typeface="Courier New"/>
                        </a:rPr>
                        <a:t>0000011</a:t>
                      </a:r>
                      <a:endParaRPr sz="2300">
                        <a:latin typeface="Courier New"/>
                        <a:cs typeface="Courier New"/>
                      </a:endParaRPr>
                    </a:p>
                  </a:txBody>
                  <a:tcPr marL="0" marR="0" marT="0" marB="0"/>
                </a:tc>
                <a:tc>
                  <a:txBody>
                    <a:bodyPr/>
                    <a:lstStyle/>
                    <a:p>
                      <a:pPr marL="95885">
                        <a:lnSpc>
                          <a:spcPts val="2245"/>
                        </a:lnSpc>
                      </a:pPr>
                      <a:r>
                        <a:rPr sz="2700" b="1" spc="-5" dirty="0">
                          <a:solidFill>
                            <a:srgbClr val="D7E055"/>
                          </a:solidFill>
                          <a:latin typeface="Courier New"/>
                          <a:cs typeface="Courier New"/>
                        </a:rPr>
                        <a:t>lhu</a:t>
                      </a:r>
                      <a:endParaRPr sz="2700" dirty="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grpSp>
        <p:nvGrpSpPr>
          <p:cNvPr id="8" name="object 8"/>
          <p:cNvGrpSpPr/>
          <p:nvPr/>
        </p:nvGrpSpPr>
        <p:grpSpPr>
          <a:xfrm>
            <a:off x="2758535" y="1053778"/>
            <a:ext cx="8087360" cy="2458719"/>
            <a:chOff x="2339339" y="739140"/>
            <a:chExt cx="6065520" cy="1844039"/>
          </a:xfrm>
        </p:grpSpPr>
        <p:pic>
          <p:nvPicPr>
            <p:cNvPr id="9" name="object 9"/>
            <p:cNvPicPr/>
            <p:nvPr/>
          </p:nvPicPr>
          <p:blipFill>
            <a:blip r:embed="rId3" cstate="print"/>
            <a:stretch>
              <a:fillRect/>
            </a:stretch>
          </p:blipFill>
          <p:spPr>
            <a:xfrm>
              <a:off x="2339339" y="739140"/>
              <a:ext cx="2142743" cy="394715"/>
            </a:xfrm>
            <a:prstGeom prst="rect">
              <a:avLst/>
            </a:prstGeom>
          </p:spPr>
        </p:pic>
        <p:pic>
          <p:nvPicPr>
            <p:cNvPr id="10" name="object 10"/>
            <p:cNvPicPr/>
            <p:nvPr/>
          </p:nvPicPr>
          <p:blipFill>
            <a:blip r:embed="rId4" cstate="print"/>
            <a:stretch>
              <a:fillRect/>
            </a:stretch>
          </p:blipFill>
          <p:spPr>
            <a:xfrm>
              <a:off x="4436364" y="739140"/>
              <a:ext cx="964691" cy="394715"/>
            </a:xfrm>
            <a:prstGeom prst="rect">
              <a:avLst/>
            </a:prstGeom>
          </p:spPr>
        </p:pic>
        <p:pic>
          <p:nvPicPr>
            <p:cNvPr id="11" name="object 11"/>
            <p:cNvPicPr/>
            <p:nvPr/>
          </p:nvPicPr>
          <p:blipFill>
            <a:blip r:embed="rId5" cstate="print"/>
            <a:stretch>
              <a:fillRect/>
            </a:stretch>
          </p:blipFill>
          <p:spPr>
            <a:xfrm>
              <a:off x="5343144" y="739140"/>
              <a:ext cx="995171" cy="394715"/>
            </a:xfrm>
            <a:prstGeom prst="rect">
              <a:avLst/>
            </a:prstGeom>
          </p:spPr>
        </p:pic>
        <p:pic>
          <p:nvPicPr>
            <p:cNvPr id="12" name="object 12"/>
            <p:cNvPicPr/>
            <p:nvPr/>
          </p:nvPicPr>
          <p:blipFill>
            <a:blip r:embed="rId6" cstate="print"/>
            <a:stretch>
              <a:fillRect/>
            </a:stretch>
          </p:blipFill>
          <p:spPr>
            <a:xfrm>
              <a:off x="6284975" y="739140"/>
              <a:ext cx="987551" cy="394715"/>
            </a:xfrm>
            <a:prstGeom prst="rect">
              <a:avLst/>
            </a:prstGeom>
          </p:spPr>
        </p:pic>
        <p:pic>
          <p:nvPicPr>
            <p:cNvPr id="13" name="object 13"/>
            <p:cNvPicPr/>
            <p:nvPr/>
          </p:nvPicPr>
          <p:blipFill>
            <a:blip r:embed="rId7" cstate="print"/>
            <a:stretch>
              <a:fillRect/>
            </a:stretch>
          </p:blipFill>
          <p:spPr>
            <a:xfrm>
              <a:off x="7226808" y="739140"/>
              <a:ext cx="1178051" cy="394715"/>
            </a:xfrm>
            <a:prstGeom prst="rect">
              <a:avLst/>
            </a:prstGeom>
          </p:spPr>
        </p:pic>
        <p:pic>
          <p:nvPicPr>
            <p:cNvPr id="14" name="object 14"/>
            <p:cNvPicPr/>
            <p:nvPr/>
          </p:nvPicPr>
          <p:blipFill>
            <a:blip r:embed="rId3" cstate="print"/>
            <a:stretch>
              <a:fillRect/>
            </a:stretch>
          </p:blipFill>
          <p:spPr>
            <a:xfrm>
              <a:off x="2339339" y="1072896"/>
              <a:ext cx="2142743" cy="394715"/>
            </a:xfrm>
            <a:prstGeom prst="rect">
              <a:avLst/>
            </a:prstGeom>
          </p:spPr>
        </p:pic>
        <p:pic>
          <p:nvPicPr>
            <p:cNvPr id="15" name="object 15"/>
            <p:cNvPicPr/>
            <p:nvPr/>
          </p:nvPicPr>
          <p:blipFill>
            <a:blip r:embed="rId4" cstate="print"/>
            <a:stretch>
              <a:fillRect/>
            </a:stretch>
          </p:blipFill>
          <p:spPr>
            <a:xfrm>
              <a:off x="4436364" y="1072895"/>
              <a:ext cx="964691" cy="394715"/>
            </a:xfrm>
            <a:prstGeom prst="rect">
              <a:avLst/>
            </a:prstGeom>
          </p:spPr>
        </p:pic>
        <p:pic>
          <p:nvPicPr>
            <p:cNvPr id="16" name="object 16"/>
            <p:cNvPicPr/>
            <p:nvPr/>
          </p:nvPicPr>
          <p:blipFill>
            <a:blip r:embed="rId5" cstate="print"/>
            <a:stretch>
              <a:fillRect/>
            </a:stretch>
          </p:blipFill>
          <p:spPr>
            <a:xfrm>
              <a:off x="5343144" y="1072895"/>
              <a:ext cx="995171" cy="394715"/>
            </a:xfrm>
            <a:prstGeom prst="rect">
              <a:avLst/>
            </a:prstGeom>
          </p:spPr>
        </p:pic>
        <p:pic>
          <p:nvPicPr>
            <p:cNvPr id="17" name="object 17"/>
            <p:cNvPicPr/>
            <p:nvPr/>
          </p:nvPicPr>
          <p:blipFill>
            <a:blip r:embed="rId6" cstate="print"/>
            <a:stretch>
              <a:fillRect/>
            </a:stretch>
          </p:blipFill>
          <p:spPr>
            <a:xfrm>
              <a:off x="6284975" y="1072895"/>
              <a:ext cx="987551" cy="394715"/>
            </a:xfrm>
            <a:prstGeom prst="rect">
              <a:avLst/>
            </a:prstGeom>
          </p:spPr>
        </p:pic>
        <p:pic>
          <p:nvPicPr>
            <p:cNvPr id="18" name="object 18"/>
            <p:cNvPicPr/>
            <p:nvPr/>
          </p:nvPicPr>
          <p:blipFill>
            <a:blip r:embed="rId7" cstate="print"/>
            <a:stretch>
              <a:fillRect/>
            </a:stretch>
          </p:blipFill>
          <p:spPr>
            <a:xfrm>
              <a:off x="7226808" y="1072896"/>
              <a:ext cx="1178051" cy="394715"/>
            </a:xfrm>
            <a:prstGeom prst="rect">
              <a:avLst/>
            </a:prstGeom>
          </p:spPr>
        </p:pic>
        <p:pic>
          <p:nvPicPr>
            <p:cNvPr id="19" name="object 19"/>
            <p:cNvPicPr/>
            <p:nvPr/>
          </p:nvPicPr>
          <p:blipFill>
            <a:blip r:embed="rId3" cstate="print"/>
            <a:stretch>
              <a:fillRect/>
            </a:stretch>
          </p:blipFill>
          <p:spPr>
            <a:xfrm>
              <a:off x="2339339" y="1405128"/>
              <a:ext cx="2142743" cy="394715"/>
            </a:xfrm>
            <a:prstGeom prst="rect">
              <a:avLst/>
            </a:prstGeom>
          </p:spPr>
        </p:pic>
        <p:pic>
          <p:nvPicPr>
            <p:cNvPr id="20" name="object 20"/>
            <p:cNvPicPr/>
            <p:nvPr/>
          </p:nvPicPr>
          <p:blipFill>
            <a:blip r:embed="rId4" cstate="print"/>
            <a:stretch>
              <a:fillRect/>
            </a:stretch>
          </p:blipFill>
          <p:spPr>
            <a:xfrm>
              <a:off x="4436364" y="1405127"/>
              <a:ext cx="964691" cy="394715"/>
            </a:xfrm>
            <a:prstGeom prst="rect">
              <a:avLst/>
            </a:prstGeom>
          </p:spPr>
        </p:pic>
        <p:pic>
          <p:nvPicPr>
            <p:cNvPr id="21" name="object 21"/>
            <p:cNvPicPr/>
            <p:nvPr/>
          </p:nvPicPr>
          <p:blipFill>
            <a:blip r:embed="rId5" cstate="print"/>
            <a:stretch>
              <a:fillRect/>
            </a:stretch>
          </p:blipFill>
          <p:spPr>
            <a:xfrm>
              <a:off x="5343144" y="1405127"/>
              <a:ext cx="995171" cy="394715"/>
            </a:xfrm>
            <a:prstGeom prst="rect">
              <a:avLst/>
            </a:prstGeom>
          </p:spPr>
        </p:pic>
        <p:pic>
          <p:nvPicPr>
            <p:cNvPr id="22" name="object 22"/>
            <p:cNvPicPr/>
            <p:nvPr/>
          </p:nvPicPr>
          <p:blipFill>
            <a:blip r:embed="rId6" cstate="print"/>
            <a:stretch>
              <a:fillRect/>
            </a:stretch>
          </p:blipFill>
          <p:spPr>
            <a:xfrm>
              <a:off x="6284975" y="1405127"/>
              <a:ext cx="987551" cy="394715"/>
            </a:xfrm>
            <a:prstGeom prst="rect">
              <a:avLst/>
            </a:prstGeom>
          </p:spPr>
        </p:pic>
        <p:pic>
          <p:nvPicPr>
            <p:cNvPr id="23" name="object 23"/>
            <p:cNvPicPr/>
            <p:nvPr/>
          </p:nvPicPr>
          <p:blipFill>
            <a:blip r:embed="rId7" cstate="print"/>
            <a:stretch>
              <a:fillRect/>
            </a:stretch>
          </p:blipFill>
          <p:spPr>
            <a:xfrm>
              <a:off x="7226808" y="1406651"/>
              <a:ext cx="1178051" cy="393191"/>
            </a:xfrm>
            <a:prstGeom prst="rect">
              <a:avLst/>
            </a:prstGeom>
          </p:spPr>
        </p:pic>
        <p:pic>
          <p:nvPicPr>
            <p:cNvPr id="24" name="object 24"/>
            <p:cNvPicPr/>
            <p:nvPr/>
          </p:nvPicPr>
          <p:blipFill>
            <a:blip r:embed="rId3" cstate="print"/>
            <a:stretch>
              <a:fillRect/>
            </a:stretch>
          </p:blipFill>
          <p:spPr>
            <a:xfrm>
              <a:off x="2339339" y="1738884"/>
              <a:ext cx="2142743" cy="394715"/>
            </a:xfrm>
            <a:prstGeom prst="rect">
              <a:avLst/>
            </a:prstGeom>
          </p:spPr>
        </p:pic>
        <p:pic>
          <p:nvPicPr>
            <p:cNvPr id="25" name="object 25"/>
            <p:cNvPicPr/>
            <p:nvPr/>
          </p:nvPicPr>
          <p:blipFill>
            <a:blip r:embed="rId4" cstate="print"/>
            <a:stretch>
              <a:fillRect/>
            </a:stretch>
          </p:blipFill>
          <p:spPr>
            <a:xfrm>
              <a:off x="4436364" y="1738883"/>
              <a:ext cx="964691" cy="394715"/>
            </a:xfrm>
            <a:prstGeom prst="rect">
              <a:avLst/>
            </a:prstGeom>
          </p:spPr>
        </p:pic>
        <p:pic>
          <p:nvPicPr>
            <p:cNvPr id="26" name="object 26"/>
            <p:cNvPicPr/>
            <p:nvPr/>
          </p:nvPicPr>
          <p:blipFill>
            <a:blip r:embed="rId5" cstate="print"/>
            <a:stretch>
              <a:fillRect/>
            </a:stretch>
          </p:blipFill>
          <p:spPr>
            <a:xfrm>
              <a:off x="5343144" y="1738883"/>
              <a:ext cx="995171" cy="394715"/>
            </a:xfrm>
            <a:prstGeom prst="rect">
              <a:avLst/>
            </a:prstGeom>
          </p:spPr>
        </p:pic>
        <p:pic>
          <p:nvPicPr>
            <p:cNvPr id="27" name="object 27"/>
            <p:cNvPicPr/>
            <p:nvPr/>
          </p:nvPicPr>
          <p:blipFill>
            <a:blip r:embed="rId6" cstate="print"/>
            <a:stretch>
              <a:fillRect/>
            </a:stretch>
          </p:blipFill>
          <p:spPr>
            <a:xfrm>
              <a:off x="6284975" y="1738883"/>
              <a:ext cx="987551" cy="394715"/>
            </a:xfrm>
            <a:prstGeom prst="rect">
              <a:avLst/>
            </a:prstGeom>
          </p:spPr>
        </p:pic>
        <p:pic>
          <p:nvPicPr>
            <p:cNvPr id="28" name="object 28"/>
            <p:cNvPicPr/>
            <p:nvPr/>
          </p:nvPicPr>
          <p:blipFill>
            <a:blip r:embed="rId7" cstate="print"/>
            <a:stretch>
              <a:fillRect/>
            </a:stretch>
          </p:blipFill>
          <p:spPr>
            <a:xfrm>
              <a:off x="7226808" y="1738884"/>
              <a:ext cx="1178051" cy="394715"/>
            </a:xfrm>
            <a:prstGeom prst="rect">
              <a:avLst/>
            </a:prstGeom>
          </p:spPr>
        </p:pic>
        <p:pic>
          <p:nvPicPr>
            <p:cNvPr id="29" name="object 29"/>
            <p:cNvPicPr/>
            <p:nvPr/>
          </p:nvPicPr>
          <p:blipFill>
            <a:blip r:embed="rId3" cstate="print"/>
            <a:stretch>
              <a:fillRect/>
            </a:stretch>
          </p:blipFill>
          <p:spPr>
            <a:xfrm>
              <a:off x="2339339" y="2072640"/>
              <a:ext cx="2142743" cy="394715"/>
            </a:xfrm>
            <a:prstGeom prst="rect">
              <a:avLst/>
            </a:prstGeom>
          </p:spPr>
        </p:pic>
        <p:pic>
          <p:nvPicPr>
            <p:cNvPr id="30" name="object 30"/>
            <p:cNvPicPr/>
            <p:nvPr/>
          </p:nvPicPr>
          <p:blipFill>
            <a:blip r:embed="rId4" cstate="print"/>
            <a:stretch>
              <a:fillRect/>
            </a:stretch>
          </p:blipFill>
          <p:spPr>
            <a:xfrm>
              <a:off x="4436364" y="2072639"/>
              <a:ext cx="964691" cy="394715"/>
            </a:xfrm>
            <a:prstGeom prst="rect">
              <a:avLst/>
            </a:prstGeom>
          </p:spPr>
        </p:pic>
        <p:pic>
          <p:nvPicPr>
            <p:cNvPr id="31" name="object 31"/>
            <p:cNvPicPr/>
            <p:nvPr/>
          </p:nvPicPr>
          <p:blipFill>
            <a:blip r:embed="rId5" cstate="print"/>
            <a:stretch>
              <a:fillRect/>
            </a:stretch>
          </p:blipFill>
          <p:spPr>
            <a:xfrm>
              <a:off x="5343144" y="2072639"/>
              <a:ext cx="995171" cy="394715"/>
            </a:xfrm>
            <a:prstGeom prst="rect">
              <a:avLst/>
            </a:prstGeom>
          </p:spPr>
        </p:pic>
        <p:pic>
          <p:nvPicPr>
            <p:cNvPr id="32" name="object 32"/>
            <p:cNvPicPr/>
            <p:nvPr/>
          </p:nvPicPr>
          <p:blipFill>
            <a:blip r:embed="rId6" cstate="print"/>
            <a:stretch>
              <a:fillRect/>
            </a:stretch>
          </p:blipFill>
          <p:spPr>
            <a:xfrm>
              <a:off x="6284975" y="2072639"/>
              <a:ext cx="987551" cy="394715"/>
            </a:xfrm>
            <a:prstGeom prst="rect">
              <a:avLst/>
            </a:prstGeom>
          </p:spPr>
        </p:pic>
        <p:pic>
          <p:nvPicPr>
            <p:cNvPr id="33" name="object 33"/>
            <p:cNvPicPr/>
            <p:nvPr/>
          </p:nvPicPr>
          <p:blipFill>
            <a:blip r:embed="rId7" cstate="print"/>
            <a:stretch>
              <a:fillRect/>
            </a:stretch>
          </p:blipFill>
          <p:spPr>
            <a:xfrm>
              <a:off x="7226808" y="2072640"/>
              <a:ext cx="1178051" cy="394715"/>
            </a:xfrm>
            <a:prstGeom prst="rect">
              <a:avLst/>
            </a:prstGeom>
          </p:spPr>
        </p:pic>
        <p:sp>
          <p:nvSpPr>
            <p:cNvPr id="34" name="object 34"/>
            <p:cNvSpPr/>
            <p:nvPr/>
          </p:nvSpPr>
          <p:spPr>
            <a:xfrm>
              <a:off x="6102730" y="2362568"/>
              <a:ext cx="70485" cy="210820"/>
            </a:xfrm>
            <a:custGeom>
              <a:avLst/>
              <a:gdLst/>
              <a:ahLst/>
              <a:cxnLst/>
              <a:rect l="l" t="t" r="r" b="b"/>
              <a:pathLst>
                <a:path w="70485" h="210819">
                  <a:moveTo>
                    <a:pt x="70230" y="210705"/>
                  </a:moveTo>
                  <a:lnTo>
                    <a:pt x="0" y="0"/>
                  </a:lnTo>
                </a:path>
              </a:pathLst>
            </a:custGeom>
            <a:ln w="19050">
              <a:solidFill>
                <a:srgbClr val="D7E055"/>
              </a:solidFill>
            </a:ln>
          </p:spPr>
          <p:txBody>
            <a:bodyPr wrap="square" lIns="0" tIns="0" rIns="0" bIns="0" rtlCol="0"/>
            <a:lstStyle/>
            <a:p>
              <a:endParaRPr sz="2400"/>
            </a:p>
          </p:txBody>
        </p:sp>
      </p:grpSp>
      <p:sp>
        <p:nvSpPr>
          <p:cNvPr id="35" name="object 35"/>
          <p:cNvSpPr/>
          <p:nvPr/>
        </p:nvSpPr>
        <p:spPr>
          <a:xfrm>
            <a:off x="7752281" y="3218341"/>
            <a:ext cx="112607" cy="115147"/>
          </a:xfrm>
          <a:custGeom>
            <a:avLst/>
            <a:gdLst/>
            <a:ahLst/>
            <a:cxnLst/>
            <a:rect l="l" t="t" r="r" b="b"/>
            <a:pathLst>
              <a:path w="84454" h="86360">
                <a:moveTo>
                  <a:pt x="0" y="86347"/>
                </a:moveTo>
                <a:lnTo>
                  <a:pt x="18072" y="0"/>
                </a:lnTo>
                <a:lnTo>
                  <a:pt x="84340" y="58242"/>
                </a:lnTo>
              </a:path>
            </a:pathLst>
          </a:custGeom>
          <a:ln w="19050">
            <a:solidFill>
              <a:srgbClr val="D7E055"/>
            </a:solidFill>
          </a:ln>
        </p:spPr>
        <p:txBody>
          <a:bodyPr wrap="square" lIns="0" tIns="0" rIns="0" bIns="0" rtlCol="0"/>
          <a:lstStyle/>
          <a:p>
            <a:endParaRPr sz="2400"/>
          </a:p>
        </p:txBody>
      </p:sp>
      <p:sp>
        <p:nvSpPr>
          <p:cNvPr id="37" name="object 37"/>
          <p:cNvSpPr txBox="1"/>
          <p:nvPr/>
        </p:nvSpPr>
        <p:spPr>
          <a:xfrm>
            <a:off x="7144893" y="6594174"/>
            <a:ext cx="993140"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140" dirty="0">
                <a:latin typeface="Trebuchet MS"/>
                <a:cs typeface="Trebuchet MS"/>
              </a:rPr>
              <a:t>(41)</a:t>
            </a:r>
            <a:endParaRPr sz="1467">
              <a:latin typeface="Trebuchet MS"/>
              <a:cs typeface="Trebuchet MS"/>
            </a:endParaRPr>
          </a:p>
        </p:txBody>
      </p:sp>
      <p:sp>
        <p:nvSpPr>
          <p:cNvPr id="38" name="Date Placeholder 37">
            <a:extLst>
              <a:ext uri="{FF2B5EF4-FFF2-40B4-BE49-F238E27FC236}">
                <a16:creationId xmlns:a16="http://schemas.microsoft.com/office/drawing/2014/main" id="{910D092F-CE13-490C-8237-A78770227864}"/>
              </a:ext>
            </a:extLst>
          </p:cNvPr>
          <p:cNvSpPr>
            <a:spLocks noGrp="1"/>
          </p:cNvSpPr>
          <p:nvPr>
            <p:ph type="dt" sz="half" idx="10"/>
          </p:nvPr>
        </p:nvSpPr>
        <p:spPr/>
        <p:txBody>
          <a:bodyPr/>
          <a:lstStyle/>
          <a:p>
            <a:fld id="{DEBE33CC-050B-41AE-882A-B3E2000B07EA}" type="datetime1">
              <a:rPr lang="en-US" smtClean="0"/>
              <a:t>5/11/2024</a:t>
            </a:fld>
            <a:endParaRPr lang="en-US" dirty="0"/>
          </a:p>
        </p:txBody>
      </p:sp>
      <p:sp>
        <p:nvSpPr>
          <p:cNvPr id="39" name="Slide Number Placeholder 38">
            <a:extLst>
              <a:ext uri="{FF2B5EF4-FFF2-40B4-BE49-F238E27FC236}">
                <a16:creationId xmlns:a16="http://schemas.microsoft.com/office/drawing/2014/main" id="{9D9106EB-9818-4DF2-B610-EAF1B4431F80}"/>
              </a:ext>
            </a:extLst>
          </p:cNvPr>
          <p:cNvSpPr>
            <a:spLocks noGrp="1"/>
          </p:cNvSpPr>
          <p:nvPr>
            <p:ph type="sldNum" sz="quarter" idx="12"/>
          </p:nvPr>
        </p:nvSpPr>
        <p:spPr/>
        <p:txBody>
          <a:bodyPr/>
          <a:lstStyle/>
          <a:p>
            <a:fld id="{AB6352F2-FB44-4DA6-821F-C2F4E454E2C0}"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93617" y="3192273"/>
            <a:ext cx="6768591" cy="816863"/>
          </a:xfrm>
          <a:prstGeom prst="rect">
            <a:avLst/>
          </a:prstGeom>
        </p:spPr>
      </p:pic>
      <p:sp>
        <p:nvSpPr>
          <p:cNvPr id="3" name="Date Placeholder 2">
            <a:extLst>
              <a:ext uri="{FF2B5EF4-FFF2-40B4-BE49-F238E27FC236}">
                <a16:creationId xmlns:a16="http://schemas.microsoft.com/office/drawing/2014/main" id="{35D857CB-342F-4F7B-8670-BC460B67BA75}"/>
              </a:ext>
            </a:extLst>
          </p:cNvPr>
          <p:cNvSpPr>
            <a:spLocks noGrp="1"/>
          </p:cNvSpPr>
          <p:nvPr>
            <p:ph type="dt" sz="half" idx="10"/>
          </p:nvPr>
        </p:nvSpPr>
        <p:spPr/>
        <p:txBody>
          <a:bodyPr/>
          <a:lstStyle/>
          <a:p>
            <a:fld id="{626AA59C-F3D4-4F07-A758-567941BAD69C}" type="datetime1">
              <a:rPr lang="en-US" smtClean="0"/>
              <a:t>5/11/2024</a:t>
            </a:fld>
            <a:endParaRPr lang="en-US"/>
          </a:p>
        </p:txBody>
      </p:sp>
      <p:sp>
        <p:nvSpPr>
          <p:cNvPr id="4" name="Slide Number Placeholder 3">
            <a:extLst>
              <a:ext uri="{FF2B5EF4-FFF2-40B4-BE49-F238E27FC236}">
                <a16:creationId xmlns:a16="http://schemas.microsoft.com/office/drawing/2014/main" id="{F958F9E6-832C-46F8-B3A7-D44225AA25F9}"/>
              </a:ext>
            </a:extLst>
          </p:cNvPr>
          <p:cNvSpPr>
            <a:spLocks noGrp="1"/>
          </p:cNvSpPr>
          <p:nvPr>
            <p:ph type="sldNum" sz="quarter" idx="12"/>
          </p:nvPr>
        </p:nvSpPr>
        <p:spPr/>
        <p:txBody>
          <a:bodyPr/>
          <a:lstStyle/>
          <a:p>
            <a:fld id="{AB6352F2-FB44-4DA6-821F-C2F4E454E2C0}"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3"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4" cstate="print"/>
          <a:stretch>
            <a:fillRect/>
          </a:stretch>
        </p:blipFill>
        <p:spPr>
          <a:xfrm>
            <a:off x="3017519" y="6376089"/>
            <a:ext cx="1262831" cy="388361"/>
          </a:xfrm>
          <a:prstGeom prst="rect">
            <a:avLst/>
          </a:prstGeom>
        </p:spPr>
      </p:pic>
      <p:sp>
        <p:nvSpPr>
          <p:cNvPr id="9" name="object 9"/>
          <p:cNvSpPr txBox="1"/>
          <p:nvPr/>
        </p:nvSpPr>
        <p:spPr>
          <a:xfrm>
            <a:off x="1116583" y="941620"/>
            <a:ext cx="10161475" cy="1349109"/>
          </a:xfrm>
          <a:prstGeom prst="rect">
            <a:avLst/>
          </a:prstGeom>
        </p:spPr>
        <p:txBody>
          <a:bodyPr vert="horz" wrap="square" lIns="0" tIns="3387" rIns="0" bIns="0" rtlCol="0">
            <a:spAutoFit/>
          </a:bodyPr>
          <a:lstStyle/>
          <a:p>
            <a:pPr marL="16086" marR="6773">
              <a:lnSpc>
                <a:spcPct val="103499"/>
              </a:lnSpc>
              <a:spcBef>
                <a:spcPts val="27"/>
              </a:spcBef>
              <a:buClr>
                <a:srgbClr val="E3DDD2"/>
              </a:buClr>
              <a:buSzPct val="95000"/>
              <a:tabLst>
                <a:tab pos="425016" algn="l"/>
                <a:tab pos="425863" algn="l"/>
              </a:tabLst>
            </a:pPr>
            <a:r>
              <a:rPr sz="2667" b="1" spc="-7" dirty="0">
                <a:latin typeface="Courier New"/>
                <a:cs typeface="Courier New"/>
              </a:rPr>
              <a:t>sw</a:t>
            </a:r>
            <a:r>
              <a:rPr sz="2667" spc="-7" dirty="0">
                <a:latin typeface="Calibri"/>
                <a:cs typeface="Calibri"/>
              </a:rPr>
              <a:t>: </a:t>
            </a:r>
            <a:r>
              <a:rPr sz="2667" spc="-13" dirty="0">
                <a:latin typeface="Calibri"/>
                <a:cs typeface="Calibri"/>
              </a:rPr>
              <a:t>Reads</a:t>
            </a:r>
            <a:r>
              <a:rPr sz="2667" dirty="0">
                <a:latin typeface="Calibri"/>
                <a:cs typeface="Calibri"/>
              </a:rPr>
              <a:t> </a:t>
            </a:r>
            <a:r>
              <a:rPr sz="2667" spc="-13" dirty="0">
                <a:latin typeface="Calibri"/>
                <a:cs typeface="Calibri"/>
              </a:rPr>
              <a:t>two</a:t>
            </a:r>
            <a:r>
              <a:rPr sz="2667" spc="7" dirty="0">
                <a:latin typeface="Calibri"/>
                <a:cs typeface="Calibri"/>
              </a:rPr>
              <a:t> </a:t>
            </a:r>
            <a:r>
              <a:rPr sz="2667" spc="-20" dirty="0">
                <a:latin typeface="Calibri"/>
                <a:cs typeface="Calibri"/>
              </a:rPr>
              <a:t>registers,</a:t>
            </a:r>
            <a:r>
              <a:rPr sz="2667" spc="40" dirty="0">
                <a:latin typeface="Calibri"/>
                <a:cs typeface="Calibri"/>
              </a:rPr>
              <a:t> </a:t>
            </a:r>
            <a:r>
              <a:rPr sz="2667" spc="-20" dirty="0">
                <a:latin typeface="Calibri"/>
                <a:cs typeface="Calibri"/>
              </a:rPr>
              <a:t>rs1</a:t>
            </a:r>
            <a:r>
              <a:rPr sz="2667" spc="13" dirty="0">
                <a:latin typeface="Calibri"/>
                <a:cs typeface="Calibri"/>
              </a:rPr>
              <a:t> </a:t>
            </a:r>
            <a:r>
              <a:rPr sz="2667" spc="-20" dirty="0">
                <a:latin typeface="Calibri"/>
                <a:cs typeface="Calibri"/>
              </a:rPr>
              <a:t>for</a:t>
            </a:r>
            <a:r>
              <a:rPr sz="2667" spc="-33" dirty="0">
                <a:latin typeface="Calibri"/>
                <a:cs typeface="Calibri"/>
              </a:rPr>
              <a:t> </a:t>
            </a:r>
            <a:r>
              <a:rPr sz="2667" spc="-7" dirty="0">
                <a:latin typeface="Calibri"/>
                <a:cs typeface="Calibri"/>
              </a:rPr>
              <a:t>base</a:t>
            </a:r>
            <a:r>
              <a:rPr sz="2667" spc="20" dirty="0">
                <a:latin typeface="Calibri"/>
                <a:cs typeface="Calibri"/>
              </a:rPr>
              <a:t> </a:t>
            </a:r>
            <a:r>
              <a:rPr sz="2667" spc="-7" dirty="0">
                <a:latin typeface="Calibri"/>
                <a:cs typeface="Calibri"/>
              </a:rPr>
              <a:t>memory address, </a:t>
            </a:r>
            <a:r>
              <a:rPr sz="2667" dirty="0">
                <a:latin typeface="Calibri"/>
                <a:cs typeface="Calibri"/>
              </a:rPr>
              <a:t> and</a:t>
            </a:r>
            <a:r>
              <a:rPr sz="2667" spc="-7" dirty="0">
                <a:latin typeface="Calibri"/>
                <a:cs typeface="Calibri"/>
              </a:rPr>
              <a:t> </a:t>
            </a:r>
            <a:r>
              <a:rPr sz="2667" spc="-20" dirty="0">
                <a:latin typeface="Calibri"/>
                <a:cs typeface="Calibri"/>
              </a:rPr>
              <a:t>rs2</a:t>
            </a:r>
            <a:r>
              <a:rPr sz="2667" spc="7" dirty="0">
                <a:latin typeface="Calibri"/>
                <a:cs typeface="Calibri"/>
              </a:rPr>
              <a:t> </a:t>
            </a:r>
            <a:r>
              <a:rPr sz="2667" spc="-20" dirty="0">
                <a:latin typeface="Calibri"/>
                <a:cs typeface="Calibri"/>
              </a:rPr>
              <a:t>for</a:t>
            </a:r>
            <a:r>
              <a:rPr sz="2667" spc="-13" dirty="0">
                <a:latin typeface="Calibri"/>
                <a:cs typeface="Calibri"/>
              </a:rPr>
              <a:t> </a:t>
            </a:r>
            <a:r>
              <a:rPr sz="2667" spc="-20" dirty="0">
                <a:latin typeface="Calibri"/>
                <a:cs typeface="Calibri"/>
              </a:rPr>
              <a:t>data</a:t>
            </a:r>
            <a:r>
              <a:rPr sz="2667" dirty="0">
                <a:latin typeface="Calibri"/>
                <a:cs typeface="Calibri"/>
              </a:rPr>
              <a:t> </a:t>
            </a:r>
            <a:r>
              <a:rPr sz="2667" spc="-20" dirty="0">
                <a:latin typeface="Calibri"/>
                <a:cs typeface="Calibri"/>
              </a:rPr>
              <a:t>to</a:t>
            </a:r>
            <a:r>
              <a:rPr sz="2667" spc="-13" dirty="0">
                <a:latin typeface="Calibri"/>
                <a:cs typeface="Calibri"/>
              </a:rPr>
              <a:t> </a:t>
            </a:r>
            <a:r>
              <a:rPr sz="2667" dirty="0">
                <a:latin typeface="Calibri"/>
                <a:cs typeface="Calibri"/>
              </a:rPr>
              <a:t>be</a:t>
            </a:r>
            <a:r>
              <a:rPr sz="2667" spc="7" dirty="0">
                <a:latin typeface="Calibri"/>
                <a:cs typeface="Calibri"/>
              </a:rPr>
              <a:t> </a:t>
            </a:r>
            <a:r>
              <a:rPr sz="2667" spc="-20" dirty="0">
                <a:latin typeface="Calibri"/>
                <a:cs typeface="Calibri"/>
              </a:rPr>
              <a:t>stored,</a:t>
            </a:r>
            <a:r>
              <a:rPr sz="2667" spc="7" dirty="0">
                <a:latin typeface="Calibri"/>
                <a:cs typeface="Calibri"/>
              </a:rPr>
              <a:t> </a:t>
            </a:r>
            <a:r>
              <a:rPr sz="2667" dirty="0">
                <a:latin typeface="Calibri"/>
                <a:cs typeface="Calibri"/>
              </a:rPr>
              <a:t>as</a:t>
            </a:r>
            <a:r>
              <a:rPr sz="2667" spc="7" dirty="0">
                <a:latin typeface="Calibri"/>
                <a:cs typeface="Calibri"/>
              </a:rPr>
              <a:t> </a:t>
            </a:r>
            <a:r>
              <a:rPr sz="2667" spc="-13" dirty="0">
                <a:latin typeface="Calibri"/>
                <a:cs typeface="Calibri"/>
              </a:rPr>
              <a:t>well</a:t>
            </a:r>
            <a:r>
              <a:rPr sz="2667" dirty="0">
                <a:latin typeface="Calibri"/>
                <a:cs typeface="Calibri"/>
              </a:rPr>
              <a:t> </a:t>
            </a:r>
            <a:r>
              <a:rPr sz="2667" spc="-13" dirty="0">
                <a:latin typeface="Calibri"/>
                <a:cs typeface="Calibri"/>
              </a:rPr>
              <a:t>immediate</a:t>
            </a:r>
            <a:r>
              <a:rPr sz="2667" spc="53" dirty="0">
                <a:latin typeface="Calibri"/>
                <a:cs typeface="Calibri"/>
              </a:rPr>
              <a:t> </a:t>
            </a:r>
            <a:r>
              <a:rPr sz="2667" spc="-13" dirty="0">
                <a:latin typeface="Calibri"/>
                <a:cs typeface="Calibri"/>
              </a:rPr>
              <a:t>offset!</a:t>
            </a:r>
            <a:endParaRPr sz="2667" dirty="0">
              <a:latin typeface="Calibri"/>
              <a:cs typeface="Calibri"/>
            </a:endParaRPr>
          </a:p>
          <a:p>
            <a:pPr marL="16933">
              <a:spcBef>
                <a:spcPts val="653"/>
              </a:spcBef>
            </a:pPr>
            <a:r>
              <a:rPr sz="2667" b="1" spc="-7" dirty="0">
                <a:latin typeface="Courier New"/>
                <a:cs typeface="Courier New"/>
              </a:rPr>
              <a:t>sw</a:t>
            </a:r>
            <a:r>
              <a:rPr sz="2667" b="1" spc="-40" dirty="0">
                <a:latin typeface="Courier New"/>
                <a:cs typeface="Courier New"/>
              </a:rPr>
              <a:t> </a:t>
            </a:r>
            <a:r>
              <a:rPr sz="2667" b="1" spc="-7" dirty="0">
                <a:latin typeface="Courier New"/>
                <a:cs typeface="Courier New"/>
              </a:rPr>
              <a:t>x14,</a:t>
            </a:r>
            <a:r>
              <a:rPr sz="2667" b="1" spc="-40" dirty="0">
                <a:latin typeface="Courier New"/>
                <a:cs typeface="Courier New"/>
              </a:rPr>
              <a:t> </a:t>
            </a:r>
            <a:r>
              <a:rPr sz="2667" b="1" spc="-7" dirty="0">
                <a:latin typeface="Courier New"/>
                <a:cs typeface="Courier New"/>
              </a:rPr>
              <a:t>8(x2)</a:t>
            </a:r>
            <a:endParaRPr sz="2667" dirty="0">
              <a:latin typeface="Courier New"/>
              <a:cs typeface="Courier New"/>
            </a:endParaRPr>
          </a:p>
        </p:txBody>
      </p:sp>
      <p:sp>
        <p:nvSpPr>
          <p:cNvPr id="10" name="object 10"/>
          <p:cNvSpPr txBox="1">
            <a:spLocks noGrp="1"/>
          </p:cNvSpPr>
          <p:nvPr>
            <p:ph type="title"/>
          </p:nvPr>
        </p:nvSpPr>
        <p:spPr>
          <a:xfrm>
            <a:off x="1274830" y="84396"/>
            <a:ext cx="4811605" cy="695062"/>
          </a:xfrm>
          <a:prstGeom prst="rect">
            <a:avLst/>
          </a:prstGeom>
        </p:spPr>
        <p:txBody>
          <a:bodyPr vert="horz" wrap="square" lIns="0" tIns="17780" rIns="0" bIns="0" rtlCol="0" anchor="ctr">
            <a:spAutoFit/>
          </a:bodyPr>
          <a:lstStyle/>
          <a:p>
            <a:pPr marL="16933">
              <a:lnSpc>
                <a:spcPct val="100000"/>
              </a:lnSpc>
              <a:spcBef>
                <a:spcPts val="140"/>
              </a:spcBef>
            </a:pPr>
            <a:r>
              <a:rPr spc="-93" dirty="0"/>
              <a:t>A</a:t>
            </a:r>
            <a:r>
              <a:rPr spc="-173" dirty="0"/>
              <a:t>dd</a:t>
            </a:r>
            <a:r>
              <a:rPr spc="-140" dirty="0"/>
              <a:t>i</a:t>
            </a:r>
            <a:r>
              <a:rPr spc="-113" dirty="0"/>
              <a:t>n</a:t>
            </a:r>
            <a:r>
              <a:rPr spc="207" dirty="0"/>
              <a:t>g</a:t>
            </a:r>
            <a:r>
              <a:rPr spc="-500" dirty="0"/>
              <a:t> </a:t>
            </a:r>
            <a:r>
              <a:rPr b="1" spc="-120" dirty="0">
                <a:latin typeface="Courier New"/>
                <a:cs typeface="Courier New"/>
              </a:rPr>
              <a:t>s</a:t>
            </a:r>
            <a:r>
              <a:rPr b="1" dirty="0">
                <a:latin typeface="Courier New"/>
                <a:cs typeface="Courier New"/>
              </a:rPr>
              <a:t>w</a:t>
            </a:r>
            <a:r>
              <a:rPr b="1" spc="-1733" dirty="0">
                <a:latin typeface="Courier New"/>
                <a:cs typeface="Courier New"/>
              </a:rPr>
              <a:t> </a:t>
            </a:r>
            <a:r>
              <a:rPr spc="-227" dirty="0"/>
              <a:t>i</a:t>
            </a:r>
            <a:r>
              <a:rPr spc="-113" dirty="0"/>
              <a:t>n</a:t>
            </a:r>
            <a:r>
              <a:rPr spc="-7" dirty="0"/>
              <a:t>s</a:t>
            </a:r>
            <a:r>
              <a:rPr spc="-267" dirty="0"/>
              <a:t>t</a:t>
            </a:r>
            <a:r>
              <a:rPr spc="-280" dirty="0"/>
              <a:t>r</a:t>
            </a:r>
            <a:r>
              <a:rPr spc="-133" dirty="0"/>
              <a:t>u</a:t>
            </a:r>
            <a:r>
              <a:rPr spc="-280" dirty="0"/>
              <a:t>c</a:t>
            </a:r>
            <a:r>
              <a:rPr spc="-333" dirty="0"/>
              <a:t>t</a:t>
            </a:r>
            <a:r>
              <a:rPr spc="-247" dirty="0"/>
              <a:t>i</a:t>
            </a:r>
            <a:r>
              <a:rPr spc="-147" dirty="0"/>
              <a:t>on</a:t>
            </a:r>
          </a:p>
        </p:txBody>
      </p:sp>
      <p:grpSp>
        <p:nvGrpSpPr>
          <p:cNvPr id="11" name="object 11"/>
          <p:cNvGrpSpPr/>
          <p:nvPr/>
        </p:nvGrpSpPr>
        <p:grpSpPr>
          <a:xfrm>
            <a:off x="3145535" y="3905504"/>
            <a:ext cx="4368800" cy="502073"/>
            <a:chOff x="2359151" y="2929127"/>
            <a:chExt cx="3276600" cy="376555"/>
          </a:xfrm>
        </p:grpSpPr>
        <p:pic>
          <p:nvPicPr>
            <p:cNvPr id="12" name="object 12"/>
            <p:cNvPicPr/>
            <p:nvPr/>
          </p:nvPicPr>
          <p:blipFill>
            <a:blip r:embed="rId5" cstate="print"/>
            <a:stretch>
              <a:fillRect/>
            </a:stretch>
          </p:blipFill>
          <p:spPr>
            <a:xfrm>
              <a:off x="2359151" y="2930651"/>
              <a:ext cx="1161287" cy="374903"/>
            </a:xfrm>
            <a:prstGeom prst="rect">
              <a:avLst/>
            </a:prstGeom>
          </p:spPr>
        </p:pic>
        <p:pic>
          <p:nvPicPr>
            <p:cNvPr id="13" name="object 13"/>
            <p:cNvPicPr/>
            <p:nvPr/>
          </p:nvPicPr>
          <p:blipFill>
            <a:blip r:embed="rId5" cstate="print"/>
            <a:stretch>
              <a:fillRect/>
            </a:stretch>
          </p:blipFill>
          <p:spPr>
            <a:xfrm>
              <a:off x="3474720" y="2929127"/>
              <a:ext cx="1161287" cy="376427"/>
            </a:xfrm>
            <a:prstGeom prst="rect">
              <a:avLst/>
            </a:prstGeom>
          </p:spPr>
        </p:pic>
        <p:pic>
          <p:nvPicPr>
            <p:cNvPr id="14" name="object 14"/>
            <p:cNvPicPr/>
            <p:nvPr/>
          </p:nvPicPr>
          <p:blipFill>
            <a:blip r:embed="rId6" cstate="print"/>
            <a:stretch>
              <a:fillRect/>
            </a:stretch>
          </p:blipFill>
          <p:spPr>
            <a:xfrm>
              <a:off x="4590288" y="2929127"/>
              <a:ext cx="1045463" cy="376427"/>
            </a:xfrm>
            <a:prstGeom prst="rect">
              <a:avLst/>
            </a:prstGeom>
          </p:spPr>
        </p:pic>
      </p:grpSp>
      <p:sp>
        <p:nvSpPr>
          <p:cNvPr id="15" name="object 15"/>
          <p:cNvSpPr txBox="1"/>
          <p:nvPr/>
        </p:nvSpPr>
        <p:spPr>
          <a:xfrm>
            <a:off x="6391757" y="3977623"/>
            <a:ext cx="846667" cy="344475"/>
          </a:xfrm>
          <a:prstGeom prst="rect">
            <a:avLst/>
          </a:prstGeom>
        </p:spPr>
        <p:txBody>
          <a:bodyPr vert="horz" wrap="square" lIns="0" tIns="16087" rIns="0" bIns="0" rtlCol="0">
            <a:spAutoFit/>
          </a:bodyPr>
          <a:lstStyle/>
          <a:p>
            <a:pPr marL="16933">
              <a:spcBef>
                <a:spcPts val="127"/>
              </a:spcBef>
            </a:pPr>
            <a:r>
              <a:rPr sz="2133" b="1" spc="-7" dirty="0">
                <a:latin typeface="Courier New"/>
                <a:cs typeface="Courier New"/>
              </a:rPr>
              <a:t>00010</a:t>
            </a:r>
            <a:endParaRPr sz="2133">
              <a:latin typeface="Courier New"/>
              <a:cs typeface="Courier New"/>
            </a:endParaRPr>
          </a:p>
        </p:txBody>
      </p:sp>
      <p:pic>
        <p:nvPicPr>
          <p:cNvPr id="16" name="object 16"/>
          <p:cNvPicPr/>
          <p:nvPr/>
        </p:nvPicPr>
        <p:blipFill>
          <a:blip r:embed="rId7" cstate="print"/>
          <a:stretch>
            <a:fillRect/>
          </a:stretch>
        </p:blipFill>
        <p:spPr>
          <a:xfrm>
            <a:off x="7453377" y="3905503"/>
            <a:ext cx="1487423" cy="501903"/>
          </a:xfrm>
          <a:prstGeom prst="rect">
            <a:avLst/>
          </a:prstGeom>
        </p:spPr>
      </p:pic>
      <p:sp>
        <p:nvSpPr>
          <p:cNvPr id="17" name="object 17"/>
          <p:cNvSpPr txBox="1"/>
          <p:nvPr/>
        </p:nvSpPr>
        <p:spPr>
          <a:xfrm>
            <a:off x="7933615" y="3977623"/>
            <a:ext cx="521547" cy="344475"/>
          </a:xfrm>
          <a:prstGeom prst="rect">
            <a:avLst/>
          </a:prstGeom>
        </p:spPr>
        <p:txBody>
          <a:bodyPr vert="horz" wrap="square" lIns="0" tIns="16087" rIns="0" bIns="0" rtlCol="0">
            <a:spAutoFit/>
          </a:bodyPr>
          <a:lstStyle/>
          <a:p>
            <a:pPr marL="16933">
              <a:spcBef>
                <a:spcPts val="127"/>
              </a:spcBef>
            </a:pPr>
            <a:r>
              <a:rPr sz="2133" b="1" spc="-7" dirty="0">
                <a:latin typeface="Courier New"/>
                <a:cs typeface="Courier New"/>
              </a:rPr>
              <a:t>010</a:t>
            </a:r>
            <a:endParaRPr sz="2133">
              <a:latin typeface="Courier New"/>
              <a:cs typeface="Courier New"/>
            </a:endParaRPr>
          </a:p>
        </p:txBody>
      </p:sp>
      <p:grpSp>
        <p:nvGrpSpPr>
          <p:cNvPr id="18" name="object 18"/>
          <p:cNvGrpSpPr/>
          <p:nvPr/>
        </p:nvGrpSpPr>
        <p:grpSpPr>
          <a:xfrm>
            <a:off x="8879840" y="3905504"/>
            <a:ext cx="3108960" cy="502073"/>
            <a:chOff x="6659880" y="2929127"/>
            <a:chExt cx="2331720" cy="376555"/>
          </a:xfrm>
        </p:grpSpPr>
        <p:pic>
          <p:nvPicPr>
            <p:cNvPr id="19" name="object 19"/>
            <p:cNvPicPr/>
            <p:nvPr/>
          </p:nvPicPr>
          <p:blipFill>
            <a:blip r:embed="rId8" cstate="print"/>
            <a:stretch>
              <a:fillRect/>
            </a:stretch>
          </p:blipFill>
          <p:spPr>
            <a:xfrm>
              <a:off x="6659880" y="2929127"/>
              <a:ext cx="1123187" cy="376427"/>
            </a:xfrm>
            <a:prstGeom prst="rect">
              <a:avLst/>
            </a:prstGeom>
          </p:spPr>
        </p:pic>
        <p:pic>
          <p:nvPicPr>
            <p:cNvPr id="20" name="object 20"/>
            <p:cNvPicPr/>
            <p:nvPr/>
          </p:nvPicPr>
          <p:blipFill>
            <a:blip r:embed="rId9" cstate="print"/>
            <a:stretch>
              <a:fillRect/>
            </a:stretch>
          </p:blipFill>
          <p:spPr>
            <a:xfrm>
              <a:off x="7731252" y="2930651"/>
              <a:ext cx="1260347" cy="374903"/>
            </a:xfrm>
            <a:prstGeom prst="rect">
              <a:avLst/>
            </a:prstGeom>
          </p:spPr>
        </p:pic>
      </p:grpSp>
      <p:sp>
        <p:nvSpPr>
          <p:cNvPr id="21" name="object 21"/>
          <p:cNvSpPr txBox="1"/>
          <p:nvPr/>
        </p:nvSpPr>
        <p:spPr>
          <a:xfrm>
            <a:off x="9202720" y="3977623"/>
            <a:ext cx="2529840" cy="344475"/>
          </a:xfrm>
          <a:prstGeom prst="rect">
            <a:avLst/>
          </a:prstGeom>
        </p:spPr>
        <p:txBody>
          <a:bodyPr vert="horz" wrap="square" lIns="0" tIns="16087" rIns="0" bIns="0" rtlCol="0">
            <a:spAutoFit/>
          </a:bodyPr>
          <a:lstStyle/>
          <a:p>
            <a:pPr marL="16933">
              <a:spcBef>
                <a:spcPts val="127"/>
              </a:spcBef>
              <a:tabLst>
                <a:tab pos="1374952" algn="l"/>
              </a:tabLst>
            </a:pPr>
            <a:r>
              <a:rPr sz="2133" b="1" spc="-7" dirty="0">
                <a:latin typeface="Courier New"/>
                <a:cs typeface="Courier New"/>
              </a:rPr>
              <a:t>01000	0100011</a:t>
            </a:r>
            <a:endParaRPr sz="2133">
              <a:latin typeface="Courier New"/>
              <a:cs typeface="Courier New"/>
            </a:endParaRPr>
          </a:p>
        </p:txBody>
      </p:sp>
      <p:sp>
        <p:nvSpPr>
          <p:cNvPr id="22" name="object 22"/>
          <p:cNvSpPr txBox="1"/>
          <p:nvPr/>
        </p:nvSpPr>
        <p:spPr>
          <a:xfrm>
            <a:off x="10648977" y="4878277"/>
            <a:ext cx="1050713" cy="427532"/>
          </a:xfrm>
          <a:prstGeom prst="rect">
            <a:avLst/>
          </a:prstGeom>
        </p:spPr>
        <p:txBody>
          <a:bodyPr vert="horz" wrap="square" lIns="0" tIns="16933" rIns="0" bIns="0" rtlCol="0">
            <a:spAutoFit/>
          </a:bodyPr>
          <a:lstStyle/>
          <a:p>
            <a:pPr marL="16933">
              <a:spcBef>
                <a:spcPts val="133"/>
              </a:spcBef>
            </a:pPr>
            <a:r>
              <a:rPr sz="2667" b="1" spc="-7" dirty="0">
                <a:latin typeface="Courier New"/>
                <a:cs typeface="Courier New"/>
              </a:rPr>
              <a:t>STORE</a:t>
            </a:r>
            <a:endParaRPr sz="2667">
              <a:latin typeface="Courier New"/>
              <a:cs typeface="Courier New"/>
            </a:endParaRPr>
          </a:p>
        </p:txBody>
      </p:sp>
      <p:sp>
        <p:nvSpPr>
          <p:cNvPr id="23" name="object 23"/>
          <p:cNvSpPr txBox="1"/>
          <p:nvPr/>
        </p:nvSpPr>
        <p:spPr>
          <a:xfrm>
            <a:off x="8582078" y="4554047"/>
            <a:ext cx="2037927" cy="755762"/>
          </a:xfrm>
          <a:prstGeom prst="rect">
            <a:avLst/>
          </a:prstGeom>
        </p:spPr>
        <p:txBody>
          <a:bodyPr vert="horz" wrap="square" lIns="0" tIns="16933" rIns="0" bIns="0" rtlCol="0">
            <a:spAutoFit/>
          </a:bodyPr>
          <a:lstStyle/>
          <a:p>
            <a:pPr algn="ctr">
              <a:spcBef>
                <a:spcPts val="133"/>
              </a:spcBef>
            </a:pPr>
            <a:r>
              <a:rPr sz="2400" b="1" spc="-13" dirty="0">
                <a:latin typeface="Courier New"/>
                <a:cs typeface="Courier New"/>
              </a:rPr>
              <a:t>offset[4:0]</a:t>
            </a:r>
            <a:endParaRPr sz="2400">
              <a:latin typeface="Courier New"/>
              <a:cs typeface="Courier New"/>
            </a:endParaRPr>
          </a:p>
          <a:p>
            <a:pPr algn="ctr">
              <a:lnSpc>
                <a:spcPct val="100000"/>
              </a:lnSpc>
            </a:pPr>
            <a:r>
              <a:rPr sz="2400" b="1" spc="-7" dirty="0">
                <a:latin typeface="Courier New"/>
                <a:cs typeface="Courier New"/>
              </a:rPr>
              <a:t>=8</a:t>
            </a:r>
            <a:endParaRPr sz="2400">
              <a:latin typeface="Courier New"/>
              <a:cs typeface="Courier New"/>
            </a:endParaRPr>
          </a:p>
        </p:txBody>
      </p:sp>
      <p:sp>
        <p:nvSpPr>
          <p:cNvPr id="24" name="object 24"/>
          <p:cNvSpPr txBox="1"/>
          <p:nvPr/>
        </p:nvSpPr>
        <p:spPr>
          <a:xfrm>
            <a:off x="8001433" y="4985033"/>
            <a:ext cx="399627" cy="386430"/>
          </a:xfrm>
          <a:prstGeom prst="rect">
            <a:avLst/>
          </a:prstGeom>
        </p:spPr>
        <p:txBody>
          <a:bodyPr vert="horz" wrap="square" lIns="0" tIns="16933" rIns="0" bIns="0" rtlCol="0">
            <a:spAutoFit/>
          </a:bodyPr>
          <a:lstStyle/>
          <a:p>
            <a:pPr marL="16933">
              <a:spcBef>
                <a:spcPts val="133"/>
              </a:spcBef>
            </a:pPr>
            <a:r>
              <a:rPr sz="2400" b="1" spc="-7" dirty="0">
                <a:latin typeface="Courier New"/>
                <a:cs typeface="Courier New"/>
              </a:rPr>
              <a:t>SW</a:t>
            </a:r>
            <a:endParaRPr sz="2400">
              <a:latin typeface="Courier New"/>
              <a:cs typeface="Courier New"/>
            </a:endParaRPr>
          </a:p>
        </p:txBody>
      </p:sp>
      <p:sp>
        <p:nvSpPr>
          <p:cNvPr id="25" name="object 25"/>
          <p:cNvSpPr txBox="1"/>
          <p:nvPr/>
        </p:nvSpPr>
        <p:spPr>
          <a:xfrm>
            <a:off x="3042642" y="3977623"/>
            <a:ext cx="2785533" cy="970288"/>
          </a:xfrm>
          <a:prstGeom prst="rect">
            <a:avLst/>
          </a:prstGeom>
        </p:spPr>
        <p:txBody>
          <a:bodyPr vert="horz" wrap="square" lIns="0" tIns="16087" rIns="0" bIns="0" rtlCol="0">
            <a:spAutoFit/>
          </a:bodyPr>
          <a:lstStyle/>
          <a:p>
            <a:pPr marL="305639">
              <a:spcBef>
                <a:spcPts val="127"/>
              </a:spcBef>
              <a:tabLst>
                <a:tab pos="1954904" algn="l"/>
              </a:tabLst>
            </a:pPr>
            <a:r>
              <a:rPr sz="2133" b="1" spc="-7" dirty="0">
                <a:latin typeface="Courier New"/>
                <a:cs typeface="Courier New"/>
              </a:rPr>
              <a:t>0000000	01110</a:t>
            </a:r>
            <a:endParaRPr sz="2133">
              <a:latin typeface="Courier New"/>
              <a:cs typeface="Courier New"/>
            </a:endParaRPr>
          </a:p>
          <a:p>
            <a:pPr marL="16933">
              <a:spcBef>
                <a:spcPts val="1987"/>
              </a:spcBef>
            </a:pPr>
            <a:r>
              <a:rPr sz="2400" b="1" spc="-13" dirty="0">
                <a:latin typeface="Courier New"/>
                <a:cs typeface="Courier New"/>
              </a:rPr>
              <a:t>offset[11:5]</a:t>
            </a:r>
            <a:endParaRPr sz="2400">
              <a:latin typeface="Courier New"/>
              <a:cs typeface="Courier New"/>
            </a:endParaRPr>
          </a:p>
        </p:txBody>
      </p:sp>
      <p:sp>
        <p:nvSpPr>
          <p:cNvPr id="26" name="object 26"/>
          <p:cNvSpPr txBox="1"/>
          <p:nvPr/>
        </p:nvSpPr>
        <p:spPr>
          <a:xfrm>
            <a:off x="3953079" y="4919807"/>
            <a:ext cx="399627" cy="386430"/>
          </a:xfrm>
          <a:prstGeom prst="rect">
            <a:avLst/>
          </a:prstGeom>
        </p:spPr>
        <p:txBody>
          <a:bodyPr vert="horz" wrap="square" lIns="0" tIns="16933" rIns="0" bIns="0" rtlCol="0">
            <a:spAutoFit/>
          </a:bodyPr>
          <a:lstStyle/>
          <a:p>
            <a:pPr marL="16933">
              <a:spcBef>
                <a:spcPts val="133"/>
              </a:spcBef>
            </a:pPr>
            <a:r>
              <a:rPr sz="2400" b="1" spc="-7" dirty="0">
                <a:latin typeface="Courier New"/>
                <a:cs typeface="Courier New"/>
              </a:rPr>
              <a:t>=0</a:t>
            </a:r>
            <a:endParaRPr sz="2400">
              <a:latin typeface="Courier New"/>
              <a:cs typeface="Courier New"/>
            </a:endParaRPr>
          </a:p>
        </p:txBody>
      </p:sp>
      <p:sp>
        <p:nvSpPr>
          <p:cNvPr id="27" name="object 27"/>
          <p:cNvSpPr txBox="1"/>
          <p:nvPr/>
        </p:nvSpPr>
        <p:spPr>
          <a:xfrm>
            <a:off x="5052494" y="4985644"/>
            <a:ext cx="1127759" cy="386430"/>
          </a:xfrm>
          <a:prstGeom prst="rect">
            <a:avLst/>
          </a:prstGeom>
        </p:spPr>
        <p:txBody>
          <a:bodyPr vert="horz" wrap="square" lIns="0" tIns="16933" rIns="0" bIns="0" rtlCol="0">
            <a:spAutoFit/>
          </a:bodyPr>
          <a:lstStyle/>
          <a:p>
            <a:pPr marL="16933">
              <a:spcBef>
                <a:spcPts val="133"/>
              </a:spcBef>
            </a:pPr>
            <a:r>
              <a:rPr sz="2400" b="1" spc="-7" dirty="0">
                <a:latin typeface="Courier New"/>
                <a:cs typeface="Courier New"/>
              </a:rPr>
              <a:t>rs</a:t>
            </a:r>
            <a:r>
              <a:rPr sz="2400" b="1" spc="-20" dirty="0">
                <a:latin typeface="Courier New"/>
                <a:cs typeface="Courier New"/>
              </a:rPr>
              <a:t>2</a:t>
            </a:r>
            <a:r>
              <a:rPr sz="2400" b="1" spc="-7" dirty="0">
                <a:latin typeface="Courier New"/>
                <a:cs typeface="Courier New"/>
              </a:rPr>
              <a:t>=</a:t>
            </a:r>
            <a:r>
              <a:rPr sz="2400" b="1" spc="-20" dirty="0">
                <a:latin typeface="Courier New"/>
                <a:cs typeface="Courier New"/>
              </a:rPr>
              <a:t>1</a:t>
            </a:r>
            <a:r>
              <a:rPr sz="2400" b="1" dirty="0">
                <a:latin typeface="Courier New"/>
                <a:cs typeface="Courier New"/>
              </a:rPr>
              <a:t>4</a:t>
            </a:r>
            <a:endParaRPr sz="2400">
              <a:latin typeface="Courier New"/>
              <a:cs typeface="Courier New"/>
            </a:endParaRPr>
          </a:p>
        </p:txBody>
      </p:sp>
      <p:sp>
        <p:nvSpPr>
          <p:cNvPr id="28" name="object 28"/>
          <p:cNvSpPr txBox="1"/>
          <p:nvPr/>
        </p:nvSpPr>
        <p:spPr>
          <a:xfrm>
            <a:off x="6497855" y="4976195"/>
            <a:ext cx="946573" cy="386430"/>
          </a:xfrm>
          <a:prstGeom prst="rect">
            <a:avLst/>
          </a:prstGeom>
        </p:spPr>
        <p:txBody>
          <a:bodyPr vert="horz" wrap="square" lIns="0" tIns="16933" rIns="0" bIns="0" rtlCol="0">
            <a:spAutoFit/>
          </a:bodyPr>
          <a:lstStyle/>
          <a:p>
            <a:pPr marL="16933">
              <a:spcBef>
                <a:spcPts val="133"/>
              </a:spcBef>
            </a:pPr>
            <a:r>
              <a:rPr sz="2400" b="1" spc="-7" dirty="0">
                <a:latin typeface="Courier New"/>
                <a:cs typeface="Courier New"/>
              </a:rPr>
              <a:t>rs</a:t>
            </a:r>
            <a:r>
              <a:rPr sz="2400" b="1" spc="-20" dirty="0">
                <a:latin typeface="Courier New"/>
                <a:cs typeface="Courier New"/>
              </a:rPr>
              <a:t>1</a:t>
            </a:r>
            <a:r>
              <a:rPr sz="2400" b="1" spc="-7" dirty="0">
                <a:latin typeface="Courier New"/>
                <a:cs typeface="Courier New"/>
              </a:rPr>
              <a:t>=2</a:t>
            </a:r>
            <a:endParaRPr sz="2400">
              <a:latin typeface="Courier New"/>
              <a:cs typeface="Courier New"/>
            </a:endParaRPr>
          </a:p>
        </p:txBody>
      </p:sp>
      <p:grpSp>
        <p:nvGrpSpPr>
          <p:cNvPr id="29" name="object 29"/>
          <p:cNvGrpSpPr/>
          <p:nvPr/>
        </p:nvGrpSpPr>
        <p:grpSpPr>
          <a:xfrm>
            <a:off x="4357116" y="5348731"/>
            <a:ext cx="771313" cy="425027"/>
            <a:chOff x="3267836" y="4011548"/>
            <a:chExt cx="578485" cy="318770"/>
          </a:xfrm>
        </p:grpSpPr>
        <p:sp>
          <p:nvSpPr>
            <p:cNvPr id="30" name="object 30"/>
            <p:cNvSpPr/>
            <p:nvPr/>
          </p:nvSpPr>
          <p:spPr>
            <a:xfrm>
              <a:off x="3277361" y="4021073"/>
              <a:ext cx="559435" cy="296545"/>
            </a:xfrm>
            <a:custGeom>
              <a:avLst/>
              <a:gdLst/>
              <a:ahLst/>
              <a:cxnLst/>
              <a:rect l="l" t="t" r="r" b="b"/>
              <a:pathLst>
                <a:path w="559435" h="296545">
                  <a:moveTo>
                    <a:pt x="0" y="0"/>
                  </a:moveTo>
                  <a:lnTo>
                    <a:pt x="558876" y="295973"/>
                  </a:lnTo>
                </a:path>
              </a:pathLst>
            </a:custGeom>
            <a:ln w="19050">
              <a:solidFill>
                <a:srgbClr val="FFFF00"/>
              </a:solidFill>
            </a:ln>
          </p:spPr>
          <p:txBody>
            <a:bodyPr wrap="square" lIns="0" tIns="0" rIns="0" bIns="0" rtlCol="0"/>
            <a:lstStyle/>
            <a:p>
              <a:endParaRPr sz="2400"/>
            </a:p>
          </p:txBody>
        </p:sp>
        <p:sp>
          <p:nvSpPr>
            <p:cNvPr id="31" name="object 31"/>
            <p:cNvSpPr/>
            <p:nvPr/>
          </p:nvSpPr>
          <p:spPr>
            <a:xfrm>
              <a:off x="3748097" y="4242098"/>
              <a:ext cx="88265" cy="78740"/>
            </a:xfrm>
            <a:custGeom>
              <a:avLst/>
              <a:gdLst/>
              <a:ahLst/>
              <a:cxnLst/>
              <a:rect l="l" t="t" r="r" b="b"/>
              <a:pathLst>
                <a:path w="88264" h="78739">
                  <a:moveTo>
                    <a:pt x="41605" y="0"/>
                  </a:moveTo>
                  <a:lnTo>
                    <a:pt x="88138" y="74942"/>
                  </a:lnTo>
                  <a:lnTo>
                    <a:pt x="0" y="78562"/>
                  </a:lnTo>
                </a:path>
              </a:pathLst>
            </a:custGeom>
            <a:ln w="19050">
              <a:solidFill>
                <a:srgbClr val="FFFF00"/>
              </a:solidFill>
            </a:ln>
          </p:spPr>
          <p:txBody>
            <a:bodyPr wrap="square" lIns="0" tIns="0" rIns="0" bIns="0" rtlCol="0"/>
            <a:lstStyle/>
            <a:p>
              <a:endParaRPr sz="2400"/>
            </a:p>
          </p:txBody>
        </p:sp>
      </p:grpSp>
      <p:grpSp>
        <p:nvGrpSpPr>
          <p:cNvPr id="32" name="object 32"/>
          <p:cNvGrpSpPr/>
          <p:nvPr/>
        </p:nvGrpSpPr>
        <p:grpSpPr>
          <a:xfrm>
            <a:off x="7841389" y="5143501"/>
            <a:ext cx="1069340" cy="632460"/>
            <a:chOff x="5881041" y="3857625"/>
            <a:chExt cx="802005" cy="474345"/>
          </a:xfrm>
        </p:grpSpPr>
        <p:sp>
          <p:nvSpPr>
            <p:cNvPr id="33" name="object 33"/>
            <p:cNvSpPr/>
            <p:nvPr/>
          </p:nvSpPr>
          <p:spPr>
            <a:xfrm>
              <a:off x="5890566" y="3867150"/>
              <a:ext cx="782955" cy="455295"/>
            </a:xfrm>
            <a:custGeom>
              <a:avLst/>
              <a:gdLst/>
              <a:ahLst/>
              <a:cxnLst/>
              <a:rect l="l" t="t" r="r" b="b"/>
              <a:pathLst>
                <a:path w="782954" h="455295">
                  <a:moveTo>
                    <a:pt x="782396" y="0"/>
                  </a:moveTo>
                  <a:lnTo>
                    <a:pt x="0" y="454761"/>
                  </a:lnTo>
                </a:path>
              </a:pathLst>
            </a:custGeom>
            <a:ln w="19050">
              <a:solidFill>
                <a:srgbClr val="FFFF00"/>
              </a:solidFill>
            </a:ln>
          </p:spPr>
          <p:txBody>
            <a:bodyPr wrap="square" lIns="0" tIns="0" rIns="0" bIns="0" rtlCol="0"/>
            <a:lstStyle/>
            <a:p>
              <a:endParaRPr sz="2400"/>
            </a:p>
          </p:txBody>
        </p:sp>
        <p:sp>
          <p:nvSpPr>
            <p:cNvPr id="34" name="object 34"/>
            <p:cNvSpPr/>
            <p:nvPr/>
          </p:nvSpPr>
          <p:spPr>
            <a:xfrm>
              <a:off x="5890566" y="4245190"/>
              <a:ext cx="88265" cy="77470"/>
            </a:xfrm>
            <a:custGeom>
              <a:avLst/>
              <a:gdLst/>
              <a:ahLst/>
              <a:cxnLst/>
              <a:rect l="l" t="t" r="r" b="b"/>
              <a:pathLst>
                <a:path w="88264" h="77470">
                  <a:moveTo>
                    <a:pt x="43535" y="0"/>
                  </a:moveTo>
                  <a:lnTo>
                    <a:pt x="0" y="76720"/>
                  </a:lnTo>
                  <a:lnTo>
                    <a:pt x="88214" y="76860"/>
                  </a:lnTo>
                </a:path>
              </a:pathLst>
            </a:custGeom>
            <a:ln w="19050">
              <a:solidFill>
                <a:srgbClr val="FFFF00"/>
              </a:solidFill>
            </a:ln>
          </p:spPr>
          <p:txBody>
            <a:bodyPr wrap="square" lIns="0" tIns="0" rIns="0" bIns="0" rtlCol="0"/>
            <a:lstStyle/>
            <a:p>
              <a:endParaRPr sz="2400"/>
            </a:p>
          </p:txBody>
        </p:sp>
      </p:grpSp>
      <p:sp>
        <p:nvSpPr>
          <p:cNvPr id="35" name="object 35"/>
          <p:cNvSpPr txBox="1"/>
          <p:nvPr/>
        </p:nvSpPr>
        <p:spPr>
          <a:xfrm>
            <a:off x="7999818" y="5788539"/>
            <a:ext cx="3927687" cy="427532"/>
          </a:xfrm>
          <a:prstGeom prst="rect">
            <a:avLst/>
          </a:prstGeom>
        </p:spPr>
        <p:txBody>
          <a:bodyPr vert="horz" wrap="square" lIns="0" tIns="16933" rIns="0" bIns="0" rtlCol="0">
            <a:spAutoFit/>
          </a:bodyPr>
          <a:lstStyle/>
          <a:p>
            <a:pPr marL="16933">
              <a:spcBef>
                <a:spcPts val="133"/>
              </a:spcBef>
            </a:pPr>
            <a:r>
              <a:rPr sz="2667" dirty="0">
                <a:latin typeface="Arial MT"/>
                <a:cs typeface="Arial MT"/>
              </a:rPr>
              <a:t>combined</a:t>
            </a:r>
            <a:r>
              <a:rPr sz="2667" spc="-60" dirty="0">
                <a:latin typeface="Arial MT"/>
                <a:cs typeface="Arial MT"/>
              </a:rPr>
              <a:t> </a:t>
            </a:r>
            <a:r>
              <a:rPr sz="2667" dirty="0">
                <a:latin typeface="Arial MT"/>
                <a:cs typeface="Arial MT"/>
              </a:rPr>
              <a:t>12-bit</a:t>
            </a:r>
            <a:r>
              <a:rPr sz="2667" spc="-60" dirty="0">
                <a:latin typeface="Arial MT"/>
                <a:cs typeface="Arial MT"/>
              </a:rPr>
              <a:t> </a:t>
            </a:r>
            <a:r>
              <a:rPr sz="2667" spc="-13" dirty="0">
                <a:latin typeface="Arial MT"/>
                <a:cs typeface="Arial MT"/>
              </a:rPr>
              <a:t>offset</a:t>
            </a:r>
            <a:r>
              <a:rPr sz="2667" spc="-67" dirty="0">
                <a:latin typeface="Arial MT"/>
                <a:cs typeface="Arial MT"/>
              </a:rPr>
              <a:t> </a:t>
            </a:r>
            <a:r>
              <a:rPr sz="2667" dirty="0">
                <a:latin typeface="Arial MT"/>
                <a:cs typeface="Arial MT"/>
              </a:rPr>
              <a:t>=</a:t>
            </a:r>
            <a:r>
              <a:rPr sz="2667" spc="-33" dirty="0">
                <a:latin typeface="Arial MT"/>
                <a:cs typeface="Arial MT"/>
              </a:rPr>
              <a:t> </a:t>
            </a:r>
            <a:r>
              <a:rPr sz="2667" dirty="0">
                <a:latin typeface="Arial MT"/>
                <a:cs typeface="Arial MT"/>
              </a:rPr>
              <a:t>8</a:t>
            </a:r>
            <a:endParaRPr sz="2667">
              <a:latin typeface="Arial MT"/>
              <a:cs typeface="Arial MT"/>
            </a:endParaRPr>
          </a:p>
        </p:txBody>
      </p:sp>
      <p:pic>
        <p:nvPicPr>
          <p:cNvPr id="36" name="object 36"/>
          <p:cNvPicPr/>
          <p:nvPr/>
        </p:nvPicPr>
        <p:blipFill>
          <a:blip r:embed="rId10" cstate="print"/>
          <a:stretch>
            <a:fillRect/>
          </a:stretch>
        </p:blipFill>
        <p:spPr>
          <a:xfrm>
            <a:off x="4039615" y="5837937"/>
            <a:ext cx="2194559" cy="449071"/>
          </a:xfrm>
          <a:prstGeom prst="rect">
            <a:avLst/>
          </a:prstGeom>
        </p:spPr>
      </p:pic>
      <p:sp>
        <p:nvSpPr>
          <p:cNvPr id="37" name="object 37"/>
          <p:cNvSpPr txBox="1"/>
          <p:nvPr/>
        </p:nvSpPr>
        <p:spPr>
          <a:xfrm>
            <a:off x="4406868" y="5832223"/>
            <a:ext cx="1457113" cy="427532"/>
          </a:xfrm>
          <a:prstGeom prst="rect">
            <a:avLst/>
          </a:prstGeom>
        </p:spPr>
        <p:txBody>
          <a:bodyPr vert="horz" wrap="square" lIns="0" tIns="16933" rIns="0" bIns="0" rtlCol="0">
            <a:spAutoFit/>
          </a:bodyPr>
          <a:lstStyle/>
          <a:p>
            <a:pPr marL="16933">
              <a:spcBef>
                <a:spcPts val="133"/>
              </a:spcBef>
            </a:pPr>
            <a:r>
              <a:rPr sz="2667" b="1" spc="-7" dirty="0">
                <a:latin typeface="Courier New"/>
                <a:cs typeface="Courier New"/>
              </a:rPr>
              <a:t>0000000</a:t>
            </a:r>
            <a:endParaRPr sz="2667">
              <a:latin typeface="Courier New"/>
              <a:cs typeface="Courier New"/>
            </a:endParaRPr>
          </a:p>
        </p:txBody>
      </p:sp>
      <p:pic>
        <p:nvPicPr>
          <p:cNvPr id="38" name="object 38"/>
          <p:cNvPicPr/>
          <p:nvPr/>
        </p:nvPicPr>
        <p:blipFill>
          <a:blip r:embed="rId11" cstate="print"/>
          <a:stretch>
            <a:fillRect/>
          </a:stretch>
        </p:blipFill>
        <p:spPr>
          <a:xfrm>
            <a:off x="6173215" y="5837937"/>
            <a:ext cx="1788159" cy="449071"/>
          </a:xfrm>
          <a:prstGeom prst="rect">
            <a:avLst/>
          </a:prstGeom>
        </p:spPr>
      </p:pic>
      <p:sp>
        <p:nvSpPr>
          <p:cNvPr id="39" name="object 39"/>
          <p:cNvSpPr txBox="1"/>
          <p:nvPr/>
        </p:nvSpPr>
        <p:spPr>
          <a:xfrm>
            <a:off x="6540468" y="5831753"/>
            <a:ext cx="1050713" cy="427532"/>
          </a:xfrm>
          <a:prstGeom prst="rect">
            <a:avLst/>
          </a:prstGeom>
        </p:spPr>
        <p:txBody>
          <a:bodyPr vert="horz" wrap="square" lIns="0" tIns="16933" rIns="0" bIns="0" rtlCol="0">
            <a:spAutoFit/>
          </a:bodyPr>
          <a:lstStyle/>
          <a:p>
            <a:pPr marL="16933">
              <a:spcBef>
                <a:spcPts val="133"/>
              </a:spcBef>
            </a:pPr>
            <a:r>
              <a:rPr sz="2667" b="1" spc="-7" dirty="0">
                <a:latin typeface="Courier New"/>
                <a:cs typeface="Courier New"/>
              </a:rPr>
              <a:t>01000</a:t>
            </a:r>
            <a:endParaRPr sz="2667">
              <a:latin typeface="Courier New"/>
              <a:cs typeface="Courier New"/>
            </a:endParaRPr>
          </a:p>
        </p:txBody>
      </p:sp>
      <p:sp>
        <p:nvSpPr>
          <p:cNvPr id="48" name="object 48"/>
          <p:cNvSpPr txBox="1"/>
          <p:nvPr/>
        </p:nvSpPr>
        <p:spPr>
          <a:xfrm>
            <a:off x="7126605" y="6594174"/>
            <a:ext cx="103208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67" dirty="0">
                <a:latin typeface="Trebuchet MS"/>
                <a:cs typeface="Trebuchet MS"/>
              </a:rPr>
              <a:t>(43)</a:t>
            </a:r>
            <a:endParaRPr sz="1467">
              <a:latin typeface="Trebuchet MS"/>
              <a:cs typeface="Trebuchet MS"/>
            </a:endParaRPr>
          </a:p>
        </p:txBody>
      </p:sp>
      <p:sp>
        <p:nvSpPr>
          <p:cNvPr id="40" name="object 40"/>
          <p:cNvSpPr txBox="1"/>
          <p:nvPr/>
        </p:nvSpPr>
        <p:spPr>
          <a:xfrm>
            <a:off x="5846446" y="2390943"/>
            <a:ext cx="4627033" cy="305276"/>
          </a:xfrm>
          <a:prstGeom prst="rect">
            <a:avLst/>
          </a:prstGeom>
        </p:spPr>
        <p:txBody>
          <a:bodyPr vert="horz" wrap="square" lIns="0" tIns="17780" rIns="0" bIns="0" rtlCol="0">
            <a:spAutoFit/>
          </a:bodyPr>
          <a:lstStyle/>
          <a:p>
            <a:pPr marL="16933">
              <a:spcBef>
                <a:spcPts val="140"/>
              </a:spcBef>
              <a:tabLst>
                <a:tab pos="1337700" algn="l"/>
                <a:tab pos="2748211" algn="l"/>
                <a:tab pos="4311966" algn="l"/>
              </a:tabLst>
            </a:pPr>
            <a:r>
              <a:rPr sz="1867" b="1" spc="-7" dirty="0">
                <a:latin typeface="Courier New"/>
                <a:cs typeface="Courier New"/>
              </a:rPr>
              <a:t>2</a:t>
            </a:r>
            <a:r>
              <a:rPr sz="1867" b="1" dirty="0">
                <a:latin typeface="Courier New"/>
                <a:cs typeface="Courier New"/>
              </a:rPr>
              <a:t>0</a:t>
            </a:r>
            <a:r>
              <a:rPr sz="1867" b="1" spc="-693" dirty="0">
                <a:latin typeface="Courier New"/>
                <a:cs typeface="Courier New"/>
              </a:rPr>
              <a:t> </a:t>
            </a:r>
            <a:r>
              <a:rPr sz="1867" b="1" spc="-7" dirty="0">
                <a:latin typeface="Courier New"/>
                <a:cs typeface="Courier New"/>
              </a:rPr>
              <a:t>1</a:t>
            </a:r>
            <a:r>
              <a:rPr sz="1867" b="1" dirty="0">
                <a:latin typeface="Courier New"/>
                <a:cs typeface="Courier New"/>
              </a:rPr>
              <a:t>9	</a:t>
            </a:r>
            <a:r>
              <a:rPr sz="1867" b="1" spc="-7" dirty="0">
                <a:latin typeface="Courier New"/>
                <a:cs typeface="Courier New"/>
              </a:rPr>
              <a:t>1</a:t>
            </a:r>
            <a:r>
              <a:rPr sz="1867" b="1" spc="133" dirty="0">
                <a:latin typeface="Courier New"/>
                <a:cs typeface="Courier New"/>
              </a:rPr>
              <a:t>5</a:t>
            </a:r>
            <a:r>
              <a:rPr sz="1867" b="1" spc="-7" dirty="0">
                <a:latin typeface="Courier New"/>
                <a:cs typeface="Courier New"/>
              </a:rPr>
              <a:t>1</a:t>
            </a:r>
            <a:r>
              <a:rPr sz="1867" b="1" dirty="0">
                <a:latin typeface="Courier New"/>
                <a:cs typeface="Courier New"/>
              </a:rPr>
              <a:t>4	</a:t>
            </a:r>
            <a:r>
              <a:rPr sz="1867" b="1" spc="-7" dirty="0">
                <a:latin typeface="Courier New"/>
                <a:cs typeface="Courier New"/>
              </a:rPr>
              <a:t>1</a:t>
            </a:r>
            <a:r>
              <a:rPr sz="1867" b="1" dirty="0">
                <a:latin typeface="Courier New"/>
                <a:cs typeface="Courier New"/>
              </a:rPr>
              <a:t>2</a:t>
            </a:r>
            <a:r>
              <a:rPr sz="1867" b="1" spc="-867" dirty="0">
                <a:latin typeface="Courier New"/>
                <a:cs typeface="Courier New"/>
              </a:rPr>
              <a:t> </a:t>
            </a:r>
            <a:r>
              <a:rPr sz="1867" b="1" spc="-7" dirty="0">
                <a:latin typeface="Courier New"/>
                <a:cs typeface="Courier New"/>
              </a:rPr>
              <a:t>1</a:t>
            </a:r>
            <a:r>
              <a:rPr sz="1867" b="1" dirty="0">
                <a:latin typeface="Courier New"/>
                <a:cs typeface="Courier New"/>
              </a:rPr>
              <a:t>1	</a:t>
            </a:r>
            <a:r>
              <a:rPr sz="1867" b="1" spc="93"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41" name="object 41"/>
          <p:cNvSpPr txBox="1"/>
          <p:nvPr/>
        </p:nvSpPr>
        <p:spPr>
          <a:xfrm>
            <a:off x="11707570" y="2388903"/>
            <a:ext cx="1871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0</a:t>
            </a:r>
            <a:endParaRPr sz="2000">
              <a:latin typeface="Courier New"/>
              <a:cs typeface="Courier New"/>
            </a:endParaRPr>
          </a:p>
        </p:txBody>
      </p:sp>
      <p:graphicFrame>
        <p:nvGraphicFramePr>
          <p:cNvPr id="42" name="object 42"/>
          <p:cNvGraphicFramePr>
            <a:graphicFrameLocks noGrp="1"/>
          </p:cNvGraphicFramePr>
          <p:nvPr/>
        </p:nvGraphicFramePr>
        <p:xfrm>
          <a:off x="3151631" y="2680207"/>
          <a:ext cx="8731671" cy="382016"/>
        </p:xfrm>
        <a:graphic>
          <a:graphicData uri="http://schemas.openxmlformats.org/drawingml/2006/table">
            <a:tbl>
              <a:tblPr firstRow="1" bandRow="1">
                <a:tableStyleId>{2D5ABB26-0587-4C30-8999-92F81FD0307C}</a:tableStyleId>
              </a:tblPr>
              <a:tblGrid>
                <a:gridCol w="1651847">
                  <a:extLst>
                    <a:ext uri="{9D8B030D-6E8A-4147-A177-3AD203B41FA5}">
                      <a16:colId xmlns:a16="http://schemas.microsoft.com/office/drawing/2014/main" val="20000"/>
                    </a:ext>
                  </a:extLst>
                </a:gridCol>
                <a:gridCol w="1383453">
                  <a:extLst>
                    <a:ext uri="{9D8B030D-6E8A-4147-A177-3AD203B41FA5}">
                      <a16:colId xmlns:a16="http://schemas.microsoft.com/office/drawing/2014/main" val="20001"/>
                    </a:ext>
                  </a:extLst>
                </a:gridCol>
                <a:gridCol w="1302173">
                  <a:extLst>
                    <a:ext uri="{9D8B030D-6E8A-4147-A177-3AD203B41FA5}">
                      <a16:colId xmlns:a16="http://schemas.microsoft.com/office/drawing/2014/main" val="20002"/>
                    </a:ext>
                  </a:extLst>
                </a:gridCol>
                <a:gridCol w="1383453">
                  <a:extLst>
                    <a:ext uri="{9D8B030D-6E8A-4147-A177-3AD203B41FA5}">
                      <a16:colId xmlns:a16="http://schemas.microsoft.com/office/drawing/2014/main" val="20003"/>
                    </a:ext>
                  </a:extLst>
                </a:gridCol>
                <a:gridCol w="1489285">
                  <a:extLst>
                    <a:ext uri="{9D8B030D-6E8A-4147-A177-3AD203B41FA5}">
                      <a16:colId xmlns:a16="http://schemas.microsoft.com/office/drawing/2014/main" val="20004"/>
                    </a:ext>
                  </a:extLst>
                </a:gridCol>
                <a:gridCol w="1521460">
                  <a:extLst>
                    <a:ext uri="{9D8B030D-6E8A-4147-A177-3AD203B41FA5}">
                      <a16:colId xmlns:a16="http://schemas.microsoft.com/office/drawing/2014/main" val="20005"/>
                    </a:ext>
                  </a:extLst>
                </a:gridCol>
              </a:tblGrid>
              <a:tr h="382016">
                <a:tc>
                  <a:txBody>
                    <a:bodyPr/>
                    <a:lstStyle/>
                    <a:p>
                      <a:pPr marL="37465">
                        <a:lnSpc>
                          <a:spcPts val="2075"/>
                        </a:lnSpc>
                        <a:spcBef>
                          <a:spcPts val="80"/>
                        </a:spcBef>
                      </a:pPr>
                      <a:r>
                        <a:rPr sz="2300" b="1" dirty="0">
                          <a:latin typeface="Courier New"/>
                          <a:cs typeface="Courier New"/>
                        </a:rPr>
                        <a:t>I</a:t>
                      </a:r>
                      <a:r>
                        <a:rPr sz="2300" b="1" spc="-10" dirty="0">
                          <a:latin typeface="Courier New"/>
                          <a:cs typeface="Courier New"/>
                        </a:rPr>
                        <a:t>m</a:t>
                      </a:r>
                      <a:r>
                        <a:rPr sz="2300" b="1" dirty="0">
                          <a:latin typeface="Courier New"/>
                          <a:cs typeface="Courier New"/>
                        </a:rPr>
                        <a:t>m</a:t>
                      </a:r>
                      <a:r>
                        <a:rPr sz="2300" b="1" spc="-10" dirty="0">
                          <a:latin typeface="Courier New"/>
                          <a:cs typeface="Courier New"/>
                        </a:rPr>
                        <a:t>[</a:t>
                      </a:r>
                      <a:r>
                        <a:rPr sz="2300" b="1" dirty="0">
                          <a:latin typeface="Courier New"/>
                          <a:cs typeface="Courier New"/>
                        </a:rPr>
                        <a:t>1</a:t>
                      </a:r>
                      <a:r>
                        <a:rPr sz="2300" b="1" spc="-10" dirty="0">
                          <a:latin typeface="Courier New"/>
                          <a:cs typeface="Courier New"/>
                        </a:rPr>
                        <a:t>1</a:t>
                      </a:r>
                      <a:r>
                        <a:rPr sz="2300" b="1" dirty="0">
                          <a:latin typeface="Courier New"/>
                          <a:cs typeface="Courier New"/>
                        </a:rPr>
                        <a:t>:</a:t>
                      </a:r>
                      <a:r>
                        <a:rPr sz="2300" b="1" spc="-10" dirty="0">
                          <a:latin typeface="Courier New"/>
                          <a:cs typeface="Courier New"/>
                        </a:rPr>
                        <a:t>5]</a:t>
                      </a:r>
                      <a:endParaRPr sz="2300">
                        <a:latin typeface="Courier New"/>
                        <a:cs typeface="Courier New"/>
                      </a:endParaRPr>
                    </a:p>
                  </a:txBody>
                  <a:tcPr marL="0" marR="0" marT="13547"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56540">
                        <a:lnSpc>
                          <a:spcPts val="2025"/>
                        </a:lnSpc>
                        <a:spcBef>
                          <a:spcPts val="130"/>
                        </a:spcBef>
                      </a:pPr>
                      <a:r>
                        <a:rPr sz="2300" b="1" spc="-10" dirty="0">
                          <a:latin typeface="Courier New"/>
                          <a:cs typeface="Courier New"/>
                        </a:rPr>
                        <a:t>rs2</a:t>
                      </a:r>
                      <a:endParaRPr sz="2300">
                        <a:latin typeface="Courier New"/>
                        <a:cs typeface="Courier New"/>
                      </a:endParaRPr>
                    </a:p>
                  </a:txBody>
                  <a:tcPr marL="0" marR="0" marT="2201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52729">
                        <a:lnSpc>
                          <a:spcPts val="2075"/>
                        </a:lnSpc>
                        <a:spcBef>
                          <a:spcPts val="80"/>
                        </a:spcBef>
                      </a:pPr>
                      <a:r>
                        <a:rPr sz="2300" b="1" spc="-10" dirty="0">
                          <a:latin typeface="Courier New"/>
                          <a:cs typeface="Courier New"/>
                        </a:rPr>
                        <a:t>rs1</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35890">
                        <a:lnSpc>
                          <a:spcPts val="2075"/>
                        </a:lnSpc>
                        <a:spcBef>
                          <a:spcPts val="80"/>
                        </a:spcBef>
                      </a:pPr>
                      <a:r>
                        <a:rPr sz="2300" b="1" dirty="0">
                          <a:latin typeface="Courier New"/>
                          <a:cs typeface="Courier New"/>
                        </a:rPr>
                        <a:t>funct3</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5875">
                        <a:lnSpc>
                          <a:spcPts val="2075"/>
                        </a:lnSpc>
                        <a:spcBef>
                          <a:spcPts val="80"/>
                        </a:spcBef>
                      </a:pPr>
                      <a:r>
                        <a:rPr sz="2300" b="1" spc="-5" dirty="0">
                          <a:latin typeface="Courier New"/>
                          <a:cs typeface="Courier New"/>
                        </a:rPr>
                        <a:t>imm[4:0]</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96520">
                        <a:lnSpc>
                          <a:spcPts val="2075"/>
                        </a:lnSpc>
                        <a:spcBef>
                          <a:spcPts val="80"/>
                        </a:spcBef>
                      </a:pPr>
                      <a:r>
                        <a:rPr sz="2300" b="1" dirty="0">
                          <a:latin typeface="Courier New"/>
                          <a:cs typeface="Courier New"/>
                        </a:rPr>
                        <a:t>opcode</a:t>
                      </a:r>
                      <a:endParaRPr sz="2300">
                        <a:latin typeface="Courier New"/>
                        <a:cs typeface="Courier New"/>
                      </a:endParaRPr>
                    </a:p>
                  </a:txBody>
                  <a:tcPr marL="0" marR="0" marT="13547"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43" name="object 43"/>
          <p:cNvSpPr txBox="1"/>
          <p:nvPr/>
        </p:nvSpPr>
        <p:spPr>
          <a:xfrm>
            <a:off x="3001807" y="2390943"/>
            <a:ext cx="2165773" cy="1387688"/>
          </a:xfrm>
          <a:prstGeom prst="rect">
            <a:avLst/>
          </a:prstGeom>
        </p:spPr>
        <p:txBody>
          <a:bodyPr vert="horz" wrap="square" lIns="0" tIns="17780" rIns="0" bIns="0" rtlCol="0">
            <a:spAutoFit/>
          </a:bodyPr>
          <a:lstStyle/>
          <a:p>
            <a:pPr marL="134617">
              <a:spcBef>
                <a:spcPts val="140"/>
              </a:spcBef>
              <a:tabLst>
                <a:tab pos="1489249" algn="l"/>
              </a:tabLst>
            </a:pPr>
            <a:r>
              <a:rPr sz="1867" b="1" spc="-7" dirty="0">
                <a:latin typeface="Courier New"/>
                <a:cs typeface="Courier New"/>
              </a:rPr>
              <a:t>3</a:t>
            </a:r>
            <a:r>
              <a:rPr sz="1867" b="1" dirty="0">
                <a:latin typeface="Courier New"/>
                <a:cs typeface="Courier New"/>
              </a:rPr>
              <a:t>1	</a:t>
            </a:r>
            <a:r>
              <a:rPr sz="1867" b="1" spc="-7" dirty="0">
                <a:latin typeface="Courier New"/>
                <a:cs typeface="Courier New"/>
              </a:rPr>
              <a:t>2</a:t>
            </a:r>
            <a:r>
              <a:rPr sz="1867" b="1" dirty="0">
                <a:latin typeface="Courier New"/>
                <a:cs typeface="Courier New"/>
              </a:rPr>
              <a:t>5</a:t>
            </a:r>
            <a:r>
              <a:rPr sz="1867" b="1" spc="-760" dirty="0">
                <a:latin typeface="Courier New"/>
                <a:cs typeface="Courier New"/>
              </a:rPr>
              <a:t> </a:t>
            </a:r>
            <a:r>
              <a:rPr sz="1867" b="1" spc="-7" dirty="0">
                <a:latin typeface="Courier New"/>
                <a:cs typeface="Courier New"/>
              </a:rPr>
              <a:t>24</a:t>
            </a:r>
            <a:endParaRPr sz="1867">
              <a:latin typeface="Courier New"/>
              <a:cs typeface="Courier New"/>
            </a:endParaRPr>
          </a:p>
          <a:p>
            <a:pPr>
              <a:spcBef>
                <a:spcPts val="7"/>
              </a:spcBef>
            </a:pPr>
            <a:endParaRPr sz="2867">
              <a:latin typeface="Courier New"/>
              <a:cs typeface="Courier New"/>
            </a:endParaRPr>
          </a:p>
          <a:p>
            <a:pPr marR="84665" algn="ctr">
              <a:lnSpc>
                <a:spcPts val="2219"/>
              </a:lnSpc>
            </a:pPr>
            <a:r>
              <a:rPr sz="1867" b="1" dirty="0">
                <a:latin typeface="Courier New"/>
                <a:cs typeface="Courier New"/>
              </a:rPr>
              <a:t>7</a:t>
            </a:r>
            <a:endParaRPr sz="1867">
              <a:latin typeface="Courier New"/>
              <a:cs typeface="Courier New"/>
            </a:endParaRPr>
          </a:p>
          <a:p>
            <a:pPr marL="16933">
              <a:lnSpc>
                <a:spcPts val="2780"/>
              </a:lnSpc>
            </a:pPr>
            <a:r>
              <a:rPr sz="2333" b="1" spc="-7" dirty="0">
                <a:latin typeface="Courier New"/>
                <a:cs typeface="Courier New"/>
              </a:rPr>
              <a:t>offset[11:5]</a:t>
            </a:r>
            <a:endParaRPr sz="2333">
              <a:latin typeface="Courier New"/>
              <a:cs typeface="Courier New"/>
            </a:endParaRPr>
          </a:p>
        </p:txBody>
      </p:sp>
      <p:sp>
        <p:nvSpPr>
          <p:cNvPr id="44" name="object 44"/>
          <p:cNvSpPr txBox="1"/>
          <p:nvPr/>
        </p:nvSpPr>
        <p:spPr>
          <a:xfrm>
            <a:off x="5367767" y="3089435"/>
            <a:ext cx="1841500" cy="626176"/>
          </a:xfrm>
          <a:prstGeom prst="rect">
            <a:avLst/>
          </a:prstGeom>
        </p:spPr>
        <p:txBody>
          <a:bodyPr vert="horz" wrap="square" lIns="0" tIns="16933" rIns="0" bIns="0" rtlCol="0">
            <a:spAutoFit/>
          </a:bodyPr>
          <a:lstStyle/>
          <a:p>
            <a:pPr marL="66038">
              <a:lnSpc>
                <a:spcPts val="2087"/>
              </a:lnSpc>
              <a:spcBef>
                <a:spcPts val="133"/>
              </a:spcBef>
              <a:tabLst>
                <a:tab pos="1420671" algn="l"/>
              </a:tabLst>
            </a:pPr>
            <a:r>
              <a:rPr sz="1867" b="1" dirty="0">
                <a:latin typeface="Courier New"/>
                <a:cs typeface="Courier New"/>
              </a:rPr>
              <a:t>5	5</a:t>
            </a:r>
            <a:endParaRPr sz="1867">
              <a:latin typeface="Courier New"/>
              <a:cs typeface="Courier New"/>
            </a:endParaRPr>
          </a:p>
          <a:p>
            <a:pPr marL="16933">
              <a:lnSpc>
                <a:spcPts val="2647"/>
              </a:lnSpc>
              <a:tabLst>
                <a:tab pos="1109952" algn="l"/>
              </a:tabLst>
            </a:pPr>
            <a:r>
              <a:rPr sz="2333" b="1" dirty="0">
                <a:latin typeface="Courier New"/>
                <a:cs typeface="Courier New"/>
              </a:rPr>
              <a:t>s</a:t>
            </a:r>
            <a:r>
              <a:rPr sz="2333" b="1" spc="-13" dirty="0">
                <a:latin typeface="Courier New"/>
                <a:cs typeface="Courier New"/>
              </a:rPr>
              <a:t>r</a:t>
            </a:r>
            <a:r>
              <a:rPr sz="2333" b="1" dirty="0">
                <a:latin typeface="Courier New"/>
                <a:cs typeface="Courier New"/>
              </a:rPr>
              <a:t>c	</a:t>
            </a:r>
            <a:r>
              <a:rPr sz="2333" b="1" spc="7" dirty="0">
                <a:latin typeface="Courier New"/>
                <a:cs typeface="Courier New"/>
              </a:rPr>
              <a:t>b</a:t>
            </a:r>
            <a:r>
              <a:rPr sz="2333" b="1" spc="-13" dirty="0">
                <a:latin typeface="Courier New"/>
                <a:cs typeface="Courier New"/>
              </a:rPr>
              <a:t>a</a:t>
            </a:r>
            <a:r>
              <a:rPr sz="2333" b="1" spc="7" dirty="0">
                <a:latin typeface="Courier New"/>
                <a:cs typeface="Courier New"/>
              </a:rPr>
              <a:t>se</a:t>
            </a:r>
            <a:endParaRPr sz="2333">
              <a:latin typeface="Courier New"/>
              <a:cs typeface="Courier New"/>
            </a:endParaRPr>
          </a:p>
        </p:txBody>
      </p:sp>
      <p:sp>
        <p:nvSpPr>
          <p:cNvPr id="45" name="object 45"/>
          <p:cNvSpPr txBox="1"/>
          <p:nvPr/>
        </p:nvSpPr>
        <p:spPr>
          <a:xfrm>
            <a:off x="10832169" y="3089435"/>
            <a:ext cx="922020" cy="590910"/>
          </a:xfrm>
          <a:prstGeom prst="rect">
            <a:avLst/>
          </a:prstGeom>
        </p:spPr>
        <p:txBody>
          <a:bodyPr vert="horz" wrap="square" lIns="0" tIns="16933" rIns="0" bIns="0" rtlCol="0">
            <a:spAutoFit/>
          </a:bodyPr>
          <a:lstStyle/>
          <a:p>
            <a:pPr marL="133770">
              <a:lnSpc>
                <a:spcPts val="1933"/>
              </a:lnSpc>
              <a:spcBef>
                <a:spcPts val="133"/>
              </a:spcBef>
            </a:pPr>
            <a:r>
              <a:rPr sz="1867" b="1" dirty="0">
                <a:latin typeface="Courier New"/>
                <a:cs typeface="Courier New"/>
              </a:rPr>
              <a:t>7</a:t>
            </a:r>
            <a:endParaRPr sz="1867">
              <a:latin typeface="Courier New"/>
              <a:cs typeface="Courier New"/>
            </a:endParaRPr>
          </a:p>
          <a:p>
            <a:pPr marL="16933">
              <a:lnSpc>
                <a:spcPts val="2493"/>
              </a:lnSpc>
            </a:pPr>
            <a:r>
              <a:rPr sz="2333" b="1" dirty="0">
                <a:latin typeface="Courier New"/>
                <a:cs typeface="Courier New"/>
              </a:rPr>
              <a:t>S</a:t>
            </a:r>
            <a:r>
              <a:rPr sz="2333" b="1" spc="-13" dirty="0">
                <a:latin typeface="Courier New"/>
                <a:cs typeface="Courier New"/>
              </a:rPr>
              <a:t>T</a:t>
            </a:r>
            <a:r>
              <a:rPr sz="2333" b="1" dirty="0">
                <a:latin typeface="Courier New"/>
                <a:cs typeface="Courier New"/>
              </a:rPr>
              <a:t>O</a:t>
            </a:r>
            <a:r>
              <a:rPr sz="2333" b="1" spc="-13" dirty="0">
                <a:latin typeface="Courier New"/>
                <a:cs typeface="Courier New"/>
              </a:rPr>
              <a:t>RE</a:t>
            </a:r>
            <a:endParaRPr sz="2333">
              <a:latin typeface="Courier New"/>
              <a:cs typeface="Courier New"/>
            </a:endParaRPr>
          </a:p>
        </p:txBody>
      </p:sp>
      <p:sp>
        <p:nvSpPr>
          <p:cNvPr id="46" name="object 46"/>
          <p:cNvSpPr txBox="1"/>
          <p:nvPr/>
        </p:nvSpPr>
        <p:spPr>
          <a:xfrm>
            <a:off x="7523979" y="3089435"/>
            <a:ext cx="3075940" cy="613415"/>
          </a:xfrm>
          <a:prstGeom prst="rect">
            <a:avLst/>
          </a:prstGeom>
        </p:spPr>
        <p:txBody>
          <a:bodyPr vert="horz" wrap="square" lIns="0" tIns="16933" rIns="0" bIns="0" rtlCol="0">
            <a:spAutoFit/>
          </a:bodyPr>
          <a:lstStyle/>
          <a:p>
            <a:pPr marL="618051">
              <a:lnSpc>
                <a:spcPts val="2047"/>
              </a:lnSpc>
              <a:spcBef>
                <a:spcPts val="133"/>
              </a:spcBef>
              <a:tabLst>
                <a:tab pos="1974377" algn="l"/>
              </a:tabLst>
            </a:pPr>
            <a:r>
              <a:rPr sz="1867" b="1" dirty="0">
                <a:latin typeface="Courier New"/>
                <a:cs typeface="Courier New"/>
              </a:rPr>
              <a:t>3	5</a:t>
            </a:r>
            <a:endParaRPr sz="1867">
              <a:latin typeface="Courier New"/>
              <a:cs typeface="Courier New"/>
            </a:endParaRPr>
          </a:p>
          <a:p>
            <a:pPr marL="16933">
              <a:lnSpc>
                <a:spcPts val="2607"/>
              </a:lnSpc>
            </a:pPr>
            <a:r>
              <a:rPr sz="3500" b="1" spc="-9" baseline="1587" dirty="0">
                <a:latin typeface="Courier New"/>
                <a:cs typeface="Courier New"/>
              </a:rPr>
              <a:t>width</a:t>
            </a:r>
            <a:r>
              <a:rPr sz="3500" b="1" spc="80" baseline="1587" dirty="0">
                <a:latin typeface="Courier New"/>
                <a:cs typeface="Courier New"/>
              </a:rPr>
              <a:t> </a:t>
            </a:r>
            <a:r>
              <a:rPr sz="2333" b="1" spc="-7" dirty="0">
                <a:latin typeface="Courier New"/>
                <a:cs typeface="Courier New"/>
              </a:rPr>
              <a:t>offset[4:0]</a:t>
            </a:r>
            <a:endParaRPr sz="2333">
              <a:latin typeface="Courier New"/>
              <a:cs typeface="Courier New"/>
            </a:endParaRPr>
          </a:p>
        </p:txBody>
      </p:sp>
      <p:sp>
        <p:nvSpPr>
          <p:cNvPr id="49" name="Date Placeholder 48">
            <a:extLst>
              <a:ext uri="{FF2B5EF4-FFF2-40B4-BE49-F238E27FC236}">
                <a16:creationId xmlns:a16="http://schemas.microsoft.com/office/drawing/2014/main" id="{D9E692A6-F376-4C15-98E5-32866B24D8B9}"/>
              </a:ext>
            </a:extLst>
          </p:cNvPr>
          <p:cNvSpPr>
            <a:spLocks noGrp="1"/>
          </p:cNvSpPr>
          <p:nvPr>
            <p:ph type="dt" sz="half" idx="10"/>
          </p:nvPr>
        </p:nvSpPr>
        <p:spPr/>
        <p:txBody>
          <a:bodyPr/>
          <a:lstStyle/>
          <a:p>
            <a:fld id="{11BDB664-51D5-43AF-9FE0-63E59141E03F}" type="datetime1">
              <a:rPr lang="en-US" smtClean="0"/>
              <a:t>5/11/2024</a:t>
            </a:fld>
            <a:endParaRPr lang="en-US"/>
          </a:p>
        </p:txBody>
      </p:sp>
      <p:sp>
        <p:nvSpPr>
          <p:cNvPr id="50" name="Slide Number Placeholder 49">
            <a:extLst>
              <a:ext uri="{FF2B5EF4-FFF2-40B4-BE49-F238E27FC236}">
                <a16:creationId xmlns:a16="http://schemas.microsoft.com/office/drawing/2014/main" id="{F228AF7F-1ECE-4331-9D5F-FA7DD9DB3B28}"/>
              </a:ext>
            </a:extLst>
          </p:cNvPr>
          <p:cNvSpPr>
            <a:spLocks noGrp="1"/>
          </p:cNvSpPr>
          <p:nvPr>
            <p:ph type="sldNum" sz="quarter" idx="12"/>
          </p:nvPr>
        </p:nvSpPr>
        <p:spPr/>
        <p:txBody>
          <a:bodyPr/>
          <a:lstStyle/>
          <a:p>
            <a:fld id="{AB6352F2-FB44-4DA6-821F-C2F4E454E2C0}"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84396"/>
            <a:ext cx="3959860" cy="695062"/>
          </a:xfrm>
          <a:prstGeom prst="rect">
            <a:avLst/>
          </a:prstGeom>
        </p:spPr>
        <p:txBody>
          <a:bodyPr vert="horz" wrap="square" lIns="0" tIns="17780" rIns="0" bIns="0" rtlCol="0" anchor="ctr">
            <a:spAutoFit/>
          </a:bodyPr>
          <a:lstStyle/>
          <a:p>
            <a:pPr marL="16933">
              <a:lnSpc>
                <a:spcPct val="100000"/>
              </a:lnSpc>
              <a:spcBef>
                <a:spcPts val="140"/>
              </a:spcBef>
            </a:pPr>
            <a:r>
              <a:rPr dirty="0"/>
              <a:t>D</a:t>
            </a:r>
            <a:r>
              <a:rPr spc="-140" dirty="0"/>
              <a:t>a</a:t>
            </a:r>
            <a:r>
              <a:rPr spc="-187" dirty="0"/>
              <a:t>t</a:t>
            </a:r>
            <a:r>
              <a:rPr spc="-67" dirty="0"/>
              <a:t>ap</a:t>
            </a:r>
            <a:r>
              <a:rPr spc="7" dirty="0"/>
              <a:t>a</a:t>
            </a:r>
            <a:r>
              <a:rPr spc="-320" dirty="0"/>
              <a:t>t</a:t>
            </a:r>
            <a:r>
              <a:rPr dirty="0"/>
              <a:t>h</a:t>
            </a:r>
            <a:r>
              <a:rPr spc="-507" dirty="0"/>
              <a:t> </a:t>
            </a:r>
            <a:r>
              <a:rPr spc="-152" dirty="0"/>
              <a:t>w</a:t>
            </a:r>
            <a:r>
              <a:rPr spc="-227" dirty="0"/>
              <a:t>i</a:t>
            </a:r>
            <a:r>
              <a:rPr spc="-193" dirty="0"/>
              <a:t>t</a:t>
            </a:r>
            <a:r>
              <a:rPr spc="-107" dirty="0"/>
              <a:t>h</a:t>
            </a:r>
            <a:r>
              <a:rPr spc="-507" dirty="0"/>
              <a:t> </a:t>
            </a:r>
            <a:r>
              <a:rPr b="1" spc="-120" dirty="0">
                <a:latin typeface="Courier New"/>
                <a:cs typeface="Courier New"/>
              </a:rPr>
              <a:t>lw</a:t>
            </a:r>
          </a:p>
        </p:txBody>
      </p:sp>
      <p:grpSp>
        <p:nvGrpSpPr>
          <p:cNvPr id="3" name="object 3"/>
          <p:cNvGrpSpPr/>
          <p:nvPr/>
        </p:nvGrpSpPr>
        <p:grpSpPr>
          <a:xfrm>
            <a:off x="2760115" y="1478926"/>
            <a:ext cx="5341620" cy="3714327"/>
            <a:chOff x="3646170" y="1289303"/>
            <a:chExt cx="4006215" cy="2785745"/>
          </a:xfrm>
        </p:grpSpPr>
        <p:sp>
          <p:nvSpPr>
            <p:cNvPr id="4" name="object 4"/>
            <p:cNvSpPr/>
            <p:nvPr/>
          </p:nvSpPr>
          <p:spPr>
            <a:xfrm>
              <a:off x="7603998"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4721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66566"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61410"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509646" y="1426340"/>
            <a:ext cx="1417320"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tabLst>
                <a:tab pos="1399505" algn="l"/>
              </a:tabLst>
            </a:pPr>
            <a:r>
              <a:rPr sz="1333" b="1" spc="-7" dirty="0">
                <a:latin typeface="Calibri"/>
                <a:cs typeface="Calibri"/>
              </a:rPr>
              <a:t>Add  </a:t>
            </a:r>
            <a:r>
              <a:rPr sz="1333" b="1" spc="80" dirty="0">
                <a:latin typeface="Calibri"/>
                <a:cs typeface="Calibri"/>
              </a:rPr>
              <a:t> </a:t>
            </a:r>
            <a:r>
              <a:rPr sz="1333" b="1" u="heavy" spc="-7" dirty="0">
                <a:uFill>
                  <a:solidFill>
                    <a:srgbClr val="000000"/>
                  </a:solidFill>
                </a:uFill>
                <a:latin typeface="Calibri"/>
                <a:cs typeface="Calibri"/>
              </a:rPr>
              <a:t> </a:t>
            </a:r>
            <a:r>
              <a:rPr sz="1333" b="1" u="heavy" dirty="0">
                <a:uFill>
                  <a:solidFill>
                    <a:srgbClr val="000000"/>
                  </a:solidFill>
                </a:uFill>
                <a:latin typeface="Calibri"/>
                <a:cs typeface="Calibri"/>
              </a:rPr>
              <a:t>	</a:t>
            </a:r>
            <a:endParaRPr sz="1333">
              <a:latin typeface="Calibri"/>
              <a:cs typeface="Calibri"/>
            </a:endParaRPr>
          </a:p>
        </p:txBody>
      </p:sp>
      <p:sp>
        <p:nvSpPr>
          <p:cNvPr id="10" name="object 10"/>
          <p:cNvSpPr txBox="1"/>
          <p:nvPr/>
        </p:nvSpPr>
        <p:spPr>
          <a:xfrm>
            <a:off x="2071552" y="3481348"/>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281831" y="2669678"/>
            <a:ext cx="1584960" cy="1371600"/>
            <a:chOff x="3287458" y="2182367"/>
            <a:chExt cx="1188720" cy="1028700"/>
          </a:xfrm>
        </p:grpSpPr>
        <p:sp>
          <p:nvSpPr>
            <p:cNvPr id="12" name="object 12"/>
            <p:cNvSpPr/>
            <p:nvPr/>
          </p:nvSpPr>
          <p:spPr>
            <a:xfrm>
              <a:off x="3408426"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661222"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758946" y="2201417"/>
              <a:ext cx="698500" cy="990600"/>
            </a:xfrm>
            <a:custGeom>
              <a:avLst/>
              <a:gdLst/>
              <a:ahLst/>
              <a:cxnLst/>
              <a:rect l="l" t="t" r="r" b="b"/>
              <a:pathLst>
                <a:path w="698500" h="990600">
                  <a:moveTo>
                    <a:pt x="0" y="0"/>
                  </a:moveTo>
                  <a:lnTo>
                    <a:pt x="697991" y="0"/>
                  </a:lnTo>
                  <a:lnTo>
                    <a:pt x="69799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301746" y="2705861"/>
              <a:ext cx="0" cy="140335"/>
            </a:xfrm>
            <a:custGeom>
              <a:avLst/>
              <a:gdLst/>
              <a:ahLst/>
              <a:cxnLst/>
              <a:rect l="l" t="t" r="r" b="b"/>
              <a:pathLst>
                <a:path h="140335">
                  <a:moveTo>
                    <a:pt x="0" y="0"/>
                  </a:moveTo>
                  <a:lnTo>
                    <a:pt x="0" y="140208"/>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2954111" y="2848792"/>
            <a:ext cx="343747" cy="221365"/>
          </a:xfrm>
          <a:prstGeom prst="rect">
            <a:avLst/>
          </a:prstGeom>
        </p:spPr>
        <p:txBody>
          <a:bodyPr vert="horz" wrap="square" lIns="0" tIns="16087" rIns="0" bIns="0" rtlCol="0">
            <a:spAutoFit/>
          </a:bodyPr>
          <a:lstStyle/>
          <a:p>
            <a:pP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7" name="object 17"/>
          <p:cNvSpPr txBox="1"/>
          <p:nvPr/>
        </p:nvSpPr>
        <p:spPr>
          <a:xfrm>
            <a:off x="3447431" y="3036505"/>
            <a:ext cx="27516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18" name="object 18"/>
          <p:cNvSpPr txBox="1"/>
          <p:nvPr/>
        </p:nvSpPr>
        <p:spPr>
          <a:xfrm>
            <a:off x="3196188" y="3667563"/>
            <a:ext cx="495300" cy="247141"/>
          </a:xfrm>
          <a:prstGeom prst="rect">
            <a:avLst/>
          </a:prstGeom>
        </p:spPr>
        <p:txBody>
          <a:bodyPr vert="horz" wrap="square" lIns="0" tIns="21167" rIns="0" bIns="0" rtlCol="0">
            <a:spAutoFit/>
          </a:bodyPr>
          <a:lstStyle/>
          <a:p>
            <a:pPr>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grpSp>
        <p:nvGrpSpPr>
          <p:cNvPr id="19" name="object 19"/>
          <p:cNvGrpSpPr/>
          <p:nvPr/>
        </p:nvGrpSpPr>
        <p:grpSpPr>
          <a:xfrm>
            <a:off x="2108857" y="2513215"/>
            <a:ext cx="442807" cy="883920"/>
            <a:chOff x="3157727" y="2065020"/>
            <a:chExt cx="332105" cy="662940"/>
          </a:xfrm>
        </p:grpSpPr>
        <p:sp>
          <p:nvSpPr>
            <p:cNvPr id="20" name="object 20"/>
            <p:cNvSpPr/>
            <p:nvPr/>
          </p:nvSpPr>
          <p:spPr>
            <a:xfrm>
              <a:off x="3176777" y="2084070"/>
              <a:ext cx="218440" cy="624840"/>
            </a:xfrm>
            <a:custGeom>
              <a:avLst/>
              <a:gdLst/>
              <a:ahLst/>
              <a:cxnLst/>
              <a:rect l="l" t="t" r="r" b="b"/>
              <a:pathLst>
                <a:path w="218439" h="624839">
                  <a:moveTo>
                    <a:pt x="0" y="0"/>
                  </a:moveTo>
                  <a:lnTo>
                    <a:pt x="217932" y="0"/>
                  </a:lnTo>
                  <a:lnTo>
                    <a:pt x="217932" y="624840"/>
                  </a:lnTo>
                  <a:lnTo>
                    <a:pt x="0" y="624840"/>
                  </a:lnTo>
                  <a:lnTo>
                    <a:pt x="0" y="0"/>
                  </a:lnTo>
                  <a:close/>
                </a:path>
              </a:pathLst>
            </a:custGeom>
            <a:ln w="38099">
              <a:solidFill>
                <a:srgbClr val="000000"/>
              </a:solidFill>
            </a:ln>
          </p:spPr>
          <p:txBody>
            <a:bodyPr wrap="square" lIns="0" tIns="0" rIns="0" bIns="0" rtlCol="0"/>
            <a:lstStyle/>
            <a:p>
              <a:endParaRPr sz="2400"/>
            </a:p>
          </p:txBody>
        </p:sp>
        <p:sp>
          <p:nvSpPr>
            <p:cNvPr id="21" name="object 21"/>
            <p:cNvSpPr/>
            <p:nvPr/>
          </p:nvSpPr>
          <p:spPr>
            <a:xfrm>
              <a:off x="3422141"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2" name="object 22"/>
          <p:cNvSpPr txBox="1"/>
          <p:nvPr/>
        </p:nvSpPr>
        <p:spPr>
          <a:xfrm>
            <a:off x="2134257" y="2538616"/>
            <a:ext cx="291253" cy="474425"/>
          </a:xfrm>
          <a:prstGeom prst="rect">
            <a:avLst/>
          </a:prstGeom>
          <a:ln w="38100">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marL="16933">
              <a:spcBef>
                <a:spcPts val="913"/>
              </a:spcBef>
            </a:pPr>
            <a:r>
              <a:rPr sz="1133" b="1" spc="13" dirty="0">
                <a:latin typeface="Calibri"/>
                <a:cs typeface="Calibri"/>
              </a:rPr>
              <a:t>PC</a:t>
            </a:r>
            <a:endParaRPr sz="1133">
              <a:latin typeface="Calibri"/>
              <a:cs typeface="Calibri"/>
            </a:endParaRPr>
          </a:p>
        </p:txBody>
      </p:sp>
      <p:grpSp>
        <p:nvGrpSpPr>
          <p:cNvPr id="23" name="object 23"/>
          <p:cNvGrpSpPr/>
          <p:nvPr/>
        </p:nvGrpSpPr>
        <p:grpSpPr>
          <a:xfrm>
            <a:off x="1371583" y="1020026"/>
            <a:ext cx="2560319" cy="2368973"/>
            <a:chOff x="2604771" y="945128"/>
            <a:chExt cx="1920239" cy="1776730"/>
          </a:xfrm>
        </p:grpSpPr>
        <p:sp>
          <p:nvSpPr>
            <p:cNvPr id="24" name="object 24"/>
            <p:cNvSpPr/>
            <p:nvPr/>
          </p:nvSpPr>
          <p:spPr>
            <a:xfrm>
              <a:off x="3245357" y="2626617"/>
              <a:ext cx="82550" cy="82550"/>
            </a:xfrm>
            <a:custGeom>
              <a:avLst/>
              <a:gdLst/>
              <a:ahLst/>
              <a:cxnLst/>
              <a:rect l="l" t="t" r="r" b="b"/>
              <a:pathLst>
                <a:path w="82550" h="82550">
                  <a:moveTo>
                    <a:pt x="0" y="82105"/>
                  </a:moveTo>
                  <a:lnTo>
                    <a:pt x="41059" y="0"/>
                  </a:lnTo>
                  <a:lnTo>
                    <a:pt x="82105" y="82105"/>
                  </a:lnTo>
                </a:path>
              </a:pathLst>
            </a:custGeom>
            <a:ln w="25399">
              <a:solidFill>
                <a:srgbClr val="000000"/>
              </a:solidFill>
            </a:ln>
          </p:spPr>
          <p:txBody>
            <a:bodyPr wrap="square" lIns="0" tIns="0" rIns="0" bIns="0" rtlCol="0"/>
            <a:lstStyle/>
            <a:p>
              <a:endParaRPr sz="2400"/>
            </a:p>
          </p:txBody>
        </p:sp>
        <p:sp>
          <p:nvSpPr>
            <p:cNvPr id="25" name="object 25"/>
            <p:cNvSpPr/>
            <p:nvPr/>
          </p:nvSpPr>
          <p:spPr>
            <a:xfrm>
              <a:off x="2617471"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115052"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7" name="object 27"/>
            <p:cNvSpPr/>
            <p:nvPr/>
          </p:nvSpPr>
          <p:spPr>
            <a:xfrm>
              <a:off x="3480057" y="1840230"/>
              <a:ext cx="223520" cy="565785"/>
            </a:xfrm>
            <a:custGeom>
              <a:avLst/>
              <a:gdLst/>
              <a:ahLst/>
              <a:cxnLst/>
              <a:rect l="l" t="t" r="r" b="b"/>
              <a:pathLst>
                <a:path w="223520" h="565785">
                  <a:moveTo>
                    <a:pt x="1701" y="565404"/>
                  </a:moveTo>
                  <a:lnTo>
                    <a:pt x="0" y="8483"/>
                  </a:lnTo>
                  <a:lnTo>
                    <a:pt x="8521" y="0"/>
                  </a:lnTo>
                  <a:lnTo>
                    <a:pt x="223024" y="5245"/>
                  </a:lnTo>
                </a:path>
              </a:pathLst>
            </a:custGeom>
            <a:ln w="25399">
              <a:solidFill>
                <a:srgbClr val="000000"/>
              </a:solidFill>
            </a:ln>
          </p:spPr>
          <p:txBody>
            <a:bodyPr wrap="square" lIns="0" tIns="0" rIns="0" bIns="0" rtlCol="0"/>
            <a:lstStyle/>
            <a:p>
              <a:endParaRPr sz="2400"/>
            </a:p>
          </p:txBody>
        </p:sp>
        <p:sp>
          <p:nvSpPr>
            <p:cNvPr id="28" name="object 28"/>
            <p:cNvSpPr/>
            <p:nvPr/>
          </p:nvSpPr>
          <p:spPr>
            <a:xfrm>
              <a:off x="3689454" y="1807067"/>
              <a:ext cx="77470" cy="76200"/>
            </a:xfrm>
            <a:custGeom>
              <a:avLst/>
              <a:gdLst/>
              <a:ahLst/>
              <a:cxnLst/>
              <a:rect l="l" t="t" r="r" b="b"/>
              <a:pathLst>
                <a:path w="77470" h="76200">
                  <a:moveTo>
                    <a:pt x="1866" y="0"/>
                  </a:moveTo>
                  <a:lnTo>
                    <a:pt x="0" y="76174"/>
                  </a:lnTo>
                  <a:lnTo>
                    <a:pt x="77114" y="39954"/>
                  </a:lnTo>
                  <a:lnTo>
                    <a:pt x="1866" y="0"/>
                  </a:lnTo>
                  <a:close/>
                </a:path>
              </a:pathLst>
            </a:custGeom>
            <a:solidFill>
              <a:srgbClr val="000000"/>
            </a:solidFill>
          </p:spPr>
          <p:txBody>
            <a:bodyPr wrap="square" lIns="0" tIns="0" rIns="0" bIns="0" rtlCol="0"/>
            <a:lstStyle/>
            <a:p>
              <a:endParaRPr sz="2400"/>
            </a:p>
          </p:txBody>
        </p:sp>
      </p:grpSp>
      <p:sp>
        <p:nvSpPr>
          <p:cNvPr id="29" name="object 29"/>
          <p:cNvSpPr txBox="1"/>
          <p:nvPr/>
        </p:nvSpPr>
        <p:spPr>
          <a:xfrm>
            <a:off x="1290975" y="2982124"/>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30" name="object 30"/>
          <p:cNvGrpSpPr/>
          <p:nvPr/>
        </p:nvGrpSpPr>
        <p:grpSpPr>
          <a:xfrm>
            <a:off x="4078120" y="2835027"/>
            <a:ext cx="1214967" cy="413173"/>
            <a:chOff x="4634674" y="2306379"/>
            <a:chExt cx="911225" cy="309880"/>
          </a:xfrm>
        </p:grpSpPr>
        <p:sp>
          <p:nvSpPr>
            <p:cNvPr id="31" name="object 31"/>
            <p:cNvSpPr/>
            <p:nvPr/>
          </p:nvSpPr>
          <p:spPr>
            <a:xfrm>
              <a:off x="46489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2" name="object 32"/>
            <p:cNvSpPr/>
            <p:nvPr/>
          </p:nvSpPr>
          <p:spPr>
            <a:xfrm>
              <a:off x="54597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3" name="object 33"/>
            <p:cNvSpPr/>
            <p:nvPr/>
          </p:nvSpPr>
          <p:spPr>
            <a:xfrm>
              <a:off x="46489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4" name="object 34"/>
            <p:cNvSpPr/>
            <p:nvPr/>
          </p:nvSpPr>
          <p:spPr>
            <a:xfrm>
              <a:off x="54597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5" name="object 35"/>
          <p:cNvSpPr txBox="1"/>
          <p:nvPr/>
        </p:nvSpPr>
        <p:spPr>
          <a:xfrm>
            <a:off x="4253828" y="3189542"/>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6" name="object 36"/>
          <p:cNvGrpSpPr/>
          <p:nvPr/>
        </p:nvGrpSpPr>
        <p:grpSpPr>
          <a:xfrm>
            <a:off x="4047753" y="2879229"/>
            <a:ext cx="4141047" cy="2347807"/>
            <a:chOff x="4611899" y="2339530"/>
            <a:chExt cx="3105785" cy="1760855"/>
          </a:xfrm>
        </p:grpSpPr>
        <p:sp>
          <p:nvSpPr>
            <p:cNvPr id="37" name="object 37"/>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8" name="object 38"/>
            <p:cNvSpPr/>
            <p:nvPr/>
          </p:nvSpPr>
          <p:spPr>
            <a:xfrm>
              <a:off x="46489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9" name="object 39"/>
            <p:cNvSpPr/>
            <p:nvPr/>
          </p:nvSpPr>
          <p:spPr>
            <a:xfrm>
              <a:off x="46118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0" name="object 40"/>
            <p:cNvSpPr/>
            <p:nvPr/>
          </p:nvSpPr>
          <p:spPr>
            <a:xfrm>
              <a:off x="46520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41" name="object 41"/>
            <p:cNvSpPr/>
            <p:nvPr/>
          </p:nvSpPr>
          <p:spPr>
            <a:xfrm>
              <a:off x="54506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2" name="object 42"/>
          <p:cNvSpPr txBox="1"/>
          <p:nvPr/>
        </p:nvSpPr>
        <p:spPr>
          <a:xfrm>
            <a:off x="7769777" y="3129502"/>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3" name="object 43"/>
          <p:cNvSpPr txBox="1"/>
          <p:nvPr/>
        </p:nvSpPr>
        <p:spPr>
          <a:xfrm>
            <a:off x="6177560" y="4051965"/>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4" name="object 44"/>
          <p:cNvSpPr/>
          <p:nvPr/>
        </p:nvSpPr>
        <p:spPr>
          <a:xfrm>
            <a:off x="5312306" y="2140343"/>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5" name="object 45"/>
          <p:cNvSpPr txBox="1"/>
          <p:nvPr/>
        </p:nvSpPr>
        <p:spPr>
          <a:xfrm>
            <a:off x="5406798" y="3766823"/>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6" name="object 46"/>
          <p:cNvGrpSpPr/>
          <p:nvPr/>
        </p:nvGrpSpPr>
        <p:grpSpPr>
          <a:xfrm>
            <a:off x="4429655" y="1497469"/>
            <a:ext cx="5514339" cy="2789767"/>
            <a:chOff x="4898326" y="1303210"/>
            <a:chExt cx="4135754" cy="2092325"/>
          </a:xfrm>
        </p:grpSpPr>
        <p:sp>
          <p:nvSpPr>
            <p:cNvPr id="47" name="object 47"/>
            <p:cNvSpPr/>
            <p:nvPr/>
          </p:nvSpPr>
          <p:spPr>
            <a:xfrm>
              <a:off x="7706106" y="2762250"/>
              <a:ext cx="219710" cy="3175"/>
            </a:xfrm>
            <a:custGeom>
              <a:avLst/>
              <a:gdLst/>
              <a:ahLst/>
              <a:cxnLst/>
              <a:rect l="l" t="t" r="r" b="b"/>
              <a:pathLst>
                <a:path w="219709" h="3175">
                  <a:moveTo>
                    <a:pt x="-14287" y="1524"/>
                  </a:moveTo>
                  <a:lnTo>
                    <a:pt x="233743" y="1524"/>
                  </a:lnTo>
                </a:path>
              </a:pathLst>
            </a:custGeom>
            <a:ln w="31623">
              <a:solidFill>
                <a:srgbClr val="000000"/>
              </a:solidFill>
            </a:ln>
          </p:spPr>
          <p:txBody>
            <a:bodyPr wrap="square" lIns="0" tIns="0" rIns="0" bIns="0" rtlCol="0"/>
            <a:lstStyle/>
            <a:p>
              <a:endParaRPr sz="2400"/>
            </a:p>
          </p:txBody>
        </p:sp>
        <p:sp>
          <p:nvSpPr>
            <p:cNvPr id="48" name="object 48"/>
            <p:cNvSpPr/>
            <p:nvPr/>
          </p:nvSpPr>
          <p:spPr>
            <a:xfrm>
              <a:off x="6435090" y="2510789"/>
              <a:ext cx="840740" cy="0"/>
            </a:xfrm>
            <a:custGeom>
              <a:avLst/>
              <a:gdLst/>
              <a:ahLst/>
              <a:cxnLst/>
              <a:rect l="l" t="t" r="r" b="b"/>
              <a:pathLst>
                <a:path w="840740">
                  <a:moveTo>
                    <a:pt x="0" y="0"/>
                  </a:moveTo>
                  <a:lnTo>
                    <a:pt x="840714" y="0"/>
                  </a:lnTo>
                </a:path>
              </a:pathLst>
            </a:custGeom>
            <a:ln w="25400">
              <a:solidFill>
                <a:srgbClr val="000000"/>
              </a:solidFill>
            </a:ln>
          </p:spPr>
          <p:txBody>
            <a:bodyPr wrap="square" lIns="0" tIns="0" rIns="0" bIns="0" rtlCol="0"/>
            <a:lstStyle/>
            <a:p>
              <a:endParaRPr sz="2400"/>
            </a:p>
          </p:txBody>
        </p:sp>
        <p:sp>
          <p:nvSpPr>
            <p:cNvPr id="49" name="object 49"/>
            <p:cNvSpPr/>
            <p:nvPr/>
          </p:nvSpPr>
          <p:spPr>
            <a:xfrm>
              <a:off x="7263109" y="24726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0" name="object 50"/>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51" name="object 51"/>
            <p:cNvSpPr/>
            <p:nvPr/>
          </p:nvSpPr>
          <p:spPr>
            <a:xfrm>
              <a:off x="4932426" y="1317497"/>
              <a:ext cx="4087495" cy="18415"/>
            </a:xfrm>
            <a:custGeom>
              <a:avLst/>
              <a:gdLst/>
              <a:ahLst/>
              <a:cxnLst/>
              <a:rect l="l" t="t" r="r" b="b"/>
              <a:pathLst>
                <a:path w="4087495" h="18415">
                  <a:moveTo>
                    <a:pt x="0" y="18287"/>
                  </a:moveTo>
                  <a:lnTo>
                    <a:pt x="4087367" y="0"/>
                  </a:lnTo>
                </a:path>
              </a:pathLst>
            </a:custGeom>
            <a:ln w="28575">
              <a:solidFill>
                <a:srgbClr val="000000"/>
              </a:solidFill>
            </a:ln>
          </p:spPr>
          <p:txBody>
            <a:bodyPr wrap="square" lIns="0" tIns="0" rIns="0" bIns="0" rtlCol="0"/>
            <a:lstStyle/>
            <a:p>
              <a:endParaRPr sz="2400"/>
            </a:p>
          </p:txBody>
        </p:sp>
        <p:sp>
          <p:nvSpPr>
            <p:cNvPr id="52" name="object 52"/>
            <p:cNvSpPr/>
            <p:nvPr/>
          </p:nvSpPr>
          <p:spPr>
            <a:xfrm>
              <a:off x="4912614" y="1341881"/>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3" name="object 53"/>
            <p:cNvSpPr/>
            <p:nvPr/>
          </p:nvSpPr>
          <p:spPr>
            <a:xfrm>
              <a:off x="4920234"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4" name="object 54"/>
            <p:cNvSpPr/>
            <p:nvPr/>
          </p:nvSpPr>
          <p:spPr>
            <a:xfrm>
              <a:off x="5469683"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5" name="object 55"/>
            <p:cNvSpPr/>
            <p:nvPr/>
          </p:nvSpPr>
          <p:spPr>
            <a:xfrm>
              <a:off x="613029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6" name="object 56"/>
            <p:cNvSpPr/>
            <p:nvPr/>
          </p:nvSpPr>
          <p:spPr>
            <a:xfrm>
              <a:off x="6172962" y="3239262"/>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7" name="object 57"/>
          <p:cNvSpPr txBox="1"/>
          <p:nvPr/>
        </p:nvSpPr>
        <p:spPr>
          <a:xfrm>
            <a:off x="4253828" y="2917204"/>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8" name="object 58"/>
          <p:cNvSpPr txBox="1"/>
          <p:nvPr/>
        </p:nvSpPr>
        <p:spPr>
          <a:xfrm>
            <a:off x="4305943" y="2623405"/>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9" name="object 59"/>
          <p:cNvSpPr txBox="1"/>
          <p:nvPr/>
        </p:nvSpPr>
        <p:spPr>
          <a:xfrm>
            <a:off x="5330529" y="2928841"/>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60" name="object 60"/>
          <p:cNvSpPr txBox="1"/>
          <p:nvPr/>
        </p:nvSpPr>
        <p:spPr>
          <a:xfrm>
            <a:off x="5964506" y="3025818"/>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61" name="object 61"/>
          <p:cNvSpPr txBox="1"/>
          <p:nvPr/>
        </p:nvSpPr>
        <p:spPr>
          <a:xfrm>
            <a:off x="5964507" y="3417774"/>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62" name="object 62"/>
          <p:cNvSpPr txBox="1"/>
          <p:nvPr/>
        </p:nvSpPr>
        <p:spPr>
          <a:xfrm>
            <a:off x="5326312" y="2761702"/>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3" name="object 63"/>
          <p:cNvSpPr txBox="1"/>
          <p:nvPr/>
        </p:nvSpPr>
        <p:spPr>
          <a:xfrm>
            <a:off x="5330530" y="2346304"/>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4" name="object 64"/>
          <p:cNvSpPr txBox="1"/>
          <p:nvPr/>
        </p:nvSpPr>
        <p:spPr>
          <a:xfrm>
            <a:off x="8042348" y="2623068"/>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5" name="object 65"/>
          <p:cNvSpPr txBox="1"/>
          <p:nvPr/>
        </p:nvSpPr>
        <p:spPr>
          <a:xfrm>
            <a:off x="6475197" y="2816178"/>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6" name="object 66"/>
          <p:cNvSpPr txBox="1"/>
          <p:nvPr/>
        </p:nvSpPr>
        <p:spPr>
          <a:xfrm>
            <a:off x="6519553" y="3296510"/>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s2]</a:t>
            </a:r>
            <a:endParaRPr sz="1333">
              <a:latin typeface="Calibri"/>
              <a:cs typeface="Calibri"/>
            </a:endParaRPr>
          </a:p>
        </p:txBody>
      </p:sp>
      <p:sp>
        <p:nvSpPr>
          <p:cNvPr id="67" name="object 67"/>
          <p:cNvSpPr txBox="1"/>
          <p:nvPr/>
        </p:nvSpPr>
        <p:spPr>
          <a:xfrm>
            <a:off x="3743881" y="5237910"/>
            <a:ext cx="69172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68" name="object 68"/>
          <p:cNvGrpSpPr/>
          <p:nvPr/>
        </p:nvGrpSpPr>
        <p:grpSpPr>
          <a:xfrm>
            <a:off x="1363114" y="3548514"/>
            <a:ext cx="8644467" cy="2409613"/>
            <a:chOff x="2598420" y="2841494"/>
            <a:chExt cx="6483350" cy="1807210"/>
          </a:xfrm>
        </p:grpSpPr>
        <p:sp>
          <p:nvSpPr>
            <p:cNvPr id="69" name="object 69"/>
            <p:cNvSpPr/>
            <p:nvPr/>
          </p:nvSpPr>
          <p:spPr>
            <a:xfrm>
              <a:off x="6445758" y="2879598"/>
              <a:ext cx="422275" cy="0"/>
            </a:xfrm>
            <a:custGeom>
              <a:avLst/>
              <a:gdLst/>
              <a:ahLst/>
              <a:cxnLst/>
              <a:rect l="l" t="t" r="r" b="b"/>
              <a:pathLst>
                <a:path w="422275">
                  <a:moveTo>
                    <a:pt x="0" y="0"/>
                  </a:moveTo>
                  <a:lnTo>
                    <a:pt x="422097" y="0"/>
                  </a:lnTo>
                </a:path>
              </a:pathLst>
            </a:custGeom>
            <a:ln w="25400">
              <a:solidFill>
                <a:srgbClr val="000000"/>
              </a:solidFill>
            </a:ln>
          </p:spPr>
          <p:txBody>
            <a:bodyPr wrap="square" lIns="0" tIns="0" rIns="0" bIns="0" rtlCol="0"/>
            <a:lstStyle/>
            <a:p>
              <a:endParaRPr sz="2400"/>
            </a:p>
          </p:txBody>
        </p:sp>
        <p:sp>
          <p:nvSpPr>
            <p:cNvPr id="70" name="object 70"/>
            <p:cNvSpPr/>
            <p:nvPr/>
          </p:nvSpPr>
          <p:spPr>
            <a:xfrm>
              <a:off x="6855157" y="284149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1" name="object 71"/>
            <p:cNvSpPr/>
            <p:nvPr/>
          </p:nvSpPr>
          <p:spPr>
            <a:xfrm>
              <a:off x="2617470" y="4077461"/>
              <a:ext cx="6445250" cy="551815"/>
            </a:xfrm>
            <a:custGeom>
              <a:avLst/>
              <a:gdLst/>
              <a:ahLst/>
              <a:cxnLst/>
              <a:rect l="l" t="t" r="r" b="b"/>
              <a:pathLst>
                <a:path w="6445250" h="551814">
                  <a:moveTo>
                    <a:pt x="0" y="0"/>
                  </a:moveTo>
                  <a:lnTo>
                    <a:pt x="6444996" y="0"/>
                  </a:lnTo>
                  <a:lnTo>
                    <a:pt x="6444996" y="551688"/>
                  </a:lnTo>
                  <a:lnTo>
                    <a:pt x="0" y="551688"/>
                  </a:lnTo>
                  <a:lnTo>
                    <a:pt x="0" y="0"/>
                  </a:lnTo>
                  <a:close/>
                </a:path>
              </a:pathLst>
            </a:custGeom>
            <a:ln w="38100">
              <a:solidFill>
                <a:srgbClr val="000000"/>
              </a:solidFill>
            </a:ln>
          </p:spPr>
          <p:txBody>
            <a:bodyPr wrap="square" lIns="0" tIns="0" rIns="0" bIns="0" rtlCol="0"/>
            <a:lstStyle/>
            <a:p>
              <a:endParaRPr sz="2400"/>
            </a:p>
          </p:txBody>
        </p:sp>
      </p:grpSp>
      <p:sp>
        <p:nvSpPr>
          <p:cNvPr id="72" name="object 72"/>
          <p:cNvSpPr txBox="1"/>
          <p:nvPr/>
        </p:nvSpPr>
        <p:spPr>
          <a:xfrm>
            <a:off x="3515705" y="5627234"/>
            <a:ext cx="1013460" cy="247141"/>
          </a:xfrm>
          <a:prstGeom prst="rect">
            <a:avLst/>
          </a:prstGeom>
        </p:spPr>
        <p:txBody>
          <a:bodyPr vert="horz" wrap="square" lIns="0" tIns="21167" rIns="0" bIns="0" rtlCol="0">
            <a:spAutoFit/>
          </a:bodyPr>
          <a:lstStyle/>
          <a:p>
            <a:pPr>
              <a:spcBef>
                <a:spcPts val="167"/>
              </a:spcBef>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73" name="object 73"/>
          <p:cNvSpPr txBox="1"/>
          <p:nvPr/>
        </p:nvSpPr>
        <p:spPr>
          <a:xfrm>
            <a:off x="5689754" y="5231244"/>
            <a:ext cx="1148925" cy="221365"/>
          </a:xfrm>
          <a:prstGeom prst="rect">
            <a:avLst/>
          </a:prstGeom>
        </p:spPr>
        <p:txBody>
          <a:bodyPr vert="horz" wrap="square" lIns="0" tIns="16087" rIns="0" bIns="0" rtlCol="0">
            <a:spAutoFit/>
          </a:bodyPr>
          <a:lstStyle/>
          <a:p>
            <a:pPr>
              <a:spcBef>
                <a:spcPts val="127"/>
              </a:spcBef>
            </a:pPr>
            <a:r>
              <a:rPr sz="1333" b="1" spc="-7" dirty="0">
                <a:latin typeface="Calibri"/>
                <a:cs typeface="Calibri"/>
              </a:rPr>
              <a:t>RegWriteEnable</a:t>
            </a:r>
            <a:endParaRPr sz="1333">
              <a:latin typeface="Calibri"/>
              <a:cs typeface="Calibri"/>
            </a:endParaRPr>
          </a:p>
        </p:txBody>
      </p:sp>
      <p:grpSp>
        <p:nvGrpSpPr>
          <p:cNvPr id="74" name="object 74"/>
          <p:cNvGrpSpPr/>
          <p:nvPr/>
        </p:nvGrpSpPr>
        <p:grpSpPr>
          <a:xfrm>
            <a:off x="5671974" y="3480701"/>
            <a:ext cx="1730587" cy="1682327"/>
            <a:chOff x="5830065" y="2790634"/>
            <a:chExt cx="1297940" cy="1261745"/>
          </a:xfrm>
        </p:grpSpPr>
        <p:sp>
          <p:nvSpPr>
            <p:cNvPr id="75" name="object 75"/>
            <p:cNvSpPr/>
            <p:nvPr/>
          </p:nvSpPr>
          <p:spPr>
            <a:xfrm>
              <a:off x="5868162"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6" name="object 76"/>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7" name="object 77"/>
            <p:cNvSpPr/>
            <p:nvPr/>
          </p:nvSpPr>
          <p:spPr>
            <a:xfrm>
              <a:off x="6941058" y="2804922"/>
              <a:ext cx="172720" cy="459105"/>
            </a:xfrm>
            <a:custGeom>
              <a:avLst/>
              <a:gdLst/>
              <a:ahLst/>
              <a:cxnLst/>
              <a:rect l="l" t="t" r="r" b="b"/>
              <a:pathLst>
                <a:path w="172720" h="459104">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8" name="object 78"/>
          <p:cNvSpPr txBox="1"/>
          <p:nvPr/>
        </p:nvSpPr>
        <p:spPr>
          <a:xfrm>
            <a:off x="7158732" y="351501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9" name="object 79"/>
          <p:cNvSpPr txBox="1"/>
          <p:nvPr/>
        </p:nvSpPr>
        <p:spPr>
          <a:xfrm>
            <a:off x="7181280" y="379892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80" name="object 80"/>
          <p:cNvGrpSpPr/>
          <p:nvPr/>
        </p:nvGrpSpPr>
        <p:grpSpPr>
          <a:xfrm>
            <a:off x="6841640" y="3672466"/>
            <a:ext cx="883073" cy="889000"/>
            <a:chOff x="6707314" y="2934458"/>
            <a:chExt cx="662305" cy="666750"/>
          </a:xfrm>
        </p:grpSpPr>
        <p:sp>
          <p:nvSpPr>
            <p:cNvPr id="81" name="object 81"/>
            <p:cNvSpPr/>
            <p:nvPr/>
          </p:nvSpPr>
          <p:spPr>
            <a:xfrm>
              <a:off x="6726174"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2" name="object 82"/>
            <p:cNvSpPr/>
            <p:nvPr/>
          </p:nvSpPr>
          <p:spPr>
            <a:xfrm>
              <a:off x="6855089"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3" name="object 83"/>
            <p:cNvSpPr/>
            <p:nvPr/>
          </p:nvSpPr>
          <p:spPr>
            <a:xfrm>
              <a:off x="6721602" y="3129533"/>
              <a:ext cx="5080" cy="457200"/>
            </a:xfrm>
            <a:custGeom>
              <a:avLst/>
              <a:gdLst/>
              <a:ahLst/>
              <a:cxnLst/>
              <a:rect l="l" t="t" r="r" b="b"/>
              <a:pathLst>
                <a:path w="5079" h="457200">
                  <a:moveTo>
                    <a:pt x="4572" y="0"/>
                  </a:moveTo>
                  <a:lnTo>
                    <a:pt x="0" y="457200"/>
                  </a:lnTo>
                </a:path>
              </a:pathLst>
            </a:custGeom>
            <a:ln w="28575">
              <a:solidFill>
                <a:srgbClr val="000000"/>
              </a:solidFill>
            </a:ln>
          </p:spPr>
          <p:txBody>
            <a:bodyPr wrap="square" lIns="0" tIns="0" rIns="0" bIns="0" rtlCol="0"/>
            <a:lstStyle/>
            <a:p>
              <a:endParaRPr sz="2400"/>
            </a:p>
          </p:txBody>
        </p:sp>
        <p:sp>
          <p:nvSpPr>
            <p:cNvPr id="84" name="object 84"/>
            <p:cNvSpPr/>
            <p:nvPr/>
          </p:nvSpPr>
          <p:spPr>
            <a:xfrm>
              <a:off x="7128510" y="2972561"/>
              <a:ext cx="177165" cy="0"/>
            </a:xfrm>
            <a:custGeom>
              <a:avLst/>
              <a:gdLst/>
              <a:ahLst/>
              <a:cxnLst/>
              <a:rect l="l" t="t" r="r" b="b"/>
              <a:pathLst>
                <a:path w="177165">
                  <a:moveTo>
                    <a:pt x="0" y="0"/>
                  </a:moveTo>
                  <a:lnTo>
                    <a:pt x="177012" y="0"/>
                  </a:lnTo>
                </a:path>
              </a:pathLst>
            </a:custGeom>
            <a:ln w="25400">
              <a:solidFill>
                <a:srgbClr val="000000"/>
              </a:solidFill>
            </a:ln>
          </p:spPr>
          <p:txBody>
            <a:bodyPr wrap="square" lIns="0" tIns="0" rIns="0" bIns="0" rtlCol="0"/>
            <a:lstStyle/>
            <a:p>
              <a:endParaRPr sz="2400"/>
            </a:p>
          </p:txBody>
        </p:sp>
        <p:sp>
          <p:nvSpPr>
            <p:cNvPr id="85" name="object 85"/>
            <p:cNvSpPr/>
            <p:nvPr/>
          </p:nvSpPr>
          <p:spPr>
            <a:xfrm>
              <a:off x="7292827"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6" name="object 86"/>
          <p:cNvSpPr txBox="1"/>
          <p:nvPr/>
        </p:nvSpPr>
        <p:spPr>
          <a:xfrm>
            <a:off x="6120861" y="4590592"/>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7" name="object 87"/>
          <p:cNvGrpSpPr/>
          <p:nvPr/>
        </p:nvGrpSpPr>
        <p:grpSpPr>
          <a:xfrm>
            <a:off x="7211979" y="4052451"/>
            <a:ext cx="114300" cy="1140459"/>
            <a:chOff x="6985068" y="3219447"/>
            <a:chExt cx="85725" cy="855344"/>
          </a:xfrm>
        </p:grpSpPr>
        <p:sp>
          <p:nvSpPr>
            <p:cNvPr id="88" name="object 88"/>
            <p:cNvSpPr/>
            <p:nvPr/>
          </p:nvSpPr>
          <p:spPr>
            <a:xfrm>
              <a:off x="7027925"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89" name="object 89"/>
            <p:cNvSpPr/>
            <p:nvPr/>
          </p:nvSpPr>
          <p:spPr>
            <a:xfrm>
              <a:off x="6985068"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0" name="object 90"/>
          <p:cNvSpPr txBox="1"/>
          <p:nvPr/>
        </p:nvSpPr>
        <p:spPr>
          <a:xfrm>
            <a:off x="7228299" y="5204401"/>
            <a:ext cx="319193" cy="221365"/>
          </a:xfrm>
          <a:prstGeom prst="rect">
            <a:avLst/>
          </a:prstGeom>
        </p:spPr>
        <p:txBody>
          <a:bodyPr vert="horz" wrap="square" lIns="0" tIns="16087" rIns="0" bIns="0" rtlCol="0">
            <a:spAutoFit/>
          </a:bodyPr>
          <a:lstStyle/>
          <a:p>
            <a:pPr>
              <a:spcBef>
                <a:spcPts val="127"/>
              </a:spcBef>
            </a:pP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91" name="object 91"/>
          <p:cNvSpPr/>
          <p:nvPr/>
        </p:nvSpPr>
        <p:spPr>
          <a:xfrm>
            <a:off x="4625490" y="4066678"/>
            <a:ext cx="711200" cy="957580"/>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000000"/>
            </a:solidFill>
          </a:ln>
        </p:spPr>
        <p:txBody>
          <a:bodyPr wrap="square" lIns="0" tIns="0" rIns="0" bIns="0" rtlCol="0"/>
          <a:lstStyle/>
          <a:p>
            <a:endParaRPr sz="2400"/>
          </a:p>
        </p:txBody>
      </p:sp>
      <p:sp>
        <p:nvSpPr>
          <p:cNvPr id="92" name="object 92"/>
          <p:cNvSpPr txBox="1"/>
          <p:nvPr/>
        </p:nvSpPr>
        <p:spPr>
          <a:xfrm>
            <a:off x="4769439" y="4324983"/>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93" name="object 93"/>
          <p:cNvSpPr txBox="1"/>
          <p:nvPr/>
        </p:nvSpPr>
        <p:spPr>
          <a:xfrm>
            <a:off x="3568475" y="4167949"/>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94" name="object 94"/>
          <p:cNvSpPr txBox="1"/>
          <p:nvPr/>
        </p:nvSpPr>
        <p:spPr>
          <a:xfrm>
            <a:off x="3568474" y="4371180"/>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95" name="object 95"/>
          <p:cNvGrpSpPr/>
          <p:nvPr/>
        </p:nvGrpSpPr>
        <p:grpSpPr>
          <a:xfrm>
            <a:off x="4098440" y="4487043"/>
            <a:ext cx="2785533" cy="675640"/>
            <a:chOff x="4649914" y="3545391"/>
            <a:chExt cx="2089150" cy="506730"/>
          </a:xfrm>
        </p:grpSpPr>
        <p:sp>
          <p:nvSpPr>
            <p:cNvPr id="96" name="object 96"/>
            <p:cNvSpPr/>
            <p:nvPr/>
          </p:nvSpPr>
          <p:spPr>
            <a:xfrm>
              <a:off x="5311902" y="3929131"/>
              <a:ext cx="0" cy="109855"/>
            </a:xfrm>
            <a:custGeom>
              <a:avLst/>
              <a:gdLst/>
              <a:ahLst/>
              <a:cxnLst/>
              <a:rect l="l" t="t" r="r" b="b"/>
              <a:pathLst>
                <a:path h="109854">
                  <a:moveTo>
                    <a:pt x="0" y="109689"/>
                  </a:moveTo>
                  <a:lnTo>
                    <a:pt x="0" y="0"/>
                  </a:lnTo>
                </a:path>
              </a:pathLst>
            </a:custGeom>
            <a:ln w="25400">
              <a:solidFill>
                <a:srgbClr val="000000"/>
              </a:solidFill>
            </a:ln>
          </p:spPr>
          <p:txBody>
            <a:bodyPr wrap="square" lIns="0" tIns="0" rIns="0" bIns="0" rtlCol="0"/>
            <a:lstStyle/>
            <a:p>
              <a:endParaRPr sz="2400"/>
            </a:p>
          </p:txBody>
        </p:sp>
        <p:sp>
          <p:nvSpPr>
            <p:cNvPr id="97" name="object 97"/>
            <p:cNvSpPr/>
            <p:nvPr/>
          </p:nvSpPr>
          <p:spPr>
            <a:xfrm>
              <a:off x="5273805"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000000"/>
            </a:solidFill>
          </p:spPr>
          <p:txBody>
            <a:bodyPr wrap="square" lIns="0" tIns="0" rIns="0" bIns="0" rtlCol="0"/>
            <a:lstStyle/>
            <a:p>
              <a:endParaRPr sz="2400"/>
            </a:p>
          </p:txBody>
        </p:sp>
        <p:sp>
          <p:nvSpPr>
            <p:cNvPr id="98" name="object 98"/>
            <p:cNvSpPr/>
            <p:nvPr/>
          </p:nvSpPr>
          <p:spPr>
            <a:xfrm>
              <a:off x="46642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99" name="object 99"/>
            <p:cNvSpPr/>
            <p:nvPr/>
          </p:nvSpPr>
          <p:spPr>
            <a:xfrm>
              <a:off x="49590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0" name="object 100"/>
            <p:cNvSpPr/>
            <p:nvPr/>
          </p:nvSpPr>
          <p:spPr>
            <a:xfrm>
              <a:off x="5578602" y="3589782"/>
              <a:ext cx="1148080" cy="1905"/>
            </a:xfrm>
            <a:custGeom>
              <a:avLst/>
              <a:gdLst/>
              <a:ahLst/>
              <a:cxnLst/>
              <a:rect l="l" t="t" r="r" b="b"/>
              <a:pathLst>
                <a:path w="1148079" h="1904">
                  <a:moveTo>
                    <a:pt x="0" y="0"/>
                  </a:moveTo>
                  <a:lnTo>
                    <a:pt x="1147572" y="1524"/>
                  </a:lnTo>
                </a:path>
              </a:pathLst>
            </a:custGeom>
            <a:ln w="25400">
              <a:solidFill>
                <a:srgbClr val="000000"/>
              </a:solidFill>
            </a:ln>
          </p:spPr>
          <p:txBody>
            <a:bodyPr wrap="square" lIns="0" tIns="0" rIns="0" bIns="0" rtlCol="0"/>
            <a:lstStyle/>
            <a:p>
              <a:endParaRPr sz="2400"/>
            </a:p>
          </p:txBody>
        </p:sp>
      </p:grpSp>
      <p:sp>
        <p:nvSpPr>
          <p:cNvPr id="101" name="object 101"/>
          <p:cNvSpPr txBox="1"/>
          <p:nvPr/>
        </p:nvSpPr>
        <p:spPr>
          <a:xfrm>
            <a:off x="4970675" y="5250917"/>
            <a:ext cx="54440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I</a:t>
            </a:r>
            <a:r>
              <a:rPr sz="1333" b="1" dirty="0">
                <a:latin typeface="Calibri"/>
                <a:cs typeface="Calibri"/>
              </a:rPr>
              <a:t>mm</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102" name="object 102"/>
          <p:cNvSpPr txBox="1"/>
          <p:nvPr/>
        </p:nvSpPr>
        <p:spPr>
          <a:xfrm>
            <a:off x="8465969" y="2910470"/>
            <a:ext cx="933027" cy="934381"/>
          </a:xfrm>
          <a:prstGeom prst="rect">
            <a:avLst/>
          </a:prstGeom>
          <a:ln w="38100">
            <a:solidFill>
              <a:srgbClr val="000000"/>
            </a:solidFill>
          </a:ln>
        </p:spPr>
        <p:txBody>
          <a:bodyPr vert="horz" wrap="square" lIns="0" tIns="23707" rIns="0" bIns="0" rtlCol="0">
            <a:spAutoFit/>
          </a:bodyPr>
          <a:lstStyle/>
          <a:p>
            <a:pPr marL="108371" marR="75351" indent="311564">
              <a:lnSpc>
                <a:spcPct val="145300"/>
              </a:lnSpc>
              <a:spcBef>
                <a:spcPts val="187"/>
              </a:spcBef>
            </a:pPr>
            <a:r>
              <a:rPr sz="1333" b="1" spc="-13" dirty="0">
                <a:latin typeface="Calibri"/>
                <a:cs typeface="Calibri"/>
              </a:rPr>
              <a:t>D</a:t>
            </a:r>
            <a:r>
              <a:rPr sz="1333" b="1" spc="-7" dirty="0">
                <a:latin typeface="Calibri"/>
                <a:cs typeface="Calibri"/>
              </a:rPr>
              <a:t>ataR  </a:t>
            </a:r>
            <a:r>
              <a:rPr sz="1333" b="1" dirty="0">
                <a:latin typeface="Calibri"/>
                <a:cs typeface="Calibri"/>
              </a:rPr>
              <a:t>addr</a:t>
            </a:r>
            <a:endParaRPr sz="1333">
              <a:latin typeface="Calibri"/>
              <a:cs typeface="Calibri"/>
            </a:endParaRPr>
          </a:p>
          <a:p>
            <a:pPr marL="262460">
              <a:spcBef>
                <a:spcPts val="707"/>
              </a:spcBef>
            </a:pPr>
            <a:r>
              <a:rPr sz="1467" b="1" spc="20" dirty="0">
                <a:latin typeface="Calibri"/>
                <a:cs typeface="Calibri"/>
              </a:rPr>
              <a:t>DMEM</a:t>
            </a:r>
            <a:endParaRPr sz="1467">
              <a:latin typeface="Calibri"/>
              <a:cs typeface="Calibri"/>
            </a:endParaRPr>
          </a:p>
        </p:txBody>
      </p:sp>
      <p:grpSp>
        <p:nvGrpSpPr>
          <p:cNvPr id="103" name="object 103"/>
          <p:cNvGrpSpPr/>
          <p:nvPr/>
        </p:nvGrpSpPr>
        <p:grpSpPr>
          <a:xfrm>
            <a:off x="8721495" y="2560204"/>
            <a:ext cx="1219200" cy="2631440"/>
            <a:chOff x="8117206" y="2100262"/>
            <a:chExt cx="914400" cy="1973580"/>
          </a:xfrm>
        </p:grpSpPr>
        <p:sp>
          <p:nvSpPr>
            <p:cNvPr id="104" name="object 104"/>
            <p:cNvSpPr/>
            <p:nvPr/>
          </p:nvSpPr>
          <p:spPr>
            <a:xfrm>
              <a:off x="8937497" y="2344674"/>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105" name="object 105"/>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106" name="object 106"/>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sp>
          <p:nvSpPr>
            <p:cNvPr id="107" name="object 107"/>
            <p:cNvSpPr/>
            <p:nvPr/>
          </p:nvSpPr>
          <p:spPr>
            <a:xfrm>
              <a:off x="8763761" y="2114550"/>
              <a:ext cx="173990" cy="459105"/>
            </a:xfrm>
            <a:custGeom>
              <a:avLst/>
              <a:gdLst/>
              <a:ahLst/>
              <a:cxnLst/>
              <a:rect l="l" t="t" r="r" b="b"/>
              <a:pathLst>
                <a:path w="173990" h="459105">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08" name="object 108"/>
          <p:cNvSpPr txBox="1"/>
          <p:nvPr/>
        </p:nvSpPr>
        <p:spPr>
          <a:xfrm>
            <a:off x="9606075" y="289860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09" name="object 109"/>
          <p:cNvSpPr txBox="1"/>
          <p:nvPr/>
        </p:nvSpPr>
        <p:spPr>
          <a:xfrm>
            <a:off x="9606075" y="260311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0" name="object 110"/>
          <p:cNvGrpSpPr/>
          <p:nvPr/>
        </p:nvGrpSpPr>
        <p:grpSpPr>
          <a:xfrm>
            <a:off x="8288423" y="2669933"/>
            <a:ext cx="1315720" cy="779780"/>
            <a:chOff x="7792402" y="2182558"/>
            <a:chExt cx="986790" cy="584835"/>
          </a:xfrm>
        </p:grpSpPr>
        <p:sp>
          <p:nvSpPr>
            <p:cNvPr id="111" name="object 111"/>
            <p:cNvSpPr/>
            <p:nvPr/>
          </p:nvSpPr>
          <p:spPr>
            <a:xfrm>
              <a:off x="8631174" y="2448305"/>
              <a:ext cx="132715" cy="1905"/>
            </a:xfrm>
            <a:custGeom>
              <a:avLst/>
              <a:gdLst/>
              <a:ahLst/>
              <a:cxnLst/>
              <a:rect l="l" t="t" r="r" b="b"/>
              <a:pathLst>
                <a:path w="132715" h="1905">
                  <a:moveTo>
                    <a:pt x="-14287" y="762"/>
                  </a:moveTo>
                  <a:lnTo>
                    <a:pt x="146875" y="762"/>
                  </a:lnTo>
                </a:path>
              </a:pathLst>
            </a:custGeom>
            <a:ln w="30099">
              <a:solidFill>
                <a:srgbClr val="000000"/>
              </a:solidFill>
            </a:ln>
          </p:spPr>
          <p:txBody>
            <a:bodyPr wrap="square" lIns="0" tIns="0" rIns="0" bIns="0" rtlCol="0"/>
            <a:lstStyle/>
            <a:p>
              <a:endParaRPr sz="2400"/>
            </a:p>
          </p:txBody>
        </p:sp>
        <p:sp>
          <p:nvSpPr>
            <p:cNvPr id="112" name="object 112"/>
            <p:cNvSpPr/>
            <p:nvPr/>
          </p:nvSpPr>
          <p:spPr>
            <a:xfrm>
              <a:off x="7806690" y="2199893"/>
              <a:ext cx="15240" cy="553720"/>
            </a:xfrm>
            <a:custGeom>
              <a:avLst/>
              <a:gdLst/>
              <a:ahLst/>
              <a:cxnLst/>
              <a:rect l="l" t="t" r="r" b="b"/>
              <a:pathLst>
                <a:path w="15240" h="553719">
                  <a:moveTo>
                    <a:pt x="15240" y="0"/>
                  </a:moveTo>
                  <a:lnTo>
                    <a:pt x="0" y="553212"/>
                  </a:lnTo>
                </a:path>
              </a:pathLst>
            </a:custGeom>
            <a:ln w="28575">
              <a:solidFill>
                <a:srgbClr val="000000"/>
              </a:solidFill>
            </a:ln>
          </p:spPr>
          <p:txBody>
            <a:bodyPr wrap="square" lIns="0" tIns="0" rIns="0" bIns="0" rtlCol="0"/>
            <a:lstStyle/>
            <a:p>
              <a:endParaRPr sz="2400"/>
            </a:p>
          </p:txBody>
        </p:sp>
        <p:sp>
          <p:nvSpPr>
            <p:cNvPr id="113" name="object 113"/>
            <p:cNvSpPr/>
            <p:nvPr/>
          </p:nvSpPr>
          <p:spPr>
            <a:xfrm>
              <a:off x="7818882" y="2196845"/>
              <a:ext cx="932815" cy="3175"/>
            </a:xfrm>
            <a:custGeom>
              <a:avLst/>
              <a:gdLst/>
              <a:ahLst/>
              <a:cxnLst/>
              <a:rect l="l" t="t" r="r" b="b"/>
              <a:pathLst>
                <a:path w="932815" h="3175">
                  <a:moveTo>
                    <a:pt x="0" y="0"/>
                  </a:moveTo>
                  <a:lnTo>
                    <a:pt x="932688" y="3048"/>
                  </a:lnTo>
                </a:path>
              </a:pathLst>
            </a:custGeom>
            <a:ln w="28575">
              <a:solidFill>
                <a:srgbClr val="000000"/>
              </a:solidFill>
            </a:ln>
          </p:spPr>
          <p:txBody>
            <a:bodyPr wrap="square" lIns="0" tIns="0" rIns="0" bIns="0" rtlCol="0"/>
            <a:lstStyle/>
            <a:p>
              <a:endParaRPr sz="2400"/>
            </a:p>
          </p:txBody>
        </p:sp>
      </p:grpSp>
      <p:sp>
        <p:nvSpPr>
          <p:cNvPr id="114" name="object 114"/>
          <p:cNvSpPr txBox="1"/>
          <p:nvPr/>
        </p:nvSpPr>
        <p:spPr>
          <a:xfrm>
            <a:off x="7888365" y="5248200"/>
            <a:ext cx="2052320" cy="221428"/>
          </a:xfrm>
          <a:prstGeom prst="rect">
            <a:avLst/>
          </a:prstGeom>
        </p:spPr>
        <p:txBody>
          <a:bodyPr vert="horz" wrap="square" lIns="0" tIns="16087" rIns="0" bIns="0" rtlCol="0">
            <a:spAutoFit/>
          </a:bodyPr>
          <a:lstStyle/>
          <a:p>
            <a:pPr>
              <a:spcBef>
                <a:spcPts val="127"/>
              </a:spcBef>
              <a:tabLst>
                <a:tab pos="765368" algn="l"/>
                <a:tab pos="1580687" algn="l"/>
              </a:tabLst>
            </a:pPr>
            <a:r>
              <a:rPr sz="2000" b="1" spc="-20" baseline="2777" dirty="0">
                <a:latin typeface="Calibri"/>
                <a:cs typeface="Calibri"/>
              </a:rPr>
              <a:t>ALUS</a:t>
            </a:r>
            <a:r>
              <a:rPr sz="2000" b="1" spc="-9" baseline="2777" dirty="0">
                <a:latin typeface="Calibri"/>
                <a:cs typeface="Calibri"/>
              </a:rPr>
              <a:t>el</a:t>
            </a:r>
            <a:r>
              <a:rPr sz="2000" b="1" baseline="2777" dirty="0">
                <a:latin typeface="Calibri"/>
                <a:cs typeface="Calibri"/>
              </a:rPr>
              <a:t>	</a:t>
            </a:r>
            <a:r>
              <a:rPr sz="1333" b="1" dirty="0">
                <a:latin typeface="Calibri"/>
                <a:cs typeface="Calibri"/>
              </a:rPr>
              <a:t>M</a:t>
            </a:r>
            <a:r>
              <a:rPr sz="1333" b="1" spc="-7" dirty="0">
                <a:latin typeface="Calibri"/>
                <a:cs typeface="Calibri"/>
              </a:rPr>
              <a:t>e</a:t>
            </a:r>
            <a:r>
              <a:rPr sz="1333" b="1" dirty="0">
                <a:latin typeface="Calibri"/>
                <a:cs typeface="Calibri"/>
              </a:rPr>
              <a:t>m</a:t>
            </a:r>
            <a:r>
              <a:rPr sz="1333" b="1" spc="-7" dirty="0">
                <a:latin typeface="Calibri"/>
                <a:cs typeface="Calibri"/>
              </a:rPr>
              <a:t>RW</a:t>
            </a:r>
            <a:r>
              <a:rPr sz="1333" b="1" dirty="0">
                <a:latin typeface="Calibri"/>
                <a:cs typeface="Calibri"/>
              </a:rPr>
              <a:t>	</a:t>
            </a:r>
            <a:r>
              <a:rPr sz="2000" b="1" spc="-20" baseline="5555" dirty="0">
                <a:latin typeface="Calibri"/>
                <a:cs typeface="Calibri"/>
              </a:rPr>
              <a:t>W</a:t>
            </a:r>
            <a:r>
              <a:rPr sz="2000" b="1" baseline="5555" dirty="0">
                <a:latin typeface="Calibri"/>
                <a:cs typeface="Calibri"/>
              </a:rPr>
              <a:t>B</a:t>
            </a:r>
            <a:r>
              <a:rPr sz="2000" b="1" spc="-20" baseline="5555" dirty="0">
                <a:latin typeface="Calibri"/>
                <a:cs typeface="Calibri"/>
              </a:rPr>
              <a:t>S</a:t>
            </a:r>
            <a:r>
              <a:rPr sz="2000" b="1" spc="-9" baseline="5555" dirty="0">
                <a:latin typeface="Calibri"/>
                <a:cs typeface="Calibri"/>
              </a:rPr>
              <a:t>el</a:t>
            </a:r>
            <a:endParaRPr sz="2000" baseline="5555">
              <a:latin typeface="Calibri"/>
              <a:cs typeface="Calibri"/>
            </a:endParaRPr>
          </a:p>
        </p:txBody>
      </p:sp>
      <p:sp>
        <p:nvSpPr>
          <p:cNvPr id="115" name="object 115"/>
          <p:cNvSpPr txBox="1"/>
          <p:nvPr/>
        </p:nvSpPr>
        <p:spPr>
          <a:xfrm>
            <a:off x="9216111" y="4210122"/>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6" name="object 116"/>
          <p:cNvGrpSpPr/>
          <p:nvPr/>
        </p:nvGrpSpPr>
        <p:grpSpPr>
          <a:xfrm>
            <a:off x="9095212" y="3111636"/>
            <a:ext cx="672253" cy="2081107"/>
            <a:chOff x="8397493" y="2513836"/>
            <a:chExt cx="504190" cy="1560830"/>
          </a:xfrm>
        </p:grpSpPr>
        <p:sp>
          <p:nvSpPr>
            <p:cNvPr id="117" name="object 117"/>
            <p:cNvSpPr/>
            <p:nvPr/>
          </p:nvSpPr>
          <p:spPr>
            <a:xfrm>
              <a:off x="8410193"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18" name="object 118"/>
            <p:cNvSpPr/>
            <p:nvPr/>
          </p:nvSpPr>
          <p:spPr>
            <a:xfrm>
              <a:off x="8458961" y="3335273"/>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19" name="object 119"/>
            <p:cNvSpPr/>
            <p:nvPr/>
          </p:nvSpPr>
          <p:spPr>
            <a:xfrm>
              <a:off x="8849105"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20" name="object 120"/>
            <p:cNvSpPr/>
            <p:nvPr/>
          </p:nvSpPr>
          <p:spPr>
            <a:xfrm>
              <a:off x="8815431"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grpSp>
      <p:sp>
        <p:nvSpPr>
          <p:cNvPr id="121" name="object 121"/>
          <p:cNvSpPr txBox="1"/>
          <p:nvPr/>
        </p:nvSpPr>
        <p:spPr>
          <a:xfrm>
            <a:off x="9385704" y="3062871"/>
            <a:ext cx="179793" cy="395393"/>
          </a:xfrm>
          <a:prstGeom prst="rect">
            <a:avLst/>
          </a:prstGeom>
        </p:spPr>
        <p:txBody>
          <a:bodyPr vert="vert270" wrap="square" lIns="0" tIns="0" rIns="0" bIns="0" rtlCol="0">
            <a:spAutoFit/>
          </a:bodyPr>
          <a:lstStyle/>
          <a:p>
            <a:pPr marL="16933">
              <a:lnSpc>
                <a:spcPts val="1393"/>
              </a:lnSpc>
            </a:pPr>
            <a:r>
              <a:rPr sz="1333" b="1" spc="7" dirty="0">
                <a:latin typeface="Calibri"/>
                <a:cs typeface="Calibri"/>
              </a:rPr>
              <a:t>m</a:t>
            </a:r>
            <a:r>
              <a:rPr sz="1333" b="1" dirty="0">
                <a:latin typeface="Calibri"/>
                <a:cs typeface="Calibri"/>
              </a:rPr>
              <a:t>em</a:t>
            </a:r>
            <a:endParaRPr sz="1333">
              <a:latin typeface="Calibri"/>
              <a:cs typeface="Calibri"/>
            </a:endParaRPr>
          </a:p>
        </p:txBody>
      </p:sp>
      <p:sp>
        <p:nvSpPr>
          <p:cNvPr id="123" name="object 123"/>
          <p:cNvSpPr txBox="1"/>
          <p:nvPr/>
        </p:nvSpPr>
        <p:spPr>
          <a:xfrm>
            <a:off x="7126605" y="6594174"/>
            <a:ext cx="103208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67" dirty="0">
                <a:latin typeface="Trebuchet MS"/>
                <a:cs typeface="Trebuchet MS"/>
              </a:rPr>
              <a:t>(44)</a:t>
            </a:r>
            <a:endParaRPr sz="1467">
              <a:latin typeface="Trebuchet MS"/>
              <a:cs typeface="Trebuchet MS"/>
            </a:endParaRPr>
          </a:p>
        </p:txBody>
      </p:sp>
      <p:sp>
        <p:nvSpPr>
          <p:cNvPr id="124" name="Date Placeholder 123">
            <a:extLst>
              <a:ext uri="{FF2B5EF4-FFF2-40B4-BE49-F238E27FC236}">
                <a16:creationId xmlns:a16="http://schemas.microsoft.com/office/drawing/2014/main" id="{CA7B2026-AA14-4D5A-9DFB-391D9C086CC3}"/>
              </a:ext>
            </a:extLst>
          </p:cNvPr>
          <p:cNvSpPr>
            <a:spLocks noGrp="1"/>
          </p:cNvSpPr>
          <p:nvPr>
            <p:ph type="dt" sz="half" idx="10"/>
          </p:nvPr>
        </p:nvSpPr>
        <p:spPr/>
        <p:txBody>
          <a:bodyPr/>
          <a:lstStyle/>
          <a:p>
            <a:fld id="{4A412321-29AA-43BC-A915-04646DEEB203}" type="datetime1">
              <a:rPr lang="en-US" smtClean="0"/>
              <a:t>5/11/2024</a:t>
            </a:fld>
            <a:endParaRPr lang="en-US"/>
          </a:p>
        </p:txBody>
      </p:sp>
      <p:sp>
        <p:nvSpPr>
          <p:cNvPr id="125" name="Slide Number Placeholder 124">
            <a:extLst>
              <a:ext uri="{FF2B5EF4-FFF2-40B4-BE49-F238E27FC236}">
                <a16:creationId xmlns:a16="http://schemas.microsoft.com/office/drawing/2014/main" id="{0D7A1BE8-F9B4-4FB4-98CB-FA1567A8243E}"/>
              </a:ext>
            </a:extLst>
          </p:cNvPr>
          <p:cNvSpPr>
            <a:spLocks noGrp="1"/>
          </p:cNvSpPr>
          <p:nvPr>
            <p:ph type="sldNum" sz="quarter" idx="12"/>
          </p:nvPr>
        </p:nvSpPr>
        <p:spPr/>
        <p:txBody>
          <a:bodyPr/>
          <a:lstStyle/>
          <a:p>
            <a:fld id="{AB6352F2-FB44-4DA6-821F-C2F4E454E2C0}"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84396"/>
            <a:ext cx="5309447" cy="695062"/>
          </a:xfrm>
          <a:prstGeom prst="rect">
            <a:avLst/>
          </a:prstGeom>
        </p:spPr>
        <p:txBody>
          <a:bodyPr vert="horz" wrap="square" lIns="0" tIns="17780" rIns="0" bIns="0" rtlCol="0" anchor="ctr">
            <a:spAutoFit/>
          </a:bodyPr>
          <a:lstStyle/>
          <a:p>
            <a:pPr marL="16933">
              <a:lnSpc>
                <a:spcPct val="100000"/>
              </a:lnSpc>
              <a:spcBef>
                <a:spcPts val="140"/>
              </a:spcBef>
            </a:pPr>
            <a:r>
              <a:rPr spc="-93" dirty="0"/>
              <a:t>A</a:t>
            </a:r>
            <a:r>
              <a:rPr spc="-173" dirty="0"/>
              <a:t>dd</a:t>
            </a:r>
            <a:r>
              <a:rPr spc="-140" dirty="0"/>
              <a:t>i</a:t>
            </a:r>
            <a:r>
              <a:rPr spc="-113" dirty="0"/>
              <a:t>n</a:t>
            </a:r>
            <a:r>
              <a:rPr spc="207" dirty="0"/>
              <a:t>g</a:t>
            </a:r>
            <a:r>
              <a:rPr spc="-500" dirty="0"/>
              <a:t> </a:t>
            </a:r>
            <a:r>
              <a:rPr b="1" spc="-120" dirty="0">
                <a:latin typeface="Courier New"/>
                <a:cs typeface="Courier New"/>
              </a:rPr>
              <a:t>s</a:t>
            </a:r>
            <a:r>
              <a:rPr b="1" dirty="0">
                <a:latin typeface="Courier New"/>
                <a:cs typeface="Courier New"/>
              </a:rPr>
              <a:t>w</a:t>
            </a:r>
            <a:r>
              <a:rPr b="1" spc="-1620" dirty="0">
                <a:latin typeface="Courier New"/>
                <a:cs typeface="Courier New"/>
              </a:rPr>
              <a:t> </a:t>
            </a:r>
            <a:r>
              <a:rPr b="1" spc="-207" dirty="0">
                <a:latin typeface="Trebuchet MS"/>
                <a:cs typeface="Trebuchet MS"/>
              </a:rPr>
              <a:t>to</a:t>
            </a:r>
            <a:r>
              <a:rPr b="1" spc="-227" dirty="0">
                <a:latin typeface="Trebuchet MS"/>
                <a:cs typeface="Trebuchet MS"/>
              </a:rPr>
              <a:t> </a:t>
            </a:r>
            <a:r>
              <a:rPr b="1" spc="-13" dirty="0">
                <a:latin typeface="Trebuchet MS"/>
                <a:cs typeface="Trebuchet MS"/>
              </a:rPr>
              <a:t>D</a:t>
            </a:r>
            <a:r>
              <a:rPr b="1" spc="100" dirty="0">
                <a:latin typeface="Trebuchet MS"/>
                <a:cs typeface="Trebuchet MS"/>
              </a:rPr>
              <a:t>a</a:t>
            </a:r>
            <a:r>
              <a:rPr b="1" spc="-87" dirty="0">
                <a:latin typeface="Trebuchet MS"/>
                <a:cs typeface="Trebuchet MS"/>
              </a:rPr>
              <a:t>t</a:t>
            </a:r>
            <a:r>
              <a:rPr b="1" spc="-33" dirty="0">
                <a:latin typeface="Trebuchet MS"/>
                <a:cs typeface="Trebuchet MS"/>
              </a:rPr>
              <a:t>a</a:t>
            </a:r>
            <a:r>
              <a:rPr b="1" spc="-152" dirty="0">
                <a:latin typeface="Trebuchet MS"/>
                <a:cs typeface="Trebuchet MS"/>
              </a:rPr>
              <a:t>p</a:t>
            </a:r>
            <a:r>
              <a:rPr b="1" spc="87" dirty="0">
                <a:latin typeface="Trebuchet MS"/>
                <a:cs typeface="Trebuchet MS"/>
              </a:rPr>
              <a:t>a</a:t>
            </a:r>
            <a:r>
              <a:rPr b="1" spc="-193" dirty="0">
                <a:latin typeface="Trebuchet MS"/>
                <a:cs typeface="Trebuchet MS"/>
              </a:rPr>
              <a:t>th</a:t>
            </a:r>
          </a:p>
        </p:txBody>
      </p:sp>
      <p:grpSp>
        <p:nvGrpSpPr>
          <p:cNvPr id="3" name="object 3"/>
          <p:cNvGrpSpPr/>
          <p:nvPr/>
        </p:nvGrpSpPr>
        <p:grpSpPr>
          <a:xfrm>
            <a:off x="8157930" y="3867119"/>
            <a:ext cx="114300" cy="1404620"/>
            <a:chOff x="7566247" y="3021327"/>
            <a:chExt cx="85725" cy="1053465"/>
          </a:xfrm>
        </p:grpSpPr>
        <p:sp>
          <p:nvSpPr>
            <p:cNvPr id="4" name="object 4"/>
            <p:cNvSpPr/>
            <p:nvPr/>
          </p:nvSpPr>
          <p:spPr>
            <a:xfrm>
              <a:off x="7603998"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8042477" y="5314610"/>
            <a:ext cx="523240" cy="42648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ALUSel</a:t>
            </a:r>
            <a:endParaRPr sz="1333">
              <a:latin typeface="Calibri"/>
              <a:cs typeface="Calibri"/>
            </a:endParaRPr>
          </a:p>
          <a:p>
            <a:pPr marL="79585"/>
            <a:r>
              <a:rPr sz="1333" b="1" spc="-7" dirty="0">
                <a:solidFill>
                  <a:srgbClr val="FFC000"/>
                </a:solidFill>
                <a:latin typeface="Calibri"/>
                <a:cs typeface="Calibri"/>
              </a:rPr>
              <a:t>=Add</a:t>
            </a:r>
            <a:endParaRPr sz="1333">
              <a:latin typeface="Calibri"/>
              <a:cs typeface="Calibri"/>
            </a:endParaRPr>
          </a:p>
        </p:txBody>
      </p:sp>
      <p:grpSp>
        <p:nvGrpSpPr>
          <p:cNvPr id="7" name="object 7"/>
          <p:cNvGrpSpPr/>
          <p:nvPr/>
        </p:nvGrpSpPr>
        <p:grpSpPr>
          <a:xfrm>
            <a:off x="2931160" y="1557754"/>
            <a:ext cx="1352125" cy="1700953"/>
            <a:chOff x="3646170" y="1289303"/>
            <a:chExt cx="1014094" cy="1275715"/>
          </a:xfrm>
        </p:grpSpPr>
        <p:sp>
          <p:nvSpPr>
            <p:cNvPr id="8" name="object 8"/>
            <p:cNvSpPr/>
            <p:nvPr/>
          </p:nvSpPr>
          <p:spPr>
            <a:xfrm>
              <a:off x="44721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9" name="object 9"/>
            <p:cNvSpPr/>
            <p:nvPr/>
          </p:nvSpPr>
          <p:spPr>
            <a:xfrm>
              <a:off x="3766566"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0" name="object 10"/>
            <p:cNvSpPr/>
            <p:nvPr/>
          </p:nvSpPr>
          <p:spPr>
            <a:xfrm>
              <a:off x="3661410"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1" name="object 11"/>
          <p:cNvSpPr txBox="1"/>
          <p:nvPr/>
        </p:nvSpPr>
        <p:spPr>
          <a:xfrm>
            <a:off x="2680692" y="1505167"/>
            <a:ext cx="1417320"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tabLst>
                <a:tab pos="1399505" algn="l"/>
              </a:tabLst>
            </a:pPr>
            <a:r>
              <a:rPr sz="1333" b="1" spc="-7" dirty="0">
                <a:latin typeface="Calibri"/>
                <a:cs typeface="Calibri"/>
              </a:rPr>
              <a:t>Add  </a:t>
            </a:r>
            <a:r>
              <a:rPr sz="1333" b="1" spc="80" dirty="0">
                <a:latin typeface="Calibri"/>
                <a:cs typeface="Calibri"/>
              </a:rPr>
              <a:t> </a:t>
            </a:r>
            <a:r>
              <a:rPr sz="1333" b="1" u="heavy" spc="-7" dirty="0">
                <a:uFill>
                  <a:solidFill>
                    <a:srgbClr val="000000"/>
                  </a:solidFill>
                </a:uFill>
                <a:latin typeface="Calibri"/>
                <a:cs typeface="Calibri"/>
              </a:rPr>
              <a:t> </a:t>
            </a:r>
            <a:r>
              <a:rPr sz="1333" b="1" u="heavy" dirty="0">
                <a:uFill>
                  <a:solidFill>
                    <a:srgbClr val="000000"/>
                  </a:solidFill>
                </a:uFill>
                <a:latin typeface="Calibri"/>
                <a:cs typeface="Calibri"/>
              </a:rPr>
              <a:t>	</a:t>
            </a:r>
            <a:endParaRPr sz="1333">
              <a:latin typeface="Calibri"/>
              <a:cs typeface="Calibri"/>
            </a:endParaRPr>
          </a:p>
        </p:txBody>
      </p:sp>
      <p:sp>
        <p:nvSpPr>
          <p:cNvPr id="12" name="object 12"/>
          <p:cNvSpPr txBox="1"/>
          <p:nvPr/>
        </p:nvSpPr>
        <p:spPr>
          <a:xfrm>
            <a:off x="2242598" y="3560175"/>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3" name="object 13"/>
          <p:cNvGrpSpPr/>
          <p:nvPr/>
        </p:nvGrpSpPr>
        <p:grpSpPr>
          <a:xfrm>
            <a:off x="2452877" y="2748505"/>
            <a:ext cx="1584960" cy="1371600"/>
            <a:chOff x="3287458" y="2182367"/>
            <a:chExt cx="1188720" cy="1028700"/>
          </a:xfrm>
        </p:grpSpPr>
        <p:sp>
          <p:nvSpPr>
            <p:cNvPr id="14" name="object 14"/>
            <p:cNvSpPr/>
            <p:nvPr/>
          </p:nvSpPr>
          <p:spPr>
            <a:xfrm>
              <a:off x="3408426"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5" name="object 15"/>
            <p:cNvSpPr/>
            <p:nvPr/>
          </p:nvSpPr>
          <p:spPr>
            <a:xfrm>
              <a:off x="3661222"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6" name="object 16"/>
            <p:cNvSpPr/>
            <p:nvPr/>
          </p:nvSpPr>
          <p:spPr>
            <a:xfrm>
              <a:off x="3758946" y="2201417"/>
              <a:ext cx="698500" cy="990600"/>
            </a:xfrm>
            <a:custGeom>
              <a:avLst/>
              <a:gdLst/>
              <a:ahLst/>
              <a:cxnLst/>
              <a:rect l="l" t="t" r="r" b="b"/>
              <a:pathLst>
                <a:path w="698500" h="990600">
                  <a:moveTo>
                    <a:pt x="0" y="0"/>
                  </a:moveTo>
                  <a:lnTo>
                    <a:pt x="697991" y="0"/>
                  </a:lnTo>
                  <a:lnTo>
                    <a:pt x="69799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7" name="object 17"/>
            <p:cNvSpPr/>
            <p:nvPr/>
          </p:nvSpPr>
          <p:spPr>
            <a:xfrm>
              <a:off x="3301746" y="2705861"/>
              <a:ext cx="0" cy="140335"/>
            </a:xfrm>
            <a:custGeom>
              <a:avLst/>
              <a:gdLst/>
              <a:ahLst/>
              <a:cxnLst/>
              <a:rect l="l" t="t" r="r" b="b"/>
              <a:pathLst>
                <a:path h="140335">
                  <a:moveTo>
                    <a:pt x="0" y="0"/>
                  </a:moveTo>
                  <a:lnTo>
                    <a:pt x="0" y="140208"/>
                  </a:lnTo>
                </a:path>
              </a:pathLst>
            </a:custGeom>
            <a:ln w="28575">
              <a:solidFill>
                <a:srgbClr val="000000"/>
              </a:solidFill>
            </a:ln>
          </p:spPr>
          <p:txBody>
            <a:bodyPr wrap="square" lIns="0" tIns="0" rIns="0" bIns="0" rtlCol="0"/>
            <a:lstStyle/>
            <a:p>
              <a:endParaRPr sz="2400"/>
            </a:p>
          </p:txBody>
        </p:sp>
      </p:grpSp>
      <p:sp>
        <p:nvSpPr>
          <p:cNvPr id="18" name="object 18"/>
          <p:cNvSpPr txBox="1"/>
          <p:nvPr/>
        </p:nvSpPr>
        <p:spPr>
          <a:xfrm>
            <a:off x="3125157" y="2927619"/>
            <a:ext cx="343747" cy="221365"/>
          </a:xfrm>
          <a:prstGeom prst="rect">
            <a:avLst/>
          </a:prstGeom>
        </p:spPr>
        <p:txBody>
          <a:bodyPr vert="horz" wrap="square" lIns="0" tIns="16087" rIns="0" bIns="0" rtlCol="0">
            <a:spAutoFit/>
          </a:bodyPr>
          <a:lstStyle/>
          <a:p>
            <a:pP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9" name="object 19"/>
          <p:cNvSpPr txBox="1"/>
          <p:nvPr/>
        </p:nvSpPr>
        <p:spPr>
          <a:xfrm>
            <a:off x="3618477" y="3115332"/>
            <a:ext cx="27516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20" name="object 20"/>
          <p:cNvSpPr txBox="1"/>
          <p:nvPr/>
        </p:nvSpPr>
        <p:spPr>
          <a:xfrm>
            <a:off x="3367234" y="3746390"/>
            <a:ext cx="495300" cy="247141"/>
          </a:xfrm>
          <a:prstGeom prst="rect">
            <a:avLst/>
          </a:prstGeom>
        </p:spPr>
        <p:txBody>
          <a:bodyPr vert="horz" wrap="square" lIns="0" tIns="21167" rIns="0" bIns="0" rtlCol="0">
            <a:spAutoFit/>
          </a:bodyPr>
          <a:lstStyle/>
          <a:p>
            <a:pPr>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grpSp>
        <p:nvGrpSpPr>
          <p:cNvPr id="21" name="object 21"/>
          <p:cNvGrpSpPr/>
          <p:nvPr/>
        </p:nvGrpSpPr>
        <p:grpSpPr>
          <a:xfrm>
            <a:off x="2279903" y="2592042"/>
            <a:ext cx="442807" cy="883920"/>
            <a:chOff x="3157727" y="2065020"/>
            <a:chExt cx="332105" cy="662940"/>
          </a:xfrm>
        </p:grpSpPr>
        <p:sp>
          <p:nvSpPr>
            <p:cNvPr id="22" name="object 22"/>
            <p:cNvSpPr/>
            <p:nvPr/>
          </p:nvSpPr>
          <p:spPr>
            <a:xfrm>
              <a:off x="3176777" y="2084070"/>
              <a:ext cx="218440" cy="624840"/>
            </a:xfrm>
            <a:custGeom>
              <a:avLst/>
              <a:gdLst/>
              <a:ahLst/>
              <a:cxnLst/>
              <a:rect l="l" t="t" r="r" b="b"/>
              <a:pathLst>
                <a:path w="218439" h="624839">
                  <a:moveTo>
                    <a:pt x="0" y="0"/>
                  </a:moveTo>
                  <a:lnTo>
                    <a:pt x="217932" y="0"/>
                  </a:lnTo>
                  <a:lnTo>
                    <a:pt x="217932" y="624840"/>
                  </a:lnTo>
                  <a:lnTo>
                    <a:pt x="0" y="624840"/>
                  </a:lnTo>
                  <a:lnTo>
                    <a:pt x="0" y="0"/>
                  </a:lnTo>
                  <a:close/>
                </a:path>
              </a:pathLst>
            </a:custGeom>
            <a:ln w="38099">
              <a:solidFill>
                <a:srgbClr val="000000"/>
              </a:solidFill>
            </a:ln>
          </p:spPr>
          <p:txBody>
            <a:bodyPr wrap="square" lIns="0" tIns="0" rIns="0" bIns="0" rtlCol="0"/>
            <a:lstStyle/>
            <a:p>
              <a:endParaRPr sz="2400"/>
            </a:p>
          </p:txBody>
        </p:sp>
        <p:sp>
          <p:nvSpPr>
            <p:cNvPr id="23" name="object 23"/>
            <p:cNvSpPr/>
            <p:nvPr/>
          </p:nvSpPr>
          <p:spPr>
            <a:xfrm>
              <a:off x="3422141"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4" name="object 24"/>
          <p:cNvSpPr txBox="1"/>
          <p:nvPr/>
        </p:nvSpPr>
        <p:spPr>
          <a:xfrm>
            <a:off x="2305303" y="2617443"/>
            <a:ext cx="291253" cy="474425"/>
          </a:xfrm>
          <a:prstGeom prst="rect">
            <a:avLst/>
          </a:prstGeom>
          <a:ln w="38100">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marL="16933">
              <a:spcBef>
                <a:spcPts val="913"/>
              </a:spcBef>
            </a:pPr>
            <a:r>
              <a:rPr sz="1133" b="1" spc="13" dirty="0">
                <a:latin typeface="Calibri"/>
                <a:cs typeface="Calibri"/>
              </a:rPr>
              <a:t>PC</a:t>
            </a:r>
            <a:endParaRPr sz="1133">
              <a:latin typeface="Calibri"/>
              <a:cs typeface="Calibri"/>
            </a:endParaRPr>
          </a:p>
        </p:txBody>
      </p:sp>
      <p:grpSp>
        <p:nvGrpSpPr>
          <p:cNvPr id="25" name="object 25"/>
          <p:cNvGrpSpPr/>
          <p:nvPr/>
        </p:nvGrpSpPr>
        <p:grpSpPr>
          <a:xfrm>
            <a:off x="1542629" y="1098853"/>
            <a:ext cx="2560319" cy="2368973"/>
            <a:chOff x="2604771" y="945128"/>
            <a:chExt cx="1920239" cy="1776730"/>
          </a:xfrm>
        </p:grpSpPr>
        <p:sp>
          <p:nvSpPr>
            <p:cNvPr id="26" name="object 26"/>
            <p:cNvSpPr/>
            <p:nvPr/>
          </p:nvSpPr>
          <p:spPr>
            <a:xfrm>
              <a:off x="3245357" y="2626617"/>
              <a:ext cx="82550" cy="82550"/>
            </a:xfrm>
            <a:custGeom>
              <a:avLst/>
              <a:gdLst/>
              <a:ahLst/>
              <a:cxnLst/>
              <a:rect l="l" t="t" r="r" b="b"/>
              <a:pathLst>
                <a:path w="82550" h="82550">
                  <a:moveTo>
                    <a:pt x="0" y="82105"/>
                  </a:moveTo>
                  <a:lnTo>
                    <a:pt x="41059" y="0"/>
                  </a:lnTo>
                  <a:lnTo>
                    <a:pt x="82105" y="82105"/>
                  </a:lnTo>
                </a:path>
              </a:pathLst>
            </a:custGeom>
            <a:ln w="25399">
              <a:solidFill>
                <a:srgbClr val="000000"/>
              </a:solidFill>
            </a:ln>
          </p:spPr>
          <p:txBody>
            <a:bodyPr wrap="square" lIns="0" tIns="0" rIns="0" bIns="0" rtlCol="0"/>
            <a:lstStyle/>
            <a:p>
              <a:endParaRPr sz="2400"/>
            </a:p>
          </p:txBody>
        </p:sp>
        <p:sp>
          <p:nvSpPr>
            <p:cNvPr id="27" name="object 27"/>
            <p:cNvSpPr/>
            <p:nvPr/>
          </p:nvSpPr>
          <p:spPr>
            <a:xfrm>
              <a:off x="2617471"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28" name="object 28"/>
            <p:cNvSpPr/>
            <p:nvPr/>
          </p:nvSpPr>
          <p:spPr>
            <a:xfrm>
              <a:off x="3115052"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9" name="object 29"/>
            <p:cNvSpPr/>
            <p:nvPr/>
          </p:nvSpPr>
          <p:spPr>
            <a:xfrm>
              <a:off x="3480057" y="1840230"/>
              <a:ext cx="223520" cy="565785"/>
            </a:xfrm>
            <a:custGeom>
              <a:avLst/>
              <a:gdLst/>
              <a:ahLst/>
              <a:cxnLst/>
              <a:rect l="l" t="t" r="r" b="b"/>
              <a:pathLst>
                <a:path w="223520" h="565785">
                  <a:moveTo>
                    <a:pt x="1701" y="565404"/>
                  </a:moveTo>
                  <a:lnTo>
                    <a:pt x="0" y="8483"/>
                  </a:lnTo>
                  <a:lnTo>
                    <a:pt x="8521" y="0"/>
                  </a:lnTo>
                  <a:lnTo>
                    <a:pt x="223024" y="5245"/>
                  </a:lnTo>
                </a:path>
              </a:pathLst>
            </a:custGeom>
            <a:ln w="25399">
              <a:solidFill>
                <a:srgbClr val="000000"/>
              </a:solidFill>
            </a:ln>
          </p:spPr>
          <p:txBody>
            <a:bodyPr wrap="square" lIns="0" tIns="0" rIns="0" bIns="0" rtlCol="0"/>
            <a:lstStyle/>
            <a:p>
              <a:endParaRPr sz="2400"/>
            </a:p>
          </p:txBody>
        </p:sp>
        <p:sp>
          <p:nvSpPr>
            <p:cNvPr id="30" name="object 30"/>
            <p:cNvSpPr/>
            <p:nvPr/>
          </p:nvSpPr>
          <p:spPr>
            <a:xfrm>
              <a:off x="3689454" y="1807067"/>
              <a:ext cx="77470" cy="76200"/>
            </a:xfrm>
            <a:custGeom>
              <a:avLst/>
              <a:gdLst/>
              <a:ahLst/>
              <a:cxnLst/>
              <a:rect l="l" t="t" r="r" b="b"/>
              <a:pathLst>
                <a:path w="77470" h="76200">
                  <a:moveTo>
                    <a:pt x="1866" y="0"/>
                  </a:moveTo>
                  <a:lnTo>
                    <a:pt x="0" y="76174"/>
                  </a:lnTo>
                  <a:lnTo>
                    <a:pt x="77114" y="39954"/>
                  </a:lnTo>
                  <a:lnTo>
                    <a:pt x="1866" y="0"/>
                  </a:lnTo>
                  <a:close/>
                </a:path>
              </a:pathLst>
            </a:custGeom>
            <a:solidFill>
              <a:srgbClr val="000000"/>
            </a:solidFill>
          </p:spPr>
          <p:txBody>
            <a:bodyPr wrap="square" lIns="0" tIns="0" rIns="0" bIns="0" rtlCol="0"/>
            <a:lstStyle/>
            <a:p>
              <a:endParaRPr sz="2400"/>
            </a:p>
          </p:txBody>
        </p:sp>
      </p:grpSp>
      <p:sp>
        <p:nvSpPr>
          <p:cNvPr id="31" name="object 31"/>
          <p:cNvSpPr txBox="1"/>
          <p:nvPr/>
        </p:nvSpPr>
        <p:spPr>
          <a:xfrm>
            <a:off x="1462021" y="3060951"/>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32" name="object 32"/>
          <p:cNvGrpSpPr/>
          <p:nvPr/>
        </p:nvGrpSpPr>
        <p:grpSpPr>
          <a:xfrm>
            <a:off x="4249166" y="2913854"/>
            <a:ext cx="1214967" cy="413173"/>
            <a:chOff x="4634674" y="2306379"/>
            <a:chExt cx="911225" cy="309880"/>
          </a:xfrm>
        </p:grpSpPr>
        <p:sp>
          <p:nvSpPr>
            <p:cNvPr id="33" name="object 33"/>
            <p:cNvSpPr/>
            <p:nvPr/>
          </p:nvSpPr>
          <p:spPr>
            <a:xfrm>
              <a:off x="46489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4" name="object 34"/>
            <p:cNvSpPr/>
            <p:nvPr/>
          </p:nvSpPr>
          <p:spPr>
            <a:xfrm>
              <a:off x="54597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5" name="object 35"/>
            <p:cNvSpPr/>
            <p:nvPr/>
          </p:nvSpPr>
          <p:spPr>
            <a:xfrm>
              <a:off x="46489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6" name="object 36"/>
            <p:cNvSpPr/>
            <p:nvPr/>
          </p:nvSpPr>
          <p:spPr>
            <a:xfrm>
              <a:off x="54597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7" name="object 37"/>
          <p:cNvSpPr txBox="1"/>
          <p:nvPr/>
        </p:nvSpPr>
        <p:spPr>
          <a:xfrm>
            <a:off x="4424874" y="326836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8" name="object 38"/>
          <p:cNvGrpSpPr/>
          <p:nvPr/>
        </p:nvGrpSpPr>
        <p:grpSpPr>
          <a:xfrm>
            <a:off x="4218799" y="2958056"/>
            <a:ext cx="4141047" cy="2347807"/>
            <a:chOff x="4611899" y="2339530"/>
            <a:chExt cx="3105785" cy="1760855"/>
          </a:xfrm>
        </p:grpSpPr>
        <p:sp>
          <p:nvSpPr>
            <p:cNvPr id="39" name="object 39"/>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40" name="object 40"/>
            <p:cNvSpPr/>
            <p:nvPr/>
          </p:nvSpPr>
          <p:spPr>
            <a:xfrm>
              <a:off x="46489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1" name="object 41"/>
            <p:cNvSpPr/>
            <p:nvPr/>
          </p:nvSpPr>
          <p:spPr>
            <a:xfrm>
              <a:off x="46118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2" name="object 42"/>
            <p:cNvSpPr/>
            <p:nvPr/>
          </p:nvSpPr>
          <p:spPr>
            <a:xfrm>
              <a:off x="46520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4506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4" name="object 44"/>
          <p:cNvSpPr txBox="1"/>
          <p:nvPr/>
        </p:nvSpPr>
        <p:spPr>
          <a:xfrm>
            <a:off x="7940823" y="3208329"/>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5" name="object 45"/>
          <p:cNvSpPr txBox="1"/>
          <p:nvPr/>
        </p:nvSpPr>
        <p:spPr>
          <a:xfrm>
            <a:off x="6348606" y="4130792"/>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6" name="object 46"/>
          <p:cNvSpPr/>
          <p:nvPr/>
        </p:nvSpPr>
        <p:spPr>
          <a:xfrm>
            <a:off x="5483352" y="2219170"/>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7" name="object 47"/>
          <p:cNvSpPr txBox="1"/>
          <p:nvPr/>
        </p:nvSpPr>
        <p:spPr>
          <a:xfrm>
            <a:off x="5577844" y="3845650"/>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8" name="object 48"/>
          <p:cNvGrpSpPr/>
          <p:nvPr/>
        </p:nvGrpSpPr>
        <p:grpSpPr>
          <a:xfrm>
            <a:off x="4600701" y="1576296"/>
            <a:ext cx="5514339" cy="2789767"/>
            <a:chOff x="4898326" y="1303210"/>
            <a:chExt cx="4135754" cy="2092325"/>
          </a:xfrm>
        </p:grpSpPr>
        <p:sp>
          <p:nvSpPr>
            <p:cNvPr id="49" name="object 49"/>
            <p:cNvSpPr/>
            <p:nvPr/>
          </p:nvSpPr>
          <p:spPr>
            <a:xfrm>
              <a:off x="7706106" y="2762250"/>
              <a:ext cx="219710" cy="3175"/>
            </a:xfrm>
            <a:custGeom>
              <a:avLst/>
              <a:gdLst/>
              <a:ahLst/>
              <a:cxnLst/>
              <a:rect l="l" t="t" r="r" b="b"/>
              <a:pathLst>
                <a:path w="219709" h="3175">
                  <a:moveTo>
                    <a:pt x="-14287" y="1524"/>
                  </a:moveTo>
                  <a:lnTo>
                    <a:pt x="233743" y="1524"/>
                  </a:lnTo>
                </a:path>
              </a:pathLst>
            </a:custGeom>
            <a:ln w="31623">
              <a:solidFill>
                <a:srgbClr val="000000"/>
              </a:solidFill>
            </a:ln>
          </p:spPr>
          <p:txBody>
            <a:bodyPr wrap="square" lIns="0" tIns="0" rIns="0" bIns="0" rtlCol="0"/>
            <a:lstStyle/>
            <a:p>
              <a:endParaRPr sz="2400"/>
            </a:p>
          </p:txBody>
        </p:sp>
        <p:sp>
          <p:nvSpPr>
            <p:cNvPr id="50" name="object 50"/>
            <p:cNvSpPr/>
            <p:nvPr/>
          </p:nvSpPr>
          <p:spPr>
            <a:xfrm>
              <a:off x="6435090" y="2510789"/>
              <a:ext cx="840740" cy="0"/>
            </a:xfrm>
            <a:custGeom>
              <a:avLst/>
              <a:gdLst/>
              <a:ahLst/>
              <a:cxnLst/>
              <a:rect l="l" t="t" r="r" b="b"/>
              <a:pathLst>
                <a:path w="840740">
                  <a:moveTo>
                    <a:pt x="0" y="0"/>
                  </a:moveTo>
                  <a:lnTo>
                    <a:pt x="840714"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7263109" y="24726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53" name="object 53"/>
            <p:cNvSpPr/>
            <p:nvPr/>
          </p:nvSpPr>
          <p:spPr>
            <a:xfrm>
              <a:off x="4932426" y="1317497"/>
              <a:ext cx="4087495" cy="18415"/>
            </a:xfrm>
            <a:custGeom>
              <a:avLst/>
              <a:gdLst/>
              <a:ahLst/>
              <a:cxnLst/>
              <a:rect l="l" t="t" r="r" b="b"/>
              <a:pathLst>
                <a:path w="4087495" h="18415">
                  <a:moveTo>
                    <a:pt x="0" y="18287"/>
                  </a:moveTo>
                  <a:lnTo>
                    <a:pt x="4087367" y="0"/>
                  </a:lnTo>
                </a:path>
              </a:pathLst>
            </a:custGeom>
            <a:ln w="28575">
              <a:solidFill>
                <a:srgbClr val="000000"/>
              </a:solidFill>
            </a:ln>
          </p:spPr>
          <p:txBody>
            <a:bodyPr wrap="square" lIns="0" tIns="0" rIns="0" bIns="0" rtlCol="0"/>
            <a:lstStyle/>
            <a:p>
              <a:endParaRPr sz="2400"/>
            </a:p>
          </p:txBody>
        </p:sp>
        <p:sp>
          <p:nvSpPr>
            <p:cNvPr id="54" name="object 54"/>
            <p:cNvSpPr/>
            <p:nvPr/>
          </p:nvSpPr>
          <p:spPr>
            <a:xfrm>
              <a:off x="4912614" y="1341881"/>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5" name="object 55"/>
            <p:cNvSpPr/>
            <p:nvPr/>
          </p:nvSpPr>
          <p:spPr>
            <a:xfrm>
              <a:off x="4920234"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6" name="object 56"/>
            <p:cNvSpPr/>
            <p:nvPr/>
          </p:nvSpPr>
          <p:spPr>
            <a:xfrm>
              <a:off x="5469683"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7" name="object 57"/>
            <p:cNvSpPr/>
            <p:nvPr/>
          </p:nvSpPr>
          <p:spPr>
            <a:xfrm>
              <a:off x="613029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8" name="object 58"/>
            <p:cNvSpPr/>
            <p:nvPr/>
          </p:nvSpPr>
          <p:spPr>
            <a:xfrm>
              <a:off x="6172962" y="3239262"/>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9" name="object 59"/>
          <p:cNvSpPr txBox="1"/>
          <p:nvPr/>
        </p:nvSpPr>
        <p:spPr>
          <a:xfrm>
            <a:off x="4424874" y="2996031"/>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60" name="object 60"/>
          <p:cNvSpPr txBox="1"/>
          <p:nvPr/>
        </p:nvSpPr>
        <p:spPr>
          <a:xfrm>
            <a:off x="4476989" y="2702232"/>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61" name="object 61"/>
          <p:cNvSpPr txBox="1"/>
          <p:nvPr/>
        </p:nvSpPr>
        <p:spPr>
          <a:xfrm>
            <a:off x="5501575" y="3007668"/>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62" name="object 62"/>
          <p:cNvSpPr txBox="1"/>
          <p:nvPr/>
        </p:nvSpPr>
        <p:spPr>
          <a:xfrm>
            <a:off x="6135552" y="3104645"/>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63" name="object 63"/>
          <p:cNvSpPr txBox="1"/>
          <p:nvPr/>
        </p:nvSpPr>
        <p:spPr>
          <a:xfrm>
            <a:off x="6135553" y="3496601"/>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64" name="object 64"/>
          <p:cNvSpPr txBox="1"/>
          <p:nvPr/>
        </p:nvSpPr>
        <p:spPr>
          <a:xfrm>
            <a:off x="5497358" y="2840529"/>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5" name="object 65"/>
          <p:cNvSpPr txBox="1"/>
          <p:nvPr/>
        </p:nvSpPr>
        <p:spPr>
          <a:xfrm>
            <a:off x="5501576" y="2425131"/>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6" name="object 66"/>
          <p:cNvSpPr txBox="1"/>
          <p:nvPr/>
        </p:nvSpPr>
        <p:spPr>
          <a:xfrm>
            <a:off x="8213394" y="2701895"/>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7" name="object 67"/>
          <p:cNvSpPr txBox="1"/>
          <p:nvPr/>
        </p:nvSpPr>
        <p:spPr>
          <a:xfrm>
            <a:off x="6646243" y="2895005"/>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8" name="object 68"/>
          <p:cNvSpPr txBox="1"/>
          <p:nvPr/>
        </p:nvSpPr>
        <p:spPr>
          <a:xfrm>
            <a:off x="6690599" y="3375337"/>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s2]</a:t>
            </a:r>
            <a:endParaRPr sz="1333">
              <a:latin typeface="Calibri"/>
              <a:cs typeface="Calibri"/>
            </a:endParaRPr>
          </a:p>
        </p:txBody>
      </p:sp>
      <p:sp>
        <p:nvSpPr>
          <p:cNvPr id="69" name="object 69"/>
          <p:cNvSpPr txBox="1"/>
          <p:nvPr/>
        </p:nvSpPr>
        <p:spPr>
          <a:xfrm>
            <a:off x="3739289" y="5293968"/>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70" name="object 70"/>
          <p:cNvGrpSpPr/>
          <p:nvPr/>
        </p:nvGrpSpPr>
        <p:grpSpPr>
          <a:xfrm>
            <a:off x="1534160" y="3627341"/>
            <a:ext cx="8644467" cy="2409613"/>
            <a:chOff x="2598420" y="2841494"/>
            <a:chExt cx="6483350" cy="1807210"/>
          </a:xfrm>
        </p:grpSpPr>
        <p:sp>
          <p:nvSpPr>
            <p:cNvPr id="71" name="object 71"/>
            <p:cNvSpPr/>
            <p:nvPr/>
          </p:nvSpPr>
          <p:spPr>
            <a:xfrm>
              <a:off x="6445758" y="2879598"/>
              <a:ext cx="422275" cy="0"/>
            </a:xfrm>
            <a:custGeom>
              <a:avLst/>
              <a:gdLst/>
              <a:ahLst/>
              <a:cxnLst/>
              <a:rect l="l" t="t" r="r" b="b"/>
              <a:pathLst>
                <a:path w="422275">
                  <a:moveTo>
                    <a:pt x="0" y="0"/>
                  </a:moveTo>
                  <a:lnTo>
                    <a:pt x="422097" y="0"/>
                  </a:lnTo>
                </a:path>
              </a:pathLst>
            </a:custGeom>
            <a:ln w="25400">
              <a:solidFill>
                <a:srgbClr val="000000"/>
              </a:solidFill>
            </a:ln>
          </p:spPr>
          <p:txBody>
            <a:bodyPr wrap="square" lIns="0" tIns="0" rIns="0" bIns="0" rtlCol="0"/>
            <a:lstStyle/>
            <a:p>
              <a:endParaRPr sz="2400"/>
            </a:p>
          </p:txBody>
        </p:sp>
        <p:sp>
          <p:nvSpPr>
            <p:cNvPr id="72" name="object 72"/>
            <p:cNvSpPr/>
            <p:nvPr/>
          </p:nvSpPr>
          <p:spPr>
            <a:xfrm>
              <a:off x="6855157" y="284149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3" name="object 73"/>
            <p:cNvSpPr/>
            <p:nvPr/>
          </p:nvSpPr>
          <p:spPr>
            <a:xfrm>
              <a:off x="2617470" y="4077461"/>
              <a:ext cx="6445250" cy="551815"/>
            </a:xfrm>
            <a:custGeom>
              <a:avLst/>
              <a:gdLst/>
              <a:ahLst/>
              <a:cxnLst/>
              <a:rect l="l" t="t" r="r" b="b"/>
              <a:pathLst>
                <a:path w="6445250" h="551814">
                  <a:moveTo>
                    <a:pt x="0" y="0"/>
                  </a:moveTo>
                  <a:lnTo>
                    <a:pt x="6444996" y="0"/>
                  </a:lnTo>
                  <a:lnTo>
                    <a:pt x="6444996" y="551688"/>
                  </a:lnTo>
                  <a:lnTo>
                    <a:pt x="0" y="551688"/>
                  </a:lnTo>
                  <a:lnTo>
                    <a:pt x="0" y="0"/>
                  </a:lnTo>
                  <a:close/>
                </a:path>
              </a:pathLst>
            </a:custGeom>
            <a:ln w="38100">
              <a:solidFill>
                <a:srgbClr val="000000"/>
              </a:solidFill>
            </a:ln>
          </p:spPr>
          <p:txBody>
            <a:bodyPr wrap="square" lIns="0" tIns="0" rIns="0" bIns="0" rtlCol="0"/>
            <a:lstStyle/>
            <a:p>
              <a:endParaRPr sz="2400"/>
            </a:p>
          </p:txBody>
        </p:sp>
      </p:grpSp>
      <p:sp>
        <p:nvSpPr>
          <p:cNvPr id="74" name="object 74"/>
          <p:cNvSpPr txBox="1"/>
          <p:nvPr/>
        </p:nvSpPr>
        <p:spPr>
          <a:xfrm>
            <a:off x="5843891" y="5310070"/>
            <a:ext cx="1171787" cy="426485"/>
          </a:xfrm>
          <a:prstGeom prst="rect">
            <a:avLst/>
          </a:prstGeom>
        </p:spPr>
        <p:txBody>
          <a:bodyPr vert="horz" wrap="square" lIns="0" tIns="16087" rIns="0" bIns="0" rtlCol="0">
            <a:spAutoFit/>
          </a:bodyPr>
          <a:lstStyle/>
          <a:p>
            <a:pPr marL="22859">
              <a:spcBef>
                <a:spcPts val="127"/>
              </a:spcBef>
            </a:pPr>
            <a:r>
              <a:rPr sz="1333" b="1" spc="-7" dirty="0">
                <a:latin typeface="Calibri"/>
                <a:cs typeface="Calibri"/>
              </a:rPr>
              <a:t>RegWriteEnable</a:t>
            </a:r>
            <a:endParaRPr sz="1333">
              <a:latin typeface="Calibri"/>
              <a:cs typeface="Calibri"/>
            </a:endParaRPr>
          </a:p>
          <a:p>
            <a:pPr marL="16933"/>
            <a:r>
              <a:rPr sz="1333" b="1" spc="-13" dirty="0">
                <a:solidFill>
                  <a:srgbClr val="FFC000"/>
                </a:solidFill>
                <a:latin typeface="Calibri"/>
                <a:cs typeface="Calibri"/>
              </a:rPr>
              <a:t>=0</a:t>
            </a:r>
            <a:endParaRPr sz="1333">
              <a:latin typeface="Calibri"/>
              <a:cs typeface="Calibri"/>
            </a:endParaRPr>
          </a:p>
        </p:txBody>
      </p:sp>
      <p:grpSp>
        <p:nvGrpSpPr>
          <p:cNvPr id="75" name="object 75"/>
          <p:cNvGrpSpPr/>
          <p:nvPr/>
        </p:nvGrpSpPr>
        <p:grpSpPr>
          <a:xfrm>
            <a:off x="5843020" y="3559528"/>
            <a:ext cx="1730587" cy="1682327"/>
            <a:chOff x="5830065" y="2790634"/>
            <a:chExt cx="1297940" cy="1261745"/>
          </a:xfrm>
        </p:grpSpPr>
        <p:sp>
          <p:nvSpPr>
            <p:cNvPr id="76" name="object 76"/>
            <p:cNvSpPr/>
            <p:nvPr/>
          </p:nvSpPr>
          <p:spPr>
            <a:xfrm>
              <a:off x="5868162"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7" name="object 77"/>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8" name="object 78"/>
            <p:cNvSpPr/>
            <p:nvPr/>
          </p:nvSpPr>
          <p:spPr>
            <a:xfrm>
              <a:off x="6941058" y="2804922"/>
              <a:ext cx="172720" cy="459105"/>
            </a:xfrm>
            <a:custGeom>
              <a:avLst/>
              <a:gdLst/>
              <a:ahLst/>
              <a:cxnLst/>
              <a:rect l="l" t="t" r="r" b="b"/>
              <a:pathLst>
                <a:path w="172720" h="459104">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9" name="object 79"/>
          <p:cNvSpPr txBox="1"/>
          <p:nvPr/>
        </p:nvSpPr>
        <p:spPr>
          <a:xfrm>
            <a:off x="7329778" y="359383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80" name="object 80"/>
          <p:cNvSpPr txBox="1"/>
          <p:nvPr/>
        </p:nvSpPr>
        <p:spPr>
          <a:xfrm>
            <a:off x="7352326" y="3877752"/>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81" name="object 81"/>
          <p:cNvGrpSpPr/>
          <p:nvPr/>
        </p:nvGrpSpPr>
        <p:grpSpPr>
          <a:xfrm>
            <a:off x="7012686" y="3751294"/>
            <a:ext cx="883073" cy="903393"/>
            <a:chOff x="6707314" y="2934458"/>
            <a:chExt cx="662305" cy="677545"/>
          </a:xfrm>
        </p:grpSpPr>
        <p:sp>
          <p:nvSpPr>
            <p:cNvPr id="82" name="object 82"/>
            <p:cNvSpPr/>
            <p:nvPr/>
          </p:nvSpPr>
          <p:spPr>
            <a:xfrm>
              <a:off x="6726174"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3" name="object 83"/>
            <p:cNvSpPr/>
            <p:nvPr/>
          </p:nvSpPr>
          <p:spPr>
            <a:xfrm>
              <a:off x="6855089"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4" name="object 84"/>
            <p:cNvSpPr/>
            <p:nvPr/>
          </p:nvSpPr>
          <p:spPr>
            <a:xfrm>
              <a:off x="6721602" y="3129533"/>
              <a:ext cx="5080" cy="467995"/>
            </a:xfrm>
            <a:custGeom>
              <a:avLst/>
              <a:gdLst/>
              <a:ahLst/>
              <a:cxnLst/>
              <a:rect l="l" t="t" r="r" b="b"/>
              <a:pathLst>
                <a:path w="5079" h="467995">
                  <a:moveTo>
                    <a:pt x="4572" y="0"/>
                  </a:moveTo>
                  <a:lnTo>
                    <a:pt x="0" y="467868"/>
                  </a:lnTo>
                </a:path>
              </a:pathLst>
            </a:custGeom>
            <a:ln w="28575">
              <a:solidFill>
                <a:srgbClr val="000000"/>
              </a:solidFill>
            </a:ln>
          </p:spPr>
          <p:txBody>
            <a:bodyPr wrap="square" lIns="0" tIns="0" rIns="0" bIns="0" rtlCol="0"/>
            <a:lstStyle/>
            <a:p>
              <a:endParaRPr sz="2400"/>
            </a:p>
          </p:txBody>
        </p:sp>
        <p:sp>
          <p:nvSpPr>
            <p:cNvPr id="85" name="object 85"/>
            <p:cNvSpPr/>
            <p:nvPr/>
          </p:nvSpPr>
          <p:spPr>
            <a:xfrm>
              <a:off x="7128510" y="2972561"/>
              <a:ext cx="177165" cy="0"/>
            </a:xfrm>
            <a:custGeom>
              <a:avLst/>
              <a:gdLst/>
              <a:ahLst/>
              <a:cxnLst/>
              <a:rect l="l" t="t" r="r" b="b"/>
              <a:pathLst>
                <a:path w="177165">
                  <a:moveTo>
                    <a:pt x="0" y="0"/>
                  </a:moveTo>
                  <a:lnTo>
                    <a:pt x="177012" y="0"/>
                  </a:lnTo>
                </a:path>
              </a:pathLst>
            </a:custGeom>
            <a:ln w="25400">
              <a:solidFill>
                <a:srgbClr val="000000"/>
              </a:solidFill>
            </a:ln>
          </p:spPr>
          <p:txBody>
            <a:bodyPr wrap="square" lIns="0" tIns="0" rIns="0" bIns="0" rtlCol="0"/>
            <a:lstStyle/>
            <a:p>
              <a:endParaRPr sz="2400"/>
            </a:p>
          </p:txBody>
        </p:sp>
        <p:sp>
          <p:nvSpPr>
            <p:cNvPr id="86" name="object 86"/>
            <p:cNvSpPr/>
            <p:nvPr/>
          </p:nvSpPr>
          <p:spPr>
            <a:xfrm>
              <a:off x="7292827"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7" name="object 87"/>
          <p:cNvSpPr txBox="1"/>
          <p:nvPr/>
        </p:nvSpPr>
        <p:spPr>
          <a:xfrm>
            <a:off x="6291907" y="4669419"/>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8" name="object 88"/>
          <p:cNvGrpSpPr/>
          <p:nvPr/>
        </p:nvGrpSpPr>
        <p:grpSpPr>
          <a:xfrm>
            <a:off x="7383025" y="4131278"/>
            <a:ext cx="114300" cy="1140459"/>
            <a:chOff x="6985068" y="3219447"/>
            <a:chExt cx="85725" cy="855344"/>
          </a:xfrm>
        </p:grpSpPr>
        <p:sp>
          <p:nvSpPr>
            <p:cNvPr id="89" name="object 89"/>
            <p:cNvSpPr/>
            <p:nvPr/>
          </p:nvSpPr>
          <p:spPr>
            <a:xfrm>
              <a:off x="7027925"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90" name="object 90"/>
            <p:cNvSpPr/>
            <p:nvPr/>
          </p:nvSpPr>
          <p:spPr>
            <a:xfrm>
              <a:off x="6985068"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1" name="object 91"/>
          <p:cNvSpPr txBox="1"/>
          <p:nvPr/>
        </p:nvSpPr>
        <p:spPr>
          <a:xfrm>
            <a:off x="7382446" y="5283228"/>
            <a:ext cx="331893" cy="426485"/>
          </a:xfrm>
          <a:prstGeom prst="rect">
            <a:avLst/>
          </a:prstGeom>
        </p:spPr>
        <p:txBody>
          <a:bodyPr vert="horz" wrap="square" lIns="0" tIns="16087" rIns="0" bIns="0" rtlCol="0">
            <a:spAutoFit/>
          </a:bodyPr>
          <a:lstStyle/>
          <a:p>
            <a:pPr marL="24553">
              <a:spcBef>
                <a:spcPts val="127"/>
              </a:spcBef>
            </a:pP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a:p>
            <a:pPr marL="16933"/>
            <a:r>
              <a:rPr sz="1333" b="1" spc="-13" dirty="0">
                <a:solidFill>
                  <a:srgbClr val="FFC000"/>
                </a:solidFill>
                <a:latin typeface="Calibri"/>
                <a:cs typeface="Calibri"/>
              </a:rPr>
              <a:t>=1</a:t>
            </a:r>
            <a:endParaRPr sz="1333">
              <a:latin typeface="Calibri"/>
              <a:cs typeface="Calibri"/>
            </a:endParaRPr>
          </a:p>
        </p:txBody>
      </p:sp>
      <p:sp>
        <p:nvSpPr>
          <p:cNvPr id="92" name="object 92"/>
          <p:cNvSpPr/>
          <p:nvPr/>
        </p:nvSpPr>
        <p:spPr>
          <a:xfrm>
            <a:off x="4796536" y="4145505"/>
            <a:ext cx="711200" cy="957580"/>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000000"/>
            </a:solidFill>
          </a:ln>
        </p:spPr>
        <p:txBody>
          <a:bodyPr wrap="square" lIns="0" tIns="0" rIns="0" bIns="0" rtlCol="0"/>
          <a:lstStyle/>
          <a:p>
            <a:endParaRPr sz="2400"/>
          </a:p>
        </p:txBody>
      </p:sp>
      <p:sp>
        <p:nvSpPr>
          <p:cNvPr id="93" name="object 93"/>
          <p:cNvSpPr txBox="1"/>
          <p:nvPr/>
        </p:nvSpPr>
        <p:spPr>
          <a:xfrm>
            <a:off x="4940485" y="4403810"/>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94" name="object 94"/>
          <p:cNvSpPr txBox="1"/>
          <p:nvPr/>
        </p:nvSpPr>
        <p:spPr>
          <a:xfrm>
            <a:off x="3739521" y="4246776"/>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95" name="object 95"/>
          <p:cNvSpPr txBox="1"/>
          <p:nvPr/>
        </p:nvSpPr>
        <p:spPr>
          <a:xfrm>
            <a:off x="3739520" y="4450007"/>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96" name="object 96"/>
          <p:cNvGrpSpPr/>
          <p:nvPr/>
        </p:nvGrpSpPr>
        <p:grpSpPr>
          <a:xfrm>
            <a:off x="4269485" y="2639031"/>
            <a:ext cx="5842000" cy="2631440"/>
            <a:chOff x="4649914" y="2100262"/>
            <a:chExt cx="4381500" cy="1973580"/>
          </a:xfrm>
        </p:grpSpPr>
        <p:sp>
          <p:nvSpPr>
            <p:cNvPr id="97" name="object 97"/>
            <p:cNvSpPr/>
            <p:nvPr/>
          </p:nvSpPr>
          <p:spPr>
            <a:xfrm>
              <a:off x="5311902" y="3929131"/>
              <a:ext cx="0" cy="109855"/>
            </a:xfrm>
            <a:custGeom>
              <a:avLst/>
              <a:gdLst/>
              <a:ahLst/>
              <a:cxnLst/>
              <a:rect l="l" t="t" r="r" b="b"/>
              <a:pathLst>
                <a:path h="109854">
                  <a:moveTo>
                    <a:pt x="0" y="109689"/>
                  </a:moveTo>
                  <a:lnTo>
                    <a:pt x="0" y="0"/>
                  </a:lnTo>
                </a:path>
              </a:pathLst>
            </a:custGeom>
            <a:ln w="25400">
              <a:solidFill>
                <a:srgbClr val="000000"/>
              </a:solidFill>
            </a:ln>
          </p:spPr>
          <p:txBody>
            <a:bodyPr wrap="square" lIns="0" tIns="0" rIns="0" bIns="0" rtlCol="0"/>
            <a:lstStyle/>
            <a:p>
              <a:endParaRPr sz="2400"/>
            </a:p>
          </p:txBody>
        </p:sp>
        <p:sp>
          <p:nvSpPr>
            <p:cNvPr id="98" name="object 98"/>
            <p:cNvSpPr/>
            <p:nvPr/>
          </p:nvSpPr>
          <p:spPr>
            <a:xfrm>
              <a:off x="5273805"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000000"/>
            </a:solidFill>
          </p:spPr>
          <p:txBody>
            <a:bodyPr wrap="square" lIns="0" tIns="0" rIns="0" bIns="0" rtlCol="0"/>
            <a:lstStyle/>
            <a:p>
              <a:endParaRPr sz="2400"/>
            </a:p>
          </p:txBody>
        </p:sp>
        <p:sp>
          <p:nvSpPr>
            <p:cNvPr id="99" name="object 99"/>
            <p:cNvSpPr/>
            <p:nvPr/>
          </p:nvSpPr>
          <p:spPr>
            <a:xfrm>
              <a:off x="46642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100" name="object 100"/>
            <p:cNvSpPr/>
            <p:nvPr/>
          </p:nvSpPr>
          <p:spPr>
            <a:xfrm>
              <a:off x="49590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1" name="object 101"/>
            <p:cNvSpPr/>
            <p:nvPr/>
          </p:nvSpPr>
          <p:spPr>
            <a:xfrm>
              <a:off x="5578602" y="3589782"/>
              <a:ext cx="1148080" cy="1905"/>
            </a:xfrm>
            <a:custGeom>
              <a:avLst/>
              <a:gdLst/>
              <a:ahLst/>
              <a:cxnLst/>
              <a:rect l="l" t="t" r="r" b="b"/>
              <a:pathLst>
                <a:path w="1148079" h="1904">
                  <a:moveTo>
                    <a:pt x="0" y="0"/>
                  </a:moveTo>
                  <a:lnTo>
                    <a:pt x="1147572" y="1524"/>
                  </a:lnTo>
                </a:path>
              </a:pathLst>
            </a:custGeom>
            <a:ln w="25400">
              <a:solidFill>
                <a:srgbClr val="000000"/>
              </a:solidFill>
            </a:ln>
          </p:spPr>
          <p:txBody>
            <a:bodyPr wrap="square" lIns="0" tIns="0" rIns="0" bIns="0" rtlCol="0"/>
            <a:lstStyle/>
            <a:p>
              <a:endParaRPr sz="2400"/>
            </a:p>
          </p:txBody>
        </p:sp>
        <p:sp>
          <p:nvSpPr>
            <p:cNvPr id="102" name="object 102"/>
            <p:cNvSpPr/>
            <p:nvPr/>
          </p:nvSpPr>
          <p:spPr>
            <a:xfrm>
              <a:off x="8937498" y="2344674"/>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103" name="object 103"/>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104" name="object 104"/>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sp>
          <p:nvSpPr>
            <p:cNvPr id="105" name="object 105"/>
            <p:cNvSpPr/>
            <p:nvPr/>
          </p:nvSpPr>
          <p:spPr>
            <a:xfrm>
              <a:off x="8763761" y="2114550"/>
              <a:ext cx="173990" cy="459105"/>
            </a:xfrm>
            <a:custGeom>
              <a:avLst/>
              <a:gdLst/>
              <a:ahLst/>
              <a:cxnLst/>
              <a:rect l="l" t="t" r="r" b="b"/>
              <a:pathLst>
                <a:path w="173990" h="459105">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06" name="object 106"/>
          <p:cNvSpPr txBox="1"/>
          <p:nvPr/>
        </p:nvSpPr>
        <p:spPr>
          <a:xfrm>
            <a:off x="5124796" y="5329744"/>
            <a:ext cx="563033" cy="426485"/>
          </a:xfrm>
          <a:prstGeom prst="rect">
            <a:avLst/>
          </a:prstGeom>
        </p:spPr>
        <p:txBody>
          <a:bodyPr vert="horz" wrap="square" lIns="0" tIns="16087" rIns="0" bIns="0" rtlCol="0">
            <a:spAutoFit/>
          </a:bodyPr>
          <a:lstStyle/>
          <a:p>
            <a:pPr marL="18626">
              <a:spcBef>
                <a:spcPts val="127"/>
              </a:spcBef>
            </a:pPr>
            <a:r>
              <a:rPr sz="1333" b="1" spc="-13" dirty="0">
                <a:latin typeface="Calibri"/>
                <a:cs typeface="Calibri"/>
              </a:rPr>
              <a:t>I</a:t>
            </a:r>
            <a:r>
              <a:rPr sz="1333" b="1" dirty="0">
                <a:latin typeface="Calibri"/>
                <a:cs typeface="Calibri"/>
              </a:rPr>
              <a:t>mm</a:t>
            </a:r>
            <a:r>
              <a:rPr sz="1333" b="1" spc="-13" dirty="0">
                <a:latin typeface="Calibri"/>
                <a:cs typeface="Calibri"/>
              </a:rPr>
              <a:t>S</a:t>
            </a:r>
            <a:r>
              <a:rPr sz="1333" b="1" spc="-7" dirty="0">
                <a:latin typeface="Calibri"/>
                <a:cs typeface="Calibri"/>
              </a:rPr>
              <a:t>el</a:t>
            </a:r>
            <a:endParaRPr sz="1333">
              <a:latin typeface="Calibri"/>
              <a:cs typeface="Calibri"/>
            </a:endParaRPr>
          </a:p>
          <a:p>
            <a:pPr marL="16933"/>
            <a:r>
              <a:rPr sz="1333" b="1" spc="-13" dirty="0">
                <a:solidFill>
                  <a:srgbClr val="FFC000"/>
                </a:solidFill>
                <a:latin typeface="Calibri"/>
                <a:cs typeface="Calibri"/>
              </a:rPr>
              <a:t>=S</a:t>
            </a:r>
            <a:endParaRPr sz="1333">
              <a:latin typeface="Calibri"/>
              <a:cs typeface="Calibri"/>
            </a:endParaRPr>
          </a:p>
        </p:txBody>
      </p:sp>
      <p:sp>
        <p:nvSpPr>
          <p:cNvPr id="107" name="object 107"/>
          <p:cNvSpPr txBox="1"/>
          <p:nvPr/>
        </p:nvSpPr>
        <p:spPr>
          <a:xfrm>
            <a:off x="9683579" y="5509716"/>
            <a:ext cx="200660" cy="221365"/>
          </a:xfrm>
          <a:prstGeom prst="rect">
            <a:avLst/>
          </a:prstGeom>
        </p:spPr>
        <p:txBody>
          <a:bodyPr vert="horz" wrap="square" lIns="0" tIns="16087" rIns="0" bIns="0" rtlCol="0">
            <a:spAutoFit/>
          </a:bodyPr>
          <a:lstStyle/>
          <a:p>
            <a:pPr marL="16933">
              <a:spcBef>
                <a:spcPts val="127"/>
              </a:spcBef>
            </a:pPr>
            <a:r>
              <a:rPr sz="1333" b="1" spc="-13" dirty="0">
                <a:solidFill>
                  <a:srgbClr val="FFC000"/>
                </a:solidFill>
                <a:latin typeface="Calibri"/>
                <a:cs typeface="Calibri"/>
              </a:rPr>
              <a:t>=*</a:t>
            </a:r>
            <a:endParaRPr sz="1333">
              <a:latin typeface="Calibri"/>
              <a:cs typeface="Calibri"/>
            </a:endParaRPr>
          </a:p>
        </p:txBody>
      </p:sp>
      <p:sp>
        <p:nvSpPr>
          <p:cNvPr id="108" name="object 108"/>
          <p:cNvSpPr txBox="1"/>
          <p:nvPr/>
        </p:nvSpPr>
        <p:spPr>
          <a:xfrm>
            <a:off x="9777121" y="297742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09" name="object 109"/>
          <p:cNvSpPr txBox="1"/>
          <p:nvPr/>
        </p:nvSpPr>
        <p:spPr>
          <a:xfrm>
            <a:off x="9777121" y="26819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0" name="object 110"/>
          <p:cNvGrpSpPr/>
          <p:nvPr/>
        </p:nvGrpSpPr>
        <p:grpSpPr>
          <a:xfrm>
            <a:off x="8459469" y="2748760"/>
            <a:ext cx="1315720" cy="779780"/>
            <a:chOff x="7792402" y="2182558"/>
            <a:chExt cx="986790" cy="584835"/>
          </a:xfrm>
        </p:grpSpPr>
        <p:sp>
          <p:nvSpPr>
            <p:cNvPr id="111" name="object 111"/>
            <p:cNvSpPr/>
            <p:nvPr/>
          </p:nvSpPr>
          <p:spPr>
            <a:xfrm>
              <a:off x="8631174" y="2448305"/>
              <a:ext cx="132715" cy="1905"/>
            </a:xfrm>
            <a:custGeom>
              <a:avLst/>
              <a:gdLst/>
              <a:ahLst/>
              <a:cxnLst/>
              <a:rect l="l" t="t" r="r" b="b"/>
              <a:pathLst>
                <a:path w="132715" h="1905">
                  <a:moveTo>
                    <a:pt x="-14287" y="762"/>
                  </a:moveTo>
                  <a:lnTo>
                    <a:pt x="146875" y="762"/>
                  </a:lnTo>
                </a:path>
              </a:pathLst>
            </a:custGeom>
            <a:ln w="30099">
              <a:solidFill>
                <a:srgbClr val="000000"/>
              </a:solidFill>
            </a:ln>
          </p:spPr>
          <p:txBody>
            <a:bodyPr wrap="square" lIns="0" tIns="0" rIns="0" bIns="0" rtlCol="0"/>
            <a:lstStyle/>
            <a:p>
              <a:endParaRPr sz="2400"/>
            </a:p>
          </p:txBody>
        </p:sp>
        <p:sp>
          <p:nvSpPr>
            <p:cNvPr id="112" name="object 112"/>
            <p:cNvSpPr/>
            <p:nvPr/>
          </p:nvSpPr>
          <p:spPr>
            <a:xfrm>
              <a:off x="7806690" y="2199893"/>
              <a:ext cx="15240" cy="553720"/>
            </a:xfrm>
            <a:custGeom>
              <a:avLst/>
              <a:gdLst/>
              <a:ahLst/>
              <a:cxnLst/>
              <a:rect l="l" t="t" r="r" b="b"/>
              <a:pathLst>
                <a:path w="15240" h="553719">
                  <a:moveTo>
                    <a:pt x="15240" y="0"/>
                  </a:moveTo>
                  <a:lnTo>
                    <a:pt x="0" y="553212"/>
                  </a:lnTo>
                </a:path>
              </a:pathLst>
            </a:custGeom>
            <a:ln w="28575">
              <a:solidFill>
                <a:srgbClr val="000000"/>
              </a:solidFill>
            </a:ln>
          </p:spPr>
          <p:txBody>
            <a:bodyPr wrap="square" lIns="0" tIns="0" rIns="0" bIns="0" rtlCol="0"/>
            <a:lstStyle/>
            <a:p>
              <a:endParaRPr sz="2400"/>
            </a:p>
          </p:txBody>
        </p:sp>
        <p:sp>
          <p:nvSpPr>
            <p:cNvPr id="113" name="object 113"/>
            <p:cNvSpPr/>
            <p:nvPr/>
          </p:nvSpPr>
          <p:spPr>
            <a:xfrm>
              <a:off x="7818882" y="2196845"/>
              <a:ext cx="932815" cy="3175"/>
            </a:xfrm>
            <a:custGeom>
              <a:avLst/>
              <a:gdLst/>
              <a:ahLst/>
              <a:cxnLst/>
              <a:rect l="l" t="t" r="r" b="b"/>
              <a:pathLst>
                <a:path w="932815" h="3175">
                  <a:moveTo>
                    <a:pt x="0" y="0"/>
                  </a:moveTo>
                  <a:lnTo>
                    <a:pt x="932688" y="3048"/>
                  </a:lnTo>
                </a:path>
              </a:pathLst>
            </a:custGeom>
            <a:ln w="28575">
              <a:solidFill>
                <a:srgbClr val="000000"/>
              </a:solidFill>
            </a:ln>
          </p:spPr>
          <p:txBody>
            <a:bodyPr wrap="square" lIns="0" tIns="0" rIns="0" bIns="0" rtlCol="0"/>
            <a:lstStyle/>
            <a:p>
              <a:endParaRPr sz="2400"/>
            </a:p>
          </p:txBody>
        </p:sp>
      </p:grpSp>
      <p:sp>
        <p:nvSpPr>
          <p:cNvPr id="114" name="object 114"/>
          <p:cNvSpPr txBox="1"/>
          <p:nvPr/>
        </p:nvSpPr>
        <p:spPr>
          <a:xfrm>
            <a:off x="8777280" y="5306485"/>
            <a:ext cx="1259840" cy="221428"/>
          </a:xfrm>
          <a:prstGeom prst="rect">
            <a:avLst/>
          </a:prstGeom>
        </p:spPr>
        <p:txBody>
          <a:bodyPr vert="horz" wrap="square" lIns="0" tIns="16087" rIns="0" bIns="0" rtlCol="0">
            <a:spAutoFit/>
          </a:bodyPr>
          <a:lstStyle/>
          <a:p>
            <a:pPr marL="50799">
              <a:spcBef>
                <a:spcPts val="127"/>
              </a:spcBef>
            </a:pPr>
            <a:r>
              <a:rPr sz="2000" b="1" spc="-9" baseline="-5555" dirty="0">
                <a:latin typeface="Calibri"/>
                <a:cs typeface="Calibri"/>
              </a:rPr>
              <a:t>MemRW</a:t>
            </a:r>
            <a:r>
              <a:rPr sz="2000" b="1" spc="9" baseline="-5555" dirty="0">
                <a:latin typeface="Calibri"/>
                <a:cs typeface="Calibri"/>
              </a:rPr>
              <a:t> </a:t>
            </a:r>
            <a:r>
              <a:rPr sz="1333" b="1" spc="-7" dirty="0">
                <a:latin typeface="Calibri"/>
                <a:cs typeface="Calibri"/>
              </a:rPr>
              <a:t>WBSel</a:t>
            </a:r>
            <a:endParaRPr sz="1333">
              <a:latin typeface="Calibri"/>
              <a:cs typeface="Calibri"/>
            </a:endParaRPr>
          </a:p>
        </p:txBody>
      </p:sp>
      <p:sp>
        <p:nvSpPr>
          <p:cNvPr id="115" name="object 115"/>
          <p:cNvSpPr txBox="1"/>
          <p:nvPr/>
        </p:nvSpPr>
        <p:spPr>
          <a:xfrm>
            <a:off x="8880295" y="5530259"/>
            <a:ext cx="515620" cy="221365"/>
          </a:xfrm>
          <a:prstGeom prst="rect">
            <a:avLst/>
          </a:prstGeom>
        </p:spPr>
        <p:txBody>
          <a:bodyPr vert="horz" wrap="square" lIns="0" tIns="16087" rIns="0" bIns="0" rtlCol="0">
            <a:spAutoFit/>
          </a:bodyPr>
          <a:lstStyle/>
          <a:p>
            <a:pPr marL="16933">
              <a:spcBef>
                <a:spcPts val="127"/>
              </a:spcBef>
            </a:pPr>
            <a:r>
              <a:rPr sz="1333" b="1" spc="-13" dirty="0">
                <a:solidFill>
                  <a:srgbClr val="FFC000"/>
                </a:solidFill>
                <a:latin typeface="Calibri"/>
                <a:cs typeface="Calibri"/>
              </a:rPr>
              <a:t>=W</a:t>
            </a:r>
            <a:r>
              <a:rPr sz="1333" b="1" dirty="0">
                <a:solidFill>
                  <a:srgbClr val="FFC000"/>
                </a:solidFill>
                <a:latin typeface="Calibri"/>
                <a:cs typeface="Calibri"/>
              </a:rPr>
              <a:t>r</a:t>
            </a:r>
            <a:r>
              <a:rPr sz="1333" b="1" spc="-13" dirty="0">
                <a:solidFill>
                  <a:srgbClr val="FFC000"/>
                </a:solidFill>
                <a:latin typeface="Calibri"/>
                <a:cs typeface="Calibri"/>
              </a:rPr>
              <a:t>i</a:t>
            </a:r>
            <a:r>
              <a:rPr sz="1333" b="1" spc="-7" dirty="0">
                <a:solidFill>
                  <a:srgbClr val="FFC000"/>
                </a:solidFill>
                <a:latin typeface="Calibri"/>
                <a:cs typeface="Calibri"/>
              </a:rPr>
              <a:t>te</a:t>
            </a:r>
            <a:endParaRPr sz="1333">
              <a:latin typeface="Calibri"/>
              <a:cs typeface="Calibri"/>
            </a:endParaRPr>
          </a:p>
        </p:txBody>
      </p:sp>
      <p:sp>
        <p:nvSpPr>
          <p:cNvPr id="116" name="object 116"/>
          <p:cNvSpPr txBox="1"/>
          <p:nvPr/>
        </p:nvSpPr>
        <p:spPr>
          <a:xfrm>
            <a:off x="9382910" y="4288993"/>
            <a:ext cx="226060" cy="221365"/>
          </a:xfrm>
          <a:prstGeom prst="rect">
            <a:avLst/>
          </a:prstGeom>
        </p:spPr>
        <p:txBody>
          <a:bodyPr vert="horz" wrap="square" lIns="0" tIns="16087" rIns="0" bIns="0" rtlCol="0">
            <a:spAutoFit/>
          </a:bodyPr>
          <a:lstStyle/>
          <a:p>
            <a:pPr marL="16933">
              <a:spcBef>
                <a:spcPts val="127"/>
              </a:spcBef>
            </a:pPr>
            <a:r>
              <a:rPr sz="1333" b="1" spc="-7" dirty="0">
                <a:solidFill>
                  <a:srgbClr val="FFC000"/>
                </a:solidFill>
                <a:latin typeface="Calibri"/>
                <a:cs typeface="Calibri"/>
              </a:rPr>
              <a:t>c</a:t>
            </a:r>
            <a:r>
              <a:rPr sz="1333" b="1" spc="-13" dirty="0">
                <a:solidFill>
                  <a:srgbClr val="FFC000"/>
                </a:solidFill>
                <a:latin typeface="Calibri"/>
                <a:cs typeface="Calibri"/>
              </a:rPr>
              <a:t>lk</a:t>
            </a:r>
            <a:endParaRPr sz="1333">
              <a:latin typeface="Calibri"/>
              <a:cs typeface="Calibri"/>
            </a:endParaRPr>
          </a:p>
        </p:txBody>
      </p:sp>
      <p:grpSp>
        <p:nvGrpSpPr>
          <p:cNvPr id="117" name="object 117"/>
          <p:cNvGrpSpPr/>
          <p:nvPr/>
        </p:nvGrpSpPr>
        <p:grpSpPr>
          <a:xfrm>
            <a:off x="6823964" y="3169306"/>
            <a:ext cx="3162300" cy="2101427"/>
            <a:chOff x="6541198" y="2490975"/>
            <a:chExt cx="2371725" cy="1576070"/>
          </a:xfrm>
        </p:grpSpPr>
        <p:sp>
          <p:nvSpPr>
            <p:cNvPr id="118" name="object 118"/>
            <p:cNvSpPr/>
            <p:nvPr/>
          </p:nvSpPr>
          <p:spPr>
            <a:xfrm>
              <a:off x="8405621" y="3259070"/>
              <a:ext cx="83820" cy="80645"/>
            </a:xfrm>
            <a:custGeom>
              <a:avLst/>
              <a:gdLst/>
              <a:ahLst/>
              <a:cxnLst/>
              <a:rect l="l" t="t" r="r" b="b"/>
              <a:pathLst>
                <a:path w="83820" h="80645">
                  <a:moveTo>
                    <a:pt x="0" y="80619"/>
                  </a:moveTo>
                  <a:lnTo>
                    <a:pt x="41795" y="0"/>
                  </a:lnTo>
                  <a:lnTo>
                    <a:pt x="83604" y="80619"/>
                  </a:lnTo>
                </a:path>
              </a:pathLst>
            </a:custGeom>
            <a:ln w="25400">
              <a:solidFill>
                <a:srgbClr val="FFC000"/>
              </a:solidFill>
            </a:ln>
          </p:spPr>
          <p:txBody>
            <a:bodyPr wrap="square" lIns="0" tIns="0" rIns="0" bIns="0" rtlCol="0"/>
            <a:lstStyle/>
            <a:p>
              <a:endParaRPr sz="2400"/>
            </a:p>
          </p:txBody>
        </p:sp>
        <p:sp>
          <p:nvSpPr>
            <p:cNvPr id="119" name="object 119"/>
            <p:cNvSpPr/>
            <p:nvPr/>
          </p:nvSpPr>
          <p:spPr>
            <a:xfrm>
              <a:off x="8448293" y="3358133"/>
              <a:ext cx="0" cy="143510"/>
            </a:xfrm>
            <a:custGeom>
              <a:avLst/>
              <a:gdLst/>
              <a:ahLst/>
              <a:cxnLst/>
              <a:rect l="l" t="t" r="r" b="b"/>
              <a:pathLst>
                <a:path h="143510">
                  <a:moveTo>
                    <a:pt x="0" y="0"/>
                  </a:moveTo>
                  <a:lnTo>
                    <a:pt x="0" y="143256"/>
                  </a:lnTo>
                </a:path>
              </a:pathLst>
            </a:custGeom>
            <a:ln w="25400">
              <a:solidFill>
                <a:srgbClr val="FFC000"/>
              </a:solidFill>
            </a:ln>
          </p:spPr>
          <p:txBody>
            <a:bodyPr wrap="square" lIns="0" tIns="0" rIns="0" bIns="0" rtlCol="0"/>
            <a:lstStyle/>
            <a:p>
              <a:endParaRPr sz="2400"/>
            </a:p>
          </p:txBody>
        </p:sp>
        <p:sp>
          <p:nvSpPr>
            <p:cNvPr id="120" name="object 120"/>
            <p:cNvSpPr/>
            <p:nvPr/>
          </p:nvSpPr>
          <p:spPr>
            <a:xfrm>
              <a:off x="8850629" y="2562412"/>
              <a:ext cx="19685" cy="1490345"/>
            </a:xfrm>
            <a:custGeom>
              <a:avLst/>
              <a:gdLst/>
              <a:ahLst/>
              <a:cxnLst/>
              <a:rect l="l" t="t" r="r" b="b"/>
              <a:pathLst>
                <a:path w="19684" h="1490345">
                  <a:moveTo>
                    <a:pt x="0" y="1489964"/>
                  </a:moveTo>
                  <a:lnTo>
                    <a:pt x="19202" y="0"/>
                  </a:lnTo>
                </a:path>
              </a:pathLst>
            </a:custGeom>
            <a:ln w="28575">
              <a:solidFill>
                <a:srgbClr val="000000"/>
              </a:solidFill>
            </a:ln>
          </p:spPr>
          <p:txBody>
            <a:bodyPr wrap="square" lIns="0" tIns="0" rIns="0" bIns="0" rtlCol="0"/>
            <a:lstStyle/>
            <a:p>
              <a:endParaRPr sz="2400"/>
            </a:p>
          </p:txBody>
        </p:sp>
        <p:sp>
          <p:nvSpPr>
            <p:cNvPr id="121" name="object 121"/>
            <p:cNvSpPr/>
            <p:nvPr/>
          </p:nvSpPr>
          <p:spPr>
            <a:xfrm>
              <a:off x="8826802" y="2490975"/>
              <a:ext cx="85725" cy="86360"/>
            </a:xfrm>
            <a:custGeom>
              <a:avLst/>
              <a:gdLst/>
              <a:ahLst/>
              <a:cxnLst/>
              <a:rect l="l" t="t" r="r" b="b"/>
              <a:pathLst>
                <a:path w="85725" h="86360">
                  <a:moveTo>
                    <a:pt x="43954" y="0"/>
                  </a:moveTo>
                  <a:lnTo>
                    <a:pt x="0" y="85166"/>
                  </a:lnTo>
                  <a:lnTo>
                    <a:pt x="85712" y="86271"/>
                  </a:lnTo>
                  <a:lnTo>
                    <a:pt x="43954" y="0"/>
                  </a:lnTo>
                  <a:close/>
                </a:path>
              </a:pathLst>
            </a:custGeom>
            <a:solidFill>
              <a:srgbClr val="000000"/>
            </a:solidFill>
          </p:spPr>
          <p:txBody>
            <a:bodyPr wrap="square" lIns="0" tIns="0" rIns="0" bIns="0" rtlCol="0"/>
            <a:lstStyle/>
            <a:p>
              <a:endParaRPr sz="2400"/>
            </a:p>
          </p:txBody>
        </p:sp>
        <p:sp>
          <p:nvSpPr>
            <p:cNvPr id="122" name="object 122"/>
            <p:cNvSpPr/>
            <p:nvPr/>
          </p:nvSpPr>
          <p:spPr>
            <a:xfrm>
              <a:off x="6555485" y="2881122"/>
              <a:ext cx="3175" cy="457200"/>
            </a:xfrm>
            <a:custGeom>
              <a:avLst/>
              <a:gdLst/>
              <a:ahLst/>
              <a:cxnLst/>
              <a:rect l="l" t="t" r="r" b="b"/>
              <a:pathLst>
                <a:path w="3175" h="457200">
                  <a:moveTo>
                    <a:pt x="3048" y="0"/>
                  </a:moveTo>
                  <a:lnTo>
                    <a:pt x="0" y="457200"/>
                  </a:lnTo>
                </a:path>
              </a:pathLst>
            </a:custGeom>
            <a:ln w="28575">
              <a:solidFill>
                <a:srgbClr val="FFC000"/>
              </a:solidFill>
            </a:ln>
          </p:spPr>
          <p:txBody>
            <a:bodyPr wrap="square" lIns="0" tIns="0" rIns="0" bIns="0" rtlCol="0"/>
            <a:lstStyle/>
            <a:p>
              <a:endParaRPr sz="2400"/>
            </a:p>
          </p:txBody>
        </p:sp>
        <p:sp>
          <p:nvSpPr>
            <p:cNvPr id="123" name="object 123"/>
            <p:cNvSpPr/>
            <p:nvPr/>
          </p:nvSpPr>
          <p:spPr>
            <a:xfrm>
              <a:off x="6553961" y="3350513"/>
              <a:ext cx="1205865" cy="9525"/>
            </a:xfrm>
            <a:custGeom>
              <a:avLst/>
              <a:gdLst/>
              <a:ahLst/>
              <a:cxnLst/>
              <a:rect l="l" t="t" r="r" b="b"/>
              <a:pathLst>
                <a:path w="1205865" h="9525">
                  <a:moveTo>
                    <a:pt x="0" y="0"/>
                  </a:moveTo>
                  <a:lnTo>
                    <a:pt x="1205484" y="9144"/>
                  </a:lnTo>
                </a:path>
              </a:pathLst>
            </a:custGeom>
            <a:ln w="25399">
              <a:solidFill>
                <a:srgbClr val="FFC000"/>
              </a:solidFill>
            </a:ln>
          </p:spPr>
          <p:txBody>
            <a:bodyPr wrap="square" lIns="0" tIns="0" rIns="0" bIns="0" rtlCol="0"/>
            <a:lstStyle/>
            <a:p>
              <a:endParaRPr sz="2400"/>
            </a:p>
          </p:txBody>
        </p:sp>
        <p:sp>
          <p:nvSpPr>
            <p:cNvPr id="124" name="object 124"/>
            <p:cNvSpPr/>
            <p:nvPr/>
          </p:nvSpPr>
          <p:spPr>
            <a:xfrm>
              <a:off x="7768589" y="3199638"/>
              <a:ext cx="85725" cy="0"/>
            </a:xfrm>
            <a:custGeom>
              <a:avLst/>
              <a:gdLst/>
              <a:ahLst/>
              <a:cxnLst/>
              <a:rect l="l" t="t" r="r" b="b"/>
              <a:pathLst>
                <a:path w="85725">
                  <a:moveTo>
                    <a:pt x="0" y="0"/>
                  </a:moveTo>
                  <a:lnTo>
                    <a:pt x="85356" y="0"/>
                  </a:lnTo>
                </a:path>
              </a:pathLst>
            </a:custGeom>
            <a:ln w="28575">
              <a:solidFill>
                <a:srgbClr val="FFC000"/>
              </a:solidFill>
            </a:ln>
          </p:spPr>
          <p:txBody>
            <a:bodyPr wrap="square" lIns="0" tIns="0" rIns="0" bIns="0" rtlCol="0"/>
            <a:lstStyle/>
            <a:p>
              <a:endParaRPr sz="2400"/>
            </a:p>
          </p:txBody>
        </p:sp>
        <p:sp>
          <p:nvSpPr>
            <p:cNvPr id="125" name="object 125"/>
            <p:cNvSpPr/>
            <p:nvPr/>
          </p:nvSpPr>
          <p:spPr>
            <a:xfrm>
              <a:off x="7839659" y="3156779"/>
              <a:ext cx="85725" cy="85725"/>
            </a:xfrm>
            <a:custGeom>
              <a:avLst/>
              <a:gdLst/>
              <a:ahLst/>
              <a:cxnLst/>
              <a:rect l="l" t="t" r="r" b="b"/>
              <a:pathLst>
                <a:path w="85725" h="85725">
                  <a:moveTo>
                    <a:pt x="0" y="0"/>
                  </a:moveTo>
                  <a:lnTo>
                    <a:pt x="0" y="85725"/>
                  </a:lnTo>
                  <a:lnTo>
                    <a:pt x="85725" y="42862"/>
                  </a:lnTo>
                  <a:lnTo>
                    <a:pt x="0" y="0"/>
                  </a:lnTo>
                  <a:close/>
                </a:path>
              </a:pathLst>
            </a:custGeom>
            <a:solidFill>
              <a:srgbClr val="FFC000"/>
            </a:solidFill>
          </p:spPr>
          <p:txBody>
            <a:bodyPr wrap="square" lIns="0" tIns="0" rIns="0" bIns="0" rtlCol="0"/>
            <a:lstStyle/>
            <a:p>
              <a:endParaRPr sz="2400"/>
            </a:p>
          </p:txBody>
        </p:sp>
        <p:sp>
          <p:nvSpPr>
            <p:cNvPr id="126" name="object 126"/>
            <p:cNvSpPr/>
            <p:nvPr/>
          </p:nvSpPr>
          <p:spPr>
            <a:xfrm>
              <a:off x="7767065" y="3207258"/>
              <a:ext cx="3175" cy="149860"/>
            </a:xfrm>
            <a:custGeom>
              <a:avLst/>
              <a:gdLst/>
              <a:ahLst/>
              <a:cxnLst/>
              <a:rect l="l" t="t" r="r" b="b"/>
              <a:pathLst>
                <a:path w="3175" h="149860">
                  <a:moveTo>
                    <a:pt x="1524" y="-14287"/>
                  </a:moveTo>
                  <a:lnTo>
                    <a:pt x="1524" y="163639"/>
                  </a:lnTo>
                </a:path>
              </a:pathLst>
            </a:custGeom>
            <a:ln w="31623">
              <a:solidFill>
                <a:srgbClr val="FFC000"/>
              </a:solidFill>
            </a:ln>
          </p:spPr>
          <p:txBody>
            <a:bodyPr wrap="square" lIns="0" tIns="0" rIns="0" bIns="0" rtlCol="0"/>
            <a:lstStyle/>
            <a:p>
              <a:endParaRPr sz="2400"/>
            </a:p>
          </p:txBody>
        </p:sp>
      </p:grpSp>
      <p:sp>
        <p:nvSpPr>
          <p:cNvPr id="127" name="object 127"/>
          <p:cNvSpPr txBox="1"/>
          <p:nvPr/>
        </p:nvSpPr>
        <p:spPr>
          <a:xfrm>
            <a:off x="8637015" y="2989297"/>
            <a:ext cx="933027" cy="1190796"/>
          </a:xfrm>
          <a:prstGeom prst="rect">
            <a:avLst/>
          </a:prstGeom>
          <a:ln w="38100">
            <a:solidFill>
              <a:srgbClr val="FFC000"/>
            </a:solidFill>
          </a:ln>
        </p:spPr>
        <p:txBody>
          <a:bodyPr vert="horz" wrap="square" lIns="0" tIns="23707" rIns="0" bIns="0" rtlCol="0">
            <a:spAutoFit/>
          </a:bodyPr>
          <a:lstStyle/>
          <a:p>
            <a:pPr marL="108371" marR="75351" indent="311564">
              <a:lnSpc>
                <a:spcPct val="145300"/>
              </a:lnSpc>
              <a:spcBef>
                <a:spcPts val="187"/>
              </a:spcBef>
            </a:pPr>
            <a:r>
              <a:rPr sz="1333" b="1" spc="-13" dirty="0">
                <a:latin typeface="Calibri"/>
                <a:cs typeface="Calibri"/>
              </a:rPr>
              <a:t>D</a:t>
            </a:r>
            <a:r>
              <a:rPr sz="1333" b="1" spc="-7" dirty="0">
                <a:latin typeface="Calibri"/>
                <a:cs typeface="Calibri"/>
              </a:rPr>
              <a:t>ataR  </a:t>
            </a:r>
            <a:r>
              <a:rPr sz="1333" b="1" dirty="0">
                <a:latin typeface="Calibri"/>
                <a:cs typeface="Calibri"/>
              </a:rPr>
              <a:t>addr</a:t>
            </a:r>
            <a:endParaRPr sz="1333">
              <a:latin typeface="Calibri"/>
              <a:cs typeface="Calibri"/>
            </a:endParaRPr>
          </a:p>
          <a:p>
            <a:pPr marL="287013">
              <a:spcBef>
                <a:spcPts val="727"/>
              </a:spcBef>
            </a:pPr>
            <a:r>
              <a:rPr sz="1467" b="1" spc="20" dirty="0">
                <a:latin typeface="Calibri"/>
                <a:cs typeface="Calibri"/>
              </a:rPr>
              <a:t>DMEM</a:t>
            </a:r>
            <a:endParaRPr sz="1467">
              <a:latin typeface="Calibri"/>
              <a:cs typeface="Calibri"/>
            </a:endParaRPr>
          </a:p>
          <a:p>
            <a:pPr marL="70272">
              <a:spcBef>
                <a:spcPts val="400"/>
              </a:spcBef>
            </a:pPr>
            <a:r>
              <a:rPr sz="1333" b="1" spc="-7" dirty="0">
                <a:solidFill>
                  <a:srgbClr val="FFC000"/>
                </a:solidFill>
                <a:latin typeface="Calibri"/>
                <a:cs typeface="Calibri"/>
              </a:rPr>
              <a:t>DataW</a:t>
            </a:r>
            <a:endParaRPr sz="1333">
              <a:latin typeface="Calibri"/>
              <a:cs typeface="Calibri"/>
            </a:endParaRPr>
          </a:p>
        </p:txBody>
      </p:sp>
      <p:sp>
        <p:nvSpPr>
          <p:cNvPr id="129" name="object 129"/>
          <p:cNvSpPr txBox="1"/>
          <p:nvPr/>
        </p:nvSpPr>
        <p:spPr>
          <a:xfrm>
            <a:off x="9204737" y="5708817"/>
            <a:ext cx="935567" cy="193964"/>
          </a:xfrm>
          <a:prstGeom prst="rect">
            <a:avLst/>
          </a:prstGeom>
        </p:spPr>
        <p:txBody>
          <a:bodyPr vert="horz" wrap="square" lIns="0" tIns="0" rIns="0" bIns="0" rtlCol="0">
            <a:spAutoFit/>
          </a:bodyPr>
          <a:lstStyle/>
          <a:p>
            <a:pPr marL="16933">
              <a:lnSpc>
                <a:spcPts val="1533"/>
              </a:lnSpc>
            </a:pPr>
            <a:r>
              <a:rPr sz="1467" b="1" dirty="0">
                <a:solidFill>
                  <a:srgbClr val="FFC000"/>
                </a:solidFill>
                <a:latin typeface="Calibri"/>
                <a:cs typeface="Calibri"/>
              </a:rPr>
              <a:t>(</a:t>
            </a:r>
            <a:r>
              <a:rPr sz="1467" b="1" spc="-7" dirty="0">
                <a:solidFill>
                  <a:srgbClr val="FFC000"/>
                </a:solidFill>
                <a:latin typeface="Calibri"/>
                <a:cs typeface="Calibri"/>
              </a:rPr>
              <a:t>d</a:t>
            </a:r>
            <a:r>
              <a:rPr sz="1467" b="1" spc="-13" dirty="0">
                <a:solidFill>
                  <a:srgbClr val="FFC000"/>
                </a:solidFill>
                <a:latin typeface="Calibri"/>
                <a:cs typeface="Calibri"/>
              </a:rPr>
              <a:t>o</a:t>
            </a:r>
            <a:r>
              <a:rPr sz="1467" b="1" spc="-7" dirty="0">
                <a:solidFill>
                  <a:srgbClr val="FFC000"/>
                </a:solidFill>
                <a:latin typeface="Calibri"/>
                <a:cs typeface="Calibri"/>
              </a:rPr>
              <a:t>n</a:t>
            </a:r>
            <a:r>
              <a:rPr sz="1467" b="1" dirty="0">
                <a:solidFill>
                  <a:srgbClr val="FFC000"/>
                </a:solidFill>
                <a:latin typeface="Calibri"/>
                <a:cs typeface="Calibri"/>
              </a:rPr>
              <a:t>’t</a:t>
            </a:r>
            <a:r>
              <a:rPr sz="1467" b="1" spc="-13" dirty="0">
                <a:solidFill>
                  <a:srgbClr val="FFC000"/>
                </a:solidFill>
                <a:latin typeface="Calibri"/>
                <a:cs typeface="Calibri"/>
              </a:rPr>
              <a:t> </a:t>
            </a:r>
            <a:r>
              <a:rPr sz="1467" b="1" spc="7" dirty="0">
                <a:solidFill>
                  <a:srgbClr val="FFC000"/>
                </a:solidFill>
                <a:latin typeface="Calibri"/>
                <a:cs typeface="Calibri"/>
              </a:rPr>
              <a:t>c</a:t>
            </a:r>
            <a:r>
              <a:rPr sz="1467" b="1" spc="-7" dirty="0">
                <a:solidFill>
                  <a:srgbClr val="FFC000"/>
                </a:solidFill>
                <a:latin typeface="Calibri"/>
                <a:cs typeface="Calibri"/>
              </a:rPr>
              <a:t>a</a:t>
            </a:r>
            <a:r>
              <a:rPr sz="1467" b="1" dirty="0">
                <a:solidFill>
                  <a:srgbClr val="FFC000"/>
                </a:solidFill>
                <a:latin typeface="Calibri"/>
                <a:cs typeface="Calibri"/>
              </a:rPr>
              <a:t>r</a:t>
            </a:r>
            <a:r>
              <a:rPr sz="1467" b="1" spc="-7" dirty="0">
                <a:solidFill>
                  <a:srgbClr val="FFC000"/>
                </a:solidFill>
                <a:latin typeface="Calibri"/>
                <a:cs typeface="Calibri"/>
              </a:rPr>
              <a:t>e</a:t>
            </a:r>
            <a:r>
              <a:rPr sz="1467" b="1" dirty="0">
                <a:solidFill>
                  <a:srgbClr val="FFC000"/>
                </a:solidFill>
                <a:latin typeface="Calibri"/>
                <a:cs typeface="Calibri"/>
              </a:rPr>
              <a:t>)</a:t>
            </a:r>
            <a:endParaRPr sz="1467">
              <a:latin typeface="Calibri"/>
              <a:cs typeface="Calibri"/>
            </a:endParaRPr>
          </a:p>
        </p:txBody>
      </p:sp>
      <p:sp>
        <p:nvSpPr>
          <p:cNvPr id="130" name="object 130"/>
          <p:cNvSpPr txBox="1"/>
          <p:nvPr/>
        </p:nvSpPr>
        <p:spPr>
          <a:xfrm>
            <a:off x="3669818" y="5753813"/>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132" name="object 132"/>
          <p:cNvSpPr txBox="1">
            <a:spLocks noGrp="1"/>
          </p:cNvSpPr>
          <p:nvPr>
            <p:ph type="sldNum" sz="quarter" idx="7"/>
          </p:nvPr>
        </p:nvSpPr>
        <p:spPr>
          <a:xfrm>
            <a:off x="3416077" y="4784312"/>
            <a:ext cx="770889" cy="194945"/>
          </a:xfrm>
          <a:prstGeom prst="rect">
            <a:avLst/>
          </a:prstGeom>
        </p:spPr>
        <p:txBody>
          <a:bodyPr vert="horz" wrap="square" lIns="0" tIns="0" rIns="0" bIns="0" rtlCol="0">
            <a:spAutoFit/>
          </a:bodyPr>
          <a:lstStyle>
            <a:defPPr>
              <a:defRPr lang="en-US"/>
            </a:defPPr>
            <a:lvl1pPr marL="0" algn="l" defTabSz="914400" rtl="0" eaLnBrk="1" latinLnBrk="0" hangingPunct="1">
              <a:defRPr sz="1100" b="1" i="0" kern="1200">
                <a:solidFill>
                  <a:srgbClr val="FFC114"/>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5"/>
              </a:spcBef>
            </a:pPr>
            <a:r>
              <a:rPr lang="en-US" spc="-10"/>
              <a:t>RISC-V</a:t>
            </a:r>
            <a:r>
              <a:rPr lang="en-US" spc="-35"/>
              <a:t> </a:t>
            </a:r>
            <a:r>
              <a:rPr lang="en-US" spc="-55">
                <a:solidFill>
                  <a:srgbClr val="000000"/>
                </a:solidFill>
              </a:rPr>
              <a:t>(</a:t>
            </a:r>
            <a:fld id="{81D60167-4931-47E6-BA6A-407CBD079E47}" type="slidenum">
              <a:rPr spc="-55" smtClean="0">
                <a:solidFill>
                  <a:srgbClr val="000000"/>
                </a:solidFill>
              </a:rPr>
              <a:pPr marL="12700">
                <a:spcBef>
                  <a:spcPts val="45"/>
                </a:spcBef>
              </a:pPr>
              <a:t>45</a:t>
            </a:fld>
            <a:r>
              <a:rPr spc="-55">
                <a:solidFill>
                  <a:srgbClr val="000000"/>
                </a:solidFill>
              </a:rPr>
              <a:t>)</a:t>
            </a:r>
            <a:endParaRPr spc="-73" dirty="0">
              <a:solidFill>
                <a:srgbClr val="000000"/>
              </a:solidFill>
            </a:endParaRPr>
          </a:p>
        </p:txBody>
      </p:sp>
      <p:sp>
        <p:nvSpPr>
          <p:cNvPr id="128" name="object 128"/>
          <p:cNvSpPr txBox="1"/>
          <p:nvPr/>
        </p:nvSpPr>
        <p:spPr>
          <a:xfrm>
            <a:off x="9556750" y="3141698"/>
            <a:ext cx="179793" cy="395393"/>
          </a:xfrm>
          <a:prstGeom prst="rect">
            <a:avLst/>
          </a:prstGeom>
        </p:spPr>
        <p:txBody>
          <a:bodyPr vert="vert270" wrap="square" lIns="0" tIns="0" rIns="0" bIns="0" rtlCol="0">
            <a:spAutoFit/>
          </a:bodyPr>
          <a:lstStyle/>
          <a:p>
            <a:pPr marL="16933">
              <a:lnSpc>
                <a:spcPts val="1393"/>
              </a:lnSpc>
            </a:pPr>
            <a:r>
              <a:rPr sz="1333" b="1" spc="7" dirty="0">
                <a:latin typeface="Calibri"/>
                <a:cs typeface="Calibri"/>
              </a:rPr>
              <a:t>m</a:t>
            </a:r>
            <a:r>
              <a:rPr sz="1333" b="1" dirty="0">
                <a:latin typeface="Calibri"/>
                <a:cs typeface="Calibri"/>
              </a:rPr>
              <a:t>em</a:t>
            </a:r>
            <a:endParaRPr sz="1333">
              <a:latin typeface="Calibri"/>
              <a:cs typeface="Calibri"/>
            </a:endParaRPr>
          </a:p>
        </p:txBody>
      </p:sp>
      <p:sp>
        <p:nvSpPr>
          <p:cNvPr id="133" name="Date Placeholder 132">
            <a:extLst>
              <a:ext uri="{FF2B5EF4-FFF2-40B4-BE49-F238E27FC236}">
                <a16:creationId xmlns:a16="http://schemas.microsoft.com/office/drawing/2014/main" id="{283500E4-DFD2-4D62-B184-5D1C68BF7712}"/>
              </a:ext>
            </a:extLst>
          </p:cNvPr>
          <p:cNvSpPr>
            <a:spLocks noGrp="1"/>
          </p:cNvSpPr>
          <p:nvPr>
            <p:ph type="dt" sz="half" idx="10"/>
          </p:nvPr>
        </p:nvSpPr>
        <p:spPr/>
        <p:txBody>
          <a:bodyPr/>
          <a:lstStyle/>
          <a:p>
            <a:fld id="{F2834968-9F14-4DCF-B78C-36BC6D8A50A6}" type="datetime1">
              <a:rPr lang="en-US" smtClean="0"/>
              <a:t>5/11/2024</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84396"/>
            <a:ext cx="5309447" cy="695062"/>
          </a:xfrm>
          <a:prstGeom prst="rect">
            <a:avLst/>
          </a:prstGeom>
        </p:spPr>
        <p:txBody>
          <a:bodyPr vert="horz" wrap="square" lIns="0" tIns="17780" rIns="0" bIns="0" rtlCol="0" anchor="ctr">
            <a:spAutoFit/>
          </a:bodyPr>
          <a:lstStyle/>
          <a:p>
            <a:pPr marL="16933">
              <a:lnSpc>
                <a:spcPct val="100000"/>
              </a:lnSpc>
              <a:spcBef>
                <a:spcPts val="140"/>
              </a:spcBef>
            </a:pPr>
            <a:r>
              <a:rPr spc="-93" dirty="0"/>
              <a:t>A</a:t>
            </a:r>
            <a:r>
              <a:rPr spc="-173" dirty="0"/>
              <a:t>dd</a:t>
            </a:r>
            <a:r>
              <a:rPr spc="-140" dirty="0"/>
              <a:t>i</a:t>
            </a:r>
            <a:r>
              <a:rPr spc="-113" dirty="0"/>
              <a:t>n</a:t>
            </a:r>
            <a:r>
              <a:rPr spc="207" dirty="0"/>
              <a:t>g</a:t>
            </a:r>
            <a:r>
              <a:rPr spc="-500" dirty="0"/>
              <a:t> </a:t>
            </a:r>
            <a:r>
              <a:rPr b="1" spc="-120" dirty="0">
                <a:latin typeface="Courier New"/>
                <a:cs typeface="Courier New"/>
              </a:rPr>
              <a:t>s</a:t>
            </a:r>
            <a:r>
              <a:rPr b="1" dirty="0">
                <a:latin typeface="Courier New"/>
                <a:cs typeface="Courier New"/>
              </a:rPr>
              <a:t>w</a:t>
            </a:r>
            <a:r>
              <a:rPr b="1" spc="-1620" dirty="0">
                <a:latin typeface="Courier New"/>
                <a:cs typeface="Courier New"/>
              </a:rPr>
              <a:t> </a:t>
            </a:r>
            <a:r>
              <a:rPr b="1" spc="-207" dirty="0">
                <a:latin typeface="Trebuchet MS"/>
                <a:cs typeface="Trebuchet MS"/>
              </a:rPr>
              <a:t>to</a:t>
            </a:r>
            <a:r>
              <a:rPr b="1" spc="-227" dirty="0">
                <a:latin typeface="Trebuchet MS"/>
                <a:cs typeface="Trebuchet MS"/>
              </a:rPr>
              <a:t> </a:t>
            </a:r>
            <a:r>
              <a:rPr b="1" spc="-13" dirty="0">
                <a:latin typeface="Trebuchet MS"/>
                <a:cs typeface="Trebuchet MS"/>
              </a:rPr>
              <a:t>D</a:t>
            </a:r>
            <a:r>
              <a:rPr b="1" spc="100" dirty="0">
                <a:latin typeface="Trebuchet MS"/>
                <a:cs typeface="Trebuchet MS"/>
              </a:rPr>
              <a:t>a</a:t>
            </a:r>
            <a:r>
              <a:rPr b="1" spc="-87" dirty="0">
                <a:latin typeface="Trebuchet MS"/>
                <a:cs typeface="Trebuchet MS"/>
              </a:rPr>
              <a:t>t</a:t>
            </a:r>
            <a:r>
              <a:rPr b="1" spc="-33" dirty="0">
                <a:latin typeface="Trebuchet MS"/>
                <a:cs typeface="Trebuchet MS"/>
              </a:rPr>
              <a:t>a</a:t>
            </a:r>
            <a:r>
              <a:rPr b="1" spc="-152" dirty="0">
                <a:latin typeface="Trebuchet MS"/>
                <a:cs typeface="Trebuchet MS"/>
              </a:rPr>
              <a:t>p</a:t>
            </a:r>
            <a:r>
              <a:rPr b="1" spc="87" dirty="0">
                <a:latin typeface="Trebuchet MS"/>
                <a:cs typeface="Trebuchet MS"/>
              </a:rPr>
              <a:t>a</a:t>
            </a:r>
            <a:r>
              <a:rPr b="1" spc="-193" dirty="0">
                <a:latin typeface="Trebuchet MS"/>
                <a:cs typeface="Trebuchet MS"/>
              </a:rPr>
              <a:t>th</a:t>
            </a:r>
          </a:p>
        </p:txBody>
      </p:sp>
      <p:grpSp>
        <p:nvGrpSpPr>
          <p:cNvPr id="3" name="object 3"/>
          <p:cNvGrpSpPr/>
          <p:nvPr/>
        </p:nvGrpSpPr>
        <p:grpSpPr>
          <a:xfrm>
            <a:off x="8046937" y="3930277"/>
            <a:ext cx="114300" cy="1404620"/>
            <a:chOff x="7566247" y="3021327"/>
            <a:chExt cx="85725" cy="1053465"/>
          </a:xfrm>
        </p:grpSpPr>
        <p:sp>
          <p:nvSpPr>
            <p:cNvPr id="4" name="object 4"/>
            <p:cNvSpPr/>
            <p:nvPr/>
          </p:nvSpPr>
          <p:spPr>
            <a:xfrm>
              <a:off x="7603998"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7931484" y="5377768"/>
            <a:ext cx="523240" cy="42648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ALUSel</a:t>
            </a:r>
            <a:endParaRPr sz="1333">
              <a:latin typeface="Calibri"/>
              <a:cs typeface="Calibri"/>
            </a:endParaRPr>
          </a:p>
          <a:p>
            <a:pPr marL="16933"/>
            <a:r>
              <a:rPr sz="1333" b="1" spc="-7" dirty="0">
                <a:latin typeface="Calibri"/>
                <a:cs typeface="Calibri"/>
              </a:rPr>
              <a:t>=Add</a:t>
            </a:r>
            <a:endParaRPr sz="1333">
              <a:latin typeface="Calibri"/>
              <a:cs typeface="Calibri"/>
            </a:endParaRPr>
          </a:p>
        </p:txBody>
      </p:sp>
      <p:grpSp>
        <p:nvGrpSpPr>
          <p:cNvPr id="7" name="object 7"/>
          <p:cNvGrpSpPr/>
          <p:nvPr/>
        </p:nvGrpSpPr>
        <p:grpSpPr>
          <a:xfrm>
            <a:off x="2820168" y="1620911"/>
            <a:ext cx="1113367" cy="1706880"/>
            <a:chOff x="3646170" y="1289303"/>
            <a:chExt cx="835025" cy="1280160"/>
          </a:xfrm>
        </p:grpSpPr>
        <p:sp>
          <p:nvSpPr>
            <p:cNvPr id="8" name="object 8"/>
            <p:cNvSpPr/>
            <p:nvPr/>
          </p:nvSpPr>
          <p:spPr>
            <a:xfrm>
              <a:off x="4476369" y="2539237"/>
              <a:ext cx="0" cy="25400"/>
            </a:xfrm>
            <a:custGeom>
              <a:avLst/>
              <a:gdLst/>
              <a:ahLst/>
              <a:cxnLst/>
              <a:rect l="l" t="t" r="r" b="b"/>
              <a:pathLst>
                <a:path h="25400">
                  <a:moveTo>
                    <a:pt x="0" y="0"/>
                  </a:moveTo>
                  <a:lnTo>
                    <a:pt x="0" y="25400"/>
                  </a:lnTo>
                </a:path>
              </a:pathLst>
            </a:custGeom>
            <a:ln w="8382">
              <a:solidFill>
                <a:srgbClr val="000000"/>
              </a:solidFill>
            </a:ln>
          </p:spPr>
          <p:txBody>
            <a:bodyPr wrap="square" lIns="0" tIns="0" rIns="0" bIns="0" rtlCol="0"/>
            <a:lstStyle/>
            <a:p>
              <a:endParaRPr sz="2400"/>
            </a:p>
          </p:txBody>
        </p:sp>
        <p:sp>
          <p:nvSpPr>
            <p:cNvPr id="9" name="object 9"/>
            <p:cNvSpPr/>
            <p:nvPr/>
          </p:nvSpPr>
          <p:spPr>
            <a:xfrm>
              <a:off x="3766566"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0" name="object 10"/>
            <p:cNvSpPr/>
            <p:nvPr/>
          </p:nvSpPr>
          <p:spPr>
            <a:xfrm>
              <a:off x="3661410"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1" name="object 11"/>
          <p:cNvSpPr txBox="1"/>
          <p:nvPr/>
        </p:nvSpPr>
        <p:spPr>
          <a:xfrm>
            <a:off x="2569700" y="1568325"/>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2" name="object 12"/>
          <p:cNvSpPr txBox="1"/>
          <p:nvPr/>
        </p:nvSpPr>
        <p:spPr>
          <a:xfrm>
            <a:off x="2131605" y="3623333"/>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3" name="object 13"/>
          <p:cNvGrpSpPr/>
          <p:nvPr/>
        </p:nvGrpSpPr>
        <p:grpSpPr>
          <a:xfrm>
            <a:off x="2341884" y="2811663"/>
            <a:ext cx="1584960" cy="1371600"/>
            <a:chOff x="3287458" y="2182367"/>
            <a:chExt cx="1188720" cy="1028700"/>
          </a:xfrm>
        </p:grpSpPr>
        <p:sp>
          <p:nvSpPr>
            <p:cNvPr id="14" name="object 14"/>
            <p:cNvSpPr/>
            <p:nvPr/>
          </p:nvSpPr>
          <p:spPr>
            <a:xfrm>
              <a:off x="3408426"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5" name="object 15"/>
            <p:cNvSpPr/>
            <p:nvPr/>
          </p:nvSpPr>
          <p:spPr>
            <a:xfrm>
              <a:off x="3661222"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6" name="object 16"/>
            <p:cNvSpPr/>
            <p:nvPr/>
          </p:nvSpPr>
          <p:spPr>
            <a:xfrm>
              <a:off x="3758946" y="2201417"/>
              <a:ext cx="698500" cy="990600"/>
            </a:xfrm>
            <a:custGeom>
              <a:avLst/>
              <a:gdLst/>
              <a:ahLst/>
              <a:cxnLst/>
              <a:rect l="l" t="t" r="r" b="b"/>
              <a:pathLst>
                <a:path w="698500" h="990600">
                  <a:moveTo>
                    <a:pt x="0" y="0"/>
                  </a:moveTo>
                  <a:lnTo>
                    <a:pt x="697991" y="0"/>
                  </a:lnTo>
                  <a:lnTo>
                    <a:pt x="69799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7" name="object 17"/>
            <p:cNvSpPr/>
            <p:nvPr/>
          </p:nvSpPr>
          <p:spPr>
            <a:xfrm>
              <a:off x="3301746" y="2705861"/>
              <a:ext cx="0" cy="140335"/>
            </a:xfrm>
            <a:custGeom>
              <a:avLst/>
              <a:gdLst/>
              <a:ahLst/>
              <a:cxnLst/>
              <a:rect l="l" t="t" r="r" b="b"/>
              <a:pathLst>
                <a:path h="140335">
                  <a:moveTo>
                    <a:pt x="0" y="0"/>
                  </a:moveTo>
                  <a:lnTo>
                    <a:pt x="0" y="140208"/>
                  </a:lnTo>
                </a:path>
              </a:pathLst>
            </a:custGeom>
            <a:ln w="28575">
              <a:solidFill>
                <a:srgbClr val="000000"/>
              </a:solidFill>
            </a:ln>
          </p:spPr>
          <p:txBody>
            <a:bodyPr wrap="square" lIns="0" tIns="0" rIns="0" bIns="0" rtlCol="0"/>
            <a:lstStyle/>
            <a:p>
              <a:endParaRPr sz="2400"/>
            </a:p>
          </p:txBody>
        </p:sp>
      </p:grpSp>
      <p:sp>
        <p:nvSpPr>
          <p:cNvPr id="18" name="object 18"/>
          <p:cNvSpPr txBox="1"/>
          <p:nvPr/>
        </p:nvSpPr>
        <p:spPr>
          <a:xfrm>
            <a:off x="2997231" y="2990777"/>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9" name="object 19"/>
          <p:cNvSpPr txBox="1"/>
          <p:nvPr/>
        </p:nvSpPr>
        <p:spPr>
          <a:xfrm>
            <a:off x="3490550" y="3178490"/>
            <a:ext cx="2921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20" name="object 20"/>
          <p:cNvSpPr txBox="1"/>
          <p:nvPr/>
        </p:nvSpPr>
        <p:spPr>
          <a:xfrm>
            <a:off x="3239308" y="3809548"/>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21" name="object 21"/>
          <p:cNvSpPr/>
          <p:nvPr/>
        </p:nvSpPr>
        <p:spPr>
          <a:xfrm>
            <a:off x="2194310" y="2680600"/>
            <a:ext cx="7264400" cy="1693333"/>
          </a:xfrm>
          <a:custGeom>
            <a:avLst/>
            <a:gdLst/>
            <a:ahLst/>
            <a:cxnLst/>
            <a:rect l="l" t="t" r="r" b="b"/>
            <a:pathLst>
              <a:path w="5448300" h="1270000">
                <a:moveTo>
                  <a:pt x="4748783" y="278892"/>
                </a:moveTo>
                <a:lnTo>
                  <a:pt x="5448300" y="278892"/>
                </a:lnTo>
                <a:lnTo>
                  <a:pt x="5448300" y="1269492"/>
                </a:lnTo>
                <a:lnTo>
                  <a:pt x="4748783" y="1269492"/>
                </a:lnTo>
                <a:lnTo>
                  <a:pt x="4748783" y="278892"/>
                </a:lnTo>
                <a:close/>
              </a:path>
              <a:path w="5448300" h="1270000">
                <a:moveTo>
                  <a:pt x="0" y="0"/>
                </a:moveTo>
                <a:lnTo>
                  <a:pt x="217932" y="0"/>
                </a:lnTo>
                <a:lnTo>
                  <a:pt x="217932"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2" name="object 22"/>
          <p:cNvSpPr txBox="1"/>
          <p:nvPr/>
        </p:nvSpPr>
        <p:spPr>
          <a:xfrm>
            <a:off x="2195148" y="2950546"/>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3" name="object 23"/>
          <p:cNvGrpSpPr/>
          <p:nvPr/>
        </p:nvGrpSpPr>
        <p:grpSpPr>
          <a:xfrm>
            <a:off x="1431636" y="1162011"/>
            <a:ext cx="2560319" cy="2368973"/>
            <a:chOff x="2604771" y="945128"/>
            <a:chExt cx="1920239" cy="1776730"/>
          </a:xfrm>
        </p:grpSpPr>
        <p:sp>
          <p:nvSpPr>
            <p:cNvPr id="24" name="object 24"/>
            <p:cNvSpPr/>
            <p:nvPr/>
          </p:nvSpPr>
          <p:spPr>
            <a:xfrm>
              <a:off x="3245357" y="2626617"/>
              <a:ext cx="82550" cy="82550"/>
            </a:xfrm>
            <a:custGeom>
              <a:avLst/>
              <a:gdLst/>
              <a:ahLst/>
              <a:cxnLst/>
              <a:rect l="l" t="t" r="r" b="b"/>
              <a:pathLst>
                <a:path w="82550" h="82550">
                  <a:moveTo>
                    <a:pt x="0" y="82105"/>
                  </a:moveTo>
                  <a:lnTo>
                    <a:pt x="41059" y="0"/>
                  </a:lnTo>
                  <a:lnTo>
                    <a:pt x="82105" y="82105"/>
                  </a:lnTo>
                </a:path>
              </a:pathLst>
            </a:custGeom>
            <a:ln w="25399">
              <a:solidFill>
                <a:srgbClr val="000000"/>
              </a:solidFill>
            </a:ln>
          </p:spPr>
          <p:txBody>
            <a:bodyPr wrap="square" lIns="0" tIns="0" rIns="0" bIns="0" rtlCol="0"/>
            <a:lstStyle/>
            <a:p>
              <a:endParaRPr sz="2400"/>
            </a:p>
          </p:txBody>
        </p:sp>
        <p:sp>
          <p:nvSpPr>
            <p:cNvPr id="25" name="object 25"/>
            <p:cNvSpPr/>
            <p:nvPr/>
          </p:nvSpPr>
          <p:spPr>
            <a:xfrm>
              <a:off x="2617471"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115052"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7" name="object 27"/>
            <p:cNvSpPr/>
            <p:nvPr/>
          </p:nvSpPr>
          <p:spPr>
            <a:xfrm>
              <a:off x="3480057" y="1840230"/>
              <a:ext cx="223520" cy="565785"/>
            </a:xfrm>
            <a:custGeom>
              <a:avLst/>
              <a:gdLst/>
              <a:ahLst/>
              <a:cxnLst/>
              <a:rect l="l" t="t" r="r" b="b"/>
              <a:pathLst>
                <a:path w="223520" h="565785">
                  <a:moveTo>
                    <a:pt x="1701" y="565404"/>
                  </a:moveTo>
                  <a:lnTo>
                    <a:pt x="0" y="8483"/>
                  </a:lnTo>
                  <a:lnTo>
                    <a:pt x="8521" y="0"/>
                  </a:lnTo>
                  <a:lnTo>
                    <a:pt x="223024" y="5245"/>
                  </a:lnTo>
                </a:path>
              </a:pathLst>
            </a:custGeom>
            <a:ln w="25399">
              <a:solidFill>
                <a:srgbClr val="000000"/>
              </a:solidFill>
            </a:ln>
          </p:spPr>
          <p:txBody>
            <a:bodyPr wrap="square" lIns="0" tIns="0" rIns="0" bIns="0" rtlCol="0"/>
            <a:lstStyle/>
            <a:p>
              <a:endParaRPr sz="2400"/>
            </a:p>
          </p:txBody>
        </p:sp>
        <p:sp>
          <p:nvSpPr>
            <p:cNvPr id="28" name="object 28"/>
            <p:cNvSpPr/>
            <p:nvPr/>
          </p:nvSpPr>
          <p:spPr>
            <a:xfrm>
              <a:off x="3689454" y="1807067"/>
              <a:ext cx="77470" cy="76200"/>
            </a:xfrm>
            <a:custGeom>
              <a:avLst/>
              <a:gdLst/>
              <a:ahLst/>
              <a:cxnLst/>
              <a:rect l="l" t="t" r="r" b="b"/>
              <a:pathLst>
                <a:path w="77470" h="76200">
                  <a:moveTo>
                    <a:pt x="1866" y="0"/>
                  </a:moveTo>
                  <a:lnTo>
                    <a:pt x="0" y="76174"/>
                  </a:lnTo>
                  <a:lnTo>
                    <a:pt x="77114" y="39954"/>
                  </a:lnTo>
                  <a:lnTo>
                    <a:pt x="1866" y="0"/>
                  </a:lnTo>
                  <a:close/>
                </a:path>
              </a:pathLst>
            </a:custGeom>
            <a:solidFill>
              <a:srgbClr val="000000"/>
            </a:solidFill>
          </p:spPr>
          <p:txBody>
            <a:bodyPr wrap="square" lIns="0" tIns="0" rIns="0" bIns="0" rtlCol="0"/>
            <a:lstStyle/>
            <a:p>
              <a:endParaRPr sz="2400"/>
            </a:p>
          </p:txBody>
        </p:sp>
      </p:grpSp>
      <p:sp>
        <p:nvSpPr>
          <p:cNvPr id="29" name="object 29"/>
          <p:cNvSpPr txBox="1"/>
          <p:nvPr/>
        </p:nvSpPr>
        <p:spPr>
          <a:xfrm>
            <a:off x="1351028" y="3124109"/>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30" name="object 30"/>
          <p:cNvGrpSpPr/>
          <p:nvPr/>
        </p:nvGrpSpPr>
        <p:grpSpPr>
          <a:xfrm>
            <a:off x="4138173" y="2977012"/>
            <a:ext cx="1214967" cy="413173"/>
            <a:chOff x="4634674" y="2306379"/>
            <a:chExt cx="911225" cy="309880"/>
          </a:xfrm>
        </p:grpSpPr>
        <p:sp>
          <p:nvSpPr>
            <p:cNvPr id="31" name="object 31"/>
            <p:cNvSpPr/>
            <p:nvPr/>
          </p:nvSpPr>
          <p:spPr>
            <a:xfrm>
              <a:off x="46489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2" name="object 32"/>
            <p:cNvSpPr/>
            <p:nvPr/>
          </p:nvSpPr>
          <p:spPr>
            <a:xfrm>
              <a:off x="54597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3" name="object 33"/>
            <p:cNvSpPr/>
            <p:nvPr/>
          </p:nvSpPr>
          <p:spPr>
            <a:xfrm>
              <a:off x="46489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4" name="object 34"/>
            <p:cNvSpPr/>
            <p:nvPr/>
          </p:nvSpPr>
          <p:spPr>
            <a:xfrm>
              <a:off x="54597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5" name="object 35"/>
          <p:cNvSpPr txBox="1"/>
          <p:nvPr/>
        </p:nvSpPr>
        <p:spPr>
          <a:xfrm>
            <a:off x="4313881" y="3331527"/>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6" name="object 36"/>
          <p:cNvGrpSpPr/>
          <p:nvPr/>
        </p:nvGrpSpPr>
        <p:grpSpPr>
          <a:xfrm>
            <a:off x="4107806" y="3021214"/>
            <a:ext cx="4141047" cy="2347807"/>
            <a:chOff x="4611899" y="2339530"/>
            <a:chExt cx="3105785" cy="1760855"/>
          </a:xfrm>
        </p:grpSpPr>
        <p:sp>
          <p:nvSpPr>
            <p:cNvPr id="37" name="object 37"/>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8" name="object 38"/>
            <p:cNvSpPr/>
            <p:nvPr/>
          </p:nvSpPr>
          <p:spPr>
            <a:xfrm>
              <a:off x="46489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9" name="object 39"/>
            <p:cNvSpPr/>
            <p:nvPr/>
          </p:nvSpPr>
          <p:spPr>
            <a:xfrm>
              <a:off x="46118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0" name="object 40"/>
            <p:cNvSpPr/>
            <p:nvPr/>
          </p:nvSpPr>
          <p:spPr>
            <a:xfrm>
              <a:off x="46520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41" name="object 41"/>
            <p:cNvSpPr/>
            <p:nvPr/>
          </p:nvSpPr>
          <p:spPr>
            <a:xfrm>
              <a:off x="54506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2" name="object 42"/>
          <p:cNvSpPr txBox="1"/>
          <p:nvPr/>
        </p:nvSpPr>
        <p:spPr>
          <a:xfrm>
            <a:off x="7829830" y="3271487"/>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3" name="object 43"/>
          <p:cNvSpPr txBox="1"/>
          <p:nvPr/>
        </p:nvSpPr>
        <p:spPr>
          <a:xfrm>
            <a:off x="6237613" y="4193950"/>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4" name="object 44"/>
          <p:cNvSpPr/>
          <p:nvPr/>
        </p:nvSpPr>
        <p:spPr>
          <a:xfrm>
            <a:off x="5372359" y="2282328"/>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5" name="object 45"/>
          <p:cNvSpPr txBox="1"/>
          <p:nvPr/>
        </p:nvSpPr>
        <p:spPr>
          <a:xfrm>
            <a:off x="5466851" y="3908808"/>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6" name="object 46"/>
          <p:cNvGrpSpPr/>
          <p:nvPr/>
        </p:nvGrpSpPr>
        <p:grpSpPr>
          <a:xfrm>
            <a:off x="4489708" y="1639454"/>
            <a:ext cx="5514339" cy="2789767"/>
            <a:chOff x="4898326" y="1303210"/>
            <a:chExt cx="4135754" cy="2092325"/>
          </a:xfrm>
        </p:grpSpPr>
        <p:sp>
          <p:nvSpPr>
            <p:cNvPr id="47" name="object 47"/>
            <p:cNvSpPr/>
            <p:nvPr/>
          </p:nvSpPr>
          <p:spPr>
            <a:xfrm>
              <a:off x="6435090" y="2510789"/>
              <a:ext cx="840740" cy="0"/>
            </a:xfrm>
            <a:custGeom>
              <a:avLst/>
              <a:gdLst/>
              <a:ahLst/>
              <a:cxnLst/>
              <a:rect l="l" t="t" r="r" b="b"/>
              <a:pathLst>
                <a:path w="840740">
                  <a:moveTo>
                    <a:pt x="0" y="0"/>
                  </a:moveTo>
                  <a:lnTo>
                    <a:pt x="840714" y="0"/>
                  </a:lnTo>
                </a:path>
              </a:pathLst>
            </a:custGeom>
            <a:ln w="25400">
              <a:solidFill>
                <a:srgbClr val="000000"/>
              </a:solidFill>
            </a:ln>
          </p:spPr>
          <p:txBody>
            <a:bodyPr wrap="square" lIns="0" tIns="0" rIns="0" bIns="0" rtlCol="0"/>
            <a:lstStyle/>
            <a:p>
              <a:endParaRPr sz="2400"/>
            </a:p>
          </p:txBody>
        </p:sp>
        <p:sp>
          <p:nvSpPr>
            <p:cNvPr id="48" name="object 48"/>
            <p:cNvSpPr/>
            <p:nvPr/>
          </p:nvSpPr>
          <p:spPr>
            <a:xfrm>
              <a:off x="7263109" y="24726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9" name="object 49"/>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50" name="object 50"/>
            <p:cNvSpPr/>
            <p:nvPr/>
          </p:nvSpPr>
          <p:spPr>
            <a:xfrm>
              <a:off x="4932426" y="1317497"/>
              <a:ext cx="4087495" cy="18415"/>
            </a:xfrm>
            <a:custGeom>
              <a:avLst/>
              <a:gdLst/>
              <a:ahLst/>
              <a:cxnLst/>
              <a:rect l="l" t="t" r="r" b="b"/>
              <a:pathLst>
                <a:path w="4087495" h="18415">
                  <a:moveTo>
                    <a:pt x="0" y="18287"/>
                  </a:moveTo>
                  <a:lnTo>
                    <a:pt x="4087367" y="0"/>
                  </a:lnTo>
                </a:path>
              </a:pathLst>
            </a:custGeom>
            <a:ln w="28575">
              <a:solidFill>
                <a:srgbClr val="000000"/>
              </a:solidFill>
            </a:ln>
          </p:spPr>
          <p:txBody>
            <a:bodyPr wrap="square" lIns="0" tIns="0" rIns="0" bIns="0" rtlCol="0"/>
            <a:lstStyle/>
            <a:p>
              <a:endParaRPr sz="2400"/>
            </a:p>
          </p:txBody>
        </p:sp>
        <p:sp>
          <p:nvSpPr>
            <p:cNvPr id="51" name="object 51"/>
            <p:cNvSpPr/>
            <p:nvPr/>
          </p:nvSpPr>
          <p:spPr>
            <a:xfrm>
              <a:off x="4912614" y="1341881"/>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2" name="object 52"/>
            <p:cNvSpPr/>
            <p:nvPr/>
          </p:nvSpPr>
          <p:spPr>
            <a:xfrm>
              <a:off x="4920234"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3" name="object 53"/>
            <p:cNvSpPr/>
            <p:nvPr/>
          </p:nvSpPr>
          <p:spPr>
            <a:xfrm>
              <a:off x="5469683"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4" name="object 54"/>
            <p:cNvSpPr/>
            <p:nvPr/>
          </p:nvSpPr>
          <p:spPr>
            <a:xfrm>
              <a:off x="613029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5" name="object 55"/>
            <p:cNvSpPr/>
            <p:nvPr/>
          </p:nvSpPr>
          <p:spPr>
            <a:xfrm>
              <a:off x="6172962" y="3239262"/>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56" name="object 56"/>
            <p:cNvSpPr/>
            <p:nvPr/>
          </p:nvSpPr>
          <p:spPr>
            <a:xfrm>
              <a:off x="7929276" y="2747962"/>
              <a:ext cx="0" cy="31750"/>
            </a:xfrm>
            <a:custGeom>
              <a:avLst/>
              <a:gdLst/>
              <a:ahLst/>
              <a:cxnLst/>
              <a:rect l="l" t="t" r="r" b="b"/>
              <a:pathLst>
                <a:path h="31750">
                  <a:moveTo>
                    <a:pt x="0" y="0"/>
                  </a:moveTo>
                  <a:lnTo>
                    <a:pt x="0" y="31623"/>
                  </a:lnTo>
                </a:path>
              </a:pathLst>
            </a:custGeom>
            <a:ln w="21145">
              <a:solidFill>
                <a:srgbClr val="000000"/>
              </a:solidFill>
            </a:ln>
          </p:spPr>
          <p:txBody>
            <a:bodyPr wrap="square" lIns="0" tIns="0" rIns="0" bIns="0" rtlCol="0"/>
            <a:lstStyle/>
            <a:p>
              <a:endParaRPr sz="2400"/>
            </a:p>
          </p:txBody>
        </p:sp>
      </p:grpSp>
      <p:sp>
        <p:nvSpPr>
          <p:cNvPr id="57" name="object 57"/>
          <p:cNvSpPr txBox="1"/>
          <p:nvPr/>
        </p:nvSpPr>
        <p:spPr>
          <a:xfrm>
            <a:off x="4313881" y="305918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8" name="object 58"/>
          <p:cNvSpPr txBox="1"/>
          <p:nvPr/>
        </p:nvSpPr>
        <p:spPr>
          <a:xfrm>
            <a:off x="4365996" y="2765390"/>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9" name="object 59"/>
          <p:cNvSpPr txBox="1"/>
          <p:nvPr/>
        </p:nvSpPr>
        <p:spPr>
          <a:xfrm>
            <a:off x="5390582" y="3070826"/>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60" name="object 60"/>
          <p:cNvSpPr txBox="1"/>
          <p:nvPr/>
        </p:nvSpPr>
        <p:spPr>
          <a:xfrm>
            <a:off x="6024559" y="3167803"/>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61" name="object 61"/>
          <p:cNvSpPr txBox="1"/>
          <p:nvPr/>
        </p:nvSpPr>
        <p:spPr>
          <a:xfrm>
            <a:off x="6024560" y="3559759"/>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62" name="object 62"/>
          <p:cNvSpPr txBox="1"/>
          <p:nvPr/>
        </p:nvSpPr>
        <p:spPr>
          <a:xfrm>
            <a:off x="5386365" y="2903687"/>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3" name="object 63"/>
          <p:cNvSpPr txBox="1"/>
          <p:nvPr/>
        </p:nvSpPr>
        <p:spPr>
          <a:xfrm>
            <a:off x="5390583" y="2488289"/>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4" name="object 64"/>
          <p:cNvSpPr txBox="1"/>
          <p:nvPr/>
        </p:nvSpPr>
        <p:spPr>
          <a:xfrm>
            <a:off x="8102401" y="2765053"/>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5" name="object 65"/>
          <p:cNvSpPr txBox="1"/>
          <p:nvPr/>
        </p:nvSpPr>
        <p:spPr>
          <a:xfrm>
            <a:off x="6535250" y="2958163"/>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6" name="object 66"/>
          <p:cNvSpPr txBox="1"/>
          <p:nvPr/>
        </p:nvSpPr>
        <p:spPr>
          <a:xfrm>
            <a:off x="6579606" y="3438495"/>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s2]</a:t>
            </a:r>
            <a:endParaRPr sz="1333">
              <a:latin typeface="Calibri"/>
              <a:cs typeface="Calibri"/>
            </a:endParaRPr>
          </a:p>
        </p:txBody>
      </p:sp>
      <p:sp>
        <p:nvSpPr>
          <p:cNvPr id="67" name="object 67"/>
          <p:cNvSpPr txBox="1"/>
          <p:nvPr/>
        </p:nvSpPr>
        <p:spPr>
          <a:xfrm>
            <a:off x="3540088" y="5025043"/>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68" name="object 68"/>
          <p:cNvGrpSpPr/>
          <p:nvPr/>
        </p:nvGrpSpPr>
        <p:grpSpPr>
          <a:xfrm>
            <a:off x="1423167" y="3690499"/>
            <a:ext cx="8644467" cy="2409613"/>
            <a:chOff x="2598420" y="2841494"/>
            <a:chExt cx="6483350" cy="1807210"/>
          </a:xfrm>
        </p:grpSpPr>
        <p:sp>
          <p:nvSpPr>
            <p:cNvPr id="69" name="object 69"/>
            <p:cNvSpPr/>
            <p:nvPr/>
          </p:nvSpPr>
          <p:spPr>
            <a:xfrm>
              <a:off x="6445758" y="2879598"/>
              <a:ext cx="422275" cy="0"/>
            </a:xfrm>
            <a:custGeom>
              <a:avLst/>
              <a:gdLst/>
              <a:ahLst/>
              <a:cxnLst/>
              <a:rect l="l" t="t" r="r" b="b"/>
              <a:pathLst>
                <a:path w="422275">
                  <a:moveTo>
                    <a:pt x="0" y="0"/>
                  </a:moveTo>
                  <a:lnTo>
                    <a:pt x="422097" y="0"/>
                  </a:lnTo>
                </a:path>
              </a:pathLst>
            </a:custGeom>
            <a:ln w="25400">
              <a:solidFill>
                <a:srgbClr val="000000"/>
              </a:solidFill>
            </a:ln>
          </p:spPr>
          <p:txBody>
            <a:bodyPr wrap="square" lIns="0" tIns="0" rIns="0" bIns="0" rtlCol="0"/>
            <a:lstStyle/>
            <a:p>
              <a:endParaRPr sz="2400"/>
            </a:p>
          </p:txBody>
        </p:sp>
        <p:sp>
          <p:nvSpPr>
            <p:cNvPr id="70" name="object 70"/>
            <p:cNvSpPr/>
            <p:nvPr/>
          </p:nvSpPr>
          <p:spPr>
            <a:xfrm>
              <a:off x="6855157" y="284149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1" name="object 71"/>
            <p:cNvSpPr/>
            <p:nvPr/>
          </p:nvSpPr>
          <p:spPr>
            <a:xfrm>
              <a:off x="2617470" y="4077461"/>
              <a:ext cx="6445250" cy="551815"/>
            </a:xfrm>
            <a:custGeom>
              <a:avLst/>
              <a:gdLst/>
              <a:ahLst/>
              <a:cxnLst/>
              <a:rect l="l" t="t" r="r" b="b"/>
              <a:pathLst>
                <a:path w="6445250" h="551814">
                  <a:moveTo>
                    <a:pt x="0" y="0"/>
                  </a:moveTo>
                  <a:lnTo>
                    <a:pt x="6444996" y="0"/>
                  </a:lnTo>
                  <a:lnTo>
                    <a:pt x="6444996" y="551688"/>
                  </a:lnTo>
                  <a:lnTo>
                    <a:pt x="0" y="551688"/>
                  </a:lnTo>
                  <a:lnTo>
                    <a:pt x="0" y="0"/>
                  </a:lnTo>
                  <a:close/>
                </a:path>
              </a:pathLst>
            </a:custGeom>
            <a:ln w="38100">
              <a:solidFill>
                <a:srgbClr val="000000"/>
              </a:solidFill>
            </a:ln>
          </p:spPr>
          <p:txBody>
            <a:bodyPr wrap="square" lIns="0" tIns="0" rIns="0" bIns="0" rtlCol="0"/>
            <a:lstStyle/>
            <a:p>
              <a:endParaRPr sz="2400"/>
            </a:p>
          </p:txBody>
        </p:sp>
      </p:grpSp>
      <p:sp>
        <p:nvSpPr>
          <p:cNvPr id="72" name="object 72"/>
          <p:cNvSpPr txBox="1"/>
          <p:nvPr/>
        </p:nvSpPr>
        <p:spPr>
          <a:xfrm>
            <a:off x="3558825" y="5769219"/>
            <a:ext cx="103039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73" name="object 73"/>
          <p:cNvSpPr txBox="1"/>
          <p:nvPr/>
        </p:nvSpPr>
        <p:spPr>
          <a:xfrm>
            <a:off x="5732874" y="5373229"/>
            <a:ext cx="7874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RegWEn=0</a:t>
            </a:r>
            <a:endParaRPr sz="1333">
              <a:latin typeface="Calibri"/>
              <a:cs typeface="Calibri"/>
            </a:endParaRPr>
          </a:p>
        </p:txBody>
      </p:sp>
      <p:grpSp>
        <p:nvGrpSpPr>
          <p:cNvPr id="74" name="object 74"/>
          <p:cNvGrpSpPr/>
          <p:nvPr/>
        </p:nvGrpSpPr>
        <p:grpSpPr>
          <a:xfrm>
            <a:off x="5732027" y="3622686"/>
            <a:ext cx="1730587" cy="1682327"/>
            <a:chOff x="5830065" y="2790634"/>
            <a:chExt cx="1297940" cy="1261745"/>
          </a:xfrm>
        </p:grpSpPr>
        <p:sp>
          <p:nvSpPr>
            <p:cNvPr id="75" name="object 75"/>
            <p:cNvSpPr/>
            <p:nvPr/>
          </p:nvSpPr>
          <p:spPr>
            <a:xfrm>
              <a:off x="5868162"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6" name="object 76"/>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7" name="object 77"/>
            <p:cNvSpPr/>
            <p:nvPr/>
          </p:nvSpPr>
          <p:spPr>
            <a:xfrm>
              <a:off x="6941058" y="2804922"/>
              <a:ext cx="172720" cy="459105"/>
            </a:xfrm>
            <a:custGeom>
              <a:avLst/>
              <a:gdLst/>
              <a:ahLst/>
              <a:cxnLst/>
              <a:rect l="l" t="t" r="r" b="b"/>
              <a:pathLst>
                <a:path w="172720" h="459104">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8" name="object 78"/>
          <p:cNvSpPr txBox="1"/>
          <p:nvPr/>
        </p:nvSpPr>
        <p:spPr>
          <a:xfrm>
            <a:off x="7218785" y="365699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9" name="object 79"/>
          <p:cNvSpPr txBox="1"/>
          <p:nvPr/>
        </p:nvSpPr>
        <p:spPr>
          <a:xfrm>
            <a:off x="7241333" y="394091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80" name="object 80"/>
          <p:cNvGrpSpPr/>
          <p:nvPr/>
        </p:nvGrpSpPr>
        <p:grpSpPr>
          <a:xfrm>
            <a:off x="6901693" y="3814452"/>
            <a:ext cx="883073" cy="903393"/>
            <a:chOff x="6707314" y="2934458"/>
            <a:chExt cx="662305" cy="677545"/>
          </a:xfrm>
        </p:grpSpPr>
        <p:sp>
          <p:nvSpPr>
            <p:cNvPr id="81" name="object 81"/>
            <p:cNvSpPr/>
            <p:nvPr/>
          </p:nvSpPr>
          <p:spPr>
            <a:xfrm>
              <a:off x="6726174"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2" name="object 82"/>
            <p:cNvSpPr/>
            <p:nvPr/>
          </p:nvSpPr>
          <p:spPr>
            <a:xfrm>
              <a:off x="6855089"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3" name="object 83"/>
            <p:cNvSpPr/>
            <p:nvPr/>
          </p:nvSpPr>
          <p:spPr>
            <a:xfrm>
              <a:off x="6721602" y="3129533"/>
              <a:ext cx="5080" cy="467995"/>
            </a:xfrm>
            <a:custGeom>
              <a:avLst/>
              <a:gdLst/>
              <a:ahLst/>
              <a:cxnLst/>
              <a:rect l="l" t="t" r="r" b="b"/>
              <a:pathLst>
                <a:path w="5079" h="467995">
                  <a:moveTo>
                    <a:pt x="4572" y="0"/>
                  </a:moveTo>
                  <a:lnTo>
                    <a:pt x="0" y="467868"/>
                  </a:lnTo>
                </a:path>
              </a:pathLst>
            </a:custGeom>
            <a:ln w="28575">
              <a:solidFill>
                <a:srgbClr val="000000"/>
              </a:solidFill>
            </a:ln>
          </p:spPr>
          <p:txBody>
            <a:bodyPr wrap="square" lIns="0" tIns="0" rIns="0" bIns="0" rtlCol="0"/>
            <a:lstStyle/>
            <a:p>
              <a:endParaRPr sz="2400"/>
            </a:p>
          </p:txBody>
        </p:sp>
        <p:sp>
          <p:nvSpPr>
            <p:cNvPr id="84" name="object 84"/>
            <p:cNvSpPr/>
            <p:nvPr/>
          </p:nvSpPr>
          <p:spPr>
            <a:xfrm>
              <a:off x="7128510" y="2972561"/>
              <a:ext cx="177165" cy="0"/>
            </a:xfrm>
            <a:custGeom>
              <a:avLst/>
              <a:gdLst/>
              <a:ahLst/>
              <a:cxnLst/>
              <a:rect l="l" t="t" r="r" b="b"/>
              <a:pathLst>
                <a:path w="177165">
                  <a:moveTo>
                    <a:pt x="0" y="0"/>
                  </a:moveTo>
                  <a:lnTo>
                    <a:pt x="177012" y="0"/>
                  </a:lnTo>
                </a:path>
              </a:pathLst>
            </a:custGeom>
            <a:ln w="25400">
              <a:solidFill>
                <a:srgbClr val="000000"/>
              </a:solidFill>
            </a:ln>
          </p:spPr>
          <p:txBody>
            <a:bodyPr wrap="square" lIns="0" tIns="0" rIns="0" bIns="0" rtlCol="0"/>
            <a:lstStyle/>
            <a:p>
              <a:endParaRPr sz="2400"/>
            </a:p>
          </p:txBody>
        </p:sp>
        <p:sp>
          <p:nvSpPr>
            <p:cNvPr id="85" name="object 85"/>
            <p:cNvSpPr/>
            <p:nvPr/>
          </p:nvSpPr>
          <p:spPr>
            <a:xfrm>
              <a:off x="7292827"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6" name="object 86"/>
          <p:cNvSpPr txBox="1"/>
          <p:nvPr/>
        </p:nvSpPr>
        <p:spPr>
          <a:xfrm>
            <a:off x="6180914" y="4732577"/>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7" name="object 87"/>
          <p:cNvGrpSpPr/>
          <p:nvPr/>
        </p:nvGrpSpPr>
        <p:grpSpPr>
          <a:xfrm>
            <a:off x="7272032" y="4194436"/>
            <a:ext cx="114300" cy="1140459"/>
            <a:chOff x="6985068" y="3219447"/>
            <a:chExt cx="85725" cy="855344"/>
          </a:xfrm>
        </p:grpSpPr>
        <p:sp>
          <p:nvSpPr>
            <p:cNvPr id="88" name="object 88"/>
            <p:cNvSpPr/>
            <p:nvPr/>
          </p:nvSpPr>
          <p:spPr>
            <a:xfrm>
              <a:off x="7027925"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89" name="object 89"/>
            <p:cNvSpPr/>
            <p:nvPr/>
          </p:nvSpPr>
          <p:spPr>
            <a:xfrm>
              <a:off x="6985068"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0" name="object 90"/>
          <p:cNvSpPr txBox="1"/>
          <p:nvPr/>
        </p:nvSpPr>
        <p:spPr>
          <a:xfrm>
            <a:off x="7080998" y="5350357"/>
            <a:ext cx="50292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BSel=1</a:t>
            </a:r>
            <a:endParaRPr sz="1333">
              <a:latin typeface="Calibri"/>
              <a:cs typeface="Calibri"/>
            </a:endParaRPr>
          </a:p>
        </p:txBody>
      </p:sp>
      <p:sp>
        <p:nvSpPr>
          <p:cNvPr id="91" name="object 91"/>
          <p:cNvSpPr/>
          <p:nvPr/>
        </p:nvSpPr>
        <p:spPr>
          <a:xfrm>
            <a:off x="4685543" y="4208663"/>
            <a:ext cx="711200" cy="957580"/>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000000"/>
            </a:solidFill>
          </a:ln>
        </p:spPr>
        <p:txBody>
          <a:bodyPr wrap="square" lIns="0" tIns="0" rIns="0" bIns="0" rtlCol="0"/>
          <a:lstStyle/>
          <a:p>
            <a:endParaRPr sz="2400"/>
          </a:p>
        </p:txBody>
      </p:sp>
      <p:sp>
        <p:nvSpPr>
          <p:cNvPr id="92" name="object 92"/>
          <p:cNvSpPr txBox="1"/>
          <p:nvPr/>
        </p:nvSpPr>
        <p:spPr>
          <a:xfrm>
            <a:off x="4829492" y="4466968"/>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93" name="object 93"/>
          <p:cNvSpPr txBox="1"/>
          <p:nvPr/>
        </p:nvSpPr>
        <p:spPr>
          <a:xfrm>
            <a:off x="3628528" y="4309934"/>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94" name="object 94"/>
          <p:cNvSpPr txBox="1"/>
          <p:nvPr/>
        </p:nvSpPr>
        <p:spPr>
          <a:xfrm>
            <a:off x="3628527" y="4513165"/>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95" name="object 95"/>
          <p:cNvGrpSpPr/>
          <p:nvPr/>
        </p:nvGrpSpPr>
        <p:grpSpPr>
          <a:xfrm>
            <a:off x="4990347" y="5056006"/>
            <a:ext cx="101600" cy="248073"/>
            <a:chOff x="5273805" y="3865624"/>
            <a:chExt cx="76200" cy="186055"/>
          </a:xfrm>
        </p:grpSpPr>
        <p:sp>
          <p:nvSpPr>
            <p:cNvPr id="96" name="object 96"/>
            <p:cNvSpPr/>
            <p:nvPr/>
          </p:nvSpPr>
          <p:spPr>
            <a:xfrm>
              <a:off x="5311902" y="3929131"/>
              <a:ext cx="0" cy="109855"/>
            </a:xfrm>
            <a:custGeom>
              <a:avLst/>
              <a:gdLst/>
              <a:ahLst/>
              <a:cxnLst/>
              <a:rect l="l" t="t" r="r" b="b"/>
              <a:pathLst>
                <a:path h="109854">
                  <a:moveTo>
                    <a:pt x="0" y="109689"/>
                  </a:moveTo>
                  <a:lnTo>
                    <a:pt x="0" y="0"/>
                  </a:lnTo>
                </a:path>
              </a:pathLst>
            </a:custGeom>
            <a:ln w="25400">
              <a:solidFill>
                <a:srgbClr val="000000"/>
              </a:solidFill>
            </a:ln>
          </p:spPr>
          <p:txBody>
            <a:bodyPr wrap="square" lIns="0" tIns="0" rIns="0" bIns="0" rtlCol="0"/>
            <a:lstStyle/>
            <a:p>
              <a:endParaRPr sz="2400"/>
            </a:p>
          </p:txBody>
        </p:sp>
        <p:sp>
          <p:nvSpPr>
            <p:cNvPr id="97" name="object 97"/>
            <p:cNvSpPr/>
            <p:nvPr/>
          </p:nvSpPr>
          <p:spPr>
            <a:xfrm>
              <a:off x="5273805"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000000"/>
            </a:solidFill>
          </p:spPr>
          <p:txBody>
            <a:bodyPr wrap="square" lIns="0" tIns="0" rIns="0" bIns="0" rtlCol="0"/>
            <a:lstStyle/>
            <a:p>
              <a:endParaRPr sz="2400"/>
            </a:p>
          </p:txBody>
        </p:sp>
      </p:grpSp>
      <p:sp>
        <p:nvSpPr>
          <p:cNvPr id="98" name="object 98"/>
          <p:cNvSpPr txBox="1"/>
          <p:nvPr/>
        </p:nvSpPr>
        <p:spPr>
          <a:xfrm>
            <a:off x="5013794" y="5392902"/>
            <a:ext cx="561340" cy="42648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13" dirty="0">
                <a:latin typeface="Calibri"/>
                <a:cs typeface="Calibri"/>
              </a:rPr>
              <a:t>S</a:t>
            </a:r>
            <a:r>
              <a:rPr sz="1333" b="1" spc="-7" dirty="0">
                <a:latin typeface="Calibri"/>
                <a:cs typeface="Calibri"/>
              </a:rPr>
              <a:t>el</a:t>
            </a:r>
            <a:endParaRPr sz="1333">
              <a:latin typeface="Calibri"/>
              <a:cs typeface="Calibri"/>
            </a:endParaRPr>
          </a:p>
          <a:p>
            <a:pPr marL="16933"/>
            <a:r>
              <a:rPr sz="1333" b="1" spc="-13" dirty="0">
                <a:latin typeface="Calibri"/>
                <a:cs typeface="Calibri"/>
              </a:rPr>
              <a:t>=S</a:t>
            </a:r>
            <a:endParaRPr sz="1333">
              <a:latin typeface="Calibri"/>
              <a:cs typeface="Calibri"/>
            </a:endParaRPr>
          </a:p>
        </p:txBody>
      </p:sp>
      <p:grpSp>
        <p:nvGrpSpPr>
          <p:cNvPr id="99" name="object 99"/>
          <p:cNvGrpSpPr/>
          <p:nvPr/>
        </p:nvGrpSpPr>
        <p:grpSpPr>
          <a:xfrm>
            <a:off x="4158493" y="4629029"/>
            <a:ext cx="2785533" cy="114300"/>
            <a:chOff x="4649914" y="3545391"/>
            <a:chExt cx="2089150" cy="85725"/>
          </a:xfrm>
        </p:grpSpPr>
        <p:sp>
          <p:nvSpPr>
            <p:cNvPr id="100" name="object 100"/>
            <p:cNvSpPr/>
            <p:nvPr/>
          </p:nvSpPr>
          <p:spPr>
            <a:xfrm>
              <a:off x="46642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101" name="object 101"/>
            <p:cNvSpPr/>
            <p:nvPr/>
          </p:nvSpPr>
          <p:spPr>
            <a:xfrm>
              <a:off x="49590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2" name="object 102"/>
            <p:cNvSpPr/>
            <p:nvPr/>
          </p:nvSpPr>
          <p:spPr>
            <a:xfrm>
              <a:off x="5578602" y="3589782"/>
              <a:ext cx="1148080" cy="1905"/>
            </a:xfrm>
            <a:custGeom>
              <a:avLst/>
              <a:gdLst/>
              <a:ahLst/>
              <a:cxnLst/>
              <a:rect l="l" t="t" r="r" b="b"/>
              <a:pathLst>
                <a:path w="1148079" h="1904">
                  <a:moveTo>
                    <a:pt x="0" y="0"/>
                  </a:moveTo>
                  <a:lnTo>
                    <a:pt x="1147572" y="1524"/>
                  </a:lnTo>
                </a:path>
              </a:pathLst>
            </a:custGeom>
            <a:ln w="25400">
              <a:solidFill>
                <a:srgbClr val="000000"/>
              </a:solidFill>
            </a:ln>
          </p:spPr>
          <p:txBody>
            <a:bodyPr wrap="square" lIns="0" tIns="0" rIns="0" bIns="0" rtlCol="0"/>
            <a:lstStyle/>
            <a:p>
              <a:endParaRPr sz="2400"/>
            </a:p>
          </p:txBody>
        </p:sp>
      </p:grpSp>
      <p:sp>
        <p:nvSpPr>
          <p:cNvPr id="103" name="object 103"/>
          <p:cNvSpPr txBox="1"/>
          <p:nvPr/>
        </p:nvSpPr>
        <p:spPr>
          <a:xfrm>
            <a:off x="8617468" y="3059542"/>
            <a:ext cx="772160" cy="582831"/>
          </a:xfrm>
          <a:prstGeom prst="rect">
            <a:avLst/>
          </a:prstGeom>
        </p:spPr>
        <p:txBody>
          <a:bodyPr vert="horz" wrap="square" lIns="0" tIns="16933" rIns="0" bIns="0" rtlCol="0">
            <a:spAutoFit/>
          </a:bodyPr>
          <a:lstStyle/>
          <a:p>
            <a:pPr marL="16933" marR="6773" indent="311564">
              <a:lnSpc>
                <a:spcPct val="145300"/>
              </a:lnSpc>
              <a:spcBef>
                <a:spcPts val="133"/>
              </a:spcBef>
            </a:pPr>
            <a:r>
              <a:rPr sz="1333" b="1" spc="-13" dirty="0">
                <a:latin typeface="Calibri"/>
                <a:cs typeface="Calibri"/>
              </a:rPr>
              <a:t>D</a:t>
            </a:r>
            <a:r>
              <a:rPr sz="1333" b="1" spc="-7" dirty="0">
                <a:latin typeface="Calibri"/>
                <a:cs typeface="Calibri"/>
              </a:rPr>
              <a:t>ataB  </a:t>
            </a:r>
            <a:r>
              <a:rPr sz="1333" b="1" dirty="0">
                <a:latin typeface="Calibri"/>
                <a:cs typeface="Calibri"/>
              </a:rPr>
              <a:t>addr</a:t>
            </a:r>
            <a:endParaRPr sz="1333">
              <a:latin typeface="Calibri"/>
              <a:cs typeface="Calibri"/>
            </a:endParaRPr>
          </a:p>
        </p:txBody>
      </p:sp>
      <p:grpSp>
        <p:nvGrpSpPr>
          <p:cNvPr id="104" name="object 104"/>
          <p:cNvGrpSpPr/>
          <p:nvPr/>
        </p:nvGrpSpPr>
        <p:grpSpPr>
          <a:xfrm>
            <a:off x="8883148" y="3009022"/>
            <a:ext cx="1117600" cy="2324100"/>
            <a:chOff x="8193406" y="2330386"/>
            <a:chExt cx="838200" cy="1743075"/>
          </a:xfrm>
        </p:grpSpPr>
        <p:sp>
          <p:nvSpPr>
            <p:cNvPr id="105" name="object 105"/>
            <p:cNvSpPr/>
            <p:nvPr/>
          </p:nvSpPr>
          <p:spPr>
            <a:xfrm>
              <a:off x="8937497" y="2344673"/>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106" name="object 106"/>
            <p:cNvSpPr/>
            <p:nvPr/>
          </p:nvSpPr>
          <p:spPr>
            <a:xfrm>
              <a:off x="82303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107" name="object 107"/>
            <p:cNvSpPr/>
            <p:nvPr/>
          </p:nvSpPr>
          <p:spPr>
            <a:xfrm>
              <a:off x="81934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grpSp>
      <p:sp>
        <p:nvSpPr>
          <p:cNvPr id="108" name="object 108"/>
          <p:cNvSpPr txBox="1"/>
          <p:nvPr/>
        </p:nvSpPr>
        <p:spPr>
          <a:xfrm>
            <a:off x="9512594" y="5375902"/>
            <a:ext cx="488527" cy="42648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W</a:t>
            </a: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a:p>
            <a:pPr marL="16933"/>
            <a:r>
              <a:rPr sz="1333" b="1" spc="-13" dirty="0">
                <a:latin typeface="Calibri"/>
                <a:cs typeface="Calibri"/>
              </a:rPr>
              <a:t>=*</a:t>
            </a:r>
            <a:endParaRPr sz="1333">
              <a:latin typeface="Calibri"/>
              <a:cs typeface="Calibri"/>
            </a:endParaRPr>
          </a:p>
        </p:txBody>
      </p:sp>
      <p:sp>
        <p:nvSpPr>
          <p:cNvPr id="109" name="object 109"/>
          <p:cNvSpPr/>
          <p:nvPr/>
        </p:nvSpPr>
        <p:spPr>
          <a:xfrm>
            <a:off x="9643622" y="2721241"/>
            <a:ext cx="231987" cy="612140"/>
          </a:xfrm>
          <a:custGeom>
            <a:avLst/>
            <a:gdLst/>
            <a:ahLst/>
            <a:cxnLst/>
            <a:rect l="l" t="t" r="r" b="b"/>
            <a:pathLst>
              <a:path w="173990" h="459105">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sp>
        <p:nvSpPr>
          <p:cNvPr id="110" name="object 110"/>
          <p:cNvSpPr txBox="1"/>
          <p:nvPr/>
        </p:nvSpPr>
        <p:spPr>
          <a:xfrm rot="10800000">
            <a:off x="9636414" y="3052723"/>
            <a:ext cx="166981" cy="144142"/>
          </a:xfrm>
          <a:prstGeom prst="rect">
            <a:avLst/>
          </a:prstGeom>
        </p:spPr>
        <p:txBody>
          <a:bodyPr vert="horz" wrap="square" lIns="0" tIns="0" rIns="0" bIns="0" rtlCol="0">
            <a:spAutoFit/>
          </a:bodyPr>
          <a:lstStyle/>
          <a:p>
            <a:pPr>
              <a:lnSpc>
                <a:spcPts val="1100"/>
              </a:lnSpc>
            </a:pPr>
            <a:r>
              <a:rPr sz="1133" spc="13" dirty="0">
                <a:latin typeface="Calibri"/>
                <a:cs typeface="Calibri"/>
              </a:rPr>
              <a:t>0</a:t>
            </a:r>
            <a:endParaRPr sz="1133">
              <a:latin typeface="Calibri"/>
              <a:cs typeface="Calibri"/>
            </a:endParaRPr>
          </a:p>
        </p:txBody>
      </p:sp>
      <p:sp>
        <p:nvSpPr>
          <p:cNvPr id="111" name="object 111"/>
          <p:cNvSpPr txBox="1"/>
          <p:nvPr/>
        </p:nvSpPr>
        <p:spPr>
          <a:xfrm>
            <a:off x="9666128" y="275535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2" name="object 112"/>
          <p:cNvGrpSpPr/>
          <p:nvPr/>
        </p:nvGrpSpPr>
        <p:grpSpPr>
          <a:xfrm>
            <a:off x="8348476" y="2811918"/>
            <a:ext cx="1315720" cy="779780"/>
            <a:chOff x="7792402" y="2182558"/>
            <a:chExt cx="986790" cy="584835"/>
          </a:xfrm>
        </p:grpSpPr>
        <p:sp>
          <p:nvSpPr>
            <p:cNvPr id="113" name="object 113"/>
            <p:cNvSpPr/>
            <p:nvPr/>
          </p:nvSpPr>
          <p:spPr>
            <a:xfrm>
              <a:off x="8631174" y="2448305"/>
              <a:ext cx="132715" cy="1905"/>
            </a:xfrm>
            <a:custGeom>
              <a:avLst/>
              <a:gdLst/>
              <a:ahLst/>
              <a:cxnLst/>
              <a:rect l="l" t="t" r="r" b="b"/>
              <a:pathLst>
                <a:path w="132715" h="1905">
                  <a:moveTo>
                    <a:pt x="-14287" y="762"/>
                  </a:moveTo>
                  <a:lnTo>
                    <a:pt x="146875" y="762"/>
                  </a:lnTo>
                </a:path>
              </a:pathLst>
            </a:custGeom>
            <a:ln w="30099">
              <a:solidFill>
                <a:srgbClr val="000000"/>
              </a:solidFill>
            </a:ln>
          </p:spPr>
          <p:txBody>
            <a:bodyPr wrap="square" lIns="0" tIns="0" rIns="0" bIns="0" rtlCol="0"/>
            <a:lstStyle/>
            <a:p>
              <a:endParaRPr sz="2400"/>
            </a:p>
          </p:txBody>
        </p:sp>
        <p:sp>
          <p:nvSpPr>
            <p:cNvPr id="114" name="object 114"/>
            <p:cNvSpPr/>
            <p:nvPr/>
          </p:nvSpPr>
          <p:spPr>
            <a:xfrm>
              <a:off x="7806690" y="2199893"/>
              <a:ext cx="15240" cy="553720"/>
            </a:xfrm>
            <a:custGeom>
              <a:avLst/>
              <a:gdLst/>
              <a:ahLst/>
              <a:cxnLst/>
              <a:rect l="l" t="t" r="r" b="b"/>
              <a:pathLst>
                <a:path w="15240" h="553719">
                  <a:moveTo>
                    <a:pt x="15240" y="0"/>
                  </a:moveTo>
                  <a:lnTo>
                    <a:pt x="0" y="553212"/>
                  </a:lnTo>
                </a:path>
              </a:pathLst>
            </a:custGeom>
            <a:ln w="28575">
              <a:solidFill>
                <a:srgbClr val="000000"/>
              </a:solidFill>
            </a:ln>
          </p:spPr>
          <p:txBody>
            <a:bodyPr wrap="square" lIns="0" tIns="0" rIns="0" bIns="0" rtlCol="0"/>
            <a:lstStyle/>
            <a:p>
              <a:endParaRPr sz="2400"/>
            </a:p>
          </p:txBody>
        </p:sp>
        <p:sp>
          <p:nvSpPr>
            <p:cNvPr id="115" name="object 115"/>
            <p:cNvSpPr/>
            <p:nvPr/>
          </p:nvSpPr>
          <p:spPr>
            <a:xfrm>
              <a:off x="7818882" y="2196845"/>
              <a:ext cx="932815" cy="3175"/>
            </a:xfrm>
            <a:custGeom>
              <a:avLst/>
              <a:gdLst/>
              <a:ahLst/>
              <a:cxnLst/>
              <a:rect l="l" t="t" r="r" b="b"/>
              <a:pathLst>
                <a:path w="932815" h="3175">
                  <a:moveTo>
                    <a:pt x="0" y="0"/>
                  </a:moveTo>
                  <a:lnTo>
                    <a:pt x="932688" y="3048"/>
                  </a:lnTo>
                </a:path>
              </a:pathLst>
            </a:custGeom>
            <a:ln w="28575">
              <a:solidFill>
                <a:srgbClr val="000000"/>
              </a:solidFill>
            </a:ln>
          </p:spPr>
          <p:txBody>
            <a:bodyPr wrap="square" lIns="0" tIns="0" rIns="0" bIns="0" rtlCol="0"/>
            <a:lstStyle/>
            <a:p>
              <a:endParaRPr sz="2400"/>
            </a:p>
          </p:txBody>
        </p:sp>
      </p:grpSp>
      <p:sp>
        <p:nvSpPr>
          <p:cNvPr id="116" name="object 116"/>
          <p:cNvSpPr txBox="1"/>
          <p:nvPr/>
        </p:nvSpPr>
        <p:spPr>
          <a:xfrm>
            <a:off x="8697672" y="5390186"/>
            <a:ext cx="655320" cy="42648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a:t>
            </a:r>
            <a:r>
              <a:rPr sz="1333" b="1" dirty="0">
                <a:latin typeface="Calibri"/>
                <a:cs typeface="Calibri"/>
              </a:rPr>
              <a:t>m</a:t>
            </a:r>
            <a:r>
              <a:rPr sz="1333" b="1" spc="-7" dirty="0">
                <a:latin typeface="Calibri"/>
                <a:cs typeface="Calibri"/>
              </a:rPr>
              <a:t>RW</a:t>
            </a:r>
            <a:endParaRPr sz="1333">
              <a:latin typeface="Calibri"/>
              <a:cs typeface="Calibri"/>
            </a:endParaRPr>
          </a:p>
          <a:p>
            <a:pPr marL="16933"/>
            <a:r>
              <a:rPr sz="1333" b="1" spc="-7" dirty="0">
                <a:latin typeface="Calibri"/>
                <a:cs typeface="Calibri"/>
              </a:rPr>
              <a:t>=Write</a:t>
            </a:r>
            <a:endParaRPr sz="1333">
              <a:latin typeface="Calibri"/>
              <a:cs typeface="Calibri"/>
            </a:endParaRPr>
          </a:p>
        </p:txBody>
      </p:sp>
      <p:grpSp>
        <p:nvGrpSpPr>
          <p:cNvPr id="117" name="object 117"/>
          <p:cNvGrpSpPr/>
          <p:nvPr/>
        </p:nvGrpSpPr>
        <p:grpSpPr>
          <a:xfrm>
            <a:off x="1274830" y="1035695"/>
            <a:ext cx="2831253" cy="2214880"/>
            <a:chOff x="2487167" y="850391"/>
            <a:chExt cx="2123440" cy="1661160"/>
          </a:xfrm>
        </p:grpSpPr>
        <p:pic>
          <p:nvPicPr>
            <p:cNvPr id="118" name="object 118"/>
            <p:cNvPicPr/>
            <p:nvPr/>
          </p:nvPicPr>
          <p:blipFill>
            <a:blip r:embed="rId2" cstate="print"/>
            <a:stretch>
              <a:fillRect/>
            </a:stretch>
          </p:blipFill>
          <p:spPr>
            <a:xfrm>
              <a:off x="2487167" y="850391"/>
              <a:ext cx="2122931" cy="1661159"/>
            </a:xfrm>
            <a:prstGeom prst="rect">
              <a:avLst/>
            </a:prstGeom>
          </p:spPr>
        </p:pic>
        <p:pic>
          <p:nvPicPr>
            <p:cNvPr id="119" name="object 119"/>
            <p:cNvPicPr/>
            <p:nvPr/>
          </p:nvPicPr>
          <p:blipFill>
            <a:blip r:embed="rId3" cstate="print"/>
            <a:stretch>
              <a:fillRect/>
            </a:stretch>
          </p:blipFill>
          <p:spPr>
            <a:xfrm>
              <a:off x="3319271" y="2289047"/>
              <a:ext cx="554735" cy="207263"/>
            </a:xfrm>
            <a:prstGeom prst="rect">
              <a:avLst/>
            </a:prstGeom>
          </p:spPr>
        </p:pic>
      </p:grpSp>
      <p:grpSp>
        <p:nvGrpSpPr>
          <p:cNvPr id="120" name="object 120"/>
          <p:cNvGrpSpPr/>
          <p:nvPr/>
        </p:nvGrpSpPr>
        <p:grpSpPr>
          <a:xfrm>
            <a:off x="1362203" y="1123076"/>
            <a:ext cx="8480213" cy="4328160"/>
            <a:chOff x="2552697" y="915927"/>
            <a:chExt cx="6360160" cy="3246120"/>
          </a:xfrm>
        </p:grpSpPr>
        <p:sp>
          <p:nvSpPr>
            <p:cNvPr id="121" name="object 121"/>
            <p:cNvSpPr/>
            <p:nvPr/>
          </p:nvSpPr>
          <p:spPr>
            <a:xfrm>
              <a:off x="2590797" y="954027"/>
              <a:ext cx="1915795" cy="1454150"/>
            </a:xfrm>
            <a:custGeom>
              <a:avLst/>
              <a:gdLst/>
              <a:ahLst/>
              <a:cxnLst/>
              <a:rect l="l" t="t" r="r" b="b"/>
              <a:pathLst>
                <a:path w="1915795" h="1454150">
                  <a:moveTo>
                    <a:pt x="874547" y="1435011"/>
                  </a:moveTo>
                  <a:lnTo>
                    <a:pt x="874204" y="1384545"/>
                  </a:lnTo>
                  <a:lnTo>
                    <a:pt x="873860" y="1334080"/>
                  </a:lnTo>
                  <a:lnTo>
                    <a:pt x="873516" y="1283615"/>
                  </a:lnTo>
                  <a:lnTo>
                    <a:pt x="873171" y="1233149"/>
                  </a:lnTo>
                  <a:lnTo>
                    <a:pt x="872827" y="1182683"/>
                  </a:lnTo>
                  <a:lnTo>
                    <a:pt x="872482" y="1132217"/>
                  </a:lnTo>
                  <a:lnTo>
                    <a:pt x="872138" y="1081751"/>
                  </a:lnTo>
                  <a:lnTo>
                    <a:pt x="871793" y="1031284"/>
                  </a:lnTo>
                  <a:lnTo>
                    <a:pt x="871449" y="980817"/>
                  </a:lnTo>
                  <a:lnTo>
                    <a:pt x="871105" y="930349"/>
                  </a:lnTo>
                  <a:lnTo>
                    <a:pt x="870762" y="879881"/>
                  </a:lnTo>
                  <a:lnTo>
                    <a:pt x="1162278" y="879881"/>
                  </a:lnTo>
                  <a:lnTo>
                    <a:pt x="1582508" y="706170"/>
                  </a:lnTo>
                  <a:lnTo>
                    <a:pt x="1915667" y="709955"/>
                  </a:lnTo>
                  <a:lnTo>
                    <a:pt x="1911883" y="0"/>
                  </a:lnTo>
                  <a:lnTo>
                    <a:pt x="15151" y="11328"/>
                  </a:lnTo>
                  <a:lnTo>
                    <a:pt x="0" y="1453895"/>
                  </a:lnTo>
                  <a:lnTo>
                    <a:pt x="552742" y="1453895"/>
                  </a:lnTo>
                </a:path>
              </a:pathLst>
            </a:custGeom>
            <a:ln w="76200">
              <a:solidFill>
                <a:srgbClr val="D7E055"/>
              </a:solidFill>
            </a:ln>
          </p:spPr>
          <p:txBody>
            <a:bodyPr wrap="square" lIns="0" tIns="0" rIns="0" bIns="0" rtlCol="0"/>
            <a:lstStyle/>
            <a:p>
              <a:endParaRPr sz="2400"/>
            </a:p>
          </p:txBody>
        </p:sp>
        <p:pic>
          <p:nvPicPr>
            <p:cNvPr id="122" name="object 122"/>
            <p:cNvPicPr/>
            <p:nvPr/>
          </p:nvPicPr>
          <p:blipFill>
            <a:blip r:embed="rId4" cstate="print"/>
            <a:stretch>
              <a:fillRect/>
            </a:stretch>
          </p:blipFill>
          <p:spPr>
            <a:xfrm>
              <a:off x="4585715" y="3488435"/>
              <a:ext cx="542543" cy="207263"/>
            </a:xfrm>
            <a:prstGeom prst="rect">
              <a:avLst/>
            </a:prstGeom>
          </p:spPr>
        </p:pic>
        <p:sp>
          <p:nvSpPr>
            <p:cNvPr id="123" name="object 123"/>
            <p:cNvSpPr/>
            <p:nvPr/>
          </p:nvSpPr>
          <p:spPr>
            <a:xfrm>
              <a:off x="4651248" y="3592067"/>
              <a:ext cx="373380" cy="0"/>
            </a:xfrm>
            <a:custGeom>
              <a:avLst/>
              <a:gdLst/>
              <a:ahLst/>
              <a:cxnLst/>
              <a:rect l="l" t="t" r="r" b="b"/>
              <a:pathLst>
                <a:path w="373379">
                  <a:moveTo>
                    <a:pt x="0" y="0"/>
                  </a:moveTo>
                  <a:lnTo>
                    <a:pt x="373380" y="0"/>
                  </a:lnTo>
                </a:path>
              </a:pathLst>
            </a:custGeom>
            <a:ln w="76200">
              <a:solidFill>
                <a:srgbClr val="D7E055"/>
              </a:solidFill>
            </a:ln>
          </p:spPr>
          <p:txBody>
            <a:bodyPr wrap="square" lIns="0" tIns="0" rIns="0" bIns="0" rtlCol="0"/>
            <a:lstStyle/>
            <a:p>
              <a:endParaRPr sz="2400"/>
            </a:p>
          </p:txBody>
        </p:sp>
        <p:pic>
          <p:nvPicPr>
            <p:cNvPr id="124" name="object 124"/>
            <p:cNvPicPr/>
            <p:nvPr/>
          </p:nvPicPr>
          <p:blipFill>
            <a:blip r:embed="rId5" cstate="print"/>
            <a:stretch>
              <a:fillRect/>
            </a:stretch>
          </p:blipFill>
          <p:spPr>
            <a:xfrm>
              <a:off x="4376927" y="2468879"/>
              <a:ext cx="384047" cy="207263"/>
            </a:xfrm>
            <a:prstGeom prst="rect">
              <a:avLst/>
            </a:prstGeom>
          </p:spPr>
        </p:pic>
        <p:sp>
          <p:nvSpPr>
            <p:cNvPr id="125" name="object 125"/>
            <p:cNvSpPr/>
            <p:nvPr/>
          </p:nvSpPr>
          <p:spPr>
            <a:xfrm>
              <a:off x="4480560" y="2572511"/>
              <a:ext cx="177165" cy="0"/>
            </a:xfrm>
            <a:custGeom>
              <a:avLst/>
              <a:gdLst/>
              <a:ahLst/>
              <a:cxnLst/>
              <a:rect l="l" t="t" r="r" b="b"/>
              <a:pathLst>
                <a:path w="177164">
                  <a:moveTo>
                    <a:pt x="0" y="0"/>
                  </a:moveTo>
                  <a:lnTo>
                    <a:pt x="176784" y="0"/>
                  </a:lnTo>
                </a:path>
              </a:pathLst>
            </a:custGeom>
            <a:ln w="76200">
              <a:solidFill>
                <a:srgbClr val="D7E055"/>
              </a:solidFill>
            </a:ln>
          </p:spPr>
          <p:txBody>
            <a:bodyPr wrap="square" lIns="0" tIns="0" rIns="0" bIns="0" rtlCol="0"/>
            <a:lstStyle/>
            <a:p>
              <a:endParaRPr sz="2400"/>
            </a:p>
          </p:txBody>
        </p:sp>
        <p:pic>
          <p:nvPicPr>
            <p:cNvPr id="126" name="object 126"/>
            <p:cNvPicPr/>
            <p:nvPr/>
          </p:nvPicPr>
          <p:blipFill>
            <a:blip r:embed="rId6" cstate="print"/>
            <a:stretch>
              <a:fillRect/>
            </a:stretch>
          </p:blipFill>
          <p:spPr>
            <a:xfrm>
              <a:off x="4539995" y="2478024"/>
              <a:ext cx="1098803" cy="207263"/>
            </a:xfrm>
            <a:prstGeom prst="rect">
              <a:avLst/>
            </a:prstGeom>
          </p:spPr>
        </p:pic>
        <p:sp>
          <p:nvSpPr>
            <p:cNvPr id="127" name="object 127"/>
            <p:cNvSpPr/>
            <p:nvPr/>
          </p:nvSpPr>
          <p:spPr>
            <a:xfrm>
              <a:off x="4643627" y="2581655"/>
              <a:ext cx="891540" cy="0"/>
            </a:xfrm>
            <a:custGeom>
              <a:avLst/>
              <a:gdLst/>
              <a:ahLst/>
              <a:cxnLst/>
              <a:rect l="l" t="t" r="r" b="b"/>
              <a:pathLst>
                <a:path w="891539">
                  <a:moveTo>
                    <a:pt x="0" y="0"/>
                  </a:moveTo>
                  <a:lnTo>
                    <a:pt x="891540" y="0"/>
                  </a:lnTo>
                </a:path>
              </a:pathLst>
            </a:custGeom>
            <a:ln w="76200">
              <a:solidFill>
                <a:srgbClr val="D7E055"/>
              </a:solidFill>
            </a:ln>
          </p:spPr>
          <p:txBody>
            <a:bodyPr wrap="square" lIns="0" tIns="0" rIns="0" bIns="0" rtlCol="0"/>
            <a:lstStyle/>
            <a:p>
              <a:endParaRPr sz="2400"/>
            </a:p>
          </p:txBody>
        </p:sp>
        <p:pic>
          <p:nvPicPr>
            <p:cNvPr id="128" name="object 128"/>
            <p:cNvPicPr/>
            <p:nvPr/>
          </p:nvPicPr>
          <p:blipFill>
            <a:blip r:embed="rId6" cstate="print"/>
            <a:stretch>
              <a:fillRect/>
            </a:stretch>
          </p:blipFill>
          <p:spPr>
            <a:xfrm>
              <a:off x="4546092" y="2266188"/>
              <a:ext cx="1098803" cy="207263"/>
            </a:xfrm>
            <a:prstGeom prst="rect">
              <a:avLst/>
            </a:prstGeom>
          </p:spPr>
        </p:pic>
        <p:sp>
          <p:nvSpPr>
            <p:cNvPr id="129" name="object 129"/>
            <p:cNvSpPr/>
            <p:nvPr/>
          </p:nvSpPr>
          <p:spPr>
            <a:xfrm>
              <a:off x="4649723" y="2369819"/>
              <a:ext cx="891540" cy="0"/>
            </a:xfrm>
            <a:custGeom>
              <a:avLst/>
              <a:gdLst/>
              <a:ahLst/>
              <a:cxnLst/>
              <a:rect l="l" t="t" r="r" b="b"/>
              <a:pathLst>
                <a:path w="891539">
                  <a:moveTo>
                    <a:pt x="0" y="0"/>
                  </a:moveTo>
                  <a:lnTo>
                    <a:pt x="891540" y="0"/>
                  </a:lnTo>
                </a:path>
              </a:pathLst>
            </a:custGeom>
            <a:ln w="76200">
              <a:solidFill>
                <a:srgbClr val="D7E055"/>
              </a:solidFill>
            </a:ln>
          </p:spPr>
          <p:txBody>
            <a:bodyPr wrap="square" lIns="0" tIns="0" rIns="0" bIns="0" rtlCol="0"/>
            <a:lstStyle/>
            <a:p>
              <a:endParaRPr sz="2400"/>
            </a:p>
          </p:txBody>
        </p:sp>
        <p:pic>
          <p:nvPicPr>
            <p:cNvPr id="130" name="object 130"/>
            <p:cNvPicPr/>
            <p:nvPr/>
          </p:nvPicPr>
          <p:blipFill>
            <a:blip r:embed="rId7" cstate="print"/>
            <a:stretch>
              <a:fillRect/>
            </a:stretch>
          </p:blipFill>
          <p:spPr>
            <a:xfrm>
              <a:off x="4535424" y="2305811"/>
              <a:ext cx="211835" cy="1856231"/>
            </a:xfrm>
            <a:prstGeom prst="rect">
              <a:avLst/>
            </a:prstGeom>
          </p:spPr>
        </p:pic>
        <p:sp>
          <p:nvSpPr>
            <p:cNvPr id="131" name="object 131"/>
            <p:cNvSpPr/>
            <p:nvPr/>
          </p:nvSpPr>
          <p:spPr>
            <a:xfrm>
              <a:off x="4639057" y="2371344"/>
              <a:ext cx="5080" cy="1687830"/>
            </a:xfrm>
            <a:custGeom>
              <a:avLst/>
              <a:gdLst/>
              <a:ahLst/>
              <a:cxnLst/>
              <a:rect l="l" t="t" r="r" b="b"/>
              <a:pathLst>
                <a:path w="5079" h="1687829">
                  <a:moveTo>
                    <a:pt x="4584" y="0"/>
                  </a:moveTo>
                  <a:lnTo>
                    <a:pt x="0" y="1687372"/>
                  </a:lnTo>
                </a:path>
              </a:pathLst>
            </a:custGeom>
            <a:ln w="76200">
              <a:solidFill>
                <a:srgbClr val="D7E055"/>
              </a:solidFill>
            </a:ln>
          </p:spPr>
          <p:txBody>
            <a:bodyPr wrap="square" lIns="0" tIns="0" rIns="0" bIns="0" rtlCol="0"/>
            <a:lstStyle/>
            <a:p>
              <a:endParaRPr sz="2400"/>
            </a:p>
          </p:txBody>
        </p:sp>
        <p:pic>
          <p:nvPicPr>
            <p:cNvPr id="132" name="object 132"/>
            <p:cNvPicPr/>
            <p:nvPr/>
          </p:nvPicPr>
          <p:blipFill>
            <a:blip r:embed="rId6" cstate="print"/>
            <a:stretch>
              <a:fillRect/>
            </a:stretch>
          </p:blipFill>
          <p:spPr>
            <a:xfrm>
              <a:off x="4535423" y="2683764"/>
              <a:ext cx="1098803" cy="207263"/>
            </a:xfrm>
            <a:prstGeom prst="rect">
              <a:avLst/>
            </a:prstGeom>
          </p:spPr>
        </p:pic>
        <p:sp>
          <p:nvSpPr>
            <p:cNvPr id="133" name="object 133"/>
            <p:cNvSpPr/>
            <p:nvPr/>
          </p:nvSpPr>
          <p:spPr>
            <a:xfrm>
              <a:off x="4639055" y="2787395"/>
              <a:ext cx="891540" cy="0"/>
            </a:xfrm>
            <a:custGeom>
              <a:avLst/>
              <a:gdLst/>
              <a:ahLst/>
              <a:cxnLst/>
              <a:rect l="l" t="t" r="r" b="b"/>
              <a:pathLst>
                <a:path w="891539">
                  <a:moveTo>
                    <a:pt x="0" y="0"/>
                  </a:moveTo>
                  <a:lnTo>
                    <a:pt x="891540" y="0"/>
                  </a:lnTo>
                </a:path>
              </a:pathLst>
            </a:custGeom>
            <a:ln w="76200">
              <a:solidFill>
                <a:srgbClr val="D7E055"/>
              </a:solidFill>
            </a:ln>
          </p:spPr>
          <p:txBody>
            <a:bodyPr wrap="square" lIns="0" tIns="0" rIns="0" bIns="0" rtlCol="0"/>
            <a:lstStyle/>
            <a:p>
              <a:endParaRPr sz="2400"/>
            </a:p>
          </p:txBody>
        </p:sp>
        <p:sp>
          <p:nvSpPr>
            <p:cNvPr id="134" name="object 134"/>
            <p:cNvSpPr/>
            <p:nvPr/>
          </p:nvSpPr>
          <p:spPr>
            <a:xfrm>
              <a:off x="3384804" y="2392680"/>
              <a:ext cx="386080" cy="0"/>
            </a:xfrm>
            <a:custGeom>
              <a:avLst/>
              <a:gdLst/>
              <a:ahLst/>
              <a:cxnLst/>
              <a:rect l="l" t="t" r="r" b="b"/>
              <a:pathLst>
                <a:path w="386079">
                  <a:moveTo>
                    <a:pt x="0" y="0"/>
                  </a:moveTo>
                  <a:lnTo>
                    <a:pt x="385572" y="0"/>
                  </a:lnTo>
                </a:path>
              </a:pathLst>
            </a:custGeom>
            <a:ln w="76200">
              <a:solidFill>
                <a:srgbClr val="D7E055"/>
              </a:solidFill>
            </a:ln>
          </p:spPr>
          <p:txBody>
            <a:bodyPr wrap="square" lIns="0" tIns="0" rIns="0" bIns="0" rtlCol="0"/>
            <a:lstStyle/>
            <a:p>
              <a:endParaRPr sz="2400"/>
            </a:p>
          </p:txBody>
        </p:sp>
        <p:pic>
          <p:nvPicPr>
            <p:cNvPr id="135" name="object 135"/>
            <p:cNvPicPr/>
            <p:nvPr/>
          </p:nvPicPr>
          <p:blipFill>
            <a:blip r:embed="rId8" cstate="print"/>
            <a:stretch>
              <a:fillRect/>
            </a:stretch>
          </p:blipFill>
          <p:spPr>
            <a:xfrm>
              <a:off x="5533644" y="2866644"/>
              <a:ext cx="1808987" cy="851915"/>
            </a:xfrm>
            <a:prstGeom prst="rect">
              <a:avLst/>
            </a:prstGeom>
          </p:spPr>
        </p:pic>
        <p:sp>
          <p:nvSpPr>
            <p:cNvPr id="136" name="object 136"/>
            <p:cNvSpPr/>
            <p:nvPr/>
          </p:nvSpPr>
          <p:spPr>
            <a:xfrm>
              <a:off x="5599176" y="2970272"/>
              <a:ext cx="1676400" cy="645160"/>
            </a:xfrm>
            <a:custGeom>
              <a:avLst/>
              <a:gdLst/>
              <a:ahLst/>
              <a:cxnLst/>
              <a:rect l="l" t="t" r="r" b="b"/>
              <a:pathLst>
                <a:path w="1676400" h="645160">
                  <a:moveTo>
                    <a:pt x="0" y="634961"/>
                  </a:moveTo>
                  <a:lnTo>
                    <a:pt x="1172679" y="644651"/>
                  </a:lnTo>
                  <a:lnTo>
                    <a:pt x="1172679" y="121183"/>
                  </a:lnTo>
                  <a:lnTo>
                    <a:pt x="1345958" y="116331"/>
                  </a:lnTo>
                  <a:lnTo>
                    <a:pt x="1491030" y="4851"/>
                  </a:lnTo>
                  <a:lnTo>
                    <a:pt x="1676400" y="0"/>
                  </a:lnTo>
                </a:path>
              </a:pathLst>
            </a:custGeom>
            <a:ln w="76200">
              <a:solidFill>
                <a:srgbClr val="D7E055"/>
              </a:solidFill>
            </a:ln>
          </p:spPr>
          <p:txBody>
            <a:bodyPr wrap="square" lIns="0" tIns="0" rIns="0" bIns="0" rtlCol="0"/>
            <a:lstStyle/>
            <a:p>
              <a:endParaRPr sz="2400"/>
            </a:p>
          </p:txBody>
        </p:sp>
        <p:pic>
          <p:nvPicPr>
            <p:cNvPr id="137" name="object 137"/>
            <p:cNvPicPr/>
            <p:nvPr/>
          </p:nvPicPr>
          <p:blipFill>
            <a:blip r:embed="rId9" cstate="print"/>
            <a:stretch>
              <a:fillRect/>
            </a:stretch>
          </p:blipFill>
          <p:spPr>
            <a:xfrm>
              <a:off x="6335268" y="2429255"/>
              <a:ext cx="1082027" cy="207263"/>
            </a:xfrm>
            <a:prstGeom prst="rect">
              <a:avLst/>
            </a:prstGeom>
          </p:spPr>
        </p:pic>
        <p:sp>
          <p:nvSpPr>
            <p:cNvPr id="138" name="object 138"/>
            <p:cNvSpPr/>
            <p:nvPr/>
          </p:nvSpPr>
          <p:spPr>
            <a:xfrm>
              <a:off x="6438900" y="2532888"/>
              <a:ext cx="875030" cy="0"/>
            </a:xfrm>
            <a:custGeom>
              <a:avLst/>
              <a:gdLst/>
              <a:ahLst/>
              <a:cxnLst/>
              <a:rect l="l" t="t" r="r" b="b"/>
              <a:pathLst>
                <a:path w="875029">
                  <a:moveTo>
                    <a:pt x="0" y="0"/>
                  </a:moveTo>
                  <a:lnTo>
                    <a:pt x="874776" y="0"/>
                  </a:lnTo>
                </a:path>
              </a:pathLst>
            </a:custGeom>
            <a:ln w="76200">
              <a:solidFill>
                <a:srgbClr val="D7E055"/>
              </a:solidFill>
            </a:ln>
          </p:spPr>
          <p:txBody>
            <a:bodyPr wrap="square" lIns="0" tIns="0" rIns="0" bIns="0" rtlCol="0"/>
            <a:lstStyle/>
            <a:p>
              <a:endParaRPr sz="2400"/>
            </a:p>
          </p:txBody>
        </p:sp>
        <p:pic>
          <p:nvPicPr>
            <p:cNvPr id="139" name="object 139"/>
            <p:cNvPicPr/>
            <p:nvPr/>
          </p:nvPicPr>
          <p:blipFill>
            <a:blip r:embed="rId10" cstate="print"/>
            <a:stretch>
              <a:fillRect/>
            </a:stretch>
          </p:blipFill>
          <p:spPr>
            <a:xfrm>
              <a:off x="7211568" y="2683764"/>
              <a:ext cx="591310" cy="413003"/>
            </a:xfrm>
            <a:prstGeom prst="rect">
              <a:avLst/>
            </a:prstGeom>
          </p:spPr>
        </p:pic>
        <p:sp>
          <p:nvSpPr>
            <p:cNvPr id="140" name="object 140"/>
            <p:cNvSpPr/>
            <p:nvPr/>
          </p:nvSpPr>
          <p:spPr>
            <a:xfrm>
              <a:off x="7294030" y="2787873"/>
              <a:ext cx="405765" cy="209550"/>
            </a:xfrm>
            <a:custGeom>
              <a:avLst/>
              <a:gdLst/>
              <a:ahLst/>
              <a:cxnLst/>
              <a:rect l="l" t="t" r="r" b="b"/>
              <a:pathLst>
                <a:path w="405765" h="209550">
                  <a:moveTo>
                    <a:pt x="0" y="209295"/>
                  </a:moveTo>
                  <a:lnTo>
                    <a:pt x="405752" y="0"/>
                  </a:lnTo>
                </a:path>
              </a:pathLst>
            </a:custGeom>
            <a:ln w="76200">
              <a:solidFill>
                <a:srgbClr val="D7E055"/>
              </a:solidFill>
            </a:ln>
          </p:spPr>
          <p:txBody>
            <a:bodyPr wrap="square" lIns="0" tIns="0" rIns="0" bIns="0" rtlCol="0"/>
            <a:lstStyle/>
            <a:p>
              <a:endParaRPr sz="2400"/>
            </a:p>
          </p:txBody>
        </p:sp>
        <p:pic>
          <p:nvPicPr>
            <p:cNvPr id="141" name="object 141"/>
            <p:cNvPicPr/>
            <p:nvPr/>
          </p:nvPicPr>
          <p:blipFill>
            <a:blip r:embed="rId11" cstate="print"/>
            <a:stretch>
              <a:fillRect/>
            </a:stretch>
          </p:blipFill>
          <p:spPr>
            <a:xfrm>
              <a:off x="7591044" y="2679192"/>
              <a:ext cx="431291" cy="207263"/>
            </a:xfrm>
            <a:prstGeom prst="rect">
              <a:avLst/>
            </a:prstGeom>
          </p:spPr>
        </p:pic>
        <p:sp>
          <p:nvSpPr>
            <p:cNvPr id="142" name="object 142"/>
            <p:cNvSpPr/>
            <p:nvPr/>
          </p:nvSpPr>
          <p:spPr>
            <a:xfrm>
              <a:off x="7656575" y="2782823"/>
              <a:ext cx="262255" cy="0"/>
            </a:xfrm>
            <a:custGeom>
              <a:avLst/>
              <a:gdLst/>
              <a:ahLst/>
              <a:cxnLst/>
              <a:rect l="l" t="t" r="r" b="b"/>
              <a:pathLst>
                <a:path w="262254">
                  <a:moveTo>
                    <a:pt x="0" y="0"/>
                  </a:moveTo>
                  <a:lnTo>
                    <a:pt x="262128" y="0"/>
                  </a:lnTo>
                </a:path>
              </a:pathLst>
            </a:custGeom>
            <a:ln w="76200">
              <a:solidFill>
                <a:srgbClr val="D7E055"/>
              </a:solidFill>
            </a:ln>
          </p:spPr>
          <p:txBody>
            <a:bodyPr wrap="square" lIns="0" tIns="0" rIns="0" bIns="0" rtlCol="0"/>
            <a:lstStyle/>
            <a:p>
              <a:endParaRPr sz="2400"/>
            </a:p>
          </p:txBody>
        </p:sp>
        <p:sp>
          <p:nvSpPr>
            <p:cNvPr id="143" name="object 143"/>
            <p:cNvSpPr/>
            <p:nvPr/>
          </p:nvSpPr>
          <p:spPr>
            <a:xfrm>
              <a:off x="8850630" y="2562412"/>
              <a:ext cx="19685" cy="1490345"/>
            </a:xfrm>
            <a:custGeom>
              <a:avLst/>
              <a:gdLst/>
              <a:ahLst/>
              <a:cxnLst/>
              <a:rect l="l" t="t" r="r" b="b"/>
              <a:pathLst>
                <a:path w="19684" h="1490345">
                  <a:moveTo>
                    <a:pt x="0" y="1489964"/>
                  </a:moveTo>
                  <a:lnTo>
                    <a:pt x="19202" y="0"/>
                  </a:lnTo>
                </a:path>
              </a:pathLst>
            </a:custGeom>
            <a:ln w="28575">
              <a:solidFill>
                <a:srgbClr val="000000"/>
              </a:solidFill>
            </a:ln>
          </p:spPr>
          <p:txBody>
            <a:bodyPr wrap="square" lIns="0" tIns="0" rIns="0" bIns="0" rtlCol="0"/>
            <a:lstStyle/>
            <a:p>
              <a:endParaRPr sz="2400"/>
            </a:p>
          </p:txBody>
        </p:sp>
        <p:sp>
          <p:nvSpPr>
            <p:cNvPr id="144" name="object 144"/>
            <p:cNvSpPr/>
            <p:nvPr/>
          </p:nvSpPr>
          <p:spPr>
            <a:xfrm>
              <a:off x="8826802" y="2490975"/>
              <a:ext cx="85725" cy="86360"/>
            </a:xfrm>
            <a:custGeom>
              <a:avLst/>
              <a:gdLst/>
              <a:ahLst/>
              <a:cxnLst/>
              <a:rect l="l" t="t" r="r" b="b"/>
              <a:pathLst>
                <a:path w="85725" h="86360">
                  <a:moveTo>
                    <a:pt x="43954" y="0"/>
                  </a:moveTo>
                  <a:lnTo>
                    <a:pt x="0" y="85166"/>
                  </a:lnTo>
                  <a:lnTo>
                    <a:pt x="85712" y="86271"/>
                  </a:lnTo>
                  <a:lnTo>
                    <a:pt x="43954" y="0"/>
                  </a:lnTo>
                  <a:close/>
                </a:path>
              </a:pathLst>
            </a:custGeom>
            <a:solidFill>
              <a:srgbClr val="000000"/>
            </a:solidFill>
          </p:spPr>
          <p:txBody>
            <a:bodyPr wrap="square" lIns="0" tIns="0" rIns="0" bIns="0" rtlCol="0"/>
            <a:lstStyle/>
            <a:p>
              <a:endParaRPr sz="2400"/>
            </a:p>
          </p:txBody>
        </p:sp>
        <p:sp>
          <p:nvSpPr>
            <p:cNvPr id="145" name="object 145"/>
            <p:cNvSpPr/>
            <p:nvPr/>
          </p:nvSpPr>
          <p:spPr>
            <a:xfrm>
              <a:off x="6555486" y="2881122"/>
              <a:ext cx="3175" cy="457200"/>
            </a:xfrm>
            <a:custGeom>
              <a:avLst/>
              <a:gdLst/>
              <a:ahLst/>
              <a:cxnLst/>
              <a:rect l="l" t="t" r="r" b="b"/>
              <a:pathLst>
                <a:path w="3175" h="457200">
                  <a:moveTo>
                    <a:pt x="3048" y="0"/>
                  </a:moveTo>
                  <a:lnTo>
                    <a:pt x="0" y="457200"/>
                  </a:lnTo>
                </a:path>
              </a:pathLst>
            </a:custGeom>
            <a:ln w="28575">
              <a:solidFill>
                <a:srgbClr val="000000"/>
              </a:solidFill>
            </a:ln>
          </p:spPr>
          <p:txBody>
            <a:bodyPr wrap="square" lIns="0" tIns="0" rIns="0" bIns="0" rtlCol="0"/>
            <a:lstStyle/>
            <a:p>
              <a:endParaRPr sz="2400"/>
            </a:p>
          </p:txBody>
        </p:sp>
        <p:sp>
          <p:nvSpPr>
            <p:cNvPr id="146" name="object 146"/>
            <p:cNvSpPr/>
            <p:nvPr/>
          </p:nvSpPr>
          <p:spPr>
            <a:xfrm>
              <a:off x="6553962" y="3350514"/>
              <a:ext cx="1205865" cy="9525"/>
            </a:xfrm>
            <a:custGeom>
              <a:avLst/>
              <a:gdLst/>
              <a:ahLst/>
              <a:cxnLst/>
              <a:rect l="l" t="t" r="r" b="b"/>
              <a:pathLst>
                <a:path w="1205865" h="9525">
                  <a:moveTo>
                    <a:pt x="0" y="0"/>
                  </a:moveTo>
                  <a:lnTo>
                    <a:pt x="1205484" y="9144"/>
                  </a:lnTo>
                </a:path>
              </a:pathLst>
            </a:custGeom>
            <a:ln w="25399">
              <a:solidFill>
                <a:srgbClr val="000000"/>
              </a:solidFill>
            </a:ln>
          </p:spPr>
          <p:txBody>
            <a:bodyPr wrap="square" lIns="0" tIns="0" rIns="0" bIns="0" rtlCol="0"/>
            <a:lstStyle/>
            <a:p>
              <a:endParaRPr sz="2400"/>
            </a:p>
          </p:txBody>
        </p:sp>
        <p:sp>
          <p:nvSpPr>
            <p:cNvPr id="147" name="object 147"/>
            <p:cNvSpPr/>
            <p:nvPr/>
          </p:nvSpPr>
          <p:spPr>
            <a:xfrm>
              <a:off x="7768589" y="3199638"/>
              <a:ext cx="85725" cy="0"/>
            </a:xfrm>
            <a:custGeom>
              <a:avLst/>
              <a:gdLst/>
              <a:ahLst/>
              <a:cxnLst/>
              <a:rect l="l" t="t" r="r" b="b"/>
              <a:pathLst>
                <a:path w="85725">
                  <a:moveTo>
                    <a:pt x="0" y="0"/>
                  </a:moveTo>
                  <a:lnTo>
                    <a:pt x="85356" y="0"/>
                  </a:lnTo>
                </a:path>
              </a:pathLst>
            </a:custGeom>
            <a:ln w="28575">
              <a:solidFill>
                <a:srgbClr val="000000"/>
              </a:solidFill>
            </a:ln>
          </p:spPr>
          <p:txBody>
            <a:bodyPr wrap="square" lIns="0" tIns="0" rIns="0" bIns="0" rtlCol="0"/>
            <a:lstStyle/>
            <a:p>
              <a:endParaRPr sz="2400"/>
            </a:p>
          </p:txBody>
        </p:sp>
        <p:sp>
          <p:nvSpPr>
            <p:cNvPr id="148" name="object 148"/>
            <p:cNvSpPr/>
            <p:nvPr/>
          </p:nvSpPr>
          <p:spPr>
            <a:xfrm>
              <a:off x="7839659" y="31567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49" name="object 149"/>
            <p:cNvSpPr/>
            <p:nvPr/>
          </p:nvSpPr>
          <p:spPr>
            <a:xfrm>
              <a:off x="7767066" y="3207257"/>
              <a:ext cx="3175" cy="149860"/>
            </a:xfrm>
            <a:custGeom>
              <a:avLst/>
              <a:gdLst/>
              <a:ahLst/>
              <a:cxnLst/>
              <a:rect l="l" t="t" r="r" b="b"/>
              <a:pathLst>
                <a:path w="3175" h="149860">
                  <a:moveTo>
                    <a:pt x="1524" y="-14287"/>
                  </a:moveTo>
                  <a:lnTo>
                    <a:pt x="1524" y="163639"/>
                  </a:lnTo>
                </a:path>
              </a:pathLst>
            </a:custGeom>
            <a:ln w="31623">
              <a:solidFill>
                <a:srgbClr val="000000"/>
              </a:solidFill>
            </a:ln>
          </p:spPr>
          <p:txBody>
            <a:bodyPr wrap="square" lIns="0" tIns="0" rIns="0" bIns="0" rtlCol="0"/>
            <a:lstStyle/>
            <a:p>
              <a:endParaRPr sz="2400"/>
            </a:p>
          </p:txBody>
        </p:sp>
      </p:grpSp>
      <p:sp>
        <p:nvSpPr>
          <p:cNvPr id="150" name="object 150"/>
          <p:cNvSpPr txBox="1"/>
          <p:nvPr/>
        </p:nvSpPr>
        <p:spPr>
          <a:xfrm>
            <a:off x="8579412" y="3782413"/>
            <a:ext cx="708660" cy="465085"/>
          </a:xfrm>
          <a:prstGeom prst="rect">
            <a:avLst/>
          </a:prstGeom>
        </p:spPr>
        <p:txBody>
          <a:bodyPr vert="horz" wrap="square" lIns="0" tIns="21167" rIns="0" bIns="0" rtlCol="0">
            <a:spAutoFit/>
          </a:bodyPr>
          <a:lstStyle/>
          <a:p>
            <a:pPr marL="143930">
              <a:spcBef>
                <a:spcPts val="167"/>
              </a:spcBef>
            </a:pPr>
            <a:r>
              <a:rPr sz="1467" b="1" spc="20" dirty="0">
                <a:latin typeface="Calibri"/>
                <a:cs typeface="Calibri"/>
              </a:rPr>
              <a:t>DMEM</a:t>
            </a:r>
            <a:endParaRPr sz="1467">
              <a:latin typeface="Calibri"/>
              <a:cs typeface="Calibri"/>
            </a:endParaRPr>
          </a:p>
          <a:p>
            <a:pPr marL="16933">
              <a:spcBef>
                <a:spcPts val="53"/>
              </a:spcBef>
            </a:pPr>
            <a:r>
              <a:rPr sz="1333" b="1" spc="-7" dirty="0">
                <a:latin typeface="Calibri"/>
                <a:cs typeface="Calibri"/>
              </a:rPr>
              <a:t>DataW</a:t>
            </a:r>
            <a:endParaRPr sz="1333">
              <a:latin typeface="Calibri"/>
              <a:cs typeface="Calibri"/>
            </a:endParaRPr>
          </a:p>
        </p:txBody>
      </p:sp>
      <p:sp>
        <p:nvSpPr>
          <p:cNvPr id="151" name="object 151"/>
          <p:cNvSpPr txBox="1"/>
          <p:nvPr/>
        </p:nvSpPr>
        <p:spPr>
          <a:xfrm>
            <a:off x="9445757" y="3204856"/>
            <a:ext cx="179793" cy="395393"/>
          </a:xfrm>
          <a:prstGeom prst="rect">
            <a:avLst/>
          </a:prstGeom>
        </p:spPr>
        <p:txBody>
          <a:bodyPr vert="vert270" wrap="square" lIns="0" tIns="0" rIns="0" bIns="0" rtlCol="0">
            <a:spAutoFit/>
          </a:bodyPr>
          <a:lstStyle/>
          <a:p>
            <a:pPr marL="16933">
              <a:lnSpc>
                <a:spcPts val="1393"/>
              </a:lnSpc>
            </a:pPr>
            <a:r>
              <a:rPr sz="1333" b="1" spc="7" dirty="0">
                <a:latin typeface="Calibri"/>
                <a:cs typeface="Calibri"/>
              </a:rPr>
              <a:t>m</a:t>
            </a:r>
            <a:r>
              <a:rPr sz="1333" b="1" dirty="0">
                <a:latin typeface="Calibri"/>
                <a:cs typeface="Calibri"/>
              </a:rPr>
              <a:t>em</a:t>
            </a:r>
            <a:endParaRPr sz="1333">
              <a:latin typeface="Calibri"/>
              <a:cs typeface="Calibri"/>
            </a:endParaRPr>
          </a:p>
        </p:txBody>
      </p:sp>
      <p:grpSp>
        <p:nvGrpSpPr>
          <p:cNvPr id="152" name="object 152"/>
          <p:cNvGrpSpPr/>
          <p:nvPr/>
        </p:nvGrpSpPr>
        <p:grpSpPr>
          <a:xfrm>
            <a:off x="4901951" y="3205871"/>
            <a:ext cx="5015653" cy="2217419"/>
            <a:chOff x="5207508" y="2478023"/>
            <a:chExt cx="3761740" cy="1663064"/>
          </a:xfrm>
        </p:grpSpPr>
        <p:pic>
          <p:nvPicPr>
            <p:cNvPr id="153" name="object 153"/>
            <p:cNvPicPr/>
            <p:nvPr/>
          </p:nvPicPr>
          <p:blipFill>
            <a:blip r:embed="rId12" cstate="print"/>
            <a:stretch>
              <a:fillRect/>
            </a:stretch>
          </p:blipFill>
          <p:spPr>
            <a:xfrm>
              <a:off x="5207508" y="3761231"/>
              <a:ext cx="207263" cy="342899"/>
            </a:xfrm>
            <a:prstGeom prst="rect">
              <a:avLst/>
            </a:prstGeom>
          </p:spPr>
        </p:pic>
        <p:sp>
          <p:nvSpPr>
            <p:cNvPr id="154" name="object 154"/>
            <p:cNvSpPr/>
            <p:nvPr/>
          </p:nvSpPr>
          <p:spPr>
            <a:xfrm>
              <a:off x="5311140" y="3864866"/>
              <a:ext cx="0" cy="173355"/>
            </a:xfrm>
            <a:custGeom>
              <a:avLst/>
              <a:gdLst/>
              <a:ahLst/>
              <a:cxnLst/>
              <a:rect l="l" t="t" r="r" b="b"/>
              <a:pathLst>
                <a:path h="173354">
                  <a:moveTo>
                    <a:pt x="0" y="173189"/>
                  </a:moveTo>
                  <a:lnTo>
                    <a:pt x="0" y="0"/>
                  </a:lnTo>
                </a:path>
              </a:pathLst>
            </a:custGeom>
            <a:ln w="76200">
              <a:solidFill>
                <a:srgbClr val="D7E055"/>
              </a:solidFill>
            </a:ln>
          </p:spPr>
          <p:txBody>
            <a:bodyPr wrap="square" lIns="0" tIns="0" rIns="0" bIns="0" rtlCol="0"/>
            <a:lstStyle/>
            <a:p>
              <a:endParaRPr sz="2400"/>
            </a:p>
          </p:txBody>
        </p:sp>
        <p:pic>
          <p:nvPicPr>
            <p:cNvPr id="155" name="object 155"/>
            <p:cNvPicPr/>
            <p:nvPr/>
          </p:nvPicPr>
          <p:blipFill>
            <a:blip r:embed="rId13" cstate="print"/>
            <a:stretch>
              <a:fillRect/>
            </a:stretch>
          </p:blipFill>
          <p:spPr>
            <a:xfrm>
              <a:off x="5763768" y="3154680"/>
              <a:ext cx="207263" cy="952499"/>
            </a:xfrm>
            <a:prstGeom prst="rect">
              <a:avLst/>
            </a:prstGeom>
          </p:spPr>
        </p:pic>
        <p:sp>
          <p:nvSpPr>
            <p:cNvPr id="156" name="object 156"/>
            <p:cNvSpPr/>
            <p:nvPr/>
          </p:nvSpPr>
          <p:spPr>
            <a:xfrm>
              <a:off x="5867400" y="3258315"/>
              <a:ext cx="0" cy="782955"/>
            </a:xfrm>
            <a:custGeom>
              <a:avLst/>
              <a:gdLst/>
              <a:ahLst/>
              <a:cxnLst/>
              <a:rect l="l" t="t" r="r" b="b"/>
              <a:pathLst>
                <a:path h="782954">
                  <a:moveTo>
                    <a:pt x="0" y="782789"/>
                  </a:moveTo>
                  <a:lnTo>
                    <a:pt x="0" y="0"/>
                  </a:lnTo>
                </a:path>
              </a:pathLst>
            </a:custGeom>
            <a:ln w="76200">
              <a:solidFill>
                <a:srgbClr val="D7E055"/>
              </a:solidFill>
            </a:ln>
          </p:spPr>
          <p:txBody>
            <a:bodyPr wrap="square" lIns="0" tIns="0" rIns="0" bIns="0" rtlCol="0"/>
            <a:lstStyle/>
            <a:p>
              <a:endParaRPr sz="2400"/>
            </a:p>
          </p:txBody>
        </p:sp>
        <p:pic>
          <p:nvPicPr>
            <p:cNvPr id="157" name="object 157"/>
            <p:cNvPicPr/>
            <p:nvPr/>
          </p:nvPicPr>
          <p:blipFill>
            <a:blip r:embed="rId14" cstate="print"/>
            <a:stretch>
              <a:fillRect/>
            </a:stretch>
          </p:blipFill>
          <p:spPr>
            <a:xfrm>
              <a:off x="8136636" y="3268979"/>
              <a:ext cx="207263" cy="871727"/>
            </a:xfrm>
            <a:prstGeom prst="rect">
              <a:avLst/>
            </a:prstGeom>
          </p:spPr>
        </p:pic>
        <p:sp>
          <p:nvSpPr>
            <p:cNvPr id="158" name="object 158"/>
            <p:cNvSpPr/>
            <p:nvPr/>
          </p:nvSpPr>
          <p:spPr>
            <a:xfrm>
              <a:off x="8240268" y="3372606"/>
              <a:ext cx="0" cy="702945"/>
            </a:xfrm>
            <a:custGeom>
              <a:avLst/>
              <a:gdLst/>
              <a:ahLst/>
              <a:cxnLst/>
              <a:rect l="l" t="t" r="r" b="b"/>
              <a:pathLst>
                <a:path h="702945">
                  <a:moveTo>
                    <a:pt x="0" y="702881"/>
                  </a:moveTo>
                  <a:lnTo>
                    <a:pt x="0" y="0"/>
                  </a:lnTo>
                </a:path>
              </a:pathLst>
            </a:custGeom>
            <a:ln w="76200">
              <a:solidFill>
                <a:srgbClr val="D7E055"/>
              </a:solidFill>
            </a:ln>
          </p:spPr>
          <p:txBody>
            <a:bodyPr wrap="square" lIns="0" tIns="0" rIns="0" bIns="0" rtlCol="0"/>
            <a:lstStyle/>
            <a:p>
              <a:endParaRPr sz="2400"/>
            </a:p>
          </p:txBody>
        </p:sp>
        <p:pic>
          <p:nvPicPr>
            <p:cNvPr id="159" name="object 159"/>
            <p:cNvPicPr/>
            <p:nvPr/>
          </p:nvPicPr>
          <p:blipFill>
            <a:blip r:embed="rId15" cstate="print"/>
            <a:stretch>
              <a:fillRect/>
            </a:stretch>
          </p:blipFill>
          <p:spPr>
            <a:xfrm>
              <a:off x="8758428" y="2478023"/>
              <a:ext cx="210311" cy="1653539"/>
            </a:xfrm>
            <a:prstGeom prst="rect">
              <a:avLst/>
            </a:prstGeom>
          </p:spPr>
        </p:pic>
        <p:sp>
          <p:nvSpPr>
            <p:cNvPr id="160" name="object 160"/>
            <p:cNvSpPr/>
            <p:nvPr/>
          </p:nvSpPr>
          <p:spPr>
            <a:xfrm>
              <a:off x="8862060" y="2581662"/>
              <a:ext cx="3175" cy="1484630"/>
            </a:xfrm>
            <a:custGeom>
              <a:avLst/>
              <a:gdLst/>
              <a:ahLst/>
              <a:cxnLst/>
              <a:rect l="l" t="t" r="r" b="b"/>
              <a:pathLst>
                <a:path w="3175" h="1484629">
                  <a:moveTo>
                    <a:pt x="0" y="1484198"/>
                  </a:moveTo>
                  <a:lnTo>
                    <a:pt x="3175" y="0"/>
                  </a:lnTo>
                </a:path>
              </a:pathLst>
            </a:custGeom>
            <a:ln w="76200">
              <a:solidFill>
                <a:srgbClr val="D7E055"/>
              </a:solidFill>
            </a:ln>
          </p:spPr>
          <p:txBody>
            <a:bodyPr wrap="square" lIns="0" tIns="0" rIns="0" bIns="0" rtlCol="0"/>
            <a:lstStyle/>
            <a:p>
              <a:endParaRPr sz="2400"/>
            </a:p>
          </p:txBody>
        </p:sp>
      </p:grpSp>
      <p:grpSp>
        <p:nvGrpSpPr>
          <p:cNvPr id="161" name="object 161"/>
          <p:cNvGrpSpPr/>
          <p:nvPr/>
        </p:nvGrpSpPr>
        <p:grpSpPr>
          <a:xfrm>
            <a:off x="6411727" y="3557408"/>
            <a:ext cx="2253827" cy="1835573"/>
            <a:chOff x="6339840" y="2741676"/>
            <a:chExt cx="1690370" cy="1376680"/>
          </a:xfrm>
        </p:grpSpPr>
        <p:pic>
          <p:nvPicPr>
            <p:cNvPr id="162" name="object 162"/>
            <p:cNvPicPr/>
            <p:nvPr/>
          </p:nvPicPr>
          <p:blipFill>
            <a:blip r:embed="rId16" cstate="print"/>
            <a:stretch>
              <a:fillRect/>
            </a:stretch>
          </p:blipFill>
          <p:spPr>
            <a:xfrm>
              <a:off x="6923531" y="3104387"/>
              <a:ext cx="207263" cy="1011935"/>
            </a:xfrm>
            <a:prstGeom prst="rect">
              <a:avLst/>
            </a:prstGeom>
          </p:spPr>
        </p:pic>
        <p:sp>
          <p:nvSpPr>
            <p:cNvPr id="163" name="object 163"/>
            <p:cNvSpPr/>
            <p:nvPr/>
          </p:nvSpPr>
          <p:spPr>
            <a:xfrm>
              <a:off x="7027164" y="3208023"/>
              <a:ext cx="0" cy="843915"/>
            </a:xfrm>
            <a:custGeom>
              <a:avLst/>
              <a:gdLst/>
              <a:ahLst/>
              <a:cxnLst/>
              <a:rect l="l" t="t" r="r" b="b"/>
              <a:pathLst>
                <a:path h="843914">
                  <a:moveTo>
                    <a:pt x="0" y="843381"/>
                  </a:moveTo>
                  <a:lnTo>
                    <a:pt x="0" y="0"/>
                  </a:lnTo>
                </a:path>
              </a:pathLst>
            </a:custGeom>
            <a:ln w="76200">
              <a:solidFill>
                <a:srgbClr val="D7E055"/>
              </a:solidFill>
            </a:ln>
          </p:spPr>
          <p:txBody>
            <a:bodyPr wrap="square" lIns="0" tIns="0" rIns="0" bIns="0" rtlCol="0"/>
            <a:lstStyle/>
            <a:p>
              <a:endParaRPr sz="2400"/>
            </a:p>
          </p:txBody>
        </p:sp>
        <p:pic>
          <p:nvPicPr>
            <p:cNvPr id="164" name="object 164"/>
            <p:cNvPicPr/>
            <p:nvPr/>
          </p:nvPicPr>
          <p:blipFill>
            <a:blip r:embed="rId17" cstate="print"/>
            <a:stretch>
              <a:fillRect/>
            </a:stretch>
          </p:blipFill>
          <p:spPr>
            <a:xfrm>
              <a:off x="7499603" y="2916935"/>
              <a:ext cx="207263" cy="1200911"/>
            </a:xfrm>
            <a:prstGeom prst="rect">
              <a:avLst/>
            </a:prstGeom>
          </p:spPr>
        </p:pic>
        <p:sp>
          <p:nvSpPr>
            <p:cNvPr id="165" name="object 165"/>
            <p:cNvSpPr/>
            <p:nvPr/>
          </p:nvSpPr>
          <p:spPr>
            <a:xfrm>
              <a:off x="7603236" y="3020566"/>
              <a:ext cx="0" cy="1031240"/>
            </a:xfrm>
            <a:custGeom>
              <a:avLst/>
              <a:gdLst/>
              <a:ahLst/>
              <a:cxnLst/>
              <a:rect l="l" t="t" r="r" b="b"/>
              <a:pathLst>
                <a:path h="1031239">
                  <a:moveTo>
                    <a:pt x="0" y="1031100"/>
                  </a:moveTo>
                  <a:lnTo>
                    <a:pt x="0" y="0"/>
                  </a:lnTo>
                </a:path>
              </a:pathLst>
            </a:custGeom>
            <a:ln w="76200">
              <a:solidFill>
                <a:srgbClr val="D7E055"/>
              </a:solidFill>
            </a:ln>
          </p:spPr>
          <p:txBody>
            <a:bodyPr wrap="square" lIns="0" tIns="0" rIns="0" bIns="0" rtlCol="0"/>
            <a:lstStyle/>
            <a:p>
              <a:endParaRPr sz="2400"/>
            </a:p>
          </p:txBody>
        </p:sp>
        <p:pic>
          <p:nvPicPr>
            <p:cNvPr id="166" name="object 166"/>
            <p:cNvPicPr/>
            <p:nvPr/>
          </p:nvPicPr>
          <p:blipFill>
            <a:blip r:embed="rId18" cstate="print"/>
            <a:stretch>
              <a:fillRect/>
            </a:stretch>
          </p:blipFill>
          <p:spPr>
            <a:xfrm>
              <a:off x="6339840" y="2741676"/>
              <a:ext cx="1690115" cy="755903"/>
            </a:xfrm>
            <a:prstGeom prst="rect">
              <a:avLst/>
            </a:prstGeom>
          </p:spPr>
        </p:pic>
      </p:grpSp>
      <p:sp>
        <p:nvSpPr>
          <p:cNvPr id="168" name="object 168"/>
          <p:cNvSpPr txBox="1"/>
          <p:nvPr/>
        </p:nvSpPr>
        <p:spPr>
          <a:xfrm>
            <a:off x="7128636" y="6594174"/>
            <a:ext cx="977053"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67" dirty="0">
                <a:solidFill>
                  <a:srgbClr val="FFC114"/>
                </a:solidFill>
                <a:latin typeface="Trebuchet MS"/>
                <a:cs typeface="Trebuchet MS"/>
              </a:rPr>
              <a:t> </a:t>
            </a:r>
            <a:r>
              <a:rPr sz="1467" b="1" spc="-53" dirty="0">
                <a:latin typeface="Trebuchet MS"/>
                <a:cs typeface="Trebuchet MS"/>
              </a:rPr>
              <a:t>(46)</a:t>
            </a:r>
            <a:endParaRPr sz="1467">
              <a:latin typeface="Trebuchet MS"/>
              <a:cs typeface="Trebuchet MS"/>
            </a:endParaRPr>
          </a:p>
        </p:txBody>
      </p:sp>
      <p:sp>
        <p:nvSpPr>
          <p:cNvPr id="169" name="Date Placeholder 168">
            <a:extLst>
              <a:ext uri="{FF2B5EF4-FFF2-40B4-BE49-F238E27FC236}">
                <a16:creationId xmlns:a16="http://schemas.microsoft.com/office/drawing/2014/main" id="{B9B07438-B29F-4E1C-99AA-4750BBC47BF0}"/>
              </a:ext>
            </a:extLst>
          </p:cNvPr>
          <p:cNvSpPr>
            <a:spLocks noGrp="1"/>
          </p:cNvSpPr>
          <p:nvPr>
            <p:ph type="dt" sz="half" idx="10"/>
          </p:nvPr>
        </p:nvSpPr>
        <p:spPr/>
        <p:txBody>
          <a:bodyPr/>
          <a:lstStyle/>
          <a:p>
            <a:fld id="{18710148-DA96-4734-B964-E9622FE475CF}" type="datetime1">
              <a:rPr lang="en-US" smtClean="0"/>
              <a:t>5/11/2024</a:t>
            </a:fld>
            <a:endParaRPr lang="en-US"/>
          </a:p>
        </p:txBody>
      </p:sp>
      <p:sp>
        <p:nvSpPr>
          <p:cNvPr id="170" name="Slide Number Placeholder 169">
            <a:extLst>
              <a:ext uri="{FF2B5EF4-FFF2-40B4-BE49-F238E27FC236}">
                <a16:creationId xmlns:a16="http://schemas.microsoft.com/office/drawing/2014/main" id="{9A15CC0A-C55E-4031-AA13-AFF254D37E76}"/>
              </a:ext>
            </a:extLst>
          </p:cNvPr>
          <p:cNvSpPr>
            <a:spLocks noGrp="1"/>
          </p:cNvSpPr>
          <p:nvPr>
            <p:ph type="sldNum" sz="quarter" idx="12"/>
          </p:nvPr>
        </p:nvSpPr>
        <p:spPr/>
        <p:txBody>
          <a:bodyPr/>
          <a:lstStyle/>
          <a:p>
            <a:fld id="{AB6352F2-FB44-4DA6-821F-C2F4E454E2C0}"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108780"/>
            <a:ext cx="5836920" cy="695062"/>
          </a:xfrm>
          <a:prstGeom prst="rect">
            <a:avLst/>
          </a:prstGeom>
        </p:spPr>
        <p:txBody>
          <a:bodyPr vert="horz" wrap="square" lIns="0" tIns="17780" rIns="0" bIns="0" rtlCol="0" anchor="ctr">
            <a:spAutoFit/>
          </a:bodyPr>
          <a:lstStyle/>
          <a:p>
            <a:pPr marL="16933">
              <a:lnSpc>
                <a:spcPct val="100000"/>
              </a:lnSpc>
              <a:spcBef>
                <a:spcPts val="140"/>
              </a:spcBef>
            </a:pPr>
            <a:r>
              <a:rPr spc="-253" dirty="0"/>
              <a:t>I</a:t>
            </a:r>
            <a:r>
              <a:rPr spc="20" dirty="0"/>
              <a:t>+</a:t>
            </a:r>
            <a:r>
              <a:rPr spc="127" dirty="0"/>
              <a:t>S</a:t>
            </a:r>
            <a:r>
              <a:rPr spc="-480" dirty="0"/>
              <a:t> </a:t>
            </a:r>
            <a:r>
              <a:rPr spc="-253" dirty="0"/>
              <a:t>I</a:t>
            </a:r>
            <a:r>
              <a:rPr spc="-140" dirty="0"/>
              <a:t>mme</a:t>
            </a:r>
            <a:r>
              <a:rPr spc="-127" dirty="0"/>
              <a:t>d</a:t>
            </a:r>
            <a:r>
              <a:rPr spc="-247" dirty="0"/>
              <a:t>i</a:t>
            </a:r>
            <a:r>
              <a:rPr spc="7" dirty="0"/>
              <a:t>a</a:t>
            </a:r>
            <a:r>
              <a:rPr spc="-367" dirty="0"/>
              <a:t>t</a:t>
            </a:r>
            <a:r>
              <a:rPr spc="-73" dirty="0"/>
              <a:t>e</a:t>
            </a:r>
            <a:r>
              <a:rPr spc="-527" dirty="0"/>
              <a:t> </a:t>
            </a:r>
            <a:r>
              <a:rPr spc="-140" dirty="0"/>
              <a:t>G</a:t>
            </a:r>
            <a:r>
              <a:rPr spc="-160" dirty="0"/>
              <a:t>e</a:t>
            </a:r>
            <a:r>
              <a:rPr spc="-147" dirty="0"/>
              <a:t>n</a:t>
            </a:r>
            <a:r>
              <a:rPr spc="-220" dirty="0"/>
              <a:t>e</a:t>
            </a:r>
            <a:r>
              <a:rPr spc="-260" dirty="0"/>
              <a:t>r</a:t>
            </a:r>
            <a:r>
              <a:rPr spc="7" dirty="0"/>
              <a:t>a</a:t>
            </a:r>
            <a:r>
              <a:rPr spc="-353" dirty="0"/>
              <a:t>t</a:t>
            </a:r>
            <a:r>
              <a:rPr spc="-227" dirty="0"/>
              <a:t>i</a:t>
            </a:r>
            <a:r>
              <a:rPr spc="-167" dirty="0"/>
              <a:t>o</a:t>
            </a:r>
            <a:r>
              <a:rPr spc="-7" dirty="0"/>
              <a:t>n</a:t>
            </a:r>
          </a:p>
        </p:txBody>
      </p:sp>
      <p:grpSp>
        <p:nvGrpSpPr>
          <p:cNvPr id="3" name="object 3"/>
          <p:cNvGrpSpPr/>
          <p:nvPr/>
        </p:nvGrpSpPr>
        <p:grpSpPr>
          <a:xfrm>
            <a:off x="1439240" y="1512738"/>
            <a:ext cx="8582660" cy="2033693"/>
            <a:chOff x="2296858" y="1159954"/>
            <a:chExt cx="6436995" cy="1525270"/>
          </a:xfrm>
        </p:grpSpPr>
        <p:sp>
          <p:nvSpPr>
            <p:cNvPr id="4" name="object 4"/>
            <p:cNvSpPr/>
            <p:nvPr/>
          </p:nvSpPr>
          <p:spPr>
            <a:xfrm>
              <a:off x="7389113" y="2335530"/>
              <a:ext cx="1330960" cy="216535"/>
            </a:xfrm>
            <a:custGeom>
              <a:avLst/>
              <a:gdLst/>
              <a:ahLst/>
              <a:cxnLst/>
              <a:rect l="l" t="t" r="r" b="b"/>
              <a:pathLst>
                <a:path w="1330959" h="216535">
                  <a:moveTo>
                    <a:pt x="1330452" y="0"/>
                  </a:moveTo>
                  <a:lnTo>
                    <a:pt x="1227607" y="216408"/>
                  </a:lnTo>
                  <a:lnTo>
                    <a:pt x="102844" y="216408"/>
                  </a:lnTo>
                  <a:lnTo>
                    <a:pt x="0" y="0"/>
                  </a:lnTo>
                  <a:lnTo>
                    <a:pt x="1330452" y="0"/>
                  </a:lnTo>
                  <a:close/>
                </a:path>
              </a:pathLst>
            </a:custGeom>
            <a:ln w="28575">
              <a:solidFill>
                <a:srgbClr val="000000"/>
              </a:solidFill>
            </a:ln>
          </p:spPr>
          <p:txBody>
            <a:bodyPr wrap="square" lIns="0" tIns="0" rIns="0" bIns="0" rtlCol="0"/>
            <a:lstStyle/>
            <a:p>
              <a:endParaRPr sz="2400"/>
            </a:p>
          </p:txBody>
        </p:sp>
        <p:sp>
          <p:nvSpPr>
            <p:cNvPr id="5" name="object 5"/>
            <p:cNvSpPr/>
            <p:nvPr/>
          </p:nvSpPr>
          <p:spPr>
            <a:xfrm>
              <a:off x="8055101" y="2551938"/>
              <a:ext cx="0" cy="119380"/>
            </a:xfrm>
            <a:custGeom>
              <a:avLst/>
              <a:gdLst/>
              <a:ahLst/>
              <a:cxnLst/>
              <a:rect l="l" t="t" r="r" b="b"/>
              <a:pathLst>
                <a:path h="119380">
                  <a:moveTo>
                    <a:pt x="0" y="0"/>
                  </a:moveTo>
                  <a:lnTo>
                    <a:pt x="0" y="118821"/>
                  </a:lnTo>
                </a:path>
              </a:pathLst>
            </a:custGeom>
            <a:ln w="28575">
              <a:solidFill>
                <a:srgbClr val="000000"/>
              </a:solidFill>
            </a:ln>
          </p:spPr>
          <p:txBody>
            <a:bodyPr wrap="square" lIns="0" tIns="0" rIns="0" bIns="0" rtlCol="0"/>
            <a:lstStyle/>
            <a:p>
              <a:endParaRPr sz="2400"/>
            </a:p>
          </p:txBody>
        </p:sp>
        <p:sp>
          <p:nvSpPr>
            <p:cNvPr id="6" name="object 6"/>
            <p:cNvSpPr/>
            <p:nvPr/>
          </p:nvSpPr>
          <p:spPr>
            <a:xfrm>
              <a:off x="3214877" y="1460753"/>
              <a:ext cx="2678430" cy="1133475"/>
            </a:xfrm>
            <a:custGeom>
              <a:avLst/>
              <a:gdLst/>
              <a:ahLst/>
              <a:cxnLst/>
              <a:rect l="l" t="t" r="r" b="b"/>
              <a:pathLst>
                <a:path w="2678429" h="1133475">
                  <a:moveTo>
                    <a:pt x="0" y="0"/>
                  </a:moveTo>
                  <a:lnTo>
                    <a:pt x="2677883" y="1133297"/>
                  </a:lnTo>
                </a:path>
              </a:pathLst>
            </a:custGeom>
            <a:ln w="28575">
              <a:solidFill>
                <a:srgbClr val="000000"/>
              </a:solidFill>
            </a:ln>
          </p:spPr>
          <p:txBody>
            <a:bodyPr wrap="square" lIns="0" tIns="0" rIns="0" bIns="0" rtlCol="0"/>
            <a:lstStyle/>
            <a:p>
              <a:endParaRPr sz="2400"/>
            </a:p>
          </p:txBody>
        </p:sp>
        <p:sp>
          <p:nvSpPr>
            <p:cNvPr id="7" name="object 7"/>
            <p:cNvSpPr/>
            <p:nvPr/>
          </p:nvSpPr>
          <p:spPr>
            <a:xfrm>
              <a:off x="5794316" y="2514588"/>
              <a:ext cx="99060" cy="92710"/>
            </a:xfrm>
            <a:custGeom>
              <a:avLst/>
              <a:gdLst/>
              <a:ahLst/>
              <a:cxnLst/>
              <a:rect l="l" t="t" r="r" b="b"/>
              <a:pathLst>
                <a:path w="99060" h="92710">
                  <a:moveTo>
                    <a:pt x="38988" y="0"/>
                  </a:moveTo>
                  <a:lnTo>
                    <a:pt x="98437" y="79463"/>
                  </a:lnTo>
                  <a:lnTo>
                    <a:pt x="0" y="92100"/>
                  </a:lnTo>
                </a:path>
              </a:pathLst>
            </a:custGeom>
            <a:ln w="28575">
              <a:solidFill>
                <a:srgbClr val="000000"/>
              </a:solidFill>
            </a:ln>
          </p:spPr>
          <p:txBody>
            <a:bodyPr wrap="square" lIns="0" tIns="0" rIns="0" bIns="0" rtlCol="0"/>
            <a:lstStyle/>
            <a:p>
              <a:endParaRPr sz="2400"/>
            </a:p>
          </p:txBody>
        </p:sp>
        <p:sp>
          <p:nvSpPr>
            <p:cNvPr id="8" name="object 8"/>
            <p:cNvSpPr/>
            <p:nvPr/>
          </p:nvSpPr>
          <p:spPr>
            <a:xfrm>
              <a:off x="4196333" y="1174241"/>
              <a:ext cx="3543935" cy="1088390"/>
            </a:xfrm>
            <a:custGeom>
              <a:avLst/>
              <a:gdLst/>
              <a:ahLst/>
              <a:cxnLst/>
              <a:rect l="l" t="t" r="r" b="b"/>
              <a:pathLst>
                <a:path w="3543934" h="1088389">
                  <a:moveTo>
                    <a:pt x="0" y="0"/>
                  </a:moveTo>
                  <a:lnTo>
                    <a:pt x="3543427" y="1088301"/>
                  </a:lnTo>
                </a:path>
              </a:pathLst>
            </a:custGeom>
            <a:ln w="28575">
              <a:solidFill>
                <a:srgbClr val="000000"/>
              </a:solidFill>
            </a:ln>
          </p:spPr>
          <p:txBody>
            <a:bodyPr wrap="square" lIns="0" tIns="0" rIns="0" bIns="0" rtlCol="0"/>
            <a:lstStyle/>
            <a:p>
              <a:endParaRPr sz="2400"/>
            </a:p>
          </p:txBody>
        </p:sp>
        <p:sp>
          <p:nvSpPr>
            <p:cNvPr id="9" name="object 9"/>
            <p:cNvSpPr/>
            <p:nvPr/>
          </p:nvSpPr>
          <p:spPr>
            <a:xfrm>
              <a:off x="7643132" y="2189571"/>
              <a:ext cx="97155" cy="95885"/>
            </a:xfrm>
            <a:custGeom>
              <a:avLst/>
              <a:gdLst/>
              <a:ahLst/>
              <a:cxnLst/>
              <a:rect l="l" t="t" r="r" b="b"/>
              <a:pathLst>
                <a:path w="97154" h="95885">
                  <a:moveTo>
                    <a:pt x="29362" y="0"/>
                  </a:moveTo>
                  <a:lnTo>
                    <a:pt x="96621" y="72974"/>
                  </a:lnTo>
                  <a:lnTo>
                    <a:pt x="0" y="95605"/>
                  </a:lnTo>
                </a:path>
              </a:pathLst>
            </a:custGeom>
            <a:ln w="28575">
              <a:solidFill>
                <a:srgbClr val="000000"/>
              </a:solidFill>
            </a:ln>
          </p:spPr>
          <p:txBody>
            <a:bodyPr wrap="square" lIns="0" tIns="0" rIns="0" bIns="0" rtlCol="0"/>
            <a:lstStyle/>
            <a:p>
              <a:endParaRPr sz="2400"/>
            </a:p>
          </p:txBody>
        </p:sp>
        <p:sp>
          <p:nvSpPr>
            <p:cNvPr id="10" name="object 10"/>
            <p:cNvSpPr/>
            <p:nvPr/>
          </p:nvSpPr>
          <p:spPr>
            <a:xfrm>
              <a:off x="6965442" y="1494281"/>
              <a:ext cx="1290320" cy="852169"/>
            </a:xfrm>
            <a:custGeom>
              <a:avLst/>
              <a:gdLst/>
              <a:ahLst/>
              <a:cxnLst/>
              <a:rect l="l" t="t" r="r" b="b"/>
              <a:pathLst>
                <a:path w="1290320" h="852169">
                  <a:moveTo>
                    <a:pt x="0" y="0"/>
                  </a:moveTo>
                  <a:lnTo>
                    <a:pt x="1289977" y="851788"/>
                  </a:lnTo>
                </a:path>
              </a:pathLst>
            </a:custGeom>
            <a:ln w="28575">
              <a:solidFill>
                <a:srgbClr val="000000"/>
              </a:solidFill>
            </a:ln>
          </p:spPr>
          <p:txBody>
            <a:bodyPr wrap="square" lIns="0" tIns="0" rIns="0" bIns="0" rtlCol="0"/>
            <a:lstStyle/>
            <a:p>
              <a:endParaRPr sz="2400"/>
            </a:p>
          </p:txBody>
        </p:sp>
        <p:sp>
          <p:nvSpPr>
            <p:cNvPr id="11" name="object 11"/>
            <p:cNvSpPr/>
            <p:nvPr/>
          </p:nvSpPr>
          <p:spPr>
            <a:xfrm>
              <a:off x="8156318" y="2257104"/>
              <a:ext cx="99695" cy="89535"/>
            </a:xfrm>
            <a:custGeom>
              <a:avLst/>
              <a:gdLst/>
              <a:ahLst/>
              <a:cxnLst/>
              <a:rect l="l" t="t" r="r" b="b"/>
              <a:pathLst>
                <a:path w="99695" h="89535">
                  <a:moveTo>
                    <a:pt x="55118" y="0"/>
                  </a:moveTo>
                  <a:lnTo>
                    <a:pt x="99098" y="88963"/>
                  </a:lnTo>
                  <a:lnTo>
                    <a:pt x="0" y="83451"/>
                  </a:lnTo>
                </a:path>
              </a:pathLst>
            </a:custGeom>
            <a:ln w="28575">
              <a:solidFill>
                <a:srgbClr val="000000"/>
              </a:solidFill>
            </a:ln>
          </p:spPr>
          <p:txBody>
            <a:bodyPr wrap="square" lIns="0" tIns="0" rIns="0" bIns="0" rtlCol="0"/>
            <a:lstStyle/>
            <a:p>
              <a:endParaRPr sz="2400"/>
            </a:p>
          </p:txBody>
        </p:sp>
        <p:sp>
          <p:nvSpPr>
            <p:cNvPr id="12" name="object 12"/>
            <p:cNvSpPr/>
            <p:nvPr/>
          </p:nvSpPr>
          <p:spPr>
            <a:xfrm>
              <a:off x="6886193" y="2457450"/>
              <a:ext cx="545465" cy="0"/>
            </a:xfrm>
            <a:custGeom>
              <a:avLst/>
              <a:gdLst/>
              <a:ahLst/>
              <a:cxnLst/>
              <a:rect l="l" t="t" r="r" b="b"/>
              <a:pathLst>
                <a:path w="545465">
                  <a:moveTo>
                    <a:pt x="0" y="0"/>
                  </a:moveTo>
                  <a:lnTo>
                    <a:pt x="545236" y="0"/>
                  </a:lnTo>
                </a:path>
              </a:pathLst>
            </a:custGeom>
            <a:ln w="28575">
              <a:solidFill>
                <a:srgbClr val="000000"/>
              </a:solidFill>
            </a:ln>
          </p:spPr>
          <p:txBody>
            <a:bodyPr wrap="square" lIns="0" tIns="0" rIns="0" bIns="0" rtlCol="0"/>
            <a:lstStyle/>
            <a:p>
              <a:endParaRPr sz="2400"/>
            </a:p>
          </p:txBody>
        </p:sp>
        <p:sp>
          <p:nvSpPr>
            <p:cNvPr id="13" name="object 13"/>
            <p:cNvSpPr/>
            <p:nvPr/>
          </p:nvSpPr>
          <p:spPr>
            <a:xfrm>
              <a:off x="7345710" y="2407438"/>
              <a:ext cx="85725" cy="100330"/>
            </a:xfrm>
            <a:custGeom>
              <a:avLst/>
              <a:gdLst/>
              <a:ahLst/>
              <a:cxnLst/>
              <a:rect l="l" t="t" r="r" b="b"/>
              <a:pathLst>
                <a:path w="85725" h="100330">
                  <a:moveTo>
                    <a:pt x="0" y="0"/>
                  </a:moveTo>
                  <a:lnTo>
                    <a:pt x="85725" y="50012"/>
                  </a:lnTo>
                  <a:lnTo>
                    <a:pt x="0" y="100012"/>
                  </a:lnTo>
                </a:path>
              </a:pathLst>
            </a:custGeom>
            <a:ln w="28575">
              <a:solidFill>
                <a:srgbClr val="000000"/>
              </a:solidFill>
            </a:ln>
          </p:spPr>
          <p:txBody>
            <a:bodyPr wrap="square" lIns="0" tIns="0" rIns="0" bIns="0" rtlCol="0"/>
            <a:lstStyle/>
            <a:p>
              <a:endParaRPr sz="2400"/>
            </a:p>
          </p:txBody>
        </p:sp>
        <p:sp>
          <p:nvSpPr>
            <p:cNvPr id="14" name="object 14"/>
            <p:cNvSpPr/>
            <p:nvPr/>
          </p:nvSpPr>
          <p:spPr>
            <a:xfrm>
              <a:off x="2311145" y="1483613"/>
              <a:ext cx="398145" cy="1145540"/>
            </a:xfrm>
            <a:custGeom>
              <a:avLst/>
              <a:gdLst/>
              <a:ahLst/>
              <a:cxnLst/>
              <a:rect l="l" t="t" r="r" b="b"/>
              <a:pathLst>
                <a:path w="398144" h="1145539">
                  <a:moveTo>
                    <a:pt x="0" y="0"/>
                  </a:moveTo>
                  <a:lnTo>
                    <a:pt x="397751" y="1145298"/>
                  </a:lnTo>
                </a:path>
              </a:pathLst>
            </a:custGeom>
            <a:ln w="28575">
              <a:solidFill>
                <a:srgbClr val="000000"/>
              </a:solidFill>
            </a:ln>
          </p:spPr>
          <p:txBody>
            <a:bodyPr wrap="square" lIns="0" tIns="0" rIns="0" bIns="0" rtlCol="0"/>
            <a:lstStyle/>
            <a:p>
              <a:endParaRPr sz="2400"/>
            </a:p>
          </p:txBody>
        </p:sp>
        <p:sp>
          <p:nvSpPr>
            <p:cNvPr id="15" name="object 15"/>
            <p:cNvSpPr/>
            <p:nvPr/>
          </p:nvSpPr>
          <p:spPr>
            <a:xfrm>
              <a:off x="2633544" y="2531527"/>
              <a:ext cx="94615" cy="97790"/>
            </a:xfrm>
            <a:custGeom>
              <a:avLst/>
              <a:gdLst/>
              <a:ahLst/>
              <a:cxnLst/>
              <a:rect l="l" t="t" r="r" b="b"/>
              <a:pathLst>
                <a:path w="94614" h="97789">
                  <a:moveTo>
                    <a:pt x="94475" y="0"/>
                  </a:moveTo>
                  <a:lnTo>
                    <a:pt x="75361" y="97383"/>
                  </a:lnTo>
                  <a:lnTo>
                    <a:pt x="0" y="32804"/>
                  </a:lnTo>
                </a:path>
              </a:pathLst>
            </a:custGeom>
            <a:ln w="28575">
              <a:solidFill>
                <a:srgbClr val="000000"/>
              </a:solidFill>
            </a:ln>
          </p:spPr>
          <p:txBody>
            <a:bodyPr wrap="square" lIns="0" tIns="0" rIns="0" bIns="0" rtlCol="0"/>
            <a:lstStyle/>
            <a:p>
              <a:endParaRPr sz="2400"/>
            </a:p>
          </p:txBody>
        </p:sp>
        <p:sp>
          <p:nvSpPr>
            <p:cNvPr id="16" name="object 16"/>
            <p:cNvSpPr/>
            <p:nvPr/>
          </p:nvSpPr>
          <p:spPr>
            <a:xfrm>
              <a:off x="2466593" y="2001774"/>
              <a:ext cx="95250" cy="95250"/>
            </a:xfrm>
            <a:custGeom>
              <a:avLst/>
              <a:gdLst/>
              <a:ahLst/>
              <a:cxnLst/>
              <a:rect l="l" t="t" r="r" b="b"/>
              <a:pathLst>
                <a:path w="95250" h="95250">
                  <a:moveTo>
                    <a:pt x="0" y="95250"/>
                  </a:moveTo>
                  <a:lnTo>
                    <a:pt x="95250" y="0"/>
                  </a:lnTo>
                </a:path>
              </a:pathLst>
            </a:custGeom>
            <a:ln w="28575">
              <a:solidFill>
                <a:srgbClr val="000000"/>
              </a:solidFill>
            </a:ln>
          </p:spPr>
          <p:txBody>
            <a:bodyPr wrap="square" lIns="0" tIns="0" rIns="0" bIns="0" rtlCol="0"/>
            <a:lstStyle/>
            <a:p>
              <a:endParaRPr sz="2400"/>
            </a:p>
          </p:txBody>
        </p:sp>
      </p:grpSp>
      <p:sp>
        <p:nvSpPr>
          <p:cNvPr id="17" name="object 17"/>
          <p:cNvSpPr txBox="1"/>
          <p:nvPr/>
        </p:nvSpPr>
        <p:spPr>
          <a:xfrm>
            <a:off x="1453647" y="2581789"/>
            <a:ext cx="163407" cy="324875"/>
          </a:xfrm>
          <a:prstGeom prst="rect">
            <a:avLst/>
          </a:prstGeom>
        </p:spPr>
        <p:txBody>
          <a:bodyPr vert="horz" wrap="square" lIns="0" tIns="16933" rIns="0" bIns="0" rtlCol="0">
            <a:spAutoFit/>
          </a:bodyPr>
          <a:lstStyle/>
          <a:p>
            <a:pPr marL="16933">
              <a:spcBef>
                <a:spcPts val="133"/>
              </a:spcBef>
            </a:pPr>
            <a:r>
              <a:rPr sz="2000" b="1" dirty="0">
                <a:latin typeface="Calibri"/>
                <a:cs typeface="Calibri"/>
              </a:rPr>
              <a:t>1</a:t>
            </a:r>
            <a:endParaRPr sz="2000">
              <a:latin typeface="Calibri"/>
              <a:cs typeface="Calibri"/>
            </a:endParaRPr>
          </a:p>
        </p:txBody>
      </p:sp>
      <p:sp>
        <p:nvSpPr>
          <p:cNvPr id="18" name="object 18"/>
          <p:cNvSpPr/>
          <p:nvPr/>
        </p:nvSpPr>
        <p:spPr>
          <a:xfrm>
            <a:off x="4000322" y="2505116"/>
            <a:ext cx="127000" cy="127000"/>
          </a:xfrm>
          <a:custGeom>
            <a:avLst/>
            <a:gdLst/>
            <a:ahLst/>
            <a:cxnLst/>
            <a:rect l="l" t="t" r="r" b="b"/>
            <a:pathLst>
              <a:path w="95250" h="95250">
                <a:moveTo>
                  <a:pt x="0" y="95250"/>
                </a:moveTo>
                <a:lnTo>
                  <a:pt x="95250" y="0"/>
                </a:lnTo>
              </a:path>
            </a:pathLst>
          </a:custGeom>
          <a:ln w="28575">
            <a:solidFill>
              <a:srgbClr val="000000"/>
            </a:solidFill>
          </a:ln>
        </p:spPr>
        <p:txBody>
          <a:bodyPr wrap="square" lIns="0" tIns="0" rIns="0" bIns="0" rtlCol="0"/>
          <a:lstStyle/>
          <a:p>
            <a:endParaRPr sz="2400"/>
          </a:p>
        </p:txBody>
      </p:sp>
      <p:sp>
        <p:nvSpPr>
          <p:cNvPr id="19" name="object 19"/>
          <p:cNvSpPr txBox="1"/>
          <p:nvPr/>
        </p:nvSpPr>
        <p:spPr>
          <a:xfrm>
            <a:off x="3789687" y="2469955"/>
            <a:ext cx="163407" cy="324875"/>
          </a:xfrm>
          <a:prstGeom prst="rect">
            <a:avLst/>
          </a:prstGeom>
        </p:spPr>
        <p:txBody>
          <a:bodyPr vert="horz" wrap="square" lIns="0" tIns="16933" rIns="0" bIns="0" rtlCol="0">
            <a:spAutoFit/>
          </a:bodyPr>
          <a:lstStyle/>
          <a:p>
            <a:pPr marL="16933">
              <a:spcBef>
                <a:spcPts val="133"/>
              </a:spcBef>
            </a:pPr>
            <a:r>
              <a:rPr sz="2000" b="1" dirty="0">
                <a:latin typeface="Calibri"/>
                <a:cs typeface="Calibri"/>
              </a:rPr>
              <a:t>6</a:t>
            </a:r>
            <a:endParaRPr sz="2000">
              <a:latin typeface="Calibri"/>
              <a:cs typeface="Calibri"/>
            </a:endParaRPr>
          </a:p>
        </p:txBody>
      </p:sp>
      <p:grpSp>
        <p:nvGrpSpPr>
          <p:cNvPr id="20" name="object 20"/>
          <p:cNvGrpSpPr/>
          <p:nvPr/>
        </p:nvGrpSpPr>
        <p:grpSpPr>
          <a:xfrm>
            <a:off x="6470472" y="2232065"/>
            <a:ext cx="1841500" cy="187960"/>
            <a:chOff x="6070282" y="1699450"/>
            <a:chExt cx="1381125" cy="140970"/>
          </a:xfrm>
        </p:grpSpPr>
        <p:sp>
          <p:nvSpPr>
            <p:cNvPr id="21" name="object 21"/>
            <p:cNvSpPr/>
            <p:nvPr/>
          </p:nvSpPr>
          <p:spPr>
            <a:xfrm>
              <a:off x="6084570" y="1730502"/>
              <a:ext cx="95250" cy="95250"/>
            </a:xfrm>
            <a:custGeom>
              <a:avLst/>
              <a:gdLst/>
              <a:ahLst/>
              <a:cxnLst/>
              <a:rect l="l" t="t" r="r" b="b"/>
              <a:pathLst>
                <a:path w="95250" h="95250">
                  <a:moveTo>
                    <a:pt x="0" y="95250"/>
                  </a:moveTo>
                  <a:lnTo>
                    <a:pt x="95250" y="0"/>
                  </a:lnTo>
                </a:path>
              </a:pathLst>
            </a:custGeom>
            <a:ln w="28575">
              <a:solidFill>
                <a:srgbClr val="000000"/>
              </a:solidFill>
            </a:ln>
          </p:spPr>
          <p:txBody>
            <a:bodyPr wrap="square" lIns="0" tIns="0" rIns="0" bIns="0" rtlCol="0"/>
            <a:lstStyle/>
            <a:p>
              <a:endParaRPr sz="2400"/>
            </a:p>
          </p:txBody>
        </p:sp>
        <p:sp>
          <p:nvSpPr>
            <p:cNvPr id="22" name="object 22"/>
            <p:cNvSpPr/>
            <p:nvPr/>
          </p:nvSpPr>
          <p:spPr>
            <a:xfrm>
              <a:off x="7341870" y="1713738"/>
              <a:ext cx="95250" cy="95250"/>
            </a:xfrm>
            <a:custGeom>
              <a:avLst/>
              <a:gdLst/>
              <a:ahLst/>
              <a:cxnLst/>
              <a:rect l="l" t="t" r="r" b="b"/>
              <a:pathLst>
                <a:path w="95250" h="95250">
                  <a:moveTo>
                    <a:pt x="0" y="95250"/>
                  </a:moveTo>
                  <a:lnTo>
                    <a:pt x="95250" y="0"/>
                  </a:lnTo>
                </a:path>
              </a:pathLst>
            </a:custGeom>
            <a:ln w="28575">
              <a:solidFill>
                <a:srgbClr val="000000"/>
              </a:solidFill>
            </a:ln>
          </p:spPr>
          <p:txBody>
            <a:bodyPr wrap="square" lIns="0" tIns="0" rIns="0" bIns="0" rtlCol="0"/>
            <a:lstStyle/>
            <a:p>
              <a:endParaRPr sz="2400"/>
            </a:p>
          </p:txBody>
        </p:sp>
      </p:grpSp>
      <p:sp>
        <p:nvSpPr>
          <p:cNvPr id="23" name="object 23"/>
          <p:cNvSpPr txBox="1"/>
          <p:nvPr/>
        </p:nvSpPr>
        <p:spPr>
          <a:xfrm>
            <a:off x="6255849" y="2244342"/>
            <a:ext cx="163407" cy="324875"/>
          </a:xfrm>
          <a:prstGeom prst="rect">
            <a:avLst/>
          </a:prstGeom>
        </p:spPr>
        <p:txBody>
          <a:bodyPr vert="horz" wrap="square" lIns="0" tIns="16933" rIns="0" bIns="0" rtlCol="0">
            <a:spAutoFit/>
          </a:bodyPr>
          <a:lstStyle/>
          <a:p>
            <a:pPr marL="16933">
              <a:spcBef>
                <a:spcPts val="133"/>
              </a:spcBef>
            </a:pPr>
            <a:r>
              <a:rPr sz="2000" b="1" dirty="0">
                <a:latin typeface="Calibri"/>
                <a:cs typeface="Calibri"/>
              </a:rPr>
              <a:t>5</a:t>
            </a:r>
            <a:endParaRPr sz="2000">
              <a:latin typeface="Calibri"/>
              <a:cs typeface="Calibri"/>
            </a:endParaRPr>
          </a:p>
        </p:txBody>
      </p:sp>
      <p:sp>
        <p:nvSpPr>
          <p:cNvPr id="24" name="object 24"/>
          <p:cNvSpPr txBox="1"/>
          <p:nvPr/>
        </p:nvSpPr>
        <p:spPr>
          <a:xfrm>
            <a:off x="7997571" y="2216462"/>
            <a:ext cx="163407" cy="324875"/>
          </a:xfrm>
          <a:prstGeom prst="rect">
            <a:avLst/>
          </a:prstGeom>
        </p:spPr>
        <p:txBody>
          <a:bodyPr vert="horz" wrap="square" lIns="0" tIns="16933" rIns="0" bIns="0" rtlCol="0">
            <a:spAutoFit/>
          </a:bodyPr>
          <a:lstStyle/>
          <a:p>
            <a:pPr marL="16933">
              <a:spcBef>
                <a:spcPts val="133"/>
              </a:spcBef>
            </a:pPr>
            <a:r>
              <a:rPr sz="2000" b="1" dirty="0">
                <a:latin typeface="Calibri"/>
                <a:cs typeface="Calibri"/>
              </a:rPr>
              <a:t>5</a:t>
            </a:r>
            <a:endParaRPr sz="2000">
              <a:latin typeface="Calibri"/>
              <a:cs typeface="Calibri"/>
            </a:endParaRPr>
          </a:p>
        </p:txBody>
      </p:sp>
      <p:sp>
        <p:nvSpPr>
          <p:cNvPr id="25" name="object 25"/>
          <p:cNvSpPr txBox="1"/>
          <p:nvPr/>
        </p:nvSpPr>
        <p:spPr>
          <a:xfrm>
            <a:off x="1274829" y="4941449"/>
            <a:ext cx="9256607" cy="1248397"/>
          </a:xfrm>
          <a:prstGeom prst="rect">
            <a:avLst/>
          </a:prstGeom>
        </p:spPr>
        <p:txBody>
          <a:bodyPr vert="horz" wrap="square" lIns="0" tIns="16933" rIns="0" bIns="0" rtlCol="0">
            <a:spAutoFit/>
          </a:bodyPr>
          <a:lstStyle/>
          <a:p>
            <a:pPr marL="253994" marR="66885" indent="-237907">
              <a:spcBef>
                <a:spcPts val="133"/>
              </a:spcBef>
              <a:buFont typeface="Arial MT"/>
              <a:buChar char="•"/>
              <a:tabLst>
                <a:tab pos="254840" algn="l"/>
              </a:tabLst>
            </a:pPr>
            <a:r>
              <a:rPr sz="2667" spc="-13" dirty="0">
                <a:latin typeface="Calibri"/>
                <a:cs typeface="Calibri"/>
              </a:rPr>
              <a:t>Just</a:t>
            </a:r>
            <a:r>
              <a:rPr sz="2667" spc="7" dirty="0">
                <a:latin typeface="Calibri"/>
                <a:cs typeface="Calibri"/>
              </a:rPr>
              <a:t> </a:t>
            </a:r>
            <a:r>
              <a:rPr sz="2667" spc="-7" dirty="0">
                <a:latin typeface="Calibri"/>
                <a:cs typeface="Calibri"/>
              </a:rPr>
              <a:t>need</a:t>
            </a:r>
            <a:r>
              <a:rPr sz="2667" dirty="0">
                <a:latin typeface="Calibri"/>
                <a:cs typeface="Calibri"/>
              </a:rPr>
              <a:t> a</a:t>
            </a:r>
            <a:r>
              <a:rPr sz="2667" spc="13" dirty="0">
                <a:latin typeface="Calibri"/>
                <a:cs typeface="Calibri"/>
              </a:rPr>
              <a:t> </a:t>
            </a:r>
            <a:r>
              <a:rPr sz="2667" spc="-7" dirty="0">
                <a:latin typeface="Calibri"/>
                <a:cs typeface="Calibri"/>
              </a:rPr>
              <a:t>5-bit </a:t>
            </a:r>
            <a:r>
              <a:rPr sz="2667" dirty="0">
                <a:latin typeface="Calibri"/>
                <a:cs typeface="Calibri"/>
              </a:rPr>
              <a:t>mux</a:t>
            </a:r>
            <a:r>
              <a:rPr sz="2667" spc="-13" dirty="0">
                <a:latin typeface="Calibri"/>
                <a:cs typeface="Calibri"/>
              </a:rPr>
              <a:t> </a:t>
            </a:r>
            <a:r>
              <a:rPr sz="2667" spc="-20" dirty="0">
                <a:latin typeface="Calibri"/>
                <a:cs typeface="Calibri"/>
              </a:rPr>
              <a:t>to</a:t>
            </a:r>
            <a:r>
              <a:rPr sz="2667" dirty="0">
                <a:latin typeface="Calibri"/>
                <a:cs typeface="Calibri"/>
              </a:rPr>
              <a:t> </a:t>
            </a:r>
            <a:r>
              <a:rPr sz="2667" spc="-7" dirty="0">
                <a:latin typeface="Calibri"/>
                <a:cs typeface="Calibri"/>
              </a:rPr>
              <a:t>select</a:t>
            </a:r>
            <a:r>
              <a:rPr sz="2667" spc="27" dirty="0">
                <a:latin typeface="Calibri"/>
                <a:cs typeface="Calibri"/>
              </a:rPr>
              <a:t> </a:t>
            </a:r>
            <a:r>
              <a:rPr sz="2667" spc="-7" dirty="0">
                <a:latin typeface="Calibri"/>
                <a:cs typeface="Calibri"/>
              </a:rPr>
              <a:t>between</a:t>
            </a:r>
            <a:r>
              <a:rPr sz="2667" spc="13" dirty="0">
                <a:latin typeface="Calibri"/>
                <a:cs typeface="Calibri"/>
              </a:rPr>
              <a:t> </a:t>
            </a:r>
            <a:r>
              <a:rPr sz="2667" spc="-13" dirty="0">
                <a:latin typeface="Calibri"/>
                <a:cs typeface="Calibri"/>
              </a:rPr>
              <a:t>two</a:t>
            </a:r>
            <a:r>
              <a:rPr sz="2667" spc="-7" dirty="0">
                <a:latin typeface="Calibri"/>
                <a:cs typeface="Calibri"/>
              </a:rPr>
              <a:t> positions</a:t>
            </a:r>
            <a:r>
              <a:rPr sz="2667" dirty="0">
                <a:latin typeface="Calibri"/>
                <a:cs typeface="Calibri"/>
              </a:rPr>
              <a:t> </a:t>
            </a:r>
            <a:r>
              <a:rPr sz="2667" spc="-13" dirty="0">
                <a:latin typeface="Calibri"/>
                <a:cs typeface="Calibri"/>
              </a:rPr>
              <a:t>where</a:t>
            </a:r>
            <a:r>
              <a:rPr sz="2667" dirty="0">
                <a:latin typeface="Calibri"/>
                <a:cs typeface="Calibri"/>
              </a:rPr>
              <a:t> </a:t>
            </a:r>
            <a:r>
              <a:rPr sz="2667" spc="-7" dirty="0">
                <a:latin typeface="Calibri"/>
                <a:cs typeface="Calibri"/>
              </a:rPr>
              <a:t>low </a:t>
            </a:r>
            <a:r>
              <a:rPr sz="2667" spc="-579" dirty="0">
                <a:latin typeface="Calibri"/>
                <a:cs typeface="Calibri"/>
              </a:rPr>
              <a:t> </a:t>
            </a:r>
            <a:r>
              <a:rPr sz="2667" spc="-13" dirty="0">
                <a:latin typeface="Calibri"/>
                <a:cs typeface="Calibri"/>
              </a:rPr>
              <a:t>five</a:t>
            </a:r>
            <a:r>
              <a:rPr sz="2667" spc="13" dirty="0">
                <a:latin typeface="Calibri"/>
                <a:cs typeface="Calibri"/>
              </a:rPr>
              <a:t> </a:t>
            </a:r>
            <a:r>
              <a:rPr sz="2667" spc="-7" dirty="0">
                <a:latin typeface="Calibri"/>
                <a:cs typeface="Calibri"/>
              </a:rPr>
              <a:t>bits</a:t>
            </a:r>
            <a:r>
              <a:rPr sz="2667" dirty="0">
                <a:latin typeface="Calibri"/>
                <a:cs typeface="Calibri"/>
              </a:rPr>
              <a:t> </a:t>
            </a:r>
            <a:r>
              <a:rPr sz="2667" spc="-7" dirty="0">
                <a:latin typeface="Calibri"/>
                <a:cs typeface="Calibri"/>
              </a:rPr>
              <a:t>of</a:t>
            </a:r>
            <a:r>
              <a:rPr sz="2667" spc="-13" dirty="0">
                <a:latin typeface="Calibri"/>
                <a:cs typeface="Calibri"/>
              </a:rPr>
              <a:t> immediate</a:t>
            </a:r>
            <a:r>
              <a:rPr sz="2667" spc="47" dirty="0">
                <a:latin typeface="Calibri"/>
                <a:cs typeface="Calibri"/>
              </a:rPr>
              <a:t> </a:t>
            </a:r>
            <a:r>
              <a:rPr sz="2667" spc="-7" dirty="0">
                <a:latin typeface="Calibri"/>
                <a:cs typeface="Calibri"/>
              </a:rPr>
              <a:t>can</a:t>
            </a:r>
            <a:r>
              <a:rPr sz="2667" spc="-27" dirty="0">
                <a:latin typeface="Calibri"/>
                <a:cs typeface="Calibri"/>
              </a:rPr>
              <a:t> </a:t>
            </a:r>
            <a:r>
              <a:rPr sz="2667" spc="-13" dirty="0">
                <a:latin typeface="Calibri"/>
                <a:cs typeface="Calibri"/>
              </a:rPr>
              <a:t>reside</a:t>
            </a:r>
            <a:r>
              <a:rPr sz="2667" spc="13" dirty="0">
                <a:latin typeface="Calibri"/>
                <a:cs typeface="Calibri"/>
              </a:rPr>
              <a:t> </a:t>
            </a:r>
            <a:r>
              <a:rPr sz="2667" spc="-7" dirty="0">
                <a:latin typeface="Calibri"/>
                <a:cs typeface="Calibri"/>
              </a:rPr>
              <a:t>in</a:t>
            </a:r>
            <a:r>
              <a:rPr sz="2667" spc="7" dirty="0">
                <a:latin typeface="Calibri"/>
                <a:cs typeface="Calibri"/>
              </a:rPr>
              <a:t> </a:t>
            </a:r>
            <a:r>
              <a:rPr sz="2667" spc="-7" dirty="0">
                <a:latin typeface="Calibri"/>
                <a:cs typeface="Calibri"/>
              </a:rPr>
              <a:t>instruction</a:t>
            </a:r>
            <a:endParaRPr sz="2667">
              <a:latin typeface="Calibri"/>
              <a:cs typeface="Calibri"/>
            </a:endParaRPr>
          </a:p>
          <a:p>
            <a:pPr marL="253994" indent="-237907">
              <a:buFont typeface="Arial MT"/>
              <a:buChar char="•"/>
              <a:tabLst>
                <a:tab pos="254840" algn="l"/>
              </a:tabLst>
            </a:pPr>
            <a:r>
              <a:rPr sz="2667" dirty="0">
                <a:latin typeface="Calibri"/>
                <a:cs typeface="Calibri"/>
              </a:rPr>
              <a:t>Other</a:t>
            </a:r>
            <a:r>
              <a:rPr sz="2667" spc="-7" dirty="0">
                <a:latin typeface="Calibri"/>
                <a:cs typeface="Calibri"/>
              </a:rPr>
              <a:t> </a:t>
            </a:r>
            <a:r>
              <a:rPr sz="2667" dirty="0">
                <a:latin typeface="Calibri"/>
                <a:cs typeface="Calibri"/>
              </a:rPr>
              <a:t>bits</a:t>
            </a:r>
            <a:r>
              <a:rPr sz="2667" spc="20" dirty="0">
                <a:latin typeface="Calibri"/>
                <a:cs typeface="Calibri"/>
              </a:rPr>
              <a:t> </a:t>
            </a:r>
            <a:r>
              <a:rPr sz="2667" spc="-7" dirty="0">
                <a:latin typeface="Calibri"/>
                <a:cs typeface="Calibri"/>
              </a:rPr>
              <a:t>in </a:t>
            </a:r>
            <a:r>
              <a:rPr sz="2667" spc="-13" dirty="0">
                <a:latin typeface="Calibri"/>
                <a:cs typeface="Calibri"/>
              </a:rPr>
              <a:t>immediate</a:t>
            </a:r>
            <a:r>
              <a:rPr sz="2667" spc="53" dirty="0">
                <a:latin typeface="Calibri"/>
                <a:cs typeface="Calibri"/>
              </a:rPr>
              <a:t> </a:t>
            </a:r>
            <a:r>
              <a:rPr sz="2667" spc="-13" dirty="0">
                <a:latin typeface="Calibri"/>
                <a:cs typeface="Calibri"/>
              </a:rPr>
              <a:t>are</a:t>
            </a:r>
            <a:r>
              <a:rPr sz="2667" spc="7" dirty="0">
                <a:latin typeface="Calibri"/>
                <a:cs typeface="Calibri"/>
              </a:rPr>
              <a:t> </a:t>
            </a:r>
            <a:r>
              <a:rPr sz="2667" spc="-13" dirty="0">
                <a:latin typeface="Calibri"/>
                <a:cs typeface="Calibri"/>
              </a:rPr>
              <a:t>wired</a:t>
            </a:r>
            <a:r>
              <a:rPr sz="2667" spc="20" dirty="0">
                <a:latin typeface="Calibri"/>
                <a:cs typeface="Calibri"/>
              </a:rPr>
              <a:t> </a:t>
            </a:r>
            <a:r>
              <a:rPr sz="2667" spc="-20" dirty="0">
                <a:latin typeface="Calibri"/>
                <a:cs typeface="Calibri"/>
              </a:rPr>
              <a:t>to</a:t>
            </a:r>
            <a:r>
              <a:rPr sz="2667" spc="-7" dirty="0">
                <a:latin typeface="Calibri"/>
                <a:cs typeface="Calibri"/>
              </a:rPr>
              <a:t> </a:t>
            </a:r>
            <a:r>
              <a:rPr sz="2667" spc="-20" dirty="0">
                <a:latin typeface="Calibri"/>
                <a:cs typeface="Calibri"/>
              </a:rPr>
              <a:t>fixed</a:t>
            </a:r>
            <a:r>
              <a:rPr sz="2667" spc="13" dirty="0">
                <a:latin typeface="Calibri"/>
                <a:cs typeface="Calibri"/>
              </a:rPr>
              <a:t> </a:t>
            </a:r>
            <a:r>
              <a:rPr sz="2667" spc="-7" dirty="0">
                <a:latin typeface="Calibri"/>
                <a:cs typeface="Calibri"/>
              </a:rPr>
              <a:t>positions</a:t>
            </a:r>
            <a:r>
              <a:rPr sz="2667" dirty="0">
                <a:latin typeface="Calibri"/>
                <a:cs typeface="Calibri"/>
              </a:rPr>
              <a:t> </a:t>
            </a:r>
            <a:r>
              <a:rPr sz="2667" spc="-7" dirty="0">
                <a:latin typeface="Calibri"/>
                <a:cs typeface="Calibri"/>
              </a:rPr>
              <a:t>in instruction</a:t>
            </a:r>
            <a:endParaRPr sz="2667">
              <a:latin typeface="Calibri"/>
              <a:cs typeface="Calibri"/>
            </a:endParaRPr>
          </a:p>
        </p:txBody>
      </p:sp>
      <p:sp>
        <p:nvSpPr>
          <p:cNvPr id="26" name="object 26"/>
          <p:cNvSpPr txBox="1"/>
          <p:nvPr/>
        </p:nvSpPr>
        <p:spPr>
          <a:xfrm>
            <a:off x="2707491" y="828593"/>
            <a:ext cx="695112"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2</a:t>
            </a:r>
            <a:r>
              <a:rPr sz="2000" b="1" dirty="0">
                <a:latin typeface="Courier New"/>
                <a:cs typeface="Courier New"/>
              </a:rPr>
              <a:t>5</a:t>
            </a:r>
            <a:r>
              <a:rPr sz="2000" b="1" spc="-800" dirty="0">
                <a:latin typeface="Courier New"/>
                <a:cs typeface="Courier New"/>
              </a:rPr>
              <a:t> </a:t>
            </a:r>
            <a:r>
              <a:rPr sz="3000" b="1" spc="-9" baseline="1851" dirty="0">
                <a:latin typeface="Courier New"/>
                <a:cs typeface="Courier New"/>
              </a:rPr>
              <a:t>24</a:t>
            </a:r>
            <a:endParaRPr sz="3000" baseline="1851">
              <a:latin typeface="Courier New"/>
              <a:cs typeface="Courier New"/>
            </a:endParaRPr>
          </a:p>
        </p:txBody>
      </p:sp>
      <p:sp>
        <p:nvSpPr>
          <p:cNvPr id="27" name="object 27"/>
          <p:cNvSpPr txBox="1"/>
          <p:nvPr/>
        </p:nvSpPr>
        <p:spPr>
          <a:xfrm>
            <a:off x="5446129" y="803842"/>
            <a:ext cx="68918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1</a:t>
            </a:r>
            <a:r>
              <a:rPr sz="2000" b="1" dirty="0">
                <a:latin typeface="Courier New"/>
                <a:cs typeface="Courier New"/>
              </a:rPr>
              <a:t>5</a:t>
            </a:r>
            <a:r>
              <a:rPr sz="2000" b="1" spc="-847" dirty="0">
                <a:latin typeface="Courier New"/>
                <a:cs typeface="Courier New"/>
              </a:rPr>
              <a:t> </a:t>
            </a:r>
            <a:r>
              <a:rPr sz="2000" b="1" spc="-7" dirty="0">
                <a:latin typeface="Courier New"/>
                <a:cs typeface="Courier New"/>
              </a:rPr>
              <a:t>14</a:t>
            </a:r>
            <a:endParaRPr sz="2000">
              <a:latin typeface="Courier New"/>
              <a:cs typeface="Courier New"/>
            </a:endParaRPr>
          </a:p>
        </p:txBody>
      </p:sp>
      <p:sp>
        <p:nvSpPr>
          <p:cNvPr id="28" name="object 28"/>
          <p:cNvSpPr txBox="1"/>
          <p:nvPr/>
        </p:nvSpPr>
        <p:spPr>
          <a:xfrm>
            <a:off x="6811886" y="804097"/>
            <a:ext cx="74506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1</a:t>
            </a:r>
            <a:r>
              <a:rPr sz="2000" b="1" dirty="0">
                <a:latin typeface="Courier New"/>
                <a:cs typeface="Courier New"/>
              </a:rPr>
              <a:t>2</a:t>
            </a:r>
            <a:r>
              <a:rPr sz="2000" b="1" spc="-407" dirty="0">
                <a:latin typeface="Courier New"/>
                <a:cs typeface="Courier New"/>
              </a:rPr>
              <a:t> </a:t>
            </a:r>
            <a:r>
              <a:rPr sz="2000" b="1" spc="-7" dirty="0">
                <a:latin typeface="Courier New"/>
                <a:cs typeface="Courier New"/>
              </a:rPr>
              <a:t>11</a:t>
            </a:r>
            <a:endParaRPr sz="2000">
              <a:latin typeface="Courier New"/>
              <a:cs typeface="Courier New"/>
            </a:endParaRPr>
          </a:p>
        </p:txBody>
      </p:sp>
      <p:sp>
        <p:nvSpPr>
          <p:cNvPr id="29" name="object 29"/>
          <p:cNvSpPr txBox="1"/>
          <p:nvPr/>
        </p:nvSpPr>
        <p:spPr>
          <a:xfrm>
            <a:off x="8335378" y="804097"/>
            <a:ext cx="5046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7</a:t>
            </a:r>
            <a:r>
              <a:rPr sz="2000" b="1" spc="-27" dirty="0">
                <a:latin typeface="Courier New"/>
                <a:cs typeface="Courier New"/>
              </a:rPr>
              <a:t> </a:t>
            </a:r>
            <a:r>
              <a:rPr sz="2000" b="1" dirty="0">
                <a:latin typeface="Courier New"/>
                <a:cs typeface="Courier New"/>
              </a:rPr>
              <a:t>6</a:t>
            </a:r>
            <a:endParaRPr sz="2000">
              <a:latin typeface="Courier New"/>
              <a:cs typeface="Courier New"/>
            </a:endParaRPr>
          </a:p>
        </p:txBody>
      </p:sp>
      <p:sp>
        <p:nvSpPr>
          <p:cNvPr id="30" name="object 30"/>
          <p:cNvSpPr txBox="1"/>
          <p:nvPr/>
        </p:nvSpPr>
        <p:spPr>
          <a:xfrm>
            <a:off x="10045054" y="804097"/>
            <a:ext cx="1871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0</a:t>
            </a:r>
            <a:endParaRPr sz="2000">
              <a:latin typeface="Courier New"/>
              <a:cs typeface="Courier New"/>
            </a:endParaRPr>
          </a:p>
        </p:txBody>
      </p:sp>
      <p:graphicFrame>
        <p:nvGraphicFramePr>
          <p:cNvPr id="31" name="object 31"/>
          <p:cNvGraphicFramePr>
            <a:graphicFrameLocks noGrp="1"/>
          </p:cNvGraphicFramePr>
          <p:nvPr>
            <p:extLst>
              <p:ext uri="{D42A27DB-BD31-4B8C-83A1-F6EECF244321}">
                <p14:modId xmlns:p14="http://schemas.microsoft.com/office/powerpoint/2010/main" val="3300927595"/>
              </p:ext>
            </p:extLst>
          </p:nvPr>
        </p:nvGraphicFramePr>
        <p:xfrm>
          <a:off x="1384123" y="1114213"/>
          <a:ext cx="8817184" cy="1026329"/>
        </p:xfrm>
        <a:graphic>
          <a:graphicData uri="http://schemas.openxmlformats.org/drawingml/2006/table">
            <a:tbl>
              <a:tblPr firstRow="1" bandRow="1">
                <a:tableStyleId>{2D5ABB26-0587-4C30-8999-92F81FD0307C}</a:tableStyleId>
              </a:tblPr>
              <a:tblGrid>
                <a:gridCol w="146473">
                  <a:extLst>
                    <a:ext uri="{9D8B030D-6E8A-4147-A177-3AD203B41FA5}">
                      <a16:colId xmlns:a16="http://schemas.microsoft.com/office/drawing/2014/main" val="20000"/>
                    </a:ext>
                  </a:extLst>
                </a:gridCol>
                <a:gridCol w="1512147">
                  <a:extLst>
                    <a:ext uri="{9D8B030D-6E8A-4147-A177-3AD203B41FA5}">
                      <a16:colId xmlns:a16="http://schemas.microsoft.com/office/drawing/2014/main" val="20001"/>
                    </a:ext>
                  </a:extLst>
                </a:gridCol>
                <a:gridCol w="1397847">
                  <a:extLst>
                    <a:ext uri="{9D8B030D-6E8A-4147-A177-3AD203B41FA5}">
                      <a16:colId xmlns:a16="http://schemas.microsoft.com/office/drawing/2014/main" val="20002"/>
                    </a:ext>
                  </a:extLst>
                </a:gridCol>
                <a:gridCol w="1316567">
                  <a:extLst>
                    <a:ext uri="{9D8B030D-6E8A-4147-A177-3AD203B41FA5}">
                      <a16:colId xmlns:a16="http://schemas.microsoft.com/office/drawing/2014/main" val="20003"/>
                    </a:ext>
                  </a:extLst>
                </a:gridCol>
                <a:gridCol w="1399539">
                  <a:extLst>
                    <a:ext uri="{9D8B030D-6E8A-4147-A177-3AD203B41FA5}">
                      <a16:colId xmlns:a16="http://schemas.microsoft.com/office/drawing/2014/main" val="20004"/>
                    </a:ext>
                  </a:extLst>
                </a:gridCol>
                <a:gridCol w="1399539">
                  <a:extLst>
                    <a:ext uri="{9D8B030D-6E8A-4147-A177-3AD203B41FA5}">
                      <a16:colId xmlns:a16="http://schemas.microsoft.com/office/drawing/2014/main" val="20005"/>
                    </a:ext>
                  </a:extLst>
                </a:gridCol>
                <a:gridCol w="1645072">
                  <a:extLst>
                    <a:ext uri="{9D8B030D-6E8A-4147-A177-3AD203B41FA5}">
                      <a16:colId xmlns:a16="http://schemas.microsoft.com/office/drawing/2014/main" val="20006"/>
                    </a:ext>
                  </a:extLst>
                </a:gridCol>
              </a:tblGrid>
              <a:tr h="382016">
                <a:tc>
                  <a:txBody>
                    <a:bodyPr/>
                    <a:lstStyle/>
                    <a:p>
                      <a:pPr>
                        <a:lnSpc>
                          <a:spcPct val="100000"/>
                        </a:lnSpc>
                      </a:pPr>
                      <a:endParaRPr sz="2300">
                        <a:latin typeface="Times New Roman"/>
                        <a:cs typeface="Times New Roman"/>
                      </a:endParaRPr>
                    </a:p>
                  </a:txBody>
                  <a:tcPr marL="0" marR="0" marT="0" marB="0" anchor="ctr">
                    <a:lnL w="38100">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gridSpan="2">
                  <a:txBody>
                    <a:bodyPr/>
                    <a:lstStyle/>
                    <a:p>
                      <a:pPr marL="546100">
                        <a:lnSpc>
                          <a:spcPct val="100000"/>
                        </a:lnSpc>
                        <a:spcBef>
                          <a:spcPts val="200"/>
                        </a:spcBef>
                      </a:pPr>
                      <a:r>
                        <a:rPr sz="2100" b="1" spc="-5" dirty="0">
                          <a:latin typeface="Courier New"/>
                          <a:cs typeface="Courier New"/>
                        </a:rPr>
                        <a:t>imm[11:0]</a:t>
                      </a:r>
                      <a:endParaRPr sz="2100">
                        <a:latin typeface="Courier New"/>
                        <a:cs typeface="Courier New"/>
                      </a:endParaRPr>
                    </a:p>
                  </a:txBody>
                  <a:tcPr marL="0" marR="0" marT="33867" marB="0" anchor="ctr">
                    <a:lnL w="28575">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hMerge="1">
                  <a:txBody>
                    <a:bodyPr/>
                    <a:lstStyle/>
                    <a:p>
                      <a:endParaRPr/>
                    </a:p>
                  </a:txBody>
                  <a:tcPr marL="0" marR="0" marT="0" marB="0"/>
                </a:tc>
                <a:tc>
                  <a:txBody>
                    <a:bodyPr/>
                    <a:lstStyle/>
                    <a:p>
                      <a:pPr marR="24765" algn="ctr">
                        <a:lnSpc>
                          <a:spcPct val="100000"/>
                        </a:lnSpc>
                        <a:spcBef>
                          <a:spcPts val="90"/>
                        </a:spcBef>
                      </a:pPr>
                      <a:r>
                        <a:rPr sz="2100" b="1" spc="-5" dirty="0">
                          <a:latin typeface="Courier New"/>
                          <a:cs typeface="Courier New"/>
                        </a:rPr>
                        <a:t>rs1</a:t>
                      </a:r>
                      <a:endParaRPr sz="2100">
                        <a:latin typeface="Courier New"/>
                        <a:cs typeface="Courier New"/>
                      </a:endParaRPr>
                    </a:p>
                  </a:txBody>
                  <a:tcPr marL="0" marR="0" marT="15240" marB="0" anchor="ctr">
                    <a:lnL w="28575">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a:txBody>
                    <a:bodyPr/>
                    <a:lstStyle/>
                    <a:p>
                      <a:pPr marR="134620" algn="r">
                        <a:lnSpc>
                          <a:spcPct val="100000"/>
                        </a:lnSpc>
                        <a:spcBef>
                          <a:spcPts val="90"/>
                        </a:spcBef>
                      </a:pPr>
                      <a:r>
                        <a:rPr sz="2100" b="1" spc="-5" dirty="0">
                          <a:latin typeface="Courier New"/>
                          <a:cs typeface="Courier New"/>
                        </a:rPr>
                        <a:t>funct3</a:t>
                      </a:r>
                      <a:endParaRPr sz="2100">
                        <a:latin typeface="Courier New"/>
                        <a:cs typeface="Courier New"/>
                      </a:endParaRPr>
                    </a:p>
                  </a:txBody>
                  <a:tcPr marL="0" marR="0" marT="15240" marB="0" anchor="ctr">
                    <a:lnL w="28575">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a:txBody>
                    <a:bodyPr/>
                    <a:lstStyle/>
                    <a:p>
                      <a:pPr marR="25400" algn="ctr">
                        <a:lnSpc>
                          <a:spcPct val="100000"/>
                        </a:lnSpc>
                        <a:spcBef>
                          <a:spcPts val="90"/>
                        </a:spcBef>
                      </a:pPr>
                      <a:r>
                        <a:rPr sz="2100" b="1" spc="-5" dirty="0">
                          <a:latin typeface="Courier New"/>
                          <a:cs typeface="Courier New"/>
                        </a:rPr>
                        <a:t>rd</a:t>
                      </a:r>
                      <a:endParaRPr sz="2100">
                        <a:latin typeface="Courier New"/>
                        <a:cs typeface="Courier New"/>
                      </a:endParaRPr>
                    </a:p>
                  </a:txBody>
                  <a:tcPr marL="0" marR="0" marT="15240" marB="0" anchor="ctr">
                    <a:lnL w="28575">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a:txBody>
                    <a:bodyPr/>
                    <a:lstStyle/>
                    <a:p>
                      <a:pPr marR="92075" algn="r">
                        <a:lnSpc>
                          <a:spcPct val="100000"/>
                        </a:lnSpc>
                        <a:spcBef>
                          <a:spcPts val="120"/>
                        </a:spcBef>
                      </a:pPr>
                      <a:r>
                        <a:rPr sz="2100" b="1" spc="-5" dirty="0">
                          <a:latin typeface="Courier New"/>
                          <a:cs typeface="Courier New"/>
                        </a:rPr>
                        <a:t>I-opcode</a:t>
                      </a:r>
                      <a:endParaRPr sz="2100">
                        <a:latin typeface="Courier New"/>
                        <a:cs typeface="Courier New"/>
                      </a:endParaRPr>
                    </a:p>
                  </a:txBody>
                  <a:tcPr marL="0" marR="0" marT="20320" marB="0" anchor="ctr">
                    <a:lnL w="28575">
                      <a:solidFill>
                        <a:srgbClr val="000000"/>
                      </a:solidFill>
                      <a:prstDash val="solid"/>
                    </a:lnL>
                    <a:lnR w="38100">
                      <a:solidFill>
                        <a:srgbClr val="000000"/>
                      </a:solidFill>
                      <a:prstDash val="solid"/>
                    </a:lnR>
                    <a:lnT w="38100">
                      <a:solidFill>
                        <a:srgbClr val="000000"/>
                      </a:solidFill>
                      <a:prstDash val="solid"/>
                    </a:lnT>
                    <a:lnB w="53975">
                      <a:solidFill>
                        <a:srgbClr val="000000"/>
                      </a:solidFill>
                      <a:prstDash val="solid"/>
                    </a:lnB>
                  </a:tcPr>
                </a:tc>
                <a:extLst>
                  <a:ext uri="{0D108BD9-81ED-4DB2-BD59-A6C34878D82A}">
                    <a16:rowId xmlns:a16="http://schemas.microsoft.com/office/drawing/2014/main" val="10000"/>
                  </a:ext>
                </a:extLst>
              </a:tr>
              <a:tr h="644313">
                <a:tc>
                  <a:txBody>
                    <a:bodyPr/>
                    <a:lstStyle/>
                    <a:p>
                      <a:pPr>
                        <a:lnSpc>
                          <a:spcPct val="100000"/>
                        </a:lnSpc>
                      </a:pPr>
                      <a:endParaRPr sz="2300">
                        <a:latin typeface="Times New Roman"/>
                        <a:cs typeface="Times New Roman"/>
                      </a:endParaRPr>
                    </a:p>
                  </a:txBody>
                  <a:tcPr marL="0" marR="0" marT="0" marB="0" anchor="ctr">
                    <a:lnL w="38100">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L="33655">
                        <a:lnSpc>
                          <a:spcPts val="1855"/>
                        </a:lnSpc>
                      </a:pPr>
                      <a:r>
                        <a:rPr sz="2100" b="1" dirty="0">
                          <a:latin typeface="Courier New"/>
                          <a:cs typeface="Courier New"/>
                        </a:rPr>
                        <a:t>imm[11</a:t>
                      </a:r>
                      <a:r>
                        <a:rPr sz="2100" b="1" spc="10" dirty="0">
                          <a:latin typeface="Courier New"/>
                          <a:cs typeface="Courier New"/>
                        </a:rPr>
                        <a:t>:</a:t>
                      </a:r>
                      <a:r>
                        <a:rPr sz="2100" b="1" dirty="0">
                          <a:latin typeface="Courier New"/>
                          <a:cs typeface="Courier New"/>
                        </a:rPr>
                        <a:t>5]</a:t>
                      </a:r>
                      <a:endParaRPr sz="2100">
                        <a:latin typeface="Courier New"/>
                        <a:cs typeface="Courier New"/>
                      </a:endParaRPr>
                    </a:p>
                  </a:txBody>
                  <a:tcPr marL="0" marR="0" marT="0" marB="0" anchor="ctr">
                    <a:lnL w="28575">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L="297180">
                        <a:lnSpc>
                          <a:spcPct val="100000"/>
                        </a:lnSpc>
                        <a:spcBef>
                          <a:spcPts val="160"/>
                        </a:spcBef>
                      </a:pPr>
                      <a:r>
                        <a:rPr sz="2100" b="1" spc="-5" dirty="0">
                          <a:latin typeface="Courier New"/>
                          <a:cs typeface="Courier New"/>
                        </a:rPr>
                        <a:t>rs2</a:t>
                      </a:r>
                      <a:endParaRPr sz="2100">
                        <a:latin typeface="Courier New"/>
                        <a:cs typeface="Courier New"/>
                      </a:endParaRPr>
                    </a:p>
                  </a:txBody>
                  <a:tcPr marL="0" marR="0" marT="27093" marB="0" anchor="ctr">
                    <a:lnL w="28575">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R="24765" algn="ctr">
                        <a:lnSpc>
                          <a:spcPct val="100000"/>
                        </a:lnSpc>
                        <a:spcBef>
                          <a:spcPts val="110"/>
                        </a:spcBef>
                      </a:pPr>
                      <a:r>
                        <a:rPr sz="2100" b="1" spc="-5" dirty="0">
                          <a:latin typeface="Courier New"/>
                          <a:cs typeface="Courier New"/>
                        </a:rPr>
                        <a:t>rs1</a:t>
                      </a:r>
                      <a:endParaRPr sz="2100">
                        <a:latin typeface="Courier New"/>
                        <a:cs typeface="Courier New"/>
                      </a:endParaRPr>
                    </a:p>
                  </a:txBody>
                  <a:tcPr marL="0" marR="0" marT="18627" marB="0" anchor="ctr">
                    <a:lnL w="28575">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R="134620" algn="r">
                        <a:lnSpc>
                          <a:spcPct val="100000"/>
                        </a:lnSpc>
                        <a:spcBef>
                          <a:spcPts val="110"/>
                        </a:spcBef>
                      </a:pPr>
                      <a:r>
                        <a:rPr sz="2100" b="1" spc="-5" dirty="0">
                          <a:latin typeface="Courier New"/>
                          <a:cs typeface="Courier New"/>
                        </a:rPr>
                        <a:t>funct3</a:t>
                      </a:r>
                      <a:endParaRPr sz="2100">
                        <a:latin typeface="Courier New"/>
                        <a:cs typeface="Courier New"/>
                      </a:endParaRPr>
                    </a:p>
                  </a:txBody>
                  <a:tcPr marL="0" marR="0" marT="18627" marB="0" anchor="ctr">
                    <a:lnL w="28575">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L="60325">
                        <a:lnSpc>
                          <a:spcPct val="100000"/>
                        </a:lnSpc>
                        <a:spcBef>
                          <a:spcPts val="110"/>
                        </a:spcBef>
                      </a:pPr>
                      <a:r>
                        <a:rPr sz="2100" b="1" spc="-5" dirty="0">
                          <a:latin typeface="Courier New"/>
                          <a:cs typeface="Courier New"/>
                        </a:rPr>
                        <a:t>imm[4:0]</a:t>
                      </a:r>
                      <a:endParaRPr sz="2100">
                        <a:latin typeface="Courier New"/>
                        <a:cs typeface="Courier New"/>
                      </a:endParaRPr>
                    </a:p>
                  </a:txBody>
                  <a:tcPr marL="0" marR="0" marT="18627" marB="0" anchor="ctr">
                    <a:lnL w="28575">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R="76835" algn="r">
                        <a:lnSpc>
                          <a:spcPts val="1855"/>
                        </a:lnSpc>
                      </a:pPr>
                      <a:r>
                        <a:rPr sz="2100" b="1" spc="-5" dirty="0">
                          <a:latin typeface="Courier New"/>
                          <a:cs typeface="Courier New"/>
                        </a:rPr>
                        <a:t>S-opcode</a:t>
                      </a:r>
                      <a:endParaRPr sz="2100" dirty="0">
                        <a:latin typeface="Courier New"/>
                        <a:cs typeface="Courier New"/>
                      </a:endParaRPr>
                    </a:p>
                  </a:txBody>
                  <a:tcPr marL="0" marR="0" marT="0" marB="0" anchor="ctr">
                    <a:lnL w="28575">
                      <a:solidFill>
                        <a:srgbClr val="000000"/>
                      </a:solidFill>
                      <a:prstDash val="solid"/>
                    </a:lnL>
                    <a:lnR w="38100">
                      <a:solidFill>
                        <a:srgbClr val="000000"/>
                      </a:solidFill>
                      <a:prstDash val="solid"/>
                    </a:lnR>
                    <a:lnT w="53975">
                      <a:solidFill>
                        <a:srgbClr val="000000"/>
                      </a:solidFill>
                      <a:prstDash val="solid"/>
                    </a:lnT>
                    <a:lnB w="38100">
                      <a:solidFill>
                        <a:srgbClr val="000000"/>
                      </a:solidFill>
                      <a:prstDash val="solid"/>
                    </a:lnB>
                  </a:tcPr>
                </a:tc>
                <a:extLst>
                  <a:ext uri="{0D108BD9-81ED-4DB2-BD59-A6C34878D82A}">
                    <a16:rowId xmlns:a16="http://schemas.microsoft.com/office/drawing/2014/main" val="10001"/>
                  </a:ext>
                </a:extLst>
              </a:tr>
            </a:tbl>
          </a:graphicData>
        </a:graphic>
      </p:graphicFrame>
      <p:sp>
        <p:nvSpPr>
          <p:cNvPr id="32" name="object 32"/>
          <p:cNvSpPr txBox="1"/>
          <p:nvPr/>
        </p:nvSpPr>
        <p:spPr>
          <a:xfrm>
            <a:off x="8643186" y="943664"/>
            <a:ext cx="1947333" cy="1682491"/>
          </a:xfrm>
          <a:prstGeom prst="rect">
            <a:avLst/>
          </a:prstGeom>
        </p:spPr>
        <p:txBody>
          <a:bodyPr vert="horz" wrap="square" lIns="0" tIns="16933" rIns="0" bIns="0" rtlCol="0">
            <a:spAutoFit/>
          </a:bodyPr>
          <a:lstStyle/>
          <a:p>
            <a:pPr marL="1789809" marR="6773" indent="48259" algn="r">
              <a:lnSpc>
                <a:spcPct val="117600"/>
              </a:lnSpc>
              <a:spcBef>
                <a:spcPts val="133"/>
              </a:spcBef>
            </a:pPr>
            <a:r>
              <a:rPr sz="2333" b="1" dirty="0">
                <a:latin typeface="Calibri"/>
                <a:cs typeface="Calibri"/>
              </a:rPr>
              <a:t>I  </a:t>
            </a:r>
            <a:endParaRPr lang="en-US" sz="2333" b="1" dirty="0">
              <a:latin typeface="Calibri"/>
              <a:cs typeface="Calibri"/>
            </a:endParaRPr>
          </a:p>
          <a:p>
            <a:pPr marL="1789809" marR="6773" indent="48259" algn="r">
              <a:lnSpc>
                <a:spcPct val="117600"/>
              </a:lnSpc>
              <a:spcBef>
                <a:spcPts val="133"/>
              </a:spcBef>
            </a:pPr>
            <a:r>
              <a:rPr sz="2333" b="1" dirty="0">
                <a:latin typeface="Calibri"/>
                <a:cs typeface="Calibri"/>
              </a:rPr>
              <a:t>S</a:t>
            </a:r>
            <a:endParaRPr lang="en-US" sz="2333" b="1" dirty="0">
              <a:latin typeface="Calibri"/>
              <a:cs typeface="Calibri"/>
            </a:endParaRPr>
          </a:p>
          <a:p>
            <a:pPr marL="16933">
              <a:spcBef>
                <a:spcPts val="260"/>
              </a:spcBef>
            </a:pPr>
            <a:endParaRPr lang="en-US" sz="2333" b="1" dirty="0">
              <a:latin typeface="Calibri"/>
              <a:cs typeface="Calibri"/>
            </a:endParaRPr>
          </a:p>
          <a:p>
            <a:pPr marL="16933">
              <a:spcBef>
                <a:spcPts val="260"/>
              </a:spcBef>
            </a:pPr>
            <a:r>
              <a:rPr sz="2400" b="1" spc="-13" dirty="0" err="1">
                <a:latin typeface="Courier New"/>
                <a:cs typeface="Courier New"/>
              </a:rPr>
              <a:t>inst</a:t>
            </a:r>
            <a:r>
              <a:rPr sz="2400" b="1" spc="-13" dirty="0">
                <a:latin typeface="Courier New"/>
                <a:cs typeface="Courier New"/>
              </a:rPr>
              <a:t>[31:0]</a:t>
            </a:r>
            <a:endParaRPr sz="2400" dirty="0">
              <a:latin typeface="Courier New"/>
              <a:cs typeface="Courier New"/>
            </a:endParaRPr>
          </a:p>
        </p:txBody>
      </p:sp>
      <p:sp>
        <p:nvSpPr>
          <p:cNvPr id="33" name="object 33"/>
          <p:cNvSpPr txBox="1"/>
          <p:nvPr/>
        </p:nvSpPr>
        <p:spPr>
          <a:xfrm>
            <a:off x="8150428" y="2962288"/>
            <a:ext cx="2053167" cy="898537"/>
          </a:xfrm>
          <a:prstGeom prst="rect">
            <a:avLst/>
          </a:prstGeom>
        </p:spPr>
        <p:txBody>
          <a:bodyPr vert="horz" wrap="square" lIns="0" tIns="145627" rIns="0" bIns="0" rtlCol="0">
            <a:spAutoFit/>
          </a:bodyPr>
          <a:lstStyle/>
          <a:p>
            <a:pPr algn="ctr">
              <a:spcBef>
                <a:spcPts val="1147"/>
              </a:spcBef>
              <a:tabLst>
                <a:tab pos="483435" algn="l"/>
              </a:tabLst>
            </a:pPr>
            <a:r>
              <a:rPr sz="1667" b="1" spc="-7" dirty="0">
                <a:latin typeface="Arial"/>
                <a:cs typeface="Arial"/>
              </a:rPr>
              <a:t>I	S</a:t>
            </a:r>
            <a:endParaRPr sz="1667">
              <a:latin typeface="Arial"/>
              <a:cs typeface="Arial"/>
            </a:endParaRPr>
          </a:p>
          <a:p>
            <a:pPr marL="198962">
              <a:spcBef>
                <a:spcPts val="1292"/>
              </a:spcBef>
            </a:pPr>
            <a:r>
              <a:rPr sz="2133" b="1" spc="-7" dirty="0">
                <a:latin typeface="Courier New"/>
                <a:cs typeface="Courier New"/>
              </a:rPr>
              <a:t>inst[24:20]</a:t>
            </a:r>
            <a:endParaRPr sz="2133">
              <a:latin typeface="Courier New"/>
              <a:cs typeface="Courier New"/>
            </a:endParaRPr>
          </a:p>
        </p:txBody>
      </p:sp>
      <p:grpSp>
        <p:nvGrpSpPr>
          <p:cNvPr id="34" name="object 34"/>
          <p:cNvGrpSpPr/>
          <p:nvPr/>
        </p:nvGrpSpPr>
        <p:grpSpPr>
          <a:xfrm>
            <a:off x="1459305" y="3485556"/>
            <a:ext cx="8795173" cy="430953"/>
            <a:chOff x="2311907" y="2639567"/>
            <a:chExt cx="6596380" cy="323215"/>
          </a:xfrm>
        </p:grpSpPr>
        <p:sp>
          <p:nvSpPr>
            <p:cNvPr id="35" name="object 35"/>
            <p:cNvSpPr/>
            <p:nvPr/>
          </p:nvSpPr>
          <p:spPr>
            <a:xfrm>
              <a:off x="2330957" y="2658617"/>
              <a:ext cx="6558280" cy="285115"/>
            </a:xfrm>
            <a:custGeom>
              <a:avLst/>
              <a:gdLst/>
              <a:ahLst/>
              <a:cxnLst/>
              <a:rect l="l" t="t" r="r" b="b"/>
              <a:pathLst>
                <a:path w="6558280" h="285114">
                  <a:moveTo>
                    <a:pt x="0" y="0"/>
                  </a:moveTo>
                  <a:lnTo>
                    <a:pt x="6557772" y="0"/>
                  </a:lnTo>
                  <a:lnTo>
                    <a:pt x="6557772" y="284988"/>
                  </a:lnTo>
                  <a:lnTo>
                    <a:pt x="0" y="284988"/>
                  </a:lnTo>
                  <a:lnTo>
                    <a:pt x="0" y="0"/>
                  </a:lnTo>
                  <a:close/>
                </a:path>
              </a:pathLst>
            </a:custGeom>
            <a:ln w="38100">
              <a:solidFill>
                <a:srgbClr val="000000"/>
              </a:solidFill>
            </a:ln>
          </p:spPr>
          <p:txBody>
            <a:bodyPr wrap="square" lIns="0" tIns="0" rIns="0" bIns="0" rtlCol="0"/>
            <a:lstStyle/>
            <a:p>
              <a:endParaRPr sz="2400"/>
            </a:p>
          </p:txBody>
        </p:sp>
        <p:sp>
          <p:nvSpPr>
            <p:cNvPr id="36" name="object 36"/>
            <p:cNvSpPr/>
            <p:nvPr/>
          </p:nvSpPr>
          <p:spPr>
            <a:xfrm>
              <a:off x="5578601" y="2658617"/>
              <a:ext cx="0" cy="285115"/>
            </a:xfrm>
            <a:custGeom>
              <a:avLst/>
              <a:gdLst/>
              <a:ahLst/>
              <a:cxnLst/>
              <a:rect l="l" t="t" r="r" b="b"/>
              <a:pathLst>
                <a:path h="285114">
                  <a:moveTo>
                    <a:pt x="0" y="0"/>
                  </a:moveTo>
                  <a:lnTo>
                    <a:pt x="0" y="284988"/>
                  </a:lnTo>
                </a:path>
              </a:pathLst>
            </a:custGeom>
            <a:ln w="28575">
              <a:solidFill>
                <a:srgbClr val="000000"/>
              </a:solidFill>
            </a:ln>
          </p:spPr>
          <p:txBody>
            <a:bodyPr wrap="square" lIns="0" tIns="0" rIns="0" bIns="0" rtlCol="0"/>
            <a:lstStyle/>
            <a:p>
              <a:endParaRPr sz="2400"/>
            </a:p>
          </p:txBody>
        </p:sp>
        <p:sp>
          <p:nvSpPr>
            <p:cNvPr id="37" name="object 37"/>
            <p:cNvSpPr/>
            <p:nvPr/>
          </p:nvSpPr>
          <p:spPr>
            <a:xfrm>
              <a:off x="7315961" y="2658617"/>
              <a:ext cx="0" cy="285115"/>
            </a:xfrm>
            <a:custGeom>
              <a:avLst/>
              <a:gdLst/>
              <a:ahLst/>
              <a:cxnLst/>
              <a:rect l="l" t="t" r="r" b="b"/>
              <a:pathLst>
                <a:path h="285114">
                  <a:moveTo>
                    <a:pt x="0" y="0"/>
                  </a:moveTo>
                  <a:lnTo>
                    <a:pt x="0" y="284988"/>
                  </a:lnTo>
                </a:path>
              </a:pathLst>
            </a:custGeom>
            <a:ln w="28575">
              <a:solidFill>
                <a:srgbClr val="000000"/>
              </a:solidFill>
            </a:ln>
          </p:spPr>
          <p:txBody>
            <a:bodyPr wrap="square" lIns="0" tIns="0" rIns="0" bIns="0" rtlCol="0"/>
            <a:lstStyle/>
            <a:p>
              <a:endParaRPr sz="2400"/>
            </a:p>
          </p:txBody>
        </p:sp>
      </p:grpSp>
      <p:sp>
        <p:nvSpPr>
          <p:cNvPr id="38" name="object 38"/>
          <p:cNvSpPr txBox="1"/>
          <p:nvPr/>
        </p:nvSpPr>
        <p:spPr>
          <a:xfrm>
            <a:off x="1510105" y="3528458"/>
            <a:ext cx="4285827" cy="344475"/>
          </a:xfrm>
          <a:prstGeom prst="rect">
            <a:avLst/>
          </a:prstGeom>
        </p:spPr>
        <p:txBody>
          <a:bodyPr vert="horz" wrap="square" lIns="0" tIns="16087" rIns="0" bIns="0" rtlCol="0">
            <a:spAutoFit/>
          </a:bodyPr>
          <a:lstStyle/>
          <a:p>
            <a:pPr marL="162556">
              <a:spcBef>
                <a:spcPts val="127"/>
              </a:spcBef>
            </a:pPr>
            <a:r>
              <a:rPr sz="2133" b="1" spc="-7" dirty="0">
                <a:latin typeface="Courier New"/>
                <a:cs typeface="Courier New"/>
              </a:rPr>
              <a:t>inst[31] (sign</a:t>
            </a:r>
            <a:r>
              <a:rPr sz="2133" b="1" dirty="0">
                <a:latin typeface="Courier New"/>
                <a:cs typeface="Courier New"/>
              </a:rPr>
              <a:t> </a:t>
            </a:r>
            <a:r>
              <a:rPr sz="2133" b="1" spc="-7" dirty="0">
                <a:latin typeface="Courier New"/>
                <a:cs typeface="Courier New"/>
              </a:rPr>
              <a:t>extension)</a:t>
            </a:r>
            <a:endParaRPr sz="2133">
              <a:latin typeface="Courier New"/>
              <a:cs typeface="Courier New"/>
            </a:endParaRPr>
          </a:p>
        </p:txBody>
      </p:sp>
      <p:sp>
        <p:nvSpPr>
          <p:cNvPr id="39" name="object 39"/>
          <p:cNvSpPr txBox="1"/>
          <p:nvPr/>
        </p:nvSpPr>
        <p:spPr>
          <a:xfrm>
            <a:off x="10293140" y="3412757"/>
            <a:ext cx="174413" cy="817810"/>
          </a:xfrm>
          <a:prstGeom prst="rect">
            <a:avLst/>
          </a:prstGeom>
        </p:spPr>
        <p:txBody>
          <a:bodyPr vert="horz" wrap="square" lIns="0" tIns="16087" rIns="0" bIns="0" rtlCol="0">
            <a:spAutoFit/>
          </a:bodyPr>
          <a:lstStyle/>
          <a:p>
            <a:pPr marL="16933" marR="6773" indent="40639">
              <a:lnSpc>
                <a:spcPct val="115199"/>
              </a:lnSpc>
              <a:spcBef>
                <a:spcPts val="127"/>
              </a:spcBef>
            </a:pPr>
            <a:r>
              <a:rPr sz="2333" b="1" dirty="0">
                <a:latin typeface="Calibri"/>
                <a:cs typeface="Calibri"/>
              </a:rPr>
              <a:t>I  S</a:t>
            </a:r>
            <a:endParaRPr sz="2333">
              <a:latin typeface="Calibri"/>
              <a:cs typeface="Calibri"/>
            </a:endParaRPr>
          </a:p>
        </p:txBody>
      </p:sp>
      <p:sp>
        <p:nvSpPr>
          <p:cNvPr id="40" name="object 40"/>
          <p:cNvSpPr txBox="1"/>
          <p:nvPr/>
        </p:nvSpPr>
        <p:spPr>
          <a:xfrm>
            <a:off x="5833948" y="3520591"/>
            <a:ext cx="2278380" cy="344475"/>
          </a:xfrm>
          <a:prstGeom prst="rect">
            <a:avLst/>
          </a:prstGeom>
        </p:spPr>
        <p:txBody>
          <a:bodyPr vert="horz" wrap="square" lIns="0" tIns="16087" rIns="0" bIns="0" rtlCol="0">
            <a:spAutoFit/>
          </a:bodyPr>
          <a:lstStyle/>
          <a:p>
            <a:pPr marL="139697">
              <a:spcBef>
                <a:spcPts val="127"/>
              </a:spcBef>
            </a:pPr>
            <a:r>
              <a:rPr sz="2133" b="1" spc="-7" dirty="0">
                <a:latin typeface="Courier New"/>
                <a:cs typeface="Courier New"/>
              </a:rPr>
              <a:t>inst[30:25]</a:t>
            </a:r>
            <a:endParaRPr sz="2133">
              <a:latin typeface="Courier New"/>
              <a:cs typeface="Courier New"/>
            </a:endParaRPr>
          </a:p>
        </p:txBody>
      </p:sp>
      <p:sp>
        <p:nvSpPr>
          <p:cNvPr id="41" name="object 41"/>
          <p:cNvSpPr txBox="1"/>
          <p:nvPr/>
        </p:nvSpPr>
        <p:spPr>
          <a:xfrm>
            <a:off x="8150428" y="3892734"/>
            <a:ext cx="2053167" cy="344475"/>
          </a:xfrm>
          <a:prstGeom prst="rect">
            <a:avLst/>
          </a:prstGeom>
        </p:spPr>
        <p:txBody>
          <a:bodyPr vert="horz" wrap="square" lIns="0" tIns="16087" rIns="0" bIns="0" rtlCol="0">
            <a:spAutoFit/>
          </a:bodyPr>
          <a:lstStyle/>
          <a:p>
            <a:pPr marL="209968">
              <a:spcBef>
                <a:spcPts val="127"/>
              </a:spcBef>
            </a:pPr>
            <a:r>
              <a:rPr sz="2133" b="1" spc="-7" dirty="0">
                <a:latin typeface="Courier New"/>
                <a:cs typeface="Courier New"/>
              </a:rPr>
              <a:t>inst[11:7]</a:t>
            </a:r>
            <a:endParaRPr sz="2133">
              <a:latin typeface="Courier New"/>
              <a:cs typeface="Courier New"/>
            </a:endParaRPr>
          </a:p>
        </p:txBody>
      </p:sp>
      <p:grpSp>
        <p:nvGrpSpPr>
          <p:cNvPr id="42" name="object 42"/>
          <p:cNvGrpSpPr/>
          <p:nvPr/>
        </p:nvGrpSpPr>
        <p:grpSpPr>
          <a:xfrm>
            <a:off x="1459305" y="3867572"/>
            <a:ext cx="8795173" cy="430953"/>
            <a:chOff x="2311907" y="2926079"/>
            <a:chExt cx="6596380" cy="323215"/>
          </a:xfrm>
        </p:grpSpPr>
        <p:sp>
          <p:nvSpPr>
            <p:cNvPr id="43" name="object 43"/>
            <p:cNvSpPr/>
            <p:nvPr/>
          </p:nvSpPr>
          <p:spPr>
            <a:xfrm>
              <a:off x="2330957" y="2945129"/>
              <a:ext cx="6558280" cy="285115"/>
            </a:xfrm>
            <a:custGeom>
              <a:avLst/>
              <a:gdLst/>
              <a:ahLst/>
              <a:cxnLst/>
              <a:rect l="l" t="t" r="r" b="b"/>
              <a:pathLst>
                <a:path w="6558280" h="285114">
                  <a:moveTo>
                    <a:pt x="0" y="0"/>
                  </a:moveTo>
                  <a:lnTo>
                    <a:pt x="6557772" y="0"/>
                  </a:lnTo>
                  <a:lnTo>
                    <a:pt x="6557772" y="284988"/>
                  </a:lnTo>
                  <a:lnTo>
                    <a:pt x="0" y="284988"/>
                  </a:lnTo>
                  <a:lnTo>
                    <a:pt x="0" y="0"/>
                  </a:lnTo>
                  <a:close/>
                </a:path>
              </a:pathLst>
            </a:custGeom>
            <a:ln w="38100">
              <a:solidFill>
                <a:srgbClr val="000000"/>
              </a:solidFill>
            </a:ln>
          </p:spPr>
          <p:txBody>
            <a:bodyPr wrap="square" lIns="0" tIns="0" rIns="0" bIns="0" rtlCol="0"/>
            <a:lstStyle/>
            <a:p>
              <a:endParaRPr sz="2400"/>
            </a:p>
          </p:txBody>
        </p:sp>
        <p:sp>
          <p:nvSpPr>
            <p:cNvPr id="44" name="object 44"/>
            <p:cNvSpPr/>
            <p:nvPr/>
          </p:nvSpPr>
          <p:spPr>
            <a:xfrm>
              <a:off x="5578601" y="2945129"/>
              <a:ext cx="0" cy="285115"/>
            </a:xfrm>
            <a:custGeom>
              <a:avLst/>
              <a:gdLst/>
              <a:ahLst/>
              <a:cxnLst/>
              <a:rect l="l" t="t" r="r" b="b"/>
              <a:pathLst>
                <a:path h="285114">
                  <a:moveTo>
                    <a:pt x="0" y="0"/>
                  </a:moveTo>
                  <a:lnTo>
                    <a:pt x="0" y="284988"/>
                  </a:lnTo>
                </a:path>
              </a:pathLst>
            </a:custGeom>
            <a:ln w="28575">
              <a:solidFill>
                <a:srgbClr val="000000"/>
              </a:solidFill>
            </a:ln>
          </p:spPr>
          <p:txBody>
            <a:bodyPr wrap="square" lIns="0" tIns="0" rIns="0" bIns="0" rtlCol="0"/>
            <a:lstStyle/>
            <a:p>
              <a:endParaRPr sz="2400"/>
            </a:p>
          </p:txBody>
        </p:sp>
        <p:sp>
          <p:nvSpPr>
            <p:cNvPr id="45" name="object 45"/>
            <p:cNvSpPr/>
            <p:nvPr/>
          </p:nvSpPr>
          <p:spPr>
            <a:xfrm>
              <a:off x="7315961" y="2945129"/>
              <a:ext cx="0" cy="285115"/>
            </a:xfrm>
            <a:custGeom>
              <a:avLst/>
              <a:gdLst/>
              <a:ahLst/>
              <a:cxnLst/>
              <a:rect l="l" t="t" r="r" b="b"/>
              <a:pathLst>
                <a:path h="285114">
                  <a:moveTo>
                    <a:pt x="0" y="0"/>
                  </a:moveTo>
                  <a:lnTo>
                    <a:pt x="0" y="284988"/>
                  </a:lnTo>
                </a:path>
              </a:pathLst>
            </a:custGeom>
            <a:ln w="28575">
              <a:solidFill>
                <a:srgbClr val="000000"/>
              </a:solidFill>
            </a:ln>
          </p:spPr>
          <p:txBody>
            <a:bodyPr wrap="square" lIns="0" tIns="0" rIns="0" bIns="0" rtlCol="0"/>
            <a:lstStyle/>
            <a:p>
              <a:endParaRPr sz="2400"/>
            </a:p>
          </p:txBody>
        </p:sp>
      </p:grpSp>
      <p:sp>
        <p:nvSpPr>
          <p:cNvPr id="46" name="object 46"/>
          <p:cNvSpPr txBox="1"/>
          <p:nvPr/>
        </p:nvSpPr>
        <p:spPr>
          <a:xfrm>
            <a:off x="1510105" y="3869111"/>
            <a:ext cx="4285827" cy="344475"/>
          </a:xfrm>
          <a:prstGeom prst="rect">
            <a:avLst/>
          </a:prstGeom>
        </p:spPr>
        <p:txBody>
          <a:bodyPr vert="horz" wrap="square" lIns="0" tIns="16087" rIns="0" bIns="0" rtlCol="0">
            <a:spAutoFit/>
          </a:bodyPr>
          <a:lstStyle/>
          <a:p>
            <a:pPr marL="156629">
              <a:spcBef>
                <a:spcPts val="127"/>
              </a:spcBef>
            </a:pPr>
            <a:r>
              <a:rPr sz="2133" b="1" spc="-7" dirty="0">
                <a:latin typeface="Courier New"/>
                <a:cs typeface="Courier New"/>
              </a:rPr>
              <a:t>inst[31] (sign</a:t>
            </a:r>
            <a:r>
              <a:rPr sz="2133" b="1" dirty="0">
                <a:latin typeface="Courier New"/>
                <a:cs typeface="Courier New"/>
              </a:rPr>
              <a:t> </a:t>
            </a:r>
            <a:r>
              <a:rPr sz="2133" b="1" spc="-7" dirty="0">
                <a:latin typeface="Courier New"/>
                <a:cs typeface="Courier New"/>
              </a:rPr>
              <a:t>extension)</a:t>
            </a:r>
            <a:endParaRPr sz="2133">
              <a:latin typeface="Courier New"/>
              <a:cs typeface="Courier New"/>
            </a:endParaRPr>
          </a:p>
        </p:txBody>
      </p:sp>
      <p:sp>
        <p:nvSpPr>
          <p:cNvPr id="55" name="object 55"/>
          <p:cNvSpPr txBox="1"/>
          <p:nvPr/>
        </p:nvSpPr>
        <p:spPr>
          <a:xfrm>
            <a:off x="7126604" y="6594174"/>
            <a:ext cx="102954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67" dirty="0">
                <a:latin typeface="Trebuchet MS"/>
                <a:cs typeface="Trebuchet MS"/>
              </a:rPr>
              <a:t>(47)</a:t>
            </a:r>
            <a:endParaRPr sz="1467">
              <a:latin typeface="Trebuchet MS"/>
              <a:cs typeface="Trebuchet MS"/>
            </a:endParaRPr>
          </a:p>
        </p:txBody>
      </p:sp>
      <p:sp>
        <p:nvSpPr>
          <p:cNvPr id="47" name="object 47"/>
          <p:cNvSpPr txBox="1"/>
          <p:nvPr/>
        </p:nvSpPr>
        <p:spPr>
          <a:xfrm>
            <a:off x="5833948" y="3903163"/>
            <a:ext cx="2278380" cy="344475"/>
          </a:xfrm>
          <a:prstGeom prst="rect">
            <a:avLst/>
          </a:prstGeom>
        </p:spPr>
        <p:txBody>
          <a:bodyPr vert="horz" wrap="square" lIns="0" tIns="16087" rIns="0" bIns="0" rtlCol="0">
            <a:spAutoFit/>
          </a:bodyPr>
          <a:lstStyle/>
          <a:p>
            <a:pPr marL="139697">
              <a:spcBef>
                <a:spcPts val="127"/>
              </a:spcBef>
            </a:pPr>
            <a:r>
              <a:rPr sz="2133" b="1" spc="-7" dirty="0">
                <a:latin typeface="Courier New"/>
                <a:cs typeface="Courier New"/>
              </a:rPr>
              <a:t>inst[30:25]</a:t>
            </a:r>
            <a:endParaRPr sz="2133">
              <a:latin typeface="Courier New"/>
              <a:cs typeface="Courier New"/>
            </a:endParaRPr>
          </a:p>
        </p:txBody>
      </p:sp>
      <p:sp>
        <p:nvSpPr>
          <p:cNvPr id="48" name="object 48"/>
          <p:cNvSpPr txBox="1"/>
          <p:nvPr/>
        </p:nvSpPr>
        <p:spPr>
          <a:xfrm>
            <a:off x="1494857" y="4290161"/>
            <a:ext cx="33866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31</a:t>
            </a:r>
            <a:endParaRPr sz="2000">
              <a:latin typeface="Courier New"/>
              <a:cs typeface="Courier New"/>
            </a:endParaRPr>
          </a:p>
        </p:txBody>
      </p:sp>
      <p:sp>
        <p:nvSpPr>
          <p:cNvPr id="49" name="object 49"/>
          <p:cNvSpPr txBox="1"/>
          <p:nvPr/>
        </p:nvSpPr>
        <p:spPr>
          <a:xfrm>
            <a:off x="5494595" y="4263490"/>
            <a:ext cx="675640"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1</a:t>
            </a:r>
            <a:r>
              <a:rPr sz="2000" b="1" dirty="0">
                <a:latin typeface="Courier New"/>
                <a:cs typeface="Courier New"/>
              </a:rPr>
              <a:t>1</a:t>
            </a:r>
            <a:r>
              <a:rPr sz="2000" b="1" spc="-953" dirty="0">
                <a:latin typeface="Courier New"/>
                <a:cs typeface="Courier New"/>
              </a:rPr>
              <a:t> </a:t>
            </a:r>
            <a:r>
              <a:rPr sz="3000" b="1" spc="-9" baseline="1851" dirty="0">
                <a:latin typeface="Courier New"/>
                <a:cs typeface="Courier New"/>
              </a:rPr>
              <a:t>10</a:t>
            </a:r>
            <a:endParaRPr sz="3000" baseline="1851">
              <a:latin typeface="Courier New"/>
              <a:cs typeface="Courier New"/>
            </a:endParaRPr>
          </a:p>
        </p:txBody>
      </p:sp>
      <p:sp>
        <p:nvSpPr>
          <p:cNvPr id="50" name="object 50"/>
          <p:cNvSpPr txBox="1"/>
          <p:nvPr/>
        </p:nvSpPr>
        <p:spPr>
          <a:xfrm>
            <a:off x="7894557" y="4234534"/>
            <a:ext cx="553720" cy="324875"/>
          </a:xfrm>
          <a:prstGeom prst="rect">
            <a:avLst/>
          </a:prstGeom>
        </p:spPr>
        <p:txBody>
          <a:bodyPr vert="horz" wrap="square" lIns="0" tIns="16933" rIns="0" bIns="0" rtlCol="0">
            <a:spAutoFit/>
          </a:bodyPr>
          <a:lstStyle/>
          <a:p>
            <a:pPr marL="50799">
              <a:spcBef>
                <a:spcPts val="133"/>
              </a:spcBef>
            </a:pPr>
            <a:r>
              <a:rPr sz="3000" b="1" baseline="-5555" dirty="0">
                <a:latin typeface="Courier New"/>
                <a:cs typeface="Courier New"/>
              </a:rPr>
              <a:t>5</a:t>
            </a:r>
            <a:r>
              <a:rPr sz="3000" b="1" spc="-220" baseline="-5555" dirty="0">
                <a:latin typeface="Courier New"/>
                <a:cs typeface="Courier New"/>
              </a:rPr>
              <a:t> </a:t>
            </a:r>
            <a:r>
              <a:rPr sz="2000" b="1" dirty="0">
                <a:latin typeface="Courier New"/>
                <a:cs typeface="Courier New"/>
              </a:rPr>
              <a:t>4</a:t>
            </a:r>
            <a:endParaRPr sz="2000">
              <a:latin typeface="Courier New"/>
              <a:cs typeface="Courier New"/>
            </a:endParaRPr>
          </a:p>
        </p:txBody>
      </p:sp>
      <p:sp>
        <p:nvSpPr>
          <p:cNvPr id="51" name="object 51"/>
          <p:cNvSpPr txBox="1"/>
          <p:nvPr/>
        </p:nvSpPr>
        <p:spPr>
          <a:xfrm>
            <a:off x="8621609" y="4303876"/>
            <a:ext cx="1679787" cy="606362"/>
          </a:xfrm>
          <a:prstGeom prst="rect">
            <a:avLst/>
          </a:prstGeom>
        </p:spPr>
        <p:txBody>
          <a:bodyPr vert="horz" wrap="square" lIns="0" tIns="16933" rIns="0" bIns="0" rtlCol="0">
            <a:spAutoFit/>
          </a:bodyPr>
          <a:lstStyle/>
          <a:p>
            <a:pPr marL="1412205">
              <a:lnSpc>
                <a:spcPts val="2047"/>
              </a:lnSpc>
              <a:spcBef>
                <a:spcPts val="133"/>
              </a:spcBef>
            </a:pPr>
            <a:r>
              <a:rPr sz="2000" b="1" dirty="0">
                <a:latin typeface="Courier New"/>
                <a:cs typeface="Courier New"/>
              </a:rPr>
              <a:t>0</a:t>
            </a:r>
            <a:endParaRPr sz="2000">
              <a:latin typeface="Courier New"/>
              <a:cs typeface="Courier New"/>
            </a:endParaRPr>
          </a:p>
          <a:p>
            <a:pPr marL="16933">
              <a:lnSpc>
                <a:spcPts val="2527"/>
              </a:lnSpc>
            </a:pPr>
            <a:r>
              <a:rPr sz="2400" b="1" spc="-7" dirty="0">
                <a:latin typeface="Courier New"/>
                <a:cs typeface="Courier New"/>
              </a:rPr>
              <a:t>imm[31:0]</a:t>
            </a:r>
            <a:endParaRPr sz="2400">
              <a:latin typeface="Courier New"/>
              <a:cs typeface="Courier New"/>
            </a:endParaRPr>
          </a:p>
        </p:txBody>
      </p:sp>
      <p:sp>
        <p:nvSpPr>
          <p:cNvPr id="52" name="object 52"/>
          <p:cNvSpPr txBox="1"/>
          <p:nvPr/>
        </p:nvSpPr>
        <p:spPr>
          <a:xfrm>
            <a:off x="7102743" y="3051325"/>
            <a:ext cx="399627" cy="376107"/>
          </a:xfrm>
          <a:prstGeom prst="rect">
            <a:avLst/>
          </a:prstGeom>
        </p:spPr>
        <p:txBody>
          <a:bodyPr vert="horz" wrap="square" lIns="0" tIns="16933" rIns="0" bIns="0" rtlCol="0">
            <a:spAutoFit/>
          </a:bodyPr>
          <a:lstStyle/>
          <a:p>
            <a:pPr marL="16933">
              <a:spcBef>
                <a:spcPts val="133"/>
              </a:spcBef>
            </a:pPr>
            <a:r>
              <a:rPr sz="2333" b="1" spc="7" dirty="0">
                <a:latin typeface="Arial"/>
                <a:cs typeface="Arial"/>
              </a:rPr>
              <a:t>I/S</a:t>
            </a:r>
            <a:endParaRPr sz="2333">
              <a:latin typeface="Arial"/>
              <a:cs typeface="Arial"/>
            </a:endParaRPr>
          </a:p>
        </p:txBody>
      </p:sp>
      <p:sp>
        <p:nvSpPr>
          <p:cNvPr id="53" name="object 53"/>
          <p:cNvSpPr txBox="1"/>
          <p:nvPr/>
        </p:nvSpPr>
        <p:spPr>
          <a:xfrm>
            <a:off x="1223887" y="803842"/>
            <a:ext cx="3568700" cy="324875"/>
          </a:xfrm>
          <a:prstGeom prst="rect">
            <a:avLst/>
          </a:prstGeom>
        </p:spPr>
        <p:txBody>
          <a:bodyPr vert="horz" wrap="square" lIns="0" tIns="16933" rIns="0" bIns="0" rtlCol="0">
            <a:spAutoFit/>
          </a:bodyPr>
          <a:lstStyle/>
          <a:p>
            <a:pPr marL="16933">
              <a:spcBef>
                <a:spcPts val="133"/>
              </a:spcBef>
              <a:tabLst>
                <a:tab pos="2903147" algn="l"/>
              </a:tabLst>
            </a:pPr>
            <a:r>
              <a:rPr sz="2000" b="1" spc="-7" dirty="0">
                <a:latin typeface="Courier New"/>
                <a:cs typeface="Courier New"/>
              </a:rPr>
              <a:t>3</a:t>
            </a:r>
            <a:r>
              <a:rPr sz="2000" b="1" dirty="0">
                <a:latin typeface="Courier New"/>
                <a:cs typeface="Courier New"/>
              </a:rPr>
              <a:t>1</a:t>
            </a:r>
            <a:r>
              <a:rPr sz="2000" b="1" spc="-747" dirty="0">
                <a:latin typeface="Courier New"/>
                <a:cs typeface="Courier New"/>
              </a:rPr>
              <a:t> </a:t>
            </a:r>
            <a:r>
              <a:rPr sz="2000" b="1" spc="-7" dirty="0">
                <a:latin typeface="Courier New"/>
                <a:cs typeface="Courier New"/>
              </a:rPr>
              <a:t>3</a:t>
            </a:r>
            <a:r>
              <a:rPr sz="2000" b="1" dirty="0">
                <a:latin typeface="Courier New"/>
                <a:cs typeface="Courier New"/>
              </a:rPr>
              <a:t>0	</a:t>
            </a:r>
            <a:r>
              <a:rPr sz="2000" b="1" spc="-7" dirty="0">
                <a:latin typeface="Courier New"/>
                <a:cs typeface="Courier New"/>
              </a:rPr>
              <a:t>2</a:t>
            </a:r>
            <a:r>
              <a:rPr sz="2000" b="1" dirty="0">
                <a:latin typeface="Courier New"/>
                <a:cs typeface="Courier New"/>
              </a:rPr>
              <a:t>0</a:t>
            </a:r>
            <a:r>
              <a:rPr sz="2000" b="1" spc="-907" dirty="0">
                <a:latin typeface="Courier New"/>
                <a:cs typeface="Courier New"/>
              </a:rPr>
              <a:t> </a:t>
            </a:r>
            <a:r>
              <a:rPr sz="2000" b="1" spc="-7" dirty="0">
                <a:latin typeface="Courier New"/>
                <a:cs typeface="Courier New"/>
              </a:rPr>
              <a:t>19</a:t>
            </a:r>
            <a:endParaRPr sz="2000">
              <a:latin typeface="Courier New"/>
              <a:cs typeface="Courier New"/>
            </a:endParaRPr>
          </a:p>
        </p:txBody>
      </p:sp>
      <p:sp>
        <p:nvSpPr>
          <p:cNvPr id="56" name="Date Placeholder 55">
            <a:extLst>
              <a:ext uri="{FF2B5EF4-FFF2-40B4-BE49-F238E27FC236}">
                <a16:creationId xmlns:a16="http://schemas.microsoft.com/office/drawing/2014/main" id="{9549FDD7-8833-48E7-8250-9D6724CF4F2D}"/>
              </a:ext>
            </a:extLst>
          </p:cNvPr>
          <p:cNvSpPr>
            <a:spLocks noGrp="1"/>
          </p:cNvSpPr>
          <p:nvPr>
            <p:ph type="dt" sz="half" idx="10"/>
          </p:nvPr>
        </p:nvSpPr>
        <p:spPr/>
        <p:txBody>
          <a:bodyPr/>
          <a:lstStyle/>
          <a:p>
            <a:fld id="{6C8A64AE-3B0E-4F90-A493-EB4D43BB7283}" type="datetime1">
              <a:rPr lang="en-US" smtClean="0"/>
              <a:t>5/11/2024</a:t>
            </a:fld>
            <a:endParaRPr lang="en-US"/>
          </a:p>
        </p:txBody>
      </p:sp>
      <p:sp>
        <p:nvSpPr>
          <p:cNvPr id="57" name="Slide Number Placeholder 56">
            <a:extLst>
              <a:ext uri="{FF2B5EF4-FFF2-40B4-BE49-F238E27FC236}">
                <a16:creationId xmlns:a16="http://schemas.microsoft.com/office/drawing/2014/main" id="{75BBEE63-8780-44E1-952E-18C189F05A07}"/>
              </a:ext>
            </a:extLst>
          </p:cNvPr>
          <p:cNvSpPr>
            <a:spLocks noGrp="1"/>
          </p:cNvSpPr>
          <p:nvPr>
            <p:ph type="sldNum" sz="quarter" idx="12"/>
          </p:nvPr>
        </p:nvSpPr>
        <p:spPr/>
        <p:txBody>
          <a:bodyPr/>
          <a:lstStyle/>
          <a:p>
            <a:fld id="{AB6352F2-FB44-4DA6-821F-C2F4E454E2C0}"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85483" y="763329"/>
            <a:ext cx="10761979" cy="307339"/>
            <a:chOff x="731519" y="551688"/>
            <a:chExt cx="8071484" cy="230504"/>
          </a:xfrm>
        </p:grpSpPr>
        <p:pic>
          <p:nvPicPr>
            <p:cNvPr id="4" name="object 4"/>
            <p:cNvPicPr/>
            <p:nvPr/>
          </p:nvPicPr>
          <p:blipFill>
            <a:blip r:embed="rId2"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3" cstate="print"/>
          <a:stretch>
            <a:fillRect/>
          </a:stretch>
        </p:blipFill>
        <p:spPr>
          <a:xfrm>
            <a:off x="3017519" y="6376089"/>
            <a:ext cx="1262831" cy="388361"/>
          </a:xfrm>
          <a:prstGeom prst="rect">
            <a:avLst/>
          </a:prstGeom>
        </p:spPr>
      </p:pic>
      <p:sp>
        <p:nvSpPr>
          <p:cNvPr id="9" name="object 9"/>
          <p:cNvSpPr txBox="1">
            <a:spLocks noGrp="1"/>
          </p:cNvSpPr>
          <p:nvPr>
            <p:ph type="title"/>
          </p:nvPr>
        </p:nvSpPr>
        <p:spPr>
          <a:xfrm>
            <a:off x="684954" y="136525"/>
            <a:ext cx="5781887" cy="695062"/>
          </a:xfrm>
          <a:prstGeom prst="rect">
            <a:avLst/>
          </a:prstGeom>
        </p:spPr>
        <p:txBody>
          <a:bodyPr vert="horz" wrap="square" lIns="0" tIns="17780" rIns="0" bIns="0" rtlCol="0" anchor="ctr">
            <a:spAutoFit/>
          </a:bodyPr>
          <a:lstStyle/>
          <a:p>
            <a:pPr marL="16933">
              <a:lnSpc>
                <a:spcPct val="100000"/>
              </a:lnSpc>
              <a:spcBef>
                <a:spcPts val="140"/>
              </a:spcBef>
            </a:pPr>
            <a:r>
              <a:rPr spc="-40" dirty="0"/>
              <a:t>A</a:t>
            </a:r>
            <a:r>
              <a:rPr spc="-387" dirty="0"/>
              <a:t>l</a:t>
            </a:r>
            <a:r>
              <a:rPr spc="-267" dirty="0"/>
              <a:t>l</a:t>
            </a:r>
            <a:r>
              <a:rPr spc="-480" dirty="0"/>
              <a:t> </a:t>
            </a:r>
            <a:r>
              <a:rPr spc="-267" dirty="0"/>
              <a:t>R</a:t>
            </a:r>
            <a:r>
              <a:rPr spc="-33" dirty="0"/>
              <a:t>V3</a:t>
            </a:r>
            <a:r>
              <a:rPr spc="-20" dirty="0"/>
              <a:t>2</a:t>
            </a:r>
            <a:r>
              <a:rPr spc="-473" dirty="0"/>
              <a:t> </a:t>
            </a:r>
            <a:r>
              <a:rPr spc="20" dirty="0"/>
              <a:t>S</a:t>
            </a:r>
            <a:r>
              <a:rPr spc="-353" dirty="0"/>
              <a:t>t</a:t>
            </a:r>
            <a:r>
              <a:rPr spc="-207" dirty="0"/>
              <a:t>o</a:t>
            </a:r>
            <a:r>
              <a:rPr spc="-260" dirty="0"/>
              <a:t>r</a:t>
            </a:r>
            <a:r>
              <a:rPr spc="-73" dirty="0"/>
              <a:t>e</a:t>
            </a:r>
            <a:r>
              <a:rPr spc="-507" dirty="0"/>
              <a:t> </a:t>
            </a:r>
            <a:r>
              <a:rPr spc="-253" dirty="0"/>
              <a:t>I</a:t>
            </a:r>
            <a:r>
              <a:rPr spc="-113" dirty="0"/>
              <a:t>n</a:t>
            </a:r>
            <a:r>
              <a:rPr spc="-7" dirty="0"/>
              <a:t>s</a:t>
            </a:r>
            <a:r>
              <a:rPr spc="-267" dirty="0"/>
              <a:t>t</a:t>
            </a:r>
            <a:r>
              <a:rPr spc="-280" dirty="0"/>
              <a:t>r</a:t>
            </a:r>
            <a:r>
              <a:rPr spc="-133" dirty="0"/>
              <a:t>u</a:t>
            </a:r>
            <a:r>
              <a:rPr spc="-267" dirty="0"/>
              <a:t>c</a:t>
            </a:r>
            <a:r>
              <a:rPr spc="-353" dirty="0"/>
              <a:t>t</a:t>
            </a:r>
            <a:r>
              <a:rPr spc="-227" dirty="0"/>
              <a:t>i</a:t>
            </a:r>
            <a:r>
              <a:rPr spc="-93" dirty="0"/>
              <a:t>ons</a:t>
            </a:r>
          </a:p>
        </p:txBody>
      </p:sp>
      <p:sp>
        <p:nvSpPr>
          <p:cNvPr id="13" name="object 13"/>
          <p:cNvSpPr txBox="1"/>
          <p:nvPr/>
        </p:nvSpPr>
        <p:spPr>
          <a:xfrm>
            <a:off x="7126604" y="6594174"/>
            <a:ext cx="102954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67" dirty="0">
                <a:latin typeface="Trebuchet MS"/>
                <a:cs typeface="Trebuchet MS"/>
              </a:rPr>
              <a:t>(48)</a:t>
            </a:r>
            <a:endParaRPr sz="1467">
              <a:latin typeface="Trebuchet MS"/>
              <a:cs typeface="Trebuchet MS"/>
            </a:endParaRPr>
          </a:p>
        </p:txBody>
      </p:sp>
      <p:graphicFrame>
        <p:nvGraphicFramePr>
          <p:cNvPr id="10" name="object 10"/>
          <p:cNvGraphicFramePr>
            <a:graphicFrameLocks noGrp="1"/>
          </p:cNvGraphicFramePr>
          <p:nvPr>
            <p:extLst>
              <p:ext uri="{D42A27DB-BD31-4B8C-83A1-F6EECF244321}">
                <p14:modId xmlns:p14="http://schemas.microsoft.com/office/powerpoint/2010/main" val="1467402345"/>
              </p:ext>
            </p:extLst>
          </p:nvPr>
        </p:nvGraphicFramePr>
        <p:xfrm>
          <a:off x="2738539" y="3474017"/>
          <a:ext cx="7945964" cy="1154175"/>
        </p:xfrm>
        <a:graphic>
          <a:graphicData uri="http://schemas.openxmlformats.org/drawingml/2006/table">
            <a:tbl>
              <a:tblPr firstRow="1" bandRow="1">
                <a:tableStyleId>{2D5ABB26-0587-4C30-8999-92F81FD0307C}</a:tableStyleId>
              </a:tblPr>
              <a:tblGrid>
                <a:gridCol w="1784773">
                  <a:extLst>
                    <a:ext uri="{9D8B030D-6E8A-4147-A177-3AD203B41FA5}">
                      <a16:colId xmlns:a16="http://schemas.microsoft.com/office/drawing/2014/main" val="20000"/>
                    </a:ext>
                  </a:extLst>
                </a:gridCol>
                <a:gridCol w="912707">
                  <a:extLst>
                    <a:ext uri="{9D8B030D-6E8A-4147-A177-3AD203B41FA5}">
                      <a16:colId xmlns:a16="http://schemas.microsoft.com/office/drawing/2014/main" val="20001"/>
                    </a:ext>
                  </a:extLst>
                </a:gridCol>
                <a:gridCol w="1026159">
                  <a:extLst>
                    <a:ext uri="{9D8B030D-6E8A-4147-A177-3AD203B41FA5}">
                      <a16:colId xmlns:a16="http://schemas.microsoft.com/office/drawing/2014/main" val="20002"/>
                    </a:ext>
                  </a:extLst>
                </a:gridCol>
                <a:gridCol w="1001607">
                  <a:extLst>
                    <a:ext uri="{9D8B030D-6E8A-4147-A177-3AD203B41FA5}">
                      <a16:colId xmlns:a16="http://schemas.microsoft.com/office/drawing/2014/main" val="20003"/>
                    </a:ext>
                  </a:extLst>
                </a:gridCol>
                <a:gridCol w="1736513">
                  <a:extLst>
                    <a:ext uri="{9D8B030D-6E8A-4147-A177-3AD203B41FA5}">
                      <a16:colId xmlns:a16="http://schemas.microsoft.com/office/drawing/2014/main" val="20004"/>
                    </a:ext>
                  </a:extLst>
                </a:gridCol>
                <a:gridCol w="1484205">
                  <a:extLst>
                    <a:ext uri="{9D8B030D-6E8A-4147-A177-3AD203B41FA5}">
                      <a16:colId xmlns:a16="http://schemas.microsoft.com/office/drawing/2014/main" val="20005"/>
                    </a:ext>
                  </a:extLst>
                </a:gridCol>
              </a:tblGrid>
              <a:tr h="385063">
                <a:tc>
                  <a:txBody>
                    <a:bodyPr/>
                    <a:lstStyle/>
                    <a:p>
                      <a:pPr marL="107950">
                        <a:lnSpc>
                          <a:spcPct val="100000"/>
                        </a:lnSpc>
                        <a:spcBef>
                          <a:spcPts val="100"/>
                        </a:spcBef>
                      </a:pPr>
                      <a:r>
                        <a:rPr sz="2100" b="1" spc="-5" dirty="0">
                          <a:latin typeface="Courier New"/>
                          <a:cs typeface="Courier New"/>
                        </a:rPr>
                        <a:t>Imm[11:5]</a:t>
                      </a:r>
                      <a:endParaRPr sz="2100">
                        <a:latin typeface="Courier New"/>
                        <a:cs typeface="Courier New"/>
                      </a:endParaRPr>
                    </a:p>
                  </a:txBody>
                  <a:tcPr marL="0" marR="0" marT="16933" marB="0">
                    <a:lnL w="38100">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a:txBody>
                    <a:bodyPr/>
                    <a:lstStyle/>
                    <a:p>
                      <a:pPr marR="10795" algn="ctr">
                        <a:lnSpc>
                          <a:spcPct val="100000"/>
                        </a:lnSpc>
                        <a:spcBef>
                          <a:spcPts val="145"/>
                        </a:spcBef>
                      </a:pPr>
                      <a:r>
                        <a:rPr sz="2100" b="1" spc="-5" dirty="0">
                          <a:latin typeface="Courier New"/>
                          <a:cs typeface="Courier New"/>
                        </a:rPr>
                        <a:t>rs2</a:t>
                      </a:r>
                      <a:endParaRPr sz="2100">
                        <a:latin typeface="Courier New"/>
                        <a:cs typeface="Courier New"/>
                      </a:endParaRPr>
                    </a:p>
                  </a:txBody>
                  <a:tcPr marL="0" marR="0" marT="24553" marB="0">
                    <a:lnL w="28575">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a:txBody>
                    <a:bodyPr/>
                    <a:lstStyle/>
                    <a:p>
                      <a:pPr marR="180340" algn="r">
                        <a:lnSpc>
                          <a:spcPct val="100000"/>
                        </a:lnSpc>
                        <a:spcBef>
                          <a:spcPts val="100"/>
                        </a:spcBef>
                      </a:pPr>
                      <a:r>
                        <a:rPr sz="2100" b="1" spc="-5" dirty="0">
                          <a:latin typeface="Courier New"/>
                          <a:cs typeface="Courier New"/>
                        </a:rPr>
                        <a:t>rs1</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a:txBody>
                    <a:bodyPr/>
                    <a:lstStyle/>
                    <a:p>
                      <a:pPr marR="156845" algn="r">
                        <a:lnSpc>
                          <a:spcPct val="100000"/>
                        </a:lnSpc>
                        <a:spcBef>
                          <a:spcPts val="100"/>
                        </a:spcBef>
                      </a:pPr>
                      <a:r>
                        <a:rPr sz="2100" b="1" spc="-5" dirty="0">
                          <a:latin typeface="Courier New"/>
                          <a:cs typeface="Courier New"/>
                        </a:rPr>
                        <a:t>000</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a:txBody>
                    <a:bodyPr/>
                    <a:lstStyle/>
                    <a:p>
                      <a:pPr marR="145415" algn="r">
                        <a:lnSpc>
                          <a:spcPts val="1880"/>
                        </a:lnSpc>
                      </a:pPr>
                      <a:r>
                        <a:rPr sz="2100" b="1" spc="-5" dirty="0">
                          <a:latin typeface="Courier New"/>
                          <a:cs typeface="Courier New"/>
                        </a:rPr>
                        <a:t>imm[4:0]</a:t>
                      </a:r>
                      <a:endParaRPr sz="21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53975">
                      <a:solidFill>
                        <a:srgbClr val="000000"/>
                      </a:solidFill>
                      <a:prstDash val="solid"/>
                    </a:lnB>
                  </a:tcPr>
                </a:tc>
                <a:tc>
                  <a:txBody>
                    <a:bodyPr/>
                    <a:lstStyle/>
                    <a:p>
                      <a:pPr marL="105410">
                        <a:lnSpc>
                          <a:spcPct val="100000"/>
                        </a:lnSpc>
                        <a:spcBef>
                          <a:spcPts val="100"/>
                        </a:spcBef>
                      </a:pPr>
                      <a:r>
                        <a:rPr sz="2100" b="1" spc="-5" dirty="0">
                          <a:latin typeface="Courier New"/>
                          <a:cs typeface="Courier New"/>
                        </a:rPr>
                        <a:t>0100011</a:t>
                      </a:r>
                      <a:endParaRPr sz="2100">
                        <a:latin typeface="Courier New"/>
                        <a:cs typeface="Courier New"/>
                      </a:endParaRPr>
                    </a:p>
                  </a:txBody>
                  <a:tcPr marL="0" marR="0" marT="16933" marB="0">
                    <a:lnL w="28575">
                      <a:solidFill>
                        <a:srgbClr val="000000"/>
                      </a:solidFill>
                      <a:prstDash val="solid"/>
                    </a:lnL>
                    <a:lnR w="38100">
                      <a:solidFill>
                        <a:srgbClr val="000000"/>
                      </a:solidFill>
                      <a:prstDash val="solid"/>
                    </a:lnR>
                    <a:lnT w="38100">
                      <a:solidFill>
                        <a:srgbClr val="000000"/>
                      </a:solidFill>
                      <a:prstDash val="solid"/>
                    </a:lnT>
                    <a:lnB w="53975">
                      <a:solidFill>
                        <a:srgbClr val="000000"/>
                      </a:solidFill>
                      <a:prstDash val="solid"/>
                    </a:lnB>
                  </a:tcPr>
                </a:tc>
                <a:extLst>
                  <a:ext uri="{0D108BD9-81ED-4DB2-BD59-A6C34878D82A}">
                    <a16:rowId xmlns:a16="http://schemas.microsoft.com/office/drawing/2014/main" val="10000"/>
                  </a:ext>
                </a:extLst>
              </a:tr>
              <a:tr h="386080">
                <a:tc>
                  <a:txBody>
                    <a:bodyPr/>
                    <a:lstStyle/>
                    <a:p>
                      <a:pPr marL="95250">
                        <a:lnSpc>
                          <a:spcPct val="100000"/>
                        </a:lnSpc>
                        <a:spcBef>
                          <a:spcPts val="114"/>
                        </a:spcBef>
                      </a:pPr>
                      <a:r>
                        <a:rPr sz="2100" b="1" spc="-5" dirty="0">
                          <a:latin typeface="Courier New"/>
                          <a:cs typeface="Courier New"/>
                        </a:rPr>
                        <a:t>Imm[11:5]</a:t>
                      </a:r>
                      <a:endParaRPr sz="2100">
                        <a:latin typeface="Courier New"/>
                        <a:cs typeface="Courier New"/>
                      </a:endParaRPr>
                    </a:p>
                  </a:txBody>
                  <a:tcPr marL="0" marR="0" marT="19472" marB="0">
                    <a:lnL w="38100">
                      <a:solidFill>
                        <a:srgbClr val="000000"/>
                      </a:solidFill>
                      <a:prstDash val="solid"/>
                    </a:lnL>
                    <a:lnR w="28575">
                      <a:solidFill>
                        <a:srgbClr val="000000"/>
                      </a:solidFill>
                      <a:prstDash val="solid"/>
                    </a:lnR>
                    <a:lnT w="53975">
                      <a:solidFill>
                        <a:srgbClr val="000000"/>
                      </a:solidFill>
                      <a:prstDash val="solid"/>
                    </a:lnT>
                    <a:lnB w="53975">
                      <a:solidFill>
                        <a:srgbClr val="000000"/>
                      </a:solidFill>
                      <a:prstDash val="solid"/>
                    </a:lnB>
                  </a:tcPr>
                </a:tc>
                <a:tc>
                  <a:txBody>
                    <a:bodyPr/>
                    <a:lstStyle/>
                    <a:p>
                      <a:pPr marR="19050" algn="ctr">
                        <a:lnSpc>
                          <a:spcPct val="100000"/>
                        </a:lnSpc>
                        <a:spcBef>
                          <a:spcPts val="165"/>
                        </a:spcBef>
                      </a:pPr>
                      <a:r>
                        <a:rPr sz="2100" b="1" spc="-5" dirty="0">
                          <a:latin typeface="Courier New"/>
                          <a:cs typeface="Courier New"/>
                        </a:rPr>
                        <a:t>rs2</a:t>
                      </a:r>
                      <a:endParaRPr sz="2100">
                        <a:latin typeface="Courier New"/>
                        <a:cs typeface="Courier New"/>
                      </a:endParaRPr>
                    </a:p>
                  </a:txBody>
                  <a:tcPr marL="0" marR="0" marT="27940" marB="0">
                    <a:lnL w="28575">
                      <a:solidFill>
                        <a:srgbClr val="000000"/>
                      </a:solidFill>
                      <a:prstDash val="solid"/>
                    </a:lnL>
                    <a:lnR w="28575">
                      <a:solidFill>
                        <a:srgbClr val="000000"/>
                      </a:solidFill>
                      <a:prstDash val="solid"/>
                    </a:lnR>
                    <a:lnT w="53975">
                      <a:solidFill>
                        <a:srgbClr val="000000"/>
                      </a:solidFill>
                      <a:prstDash val="solid"/>
                    </a:lnT>
                    <a:lnB w="53975">
                      <a:solidFill>
                        <a:srgbClr val="000000"/>
                      </a:solidFill>
                      <a:prstDash val="solid"/>
                    </a:lnB>
                  </a:tcPr>
                </a:tc>
                <a:tc>
                  <a:txBody>
                    <a:bodyPr/>
                    <a:lstStyle/>
                    <a:p>
                      <a:pPr marR="183515" algn="r">
                        <a:lnSpc>
                          <a:spcPct val="100000"/>
                        </a:lnSpc>
                        <a:spcBef>
                          <a:spcPts val="114"/>
                        </a:spcBef>
                      </a:pPr>
                      <a:r>
                        <a:rPr sz="2100" b="1" spc="-5" dirty="0">
                          <a:latin typeface="Courier New"/>
                          <a:cs typeface="Courier New"/>
                        </a:rPr>
                        <a:t>rs1</a:t>
                      </a:r>
                      <a:endParaRPr sz="2100">
                        <a:latin typeface="Courier New"/>
                        <a:cs typeface="Courier New"/>
                      </a:endParaRPr>
                    </a:p>
                  </a:txBody>
                  <a:tcPr marL="0" marR="0" marT="19472" marB="0">
                    <a:lnL w="28575">
                      <a:solidFill>
                        <a:srgbClr val="000000"/>
                      </a:solidFill>
                      <a:prstDash val="solid"/>
                    </a:lnL>
                    <a:lnR w="28575">
                      <a:solidFill>
                        <a:srgbClr val="000000"/>
                      </a:solidFill>
                      <a:prstDash val="solid"/>
                    </a:lnR>
                    <a:lnT w="53975">
                      <a:solidFill>
                        <a:srgbClr val="000000"/>
                      </a:solidFill>
                      <a:prstDash val="solid"/>
                    </a:lnT>
                    <a:lnB w="53975">
                      <a:solidFill>
                        <a:srgbClr val="000000"/>
                      </a:solidFill>
                      <a:prstDash val="solid"/>
                    </a:lnB>
                  </a:tcPr>
                </a:tc>
                <a:tc>
                  <a:txBody>
                    <a:bodyPr/>
                    <a:lstStyle/>
                    <a:p>
                      <a:pPr marR="158115" algn="r">
                        <a:lnSpc>
                          <a:spcPct val="100000"/>
                        </a:lnSpc>
                        <a:spcBef>
                          <a:spcPts val="114"/>
                        </a:spcBef>
                      </a:pPr>
                      <a:r>
                        <a:rPr sz="2100" b="1" spc="-5" dirty="0">
                          <a:latin typeface="Courier New"/>
                          <a:cs typeface="Courier New"/>
                        </a:rPr>
                        <a:t>001</a:t>
                      </a:r>
                      <a:endParaRPr sz="2100">
                        <a:latin typeface="Courier New"/>
                        <a:cs typeface="Courier New"/>
                      </a:endParaRPr>
                    </a:p>
                  </a:txBody>
                  <a:tcPr marL="0" marR="0" marT="19472" marB="0">
                    <a:lnL w="28575">
                      <a:solidFill>
                        <a:srgbClr val="000000"/>
                      </a:solidFill>
                      <a:prstDash val="solid"/>
                    </a:lnL>
                    <a:lnR w="28575">
                      <a:solidFill>
                        <a:srgbClr val="000000"/>
                      </a:solidFill>
                      <a:prstDash val="solid"/>
                    </a:lnR>
                    <a:lnT w="53975">
                      <a:solidFill>
                        <a:srgbClr val="000000"/>
                      </a:solidFill>
                      <a:prstDash val="solid"/>
                    </a:lnT>
                    <a:lnB w="53975">
                      <a:solidFill>
                        <a:srgbClr val="000000"/>
                      </a:solidFill>
                      <a:prstDash val="solid"/>
                    </a:lnB>
                  </a:tcPr>
                </a:tc>
                <a:tc>
                  <a:txBody>
                    <a:bodyPr/>
                    <a:lstStyle/>
                    <a:p>
                      <a:pPr marR="134620" algn="r">
                        <a:lnSpc>
                          <a:spcPct val="100000"/>
                        </a:lnSpc>
                        <a:spcBef>
                          <a:spcPts val="114"/>
                        </a:spcBef>
                      </a:pPr>
                      <a:r>
                        <a:rPr sz="2100" b="1" spc="-5" dirty="0">
                          <a:latin typeface="Courier New"/>
                          <a:cs typeface="Courier New"/>
                        </a:rPr>
                        <a:t>imm[4:0]</a:t>
                      </a:r>
                      <a:endParaRPr sz="2100">
                        <a:latin typeface="Courier New"/>
                        <a:cs typeface="Courier New"/>
                      </a:endParaRPr>
                    </a:p>
                  </a:txBody>
                  <a:tcPr marL="0" marR="0" marT="19472" marB="0">
                    <a:lnL w="28575">
                      <a:solidFill>
                        <a:srgbClr val="000000"/>
                      </a:solidFill>
                      <a:prstDash val="solid"/>
                    </a:lnL>
                    <a:lnR w="28575">
                      <a:solidFill>
                        <a:srgbClr val="000000"/>
                      </a:solidFill>
                      <a:prstDash val="solid"/>
                    </a:lnR>
                    <a:lnT w="53975">
                      <a:solidFill>
                        <a:srgbClr val="000000"/>
                      </a:solidFill>
                      <a:prstDash val="solid"/>
                    </a:lnT>
                    <a:lnB w="53975">
                      <a:solidFill>
                        <a:srgbClr val="000000"/>
                      </a:solidFill>
                      <a:prstDash val="solid"/>
                    </a:lnB>
                  </a:tcPr>
                </a:tc>
                <a:tc>
                  <a:txBody>
                    <a:bodyPr/>
                    <a:lstStyle/>
                    <a:p>
                      <a:pPr marL="101600">
                        <a:lnSpc>
                          <a:spcPct val="100000"/>
                        </a:lnSpc>
                        <a:spcBef>
                          <a:spcPts val="114"/>
                        </a:spcBef>
                      </a:pPr>
                      <a:r>
                        <a:rPr sz="2100" b="1" spc="-5" dirty="0">
                          <a:latin typeface="Courier New"/>
                          <a:cs typeface="Courier New"/>
                        </a:rPr>
                        <a:t>0100011</a:t>
                      </a:r>
                      <a:endParaRPr sz="2100">
                        <a:latin typeface="Courier New"/>
                        <a:cs typeface="Courier New"/>
                      </a:endParaRPr>
                    </a:p>
                  </a:txBody>
                  <a:tcPr marL="0" marR="0" marT="19472" marB="0">
                    <a:lnL w="28575">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1"/>
                  </a:ext>
                </a:extLst>
              </a:tr>
              <a:tr h="383032">
                <a:tc>
                  <a:txBody>
                    <a:bodyPr/>
                    <a:lstStyle/>
                    <a:p>
                      <a:pPr marL="92075">
                        <a:lnSpc>
                          <a:spcPct val="100000"/>
                        </a:lnSpc>
                        <a:spcBef>
                          <a:spcPts val="105"/>
                        </a:spcBef>
                      </a:pPr>
                      <a:r>
                        <a:rPr sz="2100" b="1" spc="-5" dirty="0">
                          <a:latin typeface="Courier New"/>
                          <a:cs typeface="Courier New"/>
                        </a:rPr>
                        <a:t>Imm[11:5]</a:t>
                      </a:r>
                      <a:endParaRPr sz="2100">
                        <a:latin typeface="Courier New"/>
                        <a:cs typeface="Courier New"/>
                      </a:endParaRPr>
                    </a:p>
                  </a:txBody>
                  <a:tcPr marL="0" marR="0" marT="17780" marB="0">
                    <a:lnL w="38100">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R="26034" algn="ctr">
                        <a:lnSpc>
                          <a:spcPct val="100000"/>
                        </a:lnSpc>
                        <a:spcBef>
                          <a:spcPts val="150"/>
                        </a:spcBef>
                      </a:pPr>
                      <a:r>
                        <a:rPr sz="2100" b="1" spc="-5" dirty="0">
                          <a:latin typeface="Courier New"/>
                          <a:cs typeface="Courier New"/>
                        </a:rPr>
                        <a:t>rs2</a:t>
                      </a:r>
                      <a:endParaRPr sz="2100">
                        <a:latin typeface="Courier New"/>
                        <a:cs typeface="Courier New"/>
                      </a:endParaRPr>
                    </a:p>
                  </a:txBody>
                  <a:tcPr marL="0" marR="0" marT="25400" marB="0">
                    <a:lnL w="28575">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R="186055" algn="r">
                        <a:lnSpc>
                          <a:spcPct val="100000"/>
                        </a:lnSpc>
                        <a:spcBef>
                          <a:spcPts val="105"/>
                        </a:spcBef>
                      </a:pPr>
                      <a:r>
                        <a:rPr sz="2100" b="1" spc="-5" dirty="0">
                          <a:latin typeface="Courier New"/>
                          <a:cs typeface="Courier New"/>
                        </a:rPr>
                        <a:t>rs1</a:t>
                      </a:r>
                      <a:endParaRPr sz="2100">
                        <a:latin typeface="Courier New"/>
                        <a:cs typeface="Courier New"/>
                      </a:endParaRPr>
                    </a:p>
                  </a:txBody>
                  <a:tcPr marL="0" marR="0" marT="17780" marB="0">
                    <a:lnL w="28575">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R="157480" algn="r">
                        <a:lnSpc>
                          <a:spcPct val="100000"/>
                        </a:lnSpc>
                        <a:spcBef>
                          <a:spcPts val="105"/>
                        </a:spcBef>
                      </a:pPr>
                      <a:r>
                        <a:rPr sz="2100" b="1" spc="-5" dirty="0">
                          <a:latin typeface="Courier New"/>
                          <a:cs typeface="Courier New"/>
                        </a:rPr>
                        <a:t>010</a:t>
                      </a:r>
                      <a:endParaRPr sz="2100">
                        <a:latin typeface="Courier New"/>
                        <a:cs typeface="Courier New"/>
                      </a:endParaRPr>
                    </a:p>
                  </a:txBody>
                  <a:tcPr marL="0" marR="0" marT="17780" marB="0">
                    <a:lnL w="28575">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R="133985" algn="r">
                        <a:lnSpc>
                          <a:spcPct val="100000"/>
                        </a:lnSpc>
                        <a:spcBef>
                          <a:spcPts val="105"/>
                        </a:spcBef>
                      </a:pPr>
                      <a:r>
                        <a:rPr sz="2100" b="1" spc="-5" dirty="0">
                          <a:latin typeface="Courier New"/>
                          <a:cs typeface="Courier New"/>
                        </a:rPr>
                        <a:t>imm[4:0]</a:t>
                      </a:r>
                      <a:endParaRPr sz="2100">
                        <a:latin typeface="Courier New"/>
                        <a:cs typeface="Courier New"/>
                      </a:endParaRPr>
                    </a:p>
                  </a:txBody>
                  <a:tcPr marL="0" marR="0" marT="17780" marB="0">
                    <a:lnL w="28575">
                      <a:solidFill>
                        <a:srgbClr val="000000"/>
                      </a:solidFill>
                      <a:prstDash val="solid"/>
                    </a:lnL>
                    <a:lnR w="28575">
                      <a:solidFill>
                        <a:srgbClr val="000000"/>
                      </a:solidFill>
                      <a:prstDash val="solid"/>
                    </a:lnR>
                    <a:lnT w="53975">
                      <a:solidFill>
                        <a:srgbClr val="000000"/>
                      </a:solidFill>
                      <a:prstDash val="solid"/>
                    </a:lnT>
                    <a:lnB w="38100">
                      <a:solidFill>
                        <a:srgbClr val="000000"/>
                      </a:solidFill>
                      <a:prstDash val="solid"/>
                    </a:lnB>
                  </a:tcPr>
                </a:tc>
                <a:tc>
                  <a:txBody>
                    <a:bodyPr/>
                    <a:lstStyle/>
                    <a:p>
                      <a:pPr marL="100965">
                        <a:lnSpc>
                          <a:spcPct val="100000"/>
                        </a:lnSpc>
                        <a:spcBef>
                          <a:spcPts val="105"/>
                        </a:spcBef>
                      </a:pPr>
                      <a:r>
                        <a:rPr sz="2100" b="1" spc="-5" dirty="0">
                          <a:latin typeface="Courier New"/>
                          <a:cs typeface="Courier New"/>
                        </a:rPr>
                        <a:t>0100011</a:t>
                      </a:r>
                      <a:endParaRPr sz="2100">
                        <a:latin typeface="Courier New"/>
                        <a:cs typeface="Courier New"/>
                      </a:endParaRPr>
                    </a:p>
                  </a:txBody>
                  <a:tcPr marL="0" marR="0" marT="17780" marB="0">
                    <a:lnL w="28575">
                      <a:solidFill>
                        <a:srgbClr val="000000"/>
                      </a:solidFill>
                      <a:prstDash val="solid"/>
                    </a:lnL>
                    <a:lnR w="38100">
                      <a:solidFill>
                        <a:srgbClr val="000000"/>
                      </a:solidFill>
                      <a:prstDash val="solid"/>
                    </a:lnR>
                    <a:lnT w="53975">
                      <a:solidFill>
                        <a:srgbClr val="000000"/>
                      </a:solidFill>
                      <a:prstDash val="solid"/>
                    </a:lnT>
                    <a:lnB w="38100">
                      <a:solidFill>
                        <a:srgbClr val="000000"/>
                      </a:solidFill>
                      <a:prstDash val="solid"/>
                    </a:lnB>
                  </a:tcPr>
                </a:tc>
                <a:extLst>
                  <a:ext uri="{0D108BD9-81ED-4DB2-BD59-A6C34878D82A}">
                    <a16:rowId xmlns:a16="http://schemas.microsoft.com/office/drawing/2014/main" val="10002"/>
                  </a:ext>
                </a:extLst>
              </a:tr>
            </a:tbl>
          </a:graphicData>
        </a:graphic>
      </p:graphicFrame>
      <p:sp>
        <p:nvSpPr>
          <p:cNvPr id="11" name="object 11"/>
          <p:cNvSpPr txBox="1"/>
          <p:nvPr/>
        </p:nvSpPr>
        <p:spPr>
          <a:xfrm>
            <a:off x="2427644" y="877925"/>
            <a:ext cx="8926156" cy="4342000"/>
          </a:xfrm>
          <a:prstGeom prst="rect">
            <a:avLst/>
          </a:prstGeom>
        </p:spPr>
        <p:txBody>
          <a:bodyPr vert="horz" wrap="square" lIns="0" tIns="118533" rIns="0" bIns="0" rtlCol="0">
            <a:spAutoFit/>
          </a:bodyPr>
          <a:lstStyle/>
          <a:p>
            <a:pPr marL="474132" indent="-457200">
              <a:spcBef>
                <a:spcPts val="933"/>
              </a:spcBef>
              <a:buClr>
                <a:srgbClr val="E3DDD2"/>
              </a:buClr>
              <a:buSzPct val="93750"/>
              <a:buFont typeface="Arial" panose="020B0604020202020204" pitchFamily="34" charset="0"/>
              <a:buChar char="•"/>
              <a:tabLst>
                <a:tab pos="473275" algn="l"/>
                <a:tab pos="474121" algn="l"/>
              </a:tabLst>
            </a:pPr>
            <a:r>
              <a:rPr sz="3200" spc="-20" dirty="0">
                <a:latin typeface="Calibri"/>
                <a:cs typeface="Calibri"/>
              </a:rPr>
              <a:t>Store</a:t>
            </a:r>
            <a:r>
              <a:rPr sz="3200" spc="-7" dirty="0">
                <a:latin typeface="Calibri"/>
                <a:cs typeface="Calibri"/>
              </a:rPr>
              <a:t> </a:t>
            </a:r>
            <a:r>
              <a:rPr sz="3200" spc="-13" dirty="0">
                <a:latin typeface="Calibri"/>
                <a:cs typeface="Calibri"/>
              </a:rPr>
              <a:t>byte </a:t>
            </a:r>
            <a:r>
              <a:rPr sz="3200" spc="-7" dirty="0">
                <a:latin typeface="Calibri"/>
                <a:cs typeface="Calibri"/>
              </a:rPr>
              <a:t>writes</a:t>
            </a:r>
            <a:r>
              <a:rPr sz="3200" spc="-47" dirty="0">
                <a:latin typeface="Calibri"/>
                <a:cs typeface="Calibri"/>
              </a:rPr>
              <a:t> </a:t>
            </a:r>
            <a:r>
              <a:rPr sz="3200" spc="-7" dirty="0">
                <a:latin typeface="Calibri"/>
                <a:cs typeface="Calibri"/>
              </a:rPr>
              <a:t>the</a:t>
            </a:r>
            <a:r>
              <a:rPr sz="3200" dirty="0">
                <a:latin typeface="Calibri"/>
                <a:cs typeface="Calibri"/>
              </a:rPr>
              <a:t> </a:t>
            </a:r>
            <a:r>
              <a:rPr sz="3200" spc="-13" dirty="0">
                <a:latin typeface="Calibri"/>
                <a:cs typeface="Calibri"/>
              </a:rPr>
              <a:t>low byte </a:t>
            </a:r>
            <a:r>
              <a:rPr sz="3200" spc="-20" dirty="0">
                <a:latin typeface="Calibri"/>
                <a:cs typeface="Calibri"/>
              </a:rPr>
              <a:t>to </a:t>
            </a:r>
            <a:r>
              <a:rPr sz="3200" dirty="0">
                <a:latin typeface="Calibri"/>
                <a:cs typeface="Calibri"/>
              </a:rPr>
              <a:t>memory</a:t>
            </a:r>
            <a:endParaRPr lang="en-US" sz="3200" dirty="0">
              <a:latin typeface="Calibri"/>
              <a:cs typeface="Calibri"/>
            </a:endParaRPr>
          </a:p>
          <a:p>
            <a:pPr marL="474132" indent="-457200">
              <a:spcBef>
                <a:spcPts val="933"/>
              </a:spcBef>
              <a:buClr>
                <a:srgbClr val="E3DDD2"/>
              </a:buClr>
              <a:buSzPct val="93750"/>
              <a:buFont typeface="Arial" panose="020B0604020202020204" pitchFamily="34" charset="0"/>
              <a:buChar char="•"/>
              <a:tabLst>
                <a:tab pos="473275" algn="l"/>
                <a:tab pos="474121" algn="l"/>
              </a:tabLst>
            </a:pPr>
            <a:r>
              <a:rPr sz="3200" spc="-20" dirty="0">
                <a:latin typeface="Calibri"/>
                <a:cs typeface="Calibri"/>
              </a:rPr>
              <a:t>Store </a:t>
            </a:r>
            <a:r>
              <a:rPr sz="3200" spc="-13" dirty="0">
                <a:latin typeface="Calibri"/>
                <a:cs typeface="Calibri"/>
              </a:rPr>
              <a:t>halfword </a:t>
            </a:r>
            <a:r>
              <a:rPr sz="3200" spc="-7" dirty="0">
                <a:latin typeface="Calibri"/>
                <a:cs typeface="Calibri"/>
              </a:rPr>
              <a:t>writes the </a:t>
            </a:r>
            <a:r>
              <a:rPr sz="3200" spc="-13" dirty="0">
                <a:latin typeface="Calibri"/>
                <a:cs typeface="Calibri"/>
              </a:rPr>
              <a:t>lower two </a:t>
            </a:r>
            <a:r>
              <a:rPr sz="3200" spc="-7" dirty="0">
                <a:latin typeface="Calibri"/>
                <a:cs typeface="Calibri"/>
              </a:rPr>
              <a:t>bytes </a:t>
            </a:r>
            <a:r>
              <a:rPr sz="3200" spc="-33" dirty="0">
                <a:latin typeface="Calibri"/>
                <a:cs typeface="Calibri"/>
              </a:rPr>
              <a:t>to </a:t>
            </a:r>
            <a:r>
              <a:rPr sz="3200" spc="-707" dirty="0">
                <a:latin typeface="Calibri"/>
                <a:cs typeface="Calibri"/>
              </a:rPr>
              <a:t> </a:t>
            </a:r>
            <a:r>
              <a:rPr sz="3200" dirty="0">
                <a:latin typeface="Calibri"/>
                <a:cs typeface="Calibri"/>
              </a:rPr>
              <a:t>memory</a:t>
            </a:r>
          </a:p>
          <a:p>
            <a:pPr>
              <a:lnSpc>
                <a:spcPct val="100000"/>
              </a:lnSpc>
            </a:pPr>
            <a:endParaRPr sz="3200" dirty="0">
              <a:latin typeface="Calibri"/>
              <a:cs typeface="Calibri"/>
            </a:endParaRPr>
          </a:p>
          <a:p>
            <a:pPr marL="8307286" marR="6773" algn="just">
              <a:lnSpc>
                <a:spcPct val="109400"/>
              </a:lnSpc>
              <a:spcBef>
                <a:spcPts val="2827"/>
              </a:spcBef>
            </a:pPr>
            <a:r>
              <a:rPr sz="2667" b="1" spc="-7" dirty="0">
                <a:latin typeface="Courier New"/>
                <a:cs typeface="Courier New"/>
              </a:rPr>
              <a:t>sb  sh  sw</a:t>
            </a:r>
            <a:endParaRPr sz="2667" dirty="0">
              <a:latin typeface="Courier New"/>
              <a:cs typeface="Courier New"/>
            </a:endParaRPr>
          </a:p>
          <a:p>
            <a:pPr marL="274313" algn="ctr">
              <a:spcBef>
                <a:spcPts val="585"/>
              </a:spcBef>
            </a:pPr>
            <a:r>
              <a:rPr sz="2333" b="1" spc="-7" dirty="0">
                <a:latin typeface="Courier New"/>
                <a:cs typeface="Courier New"/>
              </a:rPr>
              <a:t>width</a:t>
            </a:r>
            <a:endParaRPr sz="2333" dirty="0">
              <a:latin typeface="Courier New"/>
              <a:cs typeface="Courier New"/>
            </a:endParaRPr>
          </a:p>
        </p:txBody>
      </p:sp>
      <p:sp>
        <p:nvSpPr>
          <p:cNvPr id="14" name="Date Placeholder 13">
            <a:extLst>
              <a:ext uri="{FF2B5EF4-FFF2-40B4-BE49-F238E27FC236}">
                <a16:creationId xmlns:a16="http://schemas.microsoft.com/office/drawing/2014/main" id="{CFF22641-BB93-4857-8D96-24311ECB1F17}"/>
              </a:ext>
            </a:extLst>
          </p:cNvPr>
          <p:cNvSpPr>
            <a:spLocks noGrp="1"/>
          </p:cNvSpPr>
          <p:nvPr>
            <p:ph type="dt" sz="half" idx="10"/>
          </p:nvPr>
        </p:nvSpPr>
        <p:spPr/>
        <p:txBody>
          <a:bodyPr/>
          <a:lstStyle/>
          <a:p>
            <a:fld id="{6B71BC5C-AFA1-4FE8-9A93-0B244A8FF567}" type="datetime1">
              <a:rPr lang="en-US" smtClean="0"/>
              <a:t>5/11/2024</a:t>
            </a:fld>
            <a:endParaRPr lang="en-US"/>
          </a:p>
        </p:txBody>
      </p:sp>
      <p:sp>
        <p:nvSpPr>
          <p:cNvPr id="15" name="Slide Number Placeholder 14">
            <a:extLst>
              <a:ext uri="{FF2B5EF4-FFF2-40B4-BE49-F238E27FC236}">
                <a16:creationId xmlns:a16="http://schemas.microsoft.com/office/drawing/2014/main" id="{FD954310-84DA-42D4-9E05-A494E2092360}"/>
              </a:ext>
            </a:extLst>
          </p:cNvPr>
          <p:cNvSpPr>
            <a:spLocks noGrp="1"/>
          </p:cNvSpPr>
          <p:nvPr>
            <p:ph type="sldNum" sz="quarter" idx="12"/>
          </p:nvPr>
        </p:nvSpPr>
        <p:spPr/>
        <p:txBody>
          <a:bodyPr/>
          <a:lstStyle/>
          <a:p>
            <a:fld id="{AB6352F2-FB44-4DA6-821F-C2F4E454E2C0}"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94481" y="3234943"/>
            <a:ext cx="7162799" cy="731519"/>
          </a:xfrm>
          <a:prstGeom prst="rect">
            <a:avLst/>
          </a:prstGeom>
        </p:spPr>
      </p:pic>
      <p:sp>
        <p:nvSpPr>
          <p:cNvPr id="3" name="Date Placeholder 2">
            <a:extLst>
              <a:ext uri="{FF2B5EF4-FFF2-40B4-BE49-F238E27FC236}">
                <a16:creationId xmlns:a16="http://schemas.microsoft.com/office/drawing/2014/main" id="{1ABEC707-7CB1-49BD-9254-5E1685D07333}"/>
              </a:ext>
            </a:extLst>
          </p:cNvPr>
          <p:cNvSpPr>
            <a:spLocks noGrp="1"/>
          </p:cNvSpPr>
          <p:nvPr>
            <p:ph type="dt" sz="half" idx="10"/>
          </p:nvPr>
        </p:nvSpPr>
        <p:spPr/>
        <p:txBody>
          <a:bodyPr/>
          <a:lstStyle/>
          <a:p>
            <a:fld id="{241CB168-19B1-48FF-A6F8-F6B65900558F}" type="datetime1">
              <a:rPr lang="en-US" smtClean="0"/>
              <a:t>5/11/2024</a:t>
            </a:fld>
            <a:endParaRPr lang="en-US"/>
          </a:p>
        </p:txBody>
      </p:sp>
      <p:sp>
        <p:nvSpPr>
          <p:cNvPr id="4" name="Slide Number Placeholder 3">
            <a:extLst>
              <a:ext uri="{FF2B5EF4-FFF2-40B4-BE49-F238E27FC236}">
                <a16:creationId xmlns:a16="http://schemas.microsoft.com/office/drawing/2014/main" id="{BD189C95-8788-47ED-B82B-BC1DB9FE03D1}"/>
              </a:ext>
            </a:extLst>
          </p:cNvPr>
          <p:cNvSpPr>
            <a:spLocks noGrp="1"/>
          </p:cNvSpPr>
          <p:nvPr>
            <p:ph type="sldNum" sz="quarter" idx="12"/>
          </p:nvPr>
        </p:nvSpPr>
        <p:spPr/>
        <p:txBody>
          <a:bodyPr/>
          <a:lstStyle/>
          <a:p>
            <a:fld id="{AB6352F2-FB44-4DA6-821F-C2F4E454E2C0}" type="slidenum">
              <a:rPr lang="en-US" smtClean="0"/>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494" y="1493822"/>
            <a:ext cx="10777438" cy="3553964"/>
          </a:xfrm>
          <a:prstGeom prst="rect">
            <a:avLst/>
          </a:prstGeom>
        </p:spPr>
        <p:txBody>
          <a:bodyPr vert="horz" wrap="square" lIns="0" tIns="16933" rIns="0" bIns="0" rtlCol="0">
            <a:spAutoFit/>
          </a:bodyPr>
          <a:lstStyle/>
          <a:p>
            <a:pPr marL="359824" marR="6773" indent="-343738">
              <a:spcBef>
                <a:spcPts val="133"/>
              </a:spcBef>
              <a:buClr>
                <a:srgbClr val="9ACD4B"/>
              </a:buClr>
              <a:buSzPct val="93750"/>
              <a:buFont typeface="Arial"/>
              <a:buChar char="•"/>
              <a:tabLst>
                <a:tab pos="359824" algn="l"/>
                <a:tab pos="360671" algn="l"/>
              </a:tabLst>
            </a:pPr>
            <a:r>
              <a:rPr sz="3200" spc="-13" dirty="0">
                <a:solidFill>
                  <a:srgbClr val="D7E055"/>
                </a:solidFill>
                <a:latin typeface="Calibri"/>
                <a:cs typeface="Calibri"/>
              </a:rPr>
              <a:t>Processor </a:t>
            </a:r>
            <a:r>
              <a:rPr sz="3200" spc="-7" dirty="0">
                <a:solidFill>
                  <a:srgbClr val="D7E055"/>
                </a:solidFill>
                <a:latin typeface="Calibri"/>
                <a:cs typeface="Calibri"/>
              </a:rPr>
              <a:t>(CPU): </a:t>
            </a:r>
            <a:r>
              <a:rPr sz="3200" dirty="0">
                <a:latin typeface="Calibri"/>
                <a:cs typeface="Calibri"/>
              </a:rPr>
              <a:t>the </a:t>
            </a:r>
            <a:r>
              <a:rPr sz="3200" spc="-7" dirty="0">
                <a:latin typeface="Calibri"/>
                <a:cs typeface="Calibri"/>
              </a:rPr>
              <a:t>active part of </a:t>
            </a:r>
            <a:r>
              <a:rPr sz="3200" dirty="0">
                <a:latin typeface="Calibri"/>
                <a:cs typeface="Calibri"/>
              </a:rPr>
              <a:t>the </a:t>
            </a:r>
            <a:r>
              <a:rPr sz="3200" spc="-13" dirty="0">
                <a:latin typeface="Calibri"/>
                <a:cs typeface="Calibri"/>
              </a:rPr>
              <a:t>computer </a:t>
            </a:r>
            <a:r>
              <a:rPr sz="3200" spc="-707" dirty="0">
                <a:latin typeface="Calibri"/>
                <a:cs typeface="Calibri"/>
              </a:rPr>
              <a:t> </a:t>
            </a:r>
            <a:r>
              <a:rPr sz="3200" spc="-13" dirty="0">
                <a:latin typeface="Calibri"/>
                <a:cs typeface="Calibri"/>
              </a:rPr>
              <a:t>that </a:t>
            </a:r>
            <a:r>
              <a:rPr sz="3200" spc="-7" dirty="0">
                <a:latin typeface="Calibri"/>
                <a:cs typeface="Calibri"/>
              </a:rPr>
              <a:t>does </a:t>
            </a:r>
            <a:r>
              <a:rPr sz="3200" dirty="0">
                <a:latin typeface="Calibri"/>
                <a:cs typeface="Calibri"/>
              </a:rPr>
              <a:t>all the </a:t>
            </a:r>
            <a:r>
              <a:rPr sz="3200" spc="-13" dirty="0">
                <a:latin typeface="Calibri"/>
                <a:cs typeface="Calibri"/>
              </a:rPr>
              <a:t>work </a:t>
            </a:r>
            <a:r>
              <a:rPr sz="3200" spc="-20" dirty="0">
                <a:latin typeface="Calibri"/>
                <a:cs typeface="Calibri"/>
              </a:rPr>
              <a:t>(data </a:t>
            </a:r>
            <a:r>
              <a:rPr sz="3200" spc="-7" dirty="0">
                <a:latin typeface="Calibri"/>
                <a:cs typeface="Calibri"/>
              </a:rPr>
              <a:t>manipulation and </a:t>
            </a:r>
            <a:r>
              <a:rPr sz="3200" dirty="0">
                <a:latin typeface="Calibri"/>
                <a:cs typeface="Calibri"/>
              </a:rPr>
              <a:t> </a:t>
            </a:r>
            <a:r>
              <a:rPr sz="3200" spc="-7" dirty="0">
                <a:latin typeface="Calibri"/>
                <a:cs typeface="Calibri"/>
              </a:rPr>
              <a:t>decision-making)</a:t>
            </a:r>
            <a:endParaRPr sz="4200" dirty="0">
              <a:latin typeface="Calibri"/>
              <a:cs typeface="Calibri"/>
            </a:endParaRPr>
          </a:p>
          <a:p>
            <a:pPr marL="359824" marR="45719" indent="-343738">
              <a:buClr>
                <a:srgbClr val="9ACD4B"/>
              </a:buClr>
              <a:buSzPct val="93750"/>
              <a:buFont typeface="Arial"/>
              <a:buChar char="•"/>
              <a:tabLst>
                <a:tab pos="359824" algn="l"/>
                <a:tab pos="360671" algn="l"/>
              </a:tabLst>
            </a:pPr>
            <a:r>
              <a:rPr sz="3200" spc="-13" dirty="0">
                <a:solidFill>
                  <a:srgbClr val="D7E055"/>
                </a:solidFill>
                <a:latin typeface="Calibri"/>
                <a:cs typeface="Calibri"/>
              </a:rPr>
              <a:t>Datapath: </a:t>
            </a:r>
            <a:r>
              <a:rPr sz="3200" spc="-7" dirty="0">
                <a:latin typeface="Calibri"/>
                <a:cs typeface="Calibri"/>
              </a:rPr>
              <a:t>portion of </a:t>
            </a:r>
            <a:r>
              <a:rPr sz="3200" dirty="0">
                <a:latin typeface="Calibri"/>
                <a:cs typeface="Calibri"/>
              </a:rPr>
              <a:t>the </a:t>
            </a:r>
            <a:r>
              <a:rPr sz="3200" spc="-13" dirty="0">
                <a:latin typeface="Calibri"/>
                <a:cs typeface="Calibri"/>
              </a:rPr>
              <a:t>processor that </a:t>
            </a:r>
            <a:r>
              <a:rPr sz="3200" spc="-20" dirty="0">
                <a:latin typeface="Calibri"/>
                <a:cs typeface="Calibri"/>
              </a:rPr>
              <a:t>contains </a:t>
            </a:r>
            <a:r>
              <a:rPr sz="3200" spc="-707" dirty="0">
                <a:latin typeface="Calibri"/>
                <a:cs typeface="Calibri"/>
              </a:rPr>
              <a:t> </a:t>
            </a:r>
            <a:r>
              <a:rPr sz="3200" spc="-20" dirty="0">
                <a:latin typeface="Calibri"/>
                <a:cs typeface="Calibri"/>
              </a:rPr>
              <a:t>hardware </a:t>
            </a:r>
            <a:r>
              <a:rPr sz="3200" dirty="0">
                <a:latin typeface="Calibri"/>
                <a:cs typeface="Calibri"/>
              </a:rPr>
              <a:t>necessary </a:t>
            </a:r>
            <a:r>
              <a:rPr sz="3200" spc="-20" dirty="0">
                <a:latin typeface="Calibri"/>
                <a:cs typeface="Calibri"/>
              </a:rPr>
              <a:t>to </a:t>
            </a:r>
            <a:r>
              <a:rPr sz="3200" spc="-13" dirty="0">
                <a:latin typeface="Calibri"/>
                <a:cs typeface="Calibri"/>
              </a:rPr>
              <a:t>perform </a:t>
            </a:r>
            <a:r>
              <a:rPr sz="3200" spc="-20" dirty="0">
                <a:latin typeface="Calibri"/>
                <a:cs typeface="Calibri"/>
              </a:rPr>
              <a:t>operations </a:t>
            </a:r>
            <a:r>
              <a:rPr sz="3200" spc="-13" dirty="0">
                <a:latin typeface="Calibri"/>
                <a:cs typeface="Calibri"/>
              </a:rPr>
              <a:t> required</a:t>
            </a:r>
            <a:r>
              <a:rPr sz="3200" dirty="0">
                <a:latin typeface="Calibri"/>
                <a:cs typeface="Calibri"/>
              </a:rPr>
              <a:t> </a:t>
            </a:r>
            <a:r>
              <a:rPr sz="3200" spc="-13" dirty="0">
                <a:latin typeface="Calibri"/>
                <a:cs typeface="Calibri"/>
              </a:rPr>
              <a:t>by </a:t>
            </a:r>
            <a:r>
              <a:rPr sz="3200" dirty="0">
                <a:latin typeface="Calibri"/>
                <a:cs typeface="Calibri"/>
              </a:rPr>
              <a:t>the </a:t>
            </a:r>
            <a:r>
              <a:rPr sz="3200" spc="-13" dirty="0">
                <a:latin typeface="Calibri"/>
                <a:cs typeface="Calibri"/>
              </a:rPr>
              <a:t>processor</a:t>
            </a:r>
            <a:r>
              <a:rPr sz="3200" spc="-27" dirty="0">
                <a:latin typeface="Calibri"/>
                <a:cs typeface="Calibri"/>
              </a:rPr>
              <a:t> </a:t>
            </a:r>
            <a:r>
              <a:rPr sz="3200" dirty="0">
                <a:latin typeface="Calibri"/>
                <a:cs typeface="Calibri"/>
              </a:rPr>
              <a:t>(the</a:t>
            </a:r>
            <a:r>
              <a:rPr sz="3200" spc="-13" dirty="0">
                <a:latin typeface="Calibri"/>
                <a:cs typeface="Calibri"/>
              </a:rPr>
              <a:t> </a:t>
            </a:r>
            <a:r>
              <a:rPr sz="3200" spc="-20" dirty="0">
                <a:latin typeface="Calibri"/>
                <a:cs typeface="Calibri"/>
              </a:rPr>
              <a:t>brawn)</a:t>
            </a:r>
            <a:endParaRPr sz="3200" dirty="0">
              <a:latin typeface="Calibri"/>
              <a:cs typeface="Calibri"/>
            </a:endParaRPr>
          </a:p>
          <a:p>
            <a:pPr marL="359824" marR="108371" indent="-343738">
              <a:spcBef>
                <a:spcPts val="660"/>
              </a:spcBef>
              <a:buClr>
                <a:srgbClr val="9ACD4B"/>
              </a:buClr>
              <a:buSzPct val="93750"/>
              <a:buFont typeface="Arial"/>
              <a:buChar char="•"/>
              <a:tabLst>
                <a:tab pos="359824" algn="l"/>
                <a:tab pos="360671" algn="l"/>
              </a:tabLst>
            </a:pPr>
            <a:r>
              <a:rPr sz="3200" spc="-13" dirty="0">
                <a:solidFill>
                  <a:srgbClr val="D7E055"/>
                </a:solidFill>
                <a:latin typeface="Calibri"/>
                <a:cs typeface="Calibri"/>
              </a:rPr>
              <a:t>Control: </a:t>
            </a:r>
            <a:r>
              <a:rPr sz="3200" spc="-7" dirty="0">
                <a:latin typeface="Calibri"/>
                <a:cs typeface="Calibri"/>
              </a:rPr>
              <a:t>portion of </a:t>
            </a:r>
            <a:r>
              <a:rPr sz="3200" dirty="0">
                <a:latin typeface="Calibri"/>
                <a:cs typeface="Calibri"/>
              </a:rPr>
              <a:t>the </a:t>
            </a:r>
            <a:r>
              <a:rPr sz="3200" spc="-13" dirty="0">
                <a:latin typeface="Calibri"/>
                <a:cs typeface="Calibri"/>
              </a:rPr>
              <a:t>processor </a:t>
            </a:r>
            <a:r>
              <a:rPr sz="3200" spc="-7" dirty="0">
                <a:latin typeface="Calibri"/>
                <a:cs typeface="Calibri"/>
              </a:rPr>
              <a:t>(also </a:t>
            </a:r>
            <a:r>
              <a:rPr sz="3200" dirty="0">
                <a:latin typeface="Calibri"/>
                <a:cs typeface="Calibri"/>
              </a:rPr>
              <a:t>in </a:t>
            </a:r>
            <a:r>
              <a:rPr sz="3200" spc="7" dirty="0">
                <a:latin typeface="Calibri"/>
                <a:cs typeface="Calibri"/>
              </a:rPr>
              <a:t> </a:t>
            </a:r>
            <a:r>
              <a:rPr sz="3200" spc="-20" dirty="0">
                <a:latin typeface="Calibri"/>
                <a:cs typeface="Calibri"/>
              </a:rPr>
              <a:t>hardware) </a:t>
            </a:r>
            <a:r>
              <a:rPr sz="3200" spc="-13" dirty="0">
                <a:latin typeface="Calibri"/>
                <a:cs typeface="Calibri"/>
              </a:rPr>
              <a:t>that </a:t>
            </a:r>
            <a:r>
              <a:rPr sz="3200" spc="-7" dirty="0">
                <a:latin typeface="Calibri"/>
                <a:cs typeface="Calibri"/>
              </a:rPr>
              <a:t>tells</a:t>
            </a:r>
            <a:r>
              <a:rPr sz="3200" spc="-20" dirty="0">
                <a:latin typeface="Calibri"/>
                <a:cs typeface="Calibri"/>
              </a:rPr>
              <a:t> </a:t>
            </a:r>
            <a:r>
              <a:rPr sz="3200" dirty="0">
                <a:latin typeface="Calibri"/>
                <a:cs typeface="Calibri"/>
              </a:rPr>
              <a:t>the</a:t>
            </a:r>
            <a:r>
              <a:rPr sz="3200" spc="7" dirty="0">
                <a:latin typeface="Calibri"/>
                <a:cs typeface="Calibri"/>
              </a:rPr>
              <a:t> </a:t>
            </a:r>
            <a:r>
              <a:rPr sz="3200" spc="-20" dirty="0">
                <a:latin typeface="Calibri"/>
                <a:cs typeface="Calibri"/>
              </a:rPr>
              <a:t>datapath</a:t>
            </a:r>
            <a:r>
              <a:rPr sz="3200" spc="-13" dirty="0">
                <a:latin typeface="Calibri"/>
                <a:cs typeface="Calibri"/>
              </a:rPr>
              <a:t> what </a:t>
            </a:r>
            <a:r>
              <a:rPr sz="3200" spc="-7" dirty="0">
                <a:latin typeface="Calibri"/>
                <a:cs typeface="Calibri"/>
              </a:rPr>
              <a:t>needs</a:t>
            </a:r>
            <a:r>
              <a:rPr sz="3200" spc="7" dirty="0">
                <a:latin typeface="Calibri"/>
                <a:cs typeface="Calibri"/>
              </a:rPr>
              <a:t> </a:t>
            </a:r>
            <a:r>
              <a:rPr sz="3200" spc="-20" dirty="0">
                <a:latin typeface="Calibri"/>
                <a:cs typeface="Calibri"/>
              </a:rPr>
              <a:t>to </a:t>
            </a:r>
            <a:r>
              <a:rPr sz="3200" spc="-700" dirty="0">
                <a:latin typeface="Calibri"/>
                <a:cs typeface="Calibri"/>
              </a:rPr>
              <a:t> </a:t>
            </a:r>
            <a:r>
              <a:rPr sz="3200" spc="-7" dirty="0">
                <a:latin typeface="Calibri"/>
                <a:cs typeface="Calibri"/>
              </a:rPr>
              <a:t>be done</a:t>
            </a:r>
            <a:r>
              <a:rPr sz="3200" dirty="0">
                <a:latin typeface="Calibri"/>
                <a:cs typeface="Calibri"/>
              </a:rPr>
              <a:t> (the </a:t>
            </a:r>
            <a:r>
              <a:rPr sz="3200" spc="-20" dirty="0">
                <a:latin typeface="Calibri"/>
                <a:cs typeface="Calibri"/>
              </a:rPr>
              <a:t>brain)</a:t>
            </a:r>
            <a:endParaRPr sz="3200" dirty="0">
              <a:latin typeface="Calibri"/>
              <a:cs typeface="Calibri"/>
            </a:endParaRPr>
          </a:p>
        </p:txBody>
      </p:sp>
      <p:sp>
        <p:nvSpPr>
          <p:cNvPr id="3" name="object 3"/>
          <p:cNvSpPr txBox="1">
            <a:spLocks noGrp="1"/>
          </p:cNvSpPr>
          <p:nvPr>
            <p:ph type="title"/>
          </p:nvPr>
        </p:nvSpPr>
        <p:spPr>
          <a:xfrm>
            <a:off x="322569" y="185170"/>
            <a:ext cx="3508935"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The CPU</a:t>
            </a:r>
          </a:p>
        </p:txBody>
      </p:sp>
      <p:sp>
        <p:nvSpPr>
          <p:cNvPr id="4" name="Date Placeholder 3">
            <a:extLst>
              <a:ext uri="{FF2B5EF4-FFF2-40B4-BE49-F238E27FC236}">
                <a16:creationId xmlns:a16="http://schemas.microsoft.com/office/drawing/2014/main" id="{DEC86FCE-0E18-4218-929C-E17FDEA3D113}"/>
              </a:ext>
            </a:extLst>
          </p:cNvPr>
          <p:cNvSpPr>
            <a:spLocks noGrp="1"/>
          </p:cNvSpPr>
          <p:nvPr>
            <p:ph type="dt" sz="half" idx="10"/>
          </p:nvPr>
        </p:nvSpPr>
        <p:spPr/>
        <p:txBody>
          <a:bodyPr/>
          <a:lstStyle/>
          <a:p>
            <a:fld id="{BF10E965-3128-48C2-89E8-38B675997BDC}" type="datetime1">
              <a:rPr lang="en-US" smtClean="0"/>
              <a:t>5/11/2024</a:t>
            </a:fld>
            <a:endParaRPr lang="en-US"/>
          </a:p>
        </p:txBody>
      </p:sp>
      <p:sp>
        <p:nvSpPr>
          <p:cNvPr id="5" name="Slide Number Placeholder 4">
            <a:extLst>
              <a:ext uri="{FF2B5EF4-FFF2-40B4-BE49-F238E27FC236}">
                <a16:creationId xmlns:a16="http://schemas.microsoft.com/office/drawing/2014/main" id="{8BA88A44-B213-4D86-9AEE-0E6AF4D52E2C}"/>
              </a:ext>
            </a:extLst>
          </p:cNvPr>
          <p:cNvSpPr>
            <a:spLocks noGrp="1"/>
          </p:cNvSpPr>
          <p:nvPr>
            <p:ph type="sldNum" sz="quarter" idx="12"/>
          </p:nvPr>
        </p:nvSpPr>
        <p:spPr/>
        <p:txBody>
          <a:bodyPr/>
          <a:lstStyle/>
          <a:p>
            <a:fld id="{AB6352F2-FB44-4DA6-821F-C2F4E454E2C0}" type="slidenum">
              <a:rPr lang="en-US" smtClean="0"/>
              <a:t>5</a:t>
            </a:fld>
            <a:endParaRPr lang="en-US"/>
          </a:p>
        </p:txBody>
      </p:sp>
    </p:spTree>
  </p:cSld>
  <p:clrMapOvr>
    <a:masterClrMapping/>
  </p:clrMapOvr>
  <p:transition spd="slow">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043709" y="716637"/>
            <a:ext cx="10761979" cy="307339"/>
            <a:chOff x="731519" y="551688"/>
            <a:chExt cx="8071484" cy="230504"/>
          </a:xfrm>
        </p:grpSpPr>
        <p:pic>
          <p:nvPicPr>
            <p:cNvPr id="4" name="object 4"/>
            <p:cNvPicPr/>
            <p:nvPr/>
          </p:nvPicPr>
          <p:blipFill>
            <a:blip r:embed="rId2"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3" cstate="print"/>
          <a:stretch>
            <a:fillRect/>
          </a:stretch>
        </p:blipFill>
        <p:spPr>
          <a:xfrm>
            <a:off x="3017519" y="6376089"/>
            <a:ext cx="1262831" cy="388361"/>
          </a:xfrm>
          <a:prstGeom prst="rect">
            <a:avLst/>
          </a:prstGeom>
        </p:spPr>
      </p:pic>
      <p:sp>
        <p:nvSpPr>
          <p:cNvPr id="9" name="object 9"/>
          <p:cNvSpPr txBox="1"/>
          <p:nvPr/>
        </p:nvSpPr>
        <p:spPr>
          <a:xfrm>
            <a:off x="1043709" y="2878227"/>
            <a:ext cx="10145587" cy="2493631"/>
          </a:xfrm>
          <a:prstGeom prst="rect">
            <a:avLst/>
          </a:prstGeom>
        </p:spPr>
        <p:txBody>
          <a:bodyPr vert="horz" wrap="square" lIns="0" tIns="106680" rIns="0" bIns="0" rtlCol="0">
            <a:spAutoFit/>
          </a:bodyPr>
          <a:lstStyle/>
          <a:p>
            <a:pPr marL="425016" marR="425016" indent="-408930">
              <a:lnSpc>
                <a:spcPct val="79800"/>
              </a:lnSpc>
              <a:spcBef>
                <a:spcPts val="840"/>
              </a:spcBef>
              <a:buClr>
                <a:srgbClr val="E3DDD2"/>
              </a:buClr>
              <a:buSzPct val="93181"/>
              <a:buFont typeface="Wingdings"/>
              <a:buChar char=""/>
              <a:tabLst>
                <a:tab pos="425016" algn="l"/>
                <a:tab pos="425863" algn="l"/>
              </a:tabLst>
            </a:pPr>
            <a:r>
              <a:rPr sz="2933" spc="-20" dirty="0">
                <a:latin typeface="Calibri"/>
                <a:cs typeface="Calibri"/>
              </a:rPr>
              <a:t>B-format</a:t>
            </a:r>
            <a:r>
              <a:rPr sz="2933" spc="20" dirty="0">
                <a:latin typeface="Calibri"/>
                <a:cs typeface="Calibri"/>
              </a:rPr>
              <a:t> </a:t>
            </a:r>
            <a:r>
              <a:rPr sz="2933" spc="-7" dirty="0">
                <a:latin typeface="Calibri"/>
                <a:cs typeface="Calibri"/>
              </a:rPr>
              <a:t>is </a:t>
            </a:r>
            <a:r>
              <a:rPr sz="2933" spc="-13" dirty="0">
                <a:latin typeface="Calibri"/>
                <a:cs typeface="Calibri"/>
              </a:rPr>
              <a:t>mostly</a:t>
            </a:r>
            <a:r>
              <a:rPr sz="2933" spc="27" dirty="0">
                <a:latin typeface="Calibri"/>
                <a:cs typeface="Calibri"/>
              </a:rPr>
              <a:t> </a:t>
            </a:r>
            <a:r>
              <a:rPr sz="2933" spc="-7" dirty="0">
                <a:latin typeface="Calibri"/>
                <a:cs typeface="Calibri"/>
              </a:rPr>
              <a:t>same</a:t>
            </a:r>
            <a:r>
              <a:rPr sz="2933" spc="7" dirty="0">
                <a:latin typeface="Calibri"/>
                <a:cs typeface="Calibri"/>
              </a:rPr>
              <a:t> </a:t>
            </a:r>
            <a:r>
              <a:rPr sz="2933" spc="-7" dirty="0">
                <a:latin typeface="Calibri"/>
                <a:cs typeface="Calibri"/>
              </a:rPr>
              <a:t>as </a:t>
            </a:r>
            <a:r>
              <a:rPr sz="2933" spc="-13" dirty="0">
                <a:latin typeface="Calibri"/>
                <a:cs typeface="Calibri"/>
              </a:rPr>
              <a:t>S-Format,</a:t>
            </a:r>
            <a:r>
              <a:rPr sz="2933" spc="27" dirty="0">
                <a:latin typeface="Calibri"/>
                <a:cs typeface="Calibri"/>
              </a:rPr>
              <a:t> </a:t>
            </a:r>
            <a:r>
              <a:rPr sz="2933" spc="-7" dirty="0">
                <a:latin typeface="Calibri"/>
                <a:cs typeface="Calibri"/>
              </a:rPr>
              <a:t>with</a:t>
            </a:r>
            <a:r>
              <a:rPr sz="2933" spc="7" dirty="0">
                <a:latin typeface="Calibri"/>
                <a:cs typeface="Calibri"/>
              </a:rPr>
              <a:t> </a:t>
            </a:r>
            <a:r>
              <a:rPr sz="2933" spc="-20" dirty="0">
                <a:latin typeface="Calibri"/>
                <a:cs typeface="Calibri"/>
              </a:rPr>
              <a:t>two </a:t>
            </a:r>
            <a:r>
              <a:rPr sz="2933" spc="-645" dirty="0">
                <a:latin typeface="Calibri"/>
                <a:cs typeface="Calibri"/>
              </a:rPr>
              <a:t> </a:t>
            </a:r>
            <a:r>
              <a:rPr sz="2933" spc="-20" dirty="0">
                <a:latin typeface="Calibri"/>
                <a:cs typeface="Calibri"/>
              </a:rPr>
              <a:t>register</a:t>
            </a:r>
            <a:r>
              <a:rPr sz="2933" dirty="0">
                <a:latin typeface="Calibri"/>
                <a:cs typeface="Calibri"/>
              </a:rPr>
              <a:t> </a:t>
            </a:r>
            <a:r>
              <a:rPr sz="2933" spc="-13" dirty="0">
                <a:latin typeface="Calibri"/>
                <a:cs typeface="Calibri"/>
              </a:rPr>
              <a:t>sources</a:t>
            </a:r>
            <a:r>
              <a:rPr sz="2933" spc="13" dirty="0">
                <a:latin typeface="Calibri"/>
                <a:cs typeface="Calibri"/>
              </a:rPr>
              <a:t> </a:t>
            </a:r>
            <a:r>
              <a:rPr sz="2933" spc="-7" dirty="0">
                <a:latin typeface="Calibri"/>
                <a:cs typeface="Calibri"/>
              </a:rPr>
              <a:t>(</a:t>
            </a:r>
            <a:r>
              <a:rPr sz="2933" b="1" spc="-7" dirty="0">
                <a:latin typeface="Courier New"/>
                <a:cs typeface="Courier New"/>
              </a:rPr>
              <a:t>rs1</a:t>
            </a:r>
            <a:r>
              <a:rPr sz="2933" spc="-7" dirty="0">
                <a:latin typeface="Calibri"/>
                <a:cs typeface="Calibri"/>
              </a:rPr>
              <a:t>/</a:t>
            </a:r>
            <a:r>
              <a:rPr sz="2933" b="1" spc="-7" dirty="0">
                <a:latin typeface="Courier New"/>
                <a:cs typeface="Courier New"/>
              </a:rPr>
              <a:t>rs2</a:t>
            </a:r>
            <a:r>
              <a:rPr sz="2933" spc="-7" dirty="0">
                <a:latin typeface="Calibri"/>
                <a:cs typeface="Calibri"/>
              </a:rPr>
              <a:t>)</a:t>
            </a:r>
            <a:r>
              <a:rPr sz="2933" spc="20" dirty="0">
                <a:latin typeface="Calibri"/>
                <a:cs typeface="Calibri"/>
              </a:rPr>
              <a:t> </a:t>
            </a:r>
            <a:r>
              <a:rPr sz="2933" spc="-7" dirty="0">
                <a:latin typeface="Calibri"/>
                <a:cs typeface="Calibri"/>
              </a:rPr>
              <a:t>and</a:t>
            </a:r>
            <a:r>
              <a:rPr sz="2933" spc="-13" dirty="0">
                <a:latin typeface="Calibri"/>
                <a:cs typeface="Calibri"/>
              </a:rPr>
              <a:t> </a:t>
            </a:r>
            <a:r>
              <a:rPr sz="2933" spc="-7" dirty="0">
                <a:latin typeface="Calibri"/>
                <a:cs typeface="Calibri"/>
              </a:rPr>
              <a:t>a 12-bit </a:t>
            </a:r>
            <a:r>
              <a:rPr sz="2933" dirty="0">
                <a:latin typeface="Calibri"/>
                <a:cs typeface="Calibri"/>
              </a:rPr>
              <a:t> </a:t>
            </a:r>
            <a:r>
              <a:rPr sz="2933" spc="-20" dirty="0">
                <a:latin typeface="Calibri"/>
                <a:cs typeface="Calibri"/>
              </a:rPr>
              <a:t>immediate</a:t>
            </a:r>
            <a:r>
              <a:rPr sz="2933" spc="33" dirty="0">
                <a:latin typeface="Calibri"/>
                <a:cs typeface="Calibri"/>
              </a:rPr>
              <a:t> </a:t>
            </a:r>
            <a:r>
              <a:rPr sz="2933" b="1" spc="-7" dirty="0">
                <a:latin typeface="Courier New"/>
                <a:cs typeface="Courier New"/>
              </a:rPr>
              <a:t>imm[12:1]</a:t>
            </a:r>
            <a:endParaRPr sz="2933" dirty="0">
              <a:latin typeface="Courier New"/>
              <a:cs typeface="Courier New"/>
            </a:endParaRPr>
          </a:p>
          <a:p>
            <a:pPr marL="425016" indent="-408930">
              <a:lnSpc>
                <a:spcPts val="3167"/>
              </a:lnSpc>
              <a:spcBef>
                <a:spcPts val="107"/>
              </a:spcBef>
              <a:buClr>
                <a:srgbClr val="E3DDD2"/>
              </a:buClr>
              <a:buSzPct val="93181"/>
              <a:buFont typeface="Wingdings"/>
              <a:buChar char=""/>
              <a:tabLst>
                <a:tab pos="425016" algn="l"/>
                <a:tab pos="425863" algn="l"/>
              </a:tabLst>
            </a:pPr>
            <a:r>
              <a:rPr sz="2933" dirty="0">
                <a:latin typeface="Calibri"/>
                <a:cs typeface="Calibri"/>
              </a:rPr>
              <a:t>But now immediate represents values</a:t>
            </a:r>
            <a:r>
              <a:rPr lang="en-US" sz="2933" dirty="0">
                <a:latin typeface="Calibri"/>
                <a:cs typeface="Calibri"/>
              </a:rPr>
              <a:t> </a:t>
            </a:r>
            <a:r>
              <a:rPr sz="2933" dirty="0">
                <a:latin typeface="Calibri"/>
                <a:cs typeface="Calibri"/>
              </a:rPr>
              <a:t>-</a:t>
            </a:r>
            <a:r>
              <a:rPr sz="2933" spc="-7" dirty="0">
                <a:latin typeface="Calibri"/>
                <a:cs typeface="Calibri"/>
              </a:rPr>
              <a:t>4096</a:t>
            </a:r>
            <a:r>
              <a:rPr sz="2933" spc="-13" dirty="0">
                <a:latin typeface="Calibri"/>
                <a:cs typeface="Calibri"/>
              </a:rPr>
              <a:t> </a:t>
            </a:r>
            <a:r>
              <a:rPr sz="2933" spc="-27" dirty="0">
                <a:latin typeface="Calibri"/>
                <a:cs typeface="Calibri"/>
              </a:rPr>
              <a:t>to</a:t>
            </a:r>
            <a:r>
              <a:rPr sz="2933" spc="7" dirty="0">
                <a:latin typeface="Calibri"/>
                <a:cs typeface="Calibri"/>
              </a:rPr>
              <a:t> </a:t>
            </a:r>
            <a:r>
              <a:rPr sz="2933" spc="-7" dirty="0">
                <a:latin typeface="Calibri"/>
                <a:cs typeface="Calibri"/>
              </a:rPr>
              <a:t>+4094 in</a:t>
            </a:r>
            <a:r>
              <a:rPr sz="2933" spc="-20" dirty="0">
                <a:latin typeface="Calibri"/>
                <a:cs typeface="Calibri"/>
              </a:rPr>
              <a:t> </a:t>
            </a:r>
            <a:r>
              <a:rPr sz="2933" spc="-13" dirty="0">
                <a:latin typeface="Calibri"/>
                <a:cs typeface="Calibri"/>
              </a:rPr>
              <a:t>2-byte</a:t>
            </a:r>
            <a:r>
              <a:rPr sz="2933" spc="13" dirty="0">
                <a:latin typeface="Calibri"/>
                <a:cs typeface="Calibri"/>
              </a:rPr>
              <a:t> </a:t>
            </a:r>
            <a:r>
              <a:rPr sz="2933" spc="-20" dirty="0">
                <a:latin typeface="Calibri"/>
                <a:cs typeface="Calibri"/>
              </a:rPr>
              <a:t>increments</a:t>
            </a:r>
            <a:endParaRPr sz="2933" dirty="0">
              <a:latin typeface="Calibri"/>
              <a:cs typeface="Calibri"/>
            </a:endParaRPr>
          </a:p>
          <a:p>
            <a:pPr marL="425016" marR="6773" indent="-408930" algn="just">
              <a:lnSpc>
                <a:spcPts val="2813"/>
              </a:lnSpc>
              <a:spcBef>
                <a:spcPts val="780"/>
              </a:spcBef>
              <a:buClr>
                <a:srgbClr val="E3DDD2"/>
              </a:buClr>
              <a:buSzPct val="93181"/>
              <a:buFont typeface="Wingdings"/>
              <a:buChar char=""/>
              <a:tabLst>
                <a:tab pos="425863" algn="l"/>
              </a:tabLst>
            </a:pPr>
            <a:r>
              <a:rPr sz="2933" dirty="0">
                <a:latin typeface="Calibri"/>
                <a:cs typeface="Calibri"/>
              </a:rPr>
              <a:t>The</a:t>
            </a:r>
            <a:r>
              <a:rPr sz="2933" spc="-13" dirty="0">
                <a:latin typeface="Calibri"/>
                <a:cs typeface="Calibri"/>
              </a:rPr>
              <a:t> </a:t>
            </a:r>
            <a:r>
              <a:rPr sz="2933" spc="-7" dirty="0">
                <a:latin typeface="Calibri"/>
                <a:cs typeface="Calibri"/>
              </a:rPr>
              <a:t>12 </a:t>
            </a:r>
            <a:r>
              <a:rPr sz="2933" spc="-13" dirty="0">
                <a:latin typeface="Calibri"/>
                <a:cs typeface="Calibri"/>
              </a:rPr>
              <a:t>immediate </a:t>
            </a:r>
            <a:r>
              <a:rPr sz="2933" spc="-7" dirty="0">
                <a:latin typeface="Calibri"/>
                <a:cs typeface="Calibri"/>
              </a:rPr>
              <a:t>bits </a:t>
            </a:r>
            <a:r>
              <a:rPr sz="2933" spc="-13" dirty="0">
                <a:latin typeface="Calibri"/>
                <a:cs typeface="Calibri"/>
              </a:rPr>
              <a:t>encode </a:t>
            </a:r>
            <a:r>
              <a:rPr sz="2933" spc="-20" dirty="0">
                <a:solidFill>
                  <a:srgbClr val="D7E055"/>
                </a:solidFill>
                <a:latin typeface="Calibri"/>
                <a:cs typeface="Calibri"/>
              </a:rPr>
              <a:t>even </a:t>
            </a:r>
            <a:r>
              <a:rPr sz="2933" spc="-7" dirty="0">
                <a:latin typeface="Calibri"/>
                <a:cs typeface="Calibri"/>
              </a:rPr>
              <a:t>13-bit signed</a:t>
            </a:r>
            <a:r>
              <a:rPr lang="en-US" sz="2933" spc="-7" dirty="0">
                <a:latin typeface="Calibri"/>
                <a:cs typeface="Calibri"/>
              </a:rPr>
              <a:t> </a:t>
            </a:r>
            <a:r>
              <a:rPr sz="2933" spc="-20" dirty="0">
                <a:latin typeface="Calibri"/>
                <a:cs typeface="Calibri"/>
              </a:rPr>
              <a:t>byte</a:t>
            </a:r>
            <a:r>
              <a:rPr lang="en-US" sz="2933" spc="-20" dirty="0">
                <a:latin typeface="Calibri"/>
                <a:cs typeface="Calibri"/>
              </a:rPr>
              <a:t> </a:t>
            </a:r>
            <a:r>
              <a:rPr sz="2933" spc="-20" dirty="0">
                <a:latin typeface="Calibri"/>
                <a:cs typeface="Calibri"/>
              </a:rPr>
              <a:t>offsets (lowest </a:t>
            </a:r>
            <a:r>
              <a:rPr sz="2933" spc="-7" dirty="0">
                <a:latin typeface="Calibri"/>
                <a:cs typeface="Calibri"/>
              </a:rPr>
              <a:t>bit </a:t>
            </a:r>
            <a:r>
              <a:rPr sz="2933" dirty="0">
                <a:latin typeface="Calibri"/>
                <a:cs typeface="Calibri"/>
              </a:rPr>
              <a:t>of </a:t>
            </a:r>
            <a:r>
              <a:rPr sz="2933" spc="-20" dirty="0">
                <a:latin typeface="Calibri"/>
                <a:cs typeface="Calibri"/>
              </a:rPr>
              <a:t>offset </a:t>
            </a:r>
            <a:r>
              <a:rPr sz="2933" spc="-7" dirty="0">
                <a:latin typeface="Calibri"/>
                <a:cs typeface="Calibri"/>
              </a:rPr>
              <a:t>is </a:t>
            </a:r>
            <a:r>
              <a:rPr sz="2933" spc="-27" dirty="0">
                <a:latin typeface="Calibri"/>
                <a:cs typeface="Calibri"/>
              </a:rPr>
              <a:t>always </a:t>
            </a:r>
            <a:r>
              <a:rPr sz="2933" spc="-40" dirty="0">
                <a:latin typeface="Calibri"/>
                <a:cs typeface="Calibri"/>
              </a:rPr>
              <a:t>zero, </a:t>
            </a:r>
            <a:r>
              <a:rPr sz="2933" spc="-7" dirty="0">
                <a:latin typeface="Calibri"/>
                <a:cs typeface="Calibri"/>
              </a:rPr>
              <a:t>so </a:t>
            </a:r>
            <a:r>
              <a:rPr sz="2933" spc="-645" dirty="0">
                <a:latin typeface="Calibri"/>
                <a:cs typeface="Calibri"/>
              </a:rPr>
              <a:t> </a:t>
            </a:r>
            <a:r>
              <a:rPr sz="2933" spc="-7" dirty="0">
                <a:latin typeface="Calibri"/>
                <a:cs typeface="Calibri"/>
              </a:rPr>
              <a:t>no </a:t>
            </a:r>
            <a:r>
              <a:rPr sz="2933" spc="-13" dirty="0">
                <a:latin typeface="Calibri"/>
                <a:cs typeface="Calibri"/>
              </a:rPr>
              <a:t>need</a:t>
            </a:r>
            <a:r>
              <a:rPr sz="2933" spc="20" dirty="0">
                <a:latin typeface="Calibri"/>
                <a:cs typeface="Calibri"/>
              </a:rPr>
              <a:t> </a:t>
            </a:r>
            <a:r>
              <a:rPr sz="2933" spc="-27" dirty="0">
                <a:latin typeface="Calibri"/>
                <a:cs typeface="Calibri"/>
              </a:rPr>
              <a:t>to</a:t>
            </a:r>
            <a:r>
              <a:rPr sz="2933" spc="13" dirty="0">
                <a:latin typeface="Calibri"/>
                <a:cs typeface="Calibri"/>
              </a:rPr>
              <a:t> </a:t>
            </a:r>
            <a:r>
              <a:rPr sz="2933" spc="-27" dirty="0">
                <a:latin typeface="Calibri"/>
                <a:cs typeface="Calibri"/>
              </a:rPr>
              <a:t>store</a:t>
            </a:r>
            <a:r>
              <a:rPr sz="2933" spc="7" dirty="0">
                <a:latin typeface="Calibri"/>
                <a:cs typeface="Calibri"/>
              </a:rPr>
              <a:t> </a:t>
            </a:r>
            <a:r>
              <a:rPr sz="2933" spc="-7" dirty="0">
                <a:latin typeface="Calibri"/>
                <a:cs typeface="Calibri"/>
              </a:rPr>
              <a:t>it)</a:t>
            </a:r>
            <a:endParaRPr sz="2933" dirty="0">
              <a:latin typeface="Calibri"/>
              <a:cs typeface="Calibri"/>
            </a:endParaRPr>
          </a:p>
        </p:txBody>
      </p:sp>
      <p:sp>
        <p:nvSpPr>
          <p:cNvPr id="10" name="object 10"/>
          <p:cNvSpPr txBox="1">
            <a:spLocks noGrp="1"/>
          </p:cNvSpPr>
          <p:nvPr>
            <p:ph type="title"/>
          </p:nvPr>
        </p:nvSpPr>
        <p:spPr>
          <a:xfrm>
            <a:off x="1274830" y="108780"/>
            <a:ext cx="6435513" cy="695062"/>
          </a:xfrm>
          <a:prstGeom prst="rect">
            <a:avLst/>
          </a:prstGeom>
        </p:spPr>
        <p:txBody>
          <a:bodyPr vert="horz" wrap="square" lIns="0" tIns="17780" rIns="0" bIns="0" rtlCol="0" anchor="ctr">
            <a:spAutoFit/>
          </a:bodyPr>
          <a:lstStyle/>
          <a:p>
            <a:pPr marL="16933">
              <a:lnSpc>
                <a:spcPct val="100000"/>
              </a:lnSpc>
              <a:spcBef>
                <a:spcPts val="140"/>
              </a:spcBef>
            </a:pPr>
            <a:r>
              <a:rPr spc="-187" dirty="0"/>
              <a:t>R</a:t>
            </a:r>
            <a:r>
              <a:rPr spc="-253" dirty="0"/>
              <a:t>I</a:t>
            </a:r>
            <a:r>
              <a:rPr spc="-87" dirty="0"/>
              <a:t>S</a:t>
            </a:r>
            <a:r>
              <a:rPr spc="-140" dirty="0"/>
              <a:t>C</a:t>
            </a:r>
            <a:r>
              <a:rPr spc="-720" dirty="0"/>
              <a:t>-</a:t>
            </a:r>
            <a:r>
              <a:rPr spc="40" dirty="0"/>
              <a:t>V</a:t>
            </a:r>
            <a:r>
              <a:rPr spc="-493" dirty="0"/>
              <a:t> </a:t>
            </a:r>
            <a:r>
              <a:rPr spc="-100" dirty="0"/>
              <a:t>B</a:t>
            </a:r>
            <a:r>
              <a:rPr spc="-627" dirty="0"/>
              <a:t>-</a:t>
            </a:r>
            <a:r>
              <a:rPr spc="-487" dirty="0"/>
              <a:t>F</a:t>
            </a:r>
            <a:r>
              <a:rPr spc="-207" dirty="0"/>
              <a:t>o</a:t>
            </a:r>
            <a:r>
              <a:rPr spc="-200" dirty="0"/>
              <a:t>r</a:t>
            </a:r>
            <a:r>
              <a:rPr spc="-127" dirty="0"/>
              <a:t>m</a:t>
            </a:r>
            <a:r>
              <a:rPr spc="7" dirty="0"/>
              <a:t>a</a:t>
            </a:r>
            <a:r>
              <a:rPr spc="-180" dirty="0"/>
              <a:t>t</a:t>
            </a:r>
            <a:r>
              <a:rPr spc="-493" dirty="0"/>
              <a:t> </a:t>
            </a:r>
            <a:r>
              <a:rPr spc="-240" dirty="0"/>
              <a:t>f</a:t>
            </a:r>
            <a:r>
              <a:rPr spc="-207" dirty="0"/>
              <a:t>o</a:t>
            </a:r>
            <a:r>
              <a:rPr spc="-60" dirty="0"/>
              <a:t>r</a:t>
            </a:r>
            <a:r>
              <a:rPr spc="-480" dirty="0"/>
              <a:t> </a:t>
            </a:r>
            <a:r>
              <a:rPr spc="-100" dirty="0"/>
              <a:t>B</a:t>
            </a:r>
            <a:r>
              <a:rPr spc="-287" dirty="0"/>
              <a:t>r</a:t>
            </a:r>
            <a:r>
              <a:rPr spc="-53" dirty="0"/>
              <a:t>a</a:t>
            </a:r>
            <a:r>
              <a:rPr spc="-33" dirty="0"/>
              <a:t>n</a:t>
            </a:r>
            <a:r>
              <a:rPr spc="-313" dirty="0"/>
              <a:t>c</a:t>
            </a:r>
            <a:r>
              <a:rPr spc="-133" dirty="0"/>
              <a:t>h</a:t>
            </a:r>
            <a:r>
              <a:rPr spc="-227" dirty="0"/>
              <a:t>e</a:t>
            </a:r>
            <a:r>
              <a:rPr spc="127" dirty="0"/>
              <a:t>s</a:t>
            </a:r>
          </a:p>
        </p:txBody>
      </p:sp>
      <p:sp>
        <p:nvSpPr>
          <p:cNvPr id="11" name="object 11"/>
          <p:cNvSpPr txBox="1"/>
          <p:nvPr/>
        </p:nvSpPr>
        <p:spPr>
          <a:xfrm>
            <a:off x="10837603" y="1023976"/>
            <a:ext cx="196427" cy="344475"/>
          </a:xfrm>
          <a:prstGeom prst="rect">
            <a:avLst/>
          </a:prstGeom>
        </p:spPr>
        <p:txBody>
          <a:bodyPr vert="horz" wrap="square" lIns="0" tIns="16087" rIns="0" bIns="0" rtlCol="0">
            <a:spAutoFit/>
          </a:bodyPr>
          <a:lstStyle/>
          <a:p>
            <a:pPr marL="16933">
              <a:spcBef>
                <a:spcPts val="127"/>
              </a:spcBef>
            </a:pPr>
            <a:r>
              <a:rPr sz="2133" b="1" spc="-7" dirty="0">
                <a:latin typeface="Courier New"/>
                <a:cs typeface="Courier New"/>
              </a:rPr>
              <a:t>0</a:t>
            </a:r>
            <a:endParaRPr sz="2133">
              <a:latin typeface="Courier New"/>
              <a:cs typeface="Courier New"/>
            </a:endParaRPr>
          </a:p>
        </p:txBody>
      </p:sp>
      <p:graphicFrame>
        <p:nvGraphicFramePr>
          <p:cNvPr id="12" name="object 12"/>
          <p:cNvGraphicFramePr>
            <a:graphicFrameLocks noGrp="1"/>
          </p:cNvGraphicFramePr>
          <p:nvPr>
            <p:extLst>
              <p:ext uri="{D42A27DB-BD31-4B8C-83A1-F6EECF244321}">
                <p14:modId xmlns:p14="http://schemas.microsoft.com/office/powerpoint/2010/main" val="1027368356"/>
              </p:ext>
            </p:extLst>
          </p:nvPr>
        </p:nvGraphicFramePr>
        <p:xfrm>
          <a:off x="1473108" y="1413472"/>
          <a:ext cx="9667234" cy="382016"/>
        </p:xfrm>
        <a:graphic>
          <a:graphicData uri="http://schemas.openxmlformats.org/drawingml/2006/table">
            <a:tbl>
              <a:tblPr firstRow="1" bandRow="1">
                <a:tableStyleId>{2D5ABB26-0587-4C30-8999-92F81FD0307C}</a:tableStyleId>
              </a:tblPr>
              <a:tblGrid>
                <a:gridCol w="1333500">
                  <a:extLst>
                    <a:ext uri="{9D8B030D-6E8A-4147-A177-3AD203B41FA5}">
                      <a16:colId xmlns:a16="http://schemas.microsoft.com/office/drawing/2014/main" val="20000"/>
                    </a:ext>
                  </a:extLst>
                </a:gridCol>
                <a:gridCol w="1711113">
                  <a:extLst>
                    <a:ext uri="{9D8B030D-6E8A-4147-A177-3AD203B41FA5}">
                      <a16:colId xmlns:a16="http://schemas.microsoft.com/office/drawing/2014/main" val="20001"/>
                    </a:ext>
                  </a:extLst>
                </a:gridCol>
                <a:gridCol w="652780">
                  <a:extLst>
                    <a:ext uri="{9D8B030D-6E8A-4147-A177-3AD203B41FA5}">
                      <a16:colId xmlns:a16="http://schemas.microsoft.com/office/drawing/2014/main" val="20002"/>
                    </a:ext>
                  </a:extLst>
                </a:gridCol>
                <a:gridCol w="628225">
                  <a:extLst>
                    <a:ext uri="{9D8B030D-6E8A-4147-A177-3AD203B41FA5}">
                      <a16:colId xmlns:a16="http://schemas.microsoft.com/office/drawing/2014/main" val="20003"/>
                    </a:ext>
                  </a:extLst>
                </a:gridCol>
                <a:gridCol w="1152312">
                  <a:extLst>
                    <a:ext uri="{9D8B030D-6E8A-4147-A177-3AD203B41FA5}">
                      <a16:colId xmlns:a16="http://schemas.microsoft.com/office/drawing/2014/main" val="20004"/>
                    </a:ext>
                  </a:extLst>
                </a:gridCol>
                <a:gridCol w="1573105">
                  <a:extLst>
                    <a:ext uri="{9D8B030D-6E8A-4147-A177-3AD203B41FA5}">
                      <a16:colId xmlns:a16="http://schemas.microsoft.com/office/drawing/2014/main" val="20005"/>
                    </a:ext>
                  </a:extLst>
                </a:gridCol>
                <a:gridCol w="1359747">
                  <a:extLst>
                    <a:ext uri="{9D8B030D-6E8A-4147-A177-3AD203B41FA5}">
                      <a16:colId xmlns:a16="http://schemas.microsoft.com/office/drawing/2014/main" val="20006"/>
                    </a:ext>
                  </a:extLst>
                </a:gridCol>
                <a:gridCol w="1256452">
                  <a:extLst>
                    <a:ext uri="{9D8B030D-6E8A-4147-A177-3AD203B41FA5}">
                      <a16:colId xmlns:a16="http://schemas.microsoft.com/office/drawing/2014/main" val="20007"/>
                    </a:ext>
                  </a:extLst>
                </a:gridCol>
              </a:tblGrid>
              <a:tr h="382016">
                <a:tc>
                  <a:txBody>
                    <a:bodyPr/>
                    <a:lstStyle/>
                    <a:p>
                      <a:pPr marL="39370">
                        <a:lnSpc>
                          <a:spcPts val="2014"/>
                        </a:lnSpc>
                      </a:pPr>
                      <a:r>
                        <a:rPr sz="2400" b="1" spc="-5" dirty="0">
                          <a:latin typeface="Courier New"/>
                          <a:cs typeface="Courier New"/>
                        </a:rPr>
                        <a:t>im</a:t>
                      </a:r>
                      <a:r>
                        <a:rPr sz="2400" b="1" spc="-15" dirty="0">
                          <a:latin typeface="Courier New"/>
                          <a:cs typeface="Courier New"/>
                        </a:rPr>
                        <a:t>m</a:t>
                      </a:r>
                      <a:r>
                        <a:rPr sz="2400" b="1" spc="-5" dirty="0">
                          <a:latin typeface="Courier New"/>
                          <a:cs typeface="Courier New"/>
                        </a:rPr>
                        <a:t>[</a:t>
                      </a:r>
                      <a:r>
                        <a:rPr sz="2400" b="1" spc="-15" dirty="0">
                          <a:latin typeface="Courier New"/>
                          <a:cs typeface="Courier New"/>
                        </a:rPr>
                        <a:t>1</a:t>
                      </a:r>
                      <a:r>
                        <a:rPr sz="2400" b="1" spc="-5" dirty="0">
                          <a:latin typeface="Courier New"/>
                          <a:cs typeface="Courier New"/>
                        </a:rPr>
                        <a:t>2]</a:t>
                      </a:r>
                      <a:endParaRPr sz="2400">
                        <a:latin typeface="Courier New"/>
                        <a:cs typeface="Courier New"/>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3655">
                        <a:lnSpc>
                          <a:spcPts val="1989"/>
                        </a:lnSpc>
                      </a:pPr>
                      <a:r>
                        <a:rPr sz="2400" b="1" spc="-10" dirty="0">
                          <a:latin typeface="Courier New"/>
                          <a:cs typeface="Courier New"/>
                        </a:rPr>
                        <a:t>imm[10:5]</a:t>
                      </a:r>
                      <a:endParaRPr sz="24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0640">
                        <a:lnSpc>
                          <a:spcPts val="2085"/>
                        </a:lnSpc>
                      </a:pPr>
                      <a:r>
                        <a:rPr sz="2400" b="1" spc="-5" dirty="0">
                          <a:latin typeface="Courier New"/>
                          <a:cs typeface="Courier New"/>
                        </a:rPr>
                        <a:t>rs2</a:t>
                      </a:r>
                      <a:endParaRPr sz="24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1115">
                        <a:lnSpc>
                          <a:spcPts val="2100"/>
                        </a:lnSpc>
                        <a:spcBef>
                          <a:spcPts val="55"/>
                        </a:spcBef>
                      </a:pPr>
                      <a:r>
                        <a:rPr sz="2400" b="1" spc="-5" dirty="0">
                          <a:latin typeface="Courier New"/>
                          <a:cs typeface="Courier New"/>
                        </a:rPr>
                        <a:t>rs1</a:t>
                      </a:r>
                      <a:endParaRPr sz="2400">
                        <a:latin typeface="Courier New"/>
                        <a:cs typeface="Courier New"/>
                      </a:endParaRPr>
                    </a:p>
                  </a:txBody>
                  <a:tcPr marL="0" marR="0" marT="931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0320">
                        <a:lnSpc>
                          <a:spcPts val="2075"/>
                        </a:lnSpc>
                        <a:spcBef>
                          <a:spcPts val="80"/>
                        </a:spcBef>
                      </a:pPr>
                      <a:r>
                        <a:rPr sz="2400" b="1" spc="-10" dirty="0">
                          <a:latin typeface="Courier New"/>
                          <a:cs typeface="Courier New"/>
                        </a:rPr>
                        <a:t>funct3</a:t>
                      </a:r>
                      <a:endParaRPr sz="24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9530">
                        <a:lnSpc>
                          <a:spcPts val="2020"/>
                        </a:lnSpc>
                      </a:pPr>
                      <a:r>
                        <a:rPr sz="2400" b="1" spc="-10" dirty="0">
                          <a:latin typeface="Courier New"/>
                          <a:cs typeface="Courier New"/>
                        </a:rPr>
                        <a:t>imm[4:1]</a:t>
                      </a:r>
                      <a:endParaRPr sz="24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52705">
                        <a:lnSpc>
                          <a:spcPts val="2060"/>
                        </a:lnSpc>
                      </a:pPr>
                      <a:r>
                        <a:rPr sz="2400" b="1" spc="-5" dirty="0">
                          <a:latin typeface="Courier New"/>
                          <a:cs typeface="Courier New"/>
                        </a:rPr>
                        <a:t>im</a:t>
                      </a:r>
                      <a:r>
                        <a:rPr sz="2400" b="1" spc="-15" dirty="0">
                          <a:latin typeface="Courier New"/>
                          <a:cs typeface="Courier New"/>
                        </a:rPr>
                        <a:t>m</a:t>
                      </a:r>
                      <a:r>
                        <a:rPr sz="2400" b="1" spc="-5" dirty="0">
                          <a:latin typeface="Courier New"/>
                          <a:cs typeface="Courier New"/>
                        </a:rPr>
                        <a:t>[</a:t>
                      </a:r>
                      <a:r>
                        <a:rPr sz="2400" b="1" spc="-15" dirty="0">
                          <a:latin typeface="Courier New"/>
                          <a:cs typeface="Courier New"/>
                        </a:rPr>
                        <a:t>1</a:t>
                      </a:r>
                      <a:r>
                        <a:rPr sz="2400" b="1" spc="-5" dirty="0">
                          <a:latin typeface="Courier New"/>
                          <a:cs typeface="Courier New"/>
                        </a:rPr>
                        <a:t>1]</a:t>
                      </a:r>
                      <a:endParaRPr sz="2400">
                        <a:latin typeface="Courier New"/>
                        <a:cs typeface="Courier New"/>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83185">
                        <a:lnSpc>
                          <a:spcPts val="1964"/>
                        </a:lnSpc>
                      </a:pPr>
                      <a:r>
                        <a:rPr sz="2400" b="1" spc="-10" dirty="0">
                          <a:latin typeface="Courier New"/>
                          <a:cs typeface="Courier New"/>
                        </a:rPr>
                        <a:t>opcode</a:t>
                      </a:r>
                      <a:endParaRPr sz="2400">
                        <a:latin typeface="Courier New"/>
                        <a:cs typeface="Courier New"/>
                      </a:endParaRPr>
                    </a:p>
                  </a:txBody>
                  <a:tcPr marL="0" marR="0" marT="0"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13" name="object 13"/>
          <p:cNvSpPr txBox="1"/>
          <p:nvPr/>
        </p:nvSpPr>
        <p:spPr>
          <a:xfrm>
            <a:off x="2129329" y="1051814"/>
            <a:ext cx="8449733" cy="1188360"/>
          </a:xfrm>
          <a:prstGeom prst="rect">
            <a:avLst/>
          </a:prstGeom>
        </p:spPr>
        <p:txBody>
          <a:bodyPr vert="horz" wrap="square" lIns="0" tIns="16087" rIns="0" bIns="0" rtlCol="0">
            <a:spAutoFit/>
          </a:bodyPr>
          <a:lstStyle/>
          <a:p>
            <a:pPr marL="50799">
              <a:spcBef>
                <a:spcPts val="127"/>
              </a:spcBef>
              <a:tabLst>
                <a:tab pos="892364" algn="l"/>
                <a:tab pos="1939665" algn="l"/>
                <a:tab pos="4504154" algn="l"/>
                <a:tab pos="6209298" algn="l"/>
                <a:tab pos="7083036" algn="l"/>
                <a:tab pos="7812845" algn="l"/>
              </a:tabLst>
            </a:pPr>
            <a:r>
              <a:rPr sz="3200" b="1" spc="-9" baseline="1736" dirty="0">
                <a:latin typeface="Courier New"/>
                <a:cs typeface="Courier New"/>
              </a:rPr>
              <a:t>31	30	25</a:t>
            </a:r>
            <a:r>
              <a:rPr sz="3200" b="1" spc="-940" baseline="1736" dirty="0">
                <a:latin typeface="Courier New"/>
                <a:cs typeface="Courier New"/>
              </a:rPr>
              <a:t> </a:t>
            </a:r>
            <a:r>
              <a:rPr sz="3200" b="1" spc="-9" baseline="1736" dirty="0">
                <a:latin typeface="Courier New"/>
                <a:cs typeface="Courier New"/>
              </a:rPr>
              <a:t>24</a:t>
            </a:r>
            <a:r>
              <a:rPr sz="3200" b="1" spc="-889" baseline="1736" dirty="0">
                <a:latin typeface="Courier New"/>
                <a:cs typeface="Courier New"/>
              </a:rPr>
              <a:t> </a:t>
            </a:r>
            <a:r>
              <a:rPr sz="2133" b="1" spc="40" dirty="0">
                <a:latin typeface="Courier New"/>
                <a:cs typeface="Courier New"/>
              </a:rPr>
              <a:t>2019</a:t>
            </a:r>
            <a:r>
              <a:rPr sz="2133" b="1" spc="-887" dirty="0">
                <a:latin typeface="Courier New"/>
                <a:cs typeface="Courier New"/>
              </a:rPr>
              <a:t> </a:t>
            </a:r>
            <a:r>
              <a:rPr sz="3200" b="1" spc="-9" baseline="1736" dirty="0">
                <a:latin typeface="Courier New"/>
                <a:cs typeface="Courier New"/>
              </a:rPr>
              <a:t>15</a:t>
            </a:r>
            <a:r>
              <a:rPr sz="3200" b="1" spc="-1180" baseline="1736" dirty="0">
                <a:latin typeface="Courier New"/>
                <a:cs typeface="Courier New"/>
              </a:rPr>
              <a:t> </a:t>
            </a:r>
            <a:r>
              <a:rPr sz="3200" b="1" spc="-9" baseline="1736" dirty="0">
                <a:latin typeface="Courier New"/>
                <a:cs typeface="Courier New"/>
              </a:rPr>
              <a:t>14	</a:t>
            </a:r>
            <a:r>
              <a:rPr sz="2133" b="1" spc="-7" dirty="0">
                <a:latin typeface="Courier New"/>
                <a:cs typeface="Courier New"/>
              </a:rPr>
              <a:t>12</a:t>
            </a:r>
            <a:r>
              <a:rPr sz="2133" b="1" spc="-727" dirty="0">
                <a:latin typeface="Courier New"/>
                <a:cs typeface="Courier New"/>
              </a:rPr>
              <a:t> </a:t>
            </a:r>
            <a:r>
              <a:rPr sz="3200" b="1" spc="-9" baseline="1736" dirty="0">
                <a:latin typeface="Courier New"/>
                <a:cs typeface="Courier New"/>
              </a:rPr>
              <a:t>11	</a:t>
            </a:r>
            <a:r>
              <a:rPr sz="3200" b="1" spc="-9" baseline="3472" dirty="0">
                <a:latin typeface="Courier New"/>
                <a:cs typeface="Courier New"/>
              </a:rPr>
              <a:t>8	</a:t>
            </a:r>
            <a:r>
              <a:rPr sz="3200" b="1" spc="-9" baseline="5208" dirty="0">
                <a:latin typeface="Courier New"/>
                <a:cs typeface="Courier New"/>
              </a:rPr>
              <a:t>7	6</a:t>
            </a:r>
            <a:endParaRPr sz="3200" baseline="5208">
              <a:latin typeface="Courier New"/>
              <a:cs typeface="Courier New"/>
            </a:endParaRPr>
          </a:p>
          <a:p>
            <a:pPr>
              <a:spcBef>
                <a:spcPts val="67"/>
              </a:spcBef>
            </a:pPr>
            <a:endParaRPr sz="3000">
              <a:latin typeface="Courier New"/>
              <a:cs typeface="Courier New"/>
            </a:endParaRPr>
          </a:p>
          <a:p>
            <a:pPr marL="299713">
              <a:tabLst>
                <a:tab pos="1678898" algn="l"/>
                <a:tab pos="2696566" algn="l"/>
                <a:tab pos="3292604" algn="l"/>
                <a:tab pos="4131630" algn="l"/>
                <a:tab pos="5564154" algn="l"/>
                <a:tab pos="7061870" algn="l"/>
                <a:tab pos="8215001" algn="l"/>
              </a:tabLst>
            </a:pPr>
            <a:r>
              <a:rPr sz="2400" b="1" dirty="0">
                <a:latin typeface="Courier New"/>
                <a:cs typeface="Courier New"/>
              </a:rPr>
              <a:t>1	6	5	5	3	4	1	7</a:t>
            </a:r>
            <a:endParaRPr sz="2400">
              <a:latin typeface="Courier New"/>
              <a:cs typeface="Courier New"/>
            </a:endParaRPr>
          </a:p>
        </p:txBody>
      </p:sp>
      <p:sp>
        <p:nvSpPr>
          <p:cNvPr id="14" name="object 14"/>
          <p:cNvSpPr txBox="1"/>
          <p:nvPr/>
        </p:nvSpPr>
        <p:spPr>
          <a:xfrm>
            <a:off x="2137121" y="2252894"/>
            <a:ext cx="3736340" cy="692924"/>
          </a:xfrm>
          <a:prstGeom prst="rect">
            <a:avLst/>
          </a:prstGeom>
        </p:spPr>
        <p:txBody>
          <a:bodyPr vert="horz" wrap="square" lIns="0" tIns="16933" rIns="0" bIns="0" rtlCol="0">
            <a:spAutoFit/>
          </a:bodyPr>
          <a:lstStyle/>
          <a:p>
            <a:pPr marL="16933">
              <a:lnSpc>
                <a:spcPts val="2560"/>
              </a:lnSpc>
              <a:spcBef>
                <a:spcPts val="133"/>
              </a:spcBef>
              <a:tabLst>
                <a:tab pos="3169841" algn="l"/>
              </a:tabLst>
            </a:pPr>
            <a:r>
              <a:rPr sz="2133" b="1" spc="-7" dirty="0">
                <a:latin typeface="Courier New"/>
                <a:cs typeface="Courier New"/>
              </a:rPr>
              <a:t>offset</a:t>
            </a:r>
            <a:r>
              <a:rPr sz="2133" b="1" spc="7" dirty="0">
                <a:latin typeface="Courier New"/>
                <a:cs typeface="Courier New"/>
              </a:rPr>
              <a:t>[</a:t>
            </a:r>
            <a:r>
              <a:rPr sz="2133" b="1" spc="-7" dirty="0">
                <a:latin typeface="Courier New"/>
                <a:cs typeface="Courier New"/>
              </a:rPr>
              <a:t>12|1</a:t>
            </a:r>
            <a:r>
              <a:rPr sz="2133" b="1" spc="7" dirty="0">
                <a:latin typeface="Courier New"/>
                <a:cs typeface="Courier New"/>
              </a:rPr>
              <a:t>1</a:t>
            </a:r>
            <a:r>
              <a:rPr sz="2133" b="1" spc="-7" dirty="0">
                <a:latin typeface="Courier New"/>
                <a:cs typeface="Courier New"/>
              </a:rPr>
              <a:t>:5]</a:t>
            </a:r>
            <a:r>
              <a:rPr sz="2133" b="1" dirty="0">
                <a:latin typeface="Courier New"/>
                <a:cs typeface="Courier New"/>
              </a:rPr>
              <a:t>	</a:t>
            </a:r>
            <a:r>
              <a:rPr sz="3600" b="1" spc="-9" baseline="1543" dirty="0">
                <a:latin typeface="Courier New"/>
                <a:cs typeface="Courier New"/>
              </a:rPr>
              <a:t>rs1</a:t>
            </a:r>
            <a:endParaRPr sz="3600" baseline="1543">
              <a:latin typeface="Courier New"/>
              <a:cs typeface="Courier New"/>
            </a:endParaRPr>
          </a:p>
          <a:p>
            <a:pPr marL="2477285">
              <a:lnSpc>
                <a:spcPts val="2560"/>
              </a:lnSpc>
            </a:pPr>
            <a:r>
              <a:rPr sz="2400" b="1" spc="-7" dirty="0">
                <a:latin typeface="Courier New"/>
                <a:cs typeface="Courier New"/>
              </a:rPr>
              <a:t>rs2</a:t>
            </a:r>
            <a:endParaRPr sz="2400">
              <a:latin typeface="Courier New"/>
              <a:cs typeface="Courier New"/>
            </a:endParaRPr>
          </a:p>
        </p:txBody>
      </p:sp>
      <p:sp>
        <p:nvSpPr>
          <p:cNvPr id="15" name="object 15"/>
          <p:cNvSpPr txBox="1"/>
          <p:nvPr/>
        </p:nvSpPr>
        <p:spPr>
          <a:xfrm>
            <a:off x="6077233" y="2223028"/>
            <a:ext cx="4928447" cy="692924"/>
          </a:xfrm>
          <a:prstGeom prst="rect">
            <a:avLst/>
          </a:prstGeom>
        </p:spPr>
        <p:txBody>
          <a:bodyPr vert="horz" wrap="square" lIns="0" tIns="16933" rIns="0" bIns="0" rtlCol="0">
            <a:spAutoFit/>
          </a:bodyPr>
          <a:lstStyle/>
          <a:p>
            <a:pPr algn="ctr">
              <a:lnSpc>
                <a:spcPts val="2560"/>
              </a:lnSpc>
              <a:spcBef>
                <a:spcPts val="133"/>
              </a:spcBef>
              <a:tabLst>
                <a:tab pos="3799745" algn="l"/>
              </a:tabLst>
            </a:pPr>
            <a:r>
              <a:rPr sz="3600" b="1" spc="-20" baseline="-4629" dirty="0">
                <a:latin typeface="Courier New"/>
                <a:cs typeface="Courier New"/>
              </a:rPr>
              <a:t>funct3	</a:t>
            </a:r>
            <a:r>
              <a:rPr sz="2400" b="1" spc="-13" dirty="0">
                <a:latin typeface="Courier New"/>
                <a:cs typeface="Courier New"/>
              </a:rPr>
              <a:t>BRANCH</a:t>
            </a:r>
            <a:endParaRPr sz="2400">
              <a:latin typeface="Courier New"/>
              <a:cs typeface="Courier New"/>
            </a:endParaRPr>
          </a:p>
          <a:p>
            <a:pPr marL="85511" algn="ctr">
              <a:lnSpc>
                <a:spcPts val="2560"/>
              </a:lnSpc>
            </a:pPr>
            <a:r>
              <a:rPr sz="2400" b="1" spc="-13" dirty="0">
                <a:latin typeface="Courier New"/>
                <a:cs typeface="Courier New"/>
              </a:rPr>
              <a:t>offset[4:1|11]</a:t>
            </a:r>
            <a:endParaRPr sz="2400">
              <a:latin typeface="Courier New"/>
              <a:cs typeface="Courier New"/>
            </a:endParaRPr>
          </a:p>
        </p:txBody>
      </p:sp>
      <p:sp>
        <p:nvSpPr>
          <p:cNvPr id="18" name="Date Placeholder 17">
            <a:extLst>
              <a:ext uri="{FF2B5EF4-FFF2-40B4-BE49-F238E27FC236}">
                <a16:creationId xmlns:a16="http://schemas.microsoft.com/office/drawing/2014/main" id="{7F874462-F074-44E7-9EB4-7AEF4F18D84A}"/>
              </a:ext>
            </a:extLst>
          </p:cNvPr>
          <p:cNvSpPr>
            <a:spLocks noGrp="1"/>
          </p:cNvSpPr>
          <p:nvPr>
            <p:ph type="dt" sz="half" idx="10"/>
          </p:nvPr>
        </p:nvSpPr>
        <p:spPr/>
        <p:txBody>
          <a:bodyPr/>
          <a:lstStyle/>
          <a:p>
            <a:fld id="{93FF99C1-FE2F-4F94-9430-5504965B6A6F}" type="datetime1">
              <a:rPr lang="en-US" smtClean="0"/>
              <a:t>5/11/2024</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6"/>
            <a:ext cx="3632200" cy="695062"/>
          </a:xfrm>
          <a:prstGeom prst="rect">
            <a:avLst/>
          </a:prstGeom>
        </p:spPr>
        <p:txBody>
          <a:bodyPr vert="horz" wrap="square" lIns="0" tIns="17780" rIns="0" bIns="0" rtlCol="0" anchor="ctr">
            <a:spAutoFit/>
          </a:bodyPr>
          <a:lstStyle/>
          <a:p>
            <a:pPr marL="16933">
              <a:lnSpc>
                <a:spcPct val="100000"/>
              </a:lnSpc>
              <a:spcBef>
                <a:spcPts val="140"/>
              </a:spcBef>
            </a:pPr>
            <a:r>
              <a:rPr dirty="0"/>
              <a:t>D</a:t>
            </a:r>
            <a:r>
              <a:rPr spc="-140" dirty="0"/>
              <a:t>a</a:t>
            </a:r>
            <a:r>
              <a:rPr spc="-187" dirty="0"/>
              <a:t>t</a:t>
            </a:r>
            <a:r>
              <a:rPr spc="-67" dirty="0"/>
              <a:t>ap</a:t>
            </a:r>
            <a:r>
              <a:rPr spc="7" dirty="0"/>
              <a:t>a</a:t>
            </a:r>
            <a:r>
              <a:rPr spc="-320" dirty="0"/>
              <a:t>t</a:t>
            </a:r>
            <a:r>
              <a:rPr dirty="0"/>
              <a:t>h</a:t>
            </a:r>
            <a:r>
              <a:rPr spc="-507" dirty="0"/>
              <a:t> </a:t>
            </a:r>
            <a:r>
              <a:rPr spc="-33" dirty="0"/>
              <a:t>S</a:t>
            </a:r>
            <a:r>
              <a:rPr spc="93" dirty="0"/>
              <a:t>o</a:t>
            </a:r>
            <a:r>
              <a:rPr spc="-480" dirty="0"/>
              <a:t> </a:t>
            </a:r>
            <a:r>
              <a:rPr spc="-473" dirty="0"/>
              <a:t>F</a:t>
            </a:r>
            <a:r>
              <a:rPr spc="40" dirty="0"/>
              <a:t>a</a:t>
            </a:r>
            <a:r>
              <a:rPr spc="-100" dirty="0"/>
              <a:t>r</a:t>
            </a:r>
          </a:p>
        </p:txBody>
      </p:sp>
      <p:grpSp>
        <p:nvGrpSpPr>
          <p:cNvPr id="3" name="object 3"/>
          <p:cNvGrpSpPr/>
          <p:nvPr/>
        </p:nvGrpSpPr>
        <p:grpSpPr>
          <a:xfrm>
            <a:off x="7898599" y="3813433"/>
            <a:ext cx="114300" cy="1404620"/>
            <a:chOff x="7566247" y="3021327"/>
            <a:chExt cx="85725" cy="1053465"/>
          </a:xfrm>
        </p:grpSpPr>
        <p:sp>
          <p:nvSpPr>
            <p:cNvPr id="4" name="object 4"/>
            <p:cNvSpPr/>
            <p:nvPr/>
          </p:nvSpPr>
          <p:spPr>
            <a:xfrm>
              <a:off x="7603998"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grpSp>
      <p:sp>
        <p:nvSpPr>
          <p:cNvPr id="6" name="object 6"/>
          <p:cNvSpPr txBox="1"/>
          <p:nvPr/>
        </p:nvSpPr>
        <p:spPr>
          <a:xfrm>
            <a:off x="7783146" y="5260925"/>
            <a:ext cx="5232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ALUSel</a:t>
            </a:r>
            <a:endParaRPr sz="1333">
              <a:latin typeface="Calibri"/>
              <a:cs typeface="Calibri"/>
            </a:endParaRPr>
          </a:p>
        </p:txBody>
      </p:sp>
      <p:grpSp>
        <p:nvGrpSpPr>
          <p:cNvPr id="7" name="object 7"/>
          <p:cNvGrpSpPr/>
          <p:nvPr/>
        </p:nvGrpSpPr>
        <p:grpSpPr>
          <a:xfrm>
            <a:off x="2671829" y="1504068"/>
            <a:ext cx="1352125" cy="1700953"/>
            <a:chOff x="3646170" y="1289303"/>
            <a:chExt cx="1014094" cy="1275715"/>
          </a:xfrm>
        </p:grpSpPr>
        <p:sp>
          <p:nvSpPr>
            <p:cNvPr id="8" name="object 8"/>
            <p:cNvSpPr/>
            <p:nvPr/>
          </p:nvSpPr>
          <p:spPr>
            <a:xfrm>
              <a:off x="44721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9" name="object 9"/>
            <p:cNvSpPr/>
            <p:nvPr/>
          </p:nvSpPr>
          <p:spPr>
            <a:xfrm>
              <a:off x="3766566" y="1308353"/>
              <a:ext cx="411480" cy="650875"/>
            </a:xfrm>
            <a:custGeom>
              <a:avLst/>
              <a:gdLst/>
              <a:ahLst/>
              <a:cxnLst/>
              <a:rect l="l" t="t" r="r" b="b"/>
              <a:pathLst>
                <a:path w="411479" h="650875">
                  <a:moveTo>
                    <a:pt x="0" y="0"/>
                  </a:moveTo>
                  <a:lnTo>
                    <a:pt x="0" y="271068"/>
                  </a:lnTo>
                  <a:lnTo>
                    <a:pt x="82257" y="325285"/>
                  </a:lnTo>
                  <a:lnTo>
                    <a:pt x="0" y="379501"/>
                  </a:lnTo>
                  <a:lnTo>
                    <a:pt x="0" y="650582"/>
                  </a:lnTo>
                  <a:lnTo>
                    <a:pt x="411289" y="487934"/>
                  </a:lnTo>
                  <a:lnTo>
                    <a:pt x="411289" y="162648"/>
                  </a:lnTo>
                  <a:lnTo>
                    <a:pt x="0" y="0"/>
                  </a:lnTo>
                </a:path>
              </a:pathLst>
            </a:custGeom>
            <a:ln w="38100">
              <a:solidFill>
                <a:srgbClr val="000000"/>
              </a:solidFill>
            </a:ln>
          </p:spPr>
          <p:txBody>
            <a:bodyPr wrap="square" lIns="0" tIns="0" rIns="0" bIns="0" rtlCol="0"/>
            <a:lstStyle/>
            <a:p>
              <a:endParaRPr sz="2400"/>
            </a:p>
          </p:txBody>
        </p:sp>
        <p:sp>
          <p:nvSpPr>
            <p:cNvPr id="10" name="object 10"/>
            <p:cNvSpPr/>
            <p:nvPr/>
          </p:nvSpPr>
          <p:spPr>
            <a:xfrm>
              <a:off x="3661410" y="1387601"/>
              <a:ext cx="99060" cy="1905"/>
            </a:xfrm>
            <a:custGeom>
              <a:avLst/>
              <a:gdLst/>
              <a:ahLst/>
              <a:cxnLst/>
              <a:rect l="l" t="t" r="r" b="b"/>
              <a:pathLst>
                <a:path w="99060" h="1905">
                  <a:moveTo>
                    <a:pt x="-14287" y="762"/>
                  </a:moveTo>
                  <a:lnTo>
                    <a:pt x="113347" y="762"/>
                  </a:lnTo>
                </a:path>
              </a:pathLst>
            </a:custGeom>
            <a:ln w="30099">
              <a:solidFill>
                <a:srgbClr val="000000"/>
              </a:solidFill>
            </a:ln>
          </p:spPr>
          <p:txBody>
            <a:bodyPr wrap="square" lIns="0" tIns="0" rIns="0" bIns="0" rtlCol="0"/>
            <a:lstStyle/>
            <a:p>
              <a:endParaRPr sz="2400"/>
            </a:p>
          </p:txBody>
        </p:sp>
      </p:grpSp>
      <p:sp>
        <p:nvSpPr>
          <p:cNvPr id="11" name="object 11"/>
          <p:cNvSpPr txBox="1"/>
          <p:nvPr/>
        </p:nvSpPr>
        <p:spPr>
          <a:xfrm>
            <a:off x="2421361" y="1451481"/>
            <a:ext cx="1417320"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tabLst>
                <a:tab pos="1399505" algn="l"/>
              </a:tabLst>
            </a:pPr>
            <a:r>
              <a:rPr sz="1333" b="1" spc="-7" dirty="0">
                <a:latin typeface="Calibri"/>
                <a:cs typeface="Calibri"/>
              </a:rPr>
              <a:t>Add  </a:t>
            </a:r>
            <a:r>
              <a:rPr sz="1333" b="1" spc="80" dirty="0">
                <a:latin typeface="Calibri"/>
                <a:cs typeface="Calibri"/>
              </a:rPr>
              <a:t> </a:t>
            </a:r>
            <a:r>
              <a:rPr sz="1333" b="1" u="heavy" spc="-7" dirty="0">
                <a:uFill>
                  <a:solidFill>
                    <a:srgbClr val="000000"/>
                  </a:solidFill>
                </a:uFill>
                <a:latin typeface="Calibri"/>
                <a:cs typeface="Calibri"/>
              </a:rPr>
              <a:t> </a:t>
            </a:r>
            <a:r>
              <a:rPr sz="1333" b="1" u="heavy" dirty="0">
                <a:uFill>
                  <a:solidFill>
                    <a:srgbClr val="000000"/>
                  </a:solidFill>
                </a:uFill>
                <a:latin typeface="Calibri"/>
                <a:cs typeface="Calibri"/>
              </a:rPr>
              <a:t>	</a:t>
            </a:r>
            <a:endParaRPr sz="1333">
              <a:latin typeface="Calibri"/>
              <a:cs typeface="Calibri"/>
            </a:endParaRPr>
          </a:p>
        </p:txBody>
      </p:sp>
      <p:sp>
        <p:nvSpPr>
          <p:cNvPr id="12" name="object 12"/>
          <p:cNvSpPr txBox="1"/>
          <p:nvPr/>
        </p:nvSpPr>
        <p:spPr>
          <a:xfrm>
            <a:off x="1983267" y="3506489"/>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3" name="object 13"/>
          <p:cNvGrpSpPr/>
          <p:nvPr/>
        </p:nvGrpSpPr>
        <p:grpSpPr>
          <a:xfrm>
            <a:off x="2193546" y="2694819"/>
            <a:ext cx="1584960" cy="1371600"/>
            <a:chOff x="3287458" y="2182367"/>
            <a:chExt cx="1188720" cy="1028700"/>
          </a:xfrm>
        </p:grpSpPr>
        <p:sp>
          <p:nvSpPr>
            <p:cNvPr id="14" name="object 14"/>
            <p:cNvSpPr/>
            <p:nvPr/>
          </p:nvSpPr>
          <p:spPr>
            <a:xfrm>
              <a:off x="3408426" y="2396489"/>
              <a:ext cx="266065" cy="0"/>
            </a:xfrm>
            <a:custGeom>
              <a:avLst/>
              <a:gdLst/>
              <a:ahLst/>
              <a:cxnLst/>
              <a:rect l="l" t="t" r="r" b="b"/>
              <a:pathLst>
                <a:path w="266064">
                  <a:moveTo>
                    <a:pt x="0" y="0"/>
                  </a:moveTo>
                  <a:lnTo>
                    <a:pt x="246748" y="0"/>
                  </a:lnTo>
                  <a:lnTo>
                    <a:pt x="265493" y="0"/>
                  </a:lnTo>
                </a:path>
              </a:pathLst>
            </a:custGeom>
            <a:ln w="25400">
              <a:solidFill>
                <a:srgbClr val="000000"/>
              </a:solidFill>
            </a:ln>
          </p:spPr>
          <p:txBody>
            <a:bodyPr wrap="square" lIns="0" tIns="0" rIns="0" bIns="0" rtlCol="0"/>
            <a:lstStyle/>
            <a:p>
              <a:endParaRPr sz="2400"/>
            </a:p>
          </p:txBody>
        </p:sp>
        <p:sp>
          <p:nvSpPr>
            <p:cNvPr id="15" name="object 15"/>
            <p:cNvSpPr/>
            <p:nvPr/>
          </p:nvSpPr>
          <p:spPr>
            <a:xfrm>
              <a:off x="3661222" y="23583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6" name="object 16"/>
            <p:cNvSpPr/>
            <p:nvPr/>
          </p:nvSpPr>
          <p:spPr>
            <a:xfrm>
              <a:off x="3758946" y="2201417"/>
              <a:ext cx="698500" cy="990600"/>
            </a:xfrm>
            <a:custGeom>
              <a:avLst/>
              <a:gdLst/>
              <a:ahLst/>
              <a:cxnLst/>
              <a:rect l="l" t="t" r="r" b="b"/>
              <a:pathLst>
                <a:path w="698500" h="990600">
                  <a:moveTo>
                    <a:pt x="0" y="0"/>
                  </a:moveTo>
                  <a:lnTo>
                    <a:pt x="697991" y="0"/>
                  </a:lnTo>
                  <a:lnTo>
                    <a:pt x="69799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7" name="object 17"/>
            <p:cNvSpPr/>
            <p:nvPr/>
          </p:nvSpPr>
          <p:spPr>
            <a:xfrm>
              <a:off x="3301746" y="2705861"/>
              <a:ext cx="0" cy="140335"/>
            </a:xfrm>
            <a:custGeom>
              <a:avLst/>
              <a:gdLst/>
              <a:ahLst/>
              <a:cxnLst/>
              <a:rect l="l" t="t" r="r" b="b"/>
              <a:pathLst>
                <a:path h="140335">
                  <a:moveTo>
                    <a:pt x="0" y="0"/>
                  </a:moveTo>
                  <a:lnTo>
                    <a:pt x="0" y="140208"/>
                  </a:lnTo>
                </a:path>
              </a:pathLst>
            </a:custGeom>
            <a:ln w="28575">
              <a:solidFill>
                <a:srgbClr val="000000"/>
              </a:solidFill>
            </a:ln>
          </p:spPr>
          <p:txBody>
            <a:bodyPr wrap="square" lIns="0" tIns="0" rIns="0" bIns="0" rtlCol="0"/>
            <a:lstStyle/>
            <a:p>
              <a:endParaRPr sz="2400"/>
            </a:p>
          </p:txBody>
        </p:sp>
      </p:grpSp>
      <p:sp>
        <p:nvSpPr>
          <p:cNvPr id="18" name="object 18"/>
          <p:cNvSpPr txBox="1"/>
          <p:nvPr/>
        </p:nvSpPr>
        <p:spPr>
          <a:xfrm>
            <a:off x="2865826" y="2873933"/>
            <a:ext cx="343747" cy="221365"/>
          </a:xfrm>
          <a:prstGeom prst="rect">
            <a:avLst/>
          </a:prstGeom>
        </p:spPr>
        <p:txBody>
          <a:bodyPr vert="horz" wrap="square" lIns="0" tIns="16087" rIns="0" bIns="0" rtlCol="0">
            <a:spAutoFit/>
          </a:bodyPr>
          <a:lstStyle/>
          <a:p>
            <a:pP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9" name="object 19"/>
          <p:cNvSpPr txBox="1"/>
          <p:nvPr/>
        </p:nvSpPr>
        <p:spPr>
          <a:xfrm>
            <a:off x="3359146" y="3061646"/>
            <a:ext cx="275167" cy="221365"/>
          </a:xfrm>
          <a:prstGeom prst="rect">
            <a:avLst/>
          </a:prstGeom>
        </p:spPr>
        <p:txBody>
          <a:bodyPr vert="horz" wrap="square" lIns="0" tIns="16087" rIns="0" bIns="0" rtlCol="0">
            <a:spAutoFit/>
          </a:bodyPr>
          <a:lstStyle/>
          <a:p>
            <a:pPr>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20" name="object 20"/>
          <p:cNvSpPr txBox="1"/>
          <p:nvPr/>
        </p:nvSpPr>
        <p:spPr>
          <a:xfrm>
            <a:off x="3107903" y="3692704"/>
            <a:ext cx="495300" cy="247141"/>
          </a:xfrm>
          <a:prstGeom prst="rect">
            <a:avLst/>
          </a:prstGeom>
        </p:spPr>
        <p:txBody>
          <a:bodyPr vert="horz" wrap="square" lIns="0" tIns="21167" rIns="0" bIns="0" rtlCol="0">
            <a:spAutoFit/>
          </a:bodyPr>
          <a:lstStyle/>
          <a:p>
            <a:pPr>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grpSp>
        <p:nvGrpSpPr>
          <p:cNvPr id="21" name="object 21"/>
          <p:cNvGrpSpPr/>
          <p:nvPr/>
        </p:nvGrpSpPr>
        <p:grpSpPr>
          <a:xfrm>
            <a:off x="2020572" y="2538356"/>
            <a:ext cx="442807" cy="883920"/>
            <a:chOff x="3157727" y="2065020"/>
            <a:chExt cx="332105" cy="662940"/>
          </a:xfrm>
        </p:grpSpPr>
        <p:sp>
          <p:nvSpPr>
            <p:cNvPr id="22" name="object 22"/>
            <p:cNvSpPr/>
            <p:nvPr/>
          </p:nvSpPr>
          <p:spPr>
            <a:xfrm>
              <a:off x="3176777" y="2084070"/>
              <a:ext cx="218440" cy="624840"/>
            </a:xfrm>
            <a:custGeom>
              <a:avLst/>
              <a:gdLst/>
              <a:ahLst/>
              <a:cxnLst/>
              <a:rect l="l" t="t" r="r" b="b"/>
              <a:pathLst>
                <a:path w="218439" h="624839">
                  <a:moveTo>
                    <a:pt x="0" y="0"/>
                  </a:moveTo>
                  <a:lnTo>
                    <a:pt x="217932" y="0"/>
                  </a:lnTo>
                  <a:lnTo>
                    <a:pt x="217932" y="624840"/>
                  </a:lnTo>
                  <a:lnTo>
                    <a:pt x="0" y="624840"/>
                  </a:lnTo>
                  <a:lnTo>
                    <a:pt x="0" y="0"/>
                  </a:lnTo>
                  <a:close/>
                </a:path>
              </a:pathLst>
            </a:custGeom>
            <a:ln w="38099">
              <a:solidFill>
                <a:srgbClr val="000000"/>
              </a:solidFill>
            </a:ln>
          </p:spPr>
          <p:txBody>
            <a:bodyPr wrap="square" lIns="0" tIns="0" rIns="0" bIns="0" rtlCol="0"/>
            <a:lstStyle/>
            <a:p>
              <a:endParaRPr sz="2400"/>
            </a:p>
          </p:txBody>
        </p:sp>
        <p:sp>
          <p:nvSpPr>
            <p:cNvPr id="23" name="object 23"/>
            <p:cNvSpPr/>
            <p:nvPr/>
          </p:nvSpPr>
          <p:spPr>
            <a:xfrm>
              <a:off x="3422141" y="2396490"/>
              <a:ext cx="55244" cy="0"/>
            </a:xfrm>
            <a:custGeom>
              <a:avLst/>
              <a:gdLst/>
              <a:ahLst/>
              <a:cxnLst/>
              <a:rect l="l" t="t" r="r" b="b"/>
              <a:pathLst>
                <a:path w="55245">
                  <a:moveTo>
                    <a:pt x="0" y="0"/>
                  </a:moveTo>
                  <a:lnTo>
                    <a:pt x="54864" y="0"/>
                  </a:lnTo>
                </a:path>
              </a:pathLst>
            </a:custGeom>
            <a:ln w="25400">
              <a:solidFill>
                <a:srgbClr val="000000"/>
              </a:solidFill>
            </a:ln>
          </p:spPr>
          <p:txBody>
            <a:bodyPr wrap="square" lIns="0" tIns="0" rIns="0" bIns="0" rtlCol="0"/>
            <a:lstStyle/>
            <a:p>
              <a:endParaRPr sz="2400"/>
            </a:p>
          </p:txBody>
        </p:sp>
      </p:grpSp>
      <p:sp>
        <p:nvSpPr>
          <p:cNvPr id="24" name="object 24"/>
          <p:cNvSpPr txBox="1"/>
          <p:nvPr/>
        </p:nvSpPr>
        <p:spPr>
          <a:xfrm>
            <a:off x="2045972" y="2563757"/>
            <a:ext cx="291253" cy="474425"/>
          </a:xfrm>
          <a:prstGeom prst="rect">
            <a:avLst/>
          </a:prstGeom>
          <a:ln w="38100">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marL="16933">
              <a:spcBef>
                <a:spcPts val="913"/>
              </a:spcBef>
            </a:pPr>
            <a:r>
              <a:rPr sz="1133" b="1" spc="13" dirty="0">
                <a:latin typeface="Calibri"/>
                <a:cs typeface="Calibri"/>
              </a:rPr>
              <a:t>PC</a:t>
            </a:r>
            <a:endParaRPr sz="1133">
              <a:latin typeface="Calibri"/>
              <a:cs typeface="Calibri"/>
            </a:endParaRPr>
          </a:p>
        </p:txBody>
      </p:sp>
      <p:grpSp>
        <p:nvGrpSpPr>
          <p:cNvPr id="25" name="object 25"/>
          <p:cNvGrpSpPr/>
          <p:nvPr/>
        </p:nvGrpSpPr>
        <p:grpSpPr>
          <a:xfrm>
            <a:off x="1283298" y="1045167"/>
            <a:ext cx="2560319" cy="2368973"/>
            <a:chOff x="2604771" y="945128"/>
            <a:chExt cx="1920239" cy="1776730"/>
          </a:xfrm>
        </p:grpSpPr>
        <p:sp>
          <p:nvSpPr>
            <p:cNvPr id="26" name="object 26"/>
            <p:cNvSpPr/>
            <p:nvPr/>
          </p:nvSpPr>
          <p:spPr>
            <a:xfrm>
              <a:off x="3245357" y="2626617"/>
              <a:ext cx="82550" cy="82550"/>
            </a:xfrm>
            <a:custGeom>
              <a:avLst/>
              <a:gdLst/>
              <a:ahLst/>
              <a:cxnLst/>
              <a:rect l="l" t="t" r="r" b="b"/>
              <a:pathLst>
                <a:path w="82550" h="82550">
                  <a:moveTo>
                    <a:pt x="0" y="82105"/>
                  </a:moveTo>
                  <a:lnTo>
                    <a:pt x="41059" y="0"/>
                  </a:lnTo>
                  <a:lnTo>
                    <a:pt x="82105" y="82105"/>
                  </a:lnTo>
                </a:path>
              </a:pathLst>
            </a:custGeom>
            <a:ln w="25399">
              <a:solidFill>
                <a:srgbClr val="000000"/>
              </a:solidFill>
            </a:ln>
          </p:spPr>
          <p:txBody>
            <a:bodyPr wrap="square" lIns="0" tIns="0" rIns="0" bIns="0" rtlCol="0"/>
            <a:lstStyle/>
            <a:p>
              <a:endParaRPr sz="2400"/>
            </a:p>
          </p:txBody>
        </p:sp>
        <p:sp>
          <p:nvSpPr>
            <p:cNvPr id="27" name="object 27"/>
            <p:cNvSpPr/>
            <p:nvPr/>
          </p:nvSpPr>
          <p:spPr>
            <a:xfrm>
              <a:off x="2617471" y="957828"/>
              <a:ext cx="1894839" cy="1434465"/>
            </a:xfrm>
            <a:custGeom>
              <a:avLst/>
              <a:gdLst/>
              <a:ahLst/>
              <a:cxnLst/>
              <a:rect l="l" t="t" r="r" b="b"/>
              <a:pathLst>
                <a:path w="1894839" h="1434464">
                  <a:moveTo>
                    <a:pt x="1577466" y="695833"/>
                  </a:moveTo>
                  <a:lnTo>
                    <a:pt x="1890902" y="694131"/>
                  </a:lnTo>
                  <a:lnTo>
                    <a:pt x="1894331" y="1701"/>
                  </a:lnTo>
                  <a:lnTo>
                    <a:pt x="1327403" y="0"/>
                  </a:lnTo>
                  <a:lnTo>
                    <a:pt x="3428" y="1701"/>
                  </a:lnTo>
                  <a:lnTo>
                    <a:pt x="0" y="1434084"/>
                  </a:lnTo>
                  <a:lnTo>
                    <a:pt x="510273" y="1434084"/>
                  </a:lnTo>
                </a:path>
              </a:pathLst>
            </a:custGeom>
            <a:ln w="25400">
              <a:solidFill>
                <a:srgbClr val="000000"/>
              </a:solidFill>
            </a:ln>
          </p:spPr>
          <p:txBody>
            <a:bodyPr wrap="square" lIns="0" tIns="0" rIns="0" bIns="0" rtlCol="0"/>
            <a:lstStyle/>
            <a:p>
              <a:endParaRPr sz="2400"/>
            </a:p>
          </p:txBody>
        </p:sp>
        <p:sp>
          <p:nvSpPr>
            <p:cNvPr id="28" name="object 28"/>
            <p:cNvSpPr/>
            <p:nvPr/>
          </p:nvSpPr>
          <p:spPr>
            <a:xfrm>
              <a:off x="3115052" y="235381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9" name="object 29"/>
            <p:cNvSpPr/>
            <p:nvPr/>
          </p:nvSpPr>
          <p:spPr>
            <a:xfrm>
              <a:off x="3480057" y="1840230"/>
              <a:ext cx="223520" cy="565785"/>
            </a:xfrm>
            <a:custGeom>
              <a:avLst/>
              <a:gdLst/>
              <a:ahLst/>
              <a:cxnLst/>
              <a:rect l="l" t="t" r="r" b="b"/>
              <a:pathLst>
                <a:path w="223520" h="565785">
                  <a:moveTo>
                    <a:pt x="1701" y="565404"/>
                  </a:moveTo>
                  <a:lnTo>
                    <a:pt x="0" y="8483"/>
                  </a:lnTo>
                  <a:lnTo>
                    <a:pt x="8521" y="0"/>
                  </a:lnTo>
                  <a:lnTo>
                    <a:pt x="223024" y="5245"/>
                  </a:lnTo>
                </a:path>
              </a:pathLst>
            </a:custGeom>
            <a:ln w="25399">
              <a:solidFill>
                <a:srgbClr val="000000"/>
              </a:solidFill>
            </a:ln>
          </p:spPr>
          <p:txBody>
            <a:bodyPr wrap="square" lIns="0" tIns="0" rIns="0" bIns="0" rtlCol="0"/>
            <a:lstStyle/>
            <a:p>
              <a:endParaRPr sz="2400"/>
            </a:p>
          </p:txBody>
        </p:sp>
        <p:sp>
          <p:nvSpPr>
            <p:cNvPr id="30" name="object 30"/>
            <p:cNvSpPr/>
            <p:nvPr/>
          </p:nvSpPr>
          <p:spPr>
            <a:xfrm>
              <a:off x="3689454" y="1807067"/>
              <a:ext cx="77470" cy="76200"/>
            </a:xfrm>
            <a:custGeom>
              <a:avLst/>
              <a:gdLst/>
              <a:ahLst/>
              <a:cxnLst/>
              <a:rect l="l" t="t" r="r" b="b"/>
              <a:pathLst>
                <a:path w="77470" h="76200">
                  <a:moveTo>
                    <a:pt x="1866" y="0"/>
                  </a:moveTo>
                  <a:lnTo>
                    <a:pt x="0" y="76174"/>
                  </a:lnTo>
                  <a:lnTo>
                    <a:pt x="77114" y="39954"/>
                  </a:lnTo>
                  <a:lnTo>
                    <a:pt x="1866" y="0"/>
                  </a:lnTo>
                  <a:close/>
                </a:path>
              </a:pathLst>
            </a:custGeom>
            <a:solidFill>
              <a:srgbClr val="000000"/>
            </a:solidFill>
          </p:spPr>
          <p:txBody>
            <a:bodyPr wrap="square" lIns="0" tIns="0" rIns="0" bIns="0" rtlCol="0"/>
            <a:lstStyle/>
            <a:p>
              <a:endParaRPr sz="2400"/>
            </a:p>
          </p:txBody>
        </p:sp>
      </p:grpSp>
      <p:sp>
        <p:nvSpPr>
          <p:cNvPr id="31" name="object 31"/>
          <p:cNvSpPr txBox="1"/>
          <p:nvPr/>
        </p:nvSpPr>
        <p:spPr>
          <a:xfrm>
            <a:off x="1202690" y="3007265"/>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32" name="object 32"/>
          <p:cNvGrpSpPr/>
          <p:nvPr/>
        </p:nvGrpSpPr>
        <p:grpSpPr>
          <a:xfrm>
            <a:off x="3989835" y="2860168"/>
            <a:ext cx="1214967" cy="413173"/>
            <a:chOff x="4634674" y="2306379"/>
            <a:chExt cx="911225" cy="309880"/>
          </a:xfrm>
        </p:grpSpPr>
        <p:sp>
          <p:nvSpPr>
            <p:cNvPr id="33" name="object 33"/>
            <p:cNvSpPr/>
            <p:nvPr/>
          </p:nvSpPr>
          <p:spPr>
            <a:xfrm>
              <a:off x="46489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4" name="object 34"/>
            <p:cNvSpPr/>
            <p:nvPr/>
          </p:nvSpPr>
          <p:spPr>
            <a:xfrm>
              <a:off x="54597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5" name="object 35"/>
            <p:cNvSpPr/>
            <p:nvPr/>
          </p:nvSpPr>
          <p:spPr>
            <a:xfrm>
              <a:off x="46489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6" name="object 36"/>
            <p:cNvSpPr/>
            <p:nvPr/>
          </p:nvSpPr>
          <p:spPr>
            <a:xfrm>
              <a:off x="54597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7" name="object 37"/>
          <p:cNvSpPr txBox="1"/>
          <p:nvPr/>
        </p:nvSpPr>
        <p:spPr>
          <a:xfrm>
            <a:off x="4165543" y="3214683"/>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8" name="object 38"/>
          <p:cNvGrpSpPr/>
          <p:nvPr/>
        </p:nvGrpSpPr>
        <p:grpSpPr>
          <a:xfrm>
            <a:off x="3959468" y="2904370"/>
            <a:ext cx="4141047" cy="2347807"/>
            <a:chOff x="4611899" y="2339530"/>
            <a:chExt cx="3105785" cy="1760855"/>
          </a:xfrm>
        </p:grpSpPr>
        <p:sp>
          <p:nvSpPr>
            <p:cNvPr id="39" name="object 39"/>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40" name="object 40"/>
            <p:cNvSpPr/>
            <p:nvPr/>
          </p:nvSpPr>
          <p:spPr>
            <a:xfrm>
              <a:off x="46489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1" name="object 41"/>
            <p:cNvSpPr/>
            <p:nvPr/>
          </p:nvSpPr>
          <p:spPr>
            <a:xfrm>
              <a:off x="46118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2" name="object 42"/>
            <p:cNvSpPr/>
            <p:nvPr/>
          </p:nvSpPr>
          <p:spPr>
            <a:xfrm>
              <a:off x="46520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43" name="object 43"/>
            <p:cNvSpPr/>
            <p:nvPr/>
          </p:nvSpPr>
          <p:spPr>
            <a:xfrm>
              <a:off x="54506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4" name="object 44"/>
          <p:cNvSpPr txBox="1"/>
          <p:nvPr/>
        </p:nvSpPr>
        <p:spPr>
          <a:xfrm>
            <a:off x="7681492" y="3154643"/>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5" name="object 45"/>
          <p:cNvSpPr txBox="1"/>
          <p:nvPr/>
        </p:nvSpPr>
        <p:spPr>
          <a:xfrm>
            <a:off x="6089275" y="4077106"/>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6" name="object 46"/>
          <p:cNvSpPr/>
          <p:nvPr/>
        </p:nvSpPr>
        <p:spPr>
          <a:xfrm>
            <a:off x="5224021" y="2165484"/>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7" name="object 47"/>
          <p:cNvSpPr txBox="1"/>
          <p:nvPr/>
        </p:nvSpPr>
        <p:spPr>
          <a:xfrm>
            <a:off x="5318513" y="3791964"/>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8" name="object 48"/>
          <p:cNvGrpSpPr/>
          <p:nvPr/>
        </p:nvGrpSpPr>
        <p:grpSpPr>
          <a:xfrm>
            <a:off x="4341370" y="1522610"/>
            <a:ext cx="5514339" cy="2789767"/>
            <a:chOff x="4898326" y="1303210"/>
            <a:chExt cx="4135754" cy="2092325"/>
          </a:xfrm>
        </p:grpSpPr>
        <p:sp>
          <p:nvSpPr>
            <p:cNvPr id="49" name="object 49"/>
            <p:cNvSpPr/>
            <p:nvPr/>
          </p:nvSpPr>
          <p:spPr>
            <a:xfrm>
              <a:off x="7706106" y="2762250"/>
              <a:ext cx="219710" cy="3175"/>
            </a:xfrm>
            <a:custGeom>
              <a:avLst/>
              <a:gdLst/>
              <a:ahLst/>
              <a:cxnLst/>
              <a:rect l="l" t="t" r="r" b="b"/>
              <a:pathLst>
                <a:path w="219709" h="3175">
                  <a:moveTo>
                    <a:pt x="-14287" y="1524"/>
                  </a:moveTo>
                  <a:lnTo>
                    <a:pt x="233743" y="1524"/>
                  </a:lnTo>
                </a:path>
              </a:pathLst>
            </a:custGeom>
            <a:ln w="31623">
              <a:solidFill>
                <a:srgbClr val="000000"/>
              </a:solidFill>
            </a:ln>
          </p:spPr>
          <p:txBody>
            <a:bodyPr wrap="square" lIns="0" tIns="0" rIns="0" bIns="0" rtlCol="0"/>
            <a:lstStyle/>
            <a:p>
              <a:endParaRPr sz="2400"/>
            </a:p>
          </p:txBody>
        </p:sp>
        <p:sp>
          <p:nvSpPr>
            <p:cNvPr id="50" name="object 50"/>
            <p:cNvSpPr/>
            <p:nvPr/>
          </p:nvSpPr>
          <p:spPr>
            <a:xfrm>
              <a:off x="6435090" y="2510789"/>
              <a:ext cx="840740" cy="0"/>
            </a:xfrm>
            <a:custGeom>
              <a:avLst/>
              <a:gdLst/>
              <a:ahLst/>
              <a:cxnLst/>
              <a:rect l="l" t="t" r="r" b="b"/>
              <a:pathLst>
                <a:path w="840740">
                  <a:moveTo>
                    <a:pt x="0" y="0"/>
                  </a:moveTo>
                  <a:lnTo>
                    <a:pt x="840714"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7263109" y="2472686"/>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53" name="object 53"/>
            <p:cNvSpPr/>
            <p:nvPr/>
          </p:nvSpPr>
          <p:spPr>
            <a:xfrm>
              <a:off x="4932426" y="1317497"/>
              <a:ext cx="4087495" cy="18415"/>
            </a:xfrm>
            <a:custGeom>
              <a:avLst/>
              <a:gdLst/>
              <a:ahLst/>
              <a:cxnLst/>
              <a:rect l="l" t="t" r="r" b="b"/>
              <a:pathLst>
                <a:path w="4087495" h="18415">
                  <a:moveTo>
                    <a:pt x="0" y="18287"/>
                  </a:moveTo>
                  <a:lnTo>
                    <a:pt x="4087367" y="0"/>
                  </a:lnTo>
                </a:path>
              </a:pathLst>
            </a:custGeom>
            <a:ln w="28575">
              <a:solidFill>
                <a:srgbClr val="000000"/>
              </a:solidFill>
            </a:ln>
          </p:spPr>
          <p:txBody>
            <a:bodyPr wrap="square" lIns="0" tIns="0" rIns="0" bIns="0" rtlCol="0"/>
            <a:lstStyle/>
            <a:p>
              <a:endParaRPr sz="2400"/>
            </a:p>
          </p:txBody>
        </p:sp>
        <p:sp>
          <p:nvSpPr>
            <p:cNvPr id="54" name="object 54"/>
            <p:cNvSpPr/>
            <p:nvPr/>
          </p:nvSpPr>
          <p:spPr>
            <a:xfrm>
              <a:off x="4912614" y="1341881"/>
              <a:ext cx="1905" cy="695325"/>
            </a:xfrm>
            <a:custGeom>
              <a:avLst/>
              <a:gdLst/>
              <a:ahLst/>
              <a:cxnLst/>
              <a:rect l="l" t="t" r="r" b="b"/>
              <a:pathLst>
                <a:path w="1904" h="695325">
                  <a:moveTo>
                    <a:pt x="1524" y="0"/>
                  </a:moveTo>
                  <a:lnTo>
                    <a:pt x="0" y="694944"/>
                  </a:lnTo>
                </a:path>
              </a:pathLst>
            </a:custGeom>
            <a:ln w="28574">
              <a:solidFill>
                <a:srgbClr val="000000"/>
              </a:solidFill>
            </a:ln>
          </p:spPr>
          <p:txBody>
            <a:bodyPr wrap="square" lIns="0" tIns="0" rIns="0" bIns="0" rtlCol="0"/>
            <a:lstStyle/>
            <a:p>
              <a:endParaRPr sz="2400"/>
            </a:p>
          </p:txBody>
        </p:sp>
        <p:sp>
          <p:nvSpPr>
            <p:cNvPr id="55" name="object 55"/>
            <p:cNvSpPr/>
            <p:nvPr/>
          </p:nvSpPr>
          <p:spPr>
            <a:xfrm>
              <a:off x="4920234"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6" name="object 56"/>
            <p:cNvSpPr/>
            <p:nvPr/>
          </p:nvSpPr>
          <p:spPr>
            <a:xfrm>
              <a:off x="5469683"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7" name="object 57"/>
            <p:cNvSpPr/>
            <p:nvPr/>
          </p:nvSpPr>
          <p:spPr>
            <a:xfrm>
              <a:off x="6130290"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8" name="object 58"/>
            <p:cNvSpPr/>
            <p:nvPr/>
          </p:nvSpPr>
          <p:spPr>
            <a:xfrm>
              <a:off x="6172962" y="3239262"/>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9" name="object 59"/>
          <p:cNvSpPr txBox="1"/>
          <p:nvPr/>
        </p:nvSpPr>
        <p:spPr>
          <a:xfrm>
            <a:off x="4165543" y="2942345"/>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60" name="object 60"/>
          <p:cNvSpPr txBox="1"/>
          <p:nvPr/>
        </p:nvSpPr>
        <p:spPr>
          <a:xfrm>
            <a:off x="4217658" y="2648546"/>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61" name="object 61"/>
          <p:cNvSpPr txBox="1"/>
          <p:nvPr/>
        </p:nvSpPr>
        <p:spPr>
          <a:xfrm>
            <a:off x="5242244" y="2953982"/>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62" name="object 62"/>
          <p:cNvSpPr txBox="1"/>
          <p:nvPr/>
        </p:nvSpPr>
        <p:spPr>
          <a:xfrm>
            <a:off x="5876221" y="3050959"/>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63" name="object 63"/>
          <p:cNvSpPr txBox="1"/>
          <p:nvPr/>
        </p:nvSpPr>
        <p:spPr>
          <a:xfrm>
            <a:off x="5876222" y="3442915"/>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64" name="object 64"/>
          <p:cNvSpPr txBox="1"/>
          <p:nvPr/>
        </p:nvSpPr>
        <p:spPr>
          <a:xfrm>
            <a:off x="5238027" y="2786843"/>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5" name="object 65"/>
          <p:cNvSpPr txBox="1"/>
          <p:nvPr/>
        </p:nvSpPr>
        <p:spPr>
          <a:xfrm>
            <a:off x="5242245" y="2371445"/>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6" name="object 66"/>
          <p:cNvSpPr txBox="1"/>
          <p:nvPr/>
        </p:nvSpPr>
        <p:spPr>
          <a:xfrm>
            <a:off x="7954063" y="2648209"/>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7" name="object 67"/>
          <p:cNvSpPr txBox="1"/>
          <p:nvPr/>
        </p:nvSpPr>
        <p:spPr>
          <a:xfrm>
            <a:off x="6386912" y="2841319"/>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8" name="object 68"/>
          <p:cNvSpPr txBox="1"/>
          <p:nvPr/>
        </p:nvSpPr>
        <p:spPr>
          <a:xfrm>
            <a:off x="6431268" y="3321651"/>
            <a:ext cx="61722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a:t>
            </a:r>
            <a:r>
              <a:rPr sz="1333" b="1" spc="-13" dirty="0">
                <a:latin typeface="Calibri"/>
                <a:cs typeface="Calibri"/>
              </a:rPr>
              <a:t>g</a:t>
            </a:r>
            <a:r>
              <a:rPr sz="1333" b="1" spc="-7" dirty="0">
                <a:latin typeface="Calibri"/>
                <a:cs typeface="Calibri"/>
              </a:rPr>
              <a:t>[</a:t>
            </a:r>
            <a:r>
              <a:rPr sz="1333" b="1" dirty="0">
                <a:latin typeface="Calibri"/>
                <a:cs typeface="Calibri"/>
              </a:rPr>
              <a:t>r</a:t>
            </a:r>
            <a:r>
              <a:rPr sz="1333" b="1" spc="-13" dirty="0">
                <a:latin typeface="Calibri"/>
                <a:cs typeface="Calibri"/>
              </a:rPr>
              <a:t>s2]</a:t>
            </a:r>
            <a:endParaRPr sz="1333">
              <a:latin typeface="Calibri"/>
              <a:cs typeface="Calibri"/>
            </a:endParaRPr>
          </a:p>
        </p:txBody>
      </p:sp>
      <p:sp>
        <p:nvSpPr>
          <p:cNvPr id="69" name="object 69"/>
          <p:cNvSpPr txBox="1"/>
          <p:nvPr/>
        </p:nvSpPr>
        <p:spPr>
          <a:xfrm>
            <a:off x="3638663" y="5263051"/>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70" name="object 70"/>
          <p:cNvGrpSpPr/>
          <p:nvPr/>
        </p:nvGrpSpPr>
        <p:grpSpPr>
          <a:xfrm>
            <a:off x="1274829" y="3573655"/>
            <a:ext cx="8644467" cy="2409613"/>
            <a:chOff x="2598420" y="2841494"/>
            <a:chExt cx="6483350" cy="1807210"/>
          </a:xfrm>
        </p:grpSpPr>
        <p:sp>
          <p:nvSpPr>
            <p:cNvPr id="71" name="object 71"/>
            <p:cNvSpPr/>
            <p:nvPr/>
          </p:nvSpPr>
          <p:spPr>
            <a:xfrm>
              <a:off x="6445758" y="2879598"/>
              <a:ext cx="422275" cy="0"/>
            </a:xfrm>
            <a:custGeom>
              <a:avLst/>
              <a:gdLst/>
              <a:ahLst/>
              <a:cxnLst/>
              <a:rect l="l" t="t" r="r" b="b"/>
              <a:pathLst>
                <a:path w="422275">
                  <a:moveTo>
                    <a:pt x="0" y="0"/>
                  </a:moveTo>
                  <a:lnTo>
                    <a:pt x="422097" y="0"/>
                  </a:lnTo>
                </a:path>
              </a:pathLst>
            </a:custGeom>
            <a:ln w="25400">
              <a:solidFill>
                <a:srgbClr val="000000"/>
              </a:solidFill>
            </a:ln>
          </p:spPr>
          <p:txBody>
            <a:bodyPr wrap="square" lIns="0" tIns="0" rIns="0" bIns="0" rtlCol="0"/>
            <a:lstStyle/>
            <a:p>
              <a:endParaRPr sz="2400"/>
            </a:p>
          </p:txBody>
        </p:sp>
        <p:sp>
          <p:nvSpPr>
            <p:cNvPr id="72" name="object 72"/>
            <p:cNvSpPr/>
            <p:nvPr/>
          </p:nvSpPr>
          <p:spPr>
            <a:xfrm>
              <a:off x="6855157" y="284149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3" name="object 73"/>
            <p:cNvSpPr/>
            <p:nvPr/>
          </p:nvSpPr>
          <p:spPr>
            <a:xfrm>
              <a:off x="2617470" y="4077461"/>
              <a:ext cx="6445250" cy="551815"/>
            </a:xfrm>
            <a:custGeom>
              <a:avLst/>
              <a:gdLst/>
              <a:ahLst/>
              <a:cxnLst/>
              <a:rect l="l" t="t" r="r" b="b"/>
              <a:pathLst>
                <a:path w="6445250" h="551814">
                  <a:moveTo>
                    <a:pt x="0" y="0"/>
                  </a:moveTo>
                  <a:lnTo>
                    <a:pt x="6444996" y="0"/>
                  </a:lnTo>
                  <a:lnTo>
                    <a:pt x="6444996" y="551688"/>
                  </a:lnTo>
                  <a:lnTo>
                    <a:pt x="0" y="551688"/>
                  </a:lnTo>
                  <a:lnTo>
                    <a:pt x="0" y="0"/>
                  </a:lnTo>
                  <a:close/>
                </a:path>
              </a:pathLst>
            </a:custGeom>
            <a:ln w="38100">
              <a:solidFill>
                <a:srgbClr val="000000"/>
              </a:solidFill>
            </a:ln>
          </p:spPr>
          <p:txBody>
            <a:bodyPr wrap="square" lIns="0" tIns="0" rIns="0" bIns="0" rtlCol="0"/>
            <a:lstStyle/>
            <a:p>
              <a:endParaRPr sz="2400"/>
            </a:p>
          </p:txBody>
        </p:sp>
      </p:grpSp>
      <p:sp>
        <p:nvSpPr>
          <p:cNvPr id="74" name="object 74"/>
          <p:cNvSpPr txBox="1"/>
          <p:nvPr/>
        </p:nvSpPr>
        <p:spPr>
          <a:xfrm>
            <a:off x="3410487" y="5652375"/>
            <a:ext cx="103039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75" name="object 75"/>
          <p:cNvSpPr txBox="1"/>
          <p:nvPr/>
        </p:nvSpPr>
        <p:spPr>
          <a:xfrm>
            <a:off x="5584536" y="5256385"/>
            <a:ext cx="1165859"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RegWriteEnable</a:t>
            </a:r>
            <a:endParaRPr sz="1333">
              <a:latin typeface="Calibri"/>
              <a:cs typeface="Calibri"/>
            </a:endParaRPr>
          </a:p>
        </p:txBody>
      </p:sp>
      <p:grpSp>
        <p:nvGrpSpPr>
          <p:cNvPr id="76" name="object 76"/>
          <p:cNvGrpSpPr/>
          <p:nvPr/>
        </p:nvGrpSpPr>
        <p:grpSpPr>
          <a:xfrm>
            <a:off x="5583689" y="3505842"/>
            <a:ext cx="1730587" cy="1682327"/>
            <a:chOff x="5830065" y="2790634"/>
            <a:chExt cx="1297940" cy="1261745"/>
          </a:xfrm>
        </p:grpSpPr>
        <p:sp>
          <p:nvSpPr>
            <p:cNvPr id="77" name="object 77"/>
            <p:cNvSpPr/>
            <p:nvPr/>
          </p:nvSpPr>
          <p:spPr>
            <a:xfrm>
              <a:off x="5868162"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8" name="object 78"/>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9" name="object 79"/>
            <p:cNvSpPr/>
            <p:nvPr/>
          </p:nvSpPr>
          <p:spPr>
            <a:xfrm>
              <a:off x="6941058" y="2804922"/>
              <a:ext cx="172720" cy="459105"/>
            </a:xfrm>
            <a:custGeom>
              <a:avLst/>
              <a:gdLst/>
              <a:ahLst/>
              <a:cxnLst/>
              <a:rect l="l" t="t" r="r" b="b"/>
              <a:pathLst>
                <a:path w="172720" h="459104">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80" name="object 80"/>
          <p:cNvSpPr txBox="1"/>
          <p:nvPr/>
        </p:nvSpPr>
        <p:spPr>
          <a:xfrm>
            <a:off x="7070447" y="354015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81" name="object 81"/>
          <p:cNvSpPr txBox="1"/>
          <p:nvPr/>
        </p:nvSpPr>
        <p:spPr>
          <a:xfrm>
            <a:off x="7092995" y="3824066"/>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82" name="object 82"/>
          <p:cNvGrpSpPr/>
          <p:nvPr/>
        </p:nvGrpSpPr>
        <p:grpSpPr>
          <a:xfrm>
            <a:off x="6753355" y="3697607"/>
            <a:ext cx="883073" cy="889000"/>
            <a:chOff x="6707314" y="2934458"/>
            <a:chExt cx="662305" cy="666750"/>
          </a:xfrm>
        </p:grpSpPr>
        <p:sp>
          <p:nvSpPr>
            <p:cNvPr id="83" name="object 83"/>
            <p:cNvSpPr/>
            <p:nvPr/>
          </p:nvSpPr>
          <p:spPr>
            <a:xfrm>
              <a:off x="6726174" y="3124961"/>
              <a:ext cx="143510" cy="0"/>
            </a:xfrm>
            <a:custGeom>
              <a:avLst/>
              <a:gdLst/>
              <a:ahLst/>
              <a:cxnLst/>
              <a:rect l="l" t="t" r="r" b="b"/>
              <a:pathLst>
                <a:path w="143509">
                  <a:moveTo>
                    <a:pt x="0" y="0"/>
                  </a:moveTo>
                  <a:lnTo>
                    <a:pt x="143205" y="0"/>
                  </a:lnTo>
                </a:path>
              </a:pathLst>
            </a:custGeom>
            <a:ln w="28575">
              <a:solidFill>
                <a:srgbClr val="000000"/>
              </a:solidFill>
            </a:ln>
          </p:spPr>
          <p:txBody>
            <a:bodyPr wrap="square" lIns="0" tIns="0" rIns="0" bIns="0" rtlCol="0"/>
            <a:lstStyle/>
            <a:p>
              <a:endParaRPr sz="2400"/>
            </a:p>
          </p:txBody>
        </p:sp>
        <p:sp>
          <p:nvSpPr>
            <p:cNvPr id="84" name="object 84"/>
            <p:cNvSpPr/>
            <p:nvPr/>
          </p:nvSpPr>
          <p:spPr>
            <a:xfrm>
              <a:off x="6855089" y="308210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5" name="object 85"/>
            <p:cNvSpPr/>
            <p:nvPr/>
          </p:nvSpPr>
          <p:spPr>
            <a:xfrm>
              <a:off x="6721602" y="3129533"/>
              <a:ext cx="5080" cy="457200"/>
            </a:xfrm>
            <a:custGeom>
              <a:avLst/>
              <a:gdLst/>
              <a:ahLst/>
              <a:cxnLst/>
              <a:rect l="l" t="t" r="r" b="b"/>
              <a:pathLst>
                <a:path w="5079" h="457200">
                  <a:moveTo>
                    <a:pt x="4572" y="0"/>
                  </a:moveTo>
                  <a:lnTo>
                    <a:pt x="0" y="457200"/>
                  </a:lnTo>
                </a:path>
              </a:pathLst>
            </a:custGeom>
            <a:ln w="28575">
              <a:solidFill>
                <a:srgbClr val="000000"/>
              </a:solidFill>
            </a:ln>
          </p:spPr>
          <p:txBody>
            <a:bodyPr wrap="square" lIns="0" tIns="0" rIns="0" bIns="0" rtlCol="0"/>
            <a:lstStyle/>
            <a:p>
              <a:endParaRPr sz="2400"/>
            </a:p>
          </p:txBody>
        </p:sp>
        <p:sp>
          <p:nvSpPr>
            <p:cNvPr id="86" name="object 86"/>
            <p:cNvSpPr/>
            <p:nvPr/>
          </p:nvSpPr>
          <p:spPr>
            <a:xfrm>
              <a:off x="7128510" y="2972561"/>
              <a:ext cx="177165" cy="0"/>
            </a:xfrm>
            <a:custGeom>
              <a:avLst/>
              <a:gdLst/>
              <a:ahLst/>
              <a:cxnLst/>
              <a:rect l="l" t="t" r="r" b="b"/>
              <a:pathLst>
                <a:path w="177165">
                  <a:moveTo>
                    <a:pt x="0" y="0"/>
                  </a:moveTo>
                  <a:lnTo>
                    <a:pt x="177012" y="0"/>
                  </a:lnTo>
                </a:path>
              </a:pathLst>
            </a:custGeom>
            <a:ln w="25400">
              <a:solidFill>
                <a:srgbClr val="000000"/>
              </a:solidFill>
            </a:ln>
          </p:spPr>
          <p:txBody>
            <a:bodyPr wrap="square" lIns="0" tIns="0" rIns="0" bIns="0" rtlCol="0"/>
            <a:lstStyle/>
            <a:p>
              <a:endParaRPr sz="2400"/>
            </a:p>
          </p:txBody>
        </p:sp>
        <p:sp>
          <p:nvSpPr>
            <p:cNvPr id="87" name="object 87"/>
            <p:cNvSpPr/>
            <p:nvPr/>
          </p:nvSpPr>
          <p:spPr>
            <a:xfrm>
              <a:off x="7292827" y="293445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8" name="object 88"/>
          <p:cNvSpPr txBox="1"/>
          <p:nvPr/>
        </p:nvSpPr>
        <p:spPr>
          <a:xfrm>
            <a:off x="6032576" y="4615733"/>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9" name="object 89"/>
          <p:cNvGrpSpPr/>
          <p:nvPr/>
        </p:nvGrpSpPr>
        <p:grpSpPr>
          <a:xfrm>
            <a:off x="7123694" y="4077592"/>
            <a:ext cx="114300" cy="1140459"/>
            <a:chOff x="6985068" y="3219447"/>
            <a:chExt cx="85725" cy="855344"/>
          </a:xfrm>
        </p:grpSpPr>
        <p:sp>
          <p:nvSpPr>
            <p:cNvPr id="90" name="object 90"/>
            <p:cNvSpPr/>
            <p:nvPr/>
          </p:nvSpPr>
          <p:spPr>
            <a:xfrm>
              <a:off x="7027925" y="3290884"/>
              <a:ext cx="0" cy="769620"/>
            </a:xfrm>
            <a:custGeom>
              <a:avLst/>
              <a:gdLst/>
              <a:ahLst/>
              <a:cxnLst/>
              <a:rect l="l" t="t" r="r" b="b"/>
              <a:pathLst>
                <a:path h="769620">
                  <a:moveTo>
                    <a:pt x="0" y="769391"/>
                  </a:moveTo>
                  <a:lnTo>
                    <a:pt x="0" y="0"/>
                  </a:lnTo>
                </a:path>
              </a:pathLst>
            </a:custGeom>
            <a:ln w="28575">
              <a:solidFill>
                <a:srgbClr val="000000"/>
              </a:solidFill>
            </a:ln>
          </p:spPr>
          <p:txBody>
            <a:bodyPr wrap="square" lIns="0" tIns="0" rIns="0" bIns="0" rtlCol="0"/>
            <a:lstStyle/>
            <a:p>
              <a:endParaRPr sz="2400"/>
            </a:p>
          </p:txBody>
        </p:sp>
        <p:sp>
          <p:nvSpPr>
            <p:cNvPr id="91" name="object 91"/>
            <p:cNvSpPr/>
            <p:nvPr/>
          </p:nvSpPr>
          <p:spPr>
            <a:xfrm>
              <a:off x="6985068" y="3219447"/>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grpSp>
      <p:sp>
        <p:nvSpPr>
          <p:cNvPr id="92" name="object 92"/>
          <p:cNvSpPr txBox="1"/>
          <p:nvPr/>
        </p:nvSpPr>
        <p:spPr>
          <a:xfrm>
            <a:off x="7123080" y="5229542"/>
            <a:ext cx="3361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93" name="object 93"/>
          <p:cNvSpPr/>
          <p:nvPr/>
        </p:nvSpPr>
        <p:spPr>
          <a:xfrm>
            <a:off x="4537205" y="4091819"/>
            <a:ext cx="711200" cy="957580"/>
          </a:xfrm>
          <a:custGeom>
            <a:avLst/>
            <a:gdLst/>
            <a:ahLst/>
            <a:cxnLst/>
            <a:rect l="l" t="t" r="r" b="b"/>
            <a:pathLst>
              <a:path w="533400" h="718185">
                <a:moveTo>
                  <a:pt x="0" y="0"/>
                </a:moveTo>
                <a:lnTo>
                  <a:pt x="533400" y="163512"/>
                </a:lnTo>
                <a:lnTo>
                  <a:pt x="533400" y="554291"/>
                </a:lnTo>
                <a:lnTo>
                  <a:pt x="0" y="717804"/>
                </a:lnTo>
                <a:lnTo>
                  <a:pt x="0" y="0"/>
                </a:lnTo>
                <a:close/>
              </a:path>
            </a:pathLst>
          </a:custGeom>
          <a:ln w="28574">
            <a:solidFill>
              <a:srgbClr val="000000"/>
            </a:solidFill>
          </a:ln>
        </p:spPr>
        <p:txBody>
          <a:bodyPr wrap="square" lIns="0" tIns="0" rIns="0" bIns="0" rtlCol="0"/>
          <a:lstStyle/>
          <a:p>
            <a:endParaRPr sz="2400"/>
          </a:p>
        </p:txBody>
      </p:sp>
      <p:sp>
        <p:nvSpPr>
          <p:cNvPr id="94" name="object 94"/>
          <p:cNvSpPr txBox="1"/>
          <p:nvPr/>
        </p:nvSpPr>
        <p:spPr>
          <a:xfrm>
            <a:off x="4681154" y="4350124"/>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95" name="object 95"/>
          <p:cNvSpPr txBox="1"/>
          <p:nvPr/>
        </p:nvSpPr>
        <p:spPr>
          <a:xfrm>
            <a:off x="3480190" y="4193090"/>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96" name="object 96"/>
          <p:cNvSpPr txBox="1"/>
          <p:nvPr/>
        </p:nvSpPr>
        <p:spPr>
          <a:xfrm>
            <a:off x="3480189" y="4396321"/>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97" name="object 97"/>
          <p:cNvGrpSpPr/>
          <p:nvPr/>
        </p:nvGrpSpPr>
        <p:grpSpPr>
          <a:xfrm>
            <a:off x="4010154" y="2892178"/>
            <a:ext cx="5842000" cy="2324100"/>
            <a:chOff x="4649914" y="2330386"/>
            <a:chExt cx="4381500" cy="1743075"/>
          </a:xfrm>
        </p:grpSpPr>
        <p:sp>
          <p:nvSpPr>
            <p:cNvPr id="98" name="object 98"/>
            <p:cNvSpPr/>
            <p:nvPr/>
          </p:nvSpPr>
          <p:spPr>
            <a:xfrm>
              <a:off x="5311902" y="3929131"/>
              <a:ext cx="0" cy="109855"/>
            </a:xfrm>
            <a:custGeom>
              <a:avLst/>
              <a:gdLst/>
              <a:ahLst/>
              <a:cxnLst/>
              <a:rect l="l" t="t" r="r" b="b"/>
              <a:pathLst>
                <a:path h="109854">
                  <a:moveTo>
                    <a:pt x="0" y="109689"/>
                  </a:moveTo>
                  <a:lnTo>
                    <a:pt x="0" y="0"/>
                  </a:lnTo>
                </a:path>
              </a:pathLst>
            </a:custGeom>
            <a:ln w="25400">
              <a:solidFill>
                <a:srgbClr val="000000"/>
              </a:solidFill>
            </a:ln>
          </p:spPr>
          <p:txBody>
            <a:bodyPr wrap="square" lIns="0" tIns="0" rIns="0" bIns="0" rtlCol="0"/>
            <a:lstStyle/>
            <a:p>
              <a:endParaRPr sz="2400"/>
            </a:p>
          </p:txBody>
        </p:sp>
        <p:sp>
          <p:nvSpPr>
            <p:cNvPr id="99" name="object 99"/>
            <p:cNvSpPr/>
            <p:nvPr/>
          </p:nvSpPr>
          <p:spPr>
            <a:xfrm>
              <a:off x="5273805" y="3865624"/>
              <a:ext cx="76200" cy="76200"/>
            </a:xfrm>
            <a:custGeom>
              <a:avLst/>
              <a:gdLst/>
              <a:ahLst/>
              <a:cxnLst/>
              <a:rect l="l" t="t" r="r" b="b"/>
              <a:pathLst>
                <a:path w="76200" h="76200">
                  <a:moveTo>
                    <a:pt x="38100" y="0"/>
                  </a:moveTo>
                  <a:lnTo>
                    <a:pt x="0" y="76199"/>
                  </a:lnTo>
                  <a:lnTo>
                    <a:pt x="76200" y="76199"/>
                  </a:lnTo>
                  <a:lnTo>
                    <a:pt x="38100" y="0"/>
                  </a:lnTo>
                  <a:close/>
                </a:path>
              </a:pathLst>
            </a:custGeom>
            <a:solidFill>
              <a:srgbClr val="000000"/>
            </a:solidFill>
          </p:spPr>
          <p:txBody>
            <a:bodyPr wrap="square" lIns="0" tIns="0" rIns="0" bIns="0" rtlCol="0"/>
            <a:lstStyle/>
            <a:p>
              <a:endParaRPr sz="2400"/>
            </a:p>
          </p:txBody>
        </p:sp>
        <p:sp>
          <p:nvSpPr>
            <p:cNvPr id="100" name="object 100"/>
            <p:cNvSpPr/>
            <p:nvPr/>
          </p:nvSpPr>
          <p:spPr>
            <a:xfrm>
              <a:off x="4664202" y="3588257"/>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101" name="object 101"/>
            <p:cNvSpPr/>
            <p:nvPr/>
          </p:nvSpPr>
          <p:spPr>
            <a:xfrm>
              <a:off x="49590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2" name="object 102"/>
            <p:cNvSpPr/>
            <p:nvPr/>
          </p:nvSpPr>
          <p:spPr>
            <a:xfrm>
              <a:off x="5578602" y="3589781"/>
              <a:ext cx="1148080" cy="1905"/>
            </a:xfrm>
            <a:custGeom>
              <a:avLst/>
              <a:gdLst/>
              <a:ahLst/>
              <a:cxnLst/>
              <a:rect l="l" t="t" r="r" b="b"/>
              <a:pathLst>
                <a:path w="1148079" h="1904">
                  <a:moveTo>
                    <a:pt x="0" y="0"/>
                  </a:moveTo>
                  <a:lnTo>
                    <a:pt x="1147572" y="1524"/>
                  </a:lnTo>
                </a:path>
              </a:pathLst>
            </a:custGeom>
            <a:ln w="25400">
              <a:solidFill>
                <a:srgbClr val="000000"/>
              </a:solidFill>
            </a:ln>
          </p:spPr>
          <p:txBody>
            <a:bodyPr wrap="square" lIns="0" tIns="0" rIns="0" bIns="0" rtlCol="0"/>
            <a:lstStyle/>
            <a:p>
              <a:endParaRPr sz="2400"/>
            </a:p>
          </p:txBody>
        </p:sp>
        <p:sp>
          <p:nvSpPr>
            <p:cNvPr id="103" name="object 103"/>
            <p:cNvSpPr/>
            <p:nvPr/>
          </p:nvSpPr>
          <p:spPr>
            <a:xfrm>
              <a:off x="8937498" y="2344673"/>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104" name="object 104"/>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105" name="object 105"/>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grpSp>
      <p:sp>
        <p:nvSpPr>
          <p:cNvPr id="106" name="object 106"/>
          <p:cNvSpPr txBox="1"/>
          <p:nvPr/>
        </p:nvSpPr>
        <p:spPr>
          <a:xfrm>
            <a:off x="4865456" y="5276058"/>
            <a:ext cx="5613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107" name="object 107"/>
          <p:cNvSpPr txBox="1"/>
          <p:nvPr/>
        </p:nvSpPr>
        <p:spPr>
          <a:xfrm>
            <a:off x="9364256" y="5259058"/>
            <a:ext cx="4885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W</a:t>
            </a: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108" name="object 108"/>
          <p:cNvSpPr/>
          <p:nvPr/>
        </p:nvSpPr>
        <p:spPr>
          <a:xfrm>
            <a:off x="9495284" y="2604397"/>
            <a:ext cx="231987" cy="612140"/>
          </a:xfrm>
          <a:custGeom>
            <a:avLst/>
            <a:gdLst/>
            <a:ahLst/>
            <a:cxnLst/>
            <a:rect l="l" t="t" r="r" b="b"/>
            <a:pathLst>
              <a:path w="173990" h="459105">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sp>
        <p:nvSpPr>
          <p:cNvPr id="109" name="object 109"/>
          <p:cNvSpPr txBox="1"/>
          <p:nvPr/>
        </p:nvSpPr>
        <p:spPr>
          <a:xfrm>
            <a:off x="9517790" y="29237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0" name="object 110"/>
          <p:cNvSpPr txBox="1"/>
          <p:nvPr/>
        </p:nvSpPr>
        <p:spPr>
          <a:xfrm>
            <a:off x="9517790" y="262825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1" name="object 111"/>
          <p:cNvGrpSpPr/>
          <p:nvPr/>
        </p:nvGrpSpPr>
        <p:grpSpPr>
          <a:xfrm>
            <a:off x="8200138" y="2695074"/>
            <a:ext cx="1315720" cy="779780"/>
            <a:chOff x="7792402" y="2182558"/>
            <a:chExt cx="986790" cy="584835"/>
          </a:xfrm>
        </p:grpSpPr>
        <p:sp>
          <p:nvSpPr>
            <p:cNvPr id="112" name="object 112"/>
            <p:cNvSpPr/>
            <p:nvPr/>
          </p:nvSpPr>
          <p:spPr>
            <a:xfrm>
              <a:off x="8631174" y="2448305"/>
              <a:ext cx="132715" cy="1905"/>
            </a:xfrm>
            <a:custGeom>
              <a:avLst/>
              <a:gdLst/>
              <a:ahLst/>
              <a:cxnLst/>
              <a:rect l="l" t="t" r="r" b="b"/>
              <a:pathLst>
                <a:path w="132715" h="1905">
                  <a:moveTo>
                    <a:pt x="-14287" y="762"/>
                  </a:moveTo>
                  <a:lnTo>
                    <a:pt x="146875" y="762"/>
                  </a:lnTo>
                </a:path>
              </a:pathLst>
            </a:custGeom>
            <a:ln w="30099">
              <a:solidFill>
                <a:srgbClr val="000000"/>
              </a:solidFill>
            </a:ln>
          </p:spPr>
          <p:txBody>
            <a:bodyPr wrap="square" lIns="0" tIns="0" rIns="0" bIns="0" rtlCol="0"/>
            <a:lstStyle/>
            <a:p>
              <a:endParaRPr sz="2400"/>
            </a:p>
          </p:txBody>
        </p:sp>
        <p:sp>
          <p:nvSpPr>
            <p:cNvPr id="113" name="object 113"/>
            <p:cNvSpPr/>
            <p:nvPr/>
          </p:nvSpPr>
          <p:spPr>
            <a:xfrm>
              <a:off x="7806690" y="2199893"/>
              <a:ext cx="15240" cy="553720"/>
            </a:xfrm>
            <a:custGeom>
              <a:avLst/>
              <a:gdLst/>
              <a:ahLst/>
              <a:cxnLst/>
              <a:rect l="l" t="t" r="r" b="b"/>
              <a:pathLst>
                <a:path w="15240" h="553719">
                  <a:moveTo>
                    <a:pt x="15240" y="0"/>
                  </a:moveTo>
                  <a:lnTo>
                    <a:pt x="0" y="553212"/>
                  </a:lnTo>
                </a:path>
              </a:pathLst>
            </a:custGeom>
            <a:ln w="28575">
              <a:solidFill>
                <a:srgbClr val="000000"/>
              </a:solidFill>
            </a:ln>
          </p:spPr>
          <p:txBody>
            <a:bodyPr wrap="square" lIns="0" tIns="0" rIns="0" bIns="0" rtlCol="0"/>
            <a:lstStyle/>
            <a:p>
              <a:endParaRPr sz="2400"/>
            </a:p>
          </p:txBody>
        </p:sp>
        <p:sp>
          <p:nvSpPr>
            <p:cNvPr id="114" name="object 114"/>
            <p:cNvSpPr/>
            <p:nvPr/>
          </p:nvSpPr>
          <p:spPr>
            <a:xfrm>
              <a:off x="7818882" y="2196845"/>
              <a:ext cx="932815" cy="3175"/>
            </a:xfrm>
            <a:custGeom>
              <a:avLst/>
              <a:gdLst/>
              <a:ahLst/>
              <a:cxnLst/>
              <a:rect l="l" t="t" r="r" b="b"/>
              <a:pathLst>
                <a:path w="932815" h="3175">
                  <a:moveTo>
                    <a:pt x="0" y="0"/>
                  </a:moveTo>
                  <a:lnTo>
                    <a:pt x="932688" y="3048"/>
                  </a:lnTo>
                </a:path>
              </a:pathLst>
            </a:custGeom>
            <a:ln w="28575">
              <a:solidFill>
                <a:srgbClr val="000000"/>
              </a:solidFill>
            </a:ln>
          </p:spPr>
          <p:txBody>
            <a:bodyPr wrap="square" lIns="0" tIns="0" rIns="0" bIns="0" rtlCol="0"/>
            <a:lstStyle/>
            <a:p>
              <a:endParaRPr sz="2400"/>
            </a:p>
          </p:txBody>
        </p:sp>
      </p:grpSp>
      <p:sp>
        <p:nvSpPr>
          <p:cNvPr id="115" name="object 115"/>
          <p:cNvSpPr txBox="1"/>
          <p:nvPr/>
        </p:nvSpPr>
        <p:spPr>
          <a:xfrm>
            <a:off x="8549334" y="5273342"/>
            <a:ext cx="655320"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a:t>
            </a:r>
            <a:r>
              <a:rPr sz="1333" b="1" dirty="0">
                <a:latin typeface="Calibri"/>
                <a:cs typeface="Calibri"/>
              </a:rPr>
              <a:t>m</a:t>
            </a:r>
            <a:r>
              <a:rPr sz="1333" b="1" spc="-7" dirty="0">
                <a:latin typeface="Calibri"/>
                <a:cs typeface="Calibri"/>
              </a:rPr>
              <a:t>RW</a:t>
            </a:r>
            <a:endParaRPr sz="1333">
              <a:latin typeface="Calibri"/>
              <a:cs typeface="Calibri"/>
            </a:endParaRPr>
          </a:p>
        </p:txBody>
      </p:sp>
      <p:sp>
        <p:nvSpPr>
          <p:cNvPr id="116" name="object 116"/>
          <p:cNvSpPr txBox="1"/>
          <p:nvPr/>
        </p:nvSpPr>
        <p:spPr>
          <a:xfrm>
            <a:off x="9127826" y="4235263"/>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7" name="object 117"/>
          <p:cNvGrpSpPr/>
          <p:nvPr/>
        </p:nvGrpSpPr>
        <p:grpSpPr>
          <a:xfrm>
            <a:off x="6531867" y="3136777"/>
            <a:ext cx="3147060" cy="2081107"/>
            <a:chOff x="6541198" y="2513836"/>
            <a:chExt cx="2360295" cy="1560830"/>
          </a:xfrm>
        </p:grpSpPr>
        <p:sp>
          <p:nvSpPr>
            <p:cNvPr id="118" name="object 118"/>
            <p:cNvSpPr/>
            <p:nvPr/>
          </p:nvSpPr>
          <p:spPr>
            <a:xfrm>
              <a:off x="8410193"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19" name="object 119"/>
            <p:cNvSpPr/>
            <p:nvPr/>
          </p:nvSpPr>
          <p:spPr>
            <a:xfrm>
              <a:off x="8458961" y="3335273"/>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20" name="object 120"/>
            <p:cNvSpPr/>
            <p:nvPr/>
          </p:nvSpPr>
          <p:spPr>
            <a:xfrm>
              <a:off x="8849105"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21" name="object 121"/>
            <p:cNvSpPr/>
            <p:nvPr/>
          </p:nvSpPr>
          <p:spPr>
            <a:xfrm>
              <a:off x="8815431"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22" name="object 122"/>
            <p:cNvSpPr/>
            <p:nvPr/>
          </p:nvSpPr>
          <p:spPr>
            <a:xfrm>
              <a:off x="6555485" y="2881121"/>
              <a:ext cx="3175" cy="457200"/>
            </a:xfrm>
            <a:custGeom>
              <a:avLst/>
              <a:gdLst/>
              <a:ahLst/>
              <a:cxnLst/>
              <a:rect l="l" t="t" r="r" b="b"/>
              <a:pathLst>
                <a:path w="3175" h="457200">
                  <a:moveTo>
                    <a:pt x="3048" y="0"/>
                  </a:moveTo>
                  <a:lnTo>
                    <a:pt x="0" y="457200"/>
                  </a:lnTo>
                </a:path>
              </a:pathLst>
            </a:custGeom>
            <a:ln w="28575">
              <a:solidFill>
                <a:srgbClr val="000000"/>
              </a:solidFill>
            </a:ln>
          </p:spPr>
          <p:txBody>
            <a:bodyPr wrap="square" lIns="0" tIns="0" rIns="0" bIns="0" rtlCol="0"/>
            <a:lstStyle/>
            <a:p>
              <a:endParaRPr sz="2400"/>
            </a:p>
          </p:txBody>
        </p:sp>
        <p:sp>
          <p:nvSpPr>
            <p:cNvPr id="123" name="object 123"/>
            <p:cNvSpPr/>
            <p:nvPr/>
          </p:nvSpPr>
          <p:spPr>
            <a:xfrm>
              <a:off x="6553961" y="3350513"/>
              <a:ext cx="1205865" cy="9525"/>
            </a:xfrm>
            <a:custGeom>
              <a:avLst/>
              <a:gdLst/>
              <a:ahLst/>
              <a:cxnLst/>
              <a:rect l="l" t="t" r="r" b="b"/>
              <a:pathLst>
                <a:path w="1205865" h="9525">
                  <a:moveTo>
                    <a:pt x="0" y="0"/>
                  </a:moveTo>
                  <a:lnTo>
                    <a:pt x="1205484" y="9144"/>
                  </a:lnTo>
                </a:path>
              </a:pathLst>
            </a:custGeom>
            <a:ln w="25399">
              <a:solidFill>
                <a:srgbClr val="000000"/>
              </a:solidFill>
            </a:ln>
          </p:spPr>
          <p:txBody>
            <a:bodyPr wrap="square" lIns="0" tIns="0" rIns="0" bIns="0" rtlCol="0"/>
            <a:lstStyle/>
            <a:p>
              <a:endParaRPr sz="2400"/>
            </a:p>
          </p:txBody>
        </p:sp>
        <p:sp>
          <p:nvSpPr>
            <p:cNvPr id="124" name="object 124"/>
            <p:cNvSpPr/>
            <p:nvPr/>
          </p:nvSpPr>
          <p:spPr>
            <a:xfrm>
              <a:off x="7768589" y="3199637"/>
              <a:ext cx="85725" cy="0"/>
            </a:xfrm>
            <a:custGeom>
              <a:avLst/>
              <a:gdLst/>
              <a:ahLst/>
              <a:cxnLst/>
              <a:rect l="l" t="t" r="r" b="b"/>
              <a:pathLst>
                <a:path w="85725">
                  <a:moveTo>
                    <a:pt x="0" y="0"/>
                  </a:moveTo>
                  <a:lnTo>
                    <a:pt x="85356" y="0"/>
                  </a:lnTo>
                </a:path>
              </a:pathLst>
            </a:custGeom>
            <a:ln w="28575">
              <a:solidFill>
                <a:srgbClr val="000000"/>
              </a:solidFill>
            </a:ln>
          </p:spPr>
          <p:txBody>
            <a:bodyPr wrap="square" lIns="0" tIns="0" rIns="0" bIns="0" rtlCol="0"/>
            <a:lstStyle/>
            <a:p>
              <a:endParaRPr sz="2400"/>
            </a:p>
          </p:txBody>
        </p:sp>
        <p:sp>
          <p:nvSpPr>
            <p:cNvPr id="125" name="object 125"/>
            <p:cNvSpPr/>
            <p:nvPr/>
          </p:nvSpPr>
          <p:spPr>
            <a:xfrm>
              <a:off x="7839659" y="31567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26" name="object 126"/>
            <p:cNvSpPr/>
            <p:nvPr/>
          </p:nvSpPr>
          <p:spPr>
            <a:xfrm>
              <a:off x="7767065" y="3207257"/>
              <a:ext cx="3175" cy="149860"/>
            </a:xfrm>
            <a:custGeom>
              <a:avLst/>
              <a:gdLst/>
              <a:ahLst/>
              <a:cxnLst/>
              <a:rect l="l" t="t" r="r" b="b"/>
              <a:pathLst>
                <a:path w="3175" h="149860">
                  <a:moveTo>
                    <a:pt x="1524" y="-14287"/>
                  </a:moveTo>
                  <a:lnTo>
                    <a:pt x="1524" y="163639"/>
                  </a:lnTo>
                </a:path>
              </a:pathLst>
            </a:custGeom>
            <a:ln w="31623">
              <a:solidFill>
                <a:srgbClr val="000000"/>
              </a:solidFill>
            </a:ln>
          </p:spPr>
          <p:txBody>
            <a:bodyPr wrap="square" lIns="0" tIns="0" rIns="0" bIns="0" rtlCol="0"/>
            <a:lstStyle/>
            <a:p>
              <a:endParaRPr sz="2400"/>
            </a:p>
          </p:txBody>
        </p:sp>
      </p:grpSp>
      <p:sp>
        <p:nvSpPr>
          <p:cNvPr id="127" name="object 127"/>
          <p:cNvSpPr txBox="1"/>
          <p:nvPr/>
        </p:nvSpPr>
        <p:spPr>
          <a:xfrm>
            <a:off x="8377684" y="2935611"/>
            <a:ext cx="933027" cy="1190796"/>
          </a:xfrm>
          <a:prstGeom prst="rect">
            <a:avLst/>
          </a:prstGeom>
          <a:ln w="38100">
            <a:solidFill>
              <a:srgbClr val="000000"/>
            </a:solidFill>
          </a:ln>
        </p:spPr>
        <p:txBody>
          <a:bodyPr vert="horz" wrap="square" lIns="0" tIns="23707" rIns="0" bIns="0" rtlCol="0">
            <a:spAutoFit/>
          </a:bodyPr>
          <a:lstStyle/>
          <a:p>
            <a:pPr marL="108371" marR="75351" indent="311564">
              <a:lnSpc>
                <a:spcPct val="145300"/>
              </a:lnSpc>
              <a:spcBef>
                <a:spcPts val="187"/>
              </a:spcBef>
            </a:pPr>
            <a:r>
              <a:rPr sz="1333" b="1" spc="-13" dirty="0">
                <a:latin typeface="Calibri"/>
                <a:cs typeface="Calibri"/>
              </a:rPr>
              <a:t>D</a:t>
            </a:r>
            <a:r>
              <a:rPr sz="1333" b="1" spc="-7" dirty="0">
                <a:latin typeface="Calibri"/>
                <a:cs typeface="Calibri"/>
              </a:rPr>
              <a:t>ataR  </a:t>
            </a:r>
            <a:r>
              <a:rPr sz="1333" b="1" dirty="0">
                <a:latin typeface="Calibri"/>
                <a:cs typeface="Calibri"/>
              </a:rPr>
              <a:t>addr</a:t>
            </a:r>
            <a:endParaRPr sz="1333">
              <a:latin typeface="Calibri"/>
              <a:cs typeface="Calibri"/>
            </a:endParaRPr>
          </a:p>
          <a:p>
            <a:pPr marL="262460">
              <a:spcBef>
                <a:spcPts val="707"/>
              </a:spcBef>
            </a:pPr>
            <a:r>
              <a:rPr sz="1467" b="1" spc="20" dirty="0">
                <a:latin typeface="Calibri"/>
                <a:cs typeface="Calibri"/>
              </a:rPr>
              <a:t>DMEM</a:t>
            </a:r>
            <a:endParaRPr sz="1467">
              <a:latin typeface="Calibri"/>
              <a:cs typeface="Calibri"/>
            </a:endParaRPr>
          </a:p>
          <a:p>
            <a:pPr marL="70272">
              <a:spcBef>
                <a:spcPts val="420"/>
              </a:spcBef>
            </a:pPr>
            <a:r>
              <a:rPr sz="1333" b="1" spc="-7" dirty="0">
                <a:latin typeface="Calibri"/>
                <a:cs typeface="Calibri"/>
              </a:rPr>
              <a:t>DataW</a:t>
            </a:r>
            <a:endParaRPr sz="1333">
              <a:latin typeface="Calibri"/>
              <a:cs typeface="Calibri"/>
            </a:endParaRPr>
          </a:p>
        </p:txBody>
      </p:sp>
      <p:sp>
        <p:nvSpPr>
          <p:cNvPr id="130" name="object 130"/>
          <p:cNvSpPr txBox="1">
            <a:spLocks noGrp="1"/>
          </p:cNvSpPr>
          <p:nvPr>
            <p:ph type="sldNum" sz="quarter" idx="7"/>
          </p:nvPr>
        </p:nvSpPr>
        <p:spPr>
          <a:xfrm>
            <a:off x="3801099" y="6382524"/>
            <a:ext cx="770889" cy="194945"/>
          </a:xfrm>
          <a:prstGeom prst="rect">
            <a:avLst/>
          </a:prstGeom>
        </p:spPr>
        <p:txBody>
          <a:bodyPr vert="horz" wrap="square" lIns="0" tIns="0" rIns="0" bIns="0" rtlCol="0">
            <a:spAutoFit/>
          </a:bodyPr>
          <a:lstStyle>
            <a:defPPr>
              <a:defRPr lang="en-US"/>
            </a:defPPr>
            <a:lvl1pPr marL="0" algn="l" defTabSz="914400" rtl="0" eaLnBrk="1" latinLnBrk="0" hangingPunct="1">
              <a:defRPr sz="1100" b="1" i="0" kern="1200">
                <a:solidFill>
                  <a:srgbClr val="FFC114"/>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5"/>
              </a:spcBef>
            </a:pPr>
            <a:r>
              <a:rPr lang="en-US" spc="-10" dirty="0"/>
              <a:t>RISC-V</a:t>
            </a:r>
            <a:r>
              <a:rPr lang="en-US" spc="-35" dirty="0"/>
              <a:t> </a:t>
            </a:r>
            <a:r>
              <a:rPr lang="en-US" spc="-55" dirty="0">
                <a:solidFill>
                  <a:srgbClr val="000000"/>
                </a:solidFill>
              </a:rPr>
              <a:t>(</a:t>
            </a:r>
            <a:fld id="{81D60167-4931-47E6-BA6A-407CBD079E47}" type="slidenum">
              <a:rPr spc="-55" smtClean="0">
                <a:solidFill>
                  <a:srgbClr val="000000"/>
                </a:solidFill>
              </a:rPr>
              <a:pPr marL="12700">
                <a:spcBef>
                  <a:spcPts val="45"/>
                </a:spcBef>
              </a:pPr>
              <a:t>51</a:t>
            </a:fld>
            <a:r>
              <a:rPr spc="-55" dirty="0">
                <a:solidFill>
                  <a:srgbClr val="000000"/>
                </a:solidFill>
              </a:rPr>
              <a:t>)</a:t>
            </a:r>
            <a:endParaRPr spc="-73" dirty="0">
              <a:solidFill>
                <a:srgbClr val="000000"/>
              </a:solidFill>
            </a:endParaRPr>
          </a:p>
        </p:txBody>
      </p:sp>
      <p:sp>
        <p:nvSpPr>
          <p:cNvPr id="128" name="object 128"/>
          <p:cNvSpPr txBox="1"/>
          <p:nvPr/>
        </p:nvSpPr>
        <p:spPr>
          <a:xfrm>
            <a:off x="9297419" y="3088012"/>
            <a:ext cx="179793" cy="395393"/>
          </a:xfrm>
          <a:prstGeom prst="rect">
            <a:avLst/>
          </a:prstGeom>
        </p:spPr>
        <p:txBody>
          <a:bodyPr vert="vert270" wrap="square" lIns="0" tIns="0" rIns="0" bIns="0" rtlCol="0">
            <a:spAutoFit/>
          </a:bodyPr>
          <a:lstStyle/>
          <a:p>
            <a:pPr marL="16933">
              <a:lnSpc>
                <a:spcPts val="1393"/>
              </a:lnSpc>
            </a:pPr>
            <a:r>
              <a:rPr sz="1333" b="1" spc="7" dirty="0">
                <a:latin typeface="Calibri"/>
                <a:cs typeface="Calibri"/>
              </a:rPr>
              <a:t>m</a:t>
            </a:r>
            <a:r>
              <a:rPr sz="1333" b="1" dirty="0">
                <a:latin typeface="Calibri"/>
                <a:cs typeface="Calibri"/>
              </a:rPr>
              <a:t>em</a:t>
            </a:r>
            <a:endParaRPr sz="1333">
              <a:latin typeface="Calibri"/>
              <a:cs typeface="Calibri"/>
            </a:endParaRPr>
          </a:p>
        </p:txBody>
      </p:sp>
      <p:sp>
        <p:nvSpPr>
          <p:cNvPr id="131" name="Date Placeholder 130">
            <a:extLst>
              <a:ext uri="{FF2B5EF4-FFF2-40B4-BE49-F238E27FC236}">
                <a16:creationId xmlns:a16="http://schemas.microsoft.com/office/drawing/2014/main" id="{01880FF1-AB68-4B38-87CA-C35B9019FDF2}"/>
              </a:ext>
            </a:extLst>
          </p:cNvPr>
          <p:cNvSpPr>
            <a:spLocks noGrp="1"/>
          </p:cNvSpPr>
          <p:nvPr>
            <p:ph type="dt" sz="half" idx="10"/>
          </p:nvPr>
        </p:nvSpPr>
        <p:spPr/>
        <p:txBody>
          <a:bodyPr/>
          <a:lstStyle/>
          <a:p>
            <a:fld id="{4F7AAD18-B77A-4477-8BFF-D7D0A1359BF7}" type="datetime1">
              <a:rPr lang="en-US" smtClean="0"/>
              <a:t>5/11/2024</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260" y="297145"/>
            <a:ext cx="3696547" cy="695062"/>
          </a:xfrm>
          <a:prstGeom prst="rect">
            <a:avLst/>
          </a:prstGeom>
        </p:spPr>
        <p:txBody>
          <a:bodyPr vert="horz" wrap="square" lIns="0" tIns="17780" rIns="0" bIns="0" rtlCol="0" anchor="ctr">
            <a:spAutoFit/>
          </a:bodyPr>
          <a:lstStyle/>
          <a:p>
            <a:pPr marL="16933">
              <a:lnSpc>
                <a:spcPct val="100000"/>
              </a:lnSpc>
              <a:spcBef>
                <a:spcPts val="140"/>
              </a:spcBef>
            </a:pPr>
            <a:r>
              <a:rPr b="1" spc="-787" dirty="0"/>
              <a:t>T</a:t>
            </a:r>
            <a:r>
              <a:rPr b="1" spc="-47" dirty="0"/>
              <a:t>o</a:t>
            </a:r>
            <a:r>
              <a:rPr b="1" spc="-467" dirty="0"/>
              <a:t> </a:t>
            </a:r>
            <a:r>
              <a:rPr b="1" spc="-93" dirty="0"/>
              <a:t>A</a:t>
            </a:r>
            <a:r>
              <a:rPr b="1" spc="-127" dirty="0"/>
              <a:t>d</a:t>
            </a:r>
            <a:r>
              <a:rPr b="1" spc="-13" dirty="0"/>
              <a:t>d</a:t>
            </a:r>
            <a:r>
              <a:rPr b="1" spc="-473" dirty="0"/>
              <a:t> </a:t>
            </a:r>
            <a:r>
              <a:rPr b="1" spc="-100" dirty="0"/>
              <a:t>B</a:t>
            </a:r>
            <a:r>
              <a:rPr b="1" spc="-287" dirty="0"/>
              <a:t>r</a:t>
            </a:r>
            <a:r>
              <a:rPr b="1" spc="40" dirty="0"/>
              <a:t>a</a:t>
            </a:r>
            <a:r>
              <a:rPr b="1" spc="-127" dirty="0"/>
              <a:t>n</a:t>
            </a:r>
            <a:r>
              <a:rPr b="1" spc="-207" dirty="0"/>
              <a:t>ch</a:t>
            </a:r>
            <a:r>
              <a:rPr b="1" spc="-233" dirty="0"/>
              <a:t>e</a:t>
            </a:r>
            <a:r>
              <a:rPr b="1" spc="127" dirty="0"/>
              <a:t>s</a:t>
            </a:r>
          </a:p>
        </p:txBody>
      </p:sp>
      <p:sp>
        <p:nvSpPr>
          <p:cNvPr id="3" name="object 3"/>
          <p:cNvSpPr txBox="1"/>
          <p:nvPr/>
        </p:nvSpPr>
        <p:spPr>
          <a:xfrm>
            <a:off x="1274829" y="1139328"/>
            <a:ext cx="8433647" cy="4227718"/>
          </a:xfrm>
          <a:prstGeom prst="rect">
            <a:avLst/>
          </a:prstGeom>
        </p:spPr>
        <p:txBody>
          <a:bodyPr vert="horz" wrap="square" lIns="0" tIns="97367" rIns="0" bIns="0" rtlCol="0">
            <a:spAutoFit/>
          </a:bodyPr>
          <a:lstStyle/>
          <a:p>
            <a:pPr marL="425016" indent="-408930">
              <a:spcBef>
                <a:spcPts val="767"/>
              </a:spcBef>
              <a:buClr>
                <a:srgbClr val="E3DDD2"/>
              </a:buClr>
              <a:buSzPct val="93750"/>
              <a:buFont typeface="Wingdings"/>
              <a:buChar char=""/>
              <a:tabLst>
                <a:tab pos="425016" algn="l"/>
                <a:tab pos="425863" algn="l"/>
              </a:tabLst>
            </a:pPr>
            <a:r>
              <a:rPr sz="3200" spc="-27" dirty="0">
                <a:latin typeface="Calibri"/>
                <a:cs typeface="Calibri"/>
              </a:rPr>
              <a:t>Different</a:t>
            </a:r>
            <a:r>
              <a:rPr sz="3200" dirty="0">
                <a:latin typeface="Calibri"/>
                <a:cs typeface="Calibri"/>
              </a:rPr>
              <a:t> </a:t>
            </a:r>
            <a:r>
              <a:rPr sz="3200" spc="-13" dirty="0">
                <a:latin typeface="Calibri"/>
                <a:cs typeface="Calibri"/>
              </a:rPr>
              <a:t>change</a:t>
            </a:r>
            <a:r>
              <a:rPr sz="3200" spc="-20" dirty="0">
                <a:latin typeface="Calibri"/>
                <a:cs typeface="Calibri"/>
              </a:rPr>
              <a:t> to</a:t>
            </a:r>
            <a:r>
              <a:rPr sz="3200" spc="-13" dirty="0">
                <a:latin typeface="Calibri"/>
                <a:cs typeface="Calibri"/>
              </a:rPr>
              <a:t> </a:t>
            </a:r>
            <a:r>
              <a:rPr sz="3200" dirty="0">
                <a:latin typeface="Calibri"/>
                <a:cs typeface="Calibri"/>
              </a:rPr>
              <a:t>the</a:t>
            </a:r>
            <a:r>
              <a:rPr sz="3200" spc="-7" dirty="0">
                <a:latin typeface="Calibri"/>
                <a:cs typeface="Calibri"/>
              </a:rPr>
              <a:t> </a:t>
            </a:r>
            <a:r>
              <a:rPr sz="3200" spc="-27" dirty="0">
                <a:latin typeface="Calibri"/>
                <a:cs typeface="Calibri"/>
              </a:rPr>
              <a:t>state:</a:t>
            </a:r>
            <a:endParaRPr sz="3200">
              <a:latin typeface="Calibri"/>
              <a:cs typeface="Calibri"/>
            </a:endParaRPr>
          </a:p>
          <a:p>
            <a:pPr marL="1763563" marR="154936" indent="-1288593">
              <a:lnSpc>
                <a:spcPts val="3840"/>
              </a:lnSpc>
              <a:spcBef>
                <a:spcPts val="127"/>
              </a:spcBef>
              <a:tabLst>
                <a:tab pos="1694984" algn="l"/>
                <a:tab pos="5014680" algn="l"/>
              </a:tabLst>
            </a:pPr>
            <a:r>
              <a:rPr sz="2667" b="1" spc="-7" dirty="0">
                <a:latin typeface="Courier New"/>
                <a:cs typeface="Courier New"/>
              </a:rPr>
              <a:t>PC</a:t>
            </a:r>
            <a:r>
              <a:rPr sz="2667" b="1" dirty="0">
                <a:latin typeface="Courier New"/>
                <a:cs typeface="Courier New"/>
              </a:rPr>
              <a:t> =	</a:t>
            </a:r>
            <a:r>
              <a:rPr sz="2667" b="1" spc="-7" dirty="0">
                <a:latin typeface="Courier New"/>
                <a:cs typeface="Courier New"/>
              </a:rPr>
              <a:t>PC</a:t>
            </a:r>
            <a:r>
              <a:rPr sz="2667" b="1" spc="7" dirty="0">
                <a:latin typeface="Courier New"/>
                <a:cs typeface="Courier New"/>
              </a:rPr>
              <a:t> </a:t>
            </a:r>
            <a:r>
              <a:rPr sz="2667" b="1" dirty="0">
                <a:latin typeface="Courier New"/>
                <a:cs typeface="Courier New"/>
              </a:rPr>
              <a:t>+</a:t>
            </a:r>
            <a:r>
              <a:rPr sz="2667" b="1" spc="7" dirty="0">
                <a:latin typeface="Courier New"/>
                <a:cs typeface="Courier New"/>
              </a:rPr>
              <a:t> </a:t>
            </a:r>
            <a:r>
              <a:rPr sz="2667" b="1" spc="-7" dirty="0">
                <a:latin typeface="Courier New"/>
                <a:cs typeface="Courier New"/>
              </a:rPr>
              <a:t>4,	branch</a:t>
            </a:r>
            <a:r>
              <a:rPr sz="2667" b="1" spc="-47" dirty="0">
                <a:latin typeface="Courier New"/>
                <a:cs typeface="Courier New"/>
              </a:rPr>
              <a:t> </a:t>
            </a:r>
            <a:r>
              <a:rPr sz="2667" b="1" spc="-7" dirty="0">
                <a:latin typeface="Courier New"/>
                <a:cs typeface="Courier New"/>
              </a:rPr>
              <a:t>not</a:t>
            </a:r>
            <a:r>
              <a:rPr sz="2667" b="1" spc="-40" dirty="0">
                <a:latin typeface="Courier New"/>
                <a:cs typeface="Courier New"/>
              </a:rPr>
              <a:t> </a:t>
            </a:r>
            <a:r>
              <a:rPr sz="2667" b="1" spc="-7" dirty="0">
                <a:latin typeface="Courier New"/>
                <a:cs typeface="Courier New"/>
              </a:rPr>
              <a:t>taken </a:t>
            </a:r>
            <a:r>
              <a:rPr sz="2667" b="1" spc="-1587" dirty="0">
                <a:latin typeface="Courier New"/>
                <a:cs typeface="Courier New"/>
              </a:rPr>
              <a:t> </a:t>
            </a:r>
            <a:r>
              <a:rPr sz="2667" b="1" spc="-7" dirty="0">
                <a:latin typeface="Courier New"/>
                <a:cs typeface="Courier New"/>
              </a:rPr>
              <a:t>PC</a:t>
            </a:r>
            <a:r>
              <a:rPr sz="2667" b="1" spc="-13" dirty="0">
                <a:latin typeface="Courier New"/>
                <a:cs typeface="Courier New"/>
              </a:rPr>
              <a:t> </a:t>
            </a:r>
            <a:r>
              <a:rPr sz="2667" b="1" dirty="0">
                <a:latin typeface="Courier New"/>
                <a:cs typeface="Courier New"/>
              </a:rPr>
              <a:t>+</a:t>
            </a:r>
            <a:r>
              <a:rPr sz="2667" b="1" spc="-13" dirty="0">
                <a:latin typeface="Courier New"/>
                <a:cs typeface="Courier New"/>
              </a:rPr>
              <a:t> </a:t>
            </a:r>
            <a:r>
              <a:rPr sz="2667" b="1" spc="-7" dirty="0">
                <a:latin typeface="Courier New"/>
                <a:cs typeface="Courier New"/>
              </a:rPr>
              <a:t>immediate,</a:t>
            </a:r>
            <a:r>
              <a:rPr sz="2667" b="1" spc="-13" dirty="0">
                <a:latin typeface="Courier New"/>
                <a:cs typeface="Courier New"/>
              </a:rPr>
              <a:t> </a:t>
            </a:r>
            <a:r>
              <a:rPr sz="2667" b="1" spc="-7" dirty="0">
                <a:latin typeface="Courier New"/>
                <a:cs typeface="Courier New"/>
              </a:rPr>
              <a:t>branch taken</a:t>
            </a:r>
            <a:endParaRPr sz="2667">
              <a:latin typeface="Courier New"/>
              <a:cs typeface="Courier New"/>
            </a:endParaRPr>
          </a:p>
          <a:p>
            <a:pPr marL="425016" marR="6773" indent="-408930">
              <a:spcBef>
                <a:spcPts val="540"/>
              </a:spcBef>
              <a:buClr>
                <a:srgbClr val="E3DDD2"/>
              </a:buClr>
              <a:buSzPct val="93750"/>
              <a:buFont typeface="Wingdings"/>
              <a:buChar char=""/>
              <a:tabLst>
                <a:tab pos="425016" algn="l"/>
                <a:tab pos="425863" algn="l"/>
                <a:tab pos="1747476" algn="l"/>
                <a:tab pos="5419378" algn="l"/>
                <a:tab pos="6500544" algn="l"/>
                <a:tab pos="7579171" algn="l"/>
              </a:tabLst>
            </a:pPr>
            <a:r>
              <a:rPr sz="3200" dirty="0">
                <a:latin typeface="Calibri"/>
                <a:cs typeface="Calibri"/>
              </a:rPr>
              <a:t>Six</a:t>
            </a:r>
            <a:r>
              <a:rPr sz="3200" spc="-13" dirty="0">
                <a:latin typeface="Calibri"/>
                <a:cs typeface="Calibri"/>
              </a:rPr>
              <a:t> </a:t>
            </a:r>
            <a:r>
              <a:rPr sz="3200" spc="-7" dirty="0">
                <a:latin typeface="Calibri"/>
                <a:cs typeface="Calibri"/>
              </a:rPr>
              <a:t>b</a:t>
            </a:r>
            <a:r>
              <a:rPr sz="3200" spc="-67" dirty="0">
                <a:latin typeface="Calibri"/>
                <a:cs typeface="Calibri"/>
              </a:rPr>
              <a:t>r</a:t>
            </a:r>
            <a:r>
              <a:rPr sz="3200" dirty="0">
                <a:latin typeface="Calibri"/>
                <a:cs typeface="Calibri"/>
              </a:rPr>
              <a:t>a</a:t>
            </a:r>
            <a:r>
              <a:rPr sz="3200" spc="-7" dirty="0">
                <a:latin typeface="Calibri"/>
                <a:cs typeface="Calibri"/>
              </a:rPr>
              <a:t>n</a:t>
            </a:r>
            <a:r>
              <a:rPr sz="3200" dirty="0">
                <a:latin typeface="Calibri"/>
                <a:cs typeface="Calibri"/>
              </a:rPr>
              <a:t>ch</a:t>
            </a:r>
            <a:r>
              <a:rPr sz="3200" spc="-27" dirty="0">
                <a:latin typeface="Calibri"/>
                <a:cs typeface="Calibri"/>
              </a:rPr>
              <a:t> </a:t>
            </a:r>
            <a:r>
              <a:rPr sz="3200" dirty="0">
                <a:latin typeface="Calibri"/>
                <a:cs typeface="Calibri"/>
              </a:rPr>
              <a:t>i</a:t>
            </a:r>
            <a:r>
              <a:rPr sz="3200" spc="-7" dirty="0">
                <a:latin typeface="Calibri"/>
                <a:cs typeface="Calibri"/>
              </a:rPr>
              <a:t>n</a:t>
            </a:r>
            <a:r>
              <a:rPr sz="3200" spc="-40" dirty="0">
                <a:latin typeface="Calibri"/>
                <a:cs typeface="Calibri"/>
              </a:rPr>
              <a:t>s</a:t>
            </a:r>
            <a:r>
              <a:rPr sz="3200" dirty="0">
                <a:latin typeface="Calibri"/>
                <a:cs typeface="Calibri"/>
              </a:rPr>
              <a:t>tr</a:t>
            </a:r>
            <a:r>
              <a:rPr sz="3200" spc="-7" dirty="0">
                <a:latin typeface="Calibri"/>
                <a:cs typeface="Calibri"/>
              </a:rPr>
              <a:t>u</a:t>
            </a:r>
            <a:r>
              <a:rPr sz="3200" dirty="0">
                <a:latin typeface="Calibri"/>
                <a:cs typeface="Calibri"/>
              </a:rPr>
              <a:t>cti</a:t>
            </a:r>
            <a:r>
              <a:rPr sz="3200" spc="-13" dirty="0">
                <a:latin typeface="Calibri"/>
                <a:cs typeface="Calibri"/>
              </a:rPr>
              <a:t>o</a:t>
            </a:r>
            <a:r>
              <a:rPr sz="3200" spc="-7" dirty="0">
                <a:latin typeface="Calibri"/>
                <a:cs typeface="Calibri"/>
              </a:rPr>
              <a:t>ns</a:t>
            </a:r>
            <a:r>
              <a:rPr sz="3200" dirty="0">
                <a:latin typeface="Calibri"/>
                <a:cs typeface="Calibri"/>
              </a:rPr>
              <a:t>:</a:t>
            </a:r>
            <a:r>
              <a:rPr sz="3200" spc="-20" dirty="0">
                <a:latin typeface="Calibri"/>
                <a:cs typeface="Calibri"/>
              </a:rPr>
              <a:t> </a:t>
            </a:r>
            <a:r>
              <a:rPr sz="3200" b="1" spc="-7" dirty="0">
                <a:latin typeface="Courier New"/>
                <a:cs typeface="Courier New"/>
              </a:rPr>
              <a:t>beq</a:t>
            </a:r>
            <a:r>
              <a:rPr sz="3200" b="1" dirty="0">
                <a:latin typeface="Calibri"/>
                <a:cs typeface="Calibri"/>
              </a:rPr>
              <a:t>,	</a:t>
            </a:r>
            <a:r>
              <a:rPr sz="3200" b="1" spc="-7" dirty="0">
                <a:latin typeface="Courier New"/>
                <a:cs typeface="Courier New"/>
              </a:rPr>
              <a:t>bne</a:t>
            </a:r>
            <a:r>
              <a:rPr sz="3200" b="1" dirty="0">
                <a:latin typeface="Calibri"/>
                <a:cs typeface="Calibri"/>
              </a:rPr>
              <a:t>,	</a:t>
            </a:r>
            <a:r>
              <a:rPr sz="3200" b="1" spc="-7" dirty="0">
                <a:latin typeface="Courier New"/>
                <a:cs typeface="Courier New"/>
              </a:rPr>
              <a:t>blt</a:t>
            </a:r>
            <a:r>
              <a:rPr sz="3200" b="1" dirty="0">
                <a:latin typeface="Calibri"/>
                <a:cs typeface="Calibri"/>
              </a:rPr>
              <a:t>,	</a:t>
            </a:r>
            <a:r>
              <a:rPr sz="3200" b="1" spc="-7" dirty="0">
                <a:latin typeface="Courier New"/>
                <a:cs typeface="Courier New"/>
              </a:rPr>
              <a:t>bge</a:t>
            </a:r>
            <a:r>
              <a:rPr sz="3200" b="1" dirty="0">
                <a:latin typeface="Calibri"/>
                <a:cs typeface="Calibri"/>
              </a:rPr>
              <a:t>,  </a:t>
            </a:r>
            <a:r>
              <a:rPr sz="3200" b="1" spc="-7" dirty="0">
                <a:latin typeface="Courier New"/>
                <a:cs typeface="Courier New"/>
              </a:rPr>
              <a:t>bltu</a:t>
            </a:r>
            <a:r>
              <a:rPr sz="3200" b="1" spc="-7" dirty="0">
                <a:latin typeface="Calibri"/>
                <a:cs typeface="Calibri"/>
              </a:rPr>
              <a:t>,	</a:t>
            </a:r>
            <a:r>
              <a:rPr sz="3200" b="1" spc="-7" dirty="0">
                <a:latin typeface="Courier New"/>
                <a:cs typeface="Courier New"/>
              </a:rPr>
              <a:t>bgeu</a:t>
            </a:r>
            <a:endParaRPr sz="3200">
              <a:latin typeface="Courier New"/>
              <a:cs typeface="Courier New"/>
            </a:endParaRPr>
          </a:p>
          <a:p>
            <a:pPr marL="425016" marR="317492" indent="-408930">
              <a:spcBef>
                <a:spcPts val="800"/>
              </a:spcBef>
              <a:buClr>
                <a:srgbClr val="E3DDD2"/>
              </a:buClr>
              <a:buSzPct val="93750"/>
              <a:buFont typeface="Wingdings"/>
              <a:buChar char=""/>
              <a:tabLst>
                <a:tab pos="425016" algn="l"/>
                <a:tab pos="425863" algn="l"/>
                <a:tab pos="5370271" algn="l"/>
              </a:tabLst>
            </a:pPr>
            <a:r>
              <a:rPr sz="3200" dirty="0">
                <a:latin typeface="Calibri"/>
                <a:cs typeface="Calibri"/>
              </a:rPr>
              <a:t>Need</a:t>
            </a:r>
            <a:r>
              <a:rPr sz="3200" spc="-13" dirty="0">
                <a:latin typeface="Calibri"/>
                <a:cs typeface="Calibri"/>
              </a:rPr>
              <a:t> </a:t>
            </a:r>
            <a:r>
              <a:rPr sz="3200" spc="-20" dirty="0">
                <a:latin typeface="Calibri"/>
                <a:cs typeface="Calibri"/>
              </a:rPr>
              <a:t>to </a:t>
            </a:r>
            <a:r>
              <a:rPr sz="3200" spc="-13" dirty="0">
                <a:latin typeface="Calibri"/>
                <a:cs typeface="Calibri"/>
              </a:rPr>
              <a:t>compute</a:t>
            </a:r>
            <a:r>
              <a:rPr sz="3200" spc="-20" dirty="0">
                <a:latin typeface="Calibri"/>
                <a:cs typeface="Calibri"/>
              </a:rPr>
              <a:t> </a:t>
            </a:r>
            <a:r>
              <a:rPr sz="3200" b="1" spc="-7" dirty="0">
                <a:latin typeface="Courier New"/>
                <a:cs typeface="Courier New"/>
              </a:rPr>
              <a:t>PC</a:t>
            </a:r>
            <a:r>
              <a:rPr sz="3200" b="1" spc="-40" dirty="0">
                <a:latin typeface="Courier New"/>
                <a:cs typeface="Courier New"/>
              </a:rPr>
              <a:t> </a:t>
            </a:r>
            <a:r>
              <a:rPr sz="3200" b="1" dirty="0">
                <a:latin typeface="Courier New"/>
                <a:cs typeface="Courier New"/>
              </a:rPr>
              <a:t>+</a:t>
            </a:r>
            <a:r>
              <a:rPr sz="3200" b="1" spc="-27" dirty="0">
                <a:latin typeface="Courier New"/>
                <a:cs typeface="Courier New"/>
              </a:rPr>
              <a:t> </a:t>
            </a:r>
            <a:r>
              <a:rPr sz="3200" b="1" spc="-7" dirty="0">
                <a:latin typeface="Courier New"/>
                <a:cs typeface="Courier New"/>
              </a:rPr>
              <a:t>immediate</a:t>
            </a:r>
            <a:r>
              <a:rPr sz="3200" b="1" spc="-47" dirty="0">
                <a:latin typeface="Courier New"/>
                <a:cs typeface="Courier New"/>
              </a:rPr>
              <a:t> </a:t>
            </a:r>
            <a:r>
              <a:rPr sz="3200" spc="-7" dirty="0">
                <a:latin typeface="Calibri"/>
                <a:cs typeface="Calibri"/>
              </a:rPr>
              <a:t>and</a:t>
            </a:r>
            <a:r>
              <a:rPr sz="3200" spc="-13" dirty="0">
                <a:latin typeface="Calibri"/>
                <a:cs typeface="Calibri"/>
              </a:rPr>
              <a:t> </a:t>
            </a:r>
            <a:r>
              <a:rPr sz="3200" spc="-20" dirty="0">
                <a:latin typeface="Calibri"/>
                <a:cs typeface="Calibri"/>
              </a:rPr>
              <a:t>to </a:t>
            </a:r>
            <a:r>
              <a:rPr sz="3200" spc="-707" dirty="0">
                <a:latin typeface="Calibri"/>
                <a:cs typeface="Calibri"/>
              </a:rPr>
              <a:t> </a:t>
            </a:r>
            <a:r>
              <a:rPr sz="3200" spc="-13" dirty="0">
                <a:latin typeface="Calibri"/>
                <a:cs typeface="Calibri"/>
              </a:rPr>
              <a:t>compare</a:t>
            </a:r>
            <a:r>
              <a:rPr sz="3200" spc="-7" dirty="0">
                <a:latin typeface="Calibri"/>
                <a:cs typeface="Calibri"/>
              </a:rPr>
              <a:t> </a:t>
            </a:r>
            <a:r>
              <a:rPr sz="3200" spc="-13" dirty="0">
                <a:latin typeface="Calibri"/>
                <a:cs typeface="Calibri"/>
              </a:rPr>
              <a:t>values</a:t>
            </a:r>
            <a:r>
              <a:rPr sz="3200" spc="13" dirty="0">
                <a:latin typeface="Calibri"/>
                <a:cs typeface="Calibri"/>
              </a:rPr>
              <a:t> </a:t>
            </a:r>
            <a:r>
              <a:rPr sz="3200" spc="-7" dirty="0">
                <a:latin typeface="Calibri"/>
                <a:cs typeface="Calibri"/>
              </a:rPr>
              <a:t>of </a:t>
            </a:r>
            <a:r>
              <a:rPr sz="3200" b="1" spc="-7" dirty="0">
                <a:latin typeface="Courier New"/>
                <a:cs typeface="Courier New"/>
              </a:rPr>
              <a:t>rs1</a:t>
            </a:r>
            <a:r>
              <a:rPr sz="3200" b="1" dirty="0">
                <a:latin typeface="Courier New"/>
                <a:cs typeface="Courier New"/>
              </a:rPr>
              <a:t> </a:t>
            </a:r>
            <a:r>
              <a:rPr sz="3200" spc="-7" dirty="0">
                <a:latin typeface="Calibri"/>
                <a:cs typeface="Calibri"/>
              </a:rPr>
              <a:t>and	</a:t>
            </a:r>
            <a:r>
              <a:rPr sz="3200" b="1" spc="-7" dirty="0">
                <a:latin typeface="Courier New"/>
                <a:cs typeface="Courier New"/>
              </a:rPr>
              <a:t>rs2</a:t>
            </a:r>
            <a:endParaRPr sz="3200">
              <a:latin typeface="Courier New"/>
              <a:cs typeface="Courier New"/>
            </a:endParaRPr>
          </a:p>
          <a:p>
            <a:pPr marL="815320" lvl="1" indent="-340351">
              <a:spcBef>
                <a:spcPts val="807"/>
              </a:spcBef>
              <a:buSzPct val="90000"/>
              <a:buFont typeface="Wingdings"/>
              <a:buChar char=""/>
              <a:tabLst>
                <a:tab pos="815320" algn="l"/>
                <a:tab pos="816166" algn="l"/>
              </a:tabLst>
            </a:pPr>
            <a:r>
              <a:rPr sz="2667" dirty="0">
                <a:latin typeface="Calibri"/>
                <a:cs typeface="Calibri"/>
              </a:rPr>
              <a:t>But</a:t>
            </a:r>
            <a:r>
              <a:rPr sz="2667" spc="-20" dirty="0">
                <a:latin typeface="Calibri"/>
                <a:cs typeface="Calibri"/>
              </a:rPr>
              <a:t> </a:t>
            </a:r>
            <a:r>
              <a:rPr sz="2667" spc="-27" dirty="0">
                <a:latin typeface="Calibri"/>
                <a:cs typeface="Calibri"/>
              </a:rPr>
              <a:t>have</a:t>
            </a:r>
            <a:r>
              <a:rPr sz="2667" spc="-7" dirty="0">
                <a:latin typeface="Calibri"/>
                <a:cs typeface="Calibri"/>
              </a:rPr>
              <a:t> only</a:t>
            </a:r>
            <a:r>
              <a:rPr sz="2667" spc="-20" dirty="0">
                <a:latin typeface="Calibri"/>
                <a:cs typeface="Calibri"/>
              </a:rPr>
              <a:t> </a:t>
            </a:r>
            <a:r>
              <a:rPr sz="2667" dirty="0">
                <a:latin typeface="Calibri"/>
                <a:cs typeface="Calibri"/>
              </a:rPr>
              <a:t>one</a:t>
            </a:r>
            <a:r>
              <a:rPr sz="2667" spc="-20" dirty="0">
                <a:latin typeface="Calibri"/>
                <a:cs typeface="Calibri"/>
              </a:rPr>
              <a:t> ALU</a:t>
            </a:r>
            <a:r>
              <a:rPr sz="2667" dirty="0">
                <a:latin typeface="Calibri"/>
                <a:cs typeface="Calibri"/>
              </a:rPr>
              <a:t> –</a:t>
            </a:r>
            <a:r>
              <a:rPr sz="2667" spc="-7" dirty="0">
                <a:latin typeface="Calibri"/>
                <a:cs typeface="Calibri"/>
              </a:rPr>
              <a:t> need</a:t>
            </a:r>
            <a:r>
              <a:rPr sz="2667" spc="-13" dirty="0">
                <a:latin typeface="Calibri"/>
                <a:cs typeface="Calibri"/>
              </a:rPr>
              <a:t> more</a:t>
            </a:r>
            <a:r>
              <a:rPr sz="2667" dirty="0">
                <a:latin typeface="Calibri"/>
                <a:cs typeface="Calibri"/>
              </a:rPr>
              <a:t> </a:t>
            </a:r>
            <a:r>
              <a:rPr sz="2667" spc="-13" dirty="0">
                <a:latin typeface="Calibri"/>
                <a:cs typeface="Calibri"/>
              </a:rPr>
              <a:t>hardware</a:t>
            </a:r>
            <a:endParaRPr sz="2667">
              <a:latin typeface="Calibri"/>
              <a:cs typeface="Calibri"/>
            </a:endParaRPr>
          </a:p>
        </p:txBody>
      </p:sp>
      <p:sp>
        <p:nvSpPr>
          <p:cNvPr id="4" name="object 4"/>
          <p:cNvSpPr/>
          <p:nvPr/>
        </p:nvSpPr>
        <p:spPr>
          <a:xfrm>
            <a:off x="2764534" y="1870087"/>
            <a:ext cx="128693" cy="951653"/>
          </a:xfrm>
          <a:custGeom>
            <a:avLst/>
            <a:gdLst/>
            <a:ahLst/>
            <a:cxnLst/>
            <a:rect l="l" t="t" r="r" b="b"/>
            <a:pathLst>
              <a:path w="96520" h="713739">
                <a:moveTo>
                  <a:pt x="96012" y="713232"/>
                </a:moveTo>
                <a:lnTo>
                  <a:pt x="77323" y="712603"/>
                </a:lnTo>
                <a:lnTo>
                  <a:pt x="62064" y="710888"/>
                </a:lnTo>
                <a:lnTo>
                  <a:pt x="51777" y="708345"/>
                </a:lnTo>
                <a:lnTo>
                  <a:pt x="48006" y="705230"/>
                </a:lnTo>
                <a:lnTo>
                  <a:pt x="48006" y="364616"/>
                </a:lnTo>
                <a:lnTo>
                  <a:pt x="44234" y="361502"/>
                </a:lnTo>
                <a:lnTo>
                  <a:pt x="33947" y="358959"/>
                </a:lnTo>
                <a:lnTo>
                  <a:pt x="18688" y="357244"/>
                </a:lnTo>
                <a:lnTo>
                  <a:pt x="0" y="356616"/>
                </a:lnTo>
                <a:lnTo>
                  <a:pt x="18688" y="355987"/>
                </a:lnTo>
                <a:lnTo>
                  <a:pt x="33947" y="354272"/>
                </a:lnTo>
                <a:lnTo>
                  <a:pt x="44234" y="351729"/>
                </a:lnTo>
                <a:lnTo>
                  <a:pt x="48006" y="348614"/>
                </a:lnTo>
                <a:lnTo>
                  <a:pt x="48006" y="8000"/>
                </a:lnTo>
                <a:lnTo>
                  <a:pt x="51777" y="4886"/>
                </a:lnTo>
                <a:lnTo>
                  <a:pt x="62064" y="2343"/>
                </a:lnTo>
                <a:lnTo>
                  <a:pt x="77323" y="628"/>
                </a:lnTo>
                <a:lnTo>
                  <a:pt x="96012" y="0"/>
                </a:lnTo>
              </a:path>
            </a:pathLst>
          </a:custGeom>
          <a:ln w="25400">
            <a:solidFill>
              <a:srgbClr val="000000"/>
            </a:solidFill>
          </a:ln>
        </p:spPr>
        <p:txBody>
          <a:bodyPr wrap="square" lIns="0" tIns="0" rIns="0" bIns="0" rtlCol="0"/>
          <a:lstStyle/>
          <a:p>
            <a:endParaRPr sz="2400"/>
          </a:p>
        </p:txBody>
      </p:sp>
      <p:sp>
        <p:nvSpPr>
          <p:cNvPr id="7" name="Date Placeholder 6">
            <a:extLst>
              <a:ext uri="{FF2B5EF4-FFF2-40B4-BE49-F238E27FC236}">
                <a16:creationId xmlns:a16="http://schemas.microsoft.com/office/drawing/2014/main" id="{A97A069D-03CE-49C5-A6A5-450B4B37DC94}"/>
              </a:ext>
            </a:extLst>
          </p:cNvPr>
          <p:cNvSpPr>
            <a:spLocks noGrp="1"/>
          </p:cNvSpPr>
          <p:nvPr>
            <p:ph type="dt" sz="half" idx="10"/>
          </p:nvPr>
        </p:nvSpPr>
        <p:spPr/>
        <p:txBody>
          <a:bodyPr/>
          <a:lstStyle/>
          <a:p>
            <a:fld id="{A397F44A-09DB-45BB-AD22-0A3908C34DF4}" type="datetime1">
              <a:rPr lang="en-US" smtClean="0"/>
              <a:t>5/11/2024</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2480-CF98-4B67-BE01-EEE9E911CF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1A5179-7939-46AE-8062-39BED2EE662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9139226-4CFA-47B0-9498-16AC1BFBADF8}"/>
              </a:ext>
            </a:extLst>
          </p:cNvPr>
          <p:cNvSpPr>
            <a:spLocks noGrp="1"/>
          </p:cNvSpPr>
          <p:nvPr>
            <p:ph type="dt" sz="half" idx="10"/>
          </p:nvPr>
        </p:nvSpPr>
        <p:spPr/>
        <p:txBody>
          <a:bodyPr/>
          <a:lstStyle/>
          <a:p>
            <a:fld id="{733BD295-5B1B-40A1-B94C-DF325691A2CA}" type="datetime1">
              <a:rPr lang="en-US" smtClean="0"/>
              <a:t>5/11/2024</a:t>
            </a:fld>
            <a:endParaRPr lang="en-US"/>
          </a:p>
        </p:txBody>
      </p:sp>
      <p:sp>
        <p:nvSpPr>
          <p:cNvPr id="5" name="Slide Number Placeholder 4">
            <a:extLst>
              <a:ext uri="{FF2B5EF4-FFF2-40B4-BE49-F238E27FC236}">
                <a16:creationId xmlns:a16="http://schemas.microsoft.com/office/drawing/2014/main" id="{DB1B29B2-42AF-4270-B12C-7F735FC7E107}"/>
              </a:ext>
            </a:extLst>
          </p:cNvPr>
          <p:cNvSpPr>
            <a:spLocks noGrp="1"/>
          </p:cNvSpPr>
          <p:nvPr>
            <p:ph type="sldNum" sz="quarter" idx="12"/>
          </p:nvPr>
        </p:nvSpPr>
        <p:spPr/>
        <p:txBody>
          <a:bodyPr/>
          <a:lstStyle/>
          <a:p>
            <a:fld id="{AB6352F2-FB44-4DA6-821F-C2F4E454E2C0}" type="slidenum">
              <a:rPr lang="en-US" smtClean="0"/>
              <a:t>53</a:t>
            </a:fld>
            <a:endParaRPr lang="en-US"/>
          </a:p>
        </p:txBody>
      </p:sp>
      <p:pic>
        <p:nvPicPr>
          <p:cNvPr id="7" name="Picture 6">
            <a:extLst>
              <a:ext uri="{FF2B5EF4-FFF2-40B4-BE49-F238E27FC236}">
                <a16:creationId xmlns:a16="http://schemas.microsoft.com/office/drawing/2014/main" id="{A6EEE16D-4FD6-4842-8C51-9C3C3271DAE7}"/>
              </a:ext>
            </a:extLst>
          </p:cNvPr>
          <p:cNvPicPr>
            <a:picLocks noChangeAspect="1"/>
          </p:cNvPicPr>
          <p:nvPr/>
        </p:nvPicPr>
        <p:blipFill>
          <a:blip r:embed="rId2"/>
          <a:stretch>
            <a:fillRect/>
          </a:stretch>
        </p:blipFill>
        <p:spPr>
          <a:xfrm>
            <a:off x="0" y="2116523"/>
            <a:ext cx="12192000" cy="2624953"/>
          </a:xfrm>
          <a:prstGeom prst="rect">
            <a:avLst/>
          </a:prstGeom>
        </p:spPr>
      </p:pic>
    </p:spTree>
    <p:extLst>
      <p:ext uri="{BB962C8B-B14F-4D97-AF65-F5344CB8AC3E}">
        <p14:creationId xmlns:p14="http://schemas.microsoft.com/office/powerpoint/2010/main" val="2093952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6"/>
            <a:ext cx="3777827" cy="695062"/>
          </a:xfrm>
          <a:prstGeom prst="rect">
            <a:avLst/>
          </a:prstGeom>
        </p:spPr>
        <p:txBody>
          <a:bodyPr vert="horz" wrap="square" lIns="0" tIns="17780" rIns="0" bIns="0" rtlCol="0" anchor="ctr">
            <a:spAutoFit/>
          </a:bodyPr>
          <a:lstStyle/>
          <a:p>
            <a:pPr marL="16933">
              <a:lnSpc>
                <a:spcPct val="100000"/>
              </a:lnSpc>
              <a:spcBef>
                <a:spcPts val="140"/>
              </a:spcBef>
            </a:pPr>
            <a:r>
              <a:rPr b="1" spc="-93" dirty="0"/>
              <a:t>A</a:t>
            </a:r>
            <a:r>
              <a:rPr b="1" spc="-173" dirty="0"/>
              <a:t>dd</a:t>
            </a:r>
            <a:r>
              <a:rPr b="1" spc="-140" dirty="0"/>
              <a:t>i</a:t>
            </a:r>
            <a:r>
              <a:rPr b="1" spc="-113" dirty="0"/>
              <a:t>n</a:t>
            </a:r>
            <a:r>
              <a:rPr b="1" spc="207" dirty="0"/>
              <a:t>g</a:t>
            </a:r>
            <a:r>
              <a:rPr b="1" spc="-500" dirty="0"/>
              <a:t> </a:t>
            </a:r>
            <a:r>
              <a:rPr b="1" spc="-107" dirty="0"/>
              <a:t>B</a:t>
            </a:r>
            <a:r>
              <a:rPr b="1" spc="-287" dirty="0"/>
              <a:t>r</a:t>
            </a:r>
            <a:r>
              <a:rPr b="1" spc="27" dirty="0"/>
              <a:t>a</a:t>
            </a:r>
            <a:r>
              <a:rPr b="1" spc="-113" dirty="0"/>
              <a:t>n</a:t>
            </a:r>
            <a:r>
              <a:rPr b="1" spc="-313" dirty="0"/>
              <a:t>c</a:t>
            </a:r>
            <a:r>
              <a:rPr b="1" spc="-147" dirty="0"/>
              <a:t>h</a:t>
            </a:r>
            <a:r>
              <a:rPr b="1" spc="-200" dirty="0"/>
              <a:t>e</a:t>
            </a:r>
            <a:r>
              <a:rPr b="1" spc="127" dirty="0"/>
              <a:t>s</a:t>
            </a:r>
          </a:p>
        </p:txBody>
      </p:sp>
      <p:grpSp>
        <p:nvGrpSpPr>
          <p:cNvPr id="3" name="object 3"/>
          <p:cNvGrpSpPr/>
          <p:nvPr/>
        </p:nvGrpSpPr>
        <p:grpSpPr>
          <a:xfrm>
            <a:off x="3185529" y="1357379"/>
            <a:ext cx="5327227" cy="3714327"/>
            <a:chOff x="3656838" y="1289303"/>
            <a:chExt cx="3995420" cy="2785745"/>
          </a:xfrm>
        </p:grpSpPr>
        <p:sp>
          <p:nvSpPr>
            <p:cNvPr id="4" name="object 4"/>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936624" y="1304793"/>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0" name="object 10"/>
          <p:cNvSpPr txBox="1"/>
          <p:nvPr/>
        </p:nvSpPr>
        <p:spPr>
          <a:xfrm>
            <a:off x="2414710" y="3359801"/>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625967" y="2548131"/>
            <a:ext cx="1245447" cy="1371600"/>
            <a:chOff x="3237166" y="2182367"/>
            <a:chExt cx="934085" cy="1028700"/>
          </a:xfrm>
        </p:grpSpPr>
        <p:sp>
          <p:nvSpPr>
            <p:cNvPr id="12" name="object 12"/>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3297160" y="2704193"/>
            <a:ext cx="430107" cy="439309"/>
          </a:xfrm>
          <a:prstGeom prst="rect">
            <a:avLst/>
          </a:prstGeom>
        </p:spPr>
        <p:txBody>
          <a:bodyPr vert="horz" wrap="square" lIns="0" tIns="16087" rIns="0" bIns="0" rtlCol="0">
            <a:spAutoFit/>
          </a:bodyPr>
          <a:lstStyle/>
          <a:p>
            <a:pPr marR="76198" algn="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a:p>
            <a:pPr marR="6773" algn="r">
              <a:spcBef>
                <a:spcPts val="60"/>
              </a:spcBef>
            </a:pPr>
            <a:r>
              <a:rPr sz="1333" b="1" spc="-7" dirty="0">
                <a:latin typeface="Calibri"/>
                <a:cs typeface="Calibri"/>
              </a:rPr>
              <a:t>inst</a:t>
            </a:r>
            <a:endParaRPr sz="1333">
              <a:latin typeface="Calibri"/>
              <a:cs typeface="Calibri"/>
            </a:endParaRPr>
          </a:p>
        </p:txBody>
      </p:sp>
      <p:sp>
        <p:nvSpPr>
          <p:cNvPr id="17" name="object 17"/>
          <p:cNvSpPr txBox="1"/>
          <p:nvPr/>
        </p:nvSpPr>
        <p:spPr>
          <a:xfrm>
            <a:off x="3184046" y="3546016"/>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8" name="object 18"/>
          <p:cNvSpPr/>
          <p:nvPr/>
        </p:nvSpPr>
        <p:spPr>
          <a:xfrm>
            <a:off x="8877160" y="2788923"/>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9" name="object 19"/>
          <p:cNvSpPr txBox="1"/>
          <p:nvPr/>
        </p:nvSpPr>
        <p:spPr>
          <a:xfrm>
            <a:off x="8968606" y="3184001"/>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20" name="object 20"/>
          <p:cNvSpPr txBox="1"/>
          <p:nvPr/>
        </p:nvSpPr>
        <p:spPr>
          <a:xfrm>
            <a:off x="9017366" y="3693196"/>
            <a:ext cx="580812"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DMEM</a:t>
            </a:r>
            <a:endParaRPr sz="1467">
              <a:latin typeface="Calibri"/>
              <a:cs typeface="Calibri"/>
            </a:endParaRPr>
          </a:p>
        </p:txBody>
      </p:sp>
      <p:sp>
        <p:nvSpPr>
          <p:cNvPr id="21" name="object 21"/>
          <p:cNvSpPr/>
          <p:nvPr/>
        </p:nvSpPr>
        <p:spPr>
          <a:xfrm>
            <a:off x="2506841" y="2417068"/>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2" name="object 22"/>
          <p:cNvSpPr txBox="1"/>
          <p:nvPr/>
        </p:nvSpPr>
        <p:spPr>
          <a:xfrm>
            <a:off x="2547390" y="2698341"/>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3" name="object 23"/>
          <p:cNvGrpSpPr/>
          <p:nvPr/>
        </p:nvGrpSpPr>
        <p:grpSpPr>
          <a:xfrm>
            <a:off x="2550868" y="2048514"/>
            <a:ext cx="793327" cy="1218353"/>
            <a:chOff x="3180842" y="1807654"/>
            <a:chExt cx="594995" cy="913765"/>
          </a:xfrm>
        </p:grpSpPr>
        <p:sp>
          <p:nvSpPr>
            <p:cNvPr id="24" name="object 24"/>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27" name="object 27"/>
          <p:cNvSpPr txBox="1"/>
          <p:nvPr/>
        </p:nvSpPr>
        <p:spPr>
          <a:xfrm>
            <a:off x="1903126" y="2190291"/>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28" name="object 28"/>
          <p:cNvGrpSpPr/>
          <p:nvPr/>
        </p:nvGrpSpPr>
        <p:grpSpPr>
          <a:xfrm>
            <a:off x="4082911" y="2713480"/>
            <a:ext cx="1214967" cy="413173"/>
            <a:chOff x="4329874" y="2306379"/>
            <a:chExt cx="911225" cy="309880"/>
          </a:xfrm>
        </p:grpSpPr>
        <p:sp>
          <p:nvSpPr>
            <p:cNvPr id="29" name="object 29"/>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0" name="object 30"/>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2" name="object 32"/>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4258619" y="3067995"/>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4" name="object 34"/>
          <p:cNvGrpSpPr/>
          <p:nvPr/>
        </p:nvGrpSpPr>
        <p:grpSpPr>
          <a:xfrm>
            <a:off x="4052544" y="2757682"/>
            <a:ext cx="4547447" cy="2347807"/>
            <a:chOff x="4307099" y="2339530"/>
            <a:chExt cx="3410585" cy="1760855"/>
          </a:xfrm>
        </p:grpSpPr>
        <p:sp>
          <p:nvSpPr>
            <p:cNvPr id="35" name="object 35"/>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6" name="object 36"/>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38" name="object 38"/>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0" name="object 40"/>
          <p:cNvSpPr txBox="1"/>
          <p:nvPr/>
        </p:nvSpPr>
        <p:spPr>
          <a:xfrm>
            <a:off x="8180968" y="3007955"/>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1" name="object 41"/>
          <p:cNvSpPr txBox="1"/>
          <p:nvPr/>
        </p:nvSpPr>
        <p:spPr>
          <a:xfrm>
            <a:off x="6182351" y="3930418"/>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2" name="object 42"/>
          <p:cNvSpPr/>
          <p:nvPr/>
        </p:nvSpPr>
        <p:spPr>
          <a:xfrm>
            <a:off x="5317097" y="2018796"/>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3" name="object 43"/>
          <p:cNvSpPr txBox="1"/>
          <p:nvPr/>
        </p:nvSpPr>
        <p:spPr>
          <a:xfrm>
            <a:off x="5411589" y="3645276"/>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4" name="object 44"/>
          <p:cNvGrpSpPr/>
          <p:nvPr/>
        </p:nvGrpSpPr>
        <p:grpSpPr>
          <a:xfrm>
            <a:off x="4426319" y="1359666"/>
            <a:ext cx="5929207" cy="2805853"/>
            <a:chOff x="4587430" y="1291018"/>
            <a:chExt cx="4446905" cy="2104390"/>
          </a:xfrm>
        </p:grpSpPr>
        <p:sp>
          <p:nvSpPr>
            <p:cNvPr id="45" name="object 45"/>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46" name="object 46"/>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7" name="object 47"/>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48" name="object 48"/>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49" name="object 49"/>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50" name="object 50"/>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3" name="object 53"/>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4" name="object 54"/>
          <p:cNvSpPr txBox="1"/>
          <p:nvPr/>
        </p:nvSpPr>
        <p:spPr>
          <a:xfrm>
            <a:off x="4258619" y="2795657"/>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5" name="object 55"/>
          <p:cNvSpPr txBox="1"/>
          <p:nvPr/>
        </p:nvSpPr>
        <p:spPr>
          <a:xfrm>
            <a:off x="4310734" y="2501858"/>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6" name="object 56"/>
          <p:cNvSpPr txBox="1"/>
          <p:nvPr/>
        </p:nvSpPr>
        <p:spPr>
          <a:xfrm>
            <a:off x="5335320" y="2807294"/>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57" name="object 57"/>
          <p:cNvSpPr txBox="1"/>
          <p:nvPr/>
        </p:nvSpPr>
        <p:spPr>
          <a:xfrm>
            <a:off x="5969297" y="2904271"/>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58" name="object 58"/>
          <p:cNvSpPr txBox="1"/>
          <p:nvPr/>
        </p:nvSpPr>
        <p:spPr>
          <a:xfrm>
            <a:off x="5969298" y="3296227"/>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59" name="object 59"/>
          <p:cNvSpPr txBox="1"/>
          <p:nvPr/>
        </p:nvSpPr>
        <p:spPr>
          <a:xfrm>
            <a:off x="5331103" y="2640155"/>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0" name="object 60"/>
          <p:cNvSpPr txBox="1"/>
          <p:nvPr/>
        </p:nvSpPr>
        <p:spPr>
          <a:xfrm>
            <a:off x="5335321" y="2224757"/>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1" name="object 61"/>
          <p:cNvSpPr txBox="1"/>
          <p:nvPr/>
        </p:nvSpPr>
        <p:spPr>
          <a:xfrm>
            <a:off x="8453601" y="2501521"/>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2" name="object 62"/>
          <p:cNvSpPr txBox="1"/>
          <p:nvPr/>
        </p:nvSpPr>
        <p:spPr>
          <a:xfrm>
            <a:off x="6527886" y="2107709"/>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3" name="object 63"/>
          <p:cNvSpPr txBox="1"/>
          <p:nvPr/>
        </p:nvSpPr>
        <p:spPr>
          <a:xfrm>
            <a:off x="6378458" y="4175094"/>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sp>
        <p:nvSpPr>
          <p:cNvPr id="64" name="object 64"/>
          <p:cNvSpPr txBox="1"/>
          <p:nvPr/>
        </p:nvSpPr>
        <p:spPr>
          <a:xfrm>
            <a:off x="3731907" y="5116363"/>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65" name="object 65"/>
          <p:cNvGrpSpPr/>
          <p:nvPr/>
        </p:nvGrpSpPr>
        <p:grpSpPr>
          <a:xfrm>
            <a:off x="1536560" y="3429000"/>
            <a:ext cx="8882379" cy="2407073"/>
            <a:chOff x="2420111" y="2843018"/>
            <a:chExt cx="6661784" cy="1805305"/>
          </a:xfrm>
        </p:grpSpPr>
        <p:sp>
          <p:nvSpPr>
            <p:cNvPr id="66" name="object 66"/>
            <p:cNvSpPr/>
            <p:nvPr/>
          </p:nvSpPr>
          <p:spPr>
            <a:xfrm>
              <a:off x="6140958" y="2881121"/>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67" name="object 67"/>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8" name="object 68"/>
            <p:cNvSpPr/>
            <p:nvPr/>
          </p:nvSpPr>
          <p:spPr>
            <a:xfrm>
              <a:off x="2439161" y="4077461"/>
              <a:ext cx="6623684" cy="551815"/>
            </a:xfrm>
            <a:custGeom>
              <a:avLst/>
              <a:gdLst/>
              <a:ahLst/>
              <a:cxnLst/>
              <a:rect l="l" t="t" r="r" b="b"/>
              <a:pathLst>
                <a:path w="6623684" h="551814">
                  <a:moveTo>
                    <a:pt x="0" y="0"/>
                  </a:moveTo>
                  <a:lnTo>
                    <a:pt x="6623304" y="0"/>
                  </a:lnTo>
                  <a:lnTo>
                    <a:pt x="6623304" y="551688"/>
                  </a:lnTo>
                  <a:lnTo>
                    <a:pt x="0" y="551688"/>
                  </a:lnTo>
                  <a:lnTo>
                    <a:pt x="0" y="0"/>
                  </a:lnTo>
                  <a:close/>
                </a:path>
              </a:pathLst>
            </a:custGeom>
            <a:ln w="38099">
              <a:solidFill>
                <a:srgbClr val="000000"/>
              </a:solidFill>
            </a:ln>
          </p:spPr>
          <p:txBody>
            <a:bodyPr wrap="square" lIns="0" tIns="0" rIns="0" bIns="0" rtlCol="0"/>
            <a:lstStyle/>
            <a:p>
              <a:endParaRPr sz="2400"/>
            </a:p>
          </p:txBody>
        </p:sp>
      </p:grpSp>
      <p:sp>
        <p:nvSpPr>
          <p:cNvPr id="69" name="object 69"/>
          <p:cNvSpPr txBox="1"/>
          <p:nvPr/>
        </p:nvSpPr>
        <p:spPr>
          <a:xfrm>
            <a:off x="3909963" y="5505687"/>
            <a:ext cx="103039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70" name="object 70"/>
          <p:cNvSpPr txBox="1"/>
          <p:nvPr/>
        </p:nvSpPr>
        <p:spPr>
          <a:xfrm>
            <a:off x="5790389" y="5114607"/>
            <a:ext cx="618912" cy="42648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RegWEn</a:t>
            </a:r>
            <a:endParaRPr sz="1333">
              <a:latin typeface="Calibri"/>
              <a:cs typeface="Calibri"/>
            </a:endParaRPr>
          </a:p>
          <a:p>
            <a:pPr marL="16933"/>
            <a:r>
              <a:rPr sz="1333" b="1" spc="-13" dirty="0">
                <a:latin typeface="Calibri"/>
                <a:cs typeface="Calibri"/>
              </a:rPr>
              <a:t>=0</a:t>
            </a:r>
            <a:endParaRPr sz="1333">
              <a:latin typeface="Calibri"/>
              <a:cs typeface="Calibri"/>
            </a:endParaRPr>
          </a:p>
        </p:txBody>
      </p:sp>
      <p:grpSp>
        <p:nvGrpSpPr>
          <p:cNvPr id="71" name="object 71"/>
          <p:cNvGrpSpPr/>
          <p:nvPr/>
        </p:nvGrpSpPr>
        <p:grpSpPr>
          <a:xfrm>
            <a:off x="5701150" y="3351026"/>
            <a:ext cx="2280919" cy="1712807"/>
            <a:chOff x="5543553" y="2784538"/>
            <a:chExt cx="1710689" cy="1284605"/>
          </a:xfrm>
        </p:grpSpPr>
        <p:sp>
          <p:nvSpPr>
            <p:cNvPr id="72" name="object 72"/>
            <p:cNvSpPr/>
            <p:nvPr/>
          </p:nvSpPr>
          <p:spPr>
            <a:xfrm>
              <a:off x="5581650" y="3302767"/>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3" name="object 73"/>
            <p:cNvSpPr/>
            <p:nvPr/>
          </p:nvSpPr>
          <p:spPr>
            <a:xfrm>
              <a:off x="5543553" y="3239260"/>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4" name="object 74"/>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5" name="object 75"/>
          <p:cNvSpPr txBox="1"/>
          <p:nvPr/>
        </p:nvSpPr>
        <p:spPr>
          <a:xfrm>
            <a:off x="7737820" y="338555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6" name="object 76"/>
          <p:cNvSpPr txBox="1"/>
          <p:nvPr/>
        </p:nvSpPr>
        <p:spPr>
          <a:xfrm>
            <a:off x="7760367" y="366947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77" name="object 77"/>
          <p:cNvGrpSpPr/>
          <p:nvPr/>
        </p:nvGrpSpPr>
        <p:grpSpPr>
          <a:xfrm>
            <a:off x="7549503" y="3587495"/>
            <a:ext cx="588433" cy="864447"/>
            <a:chOff x="6929818" y="2961890"/>
            <a:chExt cx="441325" cy="648335"/>
          </a:xfrm>
        </p:grpSpPr>
        <p:sp>
          <p:nvSpPr>
            <p:cNvPr id="78" name="object 78"/>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79" name="object 79"/>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0" name="object 80"/>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81" name="object 81"/>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82" name="object 82"/>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3" name="object 83"/>
          <p:cNvSpPr txBox="1"/>
          <p:nvPr/>
        </p:nvSpPr>
        <p:spPr>
          <a:xfrm>
            <a:off x="5903860" y="4440410"/>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4" name="object 84"/>
          <p:cNvGrpSpPr/>
          <p:nvPr/>
        </p:nvGrpSpPr>
        <p:grpSpPr>
          <a:xfrm>
            <a:off x="4611230" y="3922780"/>
            <a:ext cx="3291840" cy="1148080"/>
            <a:chOff x="4726114" y="3213354"/>
            <a:chExt cx="2468880" cy="861060"/>
          </a:xfrm>
        </p:grpSpPr>
        <p:sp>
          <p:nvSpPr>
            <p:cNvPr id="85" name="object 85"/>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86" name="object 86"/>
            <p:cNvSpPr/>
            <p:nvPr/>
          </p:nvSpPr>
          <p:spPr>
            <a:xfrm>
              <a:off x="7109195" y="3213354"/>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87" name="object 87"/>
            <p:cNvSpPr/>
            <p:nvPr/>
          </p:nvSpPr>
          <p:spPr>
            <a:xfrm>
              <a:off x="4740402" y="3230118"/>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FFC000"/>
              </a:solidFill>
            </a:ln>
          </p:spPr>
          <p:txBody>
            <a:bodyPr wrap="square" lIns="0" tIns="0" rIns="0" bIns="0" rtlCol="0"/>
            <a:lstStyle/>
            <a:p>
              <a:endParaRPr sz="2400"/>
            </a:p>
          </p:txBody>
        </p:sp>
      </p:grpSp>
      <p:sp>
        <p:nvSpPr>
          <p:cNvPr id="88" name="object 88"/>
          <p:cNvSpPr txBox="1"/>
          <p:nvPr/>
        </p:nvSpPr>
        <p:spPr>
          <a:xfrm>
            <a:off x="4773351" y="4203436"/>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89" name="object 89"/>
          <p:cNvSpPr txBox="1"/>
          <p:nvPr/>
        </p:nvSpPr>
        <p:spPr>
          <a:xfrm>
            <a:off x="3573266" y="4046402"/>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90" name="object 90"/>
          <p:cNvSpPr txBox="1"/>
          <p:nvPr/>
        </p:nvSpPr>
        <p:spPr>
          <a:xfrm>
            <a:off x="3573265" y="4249633"/>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91" name="object 91"/>
          <p:cNvGrpSpPr/>
          <p:nvPr/>
        </p:nvGrpSpPr>
        <p:grpSpPr>
          <a:xfrm>
            <a:off x="4103230" y="4365496"/>
            <a:ext cx="3474720" cy="677333"/>
            <a:chOff x="4345114" y="3545391"/>
            <a:chExt cx="2606040" cy="508000"/>
          </a:xfrm>
        </p:grpSpPr>
        <p:sp>
          <p:nvSpPr>
            <p:cNvPr id="92" name="object 92"/>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93" name="object 93"/>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94" name="object 94"/>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95" name="object 95"/>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96" name="object 96"/>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97" name="object 97"/>
          <p:cNvSpPr txBox="1"/>
          <p:nvPr/>
        </p:nvSpPr>
        <p:spPr>
          <a:xfrm>
            <a:off x="4961574" y="5129370"/>
            <a:ext cx="561340" cy="426485"/>
          </a:xfrm>
          <a:prstGeom prst="rect">
            <a:avLst/>
          </a:prstGeom>
        </p:spPr>
        <p:txBody>
          <a:bodyPr vert="horz" wrap="square" lIns="0" tIns="16087" rIns="0" bIns="0" rtlCol="0">
            <a:spAutoFit/>
          </a:bodyPr>
          <a:lstStyle/>
          <a:p>
            <a:pPr algn="ctr">
              <a:spcBef>
                <a:spcPts val="127"/>
              </a:spcBef>
            </a:pPr>
            <a:r>
              <a:rPr sz="1333" b="1" spc="-7" dirty="0">
                <a:latin typeface="Calibri"/>
                <a:cs typeface="Calibri"/>
              </a:rPr>
              <a:t>ImmSel</a:t>
            </a:r>
            <a:endParaRPr sz="1333">
              <a:latin typeface="Calibri"/>
              <a:cs typeface="Calibri"/>
            </a:endParaRPr>
          </a:p>
          <a:p>
            <a:pPr algn="ctr">
              <a:lnSpc>
                <a:spcPct val="100000"/>
              </a:lnSpc>
            </a:pPr>
            <a:r>
              <a:rPr sz="1333" b="1" spc="-13" dirty="0">
                <a:solidFill>
                  <a:srgbClr val="FFC000"/>
                </a:solidFill>
                <a:latin typeface="Calibri"/>
                <a:cs typeface="Calibri"/>
              </a:rPr>
              <a:t>=B</a:t>
            </a:r>
            <a:endParaRPr sz="1333">
              <a:latin typeface="Calibri"/>
              <a:cs typeface="Calibri"/>
            </a:endParaRPr>
          </a:p>
        </p:txBody>
      </p:sp>
      <p:sp>
        <p:nvSpPr>
          <p:cNvPr id="98" name="object 98"/>
          <p:cNvSpPr txBox="1"/>
          <p:nvPr/>
        </p:nvSpPr>
        <p:spPr>
          <a:xfrm>
            <a:off x="9248328" y="2876667"/>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grpSp>
        <p:nvGrpSpPr>
          <p:cNvPr id="99" name="object 99"/>
          <p:cNvGrpSpPr/>
          <p:nvPr/>
        </p:nvGrpSpPr>
        <p:grpSpPr>
          <a:xfrm>
            <a:off x="9132686" y="2745490"/>
            <a:ext cx="1219200" cy="2324100"/>
            <a:chOff x="8117206" y="2330386"/>
            <a:chExt cx="914400" cy="1743075"/>
          </a:xfrm>
        </p:grpSpPr>
        <p:sp>
          <p:nvSpPr>
            <p:cNvPr id="100" name="object 100"/>
            <p:cNvSpPr/>
            <p:nvPr/>
          </p:nvSpPr>
          <p:spPr>
            <a:xfrm>
              <a:off x="8937497" y="2344673"/>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101" name="object 101"/>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102" name="object 102"/>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grpSp>
      <p:sp>
        <p:nvSpPr>
          <p:cNvPr id="103" name="object 103"/>
          <p:cNvSpPr txBox="1"/>
          <p:nvPr/>
        </p:nvSpPr>
        <p:spPr>
          <a:xfrm>
            <a:off x="9868462" y="5112370"/>
            <a:ext cx="488527" cy="426485"/>
          </a:xfrm>
          <a:prstGeom prst="rect">
            <a:avLst/>
          </a:prstGeom>
        </p:spPr>
        <p:txBody>
          <a:bodyPr vert="horz" wrap="square" lIns="0" tIns="16087" rIns="0" bIns="0" rtlCol="0">
            <a:spAutoFit/>
          </a:bodyPr>
          <a:lstStyle/>
          <a:p>
            <a:pPr algn="ctr">
              <a:spcBef>
                <a:spcPts val="127"/>
              </a:spcBef>
            </a:pPr>
            <a:r>
              <a:rPr sz="1333" b="1" spc="-7" dirty="0">
                <a:latin typeface="Calibri"/>
                <a:cs typeface="Calibri"/>
              </a:rPr>
              <a:t>WBSel</a:t>
            </a:r>
            <a:endParaRPr sz="1333">
              <a:latin typeface="Calibri"/>
              <a:cs typeface="Calibri"/>
            </a:endParaRPr>
          </a:p>
          <a:p>
            <a:pPr algn="ctr">
              <a:lnSpc>
                <a:spcPct val="100000"/>
              </a:lnSpc>
            </a:pPr>
            <a:r>
              <a:rPr sz="1333" b="1" spc="-13" dirty="0">
                <a:latin typeface="Calibri"/>
                <a:cs typeface="Calibri"/>
              </a:rPr>
              <a:t>=*</a:t>
            </a:r>
            <a:endParaRPr sz="1333">
              <a:latin typeface="Calibri"/>
              <a:cs typeface="Calibri"/>
            </a:endParaRPr>
          </a:p>
        </p:txBody>
      </p:sp>
      <p:sp>
        <p:nvSpPr>
          <p:cNvPr id="104" name="object 104"/>
          <p:cNvSpPr/>
          <p:nvPr/>
        </p:nvSpPr>
        <p:spPr>
          <a:xfrm>
            <a:off x="9994760" y="2457709"/>
            <a:ext cx="231987" cy="612140"/>
          </a:xfrm>
          <a:custGeom>
            <a:avLst/>
            <a:gdLst/>
            <a:ahLst/>
            <a:cxnLst/>
            <a:rect l="l" t="t" r="r" b="b"/>
            <a:pathLst>
              <a:path w="173990" h="459105">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sp>
        <p:nvSpPr>
          <p:cNvPr id="105" name="object 105"/>
          <p:cNvSpPr txBox="1"/>
          <p:nvPr/>
        </p:nvSpPr>
        <p:spPr>
          <a:xfrm>
            <a:off x="10017266" y="2777053"/>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06" name="object 106"/>
          <p:cNvSpPr txBox="1"/>
          <p:nvPr/>
        </p:nvSpPr>
        <p:spPr>
          <a:xfrm>
            <a:off x="10017266" y="248156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07" name="object 107"/>
          <p:cNvGrpSpPr/>
          <p:nvPr/>
        </p:nvGrpSpPr>
        <p:grpSpPr>
          <a:xfrm>
            <a:off x="8697582" y="1119889"/>
            <a:ext cx="1300480" cy="2208952"/>
            <a:chOff x="7790878" y="1111186"/>
            <a:chExt cx="975360" cy="1656714"/>
          </a:xfrm>
        </p:grpSpPr>
        <p:sp>
          <p:nvSpPr>
            <p:cNvPr id="108" name="object 108"/>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09" name="object 109"/>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10" name="object 110"/>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11" name="object 111"/>
            <p:cNvSpPr/>
            <p:nvPr/>
          </p:nvSpPr>
          <p:spPr>
            <a:xfrm>
              <a:off x="7818882" y="2196846"/>
              <a:ext cx="932815" cy="3175"/>
            </a:xfrm>
            <a:custGeom>
              <a:avLst/>
              <a:gdLst/>
              <a:ahLst/>
              <a:cxnLst/>
              <a:rect l="l" t="t" r="r" b="b"/>
              <a:pathLst>
                <a:path w="932815" h="3175">
                  <a:moveTo>
                    <a:pt x="0" y="0"/>
                  </a:moveTo>
                  <a:lnTo>
                    <a:pt x="932688" y="3048"/>
                  </a:lnTo>
                </a:path>
              </a:pathLst>
            </a:custGeom>
            <a:ln w="28575">
              <a:solidFill>
                <a:srgbClr val="000000"/>
              </a:solidFill>
            </a:ln>
          </p:spPr>
          <p:txBody>
            <a:bodyPr wrap="square" lIns="0" tIns="0" rIns="0" bIns="0" rtlCol="0"/>
            <a:lstStyle/>
            <a:p>
              <a:endParaRPr sz="2400"/>
            </a:p>
          </p:txBody>
        </p:sp>
      </p:grpSp>
      <p:sp>
        <p:nvSpPr>
          <p:cNvPr id="112" name="object 112"/>
          <p:cNvSpPr txBox="1"/>
          <p:nvPr/>
        </p:nvSpPr>
        <p:spPr>
          <a:xfrm>
            <a:off x="9051292" y="5126654"/>
            <a:ext cx="655320" cy="426485"/>
          </a:xfrm>
          <a:prstGeom prst="rect">
            <a:avLst/>
          </a:prstGeom>
        </p:spPr>
        <p:txBody>
          <a:bodyPr vert="horz" wrap="square" lIns="0" tIns="16087" rIns="0" bIns="0" rtlCol="0">
            <a:spAutoFit/>
          </a:bodyPr>
          <a:lstStyle/>
          <a:p>
            <a:pPr algn="ctr">
              <a:spcBef>
                <a:spcPts val="127"/>
              </a:spcBef>
            </a:pPr>
            <a:r>
              <a:rPr sz="1333" b="1" spc="-7" dirty="0">
                <a:latin typeface="Calibri"/>
                <a:cs typeface="Calibri"/>
              </a:rPr>
              <a:t>MemRW</a:t>
            </a:r>
            <a:endParaRPr sz="1333">
              <a:latin typeface="Calibri"/>
              <a:cs typeface="Calibri"/>
            </a:endParaRPr>
          </a:p>
          <a:p>
            <a:pPr algn="ctr">
              <a:lnSpc>
                <a:spcPct val="100000"/>
              </a:lnSpc>
            </a:pPr>
            <a:r>
              <a:rPr sz="1333" b="1" spc="-7" dirty="0">
                <a:latin typeface="Calibri"/>
                <a:cs typeface="Calibri"/>
              </a:rPr>
              <a:t>=read</a:t>
            </a:r>
            <a:endParaRPr sz="1333">
              <a:latin typeface="Calibri"/>
              <a:cs typeface="Calibri"/>
            </a:endParaRPr>
          </a:p>
        </p:txBody>
      </p:sp>
      <p:sp>
        <p:nvSpPr>
          <p:cNvPr id="113" name="object 113"/>
          <p:cNvSpPr txBox="1"/>
          <p:nvPr/>
        </p:nvSpPr>
        <p:spPr>
          <a:xfrm>
            <a:off x="9627420" y="4088575"/>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4" name="object 114"/>
          <p:cNvGrpSpPr/>
          <p:nvPr/>
        </p:nvGrpSpPr>
        <p:grpSpPr>
          <a:xfrm>
            <a:off x="7705966" y="2641858"/>
            <a:ext cx="2472267" cy="2429085"/>
            <a:chOff x="7047166" y="2252662"/>
            <a:chExt cx="1854200" cy="1821814"/>
          </a:xfrm>
        </p:grpSpPr>
        <p:sp>
          <p:nvSpPr>
            <p:cNvPr id="115" name="object 115"/>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16" name="object 116"/>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17" name="object 117"/>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18" name="object 118"/>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19" name="object 119"/>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FFC000"/>
              </a:solidFill>
            </a:ln>
          </p:spPr>
          <p:txBody>
            <a:bodyPr wrap="square" lIns="0" tIns="0" rIns="0" bIns="0" rtlCol="0"/>
            <a:lstStyle/>
            <a:p>
              <a:endParaRPr sz="2400"/>
            </a:p>
          </p:txBody>
        </p:sp>
      </p:grpSp>
      <p:sp>
        <p:nvSpPr>
          <p:cNvPr id="120" name="object 120"/>
          <p:cNvSpPr txBox="1"/>
          <p:nvPr/>
        </p:nvSpPr>
        <p:spPr>
          <a:xfrm>
            <a:off x="7746672" y="2980253"/>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21" name="object 121"/>
          <p:cNvSpPr txBox="1"/>
          <p:nvPr/>
        </p:nvSpPr>
        <p:spPr>
          <a:xfrm>
            <a:off x="7746672" y="268476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22" name="object 122"/>
          <p:cNvGrpSpPr/>
          <p:nvPr/>
        </p:nvGrpSpPr>
        <p:grpSpPr>
          <a:xfrm>
            <a:off x="6775311" y="2737362"/>
            <a:ext cx="1362287" cy="962660"/>
            <a:chOff x="6349174" y="2324290"/>
            <a:chExt cx="1021715" cy="721995"/>
          </a:xfrm>
        </p:grpSpPr>
        <p:sp>
          <p:nvSpPr>
            <p:cNvPr id="123" name="object 123"/>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24" name="object 124"/>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5" name="object 125"/>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FFC000"/>
              </a:solidFill>
            </a:ln>
          </p:spPr>
          <p:txBody>
            <a:bodyPr wrap="square" lIns="0" tIns="0" rIns="0" bIns="0" rtlCol="0"/>
            <a:lstStyle/>
            <a:p>
              <a:endParaRPr sz="2400"/>
            </a:p>
          </p:txBody>
        </p:sp>
      </p:grpSp>
      <p:sp>
        <p:nvSpPr>
          <p:cNvPr id="126" name="object 126"/>
          <p:cNvSpPr txBox="1"/>
          <p:nvPr/>
        </p:nvSpPr>
        <p:spPr>
          <a:xfrm>
            <a:off x="6813378" y="2994904"/>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27" name="object 127"/>
          <p:cNvGrpSpPr/>
          <p:nvPr/>
        </p:nvGrpSpPr>
        <p:grpSpPr>
          <a:xfrm>
            <a:off x="2117967" y="1804760"/>
            <a:ext cx="6783493" cy="3275753"/>
            <a:chOff x="2856166" y="1624838"/>
            <a:chExt cx="5087620" cy="2456815"/>
          </a:xfrm>
        </p:grpSpPr>
        <p:sp>
          <p:nvSpPr>
            <p:cNvPr id="128" name="object 128"/>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29" name="object 129"/>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30" name="object 130"/>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31" name="object 131"/>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32" name="object 132"/>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33" name="object 133"/>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34" name="object 134"/>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35" name="object 135"/>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36" name="object 136"/>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37" name="object 137"/>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8" name="object 138"/>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9" name="object 139"/>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40" name="object 140"/>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41" name="object 141"/>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42" name="object 142"/>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43" name="object 143"/>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44" name="object 144"/>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45" name="object 145"/>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46" name="object 146"/>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47" name="object 147"/>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48" name="object 148"/>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49" name="object 149"/>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50" name="object 150"/>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51" name="object 151"/>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52" name="object 152"/>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53" name="object 153"/>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54" name="object 154"/>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55" name="object 155"/>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56" name="object 156"/>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57" name="object 157"/>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58" name="object 158"/>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59" name="object 159"/>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FFC000"/>
              </a:solidFill>
            </a:ln>
          </p:spPr>
          <p:txBody>
            <a:bodyPr wrap="square" lIns="0" tIns="0" rIns="0" bIns="0" rtlCol="0"/>
            <a:lstStyle/>
            <a:p>
              <a:endParaRPr sz="2400"/>
            </a:p>
          </p:txBody>
        </p:sp>
      </p:grpSp>
      <p:sp>
        <p:nvSpPr>
          <p:cNvPr id="160" name="object 160"/>
          <p:cNvSpPr txBox="1"/>
          <p:nvPr/>
        </p:nvSpPr>
        <p:spPr>
          <a:xfrm>
            <a:off x="9729082" y="3067767"/>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61" name="object 161"/>
          <p:cNvSpPr txBox="1"/>
          <p:nvPr/>
        </p:nvSpPr>
        <p:spPr>
          <a:xfrm>
            <a:off x="2154131" y="258079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62" name="object 162"/>
          <p:cNvSpPr txBox="1"/>
          <p:nvPr/>
        </p:nvSpPr>
        <p:spPr>
          <a:xfrm>
            <a:off x="2143451" y="284290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63" name="object 163"/>
          <p:cNvGrpSpPr/>
          <p:nvPr/>
        </p:nvGrpSpPr>
        <p:grpSpPr>
          <a:xfrm>
            <a:off x="1658735" y="1115826"/>
            <a:ext cx="7078980" cy="3941233"/>
            <a:chOff x="2511742" y="1108138"/>
            <a:chExt cx="5309235" cy="2955925"/>
          </a:xfrm>
        </p:grpSpPr>
        <p:sp>
          <p:nvSpPr>
            <p:cNvPr id="164" name="object 164"/>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65" name="object 165"/>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6" name="object 166"/>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67" name="object 167"/>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68" name="object 168"/>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9" name="object 169"/>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70" name="object 170"/>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71" name="object 171"/>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72" name="object 172"/>
            <p:cNvSpPr/>
            <p:nvPr/>
          </p:nvSpPr>
          <p:spPr>
            <a:xfrm>
              <a:off x="2681477" y="1218437"/>
              <a:ext cx="1583690" cy="9525"/>
            </a:xfrm>
            <a:custGeom>
              <a:avLst/>
              <a:gdLst/>
              <a:ahLst/>
              <a:cxnLst/>
              <a:rect l="l" t="t" r="r" b="b"/>
              <a:pathLst>
                <a:path w="1583689" h="9525">
                  <a:moveTo>
                    <a:pt x="1583436" y="9144"/>
                  </a:moveTo>
                  <a:lnTo>
                    <a:pt x="0" y="0"/>
                  </a:lnTo>
                </a:path>
              </a:pathLst>
            </a:custGeom>
            <a:ln w="28575">
              <a:solidFill>
                <a:srgbClr val="000000"/>
              </a:solidFill>
            </a:ln>
          </p:spPr>
          <p:txBody>
            <a:bodyPr wrap="square" lIns="0" tIns="0" rIns="0" bIns="0" rtlCol="0"/>
            <a:lstStyle/>
            <a:p>
              <a:endParaRPr sz="2400"/>
            </a:p>
          </p:txBody>
        </p:sp>
        <p:sp>
          <p:nvSpPr>
            <p:cNvPr id="173" name="object 173"/>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74" name="object 174"/>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75" name="object 175"/>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76" name="object 176"/>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77" name="object 177"/>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grpSp>
      <p:sp>
        <p:nvSpPr>
          <p:cNvPr id="178" name="object 178"/>
          <p:cNvSpPr txBox="1"/>
          <p:nvPr/>
        </p:nvSpPr>
        <p:spPr>
          <a:xfrm>
            <a:off x="2801220" y="2887874"/>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85" name="object 185"/>
          <p:cNvSpPr txBox="1">
            <a:spLocks noGrp="1"/>
          </p:cNvSpPr>
          <p:nvPr>
            <p:ph type="sldNum" sz="quarter" idx="7"/>
          </p:nvPr>
        </p:nvSpPr>
        <p:spPr>
          <a:xfrm>
            <a:off x="3925289" y="6309888"/>
            <a:ext cx="770889" cy="194945"/>
          </a:xfrm>
          <a:prstGeom prst="rect">
            <a:avLst/>
          </a:prstGeom>
        </p:spPr>
        <p:txBody>
          <a:bodyPr vert="horz" wrap="square" lIns="0" tIns="0" rIns="0" bIns="0" rtlCol="0">
            <a:spAutoFit/>
          </a:bodyPr>
          <a:lstStyle>
            <a:defPPr>
              <a:defRPr lang="en-US"/>
            </a:defPPr>
            <a:lvl1pPr marL="0" algn="l" defTabSz="914400" rtl="0" eaLnBrk="1" latinLnBrk="0" hangingPunct="1">
              <a:defRPr sz="1100" b="1" i="0" kern="1200">
                <a:solidFill>
                  <a:srgbClr val="FFC114"/>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5"/>
              </a:spcBef>
            </a:pPr>
            <a:r>
              <a:rPr lang="en-US" spc="-10"/>
              <a:t>RISC-V</a:t>
            </a:r>
            <a:r>
              <a:rPr lang="en-US" spc="-35"/>
              <a:t> </a:t>
            </a:r>
            <a:r>
              <a:rPr lang="en-US" spc="-55">
                <a:solidFill>
                  <a:srgbClr val="000000"/>
                </a:solidFill>
              </a:rPr>
              <a:t>(</a:t>
            </a:r>
            <a:fld id="{81D60167-4931-47E6-BA6A-407CBD079E47}" type="slidenum">
              <a:rPr spc="-55" smtClean="0">
                <a:solidFill>
                  <a:srgbClr val="000000"/>
                </a:solidFill>
              </a:rPr>
              <a:pPr marL="12700">
                <a:spcBef>
                  <a:spcPts val="45"/>
                </a:spcBef>
              </a:pPr>
              <a:t>54</a:t>
            </a:fld>
            <a:r>
              <a:rPr spc="-55">
                <a:solidFill>
                  <a:srgbClr val="000000"/>
                </a:solidFill>
              </a:rPr>
              <a:t>)</a:t>
            </a:r>
            <a:endParaRPr spc="-73" dirty="0">
              <a:solidFill>
                <a:srgbClr val="000000"/>
              </a:solidFill>
            </a:endParaRPr>
          </a:p>
        </p:txBody>
      </p:sp>
      <p:sp>
        <p:nvSpPr>
          <p:cNvPr id="179" name="object 179"/>
          <p:cNvSpPr txBox="1"/>
          <p:nvPr/>
        </p:nvSpPr>
        <p:spPr>
          <a:xfrm>
            <a:off x="1850257" y="5081458"/>
            <a:ext cx="1298787" cy="468632"/>
          </a:xfrm>
          <a:prstGeom prst="rect">
            <a:avLst/>
          </a:prstGeom>
        </p:spPr>
        <p:txBody>
          <a:bodyPr vert="horz" wrap="square" lIns="0" tIns="16933" rIns="0" bIns="0" rtlCol="0">
            <a:spAutoFit/>
          </a:bodyPr>
          <a:lstStyle/>
          <a:p>
            <a:pPr marL="16933" marR="6773">
              <a:spcBef>
                <a:spcPts val="133"/>
              </a:spcBef>
            </a:pPr>
            <a:r>
              <a:rPr sz="1467" b="1" dirty="0">
                <a:solidFill>
                  <a:srgbClr val="FFC000"/>
                </a:solidFill>
                <a:latin typeface="Calibri"/>
                <a:cs typeface="Calibri"/>
              </a:rPr>
              <a:t>PCSel= </a:t>
            </a:r>
            <a:r>
              <a:rPr sz="1467" b="1" spc="7" dirty="0">
                <a:solidFill>
                  <a:srgbClr val="FFC000"/>
                </a:solidFill>
                <a:latin typeface="Calibri"/>
                <a:cs typeface="Calibri"/>
              </a:rPr>
              <a:t> </a:t>
            </a:r>
            <a:r>
              <a:rPr sz="1467" b="1" spc="-7" dirty="0">
                <a:solidFill>
                  <a:srgbClr val="FFC000"/>
                </a:solidFill>
                <a:latin typeface="Calibri"/>
                <a:cs typeface="Calibri"/>
              </a:rPr>
              <a:t>taken/not</a:t>
            </a:r>
            <a:r>
              <a:rPr sz="1467" b="1" spc="-73" dirty="0">
                <a:solidFill>
                  <a:srgbClr val="FFC000"/>
                </a:solidFill>
                <a:latin typeface="Calibri"/>
                <a:cs typeface="Calibri"/>
              </a:rPr>
              <a:t> </a:t>
            </a:r>
            <a:r>
              <a:rPr sz="1467" b="1" spc="-7" dirty="0">
                <a:solidFill>
                  <a:srgbClr val="FFC000"/>
                </a:solidFill>
                <a:latin typeface="Calibri"/>
                <a:cs typeface="Calibri"/>
              </a:rPr>
              <a:t>taken</a:t>
            </a:r>
            <a:endParaRPr sz="1467">
              <a:latin typeface="Calibri"/>
              <a:cs typeface="Calibri"/>
            </a:endParaRPr>
          </a:p>
        </p:txBody>
      </p:sp>
      <p:sp>
        <p:nvSpPr>
          <p:cNvPr id="180" name="object 180"/>
          <p:cNvSpPr txBox="1"/>
          <p:nvPr/>
        </p:nvSpPr>
        <p:spPr>
          <a:xfrm>
            <a:off x="6620276" y="5077108"/>
            <a:ext cx="408093" cy="233397"/>
          </a:xfrm>
          <a:prstGeom prst="rect">
            <a:avLst/>
          </a:prstGeom>
        </p:spPr>
        <p:txBody>
          <a:bodyPr vert="horz" wrap="square" lIns="0" tIns="17780" rIns="0" bIns="0" rtlCol="0">
            <a:spAutoFit/>
          </a:bodyPr>
          <a:lstStyle/>
          <a:p>
            <a:pPr marL="16933">
              <a:spcBef>
                <a:spcPts val="140"/>
              </a:spcBef>
            </a:pPr>
            <a:r>
              <a:rPr sz="1400" b="1" spc="-7" dirty="0">
                <a:solidFill>
                  <a:srgbClr val="FFC000"/>
                </a:solidFill>
                <a:latin typeface="Calibri"/>
                <a:cs typeface="Calibri"/>
              </a:rPr>
              <a:t>Br</a:t>
            </a:r>
            <a:r>
              <a:rPr sz="1400" b="1" spc="-13" dirty="0">
                <a:solidFill>
                  <a:srgbClr val="FFC000"/>
                </a:solidFill>
                <a:latin typeface="Calibri"/>
                <a:cs typeface="Calibri"/>
              </a:rPr>
              <a:t>Un</a:t>
            </a:r>
            <a:endParaRPr sz="1400">
              <a:latin typeface="Calibri"/>
              <a:cs typeface="Calibri"/>
            </a:endParaRPr>
          </a:p>
        </p:txBody>
      </p:sp>
      <p:sp>
        <p:nvSpPr>
          <p:cNvPr id="181" name="object 181"/>
          <p:cNvSpPr txBox="1"/>
          <p:nvPr/>
        </p:nvSpPr>
        <p:spPr>
          <a:xfrm>
            <a:off x="6943934" y="5307307"/>
            <a:ext cx="1795780" cy="233397"/>
          </a:xfrm>
          <a:prstGeom prst="rect">
            <a:avLst/>
          </a:prstGeom>
        </p:spPr>
        <p:txBody>
          <a:bodyPr vert="horz" wrap="square" lIns="0" tIns="17780" rIns="0" bIns="0" rtlCol="0">
            <a:spAutoFit/>
          </a:bodyPr>
          <a:lstStyle/>
          <a:p>
            <a:pPr marL="16933">
              <a:spcBef>
                <a:spcPts val="140"/>
              </a:spcBef>
              <a:tabLst>
                <a:tab pos="1429138" algn="l"/>
              </a:tabLst>
            </a:pPr>
            <a:r>
              <a:rPr sz="1400" b="1" spc="-7" dirty="0">
                <a:solidFill>
                  <a:srgbClr val="FFC000"/>
                </a:solidFill>
                <a:latin typeface="Calibri"/>
                <a:cs typeface="Calibri"/>
              </a:rPr>
              <a:t>Br</a:t>
            </a:r>
            <a:r>
              <a:rPr sz="1400" b="1" dirty="0">
                <a:solidFill>
                  <a:srgbClr val="FFC000"/>
                </a:solidFill>
                <a:latin typeface="Calibri"/>
                <a:cs typeface="Calibri"/>
              </a:rPr>
              <a:t>Eq	</a:t>
            </a:r>
            <a:r>
              <a:rPr sz="1333" b="1" spc="-13" dirty="0">
                <a:latin typeface="Calibri"/>
                <a:cs typeface="Calibri"/>
              </a:rPr>
              <a:t>=</a:t>
            </a:r>
            <a:r>
              <a:rPr sz="1333" b="1" spc="-7"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82" name="object 182"/>
          <p:cNvSpPr txBox="1"/>
          <p:nvPr/>
        </p:nvSpPr>
        <p:spPr>
          <a:xfrm>
            <a:off x="7152897" y="5104076"/>
            <a:ext cx="1691640" cy="233397"/>
          </a:xfrm>
          <a:prstGeom prst="rect">
            <a:avLst/>
          </a:prstGeom>
        </p:spPr>
        <p:txBody>
          <a:bodyPr vert="horz" wrap="square" lIns="0" tIns="17780" rIns="0" bIns="0" rtlCol="0">
            <a:spAutoFit/>
          </a:bodyPr>
          <a:lstStyle/>
          <a:p>
            <a:pPr marL="50799">
              <a:spcBef>
                <a:spcPts val="140"/>
              </a:spcBef>
            </a:pPr>
            <a:r>
              <a:rPr sz="2100" b="1" spc="-9" baseline="2645" dirty="0">
                <a:solidFill>
                  <a:srgbClr val="FFC000"/>
                </a:solidFill>
                <a:latin typeface="Calibri"/>
                <a:cs typeface="Calibri"/>
              </a:rPr>
              <a:t>BrLT</a:t>
            </a:r>
            <a:r>
              <a:rPr sz="2100" b="1" spc="209" baseline="2645" dirty="0">
                <a:solidFill>
                  <a:srgbClr val="FFC000"/>
                </a:solidFill>
                <a:latin typeface="Calibri"/>
                <a:cs typeface="Calibri"/>
              </a:rPr>
              <a:t> </a:t>
            </a:r>
            <a:r>
              <a:rPr sz="2000" b="1" spc="-9" baseline="16666" dirty="0">
                <a:latin typeface="Calibri"/>
                <a:cs typeface="Calibri"/>
              </a:rPr>
              <a:t>Bsel</a:t>
            </a:r>
            <a:r>
              <a:rPr sz="2000" b="1" spc="239" baseline="16666" dirty="0">
                <a:latin typeface="Calibri"/>
                <a:cs typeface="Calibri"/>
              </a:rPr>
              <a:t> </a:t>
            </a:r>
            <a:r>
              <a:rPr sz="2000" b="1" spc="-9" baseline="16666" dirty="0">
                <a:solidFill>
                  <a:srgbClr val="FFC000"/>
                </a:solidFill>
                <a:latin typeface="Calibri"/>
                <a:cs typeface="Calibri"/>
              </a:rPr>
              <a:t>Asel</a:t>
            </a:r>
            <a:r>
              <a:rPr sz="2000" b="1" spc="329" baseline="16666" dirty="0">
                <a:solidFill>
                  <a:srgbClr val="FFC000"/>
                </a:solidFill>
                <a:latin typeface="Calibri"/>
                <a:cs typeface="Calibri"/>
              </a:rPr>
              <a:t> </a:t>
            </a:r>
            <a:r>
              <a:rPr sz="1333" b="1" spc="-13" dirty="0">
                <a:latin typeface="Calibri"/>
                <a:cs typeface="Calibri"/>
              </a:rPr>
              <a:t>ALUSel</a:t>
            </a:r>
            <a:endParaRPr sz="1333">
              <a:latin typeface="Calibri"/>
              <a:cs typeface="Calibri"/>
            </a:endParaRPr>
          </a:p>
        </p:txBody>
      </p:sp>
      <p:sp>
        <p:nvSpPr>
          <p:cNvPr id="183" name="object 183"/>
          <p:cNvSpPr txBox="1"/>
          <p:nvPr/>
        </p:nvSpPr>
        <p:spPr>
          <a:xfrm>
            <a:off x="7631968" y="5270422"/>
            <a:ext cx="494453" cy="221428"/>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=1</a:t>
            </a:r>
            <a:r>
              <a:rPr sz="1333" b="1" spc="553" dirty="0">
                <a:latin typeface="Calibri"/>
                <a:cs typeface="Calibri"/>
              </a:rPr>
              <a:t> </a:t>
            </a:r>
            <a:r>
              <a:rPr sz="2000" b="1" spc="-20" baseline="2777" dirty="0">
                <a:solidFill>
                  <a:srgbClr val="FFC000"/>
                </a:solidFill>
                <a:latin typeface="Calibri"/>
                <a:cs typeface="Calibri"/>
              </a:rPr>
              <a:t>=1</a:t>
            </a:r>
            <a:endParaRPr sz="2000" baseline="2777">
              <a:latin typeface="Calibri"/>
              <a:cs typeface="Calibri"/>
            </a:endParaRPr>
          </a:p>
        </p:txBody>
      </p:sp>
      <p:sp>
        <p:nvSpPr>
          <p:cNvPr id="186" name="Date Placeholder 185">
            <a:extLst>
              <a:ext uri="{FF2B5EF4-FFF2-40B4-BE49-F238E27FC236}">
                <a16:creationId xmlns:a16="http://schemas.microsoft.com/office/drawing/2014/main" id="{FFDEA543-6CBC-4339-81FE-80ADF12ACC4B}"/>
              </a:ext>
            </a:extLst>
          </p:cNvPr>
          <p:cNvSpPr>
            <a:spLocks noGrp="1"/>
          </p:cNvSpPr>
          <p:nvPr>
            <p:ph type="dt" sz="half" idx="10"/>
          </p:nvPr>
        </p:nvSpPr>
        <p:spPr/>
        <p:txBody>
          <a:bodyPr/>
          <a:lstStyle/>
          <a:p>
            <a:fld id="{8379644A-2FAC-4977-ABD4-DF3004785703}" type="datetime1">
              <a:rPr lang="en-US" smtClean="0"/>
              <a:t>5/11/2024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611" y="0"/>
            <a:ext cx="12192000" cy="1505525"/>
          </a:xfrm>
          <a:prstGeom prst="rect">
            <a:avLst/>
          </a:prstGeom>
        </p:spPr>
      </p:pic>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3"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4" cstate="print"/>
          <a:stretch>
            <a:fillRect/>
          </a:stretch>
        </p:blipFill>
        <p:spPr>
          <a:xfrm>
            <a:off x="3017519" y="6376089"/>
            <a:ext cx="1262831" cy="388361"/>
          </a:xfrm>
          <a:prstGeom prst="rect">
            <a:avLst/>
          </a:prstGeom>
        </p:spPr>
      </p:pic>
      <p:sp>
        <p:nvSpPr>
          <p:cNvPr id="9" name="object 9"/>
          <p:cNvSpPr txBox="1">
            <a:spLocks noGrp="1"/>
          </p:cNvSpPr>
          <p:nvPr>
            <p:ph type="title"/>
          </p:nvPr>
        </p:nvSpPr>
        <p:spPr>
          <a:xfrm>
            <a:off x="1274830" y="108780"/>
            <a:ext cx="4352713" cy="695062"/>
          </a:xfrm>
          <a:prstGeom prst="rect">
            <a:avLst/>
          </a:prstGeom>
        </p:spPr>
        <p:txBody>
          <a:bodyPr vert="horz" wrap="square" lIns="0" tIns="17780" rIns="0" bIns="0" rtlCol="0" anchor="ctr">
            <a:spAutoFit/>
          </a:bodyPr>
          <a:lstStyle/>
          <a:p>
            <a:pPr marL="16933">
              <a:lnSpc>
                <a:spcPct val="100000"/>
              </a:lnSpc>
              <a:spcBef>
                <a:spcPts val="140"/>
              </a:spcBef>
            </a:pPr>
            <a:r>
              <a:rPr spc="-100" dirty="0"/>
              <a:t>B</a:t>
            </a:r>
            <a:r>
              <a:rPr spc="-287" dirty="0"/>
              <a:t>r</a:t>
            </a:r>
            <a:r>
              <a:rPr spc="40" dirty="0"/>
              <a:t>a</a:t>
            </a:r>
            <a:r>
              <a:rPr spc="-207" dirty="0"/>
              <a:t>n</a:t>
            </a:r>
            <a:r>
              <a:rPr spc="-227" dirty="0"/>
              <a:t>c</a:t>
            </a:r>
            <a:r>
              <a:rPr dirty="0"/>
              <a:t>h</a:t>
            </a:r>
            <a:r>
              <a:rPr spc="-507" dirty="0"/>
              <a:t> </a:t>
            </a:r>
            <a:r>
              <a:rPr spc="-287" dirty="0"/>
              <a:t>C</a:t>
            </a:r>
            <a:r>
              <a:rPr spc="-140" dirty="0"/>
              <a:t>om</a:t>
            </a:r>
            <a:r>
              <a:rPr spc="-147" dirty="0"/>
              <a:t>p</a:t>
            </a:r>
            <a:r>
              <a:rPr spc="40" dirty="0"/>
              <a:t>a</a:t>
            </a:r>
            <a:r>
              <a:rPr spc="-300" dirty="0"/>
              <a:t>r</a:t>
            </a:r>
            <a:r>
              <a:rPr spc="7" dirty="0"/>
              <a:t>a</a:t>
            </a:r>
            <a:r>
              <a:rPr spc="-367" dirty="0"/>
              <a:t>t</a:t>
            </a:r>
            <a:r>
              <a:rPr spc="-193" dirty="0"/>
              <a:t>or</a:t>
            </a:r>
          </a:p>
        </p:txBody>
      </p:sp>
      <p:graphicFrame>
        <p:nvGraphicFramePr>
          <p:cNvPr id="10" name="object 10"/>
          <p:cNvGraphicFramePr>
            <a:graphicFrameLocks noGrp="1"/>
          </p:cNvGraphicFramePr>
          <p:nvPr/>
        </p:nvGraphicFramePr>
        <p:xfrm>
          <a:off x="6684434" y="1533030"/>
          <a:ext cx="3515361" cy="1364042"/>
        </p:xfrm>
        <a:graphic>
          <a:graphicData uri="http://schemas.openxmlformats.org/drawingml/2006/table">
            <a:tbl>
              <a:tblPr firstRow="1" bandRow="1">
                <a:tableStyleId>{2D5ABB26-0587-4C30-8999-92F81FD0307C}</a:tableStyleId>
              </a:tblPr>
              <a:tblGrid>
                <a:gridCol w="1382607">
                  <a:extLst>
                    <a:ext uri="{9D8B030D-6E8A-4147-A177-3AD203B41FA5}">
                      <a16:colId xmlns:a16="http://schemas.microsoft.com/office/drawing/2014/main" val="20000"/>
                    </a:ext>
                  </a:extLst>
                </a:gridCol>
                <a:gridCol w="493607">
                  <a:extLst>
                    <a:ext uri="{9D8B030D-6E8A-4147-A177-3AD203B41FA5}">
                      <a16:colId xmlns:a16="http://schemas.microsoft.com/office/drawing/2014/main" val="20001"/>
                    </a:ext>
                  </a:extLst>
                </a:gridCol>
                <a:gridCol w="1639147">
                  <a:extLst>
                    <a:ext uri="{9D8B030D-6E8A-4147-A177-3AD203B41FA5}">
                      <a16:colId xmlns:a16="http://schemas.microsoft.com/office/drawing/2014/main" val="20002"/>
                    </a:ext>
                  </a:extLst>
                </a:gridCol>
              </a:tblGrid>
              <a:tr h="685377">
                <a:tc>
                  <a:txBody>
                    <a:bodyPr/>
                    <a:lstStyle/>
                    <a:p>
                      <a:pPr marL="214629" indent="-182880">
                        <a:lnSpc>
                          <a:spcPts val="2620"/>
                        </a:lnSpc>
                        <a:buFont typeface="Times New Roman"/>
                        <a:buChar char="•"/>
                        <a:tabLst>
                          <a:tab pos="214629" algn="l"/>
                        </a:tabLst>
                      </a:pPr>
                      <a:r>
                        <a:rPr sz="3200" b="1" spc="-5" dirty="0">
                          <a:latin typeface="Courier New"/>
                          <a:cs typeface="Courier New"/>
                        </a:rPr>
                        <a:t>BrEq</a:t>
                      </a:r>
                      <a:endParaRPr sz="3200">
                        <a:latin typeface="Courier New"/>
                        <a:cs typeface="Courier New"/>
                      </a:endParaRPr>
                    </a:p>
                  </a:txBody>
                  <a:tcPr marL="0" marR="0" marT="0" marB="0"/>
                </a:tc>
                <a:tc>
                  <a:txBody>
                    <a:bodyPr/>
                    <a:lstStyle/>
                    <a:p>
                      <a:pPr marL="3810" algn="ctr">
                        <a:lnSpc>
                          <a:spcPts val="2640"/>
                        </a:lnSpc>
                      </a:pPr>
                      <a:r>
                        <a:rPr sz="3300" b="1" dirty="0">
                          <a:latin typeface="Courier New"/>
                          <a:cs typeface="Courier New"/>
                        </a:rPr>
                        <a:t>=</a:t>
                      </a:r>
                      <a:endParaRPr sz="3300">
                        <a:latin typeface="Courier New"/>
                        <a:cs typeface="Courier New"/>
                      </a:endParaRPr>
                    </a:p>
                  </a:txBody>
                  <a:tcPr marL="0" marR="0" marT="0" marB="0"/>
                </a:tc>
                <a:tc>
                  <a:txBody>
                    <a:bodyPr/>
                    <a:lstStyle/>
                    <a:p>
                      <a:pPr marL="107314">
                        <a:lnSpc>
                          <a:spcPts val="2640"/>
                        </a:lnSpc>
                      </a:pPr>
                      <a:r>
                        <a:rPr sz="3300" b="1" spc="10" dirty="0">
                          <a:latin typeface="Courier New"/>
                          <a:cs typeface="Courier New"/>
                        </a:rPr>
                        <a:t>1</a:t>
                      </a:r>
                      <a:r>
                        <a:rPr sz="3300" b="1" spc="10" dirty="0">
                          <a:latin typeface="Calibri"/>
                          <a:cs typeface="Calibri"/>
                        </a:rPr>
                        <a:t>,</a:t>
                      </a:r>
                      <a:r>
                        <a:rPr sz="3300" b="1" spc="-30" dirty="0">
                          <a:latin typeface="Calibri"/>
                          <a:cs typeface="Calibri"/>
                        </a:rPr>
                        <a:t> </a:t>
                      </a:r>
                      <a:r>
                        <a:rPr sz="3300" dirty="0">
                          <a:latin typeface="Calibri"/>
                          <a:cs typeface="Calibri"/>
                        </a:rPr>
                        <a:t>if</a:t>
                      </a:r>
                      <a:r>
                        <a:rPr sz="3300" spc="-15" dirty="0">
                          <a:latin typeface="Calibri"/>
                          <a:cs typeface="Calibri"/>
                        </a:rPr>
                        <a:t> </a:t>
                      </a:r>
                      <a:r>
                        <a:rPr sz="3200" dirty="0">
                          <a:latin typeface="Calibri"/>
                          <a:cs typeface="Calibri"/>
                        </a:rPr>
                        <a:t>A=B</a:t>
                      </a:r>
                      <a:endParaRPr sz="3200">
                        <a:latin typeface="Calibri"/>
                        <a:cs typeface="Calibri"/>
                      </a:endParaRPr>
                    </a:p>
                  </a:txBody>
                  <a:tcPr marL="0" marR="0" marT="0" marB="0"/>
                </a:tc>
                <a:extLst>
                  <a:ext uri="{0D108BD9-81ED-4DB2-BD59-A6C34878D82A}">
                    <a16:rowId xmlns:a16="http://schemas.microsoft.com/office/drawing/2014/main" val="10000"/>
                  </a:ext>
                </a:extLst>
              </a:tr>
              <a:tr h="678665">
                <a:tc>
                  <a:txBody>
                    <a:bodyPr/>
                    <a:lstStyle/>
                    <a:p>
                      <a:pPr marL="214629" indent="-182880">
                        <a:lnSpc>
                          <a:spcPct val="100000"/>
                        </a:lnSpc>
                        <a:spcBef>
                          <a:spcPts val="885"/>
                        </a:spcBef>
                        <a:buFont typeface="Times New Roman"/>
                        <a:buChar char="•"/>
                        <a:tabLst>
                          <a:tab pos="214629" algn="l"/>
                        </a:tabLst>
                      </a:pPr>
                      <a:r>
                        <a:rPr sz="3200" b="1" spc="-5" dirty="0">
                          <a:latin typeface="Courier New"/>
                          <a:cs typeface="Courier New"/>
                        </a:rPr>
                        <a:t>BrLT</a:t>
                      </a:r>
                      <a:endParaRPr sz="3200">
                        <a:latin typeface="Courier New"/>
                        <a:cs typeface="Courier New"/>
                      </a:endParaRPr>
                    </a:p>
                  </a:txBody>
                  <a:tcPr marL="0" marR="0" marT="149860" marB="0"/>
                </a:tc>
                <a:tc>
                  <a:txBody>
                    <a:bodyPr/>
                    <a:lstStyle/>
                    <a:p>
                      <a:pPr algn="ctr">
                        <a:lnSpc>
                          <a:spcPct val="100000"/>
                        </a:lnSpc>
                        <a:spcBef>
                          <a:spcPts val="885"/>
                        </a:spcBef>
                      </a:pPr>
                      <a:r>
                        <a:rPr sz="3200" b="1" dirty="0">
                          <a:latin typeface="Courier New"/>
                          <a:cs typeface="Courier New"/>
                        </a:rPr>
                        <a:t>=</a:t>
                      </a:r>
                      <a:endParaRPr sz="3200">
                        <a:latin typeface="Courier New"/>
                        <a:cs typeface="Courier New"/>
                      </a:endParaRPr>
                    </a:p>
                  </a:txBody>
                  <a:tcPr marL="0" marR="0" marT="149860" marB="0"/>
                </a:tc>
                <a:tc>
                  <a:txBody>
                    <a:bodyPr/>
                    <a:lstStyle/>
                    <a:p>
                      <a:pPr marL="86360">
                        <a:lnSpc>
                          <a:spcPct val="100000"/>
                        </a:lnSpc>
                        <a:spcBef>
                          <a:spcPts val="885"/>
                        </a:spcBef>
                      </a:pPr>
                      <a:r>
                        <a:rPr sz="3200" b="1" spc="-5" dirty="0">
                          <a:latin typeface="Courier New"/>
                          <a:cs typeface="Courier New"/>
                        </a:rPr>
                        <a:t>1</a:t>
                      </a:r>
                      <a:r>
                        <a:rPr sz="3200" spc="-5" dirty="0">
                          <a:latin typeface="Calibri"/>
                          <a:cs typeface="Calibri"/>
                        </a:rPr>
                        <a:t>,</a:t>
                      </a:r>
                      <a:r>
                        <a:rPr sz="3200" spc="-45" dirty="0">
                          <a:latin typeface="Calibri"/>
                          <a:cs typeface="Calibri"/>
                        </a:rPr>
                        <a:t> </a:t>
                      </a:r>
                      <a:r>
                        <a:rPr sz="3200" dirty="0">
                          <a:latin typeface="Calibri"/>
                          <a:cs typeface="Calibri"/>
                        </a:rPr>
                        <a:t>if</a:t>
                      </a:r>
                      <a:r>
                        <a:rPr sz="3200" spc="-30" dirty="0">
                          <a:latin typeface="Calibri"/>
                          <a:cs typeface="Calibri"/>
                        </a:rPr>
                        <a:t> </a:t>
                      </a:r>
                      <a:r>
                        <a:rPr sz="3200" dirty="0">
                          <a:latin typeface="Calibri"/>
                          <a:cs typeface="Calibri"/>
                        </a:rPr>
                        <a:t>A&lt;B</a:t>
                      </a:r>
                      <a:endParaRPr sz="3200">
                        <a:latin typeface="Calibri"/>
                        <a:cs typeface="Calibri"/>
                      </a:endParaRPr>
                    </a:p>
                  </a:txBody>
                  <a:tcPr marL="0" marR="0" marT="149860" marB="0"/>
                </a:tc>
                <a:extLst>
                  <a:ext uri="{0D108BD9-81ED-4DB2-BD59-A6C34878D82A}">
                    <a16:rowId xmlns:a16="http://schemas.microsoft.com/office/drawing/2014/main" val="10001"/>
                  </a:ext>
                </a:extLst>
              </a:tr>
            </a:tbl>
          </a:graphicData>
        </a:graphic>
      </p:graphicFrame>
      <p:sp>
        <p:nvSpPr>
          <p:cNvPr id="11" name="object 11"/>
          <p:cNvSpPr txBox="1"/>
          <p:nvPr/>
        </p:nvSpPr>
        <p:spPr>
          <a:xfrm>
            <a:off x="6709834" y="3241717"/>
            <a:ext cx="4807372" cy="1274409"/>
          </a:xfrm>
          <a:prstGeom prst="rect">
            <a:avLst/>
          </a:prstGeom>
        </p:spPr>
        <p:txBody>
          <a:bodyPr vert="horz" wrap="square" lIns="0" tIns="135467" rIns="0" bIns="0" rtlCol="0">
            <a:spAutoFit/>
          </a:bodyPr>
          <a:lstStyle/>
          <a:p>
            <a:pPr marL="259920" marR="6773" indent="-243834">
              <a:lnSpc>
                <a:spcPct val="75600"/>
              </a:lnSpc>
              <a:spcBef>
                <a:spcPts val="1067"/>
              </a:spcBef>
              <a:buFont typeface="Times New Roman"/>
              <a:buChar char="•"/>
              <a:tabLst>
                <a:tab pos="260767" algn="l"/>
              </a:tabLst>
            </a:pPr>
            <a:r>
              <a:rPr sz="3200" b="1" spc="-7" dirty="0">
                <a:latin typeface="Courier New"/>
                <a:cs typeface="Courier New"/>
              </a:rPr>
              <a:t>BrUn</a:t>
            </a:r>
            <a:r>
              <a:rPr sz="3200" b="1" spc="-67" dirty="0">
                <a:latin typeface="Courier New"/>
                <a:cs typeface="Courier New"/>
              </a:rPr>
              <a:t> </a:t>
            </a:r>
            <a:r>
              <a:rPr sz="3200" dirty="0">
                <a:latin typeface="Calibri"/>
                <a:cs typeface="Calibri"/>
              </a:rPr>
              <a:t>=</a:t>
            </a:r>
            <a:r>
              <a:rPr sz="3200" spc="-13" dirty="0">
                <a:latin typeface="Calibri"/>
                <a:cs typeface="Calibri"/>
              </a:rPr>
              <a:t> </a:t>
            </a:r>
            <a:r>
              <a:rPr sz="3200" dirty="0">
                <a:latin typeface="Calibri"/>
                <a:cs typeface="Calibri"/>
              </a:rPr>
              <a:t>1</a:t>
            </a:r>
            <a:r>
              <a:rPr sz="3200" spc="13" dirty="0">
                <a:latin typeface="Calibri"/>
                <a:cs typeface="Calibri"/>
              </a:rPr>
              <a:t> </a:t>
            </a:r>
            <a:r>
              <a:rPr sz="3200" dirty="0">
                <a:latin typeface="Calibri"/>
                <a:cs typeface="Calibri"/>
              </a:rPr>
              <a:t>selects</a:t>
            </a:r>
            <a:r>
              <a:rPr sz="3200" spc="-40" dirty="0">
                <a:latin typeface="Calibri"/>
                <a:cs typeface="Calibri"/>
              </a:rPr>
              <a:t> </a:t>
            </a:r>
            <a:r>
              <a:rPr sz="3200" spc="-7" dirty="0">
                <a:latin typeface="Calibri"/>
                <a:cs typeface="Calibri"/>
              </a:rPr>
              <a:t>unsigned </a:t>
            </a:r>
            <a:r>
              <a:rPr sz="3200" spc="-707" dirty="0">
                <a:latin typeface="Calibri"/>
                <a:cs typeface="Calibri"/>
              </a:rPr>
              <a:t> </a:t>
            </a:r>
            <a:r>
              <a:rPr sz="3200" spc="-7" dirty="0">
                <a:latin typeface="Calibri"/>
                <a:cs typeface="Calibri"/>
              </a:rPr>
              <a:t>comparison for </a:t>
            </a:r>
            <a:r>
              <a:rPr sz="3200" b="1" spc="-7" dirty="0">
                <a:latin typeface="Courier New"/>
                <a:cs typeface="Courier New"/>
              </a:rPr>
              <a:t>BrLT</a:t>
            </a:r>
            <a:r>
              <a:rPr sz="3200" b="1" spc="-7" dirty="0">
                <a:latin typeface="Calibri"/>
                <a:cs typeface="Calibri"/>
              </a:rPr>
              <a:t>, </a:t>
            </a:r>
            <a:r>
              <a:rPr sz="3200" b="1" dirty="0">
                <a:latin typeface="Calibri"/>
                <a:cs typeface="Calibri"/>
              </a:rPr>
              <a:t> </a:t>
            </a:r>
            <a:r>
              <a:rPr sz="3200" spc="-7" dirty="0">
                <a:latin typeface="Calibri"/>
                <a:cs typeface="Calibri"/>
              </a:rPr>
              <a:t>0=signed</a:t>
            </a:r>
            <a:endParaRPr sz="3200">
              <a:latin typeface="Calibri"/>
              <a:cs typeface="Calibri"/>
            </a:endParaRPr>
          </a:p>
        </p:txBody>
      </p:sp>
      <p:sp>
        <p:nvSpPr>
          <p:cNvPr id="12" name="object 12"/>
          <p:cNvSpPr txBox="1"/>
          <p:nvPr/>
        </p:nvSpPr>
        <p:spPr>
          <a:xfrm>
            <a:off x="6709833" y="4842934"/>
            <a:ext cx="4656667" cy="535125"/>
          </a:xfrm>
          <a:prstGeom prst="rect">
            <a:avLst/>
          </a:prstGeom>
        </p:spPr>
        <p:txBody>
          <a:bodyPr vert="horz" wrap="square" lIns="0" tIns="22013" rIns="0" bIns="0" rtlCol="0">
            <a:spAutoFit/>
          </a:bodyPr>
          <a:lstStyle/>
          <a:p>
            <a:pPr marL="16933">
              <a:spcBef>
                <a:spcPts val="173"/>
              </a:spcBef>
            </a:pPr>
            <a:r>
              <a:rPr sz="3333" b="1" spc="20" dirty="0">
                <a:latin typeface="Courier New"/>
                <a:cs typeface="Courier New"/>
              </a:rPr>
              <a:t>BGE</a:t>
            </a:r>
            <a:r>
              <a:rPr sz="3333" b="1" spc="-1233" dirty="0">
                <a:latin typeface="Courier New"/>
                <a:cs typeface="Courier New"/>
              </a:rPr>
              <a:t> </a:t>
            </a:r>
            <a:r>
              <a:rPr sz="3333" spc="20" dirty="0">
                <a:latin typeface="Calibri"/>
                <a:cs typeface="Calibri"/>
              </a:rPr>
              <a:t>bran</a:t>
            </a:r>
            <a:r>
              <a:rPr sz="3333" spc="7" dirty="0">
                <a:latin typeface="Calibri"/>
                <a:cs typeface="Calibri"/>
              </a:rPr>
              <a:t>c</a:t>
            </a:r>
            <a:r>
              <a:rPr sz="3333" spc="13" dirty="0">
                <a:latin typeface="Calibri"/>
                <a:cs typeface="Calibri"/>
              </a:rPr>
              <a:t>h:</a:t>
            </a:r>
            <a:r>
              <a:rPr sz="3333" spc="-13" dirty="0">
                <a:latin typeface="Calibri"/>
                <a:cs typeface="Calibri"/>
              </a:rPr>
              <a:t> </a:t>
            </a:r>
            <a:r>
              <a:rPr sz="3333" spc="20" dirty="0">
                <a:latin typeface="Calibri"/>
                <a:cs typeface="Calibri"/>
              </a:rPr>
              <a:t>A</a:t>
            </a:r>
            <a:r>
              <a:rPr sz="3333" spc="7" dirty="0">
                <a:latin typeface="Calibri"/>
                <a:cs typeface="Calibri"/>
              </a:rPr>
              <a:t> </a:t>
            </a:r>
            <a:r>
              <a:rPr sz="3333" spc="13" dirty="0">
                <a:latin typeface="Calibri"/>
                <a:cs typeface="Calibri"/>
              </a:rPr>
              <a:t>&gt;</a:t>
            </a:r>
            <a:r>
              <a:rPr sz="3333" spc="20" dirty="0">
                <a:latin typeface="Calibri"/>
                <a:cs typeface="Calibri"/>
              </a:rPr>
              <a:t>=</a:t>
            </a:r>
            <a:r>
              <a:rPr sz="3333" spc="7" dirty="0">
                <a:latin typeface="Calibri"/>
                <a:cs typeface="Calibri"/>
              </a:rPr>
              <a:t> </a:t>
            </a:r>
            <a:r>
              <a:rPr sz="3333" spc="13" dirty="0">
                <a:latin typeface="Calibri"/>
                <a:cs typeface="Calibri"/>
              </a:rPr>
              <a:t>B, </a:t>
            </a:r>
            <a:r>
              <a:rPr sz="3333" dirty="0">
                <a:latin typeface="Calibri"/>
                <a:cs typeface="Calibri"/>
              </a:rPr>
              <a:t>i</a:t>
            </a:r>
            <a:r>
              <a:rPr sz="3333" spc="7" dirty="0">
                <a:latin typeface="Calibri"/>
                <a:cs typeface="Calibri"/>
              </a:rPr>
              <a:t>f</a:t>
            </a:r>
            <a:r>
              <a:rPr sz="3333" dirty="0">
                <a:latin typeface="Calibri"/>
                <a:cs typeface="Calibri"/>
              </a:rPr>
              <a:t> </a:t>
            </a:r>
            <a:r>
              <a:rPr sz="3333" spc="13" dirty="0">
                <a:latin typeface="Calibri"/>
                <a:cs typeface="Calibri"/>
              </a:rPr>
              <a:t>A&lt;B</a:t>
            </a:r>
            <a:endParaRPr sz="3333">
              <a:latin typeface="Calibri"/>
              <a:cs typeface="Calibri"/>
            </a:endParaRPr>
          </a:p>
        </p:txBody>
      </p:sp>
      <p:sp>
        <p:nvSpPr>
          <p:cNvPr id="13" name="object 13"/>
          <p:cNvSpPr txBox="1"/>
          <p:nvPr/>
        </p:nvSpPr>
        <p:spPr>
          <a:xfrm>
            <a:off x="6709833" y="5747173"/>
            <a:ext cx="2208952" cy="509541"/>
          </a:xfrm>
          <a:prstGeom prst="rect">
            <a:avLst/>
          </a:prstGeom>
        </p:spPr>
        <p:txBody>
          <a:bodyPr vert="horz" wrap="square" lIns="0" tIns="16933" rIns="0" bIns="0" rtlCol="0">
            <a:spAutoFit/>
          </a:bodyPr>
          <a:lstStyle/>
          <a:p>
            <a:pPr marL="16933">
              <a:spcBef>
                <a:spcPts val="133"/>
              </a:spcBef>
              <a:tabLst>
                <a:tab pos="857652" algn="l"/>
              </a:tabLst>
            </a:pPr>
            <a:r>
              <a:rPr sz="3200" dirty="0">
                <a:latin typeface="Calibri"/>
                <a:cs typeface="Calibri"/>
              </a:rPr>
              <a:t>A&lt;B	=</a:t>
            </a:r>
            <a:r>
              <a:rPr sz="3200" spc="-127" dirty="0">
                <a:latin typeface="Calibri"/>
                <a:cs typeface="Calibri"/>
              </a:rPr>
              <a:t> </a:t>
            </a:r>
            <a:r>
              <a:rPr sz="3200" dirty="0">
                <a:latin typeface="Calibri"/>
                <a:cs typeface="Calibri"/>
              </a:rPr>
              <a:t>!(A&lt;B)</a:t>
            </a:r>
            <a:endParaRPr sz="3200">
              <a:latin typeface="Calibri"/>
              <a:cs typeface="Calibri"/>
            </a:endParaRPr>
          </a:p>
        </p:txBody>
      </p:sp>
      <p:sp>
        <p:nvSpPr>
          <p:cNvPr id="14" name="object 14"/>
          <p:cNvSpPr/>
          <p:nvPr/>
        </p:nvSpPr>
        <p:spPr>
          <a:xfrm>
            <a:off x="4058919" y="1994407"/>
            <a:ext cx="711200" cy="1016000"/>
          </a:xfrm>
          <a:custGeom>
            <a:avLst/>
            <a:gdLst/>
            <a:ahLst/>
            <a:cxnLst/>
            <a:rect l="l" t="t" r="r" b="b"/>
            <a:pathLst>
              <a:path w="533400" h="762000">
                <a:moveTo>
                  <a:pt x="0" y="0"/>
                </a:moveTo>
                <a:lnTo>
                  <a:pt x="533400" y="163525"/>
                </a:lnTo>
                <a:lnTo>
                  <a:pt x="533400" y="598474"/>
                </a:lnTo>
                <a:lnTo>
                  <a:pt x="0" y="762000"/>
                </a:lnTo>
                <a:lnTo>
                  <a:pt x="0" y="0"/>
                </a:lnTo>
                <a:close/>
              </a:path>
            </a:pathLst>
          </a:custGeom>
          <a:ln w="28575">
            <a:solidFill>
              <a:srgbClr val="000000"/>
            </a:solidFill>
          </a:ln>
        </p:spPr>
        <p:txBody>
          <a:bodyPr wrap="square" lIns="0" tIns="0" rIns="0" bIns="0" rtlCol="0"/>
          <a:lstStyle/>
          <a:p>
            <a:endParaRPr sz="2400"/>
          </a:p>
        </p:txBody>
      </p:sp>
      <p:sp>
        <p:nvSpPr>
          <p:cNvPr id="15" name="object 15"/>
          <p:cNvSpPr txBox="1"/>
          <p:nvPr/>
        </p:nvSpPr>
        <p:spPr>
          <a:xfrm>
            <a:off x="4067386" y="2272708"/>
            <a:ext cx="690879" cy="465256"/>
          </a:xfrm>
          <a:prstGeom prst="rect">
            <a:avLst/>
          </a:prstGeom>
        </p:spPr>
        <p:txBody>
          <a:bodyPr vert="horz" wrap="square" lIns="0" tIns="15240" rIns="0" bIns="0" rtlCol="0">
            <a:spAutoFit/>
          </a:bodyPr>
          <a:lstStyle/>
          <a:p>
            <a:pPr marL="16933" marR="6773">
              <a:lnSpc>
                <a:spcPct val="102699"/>
              </a:lnSpc>
              <a:spcBef>
                <a:spcPts val="120"/>
              </a:spcBef>
            </a:pPr>
            <a:r>
              <a:rPr sz="1467" b="1" spc="27" dirty="0">
                <a:latin typeface="Arial"/>
                <a:cs typeface="Arial"/>
              </a:rPr>
              <a:t>B</a:t>
            </a:r>
            <a:r>
              <a:rPr sz="1467" b="1" spc="20" dirty="0">
                <a:latin typeface="Arial"/>
                <a:cs typeface="Arial"/>
              </a:rPr>
              <a:t>r</a:t>
            </a:r>
            <a:r>
              <a:rPr sz="1467" b="1" spc="13" dirty="0">
                <a:latin typeface="Arial"/>
                <a:cs typeface="Arial"/>
              </a:rPr>
              <a:t>a</a:t>
            </a:r>
            <a:r>
              <a:rPr sz="1467" b="1" spc="7" dirty="0">
                <a:latin typeface="Arial"/>
                <a:cs typeface="Arial"/>
              </a:rPr>
              <a:t>nch  </a:t>
            </a:r>
            <a:r>
              <a:rPr sz="1467" b="1" spc="20" dirty="0">
                <a:latin typeface="Arial"/>
                <a:cs typeface="Arial"/>
              </a:rPr>
              <a:t>Comp</a:t>
            </a:r>
            <a:endParaRPr sz="1467">
              <a:latin typeface="Arial"/>
              <a:cs typeface="Arial"/>
            </a:endParaRPr>
          </a:p>
        </p:txBody>
      </p:sp>
      <p:grpSp>
        <p:nvGrpSpPr>
          <p:cNvPr id="16" name="object 16"/>
          <p:cNvGrpSpPr/>
          <p:nvPr/>
        </p:nvGrpSpPr>
        <p:grpSpPr>
          <a:xfrm>
            <a:off x="3545839" y="2234816"/>
            <a:ext cx="1104053" cy="2447713"/>
            <a:chOff x="2659379" y="1676111"/>
            <a:chExt cx="828040" cy="1835785"/>
          </a:xfrm>
        </p:grpSpPr>
        <p:sp>
          <p:nvSpPr>
            <p:cNvPr id="17" name="object 17"/>
            <p:cNvSpPr/>
            <p:nvPr/>
          </p:nvSpPr>
          <p:spPr>
            <a:xfrm>
              <a:off x="3306648" y="2178557"/>
              <a:ext cx="6350" cy="1247140"/>
            </a:xfrm>
            <a:custGeom>
              <a:avLst/>
              <a:gdLst/>
              <a:ahLst/>
              <a:cxnLst/>
              <a:rect l="l" t="t" r="r" b="b"/>
              <a:pathLst>
                <a:path w="6350" h="1247139">
                  <a:moveTo>
                    <a:pt x="5765" y="0"/>
                  </a:moveTo>
                  <a:lnTo>
                    <a:pt x="0" y="1246822"/>
                  </a:lnTo>
                </a:path>
              </a:pathLst>
            </a:custGeom>
            <a:ln w="28575">
              <a:solidFill>
                <a:srgbClr val="000000"/>
              </a:solidFill>
            </a:ln>
          </p:spPr>
          <p:txBody>
            <a:bodyPr wrap="square" lIns="0" tIns="0" rIns="0" bIns="0" rtlCol="0"/>
            <a:lstStyle/>
            <a:p>
              <a:endParaRPr sz="2400"/>
            </a:p>
          </p:txBody>
        </p:sp>
        <p:sp>
          <p:nvSpPr>
            <p:cNvPr id="18" name="object 18"/>
            <p:cNvSpPr/>
            <p:nvPr/>
          </p:nvSpPr>
          <p:spPr>
            <a:xfrm>
              <a:off x="3263847" y="3410897"/>
              <a:ext cx="85725" cy="86360"/>
            </a:xfrm>
            <a:custGeom>
              <a:avLst/>
              <a:gdLst/>
              <a:ahLst/>
              <a:cxnLst/>
              <a:rect l="l" t="t" r="r" b="b"/>
              <a:pathLst>
                <a:path w="85725" h="86360">
                  <a:moveTo>
                    <a:pt x="0" y="0"/>
                  </a:moveTo>
                  <a:lnTo>
                    <a:pt x="42468" y="85915"/>
                  </a:lnTo>
                  <a:lnTo>
                    <a:pt x="85725" y="393"/>
                  </a:lnTo>
                  <a:lnTo>
                    <a:pt x="0" y="0"/>
                  </a:lnTo>
                  <a:close/>
                </a:path>
              </a:pathLst>
            </a:custGeom>
            <a:solidFill>
              <a:srgbClr val="000000"/>
            </a:solidFill>
          </p:spPr>
          <p:txBody>
            <a:bodyPr wrap="square" lIns="0" tIns="0" rIns="0" bIns="0" rtlCol="0"/>
            <a:lstStyle/>
            <a:p>
              <a:endParaRPr sz="2400"/>
            </a:p>
          </p:txBody>
        </p:sp>
        <p:sp>
          <p:nvSpPr>
            <p:cNvPr id="19" name="object 19"/>
            <p:cNvSpPr/>
            <p:nvPr/>
          </p:nvSpPr>
          <p:spPr>
            <a:xfrm>
              <a:off x="3443947" y="2135885"/>
              <a:ext cx="8890" cy="1301750"/>
            </a:xfrm>
            <a:custGeom>
              <a:avLst/>
              <a:gdLst/>
              <a:ahLst/>
              <a:cxnLst/>
              <a:rect l="l" t="t" r="r" b="b"/>
              <a:pathLst>
                <a:path w="8889" h="1301750">
                  <a:moveTo>
                    <a:pt x="8674" y="0"/>
                  </a:moveTo>
                  <a:lnTo>
                    <a:pt x="0" y="1301686"/>
                  </a:lnTo>
                </a:path>
              </a:pathLst>
            </a:custGeom>
            <a:ln w="28575">
              <a:solidFill>
                <a:srgbClr val="000000"/>
              </a:solidFill>
            </a:ln>
          </p:spPr>
          <p:txBody>
            <a:bodyPr wrap="square" lIns="0" tIns="0" rIns="0" bIns="0" rtlCol="0"/>
            <a:lstStyle/>
            <a:p>
              <a:endParaRPr sz="2400"/>
            </a:p>
          </p:txBody>
        </p:sp>
        <p:sp>
          <p:nvSpPr>
            <p:cNvPr id="20" name="object 20"/>
            <p:cNvSpPr/>
            <p:nvPr/>
          </p:nvSpPr>
          <p:spPr>
            <a:xfrm>
              <a:off x="3401183" y="3423003"/>
              <a:ext cx="85725" cy="86360"/>
            </a:xfrm>
            <a:custGeom>
              <a:avLst/>
              <a:gdLst/>
              <a:ahLst/>
              <a:cxnLst/>
              <a:rect l="l" t="t" r="r" b="b"/>
              <a:pathLst>
                <a:path w="85725" h="86360">
                  <a:moveTo>
                    <a:pt x="0" y="0"/>
                  </a:moveTo>
                  <a:lnTo>
                    <a:pt x="42291" y="86004"/>
                  </a:lnTo>
                  <a:lnTo>
                    <a:pt x="85725" y="571"/>
                  </a:lnTo>
                  <a:lnTo>
                    <a:pt x="0" y="0"/>
                  </a:lnTo>
                  <a:close/>
                </a:path>
              </a:pathLst>
            </a:custGeom>
            <a:solidFill>
              <a:srgbClr val="000000"/>
            </a:solidFill>
          </p:spPr>
          <p:txBody>
            <a:bodyPr wrap="square" lIns="0" tIns="0" rIns="0" bIns="0" rtlCol="0"/>
            <a:lstStyle/>
            <a:p>
              <a:endParaRPr sz="2400"/>
            </a:p>
          </p:txBody>
        </p:sp>
        <p:sp>
          <p:nvSpPr>
            <p:cNvPr id="21" name="object 21"/>
            <p:cNvSpPr/>
            <p:nvPr/>
          </p:nvSpPr>
          <p:spPr>
            <a:xfrm>
              <a:off x="3149345" y="2297230"/>
              <a:ext cx="12065" cy="1200150"/>
            </a:xfrm>
            <a:custGeom>
              <a:avLst/>
              <a:gdLst/>
              <a:ahLst/>
              <a:cxnLst/>
              <a:rect l="l" t="t" r="r" b="b"/>
              <a:pathLst>
                <a:path w="12064" h="1200150">
                  <a:moveTo>
                    <a:pt x="0" y="1199984"/>
                  </a:moveTo>
                  <a:lnTo>
                    <a:pt x="11988" y="0"/>
                  </a:lnTo>
                </a:path>
              </a:pathLst>
            </a:custGeom>
            <a:ln w="28575">
              <a:solidFill>
                <a:srgbClr val="000000"/>
              </a:solidFill>
            </a:ln>
          </p:spPr>
          <p:txBody>
            <a:bodyPr wrap="square" lIns="0" tIns="0" rIns="0" bIns="0" rtlCol="0"/>
            <a:lstStyle/>
            <a:p>
              <a:endParaRPr sz="2400"/>
            </a:p>
          </p:txBody>
        </p:sp>
        <p:sp>
          <p:nvSpPr>
            <p:cNvPr id="22" name="object 22"/>
            <p:cNvSpPr/>
            <p:nvPr/>
          </p:nvSpPr>
          <p:spPr>
            <a:xfrm>
              <a:off x="3118336" y="2225804"/>
              <a:ext cx="85725" cy="86360"/>
            </a:xfrm>
            <a:custGeom>
              <a:avLst/>
              <a:gdLst/>
              <a:ahLst/>
              <a:cxnLst/>
              <a:rect l="l" t="t" r="r" b="b"/>
              <a:pathLst>
                <a:path w="85725" h="86360">
                  <a:moveTo>
                    <a:pt x="43713" y="0"/>
                  </a:moveTo>
                  <a:lnTo>
                    <a:pt x="0" y="85293"/>
                  </a:lnTo>
                  <a:lnTo>
                    <a:pt x="85725" y="86144"/>
                  </a:lnTo>
                  <a:lnTo>
                    <a:pt x="43713" y="0"/>
                  </a:lnTo>
                  <a:close/>
                </a:path>
              </a:pathLst>
            </a:custGeom>
            <a:solidFill>
              <a:srgbClr val="000000"/>
            </a:solidFill>
          </p:spPr>
          <p:txBody>
            <a:bodyPr wrap="square" lIns="0" tIns="0" rIns="0" bIns="0" rtlCol="0"/>
            <a:lstStyle/>
            <a:p>
              <a:endParaRPr sz="2400"/>
            </a:p>
          </p:txBody>
        </p:sp>
        <p:sp>
          <p:nvSpPr>
            <p:cNvPr id="23" name="object 23"/>
            <p:cNvSpPr/>
            <p:nvPr/>
          </p:nvSpPr>
          <p:spPr>
            <a:xfrm>
              <a:off x="2678429" y="2070353"/>
              <a:ext cx="336550" cy="9525"/>
            </a:xfrm>
            <a:custGeom>
              <a:avLst/>
              <a:gdLst/>
              <a:ahLst/>
              <a:cxnLst/>
              <a:rect l="l" t="t" r="r" b="b"/>
              <a:pathLst>
                <a:path w="336550" h="9525">
                  <a:moveTo>
                    <a:pt x="-14287" y="4591"/>
                  </a:moveTo>
                  <a:lnTo>
                    <a:pt x="350583" y="4591"/>
                  </a:lnTo>
                </a:path>
              </a:pathLst>
            </a:custGeom>
            <a:ln w="37757">
              <a:solidFill>
                <a:srgbClr val="000000"/>
              </a:solidFill>
            </a:ln>
          </p:spPr>
          <p:txBody>
            <a:bodyPr wrap="square" lIns="0" tIns="0" rIns="0" bIns="0" rtlCol="0"/>
            <a:lstStyle/>
            <a:p>
              <a:endParaRPr sz="2400"/>
            </a:p>
          </p:txBody>
        </p:sp>
        <p:sp>
          <p:nvSpPr>
            <p:cNvPr id="24" name="object 24"/>
            <p:cNvSpPr/>
            <p:nvPr/>
          </p:nvSpPr>
          <p:spPr>
            <a:xfrm>
              <a:off x="2927669" y="2027203"/>
              <a:ext cx="87630" cy="100330"/>
            </a:xfrm>
            <a:custGeom>
              <a:avLst/>
              <a:gdLst/>
              <a:ahLst/>
              <a:cxnLst/>
              <a:rect l="l" t="t" r="r" b="b"/>
              <a:pathLst>
                <a:path w="87630" h="100330">
                  <a:moveTo>
                    <a:pt x="2730" y="0"/>
                  </a:moveTo>
                  <a:lnTo>
                    <a:pt x="87058" y="52336"/>
                  </a:lnTo>
                  <a:lnTo>
                    <a:pt x="0" y="99974"/>
                  </a:lnTo>
                </a:path>
              </a:pathLst>
            </a:custGeom>
            <a:ln w="28575">
              <a:solidFill>
                <a:srgbClr val="000000"/>
              </a:solidFill>
            </a:ln>
          </p:spPr>
          <p:txBody>
            <a:bodyPr wrap="square" lIns="0" tIns="0" rIns="0" bIns="0" rtlCol="0"/>
            <a:lstStyle/>
            <a:p>
              <a:endParaRPr sz="2400"/>
            </a:p>
          </p:txBody>
        </p:sp>
        <p:sp>
          <p:nvSpPr>
            <p:cNvPr id="25" name="object 25"/>
            <p:cNvSpPr/>
            <p:nvPr/>
          </p:nvSpPr>
          <p:spPr>
            <a:xfrm>
              <a:off x="2687573" y="1733549"/>
              <a:ext cx="336550" cy="9525"/>
            </a:xfrm>
            <a:custGeom>
              <a:avLst/>
              <a:gdLst/>
              <a:ahLst/>
              <a:cxnLst/>
              <a:rect l="l" t="t" r="r" b="b"/>
              <a:pathLst>
                <a:path w="336550" h="9525">
                  <a:moveTo>
                    <a:pt x="-14287" y="4591"/>
                  </a:moveTo>
                  <a:lnTo>
                    <a:pt x="350583" y="4591"/>
                  </a:lnTo>
                </a:path>
              </a:pathLst>
            </a:custGeom>
            <a:ln w="37757">
              <a:solidFill>
                <a:srgbClr val="000000"/>
              </a:solidFill>
            </a:ln>
          </p:spPr>
          <p:txBody>
            <a:bodyPr wrap="square" lIns="0" tIns="0" rIns="0" bIns="0" rtlCol="0"/>
            <a:lstStyle/>
            <a:p>
              <a:endParaRPr sz="2400"/>
            </a:p>
          </p:txBody>
        </p:sp>
        <p:sp>
          <p:nvSpPr>
            <p:cNvPr id="26" name="object 26"/>
            <p:cNvSpPr/>
            <p:nvPr/>
          </p:nvSpPr>
          <p:spPr>
            <a:xfrm>
              <a:off x="2936813" y="1690399"/>
              <a:ext cx="87630" cy="100330"/>
            </a:xfrm>
            <a:custGeom>
              <a:avLst/>
              <a:gdLst/>
              <a:ahLst/>
              <a:cxnLst/>
              <a:rect l="l" t="t" r="r" b="b"/>
              <a:pathLst>
                <a:path w="87630" h="100330">
                  <a:moveTo>
                    <a:pt x="2730" y="0"/>
                  </a:moveTo>
                  <a:lnTo>
                    <a:pt x="87058" y="52336"/>
                  </a:lnTo>
                  <a:lnTo>
                    <a:pt x="0" y="99974"/>
                  </a:lnTo>
                </a:path>
              </a:pathLst>
            </a:custGeom>
            <a:ln w="28575">
              <a:solidFill>
                <a:srgbClr val="000000"/>
              </a:solidFill>
            </a:ln>
          </p:spPr>
          <p:txBody>
            <a:bodyPr wrap="square" lIns="0" tIns="0" rIns="0" bIns="0" rtlCol="0"/>
            <a:lstStyle/>
            <a:p>
              <a:endParaRPr sz="2400"/>
            </a:p>
          </p:txBody>
        </p:sp>
      </p:grpSp>
      <p:sp>
        <p:nvSpPr>
          <p:cNvPr id="27" name="object 27"/>
          <p:cNvSpPr txBox="1"/>
          <p:nvPr/>
        </p:nvSpPr>
        <p:spPr>
          <a:xfrm>
            <a:off x="3305389" y="2013946"/>
            <a:ext cx="227753" cy="861881"/>
          </a:xfrm>
          <a:prstGeom prst="rect">
            <a:avLst/>
          </a:prstGeom>
        </p:spPr>
        <p:txBody>
          <a:bodyPr vert="horz" wrap="square" lIns="0" tIns="16933" rIns="0" bIns="0" rtlCol="0">
            <a:spAutoFit/>
          </a:bodyPr>
          <a:lstStyle/>
          <a:p>
            <a:pPr marL="16933" marR="6773" indent="23706">
              <a:lnSpc>
                <a:spcPct val="145800"/>
              </a:lnSpc>
              <a:spcBef>
                <a:spcPts val="133"/>
              </a:spcBef>
            </a:pPr>
            <a:r>
              <a:rPr sz="2000" dirty="0">
                <a:latin typeface="Arial MT"/>
                <a:cs typeface="Arial MT"/>
              </a:rPr>
              <a:t>A  B</a:t>
            </a:r>
            <a:endParaRPr sz="2000">
              <a:latin typeface="Arial MT"/>
              <a:cs typeface="Arial MT"/>
            </a:endParaRPr>
          </a:p>
        </p:txBody>
      </p:sp>
      <p:sp>
        <p:nvSpPr>
          <p:cNvPr id="28" name="object 28"/>
          <p:cNvSpPr/>
          <p:nvPr/>
        </p:nvSpPr>
        <p:spPr>
          <a:xfrm>
            <a:off x="10669016" y="4853431"/>
            <a:ext cx="730673" cy="0"/>
          </a:xfrm>
          <a:custGeom>
            <a:avLst/>
            <a:gdLst/>
            <a:ahLst/>
            <a:cxnLst/>
            <a:rect l="l" t="t" r="r" b="b"/>
            <a:pathLst>
              <a:path w="548004">
                <a:moveTo>
                  <a:pt x="0" y="0"/>
                </a:moveTo>
                <a:lnTo>
                  <a:pt x="547979" y="0"/>
                </a:lnTo>
              </a:path>
            </a:pathLst>
          </a:custGeom>
          <a:ln w="25400">
            <a:solidFill>
              <a:srgbClr val="000000"/>
            </a:solidFill>
          </a:ln>
        </p:spPr>
        <p:txBody>
          <a:bodyPr wrap="square" lIns="0" tIns="0" rIns="0" bIns="0" rtlCol="0"/>
          <a:lstStyle/>
          <a:p>
            <a:endParaRPr sz="2400"/>
          </a:p>
        </p:txBody>
      </p:sp>
      <p:sp>
        <p:nvSpPr>
          <p:cNvPr id="29" name="object 29"/>
          <p:cNvSpPr/>
          <p:nvPr/>
        </p:nvSpPr>
        <p:spPr>
          <a:xfrm>
            <a:off x="6706616" y="5767831"/>
            <a:ext cx="730673" cy="0"/>
          </a:xfrm>
          <a:custGeom>
            <a:avLst/>
            <a:gdLst/>
            <a:ahLst/>
            <a:cxnLst/>
            <a:rect l="l" t="t" r="r" b="b"/>
            <a:pathLst>
              <a:path w="548004">
                <a:moveTo>
                  <a:pt x="0" y="0"/>
                </a:moveTo>
                <a:lnTo>
                  <a:pt x="547979" y="0"/>
                </a:lnTo>
              </a:path>
            </a:pathLst>
          </a:custGeom>
          <a:ln w="25400">
            <a:solidFill>
              <a:srgbClr val="000000"/>
            </a:solidFill>
          </a:ln>
        </p:spPr>
        <p:txBody>
          <a:bodyPr wrap="square" lIns="0" tIns="0" rIns="0" bIns="0" rtlCol="0"/>
          <a:lstStyle/>
          <a:p>
            <a:endParaRPr sz="2400"/>
          </a:p>
        </p:txBody>
      </p:sp>
      <p:grpSp>
        <p:nvGrpSpPr>
          <p:cNvPr id="30" name="object 30"/>
          <p:cNvGrpSpPr/>
          <p:nvPr/>
        </p:nvGrpSpPr>
        <p:grpSpPr>
          <a:xfrm>
            <a:off x="4757166" y="2425824"/>
            <a:ext cx="486833" cy="171873"/>
            <a:chOff x="3567874" y="1819367"/>
            <a:chExt cx="365125" cy="128905"/>
          </a:xfrm>
        </p:grpSpPr>
        <p:sp>
          <p:nvSpPr>
            <p:cNvPr id="31" name="object 31"/>
            <p:cNvSpPr/>
            <p:nvPr/>
          </p:nvSpPr>
          <p:spPr>
            <a:xfrm>
              <a:off x="3582161" y="1876805"/>
              <a:ext cx="336550" cy="9525"/>
            </a:xfrm>
            <a:custGeom>
              <a:avLst/>
              <a:gdLst/>
              <a:ahLst/>
              <a:cxnLst/>
              <a:rect l="l" t="t" r="r" b="b"/>
              <a:pathLst>
                <a:path w="336550" h="9525">
                  <a:moveTo>
                    <a:pt x="-14287" y="4591"/>
                  </a:moveTo>
                  <a:lnTo>
                    <a:pt x="350583" y="4591"/>
                  </a:lnTo>
                </a:path>
              </a:pathLst>
            </a:custGeom>
            <a:ln w="37757">
              <a:solidFill>
                <a:srgbClr val="000000"/>
              </a:solidFill>
            </a:ln>
          </p:spPr>
          <p:txBody>
            <a:bodyPr wrap="square" lIns="0" tIns="0" rIns="0" bIns="0" rtlCol="0"/>
            <a:lstStyle/>
            <a:p>
              <a:endParaRPr sz="2400"/>
            </a:p>
          </p:txBody>
        </p:sp>
        <p:sp>
          <p:nvSpPr>
            <p:cNvPr id="32" name="object 32"/>
            <p:cNvSpPr/>
            <p:nvPr/>
          </p:nvSpPr>
          <p:spPr>
            <a:xfrm>
              <a:off x="3831402" y="1833655"/>
              <a:ext cx="87630" cy="100330"/>
            </a:xfrm>
            <a:custGeom>
              <a:avLst/>
              <a:gdLst/>
              <a:ahLst/>
              <a:cxnLst/>
              <a:rect l="l" t="t" r="r" b="b"/>
              <a:pathLst>
                <a:path w="87629" h="100330">
                  <a:moveTo>
                    <a:pt x="2730" y="0"/>
                  </a:moveTo>
                  <a:lnTo>
                    <a:pt x="87058" y="52336"/>
                  </a:lnTo>
                  <a:lnTo>
                    <a:pt x="0" y="99974"/>
                  </a:lnTo>
                </a:path>
              </a:pathLst>
            </a:custGeom>
            <a:ln w="28575">
              <a:solidFill>
                <a:srgbClr val="000000"/>
              </a:solidFill>
            </a:ln>
          </p:spPr>
          <p:txBody>
            <a:bodyPr wrap="square" lIns="0" tIns="0" rIns="0" bIns="0" rtlCol="0"/>
            <a:lstStyle/>
            <a:p>
              <a:endParaRPr sz="2400"/>
            </a:p>
          </p:txBody>
        </p:sp>
      </p:grpSp>
      <p:sp>
        <p:nvSpPr>
          <p:cNvPr id="33" name="object 33"/>
          <p:cNvSpPr txBox="1"/>
          <p:nvPr/>
        </p:nvSpPr>
        <p:spPr>
          <a:xfrm>
            <a:off x="3931796" y="4737245"/>
            <a:ext cx="1105747" cy="682238"/>
          </a:xfrm>
          <a:prstGeom prst="rect">
            <a:avLst/>
          </a:prstGeom>
        </p:spPr>
        <p:txBody>
          <a:bodyPr vert="horz" wrap="square" lIns="0" tIns="40640" rIns="0" bIns="0" rtlCol="0">
            <a:spAutoFit/>
          </a:bodyPr>
          <a:lstStyle/>
          <a:p>
            <a:pPr algn="ctr">
              <a:spcBef>
                <a:spcPts val="320"/>
              </a:spcBef>
            </a:pPr>
            <a:r>
              <a:rPr sz="2000" spc="-7" dirty="0">
                <a:latin typeface="Arial MT"/>
                <a:cs typeface="Arial MT"/>
              </a:rPr>
              <a:t>BrU</a:t>
            </a:r>
            <a:r>
              <a:rPr sz="2000" spc="280" dirty="0">
                <a:latin typeface="Arial MT"/>
                <a:cs typeface="Arial MT"/>
              </a:rPr>
              <a:t> </a:t>
            </a:r>
            <a:r>
              <a:rPr sz="2000" spc="-73" dirty="0">
                <a:latin typeface="Arial MT"/>
                <a:cs typeface="Arial MT"/>
              </a:rPr>
              <a:t>BrLT</a:t>
            </a:r>
            <a:endParaRPr sz="2000">
              <a:latin typeface="Arial MT"/>
              <a:cs typeface="Arial MT"/>
            </a:endParaRPr>
          </a:p>
          <a:p>
            <a:pPr marL="53339" algn="ctr">
              <a:spcBef>
                <a:spcPts val="180"/>
              </a:spcBef>
            </a:pPr>
            <a:r>
              <a:rPr sz="2000" spc="-7" dirty="0">
                <a:latin typeface="Arial MT"/>
                <a:cs typeface="Arial MT"/>
              </a:rPr>
              <a:t>BrEq</a:t>
            </a:r>
            <a:endParaRPr sz="2000">
              <a:latin typeface="Arial MT"/>
              <a:cs typeface="Arial MT"/>
            </a:endParaRPr>
          </a:p>
        </p:txBody>
      </p:sp>
      <p:sp>
        <p:nvSpPr>
          <p:cNvPr id="35" name="object 35"/>
          <p:cNvSpPr txBox="1">
            <a:spLocks noGrp="1"/>
          </p:cNvSpPr>
          <p:nvPr>
            <p:ph type="sldNum" sz="quarter" idx="7"/>
          </p:nvPr>
        </p:nvSpPr>
        <p:spPr>
          <a:xfrm>
            <a:off x="11366500" y="6617955"/>
            <a:ext cx="770889" cy="194945"/>
          </a:xfrm>
          <a:prstGeom prst="rect">
            <a:avLst/>
          </a:prstGeom>
        </p:spPr>
        <p:txBody>
          <a:bodyPr vert="horz" wrap="square" lIns="0" tIns="0" rIns="0" bIns="0" rtlCol="0">
            <a:spAutoFit/>
          </a:bodyPr>
          <a:lstStyle>
            <a:defPPr>
              <a:defRPr lang="en-US"/>
            </a:defPPr>
            <a:lvl1pPr marL="0" algn="l" defTabSz="914400" rtl="0" eaLnBrk="1" latinLnBrk="0" hangingPunct="1">
              <a:defRPr sz="1100" b="1" i="0" kern="1200">
                <a:solidFill>
                  <a:srgbClr val="FFC114"/>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5"/>
              </a:spcBef>
            </a:pPr>
            <a:r>
              <a:rPr lang="en-US" spc="-10" dirty="0"/>
              <a:t>RISC-V</a:t>
            </a:r>
            <a:r>
              <a:rPr lang="en-US" spc="-35" dirty="0"/>
              <a:t> </a:t>
            </a:r>
            <a:r>
              <a:rPr lang="en-US" spc="-55" dirty="0">
                <a:solidFill>
                  <a:srgbClr val="000000"/>
                </a:solidFill>
              </a:rPr>
              <a:t>(</a:t>
            </a:r>
            <a:fld id="{81D60167-4931-47E6-BA6A-407CBD079E47}" type="slidenum">
              <a:rPr spc="-55" smtClean="0">
                <a:solidFill>
                  <a:srgbClr val="000000"/>
                </a:solidFill>
              </a:rPr>
              <a:pPr marL="12700">
                <a:spcBef>
                  <a:spcPts val="45"/>
                </a:spcBef>
              </a:pPr>
              <a:t>55</a:t>
            </a:fld>
            <a:r>
              <a:rPr spc="-55" dirty="0">
                <a:solidFill>
                  <a:srgbClr val="000000"/>
                </a:solidFill>
              </a:rPr>
              <a:t>)</a:t>
            </a:r>
            <a:endParaRPr spc="-73" dirty="0">
              <a:solidFill>
                <a:srgbClr val="000000"/>
              </a:solidFill>
            </a:endParaRPr>
          </a:p>
        </p:txBody>
      </p:sp>
      <p:sp>
        <p:nvSpPr>
          <p:cNvPr id="36" name="Date Placeholder 35">
            <a:extLst>
              <a:ext uri="{FF2B5EF4-FFF2-40B4-BE49-F238E27FC236}">
                <a16:creationId xmlns:a16="http://schemas.microsoft.com/office/drawing/2014/main" id="{931532F5-E9D6-4B5B-89EC-874D2F66A939}"/>
              </a:ext>
            </a:extLst>
          </p:cNvPr>
          <p:cNvSpPr>
            <a:spLocks noGrp="1"/>
          </p:cNvSpPr>
          <p:nvPr>
            <p:ph type="dt" sz="half" idx="10"/>
          </p:nvPr>
        </p:nvSpPr>
        <p:spPr/>
        <p:txBody>
          <a:bodyPr/>
          <a:lstStyle/>
          <a:p>
            <a:fld id="{4BC6405F-D95B-48D0-9008-9AAC3637F40C}" type="datetime1">
              <a:rPr lang="en-US" smtClean="0"/>
              <a:t>5/11/2024</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2"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3" cstate="print"/>
          <a:stretch>
            <a:fillRect/>
          </a:stretch>
        </p:blipFill>
        <p:spPr>
          <a:xfrm>
            <a:off x="3017519" y="6376089"/>
            <a:ext cx="1262831" cy="388361"/>
          </a:xfrm>
          <a:prstGeom prst="rect">
            <a:avLst/>
          </a:prstGeom>
        </p:spPr>
      </p:pic>
      <p:sp>
        <p:nvSpPr>
          <p:cNvPr id="9" name="object 9"/>
          <p:cNvSpPr txBox="1">
            <a:spLocks noGrp="1"/>
          </p:cNvSpPr>
          <p:nvPr>
            <p:ph type="title"/>
          </p:nvPr>
        </p:nvSpPr>
        <p:spPr>
          <a:xfrm>
            <a:off x="1274829" y="108780"/>
            <a:ext cx="7562427" cy="695062"/>
          </a:xfrm>
          <a:prstGeom prst="rect">
            <a:avLst/>
          </a:prstGeom>
        </p:spPr>
        <p:txBody>
          <a:bodyPr vert="horz" wrap="square" lIns="0" tIns="17780" rIns="0" bIns="0" rtlCol="0" anchor="ctr">
            <a:spAutoFit/>
          </a:bodyPr>
          <a:lstStyle/>
          <a:p>
            <a:pPr marL="16933">
              <a:lnSpc>
                <a:spcPct val="100000"/>
              </a:lnSpc>
              <a:spcBef>
                <a:spcPts val="140"/>
              </a:spcBef>
            </a:pPr>
            <a:r>
              <a:rPr spc="-100" dirty="0"/>
              <a:t>B</a:t>
            </a:r>
            <a:r>
              <a:rPr spc="-167" dirty="0"/>
              <a:t>r</a:t>
            </a:r>
            <a:r>
              <a:rPr spc="-80" dirty="0"/>
              <a:t>a</a:t>
            </a:r>
            <a:r>
              <a:rPr spc="-127" dirty="0"/>
              <a:t>n</a:t>
            </a:r>
            <a:r>
              <a:rPr spc="-313" dirty="0"/>
              <a:t>c</a:t>
            </a:r>
            <a:r>
              <a:rPr dirty="0"/>
              <a:t>h</a:t>
            </a:r>
            <a:r>
              <a:rPr spc="-507" dirty="0"/>
              <a:t> </a:t>
            </a:r>
            <a:r>
              <a:rPr spc="-253" dirty="0"/>
              <a:t>I</a:t>
            </a:r>
            <a:r>
              <a:rPr spc="-140" dirty="0"/>
              <a:t>mme</a:t>
            </a:r>
            <a:r>
              <a:rPr spc="-127" dirty="0"/>
              <a:t>d</a:t>
            </a:r>
            <a:r>
              <a:rPr spc="-247" dirty="0"/>
              <a:t>i</a:t>
            </a:r>
            <a:r>
              <a:rPr spc="7" dirty="0"/>
              <a:t>a</a:t>
            </a:r>
            <a:r>
              <a:rPr spc="-367" dirty="0"/>
              <a:t>t</a:t>
            </a:r>
            <a:r>
              <a:rPr spc="-240" dirty="0"/>
              <a:t>e</a:t>
            </a:r>
            <a:r>
              <a:rPr spc="127" dirty="0"/>
              <a:t>s</a:t>
            </a:r>
            <a:r>
              <a:rPr spc="-507" dirty="0"/>
              <a:t> </a:t>
            </a:r>
            <a:r>
              <a:rPr spc="-453" dirty="0"/>
              <a:t>(</a:t>
            </a:r>
            <a:r>
              <a:rPr spc="-253" dirty="0"/>
              <a:t>I</a:t>
            </a:r>
            <a:r>
              <a:rPr spc="-7" dirty="0"/>
              <a:t>n</a:t>
            </a:r>
            <a:r>
              <a:rPr spc="-493" dirty="0"/>
              <a:t> </a:t>
            </a:r>
            <a:r>
              <a:rPr spc="-173" dirty="0"/>
              <a:t>O</a:t>
            </a:r>
            <a:r>
              <a:rPr spc="-167" dirty="0"/>
              <a:t>t</a:t>
            </a:r>
            <a:r>
              <a:rPr spc="-147" dirty="0"/>
              <a:t>h</a:t>
            </a:r>
            <a:r>
              <a:rPr spc="-152" dirty="0"/>
              <a:t>e</a:t>
            </a:r>
            <a:r>
              <a:rPr spc="-100" dirty="0"/>
              <a:t>r</a:t>
            </a:r>
            <a:r>
              <a:rPr spc="-513" dirty="0"/>
              <a:t> </a:t>
            </a:r>
            <a:r>
              <a:rPr spc="-253" dirty="0"/>
              <a:t>I</a:t>
            </a:r>
            <a:r>
              <a:rPr spc="73" dirty="0"/>
              <a:t>S</a:t>
            </a:r>
            <a:r>
              <a:rPr spc="-40" dirty="0"/>
              <a:t>A</a:t>
            </a:r>
            <a:r>
              <a:rPr spc="-7" dirty="0"/>
              <a:t>s</a:t>
            </a:r>
            <a:r>
              <a:rPr spc="-347" dirty="0"/>
              <a:t>)</a:t>
            </a:r>
          </a:p>
        </p:txBody>
      </p:sp>
      <p:sp>
        <p:nvSpPr>
          <p:cNvPr id="10" name="object 10"/>
          <p:cNvSpPr txBox="1"/>
          <p:nvPr/>
        </p:nvSpPr>
        <p:spPr>
          <a:xfrm>
            <a:off x="975359" y="1142517"/>
            <a:ext cx="10608564" cy="1365246"/>
          </a:xfrm>
          <a:prstGeom prst="rect">
            <a:avLst/>
          </a:prstGeom>
        </p:spPr>
        <p:txBody>
          <a:bodyPr vert="horz" wrap="square" lIns="0" tIns="119380" rIns="0" bIns="0" rtlCol="0">
            <a:spAutoFit/>
          </a:bodyPr>
          <a:lstStyle/>
          <a:p>
            <a:pPr marL="259920" marR="49952" indent="-243834">
              <a:lnSpc>
                <a:spcPct val="75000"/>
              </a:lnSpc>
              <a:spcBef>
                <a:spcPts val="940"/>
              </a:spcBef>
              <a:buFont typeface="Times New Roman"/>
              <a:buChar char="•"/>
              <a:tabLst>
                <a:tab pos="260767" algn="l"/>
              </a:tabLst>
            </a:pPr>
            <a:r>
              <a:rPr sz="2667" spc="-7" dirty="0">
                <a:latin typeface="Calibri"/>
                <a:cs typeface="Calibri"/>
              </a:rPr>
              <a:t>12-bit immediate</a:t>
            </a:r>
            <a:r>
              <a:rPr sz="2667" spc="27" dirty="0">
                <a:latin typeface="Calibri"/>
                <a:cs typeface="Calibri"/>
              </a:rPr>
              <a:t> </a:t>
            </a:r>
            <a:r>
              <a:rPr sz="2667" spc="-7" dirty="0">
                <a:latin typeface="Calibri"/>
                <a:cs typeface="Calibri"/>
              </a:rPr>
              <a:t>encodes</a:t>
            </a:r>
            <a:r>
              <a:rPr sz="2667" dirty="0">
                <a:latin typeface="Calibri"/>
                <a:cs typeface="Calibri"/>
              </a:rPr>
              <a:t> </a:t>
            </a:r>
            <a:r>
              <a:rPr sz="2667" spc="-7" dirty="0">
                <a:latin typeface="Calibri"/>
                <a:cs typeface="Calibri"/>
              </a:rPr>
              <a:t>PC-relative</a:t>
            </a:r>
            <a:r>
              <a:rPr sz="2667" spc="47" dirty="0">
                <a:latin typeface="Calibri"/>
                <a:cs typeface="Calibri"/>
              </a:rPr>
              <a:t> </a:t>
            </a:r>
            <a:r>
              <a:rPr sz="2667" spc="-7" dirty="0">
                <a:latin typeface="Calibri"/>
                <a:cs typeface="Calibri"/>
              </a:rPr>
              <a:t>offset</a:t>
            </a:r>
            <a:r>
              <a:rPr sz="2667" spc="7" dirty="0">
                <a:latin typeface="Calibri"/>
                <a:cs typeface="Calibri"/>
              </a:rPr>
              <a:t> </a:t>
            </a:r>
            <a:r>
              <a:rPr sz="2667" spc="-7" dirty="0">
                <a:latin typeface="Calibri"/>
                <a:cs typeface="Calibri"/>
              </a:rPr>
              <a:t>of</a:t>
            </a:r>
            <a:r>
              <a:rPr sz="2667" spc="7" dirty="0">
                <a:latin typeface="Calibri"/>
                <a:cs typeface="Calibri"/>
              </a:rPr>
              <a:t> </a:t>
            </a:r>
            <a:r>
              <a:rPr sz="2667" dirty="0">
                <a:latin typeface="Calibri"/>
                <a:cs typeface="Calibri"/>
              </a:rPr>
              <a:t>-4096</a:t>
            </a:r>
            <a:r>
              <a:rPr sz="2667" spc="-33" dirty="0">
                <a:latin typeface="Calibri"/>
                <a:cs typeface="Calibri"/>
              </a:rPr>
              <a:t> </a:t>
            </a:r>
            <a:r>
              <a:rPr sz="2667" dirty="0">
                <a:latin typeface="Calibri"/>
                <a:cs typeface="Calibri"/>
              </a:rPr>
              <a:t>to +4094 </a:t>
            </a:r>
            <a:r>
              <a:rPr sz="2667" spc="-587" dirty="0">
                <a:latin typeface="Calibri"/>
                <a:cs typeface="Calibri"/>
              </a:rPr>
              <a:t> </a:t>
            </a:r>
            <a:r>
              <a:rPr sz="2667" dirty="0">
                <a:latin typeface="Calibri"/>
                <a:cs typeface="Calibri"/>
              </a:rPr>
              <a:t>bytes</a:t>
            </a:r>
            <a:r>
              <a:rPr sz="2667" spc="-27" dirty="0">
                <a:latin typeface="Calibri"/>
                <a:cs typeface="Calibri"/>
              </a:rPr>
              <a:t> </a:t>
            </a:r>
            <a:r>
              <a:rPr sz="2667" spc="-7" dirty="0">
                <a:latin typeface="Calibri"/>
                <a:cs typeface="Calibri"/>
              </a:rPr>
              <a:t>in</a:t>
            </a:r>
            <a:r>
              <a:rPr sz="2667" spc="7" dirty="0">
                <a:latin typeface="Calibri"/>
                <a:cs typeface="Calibri"/>
              </a:rPr>
              <a:t> </a:t>
            </a:r>
            <a:r>
              <a:rPr sz="2667" spc="-7" dirty="0">
                <a:latin typeface="Calibri"/>
                <a:cs typeface="Calibri"/>
              </a:rPr>
              <a:t>multiples</a:t>
            </a:r>
            <a:r>
              <a:rPr sz="2667" spc="13" dirty="0">
                <a:latin typeface="Calibri"/>
                <a:cs typeface="Calibri"/>
              </a:rPr>
              <a:t> </a:t>
            </a:r>
            <a:r>
              <a:rPr sz="2667" spc="-7" dirty="0">
                <a:latin typeface="Calibri"/>
                <a:cs typeface="Calibri"/>
              </a:rPr>
              <a:t>of</a:t>
            </a:r>
            <a:r>
              <a:rPr sz="2667" spc="-13" dirty="0">
                <a:latin typeface="Calibri"/>
                <a:cs typeface="Calibri"/>
              </a:rPr>
              <a:t> </a:t>
            </a:r>
            <a:r>
              <a:rPr sz="2667" dirty="0">
                <a:latin typeface="Calibri"/>
                <a:cs typeface="Calibri"/>
              </a:rPr>
              <a:t>2</a:t>
            </a:r>
            <a:r>
              <a:rPr sz="2667" spc="-7" dirty="0">
                <a:latin typeface="Calibri"/>
                <a:cs typeface="Calibri"/>
              </a:rPr>
              <a:t> bytes</a:t>
            </a:r>
            <a:r>
              <a:rPr lang="en-US" sz="2667" spc="-7" dirty="0">
                <a:latin typeface="Calibri"/>
                <a:cs typeface="Calibri"/>
              </a:rPr>
              <a:t> </a:t>
            </a:r>
            <a:endParaRPr sz="3267" dirty="0">
              <a:latin typeface="Calibri"/>
              <a:cs typeface="Calibri"/>
            </a:endParaRPr>
          </a:p>
          <a:p>
            <a:pPr marL="259920" marR="6773" indent="-243834">
              <a:lnSpc>
                <a:spcPct val="75000"/>
              </a:lnSpc>
              <a:buFont typeface="Times New Roman"/>
              <a:buChar char="•"/>
              <a:tabLst>
                <a:tab pos="260767" algn="l"/>
              </a:tabLst>
            </a:pPr>
            <a:r>
              <a:rPr sz="2667" dirty="0">
                <a:latin typeface="Calibri"/>
                <a:cs typeface="Calibri"/>
              </a:rPr>
              <a:t>Standard</a:t>
            </a:r>
            <a:r>
              <a:rPr sz="2667" spc="-13" dirty="0">
                <a:latin typeface="Calibri"/>
                <a:cs typeface="Calibri"/>
              </a:rPr>
              <a:t> </a:t>
            </a:r>
            <a:r>
              <a:rPr sz="2667" dirty="0">
                <a:latin typeface="Calibri"/>
                <a:cs typeface="Calibri"/>
              </a:rPr>
              <a:t>approach:</a:t>
            </a:r>
            <a:r>
              <a:rPr sz="2667" spc="-27" dirty="0">
                <a:latin typeface="Calibri"/>
                <a:cs typeface="Calibri"/>
              </a:rPr>
              <a:t> </a:t>
            </a:r>
            <a:r>
              <a:rPr sz="2667" spc="-7" dirty="0">
                <a:latin typeface="Calibri"/>
                <a:cs typeface="Calibri"/>
              </a:rPr>
              <a:t>Treat</a:t>
            </a:r>
            <a:r>
              <a:rPr sz="2667" spc="27" dirty="0">
                <a:latin typeface="Calibri"/>
                <a:cs typeface="Calibri"/>
              </a:rPr>
              <a:t> </a:t>
            </a:r>
            <a:r>
              <a:rPr sz="2667" spc="-7" dirty="0">
                <a:latin typeface="Calibri"/>
                <a:cs typeface="Calibri"/>
              </a:rPr>
              <a:t>immediate</a:t>
            </a:r>
            <a:r>
              <a:rPr sz="2667" spc="33" dirty="0">
                <a:latin typeface="Calibri"/>
                <a:cs typeface="Calibri"/>
              </a:rPr>
              <a:t> </a:t>
            </a:r>
            <a:r>
              <a:rPr sz="2667" dirty="0">
                <a:latin typeface="Calibri"/>
                <a:cs typeface="Calibri"/>
              </a:rPr>
              <a:t>as</a:t>
            </a:r>
            <a:r>
              <a:rPr sz="2667" spc="7" dirty="0">
                <a:latin typeface="Calibri"/>
                <a:cs typeface="Calibri"/>
              </a:rPr>
              <a:t> </a:t>
            </a:r>
            <a:r>
              <a:rPr sz="2667" spc="-7" dirty="0">
                <a:latin typeface="Calibri"/>
                <a:cs typeface="Calibri"/>
              </a:rPr>
              <a:t>in</a:t>
            </a:r>
            <a:r>
              <a:rPr sz="2667" spc="7" dirty="0">
                <a:latin typeface="Calibri"/>
                <a:cs typeface="Calibri"/>
              </a:rPr>
              <a:t> </a:t>
            </a:r>
            <a:r>
              <a:rPr sz="2667" dirty="0">
                <a:latin typeface="Calibri"/>
                <a:cs typeface="Calibri"/>
              </a:rPr>
              <a:t>range</a:t>
            </a:r>
            <a:r>
              <a:rPr sz="2667" spc="-13" dirty="0">
                <a:latin typeface="Calibri"/>
                <a:cs typeface="Calibri"/>
              </a:rPr>
              <a:t> </a:t>
            </a:r>
            <a:r>
              <a:rPr sz="2667" spc="-7" dirty="0">
                <a:latin typeface="Calibri"/>
                <a:cs typeface="Calibri"/>
              </a:rPr>
              <a:t>-2048..+2047, </a:t>
            </a:r>
            <a:r>
              <a:rPr sz="2667" spc="-579" dirty="0">
                <a:latin typeface="Calibri"/>
                <a:cs typeface="Calibri"/>
              </a:rPr>
              <a:t> </a:t>
            </a:r>
            <a:r>
              <a:rPr sz="2667" dirty="0">
                <a:latin typeface="Calibri"/>
                <a:cs typeface="Calibri"/>
              </a:rPr>
              <a:t>then</a:t>
            </a:r>
            <a:r>
              <a:rPr sz="2667" spc="-7" dirty="0">
                <a:latin typeface="Calibri"/>
                <a:cs typeface="Calibri"/>
              </a:rPr>
              <a:t> shift</a:t>
            </a:r>
            <a:r>
              <a:rPr sz="2667" spc="20" dirty="0">
                <a:latin typeface="Calibri"/>
                <a:cs typeface="Calibri"/>
              </a:rPr>
              <a:t> </a:t>
            </a:r>
            <a:r>
              <a:rPr sz="2667" spc="-7" dirty="0">
                <a:latin typeface="Calibri"/>
                <a:cs typeface="Calibri"/>
              </a:rPr>
              <a:t>left</a:t>
            </a:r>
            <a:r>
              <a:rPr sz="2667" dirty="0">
                <a:latin typeface="Calibri"/>
                <a:cs typeface="Calibri"/>
              </a:rPr>
              <a:t> by</a:t>
            </a:r>
            <a:r>
              <a:rPr sz="2667" spc="-27" dirty="0">
                <a:latin typeface="Calibri"/>
                <a:cs typeface="Calibri"/>
              </a:rPr>
              <a:t> </a:t>
            </a:r>
            <a:r>
              <a:rPr sz="2667" dirty="0">
                <a:latin typeface="Calibri"/>
                <a:cs typeface="Calibri"/>
              </a:rPr>
              <a:t>1</a:t>
            </a:r>
            <a:r>
              <a:rPr sz="2667" spc="-7" dirty="0">
                <a:latin typeface="Calibri"/>
                <a:cs typeface="Calibri"/>
              </a:rPr>
              <a:t> bit</a:t>
            </a:r>
            <a:r>
              <a:rPr sz="2667" dirty="0">
                <a:latin typeface="Calibri"/>
                <a:cs typeface="Calibri"/>
              </a:rPr>
              <a:t> to</a:t>
            </a:r>
            <a:r>
              <a:rPr sz="2667" spc="-13" dirty="0">
                <a:latin typeface="Calibri"/>
                <a:cs typeface="Calibri"/>
              </a:rPr>
              <a:t> </a:t>
            </a:r>
            <a:r>
              <a:rPr sz="2667" spc="-7" dirty="0">
                <a:latin typeface="Calibri"/>
                <a:cs typeface="Calibri"/>
              </a:rPr>
              <a:t>multiply</a:t>
            </a:r>
            <a:r>
              <a:rPr sz="2667" spc="13" dirty="0">
                <a:latin typeface="Calibri"/>
                <a:cs typeface="Calibri"/>
              </a:rPr>
              <a:t> </a:t>
            </a:r>
            <a:r>
              <a:rPr sz="2667" dirty="0">
                <a:latin typeface="Calibri"/>
                <a:cs typeface="Calibri"/>
              </a:rPr>
              <a:t>by</a:t>
            </a:r>
            <a:r>
              <a:rPr sz="2667" spc="-27" dirty="0">
                <a:latin typeface="Calibri"/>
                <a:cs typeface="Calibri"/>
              </a:rPr>
              <a:t> </a:t>
            </a:r>
            <a:r>
              <a:rPr sz="2667" dirty="0">
                <a:latin typeface="Calibri"/>
                <a:cs typeface="Calibri"/>
              </a:rPr>
              <a:t>2</a:t>
            </a:r>
            <a:r>
              <a:rPr sz="2667" spc="-7" dirty="0">
                <a:latin typeface="Calibri"/>
                <a:cs typeface="Calibri"/>
              </a:rPr>
              <a:t> for</a:t>
            </a:r>
            <a:r>
              <a:rPr sz="2667" spc="-20" dirty="0">
                <a:latin typeface="Calibri"/>
                <a:cs typeface="Calibri"/>
              </a:rPr>
              <a:t> </a:t>
            </a:r>
            <a:r>
              <a:rPr sz="2667" dirty="0">
                <a:latin typeface="Calibri"/>
                <a:cs typeface="Calibri"/>
              </a:rPr>
              <a:t>branches</a:t>
            </a:r>
          </a:p>
        </p:txBody>
      </p:sp>
      <p:graphicFrame>
        <p:nvGraphicFramePr>
          <p:cNvPr id="11" name="object 11"/>
          <p:cNvGraphicFramePr>
            <a:graphicFrameLocks noGrp="1"/>
          </p:cNvGraphicFramePr>
          <p:nvPr>
            <p:extLst>
              <p:ext uri="{D42A27DB-BD31-4B8C-83A1-F6EECF244321}">
                <p14:modId xmlns:p14="http://schemas.microsoft.com/office/powerpoint/2010/main" val="637388131"/>
              </p:ext>
            </p:extLst>
          </p:nvPr>
        </p:nvGraphicFramePr>
        <p:xfrm>
          <a:off x="1405216" y="2813923"/>
          <a:ext cx="8359981" cy="475487"/>
        </p:xfrm>
        <a:graphic>
          <a:graphicData uri="http://schemas.openxmlformats.org/drawingml/2006/table">
            <a:tbl>
              <a:tblPr firstRow="1" bandRow="1">
                <a:tableStyleId>{2D5ABB26-0587-4C30-8999-92F81FD0307C}</a:tableStyleId>
              </a:tblPr>
              <a:tblGrid>
                <a:gridCol w="290405">
                  <a:extLst>
                    <a:ext uri="{9D8B030D-6E8A-4147-A177-3AD203B41FA5}">
                      <a16:colId xmlns:a16="http://schemas.microsoft.com/office/drawing/2014/main" val="20000"/>
                    </a:ext>
                  </a:extLst>
                </a:gridCol>
                <a:gridCol w="1639993">
                  <a:extLst>
                    <a:ext uri="{9D8B030D-6E8A-4147-A177-3AD203B41FA5}">
                      <a16:colId xmlns:a16="http://schemas.microsoft.com/office/drawing/2014/main" val="20001"/>
                    </a:ext>
                  </a:extLst>
                </a:gridCol>
                <a:gridCol w="1049019">
                  <a:extLst>
                    <a:ext uri="{9D8B030D-6E8A-4147-A177-3AD203B41FA5}">
                      <a16:colId xmlns:a16="http://schemas.microsoft.com/office/drawing/2014/main" val="20002"/>
                    </a:ext>
                  </a:extLst>
                </a:gridCol>
                <a:gridCol w="1018540">
                  <a:extLst>
                    <a:ext uri="{9D8B030D-6E8A-4147-A177-3AD203B41FA5}">
                      <a16:colId xmlns:a16="http://schemas.microsoft.com/office/drawing/2014/main" val="20003"/>
                    </a:ext>
                  </a:extLst>
                </a:gridCol>
                <a:gridCol w="1185333">
                  <a:extLst>
                    <a:ext uri="{9D8B030D-6E8A-4147-A177-3AD203B41FA5}">
                      <a16:colId xmlns:a16="http://schemas.microsoft.com/office/drawing/2014/main" val="20004"/>
                    </a:ext>
                  </a:extLst>
                </a:gridCol>
                <a:gridCol w="1577339">
                  <a:extLst>
                    <a:ext uri="{9D8B030D-6E8A-4147-A177-3AD203B41FA5}">
                      <a16:colId xmlns:a16="http://schemas.microsoft.com/office/drawing/2014/main" val="20005"/>
                    </a:ext>
                  </a:extLst>
                </a:gridCol>
                <a:gridCol w="1599352">
                  <a:extLst>
                    <a:ext uri="{9D8B030D-6E8A-4147-A177-3AD203B41FA5}">
                      <a16:colId xmlns:a16="http://schemas.microsoft.com/office/drawing/2014/main" val="20006"/>
                    </a:ext>
                  </a:extLst>
                </a:gridCol>
              </a:tblGrid>
              <a:tr h="475487">
                <a:tc>
                  <a:txBody>
                    <a:bodyPr/>
                    <a:lstStyle/>
                    <a:p>
                      <a:pPr marL="90805">
                        <a:lnSpc>
                          <a:spcPct val="100000"/>
                        </a:lnSpc>
                        <a:spcBef>
                          <a:spcPts val="495"/>
                        </a:spcBef>
                      </a:pPr>
                      <a:r>
                        <a:rPr sz="2000" b="1" dirty="0">
                          <a:latin typeface="Courier New"/>
                          <a:cs typeface="Courier New"/>
                        </a:rPr>
                        <a:t>s</a:t>
                      </a:r>
                      <a:endParaRPr sz="2000">
                        <a:latin typeface="Courier New"/>
                        <a:cs typeface="Courier New"/>
                      </a:endParaRPr>
                    </a:p>
                  </a:txBody>
                  <a:tcPr marL="0" marR="0" marT="83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0805">
                        <a:lnSpc>
                          <a:spcPct val="100000"/>
                        </a:lnSpc>
                        <a:spcBef>
                          <a:spcPts val="495"/>
                        </a:spcBef>
                      </a:pPr>
                      <a:r>
                        <a:rPr sz="2000" b="1" spc="-5" dirty="0">
                          <a:latin typeface="Courier New"/>
                          <a:cs typeface="Courier New"/>
                        </a:rPr>
                        <a:t>imm[10:5]</a:t>
                      </a:r>
                      <a:endParaRPr sz="2000">
                        <a:latin typeface="Courier New"/>
                        <a:cs typeface="Courier New"/>
                      </a:endParaRPr>
                    </a:p>
                  </a:txBody>
                  <a:tcPr marL="0" marR="0" marT="83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20345">
                        <a:lnSpc>
                          <a:spcPct val="100000"/>
                        </a:lnSpc>
                        <a:spcBef>
                          <a:spcPts val="495"/>
                        </a:spcBef>
                      </a:pPr>
                      <a:r>
                        <a:rPr sz="2000" b="1" spc="-5" dirty="0">
                          <a:latin typeface="Courier New"/>
                          <a:cs typeface="Courier New"/>
                        </a:rPr>
                        <a:t>rs2</a:t>
                      </a:r>
                      <a:endParaRPr sz="2000">
                        <a:latin typeface="Courier New"/>
                        <a:cs typeface="Courier New"/>
                      </a:endParaRPr>
                    </a:p>
                  </a:txBody>
                  <a:tcPr marL="0" marR="0" marT="83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08915">
                        <a:lnSpc>
                          <a:spcPct val="100000"/>
                        </a:lnSpc>
                        <a:spcBef>
                          <a:spcPts val="495"/>
                        </a:spcBef>
                      </a:pPr>
                      <a:r>
                        <a:rPr sz="2000" b="1" spc="-5" dirty="0">
                          <a:latin typeface="Courier New"/>
                          <a:cs typeface="Courier New"/>
                        </a:rPr>
                        <a:t>rs1</a:t>
                      </a:r>
                      <a:endParaRPr sz="2000">
                        <a:latin typeface="Courier New"/>
                        <a:cs typeface="Courier New"/>
                      </a:endParaRPr>
                    </a:p>
                  </a:txBody>
                  <a:tcPr marL="0" marR="0" marT="83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00330">
                        <a:lnSpc>
                          <a:spcPct val="100000"/>
                        </a:lnSpc>
                        <a:spcBef>
                          <a:spcPts val="495"/>
                        </a:spcBef>
                      </a:pPr>
                      <a:r>
                        <a:rPr sz="2000" b="1" spc="-5" dirty="0">
                          <a:latin typeface="Courier New"/>
                          <a:cs typeface="Courier New"/>
                        </a:rPr>
                        <a:t>funct3</a:t>
                      </a:r>
                      <a:endParaRPr sz="2000">
                        <a:latin typeface="Courier New"/>
                        <a:cs typeface="Courier New"/>
                      </a:endParaRPr>
                    </a:p>
                  </a:txBody>
                  <a:tcPr marL="0" marR="0" marT="83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32715">
                        <a:lnSpc>
                          <a:spcPct val="100000"/>
                        </a:lnSpc>
                        <a:spcBef>
                          <a:spcPts val="495"/>
                        </a:spcBef>
                      </a:pPr>
                      <a:r>
                        <a:rPr sz="2000" b="1" spc="-5" dirty="0">
                          <a:latin typeface="Courier New"/>
                          <a:cs typeface="Courier New"/>
                        </a:rPr>
                        <a:t>imm[4:0]</a:t>
                      </a:r>
                      <a:endParaRPr sz="2000">
                        <a:latin typeface="Courier New"/>
                        <a:cs typeface="Courier New"/>
                      </a:endParaRPr>
                    </a:p>
                  </a:txBody>
                  <a:tcPr marL="0" marR="0" marT="83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0805">
                        <a:lnSpc>
                          <a:spcPct val="100000"/>
                        </a:lnSpc>
                        <a:spcBef>
                          <a:spcPts val="495"/>
                        </a:spcBef>
                      </a:pPr>
                      <a:r>
                        <a:rPr sz="2000" b="1" spc="-5" dirty="0">
                          <a:latin typeface="Courier New"/>
                          <a:cs typeface="Courier New"/>
                        </a:rPr>
                        <a:t>B-opcode</a:t>
                      </a:r>
                      <a:endParaRPr sz="2000">
                        <a:latin typeface="Courier New"/>
                        <a:cs typeface="Courier New"/>
                      </a:endParaRPr>
                    </a:p>
                  </a:txBody>
                  <a:tcPr marL="0" marR="0" marT="838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12" name="object 12"/>
          <p:cNvGraphicFramePr>
            <a:graphicFrameLocks noGrp="1"/>
          </p:cNvGraphicFramePr>
          <p:nvPr>
            <p:extLst>
              <p:ext uri="{D42A27DB-BD31-4B8C-83A1-F6EECF244321}">
                <p14:modId xmlns:p14="http://schemas.microsoft.com/office/powerpoint/2010/main" val="907488097"/>
              </p:ext>
            </p:extLst>
          </p:nvPr>
        </p:nvGraphicFramePr>
        <p:xfrm>
          <a:off x="1334096" y="3764898"/>
          <a:ext cx="6557432" cy="477519"/>
        </p:xfrm>
        <a:graphic>
          <a:graphicData uri="http://schemas.openxmlformats.org/drawingml/2006/table">
            <a:tbl>
              <a:tblPr firstRow="1" bandRow="1">
                <a:tableStyleId>{2D5ABB26-0587-4C30-8999-92F81FD0307C}</a:tableStyleId>
              </a:tblPr>
              <a:tblGrid>
                <a:gridCol w="2780452">
                  <a:extLst>
                    <a:ext uri="{9D8B030D-6E8A-4147-A177-3AD203B41FA5}">
                      <a16:colId xmlns:a16="http://schemas.microsoft.com/office/drawing/2014/main" val="20000"/>
                    </a:ext>
                  </a:extLst>
                </a:gridCol>
                <a:gridCol w="305647">
                  <a:extLst>
                    <a:ext uri="{9D8B030D-6E8A-4147-A177-3AD203B41FA5}">
                      <a16:colId xmlns:a16="http://schemas.microsoft.com/office/drawing/2014/main" val="20001"/>
                    </a:ext>
                  </a:extLst>
                </a:gridCol>
                <a:gridCol w="1739900">
                  <a:extLst>
                    <a:ext uri="{9D8B030D-6E8A-4147-A177-3AD203B41FA5}">
                      <a16:colId xmlns:a16="http://schemas.microsoft.com/office/drawing/2014/main" val="20002"/>
                    </a:ext>
                  </a:extLst>
                </a:gridCol>
                <a:gridCol w="1731433">
                  <a:extLst>
                    <a:ext uri="{9D8B030D-6E8A-4147-A177-3AD203B41FA5}">
                      <a16:colId xmlns:a16="http://schemas.microsoft.com/office/drawing/2014/main" val="20003"/>
                    </a:ext>
                  </a:extLst>
                </a:gridCol>
              </a:tblGrid>
              <a:tr h="477519">
                <a:tc>
                  <a:txBody>
                    <a:bodyPr/>
                    <a:lstStyle/>
                    <a:p>
                      <a:pPr marL="89535">
                        <a:lnSpc>
                          <a:spcPct val="100000"/>
                        </a:lnSpc>
                        <a:spcBef>
                          <a:spcPts val="500"/>
                        </a:spcBef>
                      </a:pPr>
                      <a:r>
                        <a:rPr sz="2000" b="1" spc="-5" dirty="0">
                          <a:latin typeface="Courier New"/>
                          <a:cs typeface="Courier New"/>
                        </a:rPr>
                        <a:t>sign-extension</a:t>
                      </a:r>
                      <a:endParaRPr sz="2000">
                        <a:latin typeface="Courier New"/>
                        <a:cs typeface="Courier New"/>
                      </a:endParaRPr>
                    </a:p>
                  </a:txBody>
                  <a:tcPr marL="0" marR="0" marT="84667"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tc>
                  <a:txBody>
                    <a:bodyPr/>
                    <a:lstStyle/>
                    <a:p>
                      <a:pPr marL="95885">
                        <a:lnSpc>
                          <a:spcPct val="100000"/>
                        </a:lnSpc>
                        <a:spcBef>
                          <a:spcPts val="500"/>
                        </a:spcBef>
                      </a:pPr>
                      <a:r>
                        <a:rPr sz="2000" b="1" dirty="0">
                          <a:latin typeface="Courier New"/>
                          <a:cs typeface="Courier New"/>
                        </a:rPr>
                        <a:t>s</a:t>
                      </a:r>
                      <a:endParaRPr sz="2000">
                        <a:latin typeface="Courier New"/>
                        <a:cs typeface="Courier New"/>
                      </a:endParaRPr>
                    </a:p>
                  </a:txBody>
                  <a:tcPr marL="0" marR="0" marT="84667" marB="0">
                    <a:lnL w="38100">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tc>
                  <a:txBody>
                    <a:bodyPr/>
                    <a:lstStyle/>
                    <a:p>
                      <a:pPr marL="95885">
                        <a:lnSpc>
                          <a:spcPct val="100000"/>
                        </a:lnSpc>
                        <a:spcBef>
                          <a:spcPts val="500"/>
                        </a:spcBef>
                      </a:pPr>
                      <a:r>
                        <a:rPr sz="2000" b="1" spc="-5" dirty="0">
                          <a:latin typeface="Courier New"/>
                          <a:cs typeface="Courier New"/>
                        </a:rPr>
                        <a:t>imm[10:5]</a:t>
                      </a:r>
                      <a:endParaRPr sz="2000">
                        <a:latin typeface="Courier New"/>
                        <a:cs typeface="Courier New"/>
                      </a:endParaRPr>
                    </a:p>
                  </a:txBody>
                  <a:tcPr marL="0" marR="0" marT="84667" marB="0">
                    <a:lnL w="38100">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tc>
                  <a:txBody>
                    <a:bodyPr/>
                    <a:lstStyle/>
                    <a:p>
                      <a:pPr marL="189230">
                        <a:lnSpc>
                          <a:spcPct val="100000"/>
                        </a:lnSpc>
                        <a:spcBef>
                          <a:spcPts val="500"/>
                        </a:spcBef>
                      </a:pPr>
                      <a:r>
                        <a:rPr sz="2000" b="1" spc="-5" dirty="0">
                          <a:latin typeface="Courier New"/>
                          <a:cs typeface="Courier New"/>
                        </a:rPr>
                        <a:t>imm[4:0]</a:t>
                      </a:r>
                      <a:endParaRPr sz="2000">
                        <a:latin typeface="Courier New"/>
                        <a:cs typeface="Courier New"/>
                      </a:endParaRPr>
                    </a:p>
                  </a:txBody>
                  <a:tcPr marL="0" marR="0" marT="84667"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grpSp>
        <p:nvGrpSpPr>
          <p:cNvPr id="13" name="object 13"/>
          <p:cNvGrpSpPr/>
          <p:nvPr/>
        </p:nvGrpSpPr>
        <p:grpSpPr>
          <a:xfrm>
            <a:off x="7043965" y="3287295"/>
            <a:ext cx="367453" cy="484293"/>
            <a:chOff x="6589991" y="2534602"/>
            <a:chExt cx="275590" cy="363220"/>
          </a:xfrm>
        </p:grpSpPr>
        <p:sp>
          <p:nvSpPr>
            <p:cNvPr id="14" name="object 14"/>
            <p:cNvSpPr/>
            <p:nvPr/>
          </p:nvSpPr>
          <p:spPr>
            <a:xfrm>
              <a:off x="6604279" y="2548889"/>
              <a:ext cx="247015" cy="334645"/>
            </a:xfrm>
            <a:custGeom>
              <a:avLst/>
              <a:gdLst/>
              <a:ahLst/>
              <a:cxnLst/>
              <a:rect l="l" t="t" r="r" b="b"/>
              <a:pathLst>
                <a:path w="247015" h="334644">
                  <a:moveTo>
                    <a:pt x="246697" y="0"/>
                  </a:moveTo>
                  <a:lnTo>
                    <a:pt x="0" y="334416"/>
                  </a:lnTo>
                </a:path>
              </a:pathLst>
            </a:custGeom>
            <a:ln w="28575">
              <a:solidFill>
                <a:srgbClr val="000000"/>
              </a:solidFill>
            </a:ln>
          </p:spPr>
          <p:txBody>
            <a:bodyPr wrap="square" lIns="0" tIns="0" rIns="0" bIns="0" rtlCol="0"/>
            <a:lstStyle/>
            <a:p>
              <a:endParaRPr sz="2400"/>
            </a:p>
          </p:txBody>
        </p:sp>
        <p:sp>
          <p:nvSpPr>
            <p:cNvPr id="15" name="object 15"/>
            <p:cNvSpPr/>
            <p:nvPr/>
          </p:nvSpPr>
          <p:spPr>
            <a:xfrm>
              <a:off x="6604281" y="2784638"/>
              <a:ext cx="91440" cy="99060"/>
            </a:xfrm>
            <a:custGeom>
              <a:avLst/>
              <a:gdLst/>
              <a:ahLst/>
              <a:cxnLst/>
              <a:rect l="l" t="t" r="r" b="b"/>
              <a:pathLst>
                <a:path w="91440" h="99060">
                  <a:moveTo>
                    <a:pt x="10642" y="0"/>
                  </a:moveTo>
                  <a:lnTo>
                    <a:pt x="0" y="98666"/>
                  </a:lnTo>
                  <a:lnTo>
                    <a:pt x="91135" y="59372"/>
                  </a:lnTo>
                </a:path>
              </a:pathLst>
            </a:custGeom>
            <a:ln w="28575">
              <a:solidFill>
                <a:srgbClr val="000000"/>
              </a:solidFill>
            </a:ln>
          </p:spPr>
          <p:txBody>
            <a:bodyPr wrap="square" lIns="0" tIns="0" rIns="0" bIns="0" rtlCol="0"/>
            <a:lstStyle/>
            <a:p>
              <a:endParaRPr sz="2400"/>
            </a:p>
          </p:txBody>
        </p:sp>
      </p:grpSp>
      <p:grpSp>
        <p:nvGrpSpPr>
          <p:cNvPr id="16" name="object 16"/>
          <p:cNvGrpSpPr/>
          <p:nvPr/>
        </p:nvGrpSpPr>
        <p:grpSpPr>
          <a:xfrm>
            <a:off x="1549403" y="3287295"/>
            <a:ext cx="3630507" cy="554567"/>
            <a:chOff x="2469070" y="2534602"/>
            <a:chExt cx="2722880" cy="415925"/>
          </a:xfrm>
        </p:grpSpPr>
        <p:sp>
          <p:nvSpPr>
            <p:cNvPr id="17" name="object 17"/>
            <p:cNvSpPr/>
            <p:nvPr/>
          </p:nvSpPr>
          <p:spPr>
            <a:xfrm>
              <a:off x="3260597" y="2548889"/>
              <a:ext cx="1917064" cy="352425"/>
            </a:xfrm>
            <a:custGeom>
              <a:avLst/>
              <a:gdLst/>
              <a:ahLst/>
              <a:cxnLst/>
              <a:rect l="l" t="t" r="r" b="b"/>
              <a:pathLst>
                <a:path w="1917064" h="352425">
                  <a:moveTo>
                    <a:pt x="0" y="0"/>
                  </a:moveTo>
                  <a:lnTo>
                    <a:pt x="1916518" y="352069"/>
                  </a:lnTo>
                </a:path>
              </a:pathLst>
            </a:custGeom>
            <a:ln w="28575">
              <a:solidFill>
                <a:srgbClr val="000000"/>
              </a:solidFill>
            </a:ln>
          </p:spPr>
          <p:txBody>
            <a:bodyPr wrap="square" lIns="0" tIns="0" rIns="0" bIns="0" rtlCol="0"/>
            <a:lstStyle/>
            <a:p>
              <a:endParaRPr sz="2400"/>
            </a:p>
          </p:txBody>
        </p:sp>
        <p:sp>
          <p:nvSpPr>
            <p:cNvPr id="18" name="object 18"/>
            <p:cNvSpPr/>
            <p:nvPr/>
          </p:nvSpPr>
          <p:spPr>
            <a:xfrm>
              <a:off x="5083769" y="2836288"/>
              <a:ext cx="93345" cy="98425"/>
            </a:xfrm>
            <a:custGeom>
              <a:avLst/>
              <a:gdLst/>
              <a:ahLst/>
              <a:cxnLst/>
              <a:rect l="l" t="t" r="r" b="b"/>
              <a:pathLst>
                <a:path w="93345" h="98425">
                  <a:moveTo>
                    <a:pt x="18072" y="0"/>
                  </a:moveTo>
                  <a:lnTo>
                    <a:pt x="93345" y="64681"/>
                  </a:lnTo>
                  <a:lnTo>
                    <a:pt x="0" y="98361"/>
                  </a:lnTo>
                </a:path>
              </a:pathLst>
            </a:custGeom>
            <a:ln w="28575">
              <a:solidFill>
                <a:srgbClr val="000000"/>
              </a:solidFill>
            </a:ln>
          </p:spPr>
          <p:txBody>
            <a:bodyPr wrap="square" lIns="0" tIns="0" rIns="0" bIns="0" rtlCol="0"/>
            <a:lstStyle/>
            <a:p>
              <a:endParaRPr sz="2400"/>
            </a:p>
          </p:txBody>
        </p:sp>
        <p:sp>
          <p:nvSpPr>
            <p:cNvPr id="19" name="object 19"/>
            <p:cNvSpPr/>
            <p:nvPr/>
          </p:nvSpPr>
          <p:spPr>
            <a:xfrm>
              <a:off x="2483357" y="2548889"/>
              <a:ext cx="2009775" cy="352425"/>
            </a:xfrm>
            <a:custGeom>
              <a:avLst/>
              <a:gdLst/>
              <a:ahLst/>
              <a:cxnLst/>
              <a:rect l="l" t="t" r="r" b="b"/>
              <a:pathLst>
                <a:path w="2009775" h="352425">
                  <a:moveTo>
                    <a:pt x="0" y="0"/>
                  </a:moveTo>
                  <a:lnTo>
                    <a:pt x="2009444" y="352298"/>
                  </a:lnTo>
                </a:path>
              </a:pathLst>
            </a:custGeom>
            <a:ln w="28575">
              <a:solidFill>
                <a:srgbClr val="000000"/>
              </a:solidFill>
            </a:ln>
          </p:spPr>
          <p:txBody>
            <a:bodyPr wrap="square" lIns="0" tIns="0" rIns="0" bIns="0" rtlCol="0"/>
            <a:lstStyle/>
            <a:p>
              <a:endParaRPr sz="2400"/>
            </a:p>
          </p:txBody>
        </p:sp>
        <p:sp>
          <p:nvSpPr>
            <p:cNvPr id="20" name="object 20"/>
            <p:cNvSpPr/>
            <p:nvPr/>
          </p:nvSpPr>
          <p:spPr>
            <a:xfrm>
              <a:off x="4399734" y="2837127"/>
              <a:ext cx="93345" cy="99060"/>
            </a:xfrm>
            <a:custGeom>
              <a:avLst/>
              <a:gdLst/>
              <a:ahLst/>
              <a:cxnLst/>
              <a:rect l="l" t="t" r="r" b="b"/>
              <a:pathLst>
                <a:path w="93345" h="99060">
                  <a:moveTo>
                    <a:pt x="17272" y="0"/>
                  </a:moveTo>
                  <a:lnTo>
                    <a:pt x="93065" y="64058"/>
                  </a:lnTo>
                  <a:lnTo>
                    <a:pt x="0" y="98513"/>
                  </a:lnTo>
                </a:path>
              </a:pathLst>
            </a:custGeom>
            <a:ln w="28574">
              <a:solidFill>
                <a:srgbClr val="000000"/>
              </a:solidFill>
            </a:ln>
          </p:spPr>
          <p:txBody>
            <a:bodyPr wrap="square" lIns="0" tIns="0" rIns="0" bIns="0" rtlCol="0"/>
            <a:lstStyle/>
            <a:p>
              <a:endParaRPr sz="2400"/>
            </a:p>
          </p:txBody>
        </p:sp>
      </p:grpSp>
      <p:graphicFrame>
        <p:nvGraphicFramePr>
          <p:cNvPr id="21" name="object 21"/>
          <p:cNvGraphicFramePr>
            <a:graphicFrameLocks noGrp="1"/>
          </p:cNvGraphicFramePr>
          <p:nvPr>
            <p:extLst>
              <p:ext uri="{D42A27DB-BD31-4B8C-83A1-F6EECF244321}">
                <p14:modId xmlns:p14="http://schemas.microsoft.com/office/powerpoint/2010/main" val="2737975576"/>
              </p:ext>
            </p:extLst>
          </p:nvPr>
        </p:nvGraphicFramePr>
        <p:xfrm>
          <a:off x="1334096" y="4431396"/>
          <a:ext cx="6557431" cy="477520"/>
        </p:xfrm>
        <a:graphic>
          <a:graphicData uri="http://schemas.openxmlformats.org/drawingml/2006/table">
            <a:tbl>
              <a:tblPr firstRow="1" bandRow="1">
                <a:tableStyleId>{2D5ABB26-0587-4C30-8999-92F81FD0307C}</a:tableStyleId>
              </a:tblPr>
              <a:tblGrid>
                <a:gridCol w="2386752">
                  <a:extLst>
                    <a:ext uri="{9D8B030D-6E8A-4147-A177-3AD203B41FA5}">
                      <a16:colId xmlns:a16="http://schemas.microsoft.com/office/drawing/2014/main" val="20000"/>
                    </a:ext>
                  </a:extLst>
                </a:gridCol>
                <a:gridCol w="394547">
                  <a:extLst>
                    <a:ext uri="{9D8B030D-6E8A-4147-A177-3AD203B41FA5}">
                      <a16:colId xmlns:a16="http://schemas.microsoft.com/office/drawing/2014/main" val="20001"/>
                    </a:ext>
                  </a:extLst>
                </a:gridCol>
                <a:gridCol w="1761067">
                  <a:extLst>
                    <a:ext uri="{9D8B030D-6E8A-4147-A177-3AD203B41FA5}">
                      <a16:colId xmlns:a16="http://schemas.microsoft.com/office/drawing/2014/main" val="20002"/>
                    </a:ext>
                  </a:extLst>
                </a:gridCol>
                <a:gridCol w="1723813">
                  <a:extLst>
                    <a:ext uri="{9D8B030D-6E8A-4147-A177-3AD203B41FA5}">
                      <a16:colId xmlns:a16="http://schemas.microsoft.com/office/drawing/2014/main" val="20003"/>
                    </a:ext>
                  </a:extLst>
                </a:gridCol>
                <a:gridCol w="291252">
                  <a:extLst>
                    <a:ext uri="{9D8B030D-6E8A-4147-A177-3AD203B41FA5}">
                      <a16:colId xmlns:a16="http://schemas.microsoft.com/office/drawing/2014/main" val="20004"/>
                    </a:ext>
                  </a:extLst>
                </a:gridCol>
              </a:tblGrid>
              <a:tr h="477520">
                <a:tc>
                  <a:txBody>
                    <a:bodyPr/>
                    <a:lstStyle/>
                    <a:p>
                      <a:pPr marL="89535">
                        <a:lnSpc>
                          <a:spcPct val="100000"/>
                        </a:lnSpc>
                        <a:spcBef>
                          <a:spcPts val="505"/>
                        </a:spcBef>
                      </a:pPr>
                      <a:r>
                        <a:rPr sz="2000" b="1" spc="-5" dirty="0">
                          <a:latin typeface="Courier New"/>
                          <a:cs typeface="Courier New"/>
                        </a:rPr>
                        <a:t>sign-extension</a:t>
                      </a:r>
                      <a:endParaRPr sz="2000">
                        <a:latin typeface="Courier New"/>
                        <a:cs typeface="Courier New"/>
                      </a:endParaRPr>
                    </a:p>
                  </a:txBody>
                  <a:tcPr marL="0" marR="0" marT="85513"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tc>
                  <a:txBody>
                    <a:bodyPr/>
                    <a:lstStyle/>
                    <a:p>
                      <a:pPr marL="84455">
                        <a:lnSpc>
                          <a:spcPct val="100000"/>
                        </a:lnSpc>
                        <a:spcBef>
                          <a:spcPts val="505"/>
                        </a:spcBef>
                      </a:pPr>
                      <a:r>
                        <a:rPr sz="2000" b="1" dirty="0">
                          <a:latin typeface="Courier New"/>
                          <a:cs typeface="Courier New"/>
                        </a:rPr>
                        <a:t>s</a:t>
                      </a:r>
                      <a:endParaRPr sz="2000">
                        <a:latin typeface="Courier New"/>
                        <a:cs typeface="Courier New"/>
                      </a:endParaRPr>
                    </a:p>
                  </a:txBody>
                  <a:tcPr marL="0" marR="0" marT="85513" marB="0">
                    <a:lnL w="38100">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tc>
                  <a:txBody>
                    <a:bodyPr/>
                    <a:lstStyle/>
                    <a:p>
                      <a:pPr marL="84455">
                        <a:lnSpc>
                          <a:spcPct val="100000"/>
                        </a:lnSpc>
                        <a:spcBef>
                          <a:spcPts val="505"/>
                        </a:spcBef>
                      </a:pPr>
                      <a:r>
                        <a:rPr sz="2000" b="1" spc="-5" dirty="0">
                          <a:latin typeface="Courier New"/>
                          <a:cs typeface="Courier New"/>
                        </a:rPr>
                        <a:t>imm[10:5]</a:t>
                      </a:r>
                      <a:endParaRPr sz="2000">
                        <a:latin typeface="Courier New"/>
                        <a:cs typeface="Courier New"/>
                      </a:endParaRPr>
                    </a:p>
                  </a:txBody>
                  <a:tcPr marL="0" marR="0" marT="85513"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0805">
                        <a:lnSpc>
                          <a:spcPct val="100000"/>
                        </a:lnSpc>
                        <a:spcBef>
                          <a:spcPts val="505"/>
                        </a:spcBef>
                      </a:pPr>
                      <a:r>
                        <a:rPr sz="2000" b="1" spc="-5" dirty="0">
                          <a:latin typeface="Courier New"/>
                          <a:cs typeface="Courier New"/>
                        </a:rPr>
                        <a:t>imm[4:0]</a:t>
                      </a:r>
                      <a:endParaRPr sz="2000">
                        <a:latin typeface="Courier New"/>
                        <a:cs typeface="Courier New"/>
                      </a:endParaRPr>
                    </a:p>
                  </a:txBody>
                  <a:tcPr marL="0" marR="0" marT="85513"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0805">
                        <a:lnSpc>
                          <a:spcPct val="100000"/>
                        </a:lnSpc>
                        <a:spcBef>
                          <a:spcPts val="505"/>
                        </a:spcBef>
                      </a:pPr>
                      <a:r>
                        <a:rPr sz="2000" b="1" dirty="0">
                          <a:latin typeface="Courier New"/>
                          <a:cs typeface="Courier New"/>
                        </a:rPr>
                        <a:t>0</a:t>
                      </a:r>
                      <a:endParaRPr sz="2000">
                        <a:latin typeface="Courier New"/>
                        <a:cs typeface="Courier New"/>
                      </a:endParaRPr>
                    </a:p>
                  </a:txBody>
                  <a:tcPr marL="0" marR="0" marT="85513"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22" name="object 22"/>
          <p:cNvSpPr txBox="1"/>
          <p:nvPr/>
        </p:nvSpPr>
        <p:spPr>
          <a:xfrm>
            <a:off x="1274829" y="3504388"/>
            <a:ext cx="8692727" cy="2421112"/>
          </a:xfrm>
          <a:prstGeom prst="rect">
            <a:avLst/>
          </a:prstGeom>
        </p:spPr>
        <p:txBody>
          <a:bodyPr vert="horz" wrap="square" lIns="0" tIns="213360" rIns="0" bIns="0" rtlCol="0">
            <a:spAutoFit/>
          </a:bodyPr>
          <a:lstStyle/>
          <a:p>
            <a:pPr marL="6801103">
              <a:spcBef>
                <a:spcPts val="1680"/>
              </a:spcBef>
            </a:pPr>
            <a:r>
              <a:rPr sz="2333" b="1" spc="-7" dirty="0">
                <a:latin typeface="Calibri"/>
                <a:cs typeface="Calibri"/>
              </a:rPr>
              <a:t>S-Immediate</a:t>
            </a:r>
            <a:endParaRPr sz="2333" dirty="0">
              <a:latin typeface="Calibri"/>
              <a:cs typeface="Calibri"/>
            </a:endParaRPr>
          </a:p>
          <a:p>
            <a:pPr marL="6801103" marR="82971">
              <a:spcBef>
                <a:spcPts val="1553"/>
              </a:spcBef>
            </a:pPr>
            <a:r>
              <a:rPr sz="2333" b="1" spc="-7" dirty="0">
                <a:latin typeface="Calibri"/>
                <a:cs typeface="Calibri"/>
              </a:rPr>
              <a:t>B-Immediate </a:t>
            </a:r>
            <a:r>
              <a:rPr sz="2333" b="1" dirty="0">
                <a:latin typeface="Calibri"/>
                <a:cs typeface="Calibri"/>
              </a:rPr>
              <a:t> </a:t>
            </a:r>
            <a:r>
              <a:rPr sz="2333" b="1" spc="-7" dirty="0">
                <a:latin typeface="Calibri"/>
                <a:cs typeface="Calibri"/>
              </a:rPr>
              <a:t>(shift</a:t>
            </a:r>
            <a:r>
              <a:rPr sz="2333" b="1" spc="-20" dirty="0">
                <a:latin typeface="Calibri"/>
                <a:cs typeface="Calibri"/>
              </a:rPr>
              <a:t> </a:t>
            </a:r>
            <a:r>
              <a:rPr sz="2333" b="1" spc="-7" dirty="0">
                <a:latin typeface="Calibri"/>
                <a:cs typeface="Calibri"/>
              </a:rPr>
              <a:t>left</a:t>
            </a:r>
            <a:r>
              <a:rPr sz="2333" b="1" spc="-67" dirty="0">
                <a:latin typeface="Calibri"/>
                <a:cs typeface="Calibri"/>
              </a:rPr>
              <a:t> </a:t>
            </a:r>
            <a:r>
              <a:rPr sz="2333" b="1" spc="-13" dirty="0">
                <a:latin typeface="Calibri"/>
                <a:cs typeface="Calibri"/>
              </a:rPr>
              <a:t>by</a:t>
            </a:r>
            <a:r>
              <a:rPr sz="2333" b="1" spc="-20" dirty="0">
                <a:latin typeface="Calibri"/>
                <a:cs typeface="Calibri"/>
              </a:rPr>
              <a:t> </a:t>
            </a:r>
            <a:r>
              <a:rPr sz="2333" b="1" dirty="0">
                <a:latin typeface="Calibri"/>
                <a:cs typeface="Calibri"/>
              </a:rPr>
              <a:t>1)</a:t>
            </a:r>
            <a:endParaRPr sz="2333" dirty="0">
              <a:latin typeface="Calibri"/>
              <a:cs typeface="Calibri"/>
            </a:endParaRPr>
          </a:p>
          <a:p>
            <a:pPr marL="16933" marR="6773">
              <a:spcBef>
                <a:spcPts val="813"/>
              </a:spcBef>
            </a:pPr>
            <a:r>
              <a:rPr sz="2667" spc="-13" dirty="0">
                <a:latin typeface="Calibri"/>
                <a:cs typeface="Calibri"/>
              </a:rPr>
              <a:t>Each</a:t>
            </a:r>
            <a:r>
              <a:rPr sz="2667" spc="-7" dirty="0">
                <a:latin typeface="Calibri"/>
                <a:cs typeface="Calibri"/>
              </a:rPr>
              <a:t> instruction</a:t>
            </a:r>
            <a:r>
              <a:rPr sz="2667" spc="7" dirty="0">
                <a:latin typeface="Calibri"/>
                <a:cs typeface="Calibri"/>
              </a:rPr>
              <a:t> </a:t>
            </a:r>
            <a:r>
              <a:rPr sz="2667" spc="-13" dirty="0">
                <a:latin typeface="Calibri"/>
                <a:cs typeface="Calibri"/>
              </a:rPr>
              <a:t>immediate</a:t>
            </a:r>
            <a:r>
              <a:rPr sz="2667" spc="40" dirty="0">
                <a:latin typeface="Calibri"/>
                <a:cs typeface="Calibri"/>
              </a:rPr>
              <a:t> </a:t>
            </a:r>
            <a:r>
              <a:rPr sz="2667" spc="-7" dirty="0">
                <a:latin typeface="Calibri"/>
                <a:cs typeface="Calibri"/>
              </a:rPr>
              <a:t>bit</a:t>
            </a:r>
            <a:r>
              <a:rPr sz="2667" dirty="0">
                <a:latin typeface="Calibri"/>
                <a:cs typeface="Calibri"/>
              </a:rPr>
              <a:t> </a:t>
            </a:r>
            <a:r>
              <a:rPr sz="2667" spc="-7" dirty="0">
                <a:latin typeface="Calibri"/>
                <a:cs typeface="Calibri"/>
              </a:rPr>
              <a:t>can </a:t>
            </a:r>
            <a:r>
              <a:rPr sz="2667" dirty="0">
                <a:latin typeface="Calibri"/>
                <a:cs typeface="Calibri"/>
              </a:rPr>
              <a:t>appear</a:t>
            </a:r>
            <a:r>
              <a:rPr sz="2667" spc="-13" dirty="0">
                <a:latin typeface="Calibri"/>
                <a:cs typeface="Calibri"/>
              </a:rPr>
              <a:t> </a:t>
            </a:r>
            <a:r>
              <a:rPr sz="2667" spc="-7" dirty="0">
                <a:latin typeface="Calibri"/>
                <a:cs typeface="Calibri"/>
              </a:rPr>
              <a:t>in</a:t>
            </a:r>
            <a:r>
              <a:rPr sz="2667" spc="13" dirty="0">
                <a:latin typeface="Calibri"/>
                <a:cs typeface="Calibri"/>
              </a:rPr>
              <a:t> </a:t>
            </a:r>
            <a:r>
              <a:rPr sz="2667" dirty="0">
                <a:latin typeface="Calibri"/>
                <a:cs typeface="Calibri"/>
              </a:rPr>
              <a:t>one</a:t>
            </a:r>
            <a:r>
              <a:rPr sz="2667" spc="-13" dirty="0">
                <a:latin typeface="Calibri"/>
                <a:cs typeface="Calibri"/>
              </a:rPr>
              <a:t> </a:t>
            </a:r>
            <a:r>
              <a:rPr sz="2667" spc="-7" dirty="0">
                <a:latin typeface="Calibri"/>
                <a:cs typeface="Calibri"/>
              </a:rPr>
              <a:t>of </a:t>
            </a:r>
            <a:r>
              <a:rPr sz="2667" spc="-13" dirty="0">
                <a:latin typeface="Calibri"/>
                <a:cs typeface="Calibri"/>
              </a:rPr>
              <a:t>two </a:t>
            </a:r>
            <a:r>
              <a:rPr sz="2667" dirty="0">
                <a:latin typeface="Calibri"/>
                <a:cs typeface="Calibri"/>
              </a:rPr>
              <a:t>places </a:t>
            </a:r>
            <a:r>
              <a:rPr sz="2667" spc="-579" dirty="0">
                <a:latin typeface="Calibri"/>
                <a:cs typeface="Calibri"/>
              </a:rPr>
              <a:t> </a:t>
            </a:r>
            <a:r>
              <a:rPr sz="2667" spc="-7" dirty="0">
                <a:latin typeface="Calibri"/>
                <a:cs typeface="Calibri"/>
              </a:rPr>
              <a:t>in</a:t>
            </a:r>
            <a:r>
              <a:rPr sz="2667" spc="7" dirty="0">
                <a:latin typeface="Calibri"/>
                <a:cs typeface="Calibri"/>
              </a:rPr>
              <a:t> </a:t>
            </a:r>
            <a:r>
              <a:rPr sz="2667" dirty="0">
                <a:latin typeface="Calibri"/>
                <a:cs typeface="Calibri"/>
              </a:rPr>
              <a:t>output</a:t>
            </a:r>
            <a:r>
              <a:rPr sz="2667" spc="-27" dirty="0">
                <a:latin typeface="Calibri"/>
                <a:cs typeface="Calibri"/>
              </a:rPr>
              <a:t> </a:t>
            </a:r>
            <a:r>
              <a:rPr sz="2667" spc="-13" dirty="0">
                <a:latin typeface="Calibri"/>
                <a:cs typeface="Calibri"/>
              </a:rPr>
              <a:t>immediate</a:t>
            </a:r>
            <a:r>
              <a:rPr sz="2667" spc="33" dirty="0">
                <a:latin typeface="Calibri"/>
                <a:cs typeface="Calibri"/>
              </a:rPr>
              <a:t> </a:t>
            </a:r>
            <a:r>
              <a:rPr sz="2667" spc="-13" dirty="0">
                <a:latin typeface="Calibri"/>
                <a:cs typeface="Calibri"/>
              </a:rPr>
              <a:t>value</a:t>
            </a:r>
            <a:r>
              <a:rPr sz="2667" spc="13" dirty="0">
                <a:latin typeface="Calibri"/>
                <a:cs typeface="Calibri"/>
              </a:rPr>
              <a:t> </a:t>
            </a:r>
            <a:r>
              <a:rPr sz="2667" dirty="0">
                <a:latin typeface="Calibri"/>
                <a:cs typeface="Calibri"/>
              </a:rPr>
              <a:t>– </a:t>
            </a:r>
            <a:r>
              <a:rPr sz="2667" spc="-7" dirty="0">
                <a:latin typeface="Calibri"/>
                <a:cs typeface="Calibri"/>
              </a:rPr>
              <a:t>so</a:t>
            </a:r>
            <a:r>
              <a:rPr sz="2667" spc="-13" dirty="0">
                <a:latin typeface="Calibri"/>
                <a:cs typeface="Calibri"/>
              </a:rPr>
              <a:t> </a:t>
            </a:r>
            <a:r>
              <a:rPr sz="2667" spc="-7" dirty="0">
                <a:latin typeface="Calibri"/>
                <a:cs typeface="Calibri"/>
              </a:rPr>
              <a:t>need</a:t>
            </a:r>
            <a:r>
              <a:rPr sz="2667" dirty="0">
                <a:latin typeface="Calibri"/>
                <a:cs typeface="Calibri"/>
              </a:rPr>
              <a:t> one</a:t>
            </a:r>
            <a:r>
              <a:rPr sz="2667" spc="-13" dirty="0">
                <a:latin typeface="Calibri"/>
                <a:cs typeface="Calibri"/>
              </a:rPr>
              <a:t> </a:t>
            </a:r>
            <a:r>
              <a:rPr sz="2667" spc="-20" dirty="0">
                <a:latin typeface="Calibri"/>
                <a:cs typeface="Calibri"/>
              </a:rPr>
              <a:t>2-way </a:t>
            </a:r>
            <a:r>
              <a:rPr sz="2667" dirty="0">
                <a:latin typeface="Calibri"/>
                <a:cs typeface="Calibri"/>
              </a:rPr>
              <a:t>mux</a:t>
            </a:r>
            <a:r>
              <a:rPr sz="2667" spc="-13" dirty="0">
                <a:latin typeface="Calibri"/>
                <a:cs typeface="Calibri"/>
              </a:rPr>
              <a:t> </a:t>
            </a:r>
            <a:r>
              <a:rPr sz="2667" dirty="0">
                <a:latin typeface="Calibri"/>
                <a:cs typeface="Calibri"/>
              </a:rPr>
              <a:t>per </a:t>
            </a:r>
            <a:r>
              <a:rPr sz="2667" spc="-7" dirty="0">
                <a:latin typeface="Calibri"/>
                <a:cs typeface="Calibri"/>
              </a:rPr>
              <a:t>bit</a:t>
            </a:r>
            <a:endParaRPr sz="2667" dirty="0">
              <a:latin typeface="Calibri"/>
              <a:cs typeface="Calibri"/>
            </a:endParaRPr>
          </a:p>
        </p:txBody>
      </p:sp>
      <p:sp>
        <p:nvSpPr>
          <p:cNvPr id="25" name="Date Placeholder 24">
            <a:extLst>
              <a:ext uri="{FF2B5EF4-FFF2-40B4-BE49-F238E27FC236}">
                <a16:creationId xmlns:a16="http://schemas.microsoft.com/office/drawing/2014/main" id="{AD5DC3D9-B5C9-44AB-9B55-1298D423F47E}"/>
              </a:ext>
            </a:extLst>
          </p:cNvPr>
          <p:cNvSpPr>
            <a:spLocks noGrp="1"/>
          </p:cNvSpPr>
          <p:nvPr>
            <p:ph type="dt" sz="half" idx="10"/>
          </p:nvPr>
        </p:nvSpPr>
        <p:spPr/>
        <p:txBody>
          <a:bodyPr/>
          <a:lstStyle/>
          <a:p>
            <a:fld id="{51484264-20E4-44CC-8947-AC09C37312FD}" type="datetime1">
              <a:rPr lang="en-US" smtClean="0"/>
              <a:t>5/11/2024</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2"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3" cstate="print"/>
          <a:stretch>
            <a:fillRect/>
          </a:stretch>
        </p:blipFill>
        <p:spPr>
          <a:xfrm>
            <a:off x="3017519" y="6376089"/>
            <a:ext cx="1262831" cy="388361"/>
          </a:xfrm>
          <a:prstGeom prst="rect">
            <a:avLst/>
          </a:prstGeom>
        </p:spPr>
      </p:pic>
      <p:sp>
        <p:nvSpPr>
          <p:cNvPr id="9" name="object 9"/>
          <p:cNvSpPr txBox="1">
            <a:spLocks noGrp="1"/>
          </p:cNvSpPr>
          <p:nvPr>
            <p:ph type="title"/>
          </p:nvPr>
        </p:nvSpPr>
        <p:spPr>
          <a:xfrm>
            <a:off x="1274829" y="108780"/>
            <a:ext cx="7562427" cy="695062"/>
          </a:xfrm>
          <a:prstGeom prst="rect">
            <a:avLst/>
          </a:prstGeom>
        </p:spPr>
        <p:txBody>
          <a:bodyPr vert="horz" wrap="square" lIns="0" tIns="17780" rIns="0" bIns="0" rtlCol="0" anchor="ctr">
            <a:spAutoFit/>
          </a:bodyPr>
          <a:lstStyle/>
          <a:p>
            <a:pPr marL="16933">
              <a:lnSpc>
                <a:spcPct val="100000"/>
              </a:lnSpc>
              <a:spcBef>
                <a:spcPts val="140"/>
              </a:spcBef>
            </a:pPr>
            <a:r>
              <a:rPr spc="-100" dirty="0"/>
              <a:t>B</a:t>
            </a:r>
            <a:r>
              <a:rPr spc="-167" dirty="0"/>
              <a:t>r</a:t>
            </a:r>
            <a:r>
              <a:rPr spc="-80" dirty="0"/>
              <a:t>a</a:t>
            </a:r>
            <a:r>
              <a:rPr spc="-127" dirty="0"/>
              <a:t>n</a:t>
            </a:r>
            <a:r>
              <a:rPr spc="-313" dirty="0"/>
              <a:t>c</a:t>
            </a:r>
            <a:r>
              <a:rPr dirty="0"/>
              <a:t>h</a:t>
            </a:r>
            <a:r>
              <a:rPr spc="-507" dirty="0"/>
              <a:t> </a:t>
            </a:r>
            <a:r>
              <a:rPr spc="-253" dirty="0"/>
              <a:t>I</a:t>
            </a:r>
            <a:r>
              <a:rPr spc="-140" dirty="0"/>
              <a:t>mme</a:t>
            </a:r>
            <a:r>
              <a:rPr spc="-127" dirty="0"/>
              <a:t>d</a:t>
            </a:r>
            <a:r>
              <a:rPr spc="-247" dirty="0"/>
              <a:t>i</a:t>
            </a:r>
            <a:r>
              <a:rPr spc="7" dirty="0"/>
              <a:t>a</a:t>
            </a:r>
            <a:r>
              <a:rPr spc="-367" dirty="0"/>
              <a:t>t</a:t>
            </a:r>
            <a:r>
              <a:rPr spc="-240" dirty="0"/>
              <a:t>e</a:t>
            </a:r>
            <a:r>
              <a:rPr spc="127" dirty="0"/>
              <a:t>s</a:t>
            </a:r>
            <a:r>
              <a:rPr spc="-507" dirty="0"/>
              <a:t> </a:t>
            </a:r>
            <a:r>
              <a:rPr spc="-453" dirty="0"/>
              <a:t>(</a:t>
            </a:r>
            <a:r>
              <a:rPr spc="-253" dirty="0"/>
              <a:t>I</a:t>
            </a:r>
            <a:r>
              <a:rPr spc="-7" dirty="0"/>
              <a:t>n</a:t>
            </a:r>
            <a:r>
              <a:rPr spc="-493" dirty="0"/>
              <a:t> </a:t>
            </a:r>
            <a:r>
              <a:rPr lang="en-US" spc="-173" dirty="0"/>
              <a:t>RISC -V </a:t>
            </a:r>
            <a:r>
              <a:rPr spc="-513" dirty="0"/>
              <a:t> </a:t>
            </a:r>
            <a:r>
              <a:rPr spc="-253" dirty="0"/>
              <a:t>I</a:t>
            </a:r>
            <a:r>
              <a:rPr spc="73" dirty="0"/>
              <a:t>S</a:t>
            </a:r>
            <a:r>
              <a:rPr spc="-40" dirty="0"/>
              <a:t>A</a:t>
            </a:r>
            <a:r>
              <a:rPr spc="-7" dirty="0"/>
              <a:t>s</a:t>
            </a:r>
            <a:r>
              <a:rPr spc="-347" dirty="0"/>
              <a:t>)</a:t>
            </a:r>
          </a:p>
        </p:txBody>
      </p:sp>
      <p:graphicFrame>
        <p:nvGraphicFramePr>
          <p:cNvPr id="10" name="object 10"/>
          <p:cNvGraphicFramePr>
            <a:graphicFrameLocks noGrp="1"/>
          </p:cNvGraphicFramePr>
          <p:nvPr>
            <p:extLst>
              <p:ext uri="{D42A27DB-BD31-4B8C-83A1-F6EECF244321}">
                <p14:modId xmlns:p14="http://schemas.microsoft.com/office/powerpoint/2010/main" val="2696624934"/>
              </p:ext>
            </p:extLst>
          </p:nvPr>
        </p:nvGraphicFramePr>
        <p:xfrm>
          <a:off x="1266038" y="3398410"/>
          <a:ext cx="6934199" cy="477519"/>
        </p:xfrm>
        <a:graphic>
          <a:graphicData uri="http://schemas.openxmlformats.org/drawingml/2006/table">
            <a:tbl>
              <a:tblPr firstRow="1" bandRow="1">
                <a:tableStyleId>{2D5ABB26-0587-4C30-8999-92F81FD0307C}</a:tableStyleId>
              </a:tblPr>
              <a:tblGrid>
                <a:gridCol w="3480647">
                  <a:extLst>
                    <a:ext uri="{9D8B030D-6E8A-4147-A177-3AD203B41FA5}">
                      <a16:colId xmlns:a16="http://schemas.microsoft.com/office/drawing/2014/main" val="20000"/>
                    </a:ext>
                  </a:extLst>
                </a:gridCol>
                <a:gridCol w="1673013">
                  <a:extLst>
                    <a:ext uri="{9D8B030D-6E8A-4147-A177-3AD203B41FA5}">
                      <a16:colId xmlns:a16="http://schemas.microsoft.com/office/drawing/2014/main" val="20001"/>
                    </a:ext>
                  </a:extLst>
                </a:gridCol>
                <a:gridCol w="1780539">
                  <a:extLst>
                    <a:ext uri="{9D8B030D-6E8A-4147-A177-3AD203B41FA5}">
                      <a16:colId xmlns:a16="http://schemas.microsoft.com/office/drawing/2014/main" val="20002"/>
                    </a:ext>
                  </a:extLst>
                </a:gridCol>
              </a:tblGrid>
              <a:tr h="477519">
                <a:tc>
                  <a:txBody>
                    <a:bodyPr/>
                    <a:lstStyle/>
                    <a:p>
                      <a:pPr marL="89535">
                        <a:lnSpc>
                          <a:spcPct val="100000"/>
                        </a:lnSpc>
                        <a:spcBef>
                          <a:spcPts val="505"/>
                        </a:spcBef>
                      </a:pPr>
                      <a:r>
                        <a:rPr sz="2000" b="1" spc="-5" dirty="0">
                          <a:latin typeface="Courier New"/>
                          <a:cs typeface="Courier New"/>
                        </a:rPr>
                        <a:t>sign=imm[11]</a:t>
                      </a:r>
                      <a:endParaRPr sz="2000">
                        <a:latin typeface="Courier New"/>
                        <a:cs typeface="Courier New"/>
                      </a:endParaRPr>
                    </a:p>
                  </a:txBody>
                  <a:tcPr marL="0" marR="0" marT="85513"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0170">
                        <a:lnSpc>
                          <a:spcPct val="100000"/>
                        </a:lnSpc>
                        <a:spcBef>
                          <a:spcPts val="505"/>
                        </a:spcBef>
                      </a:pPr>
                      <a:r>
                        <a:rPr sz="2000" b="1" spc="-5" dirty="0">
                          <a:latin typeface="Courier New"/>
                          <a:cs typeface="Courier New"/>
                        </a:rPr>
                        <a:t>imm[10:5]</a:t>
                      </a:r>
                      <a:endParaRPr sz="2000">
                        <a:latin typeface="Courier New"/>
                        <a:cs typeface="Courier New"/>
                      </a:endParaRPr>
                    </a:p>
                  </a:txBody>
                  <a:tcPr marL="0" marR="0" marT="85513"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tc>
                  <a:txBody>
                    <a:bodyPr/>
                    <a:lstStyle/>
                    <a:p>
                      <a:pPr marL="207010">
                        <a:lnSpc>
                          <a:spcPct val="100000"/>
                        </a:lnSpc>
                        <a:spcBef>
                          <a:spcPts val="505"/>
                        </a:spcBef>
                      </a:pPr>
                      <a:r>
                        <a:rPr sz="2000" b="1" spc="-5" dirty="0">
                          <a:latin typeface="Courier New"/>
                          <a:cs typeface="Courier New"/>
                        </a:rPr>
                        <a:t>imm[4:0]</a:t>
                      </a:r>
                      <a:endParaRPr sz="2000">
                        <a:latin typeface="Courier New"/>
                        <a:cs typeface="Courier New"/>
                      </a:endParaRPr>
                    </a:p>
                  </a:txBody>
                  <a:tcPr marL="0" marR="0" marT="85513"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11" name="object 11"/>
          <p:cNvSpPr txBox="1"/>
          <p:nvPr/>
        </p:nvSpPr>
        <p:spPr>
          <a:xfrm>
            <a:off x="1116583" y="957258"/>
            <a:ext cx="9366690" cy="4678525"/>
          </a:xfrm>
          <a:prstGeom prst="rect">
            <a:avLst/>
          </a:prstGeom>
        </p:spPr>
        <p:txBody>
          <a:bodyPr vert="horz" wrap="square" lIns="0" tIns="119380" rIns="0" bIns="0" rtlCol="0">
            <a:spAutoFit/>
          </a:bodyPr>
          <a:lstStyle/>
          <a:p>
            <a:pPr marL="259920" marR="314105" indent="-243834">
              <a:lnSpc>
                <a:spcPct val="75000"/>
              </a:lnSpc>
              <a:spcBef>
                <a:spcPts val="940"/>
              </a:spcBef>
              <a:buFont typeface="Times New Roman"/>
              <a:buChar char="•"/>
              <a:tabLst>
                <a:tab pos="260767" algn="l"/>
              </a:tabLst>
            </a:pPr>
            <a:r>
              <a:rPr sz="2667" spc="-7" dirty="0">
                <a:latin typeface="Calibri"/>
                <a:cs typeface="Calibri"/>
              </a:rPr>
              <a:t>12-bit immediate</a:t>
            </a:r>
            <a:r>
              <a:rPr sz="2667" spc="27" dirty="0">
                <a:latin typeface="Calibri"/>
                <a:cs typeface="Calibri"/>
              </a:rPr>
              <a:t> </a:t>
            </a:r>
            <a:r>
              <a:rPr sz="2667" spc="-7" dirty="0">
                <a:latin typeface="Calibri"/>
                <a:cs typeface="Calibri"/>
              </a:rPr>
              <a:t>encodes</a:t>
            </a:r>
            <a:r>
              <a:rPr sz="2667" dirty="0">
                <a:latin typeface="Calibri"/>
                <a:cs typeface="Calibri"/>
              </a:rPr>
              <a:t> </a:t>
            </a:r>
            <a:r>
              <a:rPr sz="2667" spc="-7" dirty="0">
                <a:latin typeface="Calibri"/>
                <a:cs typeface="Calibri"/>
              </a:rPr>
              <a:t>PC-relative</a:t>
            </a:r>
            <a:r>
              <a:rPr sz="2667" spc="47" dirty="0">
                <a:latin typeface="Calibri"/>
                <a:cs typeface="Calibri"/>
              </a:rPr>
              <a:t> </a:t>
            </a:r>
            <a:r>
              <a:rPr sz="2667" spc="-7" dirty="0">
                <a:latin typeface="Calibri"/>
                <a:cs typeface="Calibri"/>
              </a:rPr>
              <a:t>offset</a:t>
            </a:r>
            <a:r>
              <a:rPr sz="2667" spc="7" dirty="0">
                <a:latin typeface="Calibri"/>
                <a:cs typeface="Calibri"/>
              </a:rPr>
              <a:t> </a:t>
            </a:r>
            <a:r>
              <a:rPr sz="2667" spc="-7" dirty="0">
                <a:latin typeface="Calibri"/>
                <a:cs typeface="Calibri"/>
              </a:rPr>
              <a:t>of</a:t>
            </a:r>
            <a:r>
              <a:rPr sz="2667" spc="7" dirty="0">
                <a:latin typeface="Calibri"/>
                <a:cs typeface="Calibri"/>
              </a:rPr>
              <a:t> </a:t>
            </a:r>
            <a:r>
              <a:rPr sz="2667" dirty="0">
                <a:latin typeface="Calibri"/>
                <a:cs typeface="Calibri"/>
              </a:rPr>
              <a:t>-4096</a:t>
            </a:r>
            <a:r>
              <a:rPr sz="2667" spc="-33" dirty="0">
                <a:latin typeface="Calibri"/>
                <a:cs typeface="Calibri"/>
              </a:rPr>
              <a:t> </a:t>
            </a:r>
            <a:r>
              <a:rPr sz="2667" dirty="0">
                <a:latin typeface="Calibri"/>
                <a:cs typeface="Calibri"/>
              </a:rPr>
              <a:t>to +4094 </a:t>
            </a:r>
            <a:r>
              <a:rPr sz="2667" spc="-587" dirty="0">
                <a:latin typeface="Calibri"/>
                <a:cs typeface="Calibri"/>
              </a:rPr>
              <a:t> </a:t>
            </a:r>
            <a:r>
              <a:rPr sz="2667" dirty="0">
                <a:latin typeface="Calibri"/>
                <a:cs typeface="Calibri"/>
              </a:rPr>
              <a:t>bytes</a:t>
            </a:r>
            <a:r>
              <a:rPr sz="2667" spc="-27" dirty="0">
                <a:latin typeface="Calibri"/>
                <a:cs typeface="Calibri"/>
              </a:rPr>
              <a:t> </a:t>
            </a:r>
            <a:r>
              <a:rPr sz="2667" spc="-7" dirty="0">
                <a:latin typeface="Calibri"/>
                <a:cs typeface="Calibri"/>
              </a:rPr>
              <a:t>in</a:t>
            </a:r>
            <a:r>
              <a:rPr sz="2667" spc="7" dirty="0">
                <a:latin typeface="Calibri"/>
                <a:cs typeface="Calibri"/>
              </a:rPr>
              <a:t> </a:t>
            </a:r>
            <a:r>
              <a:rPr sz="2667" spc="-7" dirty="0">
                <a:latin typeface="Calibri"/>
                <a:cs typeface="Calibri"/>
              </a:rPr>
              <a:t>multiples</a:t>
            </a:r>
            <a:r>
              <a:rPr sz="2667" spc="13" dirty="0">
                <a:latin typeface="Calibri"/>
                <a:cs typeface="Calibri"/>
              </a:rPr>
              <a:t> </a:t>
            </a:r>
            <a:r>
              <a:rPr sz="2667" spc="-7" dirty="0">
                <a:latin typeface="Calibri"/>
                <a:cs typeface="Calibri"/>
              </a:rPr>
              <a:t>of</a:t>
            </a:r>
            <a:r>
              <a:rPr sz="2667" spc="-13" dirty="0">
                <a:latin typeface="Calibri"/>
                <a:cs typeface="Calibri"/>
              </a:rPr>
              <a:t> </a:t>
            </a:r>
            <a:r>
              <a:rPr sz="2667" dirty="0">
                <a:latin typeface="Calibri"/>
                <a:cs typeface="Calibri"/>
              </a:rPr>
              <a:t>2</a:t>
            </a:r>
            <a:r>
              <a:rPr sz="2667" spc="-7" dirty="0">
                <a:latin typeface="Calibri"/>
                <a:cs typeface="Calibri"/>
              </a:rPr>
              <a:t> bytes</a:t>
            </a:r>
            <a:r>
              <a:rPr lang="en-US" sz="2667" spc="-7" dirty="0">
                <a:latin typeface="Calibri"/>
                <a:cs typeface="Calibri"/>
              </a:rPr>
              <a:t> </a:t>
            </a:r>
          </a:p>
          <a:p>
            <a:pPr marL="16086" marR="314105">
              <a:lnSpc>
                <a:spcPct val="75000"/>
              </a:lnSpc>
              <a:spcBef>
                <a:spcPts val="940"/>
              </a:spcBef>
              <a:tabLst>
                <a:tab pos="260767" algn="l"/>
              </a:tabLst>
            </a:pPr>
            <a:r>
              <a:rPr lang="en-US" sz="2667" spc="-7" dirty="0">
                <a:highlight>
                  <a:srgbClr val="FFFF00"/>
                </a:highlight>
                <a:latin typeface="Calibri"/>
                <a:cs typeface="Calibri"/>
              </a:rPr>
              <a:t>NOTE : Page. 116 (RISC V Textbook  -&gt; get extra information)</a:t>
            </a:r>
            <a:endParaRPr sz="3267" dirty="0">
              <a:highlight>
                <a:srgbClr val="FFFF00"/>
              </a:highlight>
              <a:latin typeface="Calibri"/>
              <a:cs typeface="Calibri"/>
            </a:endParaRPr>
          </a:p>
          <a:p>
            <a:pPr marL="259920" marR="253147" indent="-243834">
              <a:lnSpc>
                <a:spcPct val="75000"/>
              </a:lnSpc>
              <a:buFont typeface="Times New Roman"/>
              <a:buChar char="•"/>
              <a:tabLst>
                <a:tab pos="260767" algn="l"/>
              </a:tabLst>
            </a:pPr>
            <a:r>
              <a:rPr sz="2667" spc="-7" dirty="0">
                <a:latin typeface="Calibri"/>
                <a:cs typeface="Calibri"/>
              </a:rPr>
              <a:t>RISC-V</a:t>
            </a:r>
            <a:r>
              <a:rPr sz="2667" spc="-27" dirty="0">
                <a:latin typeface="Calibri"/>
                <a:cs typeface="Calibri"/>
              </a:rPr>
              <a:t> </a:t>
            </a:r>
            <a:r>
              <a:rPr sz="2667" spc="-7" dirty="0">
                <a:latin typeface="Calibri"/>
                <a:cs typeface="Calibri"/>
              </a:rPr>
              <a:t>approach:</a:t>
            </a:r>
            <a:r>
              <a:rPr sz="2667" spc="-20" dirty="0">
                <a:latin typeface="Calibri"/>
                <a:cs typeface="Calibri"/>
              </a:rPr>
              <a:t> </a:t>
            </a:r>
            <a:r>
              <a:rPr sz="2667" spc="-27" dirty="0">
                <a:latin typeface="Calibri"/>
                <a:cs typeface="Calibri"/>
              </a:rPr>
              <a:t>keep</a:t>
            </a:r>
            <a:r>
              <a:rPr sz="2667" spc="13" dirty="0">
                <a:latin typeface="Calibri"/>
                <a:cs typeface="Calibri"/>
              </a:rPr>
              <a:t> </a:t>
            </a:r>
            <a:r>
              <a:rPr sz="2667" dirty="0">
                <a:latin typeface="Calibri"/>
                <a:cs typeface="Calibri"/>
              </a:rPr>
              <a:t>11</a:t>
            </a:r>
            <a:r>
              <a:rPr sz="2667" spc="-20" dirty="0">
                <a:latin typeface="Calibri"/>
                <a:cs typeface="Calibri"/>
              </a:rPr>
              <a:t> </a:t>
            </a:r>
            <a:r>
              <a:rPr sz="2667" spc="-13" dirty="0">
                <a:latin typeface="Calibri"/>
                <a:cs typeface="Calibri"/>
              </a:rPr>
              <a:t>immediate</a:t>
            </a:r>
            <a:r>
              <a:rPr sz="2667" spc="53" dirty="0">
                <a:latin typeface="Calibri"/>
                <a:cs typeface="Calibri"/>
              </a:rPr>
              <a:t> </a:t>
            </a:r>
            <a:r>
              <a:rPr sz="2667" dirty="0">
                <a:latin typeface="Calibri"/>
                <a:cs typeface="Calibri"/>
              </a:rPr>
              <a:t>bits</a:t>
            </a:r>
            <a:r>
              <a:rPr sz="2667" spc="7" dirty="0">
                <a:latin typeface="Calibri"/>
                <a:cs typeface="Calibri"/>
              </a:rPr>
              <a:t> </a:t>
            </a:r>
            <a:r>
              <a:rPr sz="2667" spc="-7" dirty="0">
                <a:latin typeface="Calibri"/>
                <a:cs typeface="Calibri"/>
              </a:rPr>
              <a:t>in</a:t>
            </a:r>
            <a:r>
              <a:rPr sz="2667" spc="13" dirty="0">
                <a:latin typeface="Calibri"/>
                <a:cs typeface="Calibri"/>
              </a:rPr>
              <a:t> </a:t>
            </a:r>
            <a:r>
              <a:rPr sz="2667" spc="-20" dirty="0">
                <a:latin typeface="Calibri"/>
                <a:cs typeface="Calibri"/>
              </a:rPr>
              <a:t>fixed</a:t>
            </a:r>
            <a:r>
              <a:rPr sz="2667" spc="-7" dirty="0">
                <a:latin typeface="Calibri"/>
                <a:cs typeface="Calibri"/>
              </a:rPr>
              <a:t> position</a:t>
            </a:r>
            <a:r>
              <a:rPr sz="2667" spc="-13" dirty="0">
                <a:latin typeface="Calibri"/>
                <a:cs typeface="Calibri"/>
              </a:rPr>
              <a:t> </a:t>
            </a:r>
            <a:r>
              <a:rPr sz="2667" spc="-7" dirty="0">
                <a:latin typeface="Calibri"/>
                <a:cs typeface="Calibri"/>
              </a:rPr>
              <a:t>in </a:t>
            </a:r>
            <a:r>
              <a:rPr sz="2667" dirty="0">
                <a:latin typeface="Calibri"/>
                <a:cs typeface="Calibri"/>
              </a:rPr>
              <a:t> output</a:t>
            </a:r>
            <a:r>
              <a:rPr sz="2667" spc="-27" dirty="0">
                <a:latin typeface="Calibri"/>
                <a:cs typeface="Calibri"/>
              </a:rPr>
              <a:t> </a:t>
            </a:r>
            <a:r>
              <a:rPr sz="2667" spc="-53" dirty="0">
                <a:latin typeface="Calibri"/>
                <a:cs typeface="Calibri"/>
              </a:rPr>
              <a:t>value</a:t>
            </a:r>
            <a:r>
              <a:rPr sz="2667" b="1" spc="-53" dirty="0">
                <a:latin typeface="Trebuchet MS"/>
                <a:cs typeface="Trebuchet MS"/>
              </a:rPr>
              <a:t>,</a:t>
            </a:r>
            <a:r>
              <a:rPr sz="2667" b="1" dirty="0">
                <a:latin typeface="Trebuchet MS"/>
                <a:cs typeface="Trebuchet MS"/>
              </a:rPr>
              <a:t> </a:t>
            </a:r>
            <a:r>
              <a:rPr sz="2667" b="1" spc="7" dirty="0">
                <a:latin typeface="Trebuchet MS"/>
                <a:cs typeface="Trebuchet MS"/>
              </a:rPr>
              <a:t>and</a:t>
            </a:r>
            <a:r>
              <a:rPr sz="2667" b="1" spc="-13" dirty="0">
                <a:latin typeface="Trebuchet MS"/>
                <a:cs typeface="Trebuchet MS"/>
              </a:rPr>
              <a:t> </a:t>
            </a:r>
            <a:r>
              <a:rPr sz="2667" b="1" spc="-67" dirty="0">
                <a:latin typeface="Trebuchet MS"/>
                <a:cs typeface="Trebuchet MS"/>
              </a:rPr>
              <a:t>rotate</a:t>
            </a:r>
            <a:r>
              <a:rPr sz="2667" b="1" spc="-13" dirty="0">
                <a:latin typeface="Trebuchet MS"/>
                <a:cs typeface="Trebuchet MS"/>
              </a:rPr>
              <a:t> </a:t>
            </a:r>
            <a:r>
              <a:rPr sz="2667" b="1" spc="-67" dirty="0">
                <a:latin typeface="Trebuchet MS"/>
                <a:cs typeface="Trebuchet MS"/>
              </a:rPr>
              <a:t>LSB</a:t>
            </a:r>
            <a:r>
              <a:rPr sz="2667" b="1" spc="-7" dirty="0">
                <a:latin typeface="Trebuchet MS"/>
                <a:cs typeface="Trebuchet MS"/>
              </a:rPr>
              <a:t> </a:t>
            </a:r>
            <a:r>
              <a:rPr sz="2667" b="1" spc="-40" dirty="0">
                <a:latin typeface="Trebuchet MS"/>
                <a:cs typeface="Trebuchet MS"/>
              </a:rPr>
              <a:t>of</a:t>
            </a:r>
            <a:r>
              <a:rPr sz="2667" b="1" spc="-13" dirty="0">
                <a:latin typeface="Trebuchet MS"/>
                <a:cs typeface="Trebuchet MS"/>
              </a:rPr>
              <a:t> </a:t>
            </a:r>
            <a:r>
              <a:rPr sz="2667" b="1" spc="-27" dirty="0">
                <a:latin typeface="Trebuchet MS"/>
                <a:cs typeface="Trebuchet MS"/>
              </a:rPr>
              <a:t>S-format</a:t>
            </a:r>
            <a:r>
              <a:rPr sz="2667" b="1" spc="7" dirty="0">
                <a:latin typeface="Trebuchet MS"/>
                <a:cs typeface="Trebuchet MS"/>
              </a:rPr>
              <a:t> </a:t>
            </a:r>
            <a:r>
              <a:rPr sz="2667" b="1" spc="-100" dirty="0">
                <a:latin typeface="Trebuchet MS"/>
                <a:cs typeface="Trebuchet MS"/>
              </a:rPr>
              <a:t>to</a:t>
            </a:r>
            <a:r>
              <a:rPr sz="2667" b="1" spc="-20" dirty="0">
                <a:latin typeface="Trebuchet MS"/>
                <a:cs typeface="Trebuchet MS"/>
              </a:rPr>
              <a:t> </a:t>
            </a:r>
            <a:r>
              <a:rPr sz="2667" b="1" spc="-60" dirty="0">
                <a:latin typeface="Trebuchet MS"/>
                <a:cs typeface="Trebuchet MS"/>
              </a:rPr>
              <a:t>be</a:t>
            </a:r>
            <a:r>
              <a:rPr sz="2667" b="1" spc="-13" dirty="0">
                <a:latin typeface="Trebuchet MS"/>
                <a:cs typeface="Trebuchet MS"/>
              </a:rPr>
              <a:t> </a:t>
            </a:r>
            <a:r>
              <a:rPr sz="2667" b="1" spc="-53" dirty="0">
                <a:latin typeface="Trebuchet MS"/>
                <a:cs typeface="Trebuchet MS"/>
              </a:rPr>
              <a:t>bit</a:t>
            </a:r>
            <a:r>
              <a:rPr sz="2667" b="1" spc="-7" dirty="0">
                <a:latin typeface="Trebuchet MS"/>
                <a:cs typeface="Trebuchet MS"/>
              </a:rPr>
              <a:t> </a:t>
            </a:r>
            <a:r>
              <a:rPr sz="2667" b="1" spc="-367" dirty="0">
                <a:latin typeface="Trebuchet MS"/>
                <a:cs typeface="Trebuchet MS"/>
              </a:rPr>
              <a:t>12</a:t>
            </a:r>
            <a:r>
              <a:rPr sz="2667" b="1" spc="13" dirty="0">
                <a:latin typeface="Trebuchet MS"/>
                <a:cs typeface="Trebuchet MS"/>
              </a:rPr>
              <a:t> </a:t>
            </a:r>
            <a:r>
              <a:rPr sz="2667" b="1" spc="-40" dirty="0">
                <a:latin typeface="Trebuchet MS"/>
                <a:cs typeface="Trebuchet MS"/>
              </a:rPr>
              <a:t>of</a:t>
            </a:r>
            <a:r>
              <a:rPr sz="2667" b="1" dirty="0">
                <a:latin typeface="Trebuchet MS"/>
                <a:cs typeface="Trebuchet MS"/>
              </a:rPr>
              <a:t> </a:t>
            </a:r>
            <a:r>
              <a:rPr sz="2667" b="1" spc="-167" dirty="0">
                <a:latin typeface="Trebuchet MS"/>
                <a:cs typeface="Trebuchet MS"/>
              </a:rPr>
              <a:t>B- </a:t>
            </a:r>
            <a:r>
              <a:rPr sz="2667" b="1" spc="-780" dirty="0">
                <a:latin typeface="Trebuchet MS"/>
                <a:cs typeface="Trebuchet MS"/>
              </a:rPr>
              <a:t> </a:t>
            </a:r>
            <a:r>
              <a:rPr sz="2667" b="1" spc="-33" dirty="0">
                <a:latin typeface="Trebuchet MS"/>
                <a:cs typeface="Trebuchet MS"/>
              </a:rPr>
              <a:t>format</a:t>
            </a:r>
            <a:endParaRPr lang="en-US" sz="2667" dirty="0">
              <a:latin typeface="Trebuchet MS"/>
              <a:cs typeface="Trebuchet MS"/>
            </a:endParaRPr>
          </a:p>
          <a:p>
            <a:pPr marL="7366662" indent="107524">
              <a:spcBef>
                <a:spcPts val="1660"/>
              </a:spcBef>
            </a:pPr>
            <a:r>
              <a:rPr lang="en-US" sz="2333" b="1" spc="-7" dirty="0">
                <a:latin typeface="Calibri"/>
                <a:cs typeface="Calibri"/>
              </a:rPr>
              <a:t>S-Immediate</a:t>
            </a:r>
            <a:endParaRPr lang="en-US" sz="2333" dirty="0">
              <a:latin typeface="Calibri"/>
              <a:cs typeface="Calibri"/>
            </a:endParaRPr>
          </a:p>
          <a:p>
            <a:pPr marL="7366662" marR="6773">
              <a:spcBef>
                <a:spcPts val="1593"/>
              </a:spcBef>
            </a:pPr>
            <a:r>
              <a:rPr lang="en-US" sz="2333" b="1" spc="-7" dirty="0">
                <a:latin typeface="Calibri"/>
                <a:cs typeface="Calibri"/>
              </a:rPr>
              <a:t> </a:t>
            </a:r>
            <a:r>
              <a:rPr sz="2333" b="1" spc="-7" dirty="0">
                <a:latin typeface="Calibri"/>
                <a:cs typeface="Calibri"/>
              </a:rPr>
              <a:t>B-Immediate </a:t>
            </a:r>
            <a:r>
              <a:rPr sz="2333" b="1" dirty="0">
                <a:latin typeface="Calibri"/>
                <a:cs typeface="Calibri"/>
              </a:rPr>
              <a:t> </a:t>
            </a:r>
            <a:r>
              <a:rPr sz="2333" b="1" spc="-7" dirty="0">
                <a:latin typeface="Calibri"/>
                <a:cs typeface="Calibri"/>
              </a:rPr>
              <a:t>(shift</a:t>
            </a:r>
            <a:r>
              <a:rPr sz="2333" b="1" spc="-20" dirty="0">
                <a:latin typeface="Calibri"/>
                <a:cs typeface="Calibri"/>
              </a:rPr>
              <a:t> </a:t>
            </a:r>
            <a:r>
              <a:rPr sz="2333" b="1" spc="-7" dirty="0">
                <a:latin typeface="Calibri"/>
                <a:cs typeface="Calibri"/>
              </a:rPr>
              <a:t>left</a:t>
            </a:r>
            <a:r>
              <a:rPr sz="2333" b="1" spc="-67" dirty="0">
                <a:latin typeface="Calibri"/>
                <a:cs typeface="Calibri"/>
              </a:rPr>
              <a:t> </a:t>
            </a:r>
            <a:r>
              <a:rPr sz="2333" b="1" spc="-13" dirty="0">
                <a:latin typeface="Calibri"/>
                <a:cs typeface="Calibri"/>
              </a:rPr>
              <a:t>by</a:t>
            </a:r>
            <a:r>
              <a:rPr sz="2333" b="1" spc="-20" dirty="0">
                <a:latin typeface="Calibri"/>
                <a:cs typeface="Calibri"/>
              </a:rPr>
              <a:t> </a:t>
            </a:r>
            <a:r>
              <a:rPr sz="2333" b="1" dirty="0">
                <a:latin typeface="Calibri"/>
                <a:cs typeface="Calibri"/>
              </a:rPr>
              <a:t>1)</a:t>
            </a:r>
            <a:endParaRPr sz="2333" dirty="0">
              <a:latin typeface="Calibri"/>
              <a:cs typeface="Calibri"/>
            </a:endParaRPr>
          </a:p>
          <a:p>
            <a:pPr marL="164248" marR="657844">
              <a:spcBef>
                <a:spcPts val="1560"/>
              </a:spcBef>
            </a:pPr>
            <a:r>
              <a:rPr sz="2667" dirty="0">
                <a:latin typeface="Calibri"/>
                <a:cs typeface="Calibri"/>
              </a:rPr>
              <a:t>Only one </a:t>
            </a:r>
            <a:r>
              <a:rPr sz="2667" spc="-7" dirty="0">
                <a:latin typeface="Calibri"/>
                <a:cs typeface="Calibri"/>
              </a:rPr>
              <a:t>bit changes position between </a:t>
            </a:r>
            <a:r>
              <a:rPr sz="2667" dirty="0">
                <a:latin typeface="Calibri"/>
                <a:cs typeface="Calibri"/>
              </a:rPr>
              <a:t>S and </a:t>
            </a:r>
            <a:r>
              <a:rPr sz="2667" spc="-20" dirty="0">
                <a:latin typeface="Calibri"/>
                <a:cs typeface="Calibri"/>
              </a:rPr>
              <a:t>B, </a:t>
            </a:r>
            <a:r>
              <a:rPr sz="2667" spc="-7" dirty="0">
                <a:latin typeface="Calibri"/>
                <a:cs typeface="Calibri"/>
              </a:rPr>
              <a:t>so only need </a:t>
            </a:r>
            <a:r>
              <a:rPr sz="2667" spc="-587" dirty="0">
                <a:latin typeface="Calibri"/>
                <a:cs typeface="Calibri"/>
              </a:rPr>
              <a:t> </a:t>
            </a:r>
            <a:r>
              <a:rPr sz="2667" dirty="0">
                <a:latin typeface="Calibri"/>
                <a:cs typeface="Calibri"/>
              </a:rPr>
              <a:t>a</a:t>
            </a:r>
            <a:r>
              <a:rPr sz="2667" spc="-7" dirty="0">
                <a:latin typeface="Calibri"/>
                <a:cs typeface="Calibri"/>
              </a:rPr>
              <a:t> single-bit</a:t>
            </a:r>
            <a:r>
              <a:rPr sz="2667" dirty="0">
                <a:latin typeface="Calibri"/>
                <a:cs typeface="Calibri"/>
              </a:rPr>
              <a:t> </a:t>
            </a:r>
            <a:r>
              <a:rPr sz="2667" spc="-20" dirty="0">
                <a:latin typeface="Calibri"/>
                <a:cs typeface="Calibri"/>
              </a:rPr>
              <a:t>2-way </a:t>
            </a:r>
            <a:r>
              <a:rPr sz="2667" dirty="0">
                <a:latin typeface="Calibri"/>
                <a:cs typeface="Calibri"/>
              </a:rPr>
              <a:t>mux</a:t>
            </a:r>
          </a:p>
        </p:txBody>
      </p:sp>
      <p:graphicFrame>
        <p:nvGraphicFramePr>
          <p:cNvPr id="12" name="object 12"/>
          <p:cNvGraphicFramePr>
            <a:graphicFrameLocks noGrp="1"/>
          </p:cNvGraphicFramePr>
          <p:nvPr>
            <p:extLst>
              <p:ext uri="{D42A27DB-BD31-4B8C-83A1-F6EECF244321}">
                <p14:modId xmlns:p14="http://schemas.microsoft.com/office/powerpoint/2010/main" val="3961692730"/>
              </p:ext>
            </p:extLst>
          </p:nvPr>
        </p:nvGraphicFramePr>
        <p:xfrm>
          <a:off x="1266038" y="4069988"/>
          <a:ext cx="6935044" cy="475488"/>
        </p:xfrm>
        <a:graphic>
          <a:graphicData uri="http://schemas.openxmlformats.org/drawingml/2006/table">
            <a:tbl>
              <a:tblPr firstRow="1" bandRow="1">
                <a:tableStyleId>{2D5ABB26-0587-4C30-8999-92F81FD0307C}</a:tableStyleId>
              </a:tblPr>
              <a:tblGrid>
                <a:gridCol w="2159847">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670473">
                  <a:extLst>
                    <a:ext uri="{9D8B030D-6E8A-4147-A177-3AD203B41FA5}">
                      <a16:colId xmlns:a16="http://schemas.microsoft.com/office/drawing/2014/main" val="20002"/>
                    </a:ext>
                  </a:extLst>
                </a:gridCol>
                <a:gridCol w="1493519">
                  <a:extLst>
                    <a:ext uri="{9D8B030D-6E8A-4147-A177-3AD203B41FA5}">
                      <a16:colId xmlns:a16="http://schemas.microsoft.com/office/drawing/2014/main" val="20003"/>
                    </a:ext>
                  </a:extLst>
                </a:gridCol>
                <a:gridCol w="290405">
                  <a:extLst>
                    <a:ext uri="{9D8B030D-6E8A-4147-A177-3AD203B41FA5}">
                      <a16:colId xmlns:a16="http://schemas.microsoft.com/office/drawing/2014/main" val="20004"/>
                    </a:ext>
                  </a:extLst>
                </a:gridCol>
              </a:tblGrid>
              <a:tr h="475488">
                <a:tc>
                  <a:txBody>
                    <a:bodyPr/>
                    <a:lstStyle/>
                    <a:p>
                      <a:pPr marL="89535">
                        <a:lnSpc>
                          <a:spcPct val="100000"/>
                        </a:lnSpc>
                        <a:spcBef>
                          <a:spcPts val="515"/>
                        </a:spcBef>
                      </a:pPr>
                      <a:r>
                        <a:rPr sz="2000" b="1" spc="-5" dirty="0">
                          <a:latin typeface="Courier New"/>
                          <a:cs typeface="Courier New"/>
                        </a:rPr>
                        <a:t>sign=imm[12]</a:t>
                      </a:r>
                      <a:endParaRPr sz="2000">
                        <a:latin typeface="Courier New"/>
                        <a:cs typeface="Courier New"/>
                      </a:endParaRPr>
                    </a:p>
                  </a:txBody>
                  <a:tcPr marL="0" marR="0" marT="872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0170">
                        <a:lnSpc>
                          <a:spcPct val="100000"/>
                        </a:lnSpc>
                        <a:spcBef>
                          <a:spcPts val="475"/>
                        </a:spcBef>
                      </a:pPr>
                      <a:r>
                        <a:rPr sz="2000" b="1" spc="-5" dirty="0">
                          <a:latin typeface="Courier New"/>
                          <a:cs typeface="Courier New"/>
                        </a:rPr>
                        <a:t>imm[11]</a:t>
                      </a:r>
                      <a:endParaRPr sz="2000">
                        <a:latin typeface="Courier New"/>
                        <a:cs typeface="Courier New"/>
                      </a:endParaRPr>
                    </a:p>
                  </a:txBody>
                  <a:tcPr marL="0" marR="0" marT="80433"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0170">
                        <a:lnSpc>
                          <a:spcPct val="100000"/>
                        </a:lnSpc>
                        <a:spcBef>
                          <a:spcPts val="475"/>
                        </a:spcBef>
                      </a:pPr>
                      <a:r>
                        <a:rPr sz="2000" b="1" spc="-5" dirty="0">
                          <a:latin typeface="Courier New"/>
                          <a:cs typeface="Courier New"/>
                        </a:rPr>
                        <a:t>imm[10:5]</a:t>
                      </a:r>
                      <a:endParaRPr sz="2000">
                        <a:latin typeface="Courier New"/>
                        <a:cs typeface="Courier New"/>
                      </a:endParaRPr>
                    </a:p>
                  </a:txBody>
                  <a:tcPr marL="0" marR="0" marT="80433"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1440">
                        <a:lnSpc>
                          <a:spcPct val="100000"/>
                        </a:lnSpc>
                        <a:spcBef>
                          <a:spcPts val="475"/>
                        </a:spcBef>
                      </a:pPr>
                      <a:r>
                        <a:rPr sz="2000" b="1" spc="-5" dirty="0">
                          <a:latin typeface="Courier New"/>
                          <a:cs typeface="Courier New"/>
                        </a:rPr>
                        <a:t>imm[4:1]</a:t>
                      </a:r>
                      <a:endParaRPr sz="2000">
                        <a:latin typeface="Courier New"/>
                        <a:cs typeface="Courier New"/>
                      </a:endParaRPr>
                    </a:p>
                  </a:txBody>
                  <a:tcPr marL="0" marR="0" marT="80433"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0170">
                        <a:lnSpc>
                          <a:spcPct val="100000"/>
                        </a:lnSpc>
                        <a:spcBef>
                          <a:spcPts val="475"/>
                        </a:spcBef>
                      </a:pPr>
                      <a:r>
                        <a:rPr sz="2000" b="1" dirty="0">
                          <a:latin typeface="Courier New"/>
                          <a:cs typeface="Courier New"/>
                        </a:rPr>
                        <a:t>0</a:t>
                      </a:r>
                      <a:endParaRPr sz="2000">
                        <a:latin typeface="Courier New"/>
                        <a:cs typeface="Courier New"/>
                      </a:endParaRPr>
                    </a:p>
                  </a:txBody>
                  <a:tcPr marL="0" marR="0" marT="80433"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15" name="Date Placeholder 14">
            <a:extLst>
              <a:ext uri="{FF2B5EF4-FFF2-40B4-BE49-F238E27FC236}">
                <a16:creationId xmlns:a16="http://schemas.microsoft.com/office/drawing/2014/main" id="{C68257CF-6A99-4080-B229-0310E5F48B32}"/>
              </a:ext>
            </a:extLst>
          </p:cNvPr>
          <p:cNvSpPr>
            <a:spLocks noGrp="1"/>
          </p:cNvSpPr>
          <p:nvPr>
            <p:ph type="dt" sz="half" idx="10"/>
          </p:nvPr>
        </p:nvSpPr>
        <p:spPr/>
        <p:txBody>
          <a:bodyPr/>
          <a:lstStyle/>
          <a:p>
            <a:fld id="{78245CAB-06FE-4082-97CE-44782537957C}" type="datetime1">
              <a:rPr lang="en-US" smtClean="0"/>
              <a:t>5/11/2024</a:t>
            </a:fld>
            <a:endParaRPr lang="en-US"/>
          </a:p>
        </p:txBody>
      </p:sp>
      <p:sp>
        <p:nvSpPr>
          <p:cNvPr id="13" name="TextBox 12">
            <a:extLst>
              <a:ext uri="{FF2B5EF4-FFF2-40B4-BE49-F238E27FC236}">
                <a16:creationId xmlns:a16="http://schemas.microsoft.com/office/drawing/2014/main" id="{8F18C741-8E7B-470B-AA44-4471ABA2BF18}"/>
              </a:ext>
            </a:extLst>
          </p:cNvPr>
          <p:cNvSpPr txBox="1"/>
          <p:nvPr/>
        </p:nvSpPr>
        <p:spPr>
          <a:xfrm>
            <a:off x="1266038" y="5682770"/>
            <a:ext cx="10104582" cy="646331"/>
          </a:xfrm>
          <a:prstGeom prst="rect">
            <a:avLst/>
          </a:prstGeom>
          <a:solidFill>
            <a:srgbClr val="FFFF00"/>
          </a:solidFill>
          <a:ln>
            <a:solidFill>
              <a:schemeClr val="accent1"/>
            </a:solidFill>
          </a:ln>
        </p:spPr>
        <p:txBody>
          <a:bodyPr wrap="square">
            <a:spAutoFit/>
          </a:bodyPr>
          <a:lstStyle/>
          <a:p>
            <a:r>
              <a:rPr lang="en-US" dirty="0">
                <a:solidFill>
                  <a:srgbClr val="242021"/>
                </a:solidFill>
                <a:latin typeface="MinionPro-Regular"/>
              </a:rPr>
              <a:t>T</a:t>
            </a:r>
            <a:r>
              <a:rPr lang="en-US" sz="1800" b="0" i="0" dirty="0">
                <a:solidFill>
                  <a:srgbClr val="242021"/>
                </a:solidFill>
                <a:effectLst/>
                <a:latin typeface="MinionPro-Regular"/>
              </a:rPr>
              <a:t>he RISC-V architects wanted to support the possibility of  instructions that are only 2 bytes long, so the branch instructions represent the number of </a:t>
            </a:r>
            <a:r>
              <a:rPr lang="en-US" sz="1800" b="0" i="1" dirty="0">
                <a:solidFill>
                  <a:srgbClr val="242021"/>
                </a:solidFill>
                <a:effectLst/>
                <a:latin typeface="MinionPro-It"/>
              </a:rPr>
              <a:t>halfwords </a:t>
            </a:r>
            <a:r>
              <a:rPr lang="en-US" sz="1800" b="0" i="0" dirty="0">
                <a:solidFill>
                  <a:srgbClr val="242021"/>
                </a:solidFill>
                <a:effectLst/>
                <a:latin typeface="MinionPro-Regular"/>
              </a:rPr>
              <a:t>between the branch and the branch target</a:t>
            </a:r>
            <a:r>
              <a:rPr lang="en-US" dirty="0"/>
              <a:t> </a:t>
            </a:r>
          </a:p>
        </p:txBody>
      </p:sp>
      <p:sp>
        <p:nvSpPr>
          <p:cNvPr id="6" name="Arrow: Curved Right 5">
            <a:extLst>
              <a:ext uri="{FF2B5EF4-FFF2-40B4-BE49-F238E27FC236}">
                <a16:creationId xmlns:a16="http://schemas.microsoft.com/office/drawing/2014/main" id="{C35D469C-9B99-46B7-8E0C-F5FF10F36633}"/>
              </a:ext>
            </a:extLst>
          </p:cNvPr>
          <p:cNvSpPr/>
          <p:nvPr/>
        </p:nvSpPr>
        <p:spPr>
          <a:xfrm>
            <a:off x="434109" y="1902691"/>
            <a:ext cx="609600" cy="42197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5359" y="735584"/>
            <a:ext cx="10761979" cy="307339"/>
            <a:chOff x="731519" y="551688"/>
            <a:chExt cx="8071484" cy="230504"/>
          </a:xfrm>
        </p:grpSpPr>
        <p:pic>
          <p:nvPicPr>
            <p:cNvPr id="3" name="object 3"/>
            <p:cNvPicPr/>
            <p:nvPr/>
          </p:nvPicPr>
          <p:blipFill>
            <a:blip r:embed="rId2" cstate="print"/>
            <a:stretch>
              <a:fillRect/>
            </a:stretch>
          </p:blipFill>
          <p:spPr>
            <a:xfrm>
              <a:off x="731519" y="551688"/>
              <a:ext cx="8071103" cy="230123"/>
            </a:xfrm>
            <a:prstGeom prst="rect">
              <a:avLst/>
            </a:prstGeom>
          </p:spPr>
        </p:pic>
        <p:sp>
          <p:nvSpPr>
            <p:cNvPr id="4" name="object 4"/>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sp>
        <p:nvSpPr>
          <p:cNvPr id="8" name="object 8"/>
          <p:cNvSpPr txBox="1">
            <a:spLocks noGrp="1"/>
          </p:cNvSpPr>
          <p:nvPr>
            <p:ph type="title"/>
          </p:nvPr>
        </p:nvSpPr>
        <p:spPr>
          <a:xfrm>
            <a:off x="1274829" y="108780"/>
            <a:ext cx="6058747" cy="695062"/>
          </a:xfrm>
          <a:prstGeom prst="rect">
            <a:avLst/>
          </a:prstGeom>
        </p:spPr>
        <p:txBody>
          <a:bodyPr vert="horz" wrap="square" lIns="0" tIns="17780" rIns="0" bIns="0" rtlCol="0" anchor="ctr">
            <a:spAutoFit/>
          </a:bodyPr>
          <a:lstStyle/>
          <a:p>
            <a:pPr marL="16933">
              <a:lnSpc>
                <a:spcPct val="100000"/>
              </a:lnSpc>
              <a:spcBef>
                <a:spcPts val="140"/>
              </a:spcBef>
            </a:pPr>
            <a:r>
              <a:rPr spc="-187" dirty="0"/>
              <a:t>R</a:t>
            </a:r>
            <a:r>
              <a:rPr spc="-253" dirty="0"/>
              <a:t>I</a:t>
            </a:r>
            <a:r>
              <a:rPr spc="-87" dirty="0"/>
              <a:t>S</a:t>
            </a:r>
            <a:r>
              <a:rPr spc="-140" dirty="0"/>
              <a:t>C</a:t>
            </a:r>
            <a:r>
              <a:rPr spc="-720" dirty="0"/>
              <a:t>-</a:t>
            </a:r>
            <a:r>
              <a:rPr spc="40" dirty="0"/>
              <a:t>V</a:t>
            </a:r>
            <a:r>
              <a:rPr spc="-493" dirty="0"/>
              <a:t> </a:t>
            </a:r>
            <a:r>
              <a:rPr spc="-253" dirty="0"/>
              <a:t>I</a:t>
            </a:r>
            <a:r>
              <a:rPr spc="-140" dirty="0"/>
              <a:t>mme</a:t>
            </a:r>
            <a:r>
              <a:rPr spc="-147" dirty="0"/>
              <a:t>d</a:t>
            </a:r>
            <a:r>
              <a:rPr spc="-247" dirty="0"/>
              <a:t>i</a:t>
            </a:r>
            <a:r>
              <a:rPr spc="7" dirty="0"/>
              <a:t>a</a:t>
            </a:r>
            <a:r>
              <a:rPr spc="-367" dirty="0"/>
              <a:t>t</a:t>
            </a:r>
            <a:r>
              <a:rPr spc="-73" dirty="0"/>
              <a:t>e</a:t>
            </a:r>
            <a:r>
              <a:rPr spc="-507" dirty="0"/>
              <a:t> </a:t>
            </a:r>
            <a:r>
              <a:rPr spc="-280" dirty="0"/>
              <a:t>E</a:t>
            </a:r>
            <a:r>
              <a:rPr spc="-272" dirty="0"/>
              <a:t>n</a:t>
            </a:r>
            <a:r>
              <a:rPr spc="-347" dirty="0"/>
              <a:t>c</a:t>
            </a:r>
            <a:r>
              <a:rPr spc="-167" dirty="0"/>
              <a:t>o</a:t>
            </a:r>
            <a:r>
              <a:rPr spc="-127" dirty="0"/>
              <a:t>d</a:t>
            </a:r>
            <a:r>
              <a:rPr spc="-227" dirty="0"/>
              <a:t>i</a:t>
            </a:r>
            <a:r>
              <a:rPr spc="-113" dirty="0"/>
              <a:t>n</a:t>
            </a:r>
            <a:r>
              <a:rPr spc="207" dirty="0"/>
              <a:t>g</a:t>
            </a:r>
          </a:p>
        </p:txBody>
      </p:sp>
      <p:sp>
        <p:nvSpPr>
          <p:cNvPr id="9" name="object 9"/>
          <p:cNvSpPr txBox="1"/>
          <p:nvPr/>
        </p:nvSpPr>
        <p:spPr>
          <a:xfrm>
            <a:off x="2139076" y="813139"/>
            <a:ext cx="5823373" cy="661506"/>
          </a:xfrm>
          <a:prstGeom prst="rect">
            <a:avLst/>
          </a:prstGeom>
        </p:spPr>
        <p:txBody>
          <a:bodyPr vert="horz" wrap="square" lIns="0" tIns="16933" rIns="0" bIns="0" rtlCol="0">
            <a:spAutoFit/>
          </a:bodyPr>
          <a:lstStyle/>
          <a:p>
            <a:pPr marL="1916805">
              <a:lnSpc>
                <a:spcPts val="2740"/>
              </a:lnSpc>
              <a:spcBef>
                <a:spcPts val="133"/>
              </a:spcBef>
            </a:pPr>
            <a:r>
              <a:rPr sz="2333" u="sng" spc="-7" dirty="0">
                <a:solidFill>
                  <a:srgbClr val="D7E055"/>
                </a:solidFill>
                <a:uFill>
                  <a:solidFill>
                    <a:srgbClr val="D7E055"/>
                  </a:solidFill>
                </a:uFill>
                <a:latin typeface="Calibri"/>
                <a:cs typeface="Calibri"/>
              </a:rPr>
              <a:t>Instruction</a:t>
            </a:r>
            <a:r>
              <a:rPr sz="2333" u="sng" spc="7" dirty="0">
                <a:solidFill>
                  <a:srgbClr val="D7E055"/>
                </a:solidFill>
                <a:uFill>
                  <a:solidFill>
                    <a:srgbClr val="D7E055"/>
                  </a:solidFill>
                </a:uFill>
                <a:latin typeface="Calibri"/>
                <a:cs typeface="Calibri"/>
              </a:rPr>
              <a:t> </a:t>
            </a:r>
            <a:r>
              <a:rPr sz="2333" u="sng" spc="-7" dirty="0">
                <a:solidFill>
                  <a:srgbClr val="D7E055"/>
                </a:solidFill>
                <a:uFill>
                  <a:solidFill>
                    <a:srgbClr val="D7E055"/>
                  </a:solidFill>
                </a:uFill>
                <a:latin typeface="Calibri"/>
                <a:cs typeface="Calibri"/>
              </a:rPr>
              <a:t>encodings, inst[31:0]</a:t>
            </a:r>
            <a:endParaRPr sz="2333">
              <a:latin typeface="Calibri"/>
              <a:cs typeface="Calibri"/>
            </a:endParaRPr>
          </a:p>
          <a:p>
            <a:pPr marL="16933">
              <a:lnSpc>
                <a:spcPts val="2340"/>
              </a:lnSpc>
              <a:tabLst>
                <a:tab pos="1535815" algn="l"/>
                <a:tab pos="3124969" algn="l"/>
                <a:tab pos="4822493" algn="l"/>
              </a:tabLst>
            </a:pPr>
            <a:r>
              <a:rPr sz="2000" b="1" spc="-7" dirty="0">
                <a:latin typeface="Courier New"/>
                <a:cs typeface="Courier New"/>
              </a:rPr>
              <a:t>2</a:t>
            </a:r>
            <a:r>
              <a:rPr sz="2000" b="1" dirty="0">
                <a:latin typeface="Courier New"/>
                <a:cs typeface="Courier New"/>
              </a:rPr>
              <a:t>5</a:t>
            </a:r>
            <a:r>
              <a:rPr sz="2000" b="1" spc="-100" dirty="0">
                <a:latin typeface="Courier New"/>
                <a:cs typeface="Courier New"/>
              </a:rPr>
              <a:t> </a:t>
            </a:r>
            <a:r>
              <a:rPr sz="2000" b="1" spc="-7" dirty="0">
                <a:latin typeface="Courier New"/>
                <a:cs typeface="Courier New"/>
              </a:rPr>
              <a:t>2</a:t>
            </a:r>
            <a:r>
              <a:rPr sz="2000" b="1" dirty="0">
                <a:latin typeface="Courier New"/>
                <a:cs typeface="Courier New"/>
              </a:rPr>
              <a:t>4	</a:t>
            </a:r>
            <a:r>
              <a:rPr sz="2000" b="1" spc="-7" dirty="0">
                <a:latin typeface="Courier New"/>
                <a:cs typeface="Courier New"/>
              </a:rPr>
              <a:t>2</a:t>
            </a:r>
            <a:r>
              <a:rPr sz="2000" b="1" dirty="0">
                <a:latin typeface="Courier New"/>
                <a:cs typeface="Courier New"/>
              </a:rPr>
              <a:t>0</a:t>
            </a:r>
            <a:r>
              <a:rPr sz="2000" b="1" spc="-387" dirty="0">
                <a:latin typeface="Courier New"/>
                <a:cs typeface="Courier New"/>
              </a:rPr>
              <a:t> </a:t>
            </a:r>
            <a:r>
              <a:rPr sz="2000" b="1" spc="-7" dirty="0">
                <a:latin typeface="Courier New"/>
                <a:cs typeface="Courier New"/>
              </a:rPr>
              <a:t>1</a:t>
            </a:r>
            <a:r>
              <a:rPr sz="2000" b="1" dirty="0">
                <a:latin typeface="Courier New"/>
                <a:cs typeface="Courier New"/>
              </a:rPr>
              <a:t>9	</a:t>
            </a:r>
            <a:r>
              <a:rPr sz="2000" b="1" spc="-7" dirty="0">
                <a:latin typeface="Courier New"/>
                <a:cs typeface="Courier New"/>
              </a:rPr>
              <a:t>1</a:t>
            </a:r>
            <a:r>
              <a:rPr sz="2000" b="1" dirty="0">
                <a:latin typeface="Courier New"/>
                <a:cs typeface="Courier New"/>
              </a:rPr>
              <a:t>5</a:t>
            </a:r>
            <a:r>
              <a:rPr sz="2000" b="1" spc="-740" dirty="0">
                <a:latin typeface="Courier New"/>
                <a:cs typeface="Courier New"/>
              </a:rPr>
              <a:t> </a:t>
            </a:r>
            <a:r>
              <a:rPr sz="2000" b="1" spc="-7" dirty="0">
                <a:latin typeface="Courier New"/>
                <a:cs typeface="Courier New"/>
              </a:rPr>
              <a:t>1</a:t>
            </a:r>
            <a:r>
              <a:rPr sz="2000" b="1" dirty="0">
                <a:latin typeface="Courier New"/>
                <a:cs typeface="Courier New"/>
              </a:rPr>
              <a:t>4	</a:t>
            </a:r>
            <a:r>
              <a:rPr sz="2000" b="1" spc="-7" dirty="0">
                <a:latin typeface="Courier New"/>
                <a:cs typeface="Courier New"/>
              </a:rPr>
              <a:t>1</a:t>
            </a:r>
            <a:r>
              <a:rPr sz="2000" b="1" dirty="0">
                <a:latin typeface="Courier New"/>
                <a:cs typeface="Courier New"/>
              </a:rPr>
              <a:t>2</a:t>
            </a:r>
            <a:r>
              <a:rPr sz="2000" b="1" spc="-600" dirty="0">
                <a:latin typeface="Courier New"/>
                <a:cs typeface="Courier New"/>
              </a:rPr>
              <a:t> </a:t>
            </a:r>
            <a:r>
              <a:rPr sz="2000" b="1" spc="-7" dirty="0">
                <a:latin typeface="Courier New"/>
                <a:cs typeface="Courier New"/>
              </a:rPr>
              <a:t>11</a:t>
            </a:r>
            <a:endParaRPr sz="2000">
              <a:latin typeface="Courier New"/>
              <a:cs typeface="Courier New"/>
            </a:endParaRPr>
          </a:p>
        </p:txBody>
      </p:sp>
      <p:sp>
        <p:nvSpPr>
          <p:cNvPr id="10" name="object 10"/>
          <p:cNvSpPr txBox="1"/>
          <p:nvPr/>
        </p:nvSpPr>
        <p:spPr>
          <a:xfrm>
            <a:off x="6542731" y="5785443"/>
            <a:ext cx="4533053" cy="735115"/>
          </a:xfrm>
          <a:prstGeom prst="rect">
            <a:avLst/>
          </a:prstGeom>
        </p:spPr>
        <p:txBody>
          <a:bodyPr vert="horz" wrap="square" lIns="0" tIns="16933" rIns="0" bIns="0" rtlCol="0">
            <a:spAutoFit/>
          </a:bodyPr>
          <a:lstStyle/>
          <a:p>
            <a:pPr marL="16933" marR="6773">
              <a:spcBef>
                <a:spcPts val="133"/>
              </a:spcBef>
            </a:pPr>
            <a:r>
              <a:rPr sz="2333" spc="-320" dirty="0">
                <a:latin typeface="Arial MT"/>
                <a:cs typeface="Arial MT"/>
              </a:rPr>
              <a:t>O</a:t>
            </a:r>
            <a:r>
              <a:rPr sz="2333" spc="-133" dirty="0">
                <a:latin typeface="Arial MT"/>
                <a:cs typeface="Arial MT"/>
              </a:rPr>
              <a:t>n</a:t>
            </a:r>
            <a:r>
              <a:rPr sz="2333" spc="-60" dirty="0">
                <a:latin typeface="Arial MT"/>
                <a:cs typeface="Arial MT"/>
              </a:rPr>
              <a:t>l</a:t>
            </a:r>
            <a:r>
              <a:rPr sz="2333" spc="-200" dirty="0">
                <a:latin typeface="Arial MT"/>
                <a:cs typeface="Arial MT"/>
              </a:rPr>
              <a:t>y</a:t>
            </a:r>
            <a:r>
              <a:rPr sz="2333" spc="-120" dirty="0">
                <a:latin typeface="Arial MT"/>
                <a:cs typeface="Arial MT"/>
              </a:rPr>
              <a:t> </a:t>
            </a:r>
            <a:r>
              <a:rPr sz="2333" spc="-93" dirty="0">
                <a:latin typeface="Arial MT"/>
                <a:cs typeface="Arial MT"/>
              </a:rPr>
              <a:t>b</a:t>
            </a:r>
            <a:r>
              <a:rPr sz="2333" spc="-73" dirty="0">
                <a:latin typeface="Arial MT"/>
                <a:cs typeface="Arial MT"/>
              </a:rPr>
              <a:t>i</a:t>
            </a:r>
            <a:r>
              <a:rPr sz="2333" spc="-87" dirty="0">
                <a:latin typeface="Arial MT"/>
                <a:cs typeface="Arial MT"/>
              </a:rPr>
              <a:t>t</a:t>
            </a:r>
            <a:r>
              <a:rPr sz="2333" spc="-100" dirty="0">
                <a:latin typeface="Arial MT"/>
                <a:cs typeface="Arial MT"/>
              </a:rPr>
              <a:t> </a:t>
            </a:r>
            <a:r>
              <a:rPr sz="2333" spc="-207" dirty="0">
                <a:latin typeface="Arial MT"/>
                <a:cs typeface="Arial MT"/>
              </a:rPr>
              <a:t>7</a:t>
            </a:r>
            <a:r>
              <a:rPr sz="2333" spc="-93" dirty="0">
                <a:latin typeface="Arial MT"/>
                <a:cs typeface="Arial MT"/>
              </a:rPr>
              <a:t> </a:t>
            </a:r>
            <a:r>
              <a:rPr sz="2333" spc="-133" dirty="0">
                <a:latin typeface="Arial MT"/>
                <a:cs typeface="Arial MT"/>
              </a:rPr>
              <a:t>o</a:t>
            </a:r>
            <a:r>
              <a:rPr sz="2333" spc="-73" dirty="0">
                <a:latin typeface="Arial MT"/>
                <a:cs typeface="Arial MT"/>
              </a:rPr>
              <a:t>f</a:t>
            </a:r>
            <a:r>
              <a:rPr sz="2333" spc="-100" dirty="0">
                <a:latin typeface="Arial MT"/>
                <a:cs typeface="Arial MT"/>
              </a:rPr>
              <a:t> </a:t>
            </a:r>
            <a:r>
              <a:rPr sz="2333" spc="-73" dirty="0">
                <a:latin typeface="Arial MT"/>
                <a:cs typeface="Arial MT"/>
              </a:rPr>
              <a:t>i</a:t>
            </a:r>
            <a:r>
              <a:rPr sz="2333" spc="-160" dirty="0">
                <a:latin typeface="Arial MT"/>
                <a:cs typeface="Arial MT"/>
              </a:rPr>
              <a:t>n</a:t>
            </a:r>
            <a:r>
              <a:rPr sz="2333" spc="-133" dirty="0">
                <a:latin typeface="Arial MT"/>
                <a:cs typeface="Arial MT"/>
              </a:rPr>
              <a:t>s</a:t>
            </a:r>
            <a:r>
              <a:rPr sz="2333" spc="-100" dirty="0">
                <a:latin typeface="Arial MT"/>
                <a:cs typeface="Arial MT"/>
              </a:rPr>
              <a:t>t</a:t>
            </a:r>
            <a:r>
              <a:rPr sz="2333" spc="-80" dirty="0">
                <a:latin typeface="Arial MT"/>
                <a:cs typeface="Arial MT"/>
              </a:rPr>
              <a:t>r</a:t>
            </a:r>
            <a:r>
              <a:rPr sz="2333" spc="-160" dirty="0">
                <a:latin typeface="Arial MT"/>
                <a:cs typeface="Arial MT"/>
              </a:rPr>
              <a:t>u</a:t>
            </a:r>
            <a:r>
              <a:rPr sz="2333" spc="-120" dirty="0">
                <a:latin typeface="Arial MT"/>
                <a:cs typeface="Arial MT"/>
              </a:rPr>
              <a:t>c</a:t>
            </a:r>
            <a:r>
              <a:rPr sz="2333" spc="-100" dirty="0">
                <a:latin typeface="Arial MT"/>
                <a:cs typeface="Arial MT"/>
              </a:rPr>
              <a:t>t</a:t>
            </a:r>
            <a:r>
              <a:rPr sz="2333" spc="-73" dirty="0">
                <a:latin typeface="Arial MT"/>
                <a:cs typeface="Arial MT"/>
              </a:rPr>
              <a:t>i</a:t>
            </a:r>
            <a:r>
              <a:rPr sz="2333" spc="-120" dirty="0">
                <a:latin typeface="Arial MT"/>
                <a:cs typeface="Arial MT"/>
              </a:rPr>
              <a:t>o</a:t>
            </a:r>
            <a:r>
              <a:rPr sz="2333" spc="-127" dirty="0">
                <a:latin typeface="Arial MT"/>
                <a:cs typeface="Arial MT"/>
              </a:rPr>
              <a:t>n</a:t>
            </a:r>
            <a:r>
              <a:rPr sz="2333" spc="-87" dirty="0">
                <a:latin typeface="Arial MT"/>
                <a:cs typeface="Arial MT"/>
              </a:rPr>
              <a:t> </a:t>
            </a:r>
            <a:r>
              <a:rPr sz="2333" spc="-213" dirty="0">
                <a:latin typeface="Arial MT"/>
                <a:cs typeface="Arial MT"/>
              </a:rPr>
              <a:t>c</a:t>
            </a:r>
            <a:r>
              <a:rPr sz="2333" spc="-100" dirty="0">
                <a:latin typeface="Arial MT"/>
                <a:cs typeface="Arial MT"/>
              </a:rPr>
              <a:t>h</a:t>
            </a:r>
            <a:r>
              <a:rPr sz="2333" spc="-113" dirty="0">
                <a:latin typeface="Arial MT"/>
                <a:cs typeface="Arial MT"/>
              </a:rPr>
              <a:t>a</a:t>
            </a:r>
            <a:r>
              <a:rPr sz="2333" spc="-100" dirty="0">
                <a:latin typeface="Arial MT"/>
                <a:cs typeface="Arial MT"/>
              </a:rPr>
              <a:t>n</a:t>
            </a:r>
            <a:r>
              <a:rPr sz="2333" spc="-93" dirty="0">
                <a:latin typeface="Arial MT"/>
                <a:cs typeface="Arial MT"/>
              </a:rPr>
              <a:t>g</a:t>
            </a:r>
            <a:r>
              <a:rPr sz="2333" spc="-167" dirty="0">
                <a:latin typeface="Arial MT"/>
                <a:cs typeface="Arial MT"/>
              </a:rPr>
              <a:t>e</a:t>
            </a:r>
            <a:r>
              <a:rPr sz="2333" spc="-200" dirty="0">
                <a:latin typeface="Arial MT"/>
                <a:cs typeface="Arial MT"/>
              </a:rPr>
              <a:t>s</a:t>
            </a:r>
            <a:r>
              <a:rPr sz="2333" spc="-100" dirty="0">
                <a:latin typeface="Arial MT"/>
                <a:cs typeface="Arial MT"/>
              </a:rPr>
              <a:t> </a:t>
            </a:r>
            <a:r>
              <a:rPr sz="2333" spc="-127" dirty="0">
                <a:latin typeface="Arial MT"/>
                <a:cs typeface="Arial MT"/>
              </a:rPr>
              <a:t>r</a:t>
            </a:r>
            <a:r>
              <a:rPr sz="2333" spc="-133" dirty="0">
                <a:latin typeface="Arial MT"/>
                <a:cs typeface="Arial MT"/>
              </a:rPr>
              <a:t>o</a:t>
            </a:r>
            <a:r>
              <a:rPr sz="2333" spc="-60" dirty="0">
                <a:latin typeface="Arial MT"/>
                <a:cs typeface="Arial MT"/>
              </a:rPr>
              <a:t>l</a:t>
            </a:r>
            <a:r>
              <a:rPr sz="2333" spc="-160" dirty="0">
                <a:latin typeface="Arial MT"/>
                <a:cs typeface="Arial MT"/>
              </a:rPr>
              <a:t>e</a:t>
            </a:r>
            <a:r>
              <a:rPr sz="2333" spc="-107" dirty="0">
                <a:latin typeface="Arial MT"/>
                <a:cs typeface="Arial MT"/>
              </a:rPr>
              <a:t> </a:t>
            </a:r>
            <a:r>
              <a:rPr sz="2333" spc="-73" dirty="0">
                <a:latin typeface="Arial MT"/>
                <a:cs typeface="Arial MT"/>
              </a:rPr>
              <a:t>i</a:t>
            </a:r>
            <a:r>
              <a:rPr sz="2333" spc="-87" dirty="0">
                <a:latin typeface="Arial MT"/>
                <a:cs typeface="Arial MT"/>
              </a:rPr>
              <a:t>n  </a:t>
            </a:r>
            <a:r>
              <a:rPr sz="2333" spc="-73" dirty="0">
                <a:latin typeface="Arial MT"/>
                <a:cs typeface="Arial MT"/>
              </a:rPr>
              <a:t>i</a:t>
            </a:r>
            <a:r>
              <a:rPr sz="2333" spc="-152" dirty="0">
                <a:latin typeface="Arial MT"/>
                <a:cs typeface="Arial MT"/>
              </a:rPr>
              <a:t>mm</a:t>
            </a:r>
            <a:r>
              <a:rPr sz="2333" spc="-107" dirty="0">
                <a:latin typeface="Arial MT"/>
                <a:cs typeface="Arial MT"/>
              </a:rPr>
              <a:t>e</a:t>
            </a:r>
            <a:r>
              <a:rPr sz="2333" spc="-80" dirty="0">
                <a:latin typeface="Arial MT"/>
                <a:cs typeface="Arial MT"/>
              </a:rPr>
              <a:t>di</a:t>
            </a:r>
            <a:r>
              <a:rPr sz="2333" spc="-93" dirty="0">
                <a:latin typeface="Arial MT"/>
                <a:cs typeface="Arial MT"/>
              </a:rPr>
              <a:t>a</a:t>
            </a:r>
            <a:r>
              <a:rPr sz="2333" spc="-100" dirty="0">
                <a:latin typeface="Arial MT"/>
                <a:cs typeface="Arial MT"/>
              </a:rPr>
              <a:t>t</a:t>
            </a:r>
            <a:r>
              <a:rPr sz="2333" spc="-160" dirty="0">
                <a:latin typeface="Arial MT"/>
                <a:cs typeface="Arial MT"/>
              </a:rPr>
              <a:t>e</a:t>
            </a:r>
            <a:r>
              <a:rPr sz="2333" spc="-107" dirty="0">
                <a:latin typeface="Arial MT"/>
                <a:cs typeface="Arial MT"/>
              </a:rPr>
              <a:t> </a:t>
            </a:r>
            <a:r>
              <a:rPr sz="2333" spc="-127" dirty="0">
                <a:latin typeface="Arial MT"/>
                <a:cs typeface="Arial MT"/>
              </a:rPr>
              <a:t>b</a:t>
            </a:r>
            <a:r>
              <a:rPr sz="2333" spc="-147" dirty="0">
                <a:latin typeface="Arial MT"/>
                <a:cs typeface="Arial MT"/>
              </a:rPr>
              <a:t>e</a:t>
            </a:r>
            <a:r>
              <a:rPr sz="2333" spc="-33" dirty="0">
                <a:latin typeface="Arial MT"/>
                <a:cs typeface="Arial MT"/>
              </a:rPr>
              <a:t>t</a:t>
            </a:r>
            <a:r>
              <a:rPr sz="2333" spc="-80" dirty="0">
                <a:latin typeface="Arial MT"/>
                <a:cs typeface="Arial MT"/>
              </a:rPr>
              <a:t>w</a:t>
            </a:r>
            <a:r>
              <a:rPr sz="2333" spc="-167" dirty="0">
                <a:latin typeface="Arial MT"/>
                <a:cs typeface="Arial MT"/>
              </a:rPr>
              <a:t>ee</a:t>
            </a:r>
            <a:r>
              <a:rPr sz="2333" spc="-127" dirty="0">
                <a:latin typeface="Arial MT"/>
                <a:cs typeface="Arial MT"/>
              </a:rPr>
              <a:t>n</a:t>
            </a:r>
            <a:r>
              <a:rPr sz="2333" spc="-87" dirty="0">
                <a:latin typeface="Arial MT"/>
                <a:cs typeface="Arial MT"/>
              </a:rPr>
              <a:t> </a:t>
            </a:r>
            <a:r>
              <a:rPr sz="2333" spc="-507" dirty="0">
                <a:latin typeface="Arial MT"/>
                <a:cs typeface="Arial MT"/>
              </a:rPr>
              <a:t>S</a:t>
            </a:r>
            <a:r>
              <a:rPr sz="2333" spc="-100" dirty="0">
                <a:latin typeface="Arial MT"/>
                <a:cs typeface="Arial MT"/>
              </a:rPr>
              <a:t> </a:t>
            </a:r>
            <a:r>
              <a:rPr sz="2333" spc="-107" dirty="0">
                <a:latin typeface="Arial MT"/>
                <a:cs typeface="Arial MT"/>
              </a:rPr>
              <a:t>an</a:t>
            </a:r>
            <a:r>
              <a:rPr sz="2333" spc="-87" dirty="0">
                <a:latin typeface="Arial MT"/>
                <a:cs typeface="Arial MT"/>
              </a:rPr>
              <a:t>d</a:t>
            </a:r>
            <a:r>
              <a:rPr sz="2333" spc="-93" dirty="0">
                <a:latin typeface="Arial MT"/>
                <a:cs typeface="Arial MT"/>
              </a:rPr>
              <a:t> </a:t>
            </a:r>
            <a:r>
              <a:rPr sz="2333" spc="-387" dirty="0">
                <a:latin typeface="Arial MT"/>
                <a:cs typeface="Arial MT"/>
              </a:rPr>
              <a:t>B</a:t>
            </a:r>
            <a:endParaRPr sz="2333">
              <a:latin typeface="Arial MT"/>
              <a:cs typeface="Arial MT"/>
            </a:endParaRPr>
          </a:p>
        </p:txBody>
      </p:sp>
      <p:grpSp>
        <p:nvGrpSpPr>
          <p:cNvPr id="11" name="object 11"/>
          <p:cNvGrpSpPr/>
          <p:nvPr/>
        </p:nvGrpSpPr>
        <p:grpSpPr>
          <a:xfrm>
            <a:off x="5233655" y="4977959"/>
            <a:ext cx="4102947" cy="617220"/>
            <a:chOff x="3925241" y="3733469"/>
            <a:chExt cx="3077210" cy="462915"/>
          </a:xfrm>
        </p:grpSpPr>
        <p:sp>
          <p:nvSpPr>
            <p:cNvPr id="12" name="object 12"/>
            <p:cNvSpPr/>
            <p:nvPr/>
          </p:nvSpPr>
          <p:spPr>
            <a:xfrm>
              <a:off x="3944291" y="3807038"/>
              <a:ext cx="3039110" cy="315595"/>
            </a:xfrm>
            <a:custGeom>
              <a:avLst/>
              <a:gdLst/>
              <a:ahLst/>
              <a:cxnLst/>
              <a:rect l="l" t="t" r="r" b="b"/>
              <a:pathLst>
                <a:path w="3039109" h="315595">
                  <a:moveTo>
                    <a:pt x="0" y="315366"/>
                  </a:moveTo>
                  <a:lnTo>
                    <a:pt x="3039033" y="0"/>
                  </a:lnTo>
                </a:path>
              </a:pathLst>
            </a:custGeom>
            <a:ln w="38100">
              <a:solidFill>
                <a:srgbClr val="FFC000"/>
              </a:solidFill>
            </a:ln>
          </p:spPr>
          <p:txBody>
            <a:bodyPr wrap="square" lIns="0" tIns="0" rIns="0" bIns="0" rtlCol="0"/>
            <a:lstStyle/>
            <a:p>
              <a:endParaRPr sz="2400"/>
            </a:p>
          </p:txBody>
        </p:sp>
        <p:sp>
          <p:nvSpPr>
            <p:cNvPr id="13" name="object 13"/>
            <p:cNvSpPr/>
            <p:nvPr/>
          </p:nvSpPr>
          <p:spPr>
            <a:xfrm>
              <a:off x="6862754" y="3752519"/>
              <a:ext cx="120650" cy="132715"/>
            </a:xfrm>
            <a:custGeom>
              <a:avLst/>
              <a:gdLst/>
              <a:ahLst/>
              <a:cxnLst/>
              <a:rect l="l" t="t" r="r" b="b"/>
              <a:pathLst>
                <a:path w="120650" h="132714">
                  <a:moveTo>
                    <a:pt x="13766" y="132638"/>
                  </a:moveTo>
                  <a:lnTo>
                    <a:pt x="120573" y="54521"/>
                  </a:lnTo>
                  <a:lnTo>
                    <a:pt x="0" y="0"/>
                  </a:lnTo>
                </a:path>
              </a:pathLst>
            </a:custGeom>
            <a:ln w="38100">
              <a:solidFill>
                <a:srgbClr val="FFC000"/>
              </a:solidFill>
            </a:ln>
          </p:spPr>
          <p:txBody>
            <a:bodyPr wrap="square" lIns="0" tIns="0" rIns="0" bIns="0" rtlCol="0"/>
            <a:lstStyle/>
            <a:p>
              <a:endParaRPr sz="2400"/>
            </a:p>
          </p:txBody>
        </p:sp>
        <p:sp>
          <p:nvSpPr>
            <p:cNvPr id="14" name="object 14"/>
            <p:cNvSpPr/>
            <p:nvPr/>
          </p:nvSpPr>
          <p:spPr>
            <a:xfrm>
              <a:off x="3944296" y="4044294"/>
              <a:ext cx="120650" cy="132715"/>
            </a:xfrm>
            <a:custGeom>
              <a:avLst/>
              <a:gdLst/>
              <a:ahLst/>
              <a:cxnLst/>
              <a:rect l="l" t="t" r="r" b="b"/>
              <a:pathLst>
                <a:path w="120650" h="132714">
                  <a:moveTo>
                    <a:pt x="106807" y="0"/>
                  </a:moveTo>
                  <a:lnTo>
                    <a:pt x="0" y="78117"/>
                  </a:lnTo>
                  <a:lnTo>
                    <a:pt x="120561" y="132638"/>
                  </a:lnTo>
                </a:path>
              </a:pathLst>
            </a:custGeom>
            <a:ln w="38100">
              <a:solidFill>
                <a:srgbClr val="FFC000"/>
              </a:solidFill>
            </a:ln>
          </p:spPr>
          <p:txBody>
            <a:bodyPr wrap="square" lIns="0" tIns="0" rIns="0" bIns="0" rtlCol="0"/>
            <a:lstStyle/>
            <a:p>
              <a:endParaRPr sz="2400"/>
            </a:p>
          </p:txBody>
        </p:sp>
      </p:grpSp>
      <p:sp>
        <p:nvSpPr>
          <p:cNvPr id="15" name="object 15"/>
          <p:cNvSpPr txBox="1"/>
          <p:nvPr/>
        </p:nvSpPr>
        <p:spPr>
          <a:xfrm>
            <a:off x="254389" y="5946149"/>
            <a:ext cx="5967307" cy="376107"/>
          </a:xfrm>
          <a:prstGeom prst="rect">
            <a:avLst/>
          </a:prstGeom>
        </p:spPr>
        <p:txBody>
          <a:bodyPr vert="horz" wrap="square" lIns="0" tIns="16933" rIns="0" bIns="0" rtlCol="0">
            <a:spAutoFit/>
          </a:bodyPr>
          <a:lstStyle/>
          <a:p>
            <a:pPr marL="16933">
              <a:spcBef>
                <a:spcPts val="133"/>
              </a:spcBef>
            </a:pPr>
            <a:r>
              <a:rPr sz="2333" spc="-233" dirty="0">
                <a:latin typeface="Arial MT"/>
                <a:cs typeface="Arial MT"/>
              </a:rPr>
              <a:t>U</a:t>
            </a:r>
            <a:r>
              <a:rPr sz="2333" spc="-93" dirty="0">
                <a:latin typeface="Arial MT"/>
                <a:cs typeface="Arial MT"/>
              </a:rPr>
              <a:t>p</a:t>
            </a:r>
            <a:r>
              <a:rPr sz="2333" spc="-127" dirty="0">
                <a:latin typeface="Arial MT"/>
                <a:cs typeface="Arial MT"/>
              </a:rPr>
              <a:t>p</a:t>
            </a:r>
            <a:r>
              <a:rPr sz="2333" spc="-133" dirty="0">
                <a:latin typeface="Arial MT"/>
                <a:cs typeface="Arial MT"/>
              </a:rPr>
              <a:t>e</a:t>
            </a:r>
            <a:r>
              <a:rPr sz="2333" spc="-93" dirty="0">
                <a:latin typeface="Arial MT"/>
                <a:cs typeface="Arial MT"/>
              </a:rPr>
              <a:t>r </a:t>
            </a:r>
            <a:r>
              <a:rPr sz="2333" spc="-80" dirty="0">
                <a:latin typeface="Arial MT"/>
                <a:cs typeface="Arial MT"/>
              </a:rPr>
              <a:t>bi</a:t>
            </a:r>
            <a:r>
              <a:rPr sz="2333" spc="-100" dirty="0">
                <a:latin typeface="Arial MT"/>
                <a:cs typeface="Arial MT"/>
              </a:rPr>
              <a:t>t</a:t>
            </a:r>
            <a:r>
              <a:rPr sz="2333" spc="-200" dirty="0">
                <a:latin typeface="Arial MT"/>
                <a:cs typeface="Arial MT"/>
              </a:rPr>
              <a:t>s</a:t>
            </a:r>
            <a:r>
              <a:rPr sz="2333" spc="-100" dirty="0">
                <a:latin typeface="Arial MT"/>
                <a:cs typeface="Arial MT"/>
              </a:rPr>
              <a:t> </a:t>
            </a:r>
            <a:r>
              <a:rPr sz="2333" spc="-200" dirty="0">
                <a:latin typeface="Arial MT"/>
                <a:cs typeface="Arial MT"/>
              </a:rPr>
              <a:t>s</a:t>
            </a:r>
            <a:r>
              <a:rPr sz="2333" spc="-73" dirty="0">
                <a:latin typeface="Arial MT"/>
                <a:cs typeface="Arial MT"/>
              </a:rPr>
              <a:t>i</a:t>
            </a:r>
            <a:r>
              <a:rPr sz="2333" spc="-93" dirty="0">
                <a:latin typeface="Arial MT"/>
                <a:cs typeface="Arial MT"/>
              </a:rPr>
              <a:t>g</a:t>
            </a:r>
            <a:r>
              <a:rPr sz="2333" spc="-127" dirty="0">
                <a:latin typeface="Arial MT"/>
                <a:cs typeface="Arial MT"/>
              </a:rPr>
              <a:t>n</a:t>
            </a:r>
            <a:r>
              <a:rPr sz="2333" spc="-13" dirty="0">
                <a:latin typeface="Arial MT"/>
                <a:cs typeface="Arial MT"/>
              </a:rPr>
              <a:t>-</a:t>
            </a:r>
            <a:r>
              <a:rPr sz="2333" spc="-167" dirty="0">
                <a:latin typeface="Arial MT"/>
                <a:cs typeface="Arial MT"/>
              </a:rPr>
              <a:t>ex</a:t>
            </a:r>
            <a:r>
              <a:rPr sz="2333" spc="-100" dirty="0">
                <a:latin typeface="Arial MT"/>
                <a:cs typeface="Arial MT"/>
              </a:rPr>
              <a:t>t</a:t>
            </a:r>
            <a:r>
              <a:rPr sz="2333" spc="-152" dirty="0">
                <a:latin typeface="Arial MT"/>
                <a:cs typeface="Arial MT"/>
              </a:rPr>
              <a:t>e</a:t>
            </a:r>
            <a:r>
              <a:rPr sz="2333" spc="-147" dirty="0">
                <a:latin typeface="Arial MT"/>
                <a:cs typeface="Arial MT"/>
              </a:rPr>
              <a:t>n</a:t>
            </a:r>
            <a:r>
              <a:rPr sz="2333" spc="-93" dirty="0">
                <a:latin typeface="Arial MT"/>
                <a:cs typeface="Arial MT"/>
              </a:rPr>
              <a:t>d</a:t>
            </a:r>
            <a:r>
              <a:rPr sz="2333" spc="-133" dirty="0">
                <a:latin typeface="Arial MT"/>
                <a:cs typeface="Arial MT"/>
              </a:rPr>
              <a:t>e</a:t>
            </a:r>
            <a:r>
              <a:rPr sz="2333" spc="-127" dirty="0">
                <a:latin typeface="Arial MT"/>
                <a:cs typeface="Arial MT"/>
              </a:rPr>
              <a:t>d</a:t>
            </a:r>
            <a:r>
              <a:rPr sz="2333" spc="-93" dirty="0">
                <a:latin typeface="Arial MT"/>
                <a:cs typeface="Arial MT"/>
              </a:rPr>
              <a:t> </a:t>
            </a:r>
            <a:r>
              <a:rPr sz="2333" spc="-100" dirty="0">
                <a:latin typeface="Arial MT"/>
                <a:cs typeface="Arial MT"/>
              </a:rPr>
              <a:t>f</a:t>
            </a:r>
            <a:r>
              <a:rPr sz="2333" spc="-127" dirty="0">
                <a:latin typeface="Arial MT"/>
                <a:cs typeface="Arial MT"/>
              </a:rPr>
              <a:t>r</a:t>
            </a:r>
            <a:r>
              <a:rPr sz="2333" spc="-120" dirty="0">
                <a:latin typeface="Arial MT"/>
                <a:cs typeface="Arial MT"/>
              </a:rPr>
              <a:t>om</a:t>
            </a:r>
            <a:r>
              <a:rPr sz="2333" spc="-107" dirty="0">
                <a:latin typeface="Arial MT"/>
                <a:cs typeface="Arial MT"/>
              </a:rPr>
              <a:t> </a:t>
            </a:r>
            <a:r>
              <a:rPr sz="2333" b="1" spc="7" dirty="0">
                <a:latin typeface="Courier New"/>
                <a:cs typeface="Courier New"/>
              </a:rPr>
              <a:t>inst[3</a:t>
            </a:r>
            <a:r>
              <a:rPr sz="2333" b="1" spc="-13" dirty="0">
                <a:latin typeface="Courier New"/>
                <a:cs typeface="Courier New"/>
              </a:rPr>
              <a:t>1</a:t>
            </a:r>
            <a:r>
              <a:rPr sz="2333" b="1" dirty="0">
                <a:latin typeface="Courier New"/>
                <a:cs typeface="Courier New"/>
              </a:rPr>
              <a:t>]</a:t>
            </a:r>
            <a:r>
              <a:rPr sz="2333" b="1" spc="-907" dirty="0">
                <a:latin typeface="Courier New"/>
                <a:cs typeface="Courier New"/>
              </a:rPr>
              <a:t> </a:t>
            </a:r>
            <a:r>
              <a:rPr sz="2333" spc="-93" dirty="0">
                <a:latin typeface="Arial MT"/>
                <a:cs typeface="Arial MT"/>
              </a:rPr>
              <a:t>a</a:t>
            </a:r>
            <a:r>
              <a:rPr sz="2333" spc="-60" dirty="0">
                <a:latin typeface="Arial MT"/>
                <a:cs typeface="Arial MT"/>
              </a:rPr>
              <a:t>l</a:t>
            </a:r>
            <a:r>
              <a:rPr sz="2333" spc="-80" dirty="0">
                <a:latin typeface="Arial MT"/>
                <a:cs typeface="Arial MT"/>
              </a:rPr>
              <a:t>w</a:t>
            </a:r>
            <a:r>
              <a:rPr sz="2333" spc="-93" dirty="0">
                <a:latin typeface="Arial MT"/>
                <a:cs typeface="Arial MT"/>
              </a:rPr>
              <a:t>a</a:t>
            </a:r>
            <a:r>
              <a:rPr sz="2333" spc="-213" dirty="0">
                <a:latin typeface="Arial MT"/>
                <a:cs typeface="Arial MT"/>
              </a:rPr>
              <a:t>y</a:t>
            </a:r>
            <a:r>
              <a:rPr sz="2333" spc="-200" dirty="0">
                <a:latin typeface="Arial MT"/>
                <a:cs typeface="Arial MT"/>
              </a:rPr>
              <a:t>s</a:t>
            </a:r>
            <a:endParaRPr sz="2333">
              <a:latin typeface="Arial MT"/>
              <a:cs typeface="Arial MT"/>
            </a:endParaRPr>
          </a:p>
        </p:txBody>
      </p:sp>
      <p:grpSp>
        <p:nvGrpSpPr>
          <p:cNvPr id="16" name="object 16"/>
          <p:cNvGrpSpPr/>
          <p:nvPr/>
        </p:nvGrpSpPr>
        <p:grpSpPr>
          <a:xfrm>
            <a:off x="426084" y="5861075"/>
            <a:ext cx="3525520" cy="175260"/>
            <a:chOff x="319563" y="4395806"/>
            <a:chExt cx="2644140" cy="131445"/>
          </a:xfrm>
        </p:grpSpPr>
        <p:sp>
          <p:nvSpPr>
            <p:cNvPr id="17" name="object 17"/>
            <p:cNvSpPr/>
            <p:nvPr/>
          </p:nvSpPr>
          <p:spPr>
            <a:xfrm>
              <a:off x="333851" y="4460012"/>
              <a:ext cx="2615565" cy="2540"/>
            </a:xfrm>
            <a:custGeom>
              <a:avLst/>
              <a:gdLst/>
              <a:ahLst/>
              <a:cxnLst/>
              <a:rect l="l" t="t" r="r" b="b"/>
              <a:pathLst>
                <a:path w="2615565" h="2539">
                  <a:moveTo>
                    <a:pt x="0" y="2501"/>
                  </a:moveTo>
                  <a:lnTo>
                    <a:pt x="2615374" y="0"/>
                  </a:lnTo>
                </a:path>
              </a:pathLst>
            </a:custGeom>
            <a:ln w="28575">
              <a:solidFill>
                <a:srgbClr val="FFC000"/>
              </a:solidFill>
            </a:ln>
          </p:spPr>
          <p:txBody>
            <a:bodyPr wrap="square" lIns="0" tIns="0" rIns="0" bIns="0" rtlCol="0"/>
            <a:lstStyle/>
            <a:p>
              <a:endParaRPr sz="2400"/>
            </a:p>
          </p:txBody>
        </p:sp>
        <p:sp>
          <p:nvSpPr>
            <p:cNvPr id="18" name="object 18"/>
            <p:cNvSpPr/>
            <p:nvPr/>
          </p:nvSpPr>
          <p:spPr>
            <a:xfrm>
              <a:off x="2863444" y="4410093"/>
              <a:ext cx="86360" cy="100330"/>
            </a:xfrm>
            <a:custGeom>
              <a:avLst/>
              <a:gdLst/>
              <a:ahLst/>
              <a:cxnLst/>
              <a:rect l="l" t="t" r="r" b="b"/>
              <a:pathLst>
                <a:path w="86360" h="100329">
                  <a:moveTo>
                    <a:pt x="101" y="100012"/>
                  </a:moveTo>
                  <a:lnTo>
                    <a:pt x="85775" y="49923"/>
                  </a:lnTo>
                  <a:lnTo>
                    <a:pt x="0" y="0"/>
                  </a:lnTo>
                </a:path>
              </a:pathLst>
            </a:custGeom>
            <a:ln w="28575">
              <a:solidFill>
                <a:srgbClr val="FFC000"/>
              </a:solidFill>
            </a:ln>
          </p:spPr>
          <p:txBody>
            <a:bodyPr wrap="square" lIns="0" tIns="0" rIns="0" bIns="0" rtlCol="0"/>
            <a:lstStyle/>
            <a:p>
              <a:endParaRPr sz="2400"/>
            </a:p>
          </p:txBody>
        </p:sp>
        <p:sp>
          <p:nvSpPr>
            <p:cNvPr id="19" name="object 19"/>
            <p:cNvSpPr/>
            <p:nvPr/>
          </p:nvSpPr>
          <p:spPr>
            <a:xfrm>
              <a:off x="333856" y="4412432"/>
              <a:ext cx="86360" cy="100330"/>
            </a:xfrm>
            <a:custGeom>
              <a:avLst/>
              <a:gdLst/>
              <a:ahLst/>
              <a:cxnLst/>
              <a:rect l="l" t="t" r="r" b="b"/>
              <a:pathLst>
                <a:path w="86359" h="100329">
                  <a:moveTo>
                    <a:pt x="85674" y="0"/>
                  </a:moveTo>
                  <a:lnTo>
                    <a:pt x="0" y="50088"/>
                  </a:lnTo>
                  <a:lnTo>
                    <a:pt x="85763" y="100012"/>
                  </a:lnTo>
                </a:path>
              </a:pathLst>
            </a:custGeom>
            <a:ln w="28575">
              <a:solidFill>
                <a:srgbClr val="FFC000"/>
              </a:solidFill>
            </a:ln>
          </p:spPr>
          <p:txBody>
            <a:bodyPr wrap="square" lIns="0" tIns="0" rIns="0" bIns="0" rtlCol="0"/>
            <a:lstStyle/>
            <a:p>
              <a:endParaRPr sz="2400"/>
            </a:p>
          </p:txBody>
        </p:sp>
      </p:grpSp>
      <p:sp>
        <p:nvSpPr>
          <p:cNvPr id="20" name="object 20"/>
          <p:cNvSpPr txBox="1"/>
          <p:nvPr/>
        </p:nvSpPr>
        <p:spPr>
          <a:xfrm>
            <a:off x="378601" y="1154235"/>
            <a:ext cx="33866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31</a:t>
            </a:r>
            <a:endParaRPr sz="2000">
              <a:latin typeface="Courier New"/>
              <a:cs typeface="Courier New"/>
            </a:endParaRPr>
          </a:p>
        </p:txBody>
      </p:sp>
      <p:sp>
        <p:nvSpPr>
          <p:cNvPr id="21" name="object 21"/>
          <p:cNvSpPr txBox="1"/>
          <p:nvPr/>
        </p:nvSpPr>
        <p:spPr>
          <a:xfrm>
            <a:off x="8566800" y="1154489"/>
            <a:ext cx="76877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8</a:t>
            </a:r>
            <a:r>
              <a:rPr sz="2000" b="1" spc="187" dirty="0">
                <a:latin typeface="Courier New"/>
                <a:cs typeface="Courier New"/>
              </a:rPr>
              <a:t> </a:t>
            </a:r>
            <a:r>
              <a:rPr sz="2000" b="1" dirty="0">
                <a:latin typeface="Courier New"/>
                <a:cs typeface="Courier New"/>
              </a:rPr>
              <a:t>7</a:t>
            </a:r>
            <a:r>
              <a:rPr sz="2000" b="1" spc="-407" dirty="0">
                <a:latin typeface="Courier New"/>
                <a:cs typeface="Courier New"/>
              </a:rPr>
              <a:t> </a:t>
            </a:r>
            <a:r>
              <a:rPr sz="2000" b="1" dirty="0">
                <a:latin typeface="Courier New"/>
                <a:cs typeface="Courier New"/>
              </a:rPr>
              <a:t>6</a:t>
            </a:r>
            <a:endParaRPr sz="2000">
              <a:latin typeface="Courier New"/>
              <a:cs typeface="Courier New"/>
            </a:endParaRPr>
          </a:p>
        </p:txBody>
      </p:sp>
      <p:sp>
        <p:nvSpPr>
          <p:cNvPr id="22" name="object 22"/>
          <p:cNvSpPr txBox="1"/>
          <p:nvPr/>
        </p:nvSpPr>
        <p:spPr>
          <a:xfrm>
            <a:off x="10705228" y="1154489"/>
            <a:ext cx="1871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0</a:t>
            </a:r>
            <a:endParaRPr sz="2000">
              <a:latin typeface="Courier New"/>
              <a:cs typeface="Courier New"/>
            </a:endParaRPr>
          </a:p>
        </p:txBody>
      </p:sp>
      <p:sp>
        <p:nvSpPr>
          <p:cNvPr id="23" name="object 23"/>
          <p:cNvSpPr txBox="1"/>
          <p:nvPr/>
        </p:nvSpPr>
        <p:spPr>
          <a:xfrm>
            <a:off x="460389" y="3753926"/>
            <a:ext cx="33866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31</a:t>
            </a:r>
            <a:endParaRPr sz="2000">
              <a:latin typeface="Courier New"/>
              <a:cs typeface="Courier New"/>
            </a:endParaRPr>
          </a:p>
        </p:txBody>
      </p:sp>
      <p:sp>
        <p:nvSpPr>
          <p:cNvPr id="24" name="object 24"/>
          <p:cNvSpPr txBox="1"/>
          <p:nvPr/>
        </p:nvSpPr>
        <p:spPr>
          <a:xfrm>
            <a:off x="8977264" y="3753926"/>
            <a:ext cx="1871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1</a:t>
            </a:r>
            <a:endParaRPr sz="2000">
              <a:latin typeface="Courier New"/>
              <a:cs typeface="Courier New"/>
            </a:endParaRPr>
          </a:p>
        </p:txBody>
      </p:sp>
      <p:sp>
        <p:nvSpPr>
          <p:cNvPr id="25" name="object 25"/>
          <p:cNvSpPr txBox="1"/>
          <p:nvPr/>
        </p:nvSpPr>
        <p:spPr>
          <a:xfrm>
            <a:off x="2220864" y="3753926"/>
            <a:ext cx="784013"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25</a:t>
            </a:r>
            <a:r>
              <a:rPr sz="2000" b="1" spc="-213" dirty="0">
                <a:latin typeface="Courier New"/>
                <a:cs typeface="Courier New"/>
              </a:rPr>
              <a:t> </a:t>
            </a:r>
            <a:r>
              <a:rPr sz="2000" b="1" spc="-7" dirty="0">
                <a:latin typeface="Courier New"/>
                <a:cs typeface="Courier New"/>
              </a:rPr>
              <a:t>24</a:t>
            </a:r>
            <a:endParaRPr sz="2000">
              <a:latin typeface="Courier New"/>
              <a:cs typeface="Courier New"/>
            </a:endParaRPr>
          </a:p>
        </p:txBody>
      </p:sp>
      <p:sp>
        <p:nvSpPr>
          <p:cNvPr id="26" name="object 26"/>
          <p:cNvSpPr txBox="1"/>
          <p:nvPr/>
        </p:nvSpPr>
        <p:spPr>
          <a:xfrm>
            <a:off x="3616340" y="3452521"/>
            <a:ext cx="5279813" cy="639063"/>
          </a:xfrm>
          <a:prstGeom prst="rect">
            <a:avLst/>
          </a:prstGeom>
        </p:spPr>
        <p:txBody>
          <a:bodyPr vert="horz" wrap="square" lIns="0" tIns="16933" rIns="0" bIns="0" rtlCol="0">
            <a:spAutoFit/>
          </a:bodyPr>
          <a:lstStyle/>
          <a:p>
            <a:pPr marL="130383">
              <a:lnSpc>
                <a:spcPts val="2585"/>
              </a:lnSpc>
              <a:spcBef>
                <a:spcPts val="133"/>
              </a:spcBef>
            </a:pPr>
            <a:r>
              <a:rPr sz="2333" u="sng" spc="-7" dirty="0">
                <a:uFill>
                  <a:solidFill>
                    <a:srgbClr val="000000"/>
                  </a:solidFill>
                </a:uFill>
                <a:latin typeface="Arial MT"/>
                <a:cs typeface="Arial MT"/>
              </a:rPr>
              <a:t>32-bit</a:t>
            </a:r>
            <a:r>
              <a:rPr sz="2333" u="sng" dirty="0">
                <a:uFill>
                  <a:solidFill>
                    <a:srgbClr val="000000"/>
                  </a:solidFill>
                </a:uFill>
                <a:latin typeface="Arial MT"/>
                <a:cs typeface="Arial MT"/>
              </a:rPr>
              <a:t> </a:t>
            </a:r>
            <a:r>
              <a:rPr sz="2333" u="sng" spc="-7" dirty="0">
                <a:uFill>
                  <a:solidFill>
                    <a:srgbClr val="000000"/>
                  </a:solidFill>
                </a:uFill>
                <a:latin typeface="Arial MT"/>
                <a:cs typeface="Arial MT"/>
              </a:rPr>
              <a:t>immediates</a:t>
            </a:r>
            <a:r>
              <a:rPr sz="2333" u="sng" spc="13" dirty="0">
                <a:uFill>
                  <a:solidFill>
                    <a:srgbClr val="000000"/>
                  </a:solidFill>
                </a:uFill>
                <a:latin typeface="Arial MT"/>
                <a:cs typeface="Arial MT"/>
              </a:rPr>
              <a:t> </a:t>
            </a:r>
            <a:r>
              <a:rPr sz="2333" u="sng" spc="-7" dirty="0">
                <a:uFill>
                  <a:solidFill>
                    <a:srgbClr val="000000"/>
                  </a:solidFill>
                </a:uFill>
                <a:latin typeface="Arial MT"/>
                <a:cs typeface="Arial MT"/>
              </a:rPr>
              <a:t>produced,</a:t>
            </a:r>
            <a:r>
              <a:rPr sz="2333" u="sng" dirty="0">
                <a:uFill>
                  <a:solidFill>
                    <a:srgbClr val="000000"/>
                  </a:solidFill>
                </a:uFill>
                <a:latin typeface="Arial MT"/>
                <a:cs typeface="Arial MT"/>
              </a:rPr>
              <a:t> </a:t>
            </a:r>
            <a:r>
              <a:rPr sz="2333" u="sng" spc="-7" dirty="0">
                <a:uFill>
                  <a:solidFill>
                    <a:srgbClr val="000000"/>
                  </a:solidFill>
                </a:uFill>
                <a:latin typeface="Arial MT"/>
                <a:cs typeface="Arial MT"/>
              </a:rPr>
              <a:t>imm[31:0]</a:t>
            </a:r>
            <a:endParaRPr sz="2333">
              <a:latin typeface="Arial MT"/>
              <a:cs typeface="Arial MT"/>
            </a:endParaRPr>
          </a:p>
          <a:p>
            <a:pPr marL="16933">
              <a:lnSpc>
                <a:spcPts val="2185"/>
              </a:lnSpc>
              <a:tabLst>
                <a:tab pos="636677" algn="l"/>
                <a:tab pos="1732237" algn="l"/>
                <a:tab pos="3379809" algn="l"/>
                <a:tab pos="3883563" algn="l"/>
              </a:tabLst>
            </a:pPr>
            <a:r>
              <a:rPr sz="2000" b="1" spc="-7" dirty="0">
                <a:latin typeface="Courier New"/>
                <a:cs typeface="Courier New"/>
              </a:rPr>
              <a:t>12	11	10	</a:t>
            </a:r>
            <a:r>
              <a:rPr sz="2000" b="1" dirty="0">
                <a:latin typeface="Courier New"/>
                <a:cs typeface="Courier New"/>
              </a:rPr>
              <a:t>5	4</a:t>
            </a:r>
            <a:endParaRPr sz="2000">
              <a:latin typeface="Courier New"/>
              <a:cs typeface="Courier New"/>
            </a:endParaRPr>
          </a:p>
        </p:txBody>
      </p:sp>
      <p:sp>
        <p:nvSpPr>
          <p:cNvPr id="27" name="object 27"/>
          <p:cNvSpPr txBox="1"/>
          <p:nvPr/>
        </p:nvSpPr>
        <p:spPr>
          <a:xfrm>
            <a:off x="10027554" y="3754179"/>
            <a:ext cx="1871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0</a:t>
            </a:r>
            <a:endParaRPr sz="2000">
              <a:latin typeface="Courier New"/>
              <a:cs typeface="Courier New"/>
            </a:endParaRPr>
          </a:p>
        </p:txBody>
      </p:sp>
      <p:sp>
        <p:nvSpPr>
          <p:cNvPr id="28" name="object 28"/>
          <p:cNvSpPr txBox="1"/>
          <p:nvPr/>
        </p:nvSpPr>
        <p:spPr>
          <a:xfrm>
            <a:off x="1251600" y="1114865"/>
            <a:ext cx="33866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30</a:t>
            </a:r>
            <a:endParaRPr sz="2000">
              <a:latin typeface="Courier New"/>
              <a:cs typeface="Courier New"/>
            </a:endParaRPr>
          </a:p>
        </p:txBody>
      </p:sp>
      <p:graphicFrame>
        <p:nvGraphicFramePr>
          <p:cNvPr id="29" name="object 29"/>
          <p:cNvGraphicFramePr>
            <a:graphicFrameLocks noGrp="1"/>
          </p:cNvGraphicFramePr>
          <p:nvPr/>
        </p:nvGraphicFramePr>
        <p:xfrm>
          <a:off x="418591" y="1501648"/>
          <a:ext cx="10474958" cy="382016"/>
        </p:xfrm>
        <a:graphic>
          <a:graphicData uri="http://schemas.openxmlformats.org/drawingml/2006/table">
            <a:tbl>
              <a:tblPr firstRow="1" bandRow="1">
                <a:tableStyleId>{2D5ABB26-0587-4C30-8999-92F81FD0307C}</a:tableStyleId>
              </a:tblPr>
              <a:tblGrid>
                <a:gridCol w="3602567">
                  <a:extLst>
                    <a:ext uri="{9D8B030D-6E8A-4147-A177-3AD203B41FA5}">
                      <a16:colId xmlns:a16="http://schemas.microsoft.com/office/drawing/2014/main" val="20000"/>
                    </a:ext>
                  </a:extLst>
                </a:gridCol>
                <a:gridCol w="1566333">
                  <a:extLst>
                    <a:ext uri="{9D8B030D-6E8A-4147-A177-3AD203B41FA5}">
                      <a16:colId xmlns:a16="http://schemas.microsoft.com/office/drawing/2014/main" val="20001"/>
                    </a:ext>
                  </a:extLst>
                </a:gridCol>
                <a:gridCol w="1627293">
                  <a:extLst>
                    <a:ext uri="{9D8B030D-6E8A-4147-A177-3AD203B41FA5}">
                      <a16:colId xmlns:a16="http://schemas.microsoft.com/office/drawing/2014/main" val="20002"/>
                    </a:ext>
                  </a:extLst>
                </a:gridCol>
                <a:gridCol w="1903305">
                  <a:extLst>
                    <a:ext uri="{9D8B030D-6E8A-4147-A177-3AD203B41FA5}">
                      <a16:colId xmlns:a16="http://schemas.microsoft.com/office/drawing/2014/main" val="20003"/>
                    </a:ext>
                  </a:extLst>
                </a:gridCol>
                <a:gridCol w="1775460">
                  <a:extLst>
                    <a:ext uri="{9D8B030D-6E8A-4147-A177-3AD203B41FA5}">
                      <a16:colId xmlns:a16="http://schemas.microsoft.com/office/drawing/2014/main" val="20004"/>
                    </a:ext>
                  </a:extLst>
                </a:gridCol>
              </a:tblGrid>
              <a:tr h="382016">
                <a:tc>
                  <a:txBody>
                    <a:bodyPr/>
                    <a:lstStyle/>
                    <a:p>
                      <a:pPr marL="870585">
                        <a:lnSpc>
                          <a:spcPts val="1839"/>
                        </a:lnSpc>
                        <a:spcBef>
                          <a:spcPts val="315"/>
                        </a:spcBef>
                      </a:pPr>
                      <a:r>
                        <a:rPr sz="2100" b="1" spc="-5" dirty="0">
                          <a:latin typeface="Courier New"/>
                          <a:cs typeface="Courier New"/>
                        </a:rPr>
                        <a:t>imm[11:0]</a:t>
                      </a:r>
                      <a:endParaRPr sz="2100">
                        <a:latin typeface="Courier New"/>
                        <a:cs typeface="Courier New"/>
                      </a:endParaRPr>
                    </a:p>
                  </a:txBody>
                  <a:tcPr marL="0" marR="0" marT="5334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37515">
                        <a:lnSpc>
                          <a:spcPct val="100000"/>
                        </a:lnSpc>
                        <a:spcBef>
                          <a:spcPts val="204"/>
                        </a:spcBef>
                      </a:pPr>
                      <a:r>
                        <a:rPr sz="2100" b="1" spc="-5" dirty="0">
                          <a:latin typeface="Courier New"/>
                          <a:cs typeface="Courier New"/>
                        </a:rPr>
                        <a:t>rs1</a:t>
                      </a:r>
                      <a:endParaRPr sz="2100">
                        <a:latin typeface="Courier New"/>
                        <a:cs typeface="Courier New"/>
                      </a:endParaRPr>
                    </a:p>
                  </a:txBody>
                  <a:tcPr marL="0" marR="0" marT="34712"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79400">
                        <a:lnSpc>
                          <a:spcPct val="100000"/>
                        </a:lnSpc>
                        <a:spcBef>
                          <a:spcPts val="204"/>
                        </a:spcBef>
                      </a:pPr>
                      <a:r>
                        <a:rPr sz="2100" b="1" spc="-5" dirty="0">
                          <a:latin typeface="Courier New"/>
                          <a:cs typeface="Courier New"/>
                        </a:rPr>
                        <a:t>funct3</a:t>
                      </a:r>
                      <a:endParaRPr sz="2100">
                        <a:latin typeface="Courier New"/>
                        <a:cs typeface="Courier New"/>
                      </a:endParaRPr>
                    </a:p>
                  </a:txBody>
                  <a:tcPr marL="0" marR="0" marT="34712"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R="72390" algn="ctr">
                        <a:lnSpc>
                          <a:spcPct val="100000"/>
                        </a:lnSpc>
                        <a:spcBef>
                          <a:spcPts val="204"/>
                        </a:spcBef>
                      </a:pPr>
                      <a:r>
                        <a:rPr sz="2100" b="1" spc="-5" dirty="0">
                          <a:latin typeface="Courier New"/>
                          <a:cs typeface="Courier New"/>
                        </a:rPr>
                        <a:t>rd</a:t>
                      </a:r>
                      <a:endParaRPr sz="2100">
                        <a:latin typeface="Courier New"/>
                        <a:cs typeface="Courier New"/>
                      </a:endParaRPr>
                    </a:p>
                  </a:txBody>
                  <a:tcPr marL="0" marR="0" marT="34712"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20979">
                        <a:lnSpc>
                          <a:spcPct val="100000"/>
                        </a:lnSpc>
                        <a:spcBef>
                          <a:spcPts val="204"/>
                        </a:spcBef>
                      </a:pPr>
                      <a:r>
                        <a:rPr sz="2100" b="1" spc="-5" dirty="0">
                          <a:latin typeface="Courier New"/>
                          <a:cs typeface="Courier New"/>
                        </a:rPr>
                        <a:t>opcode</a:t>
                      </a:r>
                      <a:endParaRPr sz="2100">
                        <a:latin typeface="Courier New"/>
                        <a:cs typeface="Courier New"/>
                      </a:endParaRPr>
                    </a:p>
                  </a:txBody>
                  <a:tcPr marL="0" marR="0" marT="34712"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30" name="object 30"/>
          <p:cNvGraphicFramePr>
            <a:graphicFrameLocks noGrp="1"/>
          </p:cNvGraphicFramePr>
          <p:nvPr/>
        </p:nvGraphicFramePr>
        <p:xfrm>
          <a:off x="420625" y="1971040"/>
          <a:ext cx="10475804" cy="382016"/>
        </p:xfrm>
        <a:graphic>
          <a:graphicData uri="http://schemas.openxmlformats.org/drawingml/2006/table">
            <a:tbl>
              <a:tblPr firstRow="1" bandRow="1">
                <a:tableStyleId>{2D5ABB26-0587-4C30-8999-92F81FD0307C}</a:tableStyleId>
              </a:tblPr>
              <a:tblGrid>
                <a:gridCol w="2094653">
                  <a:extLst>
                    <a:ext uri="{9D8B030D-6E8A-4147-A177-3AD203B41FA5}">
                      <a16:colId xmlns:a16="http://schemas.microsoft.com/office/drawing/2014/main" val="20000"/>
                    </a:ext>
                  </a:extLst>
                </a:gridCol>
                <a:gridCol w="1527387">
                  <a:extLst>
                    <a:ext uri="{9D8B030D-6E8A-4147-A177-3AD203B41FA5}">
                      <a16:colId xmlns:a16="http://schemas.microsoft.com/office/drawing/2014/main" val="20001"/>
                    </a:ext>
                  </a:extLst>
                </a:gridCol>
                <a:gridCol w="1566332">
                  <a:extLst>
                    <a:ext uri="{9D8B030D-6E8A-4147-A177-3AD203B41FA5}">
                      <a16:colId xmlns:a16="http://schemas.microsoft.com/office/drawing/2014/main" val="20002"/>
                    </a:ext>
                  </a:extLst>
                </a:gridCol>
                <a:gridCol w="1605280">
                  <a:extLst>
                    <a:ext uri="{9D8B030D-6E8A-4147-A177-3AD203B41FA5}">
                      <a16:colId xmlns:a16="http://schemas.microsoft.com/office/drawing/2014/main" val="20003"/>
                    </a:ext>
                  </a:extLst>
                </a:gridCol>
                <a:gridCol w="1904152">
                  <a:extLst>
                    <a:ext uri="{9D8B030D-6E8A-4147-A177-3AD203B41FA5}">
                      <a16:colId xmlns:a16="http://schemas.microsoft.com/office/drawing/2014/main" val="20004"/>
                    </a:ext>
                  </a:extLst>
                </a:gridCol>
                <a:gridCol w="1778000">
                  <a:extLst>
                    <a:ext uri="{9D8B030D-6E8A-4147-A177-3AD203B41FA5}">
                      <a16:colId xmlns:a16="http://schemas.microsoft.com/office/drawing/2014/main" val="20005"/>
                    </a:ext>
                  </a:extLst>
                </a:gridCol>
              </a:tblGrid>
              <a:tr h="382016">
                <a:tc>
                  <a:txBody>
                    <a:bodyPr/>
                    <a:lstStyle/>
                    <a:p>
                      <a:pPr marL="128270">
                        <a:lnSpc>
                          <a:spcPct val="100000"/>
                        </a:lnSpc>
                        <a:spcBef>
                          <a:spcPts val="100"/>
                        </a:spcBef>
                      </a:pPr>
                      <a:r>
                        <a:rPr sz="2100" b="1" spc="-5" dirty="0">
                          <a:latin typeface="Courier New"/>
                          <a:cs typeface="Courier New"/>
                        </a:rPr>
                        <a:t>imm[11:5]</a:t>
                      </a:r>
                      <a:endParaRPr sz="2100">
                        <a:latin typeface="Courier New"/>
                        <a:cs typeface="Courier New"/>
                      </a:endParaRPr>
                    </a:p>
                  </a:txBody>
                  <a:tcPr marL="0" marR="0" marT="16933"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37820">
                        <a:lnSpc>
                          <a:spcPct val="100000"/>
                        </a:lnSpc>
                        <a:spcBef>
                          <a:spcPts val="145"/>
                        </a:spcBef>
                      </a:pPr>
                      <a:r>
                        <a:rPr sz="2100" b="1" spc="-5" dirty="0">
                          <a:latin typeface="Courier New"/>
                          <a:cs typeface="Courier New"/>
                        </a:rPr>
                        <a:t>rs2</a:t>
                      </a:r>
                      <a:endParaRPr sz="2100">
                        <a:latin typeface="Courier New"/>
                        <a:cs typeface="Courier New"/>
                      </a:endParaRPr>
                    </a:p>
                  </a:txBody>
                  <a:tcPr marL="0" marR="0" marT="2455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35609">
                        <a:lnSpc>
                          <a:spcPct val="100000"/>
                        </a:lnSpc>
                        <a:spcBef>
                          <a:spcPts val="100"/>
                        </a:spcBef>
                      </a:pPr>
                      <a:r>
                        <a:rPr sz="2100" b="1" spc="-5" dirty="0">
                          <a:latin typeface="Courier New"/>
                          <a:cs typeface="Courier New"/>
                        </a:rPr>
                        <a:t>rs1</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77495">
                        <a:lnSpc>
                          <a:spcPct val="100000"/>
                        </a:lnSpc>
                        <a:spcBef>
                          <a:spcPts val="100"/>
                        </a:spcBef>
                      </a:pPr>
                      <a:r>
                        <a:rPr sz="2100" b="1" spc="-5" dirty="0">
                          <a:latin typeface="Courier New"/>
                          <a:cs typeface="Courier New"/>
                        </a:rPr>
                        <a:t>funct3</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29235">
                        <a:lnSpc>
                          <a:spcPct val="100000"/>
                        </a:lnSpc>
                        <a:spcBef>
                          <a:spcPts val="100"/>
                        </a:spcBef>
                      </a:pPr>
                      <a:r>
                        <a:rPr sz="2100" b="1" spc="-5" dirty="0">
                          <a:latin typeface="Courier New"/>
                          <a:cs typeface="Courier New"/>
                        </a:rPr>
                        <a:t>imm[4:0]</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36854">
                        <a:lnSpc>
                          <a:spcPct val="100000"/>
                        </a:lnSpc>
                        <a:spcBef>
                          <a:spcPts val="100"/>
                        </a:spcBef>
                      </a:pPr>
                      <a:r>
                        <a:rPr sz="2100" b="1" spc="-5" dirty="0">
                          <a:latin typeface="Courier New"/>
                          <a:cs typeface="Courier New"/>
                        </a:rPr>
                        <a:t>opcode</a:t>
                      </a:r>
                      <a:endParaRPr sz="2100">
                        <a:latin typeface="Courier New"/>
                        <a:cs typeface="Courier New"/>
                      </a:endParaRPr>
                    </a:p>
                  </a:txBody>
                  <a:tcPr marL="0" marR="0" marT="16933"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31" name="object 31"/>
          <p:cNvSpPr txBox="1"/>
          <p:nvPr/>
        </p:nvSpPr>
        <p:spPr>
          <a:xfrm>
            <a:off x="11023592" y="1462247"/>
            <a:ext cx="939800" cy="1473246"/>
          </a:xfrm>
          <a:prstGeom prst="rect">
            <a:avLst/>
          </a:prstGeom>
        </p:spPr>
        <p:txBody>
          <a:bodyPr vert="horz" wrap="square" lIns="0" tIns="16087" rIns="0" bIns="0" rtlCol="0">
            <a:spAutoFit/>
          </a:bodyPr>
          <a:lstStyle/>
          <a:p>
            <a:pPr marL="16933" marR="34711" indent="3387">
              <a:lnSpc>
                <a:spcPct val="114500"/>
              </a:lnSpc>
              <a:spcBef>
                <a:spcPts val="127"/>
              </a:spcBef>
            </a:pPr>
            <a:r>
              <a:rPr sz="2667" dirty="0">
                <a:latin typeface="Calibri"/>
                <a:cs typeface="Calibri"/>
              </a:rPr>
              <a:t>I-type </a:t>
            </a:r>
            <a:r>
              <a:rPr sz="2667" spc="-587" dirty="0">
                <a:latin typeface="Calibri"/>
                <a:cs typeface="Calibri"/>
              </a:rPr>
              <a:t> </a:t>
            </a:r>
            <a:r>
              <a:rPr sz="2667" dirty="0">
                <a:latin typeface="Calibri"/>
                <a:cs typeface="Calibri"/>
              </a:rPr>
              <a:t>S</a:t>
            </a:r>
            <a:r>
              <a:rPr sz="2667" spc="-7" dirty="0">
                <a:latin typeface="Calibri"/>
                <a:cs typeface="Calibri"/>
              </a:rPr>
              <a:t>-</a:t>
            </a:r>
            <a:r>
              <a:rPr sz="2667" dirty="0">
                <a:latin typeface="Calibri"/>
                <a:cs typeface="Calibri"/>
              </a:rPr>
              <a:t>type</a:t>
            </a:r>
            <a:endParaRPr sz="2667">
              <a:latin typeface="Calibri"/>
              <a:cs typeface="Calibri"/>
            </a:endParaRPr>
          </a:p>
          <a:p>
            <a:pPr marL="16933">
              <a:spcBef>
                <a:spcPts val="800"/>
              </a:spcBef>
            </a:pPr>
            <a:r>
              <a:rPr sz="2667" dirty="0">
                <a:latin typeface="Calibri"/>
                <a:cs typeface="Calibri"/>
              </a:rPr>
              <a:t>B</a:t>
            </a:r>
            <a:r>
              <a:rPr sz="2667" spc="-7" dirty="0">
                <a:latin typeface="Calibri"/>
                <a:cs typeface="Calibri"/>
              </a:rPr>
              <a:t>-</a:t>
            </a:r>
            <a:r>
              <a:rPr sz="2667" dirty="0">
                <a:latin typeface="Calibri"/>
                <a:cs typeface="Calibri"/>
              </a:rPr>
              <a:t>type</a:t>
            </a:r>
            <a:endParaRPr sz="2667">
              <a:latin typeface="Calibri"/>
              <a:cs typeface="Calibri"/>
            </a:endParaRPr>
          </a:p>
        </p:txBody>
      </p:sp>
      <p:graphicFrame>
        <p:nvGraphicFramePr>
          <p:cNvPr id="32" name="object 32"/>
          <p:cNvGraphicFramePr>
            <a:graphicFrameLocks noGrp="1"/>
          </p:cNvGraphicFramePr>
          <p:nvPr/>
        </p:nvGraphicFramePr>
        <p:xfrm>
          <a:off x="420624" y="2479039"/>
          <a:ext cx="10488504" cy="382016"/>
        </p:xfrm>
        <a:graphic>
          <a:graphicData uri="http://schemas.openxmlformats.org/drawingml/2006/table">
            <a:tbl>
              <a:tblPr firstRow="1" bandRow="1">
                <a:tableStyleId>{2D5ABB26-0587-4C30-8999-92F81FD0307C}</a:tableStyleId>
              </a:tblPr>
              <a:tblGrid>
                <a:gridCol w="2094653">
                  <a:extLst>
                    <a:ext uri="{9D8B030D-6E8A-4147-A177-3AD203B41FA5}">
                      <a16:colId xmlns:a16="http://schemas.microsoft.com/office/drawing/2014/main" val="20000"/>
                    </a:ext>
                  </a:extLst>
                </a:gridCol>
                <a:gridCol w="1527387">
                  <a:extLst>
                    <a:ext uri="{9D8B030D-6E8A-4147-A177-3AD203B41FA5}">
                      <a16:colId xmlns:a16="http://schemas.microsoft.com/office/drawing/2014/main" val="20001"/>
                    </a:ext>
                  </a:extLst>
                </a:gridCol>
                <a:gridCol w="1566332">
                  <a:extLst>
                    <a:ext uri="{9D8B030D-6E8A-4147-A177-3AD203B41FA5}">
                      <a16:colId xmlns:a16="http://schemas.microsoft.com/office/drawing/2014/main" val="20002"/>
                    </a:ext>
                  </a:extLst>
                </a:gridCol>
                <a:gridCol w="1605280">
                  <a:extLst>
                    <a:ext uri="{9D8B030D-6E8A-4147-A177-3AD203B41FA5}">
                      <a16:colId xmlns:a16="http://schemas.microsoft.com/office/drawing/2014/main" val="20003"/>
                    </a:ext>
                  </a:extLst>
                </a:gridCol>
                <a:gridCol w="1916852">
                  <a:extLst>
                    <a:ext uri="{9D8B030D-6E8A-4147-A177-3AD203B41FA5}">
                      <a16:colId xmlns:a16="http://schemas.microsoft.com/office/drawing/2014/main" val="20004"/>
                    </a:ext>
                  </a:extLst>
                </a:gridCol>
                <a:gridCol w="1778000">
                  <a:extLst>
                    <a:ext uri="{9D8B030D-6E8A-4147-A177-3AD203B41FA5}">
                      <a16:colId xmlns:a16="http://schemas.microsoft.com/office/drawing/2014/main" val="20005"/>
                    </a:ext>
                  </a:extLst>
                </a:gridCol>
              </a:tblGrid>
              <a:tr h="382016">
                <a:tc>
                  <a:txBody>
                    <a:bodyPr/>
                    <a:lstStyle/>
                    <a:p>
                      <a:pPr marL="67310">
                        <a:lnSpc>
                          <a:spcPct val="100000"/>
                        </a:lnSpc>
                        <a:spcBef>
                          <a:spcPts val="100"/>
                        </a:spcBef>
                      </a:pPr>
                      <a:r>
                        <a:rPr sz="2100" b="1" spc="-5" dirty="0">
                          <a:latin typeface="Courier New"/>
                          <a:cs typeface="Courier New"/>
                        </a:rPr>
                        <a:t>imm[12|10:5]</a:t>
                      </a:r>
                      <a:endParaRPr sz="2100">
                        <a:latin typeface="Courier New"/>
                        <a:cs typeface="Courier New"/>
                      </a:endParaRPr>
                    </a:p>
                  </a:txBody>
                  <a:tcPr marL="0" marR="0" marT="16933"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37820">
                        <a:lnSpc>
                          <a:spcPct val="100000"/>
                        </a:lnSpc>
                        <a:spcBef>
                          <a:spcPts val="145"/>
                        </a:spcBef>
                      </a:pPr>
                      <a:r>
                        <a:rPr sz="2100" b="1" spc="-5" dirty="0">
                          <a:latin typeface="Courier New"/>
                          <a:cs typeface="Courier New"/>
                        </a:rPr>
                        <a:t>rs2</a:t>
                      </a:r>
                      <a:endParaRPr sz="2100">
                        <a:latin typeface="Courier New"/>
                        <a:cs typeface="Courier New"/>
                      </a:endParaRPr>
                    </a:p>
                  </a:txBody>
                  <a:tcPr marL="0" marR="0" marT="2455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35609">
                        <a:lnSpc>
                          <a:spcPct val="100000"/>
                        </a:lnSpc>
                        <a:spcBef>
                          <a:spcPts val="100"/>
                        </a:spcBef>
                      </a:pPr>
                      <a:r>
                        <a:rPr sz="2100" b="1" spc="-5" dirty="0">
                          <a:latin typeface="Courier New"/>
                          <a:cs typeface="Courier New"/>
                        </a:rPr>
                        <a:t>rs1</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77495">
                        <a:lnSpc>
                          <a:spcPct val="100000"/>
                        </a:lnSpc>
                        <a:spcBef>
                          <a:spcPts val="100"/>
                        </a:spcBef>
                      </a:pPr>
                      <a:r>
                        <a:rPr sz="2100" b="1" spc="-5" dirty="0">
                          <a:latin typeface="Courier New"/>
                          <a:cs typeface="Courier New"/>
                        </a:rPr>
                        <a:t>funct3</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86995">
                        <a:lnSpc>
                          <a:spcPct val="100000"/>
                        </a:lnSpc>
                        <a:spcBef>
                          <a:spcPts val="100"/>
                        </a:spcBef>
                      </a:pPr>
                      <a:r>
                        <a:rPr sz="2100" b="1" dirty="0">
                          <a:latin typeface="Courier New"/>
                          <a:cs typeface="Courier New"/>
                        </a:rPr>
                        <a:t>imm[4:</a:t>
                      </a:r>
                      <a:r>
                        <a:rPr sz="2100" b="1" spc="10" dirty="0">
                          <a:latin typeface="Courier New"/>
                          <a:cs typeface="Courier New"/>
                        </a:rPr>
                        <a:t>1</a:t>
                      </a:r>
                      <a:r>
                        <a:rPr sz="2100" b="1" dirty="0">
                          <a:latin typeface="Courier New"/>
                          <a:cs typeface="Courier New"/>
                        </a:rPr>
                        <a:t>|11]</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36854">
                        <a:lnSpc>
                          <a:spcPct val="100000"/>
                        </a:lnSpc>
                        <a:spcBef>
                          <a:spcPts val="100"/>
                        </a:spcBef>
                      </a:pPr>
                      <a:r>
                        <a:rPr sz="2100" b="1" spc="-5" dirty="0">
                          <a:latin typeface="Courier New"/>
                          <a:cs typeface="Courier New"/>
                        </a:rPr>
                        <a:t>opcode</a:t>
                      </a:r>
                      <a:endParaRPr sz="2100">
                        <a:latin typeface="Courier New"/>
                        <a:cs typeface="Courier New"/>
                      </a:endParaRPr>
                    </a:p>
                  </a:txBody>
                  <a:tcPr marL="0" marR="0" marT="16933"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33" name="object 33"/>
          <p:cNvGraphicFramePr>
            <a:graphicFrameLocks noGrp="1"/>
          </p:cNvGraphicFramePr>
          <p:nvPr/>
        </p:nvGraphicFramePr>
        <p:xfrm>
          <a:off x="420625" y="4043681"/>
          <a:ext cx="10477499" cy="379984"/>
        </p:xfrm>
        <a:graphic>
          <a:graphicData uri="http://schemas.openxmlformats.org/drawingml/2006/table">
            <a:tbl>
              <a:tblPr firstRow="1" bandRow="1">
                <a:tableStyleId>{2D5ABB26-0587-4C30-8999-92F81FD0307C}</a:tableStyleId>
              </a:tblPr>
              <a:tblGrid>
                <a:gridCol w="4826000">
                  <a:extLst>
                    <a:ext uri="{9D8B030D-6E8A-4147-A177-3AD203B41FA5}">
                      <a16:colId xmlns:a16="http://schemas.microsoft.com/office/drawing/2014/main" val="20000"/>
                    </a:ext>
                  </a:extLst>
                </a:gridCol>
                <a:gridCol w="1969347">
                  <a:extLst>
                    <a:ext uri="{9D8B030D-6E8A-4147-A177-3AD203B41FA5}">
                      <a16:colId xmlns:a16="http://schemas.microsoft.com/office/drawing/2014/main" val="20001"/>
                    </a:ext>
                  </a:extLst>
                </a:gridCol>
                <a:gridCol w="1924473">
                  <a:extLst>
                    <a:ext uri="{9D8B030D-6E8A-4147-A177-3AD203B41FA5}">
                      <a16:colId xmlns:a16="http://schemas.microsoft.com/office/drawing/2014/main" val="20002"/>
                    </a:ext>
                  </a:extLst>
                </a:gridCol>
                <a:gridCol w="1757679">
                  <a:extLst>
                    <a:ext uri="{9D8B030D-6E8A-4147-A177-3AD203B41FA5}">
                      <a16:colId xmlns:a16="http://schemas.microsoft.com/office/drawing/2014/main" val="20003"/>
                    </a:ext>
                  </a:extLst>
                </a:gridCol>
              </a:tblGrid>
              <a:tr h="379984">
                <a:tc>
                  <a:txBody>
                    <a:bodyPr/>
                    <a:lstStyle/>
                    <a:p>
                      <a:pPr marL="320675" algn="ctr">
                        <a:lnSpc>
                          <a:spcPct val="100000"/>
                        </a:lnSpc>
                        <a:spcBef>
                          <a:spcPts val="30"/>
                        </a:spcBef>
                      </a:pPr>
                      <a:r>
                        <a:rPr sz="2100" b="1" spc="-5" dirty="0">
                          <a:latin typeface="Courier New"/>
                          <a:cs typeface="Courier New"/>
                        </a:rPr>
                        <a:t>-inst[31]-</a:t>
                      </a:r>
                      <a:endParaRPr sz="2100">
                        <a:latin typeface="Courier New"/>
                        <a:cs typeface="Courier New"/>
                      </a:endParaRPr>
                    </a:p>
                  </a:txBody>
                  <a:tcPr marL="0" marR="0" marT="508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74930">
                        <a:lnSpc>
                          <a:spcPct val="100000"/>
                        </a:lnSpc>
                        <a:spcBef>
                          <a:spcPts val="90"/>
                        </a:spcBef>
                      </a:pPr>
                      <a:r>
                        <a:rPr sz="2100" b="1" spc="-5" dirty="0">
                          <a:latin typeface="Courier New"/>
                          <a:cs typeface="Courier New"/>
                        </a:rPr>
                        <a:t>inst[30:25]</a:t>
                      </a:r>
                      <a:endParaRPr sz="2100">
                        <a:latin typeface="Courier New"/>
                        <a:cs typeface="Courier New"/>
                      </a:endParaRPr>
                    </a:p>
                  </a:txBody>
                  <a:tcPr marL="0" marR="0" marT="1524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86360">
                        <a:lnSpc>
                          <a:spcPct val="100000"/>
                        </a:lnSpc>
                        <a:spcBef>
                          <a:spcPts val="90"/>
                        </a:spcBef>
                      </a:pPr>
                      <a:r>
                        <a:rPr sz="2100" b="1" spc="-5" dirty="0">
                          <a:latin typeface="Courier New"/>
                          <a:cs typeface="Courier New"/>
                        </a:rPr>
                        <a:t>inst[24:21]</a:t>
                      </a:r>
                      <a:endParaRPr sz="2100">
                        <a:latin typeface="Courier New"/>
                        <a:cs typeface="Courier New"/>
                      </a:endParaRPr>
                    </a:p>
                  </a:txBody>
                  <a:tcPr marL="0" marR="0" marT="1524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47015">
                        <a:lnSpc>
                          <a:spcPct val="100000"/>
                        </a:lnSpc>
                        <a:spcBef>
                          <a:spcPts val="90"/>
                        </a:spcBef>
                      </a:pPr>
                      <a:r>
                        <a:rPr sz="2100" b="1" spc="-5" dirty="0">
                          <a:latin typeface="Courier New"/>
                          <a:cs typeface="Courier New"/>
                        </a:rPr>
                        <a:t>inst[20]</a:t>
                      </a:r>
                      <a:endParaRPr sz="2100">
                        <a:latin typeface="Courier New"/>
                        <a:cs typeface="Courier New"/>
                      </a:endParaRPr>
                    </a:p>
                  </a:txBody>
                  <a:tcPr marL="0" marR="0" marT="15240"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34" name="object 34"/>
          <p:cNvGraphicFramePr>
            <a:graphicFrameLocks noGrp="1"/>
          </p:cNvGraphicFramePr>
          <p:nvPr/>
        </p:nvGraphicFramePr>
        <p:xfrm>
          <a:off x="420625" y="4740655"/>
          <a:ext cx="10477499" cy="382016"/>
        </p:xfrm>
        <a:graphic>
          <a:graphicData uri="http://schemas.openxmlformats.org/drawingml/2006/table">
            <a:tbl>
              <a:tblPr firstRow="1" bandRow="1">
                <a:tableStyleId>{2D5ABB26-0587-4C30-8999-92F81FD0307C}</a:tableStyleId>
              </a:tblPr>
              <a:tblGrid>
                <a:gridCol w="4826000">
                  <a:extLst>
                    <a:ext uri="{9D8B030D-6E8A-4147-A177-3AD203B41FA5}">
                      <a16:colId xmlns:a16="http://schemas.microsoft.com/office/drawing/2014/main" val="20000"/>
                    </a:ext>
                  </a:extLst>
                </a:gridCol>
                <a:gridCol w="1969347">
                  <a:extLst>
                    <a:ext uri="{9D8B030D-6E8A-4147-A177-3AD203B41FA5}">
                      <a16:colId xmlns:a16="http://schemas.microsoft.com/office/drawing/2014/main" val="20001"/>
                    </a:ext>
                  </a:extLst>
                </a:gridCol>
                <a:gridCol w="1924473">
                  <a:extLst>
                    <a:ext uri="{9D8B030D-6E8A-4147-A177-3AD203B41FA5}">
                      <a16:colId xmlns:a16="http://schemas.microsoft.com/office/drawing/2014/main" val="20002"/>
                    </a:ext>
                  </a:extLst>
                </a:gridCol>
                <a:gridCol w="1757679">
                  <a:extLst>
                    <a:ext uri="{9D8B030D-6E8A-4147-A177-3AD203B41FA5}">
                      <a16:colId xmlns:a16="http://schemas.microsoft.com/office/drawing/2014/main" val="20003"/>
                    </a:ext>
                  </a:extLst>
                </a:gridCol>
              </a:tblGrid>
              <a:tr h="382016">
                <a:tc>
                  <a:txBody>
                    <a:bodyPr/>
                    <a:lstStyle/>
                    <a:p>
                      <a:pPr marL="320675" algn="ctr">
                        <a:lnSpc>
                          <a:spcPct val="100000"/>
                        </a:lnSpc>
                        <a:spcBef>
                          <a:spcPts val="35"/>
                        </a:spcBef>
                      </a:pPr>
                      <a:r>
                        <a:rPr sz="2100" b="1" spc="-5" dirty="0">
                          <a:latin typeface="Courier New"/>
                          <a:cs typeface="Courier New"/>
                        </a:rPr>
                        <a:t>-inst[31]-</a:t>
                      </a:r>
                      <a:endParaRPr sz="2100">
                        <a:latin typeface="Courier New"/>
                        <a:cs typeface="Courier New"/>
                      </a:endParaRPr>
                    </a:p>
                  </a:txBody>
                  <a:tcPr marL="0" marR="0" marT="5927"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74930">
                        <a:lnSpc>
                          <a:spcPct val="100000"/>
                        </a:lnSpc>
                        <a:spcBef>
                          <a:spcPts val="100"/>
                        </a:spcBef>
                      </a:pPr>
                      <a:r>
                        <a:rPr sz="2100" b="1" spc="-5" dirty="0">
                          <a:latin typeface="Courier New"/>
                          <a:cs typeface="Courier New"/>
                        </a:rPr>
                        <a:t>inst[30:25]</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07010">
                        <a:lnSpc>
                          <a:spcPct val="100000"/>
                        </a:lnSpc>
                        <a:spcBef>
                          <a:spcPts val="100"/>
                        </a:spcBef>
                      </a:pPr>
                      <a:r>
                        <a:rPr sz="2100" b="1" spc="-5" dirty="0">
                          <a:latin typeface="Courier New"/>
                          <a:cs typeface="Courier New"/>
                        </a:rPr>
                        <a:t>inst[11:8]</a:t>
                      </a:r>
                      <a:endParaRPr sz="2100">
                        <a:latin typeface="Courier New"/>
                        <a:cs typeface="Courier New"/>
                      </a:endParaRPr>
                    </a:p>
                  </a:txBody>
                  <a:tcPr marL="0" marR="0" marT="16933"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330200">
                        <a:lnSpc>
                          <a:spcPct val="100000"/>
                        </a:lnSpc>
                        <a:spcBef>
                          <a:spcPts val="100"/>
                        </a:spcBef>
                      </a:pPr>
                      <a:r>
                        <a:rPr sz="2100" b="1" spc="-5" dirty="0">
                          <a:latin typeface="Courier New"/>
                          <a:cs typeface="Courier New"/>
                        </a:rPr>
                        <a:t>inst[7]</a:t>
                      </a:r>
                      <a:endParaRPr sz="2100">
                        <a:latin typeface="Courier New"/>
                        <a:cs typeface="Courier New"/>
                      </a:endParaRPr>
                    </a:p>
                  </a:txBody>
                  <a:tcPr marL="0" marR="0" marT="16933"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35" name="object 35"/>
          <p:cNvSpPr txBox="1"/>
          <p:nvPr/>
        </p:nvSpPr>
        <p:spPr>
          <a:xfrm>
            <a:off x="11061069" y="4073091"/>
            <a:ext cx="1026160" cy="1799830"/>
          </a:xfrm>
          <a:prstGeom prst="rect">
            <a:avLst/>
          </a:prstGeom>
        </p:spPr>
        <p:txBody>
          <a:bodyPr vert="horz" wrap="square" lIns="0" tIns="16933" rIns="0" bIns="0" rtlCol="0">
            <a:spAutoFit/>
          </a:bodyPr>
          <a:lstStyle/>
          <a:p>
            <a:pPr marL="34711">
              <a:spcBef>
                <a:spcPts val="133"/>
              </a:spcBef>
            </a:pPr>
            <a:r>
              <a:rPr sz="2667" spc="-7" dirty="0">
                <a:latin typeface="Calibri"/>
                <a:cs typeface="Calibri"/>
              </a:rPr>
              <a:t>I-imm.</a:t>
            </a:r>
            <a:endParaRPr sz="2667">
              <a:latin typeface="Calibri"/>
              <a:cs typeface="Calibri"/>
            </a:endParaRPr>
          </a:p>
          <a:p>
            <a:pPr marL="16933">
              <a:spcBef>
                <a:spcPts val="2200"/>
              </a:spcBef>
            </a:pPr>
            <a:r>
              <a:rPr sz="2667" spc="-7" dirty="0">
                <a:latin typeface="Calibri"/>
                <a:cs typeface="Calibri"/>
              </a:rPr>
              <a:t>S-imm.</a:t>
            </a:r>
            <a:endParaRPr sz="2667">
              <a:latin typeface="Calibri"/>
              <a:cs typeface="Calibri"/>
            </a:endParaRPr>
          </a:p>
          <a:p>
            <a:pPr marL="16933">
              <a:spcBef>
                <a:spcPts val="2067"/>
              </a:spcBef>
            </a:pPr>
            <a:r>
              <a:rPr sz="2667" dirty="0">
                <a:latin typeface="Calibri"/>
                <a:cs typeface="Calibri"/>
              </a:rPr>
              <a:t>B</a:t>
            </a:r>
            <a:r>
              <a:rPr sz="2667" spc="-7" dirty="0">
                <a:latin typeface="Calibri"/>
                <a:cs typeface="Calibri"/>
              </a:rPr>
              <a:t>-i</a:t>
            </a:r>
            <a:r>
              <a:rPr sz="2667" spc="-13" dirty="0">
                <a:latin typeface="Calibri"/>
                <a:cs typeface="Calibri"/>
              </a:rPr>
              <a:t>m</a:t>
            </a:r>
            <a:r>
              <a:rPr sz="2667" spc="-7" dirty="0">
                <a:latin typeface="Calibri"/>
                <a:cs typeface="Calibri"/>
              </a:rPr>
              <a:t>m</a:t>
            </a:r>
            <a:r>
              <a:rPr sz="2667" dirty="0">
                <a:latin typeface="Calibri"/>
                <a:cs typeface="Calibri"/>
              </a:rPr>
              <a:t>.</a:t>
            </a:r>
            <a:endParaRPr sz="2667">
              <a:latin typeface="Calibri"/>
              <a:cs typeface="Calibri"/>
            </a:endParaRPr>
          </a:p>
        </p:txBody>
      </p:sp>
      <p:graphicFrame>
        <p:nvGraphicFramePr>
          <p:cNvPr id="36" name="object 36"/>
          <p:cNvGraphicFramePr>
            <a:graphicFrameLocks noGrp="1"/>
          </p:cNvGraphicFramePr>
          <p:nvPr/>
        </p:nvGraphicFramePr>
        <p:xfrm>
          <a:off x="398273" y="5413247"/>
          <a:ext cx="10479192" cy="382016"/>
        </p:xfrm>
        <a:graphic>
          <a:graphicData uri="http://schemas.openxmlformats.org/drawingml/2006/table">
            <a:tbl>
              <a:tblPr firstRow="1" bandRow="1">
                <a:tableStyleId>{2D5ABB26-0587-4C30-8999-92F81FD0307C}</a:tableStyleId>
              </a:tblPr>
              <a:tblGrid>
                <a:gridCol w="3578013">
                  <a:extLst>
                    <a:ext uri="{9D8B030D-6E8A-4147-A177-3AD203B41FA5}">
                      <a16:colId xmlns:a16="http://schemas.microsoft.com/office/drawing/2014/main" val="20000"/>
                    </a:ext>
                  </a:extLst>
                </a:gridCol>
                <a:gridCol w="1270000">
                  <a:extLst>
                    <a:ext uri="{9D8B030D-6E8A-4147-A177-3AD203B41FA5}">
                      <a16:colId xmlns:a16="http://schemas.microsoft.com/office/drawing/2014/main" val="20001"/>
                    </a:ext>
                  </a:extLst>
                </a:gridCol>
                <a:gridCol w="1969347">
                  <a:extLst>
                    <a:ext uri="{9D8B030D-6E8A-4147-A177-3AD203B41FA5}">
                      <a16:colId xmlns:a16="http://schemas.microsoft.com/office/drawing/2014/main" val="20002"/>
                    </a:ext>
                  </a:extLst>
                </a:gridCol>
                <a:gridCol w="1924472">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382016">
                <a:tc>
                  <a:txBody>
                    <a:bodyPr/>
                    <a:lstStyle/>
                    <a:p>
                      <a:pPr marL="842010">
                        <a:lnSpc>
                          <a:spcPct val="100000"/>
                        </a:lnSpc>
                        <a:spcBef>
                          <a:spcPts val="190"/>
                        </a:spcBef>
                      </a:pPr>
                      <a:r>
                        <a:rPr sz="2100" b="1" spc="-5" dirty="0">
                          <a:latin typeface="Courier New"/>
                          <a:cs typeface="Courier New"/>
                        </a:rPr>
                        <a:t>-inst[31]-</a:t>
                      </a:r>
                      <a:endParaRPr sz="2100">
                        <a:latin typeface="Courier New"/>
                        <a:cs typeface="Courier New"/>
                      </a:endParaRPr>
                    </a:p>
                  </a:txBody>
                  <a:tcPr marL="0" marR="0" marT="32173"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59690">
                        <a:lnSpc>
                          <a:spcPts val="1885"/>
                        </a:lnSpc>
                        <a:spcBef>
                          <a:spcPts val="270"/>
                        </a:spcBef>
                      </a:pPr>
                      <a:r>
                        <a:rPr sz="2100" b="1" spc="-5" dirty="0">
                          <a:latin typeface="Courier New"/>
                          <a:cs typeface="Courier New"/>
                        </a:rPr>
                        <a:t>inst[7]</a:t>
                      </a:r>
                      <a:endParaRPr sz="2100">
                        <a:latin typeface="Courier New"/>
                        <a:cs typeface="Courier New"/>
                      </a:endParaRPr>
                    </a:p>
                  </a:txBody>
                  <a:tcPr marL="0" marR="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74930">
                        <a:lnSpc>
                          <a:spcPts val="1900"/>
                        </a:lnSpc>
                        <a:spcBef>
                          <a:spcPts val="254"/>
                        </a:spcBef>
                      </a:pPr>
                      <a:r>
                        <a:rPr sz="2100" b="1" spc="-5" dirty="0">
                          <a:latin typeface="Courier New"/>
                          <a:cs typeface="Courier New"/>
                        </a:rPr>
                        <a:t>inst[30:25]</a:t>
                      </a:r>
                      <a:endParaRPr sz="2100">
                        <a:latin typeface="Courier New"/>
                        <a:cs typeface="Courier New"/>
                      </a:endParaRPr>
                    </a:p>
                  </a:txBody>
                  <a:tcPr marL="0" marR="0" marT="43179"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07010">
                        <a:lnSpc>
                          <a:spcPts val="1900"/>
                        </a:lnSpc>
                        <a:spcBef>
                          <a:spcPts val="254"/>
                        </a:spcBef>
                      </a:pPr>
                      <a:r>
                        <a:rPr sz="2100" b="1" spc="-5" dirty="0">
                          <a:latin typeface="Courier New"/>
                          <a:cs typeface="Courier New"/>
                        </a:rPr>
                        <a:t>inst[11:8]</a:t>
                      </a:r>
                      <a:endParaRPr sz="2100">
                        <a:latin typeface="Courier New"/>
                        <a:cs typeface="Courier New"/>
                      </a:endParaRPr>
                    </a:p>
                  </a:txBody>
                  <a:tcPr marL="0" marR="0" marT="43179"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93345" algn="ctr">
                        <a:lnSpc>
                          <a:spcPts val="1900"/>
                        </a:lnSpc>
                        <a:spcBef>
                          <a:spcPts val="254"/>
                        </a:spcBef>
                      </a:pPr>
                      <a:r>
                        <a:rPr sz="2100" b="1" dirty="0">
                          <a:latin typeface="Courier New"/>
                          <a:cs typeface="Courier New"/>
                        </a:rPr>
                        <a:t>0</a:t>
                      </a:r>
                      <a:endParaRPr sz="2100">
                        <a:latin typeface="Courier New"/>
                        <a:cs typeface="Courier New"/>
                      </a:endParaRPr>
                    </a:p>
                  </a:txBody>
                  <a:tcPr marL="0" marR="0" marT="43179"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38" name="Date Placeholder 37">
            <a:extLst>
              <a:ext uri="{FF2B5EF4-FFF2-40B4-BE49-F238E27FC236}">
                <a16:creationId xmlns:a16="http://schemas.microsoft.com/office/drawing/2014/main" id="{745FDE50-7F77-484F-974F-1D1D1066757E}"/>
              </a:ext>
            </a:extLst>
          </p:cNvPr>
          <p:cNvSpPr>
            <a:spLocks noGrp="1"/>
          </p:cNvSpPr>
          <p:nvPr>
            <p:ph type="dt" sz="half" idx="10"/>
          </p:nvPr>
        </p:nvSpPr>
        <p:spPr/>
        <p:txBody>
          <a:bodyPr/>
          <a:lstStyle/>
          <a:p>
            <a:fld id="{0B074474-AB6A-400B-8919-814886A7F51E}" type="datetime1">
              <a:rPr lang="en-US" smtClean="0"/>
              <a:t>5/11/2024</a:t>
            </a:fld>
            <a:endParaRPr lang="en-US"/>
          </a:p>
        </p:txBody>
      </p:sp>
      <p:sp>
        <p:nvSpPr>
          <p:cNvPr id="39" name="Slide Number Placeholder 38">
            <a:extLst>
              <a:ext uri="{FF2B5EF4-FFF2-40B4-BE49-F238E27FC236}">
                <a16:creationId xmlns:a16="http://schemas.microsoft.com/office/drawing/2014/main" id="{5B0E3036-0B78-4529-97CD-342E40F51B5E}"/>
              </a:ext>
            </a:extLst>
          </p:cNvPr>
          <p:cNvSpPr>
            <a:spLocks noGrp="1"/>
          </p:cNvSpPr>
          <p:nvPr>
            <p:ph type="sldNum" sz="quarter" idx="12"/>
          </p:nvPr>
        </p:nvSpPr>
        <p:spPr/>
        <p:txBody>
          <a:bodyPr/>
          <a:lstStyle/>
          <a:p>
            <a:fld id="{AB6352F2-FB44-4DA6-821F-C2F4E454E2C0}" type="slidenum">
              <a:rPr lang="en-US" smtClean="0"/>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7739" y="683368"/>
            <a:ext cx="10761979" cy="307339"/>
            <a:chOff x="731519" y="551688"/>
            <a:chExt cx="8071484" cy="230504"/>
          </a:xfrm>
        </p:grpSpPr>
        <p:pic>
          <p:nvPicPr>
            <p:cNvPr id="3" name="object 3"/>
            <p:cNvPicPr/>
            <p:nvPr/>
          </p:nvPicPr>
          <p:blipFill>
            <a:blip r:embed="rId2" cstate="print"/>
            <a:stretch>
              <a:fillRect/>
            </a:stretch>
          </p:blipFill>
          <p:spPr>
            <a:xfrm>
              <a:off x="731519" y="551688"/>
              <a:ext cx="8071103" cy="230123"/>
            </a:xfrm>
            <a:prstGeom prst="rect">
              <a:avLst/>
            </a:prstGeom>
          </p:spPr>
        </p:pic>
        <p:sp>
          <p:nvSpPr>
            <p:cNvPr id="4" name="object 4"/>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sp>
        <p:nvSpPr>
          <p:cNvPr id="8" name="object 8"/>
          <p:cNvSpPr txBox="1">
            <a:spLocks noGrp="1"/>
          </p:cNvSpPr>
          <p:nvPr>
            <p:ph type="title"/>
          </p:nvPr>
        </p:nvSpPr>
        <p:spPr>
          <a:xfrm>
            <a:off x="1274829" y="84396"/>
            <a:ext cx="5353472" cy="695062"/>
          </a:xfrm>
          <a:prstGeom prst="rect">
            <a:avLst/>
          </a:prstGeom>
        </p:spPr>
        <p:txBody>
          <a:bodyPr vert="horz" wrap="square" lIns="0" tIns="17780" rIns="0" bIns="0" rtlCol="0" anchor="ctr">
            <a:spAutoFit/>
          </a:bodyPr>
          <a:lstStyle/>
          <a:p>
            <a:pPr marL="16933">
              <a:lnSpc>
                <a:spcPct val="100000"/>
              </a:lnSpc>
              <a:spcBef>
                <a:spcPts val="140"/>
              </a:spcBef>
            </a:pPr>
            <a:r>
              <a:rPr spc="-500" dirty="0"/>
              <a:t>L</a:t>
            </a:r>
            <a:r>
              <a:rPr spc="-247" dirty="0"/>
              <a:t>i</a:t>
            </a:r>
            <a:r>
              <a:rPr spc="107" dirty="0"/>
              <a:t>g</a:t>
            </a:r>
            <a:r>
              <a:rPr spc="-113" dirty="0"/>
              <a:t>h</a:t>
            </a:r>
            <a:r>
              <a:rPr spc="-333" dirty="0"/>
              <a:t>t</a:t>
            </a:r>
            <a:r>
              <a:rPr spc="-247" dirty="0"/>
              <a:t>i</a:t>
            </a:r>
            <a:r>
              <a:rPr spc="-113" dirty="0"/>
              <a:t>n</a:t>
            </a:r>
            <a:r>
              <a:rPr spc="207" dirty="0"/>
              <a:t>g</a:t>
            </a:r>
            <a:r>
              <a:rPr spc="-520" dirty="0"/>
              <a:t> </a:t>
            </a:r>
            <a:r>
              <a:rPr spc="-53" dirty="0"/>
              <a:t>U</a:t>
            </a:r>
            <a:r>
              <a:rPr spc="-33" dirty="0"/>
              <a:t>p</a:t>
            </a:r>
            <a:r>
              <a:rPr spc="-473" dirty="0"/>
              <a:t> </a:t>
            </a:r>
            <a:r>
              <a:rPr spc="-100" dirty="0"/>
              <a:t>B</a:t>
            </a:r>
            <a:r>
              <a:rPr spc="-287" dirty="0"/>
              <a:t>r</a:t>
            </a:r>
            <a:r>
              <a:rPr spc="40" dirty="0"/>
              <a:t>a</a:t>
            </a:r>
            <a:r>
              <a:rPr spc="-207" dirty="0"/>
              <a:t>n</a:t>
            </a:r>
            <a:r>
              <a:rPr spc="-213" dirty="0"/>
              <a:t>c</a:t>
            </a:r>
            <a:r>
              <a:rPr dirty="0"/>
              <a:t>h</a:t>
            </a:r>
            <a:r>
              <a:rPr spc="-520" dirty="0"/>
              <a:t> </a:t>
            </a:r>
            <a:r>
              <a:rPr spc="-193" dirty="0"/>
              <a:t>P</a:t>
            </a:r>
            <a:r>
              <a:rPr spc="-133" dirty="0"/>
              <a:t>ath</a:t>
            </a:r>
          </a:p>
        </p:txBody>
      </p:sp>
      <p:grpSp>
        <p:nvGrpSpPr>
          <p:cNvPr id="9" name="object 9"/>
          <p:cNvGrpSpPr/>
          <p:nvPr/>
        </p:nvGrpSpPr>
        <p:grpSpPr>
          <a:xfrm>
            <a:off x="3144639" y="1464943"/>
            <a:ext cx="5320453" cy="3713480"/>
            <a:chOff x="3656838" y="1289303"/>
            <a:chExt cx="3990340" cy="2785110"/>
          </a:xfrm>
        </p:grpSpPr>
        <p:sp>
          <p:nvSpPr>
            <p:cNvPr id="10" name="object 10"/>
            <p:cNvSpPr/>
            <p:nvPr/>
          </p:nvSpPr>
          <p:spPr>
            <a:xfrm>
              <a:off x="7603997" y="3068379"/>
              <a:ext cx="0" cy="991235"/>
            </a:xfrm>
            <a:custGeom>
              <a:avLst/>
              <a:gdLst/>
              <a:ahLst/>
              <a:cxnLst/>
              <a:rect l="l" t="t" r="r" b="b"/>
              <a:pathLst>
                <a:path h="991235">
                  <a:moveTo>
                    <a:pt x="0" y="991222"/>
                  </a:moveTo>
                  <a:lnTo>
                    <a:pt x="0" y="0"/>
                  </a:lnTo>
                </a:path>
              </a:pathLst>
            </a:custGeom>
            <a:ln w="28575">
              <a:solidFill>
                <a:srgbClr val="000000"/>
              </a:solidFill>
            </a:ln>
          </p:spPr>
          <p:txBody>
            <a:bodyPr wrap="square" lIns="0" tIns="0" rIns="0" bIns="0" rtlCol="0"/>
            <a:lstStyle/>
            <a:p>
              <a:endParaRPr sz="2400"/>
            </a:p>
          </p:txBody>
        </p:sp>
        <p:sp>
          <p:nvSpPr>
            <p:cNvPr id="11" name="object 11"/>
            <p:cNvSpPr/>
            <p:nvPr/>
          </p:nvSpPr>
          <p:spPr>
            <a:xfrm>
              <a:off x="7561140" y="2996943"/>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2" name="object 12"/>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14" name="object 14"/>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15" name="object 15"/>
          <p:cNvSpPr txBox="1"/>
          <p:nvPr/>
        </p:nvSpPr>
        <p:spPr>
          <a:xfrm>
            <a:off x="2895734" y="1412357"/>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6" name="object 16"/>
          <p:cNvSpPr txBox="1"/>
          <p:nvPr/>
        </p:nvSpPr>
        <p:spPr>
          <a:xfrm>
            <a:off x="2373820" y="3467365"/>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7" name="object 17"/>
          <p:cNvGrpSpPr/>
          <p:nvPr/>
        </p:nvGrpSpPr>
        <p:grpSpPr>
          <a:xfrm>
            <a:off x="2585077" y="2655695"/>
            <a:ext cx="1245447" cy="1371600"/>
            <a:chOff x="3237166" y="2182367"/>
            <a:chExt cx="934085" cy="1028700"/>
          </a:xfrm>
        </p:grpSpPr>
        <p:sp>
          <p:nvSpPr>
            <p:cNvPr id="18" name="object 18"/>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9" name="object 19"/>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0" name="object 20"/>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1" name="object 21"/>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22" name="object 22"/>
          <p:cNvSpPr txBox="1"/>
          <p:nvPr/>
        </p:nvSpPr>
        <p:spPr>
          <a:xfrm>
            <a:off x="3256270" y="2811757"/>
            <a:ext cx="430107" cy="439309"/>
          </a:xfrm>
          <a:prstGeom prst="rect">
            <a:avLst/>
          </a:prstGeom>
        </p:spPr>
        <p:txBody>
          <a:bodyPr vert="horz" wrap="square" lIns="0" tIns="16087" rIns="0" bIns="0" rtlCol="0">
            <a:spAutoFit/>
          </a:bodyPr>
          <a:lstStyle/>
          <a:p>
            <a:pPr marR="76198" algn="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a:p>
            <a:pPr marR="6773" algn="r">
              <a:spcBef>
                <a:spcPts val="60"/>
              </a:spcBef>
            </a:pPr>
            <a:r>
              <a:rPr sz="1333" b="1" spc="-7" dirty="0">
                <a:latin typeface="Calibri"/>
                <a:cs typeface="Calibri"/>
              </a:rPr>
              <a:t>inst</a:t>
            </a:r>
            <a:endParaRPr sz="1333">
              <a:latin typeface="Calibri"/>
              <a:cs typeface="Calibri"/>
            </a:endParaRPr>
          </a:p>
        </p:txBody>
      </p:sp>
      <p:sp>
        <p:nvSpPr>
          <p:cNvPr id="23" name="object 23"/>
          <p:cNvSpPr txBox="1"/>
          <p:nvPr/>
        </p:nvSpPr>
        <p:spPr>
          <a:xfrm>
            <a:off x="3143156" y="3653580"/>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24" name="object 24"/>
          <p:cNvSpPr/>
          <p:nvPr/>
        </p:nvSpPr>
        <p:spPr>
          <a:xfrm>
            <a:off x="8836270" y="2896487"/>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5" name="object 25"/>
          <p:cNvSpPr txBox="1"/>
          <p:nvPr/>
        </p:nvSpPr>
        <p:spPr>
          <a:xfrm>
            <a:off x="8927716" y="3291565"/>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26" name="object 26"/>
          <p:cNvSpPr txBox="1"/>
          <p:nvPr/>
        </p:nvSpPr>
        <p:spPr>
          <a:xfrm>
            <a:off x="8976476" y="3800760"/>
            <a:ext cx="580812"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DMEM</a:t>
            </a:r>
            <a:endParaRPr sz="1467">
              <a:latin typeface="Calibri"/>
              <a:cs typeface="Calibri"/>
            </a:endParaRPr>
          </a:p>
        </p:txBody>
      </p:sp>
      <p:sp>
        <p:nvSpPr>
          <p:cNvPr id="27" name="object 27"/>
          <p:cNvSpPr/>
          <p:nvPr/>
        </p:nvSpPr>
        <p:spPr>
          <a:xfrm>
            <a:off x="2465951" y="2524632"/>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8" name="object 28"/>
          <p:cNvSpPr txBox="1"/>
          <p:nvPr/>
        </p:nvSpPr>
        <p:spPr>
          <a:xfrm>
            <a:off x="2506500" y="2805905"/>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9" name="object 29"/>
          <p:cNvGrpSpPr/>
          <p:nvPr/>
        </p:nvGrpSpPr>
        <p:grpSpPr>
          <a:xfrm>
            <a:off x="2509978" y="2156078"/>
            <a:ext cx="793327" cy="1218353"/>
            <a:chOff x="3180842" y="1807654"/>
            <a:chExt cx="594995" cy="913765"/>
          </a:xfrm>
        </p:grpSpPr>
        <p:sp>
          <p:nvSpPr>
            <p:cNvPr id="30" name="object 30"/>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31" name="object 31"/>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32" name="object 32"/>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1862236" y="2297855"/>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34" name="object 34"/>
          <p:cNvGrpSpPr/>
          <p:nvPr/>
        </p:nvGrpSpPr>
        <p:grpSpPr>
          <a:xfrm>
            <a:off x="4042021" y="2821044"/>
            <a:ext cx="1214967" cy="413173"/>
            <a:chOff x="4329874" y="2306379"/>
            <a:chExt cx="911225" cy="309880"/>
          </a:xfrm>
        </p:grpSpPr>
        <p:sp>
          <p:nvSpPr>
            <p:cNvPr id="35" name="object 35"/>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6" name="object 36"/>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7" name="object 37"/>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9" name="object 39"/>
          <p:cNvSpPr txBox="1"/>
          <p:nvPr/>
        </p:nvSpPr>
        <p:spPr>
          <a:xfrm>
            <a:off x="4217729" y="317555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40" name="object 40"/>
          <p:cNvGrpSpPr/>
          <p:nvPr/>
        </p:nvGrpSpPr>
        <p:grpSpPr>
          <a:xfrm>
            <a:off x="4011654" y="2865246"/>
            <a:ext cx="4547447" cy="2347807"/>
            <a:chOff x="4307099" y="2339530"/>
            <a:chExt cx="3410585" cy="1760855"/>
          </a:xfrm>
        </p:grpSpPr>
        <p:sp>
          <p:nvSpPr>
            <p:cNvPr id="41" name="object 41"/>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42" name="object 42"/>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3" name="object 43"/>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4" name="object 44"/>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45" name="object 45"/>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6" name="object 46"/>
          <p:cNvSpPr txBox="1"/>
          <p:nvPr/>
        </p:nvSpPr>
        <p:spPr>
          <a:xfrm>
            <a:off x="8140078" y="3115519"/>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7" name="object 47"/>
          <p:cNvSpPr txBox="1"/>
          <p:nvPr/>
        </p:nvSpPr>
        <p:spPr>
          <a:xfrm>
            <a:off x="6141461" y="4037982"/>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8" name="object 48"/>
          <p:cNvSpPr/>
          <p:nvPr/>
        </p:nvSpPr>
        <p:spPr>
          <a:xfrm>
            <a:off x="5276207" y="2126360"/>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9" name="object 49"/>
          <p:cNvSpPr txBox="1"/>
          <p:nvPr/>
        </p:nvSpPr>
        <p:spPr>
          <a:xfrm>
            <a:off x="5370699" y="3752840"/>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50" name="object 50"/>
          <p:cNvGrpSpPr/>
          <p:nvPr/>
        </p:nvGrpSpPr>
        <p:grpSpPr>
          <a:xfrm>
            <a:off x="4385429" y="1467230"/>
            <a:ext cx="5929207" cy="2805853"/>
            <a:chOff x="4587430" y="1291018"/>
            <a:chExt cx="4446905" cy="2104390"/>
          </a:xfrm>
        </p:grpSpPr>
        <p:sp>
          <p:nvSpPr>
            <p:cNvPr id="51" name="object 51"/>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52" name="object 52"/>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3" name="object 53"/>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54" name="object 54"/>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55" name="object 55"/>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56" name="object 56"/>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7" name="object 57"/>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8" name="object 58"/>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9" name="object 59"/>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60" name="object 60"/>
          <p:cNvSpPr txBox="1"/>
          <p:nvPr/>
        </p:nvSpPr>
        <p:spPr>
          <a:xfrm>
            <a:off x="4217729" y="2903221"/>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61" name="object 61"/>
          <p:cNvSpPr txBox="1"/>
          <p:nvPr/>
        </p:nvSpPr>
        <p:spPr>
          <a:xfrm>
            <a:off x="4269844" y="2609422"/>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62" name="object 62"/>
          <p:cNvSpPr txBox="1"/>
          <p:nvPr/>
        </p:nvSpPr>
        <p:spPr>
          <a:xfrm>
            <a:off x="5294430" y="2914858"/>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63" name="object 63"/>
          <p:cNvSpPr txBox="1"/>
          <p:nvPr/>
        </p:nvSpPr>
        <p:spPr>
          <a:xfrm>
            <a:off x="5928407" y="3011835"/>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64" name="object 64"/>
          <p:cNvSpPr txBox="1"/>
          <p:nvPr/>
        </p:nvSpPr>
        <p:spPr>
          <a:xfrm>
            <a:off x="5928408" y="3403791"/>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65" name="object 65"/>
          <p:cNvSpPr txBox="1"/>
          <p:nvPr/>
        </p:nvSpPr>
        <p:spPr>
          <a:xfrm>
            <a:off x="5290213" y="2747719"/>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6" name="object 66"/>
          <p:cNvSpPr txBox="1"/>
          <p:nvPr/>
        </p:nvSpPr>
        <p:spPr>
          <a:xfrm>
            <a:off x="5294431" y="2332321"/>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7" name="object 67"/>
          <p:cNvSpPr txBox="1"/>
          <p:nvPr/>
        </p:nvSpPr>
        <p:spPr>
          <a:xfrm>
            <a:off x="8412711" y="2609085"/>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8" name="object 68"/>
          <p:cNvSpPr txBox="1"/>
          <p:nvPr/>
        </p:nvSpPr>
        <p:spPr>
          <a:xfrm>
            <a:off x="6486996" y="2215273"/>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9" name="object 69"/>
          <p:cNvSpPr txBox="1"/>
          <p:nvPr/>
        </p:nvSpPr>
        <p:spPr>
          <a:xfrm>
            <a:off x="6337568" y="4282658"/>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sp>
        <p:nvSpPr>
          <p:cNvPr id="70" name="object 70"/>
          <p:cNvSpPr txBox="1"/>
          <p:nvPr/>
        </p:nvSpPr>
        <p:spPr>
          <a:xfrm>
            <a:off x="3691017" y="5223927"/>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71" name="object 71"/>
          <p:cNvGrpSpPr/>
          <p:nvPr/>
        </p:nvGrpSpPr>
        <p:grpSpPr>
          <a:xfrm>
            <a:off x="1495670" y="3536563"/>
            <a:ext cx="8882379" cy="2409613"/>
            <a:chOff x="2420111" y="2843018"/>
            <a:chExt cx="6661784" cy="1807210"/>
          </a:xfrm>
        </p:grpSpPr>
        <p:sp>
          <p:nvSpPr>
            <p:cNvPr id="72" name="object 72"/>
            <p:cNvSpPr/>
            <p:nvPr/>
          </p:nvSpPr>
          <p:spPr>
            <a:xfrm>
              <a:off x="6140958" y="2881121"/>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73" name="object 73"/>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4" name="object 74"/>
            <p:cNvSpPr/>
            <p:nvPr/>
          </p:nvSpPr>
          <p:spPr>
            <a:xfrm>
              <a:off x="2439161" y="4077461"/>
              <a:ext cx="6623684" cy="553720"/>
            </a:xfrm>
            <a:custGeom>
              <a:avLst/>
              <a:gdLst/>
              <a:ahLst/>
              <a:cxnLst/>
              <a:rect l="l" t="t" r="r" b="b"/>
              <a:pathLst>
                <a:path w="6623684" h="553720">
                  <a:moveTo>
                    <a:pt x="0" y="0"/>
                  </a:moveTo>
                  <a:lnTo>
                    <a:pt x="6623304" y="0"/>
                  </a:lnTo>
                  <a:lnTo>
                    <a:pt x="6623304" y="553212"/>
                  </a:lnTo>
                  <a:lnTo>
                    <a:pt x="0" y="553212"/>
                  </a:lnTo>
                  <a:lnTo>
                    <a:pt x="0" y="0"/>
                  </a:lnTo>
                  <a:close/>
                </a:path>
              </a:pathLst>
            </a:custGeom>
            <a:ln w="38099">
              <a:solidFill>
                <a:srgbClr val="000000"/>
              </a:solidFill>
            </a:ln>
          </p:spPr>
          <p:txBody>
            <a:bodyPr wrap="square" lIns="0" tIns="0" rIns="0" bIns="0" rtlCol="0"/>
            <a:lstStyle/>
            <a:p>
              <a:endParaRPr sz="2400"/>
            </a:p>
          </p:txBody>
        </p:sp>
      </p:grpSp>
      <p:sp>
        <p:nvSpPr>
          <p:cNvPr id="75" name="object 75"/>
          <p:cNvSpPr txBox="1"/>
          <p:nvPr/>
        </p:nvSpPr>
        <p:spPr>
          <a:xfrm>
            <a:off x="3869073" y="5613253"/>
            <a:ext cx="103039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76" name="object 76"/>
          <p:cNvSpPr txBox="1"/>
          <p:nvPr/>
        </p:nvSpPr>
        <p:spPr>
          <a:xfrm>
            <a:off x="5749499" y="5222172"/>
            <a:ext cx="618912" cy="42648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RegWEn</a:t>
            </a:r>
            <a:endParaRPr sz="1333">
              <a:latin typeface="Calibri"/>
              <a:cs typeface="Calibri"/>
            </a:endParaRPr>
          </a:p>
          <a:p>
            <a:pPr marL="16933"/>
            <a:r>
              <a:rPr sz="1333" b="1" spc="-13" dirty="0">
                <a:latin typeface="Calibri"/>
                <a:cs typeface="Calibri"/>
              </a:rPr>
              <a:t>=0</a:t>
            </a:r>
            <a:endParaRPr sz="1333">
              <a:latin typeface="Calibri"/>
              <a:cs typeface="Calibri"/>
            </a:endParaRPr>
          </a:p>
        </p:txBody>
      </p:sp>
      <p:grpSp>
        <p:nvGrpSpPr>
          <p:cNvPr id="77" name="object 77"/>
          <p:cNvGrpSpPr/>
          <p:nvPr/>
        </p:nvGrpSpPr>
        <p:grpSpPr>
          <a:xfrm>
            <a:off x="5591171" y="3458590"/>
            <a:ext cx="2350347" cy="1678093"/>
            <a:chOff x="5491737" y="2784538"/>
            <a:chExt cx="1762760" cy="1258570"/>
          </a:xfrm>
        </p:grpSpPr>
        <p:sp>
          <p:nvSpPr>
            <p:cNvPr id="78" name="object 78"/>
            <p:cNvSpPr/>
            <p:nvPr/>
          </p:nvSpPr>
          <p:spPr>
            <a:xfrm>
              <a:off x="5529833" y="3276859"/>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9" name="object 79"/>
            <p:cNvSpPr/>
            <p:nvPr/>
          </p:nvSpPr>
          <p:spPr>
            <a:xfrm>
              <a:off x="5491737" y="3213352"/>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80" name="object 80"/>
            <p:cNvSpPr/>
            <p:nvPr/>
          </p:nvSpPr>
          <p:spPr>
            <a:xfrm>
              <a:off x="7066025"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81" name="object 81"/>
          <p:cNvSpPr txBox="1"/>
          <p:nvPr/>
        </p:nvSpPr>
        <p:spPr>
          <a:xfrm>
            <a:off x="7696930" y="349311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82" name="object 82"/>
          <p:cNvSpPr txBox="1"/>
          <p:nvPr/>
        </p:nvSpPr>
        <p:spPr>
          <a:xfrm>
            <a:off x="7719477" y="377703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83" name="object 83"/>
          <p:cNvGrpSpPr/>
          <p:nvPr/>
        </p:nvGrpSpPr>
        <p:grpSpPr>
          <a:xfrm>
            <a:off x="7508613" y="3695059"/>
            <a:ext cx="588433" cy="864447"/>
            <a:chOff x="6929818" y="2961890"/>
            <a:chExt cx="441325" cy="648335"/>
          </a:xfrm>
        </p:grpSpPr>
        <p:sp>
          <p:nvSpPr>
            <p:cNvPr id="84" name="object 84"/>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85" name="object 85"/>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6" name="object 86"/>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87" name="object 87"/>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88" name="object 88"/>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9" name="object 89"/>
          <p:cNvSpPr txBox="1"/>
          <p:nvPr/>
        </p:nvSpPr>
        <p:spPr>
          <a:xfrm>
            <a:off x="5818160" y="4555111"/>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90" name="object 90"/>
          <p:cNvGrpSpPr/>
          <p:nvPr/>
        </p:nvGrpSpPr>
        <p:grpSpPr>
          <a:xfrm>
            <a:off x="4570340" y="4030344"/>
            <a:ext cx="3291840" cy="1148080"/>
            <a:chOff x="4726114" y="3213354"/>
            <a:chExt cx="2468880" cy="861060"/>
          </a:xfrm>
        </p:grpSpPr>
        <p:sp>
          <p:nvSpPr>
            <p:cNvPr id="91" name="object 91"/>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92" name="object 92"/>
            <p:cNvSpPr/>
            <p:nvPr/>
          </p:nvSpPr>
          <p:spPr>
            <a:xfrm>
              <a:off x="7109195" y="3213354"/>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93" name="object 93"/>
            <p:cNvSpPr/>
            <p:nvPr/>
          </p:nvSpPr>
          <p:spPr>
            <a:xfrm>
              <a:off x="4740402" y="3230118"/>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000000"/>
              </a:solidFill>
            </a:ln>
          </p:spPr>
          <p:txBody>
            <a:bodyPr wrap="square" lIns="0" tIns="0" rIns="0" bIns="0" rtlCol="0"/>
            <a:lstStyle/>
            <a:p>
              <a:endParaRPr sz="2400"/>
            </a:p>
          </p:txBody>
        </p:sp>
      </p:grpSp>
      <p:sp>
        <p:nvSpPr>
          <p:cNvPr id="94" name="object 94"/>
          <p:cNvSpPr txBox="1"/>
          <p:nvPr/>
        </p:nvSpPr>
        <p:spPr>
          <a:xfrm>
            <a:off x="4732461" y="4311000"/>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95" name="object 95"/>
          <p:cNvSpPr txBox="1"/>
          <p:nvPr/>
        </p:nvSpPr>
        <p:spPr>
          <a:xfrm>
            <a:off x="3532376" y="4153966"/>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96" name="object 96"/>
          <p:cNvSpPr txBox="1"/>
          <p:nvPr/>
        </p:nvSpPr>
        <p:spPr>
          <a:xfrm>
            <a:off x="3532375" y="4357197"/>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97" name="object 97"/>
          <p:cNvGrpSpPr/>
          <p:nvPr/>
        </p:nvGrpSpPr>
        <p:grpSpPr>
          <a:xfrm>
            <a:off x="4062340" y="4473060"/>
            <a:ext cx="3474720" cy="677333"/>
            <a:chOff x="4345114" y="3545391"/>
            <a:chExt cx="2606040" cy="508000"/>
          </a:xfrm>
        </p:grpSpPr>
        <p:sp>
          <p:nvSpPr>
            <p:cNvPr id="98" name="object 98"/>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99" name="object 99"/>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100" name="object 100"/>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101" name="object 101"/>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2" name="object 102"/>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103" name="object 103"/>
          <p:cNvSpPr txBox="1"/>
          <p:nvPr/>
        </p:nvSpPr>
        <p:spPr>
          <a:xfrm>
            <a:off x="4920684" y="5236934"/>
            <a:ext cx="561340" cy="426485"/>
          </a:xfrm>
          <a:prstGeom prst="rect">
            <a:avLst/>
          </a:prstGeom>
        </p:spPr>
        <p:txBody>
          <a:bodyPr vert="horz" wrap="square" lIns="0" tIns="16087" rIns="0" bIns="0" rtlCol="0">
            <a:spAutoFit/>
          </a:bodyPr>
          <a:lstStyle/>
          <a:p>
            <a:pPr algn="ctr">
              <a:spcBef>
                <a:spcPts val="127"/>
              </a:spcBef>
            </a:pPr>
            <a:r>
              <a:rPr sz="1333" b="1" spc="-7" dirty="0">
                <a:latin typeface="Calibri"/>
                <a:cs typeface="Calibri"/>
              </a:rPr>
              <a:t>ImmSel</a:t>
            </a:r>
            <a:endParaRPr sz="1333">
              <a:latin typeface="Calibri"/>
              <a:cs typeface="Calibri"/>
            </a:endParaRPr>
          </a:p>
          <a:p>
            <a:pPr algn="ctr">
              <a:lnSpc>
                <a:spcPct val="100000"/>
              </a:lnSpc>
            </a:pPr>
            <a:r>
              <a:rPr sz="1333" b="1" spc="-13" dirty="0">
                <a:latin typeface="Calibri"/>
                <a:cs typeface="Calibri"/>
              </a:rPr>
              <a:t>=B</a:t>
            </a:r>
            <a:endParaRPr sz="1333">
              <a:latin typeface="Calibri"/>
              <a:cs typeface="Calibri"/>
            </a:endParaRPr>
          </a:p>
        </p:txBody>
      </p:sp>
      <p:sp>
        <p:nvSpPr>
          <p:cNvPr id="104" name="object 104"/>
          <p:cNvSpPr txBox="1"/>
          <p:nvPr/>
        </p:nvSpPr>
        <p:spPr>
          <a:xfrm>
            <a:off x="9207438" y="2984231"/>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grpSp>
        <p:nvGrpSpPr>
          <p:cNvPr id="105" name="object 105"/>
          <p:cNvGrpSpPr/>
          <p:nvPr/>
        </p:nvGrpSpPr>
        <p:grpSpPr>
          <a:xfrm>
            <a:off x="9091796" y="2853054"/>
            <a:ext cx="1219200" cy="2324100"/>
            <a:chOff x="8117206" y="2330386"/>
            <a:chExt cx="914400" cy="1743075"/>
          </a:xfrm>
        </p:grpSpPr>
        <p:sp>
          <p:nvSpPr>
            <p:cNvPr id="106" name="object 106"/>
            <p:cNvSpPr/>
            <p:nvPr/>
          </p:nvSpPr>
          <p:spPr>
            <a:xfrm>
              <a:off x="8937497" y="2344673"/>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107" name="object 107"/>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108" name="object 108"/>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grpSp>
      <p:sp>
        <p:nvSpPr>
          <p:cNvPr id="109" name="object 109"/>
          <p:cNvSpPr txBox="1"/>
          <p:nvPr/>
        </p:nvSpPr>
        <p:spPr>
          <a:xfrm>
            <a:off x="9827572" y="5219934"/>
            <a:ext cx="488527" cy="426485"/>
          </a:xfrm>
          <a:prstGeom prst="rect">
            <a:avLst/>
          </a:prstGeom>
        </p:spPr>
        <p:txBody>
          <a:bodyPr vert="horz" wrap="square" lIns="0" tIns="16087" rIns="0" bIns="0" rtlCol="0">
            <a:spAutoFit/>
          </a:bodyPr>
          <a:lstStyle/>
          <a:p>
            <a:pPr algn="ctr">
              <a:spcBef>
                <a:spcPts val="127"/>
              </a:spcBef>
            </a:pPr>
            <a:r>
              <a:rPr sz="1333" b="1" spc="-7" dirty="0">
                <a:latin typeface="Calibri"/>
                <a:cs typeface="Calibri"/>
              </a:rPr>
              <a:t>WBSel</a:t>
            </a:r>
            <a:endParaRPr sz="1333">
              <a:latin typeface="Calibri"/>
              <a:cs typeface="Calibri"/>
            </a:endParaRPr>
          </a:p>
          <a:p>
            <a:pPr algn="ctr">
              <a:lnSpc>
                <a:spcPct val="100000"/>
              </a:lnSpc>
            </a:pPr>
            <a:r>
              <a:rPr sz="1333" b="1" spc="-13" dirty="0">
                <a:latin typeface="Calibri"/>
                <a:cs typeface="Calibri"/>
              </a:rPr>
              <a:t>=*</a:t>
            </a:r>
            <a:endParaRPr sz="1333">
              <a:latin typeface="Calibri"/>
              <a:cs typeface="Calibri"/>
            </a:endParaRPr>
          </a:p>
        </p:txBody>
      </p:sp>
      <p:sp>
        <p:nvSpPr>
          <p:cNvPr id="110" name="object 110"/>
          <p:cNvSpPr/>
          <p:nvPr/>
        </p:nvSpPr>
        <p:spPr>
          <a:xfrm>
            <a:off x="9953870" y="2565273"/>
            <a:ext cx="231987" cy="612140"/>
          </a:xfrm>
          <a:custGeom>
            <a:avLst/>
            <a:gdLst/>
            <a:ahLst/>
            <a:cxnLst/>
            <a:rect l="l" t="t" r="r" b="b"/>
            <a:pathLst>
              <a:path w="173990" h="459105">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sp>
        <p:nvSpPr>
          <p:cNvPr id="111" name="object 111"/>
          <p:cNvSpPr txBox="1"/>
          <p:nvPr/>
        </p:nvSpPr>
        <p:spPr>
          <a:xfrm>
            <a:off x="9976376" y="288461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2" name="object 112"/>
          <p:cNvSpPr txBox="1"/>
          <p:nvPr/>
        </p:nvSpPr>
        <p:spPr>
          <a:xfrm>
            <a:off x="9976376" y="258913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3" name="object 113"/>
          <p:cNvGrpSpPr/>
          <p:nvPr/>
        </p:nvGrpSpPr>
        <p:grpSpPr>
          <a:xfrm>
            <a:off x="8656692" y="1227453"/>
            <a:ext cx="1300480" cy="2208952"/>
            <a:chOff x="7790878" y="1111186"/>
            <a:chExt cx="975360" cy="1656714"/>
          </a:xfrm>
        </p:grpSpPr>
        <p:sp>
          <p:nvSpPr>
            <p:cNvPr id="114" name="object 114"/>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15" name="object 115"/>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16" name="object 116"/>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17" name="object 117"/>
            <p:cNvSpPr/>
            <p:nvPr/>
          </p:nvSpPr>
          <p:spPr>
            <a:xfrm>
              <a:off x="7818882" y="2196846"/>
              <a:ext cx="932815" cy="3175"/>
            </a:xfrm>
            <a:custGeom>
              <a:avLst/>
              <a:gdLst/>
              <a:ahLst/>
              <a:cxnLst/>
              <a:rect l="l" t="t" r="r" b="b"/>
              <a:pathLst>
                <a:path w="932815" h="3175">
                  <a:moveTo>
                    <a:pt x="0" y="0"/>
                  </a:moveTo>
                  <a:lnTo>
                    <a:pt x="932688" y="3048"/>
                  </a:lnTo>
                </a:path>
              </a:pathLst>
            </a:custGeom>
            <a:ln w="28575">
              <a:solidFill>
                <a:srgbClr val="000000"/>
              </a:solidFill>
            </a:ln>
          </p:spPr>
          <p:txBody>
            <a:bodyPr wrap="square" lIns="0" tIns="0" rIns="0" bIns="0" rtlCol="0"/>
            <a:lstStyle/>
            <a:p>
              <a:endParaRPr sz="2400"/>
            </a:p>
          </p:txBody>
        </p:sp>
      </p:grpSp>
      <p:sp>
        <p:nvSpPr>
          <p:cNvPr id="118" name="object 118"/>
          <p:cNvSpPr txBox="1"/>
          <p:nvPr/>
        </p:nvSpPr>
        <p:spPr>
          <a:xfrm>
            <a:off x="9010402" y="5234218"/>
            <a:ext cx="655320" cy="426485"/>
          </a:xfrm>
          <a:prstGeom prst="rect">
            <a:avLst/>
          </a:prstGeom>
        </p:spPr>
        <p:txBody>
          <a:bodyPr vert="horz" wrap="square" lIns="0" tIns="16087" rIns="0" bIns="0" rtlCol="0">
            <a:spAutoFit/>
          </a:bodyPr>
          <a:lstStyle/>
          <a:p>
            <a:pPr algn="ctr">
              <a:spcBef>
                <a:spcPts val="127"/>
              </a:spcBef>
            </a:pPr>
            <a:r>
              <a:rPr sz="1333" b="1" spc="-7" dirty="0">
                <a:latin typeface="Calibri"/>
                <a:cs typeface="Calibri"/>
              </a:rPr>
              <a:t>MemRW</a:t>
            </a:r>
            <a:endParaRPr sz="1333">
              <a:latin typeface="Calibri"/>
              <a:cs typeface="Calibri"/>
            </a:endParaRPr>
          </a:p>
          <a:p>
            <a:pPr algn="ctr">
              <a:lnSpc>
                <a:spcPct val="100000"/>
              </a:lnSpc>
            </a:pPr>
            <a:r>
              <a:rPr sz="1333" b="1" spc="-7" dirty="0">
                <a:latin typeface="Calibri"/>
                <a:cs typeface="Calibri"/>
              </a:rPr>
              <a:t>=read</a:t>
            </a:r>
            <a:endParaRPr sz="1333">
              <a:latin typeface="Calibri"/>
              <a:cs typeface="Calibri"/>
            </a:endParaRPr>
          </a:p>
        </p:txBody>
      </p:sp>
      <p:sp>
        <p:nvSpPr>
          <p:cNvPr id="119" name="object 119"/>
          <p:cNvSpPr txBox="1"/>
          <p:nvPr/>
        </p:nvSpPr>
        <p:spPr>
          <a:xfrm>
            <a:off x="9586530" y="4196139"/>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20" name="object 120"/>
          <p:cNvGrpSpPr/>
          <p:nvPr/>
        </p:nvGrpSpPr>
        <p:grpSpPr>
          <a:xfrm>
            <a:off x="7665076" y="2749422"/>
            <a:ext cx="2472267" cy="2429085"/>
            <a:chOff x="7047166" y="2252662"/>
            <a:chExt cx="1854200" cy="1821814"/>
          </a:xfrm>
        </p:grpSpPr>
        <p:sp>
          <p:nvSpPr>
            <p:cNvPr id="121" name="object 121"/>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22" name="object 122"/>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23" name="object 123"/>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24" name="object 124"/>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25" name="object 125"/>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26" name="object 126"/>
          <p:cNvSpPr txBox="1"/>
          <p:nvPr/>
        </p:nvSpPr>
        <p:spPr>
          <a:xfrm>
            <a:off x="7705782" y="308781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27" name="object 127"/>
          <p:cNvSpPr txBox="1"/>
          <p:nvPr/>
        </p:nvSpPr>
        <p:spPr>
          <a:xfrm>
            <a:off x="7705782" y="279233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28" name="object 128"/>
          <p:cNvGrpSpPr/>
          <p:nvPr/>
        </p:nvGrpSpPr>
        <p:grpSpPr>
          <a:xfrm>
            <a:off x="6734421" y="2844926"/>
            <a:ext cx="1362287" cy="962660"/>
            <a:chOff x="6349174" y="2324290"/>
            <a:chExt cx="1021715" cy="721995"/>
          </a:xfrm>
        </p:grpSpPr>
        <p:sp>
          <p:nvSpPr>
            <p:cNvPr id="129" name="object 129"/>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30" name="object 130"/>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31" name="object 131"/>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32" name="object 132"/>
          <p:cNvSpPr txBox="1"/>
          <p:nvPr/>
        </p:nvSpPr>
        <p:spPr>
          <a:xfrm>
            <a:off x="6772488" y="3102468"/>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33" name="object 133"/>
          <p:cNvGrpSpPr/>
          <p:nvPr/>
        </p:nvGrpSpPr>
        <p:grpSpPr>
          <a:xfrm>
            <a:off x="2077077" y="1912324"/>
            <a:ext cx="6783493" cy="3275753"/>
            <a:chOff x="2856166" y="1624838"/>
            <a:chExt cx="5087620" cy="2456815"/>
          </a:xfrm>
        </p:grpSpPr>
        <p:sp>
          <p:nvSpPr>
            <p:cNvPr id="134" name="object 134"/>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36" name="object 136"/>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37" name="object 137"/>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38" name="object 138"/>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39" name="object 139"/>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40" name="object 140"/>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1" name="object 141"/>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42" name="object 142"/>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43" name="object 143"/>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44" name="object 144"/>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45" name="object 145"/>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46" name="object 146"/>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47" name="object 147"/>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48" name="object 148"/>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49" name="object 149"/>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50" name="object 150"/>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51" name="object 151"/>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52" name="object 152"/>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53" name="object 153"/>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54" name="object 154"/>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55" name="object 155"/>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56" name="object 156"/>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57" name="object 157"/>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58" name="object 158"/>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59" name="object 159"/>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60" name="object 160"/>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61" name="object 161"/>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62" name="object 162"/>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63" name="object 163"/>
            <p:cNvSpPr/>
            <p:nvPr/>
          </p:nvSpPr>
          <p:spPr>
            <a:xfrm>
              <a:off x="6727698" y="2934462"/>
              <a:ext cx="3175" cy="1054735"/>
            </a:xfrm>
            <a:custGeom>
              <a:avLst/>
              <a:gdLst/>
              <a:ahLst/>
              <a:cxnLst/>
              <a:rect l="l" t="t" r="r" b="b"/>
              <a:pathLst>
                <a:path w="3175" h="1054735">
                  <a:moveTo>
                    <a:pt x="0" y="0"/>
                  </a:moveTo>
                  <a:lnTo>
                    <a:pt x="2857" y="1054404"/>
                  </a:lnTo>
                </a:path>
              </a:pathLst>
            </a:custGeom>
            <a:ln w="28575">
              <a:solidFill>
                <a:srgbClr val="000000"/>
              </a:solidFill>
            </a:ln>
          </p:spPr>
          <p:txBody>
            <a:bodyPr wrap="square" lIns="0" tIns="0" rIns="0" bIns="0" rtlCol="0"/>
            <a:lstStyle/>
            <a:p>
              <a:endParaRPr sz="2400"/>
            </a:p>
          </p:txBody>
        </p:sp>
        <p:sp>
          <p:nvSpPr>
            <p:cNvPr id="164" name="object 164"/>
            <p:cNvSpPr/>
            <p:nvPr/>
          </p:nvSpPr>
          <p:spPr>
            <a:xfrm>
              <a:off x="6687653" y="3974471"/>
              <a:ext cx="85725" cy="86360"/>
            </a:xfrm>
            <a:custGeom>
              <a:avLst/>
              <a:gdLst/>
              <a:ahLst/>
              <a:cxnLst/>
              <a:rect l="l" t="t" r="r" b="b"/>
              <a:pathLst>
                <a:path w="85725" h="86360">
                  <a:moveTo>
                    <a:pt x="85725" y="0"/>
                  </a:moveTo>
                  <a:lnTo>
                    <a:pt x="0" y="228"/>
                  </a:lnTo>
                  <a:lnTo>
                    <a:pt x="43091" y="85839"/>
                  </a:lnTo>
                  <a:lnTo>
                    <a:pt x="85725" y="0"/>
                  </a:lnTo>
                  <a:close/>
                </a:path>
              </a:pathLst>
            </a:custGeom>
            <a:solidFill>
              <a:srgbClr val="000000"/>
            </a:solidFill>
          </p:spPr>
          <p:txBody>
            <a:bodyPr wrap="square" lIns="0" tIns="0" rIns="0" bIns="0" rtlCol="0"/>
            <a:lstStyle/>
            <a:p>
              <a:endParaRPr sz="2400"/>
            </a:p>
          </p:txBody>
        </p:sp>
        <p:sp>
          <p:nvSpPr>
            <p:cNvPr id="165" name="object 165"/>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66" name="object 166"/>
          <p:cNvSpPr txBox="1"/>
          <p:nvPr/>
        </p:nvSpPr>
        <p:spPr>
          <a:xfrm>
            <a:off x="9688192" y="3175331"/>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67" name="object 167"/>
          <p:cNvSpPr txBox="1"/>
          <p:nvPr/>
        </p:nvSpPr>
        <p:spPr>
          <a:xfrm>
            <a:off x="2113241" y="268835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68" name="object 168"/>
          <p:cNvSpPr txBox="1"/>
          <p:nvPr/>
        </p:nvSpPr>
        <p:spPr>
          <a:xfrm>
            <a:off x="2102561" y="295046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69" name="object 169"/>
          <p:cNvGrpSpPr/>
          <p:nvPr/>
        </p:nvGrpSpPr>
        <p:grpSpPr>
          <a:xfrm>
            <a:off x="1617845" y="1223390"/>
            <a:ext cx="7078980" cy="3941233"/>
            <a:chOff x="2511742" y="1108138"/>
            <a:chExt cx="5309235" cy="2955925"/>
          </a:xfrm>
        </p:grpSpPr>
        <p:sp>
          <p:nvSpPr>
            <p:cNvPr id="170" name="object 170"/>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71" name="object 171"/>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72" name="object 172"/>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73" name="object 173"/>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74" name="object 174"/>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75" name="object 175"/>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76" name="object 176"/>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77" name="object 177"/>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78" name="object 178"/>
            <p:cNvSpPr/>
            <p:nvPr/>
          </p:nvSpPr>
          <p:spPr>
            <a:xfrm>
              <a:off x="2681477" y="1218437"/>
              <a:ext cx="1583690" cy="9525"/>
            </a:xfrm>
            <a:custGeom>
              <a:avLst/>
              <a:gdLst/>
              <a:ahLst/>
              <a:cxnLst/>
              <a:rect l="l" t="t" r="r" b="b"/>
              <a:pathLst>
                <a:path w="1583689" h="9525">
                  <a:moveTo>
                    <a:pt x="1583436" y="9144"/>
                  </a:moveTo>
                  <a:lnTo>
                    <a:pt x="0" y="0"/>
                  </a:lnTo>
                </a:path>
              </a:pathLst>
            </a:custGeom>
            <a:ln w="28575">
              <a:solidFill>
                <a:srgbClr val="000000"/>
              </a:solidFill>
            </a:ln>
          </p:spPr>
          <p:txBody>
            <a:bodyPr wrap="square" lIns="0" tIns="0" rIns="0" bIns="0" rtlCol="0"/>
            <a:lstStyle/>
            <a:p>
              <a:endParaRPr sz="2400"/>
            </a:p>
          </p:txBody>
        </p:sp>
        <p:sp>
          <p:nvSpPr>
            <p:cNvPr id="179" name="object 179"/>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80" name="object 180"/>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81" name="object 181"/>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82" name="object 182"/>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83" name="object 183"/>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grpSp>
      <p:sp>
        <p:nvSpPr>
          <p:cNvPr id="184" name="object 184"/>
          <p:cNvSpPr txBox="1"/>
          <p:nvPr/>
        </p:nvSpPr>
        <p:spPr>
          <a:xfrm>
            <a:off x="2760330" y="2995438"/>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85" name="object 185"/>
          <p:cNvSpPr txBox="1"/>
          <p:nvPr/>
        </p:nvSpPr>
        <p:spPr>
          <a:xfrm>
            <a:off x="1809367" y="5189022"/>
            <a:ext cx="1298787" cy="468632"/>
          </a:xfrm>
          <a:prstGeom prst="rect">
            <a:avLst/>
          </a:prstGeom>
        </p:spPr>
        <p:txBody>
          <a:bodyPr vert="horz" wrap="square" lIns="0" tIns="16933" rIns="0" bIns="0" rtlCol="0">
            <a:spAutoFit/>
          </a:bodyPr>
          <a:lstStyle/>
          <a:p>
            <a:pPr marL="16933" marR="6773">
              <a:spcBef>
                <a:spcPts val="133"/>
              </a:spcBef>
            </a:pPr>
            <a:r>
              <a:rPr sz="1467" b="1" dirty="0">
                <a:latin typeface="Calibri"/>
                <a:cs typeface="Calibri"/>
              </a:rPr>
              <a:t>PCSel= </a:t>
            </a:r>
            <a:r>
              <a:rPr sz="1467" b="1" spc="7" dirty="0">
                <a:latin typeface="Calibri"/>
                <a:cs typeface="Calibri"/>
              </a:rPr>
              <a:t> </a:t>
            </a:r>
            <a:r>
              <a:rPr sz="1467" b="1" spc="-7" dirty="0">
                <a:latin typeface="Calibri"/>
                <a:cs typeface="Calibri"/>
              </a:rPr>
              <a:t>taken/not</a:t>
            </a:r>
            <a:r>
              <a:rPr sz="1467" b="1" spc="-73" dirty="0">
                <a:latin typeface="Calibri"/>
                <a:cs typeface="Calibri"/>
              </a:rPr>
              <a:t> </a:t>
            </a:r>
            <a:r>
              <a:rPr sz="1467" b="1" spc="-7" dirty="0">
                <a:latin typeface="Calibri"/>
                <a:cs typeface="Calibri"/>
              </a:rPr>
              <a:t>taken</a:t>
            </a:r>
            <a:endParaRPr sz="1467">
              <a:latin typeface="Calibri"/>
              <a:cs typeface="Calibri"/>
            </a:endParaRPr>
          </a:p>
        </p:txBody>
      </p:sp>
      <p:sp>
        <p:nvSpPr>
          <p:cNvPr id="186" name="object 186"/>
          <p:cNvSpPr txBox="1"/>
          <p:nvPr/>
        </p:nvSpPr>
        <p:spPr>
          <a:xfrm>
            <a:off x="6579386" y="5184672"/>
            <a:ext cx="408093" cy="233397"/>
          </a:xfrm>
          <a:prstGeom prst="rect">
            <a:avLst/>
          </a:prstGeom>
        </p:spPr>
        <p:txBody>
          <a:bodyPr vert="horz" wrap="square" lIns="0" tIns="17780" rIns="0" bIns="0" rtlCol="0">
            <a:spAutoFit/>
          </a:bodyPr>
          <a:lstStyle/>
          <a:p>
            <a:pPr marL="16933">
              <a:spcBef>
                <a:spcPts val="140"/>
              </a:spcBef>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187" name="object 187"/>
          <p:cNvSpPr txBox="1"/>
          <p:nvPr/>
        </p:nvSpPr>
        <p:spPr>
          <a:xfrm>
            <a:off x="6903044" y="5414871"/>
            <a:ext cx="1795780" cy="233397"/>
          </a:xfrm>
          <a:prstGeom prst="rect">
            <a:avLst/>
          </a:prstGeom>
        </p:spPr>
        <p:txBody>
          <a:bodyPr vert="horz" wrap="square" lIns="0" tIns="17780" rIns="0" bIns="0" rtlCol="0">
            <a:spAutoFit/>
          </a:bodyPr>
          <a:lstStyle/>
          <a:p>
            <a:pPr marL="16933">
              <a:spcBef>
                <a:spcPts val="140"/>
              </a:spcBef>
              <a:tabLst>
                <a:tab pos="1429138" algn="l"/>
              </a:tabLst>
            </a:pPr>
            <a:r>
              <a:rPr sz="1400" b="1" spc="-7" dirty="0">
                <a:latin typeface="Calibri"/>
                <a:cs typeface="Calibri"/>
              </a:rPr>
              <a:t>Br</a:t>
            </a:r>
            <a:r>
              <a:rPr sz="1400" b="1" dirty="0">
                <a:latin typeface="Calibri"/>
                <a:cs typeface="Calibri"/>
              </a:rPr>
              <a:t>Eq	</a:t>
            </a:r>
            <a:r>
              <a:rPr sz="1333" b="1" spc="-13" dirty="0">
                <a:latin typeface="Calibri"/>
                <a:cs typeface="Calibri"/>
              </a:rPr>
              <a:t>=</a:t>
            </a:r>
            <a:r>
              <a:rPr sz="1333" b="1" spc="-7"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88" name="object 188"/>
          <p:cNvSpPr txBox="1"/>
          <p:nvPr/>
        </p:nvSpPr>
        <p:spPr>
          <a:xfrm>
            <a:off x="7112007" y="5211640"/>
            <a:ext cx="1691640" cy="233397"/>
          </a:xfrm>
          <a:prstGeom prst="rect">
            <a:avLst/>
          </a:prstGeom>
        </p:spPr>
        <p:txBody>
          <a:bodyPr vert="horz" wrap="square" lIns="0" tIns="17780" rIns="0" bIns="0" rtlCol="0">
            <a:spAutoFit/>
          </a:bodyPr>
          <a:lstStyle/>
          <a:p>
            <a:pPr marL="50799">
              <a:spcBef>
                <a:spcPts val="140"/>
              </a:spcBef>
            </a:pPr>
            <a:r>
              <a:rPr sz="2100" b="1" spc="-9" baseline="2645" dirty="0">
                <a:latin typeface="Calibri"/>
                <a:cs typeface="Calibri"/>
              </a:rPr>
              <a:t>BrLT</a:t>
            </a:r>
            <a:r>
              <a:rPr sz="2100" b="1" spc="209" baseline="2645" dirty="0">
                <a:latin typeface="Calibri"/>
                <a:cs typeface="Calibri"/>
              </a:rPr>
              <a:t> </a:t>
            </a:r>
            <a:r>
              <a:rPr sz="2000" b="1" spc="-9" baseline="16666" dirty="0">
                <a:latin typeface="Calibri"/>
                <a:cs typeface="Calibri"/>
              </a:rPr>
              <a:t>Bsel</a:t>
            </a:r>
            <a:r>
              <a:rPr sz="2000" b="1" spc="239" baseline="16666" dirty="0">
                <a:latin typeface="Calibri"/>
                <a:cs typeface="Calibri"/>
              </a:rPr>
              <a:t> </a:t>
            </a:r>
            <a:r>
              <a:rPr sz="2000" b="1" spc="-9" baseline="16666" dirty="0">
                <a:latin typeface="Calibri"/>
                <a:cs typeface="Calibri"/>
              </a:rPr>
              <a:t>Asel</a:t>
            </a:r>
            <a:r>
              <a:rPr sz="2000" b="1" spc="329" baseline="16666" dirty="0">
                <a:latin typeface="Calibri"/>
                <a:cs typeface="Calibri"/>
              </a:rPr>
              <a:t> </a:t>
            </a:r>
            <a:r>
              <a:rPr sz="1333" b="1" spc="-13" dirty="0">
                <a:latin typeface="Calibri"/>
                <a:cs typeface="Calibri"/>
              </a:rPr>
              <a:t>ALUSel</a:t>
            </a:r>
            <a:endParaRPr sz="1333">
              <a:latin typeface="Calibri"/>
              <a:cs typeface="Calibri"/>
            </a:endParaRPr>
          </a:p>
        </p:txBody>
      </p:sp>
      <p:sp>
        <p:nvSpPr>
          <p:cNvPr id="189" name="object 189"/>
          <p:cNvSpPr txBox="1"/>
          <p:nvPr/>
        </p:nvSpPr>
        <p:spPr>
          <a:xfrm>
            <a:off x="7591078" y="5377986"/>
            <a:ext cx="494453" cy="221428"/>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=1</a:t>
            </a:r>
            <a:r>
              <a:rPr sz="1333" b="1" spc="553" dirty="0">
                <a:latin typeface="Calibri"/>
                <a:cs typeface="Calibri"/>
              </a:rPr>
              <a:t> </a:t>
            </a:r>
            <a:r>
              <a:rPr sz="2000" b="1" spc="-20" baseline="2777" dirty="0">
                <a:latin typeface="Calibri"/>
                <a:cs typeface="Calibri"/>
              </a:rPr>
              <a:t>=1</a:t>
            </a:r>
            <a:endParaRPr sz="2000" baseline="2777">
              <a:latin typeface="Calibri"/>
              <a:cs typeface="Calibri"/>
            </a:endParaRPr>
          </a:p>
        </p:txBody>
      </p:sp>
      <p:pic>
        <p:nvPicPr>
          <p:cNvPr id="190" name="object 190"/>
          <p:cNvPicPr/>
          <p:nvPr/>
        </p:nvPicPr>
        <p:blipFill>
          <a:blip r:embed="rId3" cstate="print"/>
          <a:stretch>
            <a:fillRect/>
          </a:stretch>
        </p:blipFill>
        <p:spPr>
          <a:xfrm>
            <a:off x="9007976" y="4134993"/>
            <a:ext cx="280415" cy="1150111"/>
          </a:xfrm>
          <a:prstGeom prst="rect">
            <a:avLst/>
          </a:prstGeom>
        </p:spPr>
      </p:pic>
      <p:grpSp>
        <p:nvGrpSpPr>
          <p:cNvPr id="191" name="object 191"/>
          <p:cNvGrpSpPr/>
          <p:nvPr/>
        </p:nvGrpSpPr>
        <p:grpSpPr>
          <a:xfrm>
            <a:off x="1440807" y="1034161"/>
            <a:ext cx="7454053" cy="4269740"/>
            <a:chOff x="2378964" y="966216"/>
            <a:chExt cx="5590540" cy="3202305"/>
          </a:xfrm>
        </p:grpSpPr>
        <p:pic>
          <p:nvPicPr>
            <p:cNvPr id="192" name="object 192"/>
            <p:cNvPicPr/>
            <p:nvPr/>
          </p:nvPicPr>
          <p:blipFill>
            <a:blip r:embed="rId4" cstate="print"/>
            <a:stretch>
              <a:fillRect/>
            </a:stretch>
          </p:blipFill>
          <p:spPr>
            <a:xfrm>
              <a:off x="2523744" y="1063752"/>
              <a:ext cx="1885187" cy="1469135"/>
            </a:xfrm>
            <a:prstGeom prst="rect">
              <a:avLst/>
            </a:prstGeom>
          </p:spPr>
        </p:pic>
        <p:pic>
          <p:nvPicPr>
            <p:cNvPr id="193" name="object 193"/>
            <p:cNvPicPr/>
            <p:nvPr/>
          </p:nvPicPr>
          <p:blipFill>
            <a:blip r:embed="rId5" cstate="print"/>
            <a:stretch>
              <a:fillRect/>
            </a:stretch>
          </p:blipFill>
          <p:spPr>
            <a:xfrm>
              <a:off x="3285744" y="2339340"/>
              <a:ext cx="352043" cy="210311"/>
            </a:xfrm>
            <a:prstGeom prst="rect">
              <a:avLst/>
            </a:prstGeom>
          </p:spPr>
        </p:pic>
        <p:pic>
          <p:nvPicPr>
            <p:cNvPr id="194" name="object 194"/>
            <p:cNvPicPr/>
            <p:nvPr/>
          </p:nvPicPr>
          <p:blipFill>
            <a:blip r:embed="rId6" cstate="print"/>
            <a:stretch>
              <a:fillRect/>
            </a:stretch>
          </p:blipFill>
          <p:spPr>
            <a:xfrm>
              <a:off x="4085844" y="2467355"/>
              <a:ext cx="368807" cy="210311"/>
            </a:xfrm>
            <a:prstGeom prst="rect">
              <a:avLst/>
            </a:prstGeom>
          </p:spPr>
        </p:pic>
        <p:pic>
          <p:nvPicPr>
            <p:cNvPr id="195" name="object 195"/>
            <p:cNvPicPr/>
            <p:nvPr/>
          </p:nvPicPr>
          <p:blipFill>
            <a:blip r:embed="rId7" cstate="print"/>
            <a:stretch>
              <a:fillRect/>
            </a:stretch>
          </p:blipFill>
          <p:spPr>
            <a:xfrm>
              <a:off x="4253484" y="2464308"/>
              <a:ext cx="1068323" cy="210311"/>
            </a:xfrm>
            <a:prstGeom prst="rect">
              <a:avLst/>
            </a:prstGeom>
          </p:spPr>
        </p:pic>
        <p:pic>
          <p:nvPicPr>
            <p:cNvPr id="196" name="object 196"/>
            <p:cNvPicPr/>
            <p:nvPr/>
          </p:nvPicPr>
          <p:blipFill>
            <a:blip r:embed="rId8" cstate="print"/>
            <a:stretch>
              <a:fillRect/>
            </a:stretch>
          </p:blipFill>
          <p:spPr>
            <a:xfrm>
              <a:off x="4267200" y="2238756"/>
              <a:ext cx="1066799" cy="210311"/>
            </a:xfrm>
            <a:prstGeom prst="rect">
              <a:avLst/>
            </a:prstGeom>
          </p:spPr>
        </p:pic>
        <p:pic>
          <p:nvPicPr>
            <p:cNvPr id="197" name="object 197"/>
            <p:cNvPicPr/>
            <p:nvPr/>
          </p:nvPicPr>
          <p:blipFill>
            <a:blip r:embed="rId9" cstate="print"/>
            <a:stretch>
              <a:fillRect/>
            </a:stretch>
          </p:blipFill>
          <p:spPr>
            <a:xfrm>
              <a:off x="4273296" y="2647188"/>
              <a:ext cx="1068323" cy="210311"/>
            </a:xfrm>
            <a:prstGeom prst="rect">
              <a:avLst/>
            </a:prstGeom>
          </p:spPr>
        </p:pic>
        <p:pic>
          <p:nvPicPr>
            <p:cNvPr id="198" name="object 198"/>
            <p:cNvPicPr/>
            <p:nvPr/>
          </p:nvPicPr>
          <p:blipFill>
            <a:blip r:embed="rId10" cstate="print"/>
            <a:stretch>
              <a:fillRect/>
            </a:stretch>
          </p:blipFill>
          <p:spPr>
            <a:xfrm>
              <a:off x="4241292" y="2266188"/>
              <a:ext cx="210311" cy="1859279"/>
            </a:xfrm>
            <a:prstGeom prst="rect">
              <a:avLst/>
            </a:prstGeom>
          </p:spPr>
        </p:pic>
        <p:pic>
          <p:nvPicPr>
            <p:cNvPr id="199" name="object 199"/>
            <p:cNvPicPr/>
            <p:nvPr/>
          </p:nvPicPr>
          <p:blipFill>
            <a:blip r:embed="rId11" cstate="print"/>
            <a:stretch>
              <a:fillRect/>
            </a:stretch>
          </p:blipFill>
          <p:spPr>
            <a:xfrm>
              <a:off x="4261104" y="3480816"/>
              <a:ext cx="571499" cy="210311"/>
            </a:xfrm>
            <a:prstGeom prst="rect">
              <a:avLst/>
            </a:prstGeom>
          </p:spPr>
        </p:pic>
        <p:pic>
          <p:nvPicPr>
            <p:cNvPr id="200" name="object 200"/>
            <p:cNvPicPr/>
            <p:nvPr/>
          </p:nvPicPr>
          <p:blipFill>
            <a:blip r:embed="rId12" cstate="print"/>
            <a:stretch>
              <a:fillRect/>
            </a:stretch>
          </p:blipFill>
          <p:spPr>
            <a:xfrm>
              <a:off x="4890516" y="3767327"/>
              <a:ext cx="210311" cy="365759"/>
            </a:xfrm>
            <a:prstGeom prst="rect">
              <a:avLst/>
            </a:prstGeom>
          </p:spPr>
        </p:pic>
        <p:pic>
          <p:nvPicPr>
            <p:cNvPr id="201" name="object 201"/>
            <p:cNvPicPr/>
            <p:nvPr/>
          </p:nvPicPr>
          <p:blipFill>
            <a:blip r:embed="rId13" cstate="print"/>
            <a:stretch>
              <a:fillRect/>
            </a:stretch>
          </p:blipFill>
          <p:spPr>
            <a:xfrm>
              <a:off x="5434584" y="3144012"/>
              <a:ext cx="210311" cy="996695"/>
            </a:xfrm>
            <a:prstGeom prst="rect">
              <a:avLst/>
            </a:prstGeom>
          </p:spPr>
        </p:pic>
        <p:pic>
          <p:nvPicPr>
            <p:cNvPr id="202" name="object 202"/>
            <p:cNvPicPr/>
            <p:nvPr/>
          </p:nvPicPr>
          <p:blipFill>
            <a:blip r:embed="rId14" cstate="print"/>
            <a:stretch>
              <a:fillRect/>
            </a:stretch>
          </p:blipFill>
          <p:spPr>
            <a:xfrm>
              <a:off x="6361176" y="2936748"/>
              <a:ext cx="210311" cy="1207007"/>
            </a:xfrm>
            <a:prstGeom prst="rect">
              <a:avLst/>
            </a:prstGeom>
          </p:spPr>
        </p:pic>
        <p:pic>
          <p:nvPicPr>
            <p:cNvPr id="203" name="object 203"/>
            <p:cNvPicPr/>
            <p:nvPr/>
          </p:nvPicPr>
          <p:blipFill>
            <a:blip r:embed="rId15" cstate="print"/>
            <a:stretch>
              <a:fillRect/>
            </a:stretch>
          </p:blipFill>
          <p:spPr>
            <a:xfrm>
              <a:off x="7046976" y="3128772"/>
              <a:ext cx="210311" cy="1011935"/>
            </a:xfrm>
            <a:prstGeom prst="rect">
              <a:avLst/>
            </a:prstGeom>
          </p:spPr>
        </p:pic>
        <p:pic>
          <p:nvPicPr>
            <p:cNvPr id="204" name="object 204"/>
            <p:cNvPicPr/>
            <p:nvPr/>
          </p:nvPicPr>
          <p:blipFill>
            <a:blip r:embed="rId16" cstate="print"/>
            <a:stretch>
              <a:fillRect/>
            </a:stretch>
          </p:blipFill>
          <p:spPr>
            <a:xfrm>
              <a:off x="5193792" y="3029724"/>
              <a:ext cx="1950719" cy="670547"/>
            </a:xfrm>
            <a:prstGeom prst="rect">
              <a:avLst/>
            </a:prstGeom>
          </p:spPr>
        </p:pic>
        <p:pic>
          <p:nvPicPr>
            <p:cNvPr id="205" name="object 205"/>
            <p:cNvPicPr/>
            <p:nvPr/>
          </p:nvPicPr>
          <p:blipFill>
            <a:blip r:embed="rId17" cstate="print"/>
            <a:stretch>
              <a:fillRect/>
            </a:stretch>
          </p:blipFill>
          <p:spPr>
            <a:xfrm>
              <a:off x="6039611" y="2378963"/>
              <a:ext cx="451103" cy="286511"/>
            </a:xfrm>
            <a:prstGeom prst="rect">
              <a:avLst/>
            </a:prstGeom>
          </p:spPr>
        </p:pic>
        <p:pic>
          <p:nvPicPr>
            <p:cNvPr id="206" name="object 206"/>
            <p:cNvPicPr/>
            <p:nvPr/>
          </p:nvPicPr>
          <p:blipFill>
            <a:blip r:embed="rId18" cstate="print"/>
            <a:stretch>
              <a:fillRect/>
            </a:stretch>
          </p:blipFill>
          <p:spPr>
            <a:xfrm>
              <a:off x="6039611" y="2744723"/>
              <a:ext cx="451103" cy="286511"/>
            </a:xfrm>
            <a:prstGeom prst="rect">
              <a:avLst/>
            </a:prstGeom>
          </p:spPr>
        </p:pic>
        <p:pic>
          <p:nvPicPr>
            <p:cNvPr id="207" name="object 207"/>
            <p:cNvPicPr/>
            <p:nvPr/>
          </p:nvPicPr>
          <p:blipFill>
            <a:blip r:embed="rId19" cstate="print"/>
            <a:stretch>
              <a:fillRect/>
            </a:stretch>
          </p:blipFill>
          <p:spPr>
            <a:xfrm>
              <a:off x="6505955" y="2901696"/>
              <a:ext cx="210310" cy="1231391"/>
            </a:xfrm>
            <a:prstGeom prst="rect">
              <a:avLst/>
            </a:prstGeom>
          </p:spPr>
        </p:pic>
        <p:pic>
          <p:nvPicPr>
            <p:cNvPr id="208" name="object 208"/>
            <p:cNvPicPr/>
            <p:nvPr/>
          </p:nvPicPr>
          <p:blipFill>
            <a:blip r:embed="rId20" cstate="print"/>
            <a:stretch>
              <a:fillRect/>
            </a:stretch>
          </p:blipFill>
          <p:spPr>
            <a:xfrm>
              <a:off x="6620255" y="2852927"/>
              <a:ext cx="210311" cy="1287779"/>
            </a:xfrm>
            <a:prstGeom prst="rect">
              <a:avLst/>
            </a:prstGeom>
          </p:spPr>
        </p:pic>
        <p:pic>
          <p:nvPicPr>
            <p:cNvPr id="209" name="object 209"/>
            <p:cNvPicPr/>
            <p:nvPr/>
          </p:nvPicPr>
          <p:blipFill>
            <a:blip r:embed="rId21" cstate="print"/>
            <a:stretch>
              <a:fillRect/>
            </a:stretch>
          </p:blipFill>
          <p:spPr>
            <a:xfrm>
              <a:off x="7019544" y="2578608"/>
              <a:ext cx="420622" cy="1589531"/>
            </a:xfrm>
            <a:prstGeom prst="rect">
              <a:avLst/>
            </a:prstGeom>
          </p:spPr>
        </p:pic>
        <p:pic>
          <p:nvPicPr>
            <p:cNvPr id="210" name="object 210"/>
            <p:cNvPicPr/>
            <p:nvPr/>
          </p:nvPicPr>
          <p:blipFill>
            <a:blip r:embed="rId22" cstate="print"/>
            <a:stretch>
              <a:fillRect/>
            </a:stretch>
          </p:blipFill>
          <p:spPr>
            <a:xfrm>
              <a:off x="3404616" y="1519428"/>
              <a:ext cx="3707891" cy="972311"/>
            </a:xfrm>
            <a:prstGeom prst="rect">
              <a:avLst/>
            </a:prstGeom>
          </p:spPr>
        </p:pic>
        <p:pic>
          <p:nvPicPr>
            <p:cNvPr id="211" name="object 211"/>
            <p:cNvPicPr/>
            <p:nvPr/>
          </p:nvPicPr>
          <p:blipFill>
            <a:blip r:embed="rId23" cstate="print"/>
            <a:stretch>
              <a:fillRect/>
            </a:stretch>
          </p:blipFill>
          <p:spPr>
            <a:xfrm>
              <a:off x="6929628" y="2252472"/>
              <a:ext cx="531875" cy="399287"/>
            </a:xfrm>
            <a:prstGeom prst="rect">
              <a:avLst/>
            </a:prstGeom>
          </p:spPr>
        </p:pic>
        <p:pic>
          <p:nvPicPr>
            <p:cNvPr id="212" name="object 212"/>
            <p:cNvPicPr/>
            <p:nvPr/>
          </p:nvPicPr>
          <p:blipFill>
            <a:blip r:embed="rId24" cstate="print"/>
            <a:stretch>
              <a:fillRect/>
            </a:stretch>
          </p:blipFill>
          <p:spPr>
            <a:xfrm>
              <a:off x="7495031" y="2919983"/>
              <a:ext cx="210311" cy="1216151"/>
            </a:xfrm>
            <a:prstGeom prst="rect">
              <a:avLst/>
            </a:prstGeom>
          </p:spPr>
        </p:pic>
        <p:pic>
          <p:nvPicPr>
            <p:cNvPr id="213" name="object 213"/>
            <p:cNvPicPr/>
            <p:nvPr/>
          </p:nvPicPr>
          <p:blipFill>
            <a:blip r:embed="rId25" cstate="print"/>
            <a:stretch>
              <a:fillRect/>
            </a:stretch>
          </p:blipFill>
          <p:spPr>
            <a:xfrm>
              <a:off x="6937248" y="2859023"/>
              <a:ext cx="534923" cy="409955"/>
            </a:xfrm>
            <a:prstGeom prst="rect">
              <a:avLst/>
            </a:prstGeom>
          </p:spPr>
        </p:pic>
        <p:pic>
          <p:nvPicPr>
            <p:cNvPr id="214" name="object 214"/>
            <p:cNvPicPr/>
            <p:nvPr/>
          </p:nvPicPr>
          <p:blipFill>
            <a:blip r:embed="rId26" cstate="print"/>
            <a:stretch>
              <a:fillRect/>
            </a:stretch>
          </p:blipFill>
          <p:spPr>
            <a:xfrm>
              <a:off x="2378964" y="966216"/>
              <a:ext cx="5590031" cy="1937003"/>
            </a:xfrm>
            <a:prstGeom prst="rect">
              <a:avLst/>
            </a:prstGeom>
          </p:spPr>
        </p:pic>
        <p:pic>
          <p:nvPicPr>
            <p:cNvPr id="215" name="object 215"/>
            <p:cNvPicPr/>
            <p:nvPr/>
          </p:nvPicPr>
          <p:blipFill>
            <a:blip r:embed="rId27" cstate="print"/>
            <a:stretch>
              <a:fillRect/>
            </a:stretch>
          </p:blipFill>
          <p:spPr>
            <a:xfrm>
              <a:off x="2859024" y="2482596"/>
              <a:ext cx="210311" cy="1656587"/>
            </a:xfrm>
            <a:prstGeom prst="rect">
              <a:avLst/>
            </a:prstGeom>
          </p:spPr>
        </p:pic>
        <p:pic>
          <p:nvPicPr>
            <p:cNvPr id="216" name="object 216"/>
            <p:cNvPicPr/>
            <p:nvPr/>
          </p:nvPicPr>
          <p:blipFill>
            <a:blip r:embed="rId28" cstate="print"/>
            <a:stretch>
              <a:fillRect/>
            </a:stretch>
          </p:blipFill>
          <p:spPr>
            <a:xfrm>
              <a:off x="2959608" y="2266188"/>
              <a:ext cx="298703" cy="210311"/>
            </a:xfrm>
            <a:prstGeom prst="rect">
              <a:avLst/>
            </a:prstGeom>
          </p:spPr>
        </p:pic>
      </p:grpSp>
      <p:pic>
        <p:nvPicPr>
          <p:cNvPr id="217" name="object 217"/>
          <p:cNvPicPr/>
          <p:nvPr/>
        </p:nvPicPr>
        <p:blipFill>
          <a:blip r:embed="rId29" cstate="print"/>
          <a:stretch>
            <a:fillRect/>
          </a:stretch>
        </p:blipFill>
        <p:spPr>
          <a:xfrm>
            <a:off x="9940663" y="3001137"/>
            <a:ext cx="280413" cy="2269743"/>
          </a:xfrm>
          <a:prstGeom prst="rect">
            <a:avLst/>
          </a:prstGeom>
        </p:spPr>
      </p:pic>
      <p:sp>
        <p:nvSpPr>
          <p:cNvPr id="218" name="object 218"/>
          <p:cNvSpPr txBox="1"/>
          <p:nvPr/>
        </p:nvSpPr>
        <p:spPr>
          <a:xfrm>
            <a:off x="5128731" y="6611205"/>
            <a:ext cx="102954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67" dirty="0">
                <a:latin typeface="Trebuchet MS"/>
                <a:cs typeface="Trebuchet MS"/>
              </a:rPr>
              <a:t>(58)</a:t>
            </a:r>
            <a:endParaRPr sz="1467">
              <a:latin typeface="Trebuchet MS"/>
              <a:cs typeface="Trebuchet MS"/>
            </a:endParaRPr>
          </a:p>
        </p:txBody>
      </p:sp>
      <p:sp>
        <p:nvSpPr>
          <p:cNvPr id="219" name="Date Placeholder 218">
            <a:extLst>
              <a:ext uri="{FF2B5EF4-FFF2-40B4-BE49-F238E27FC236}">
                <a16:creationId xmlns:a16="http://schemas.microsoft.com/office/drawing/2014/main" id="{9DBC89A6-784A-46BE-ACD6-967B3123DC3B}"/>
              </a:ext>
            </a:extLst>
          </p:cNvPr>
          <p:cNvSpPr>
            <a:spLocks noGrp="1"/>
          </p:cNvSpPr>
          <p:nvPr>
            <p:ph type="dt" sz="half" idx="10"/>
          </p:nvPr>
        </p:nvSpPr>
        <p:spPr/>
        <p:txBody>
          <a:bodyPr/>
          <a:lstStyle/>
          <a:p>
            <a:fld id="{6A2DC313-CD7F-4506-9587-39185A95F027}" type="datetime1">
              <a:rPr lang="en-US" smtClean="0"/>
              <a:t>5/11/2024</a:t>
            </a:fld>
            <a:endParaRPr lang="en-US"/>
          </a:p>
        </p:txBody>
      </p:sp>
      <p:sp>
        <p:nvSpPr>
          <p:cNvPr id="220" name="Slide Number Placeholder 219">
            <a:extLst>
              <a:ext uri="{FF2B5EF4-FFF2-40B4-BE49-F238E27FC236}">
                <a16:creationId xmlns:a16="http://schemas.microsoft.com/office/drawing/2014/main" id="{07802DE3-E447-4F80-9149-649821D5EE02}"/>
              </a:ext>
            </a:extLst>
          </p:cNvPr>
          <p:cNvSpPr>
            <a:spLocks noGrp="1"/>
          </p:cNvSpPr>
          <p:nvPr>
            <p:ph type="sldNum" sz="quarter" idx="12"/>
          </p:nvPr>
        </p:nvSpPr>
        <p:spPr/>
        <p:txBody>
          <a:bodyPr/>
          <a:lstStyle/>
          <a:p>
            <a:fld id="{AB6352F2-FB44-4DA6-821F-C2F4E454E2C0}" type="slidenum">
              <a:rPr lang="en-US" smtClean="0"/>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965" y="156170"/>
            <a:ext cx="11077985" cy="695062"/>
          </a:xfrm>
          <a:prstGeom prst="rect">
            <a:avLst/>
          </a:prstGeom>
        </p:spPr>
        <p:txBody>
          <a:bodyPr vert="horz" wrap="square" lIns="0" tIns="17780" rIns="0" bIns="0" rtlCol="0" anchor="ctr">
            <a:spAutoFit/>
          </a:bodyPr>
          <a:lstStyle/>
          <a:p>
            <a:pPr marL="16933">
              <a:lnSpc>
                <a:spcPct val="100000"/>
              </a:lnSpc>
              <a:spcBef>
                <a:spcPts val="140"/>
              </a:spcBef>
            </a:pPr>
            <a:r>
              <a:rPr b="1" spc="339" dirty="0"/>
              <a:t>Need to Implement All RV32I Instructions</a:t>
            </a:r>
          </a:p>
        </p:txBody>
      </p:sp>
      <p:pic>
        <p:nvPicPr>
          <p:cNvPr id="3" name="object 3"/>
          <p:cNvPicPr/>
          <p:nvPr/>
        </p:nvPicPr>
        <p:blipFill>
          <a:blip r:embed="rId2" cstate="print"/>
          <a:stretch>
            <a:fillRect/>
          </a:stretch>
        </p:blipFill>
        <p:spPr>
          <a:xfrm>
            <a:off x="9623552" y="3023615"/>
            <a:ext cx="2493264" cy="1601079"/>
          </a:xfrm>
          <a:prstGeom prst="rect">
            <a:avLst/>
          </a:prstGeom>
        </p:spPr>
      </p:pic>
      <p:pic>
        <p:nvPicPr>
          <p:cNvPr id="4" name="object 4"/>
          <p:cNvPicPr/>
          <p:nvPr/>
        </p:nvPicPr>
        <p:blipFill>
          <a:blip r:embed="rId3" cstate="print"/>
          <a:stretch>
            <a:fillRect/>
          </a:stretch>
        </p:blipFill>
        <p:spPr>
          <a:xfrm>
            <a:off x="6201665" y="5711953"/>
            <a:ext cx="2531871" cy="703071"/>
          </a:xfrm>
          <a:prstGeom prst="rect">
            <a:avLst/>
          </a:prstGeom>
        </p:spPr>
      </p:pic>
      <p:graphicFrame>
        <p:nvGraphicFramePr>
          <p:cNvPr id="5" name="object 5"/>
          <p:cNvGraphicFramePr>
            <a:graphicFrameLocks noGrp="1"/>
          </p:cNvGraphicFramePr>
          <p:nvPr/>
        </p:nvGraphicFramePr>
        <p:xfrm>
          <a:off x="3078087" y="942954"/>
          <a:ext cx="6452446" cy="5380348"/>
        </p:xfrm>
        <a:graphic>
          <a:graphicData uri="http://schemas.openxmlformats.org/drawingml/2006/table">
            <a:tbl>
              <a:tblPr firstRow="1" bandRow="1">
                <a:tableStyleId>{2D5ABB26-0587-4C30-8999-92F81FD0307C}</a:tableStyleId>
              </a:tblPr>
              <a:tblGrid>
                <a:gridCol w="1423247">
                  <a:extLst>
                    <a:ext uri="{9D8B030D-6E8A-4147-A177-3AD203B41FA5}">
                      <a16:colId xmlns:a16="http://schemas.microsoft.com/office/drawing/2014/main" val="20000"/>
                    </a:ext>
                  </a:extLst>
                </a:gridCol>
                <a:gridCol w="327660">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gridCol w="1463040">
                  <a:extLst>
                    <a:ext uri="{9D8B030D-6E8A-4147-A177-3AD203B41FA5}">
                      <a16:colId xmlns:a16="http://schemas.microsoft.com/office/drawing/2014/main" val="20003"/>
                    </a:ext>
                  </a:extLst>
                </a:gridCol>
                <a:gridCol w="367452">
                  <a:extLst>
                    <a:ext uri="{9D8B030D-6E8A-4147-A177-3AD203B41FA5}">
                      <a16:colId xmlns:a16="http://schemas.microsoft.com/office/drawing/2014/main" val="20004"/>
                    </a:ext>
                  </a:extLst>
                </a:gridCol>
                <a:gridCol w="1410547">
                  <a:extLst>
                    <a:ext uri="{9D8B030D-6E8A-4147-A177-3AD203B41FA5}">
                      <a16:colId xmlns:a16="http://schemas.microsoft.com/office/drawing/2014/main" val="20005"/>
                    </a:ext>
                  </a:extLst>
                </a:gridCol>
              </a:tblGrid>
              <a:tr h="516957">
                <a:tc gridSpan="6">
                  <a:txBody>
                    <a:bodyPr/>
                    <a:lstStyle/>
                    <a:p>
                      <a:pPr>
                        <a:lnSpc>
                          <a:spcPct val="100000"/>
                        </a:lnSpc>
                        <a:spcBef>
                          <a:spcPts val="475"/>
                        </a:spcBef>
                        <a:tabLst>
                          <a:tab pos="2146300" algn="l"/>
                        </a:tabLst>
                      </a:pPr>
                      <a:r>
                        <a:rPr sz="2100" spc="-5" dirty="0">
                          <a:latin typeface="Gill Sans MT"/>
                          <a:cs typeface="Gill Sans MT"/>
                        </a:rPr>
                        <a:t>Open	</a:t>
                      </a:r>
                      <a:r>
                        <a:rPr sz="2100" spc="35" dirty="0">
                          <a:latin typeface="Gill Sans MT"/>
                          <a:cs typeface="Gill Sans MT"/>
                        </a:rPr>
                        <a:t>Reference</a:t>
                      </a:r>
                      <a:r>
                        <a:rPr sz="2100" spc="-35" dirty="0">
                          <a:latin typeface="Gill Sans MT"/>
                          <a:cs typeface="Gill Sans MT"/>
                        </a:rPr>
                        <a:t> </a:t>
                      </a:r>
                      <a:r>
                        <a:rPr sz="2100" spc="-15" dirty="0">
                          <a:latin typeface="Gill Sans MT"/>
                          <a:cs typeface="Gill Sans MT"/>
                        </a:rPr>
                        <a:t>Card</a:t>
                      </a:r>
                      <a:endParaRPr sz="2100">
                        <a:latin typeface="Gill Sans MT"/>
                        <a:cs typeface="Gill Sans MT"/>
                      </a:endParaRPr>
                    </a:p>
                  </a:txBody>
                  <a:tcPr marL="0" marR="0" marT="804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88887">
                <a:tc gridSpan="5">
                  <a:txBody>
                    <a:bodyPr/>
                    <a:lstStyle/>
                    <a:p>
                      <a:pPr marL="1096010">
                        <a:lnSpc>
                          <a:spcPts val="1015"/>
                        </a:lnSpc>
                      </a:pPr>
                      <a:r>
                        <a:rPr sz="1200" dirty="0">
                          <a:latin typeface="Gill Sans MT"/>
                          <a:cs typeface="Gill Sans MT"/>
                        </a:rPr>
                        <a:t>Base</a:t>
                      </a:r>
                      <a:r>
                        <a:rPr sz="1200" spc="-45" dirty="0">
                          <a:latin typeface="Gill Sans MT"/>
                          <a:cs typeface="Gill Sans MT"/>
                        </a:rPr>
                        <a:t> </a:t>
                      </a:r>
                      <a:r>
                        <a:rPr sz="1200" spc="-10" dirty="0">
                          <a:latin typeface="Gill Sans MT"/>
                          <a:cs typeface="Gill Sans MT"/>
                        </a:rPr>
                        <a:t>I</a:t>
                      </a:r>
                      <a:r>
                        <a:rPr sz="1200" dirty="0">
                          <a:latin typeface="Gill Sans MT"/>
                          <a:cs typeface="Gill Sans MT"/>
                        </a:rPr>
                        <a:t>n</a:t>
                      </a:r>
                      <a:r>
                        <a:rPr sz="1200" spc="5" dirty="0">
                          <a:latin typeface="Gill Sans MT"/>
                          <a:cs typeface="Gill Sans MT"/>
                        </a:rPr>
                        <a:t>t</a:t>
                      </a:r>
                      <a:r>
                        <a:rPr sz="1200" dirty="0">
                          <a:latin typeface="Gill Sans MT"/>
                          <a:cs typeface="Gill Sans MT"/>
                        </a:rPr>
                        <a:t>e</a:t>
                      </a:r>
                      <a:r>
                        <a:rPr sz="1200" spc="-5" dirty="0">
                          <a:latin typeface="Gill Sans MT"/>
                          <a:cs typeface="Gill Sans MT"/>
                        </a:rPr>
                        <a:t>g</a:t>
                      </a:r>
                      <a:r>
                        <a:rPr sz="1200" dirty="0">
                          <a:latin typeface="Gill Sans MT"/>
                          <a:cs typeface="Gill Sans MT"/>
                        </a:rPr>
                        <a:t>er</a:t>
                      </a:r>
                      <a:r>
                        <a:rPr sz="1200" spc="-40" dirty="0">
                          <a:latin typeface="Gill Sans MT"/>
                          <a:cs typeface="Gill Sans MT"/>
                        </a:rPr>
                        <a:t> </a:t>
                      </a:r>
                      <a:r>
                        <a:rPr sz="1200" spc="-10" dirty="0">
                          <a:latin typeface="Gill Sans MT"/>
                          <a:cs typeface="Gill Sans MT"/>
                        </a:rPr>
                        <a:t>I</a:t>
                      </a:r>
                      <a:r>
                        <a:rPr sz="1200" dirty="0">
                          <a:latin typeface="Gill Sans MT"/>
                          <a:cs typeface="Gill Sans MT"/>
                        </a:rPr>
                        <a:t>ns</a:t>
                      </a:r>
                      <a:r>
                        <a:rPr sz="1200" spc="5" dirty="0">
                          <a:latin typeface="Gill Sans MT"/>
                          <a:cs typeface="Gill Sans MT"/>
                        </a:rPr>
                        <a:t>t</a:t>
                      </a:r>
                      <a:r>
                        <a:rPr sz="1200" spc="-5" dirty="0">
                          <a:latin typeface="Gill Sans MT"/>
                          <a:cs typeface="Gill Sans MT"/>
                        </a:rPr>
                        <a:t>r</a:t>
                      </a:r>
                      <a:r>
                        <a:rPr sz="1200" dirty="0">
                          <a:latin typeface="Gill Sans MT"/>
                          <a:cs typeface="Gill Sans MT"/>
                        </a:rPr>
                        <a:t>u</a:t>
                      </a:r>
                      <a:r>
                        <a:rPr sz="1200" spc="-5" dirty="0">
                          <a:latin typeface="Gill Sans MT"/>
                          <a:cs typeface="Gill Sans MT"/>
                        </a:rPr>
                        <a:t>c</a:t>
                      </a:r>
                      <a:r>
                        <a:rPr sz="1200" spc="5" dirty="0">
                          <a:latin typeface="Gill Sans MT"/>
                          <a:cs typeface="Gill Sans MT"/>
                        </a:rPr>
                        <a:t>t</a:t>
                      </a:r>
                      <a:r>
                        <a:rPr sz="1200" spc="-5" dirty="0">
                          <a:latin typeface="Gill Sans MT"/>
                          <a:cs typeface="Gill Sans MT"/>
                        </a:rPr>
                        <a:t>i</a:t>
                      </a:r>
                      <a:r>
                        <a:rPr sz="1200" spc="-10" dirty="0">
                          <a:latin typeface="Gill Sans MT"/>
                          <a:cs typeface="Gill Sans MT"/>
                        </a:rPr>
                        <a:t>o</a:t>
                      </a:r>
                      <a:r>
                        <a:rPr sz="1200" dirty="0">
                          <a:latin typeface="Gill Sans MT"/>
                          <a:cs typeface="Gill Sans MT"/>
                        </a:rPr>
                        <a:t>ns:</a:t>
                      </a:r>
                      <a:r>
                        <a:rPr sz="1200" spc="-50" dirty="0">
                          <a:latin typeface="Gill Sans MT"/>
                          <a:cs typeface="Gill Sans MT"/>
                        </a:rPr>
                        <a:t> </a:t>
                      </a:r>
                      <a:r>
                        <a:rPr sz="1200" dirty="0">
                          <a:latin typeface="Gill Sans MT"/>
                          <a:cs typeface="Gill Sans MT"/>
                        </a:rPr>
                        <a:t>RV</a:t>
                      </a:r>
                      <a:r>
                        <a:rPr sz="1200" spc="-10" dirty="0">
                          <a:latin typeface="Gill Sans MT"/>
                          <a:cs typeface="Gill Sans MT"/>
                        </a:rPr>
                        <a:t>3</a:t>
                      </a:r>
                      <a:r>
                        <a:rPr sz="1200" dirty="0">
                          <a:latin typeface="Gill Sans MT"/>
                          <a:cs typeface="Gill Sans MT"/>
                        </a:rPr>
                        <a:t>2I</a:t>
                      </a:r>
                      <a:endParaRPr sz="12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1"/>
                  </a:ext>
                </a:extLst>
              </a:tr>
              <a:tr h="184248">
                <a:tc>
                  <a:txBody>
                    <a:bodyPr/>
                    <a:lstStyle/>
                    <a:p>
                      <a:pPr marR="3175">
                        <a:lnSpc>
                          <a:spcPts val="890"/>
                        </a:lnSpc>
                        <a:spcBef>
                          <a:spcPts val="95"/>
                        </a:spcBef>
                        <a:tabLst>
                          <a:tab pos="555625" algn="l"/>
                        </a:tabLst>
                      </a:pPr>
                      <a:r>
                        <a:rPr sz="1100" spc="15" dirty="0">
                          <a:latin typeface="Gill Sans MT"/>
                          <a:cs typeface="Gill Sans MT"/>
                        </a:rPr>
                        <a:t>Category	</a:t>
                      </a:r>
                      <a:r>
                        <a:rPr sz="900" spc="15" dirty="0">
                          <a:latin typeface="Gill Sans MT"/>
                          <a:cs typeface="Gill Sans MT"/>
                        </a:rPr>
                        <a:t>Name</a:t>
                      </a:r>
                      <a:endParaRPr sz="900">
                        <a:latin typeface="Gill Sans MT"/>
                        <a:cs typeface="Gill Sans MT"/>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95"/>
                        </a:spcBef>
                      </a:pPr>
                      <a:r>
                        <a:rPr sz="1100" spc="20" dirty="0">
                          <a:latin typeface="Gill Sans MT"/>
                          <a:cs typeface="Gill Sans MT"/>
                        </a:rPr>
                        <a:t>Fmt</a:t>
                      </a:r>
                      <a:endParaRPr sz="1100">
                        <a:latin typeface="Gill Sans MT"/>
                        <a:cs typeface="Gill Sans MT"/>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L="302895">
                        <a:lnSpc>
                          <a:spcPts val="890"/>
                        </a:lnSpc>
                        <a:spcBef>
                          <a:spcPts val="95"/>
                        </a:spcBef>
                      </a:pPr>
                      <a:r>
                        <a:rPr sz="1100" spc="-5" dirty="0">
                          <a:latin typeface="Gill Sans MT"/>
                          <a:cs typeface="Gill Sans MT"/>
                        </a:rPr>
                        <a:t>R</a:t>
                      </a:r>
                      <a:r>
                        <a:rPr sz="1100" dirty="0">
                          <a:latin typeface="Gill Sans MT"/>
                          <a:cs typeface="Gill Sans MT"/>
                        </a:rPr>
                        <a:t>V</a:t>
                      </a:r>
                      <a:r>
                        <a:rPr sz="1100" spc="-5" dirty="0">
                          <a:latin typeface="Gill Sans MT"/>
                          <a:cs typeface="Gill Sans MT"/>
                        </a:rPr>
                        <a:t>3</a:t>
                      </a:r>
                      <a:r>
                        <a:rPr sz="1100" dirty="0">
                          <a:latin typeface="Gill Sans MT"/>
                          <a:cs typeface="Gill Sans MT"/>
                        </a:rPr>
                        <a:t>2I</a:t>
                      </a:r>
                      <a:r>
                        <a:rPr sz="1100" spc="-50" dirty="0">
                          <a:latin typeface="Gill Sans MT"/>
                          <a:cs typeface="Gill Sans MT"/>
                        </a:rPr>
                        <a:t> </a:t>
                      </a:r>
                      <a:r>
                        <a:rPr sz="1100" spc="-5" dirty="0">
                          <a:latin typeface="Gill Sans MT"/>
                          <a:cs typeface="Gill Sans MT"/>
                        </a:rPr>
                        <a:t>B</a:t>
                      </a:r>
                      <a:r>
                        <a:rPr sz="1100" spc="5" dirty="0">
                          <a:latin typeface="Gill Sans MT"/>
                          <a:cs typeface="Gill Sans MT"/>
                        </a:rPr>
                        <a:t>a</a:t>
                      </a:r>
                      <a:r>
                        <a:rPr sz="1100" spc="-5" dirty="0">
                          <a:latin typeface="Gill Sans MT"/>
                          <a:cs typeface="Gill Sans MT"/>
                        </a:rPr>
                        <a:t>se</a:t>
                      </a:r>
                      <a:endParaRPr sz="1100">
                        <a:latin typeface="Gill Sans MT"/>
                        <a:cs typeface="Gill Sans MT"/>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ts val="890"/>
                        </a:lnSpc>
                        <a:spcBef>
                          <a:spcPts val="95"/>
                        </a:spcBef>
                      </a:pPr>
                      <a:r>
                        <a:rPr sz="1100" spc="15" dirty="0">
                          <a:latin typeface="Gill Sans MT"/>
                          <a:cs typeface="Gill Sans MT"/>
                        </a:rPr>
                        <a:t>Category  </a:t>
                      </a:r>
                      <a:r>
                        <a:rPr sz="1100" spc="50" dirty="0">
                          <a:latin typeface="Gill Sans MT"/>
                          <a:cs typeface="Gill Sans MT"/>
                        </a:rPr>
                        <a:t> </a:t>
                      </a:r>
                      <a:r>
                        <a:rPr sz="900" spc="15" dirty="0">
                          <a:latin typeface="Gill Sans MT"/>
                          <a:cs typeface="Gill Sans MT"/>
                        </a:rPr>
                        <a:t>Name</a:t>
                      </a:r>
                      <a:endParaRPr sz="900">
                        <a:latin typeface="Gill Sans MT"/>
                        <a:cs typeface="Gill Sans MT"/>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95"/>
                        </a:spcBef>
                      </a:pPr>
                      <a:r>
                        <a:rPr sz="1100" spc="20" dirty="0">
                          <a:latin typeface="Gill Sans MT"/>
                          <a:cs typeface="Gill Sans MT"/>
                        </a:rPr>
                        <a:t>Fmt</a:t>
                      </a:r>
                      <a:endParaRPr sz="1100">
                        <a:latin typeface="Gill Sans MT"/>
                        <a:cs typeface="Gill Sans MT"/>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L="283845">
                        <a:lnSpc>
                          <a:spcPts val="890"/>
                        </a:lnSpc>
                        <a:spcBef>
                          <a:spcPts val="95"/>
                        </a:spcBef>
                      </a:pPr>
                      <a:r>
                        <a:rPr sz="1100" spc="-5" dirty="0">
                          <a:latin typeface="Gill Sans MT"/>
                          <a:cs typeface="Gill Sans MT"/>
                        </a:rPr>
                        <a:t>R</a:t>
                      </a:r>
                      <a:r>
                        <a:rPr sz="1100" dirty="0">
                          <a:latin typeface="Gill Sans MT"/>
                          <a:cs typeface="Gill Sans MT"/>
                        </a:rPr>
                        <a:t>V</a:t>
                      </a:r>
                      <a:r>
                        <a:rPr sz="1100" spc="-5" dirty="0">
                          <a:latin typeface="Gill Sans MT"/>
                          <a:cs typeface="Gill Sans MT"/>
                        </a:rPr>
                        <a:t>3</a:t>
                      </a:r>
                      <a:r>
                        <a:rPr sz="1100" dirty="0">
                          <a:latin typeface="Gill Sans MT"/>
                          <a:cs typeface="Gill Sans MT"/>
                        </a:rPr>
                        <a:t>2I</a:t>
                      </a:r>
                      <a:r>
                        <a:rPr sz="1100" spc="-50" dirty="0">
                          <a:latin typeface="Gill Sans MT"/>
                          <a:cs typeface="Gill Sans MT"/>
                        </a:rPr>
                        <a:t> </a:t>
                      </a:r>
                      <a:r>
                        <a:rPr sz="1100" spc="-5" dirty="0">
                          <a:latin typeface="Gill Sans MT"/>
                          <a:cs typeface="Gill Sans MT"/>
                        </a:rPr>
                        <a:t>B</a:t>
                      </a:r>
                      <a:r>
                        <a:rPr sz="1100" spc="5" dirty="0">
                          <a:latin typeface="Gill Sans MT"/>
                          <a:cs typeface="Gill Sans MT"/>
                        </a:rPr>
                        <a:t>a</a:t>
                      </a:r>
                      <a:r>
                        <a:rPr sz="1100" spc="-5" dirty="0">
                          <a:latin typeface="Gill Sans MT"/>
                          <a:cs typeface="Gill Sans MT"/>
                        </a:rPr>
                        <a:t>se</a:t>
                      </a:r>
                      <a:endParaRPr sz="1100">
                        <a:latin typeface="Gill Sans MT"/>
                        <a:cs typeface="Gill Sans MT"/>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2"/>
                  </a:ext>
                </a:extLst>
              </a:tr>
              <a:tr h="302220">
                <a:tc>
                  <a:txBody>
                    <a:bodyPr/>
                    <a:lstStyle/>
                    <a:p>
                      <a:pPr marR="3175">
                        <a:lnSpc>
                          <a:spcPts val="890"/>
                        </a:lnSpc>
                        <a:spcBef>
                          <a:spcPts val="790"/>
                        </a:spcBef>
                      </a:pPr>
                      <a:r>
                        <a:rPr sz="1100" dirty="0">
                          <a:latin typeface="Gill Sans MT"/>
                          <a:cs typeface="Gill Sans MT"/>
                        </a:rPr>
                        <a:t>Sh</a:t>
                      </a:r>
                      <a:r>
                        <a:rPr sz="1100" spc="-5" dirty="0">
                          <a:latin typeface="Gill Sans MT"/>
                          <a:cs typeface="Gill Sans MT"/>
                        </a:rPr>
                        <a:t>i</a:t>
                      </a:r>
                      <a:r>
                        <a:rPr sz="1100" dirty="0">
                          <a:latin typeface="Gill Sans MT"/>
                          <a:cs typeface="Gill Sans MT"/>
                        </a:rPr>
                        <a:t>fts</a:t>
                      </a:r>
                      <a:r>
                        <a:rPr sz="1100" spc="-45" dirty="0">
                          <a:latin typeface="Gill Sans MT"/>
                          <a:cs typeface="Gill Sans MT"/>
                        </a:rPr>
                        <a:t> </a:t>
                      </a:r>
                      <a:r>
                        <a:rPr sz="900" dirty="0">
                          <a:latin typeface="Gill Sans MT"/>
                          <a:cs typeface="Gill Sans MT"/>
                        </a:rPr>
                        <a:t>Shift</a:t>
                      </a:r>
                      <a:r>
                        <a:rPr sz="900" spc="-10" dirty="0">
                          <a:latin typeface="Gill Sans MT"/>
                          <a:cs typeface="Gill Sans MT"/>
                        </a:rPr>
                        <a:t> </a:t>
                      </a:r>
                      <a:r>
                        <a:rPr sz="900" spc="-5" dirty="0">
                          <a:latin typeface="Gill Sans MT"/>
                          <a:cs typeface="Gill Sans MT"/>
                        </a:rPr>
                        <a:t>L</a:t>
                      </a:r>
                      <a:r>
                        <a:rPr sz="900" dirty="0">
                          <a:latin typeface="Gill Sans MT"/>
                          <a:cs typeface="Gill Sans MT"/>
                        </a:rPr>
                        <a:t>eft</a:t>
                      </a:r>
                      <a:r>
                        <a:rPr sz="900" spc="-25" dirty="0">
                          <a:latin typeface="Gill Sans MT"/>
                          <a:cs typeface="Gill Sans MT"/>
                        </a:rPr>
                        <a:t> </a:t>
                      </a:r>
                      <a:r>
                        <a:rPr sz="900" spc="-5" dirty="0">
                          <a:latin typeface="Gill Sans MT"/>
                          <a:cs typeface="Gill Sans MT"/>
                        </a:rPr>
                        <a:t>L</a:t>
                      </a:r>
                      <a:r>
                        <a:rPr sz="900" spc="5" dirty="0">
                          <a:latin typeface="Gill Sans MT"/>
                          <a:cs typeface="Gill Sans MT"/>
                        </a:rPr>
                        <a:t>o</a:t>
                      </a:r>
                      <a:r>
                        <a:rPr sz="900" dirty="0">
                          <a:latin typeface="Gill Sans MT"/>
                          <a:cs typeface="Gill Sans MT"/>
                        </a:rPr>
                        <a:t>gi</a:t>
                      </a:r>
                      <a:r>
                        <a:rPr sz="900" spc="5" dirty="0">
                          <a:latin typeface="Gill Sans MT"/>
                          <a:cs typeface="Gill Sans MT"/>
                        </a:rPr>
                        <a:t>c</a:t>
                      </a:r>
                      <a:r>
                        <a:rPr sz="900" spc="-10" dirty="0">
                          <a:latin typeface="Gill Sans MT"/>
                          <a:cs typeface="Gill Sans MT"/>
                        </a:rPr>
                        <a:t>a</a:t>
                      </a:r>
                      <a:r>
                        <a:rPr sz="900" dirty="0">
                          <a:latin typeface="Gill Sans MT"/>
                          <a:cs typeface="Gill Sans MT"/>
                        </a:rPr>
                        <a:t>l</a:t>
                      </a:r>
                      <a:endParaRPr sz="900">
                        <a:latin typeface="Gill Sans MT"/>
                        <a:cs typeface="Gill Sans MT"/>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790"/>
                        </a:spcBef>
                      </a:pPr>
                      <a:r>
                        <a:rPr sz="1100" dirty="0">
                          <a:latin typeface="Gill Sans MT"/>
                          <a:cs typeface="Gill Sans MT"/>
                        </a:rPr>
                        <a:t>R</a:t>
                      </a:r>
                      <a:endParaRPr sz="1100">
                        <a:latin typeface="Gill Sans MT"/>
                        <a:cs typeface="Gill Sans MT"/>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765"/>
                        </a:spcBef>
                      </a:pPr>
                      <a:r>
                        <a:rPr sz="1100" spc="-20" dirty="0">
                          <a:latin typeface="Gill Sans MT"/>
                          <a:cs typeface="Gill Sans MT"/>
                        </a:rPr>
                        <a:t>SLL</a:t>
                      </a:r>
                      <a:r>
                        <a:rPr sz="1100" spc="310"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ts val="890"/>
                        </a:lnSpc>
                        <a:spcBef>
                          <a:spcPts val="790"/>
                        </a:spcBef>
                        <a:tabLst>
                          <a:tab pos="481330" algn="l"/>
                        </a:tabLst>
                      </a:pPr>
                      <a:r>
                        <a:rPr sz="1100" spc="20" dirty="0">
                          <a:latin typeface="Gill Sans MT"/>
                          <a:cs typeface="Gill Sans MT"/>
                        </a:rPr>
                        <a:t>Loads	</a:t>
                      </a:r>
                      <a:r>
                        <a:rPr sz="900" spc="5" dirty="0">
                          <a:latin typeface="Gill Sans MT"/>
                          <a:cs typeface="Gill Sans MT"/>
                        </a:rPr>
                        <a:t>Load</a:t>
                      </a:r>
                      <a:r>
                        <a:rPr sz="900" spc="-40" dirty="0">
                          <a:latin typeface="Gill Sans MT"/>
                          <a:cs typeface="Gill Sans MT"/>
                        </a:rPr>
                        <a:t> </a:t>
                      </a:r>
                      <a:r>
                        <a:rPr sz="900" spc="20" dirty="0">
                          <a:latin typeface="Gill Sans MT"/>
                          <a:cs typeface="Gill Sans MT"/>
                        </a:rPr>
                        <a:t>Byte</a:t>
                      </a:r>
                      <a:endParaRPr sz="900">
                        <a:latin typeface="Gill Sans MT"/>
                        <a:cs typeface="Gill Sans MT"/>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790"/>
                        </a:spcBef>
                      </a:pPr>
                      <a:r>
                        <a:rPr sz="1100" dirty="0">
                          <a:latin typeface="Gill Sans MT"/>
                          <a:cs typeface="Gill Sans MT"/>
                        </a:rPr>
                        <a:t>I</a:t>
                      </a:r>
                      <a:endParaRPr sz="1100">
                        <a:latin typeface="Gill Sans MT"/>
                        <a:cs typeface="Gill Sans MT"/>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765"/>
                        </a:spcBef>
                      </a:pPr>
                      <a:r>
                        <a:rPr sz="1100" spc="-30" dirty="0">
                          <a:latin typeface="Gill Sans MT"/>
                          <a:cs typeface="Gill Sans MT"/>
                        </a:rPr>
                        <a:t>LB</a:t>
                      </a:r>
                      <a:r>
                        <a:rPr sz="1100" spc="250"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3"/>
                  </a:ext>
                </a:extLst>
              </a:tr>
              <a:tr h="169005">
                <a:tc>
                  <a:txBody>
                    <a:bodyPr/>
                    <a:lstStyle/>
                    <a:p>
                      <a:pPr algn="r">
                        <a:lnSpc>
                          <a:spcPts val="770"/>
                        </a:lnSpc>
                        <a:spcBef>
                          <a:spcPts val="130"/>
                        </a:spcBef>
                      </a:pPr>
                      <a:r>
                        <a:rPr sz="900" spc="35" dirty="0">
                          <a:latin typeface="Gill Sans MT"/>
                          <a:cs typeface="Gill Sans MT"/>
                        </a:rPr>
                        <a:t>Shift</a:t>
                      </a:r>
                      <a:r>
                        <a:rPr sz="900" spc="-40" dirty="0">
                          <a:latin typeface="Gill Sans MT"/>
                          <a:cs typeface="Gill Sans MT"/>
                        </a:rPr>
                        <a:t> </a:t>
                      </a:r>
                      <a:r>
                        <a:rPr sz="900" spc="10" dirty="0">
                          <a:latin typeface="Gill Sans MT"/>
                          <a:cs typeface="Gill Sans MT"/>
                        </a:rPr>
                        <a:t>Left</a:t>
                      </a:r>
                      <a:r>
                        <a:rPr sz="900" spc="-20" dirty="0">
                          <a:latin typeface="Gill Sans MT"/>
                          <a:cs typeface="Gill Sans MT"/>
                        </a:rPr>
                        <a:t> </a:t>
                      </a:r>
                      <a:r>
                        <a:rPr sz="900" spc="10" dirty="0">
                          <a:latin typeface="Gill Sans MT"/>
                          <a:cs typeface="Gill Sans MT"/>
                        </a:rPr>
                        <a:t>Log.</a:t>
                      </a:r>
                      <a:r>
                        <a:rPr sz="900" spc="-45" dirty="0">
                          <a:latin typeface="Gill Sans MT"/>
                          <a:cs typeface="Gill Sans MT"/>
                        </a:rPr>
                        <a:t> </a:t>
                      </a:r>
                      <a:r>
                        <a:rPr sz="900" spc="20" dirty="0">
                          <a:latin typeface="Gill Sans MT"/>
                          <a:cs typeface="Gill Sans MT"/>
                        </a:rPr>
                        <a:t>Imm.</a:t>
                      </a:r>
                      <a:endParaRPr sz="900">
                        <a:latin typeface="Gill Sans MT"/>
                        <a:cs typeface="Gill Sans MT"/>
                      </a:endParaRPr>
                    </a:p>
                  </a:txBody>
                  <a:tcPr marL="0" marR="0" marT="220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Gill Sans MT"/>
                          <a:cs typeface="Gill Sans MT"/>
                        </a:rPr>
                        <a:t>I</a:t>
                      </a:r>
                      <a:endParaRPr sz="11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15" dirty="0">
                          <a:latin typeface="Gill Sans MT"/>
                          <a:cs typeface="Gill Sans MT"/>
                        </a:rPr>
                        <a:t>SLLI</a:t>
                      </a:r>
                      <a:r>
                        <a:rPr sz="1100" spc="120" dirty="0">
                          <a:latin typeface="Gill Sans MT"/>
                          <a:cs typeface="Gill Sans MT"/>
                        </a:rPr>
                        <a:t> </a:t>
                      </a:r>
                      <a:r>
                        <a:rPr sz="1100" spc="15" dirty="0">
                          <a:latin typeface="Gill Sans MT"/>
                          <a:cs typeface="Gill Sans MT"/>
                        </a:rPr>
                        <a:t>rd,rs1,shamt</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90"/>
                        </a:lnSpc>
                        <a:spcBef>
                          <a:spcPts val="105"/>
                        </a:spcBef>
                      </a:pPr>
                      <a:r>
                        <a:rPr sz="900" spc="5" dirty="0">
                          <a:latin typeface="Gill Sans MT"/>
                          <a:cs typeface="Gill Sans MT"/>
                        </a:rPr>
                        <a:t>Load</a:t>
                      </a:r>
                      <a:r>
                        <a:rPr sz="900" spc="-40" dirty="0">
                          <a:latin typeface="Gill Sans MT"/>
                          <a:cs typeface="Gill Sans MT"/>
                        </a:rPr>
                        <a:t> </a:t>
                      </a:r>
                      <a:r>
                        <a:rPr sz="900" spc="15" dirty="0">
                          <a:latin typeface="Gill Sans MT"/>
                          <a:cs typeface="Gill Sans MT"/>
                        </a:rPr>
                        <a:t>Halfword</a:t>
                      </a:r>
                      <a:endParaRPr sz="900">
                        <a:latin typeface="Gill Sans MT"/>
                        <a:cs typeface="Gill Sans MT"/>
                      </a:endParaRPr>
                    </a:p>
                  </a:txBody>
                  <a:tcPr marL="0" marR="0" marT="177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Gill Sans MT"/>
                          <a:cs typeface="Gill Sans MT"/>
                        </a:rPr>
                        <a:t>I</a:t>
                      </a:r>
                      <a:endParaRPr sz="11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50" dirty="0">
                          <a:latin typeface="Gill Sans MT"/>
                          <a:cs typeface="Gill Sans MT"/>
                        </a:rPr>
                        <a:t>LH</a:t>
                      </a:r>
                      <a:r>
                        <a:rPr sz="1100" spc="160" dirty="0">
                          <a:latin typeface="Gill Sans MT"/>
                          <a:cs typeface="Gill Sans MT"/>
                        </a:rPr>
                        <a:t> </a:t>
                      </a:r>
                      <a:r>
                        <a:rPr sz="1100" spc="165"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4"/>
                  </a:ext>
                </a:extLst>
              </a:tr>
              <a:tr h="169004">
                <a:tc>
                  <a:txBody>
                    <a:bodyPr/>
                    <a:lstStyle/>
                    <a:p>
                      <a:pPr marR="3810" algn="r">
                        <a:lnSpc>
                          <a:spcPts val="770"/>
                        </a:lnSpc>
                        <a:spcBef>
                          <a:spcPts val="130"/>
                        </a:spcBef>
                      </a:pPr>
                      <a:r>
                        <a:rPr sz="900" spc="35" dirty="0">
                          <a:latin typeface="Gill Sans MT"/>
                          <a:cs typeface="Gill Sans MT"/>
                        </a:rPr>
                        <a:t>Shift</a:t>
                      </a:r>
                      <a:r>
                        <a:rPr sz="900" spc="-45" dirty="0">
                          <a:latin typeface="Gill Sans MT"/>
                          <a:cs typeface="Gill Sans MT"/>
                        </a:rPr>
                        <a:t> </a:t>
                      </a:r>
                      <a:r>
                        <a:rPr sz="900" spc="20" dirty="0">
                          <a:latin typeface="Gill Sans MT"/>
                          <a:cs typeface="Gill Sans MT"/>
                        </a:rPr>
                        <a:t>Right</a:t>
                      </a:r>
                      <a:r>
                        <a:rPr sz="900" spc="-30" dirty="0">
                          <a:latin typeface="Gill Sans MT"/>
                          <a:cs typeface="Gill Sans MT"/>
                        </a:rPr>
                        <a:t> </a:t>
                      </a:r>
                      <a:r>
                        <a:rPr sz="900" spc="20" dirty="0">
                          <a:latin typeface="Gill Sans MT"/>
                          <a:cs typeface="Gill Sans MT"/>
                        </a:rPr>
                        <a:t>Logical</a:t>
                      </a:r>
                      <a:endParaRPr sz="900">
                        <a:latin typeface="Gill Sans MT"/>
                        <a:cs typeface="Gill Sans MT"/>
                      </a:endParaRPr>
                    </a:p>
                  </a:txBody>
                  <a:tcPr marL="0" marR="0" marT="220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Gill Sans MT"/>
                          <a:cs typeface="Gill Sans MT"/>
                        </a:rPr>
                        <a:t>R</a:t>
                      </a:r>
                      <a:endParaRPr sz="11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10" dirty="0">
                          <a:latin typeface="Gill Sans MT"/>
                          <a:cs typeface="Gill Sans MT"/>
                        </a:rPr>
                        <a:t>SRL</a:t>
                      </a:r>
                      <a:r>
                        <a:rPr sz="1100" spc="305"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ct val="100000"/>
                        </a:lnSpc>
                        <a:spcBef>
                          <a:spcPts val="25"/>
                        </a:spcBef>
                      </a:pPr>
                      <a:r>
                        <a:rPr sz="900" spc="5" dirty="0">
                          <a:latin typeface="Gill Sans MT"/>
                          <a:cs typeface="Gill Sans MT"/>
                        </a:rPr>
                        <a:t>Load</a:t>
                      </a:r>
                      <a:r>
                        <a:rPr sz="900" spc="-25" dirty="0">
                          <a:latin typeface="Gill Sans MT"/>
                          <a:cs typeface="Gill Sans MT"/>
                        </a:rPr>
                        <a:t> </a:t>
                      </a:r>
                      <a:r>
                        <a:rPr sz="900" spc="20" dirty="0">
                          <a:latin typeface="Gill Sans MT"/>
                          <a:cs typeface="Gill Sans MT"/>
                        </a:rPr>
                        <a:t>Byte</a:t>
                      </a:r>
                      <a:r>
                        <a:rPr sz="900" spc="-30" dirty="0">
                          <a:latin typeface="Gill Sans MT"/>
                          <a:cs typeface="Gill Sans MT"/>
                        </a:rPr>
                        <a:t> </a:t>
                      </a:r>
                      <a:r>
                        <a:rPr sz="900" spc="25" dirty="0">
                          <a:latin typeface="Gill Sans MT"/>
                          <a:cs typeface="Gill Sans MT"/>
                        </a:rPr>
                        <a:t>Unsigned</a:t>
                      </a:r>
                      <a:endParaRPr sz="900">
                        <a:latin typeface="Gill Sans MT"/>
                        <a:cs typeface="Gill Sans MT"/>
                      </a:endParaRPr>
                    </a:p>
                  </a:txBody>
                  <a:tcPr marL="0" marR="0" marT="42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900"/>
                        </a:lnSpc>
                      </a:pPr>
                      <a:r>
                        <a:rPr sz="1100" dirty="0">
                          <a:latin typeface="Gill Sans MT"/>
                          <a:cs typeface="Gill Sans MT"/>
                        </a:rPr>
                        <a:t>I</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35" dirty="0">
                          <a:latin typeface="Gill Sans MT"/>
                          <a:cs typeface="Gill Sans MT"/>
                        </a:rPr>
                        <a:t>LBU</a:t>
                      </a:r>
                      <a:r>
                        <a:rPr sz="1100" spc="520"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5"/>
                  </a:ext>
                </a:extLst>
              </a:tr>
              <a:tr h="164364">
                <a:tc>
                  <a:txBody>
                    <a:bodyPr/>
                    <a:lstStyle/>
                    <a:p>
                      <a:pPr algn="r">
                        <a:lnSpc>
                          <a:spcPts val="770"/>
                        </a:lnSpc>
                        <a:spcBef>
                          <a:spcPts val="100"/>
                        </a:spcBef>
                      </a:pPr>
                      <a:r>
                        <a:rPr sz="900" spc="35" dirty="0">
                          <a:latin typeface="Gill Sans MT"/>
                          <a:cs typeface="Gill Sans MT"/>
                        </a:rPr>
                        <a:t>Shift</a:t>
                      </a:r>
                      <a:r>
                        <a:rPr sz="900" spc="-40" dirty="0">
                          <a:latin typeface="Gill Sans MT"/>
                          <a:cs typeface="Gill Sans MT"/>
                        </a:rPr>
                        <a:t> </a:t>
                      </a:r>
                      <a:r>
                        <a:rPr sz="900" spc="20" dirty="0">
                          <a:latin typeface="Gill Sans MT"/>
                          <a:cs typeface="Gill Sans MT"/>
                        </a:rPr>
                        <a:t>Right</a:t>
                      </a:r>
                      <a:r>
                        <a:rPr sz="900" spc="-20" dirty="0">
                          <a:latin typeface="Gill Sans MT"/>
                          <a:cs typeface="Gill Sans MT"/>
                        </a:rPr>
                        <a:t> </a:t>
                      </a:r>
                      <a:r>
                        <a:rPr sz="900" spc="10" dirty="0">
                          <a:latin typeface="Gill Sans MT"/>
                          <a:cs typeface="Gill Sans MT"/>
                        </a:rPr>
                        <a:t>Log.</a:t>
                      </a:r>
                      <a:r>
                        <a:rPr sz="900" spc="-35" dirty="0">
                          <a:latin typeface="Gill Sans MT"/>
                          <a:cs typeface="Gill Sans MT"/>
                        </a:rPr>
                        <a:t> </a:t>
                      </a:r>
                      <a:r>
                        <a:rPr sz="900" spc="20" dirty="0">
                          <a:latin typeface="Gill Sans MT"/>
                          <a:cs typeface="Gill Sans MT"/>
                        </a:rPr>
                        <a:t>Imm.</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I</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10" dirty="0">
                          <a:latin typeface="Gill Sans MT"/>
                          <a:cs typeface="Gill Sans MT"/>
                        </a:rPr>
                        <a:t>SRLI</a:t>
                      </a:r>
                      <a:r>
                        <a:rPr sz="1100" spc="125" dirty="0">
                          <a:latin typeface="Gill Sans MT"/>
                          <a:cs typeface="Gill Sans MT"/>
                        </a:rPr>
                        <a:t> </a:t>
                      </a:r>
                      <a:r>
                        <a:rPr sz="1100" spc="15" dirty="0">
                          <a:latin typeface="Gill Sans MT"/>
                          <a:cs typeface="Gill Sans MT"/>
                        </a:rPr>
                        <a:t>rd,rs1,shamt</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spc="5" dirty="0">
                          <a:latin typeface="Gill Sans MT"/>
                          <a:cs typeface="Gill Sans MT"/>
                        </a:rPr>
                        <a:t>Load</a:t>
                      </a:r>
                      <a:r>
                        <a:rPr sz="900" spc="-50" dirty="0">
                          <a:latin typeface="Gill Sans MT"/>
                          <a:cs typeface="Gill Sans MT"/>
                        </a:rPr>
                        <a:t> </a:t>
                      </a:r>
                      <a:r>
                        <a:rPr sz="900" spc="30" dirty="0">
                          <a:latin typeface="Gill Sans MT"/>
                          <a:cs typeface="Gill Sans MT"/>
                        </a:rPr>
                        <a:t>Half</a:t>
                      </a:r>
                      <a:r>
                        <a:rPr sz="900" spc="-40" dirty="0">
                          <a:latin typeface="Gill Sans MT"/>
                          <a:cs typeface="Gill Sans MT"/>
                        </a:rPr>
                        <a:t> </a:t>
                      </a:r>
                      <a:r>
                        <a:rPr sz="900" spc="25" dirty="0">
                          <a:latin typeface="Gill Sans MT"/>
                          <a:cs typeface="Gill Sans MT"/>
                        </a:rPr>
                        <a:t>Unsigned</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I</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45" dirty="0">
                          <a:latin typeface="Gill Sans MT"/>
                          <a:cs typeface="Gill Sans MT"/>
                        </a:rPr>
                        <a:t>LHU</a:t>
                      </a:r>
                      <a:r>
                        <a:rPr sz="1100" spc="345"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6"/>
                  </a:ext>
                </a:extLst>
              </a:tr>
              <a:tr h="164364">
                <a:tc>
                  <a:txBody>
                    <a:bodyPr/>
                    <a:lstStyle/>
                    <a:p>
                      <a:pPr marR="3810" algn="r">
                        <a:lnSpc>
                          <a:spcPts val="770"/>
                        </a:lnSpc>
                        <a:spcBef>
                          <a:spcPts val="100"/>
                        </a:spcBef>
                      </a:pPr>
                      <a:r>
                        <a:rPr sz="900" spc="35" dirty="0">
                          <a:latin typeface="Gill Sans MT"/>
                          <a:cs typeface="Gill Sans MT"/>
                        </a:rPr>
                        <a:t>Shift</a:t>
                      </a:r>
                      <a:r>
                        <a:rPr sz="900" spc="-40" dirty="0">
                          <a:latin typeface="Gill Sans MT"/>
                          <a:cs typeface="Gill Sans MT"/>
                        </a:rPr>
                        <a:t> </a:t>
                      </a:r>
                      <a:r>
                        <a:rPr sz="900" spc="20" dirty="0">
                          <a:latin typeface="Gill Sans MT"/>
                          <a:cs typeface="Gill Sans MT"/>
                        </a:rPr>
                        <a:t>Right</a:t>
                      </a:r>
                      <a:r>
                        <a:rPr sz="900" spc="-20" dirty="0">
                          <a:latin typeface="Gill Sans MT"/>
                          <a:cs typeface="Gill Sans MT"/>
                        </a:rPr>
                        <a:t> </a:t>
                      </a:r>
                      <a:r>
                        <a:rPr sz="900" spc="10" dirty="0">
                          <a:latin typeface="Gill Sans MT"/>
                          <a:cs typeface="Gill Sans MT"/>
                        </a:rPr>
                        <a:t>Arithmetic</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R</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5" dirty="0">
                          <a:latin typeface="Gill Sans MT"/>
                          <a:cs typeface="Gill Sans MT"/>
                        </a:rPr>
                        <a:t>SRA</a:t>
                      </a:r>
                      <a:r>
                        <a:rPr sz="1100" spc="320"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spc="-5" dirty="0">
                          <a:latin typeface="Gill Sans MT"/>
                          <a:cs typeface="Gill Sans MT"/>
                        </a:rPr>
                        <a:t>L</a:t>
                      </a:r>
                      <a:r>
                        <a:rPr sz="900" spc="5" dirty="0">
                          <a:latin typeface="Gill Sans MT"/>
                          <a:cs typeface="Gill Sans MT"/>
                        </a:rPr>
                        <a:t>o</a:t>
                      </a:r>
                      <a:r>
                        <a:rPr sz="900" spc="-10" dirty="0">
                          <a:latin typeface="Gill Sans MT"/>
                          <a:cs typeface="Gill Sans MT"/>
                        </a:rPr>
                        <a:t>a</a:t>
                      </a:r>
                      <a:r>
                        <a:rPr sz="900" dirty="0">
                          <a:latin typeface="Gill Sans MT"/>
                          <a:cs typeface="Gill Sans MT"/>
                        </a:rPr>
                        <a:t>d</a:t>
                      </a:r>
                      <a:r>
                        <a:rPr sz="900" spc="-30" dirty="0">
                          <a:latin typeface="Gill Sans MT"/>
                          <a:cs typeface="Gill Sans MT"/>
                        </a:rPr>
                        <a:t> </a:t>
                      </a:r>
                      <a:r>
                        <a:rPr sz="900" spc="-5" dirty="0">
                          <a:latin typeface="Gill Sans MT"/>
                          <a:cs typeface="Gill Sans MT"/>
                        </a:rPr>
                        <a:t>W</a:t>
                      </a:r>
                      <a:r>
                        <a:rPr sz="900" spc="5" dirty="0">
                          <a:latin typeface="Gill Sans MT"/>
                          <a:cs typeface="Gill Sans MT"/>
                        </a:rPr>
                        <a:t>o</a:t>
                      </a:r>
                      <a:r>
                        <a:rPr sz="900" spc="-5" dirty="0">
                          <a:latin typeface="Gill Sans MT"/>
                          <a:cs typeface="Gill Sans MT"/>
                        </a:rPr>
                        <a:t>r</a:t>
                      </a:r>
                      <a:r>
                        <a:rPr sz="900" dirty="0">
                          <a:latin typeface="Gill Sans MT"/>
                          <a:cs typeface="Gill Sans MT"/>
                        </a:rPr>
                        <a:t>d</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I</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100" dirty="0">
                          <a:latin typeface="Gill Sans MT"/>
                          <a:cs typeface="Gill Sans MT"/>
                        </a:rPr>
                        <a:t>LW</a:t>
                      </a:r>
                      <a:r>
                        <a:rPr sz="1100" spc="50" dirty="0">
                          <a:latin typeface="Gill Sans MT"/>
                          <a:cs typeface="Gill Sans MT"/>
                        </a:rPr>
                        <a:t>  </a:t>
                      </a:r>
                      <a:r>
                        <a:rPr sz="1100" spc="55"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7"/>
                  </a:ext>
                </a:extLst>
              </a:tr>
              <a:tr h="318128">
                <a:tc>
                  <a:txBody>
                    <a:bodyPr/>
                    <a:lstStyle/>
                    <a:p>
                      <a:pPr marR="3175">
                        <a:lnSpc>
                          <a:spcPct val="100000"/>
                        </a:lnSpc>
                        <a:spcBef>
                          <a:spcPts val="30"/>
                        </a:spcBef>
                      </a:pPr>
                      <a:endParaRPr sz="1100">
                        <a:latin typeface="Times New Roman"/>
                        <a:cs typeface="Times New Roman"/>
                      </a:endParaRPr>
                    </a:p>
                    <a:p>
                      <a:pPr algn="r">
                        <a:lnSpc>
                          <a:spcPts val="770"/>
                        </a:lnSpc>
                      </a:pPr>
                      <a:r>
                        <a:rPr sz="900" spc="35" dirty="0">
                          <a:latin typeface="Gill Sans MT"/>
                          <a:cs typeface="Gill Sans MT"/>
                        </a:rPr>
                        <a:t>Shift</a:t>
                      </a:r>
                      <a:r>
                        <a:rPr sz="900" spc="-30" dirty="0">
                          <a:latin typeface="Gill Sans MT"/>
                          <a:cs typeface="Gill Sans MT"/>
                        </a:rPr>
                        <a:t> </a:t>
                      </a:r>
                      <a:r>
                        <a:rPr sz="900" spc="20" dirty="0">
                          <a:latin typeface="Gill Sans MT"/>
                          <a:cs typeface="Gill Sans MT"/>
                        </a:rPr>
                        <a:t>Right</a:t>
                      </a:r>
                      <a:r>
                        <a:rPr sz="900" spc="-15" dirty="0">
                          <a:latin typeface="Gill Sans MT"/>
                          <a:cs typeface="Gill Sans MT"/>
                        </a:rPr>
                        <a:t> </a:t>
                      </a:r>
                      <a:r>
                        <a:rPr sz="900" dirty="0">
                          <a:latin typeface="Gill Sans MT"/>
                          <a:cs typeface="Gill Sans MT"/>
                        </a:rPr>
                        <a:t>Arith.</a:t>
                      </a:r>
                      <a:r>
                        <a:rPr sz="900" spc="-30" dirty="0">
                          <a:latin typeface="Gill Sans MT"/>
                          <a:cs typeface="Gill Sans MT"/>
                        </a:rPr>
                        <a:t> </a:t>
                      </a:r>
                      <a:r>
                        <a:rPr sz="900" spc="20" dirty="0">
                          <a:latin typeface="Gill Sans MT"/>
                          <a:cs typeface="Gill Sans MT"/>
                        </a:rPr>
                        <a:t>Imm.</a:t>
                      </a:r>
                      <a:endParaRPr sz="900">
                        <a:latin typeface="Gill Sans MT"/>
                        <a:cs typeface="Gill Sans MT"/>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Gill Sans MT"/>
                          <a:cs typeface="Gill Sans MT"/>
                        </a:rPr>
                        <a:t>I</a:t>
                      </a:r>
                      <a:endParaRPr sz="1100">
                        <a:latin typeface="Gill Sans MT"/>
                        <a:cs typeface="Gill Sans MT"/>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5" dirty="0">
                          <a:latin typeface="Gill Sans MT"/>
                          <a:cs typeface="Gill Sans MT"/>
                        </a:rPr>
                        <a:t>SRAI</a:t>
                      </a:r>
                      <a:r>
                        <a:rPr sz="1100" spc="135" dirty="0">
                          <a:latin typeface="Gill Sans MT"/>
                          <a:cs typeface="Gill Sans MT"/>
                        </a:rPr>
                        <a:t> </a:t>
                      </a:r>
                      <a:r>
                        <a:rPr sz="1100" spc="15" dirty="0">
                          <a:latin typeface="Gill Sans MT"/>
                          <a:cs typeface="Gill Sans MT"/>
                        </a:rPr>
                        <a:t>rd,rs1,shamt</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20"/>
                        </a:spcBef>
                      </a:pPr>
                      <a:endParaRPr sz="1000">
                        <a:latin typeface="Times New Roman"/>
                        <a:cs typeface="Times New Roman"/>
                      </a:endParaRPr>
                    </a:p>
                    <a:p>
                      <a:pPr marR="3175">
                        <a:lnSpc>
                          <a:spcPts val="890"/>
                        </a:lnSpc>
                        <a:spcBef>
                          <a:spcPts val="5"/>
                        </a:spcBef>
                        <a:tabLst>
                          <a:tab pos="456565" algn="l"/>
                        </a:tabLst>
                      </a:pPr>
                      <a:r>
                        <a:rPr sz="1100" spc="15" dirty="0">
                          <a:latin typeface="Gill Sans MT"/>
                          <a:cs typeface="Gill Sans MT"/>
                        </a:rPr>
                        <a:t>Stores	</a:t>
                      </a:r>
                      <a:r>
                        <a:rPr sz="900" spc="10" dirty="0">
                          <a:latin typeface="Gill Sans MT"/>
                          <a:cs typeface="Gill Sans MT"/>
                        </a:rPr>
                        <a:t>Store</a:t>
                      </a:r>
                      <a:r>
                        <a:rPr sz="900" spc="-35" dirty="0">
                          <a:latin typeface="Gill Sans MT"/>
                          <a:cs typeface="Gill Sans MT"/>
                        </a:rPr>
                        <a:t> </a:t>
                      </a:r>
                      <a:r>
                        <a:rPr sz="900" spc="20" dirty="0">
                          <a:latin typeface="Gill Sans MT"/>
                          <a:cs typeface="Gill Sans MT"/>
                        </a:rPr>
                        <a:t>Byte</a:t>
                      </a:r>
                      <a:endParaRPr sz="900">
                        <a:latin typeface="Gill Sans MT"/>
                        <a:cs typeface="Gill Sans MT"/>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Gill Sans MT"/>
                          <a:cs typeface="Gill Sans MT"/>
                        </a:rPr>
                        <a:t>S</a:t>
                      </a:r>
                      <a:endParaRPr sz="1100">
                        <a:latin typeface="Gill Sans MT"/>
                        <a:cs typeface="Gill Sans MT"/>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30" dirty="0">
                          <a:latin typeface="Gill Sans MT"/>
                          <a:cs typeface="Gill Sans MT"/>
                        </a:rPr>
                        <a:t>SB  </a:t>
                      </a:r>
                      <a:r>
                        <a:rPr sz="1100" spc="185" dirty="0">
                          <a:latin typeface="Gill Sans MT"/>
                          <a:cs typeface="Gill Sans MT"/>
                        </a:rPr>
                        <a:t> </a:t>
                      </a:r>
                      <a:r>
                        <a:rPr sz="1100" spc="10" dirty="0">
                          <a:latin typeface="Gill Sans MT"/>
                          <a:cs typeface="Gill Sans MT"/>
                        </a:rPr>
                        <a:t>rs1,rs2,imm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8"/>
                  </a:ext>
                </a:extLst>
              </a:tr>
              <a:tr h="318128">
                <a:tc>
                  <a:txBody>
                    <a:bodyPr/>
                    <a:lstStyle/>
                    <a:p>
                      <a:pPr marR="3175">
                        <a:lnSpc>
                          <a:spcPct val="100000"/>
                        </a:lnSpc>
                        <a:spcBef>
                          <a:spcPts val="20"/>
                        </a:spcBef>
                      </a:pPr>
                      <a:endParaRPr sz="1000">
                        <a:latin typeface="Times New Roman"/>
                        <a:cs typeface="Times New Roman"/>
                      </a:endParaRPr>
                    </a:p>
                    <a:p>
                      <a:pPr marR="3175">
                        <a:lnSpc>
                          <a:spcPts val="890"/>
                        </a:lnSpc>
                        <a:spcBef>
                          <a:spcPts val="5"/>
                        </a:spcBef>
                        <a:tabLst>
                          <a:tab pos="690245" algn="l"/>
                        </a:tabLst>
                      </a:pPr>
                      <a:r>
                        <a:rPr sz="1100" spc="15" dirty="0">
                          <a:latin typeface="Gill Sans MT"/>
                          <a:cs typeface="Gill Sans MT"/>
                        </a:rPr>
                        <a:t>Arithmetic	</a:t>
                      </a:r>
                      <a:r>
                        <a:rPr sz="900" spc="-75" dirty="0">
                          <a:latin typeface="Gill Sans MT"/>
                          <a:cs typeface="Gill Sans MT"/>
                        </a:rPr>
                        <a:t>ADD</a:t>
                      </a:r>
                      <a:endParaRPr sz="900">
                        <a:latin typeface="Gill Sans MT"/>
                        <a:cs typeface="Gill Sans MT"/>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Gill Sans MT"/>
                          <a:cs typeface="Gill Sans MT"/>
                        </a:rPr>
                        <a:t>R</a:t>
                      </a:r>
                      <a:endParaRPr sz="1100">
                        <a:latin typeface="Gill Sans MT"/>
                        <a:cs typeface="Gill Sans MT"/>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75" dirty="0">
                          <a:latin typeface="Gill Sans MT"/>
                          <a:cs typeface="Gill Sans MT"/>
                        </a:rPr>
                        <a:t>ADD</a:t>
                      </a:r>
                      <a:r>
                        <a:rPr sz="1100" spc="185"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5"/>
                        </a:spcBef>
                      </a:pPr>
                      <a:endParaRPr sz="1100">
                        <a:latin typeface="Times New Roman"/>
                        <a:cs typeface="Times New Roman"/>
                      </a:endParaRPr>
                    </a:p>
                    <a:p>
                      <a:pPr algn="r">
                        <a:lnSpc>
                          <a:spcPts val="790"/>
                        </a:lnSpc>
                        <a:spcBef>
                          <a:spcPts val="5"/>
                        </a:spcBef>
                      </a:pPr>
                      <a:r>
                        <a:rPr sz="900" spc="10" dirty="0">
                          <a:latin typeface="Gill Sans MT"/>
                          <a:cs typeface="Gill Sans MT"/>
                        </a:rPr>
                        <a:t>Store</a:t>
                      </a:r>
                      <a:r>
                        <a:rPr sz="900" spc="-40" dirty="0">
                          <a:latin typeface="Gill Sans MT"/>
                          <a:cs typeface="Gill Sans MT"/>
                        </a:rPr>
                        <a:t> </a:t>
                      </a:r>
                      <a:r>
                        <a:rPr sz="900" spc="15" dirty="0">
                          <a:latin typeface="Gill Sans MT"/>
                          <a:cs typeface="Gill Sans MT"/>
                        </a:rPr>
                        <a:t>Halfword</a:t>
                      </a:r>
                      <a:endParaRPr sz="9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Gill Sans MT"/>
                          <a:cs typeface="Gill Sans MT"/>
                        </a:rPr>
                        <a:t>S</a:t>
                      </a:r>
                      <a:endParaRPr sz="1100">
                        <a:latin typeface="Gill Sans MT"/>
                        <a:cs typeface="Gill Sans MT"/>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10" dirty="0">
                          <a:latin typeface="Gill Sans MT"/>
                          <a:cs typeface="Gill Sans MT"/>
                        </a:rPr>
                        <a:t>SH    rs1,rs2,imm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9"/>
                  </a:ext>
                </a:extLst>
              </a:tr>
              <a:tr h="318128">
                <a:tc>
                  <a:txBody>
                    <a:bodyPr/>
                    <a:lstStyle/>
                    <a:p>
                      <a:pPr marR="3175">
                        <a:lnSpc>
                          <a:spcPct val="100000"/>
                        </a:lnSpc>
                        <a:spcBef>
                          <a:spcPts val="5"/>
                        </a:spcBef>
                      </a:pPr>
                      <a:endParaRPr sz="1100">
                        <a:latin typeface="Times New Roman"/>
                        <a:cs typeface="Times New Roman"/>
                      </a:endParaRPr>
                    </a:p>
                    <a:p>
                      <a:pPr marR="3810" algn="r">
                        <a:lnSpc>
                          <a:spcPts val="790"/>
                        </a:lnSpc>
                        <a:spcBef>
                          <a:spcPts val="5"/>
                        </a:spcBef>
                      </a:pPr>
                      <a:r>
                        <a:rPr sz="900" spc="-5" dirty="0">
                          <a:latin typeface="Gill Sans MT"/>
                          <a:cs typeface="Gill Sans MT"/>
                        </a:rPr>
                        <a:t>A</a:t>
                      </a:r>
                      <a:r>
                        <a:rPr sz="900" dirty="0">
                          <a:latin typeface="Gill Sans MT"/>
                          <a:cs typeface="Gill Sans MT"/>
                        </a:rPr>
                        <a:t>DD</a:t>
                      </a:r>
                      <a:r>
                        <a:rPr sz="900" spc="-5" dirty="0">
                          <a:latin typeface="Gill Sans MT"/>
                          <a:cs typeface="Gill Sans MT"/>
                        </a:rPr>
                        <a:t> Imm</a:t>
                      </a:r>
                      <a:r>
                        <a:rPr sz="900" dirty="0">
                          <a:latin typeface="Gill Sans MT"/>
                          <a:cs typeface="Gill Sans MT"/>
                        </a:rPr>
                        <a:t>e</a:t>
                      </a:r>
                      <a:r>
                        <a:rPr sz="900" spc="-5" dirty="0">
                          <a:latin typeface="Gill Sans MT"/>
                          <a:cs typeface="Gill Sans MT"/>
                        </a:rPr>
                        <a:t>d</a:t>
                      </a:r>
                      <a:r>
                        <a:rPr sz="900" dirty="0">
                          <a:latin typeface="Gill Sans MT"/>
                          <a:cs typeface="Gill Sans MT"/>
                        </a:rPr>
                        <a:t>i</a:t>
                      </a:r>
                      <a:r>
                        <a:rPr sz="900" spc="-10" dirty="0">
                          <a:latin typeface="Gill Sans MT"/>
                          <a:cs typeface="Gill Sans MT"/>
                        </a:rPr>
                        <a:t>a</a:t>
                      </a:r>
                      <a:r>
                        <a:rPr sz="900" spc="5" dirty="0">
                          <a:latin typeface="Gill Sans MT"/>
                          <a:cs typeface="Gill Sans MT"/>
                        </a:rPr>
                        <a:t>t</a:t>
                      </a:r>
                      <a:r>
                        <a:rPr sz="900" dirty="0">
                          <a:latin typeface="Gill Sans MT"/>
                          <a:cs typeface="Gill Sans MT"/>
                        </a:rPr>
                        <a:t>e</a:t>
                      </a:r>
                      <a:endParaRPr sz="9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Gill Sans MT"/>
                          <a:cs typeface="Gill Sans MT"/>
                        </a:rPr>
                        <a:t>I</a:t>
                      </a:r>
                      <a:endParaRPr sz="1100">
                        <a:latin typeface="Gill Sans MT"/>
                        <a:cs typeface="Gill Sans MT"/>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60" dirty="0">
                          <a:latin typeface="Gill Sans MT"/>
                          <a:cs typeface="Gill Sans MT"/>
                        </a:rPr>
                        <a:t>ADDI</a:t>
                      </a:r>
                      <a:r>
                        <a:rPr sz="1100" spc="-15"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30"/>
                        </a:spcBef>
                      </a:pPr>
                      <a:endParaRPr sz="1100">
                        <a:latin typeface="Times New Roman"/>
                        <a:cs typeface="Times New Roman"/>
                      </a:endParaRPr>
                    </a:p>
                    <a:p>
                      <a:pPr algn="r">
                        <a:lnSpc>
                          <a:spcPts val="770"/>
                        </a:lnSpc>
                      </a:pPr>
                      <a:r>
                        <a:rPr sz="900" dirty="0">
                          <a:latin typeface="Gill Sans MT"/>
                          <a:cs typeface="Gill Sans MT"/>
                        </a:rPr>
                        <a:t>S</a:t>
                      </a:r>
                      <a:r>
                        <a:rPr sz="900" spc="5" dirty="0">
                          <a:latin typeface="Gill Sans MT"/>
                          <a:cs typeface="Gill Sans MT"/>
                        </a:rPr>
                        <a:t>to</a:t>
                      </a:r>
                      <a:r>
                        <a:rPr sz="900" spc="-5" dirty="0">
                          <a:latin typeface="Gill Sans MT"/>
                          <a:cs typeface="Gill Sans MT"/>
                        </a:rPr>
                        <a:t>r</a:t>
                      </a:r>
                      <a:r>
                        <a:rPr sz="900" dirty="0">
                          <a:latin typeface="Gill Sans MT"/>
                          <a:cs typeface="Gill Sans MT"/>
                        </a:rPr>
                        <a:t>e</a:t>
                      </a:r>
                      <a:r>
                        <a:rPr sz="900" spc="-25" dirty="0">
                          <a:latin typeface="Gill Sans MT"/>
                          <a:cs typeface="Gill Sans MT"/>
                        </a:rPr>
                        <a:t> </a:t>
                      </a:r>
                      <a:r>
                        <a:rPr sz="900" spc="-5" dirty="0">
                          <a:latin typeface="Gill Sans MT"/>
                          <a:cs typeface="Gill Sans MT"/>
                        </a:rPr>
                        <a:t>W</a:t>
                      </a:r>
                      <a:r>
                        <a:rPr sz="900" spc="5" dirty="0">
                          <a:latin typeface="Gill Sans MT"/>
                          <a:cs typeface="Gill Sans MT"/>
                        </a:rPr>
                        <a:t>o</a:t>
                      </a:r>
                      <a:r>
                        <a:rPr sz="900" spc="-5" dirty="0">
                          <a:latin typeface="Gill Sans MT"/>
                          <a:cs typeface="Gill Sans MT"/>
                        </a:rPr>
                        <a:t>r</a:t>
                      </a:r>
                      <a:r>
                        <a:rPr sz="900" dirty="0">
                          <a:latin typeface="Gill Sans MT"/>
                          <a:cs typeface="Gill Sans MT"/>
                        </a:rPr>
                        <a:t>d</a:t>
                      </a:r>
                      <a:endParaRPr sz="900">
                        <a:latin typeface="Gill Sans MT"/>
                        <a:cs typeface="Gill Sans MT"/>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Gill Sans MT"/>
                          <a:cs typeface="Gill Sans MT"/>
                        </a:rPr>
                        <a:t>S</a:t>
                      </a:r>
                      <a:endParaRPr sz="1100">
                        <a:latin typeface="Gill Sans MT"/>
                        <a:cs typeface="Gill Sans MT"/>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40" dirty="0">
                          <a:latin typeface="Gill Sans MT"/>
                          <a:cs typeface="Gill Sans MT"/>
                        </a:rPr>
                        <a:t>SW</a:t>
                      </a:r>
                      <a:r>
                        <a:rPr sz="1100" spc="140" dirty="0">
                          <a:latin typeface="Gill Sans MT"/>
                          <a:cs typeface="Gill Sans MT"/>
                        </a:rPr>
                        <a:t> </a:t>
                      </a:r>
                      <a:r>
                        <a:rPr sz="1100" spc="145" dirty="0">
                          <a:latin typeface="Gill Sans MT"/>
                          <a:cs typeface="Gill Sans MT"/>
                        </a:rPr>
                        <a:t> </a:t>
                      </a:r>
                      <a:r>
                        <a:rPr sz="1100" spc="10" dirty="0">
                          <a:latin typeface="Gill Sans MT"/>
                          <a:cs typeface="Gill Sans MT"/>
                        </a:rPr>
                        <a:t>rs1,rs2,imm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0"/>
                  </a:ext>
                </a:extLst>
              </a:tr>
              <a:tr h="302220">
                <a:tc>
                  <a:txBody>
                    <a:bodyPr/>
                    <a:lstStyle/>
                    <a:p>
                      <a:pPr marR="3175" algn="r">
                        <a:lnSpc>
                          <a:spcPct val="100000"/>
                        </a:lnSpc>
                        <a:spcBef>
                          <a:spcPts val="420"/>
                        </a:spcBef>
                      </a:pPr>
                      <a:r>
                        <a:rPr sz="900" spc="10" dirty="0">
                          <a:latin typeface="Gill Sans MT"/>
                          <a:cs typeface="Gill Sans MT"/>
                        </a:rPr>
                        <a:t>SUBtract</a:t>
                      </a:r>
                      <a:endParaRPr sz="900">
                        <a:latin typeface="Gill Sans MT"/>
                        <a:cs typeface="Gill Sans MT"/>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ct val="100000"/>
                        </a:lnSpc>
                        <a:spcBef>
                          <a:spcPts val="355"/>
                        </a:spcBef>
                      </a:pPr>
                      <a:r>
                        <a:rPr sz="1100" dirty="0">
                          <a:latin typeface="Gill Sans MT"/>
                          <a:cs typeface="Gill Sans MT"/>
                        </a:rPr>
                        <a:t>R</a:t>
                      </a:r>
                      <a:endParaRPr sz="1100">
                        <a:latin typeface="Gill Sans MT"/>
                        <a:cs typeface="Gill Sans MT"/>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355"/>
                        </a:spcBef>
                      </a:pPr>
                      <a:r>
                        <a:rPr sz="1100" spc="5" dirty="0">
                          <a:latin typeface="Gill Sans MT"/>
                          <a:cs typeface="Gill Sans MT"/>
                        </a:rPr>
                        <a:t>SUB </a:t>
                      </a:r>
                      <a:r>
                        <a:rPr sz="1100" spc="100"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355"/>
                        </a:spcBef>
                      </a:pPr>
                      <a:r>
                        <a:rPr sz="1100" spc="30" dirty="0">
                          <a:latin typeface="Gill Sans MT"/>
                          <a:cs typeface="Gill Sans MT"/>
                        </a:rPr>
                        <a:t>Branches  </a:t>
                      </a:r>
                      <a:r>
                        <a:rPr sz="1100" spc="75" dirty="0">
                          <a:latin typeface="Gill Sans MT"/>
                          <a:cs typeface="Gill Sans MT"/>
                        </a:rPr>
                        <a:t> </a:t>
                      </a:r>
                      <a:r>
                        <a:rPr sz="1400" spc="30" baseline="3968" dirty="0">
                          <a:latin typeface="Gill Sans MT"/>
                          <a:cs typeface="Gill Sans MT"/>
                        </a:rPr>
                        <a:t>Branch</a:t>
                      </a:r>
                      <a:r>
                        <a:rPr sz="1400" spc="-37" baseline="3968" dirty="0">
                          <a:latin typeface="Gill Sans MT"/>
                          <a:cs typeface="Gill Sans MT"/>
                        </a:rPr>
                        <a:t> </a:t>
                      </a:r>
                      <a:r>
                        <a:rPr sz="1400" spc="-60" baseline="3968" dirty="0">
                          <a:latin typeface="Gill Sans MT"/>
                          <a:cs typeface="Gill Sans MT"/>
                        </a:rPr>
                        <a:t>=</a:t>
                      </a:r>
                      <a:endParaRPr sz="1400" baseline="3968">
                        <a:latin typeface="Gill Sans MT"/>
                        <a:cs typeface="Gill Sans MT"/>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ct val="100000"/>
                        </a:lnSpc>
                        <a:spcBef>
                          <a:spcPts val="355"/>
                        </a:spcBef>
                      </a:pPr>
                      <a:r>
                        <a:rPr sz="1100" dirty="0">
                          <a:latin typeface="Gill Sans MT"/>
                          <a:cs typeface="Gill Sans MT"/>
                        </a:rPr>
                        <a:t>B</a:t>
                      </a:r>
                      <a:endParaRPr sz="1100">
                        <a:latin typeface="Gill Sans MT"/>
                        <a:cs typeface="Gill Sans MT"/>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355"/>
                        </a:spcBef>
                      </a:pPr>
                      <a:r>
                        <a:rPr sz="1100" spc="-35" dirty="0">
                          <a:latin typeface="Gill Sans MT"/>
                          <a:cs typeface="Gill Sans MT"/>
                        </a:rPr>
                        <a:t>BEQ</a:t>
                      </a:r>
                      <a:r>
                        <a:rPr sz="1100" spc="135" dirty="0">
                          <a:latin typeface="Gill Sans MT"/>
                          <a:cs typeface="Gill Sans MT"/>
                        </a:rPr>
                        <a:t> </a:t>
                      </a:r>
                      <a:r>
                        <a:rPr sz="1100" spc="10" dirty="0">
                          <a:latin typeface="Gill Sans MT"/>
                          <a:cs typeface="Gill Sans MT"/>
                        </a:rPr>
                        <a:t>rs1,rs2,imm</a:t>
                      </a:r>
                      <a:endParaRPr sz="1100">
                        <a:latin typeface="Gill Sans MT"/>
                        <a:cs typeface="Gill Sans MT"/>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1"/>
                  </a:ext>
                </a:extLst>
              </a:tr>
              <a:tr h="169004">
                <a:tc>
                  <a:txBody>
                    <a:bodyPr/>
                    <a:lstStyle/>
                    <a:p>
                      <a:pPr marR="3175" algn="r">
                        <a:lnSpc>
                          <a:spcPct val="100000"/>
                        </a:lnSpc>
                        <a:spcBef>
                          <a:spcPts val="25"/>
                        </a:spcBef>
                      </a:pPr>
                      <a:r>
                        <a:rPr sz="900" spc="-5" dirty="0">
                          <a:latin typeface="Gill Sans MT"/>
                          <a:cs typeface="Gill Sans MT"/>
                        </a:rPr>
                        <a:t>L</a:t>
                      </a:r>
                      <a:r>
                        <a:rPr sz="900" spc="5" dirty="0">
                          <a:latin typeface="Gill Sans MT"/>
                          <a:cs typeface="Gill Sans MT"/>
                        </a:rPr>
                        <a:t>o</a:t>
                      </a:r>
                      <a:r>
                        <a:rPr sz="900" spc="-10" dirty="0">
                          <a:latin typeface="Gill Sans MT"/>
                          <a:cs typeface="Gill Sans MT"/>
                        </a:rPr>
                        <a:t>a</a:t>
                      </a:r>
                      <a:r>
                        <a:rPr sz="900" dirty="0">
                          <a:latin typeface="Gill Sans MT"/>
                          <a:cs typeface="Gill Sans MT"/>
                        </a:rPr>
                        <a:t>d</a:t>
                      </a:r>
                      <a:r>
                        <a:rPr sz="900" spc="-30" dirty="0">
                          <a:latin typeface="Gill Sans MT"/>
                          <a:cs typeface="Gill Sans MT"/>
                        </a:rPr>
                        <a:t> </a:t>
                      </a:r>
                      <a:r>
                        <a:rPr sz="900" spc="-5" dirty="0">
                          <a:latin typeface="Gill Sans MT"/>
                          <a:cs typeface="Gill Sans MT"/>
                        </a:rPr>
                        <a:t>U</a:t>
                      </a:r>
                      <a:r>
                        <a:rPr sz="900" dirty="0">
                          <a:latin typeface="Gill Sans MT"/>
                          <a:cs typeface="Gill Sans MT"/>
                        </a:rPr>
                        <a:t>pper</a:t>
                      </a:r>
                      <a:r>
                        <a:rPr sz="900" spc="-5" dirty="0">
                          <a:latin typeface="Gill Sans MT"/>
                          <a:cs typeface="Gill Sans MT"/>
                        </a:rPr>
                        <a:t> Im</a:t>
                      </a:r>
                      <a:r>
                        <a:rPr sz="900" dirty="0">
                          <a:latin typeface="Gill Sans MT"/>
                          <a:cs typeface="Gill Sans MT"/>
                        </a:rPr>
                        <a:t>m</a:t>
                      </a:r>
                      <a:endParaRPr sz="900">
                        <a:latin typeface="Gill Sans MT"/>
                        <a:cs typeface="Gill Sans MT"/>
                      </a:endParaRPr>
                    </a:p>
                  </a:txBody>
                  <a:tcPr marL="0" marR="0" marT="42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900"/>
                        </a:lnSpc>
                      </a:pPr>
                      <a:r>
                        <a:rPr sz="1100" dirty="0">
                          <a:latin typeface="Gill Sans MT"/>
                          <a:cs typeface="Gill Sans MT"/>
                        </a:rPr>
                        <a:t>U</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35" dirty="0">
                          <a:latin typeface="Gill Sans MT"/>
                          <a:cs typeface="Gill Sans MT"/>
                        </a:rPr>
                        <a:t>LUI</a:t>
                      </a:r>
                      <a:r>
                        <a:rPr sz="1100" spc="120" dirty="0">
                          <a:latin typeface="Gill Sans MT"/>
                          <a:cs typeface="Gill Sans MT"/>
                        </a:rPr>
                        <a:t> </a:t>
                      </a:r>
                      <a:r>
                        <a:rPr sz="1100" spc="25" dirty="0">
                          <a:latin typeface="Gill Sans MT"/>
                          <a:cs typeface="Gill Sans MT"/>
                        </a:rPr>
                        <a:t>rd,imm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gn="r">
                        <a:lnSpc>
                          <a:spcPts val="770"/>
                        </a:lnSpc>
                        <a:spcBef>
                          <a:spcPts val="130"/>
                        </a:spcBef>
                      </a:pPr>
                      <a:r>
                        <a:rPr sz="900" dirty="0">
                          <a:latin typeface="Gill Sans MT"/>
                          <a:cs typeface="Gill Sans MT"/>
                        </a:rPr>
                        <a:t>B</a:t>
                      </a:r>
                      <a:r>
                        <a:rPr sz="900" spc="-5" dirty="0">
                          <a:latin typeface="Gill Sans MT"/>
                          <a:cs typeface="Gill Sans MT"/>
                        </a:rPr>
                        <a:t>r</a:t>
                      </a:r>
                      <a:r>
                        <a:rPr sz="900" spc="-10" dirty="0">
                          <a:latin typeface="Gill Sans MT"/>
                          <a:cs typeface="Gill Sans MT"/>
                        </a:rPr>
                        <a:t>a</a:t>
                      </a:r>
                      <a:r>
                        <a:rPr sz="900" dirty="0">
                          <a:latin typeface="Gill Sans MT"/>
                          <a:cs typeface="Gill Sans MT"/>
                        </a:rPr>
                        <a:t>n</a:t>
                      </a:r>
                      <a:r>
                        <a:rPr sz="900" spc="5" dirty="0">
                          <a:latin typeface="Gill Sans MT"/>
                          <a:cs typeface="Gill Sans MT"/>
                        </a:rPr>
                        <a:t>c</a:t>
                      </a:r>
                      <a:r>
                        <a:rPr sz="900" dirty="0">
                          <a:latin typeface="Gill Sans MT"/>
                          <a:cs typeface="Gill Sans MT"/>
                        </a:rPr>
                        <a:t>h</a:t>
                      </a:r>
                      <a:r>
                        <a:rPr sz="900" spc="-15" dirty="0">
                          <a:latin typeface="Gill Sans MT"/>
                          <a:cs typeface="Gill Sans MT"/>
                        </a:rPr>
                        <a:t> </a:t>
                      </a:r>
                      <a:r>
                        <a:rPr sz="900" dirty="0">
                          <a:latin typeface="Gill Sans MT"/>
                          <a:cs typeface="Gill Sans MT"/>
                        </a:rPr>
                        <a:t>≠</a:t>
                      </a:r>
                      <a:endParaRPr sz="900">
                        <a:latin typeface="Gill Sans MT"/>
                        <a:cs typeface="Gill Sans MT"/>
                      </a:endParaRPr>
                    </a:p>
                  </a:txBody>
                  <a:tcPr marL="0" marR="0" marT="220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Gill Sans MT"/>
                          <a:cs typeface="Gill Sans MT"/>
                        </a:rPr>
                        <a:t>B</a:t>
                      </a:r>
                      <a:endParaRPr sz="11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40" dirty="0">
                          <a:latin typeface="Gill Sans MT"/>
                          <a:cs typeface="Gill Sans MT"/>
                        </a:rPr>
                        <a:t>BNE</a:t>
                      </a:r>
                      <a:r>
                        <a:rPr sz="1100" spc="145" dirty="0">
                          <a:latin typeface="Gill Sans MT"/>
                          <a:cs typeface="Gill Sans MT"/>
                        </a:rPr>
                        <a:t> </a:t>
                      </a:r>
                      <a:r>
                        <a:rPr sz="1100" spc="10" dirty="0">
                          <a:latin typeface="Gill Sans MT"/>
                          <a:cs typeface="Gill Sans MT"/>
                        </a:rPr>
                        <a:t>rs1,rs2,imm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2"/>
                  </a:ext>
                </a:extLst>
              </a:tr>
              <a:tr h="172981">
                <a:tc>
                  <a:txBody>
                    <a:bodyPr/>
                    <a:lstStyle/>
                    <a:p>
                      <a:pPr marR="3175" algn="r">
                        <a:lnSpc>
                          <a:spcPts val="770"/>
                        </a:lnSpc>
                        <a:spcBef>
                          <a:spcPts val="150"/>
                        </a:spcBef>
                      </a:pPr>
                      <a:r>
                        <a:rPr sz="900" dirty="0">
                          <a:latin typeface="Gill Sans MT"/>
                          <a:cs typeface="Gill Sans MT"/>
                        </a:rPr>
                        <a:t>Add</a:t>
                      </a:r>
                      <a:r>
                        <a:rPr sz="900" spc="-35" dirty="0">
                          <a:latin typeface="Gill Sans MT"/>
                          <a:cs typeface="Gill Sans MT"/>
                        </a:rPr>
                        <a:t> </a:t>
                      </a:r>
                      <a:r>
                        <a:rPr sz="900" spc="5" dirty="0">
                          <a:latin typeface="Gill Sans MT"/>
                          <a:cs typeface="Gill Sans MT"/>
                        </a:rPr>
                        <a:t>Upper</a:t>
                      </a:r>
                      <a:r>
                        <a:rPr sz="900" spc="-20" dirty="0">
                          <a:latin typeface="Gill Sans MT"/>
                          <a:cs typeface="Gill Sans MT"/>
                        </a:rPr>
                        <a:t> </a:t>
                      </a:r>
                      <a:r>
                        <a:rPr sz="900" spc="20" dirty="0">
                          <a:latin typeface="Gill Sans MT"/>
                          <a:cs typeface="Gill Sans MT"/>
                        </a:rPr>
                        <a:t>Imm</a:t>
                      </a:r>
                      <a:r>
                        <a:rPr sz="900" spc="-10" dirty="0">
                          <a:latin typeface="Gill Sans MT"/>
                          <a:cs typeface="Gill Sans MT"/>
                        </a:rPr>
                        <a:t> </a:t>
                      </a:r>
                      <a:r>
                        <a:rPr sz="900" spc="-5" dirty="0">
                          <a:latin typeface="Gill Sans MT"/>
                          <a:cs typeface="Gill Sans MT"/>
                        </a:rPr>
                        <a:t>to</a:t>
                      </a:r>
                      <a:r>
                        <a:rPr sz="900" spc="-35" dirty="0">
                          <a:latin typeface="Gill Sans MT"/>
                          <a:cs typeface="Gill Sans MT"/>
                        </a:rPr>
                        <a:t> </a:t>
                      </a:r>
                      <a:r>
                        <a:rPr sz="900" spc="-40" dirty="0">
                          <a:latin typeface="Gill Sans MT"/>
                          <a:cs typeface="Gill Sans MT"/>
                        </a:rPr>
                        <a:t>PC</a:t>
                      </a:r>
                      <a:endParaRPr sz="900">
                        <a:latin typeface="Gill Sans MT"/>
                        <a:cs typeface="Gill Sans MT"/>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30"/>
                        </a:spcBef>
                      </a:pPr>
                      <a:r>
                        <a:rPr sz="1100" dirty="0">
                          <a:latin typeface="Gill Sans MT"/>
                          <a:cs typeface="Gill Sans MT"/>
                        </a:rPr>
                        <a:t>U</a:t>
                      </a:r>
                      <a:endParaRPr sz="1100">
                        <a:latin typeface="Gill Sans MT"/>
                        <a:cs typeface="Gill Sans MT"/>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5"/>
                        </a:spcBef>
                      </a:pPr>
                      <a:r>
                        <a:rPr sz="1100" dirty="0">
                          <a:latin typeface="Gill Sans MT"/>
                          <a:cs typeface="Gill Sans MT"/>
                        </a:rPr>
                        <a:t>A</a:t>
                      </a:r>
                      <a:r>
                        <a:rPr sz="1100" spc="-5" dirty="0">
                          <a:latin typeface="Gill Sans MT"/>
                          <a:cs typeface="Gill Sans MT"/>
                        </a:rPr>
                        <a:t>U</a:t>
                      </a:r>
                      <a:r>
                        <a:rPr sz="1100" spc="-10" dirty="0">
                          <a:latin typeface="Gill Sans MT"/>
                          <a:cs typeface="Gill Sans MT"/>
                        </a:rPr>
                        <a:t>I</a:t>
                      </a:r>
                      <a:r>
                        <a:rPr sz="1100" dirty="0">
                          <a:latin typeface="Gill Sans MT"/>
                          <a:cs typeface="Gill Sans MT"/>
                        </a:rPr>
                        <a:t>PC</a:t>
                      </a:r>
                      <a:r>
                        <a:rPr sz="1100" spc="-25" dirty="0">
                          <a:latin typeface="Gill Sans MT"/>
                          <a:cs typeface="Gill Sans MT"/>
                        </a:rPr>
                        <a:t> </a:t>
                      </a:r>
                      <a:r>
                        <a:rPr sz="1100" spc="-10" dirty="0">
                          <a:latin typeface="Gill Sans MT"/>
                          <a:cs typeface="Gill Sans MT"/>
                        </a:rPr>
                        <a:t>r</a:t>
                      </a:r>
                      <a:r>
                        <a:rPr sz="1100" spc="-5" dirty="0">
                          <a:latin typeface="Gill Sans MT"/>
                          <a:cs typeface="Gill Sans MT"/>
                        </a:rPr>
                        <a:t>d</a:t>
                      </a:r>
                      <a:r>
                        <a:rPr sz="1100" dirty="0">
                          <a:latin typeface="Gill Sans MT"/>
                          <a:cs typeface="Gill Sans MT"/>
                        </a:rPr>
                        <a:t>,</a:t>
                      </a:r>
                      <a:r>
                        <a:rPr sz="1100" spc="-5" dirty="0">
                          <a:latin typeface="Gill Sans MT"/>
                          <a:cs typeface="Gill Sans MT"/>
                        </a:rPr>
                        <a:t>i</a:t>
                      </a:r>
                      <a:r>
                        <a:rPr sz="1100" dirty="0">
                          <a:latin typeface="Gill Sans MT"/>
                          <a:cs typeface="Gill Sans MT"/>
                        </a:rPr>
                        <a:t>mm</a:t>
                      </a:r>
                      <a:endParaRPr sz="11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50"/>
                        </a:spcBef>
                      </a:pPr>
                      <a:r>
                        <a:rPr sz="900" dirty="0">
                          <a:latin typeface="Gill Sans MT"/>
                          <a:cs typeface="Gill Sans MT"/>
                        </a:rPr>
                        <a:t>B</a:t>
                      </a:r>
                      <a:r>
                        <a:rPr sz="900" spc="-5" dirty="0">
                          <a:latin typeface="Gill Sans MT"/>
                          <a:cs typeface="Gill Sans MT"/>
                        </a:rPr>
                        <a:t>r</a:t>
                      </a:r>
                      <a:r>
                        <a:rPr sz="900" spc="-10" dirty="0">
                          <a:latin typeface="Gill Sans MT"/>
                          <a:cs typeface="Gill Sans MT"/>
                        </a:rPr>
                        <a:t>a</a:t>
                      </a:r>
                      <a:r>
                        <a:rPr sz="900" dirty="0">
                          <a:latin typeface="Gill Sans MT"/>
                          <a:cs typeface="Gill Sans MT"/>
                        </a:rPr>
                        <a:t>n</a:t>
                      </a:r>
                      <a:r>
                        <a:rPr sz="900" spc="5" dirty="0">
                          <a:latin typeface="Gill Sans MT"/>
                          <a:cs typeface="Gill Sans MT"/>
                        </a:rPr>
                        <a:t>c</a:t>
                      </a:r>
                      <a:r>
                        <a:rPr sz="900" dirty="0">
                          <a:latin typeface="Gill Sans MT"/>
                          <a:cs typeface="Gill Sans MT"/>
                        </a:rPr>
                        <a:t>h</a:t>
                      </a:r>
                      <a:r>
                        <a:rPr sz="900" spc="-15" dirty="0">
                          <a:latin typeface="Gill Sans MT"/>
                          <a:cs typeface="Gill Sans MT"/>
                        </a:rPr>
                        <a:t> </a:t>
                      </a:r>
                      <a:r>
                        <a:rPr sz="900" dirty="0">
                          <a:latin typeface="Gill Sans MT"/>
                          <a:cs typeface="Gill Sans MT"/>
                        </a:rPr>
                        <a:t>&lt;</a:t>
                      </a:r>
                      <a:endParaRPr sz="900">
                        <a:latin typeface="Gill Sans MT"/>
                        <a:cs typeface="Gill Sans MT"/>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30"/>
                        </a:spcBef>
                      </a:pPr>
                      <a:r>
                        <a:rPr sz="1100" dirty="0">
                          <a:latin typeface="Gill Sans MT"/>
                          <a:cs typeface="Gill Sans MT"/>
                        </a:rPr>
                        <a:t>B</a:t>
                      </a:r>
                      <a:endParaRPr sz="1100">
                        <a:latin typeface="Gill Sans MT"/>
                        <a:cs typeface="Gill Sans MT"/>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5"/>
                        </a:spcBef>
                      </a:pPr>
                      <a:r>
                        <a:rPr sz="1100" spc="-55" dirty="0">
                          <a:latin typeface="Gill Sans MT"/>
                          <a:cs typeface="Gill Sans MT"/>
                        </a:rPr>
                        <a:t>BLT</a:t>
                      </a:r>
                      <a:r>
                        <a:rPr sz="1100" spc="140" dirty="0">
                          <a:latin typeface="Gill Sans MT"/>
                          <a:cs typeface="Gill Sans MT"/>
                        </a:rPr>
                        <a:t> </a:t>
                      </a:r>
                      <a:r>
                        <a:rPr sz="1100" spc="10" dirty="0">
                          <a:latin typeface="Gill Sans MT"/>
                          <a:cs typeface="Gill Sans MT"/>
                        </a:rPr>
                        <a:t>rs1,rs2,imm</a:t>
                      </a:r>
                      <a:endParaRPr sz="11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3"/>
                  </a:ext>
                </a:extLst>
              </a:tr>
              <a:tr h="164364">
                <a:tc>
                  <a:txBody>
                    <a:bodyPr/>
                    <a:lstStyle/>
                    <a:p>
                      <a:pPr marR="3175">
                        <a:lnSpc>
                          <a:spcPts val="869"/>
                        </a:lnSpc>
                        <a:tabLst>
                          <a:tab pos="657860" algn="l"/>
                        </a:tabLst>
                      </a:pPr>
                      <a:r>
                        <a:rPr sz="1100" spc="25" dirty="0">
                          <a:latin typeface="Gill Sans MT"/>
                          <a:cs typeface="Gill Sans MT"/>
                        </a:rPr>
                        <a:t>Logical	</a:t>
                      </a:r>
                      <a:r>
                        <a:rPr sz="900" spc="-70" dirty="0">
                          <a:latin typeface="Gill Sans MT"/>
                          <a:cs typeface="Gill Sans MT"/>
                        </a:rPr>
                        <a:t>XOR</a:t>
                      </a:r>
                      <a:endParaRPr sz="9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R</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75" dirty="0">
                          <a:latin typeface="Gill Sans MT"/>
                          <a:cs typeface="Gill Sans MT"/>
                        </a:rPr>
                        <a:t>XOR</a:t>
                      </a:r>
                      <a:r>
                        <a:rPr sz="1100" spc="175"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dirty="0">
                          <a:latin typeface="Gill Sans MT"/>
                          <a:cs typeface="Gill Sans MT"/>
                        </a:rPr>
                        <a:t>B</a:t>
                      </a:r>
                      <a:r>
                        <a:rPr sz="900" spc="-5" dirty="0">
                          <a:latin typeface="Gill Sans MT"/>
                          <a:cs typeface="Gill Sans MT"/>
                        </a:rPr>
                        <a:t>r</a:t>
                      </a:r>
                      <a:r>
                        <a:rPr sz="900" spc="-10" dirty="0">
                          <a:latin typeface="Gill Sans MT"/>
                          <a:cs typeface="Gill Sans MT"/>
                        </a:rPr>
                        <a:t>a</a:t>
                      </a:r>
                      <a:r>
                        <a:rPr sz="900" dirty="0">
                          <a:latin typeface="Gill Sans MT"/>
                          <a:cs typeface="Gill Sans MT"/>
                        </a:rPr>
                        <a:t>n</a:t>
                      </a:r>
                      <a:r>
                        <a:rPr sz="900" spc="5" dirty="0">
                          <a:latin typeface="Gill Sans MT"/>
                          <a:cs typeface="Gill Sans MT"/>
                        </a:rPr>
                        <a:t>c</a:t>
                      </a:r>
                      <a:r>
                        <a:rPr sz="900" dirty="0">
                          <a:latin typeface="Gill Sans MT"/>
                          <a:cs typeface="Gill Sans MT"/>
                        </a:rPr>
                        <a:t>h</a:t>
                      </a:r>
                      <a:r>
                        <a:rPr sz="900" spc="-15" dirty="0">
                          <a:latin typeface="Gill Sans MT"/>
                          <a:cs typeface="Gill Sans MT"/>
                        </a:rPr>
                        <a:t> </a:t>
                      </a:r>
                      <a:r>
                        <a:rPr sz="900" dirty="0">
                          <a:latin typeface="Gill Sans MT"/>
                          <a:cs typeface="Gill Sans MT"/>
                        </a:rPr>
                        <a:t>≥</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B</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30" dirty="0">
                          <a:latin typeface="Gill Sans MT"/>
                          <a:cs typeface="Gill Sans MT"/>
                        </a:rPr>
                        <a:t>BGE</a:t>
                      </a:r>
                      <a:r>
                        <a:rPr sz="1100" spc="320" dirty="0">
                          <a:latin typeface="Gill Sans MT"/>
                          <a:cs typeface="Gill Sans MT"/>
                        </a:rPr>
                        <a:t> </a:t>
                      </a:r>
                      <a:r>
                        <a:rPr sz="1100" spc="10" dirty="0">
                          <a:latin typeface="Gill Sans MT"/>
                          <a:cs typeface="Gill Sans MT"/>
                        </a:rPr>
                        <a:t>rs1,rs2,imm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4"/>
                  </a:ext>
                </a:extLst>
              </a:tr>
              <a:tr h="164364">
                <a:tc>
                  <a:txBody>
                    <a:bodyPr/>
                    <a:lstStyle/>
                    <a:p>
                      <a:pPr marR="3810" algn="r">
                        <a:lnSpc>
                          <a:spcPts val="770"/>
                        </a:lnSpc>
                        <a:spcBef>
                          <a:spcPts val="100"/>
                        </a:spcBef>
                      </a:pPr>
                      <a:r>
                        <a:rPr sz="900" spc="-10" dirty="0">
                          <a:latin typeface="Gill Sans MT"/>
                          <a:cs typeface="Gill Sans MT"/>
                        </a:rPr>
                        <a:t>X</a:t>
                      </a:r>
                      <a:r>
                        <a:rPr sz="900" spc="-5" dirty="0">
                          <a:latin typeface="Gill Sans MT"/>
                          <a:cs typeface="Gill Sans MT"/>
                        </a:rPr>
                        <a:t>O</a:t>
                      </a:r>
                      <a:r>
                        <a:rPr sz="900" dirty="0">
                          <a:latin typeface="Gill Sans MT"/>
                          <a:cs typeface="Gill Sans MT"/>
                        </a:rPr>
                        <a:t>R</a:t>
                      </a:r>
                      <a:r>
                        <a:rPr sz="900" spc="-5" dirty="0">
                          <a:latin typeface="Gill Sans MT"/>
                          <a:cs typeface="Gill Sans MT"/>
                        </a:rPr>
                        <a:t> Imm</a:t>
                      </a:r>
                      <a:r>
                        <a:rPr sz="900" dirty="0">
                          <a:latin typeface="Gill Sans MT"/>
                          <a:cs typeface="Gill Sans MT"/>
                        </a:rPr>
                        <a:t>e</a:t>
                      </a:r>
                      <a:r>
                        <a:rPr sz="900" spc="-5" dirty="0">
                          <a:latin typeface="Gill Sans MT"/>
                          <a:cs typeface="Gill Sans MT"/>
                        </a:rPr>
                        <a:t>d</a:t>
                      </a:r>
                      <a:r>
                        <a:rPr sz="900" dirty="0">
                          <a:latin typeface="Gill Sans MT"/>
                          <a:cs typeface="Gill Sans MT"/>
                        </a:rPr>
                        <a:t>i</a:t>
                      </a:r>
                      <a:r>
                        <a:rPr sz="900" spc="-10" dirty="0">
                          <a:latin typeface="Gill Sans MT"/>
                          <a:cs typeface="Gill Sans MT"/>
                        </a:rPr>
                        <a:t>a</a:t>
                      </a:r>
                      <a:r>
                        <a:rPr sz="900" spc="5" dirty="0">
                          <a:latin typeface="Gill Sans MT"/>
                          <a:cs typeface="Gill Sans MT"/>
                        </a:rPr>
                        <a:t>t</a:t>
                      </a:r>
                      <a:r>
                        <a:rPr sz="900" dirty="0">
                          <a:latin typeface="Gill Sans MT"/>
                          <a:cs typeface="Gill Sans MT"/>
                        </a:rPr>
                        <a:t>e</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I</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55" dirty="0">
                          <a:latin typeface="Gill Sans MT"/>
                          <a:cs typeface="Gill Sans MT"/>
                        </a:rPr>
                        <a:t>XORI</a:t>
                      </a:r>
                      <a:r>
                        <a:rPr sz="1100" spc="-30"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dirty="0">
                          <a:latin typeface="Gill Sans MT"/>
                          <a:cs typeface="Gill Sans MT"/>
                        </a:rPr>
                        <a:t>B</a:t>
                      </a:r>
                      <a:r>
                        <a:rPr sz="900" spc="-5" dirty="0">
                          <a:latin typeface="Gill Sans MT"/>
                          <a:cs typeface="Gill Sans MT"/>
                        </a:rPr>
                        <a:t>r</a:t>
                      </a:r>
                      <a:r>
                        <a:rPr sz="900" spc="-10" dirty="0">
                          <a:latin typeface="Gill Sans MT"/>
                          <a:cs typeface="Gill Sans MT"/>
                        </a:rPr>
                        <a:t>a</a:t>
                      </a:r>
                      <a:r>
                        <a:rPr sz="900" dirty="0">
                          <a:latin typeface="Gill Sans MT"/>
                          <a:cs typeface="Gill Sans MT"/>
                        </a:rPr>
                        <a:t>n</a:t>
                      </a:r>
                      <a:r>
                        <a:rPr sz="900" spc="5" dirty="0">
                          <a:latin typeface="Gill Sans MT"/>
                          <a:cs typeface="Gill Sans MT"/>
                        </a:rPr>
                        <a:t>c</a:t>
                      </a:r>
                      <a:r>
                        <a:rPr sz="900" dirty="0">
                          <a:latin typeface="Gill Sans MT"/>
                          <a:cs typeface="Gill Sans MT"/>
                        </a:rPr>
                        <a:t>h</a:t>
                      </a:r>
                      <a:r>
                        <a:rPr sz="900" spc="-15" dirty="0">
                          <a:latin typeface="Gill Sans MT"/>
                          <a:cs typeface="Gill Sans MT"/>
                        </a:rPr>
                        <a:t> </a:t>
                      </a:r>
                      <a:r>
                        <a:rPr sz="900" dirty="0">
                          <a:latin typeface="Gill Sans MT"/>
                          <a:cs typeface="Gill Sans MT"/>
                        </a:rPr>
                        <a:t>&lt;</a:t>
                      </a:r>
                      <a:r>
                        <a:rPr sz="900" spc="-15" dirty="0">
                          <a:latin typeface="Gill Sans MT"/>
                          <a:cs typeface="Gill Sans MT"/>
                        </a:rPr>
                        <a:t> </a:t>
                      </a:r>
                      <a:r>
                        <a:rPr sz="900" spc="-5" dirty="0">
                          <a:latin typeface="Gill Sans MT"/>
                          <a:cs typeface="Gill Sans MT"/>
                        </a:rPr>
                        <a:t>U</a:t>
                      </a:r>
                      <a:r>
                        <a:rPr sz="900" dirty="0">
                          <a:latin typeface="Gill Sans MT"/>
                          <a:cs typeface="Gill Sans MT"/>
                        </a:rPr>
                        <a:t>n</a:t>
                      </a:r>
                      <a:r>
                        <a:rPr sz="900" spc="-5" dirty="0">
                          <a:latin typeface="Gill Sans MT"/>
                          <a:cs typeface="Gill Sans MT"/>
                        </a:rPr>
                        <a:t>s</a:t>
                      </a:r>
                      <a:r>
                        <a:rPr sz="900" dirty="0">
                          <a:latin typeface="Gill Sans MT"/>
                          <a:cs typeface="Gill Sans MT"/>
                        </a:rPr>
                        <a:t>igned</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B</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50" dirty="0">
                          <a:latin typeface="Gill Sans MT"/>
                          <a:cs typeface="Gill Sans MT"/>
                        </a:rPr>
                        <a:t>BLTU</a:t>
                      </a:r>
                      <a:r>
                        <a:rPr sz="1100" spc="105" dirty="0">
                          <a:latin typeface="Gill Sans MT"/>
                          <a:cs typeface="Gill Sans MT"/>
                        </a:rPr>
                        <a:t> </a:t>
                      </a:r>
                      <a:r>
                        <a:rPr sz="1100" spc="10" dirty="0">
                          <a:latin typeface="Gill Sans MT"/>
                          <a:cs typeface="Gill Sans MT"/>
                        </a:rPr>
                        <a:t>rs1,rs2,imm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5"/>
                  </a:ext>
                </a:extLst>
              </a:tr>
              <a:tr h="164364">
                <a:tc>
                  <a:txBody>
                    <a:bodyPr/>
                    <a:lstStyle/>
                    <a:p>
                      <a:pPr marR="26670" algn="r">
                        <a:lnSpc>
                          <a:spcPts val="770"/>
                        </a:lnSpc>
                        <a:spcBef>
                          <a:spcPts val="100"/>
                        </a:spcBef>
                      </a:pPr>
                      <a:r>
                        <a:rPr sz="900" spc="-70" dirty="0">
                          <a:latin typeface="Gill Sans MT"/>
                          <a:cs typeface="Gill Sans MT"/>
                        </a:rPr>
                        <a:t>OR</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R</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70" dirty="0">
                          <a:latin typeface="Gill Sans MT"/>
                          <a:cs typeface="Gill Sans MT"/>
                        </a:rPr>
                        <a:t>OR</a:t>
                      </a:r>
                      <a:r>
                        <a:rPr sz="1100" spc="370"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dirty="0">
                          <a:latin typeface="Gill Sans MT"/>
                          <a:cs typeface="Gill Sans MT"/>
                        </a:rPr>
                        <a:t>B</a:t>
                      </a:r>
                      <a:r>
                        <a:rPr sz="900" spc="-5" dirty="0">
                          <a:latin typeface="Gill Sans MT"/>
                          <a:cs typeface="Gill Sans MT"/>
                        </a:rPr>
                        <a:t>r</a:t>
                      </a:r>
                      <a:r>
                        <a:rPr sz="900" spc="-10" dirty="0">
                          <a:latin typeface="Gill Sans MT"/>
                          <a:cs typeface="Gill Sans MT"/>
                        </a:rPr>
                        <a:t>a</a:t>
                      </a:r>
                      <a:r>
                        <a:rPr sz="900" dirty="0">
                          <a:latin typeface="Gill Sans MT"/>
                          <a:cs typeface="Gill Sans MT"/>
                        </a:rPr>
                        <a:t>n</a:t>
                      </a:r>
                      <a:r>
                        <a:rPr sz="900" spc="5" dirty="0">
                          <a:latin typeface="Gill Sans MT"/>
                          <a:cs typeface="Gill Sans MT"/>
                        </a:rPr>
                        <a:t>c</a:t>
                      </a:r>
                      <a:r>
                        <a:rPr sz="900" dirty="0">
                          <a:latin typeface="Gill Sans MT"/>
                          <a:cs typeface="Gill Sans MT"/>
                        </a:rPr>
                        <a:t>h</a:t>
                      </a:r>
                      <a:r>
                        <a:rPr sz="900" spc="-15" dirty="0">
                          <a:latin typeface="Gill Sans MT"/>
                          <a:cs typeface="Gill Sans MT"/>
                        </a:rPr>
                        <a:t> </a:t>
                      </a:r>
                      <a:r>
                        <a:rPr sz="900" dirty="0">
                          <a:latin typeface="Gill Sans MT"/>
                          <a:cs typeface="Gill Sans MT"/>
                        </a:rPr>
                        <a:t>≥</a:t>
                      </a:r>
                      <a:r>
                        <a:rPr sz="900" spc="-15" dirty="0">
                          <a:latin typeface="Gill Sans MT"/>
                          <a:cs typeface="Gill Sans MT"/>
                        </a:rPr>
                        <a:t> </a:t>
                      </a:r>
                      <a:r>
                        <a:rPr sz="900" spc="-5" dirty="0">
                          <a:latin typeface="Gill Sans MT"/>
                          <a:cs typeface="Gill Sans MT"/>
                        </a:rPr>
                        <a:t>U</a:t>
                      </a:r>
                      <a:r>
                        <a:rPr sz="900" dirty="0">
                          <a:latin typeface="Gill Sans MT"/>
                          <a:cs typeface="Gill Sans MT"/>
                        </a:rPr>
                        <a:t>n</a:t>
                      </a:r>
                      <a:r>
                        <a:rPr sz="900" spc="-5" dirty="0">
                          <a:latin typeface="Gill Sans MT"/>
                          <a:cs typeface="Gill Sans MT"/>
                        </a:rPr>
                        <a:t>s</a:t>
                      </a:r>
                      <a:r>
                        <a:rPr sz="900" dirty="0">
                          <a:latin typeface="Gill Sans MT"/>
                          <a:cs typeface="Gill Sans MT"/>
                        </a:rPr>
                        <a:t>igned</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B</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30" dirty="0">
                          <a:latin typeface="Gill Sans MT"/>
                          <a:cs typeface="Gill Sans MT"/>
                        </a:rPr>
                        <a:t>BGEU</a:t>
                      </a:r>
                      <a:r>
                        <a:rPr sz="1100" spc="110" dirty="0">
                          <a:latin typeface="Gill Sans MT"/>
                          <a:cs typeface="Gill Sans MT"/>
                        </a:rPr>
                        <a:t> </a:t>
                      </a:r>
                      <a:r>
                        <a:rPr sz="1100" spc="10" dirty="0">
                          <a:latin typeface="Gill Sans MT"/>
                          <a:cs typeface="Gill Sans MT"/>
                        </a:rPr>
                        <a:t>rs1,rs2,imm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6"/>
                  </a:ext>
                </a:extLst>
              </a:tr>
              <a:tr h="164364">
                <a:tc>
                  <a:txBody>
                    <a:bodyPr/>
                    <a:lstStyle/>
                    <a:p>
                      <a:pPr marR="3810" algn="r">
                        <a:lnSpc>
                          <a:spcPts val="770"/>
                        </a:lnSpc>
                        <a:spcBef>
                          <a:spcPts val="100"/>
                        </a:spcBef>
                      </a:pPr>
                      <a:r>
                        <a:rPr sz="900" spc="-5" dirty="0">
                          <a:latin typeface="Gill Sans MT"/>
                          <a:cs typeface="Gill Sans MT"/>
                        </a:rPr>
                        <a:t>O</a:t>
                      </a:r>
                      <a:r>
                        <a:rPr sz="900" dirty="0">
                          <a:latin typeface="Gill Sans MT"/>
                          <a:cs typeface="Gill Sans MT"/>
                        </a:rPr>
                        <a:t>R</a:t>
                      </a:r>
                      <a:r>
                        <a:rPr sz="900" spc="-5" dirty="0">
                          <a:latin typeface="Gill Sans MT"/>
                          <a:cs typeface="Gill Sans MT"/>
                        </a:rPr>
                        <a:t> Imm</a:t>
                      </a:r>
                      <a:r>
                        <a:rPr sz="900" dirty="0">
                          <a:latin typeface="Gill Sans MT"/>
                          <a:cs typeface="Gill Sans MT"/>
                        </a:rPr>
                        <a:t>e</a:t>
                      </a:r>
                      <a:r>
                        <a:rPr sz="900" spc="-5" dirty="0">
                          <a:latin typeface="Gill Sans MT"/>
                          <a:cs typeface="Gill Sans MT"/>
                        </a:rPr>
                        <a:t>d</a:t>
                      </a:r>
                      <a:r>
                        <a:rPr sz="900" dirty="0">
                          <a:latin typeface="Gill Sans MT"/>
                          <a:cs typeface="Gill Sans MT"/>
                        </a:rPr>
                        <a:t>i</a:t>
                      </a:r>
                      <a:r>
                        <a:rPr sz="900" spc="-10" dirty="0">
                          <a:latin typeface="Gill Sans MT"/>
                          <a:cs typeface="Gill Sans MT"/>
                        </a:rPr>
                        <a:t>a</a:t>
                      </a:r>
                      <a:r>
                        <a:rPr sz="900" spc="5" dirty="0">
                          <a:latin typeface="Gill Sans MT"/>
                          <a:cs typeface="Gill Sans MT"/>
                        </a:rPr>
                        <a:t>t</a:t>
                      </a:r>
                      <a:r>
                        <a:rPr sz="900" dirty="0">
                          <a:latin typeface="Gill Sans MT"/>
                          <a:cs typeface="Gill Sans MT"/>
                        </a:rPr>
                        <a:t>e</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I</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50" dirty="0">
                          <a:latin typeface="Gill Sans MT"/>
                          <a:cs typeface="Gill Sans MT"/>
                        </a:rPr>
                        <a:t>ORI</a:t>
                      </a:r>
                      <a:r>
                        <a:rPr sz="1100" spc="165"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ts val="869"/>
                        </a:lnSpc>
                        <a:tabLst>
                          <a:tab pos="708025" algn="l"/>
                        </a:tabLst>
                      </a:pPr>
                      <a:r>
                        <a:rPr sz="1100" spc="60" dirty="0">
                          <a:latin typeface="Gill Sans MT"/>
                          <a:cs typeface="Gill Sans MT"/>
                        </a:rPr>
                        <a:t>Jump</a:t>
                      </a:r>
                      <a:r>
                        <a:rPr sz="1100" spc="-25" dirty="0">
                          <a:latin typeface="Gill Sans MT"/>
                          <a:cs typeface="Gill Sans MT"/>
                        </a:rPr>
                        <a:t> </a:t>
                      </a:r>
                      <a:r>
                        <a:rPr sz="1100" spc="35" dirty="0">
                          <a:latin typeface="Gill Sans MT"/>
                          <a:cs typeface="Gill Sans MT"/>
                        </a:rPr>
                        <a:t>&amp;</a:t>
                      </a:r>
                      <a:r>
                        <a:rPr sz="1100" spc="-25" dirty="0">
                          <a:latin typeface="Gill Sans MT"/>
                          <a:cs typeface="Gill Sans MT"/>
                        </a:rPr>
                        <a:t> </a:t>
                      </a:r>
                      <a:r>
                        <a:rPr sz="1100" spc="5" dirty="0">
                          <a:latin typeface="Gill Sans MT"/>
                          <a:cs typeface="Gill Sans MT"/>
                        </a:rPr>
                        <a:t>Link	</a:t>
                      </a:r>
                      <a:r>
                        <a:rPr sz="900" spc="20" dirty="0">
                          <a:latin typeface="Gill Sans MT"/>
                          <a:cs typeface="Gill Sans MT"/>
                        </a:rPr>
                        <a:t>J&amp;L</a:t>
                      </a:r>
                      <a:endParaRPr sz="9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J</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5" dirty="0">
                          <a:latin typeface="Gill Sans MT"/>
                          <a:cs typeface="Gill Sans MT"/>
                        </a:rPr>
                        <a:t>JAL </a:t>
                      </a:r>
                      <a:r>
                        <a:rPr sz="1100" spc="80" dirty="0">
                          <a:latin typeface="Gill Sans MT"/>
                          <a:cs typeface="Gill Sans MT"/>
                        </a:rPr>
                        <a:t> </a:t>
                      </a:r>
                      <a:r>
                        <a:rPr sz="1100" spc="25" dirty="0">
                          <a:latin typeface="Gill Sans MT"/>
                          <a:cs typeface="Gill Sans MT"/>
                        </a:rPr>
                        <a:t>rd,imm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7"/>
                  </a:ext>
                </a:extLst>
              </a:tr>
              <a:tr h="164364">
                <a:tc>
                  <a:txBody>
                    <a:bodyPr/>
                    <a:lstStyle/>
                    <a:p>
                      <a:pPr marR="3175" algn="r">
                        <a:lnSpc>
                          <a:spcPts val="770"/>
                        </a:lnSpc>
                        <a:spcBef>
                          <a:spcPts val="100"/>
                        </a:spcBef>
                      </a:pPr>
                      <a:r>
                        <a:rPr sz="900" spc="-75" dirty="0">
                          <a:latin typeface="Gill Sans MT"/>
                          <a:cs typeface="Gill Sans MT"/>
                        </a:rPr>
                        <a:t>AND</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R</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75" dirty="0">
                          <a:latin typeface="Gill Sans MT"/>
                          <a:cs typeface="Gill Sans MT"/>
                        </a:rPr>
                        <a:t>AND</a:t>
                      </a:r>
                      <a:r>
                        <a:rPr sz="1100" spc="190"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90"/>
                        </a:lnSpc>
                        <a:spcBef>
                          <a:spcPts val="75"/>
                        </a:spcBef>
                      </a:pPr>
                      <a:r>
                        <a:rPr sz="900" spc="-10" dirty="0">
                          <a:latin typeface="Gill Sans MT"/>
                          <a:cs typeface="Gill Sans MT"/>
                        </a:rPr>
                        <a:t>Ju</a:t>
                      </a:r>
                      <a:r>
                        <a:rPr sz="900" spc="-5" dirty="0">
                          <a:latin typeface="Gill Sans MT"/>
                          <a:cs typeface="Gill Sans MT"/>
                        </a:rPr>
                        <a:t>m</a:t>
                      </a:r>
                      <a:r>
                        <a:rPr sz="900" dirty="0">
                          <a:latin typeface="Gill Sans MT"/>
                          <a:cs typeface="Gill Sans MT"/>
                        </a:rPr>
                        <a:t>p</a:t>
                      </a:r>
                      <a:r>
                        <a:rPr sz="900" spc="10" dirty="0">
                          <a:latin typeface="Gill Sans MT"/>
                          <a:cs typeface="Gill Sans MT"/>
                        </a:rPr>
                        <a:t> </a:t>
                      </a:r>
                      <a:r>
                        <a:rPr sz="900" dirty="0">
                          <a:latin typeface="Gill Sans MT"/>
                          <a:cs typeface="Gill Sans MT"/>
                        </a:rPr>
                        <a:t>&amp;</a:t>
                      </a:r>
                      <a:r>
                        <a:rPr sz="900" spc="-25" dirty="0">
                          <a:latin typeface="Gill Sans MT"/>
                          <a:cs typeface="Gill Sans MT"/>
                        </a:rPr>
                        <a:t> </a:t>
                      </a:r>
                      <a:r>
                        <a:rPr sz="900" spc="-5" dirty="0">
                          <a:latin typeface="Gill Sans MT"/>
                          <a:cs typeface="Gill Sans MT"/>
                        </a:rPr>
                        <a:t>L</a:t>
                      </a:r>
                      <a:r>
                        <a:rPr sz="900" dirty="0">
                          <a:latin typeface="Gill Sans MT"/>
                          <a:cs typeface="Gill Sans MT"/>
                        </a:rPr>
                        <a:t>ink</a:t>
                      </a:r>
                      <a:r>
                        <a:rPr sz="900" spc="-35" dirty="0">
                          <a:latin typeface="Gill Sans MT"/>
                          <a:cs typeface="Gill Sans MT"/>
                        </a:rPr>
                        <a:t> </a:t>
                      </a:r>
                      <a:r>
                        <a:rPr sz="900" spc="-5" dirty="0">
                          <a:latin typeface="Gill Sans MT"/>
                          <a:cs typeface="Gill Sans MT"/>
                        </a:rPr>
                        <a:t>R</a:t>
                      </a:r>
                      <a:r>
                        <a:rPr sz="900" dirty="0">
                          <a:latin typeface="Gill Sans MT"/>
                          <a:cs typeface="Gill Sans MT"/>
                        </a:rPr>
                        <a:t>egi</a:t>
                      </a:r>
                      <a:r>
                        <a:rPr sz="900" spc="-5" dirty="0">
                          <a:latin typeface="Gill Sans MT"/>
                          <a:cs typeface="Gill Sans MT"/>
                        </a:rPr>
                        <a:t>s</a:t>
                      </a:r>
                      <a:r>
                        <a:rPr sz="900" spc="5" dirty="0">
                          <a:latin typeface="Gill Sans MT"/>
                          <a:cs typeface="Gill Sans MT"/>
                        </a:rPr>
                        <a:t>t</a:t>
                      </a:r>
                      <a:r>
                        <a:rPr sz="900" dirty="0">
                          <a:latin typeface="Gill Sans MT"/>
                          <a:cs typeface="Gill Sans MT"/>
                        </a:rPr>
                        <a:t>er</a:t>
                      </a:r>
                      <a:endParaRPr sz="900">
                        <a:latin typeface="Gill Sans MT"/>
                        <a:cs typeface="Gill Sans MT"/>
                      </a:endParaRPr>
                    </a:p>
                  </a:txBody>
                  <a:tcPr marL="0" marR="0" marT="127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I</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5" dirty="0">
                          <a:latin typeface="Gill Sans MT"/>
                          <a:cs typeface="Gill Sans MT"/>
                        </a:rPr>
                        <a:t>JALR</a:t>
                      </a:r>
                      <a:r>
                        <a:rPr sz="1100" spc="130"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8"/>
                  </a:ext>
                </a:extLst>
              </a:tr>
              <a:tr h="164367">
                <a:tc>
                  <a:txBody>
                    <a:bodyPr/>
                    <a:lstStyle/>
                    <a:p>
                      <a:pPr marR="3810" algn="r">
                        <a:lnSpc>
                          <a:spcPts val="770"/>
                        </a:lnSpc>
                        <a:spcBef>
                          <a:spcPts val="100"/>
                        </a:spcBef>
                      </a:pPr>
                      <a:r>
                        <a:rPr sz="900" spc="-5" dirty="0">
                          <a:latin typeface="Gill Sans MT"/>
                          <a:cs typeface="Gill Sans MT"/>
                        </a:rPr>
                        <a:t>A</a:t>
                      </a:r>
                      <a:r>
                        <a:rPr sz="900" spc="-10" dirty="0">
                          <a:latin typeface="Gill Sans MT"/>
                          <a:cs typeface="Gill Sans MT"/>
                        </a:rPr>
                        <a:t>N</a:t>
                      </a:r>
                      <a:r>
                        <a:rPr sz="900" dirty="0">
                          <a:latin typeface="Gill Sans MT"/>
                          <a:cs typeface="Gill Sans MT"/>
                        </a:rPr>
                        <a:t>D</a:t>
                      </a:r>
                      <a:r>
                        <a:rPr sz="900" spc="-5" dirty="0">
                          <a:latin typeface="Gill Sans MT"/>
                          <a:cs typeface="Gill Sans MT"/>
                        </a:rPr>
                        <a:t> Imm</a:t>
                      </a:r>
                      <a:r>
                        <a:rPr sz="900" dirty="0">
                          <a:latin typeface="Gill Sans MT"/>
                          <a:cs typeface="Gill Sans MT"/>
                        </a:rPr>
                        <a:t>e</a:t>
                      </a:r>
                      <a:r>
                        <a:rPr sz="900" spc="-5" dirty="0">
                          <a:latin typeface="Gill Sans MT"/>
                          <a:cs typeface="Gill Sans MT"/>
                        </a:rPr>
                        <a:t>d</a:t>
                      </a:r>
                      <a:r>
                        <a:rPr sz="900" dirty="0">
                          <a:latin typeface="Gill Sans MT"/>
                          <a:cs typeface="Gill Sans MT"/>
                        </a:rPr>
                        <a:t>i</a:t>
                      </a:r>
                      <a:r>
                        <a:rPr sz="900" spc="-10" dirty="0">
                          <a:latin typeface="Gill Sans MT"/>
                          <a:cs typeface="Gill Sans MT"/>
                        </a:rPr>
                        <a:t>a</a:t>
                      </a:r>
                      <a:r>
                        <a:rPr sz="900" spc="5" dirty="0">
                          <a:latin typeface="Gill Sans MT"/>
                          <a:cs typeface="Gill Sans MT"/>
                        </a:rPr>
                        <a:t>t</a:t>
                      </a:r>
                      <a:r>
                        <a:rPr sz="900" dirty="0">
                          <a:latin typeface="Gill Sans MT"/>
                          <a:cs typeface="Gill Sans MT"/>
                        </a:rPr>
                        <a:t>e</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I</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55" dirty="0">
                          <a:latin typeface="Gill Sans MT"/>
                          <a:cs typeface="Gill Sans MT"/>
                        </a:rPr>
                        <a:t>ANDI</a:t>
                      </a:r>
                      <a:r>
                        <a:rPr sz="1100" spc="-25"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9"/>
                  </a:ext>
                </a:extLst>
              </a:tr>
              <a:tr h="286313">
                <a:tc>
                  <a:txBody>
                    <a:bodyPr/>
                    <a:lstStyle/>
                    <a:p>
                      <a:pPr marR="3175">
                        <a:lnSpc>
                          <a:spcPct val="100000"/>
                        </a:lnSpc>
                        <a:spcBef>
                          <a:spcPts val="15"/>
                        </a:spcBef>
                      </a:pPr>
                      <a:endParaRPr sz="900">
                        <a:latin typeface="Times New Roman"/>
                        <a:cs typeface="Times New Roman"/>
                      </a:endParaRPr>
                    </a:p>
                    <a:p>
                      <a:pPr marR="3175">
                        <a:lnSpc>
                          <a:spcPts val="770"/>
                        </a:lnSpc>
                        <a:tabLst>
                          <a:tab pos="615315" algn="l"/>
                        </a:tabLst>
                      </a:pPr>
                      <a:r>
                        <a:rPr sz="900" spc="-5" dirty="0">
                          <a:latin typeface="Gill Sans MT"/>
                          <a:cs typeface="Gill Sans MT"/>
                        </a:rPr>
                        <a:t>C</a:t>
                      </a:r>
                      <a:r>
                        <a:rPr sz="900" spc="5" dirty="0">
                          <a:latin typeface="Gill Sans MT"/>
                          <a:cs typeface="Gill Sans MT"/>
                        </a:rPr>
                        <a:t>o</a:t>
                      </a:r>
                      <a:r>
                        <a:rPr sz="900" spc="-5" dirty="0">
                          <a:latin typeface="Gill Sans MT"/>
                          <a:cs typeface="Gill Sans MT"/>
                        </a:rPr>
                        <a:t>m</a:t>
                      </a:r>
                      <a:r>
                        <a:rPr sz="900" dirty="0">
                          <a:latin typeface="Gill Sans MT"/>
                          <a:cs typeface="Gill Sans MT"/>
                        </a:rPr>
                        <a:t>p</a:t>
                      </a:r>
                      <a:r>
                        <a:rPr sz="900" spc="-10" dirty="0">
                          <a:latin typeface="Gill Sans MT"/>
                          <a:cs typeface="Gill Sans MT"/>
                        </a:rPr>
                        <a:t>a</a:t>
                      </a:r>
                      <a:r>
                        <a:rPr sz="900" spc="-5" dirty="0">
                          <a:latin typeface="Gill Sans MT"/>
                          <a:cs typeface="Gill Sans MT"/>
                        </a:rPr>
                        <a:t>r</a:t>
                      </a:r>
                      <a:r>
                        <a:rPr sz="900" dirty="0">
                          <a:latin typeface="Gill Sans MT"/>
                          <a:cs typeface="Gill Sans MT"/>
                        </a:rPr>
                        <a:t>e	Set</a:t>
                      </a:r>
                      <a:r>
                        <a:rPr sz="900" spc="-10" dirty="0">
                          <a:latin typeface="Gill Sans MT"/>
                          <a:cs typeface="Gill Sans MT"/>
                        </a:rPr>
                        <a:t> </a:t>
                      </a:r>
                      <a:r>
                        <a:rPr sz="900" dirty="0">
                          <a:latin typeface="Gill Sans MT"/>
                          <a:cs typeface="Gill Sans MT"/>
                        </a:rPr>
                        <a:t>&lt;</a:t>
                      </a:r>
                      <a:endParaRPr sz="900">
                        <a:latin typeface="Gill Sans MT"/>
                        <a:cs typeface="Gill Sans MT"/>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695"/>
                        </a:spcBef>
                      </a:pPr>
                      <a:r>
                        <a:rPr sz="1100" dirty="0">
                          <a:latin typeface="Gill Sans MT"/>
                          <a:cs typeface="Gill Sans MT"/>
                        </a:rPr>
                        <a:t>R</a:t>
                      </a:r>
                      <a:endParaRPr sz="1100">
                        <a:latin typeface="Gill Sans MT"/>
                        <a:cs typeface="Gill Sans MT"/>
                      </a:endParaRPr>
                    </a:p>
                  </a:txBody>
                  <a:tcPr marL="0" marR="0" marT="1176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675"/>
                        </a:spcBef>
                      </a:pPr>
                      <a:r>
                        <a:rPr sz="1100" spc="-30" dirty="0">
                          <a:latin typeface="Gill Sans MT"/>
                          <a:cs typeface="Gill Sans MT"/>
                        </a:rPr>
                        <a:t>SLT</a:t>
                      </a:r>
                      <a:r>
                        <a:rPr sz="1100" spc="315"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1143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309"/>
                        </a:spcBef>
                      </a:pPr>
                      <a:r>
                        <a:rPr sz="1100" spc="40" dirty="0">
                          <a:latin typeface="Gill Sans MT"/>
                          <a:cs typeface="Gill Sans MT"/>
                        </a:rPr>
                        <a:t>Synch </a:t>
                      </a:r>
                      <a:r>
                        <a:rPr sz="1100" spc="254" dirty="0">
                          <a:latin typeface="Gill Sans MT"/>
                          <a:cs typeface="Gill Sans MT"/>
                        </a:rPr>
                        <a:t> </a:t>
                      </a:r>
                      <a:r>
                        <a:rPr sz="1400" spc="44" baseline="3968" dirty="0">
                          <a:latin typeface="Gill Sans MT"/>
                          <a:cs typeface="Gill Sans MT"/>
                        </a:rPr>
                        <a:t>Synch</a:t>
                      </a:r>
                      <a:r>
                        <a:rPr sz="1400" spc="-30" baseline="3968" dirty="0">
                          <a:latin typeface="Gill Sans MT"/>
                          <a:cs typeface="Gill Sans MT"/>
                        </a:rPr>
                        <a:t> </a:t>
                      </a:r>
                      <a:r>
                        <a:rPr sz="1400" spc="37" baseline="3968" dirty="0">
                          <a:latin typeface="Gill Sans MT"/>
                          <a:cs typeface="Gill Sans MT"/>
                        </a:rPr>
                        <a:t>thread</a:t>
                      </a:r>
                      <a:endParaRPr sz="1400" baseline="3968">
                        <a:latin typeface="Gill Sans MT"/>
                        <a:cs typeface="Gill Sans MT"/>
                      </a:endParaRPr>
                    </a:p>
                  </a:txBody>
                  <a:tcPr marL="0" marR="0" marT="52492"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ct val="100000"/>
                        </a:lnSpc>
                        <a:spcBef>
                          <a:spcPts val="309"/>
                        </a:spcBef>
                      </a:pPr>
                      <a:r>
                        <a:rPr sz="1100" dirty="0">
                          <a:latin typeface="Gill Sans MT"/>
                          <a:cs typeface="Gill Sans MT"/>
                        </a:rPr>
                        <a:t>I</a:t>
                      </a:r>
                      <a:endParaRPr sz="1100">
                        <a:latin typeface="Gill Sans MT"/>
                        <a:cs typeface="Gill Sans MT"/>
                      </a:endParaRPr>
                    </a:p>
                  </a:txBody>
                  <a:tcPr marL="0" marR="0" marT="52492"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309"/>
                        </a:spcBef>
                      </a:pPr>
                      <a:r>
                        <a:rPr sz="1100" spc="-55" dirty="0">
                          <a:latin typeface="Gill Sans MT"/>
                          <a:cs typeface="Gill Sans MT"/>
                        </a:rPr>
                        <a:t>FENCE</a:t>
                      </a:r>
                      <a:endParaRPr sz="1100">
                        <a:latin typeface="Gill Sans MT"/>
                        <a:cs typeface="Gill Sans MT"/>
                      </a:endParaRPr>
                    </a:p>
                  </a:txBody>
                  <a:tcPr marL="0" marR="0" marT="52492"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20"/>
                  </a:ext>
                </a:extLst>
              </a:tr>
              <a:tr h="178985">
                <a:tc>
                  <a:txBody>
                    <a:bodyPr/>
                    <a:lstStyle/>
                    <a:p>
                      <a:pPr marR="3810" algn="r">
                        <a:lnSpc>
                          <a:spcPts val="770"/>
                        </a:lnSpc>
                        <a:spcBef>
                          <a:spcPts val="100"/>
                        </a:spcBef>
                      </a:pPr>
                      <a:r>
                        <a:rPr sz="900" dirty="0">
                          <a:latin typeface="Gill Sans MT"/>
                          <a:cs typeface="Gill Sans MT"/>
                        </a:rPr>
                        <a:t>Set</a:t>
                      </a:r>
                      <a:r>
                        <a:rPr sz="900" spc="-25" dirty="0">
                          <a:latin typeface="Gill Sans MT"/>
                          <a:cs typeface="Gill Sans MT"/>
                        </a:rPr>
                        <a:t> </a:t>
                      </a:r>
                      <a:r>
                        <a:rPr sz="900" dirty="0">
                          <a:latin typeface="Gill Sans MT"/>
                          <a:cs typeface="Gill Sans MT"/>
                        </a:rPr>
                        <a:t>&lt;</a:t>
                      </a:r>
                      <a:r>
                        <a:rPr sz="900" spc="-15" dirty="0">
                          <a:latin typeface="Gill Sans MT"/>
                          <a:cs typeface="Gill Sans MT"/>
                        </a:rPr>
                        <a:t> </a:t>
                      </a:r>
                      <a:r>
                        <a:rPr sz="900" spc="-5" dirty="0">
                          <a:latin typeface="Gill Sans MT"/>
                          <a:cs typeface="Gill Sans MT"/>
                        </a:rPr>
                        <a:t>Imm</a:t>
                      </a:r>
                      <a:r>
                        <a:rPr sz="900" dirty="0">
                          <a:latin typeface="Gill Sans MT"/>
                          <a:cs typeface="Gill Sans MT"/>
                        </a:rPr>
                        <a:t>e</a:t>
                      </a:r>
                      <a:r>
                        <a:rPr sz="900" spc="-5" dirty="0">
                          <a:latin typeface="Gill Sans MT"/>
                          <a:cs typeface="Gill Sans MT"/>
                        </a:rPr>
                        <a:t>d</a:t>
                      </a:r>
                      <a:r>
                        <a:rPr sz="900" dirty="0">
                          <a:latin typeface="Gill Sans MT"/>
                          <a:cs typeface="Gill Sans MT"/>
                        </a:rPr>
                        <a:t>i</a:t>
                      </a:r>
                      <a:r>
                        <a:rPr sz="900" spc="-10" dirty="0">
                          <a:latin typeface="Gill Sans MT"/>
                          <a:cs typeface="Gill Sans MT"/>
                        </a:rPr>
                        <a:t>a</a:t>
                      </a:r>
                      <a:r>
                        <a:rPr sz="900" spc="5" dirty="0">
                          <a:latin typeface="Gill Sans MT"/>
                          <a:cs typeface="Gill Sans MT"/>
                        </a:rPr>
                        <a:t>t</a:t>
                      </a:r>
                      <a:r>
                        <a:rPr sz="900" dirty="0">
                          <a:latin typeface="Gill Sans MT"/>
                          <a:cs typeface="Gill Sans MT"/>
                        </a:rPr>
                        <a:t>e</a:t>
                      </a:r>
                      <a:endParaRPr sz="900">
                        <a:latin typeface="Gill Sans MT"/>
                        <a:cs typeface="Gill Sans MT"/>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Gill Sans MT"/>
                          <a:cs typeface="Gill Sans MT"/>
                        </a:rPr>
                        <a:t>I</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30" dirty="0">
                          <a:latin typeface="Gill Sans MT"/>
                          <a:cs typeface="Gill Sans MT"/>
                        </a:rPr>
                        <a:t>SLTI</a:t>
                      </a:r>
                      <a:r>
                        <a:rPr sz="1100" spc="145" dirty="0">
                          <a:latin typeface="Gill Sans MT"/>
                          <a:cs typeface="Gill Sans MT"/>
                        </a:rPr>
                        <a:t> </a:t>
                      </a:r>
                      <a:r>
                        <a:rPr sz="1100" spc="5" dirty="0">
                          <a:latin typeface="Gill Sans MT"/>
                          <a:cs typeface="Gill Sans MT"/>
                        </a:rPr>
                        <a:t>rd,rs1,imm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L="484505">
                        <a:lnSpc>
                          <a:spcPts val="869"/>
                        </a:lnSpc>
                      </a:pPr>
                      <a:r>
                        <a:rPr sz="2100" spc="5" dirty="0">
                          <a:solidFill>
                            <a:srgbClr val="FF0000"/>
                          </a:solidFill>
                          <a:latin typeface="Gill Sans MT"/>
                          <a:cs typeface="Gill Sans MT"/>
                        </a:rPr>
                        <a:t>N</a:t>
                      </a:r>
                      <a:r>
                        <a:rPr sz="2100" spc="-15" dirty="0">
                          <a:solidFill>
                            <a:srgbClr val="FF0000"/>
                          </a:solidFill>
                          <a:latin typeface="Gill Sans MT"/>
                          <a:cs typeface="Gill Sans MT"/>
                        </a:rPr>
                        <a:t>o</a:t>
                      </a:r>
                      <a:r>
                        <a:rPr sz="2100" dirty="0">
                          <a:solidFill>
                            <a:srgbClr val="FF0000"/>
                          </a:solidFill>
                          <a:latin typeface="Gill Sans MT"/>
                          <a:cs typeface="Gill Sans MT"/>
                        </a:rPr>
                        <a:t>t</a:t>
                      </a:r>
                      <a:r>
                        <a:rPr sz="2100" spc="-65" dirty="0">
                          <a:solidFill>
                            <a:srgbClr val="FF0000"/>
                          </a:solidFill>
                          <a:latin typeface="Gill Sans MT"/>
                          <a:cs typeface="Gill Sans MT"/>
                        </a:rPr>
                        <a:t> </a:t>
                      </a:r>
                      <a:r>
                        <a:rPr sz="2100" spc="-5" dirty="0">
                          <a:solidFill>
                            <a:srgbClr val="FF0000"/>
                          </a:solidFill>
                          <a:latin typeface="Gill Sans MT"/>
                          <a:cs typeface="Gill Sans MT"/>
                        </a:rPr>
                        <a:t>i</a:t>
                      </a:r>
                      <a:r>
                        <a:rPr sz="2100" dirty="0">
                          <a:solidFill>
                            <a:srgbClr val="FF0000"/>
                          </a:solidFill>
                          <a:latin typeface="Gill Sans MT"/>
                          <a:cs typeface="Gill Sans MT"/>
                        </a:rPr>
                        <a:t>n</a:t>
                      </a:r>
                      <a:endParaRPr sz="2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21"/>
                  </a:ext>
                </a:extLst>
              </a:tr>
              <a:tr h="302220">
                <a:tc>
                  <a:txBody>
                    <a:bodyPr/>
                    <a:lstStyle/>
                    <a:p>
                      <a:pPr marR="3175">
                        <a:lnSpc>
                          <a:spcPct val="100000"/>
                        </a:lnSpc>
                        <a:spcBef>
                          <a:spcPts val="50"/>
                        </a:spcBef>
                      </a:pPr>
                      <a:endParaRPr sz="1000">
                        <a:latin typeface="Times New Roman"/>
                        <a:cs typeface="Times New Roman"/>
                      </a:endParaRPr>
                    </a:p>
                    <a:p>
                      <a:pPr marR="3175" algn="r">
                        <a:lnSpc>
                          <a:spcPts val="770"/>
                        </a:lnSpc>
                        <a:spcBef>
                          <a:spcPts val="5"/>
                        </a:spcBef>
                      </a:pPr>
                      <a:r>
                        <a:rPr sz="900" dirty="0">
                          <a:latin typeface="Gill Sans MT"/>
                          <a:cs typeface="Gill Sans MT"/>
                        </a:rPr>
                        <a:t>Set</a:t>
                      </a:r>
                      <a:r>
                        <a:rPr sz="900" spc="-25" dirty="0">
                          <a:latin typeface="Gill Sans MT"/>
                          <a:cs typeface="Gill Sans MT"/>
                        </a:rPr>
                        <a:t> </a:t>
                      </a:r>
                      <a:r>
                        <a:rPr sz="900" dirty="0">
                          <a:latin typeface="Gill Sans MT"/>
                          <a:cs typeface="Gill Sans MT"/>
                        </a:rPr>
                        <a:t>&lt;</a:t>
                      </a:r>
                      <a:r>
                        <a:rPr sz="900" spc="-15" dirty="0">
                          <a:latin typeface="Gill Sans MT"/>
                          <a:cs typeface="Gill Sans MT"/>
                        </a:rPr>
                        <a:t> </a:t>
                      </a:r>
                      <a:r>
                        <a:rPr sz="900" spc="-5" dirty="0">
                          <a:latin typeface="Gill Sans MT"/>
                          <a:cs typeface="Gill Sans MT"/>
                        </a:rPr>
                        <a:t>U</a:t>
                      </a:r>
                      <a:r>
                        <a:rPr sz="900" dirty="0">
                          <a:latin typeface="Gill Sans MT"/>
                          <a:cs typeface="Gill Sans MT"/>
                        </a:rPr>
                        <a:t>n</a:t>
                      </a:r>
                      <a:r>
                        <a:rPr sz="900" spc="-5" dirty="0">
                          <a:latin typeface="Gill Sans MT"/>
                          <a:cs typeface="Gill Sans MT"/>
                        </a:rPr>
                        <a:t>s</a:t>
                      </a:r>
                      <a:r>
                        <a:rPr sz="900" dirty="0">
                          <a:latin typeface="Gill Sans MT"/>
                          <a:cs typeface="Gill Sans MT"/>
                        </a:rPr>
                        <a:t>igned</a:t>
                      </a:r>
                      <a:endParaRPr sz="900">
                        <a:latin typeface="Gill Sans MT"/>
                        <a:cs typeface="Gill Sans MT"/>
                      </a:endParaRPr>
                    </a:p>
                  </a:txBody>
                  <a:tcPr marL="0" marR="0" marT="846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790"/>
                        </a:spcBef>
                      </a:pPr>
                      <a:r>
                        <a:rPr sz="1100" dirty="0">
                          <a:latin typeface="Gill Sans MT"/>
                          <a:cs typeface="Gill Sans MT"/>
                        </a:rPr>
                        <a:t>R</a:t>
                      </a:r>
                      <a:endParaRPr sz="1100">
                        <a:latin typeface="Gill Sans MT"/>
                        <a:cs typeface="Gill Sans MT"/>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765"/>
                        </a:spcBef>
                      </a:pPr>
                      <a:r>
                        <a:rPr sz="1100" spc="-35" dirty="0">
                          <a:latin typeface="Gill Sans MT"/>
                          <a:cs typeface="Gill Sans MT"/>
                        </a:rPr>
                        <a:t>SLTU</a:t>
                      </a:r>
                      <a:r>
                        <a:rPr sz="1100" spc="120" dirty="0">
                          <a:latin typeface="Gill Sans MT"/>
                          <a:cs typeface="Gill Sans MT"/>
                        </a:rPr>
                        <a:t> </a:t>
                      </a:r>
                      <a:r>
                        <a:rPr sz="1100" spc="-5" dirty="0">
                          <a:latin typeface="Gill Sans MT"/>
                          <a:cs typeface="Gill Sans MT"/>
                        </a:rPr>
                        <a:t>rd,rs1,rs2</a:t>
                      </a:r>
                      <a:endParaRPr sz="1100">
                        <a:latin typeface="Gill Sans MT"/>
                        <a:cs typeface="Gill Sans MT"/>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ts val="890"/>
                        </a:lnSpc>
                        <a:spcBef>
                          <a:spcPts val="790"/>
                        </a:spcBef>
                      </a:pPr>
                      <a:r>
                        <a:rPr sz="1100" spc="15" dirty="0">
                          <a:latin typeface="Gill Sans MT"/>
                          <a:cs typeface="Gill Sans MT"/>
                        </a:rPr>
                        <a:t>Environment  </a:t>
                      </a:r>
                      <a:r>
                        <a:rPr sz="1100" spc="114" dirty="0">
                          <a:latin typeface="Gill Sans MT"/>
                          <a:cs typeface="Gill Sans MT"/>
                        </a:rPr>
                        <a:t> </a:t>
                      </a:r>
                      <a:r>
                        <a:rPr sz="900" spc="-70" dirty="0">
                          <a:latin typeface="Gill Sans MT"/>
                          <a:cs typeface="Gill Sans MT"/>
                        </a:rPr>
                        <a:t>CALL</a:t>
                      </a:r>
                      <a:endParaRPr sz="900">
                        <a:latin typeface="Gill Sans MT"/>
                        <a:cs typeface="Gill Sans MT"/>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790"/>
                        </a:spcBef>
                      </a:pPr>
                      <a:r>
                        <a:rPr sz="1100" dirty="0">
                          <a:latin typeface="Gill Sans MT"/>
                          <a:cs typeface="Gill Sans MT"/>
                        </a:rPr>
                        <a:t>I</a:t>
                      </a:r>
                      <a:endParaRPr sz="1100">
                        <a:latin typeface="Gill Sans MT"/>
                        <a:cs typeface="Gill Sans MT"/>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1685"/>
                        </a:lnSpc>
                        <a:tabLst>
                          <a:tab pos="484505" algn="l"/>
                        </a:tabLst>
                      </a:pPr>
                      <a:r>
                        <a:rPr sz="1100" spc="-65" dirty="0">
                          <a:latin typeface="Gill Sans MT"/>
                          <a:cs typeface="Gill Sans MT"/>
                        </a:rPr>
                        <a:t>ECALL	</a:t>
                      </a:r>
                      <a:r>
                        <a:rPr sz="3200" spc="-262" baseline="-29513" dirty="0">
                          <a:solidFill>
                            <a:srgbClr val="FF0000"/>
                          </a:solidFill>
                          <a:latin typeface="Gill Sans MT"/>
                          <a:cs typeface="Gill Sans MT"/>
                        </a:rPr>
                        <a:t>61C</a:t>
                      </a:r>
                      <a:endParaRPr sz="3200" baseline="-29513">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22"/>
                  </a:ext>
                </a:extLst>
              </a:tr>
              <a:tr h="169005">
                <a:tc>
                  <a:txBody>
                    <a:bodyPr/>
                    <a:lstStyle/>
                    <a:p>
                      <a:pPr marR="3175" algn="r">
                        <a:lnSpc>
                          <a:spcPts val="770"/>
                        </a:lnSpc>
                        <a:spcBef>
                          <a:spcPts val="130"/>
                        </a:spcBef>
                      </a:pPr>
                      <a:r>
                        <a:rPr sz="900" dirty="0">
                          <a:latin typeface="Gill Sans MT"/>
                          <a:cs typeface="Gill Sans MT"/>
                        </a:rPr>
                        <a:t>Set</a:t>
                      </a:r>
                      <a:r>
                        <a:rPr sz="900" spc="-25" dirty="0">
                          <a:latin typeface="Gill Sans MT"/>
                          <a:cs typeface="Gill Sans MT"/>
                        </a:rPr>
                        <a:t> </a:t>
                      </a:r>
                      <a:r>
                        <a:rPr sz="900" dirty="0">
                          <a:latin typeface="Gill Sans MT"/>
                          <a:cs typeface="Gill Sans MT"/>
                        </a:rPr>
                        <a:t>&lt;</a:t>
                      </a:r>
                      <a:r>
                        <a:rPr sz="900" spc="-15" dirty="0">
                          <a:latin typeface="Gill Sans MT"/>
                          <a:cs typeface="Gill Sans MT"/>
                        </a:rPr>
                        <a:t> </a:t>
                      </a:r>
                      <a:r>
                        <a:rPr sz="900" spc="-5" dirty="0">
                          <a:latin typeface="Gill Sans MT"/>
                          <a:cs typeface="Gill Sans MT"/>
                        </a:rPr>
                        <a:t>Im</a:t>
                      </a:r>
                      <a:r>
                        <a:rPr sz="900" dirty="0">
                          <a:latin typeface="Gill Sans MT"/>
                          <a:cs typeface="Gill Sans MT"/>
                        </a:rPr>
                        <a:t>m</a:t>
                      </a:r>
                      <a:r>
                        <a:rPr sz="900" spc="5" dirty="0">
                          <a:latin typeface="Gill Sans MT"/>
                          <a:cs typeface="Gill Sans MT"/>
                        </a:rPr>
                        <a:t> </a:t>
                      </a:r>
                      <a:r>
                        <a:rPr sz="900" spc="-5" dirty="0">
                          <a:latin typeface="Gill Sans MT"/>
                          <a:cs typeface="Gill Sans MT"/>
                        </a:rPr>
                        <a:t>U</a:t>
                      </a:r>
                      <a:r>
                        <a:rPr sz="900" dirty="0">
                          <a:latin typeface="Gill Sans MT"/>
                          <a:cs typeface="Gill Sans MT"/>
                        </a:rPr>
                        <a:t>n</a:t>
                      </a:r>
                      <a:r>
                        <a:rPr sz="900" spc="-5" dirty="0">
                          <a:latin typeface="Gill Sans MT"/>
                          <a:cs typeface="Gill Sans MT"/>
                        </a:rPr>
                        <a:t>s</a:t>
                      </a:r>
                      <a:r>
                        <a:rPr sz="900" dirty="0">
                          <a:latin typeface="Gill Sans MT"/>
                          <a:cs typeface="Gill Sans MT"/>
                        </a:rPr>
                        <a:t>igned</a:t>
                      </a:r>
                      <a:endParaRPr sz="900">
                        <a:latin typeface="Gill Sans MT"/>
                        <a:cs typeface="Gill Sans MT"/>
                      </a:endParaRPr>
                    </a:p>
                  </a:txBody>
                  <a:tcPr marL="0" marR="0" marT="220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Gill Sans MT"/>
                          <a:cs typeface="Gill Sans MT"/>
                        </a:rPr>
                        <a:t>I</a:t>
                      </a:r>
                      <a:endParaRPr sz="11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dirty="0">
                          <a:latin typeface="Gill Sans MT"/>
                          <a:cs typeface="Gill Sans MT"/>
                        </a:rPr>
                        <a:t>SL</a:t>
                      </a:r>
                      <a:r>
                        <a:rPr sz="1100" spc="-10" dirty="0">
                          <a:latin typeface="Gill Sans MT"/>
                          <a:cs typeface="Gill Sans MT"/>
                        </a:rPr>
                        <a:t>TI</a:t>
                      </a:r>
                      <a:r>
                        <a:rPr sz="1100" dirty="0">
                          <a:latin typeface="Gill Sans MT"/>
                          <a:cs typeface="Gill Sans MT"/>
                        </a:rPr>
                        <a:t>U</a:t>
                      </a:r>
                      <a:r>
                        <a:rPr sz="1100" spc="-35" dirty="0">
                          <a:latin typeface="Gill Sans MT"/>
                          <a:cs typeface="Gill Sans MT"/>
                        </a:rPr>
                        <a:t> </a:t>
                      </a:r>
                      <a:r>
                        <a:rPr sz="1100" spc="-10" dirty="0">
                          <a:latin typeface="Gill Sans MT"/>
                          <a:cs typeface="Gill Sans MT"/>
                        </a:rPr>
                        <a:t>r</a:t>
                      </a:r>
                      <a:r>
                        <a:rPr sz="1100" spc="-5" dirty="0">
                          <a:latin typeface="Gill Sans MT"/>
                          <a:cs typeface="Gill Sans MT"/>
                        </a:rPr>
                        <a:t>d</a:t>
                      </a:r>
                      <a:r>
                        <a:rPr sz="1100" dirty="0">
                          <a:latin typeface="Gill Sans MT"/>
                          <a:cs typeface="Gill Sans MT"/>
                        </a:rPr>
                        <a:t>,</a:t>
                      </a:r>
                      <a:r>
                        <a:rPr sz="1100" spc="-10" dirty="0">
                          <a:latin typeface="Gill Sans MT"/>
                          <a:cs typeface="Gill Sans MT"/>
                        </a:rPr>
                        <a:t>r</a:t>
                      </a:r>
                      <a:r>
                        <a:rPr sz="1100" spc="-5" dirty="0">
                          <a:latin typeface="Gill Sans MT"/>
                          <a:cs typeface="Gill Sans MT"/>
                        </a:rPr>
                        <a:t>s</a:t>
                      </a:r>
                      <a:r>
                        <a:rPr sz="1100" dirty="0">
                          <a:latin typeface="Gill Sans MT"/>
                          <a:cs typeface="Gill Sans MT"/>
                        </a:rPr>
                        <a:t>1,</a:t>
                      </a:r>
                      <a:r>
                        <a:rPr sz="1100" spc="-5" dirty="0">
                          <a:latin typeface="Gill Sans MT"/>
                          <a:cs typeface="Gill Sans MT"/>
                        </a:rPr>
                        <a:t>i</a:t>
                      </a:r>
                      <a:r>
                        <a:rPr sz="1100" dirty="0">
                          <a:latin typeface="Gill Sans MT"/>
                          <a:cs typeface="Gill Sans MT"/>
                        </a:rPr>
                        <a:t>mm</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gn="r">
                        <a:lnSpc>
                          <a:spcPts val="790"/>
                        </a:lnSpc>
                        <a:spcBef>
                          <a:spcPts val="105"/>
                        </a:spcBef>
                      </a:pPr>
                      <a:r>
                        <a:rPr sz="900" spc="-35" dirty="0">
                          <a:latin typeface="Gill Sans MT"/>
                          <a:cs typeface="Gill Sans MT"/>
                        </a:rPr>
                        <a:t>BREAK</a:t>
                      </a:r>
                      <a:endParaRPr sz="900">
                        <a:latin typeface="Gill Sans MT"/>
                        <a:cs typeface="Gill Sans MT"/>
                      </a:endParaRPr>
                    </a:p>
                  </a:txBody>
                  <a:tcPr marL="0" marR="0" marT="177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Gill Sans MT"/>
                          <a:cs typeface="Gill Sans MT"/>
                        </a:rPr>
                        <a:t>I</a:t>
                      </a:r>
                      <a:endParaRPr sz="1100">
                        <a:latin typeface="Gill Sans MT"/>
                        <a:cs typeface="Gill Sans MT"/>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30" dirty="0">
                          <a:latin typeface="Gill Sans MT"/>
                          <a:cs typeface="Gill Sans MT"/>
                        </a:rPr>
                        <a:t>EBREAK</a:t>
                      </a:r>
                      <a:endParaRPr sz="1100">
                        <a:latin typeface="Gill Sans MT"/>
                        <a:cs typeface="Gill Sans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23"/>
                  </a:ext>
                </a:extLst>
              </a:tr>
            </a:tbl>
          </a:graphicData>
        </a:graphic>
      </p:graphicFrame>
      <p:pic>
        <p:nvPicPr>
          <p:cNvPr id="6" name="object 6"/>
          <p:cNvPicPr/>
          <p:nvPr/>
        </p:nvPicPr>
        <p:blipFill>
          <a:blip r:embed="rId4" cstate="print"/>
          <a:stretch>
            <a:fillRect/>
          </a:stretch>
        </p:blipFill>
        <p:spPr>
          <a:xfrm>
            <a:off x="769169" y="3023615"/>
            <a:ext cx="2135631" cy="394191"/>
          </a:xfrm>
          <a:prstGeom prst="rect">
            <a:avLst/>
          </a:prstGeom>
        </p:spPr>
      </p:pic>
      <p:pic>
        <p:nvPicPr>
          <p:cNvPr id="7" name="object 7"/>
          <p:cNvPicPr/>
          <p:nvPr/>
        </p:nvPicPr>
        <p:blipFill>
          <a:blip r:embed="rId5" cstate="print"/>
          <a:stretch>
            <a:fillRect/>
          </a:stretch>
        </p:blipFill>
        <p:spPr>
          <a:xfrm>
            <a:off x="9367521" y="3332497"/>
            <a:ext cx="381999" cy="906255"/>
          </a:xfrm>
          <a:prstGeom prst="rect">
            <a:avLst/>
          </a:prstGeom>
        </p:spPr>
      </p:pic>
      <p:sp>
        <p:nvSpPr>
          <p:cNvPr id="8" name="Date Placeholder 7">
            <a:extLst>
              <a:ext uri="{FF2B5EF4-FFF2-40B4-BE49-F238E27FC236}">
                <a16:creationId xmlns:a16="http://schemas.microsoft.com/office/drawing/2014/main" id="{A5E6D33D-AF85-4BF5-B7CD-7CFD1DC41909}"/>
              </a:ext>
            </a:extLst>
          </p:cNvPr>
          <p:cNvSpPr>
            <a:spLocks noGrp="1"/>
          </p:cNvSpPr>
          <p:nvPr>
            <p:ph type="dt" sz="half" idx="10"/>
          </p:nvPr>
        </p:nvSpPr>
        <p:spPr/>
        <p:txBody>
          <a:bodyPr/>
          <a:lstStyle/>
          <a:p>
            <a:fld id="{B3EAFCEB-F134-4DFD-857D-BFE2007DD8DF}" type="datetime1">
              <a:rPr lang="en-US" smtClean="0"/>
              <a:t>5/11/2024</a:t>
            </a:fld>
            <a:endParaRPr lang="en-US"/>
          </a:p>
        </p:txBody>
      </p:sp>
      <p:sp>
        <p:nvSpPr>
          <p:cNvPr id="9" name="Slide Number Placeholder 8">
            <a:extLst>
              <a:ext uri="{FF2B5EF4-FFF2-40B4-BE49-F238E27FC236}">
                <a16:creationId xmlns:a16="http://schemas.microsoft.com/office/drawing/2014/main" id="{D15CA7E9-A253-4C60-B75E-2596258BC24E}"/>
              </a:ext>
            </a:extLst>
          </p:cNvPr>
          <p:cNvSpPr>
            <a:spLocks noGrp="1"/>
          </p:cNvSpPr>
          <p:nvPr>
            <p:ph type="sldNum" sz="quarter" idx="12"/>
          </p:nvPr>
        </p:nvSpPr>
        <p:spPr/>
        <p:txBody>
          <a:bodyPr/>
          <a:lstStyle/>
          <a:p>
            <a:fld id="{AB6352F2-FB44-4DA6-821F-C2F4E454E2C0}" type="slidenum">
              <a:rPr lang="en-US" smtClean="0"/>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89295" y="2917953"/>
            <a:ext cx="4750815" cy="1363471"/>
          </a:xfrm>
          <a:prstGeom prst="rect">
            <a:avLst/>
          </a:prstGeom>
        </p:spPr>
      </p:pic>
      <p:sp>
        <p:nvSpPr>
          <p:cNvPr id="3" name="Date Placeholder 2">
            <a:extLst>
              <a:ext uri="{FF2B5EF4-FFF2-40B4-BE49-F238E27FC236}">
                <a16:creationId xmlns:a16="http://schemas.microsoft.com/office/drawing/2014/main" id="{D8CD4156-E9AB-4777-95DC-C09D2AFBBB67}"/>
              </a:ext>
            </a:extLst>
          </p:cNvPr>
          <p:cNvSpPr>
            <a:spLocks noGrp="1"/>
          </p:cNvSpPr>
          <p:nvPr>
            <p:ph type="dt" sz="half" idx="10"/>
          </p:nvPr>
        </p:nvSpPr>
        <p:spPr/>
        <p:txBody>
          <a:bodyPr/>
          <a:lstStyle/>
          <a:p>
            <a:fld id="{79FC2CFD-E9D5-4927-BC9D-53F235843E57}" type="datetime1">
              <a:rPr lang="en-US" smtClean="0"/>
              <a:t>5/11/2024</a:t>
            </a:fld>
            <a:endParaRPr lang="en-US"/>
          </a:p>
        </p:txBody>
      </p:sp>
      <p:sp>
        <p:nvSpPr>
          <p:cNvPr id="4" name="Slide Number Placeholder 3">
            <a:extLst>
              <a:ext uri="{FF2B5EF4-FFF2-40B4-BE49-F238E27FC236}">
                <a16:creationId xmlns:a16="http://schemas.microsoft.com/office/drawing/2014/main" id="{2905C8CA-6BC0-45CD-AD13-BEC461C6381E}"/>
              </a:ext>
            </a:extLst>
          </p:cNvPr>
          <p:cNvSpPr>
            <a:spLocks noGrp="1"/>
          </p:cNvSpPr>
          <p:nvPr>
            <p:ph type="sldNum" sz="quarter" idx="12"/>
          </p:nvPr>
        </p:nvSpPr>
        <p:spPr/>
        <p:txBody>
          <a:bodyPr/>
          <a:lstStyle/>
          <a:p>
            <a:fld id="{AB6352F2-FB44-4DA6-821F-C2F4E454E2C0}" type="slidenum">
              <a:rPr lang="en-US" smtClean="0"/>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2"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8" name="object 8"/>
          <p:cNvPicPr/>
          <p:nvPr/>
        </p:nvPicPr>
        <p:blipFill>
          <a:blip r:embed="rId3" cstate="print"/>
          <a:stretch>
            <a:fillRect/>
          </a:stretch>
        </p:blipFill>
        <p:spPr>
          <a:xfrm>
            <a:off x="3017519" y="6376089"/>
            <a:ext cx="1262831" cy="388361"/>
          </a:xfrm>
          <a:prstGeom prst="rect">
            <a:avLst/>
          </a:prstGeom>
        </p:spPr>
      </p:pic>
      <p:sp>
        <p:nvSpPr>
          <p:cNvPr id="10" name="object 10"/>
          <p:cNvSpPr txBox="1"/>
          <p:nvPr/>
        </p:nvSpPr>
        <p:spPr>
          <a:xfrm>
            <a:off x="1732918" y="2738799"/>
            <a:ext cx="7271173" cy="3230201"/>
          </a:xfrm>
          <a:prstGeom prst="rect">
            <a:avLst/>
          </a:prstGeom>
        </p:spPr>
        <p:txBody>
          <a:bodyPr vert="horz" wrap="square" lIns="0" tIns="140547" rIns="0" bIns="0" rtlCol="0">
            <a:spAutoFit/>
          </a:bodyPr>
          <a:lstStyle/>
          <a:p>
            <a:pPr marL="425016" indent="-408930">
              <a:spcBef>
                <a:spcPts val="1107"/>
              </a:spcBef>
              <a:buClr>
                <a:srgbClr val="E3DDD2"/>
              </a:buClr>
              <a:buSzPct val="93750"/>
              <a:buFont typeface="Wingdings"/>
              <a:buChar char=""/>
              <a:tabLst>
                <a:tab pos="425016" algn="l"/>
                <a:tab pos="425863" algn="l"/>
              </a:tabLst>
            </a:pPr>
            <a:r>
              <a:rPr sz="3200" b="1" spc="-7" dirty="0">
                <a:latin typeface="Courier New"/>
                <a:cs typeface="Courier New"/>
              </a:rPr>
              <a:t>JALR</a:t>
            </a:r>
            <a:r>
              <a:rPr sz="3200" b="1" spc="-53" dirty="0">
                <a:latin typeface="Courier New"/>
                <a:cs typeface="Courier New"/>
              </a:rPr>
              <a:t> </a:t>
            </a:r>
            <a:r>
              <a:rPr sz="3200" b="1" spc="-7" dirty="0">
                <a:latin typeface="Courier New"/>
                <a:cs typeface="Courier New"/>
              </a:rPr>
              <a:t>rd,</a:t>
            </a:r>
            <a:r>
              <a:rPr sz="3200" b="1" spc="-53" dirty="0">
                <a:latin typeface="Courier New"/>
                <a:cs typeface="Courier New"/>
              </a:rPr>
              <a:t> </a:t>
            </a:r>
            <a:r>
              <a:rPr sz="3200" b="1" spc="-7" dirty="0">
                <a:latin typeface="Courier New"/>
                <a:cs typeface="Courier New"/>
              </a:rPr>
              <a:t>rs,</a:t>
            </a:r>
            <a:r>
              <a:rPr sz="3200" b="1" spc="-53" dirty="0">
                <a:latin typeface="Courier New"/>
                <a:cs typeface="Courier New"/>
              </a:rPr>
              <a:t> </a:t>
            </a:r>
            <a:r>
              <a:rPr sz="3200" b="1" spc="-7" dirty="0">
                <a:latin typeface="Courier New"/>
                <a:cs typeface="Courier New"/>
              </a:rPr>
              <a:t>immediate</a:t>
            </a:r>
            <a:endParaRPr sz="3200" dirty="0">
              <a:latin typeface="Courier New"/>
              <a:cs typeface="Courier New"/>
            </a:endParaRPr>
          </a:p>
          <a:p>
            <a:pPr marL="425016" indent="-408930">
              <a:spcBef>
                <a:spcPts val="973"/>
              </a:spcBef>
              <a:buClr>
                <a:srgbClr val="E3DDD2"/>
              </a:buClr>
              <a:buSzPct val="93750"/>
              <a:buFont typeface="Wingdings"/>
              <a:buChar char=""/>
              <a:tabLst>
                <a:tab pos="425016" algn="l"/>
                <a:tab pos="425863" algn="l"/>
              </a:tabLst>
            </a:pPr>
            <a:r>
              <a:rPr sz="3200" spc="-60" dirty="0">
                <a:latin typeface="Calibri"/>
                <a:cs typeface="Calibri"/>
              </a:rPr>
              <a:t>Two</a:t>
            </a:r>
            <a:r>
              <a:rPr sz="3200" spc="-27" dirty="0">
                <a:latin typeface="Calibri"/>
                <a:cs typeface="Calibri"/>
              </a:rPr>
              <a:t> </a:t>
            </a:r>
            <a:r>
              <a:rPr sz="3200" spc="-7" dirty="0">
                <a:latin typeface="Calibri"/>
                <a:cs typeface="Calibri"/>
              </a:rPr>
              <a:t>changes</a:t>
            </a:r>
            <a:r>
              <a:rPr sz="3200" spc="-27" dirty="0">
                <a:latin typeface="Calibri"/>
                <a:cs typeface="Calibri"/>
              </a:rPr>
              <a:t> </a:t>
            </a:r>
            <a:r>
              <a:rPr sz="3200" spc="-20" dirty="0">
                <a:latin typeface="Calibri"/>
                <a:cs typeface="Calibri"/>
              </a:rPr>
              <a:t>to</a:t>
            </a:r>
            <a:r>
              <a:rPr sz="3200" spc="-27" dirty="0">
                <a:latin typeface="Calibri"/>
                <a:cs typeface="Calibri"/>
              </a:rPr>
              <a:t> </a:t>
            </a:r>
            <a:r>
              <a:rPr sz="3200" spc="-7" dirty="0">
                <a:latin typeface="Calibri"/>
                <a:cs typeface="Calibri"/>
              </a:rPr>
              <a:t>the</a:t>
            </a:r>
            <a:r>
              <a:rPr sz="3200" spc="-27" dirty="0">
                <a:latin typeface="Calibri"/>
                <a:cs typeface="Calibri"/>
              </a:rPr>
              <a:t> </a:t>
            </a:r>
            <a:r>
              <a:rPr sz="3200" spc="-40" dirty="0">
                <a:latin typeface="Calibri"/>
                <a:cs typeface="Calibri"/>
              </a:rPr>
              <a:t>state</a:t>
            </a:r>
            <a:endParaRPr sz="3200" dirty="0">
              <a:latin typeface="Calibri"/>
              <a:cs typeface="Calibri"/>
            </a:endParaRPr>
          </a:p>
          <a:p>
            <a:pPr marL="815320" lvl="1" indent="-340351">
              <a:spcBef>
                <a:spcPts val="567"/>
              </a:spcBef>
              <a:buSzPct val="90000"/>
              <a:buFont typeface="Wingdings"/>
              <a:buChar char=""/>
              <a:tabLst>
                <a:tab pos="815320" algn="l"/>
                <a:tab pos="816166" algn="l"/>
              </a:tabLst>
            </a:pPr>
            <a:r>
              <a:rPr sz="2667" spc="-73" dirty="0">
                <a:latin typeface="Calibri"/>
                <a:cs typeface="Calibri"/>
              </a:rPr>
              <a:t>W</a:t>
            </a:r>
            <a:r>
              <a:rPr sz="2667" spc="-7" dirty="0">
                <a:latin typeface="Calibri"/>
                <a:cs typeface="Calibri"/>
              </a:rPr>
              <a:t>ri</a:t>
            </a:r>
            <a:r>
              <a:rPr sz="2667" spc="-33" dirty="0">
                <a:latin typeface="Calibri"/>
                <a:cs typeface="Calibri"/>
              </a:rPr>
              <a:t>t</a:t>
            </a:r>
            <a:r>
              <a:rPr sz="2667" spc="-7" dirty="0">
                <a:latin typeface="Calibri"/>
                <a:cs typeface="Calibri"/>
              </a:rPr>
              <a:t>e</a:t>
            </a:r>
            <a:r>
              <a:rPr sz="2667" dirty="0">
                <a:latin typeface="Calibri"/>
                <a:cs typeface="Calibri"/>
              </a:rPr>
              <a:t>s</a:t>
            </a:r>
            <a:r>
              <a:rPr sz="2667" spc="13" dirty="0">
                <a:latin typeface="Calibri"/>
                <a:cs typeface="Calibri"/>
              </a:rPr>
              <a:t> </a:t>
            </a:r>
            <a:r>
              <a:rPr sz="2667" spc="-7" dirty="0">
                <a:latin typeface="Calibri"/>
                <a:cs typeface="Calibri"/>
              </a:rPr>
              <a:t>P</a:t>
            </a:r>
            <a:r>
              <a:rPr sz="2667" dirty="0">
                <a:latin typeface="Calibri"/>
                <a:cs typeface="Calibri"/>
              </a:rPr>
              <a:t>C</a:t>
            </a:r>
            <a:r>
              <a:rPr sz="2667" spc="-7" dirty="0">
                <a:latin typeface="Calibri"/>
                <a:cs typeface="Calibri"/>
              </a:rPr>
              <a:t>+</a:t>
            </a:r>
            <a:r>
              <a:rPr sz="2667" dirty="0">
                <a:latin typeface="Calibri"/>
                <a:cs typeface="Calibri"/>
              </a:rPr>
              <a:t>4</a:t>
            </a:r>
            <a:r>
              <a:rPr sz="2667" spc="-7" dirty="0">
                <a:latin typeface="Calibri"/>
                <a:cs typeface="Calibri"/>
              </a:rPr>
              <a:t> </a:t>
            </a:r>
            <a:r>
              <a:rPr sz="2667" spc="-33" dirty="0">
                <a:latin typeface="Calibri"/>
                <a:cs typeface="Calibri"/>
              </a:rPr>
              <a:t>t</a:t>
            </a:r>
            <a:r>
              <a:rPr sz="2667" dirty="0">
                <a:latin typeface="Calibri"/>
                <a:cs typeface="Calibri"/>
              </a:rPr>
              <a:t>o </a:t>
            </a:r>
            <a:r>
              <a:rPr sz="2667" b="1" spc="-7" dirty="0">
                <a:latin typeface="Courier New"/>
                <a:cs typeface="Courier New"/>
              </a:rPr>
              <a:t>r</a:t>
            </a:r>
            <a:r>
              <a:rPr sz="2667" b="1" dirty="0">
                <a:latin typeface="Courier New"/>
                <a:cs typeface="Courier New"/>
              </a:rPr>
              <a:t>d</a:t>
            </a:r>
            <a:r>
              <a:rPr sz="2667" b="1" spc="-1013" dirty="0">
                <a:latin typeface="Courier New"/>
                <a:cs typeface="Courier New"/>
              </a:rPr>
              <a:t> </a:t>
            </a:r>
            <a:r>
              <a:rPr sz="2667" dirty="0">
                <a:latin typeface="Calibri"/>
                <a:cs typeface="Calibri"/>
              </a:rPr>
              <a:t>(</a:t>
            </a:r>
            <a:r>
              <a:rPr sz="2667" spc="-40" dirty="0">
                <a:latin typeface="Calibri"/>
                <a:cs typeface="Calibri"/>
              </a:rPr>
              <a:t>r</a:t>
            </a:r>
            <a:r>
              <a:rPr sz="2667" spc="-20" dirty="0">
                <a:latin typeface="Calibri"/>
                <a:cs typeface="Calibri"/>
              </a:rPr>
              <a:t>e</a:t>
            </a:r>
            <a:r>
              <a:rPr sz="2667" dirty="0">
                <a:latin typeface="Calibri"/>
                <a:cs typeface="Calibri"/>
              </a:rPr>
              <a:t>tu</a:t>
            </a:r>
            <a:r>
              <a:rPr sz="2667" spc="-7" dirty="0">
                <a:latin typeface="Calibri"/>
                <a:cs typeface="Calibri"/>
              </a:rPr>
              <a:t>r</a:t>
            </a:r>
            <a:r>
              <a:rPr sz="2667" dirty="0">
                <a:latin typeface="Calibri"/>
                <a:cs typeface="Calibri"/>
              </a:rPr>
              <a:t>n</a:t>
            </a:r>
            <a:r>
              <a:rPr sz="2667" spc="7" dirty="0">
                <a:latin typeface="Calibri"/>
                <a:cs typeface="Calibri"/>
              </a:rPr>
              <a:t> </a:t>
            </a:r>
            <a:r>
              <a:rPr sz="2667" dirty="0">
                <a:latin typeface="Calibri"/>
                <a:cs typeface="Calibri"/>
              </a:rPr>
              <a:t>add</a:t>
            </a:r>
            <a:r>
              <a:rPr sz="2667" spc="-40" dirty="0">
                <a:latin typeface="Calibri"/>
                <a:cs typeface="Calibri"/>
              </a:rPr>
              <a:t>r</a:t>
            </a:r>
            <a:r>
              <a:rPr sz="2667" spc="-7" dirty="0">
                <a:latin typeface="Calibri"/>
                <a:cs typeface="Calibri"/>
              </a:rPr>
              <a:t>ess</a:t>
            </a:r>
            <a:r>
              <a:rPr sz="2667" dirty="0">
                <a:latin typeface="Calibri"/>
                <a:cs typeface="Calibri"/>
              </a:rPr>
              <a:t>)</a:t>
            </a:r>
          </a:p>
          <a:p>
            <a:pPr marL="815320" lvl="1" indent="-340351">
              <a:spcBef>
                <a:spcPts val="640"/>
              </a:spcBef>
              <a:buSzPct val="90000"/>
              <a:buFont typeface="Wingdings"/>
              <a:buChar char=""/>
              <a:tabLst>
                <a:tab pos="815320" algn="l"/>
                <a:tab pos="816166" algn="l"/>
              </a:tabLst>
            </a:pPr>
            <a:r>
              <a:rPr sz="2667" spc="-7" dirty="0">
                <a:latin typeface="Calibri"/>
                <a:cs typeface="Calibri"/>
              </a:rPr>
              <a:t>Sets</a:t>
            </a:r>
            <a:r>
              <a:rPr sz="2667" spc="7" dirty="0">
                <a:latin typeface="Calibri"/>
                <a:cs typeface="Calibri"/>
              </a:rPr>
              <a:t> </a:t>
            </a:r>
            <a:r>
              <a:rPr sz="2667" spc="-7" dirty="0">
                <a:latin typeface="Calibri"/>
                <a:cs typeface="Calibri"/>
              </a:rPr>
              <a:t>PC</a:t>
            </a:r>
            <a:r>
              <a:rPr sz="2667" spc="-20" dirty="0">
                <a:latin typeface="Calibri"/>
                <a:cs typeface="Calibri"/>
              </a:rPr>
              <a:t> </a:t>
            </a:r>
            <a:r>
              <a:rPr sz="2667" dirty="0">
                <a:latin typeface="Calibri"/>
                <a:cs typeface="Calibri"/>
              </a:rPr>
              <a:t>=</a:t>
            </a:r>
            <a:r>
              <a:rPr sz="2667" spc="-7" dirty="0">
                <a:latin typeface="Calibri"/>
                <a:cs typeface="Calibri"/>
              </a:rPr>
              <a:t> </a:t>
            </a:r>
            <a:r>
              <a:rPr sz="2667" b="1" spc="-7" dirty="0">
                <a:latin typeface="Courier New"/>
                <a:cs typeface="Courier New"/>
              </a:rPr>
              <a:t>rs1</a:t>
            </a:r>
            <a:r>
              <a:rPr sz="2667" b="1" spc="-20" dirty="0">
                <a:latin typeface="Courier New"/>
                <a:cs typeface="Courier New"/>
              </a:rPr>
              <a:t> </a:t>
            </a:r>
            <a:r>
              <a:rPr sz="2667" b="1" dirty="0">
                <a:latin typeface="Courier New"/>
                <a:cs typeface="Courier New"/>
              </a:rPr>
              <a:t>+</a:t>
            </a:r>
            <a:r>
              <a:rPr sz="2667" b="1" spc="-20" dirty="0">
                <a:latin typeface="Courier New"/>
                <a:cs typeface="Courier New"/>
              </a:rPr>
              <a:t> </a:t>
            </a:r>
            <a:r>
              <a:rPr sz="2667" b="1" spc="-7" dirty="0">
                <a:latin typeface="Courier New"/>
                <a:cs typeface="Courier New"/>
              </a:rPr>
              <a:t>immediate</a:t>
            </a:r>
            <a:endParaRPr sz="2667" dirty="0">
              <a:latin typeface="Courier New"/>
              <a:cs typeface="Courier New"/>
            </a:endParaRPr>
          </a:p>
          <a:p>
            <a:pPr marL="815320" lvl="1" indent="-340351">
              <a:spcBef>
                <a:spcPts val="753"/>
              </a:spcBef>
              <a:buSzPct val="90000"/>
              <a:buFont typeface="Wingdings"/>
              <a:buChar char=""/>
              <a:tabLst>
                <a:tab pos="815320" algn="l"/>
                <a:tab pos="816166" algn="l"/>
              </a:tabLst>
            </a:pPr>
            <a:r>
              <a:rPr sz="2667" spc="-7" dirty="0">
                <a:latin typeface="Calibri"/>
                <a:cs typeface="Calibri"/>
              </a:rPr>
              <a:t>Uses</a:t>
            </a:r>
            <a:r>
              <a:rPr sz="2667" spc="13" dirty="0">
                <a:latin typeface="Calibri"/>
                <a:cs typeface="Calibri"/>
              </a:rPr>
              <a:t> </a:t>
            </a:r>
            <a:r>
              <a:rPr sz="2667" spc="-7" dirty="0">
                <a:latin typeface="Calibri"/>
                <a:cs typeface="Calibri"/>
              </a:rPr>
              <a:t>same</a:t>
            </a:r>
            <a:r>
              <a:rPr sz="2667" spc="27" dirty="0">
                <a:latin typeface="Calibri"/>
                <a:cs typeface="Calibri"/>
              </a:rPr>
              <a:t> </a:t>
            </a:r>
            <a:r>
              <a:rPr sz="2667" spc="-13" dirty="0">
                <a:latin typeface="Calibri"/>
                <a:cs typeface="Calibri"/>
              </a:rPr>
              <a:t>immediates</a:t>
            </a:r>
            <a:r>
              <a:rPr sz="2667" spc="73" dirty="0">
                <a:latin typeface="Calibri"/>
                <a:cs typeface="Calibri"/>
              </a:rPr>
              <a:t> </a:t>
            </a:r>
            <a:r>
              <a:rPr sz="2667" dirty="0">
                <a:latin typeface="Calibri"/>
                <a:cs typeface="Calibri"/>
              </a:rPr>
              <a:t>as</a:t>
            </a:r>
            <a:r>
              <a:rPr sz="2667" spc="7" dirty="0">
                <a:latin typeface="Calibri"/>
                <a:cs typeface="Calibri"/>
              </a:rPr>
              <a:t> </a:t>
            </a:r>
            <a:r>
              <a:rPr sz="2667" spc="-7" dirty="0">
                <a:latin typeface="Calibri"/>
                <a:cs typeface="Calibri"/>
              </a:rPr>
              <a:t>arithmetic</a:t>
            </a:r>
            <a:r>
              <a:rPr sz="2667" spc="47" dirty="0">
                <a:latin typeface="Calibri"/>
                <a:cs typeface="Calibri"/>
              </a:rPr>
              <a:t> </a:t>
            </a:r>
            <a:r>
              <a:rPr sz="2667" dirty="0">
                <a:latin typeface="Calibri"/>
                <a:cs typeface="Calibri"/>
              </a:rPr>
              <a:t>and</a:t>
            </a:r>
            <a:r>
              <a:rPr sz="2667" spc="-27" dirty="0">
                <a:latin typeface="Calibri"/>
                <a:cs typeface="Calibri"/>
              </a:rPr>
              <a:t> </a:t>
            </a:r>
            <a:r>
              <a:rPr sz="2667" spc="-7" dirty="0">
                <a:latin typeface="Calibri"/>
                <a:cs typeface="Calibri"/>
              </a:rPr>
              <a:t>loads</a:t>
            </a:r>
            <a:endParaRPr sz="2667" dirty="0">
              <a:latin typeface="Calibri"/>
              <a:cs typeface="Calibri"/>
            </a:endParaRPr>
          </a:p>
          <a:p>
            <a:pPr marL="1120112" lvl="2" indent="-273465">
              <a:spcBef>
                <a:spcPts val="640"/>
              </a:spcBef>
              <a:buFont typeface="Cambria"/>
              <a:buChar char="◾"/>
              <a:tabLst>
                <a:tab pos="1120959" algn="l"/>
              </a:tabLst>
            </a:pPr>
            <a:r>
              <a:rPr sz="2667" b="1" i="1" spc="-7" dirty="0">
                <a:solidFill>
                  <a:srgbClr val="FFC000"/>
                </a:solidFill>
                <a:latin typeface="Calibri"/>
                <a:cs typeface="Calibri"/>
              </a:rPr>
              <a:t>no</a:t>
            </a:r>
            <a:r>
              <a:rPr sz="2667" b="1" i="1" spc="-53" dirty="0">
                <a:solidFill>
                  <a:srgbClr val="FFC000"/>
                </a:solidFill>
                <a:latin typeface="Calibri"/>
                <a:cs typeface="Calibri"/>
              </a:rPr>
              <a:t> </a:t>
            </a:r>
            <a:r>
              <a:rPr sz="2667" spc="-7" dirty="0">
                <a:latin typeface="Calibri"/>
                <a:cs typeface="Calibri"/>
              </a:rPr>
              <a:t>multiplication</a:t>
            </a:r>
            <a:r>
              <a:rPr sz="2667" spc="27" dirty="0">
                <a:latin typeface="Calibri"/>
                <a:cs typeface="Calibri"/>
              </a:rPr>
              <a:t> </a:t>
            </a:r>
            <a:r>
              <a:rPr sz="2667" spc="-7" dirty="0">
                <a:latin typeface="Calibri"/>
                <a:cs typeface="Calibri"/>
              </a:rPr>
              <a:t>by</a:t>
            </a:r>
            <a:r>
              <a:rPr sz="2667" spc="-40" dirty="0">
                <a:latin typeface="Calibri"/>
                <a:cs typeface="Calibri"/>
              </a:rPr>
              <a:t> </a:t>
            </a:r>
            <a:r>
              <a:rPr sz="2667" dirty="0">
                <a:latin typeface="Calibri"/>
                <a:cs typeface="Calibri"/>
              </a:rPr>
              <a:t>2</a:t>
            </a:r>
            <a:r>
              <a:rPr sz="2667" spc="-20" dirty="0">
                <a:latin typeface="Calibri"/>
                <a:cs typeface="Calibri"/>
              </a:rPr>
              <a:t> </a:t>
            </a:r>
            <a:r>
              <a:rPr sz="2667" spc="-7" dirty="0">
                <a:latin typeface="Calibri"/>
                <a:cs typeface="Calibri"/>
              </a:rPr>
              <a:t>bytes</a:t>
            </a:r>
            <a:endParaRPr sz="2667" dirty="0">
              <a:latin typeface="Calibri"/>
              <a:cs typeface="Calibri"/>
            </a:endParaRPr>
          </a:p>
        </p:txBody>
      </p:sp>
      <p:sp>
        <p:nvSpPr>
          <p:cNvPr id="23" name="object 23"/>
          <p:cNvSpPr txBox="1"/>
          <p:nvPr/>
        </p:nvSpPr>
        <p:spPr>
          <a:xfrm>
            <a:off x="7122498" y="6594174"/>
            <a:ext cx="1038013"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53" dirty="0">
                <a:latin typeface="Trebuchet MS"/>
                <a:cs typeface="Trebuchet MS"/>
              </a:rPr>
              <a:t>(60)</a:t>
            </a:r>
            <a:endParaRPr sz="1467">
              <a:latin typeface="Trebuchet MS"/>
              <a:cs typeface="Trebuchet MS"/>
            </a:endParaRPr>
          </a:p>
        </p:txBody>
      </p:sp>
      <p:sp>
        <p:nvSpPr>
          <p:cNvPr id="11" name="object 11"/>
          <p:cNvSpPr txBox="1"/>
          <p:nvPr/>
        </p:nvSpPr>
        <p:spPr>
          <a:xfrm>
            <a:off x="2564005" y="5998124"/>
            <a:ext cx="2208952" cy="427532"/>
          </a:xfrm>
          <a:prstGeom prst="rect">
            <a:avLst/>
          </a:prstGeom>
        </p:spPr>
        <p:txBody>
          <a:bodyPr vert="horz" wrap="square" lIns="0" tIns="16933" rIns="0" bIns="0" rtlCol="0">
            <a:spAutoFit/>
          </a:bodyPr>
          <a:lstStyle/>
          <a:p>
            <a:pPr marL="288706" indent="-272620">
              <a:spcBef>
                <a:spcPts val="133"/>
              </a:spcBef>
              <a:buFont typeface="Cambria"/>
              <a:buChar char="◾"/>
              <a:tabLst>
                <a:tab pos="289553" algn="l"/>
              </a:tabLst>
            </a:pPr>
            <a:r>
              <a:rPr sz="2667" dirty="0">
                <a:latin typeface="Calibri"/>
                <a:cs typeface="Calibri"/>
              </a:rPr>
              <a:t>LSB</a:t>
            </a:r>
            <a:r>
              <a:rPr sz="2667" spc="-67" dirty="0">
                <a:latin typeface="Calibri"/>
                <a:cs typeface="Calibri"/>
              </a:rPr>
              <a:t> </a:t>
            </a:r>
            <a:r>
              <a:rPr sz="2667" spc="-7" dirty="0">
                <a:latin typeface="Calibri"/>
                <a:cs typeface="Calibri"/>
              </a:rPr>
              <a:t>is</a:t>
            </a:r>
            <a:r>
              <a:rPr sz="2667" spc="-53" dirty="0">
                <a:latin typeface="Calibri"/>
                <a:cs typeface="Calibri"/>
              </a:rPr>
              <a:t> </a:t>
            </a:r>
            <a:r>
              <a:rPr sz="2667" spc="-7" dirty="0">
                <a:latin typeface="Calibri"/>
                <a:cs typeface="Calibri"/>
              </a:rPr>
              <a:t>ignored</a:t>
            </a:r>
            <a:endParaRPr sz="2667">
              <a:latin typeface="Calibri"/>
              <a:cs typeface="Calibri"/>
            </a:endParaRPr>
          </a:p>
        </p:txBody>
      </p:sp>
      <p:sp>
        <p:nvSpPr>
          <p:cNvPr id="12" name="object 12"/>
          <p:cNvSpPr txBox="1">
            <a:spLocks noGrp="1"/>
          </p:cNvSpPr>
          <p:nvPr>
            <p:ph type="title"/>
          </p:nvPr>
        </p:nvSpPr>
        <p:spPr>
          <a:xfrm>
            <a:off x="1274830" y="84396"/>
            <a:ext cx="5599853" cy="695062"/>
          </a:xfrm>
          <a:prstGeom prst="rect">
            <a:avLst/>
          </a:prstGeom>
        </p:spPr>
        <p:txBody>
          <a:bodyPr vert="horz" wrap="square" lIns="0" tIns="17780" rIns="0" bIns="0" rtlCol="0" anchor="ctr">
            <a:spAutoFit/>
          </a:bodyPr>
          <a:lstStyle/>
          <a:p>
            <a:pPr marL="16933">
              <a:lnSpc>
                <a:spcPct val="100000"/>
              </a:lnSpc>
              <a:spcBef>
                <a:spcPts val="140"/>
              </a:spcBef>
            </a:pPr>
            <a:r>
              <a:rPr spc="-500" dirty="0">
                <a:latin typeface="+mn-lt"/>
              </a:rPr>
              <a:t>L</a:t>
            </a:r>
            <a:r>
              <a:rPr spc="-313" dirty="0">
                <a:latin typeface="+mn-lt"/>
              </a:rPr>
              <a:t>e</a:t>
            </a:r>
            <a:r>
              <a:rPr spc="-133" dirty="0">
                <a:latin typeface="+mn-lt"/>
              </a:rPr>
              <a:t>t</a:t>
            </a:r>
            <a:r>
              <a:rPr spc="-720" dirty="0">
                <a:latin typeface="+mn-lt"/>
              </a:rPr>
              <a:t>’</a:t>
            </a:r>
            <a:r>
              <a:rPr spc="127" dirty="0">
                <a:latin typeface="+mn-lt"/>
              </a:rPr>
              <a:t>s</a:t>
            </a:r>
            <a:r>
              <a:rPr spc="-507" dirty="0">
                <a:latin typeface="+mn-lt"/>
              </a:rPr>
              <a:t> </a:t>
            </a:r>
            <a:r>
              <a:rPr spc="-133" dirty="0">
                <a:latin typeface="+mn-lt"/>
              </a:rPr>
              <a:t>A</a:t>
            </a:r>
            <a:r>
              <a:rPr spc="-87" dirty="0">
                <a:latin typeface="+mn-lt"/>
              </a:rPr>
              <a:t>d</a:t>
            </a:r>
            <a:r>
              <a:rPr spc="-13" dirty="0">
                <a:latin typeface="+mn-lt"/>
              </a:rPr>
              <a:t>d</a:t>
            </a:r>
            <a:r>
              <a:rPr spc="-487" dirty="0">
                <a:latin typeface="+mn-lt"/>
              </a:rPr>
              <a:t> </a:t>
            </a:r>
            <a:r>
              <a:rPr b="1" spc="-120" dirty="0">
                <a:latin typeface="+mn-lt"/>
                <a:cs typeface="Courier New"/>
              </a:rPr>
              <a:t>JAL</a:t>
            </a:r>
            <a:r>
              <a:rPr b="1" dirty="0">
                <a:latin typeface="+mn-lt"/>
                <a:cs typeface="Courier New"/>
              </a:rPr>
              <a:t>R</a:t>
            </a:r>
            <a:r>
              <a:rPr b="1" spc="-1720" dirty="0">
                <a:latin typeface="+mn-lt"/>
                <a:cs typeface="Courier New"/>
              </a:rPr>
              <a:t> </a:t>
            </a:r>
            <a:r>
              <a:rPr spc="-353" dirty="0">
                <a:latin typeface="+mn-lt"/>
              </a:rPr>
              <a:t>(I</a:t>
            </a:r>
            <a:r>
              <a:rPr lang="en-US" spc="-353" dirty="0">
                <a:latin typeface="+mn-lt"/>
              </a:rPr>
              <a:t> </a:t>
            </a:r>
            <a:r>
              <a:rPr spc="-627" dirty="0">
                <a:latin typeface="+mn-lt"/>
              </a:rPr>
              <a:t>-</a:t>
            </a:r>
            <a:r>
              <a:rPr lang="en-US" spc="-627" dirty="0">
                <a:latin typeface="+mn-lt"/>
              </a:rPr>
              <a:t>  </a:t>
            </a:r>
            <a:r>
              <a:rPr spc="-487" dirty="0">
                <a:latin typeface="+mn-lt"/>
              </a:rPr>
              <a:t>F</a:t>
            </a:r>
            <a:r>
              <a:rPr spc="-207" dirty="0">
                <a:latin typeface="+mn-lt"/>
              </a:rPr>
              <a:t>o</a:t>
            </a:r>
            <a:r>
              <a:rPr spc="-213" dirty="0">
                <a:latin typeface="+mn-lt"/>
              </a:rPr>
              <a:t>r</a:t>
            </a:r>
            <a:r>
              <a:rPr spc="-127" dirty="0">
                <a:latin typeface="+mn-lt"/>
              </a:rPr>
              <a:t>m</a:t>
            </a:r>
            <a:r>
              <a:rPr spc="7" dirty="0">
                <a:latin typeface="+mn-lt"/>
              </a:rPr>
              <a:t>a</a:t>
            </a:r>
            <a:r>
              <a:rPr spc="-380" dirty="0">
                <a:latin typeface="+mn-lt"/>
              </a:rPr>
              <a:t>t)</a:t>
            </a:r>
          </a:p>
        </p:txBody>
      </p:sp>
      <p:sp>
        <p:nvSpPr>
          <p:cNvPr id="13" name="object 13"/>
          <p:cNvSpPr txBox="1"/>
          <p:nvPr/>
        </p:nvSpPr>
        <p:spPr>
          <a:xfrm>
            <a:off x="10237096" y="1075970"/>
            <a:ext cx="431800"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7</a:t>
            </a:r>
            <a:r>
              <a:rPr sz="2000" b="1" spc="-473" dirty="0">
                <a:latin typeface="Courier New"/>
                <a:cs typeface="Courier New"/>
              </a:rPr>
              <a:t> </a:t>
            </a:r>
            <a:r>
              <a:rPr sz="2000" b="1" dirty="0">
                <a:latin typeface="Courier New"/>
                <a:cs typeface="Courier New"/>
              </a:rPr>
              <a:t>6</a:t>
            </a:r>
            <a:endParaRPr sz="2000">
              <a:latin typeface="Courier New"/>
              <a:cs typeface="Courier New"/>
            </a:endParaRPr>
          </a:p>
        </p:txBody>
      </p:sp>
      <p:sp>
        <p:nvSpPr>
          <p:cNvPr id="14" name="object 14"/>
          <p:cNvSpPr txBox="1"/>
          <p:nvPr/>
        </p:nvSpPr>
        <p:spPr>
          <a:xfrm>
            <a:off x="11730364" y="1075970"/>
            <a:ext cx="1871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0</a:t>
            </a:r>
            <a:endParaRPr sz="2000">
              <a:latin typeface="Courier New"/>
              <a:cs typeface="Courier New"/>
            </a:endParaRPr>
          </a:p>
        </p:txBody>
      </p:sp>
      <p:sp>
        <p:nvSpPr>
          <p:cNvPr id="15" name="object 15"/>
          <p:cNvSpPr txBox="1"/>
          <p:nvPr/>
        </p:nvSpPr>
        <p:spPr>
          <a:xfrm>
            <a:off x="8690999" y="1075970"/>
            <a:ext cx="84666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12</a:t>
            </a:r>
            <a:r>
              <a:rPr sz="2000" b="1" spc="272" dirty="0">
                <a:latin typeface="Courier New"/>
                <a:cs typeface="Courier New"/>
              </a:rPr>
              <a:t> </a:t>
            </a:r>
            <a:r>
              <a:rPr sz="3000" b="1" spc="-9" baseline="1851" dirty="0">
                <a:latin typeface="Courier New"/>
                <a:cs typeface="Courier New"/>
              </a:rPr>
              <a:t>11</a:t>
            </a:r>
            <a:endParaRPr sz="3000" baseline="1851">
              <a:latin typeface="Courier New"/>
              <a:cs typeface="Courier New"/>
            </a:endParaRPr>
          </a:p>
        </p:txBody>
      </p:sp>
      <p:sp>
        <p:nvSpPr>
          <p:cNvPr id="16" name="object 16"/>
          <p:cNvSpPr txBox="1"/>
          <p:nvPr/>
        </p:nvSpPr>
        <p:spPr>
          <a:xfrm>
            <a:off x="2796651" y="1743975"/>
            <a:ext cx="2165773" cy="806076"/>
          </a:xfrm>
          <a:prstGeom prst="rect">
            <a:avLst/>
          </a:prstGeom>
        </p:spPr>
        <p:txBody>
          <a:bodyPr vert="horz" wrap="square" lIns="0" tIns="49107" rIns="0" bIns="0" rtlCol="0">
            <a:spAutoFit/>
          </a:bodyPr>
          <a:lstStyle/>
          <a:p>
            <a:pPr marL="593497">
              <a:spcBef>
                <a:spcPts val="387"/>
              </a:spcBef>
            </a:pPr>
            <a:r>
              <a:rPr sz="2333" b="1" spc="7" dirty="0">
                <a:latin typeface="Courier New"/>
                <a:cs typeface="Courier New"/>
              </a:rPr>
              <a:t>12</a:t>
            </a:r>
            <a:endParaRPr sz="2333">
              <a:latin typeface="Courier New"/>
              <a:cs typeface="Courier New"/>
            </a:endParaRPr>
          </a:p>
          <a:p>
            <a:pPr marL="16933">
              <a:spcBef>
                <a:spcPts val="253"/>
              </a:spcBef>
            </a:pPr>
            <a:r>
              <a:rPr sz="2333" b="1" spc="-7" dirty="0">
                <a:latin typeface="Courier New"/>
                <a:cs typeface="Courier New"/>
              </a:rPr>
              <a:t>offset[11:0]</a:t>
            </a:r>
            <a:endParaRPr sz="2333">
              <a:latin typeface="Courier New"/>
              <a:cs typeface="Courier New"/>
            </a:endParaRPr>
          </a:p>
        </p:txBody>
      </p:sp>
      <p:sp>
        <p:nvSpPr>
          <p:cNvPr id="17" name="object 17"/>
          <p:cNvSpPr txBox="1"/>
          <p:nvPr/>
        </p:nvSpPr>
        <p:spPr>
          <a:xfrm>
            <a:off x="9502625" y="1737449"/>
            <a:ext cx="747607" cy="789832"/>
          </a:xfrm>
          <a:prstGeom prst="rect">
            <a:avLst/>
          </a:prstGeom>
        </p:spPr>
        <p:txBody>
          <a:bodyPr vert="horz" wrap="square" lIns="0" tIns="45720" rIns="0" bIns="0" rtlCol="0">
            <a:spAutoFit/>
          </a:bodyPr>
          <a:lstStyle/>
          <a:p>
            <a:pPr marL="30479" algn="ctr">
              <a:spcBef>
                <a:spcPts val="360"/>
              </a:spcBef>
            </a:pPr>
            <a:r>
              <a:rPr sz="2333" b="1" dirty="0">
                <a:latin typeface="Courier New"/>
                <a:cs typeface="Courier New"/>
              </a:rPr>
              <a:t>5</a:t>
            </a:r>
            <a:endParaRPr sz="2333">
              <a:latin typeface="Courier New"/>
              <a:cs typeface="Courier New"/>
            </a:endParaRPr>
          </a:p>
          <a:p>
            <a:pPr algn="ctr">
              <a:spcBef>
                <a:spcPts val="233"/>
              </a:spcBef>
            </a:pPr>
            <a:r>
              <a:rPr sz="2333" b="1" dirty="0">
                <a:latin typeface="Courier New"/>
                <a:cs typeface="Courier New"/>
              </a:rPr>
              <a:t>dest</a:t>
            </a:r>
            <a:endParaRPr sz="2333">
              <a:latin typeface="Courier New"/>
              <a:cs typeface="Courier New"/>
            </a:endParaRPr>
          </a:p>
        </p:txBody>
      </p:sp>
      <p:sp>
        <p:nvSpPr>
          <p:cNvPr id="18" name="object 18"/>
          <p:cNvSpPr txBox="1"/>
          <p:nvPr/>
        </p:nvSpPr>
        <p:spPr>
          <a:xfrm>
            <a:off x="10989843" y="1745259"/>
            <a:ext cx="747607" cy="786412"/>
          </a:xfrm>
          <a:prstGeom prst="rect">
            <a:avLst/>
          </a:prstGeom>
        </p:spPr>
        <p:txBody>
          <a:bodyPr vert="horz" wrap="square" lIns="0" tIns="42333" rIns="0" bIns="0" rtlCol="0">
            <a:spAutoFit/>
          </a:bodyPr>
          <a:lstStyle/>
          <a:p>
            <a:pPr marL="193035">
              <a:spcBef>
                <a:spcPts val="333"/>
              </a:spcBef>
            </a:pPr>
            <a:r>
              <a:rPr sz="2333" b="1" dirty="0">
                <a:latin typeface="Courier New"/>
                <a:cs typeface="Courier New"/>
              </a:rPr>
              <a:t>7</a:t>
            </a:r>
            <a:endParaRPr sz="2333">
              <a:latin typeface="Courier New"/>
              <a:cs typeface="Courier New"/>
            </a:endParaRPr>
          </a:p>
          <a:p>
            <a:pPr marL="16933">
              <a:spcBef>
                <a:spcPts val="200"/>
              </a:spcBef>
            </a:pPr>
            <a:r>
              <a:rPr sz="2333" b="1" spc="7" dirty="0">
                <a:latin typeface="Courier New"/>
                <a:cs typeface="Courier New"/>
              </a:rPr>
              <a:t>J</a:t>
            </a:r>
            <a:r>
              <a:rPr sz="2333" b="1" spc="-13" dirty="0">
                <a:latin typeface="Courier New"/>
                <a:cs typeface="Courier New"/>
              </a:rPr>
              <a:t>A</a:t>
            </a:r>
            <a:r>
              <a:rPr sz="2333" b="1" spc="7" dirty="0">
                <a:latin typeface="Courier New"/>
                <a:cs typeface="Courier New"/>
              </a:rPr>
              <a:t>LR</a:t>
            </a:r>
            <a:endParaRPr sz="2333">
              <a:latin typeface="Courier New"/>
              <a:cs typeface="Courier New"/>
            </a:endParaRPr>
          </a:p>
        </p:txBody>
      </p:sp>
      <p:graphicFrame>
        <p:nvGraphicFramePr>
          <p:cNvPr id="19" name="object 19"/>
          <p:cNvGraphicFramePr>
            <a:graphicFrameLocks noGrp="1"/>
          </p:cNvGraphicFramePr>
          <p:nvPr/>
        </p:nvGraphicFramePr>
        <p:xfrm>
          <a:off x="2062480" y="1367536"/>
          <a:ext cx="9840804" cy="382016"/>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1664547">
                  <a:extLst>
                    <a:ext uri="{9D8B030D-6E8A-4147-A177-3AD203B41FA5}">
                      <a16:colId xmlns:a16="http://schemas.microsoft.com/office/drawing/2014/main" val="20001"/>
                    </a:ext>
                  </a:extLst>
                </a:gridCol>
                <a:gridCol w="2268219">
                  <a:extLst>
                    <a:ext uri="{9D8B030D-6E8A-4147-A177-3AD203B41FA5}">
                      <a16:colId xmlns:a16="http://schemas.microsoft.com/office/drawing/2014/main" val="20002"/>
                    </a:ext>
                  </a:extLst>
                </a:gridCol>
                <a:gridCol w="1339425">
                  <a:extLst>
                    <a:ext uri="{9D8B030D-6E8A-4147-A177-3AD203B41FA5}">
                      <a16:colId xmlns:a16="http://schemas.microsoft.com/office/drawing/2014/main" val="20003"/>
                    </a:ext>
                  </a:extLst>
                </a:gridCol>
                <a:gridCol w="1439333">
                  <a:extLst>
                    <a:ext uri="{9D8B030D-6E8A-4147-A177-3AD203B41FA5}">
                      <a16:colId xmlns:a16="http://schemas.microsoft.com/office/drawing/2014/main" val="20004"/>
                    </a:ext>
                  </a:extLst>
                </a:gridCol>
              </a:tblGrid>
              <a:tr h="382016">
                <a:tc>
                  <a:txBody>
                    <a:bodyPr/>
                    <a:lstStyle/>
                    <a:p>
                      <a:pPr marL="537845">
                        <a:lnSpc>
                          <a:spcPts val="2075"/>
                        </a:lnSpc>
                        <a:spcBef>
                          <a:spcPts val="80"/>
                        </a:spcBef>
                      </a:pPr>
                      <a:r>
                        <a:rPr sz="2300" b="1" spc="-5" dirty="0">
                          <a:latin typeface="Courier New"/>
                          <a:cs typeface="Courier New"/>
                        </a:rPr>
                        <a:t>imm[11:0]</a:t>
                      </a:r>
                      <a:endParaRPr sz="2300">
                        <a:latin typeface="Courier New"/>
                        <a:cs typeface="Courier New"/>
                      </a:endParaRPr>
                    </a:p>
                  </a:txBody>
                  <a:tcPr marL="0" marR="0" marT="13547"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52755">
                        <a:lnSpc>
                          <a:spcPts val="2075"/>
                        </a:lnSpc>
                        <a:spcBef>
                          <a:spcPts val="80"/>
                        </a:spcBef>
                      </a:pPr>
                      <a:r>
                        <a:rPr sz="2300" b="1" spc="-10" dirty="0">
                          <a:latin typeface="Courier New"/>
                          <a:cs typeface="Courier New"/>
                        </a:rPr>
                        <a:t>rs1</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467995">
                        <a:lnSpc>
                          <a:spcPts val="2075"/>
                        </a:lnSpc>
                        <a:spcBef>
                          <a:spcPts val="80"/>
                        </a:spcBef>
                      </a:pPr>
                      <a:r>
                        <a:rPr sz="2300" b="1" spc="-5" dirty="0">
                          <a:latin typeface="Courier New"/>
                          <a:cs typeface="Courier New"/>
                        </a:rPr>
                        <a:t>func3</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53975" algn="ctr">
                        <a:lnSpc>
                          <a:spcPts val="2045"/>
                        </a:lnSpc>
                        <a:spcBef>
                          <a:spcPts val="110"/>
                        </a:spcBef>
                      </a:pPr>
                      <a:r>
                        <a:rPr sz="2300" b="1" spc="5" dirty="0">
                          <a:latin typeface="Courier New"/>
                          <a:cs typeface="Courier New"/>
                        </a:rPr>
                        <a:t>rd</a:t>
                      </a:r>
                      <a:endParaRPr sz="2300">
                        <a:latin typeface="Courier New"/>
                        <a:cs typeface="Courier New"/>
                      </a:endParaRPr>
                    </a:p>
                  </a:txBody>
                  <a:tcPr marL="0" marR="0" marT="1862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53670">
                        <a:lnSpc>
                          <a:spcPts val="2075"/>
                        </a:lnSpc>
                        <a:spcBef>
                          <a:spcPts val="80"/>
                        </a:spcBef>
                      </a:pPr>
                      <a:r>
                        <a:rPr sz="2300" b="1" dirty="0">
                          <a:latin typeface="Courier New"/>
                          <a:cs typeface="Courier New"/>
                        </a:rPr>
                        <a:t>opcode</a:t>
                      </a:r>
                      <a:endParaRPr sz="2300">
                        <a:latin typeface="Courier New"/>
                        <a:cs typeface="Courier New"/>
                      </a:endParaRPr>
                    </a:p>
                  </a:txBody>
                  <a:tcPr marL="0" marR="0" marT="13547"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20" name="object 20"/>
          <p:cNvSpPr txBox="1"/>
          <p:nvPr/>
        </p:nvSpPr>
        <p:spPr>
          <a:xfrm>
            <a:off x="2128147" y="1068053"/>
            <a:ext cx="5122333" cy="324875"/>
          </a:xfrm>
          <a:prstGeom prst="rect">
            <a:avLst/>
          </a:prstGeom>
        </p:spPr>
        <p:txBody>
          <a:bodyPr vert="horz" wrap="square" lIns="0" tIns="16933" rIns="0" bIns="0" rtlCol="0">
            <a:spAutoFit/>
          </a:bodyPr>
          <a:lstStyle/>
          <a:p>
            <a:pPr marL="16933">
              <a:spcBef>
                <a:spcPts val="133"/>
              </a:spcBef>
              <a:tabLst>
                <a:tab pos="2733817" algn="l"/>
                <a:tab pos="4434728" algn="l"/>
              </a:tabLst>
            </a:pPr>
            <a:r>
              <a:rPr sz="3000" b="1" spc="-9" baseline="1851" dirty="0">
                <a:latin typeface="Courier New"/>
                <a:cs typeface="Courier New"/>
              </a:rPr>
              <a:t>3</a:t>
            </a:r>
            <a:r>
              <a:rPr sz="3000" b="1" baseline="1851" dirty="0">
                <a:latin typeface="Courier New"/>
                <a:cs typeface="Courier New"/>
              </a:rPr>
              <a:t>1	</a:t>
            </a:r>
            <a:r>
              <a:rPr sz="3000" b="1" spc="-9" baseline="1851" dirty="0">
                <a:latin typeface="Courier New"/>
                <a:cs typeface="Courier New"/>
              </a:rPr>
              <a:t>2</a:t>
            </a:r>
            <a:r>
              <a:rPr sz="3000" b="1" baseline="1851" dirty="0">
                <a:latin typeface="Courier New"/>
                <a:cs typeface="Courier New"/>
              </a:rPr>
              <a:t>0</a:t>
            </a:r>
            <a:r>
              <a:rPr sz="3000" b="1" spc="-300" baseline="1851" dirty="0">
                <a:latin typeface="Courier New"/>
                <a:cs typeface="Courier New"/>
              </a:rPr>
              <a:t> </a:t>
            </a:r>
            <a:r>
              <a:rPr sz="3000" b="1" spc="-9" baseline="1851" dirty="0">
                <a:latin typeface="Courier New"/>
                <a:cs typeface="Courier New"/>
              </a:rPr>
              <a:t>1</a:t>
            </a:r>
            <a:r>
              <a:rPr sz="3000" b="1" baseline="1851" dirty="0">
                <a:latin typeface="Courier New"/>
                <a:cs typeface="Courier New"/>
              </a:rPr>
              <a:t>9	</a:t>
            </a:r>
            <a:r>
              <a:rPr sz="2000" b="1" spc="-7" dirty="0">
                <a:latin typeface="Courier New"/>
                <a:cs typeface="Courier New"/>
              </a:rPr>
              <a:t>1</a:t>
            </a:r>
            <a:r>
              <a:rPr sz="2000" b="1" dirty="0">
                <a:latin typeface="Courier New"/>
                <a:cs typeface="Courier New"/>
              </a:rPr>
              <a:t>5</a:t>
            </a:r>
            <a:r>
              <a:rPr sz="2000" b="1" spc="-727" dirty="0">
                <a:latin typeface="Courier New"/>
                <a:cs typeface="Courier New"/>
              </a:rPr>
              <a:t> </a:t>
            </a:r>
            <a:r>
              <a:rPr sz="2000" b="1" spc="-7" dirty="0">
                <a:latin typeface="Courier New"/>
                <a:cs typeface="Courier New"/>
              </a:rPr>
              <a:t>14</a:t>
            </a:r>
            <a:endParaRPr sz="2000">
              <a:latin typeface="Courier New"/>
              <a:cs typeface="Courier New"/>
            </a:endParaRPr>
          </a:p>
        </p:txBody>
      </p:sp>
      <p:sp>
        <p:nvSpPr>
          <p:cNvPr id="21" name="object 21"/>
          <p:cNvSpPr txBox="1"/>
          <p:nvPr/>
        </p:nvSpPr>
        <p:spPr>
          <a:xfrm>
            <a:off x="5722349" y="1738439"/>
            <a:ext cx="747607" cy="785557"/>
          </a:xfrm>
          <a:prstGeom prst="rect">
            <a:avLst/>
          </a:prstGeom>
        </p:spPr>
        <p:txBody>
          <a:bodyPr vert="horz" wrap="square" lIns="0" tIns="41487" rIns="0" bIns="0" rtlCol="0">
            <a:spAutoFit/>
          </a:bodyPr>
          <a:lstStyle/>
          <a:p>
            <a:pPr marR="19472" algn="ctr">
              <a:spcBef>
                <a:spcPts val="327"/>
              </a:spcBef>
            </a:pPr>
            <a:r>
              <a:rPr sz="2333" b="1" dirty="0">
                <a:latin typeface="Courier New"/>
                <a:cs typeface="Courier New"/>
              </a:rPr>
              <a:t>5</a:t>
            </a:r>
            <a:endParaRPr sz="2333">
              <a:latin typeface="Courier New"/>
              <a:cs typeface="Courier New"/>
            </a:endParaRPr>
          </a:p>
          <a:p>
            <a:pPr algn="ctr">
              <a:spcBef>
                <a:spcPts val="200"/>
              </a:spcBef>
            </a:pPr>
            <a:r>
              <a:rPr sz="2333" b="1" dirty="0">
                <a:latin typeface="Courier New"/>
                <a:cs typeface="Courier New"/>
              </a:rPr>
              <a:t>base</a:t>
            </a:r>
            <a:endParaRPr sz="2333">
              <a:latin typeface="Courier New"/>
              <a:cs typeface="Courier New"/>
            </a:endParaRPr>
          </a:p>
        </p:txBody>
      </p:sp>
      <p:sp>
        <p:nvSpPr>
          <p:cNvPr id="22" name="object 22"/>
          <p:cNvSpPr txBox="1"/>
          <p:nvPr/>
        </p:nvSpPr>
        <p:spPr>
          <a:xfrm>
            <a:off x="7912976" y="1738439"/>
            <a:ext cx="242993" cy="785557"/>
          </a:xfrm>
          <a:prstGeom prst="rect">
            <a:avLst/>
          </a:prstGeom>
        </p:spPr>
        <p:txBody>
          <a:bodyPr vert="horz" wrap="square" lIns="0" tIns="41487" rIns="0" bIns="0" rtlCol="0">
            <a:spAutoFit/>
          </a:bodyPr>
          <a:lstStyle/>
          <a:p>
            <a:pPr marL="47412">
              <a:spcBef>
                <a:spcPts val="327"/>
              </a:spcBef>
            </a:pPr>
            <a:r>
              <a:rPr sz="2333" b="1" dirty="0">
                <a:latin typeface="Courier New"/>
                <a:cs typeface="Courier New"/>
              </a:rPr>
              <a:t>3</a:t>
            </a:r>
            <a:endParaRPr sz="2333">
              <a:latin typeface="Courier New"/>
              <a:cs typeface="Courier New"/>
            </a:endParaRPr>
          </a:p>
          <a:p>
            <a:pPr marL="16933">
              <a:spcBef>
                <a:spcPts val="200"/>
              </a:spcBef>
            </a:pPr>
            <a:r>
              <a:rPr sz="2333" b="1" dirty="0">
                <a:latin typeface="Courier New"/>
                <a:cs typeface="Courier New"/>
              </a:rPr>
              <a:t>0</a:t>
            </a:r>
            <a:endParaRPr sz="2333">
              <a:latin typeface="Courier New"/>
              <a:cs typeface="Courier New"/>
            </a:endParaRPr>
          </a:p>
        </p:txBody>
      </p:sp>
      <p:sp>
        <p:nvSpPr>
          <p:cNvPr id="24" name="Date Placeholder 23">
            <a:extLst>
              <a:ext uri="{FF2B5EF4-FFF2-40B4-BE49-F238E27FC236}">
                <a16:creationId xmlns:a16="http://schemas.microsoft.com/office/drawing/2014/main" id="{3BC2A4EE-DC98-4694-ABD3-AD6C71C5908C}"/>
              </a:ext>
            </a:extLst>
          </p:cNvPr>
          <p:cNvSpPr>
            <a:spLocks noGrp="1"/>
          </p:cNvSpPr>
          <p:nvPr>
            <p:ph type="dt" sz="half" idx="10"/>
          </p:nvPr>
        </p:nvSpPr>
        <p:spPr/>
        <p:txBody>
          <a:bodyPr/>
          <a:lstStyle/>
          <a:p>
            <a:fld id="{BDC7C1D6-6E05-4D42-B9BC-93709FE8B88B}" type="datetime1">
              <a:rPr lang="en-US" smtClean="0"/>
              <a:t>5/11/2024</a:t>
            </a:fld>
            <a:endParaRPr lang="en-US"/>
          </a:p>
        </p:txBody>
      </p:sp>
      <p:sp>
        <p:nvSpPr>
          <p:cNvPr id="25" name="Slide Number Placeholder 24">
            <a:extLst>
              <a:ext uri="{FF2B5EF4-FFF2-40B4-BE49-F238E27FC236}">
                <a16:creationId xmlns:a16="http://schemas.microsoft.com/office/drawing/2014/main" id="{4569755D-3154-4C47-85ED-8D380A47C320}"/>
              </a:ext>
            </a:extLst>
          </p:cNvPr>
          <p:cNvSpPr>
            <a:spLocks noGrp="1"/>
          </p:cNvSpPr>
          <p:nvPr>
            <p:ph type="sldNum" sz="quarter" idx="12"/>
          </p:nvPr>
        </p:nvSpPr>
        <p:spPr/>
        <p:txBody>
          <a:bodyPr/>
          <a:lstStyle/>
          <a:p>
            <a:fld id="{AB6352F2-FB44-4DA6-821F-C2F4E454E2C0}"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5359" y="735584"/>
            <a:ext cx="10761979" cy="307339"/>
            <a:chOff x="731519" y="551688"/>
            <a:chExt cx="8071484" cy="230504"/>
          </a:xfrm>
        </p:grpSpPr>
        <p:pic>
          <p:nvPicPr>
            <p:cNvPr id="3" name="object 3"/>
            <p:cNvPicPr/>
            <p:nvPr/>
          </p:nvPicPr>
          <p:blipFill>
            <a:blip r:embed="rId2" cstate="print"/>
            <a:stretch>
              <a:fillRect/>
            </a:stretch>
          </p:blipFill>
          <p:spPr>
            <a:xfrm>
              <a:off x="731519" y="551688"/>
              <a:ext cx="8071103" cy="230123"/>
            </a:xfrm>
            <a:prstGeom prst="rect">
              <a:avLst/>
            </a:prstGeom>
          </p:spPr>
        </p:pic>
        <p:sp>
          <p:nvSpPr>
            <p:cNvPr id="4" name="object 4"/>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sp>
        <p:nvSpPr>
          <p:cNvPr id="8" name="object 8"/>
          <p:cNvSpPr txBox="1">
            <a:spLocks noGrp="1"/>
          </p:cNvSpPr>
          <p:nvPr>
            <p:ph type="title"/>
          </p:nvPr>
        </p:nvSpPr>
        <p:spPr>
          <a:xfrm>
            <a:off x="1274829" y="84396"/>
            <a:ext cx="7029027" cy="695062"/>
          </a:xfrm>
          <a:prstGeom prst="rect">
            <a:avLst/>
          </a:prstGeom>
        </p:spPr>
        <p:txBody>
          <a:bodyPr vert="horz" wrap="square" lIns="0" tIns="17780" rIns="0" bIns="0" rtlCol="0" anchor="ctr">
            <a:spAutoFit/>
          </a:bodyPr>
          <a:lstStyle/>
          <a:p>
            <a:pPr marL="16933">
              <a:lnSpc>
                <a:spcPct val="100000"/>
              </a:lnSpc>
              <a:spcBef>
                <a:spcPts val="140"/>
              </a:spcBef>
            </a:pPr>
            <a:r>
              <a:rPr dirty="0"/>
              <a:t>D</a:t>
            </a:r>
            <a:r>
              <a:rPr spc="-140" dirty="0"/>
              <a:t>a</a:t>
            </a:r>
            <a:r>
              <a:rPr spc="-187" dirty="0"/>
              <a:t>t</a:t>
            </a:r>
            <a:r>
              <a:rPr spc="-67" dirty="0"/>
              <a:t>ap</a:t>
            </a:r>
            <a:r>
              <a:rPr spc="7" dirty="0"/>
              <a:t>a</a:t>
            </a:r>
            <a:r>
              <a:rPr spc="-320" dirty="0"/>
              <a:t>t</a:t>
            </a:r>
            <a:r>
              <a:rPr dirty="0"/>
              <a:t>h</a:t>
            </a:r>
            <a:r>
              <a:rPr spc="-507" dirty="0"/>
              <a:t> </a:t>
            </a:r>
            <a:r>
              <a:rPr spc="-33" dirty="0"/>
              <a:t>S</a:t>
            </a:r>
            <a:r>
              <a:rPr spc="93" dirty="0"/>
              <a:t>o</a:t>
            </a:r>
            <a:r>
              <a:rPr spc="-480" dirty="0"/>
              <a:t> </a:t>
            </a:r>
            <a:r>
              <a:rPr spc="-473" dirty="0"/>
              <a:t>F</a:t>
            </a:r>
            <a:r>
              <a:rPr spc="40" dirty="0"/>
              <a:t>a</a:t>
            </a:r>
            <a:r>
              <a:rPr spc="-527" dirty="0"/>
              <a:t>r</a:t>
            </a:r>
            <a:r>
              <a:rPr spc="-427" dirty="0"/>
              <a:t>,</a:t>
            </a:r>
            <a:r>
              <a:rPr spc="-507" dirty="0"/>
              <a:t> </a:t>
            </a:r>
            <a:r>
              <a:rPr lang="en-US" spc="-507" dirty="0"/>
              <a:t> </a:t>
            </a:r>
            <a:r>
              <a:rPr spc="-93" dirty="0"/>
              <a:t>W</a:t>
            </a:r>
            <a:r>
              <a:rPr spc="-227" dirty="0"/>
              <a:t>i</a:t>
            </a:r>
            <a:r>
              <a:rPr spc="-193" dirty="0"/>
              <a:t>t</a:t>
            </a:r>
            <a:r>
              <a:rPr spc="-107" dirty="0"/>
              <a:t>h</a:t>
            </a:r>
            <a:r>
              <a:rPr spc="-487" dirty="0"/>
              <a:t> </a:t>
            </a:r>
            <a:r>
              <a:rPr spc="-100" dirty="0"/>
              <a:t>B</a:t>
            </a:r>
            <a:r>
              <a:rPr spc="-287" dirty="0"/>
              <a:t>r</a:t>
            </a:r>
            <a:r>
              <a:rPr spc="-53" dirty="0"/>
              <a:t>a</a:t>
            </a:r>
            <a:r>
              <a:rPr spc="-33" dirty="0"/>
              <a:t>n</a:t>
            </a:r>
            <a:r>
              <a:rPr spc="-313" dirty="0"/>
              <a:t>c</a:t>
            </a:r>
            <a:r>
              <a:rPr spc="-113" dirty="0"/>
              <a:t>h</a:t>
            </a:r>
            <a:r>
              <a:rPr spc="-240" dirty="0"/>
              <a:t>e</a:t>
            </a:r>
            <a:r>
              <a:rPr spc="127" dirty="0"/>
              <a:t>s</a:t>
            </a:r>
          </a:p>
        </p:txBody>
      </p:sp>
      <p:grpSp>
        <p:nvGrpSpPr>
          <p:cNvPr id="9" name="object 9"/>
          <p:cNvGrpSpPr/>
          <p:nvPr/>
        </p:nvGrpSpPr>
        <p:grpSpPr>
          <a:xfrm>
            <a:off x="3303779" y="1589582"/>
            <a:ext cx="5327227" cy="3714327"/>
            <a:chOff x="3656838" y="1289303"/>
            <a:chExt cx="3995420" cy="2785745"/>
          </a:xfrm>
        </p:grpSpPr>
        <p:sp>
          <p:nvSpPr>
            <p:cNvPr id="10" name="object 10"/>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11" name="object 11"/>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12" name="object 12"/>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14" name="object 14"/>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15" name="object 15"/>
          <p:cNvSpPr txBox="1"/>
          <p:nvPr/>
        </p:nvSpPr>
        <p:spPr>
          <a:xfrm>
            <a:off x="3054874" y="1536996"/>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6" name="object 16"/>
          <p:cNvSpPr txBox="1"/>
          <p:nvPr/>
        </p:nvSpPr>
        <p:spPr>
          <a:xfrm>
            <a:off x="2532960" y="3592004"/>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7" name="object 17"/>
          <p:cNvGrpSpPr/>
          <p:nvPr/>
        </p:nvGrpSpPr>
        <p:grpSpPr>
          <a:xfrm>
            <a:off x="2744217" y="2780334"/>
            <a:ext cx="1245447" cy="1371600"/>
            <a:chOff x="3237166" y="2182367"/>
            <a:chExt cx="934085" cy="1028700"/>
          </a:xfrm>
        </p:grpSpPr>
        <p:sp>
          <p:nvSpPr>
            <p:cNvPr id="18" name="object 18"/>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9" name="object 19"/>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20" name="object 20"/>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1" name="object 21"/>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22" name="object 22"/>
          <p:cNvSpPr txBox="1"/>
          <p:nvPr/>
        </p:nvSpPr>
        <p:spPr>
          <a:xfrm>
            <a:off x="3415410" y="2936396"/>
            <a:ext cx="430107" cy="439309"/>
          </a:xfrm>
          <a:prstGeom prst="rect">
            <a:avLst/>
          </a:prstGeom>
        </p:spPr>
        <p:txBody>
          <a:bodyPr vert="horz" wrap="square" lIns="0" tIns="16087" rIns="0" bIns="0" rtlCol="0">
            <a:spAutoFit/>
          </a:bodyPr>
          <a:lstStyle/>
          <a:p>
            <a:pPr marR="76198" algn="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a:p>
            <a:pPr marR="6773" algn="r">
              <a:spcBef>
                <a:spcPts val="60"/>
              </a:spcBef>
            </a:pPr>
            <a:r>
              <a:rPr sz="1333" b="1" spc="-7" dirty="0">
                <a:latin typeface="Calibri"/>
                <a:cs typeface="Calibri"/>
              </a:rPr>
              <a:t>inst</a:t>
            </a:r>
            <a:endParaRPr sz="1333">
              <a:latin typeface="Calibri"/>
              <a:cs typeface="Calibri"/>
            </a:endParaRPr>
          </a:p>
        </p:txBody>
      </p:sp>
      <p:sp>
        <p:nvSpPr>
          <p:cNvPr id="23" name="object 23"/>
          <p:cNvSpPr txBox="1"/>
          <p:nvPr/>
        </p:nvSpPr>
        <p:spPr>
          <a:xfrm>
            <a:off x="3302296" y="3778219"/>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24" name="object 24"/>
          <p:cNvSpPr/>
          <p:nvPr/>
        </p:nvSpPr>
        <p:spPr>
          <a:xfrm>
            <a:off x="8995410" y="3021126"/>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5" name="object 25"/>
          <p:cNvSpPr txBox="1"/>
          <p:nvPr/>
        </p:nvSpPr>
        <p:spPr>
          <a:xfrm>
            <a:off x="9086856" y="3416204"/>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26" name="object 26"/>
          <p:cNvSpPr txBox="1"/>
          <p:nvPr/>
        </p:nvSpPr>
        <p:spPr>
          <a:xfrm>
            <a:off x="9135616" y="3925399"/>
            <a:ext cx="580812"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DMEM</a:t>
            </a:r>
            <a:endParaRPr sz="1467">
              <a:latin typeface="Calibri"/>
              <a:cs typeface="Calibri"/>
            </a:endParaRPr>
          </a:p>
        </p:txBody>
      </p:sp>
      <p:sp>
        <p:nvSpPr>
          <p:cNvPr id="27" name="object 27"/>
          <p:cNvSpPr/>
          <p:nvPr/>
        </p:nvSpPr>
        <p:spPr>
          <a:xfrm>
            <a:off x="2625091" y="2649271"/>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8" name="object 28"/>
          <p:cNvSpPr txBox="1"/>
          <p:nvPr/>
        </p:nvSpPr>
        <p:spPr>
          <a:xfrm>
            <a:off x="2665640" y="2930544"/>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9" name="object 29"/>
          <p:cNvGrpSpPr/>
          <p:nvPr/>
        </p:nvGrpSpPr>
        <p:grpSpPr>
          <a:xfrm>
            <a:off x="2669118" y="2280717"/>
            <a:ext cx="793327" cy="1218353"/>
            <a:chOff x="3180842" y="1807654"/>
            <a:chExt cx="594995" cy="913765"/>
          </a:xfrm>
        </p:grpSpPr>
        <p:sp>
          <p:nvSpPr>
            <p:cNvPr id="30" name="object 30"/>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31" name="object 31"/>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32" name="object 32"/>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2021376" y="2422494"/>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34" name="object 34"/>
          <p:cNvGrpSpPr/>
          <p:nvPr/>
        </p:nvGrpSpPr>
        <p:grpSpPr>
          <a:xfrm>
            <a:off x="4201161" y="2945683"/>
            <a:ext cx="1214967" cy="413173"/>
            <a:chOff x="4329874" y="2306379"/>
            <a:chExt cx="911225" cy="309880"/>
          </a:xfrm>
        </p:grpSpPr>
        <p:sp>
          <p:nvSpPr>
            <p:cNvPr id="35" name="object 35"/>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6" name="object 36"/>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7" name="object 37"/>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9" name="object 39"/>
          <p:cNvSpPr txBox="1"/>
          <p:nvPr/>
        </p:nvSpPr>
        <p:spPr>
          <a:xfrm>
            <a:off x="4376869" y="3300198"/>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40" name="object 40"/>
          <p:cNvGrpSpPr/>
          <p:nvPr/>
        </p:nvGrpSpPr>
        <p:grpSpPr>
          <a:xfrm>
            <a:off x="4170794" y="2989885"/>
            <a:ext cx="4547447" cy="2347807"/>
            <a:chOff x="4307099" y="2339530"/>
            <a:chExt cx="3410585" cy="1760855"/>
          </a:xfrm>
        </p:grpSpPr>
        <p:sp>
          <p:nvSpPr>
            <p:cNvPr id="41" name="object 41"/>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42" name="object 42"/>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43" name="object 43"/>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44" name="object 44"/>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45" name="object 45"/>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6" name="object 46"/>
          <p:cNvSpPr txBox="1"/>
          <p:nvPr/>
        </p:nvSpPr>
        <p:spPr>
          <a:xfrm>
            <a:off x="8299218" y="3240158"/>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7" name="object 47"/>
          <p:cNvSpPr txBox="1"/>
          <p:nvPr/>
        </p:nvSpPr>
        <p:spPr>
          <a:xfrm>
            <a:off x="6300601" y="4162621"/>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8" name="object 48"/>
          <p:cNvSpPr/>
          <p:nvPr/>
        </p:nvSpPr>
        <p:spPr>
          <a:xfrm>
            <a:off x="5435347" y="2250999"/>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9" name="object 49"/>
          <p:cNvSpPr txBox="1"/>
          <p:nvPr/>
        </p:nvSpPr>
        <p:spPr>
          <a:xfrm>
            <a:off x="5529839" y="3877479"/>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50" name="object 50"/>
          <p:cNvGrpSpPr/>
          <p:nvPr/>
        </p:nvGrpSpPr>
        <p:grpSpPr>
          <a:xfrm>
            <a:off x="4544569" y="1591869"/>
            <a:ext cx="5929207" cy="2805853"/>
            <a:chOff x="4587430" y="1291018"/>
            <a:chExt cx="4446905" cy="2104390"/>
          </a:xfrm>
        </p:grpSpPr>
        <p:sp>
          <p:nvSpPr>
            <p:cNvPr id="51" name="object 51"/>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52" name="object 52"/>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3" name="object 53"/>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54" name="object 54"/>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55" name="object 55"/>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56" name="object 56"/>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7" name="object 57"/>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8" name="object 58"/>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9" name="object 59"/>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60" name="object 60"/>
          <p:cNvSpPr txBox="1"/>
          <p:nvPr/>
        </p:nvSpPr>
        <p:spPr>
          <a:xfrm>
            <a:off x="4376869" y="3027860"/>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61" name="object 61"/>
          <p:cNvSpPr txBox="1"/>
          <p:nvPr/>
        </p:nvSpPr>
        <p:spPr>
          <a:xfrm>
            <a:off x="4428984" y="2734061"/>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62" name="object 62"/>
          <p:cNvSpPr txBox="1"/>
          <p:nvPr/>
        </p:nvSpPr>
        <p:spPr>
          <a:xfrm>
            <a:off x="5453570" y="3039497"/>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63" name="object 63"/>
          <p:cNvSpPr txBox="1"/>
          <p:nvPr/>
        </p:nvSpPr>
        <p:spPr>
          <a:xfrm>
            <a:off x="6087547" y="3136474"/>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64" name="object 64"/>
          <p:cNvSpPr txBox="1"/>
          <p:nvPr/>
        </p:nvSpPr>
        <p:spPr>
          <a:xfrm>
            <a:off x="6087548" y="3528430"/>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65" name="object 65"/>
          <p:cNvSpPr txBox="1"/>
          <p:nvPr/>
        </p:nvSpPr>
        <p:spPr>
          <a:xfrm>
            <a:off x="5449353" y="2872358"/>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6" name="object 66"/>
          <p:cNvSpPr txBox="1"/>
          <p:nvPr/>
        </p:nvSpPr>
        <p:spPr>
          <a:xfrm>
            <a:off x="5453571" y="2456960"/>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7" name="object 67"/>
          <p:cNvSpPr txBox="1"/>
          <p:nvPr/>
        </p:nvSpPr>
        <p:spPr>
          <a:xfrm>
            <a:off x="8571851" y="2733724"/>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8" name="object 68"/>
          <p:cNvSpPr txBox="1"/>
          <p:nvPr/>
        </p:nvSpPr>
        <p:spPr>
          <a:xfrm>
            <a:off x="6646136" y="2339912"/>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9" name="object 69"/>
          <p:cNvSpPr txBox="1"/>
          <p:nvPr/>
        </p:nvSpPr>
        <p:spPr>
          <a:xfrm>
            <a:off x="6496708" y="4407297"/>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grpSp>
        <p:nvGrpSpPr>
          <p:cNvPr id="70" name="object 70"/>
          <p:cNvGrpSpPr/>
          <p:nvPr/>
        </p:nvGrpSpPr>
        <p:grpSpPr>
          <a:xfrm>
            <a:off x="1654810" y="3661202"/>
            <a:ext cx="8882379" cy="2409613"/>
            <a:chOff x="2420111" y="2843018"/>
            <a:chExt cx="6661784" cy="1807210"/>
          </a:xfrm>
        </p:grpSpPr>
        <p:sp>
          <p:nvSpPr>
            <p:cNvPr id="71" name="object 71"/>
            <p:cNvSpPr/>
            <p:nvPr/>
          </p:nvSpPr>
          <p:spPr>
            <a:xfrm>
              <a:off x="6140958" y="2881121"/>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72" name="object 72"/>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3" name="object 73"/>
            <p:cNvSpPr/>
            <p:nvPr/>
          </p:nvSpPr>
          <p:spPr>
            <a:xfrm>
              <a:off x="2439161" y="4077461"/>
              <a:ext cx="6623684" cy="553720"/>
            </a:xfrm>
            <a:custGeom>
              <a:avLst/>
              <a:gdLst/>
              <a:ahLst/>
              <a:cxnLst/>
              <a:rect l="l" t="t" r="r" b="b"/>
              <a:pathLst>
                <a:path w="6623684" h="553720">
                  <a:moveTo>
                    <a:pt x="0" y="0"/>
                  </a:moveTo>
                  <a:lnTo>
                    <a:pt x="6623304" y="0"/>
                  </a:lnTo>
                  <a:lnTo>
                    <a:pt x="6623304" y="553212"/>
                  </a:lnTo>
                  <a:lnTo>
                    <a:pt x="0" y="553212"/>
                  </a:lnTo>
                  <a:lnTo>
                    <a:pt x="0" y="0"/>
                  </a:lnTo>
                  <a:close/>
                </a:path>
              </a:pathLst>
            </a:custGeom>
            <a:ln w="38099">
              <a:solidFill>
                <a:srgbClr val="000000"/>
              </a:solidFill>
            </a:ln>
          </p:spPr>
          <p:txBody>
            <a:bodyPr wrap="square" lIns="0" tIns="0" rIns="0" bIns="0" rtlCol="0"/>
            <a:lstStyle/>
            <a:p>
              <a:endParaRPr sz="2400"/>
            </a:p>
          </p:txBody>
        </p:sp>
      </p:grpSp>
      <p:sp>
        <p:nvSpPr>
          <p:cNvPr id="74" name="object 74"/>
          <p:cNvSpPr txBox="1"/>
          <p:nvPr/>
        </p:nvSpPr>
        <p:spPr>
          <a:xfrm>
            <a:off x="5478015" y="5346812"/>
            <a:ext cx="618912"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RegWEn</a:t>
            </a:r>
            <a:endParaRPr sz="1333">
              <a:latin typeface="Calibri"/>
              <a:cs typeface="Calibri"/>
            </a:endParaRPr>
          </a:p>
        </p:txBody>
      </p:sp>
      <p:grpSp>
        <p:nvGrpSpPr>
          <p:cNvPr id="75" name="object 75"/>
          <p:cNvGrpSpPr/>
          <p:nvPr/>
        </p:nvGrpSpPr>
        <p:grpSpPr>
          <a:xfrm>
            <a:off x="5693416" y="3583229"/>
            <a:ext cx="2407073" cy="1694180"/>
            <a:chOff x="5449065" y="2784538"/>
            <a:chExt cx="1805305" cy="1270635"/>
          </a:xfrm>
        </p:grpSpPr>
        <p:sp>
          <p:nvSpPr>
            <p:cNvPr id="76" name="object 76"/>
            <p:cNvSpPr/>
            <p:nvPr/>
          </p:nvSpPr>
          <p:spPr>
            <a:xfrm>
              <a:off x="5487162" y="3289051"/>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7" name="object 77"/>
            <p:cNvSpPr/>
            <p:nvPr/>
          </p:nvSpPr>
          <p:spPr>
            <a:xfrm>
              <a:off x="5449065" y="3225544"/>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8" name="object 78"/>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9" name="object 79"/>
          <p:cNvSpPr txBox="1"/>
          <p:nvPr/>
        </p:nvSpPr>
        <p:spPr>
          <a:xfrm>
            <a:off x="7856070" y="3617758"/>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80" name="object 80"/>
          <p:cNvSpPr txBox="1"/>
          <p:nvPr/>
        </p:nvSpPr>
        <p:spPr>
          <a:xfrm>
            <a:off x="7878617" y="3901673"/>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81" name="object 81"/>
          <p:cNvGrpSpPr/>
          <p:nvPr/>
        </p:nvGrpSpPr>
        <p:grpSpPr>
          <a:xfrm>
            <a:off x="7667753" y="3819698"/>
            <a:ext cx="588433" cy="864447"/>
            <a:chOff x="6929818" y="2961890"/>
            <a:chExt cx="441325" cy="648335"/>
          </a:xfrm>
        </p:grpSpPr>
        <p:sp>
          <p:nvSpPr>
            <p:cNvPr id="82" name="object 82"/>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83" name="object 83"/>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4" name="object 84"/>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85" name="object 85"/>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86" name="object 86"/>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87" name="object 87"/>
          <p:cNvSpPr txBox="1"/>
          <p:nvPr/>
        </p:nvSpPr>
        <p:spPr>
          <a:xfrm>
            <a:off x="5986016" y="4654598"/>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8" name="object 88"/>
          <p:cNvGrpSpPr/>
          <p:nvPr/>
        </p:nvGrpSpPr>
        <p:grpSpPr>
          <a:xfrm>
            <a:off x="4729480" y="4154983"/>
            <a:ext cx="3291840" cy="1148080"/>
            <a:chOff x="4726114" y="3213354"/>
            <a:chExt cx="2468880" cy="861060"/>
          </a:xfrm>
        </p:grpSpPr>
        <p:sp>
          <p:nvSpPr>
            <p:cNvPr id="89" name="object 89"/>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90" name="object 90"/>
            <p:cNvSpPr/>
            <p:nvPr/>
          </p:nvSpPr>
          <p:spPr>
            <a:xfrm>
              <a:off x="7109195" y="3213354"/>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91" name="object 91"/>
            <p:cNvSpPr/>
            <p:nvPr/>
          </p:nvSpPr>
          <p:spPr>
            <a:xfrm>
              <a:off x="4740402" y="3230118"/>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000000"/>
              </a:solidFill>
            </a:ln>
          </p:spPr>
          <p:txBody>
            <a:bodyPr wrap="square" lIns="0" tIns="0" rIns="0" bIns="0" rtlCol="0"/>
            <a:lstStyle/>
            <a:p>
              <a:endParaRPr sz="2400"/>
            </a:p>
          </p:txBody>
        </p:sp>
      </p:grpSp>
      <p:sp>
        <p:nvSpPr>
          <p:cNvPr id="92" name="object 92"/>
          <p:cNvSpPr txBox="1"/>
          <p:nvPr/>
        </p:nvSpPr>
        <p:spPr>
          <a:xfrm>
            <a:off x="4891601" y="4435639"/>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93" name="object 93"/>
          <p:cNvSpPr txBox="1"/>
          <p:nvPr/>
        </p:nvSpPr>
        <p:spPr>
          <a:xfrm>
            <a:off x="3691516" y="4278605"/>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94" name="object 94"/>
          <p:cNvSpPr txBox="1"/>
          <p:nvPr/>
        </p:nvSpPr>
        <p:spPr>
          <a:xfrm>
            <a:off x="3691515" y="4481836"/>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95" name="object 95"/>
          <p:cNvGrpSpPr/>
          <p:nvPr/>
        </p:nvGrpSpPr>
        <p:grpSpPr>
          <a:xfrm>
            <a:off x="4221480" y="4597699"/>
            <a:ext cx="3474720" cy="677333"/>
            <a:chOff x="4345114" y="3545391"/>
            <a:chExt cx="2606040" cy="508000"/>
          </a:xfrm>
        </p:grpSpPr>
        <p:sp>
          <p:nvSpPr>
            <p:cNvPr id="96" name="object 96"/>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97" name="object 97"/>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98" name="object 98"/>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99" name="object 99"/>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00" name="object 100"/>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101" name="object 101"/>
          <p:cNvSpPr txBox="1"/>
          <p:nvPr/>
        </p:nvSpPr>
        <p:spPr>
          <a:xfrm>
            <a:off x="3850156" y="5361573"/>
            <a:ext cx="1542627" cy="621538"/>
          </a:xfrm>
          <a:prstGeom prst="rect">
            <a:avLst/>
          </a:prstGeom>
        </p:spPr>
        <p:txBody>
          <a:bodyPr vert="horz" wrap="square" lIns="0" tIns="16087" rIns="0" bIns="0" rtlCol="0">
            <a:spAutoFit/>
          </a:bodyPr>
          <a:lstStyle/>
          <a:p>
            <a:pPr marL="16933">
              <a:spcBef>
                <a:spcPts val="127"/>
              </a:spcBef>
              <a:tabLst>
                <a:tab pos="998195" algn="l"/>
              </a:tabLst>
            </a:pPr>
            <a:r>
              <a:rPr sz="2000" b="1" spc="-20" baseline="5555" dirty="0">
                <a:latin typeface="Calibri"/>
                <a:cs typeface="Calibri"/>
              </a:rPr>
              <a:t>I</a:t>
            </a:r>
            <a:r>
              <a:rPr sz="2000" b="1" baseline="5555" dirty="0">
                <a:latin typeface="Calibri"/>
                <a:cs typeface="Calibri"/>
              </a:rPr>
              <a:t>n</a:t>
            </a:r>
            <a:r>
              <a:rPr sz="2000" b="1" spc="-20" baseline="5555" dirty="0">
                <a:latin typeface="Calibri"/>
                <a:cs typeface="Calibri"/>
              </a:rPr>
              <a:t>s</a:t>
            </a:r>
            <a:r>
              <a:rPr sz="2000" b="1" spc="-9" baseline="5555" dirty="0">
                <a:latin typeface="Calibri"/>
                <a:cs typeface="Calibri"/>
              </a:rPr>
              <a:t>t[</a:t>
            </a:r>
            <a:r>
              <a:rPr sz="2000" b="1" spc="-20" baseline="5555" dirty="0">
                <a:latin typeface="Calibri"/>
                <a:cs typeface="Calibri"/>
              </a:rPr>
              <a:t>31</a:t>
            </a:r>
            <a:r>
              <a:rPr sz="2000" b="1" spc="-9" baseline="5555" dirty="0">
                <a:latin typeface="Calibri"/>
                <a:cs typeface="Calibri"/>
              </a:rPr>
              <a:t>:</a:t>
            </a:r>
            <a:r>
              <a:rPr sz="2000" b="1" spc="-20" baseline="5555" dirty="0">
                <a:latin typeface="Calibri"/>
                <a:cs typeface="Calibri"/>
              </a:rPr>
              <a:t>0</a:t>
            </a:r>
            <a:r>
              <a:rPr sz="2000" b="1" spc="-9" baseline="5555" dirty="0">
                <a:latin typeface="Calibri"/>
                <a:cs typeface="Calibri"/>
              </a:rPr>
              <a:t>]</a:t>
            </a:r>
            <a:r>
              <a:rPr sz="2000" b="1" baseline="5555" dirty="0">
                <a:latin typeface="Calibri"/>
                <a:cs typeface="Calibri"/>
              </a:rPr>
              <a:t>	</a:t>
            </a:r>
            <a:r>
              <a:rPr sz="1333" b="1" spc="-13" dirty="0">
                <a:latin typeface="Calibri"/>
                <a:cs typeface="Calibri"/>
              </a:rPr>
              <a:t>I</a:t>
            </a:r>
            <a:r>
              <a:rPr sz="1333" b="1" dirty="0">
                <a:latin typeface="Calibri"/>
                <a:cs typeface="Calibri"/>
              </a:rPr>
              <a:t>mm</a:t>
            </a:r>
            <a:r>
              <a:rPr sz="1333" b="1" spc="-13" dirty="0">
                <a:latin typeface="Calibri"/>
                <a:cs typeface="Calibri"/>
              </a:rPr>
              <a:t>S</a:t>
            </a:r>
            <a:r>
              <a:rPr sz="1333" b="1" spc="-7" dirty="0">
                <a:latin typeface="Calibri"/>
                <a:cs typeface="Calibri"/>
              </a:rPr>
              <a:t>el</a:t>
            </a:r>
            <a:endParaRPr sz="1333">
              <a:latin typeface="Calibri"/>
              <a:cs typeface="Calibri"/>
            </a:endParaRPr>
          </a:p>
          <a:p>
            <a:pPr>
              <a:spcBef>
                <a:spcPts val="20"/>
              </a:spcBef>
            </a:pPr>
            <a:endParaRPr sz="1133">
              <a:latin typeface="Calibri"/>
              <a:cs typeface="Calibri"/>
            </a:endParaRPr>
          </a:p>
          <a:p>
            <a:pPr marL="194728"/>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102" name="object 102"/>
          <p:cNvSpPr txBox="1"/>
          <p:nvPr/>
        </p:nvSpPr>
        <p:spPr>
          <a:xfrm>
            <a:off x="9366578" y="3108870"/>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grpSp>
        <p:nvGrpSpPr>
          <p:cNvPr id="103" name="object 103"/>
          <p:cNvGrpSpPr/>
          <p:nvPr/>
        </p:nvGrpSpPr>
        <p:grpSpPr>
          <a:xfrm>
            <a:off x="9250936" y="2977693"/>
            <a:ext cx="1219200" cy="2324100"/>
            <a:chOff x="8117206" y="2330386"/>
            <a:chExt cx="914400" cy="1743075"/>
          </a:xfrm>
        </p:grpSpPr>
        <p:sp>
          <p:nvSpPr>
            <p:cNvPr id="104" name="object 104"/>
            <p:cNvSpPr/>
            <p:nvPr/>
          </p:nvSpPr>
          <p:spPr>
            <a:xfrm>
              <a:off x="8937497" y="2344673"/>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105" name="object 105"/>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106" name="object 106"/>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grpSp>
      <p:sp>
        <p:nvSpPr>
          <p:cNvPr id="107" name="object 107"/>
          <p:cNvSpPr txBox="1"/>
          <p:nvPr/>
        </p:nvSpPr>
        <p:spPr>
          <a:xfrm>
            <a:off x="9981982" y="5344573"/>
            <a:ext cx="4885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W</a:t>
            </a: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108" name="object 108"/>
          <p:cNvSpPr/>
          <p:nvPr/>
        </p:nvSpPr>
        <p:spPr>
          <a:xfrm>
            <a:off x="10113010" y="2689912"/>
            <a:ext cx="231987" cy="612140"/>
          </a:xfrm>
          <a:custGeom>
            <a:avLst/>
            <a:gdLst/>
            <a:ahLst/>
            <a:cxnLst/>
            <a:rect l="l" t="t" r="r" b="b"/>
            <a:pathLst>
              <a:path w="173990" h="459105">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sp>
        <p:nvSpPr>
          <p:cNvPr id="109" name="object 109"/>
          <p:cNvSpPr txBox="1"/>
          <p:nvPr/>
        </p:nvSpPr>
        <p:spPr>
          <a:xfrm>
            <a:off x="10135516" y="3009256"/>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0" name="object 110"/>
          <p:cNvSpPr txBox="1"/>
          <p:nvPr/>
        </p:nvSpPr>
        <p:spPr>
          <a:xfrm>
            <a:off x="10135516" y="271377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1" name="object 111"/>
          <p:cNvGrpSpPr/>
          <p:nvPr/>
        </p:nvGrpSpPr>
        <p:grpSpPr>
          <a:xfrm>
            <a:off x="8815832" y="1352092"/>
            <a:ext cx="1300480" cy="2208952"/>
            <a:chOff x="7790878" y="1111186"/>
            <a:chExt cx="975360" cy="1656714"/>
          </a:xfrm>
        </p:grpSpPr>
        <p:sp>
          <p:nvSpPr>
            <p:cNvPr id="112" name="object 112"/>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13" name="object 113"/>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14" name="object 114"/>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15" name="object 115"/>
            <p:cNvSpPr/>
            <p:nvPr/>
          </p:nvSpPr>
          <p:spPr>
            <a:xfrm>
              <a:off x="7818882" y="2196846"/>
              <a:ext cx="932815" cy="3175"/>
            </a:xfrm>
            <a:custGeom>
              <a:avLst/>
              <a:gdLst/>
              <a:ahLst/>
              <a:cxnLst/>
              <a:rect l="l" t="t" r="r" b="b"/>
              <a:pathLst>
                <a:path w="932815" h="3175">
                  <a:moveTo>
                    <a:pt x="0" y="0"/>
                  </a:moveTo>
                  <a:lnTo>
                    <a:pt x="932688" y="3048"/>
                  </a:lnTo>
                </a:path>
              </a:pathLst>
            </a:custGeom>
            <a:ln w="28575">
              <a:solidFill>
                <a:srgbClr val="000000"/>
              </a:solidFill>
            </a:ln>
          </p:spPr>
          <p:txBody>
            <a:bodyPr wrap="square" lIns="0" tIns="0" rIns="0" bIns="0" rtlCol="0"/>
            <a:lstStyle/>
            <a:p>
              <a:endParaRPr sz="2400"/>
            </a:p>
          </p:txBody>
        </p:sp>
      </p:grpSp>
      <p:sp>
        <p:nvSpPr>
          <p:cNvPr id="116" name="object 116"/>
          <p:cNvSpPr txBox="1"/>
          <p:nvPr/>
        </p:nvSpPr>
        <p:spPr>
          <a:xfrm>
            <a:off x="9167060" y="5358857"/>
            <a:ext cx="655320"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a:t>
            </a:r>
            <a:r>
              <a:rPr sz="1333" b="1" dirty="0">
                <a:latin typeface="Calibri"/>
                <a:cs typeface="Calibri"/>
              </a:rPr>
              <a:t>m</a:t>
            </a:r>
            <a:r>
              <a:rPr sz="1333" b="1" spc="-7" dirty="0">
                <a:latin typeface="Calibri"/>
                <a:cs typeface="Calibri"/>
              </a:rPr>
              <a:t>RW</a:t>
            </a:r>
            <a:endParaRPr sz="1333">
              <a:latin typeface="Calibri"/>
              <a:cs typeface="Calibri"/>
            </a:endParaRPr>
          </a:p>
        </p:txBody>
      </p:sp>
      <p:sp>
        <p:nvSpPr>
          <p:cNvPr id="117" name="object 117"/>
          <p:cNvSpPr txBox="1"/>
          <p:nvPr/>
        </p:nvSpPr>
        <p:spPr>
          <a:xfrm>
            <a:off x="9745552" y="4320778"/>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8" name="object 118"/>
          <p:cNvGrpSpPr/>
          <p:nvPr/>
        </p:nvGrpSpPr>
        <p:grpSpPr>
          <a:xfrm>
            <a:off x="7824216" y="2874061"/>
            <a:ext cx="2472267" cy="2429085"/>
            <a:chOff x="7047166" y="2252662"/>
            <a:chExt cx="1854200" cy="1821814"/>
          </a:xfrm>
        </p:grpSpPr>
        <p:sp>
          <p:nvSpPr>
            <p:cNvPr id="119" name="object 119"/>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20" name="object 120"/>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21" name="object 121"/>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22" name="object 122"/>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23" name="object 123"/>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24" name="object 124"/>
          <p:cNvSpPr txBox="1"/>
          <p:nvPr/>
        </p:nvSpPr>
        <p:spPr>
          <a:xfrm>
            <a:off x="7864922" y="3212456"/>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25" name="object 125"/>
          <p:cNvSpPr txBox="1"/>
          <p:nvPr/>
        </p:nvSpPr>
        <p:spPr>
          <a:xfrm>
            <a:off x="7864922" y="291697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26" name="object 126"/>
          <p:cNvGrpSpPr/>
          <p:nvPr/>
        </p:nvGrpSpPr>
        <p:grpSpPr>
          <a:xfrm>
            <a:off x="6893561" y="2969565"/>
            <a:ext cx="1362287" cy="962660"/>
            <a:chOff x="6349174" y="2324290"/>
            <a:chExt cx="1021715" cy="721995"/>
          </a:xfrm>
        </p:grpSpPr>
        <p:sp>
          <p:nvSpPr>
            <p:cNvPr id="127" name="object 127"/>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28" name="object 128"/>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9" name="object 129"/>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30" name="object 130"/>
          <p:cNvSpPr txBox="1"/>
          <p:nvPr/>
        </p:nvSpPr>
        <p:spPr>
          <a:xfrm>
            <a:off x="6931628" y="3227107"/>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31" name="object 131"/>
          <p:cNvGrpSpPr/>
          <p:nvPr/>
        </p:nvGrpSpPr>
        <p:grpSpPr>
          <a:xfrm>
            <a:off x="2236217" y="2036963"/>
            <a:ext cx="6783493" cy="3275753"/>
            <a:chOff x="2856166" y="1624838"/>
            <a:chExt cx="5087620" cy="2456815"/>
          </a:xfrm>
        </p:grpSpPr>
        <p:sp>
          <p:nvSpPr>
            <p:cNvPr id="132" name="object 132"/>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33" name="object 133"/>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34" name="object 134"/>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35" name="object 135"/>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36" name="object 136"/>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37" name="object 137"/>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38" name="object 138"/>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39" name="object 139"/>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40" name="object 140"/>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41" name="object 141"/>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42" name="object 142"/>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43" name="object 143"/>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44" name="object 144"/>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45" name="object 145"/>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46" name="object 146"/>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47" name="object 147"/>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48" name="object 148"/>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49" name="object 149"/>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50" name="object 150"/>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51" name="object 151"/>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52" name="object 152"/>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53" name="object 153"/>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54" name="object 154"/>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55" name="object 155"/>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56" name="object 156"/>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57" name="object 157"/>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58" name="object 158"/>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59" name="object 159"/>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60" name="object 160"/>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61" name="object 161"/>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62" name="object 162"/>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63" name="object 163"/>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64" name="object 164"/>
          <p:cNvSpPr txBox="1"/>
          <p:nvPr/>
        </p:nvSpPr>
        <p:spPr>
          <a:xfrm>
            <a:off x="9847332" y="3299970"/>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65" name="object 165"/>
          <p:cNvSpPr txBox="1"/>
          <p:nvPr/>
        </p:nvSpPr>
        <p:spPr>
          <a:xfrm>
            <a:off x="2272381" y="281299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66" name="object 166"/>
          <p:cNvSpPr txBox="1"/>
          <p:nvPr/>
        </p:nvSpPr>
        <p:spPr>
          <a:xfrm>
            <a:off x="2261701" y="307510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67" name="object 167"/>
          <p:cNvGrpSpPr/>
          <p:nvPr/>
        </p:nvGrpSpPr>
        <p:grpSpPr>
          <a:xfrm>
            <a:off x="1776985" y="1348029"/>
            <a:ext cx="7078980" cy="3941233"/>
            <a:chOff x="2511742" y="1108138"/>
            <a:chExt cx="5309235" cy="2955925"/>
          </a:xfrm>
        </p:grpSpPr>
        <p:sp>
          <p:nvSpPr>
            <p:cNvPr id="168" name="object 168"/>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69" name="object 169"/>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70" name="object 170"/>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71" name="object 171"/>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72" name="object 172"/>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73" name="object 173"/>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74" name="object 174"/>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75" name="object 175"/>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76" name="object 176"/>
            <p:cNvSpPr/>
            <p:nvPr/>
          </p:nvSpPr>
          <p:spPr>
            <a:xfrm>
              <a:off x="2681477" y="1218437"/>
              <a:ext cx="1583690" cy="9525"/>
            </a:xfrm>
            <a:custGeom>
              <a:avLst/>
              <a:gdLst/>
              <a:ahLst/>
              <a:cxnLst/>
              <a:rect l="l" t="t" r="r" b="b"/>
              <a:pathLst>
                <a:path w="1583689" h="9525">
                  <a:moveTo>
                    <a:pt x="1583436" y="9144"/>
                  </a:moveTo>
                  <a:lnTo>
                    <a:pt x="0" y="0"/>
                  </a:lnTo>
                </a:path>
              </a:pathLst>
            </a:custGeom>
            <a:ln w="28575">
              <a:solidFill>
                <a:srgbClr val="000000"/>
              </a:solidFill>
            </a:ln>
          </p:spPr>
          <p:txBody>
            <a:bodyPr wrap="square" lIns="0" tIns="0" rIns="0" bIns="0" rtlCol="0"/>
            <a:lstStyle/>
            <a:p>
              <a:endParaRPr sz="2400"/>
            </a:p>
          </p:txBody>
        </p:sp>
        <p:sp>
          <p:nvSpPr>
            <p:cNvPr id="177" name="object 177"/>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78" name="object 178"/>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79" name="object 179"/>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80" name="object 180"/>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81" name="object 181"/>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grpSp>
      <p:sp>
        <p:nvSpPr>
          <p:cNvPr id="182" name="object 182"/>
          <p:cNvSpPr txBox="1"/>
          <p:nvPr/>
        </p:nvSpPr>
        <p:spPr>
          <a:xfrm>
            <a:off x="2919470" y="3120077"/>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87" name="object 187"/>
          <p:cNvSpPr txBox="1"/>
          <p:nvPr/>
        </p:nvSpPr>
        <p:spPr>
          <a:xfrm>
            <a:off x="7122498" y="6594174"/>
            <a:ext cx="1038013"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53" dirty="0">
                <a:latin typeface="Trebuchet MS"/>
                <a:cs typeface="Trebuchet MS"/>
              </a:rPr>
              <a:t>(61)</a:t>
            </a:r>
            <a:endParaRPr sz="1467" dirty="0">
              <a:latin typeface="Trebuchet MS"/>
              <a:cs typeface="Trebuchet MS"/>
            </a:endParaRPr>
          </a:p>
        </p:txBody>
      </p:sp>
      <p:sp>
        <p:nvSpPr>
          <p:cNvPr id="183" name="object 183"/>
          <p:cNvSpPr txBox="1"/>
          <p:nvPr/>
        </p:nvSpPr>
        <p:spPr>
          <a:xfrm>
            <a:off x="1968507" y="5313660"/>
            <a:ext cx="46058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PC</a:t>
            </a:r>
            <a:r>
              <a:rPr sz="1467" b="1" spc="-13" dirty="0">
                <a:latin typeface="Calibri"/>
                <a:cs typeface="Calibri"/>
              </a:rPr>
              <a:t>S</a:t>
            </a:r>
            <a:r>
              <a:rPr sz="1467" b="1" spc="-7" dirty="0">
                <a:latin typeface="Calibri"/>
                <a:cs typeface="Calibri"/>
              </a:rPr>
              <a:t>e</a:t>
            </a:r>
            <a:r>
              <a:rPr sz="1467" b="1" dirty="0">
                <a:latin typeface="Calibri"/>
                <a:cs typeface="Calibri"/>
              </a:rPr>
              <a:t>l</a:t>
            </a:r>
            <a:endParaRPr sz="1467">
              <a:latin typeface="Calibri"/>
              <a:cs typeface="Calibri"/>
            </a:endParaRPr>
          </a:p>
        </p:txBody>
      </p:sp>
      <p:sp>
        <p:nvSpPr>
          <p:cNvPr id="184" name="object 184"/>
          <p:cNvSpPr txBox="1"/>
          <p:nvPr/>
        </p:nvSpPr>
        <p:spPr>
          <a:xfrm>
            <a:off x="6738526" y="5309311"/>
            <a:ext cx="408093" cy="233397"/>
          </a:xfrm>
          <a:prstGeom prst="rect">
            <a:avLst/>
          </a:prstGeom>
        </p:spPr>
        <p:txBody>
          <a:bodyPr vert="horz" wrap="square" lIns="0" tIns="17780" rIns="0" bIns="0" rtlCol="0">
            <a:spAutoFit/>
          </a:bodyPr>
          <a:lstStyle/>
          <a:p>
            <a:pPr marL="16933">
              <a:spcBef>
                <a:spcPts val="140"/>
              </a:spcBef>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185" name="object 185"/>
          <p:cNvSpPr txBox="1"/>
          <p:nvPr/>
        </p:nvSpPr>
        <p:spPr>
          <a:xfrm>
            <a:off x="7062184" y="5537302"/>
            <a:ext cx="380153" cy="233397"/>
          </a:xfrm>
          <a:prstGeom prst="rect">
            <a:avLst/>
          </a:prstGeom>
        </p:spPr>
        <p:txBody>
          <a:bodyPr vert="horz" wrap="square" lIns="0" tIns="17780" rIns="0" bIns="0" rtlCol="0">
            <a:spAutoFit/>
          </a:bodyPr>
          <a:lstStyle/>
          <a:p>
            <a:pPr marL="16933">
              <a:spcBef>
                <a:spcPts val="140"/>
              </a:spcBef>
            </a:pPr>
            <a:r>
              <a:rPr sz="1400" b="1" spc="-7" dirty="0">
                <a:latin typeface="Calibri"/>
                <a:cs typeface="Calibri"/>
              </a:rPr>
              <a:t>Br</a:t>
            </a:r>
            <a:r>
              <a:rPr sz="1400" b="1" dirty="0">
                <a:latin typeface="Calibri"/>
                <a:cs typeface="Calibri"/>
              </a:rPr>
              <a:t>Eq</a:t>
            </a:r>
            <a:endParaRPr sz="1400">
              <a:latin typeface="Calibri"/>
              <a:cs typeface="Calibri"/>
            </a:endParaRPr>
          </a:p>
        </p:txBody>
      </p:sp>
      <p:sp>
        <p:nvSpPr>
          <p:cNvPr id="186" name="object 186"/>
          <p:cNvSpPr txBox="1"/>
          <p:nvPr/>
        </p:nvSpPr>
        <p:spPr>
          <a:xfrm>
            <a:off x="7271147" y="5336279"/>
            <a:ext cx="1686560" cy="233397"/>
          </a:xfrm>
          <a:prstGeom prst="rect">
            <a:avLst/>
          </a:prstGeom>
        </p:spPr>
        <p:txBody>
          <a:bodyPr vert="horz" wrap="square" lIns="0" tIns="17780" rIns="0" bIns="0" rtlCol="0">
            <a:spAutoFit/>
          </a:bodyPr>
          <a:lstStyle/>
          <a:p>
            <a:pPr marL="50799">
              <a:spcBef>
                <a:spcPts val="140"/>
              </a:spcBef>
            </a:pPr>
            <a:r>
              <a:rPr sz="2100" b="1" spc="-9" baseline="2645" dirty="0">
                <a:latin typeface="Calibri"/>
                <a:cs typeface="Calibri"/>
              </a:rPr>
              <a:t>BrLT</a:t>
            </a:r>
            <a:r>
              <a:rPr sz="2100" b="1" spc="169" baseline="2645" dirty="0">
                <a:latin typeface="Calibri"/>
                <a:cs typeface="Calibri"/>
              </a:rPr>
              <a:t> </a:t>
            </a:r>
            <a:r>
              <a:rPr sz="2000" b="1" spc="-9" baseline="16666" dirty="0">
                <a:latin typeface="Calibri"/>
                <a:cs typeface="Calibri"/>
              </a:rPr>
              <a:t>Bsel</a:t>
            </a:r>
            <a:r>
              <a:rPr sz="2000" b="1" spc="279" baseline="16666" dirty="0">
                <a:latin typeface="Calibri"/>
                <a:cs typeface="Calibri"/>
              </a:rPr>
              <a:t> </a:t>
            </a:r>
            <a:r>
              <a:rPr sz="2000" b="1" spc="-9" baseline="16666" dirty="0">
                <a:latin typeface="Calibri"/>
                <a:cs typeface="Calibri"/>
              </a:rPr>
              <a:t>Asel</a:t>
            </a:r>
            <a:r>
              <a:rPr sz="2000" b="1" spc="269" baseline="16666" dirty="0">
                <a:latin typeface="Calibri"/>
                <a:cs typeface="Calibri"/>
              </a:rPr>
              <a:t> </a:t>
            </a:r>
            <a:r>
              <a:rPr sz="1333" b="1" spc="-13" dirty="0">
                <a:latin typeface="Calibri"/>
                <a:cs typeface="Calibri"/>
              </a:rPr>
              <a:t>ALUSel</a:t>
            </a:r>
            <a:endParaRPr sz="1333">
              <a:latin typeface="Calibri"/>
              <a:cs typeface="Calibri"/>
            </a:endParaRPr>
          </a:p>
        </p:txBody>
      </p:sp>
      <p:sp>
        <p:nvSpPr>
          <p:cNvPr id="188" name="Date Placeholder 187">
            <a:extLst>
              <a:ext uri="{FF2B5EF4-FFF2-40B4-BE49-F238E27FC236}">
                <a16:creationId xmlns:a16="http://schemas.microsoft.com/office/drawing/2014/main" id="{77BEDABE-7F9B-4E42-A12A-350C2918CA19}"/>
              </a:ext>
            </a:extLst>
          </p:cNvPr>
          <p:cNvSpPr>
            <a:spLocks noGrp="1"/>
          </p:cNvSpPr>
          <p:nvPr>
            <p:ph type="dt" sz="half" idx="10"/>
          </p:nvPr>
        </p:nvSpPr>
        <p:spPr/>
        <p:txBody>
          <a:bodyPr/>
          <a:lstStyle/>
          <a:p>
            <a:fld id="{F579C375-4C8A-4360-9CE2-D48E636E7CB6}" type="datetime1">
              <a:rPr lang="en-US" smtClean="0"/>
              <a:t>5/11/2024</a:t>
            </a:fld>
            <a:endParaRPr lang="en-US"/>
          </a:p>
        </p:txBody>
      </p:sp>
      <p:sp>
        <p:nvSpPr>
          <p:cNvPr id="189" name="Slide Number Placeholder 188">
            <a:extLst>
              <a:ext uri="{FF2B5EF4-FFF2-40B4-BE49-F238E27FC236}">
                <a16:creationId xmlns:a16="http://schemas.microsoft.com/office/drawing/2014/main" id="{CDBF814C-417F-4E5E-8A93-A2EAFFD1F7A9}"/>
              </a:ext>
            </a:extLst>
          </p:cNvPr>
          <p:cNvSpPr>
            <a:spLocks noGrp="1"/>
          </p:cNvSpPr>
          <p:nvPr>
            <p:ph type="sldNum" sz="quarter" idx="12"/>
          </p:nvPr>
        </p:nvSpPr>
        <p:spPr/>
        <p:txBody>
          <a:bodyPr/>
          <a:lstStyle/>
          <a:p>
            <a:fld id="{AB6352F2-FB44-4DA6-821F-C2F4E454E2C0}" type="slidenum">
              <a:rPr lang="en-US" smtClean="0"/>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6"/>
            <a:ext cx="4650739" cy="695062"/>
          </a:xfrm>
          <a:prstGeom prst="rect">
            <a:avLst/>
          </a:prstGeom>
        </p:spPr>
        <p:txBody>
          <a:bodyPr vert="horz" wrap="square" lIns="0" tIns="17780" rIns="0" bIns="0" rtlCol="0" anchor="ctr">
            <a:spAutoFit/>
          </a:bodyPr>
          <a:lstStyle/>
          <a:p>
            <a:pPr marL="16933">
              <a:lnSpc>
                <a:spcPct val="100000"/>
              </a:lnSpc>
              <a:spcBef>
                <a:spcPts val="140"/>
              </a:spcBef>
            </a:pPr>
            <a:r>
              <a:rPr dirty="0"/>
              <a:t>D</a:t>
            </a:r>
            <a:r>
              <a:rPr spc="-140" dirty="0"/>
              <a:t>a</a:t>
            </a:r>
            <a:r>
              <a:rPr spc="-187" dirty="0"/>
              <a:t>t</a:t>
            </a:r>
            <a:r>
              <a:rPr spc="-67" dirty="0"/>
              <a:t>ap</a:t>
            </a:r>
            <a:r>
              <a:rPr spc="7" dirty="0"/>
              <a:t>a</a:t>
            </a:r>
            <a:r>
              <a:rPr spc="-320" dirty="0"/>
              <a:t>t</a:t>
            </a:r>
            <a:r>
              <a:rPr dirty="0"/>
              <a:t>h</a:t>
            </a:r>
            <a:r>
              <a:rPr spc="-507" dirty="0"/>
              <a:t> </a:t>
            </a:r>
            <a:r>
              <a:rPr spc="-93" dirty="0"/>
              <a:t>W</a:t>
            </a:r>
            <a:r>
              <a:rPr spc="-227" dirty="0"/>
              <a:t>i</a:t>
            </a:r>
            <a:r>
              <a:rPr spc="-193" dirty="0"/>
              <a:t>t</a:t>
            </a:r>
            <a:r>
              <a:rPr spc="-107" dirty="0"/>
              <a:t>h</a:t>
            </a:r>
            <a:r>
              <a:rPr spc="-493" dirty="0"/>
              <a:t> </a:t>
            </a:r>
            <a:r>
              <a:rPr b="1" spc="-120" dirty="0">
                <a:latin typeface="Courier New"/>
                <a:cs typeface="Courier New"/>
              </a:rPr>
              <a:t>JALR</a:t>
            </a:r>
          </a:p>
        </p:txBody>
      </p:sp>
      <p:grpSp>
        <p:nvGrpSpPr>
          <p:cNvPr id="3" name="object 3"/>
          <p:cNvGrpSpPr/>
          <p:nvPr/>
        </p:nvGrpSpPr>
        <p:grpSpPr>
          <a:xfrm>
            <a:off x="2923798" y="1346208"/>
            <a:ext cx="5327227" cy="3714327"/>
            <a:chOff x="3656838" y="1289303"/>
            <a:chExt cx="3995420" cy="2785745"/>
          </a:xfrm>
        </p:grpSpPr>
        <p:sp>
          <p:nvSpPr>
            <p:cNvPr id="4" name="object 4"/>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674893" y="1293622"/>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0" name="object 10"/>
          <p:cNvSpPr txBox="1"/>
          <p:nvPr/>
        </p:nvSpPr>
        <p:spPr>
          <a:xfrm>
            <a:off x="2152979" y="3348630"/>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364236" y="2536960"/>
            <a:ext cx="1245447" cy="1371600"/>
            <a:chOff x="3237166" y="2182367"/>
            <a:chExt cx="934085" cy="1028700"/>
          </a:xfrm>
        </p:grpSpPr>
        <p:sp>
          <p:nvSpPr>
            <p:cNvPr id="12" name="object 12"/>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3035429" y="2693023"/>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7" name="object 17"/>
          <p:cNvSpPr txBox="1"/>
          <p:nvPr/>
        </p:nvSpPr>
        <p:spPr>
          <a:xfrm>
            <a:off x="3173559" y="2903675"/>
            <a:ext cx="2921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18" name="object 18"/>
          <p:cNvSpPr txBox="1"/>
          <p:nvPr/>
        </p:nvSpPr>
        <p:spPr>
          <a:xfrm>
            <a:off x="2922315" y="3534845"/>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9" name="object 19"/>
          <p:cNvSpPr/>
          <p:nvPr/>
        </p:nvSpPr>
        <p:spPr>
          <a:xfrm>
            <a:off x="8615429" y="2777752"/>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0" name="object 20"/>
          <p:cNvSpPr txBox="1"/>
          <p:nvPr/>
        </p:nvSpPr>
        <p:spPr>
          <a:xfrm>
            <a:off x="8772568" y="3682025"/>
            <a:ext cx="563879" cy="247141"/>
          </a:xfrm>
          <a:prstGeom prst="rect">
            <a:avLst/>
          </a:prstGeom>
        </p:spPr>
        <p:txBody>
          <a:bodyPr vert="horz" wrap="square" lIns="0" tIns="21167" rIns="0" bIns="0" rtlCol="0">
            <a:spAutoFit/>
          </a:bodyPr>
          <a:lstStyle/>
          <a:p>
            <a:pPr>
              <a:spcBef>
                <a:spcPts val="167"/>
              </a:spcBef>
            </a:pPr>
            <a:r>
              <a:rPr sz="1467" b="1" spc="20" dirty="0">
                <a:latin typeface="Calibri"/>
                <a:cs typeface="Calibri"/>
              </a:rPr>
              <a:t>DMEM</a:t>
            </a:r>
            <a:endParaRPr sz="1467">
              <a:latin typeface="Calibri"/>
              <a:cs typeface="Calibri"/>
            </a:endParaRPr>
          </a:p>
        </p:txBody>
      </p:sp>
      <p:sp>
        <p:nvSpPr>
          <p:cNvPr id="21" name="object 21"/>
          <p:cNvSpPr/>
          <p:nvPr/>
        </p:nvSpPr>
        <p:spPr>
          <a:xfrm>
            <a:off x="2245110" y="2405897"/>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2" name="object 22"/>
          <p:cNvSpPr txBox="1"/>
          <p:nvPr/>
        </p:nvSpPr>
        <p:spPr>
          <a:xfrm>
            <a:off x="2285659" y="2687170"/>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3" name="object 23"/>
          <p:cNvGrpSpPr/>
          <p:nvPr/>
        </p:nvGrpSpPr>
        <p:grpSpPr>
          <a:xfrm>
            <a:off x="2289137" y="2037343"/>
            <a:ext cx="793327" cy="1218353"/>
            <a:chOff x="3180842" y="1807654"/>
            <a:chExt cx="594995" cy="913765"/>
          </a:xfrm>
        </p:grpSpPr>
        <p:sp>
          <p:nvSpPr>
            <p:cNvPr id="24" name="object 24"/>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27" name="object 27"/>
          <p:cNvSpPr txBox="1"/>
          <p:nvPr/>
        </p:nvSpPr>
        <p:spPr>
          <a:xfrm>
            <a:off x="1641395" y="2179120"/>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28" name="object 28"/>
          <p:cNvGrpSpPr/>
          <p:nvPr/>
        </p:nvGrpSpPr>
        <p:grpSpPr>
          <a:xfrm>
            <a:off x="3821180" y="2702309"/>
            <a:ext cx="1214967" cy="413173"/>
            <a:chOff x="4329874" y="2306379"/>
            <a:chExt cx="911225" cy="309880"/>
          </a:xfrm>
        </p:grpSpPr>
        <p:sp>
          <p:nvSpPr>
            <p:cNvPr id="29" name="object 29"/>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0" name="object 30"/>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2" name="object 32"/>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996888" y="3056824"/>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4" name="object 34"/>
          <p:cNvGrpSpPr/>
          <p:nvPr/>
        </p:nvGrpSpPr>
        <p:grpSpPr>
          <a:xfrm>
            <a:off x="3790813" y="2746511"/>
            <a:ext cx="4547447" cy="2347807"/>
            <a:chOff x="4307099" y="2339530"/>
            <a:chExt cx="3410585" cy="1760855"/>
          </a:xfrm>
        </p:grpSpPr>
        <p:sp>
          <p:nvSpPr>
            <p:cNvPr id="35" name="object 35"/>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6" name="object 36"/>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38" name="object 38"/>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0" name="object 40"/>
          <p:cNvSpPr txBox="1"/>
          <p:nvPr/>
        </p:nvSpPr>
        <p:spPr>
          <a:xfrm>
            <a:off x="7919237" y="2996784"/>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1" name="object 41"/>
          <p:cNvSpPr txBox="1"/>
          <p:nvPr/>
        </p:nvSpPr>
        <p:spPr>
          <a:xfrm>
            <a:off x="5920620" y="3919247"/>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2" name="object 42"/>
          <p:cNvSpPr/>
          <p:nvPr/>
        </p:nvSpPr>
        <p:spPr>
          <a:xfrm>
            <a:off x="5055366" y="2007625"/>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3" name="object 43"/>
          <p:cNvSpPr txBox="1"/>
          <p:nvPr/>
        </p:nvSpPr>
        <p:spPr>
          <a:xfrm>
            <a:off x="5149858" y="3634105"/>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4" name="object 44"/>
          <p:cNvGrpSpPr/>
          <p:nvPr/>
        </p:nvGrpSpPr>
        <p:grpSpPr>
          <a:xfrm>
            <a:off x="4164588" y="1348495"/>
            <a:ext cx="5929207" cy="2805853"/>
            <a:chOff x="4587430" y="1291018"/>
            <a:chExt cx="4446905" cy="2104390"/>
          </a:xfrm>
        </p:grpSpPr>
        <p:sp>
          <p:nvSpPr>
            <p:cNvPr id="45" name="object 45"/>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46" name="object 46"/>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7" name="object 47"/>
            <p:cNvSpPr/>
            <p:nvPr/>
          </p:nvSpPr>
          <p:spPr>
            <a:xfrm>
              <a:off x="9016746" y="1326641"/>
              <a:ext cx="3175" cy="881380"/>
            </a:xfrm>
            <a:custGeom>
              <a:avLst/>
              <a:gdLst/>
              <a:ahLst/>
              <a:cxnLst/>
              <a:rect l="l" t="t" r="r" b="b"/>
              <a:pathLst>
                <a:path w="3175" h="881380">
                  <a:moveTo>
                    <a:pt x="3048" y="0"/>
                  </a:moveTo>
                  <a:lnTo>
                    <a:pt x="0" y="880872"/>
                  </a:lnTo>
                </a:path>
              </a:pathLst>
            </a:custGeom>
            <a:ln w="28575">
              <a:solidFill>
                <a:srgbClr val="000000"/>
              </a:solidFill>
            </a:ln>
          </p:spPr>
          <p:txBody>
            <a:bodyPr wrap="square" lIns="0" tIns="0" rIns="0" bIns="0" rtlCol="0"/>
            <a:lstStyle/>
            <a:p>
              <a:endParaRPr sz="2400"/>
            </a:p>
          </p:txBody>
        </p:sp>
        <p:sp>
          <p:nvSpPr>
            <p:cNvPr id="48" name="object 48"/>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49" name="object 49"/>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50" name="object 50"/>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3" name="object 53"/>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4" name="object 54"/>
          <p:cNvSpPr txBox="1"/>
          <p:nvPr/>
        </p:nvSpPr>
        <p:spPr>
          <a:xfrm>
            <a:off x="3996888" y="2784486"/>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5" name="object 55"/>
          <p:cNvSpPr txBox="1"/>
          <p:nvPr/>
        </p:nvSpPr>
        <p:spPr>
          <a:xfrm>
            <a:off x="4049003" y="2490687"/>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6" name="object 56"/>
          <p:cNvSpPr txBox="1"/>
          <p:nvPr/>
        </p:nvSpPr>
        <p:spPr>
          <a:xfrm>
            <a:off x="5073589" y="2796123"/>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57" name="object 57"/>
          <p:cNvSpPr txBox="1"/>
          <p:nvPr/>
        </p:nvSpPr>
        <p:spPr>
          <a:xfrm>
            <a:off x="5707566" y="2893100"/>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58" name="object 58"/>
          <p:cNvSpPr txBox="1"/>
          <p:nvPr/>
        </p:nvSpPr>
        <p:spPr>
          <a:xfrm>
            <a:off x="5707567" y="3285056"/>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59" name="object 59"/>
          <p:cNvSpPr txBox="1"/>
          <p:nvPr/>
        </p:nvSpPr>
        <p:spPr>
          <a:xfrm>
            <a:off x="5069372" y="2628984"/>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0" name="object 60"/>
          <p:cNvSpPr txBox="1"/>
          <p:nvPr/>
        </p:nvSpPr>
        <p:spPr>
          <a:xfrm>
            <a:off x="5073590" y="2213586"/>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1" name="object 61"/>
          <p:cNvSpPr txBox="1"/>
          <p:nvPr/>
        </p:nvSpPr>
        <p:spPr>
          <a:xfrm>
            <a:off x="8191870" y="2490350"/>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2" name="object 62"/>
          <p:cNvSpPr txBox="1"/>
          <p:nvPr/>
        </p:nvSpPr>
        <p:spPr>
          <a:xfrm>
            <a:off x="6266155" y="2096538"/>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3" name="object 63"/>
          <p:cNvSpPr txBox="1"/>
          <p:nvPr/>
        </p:nvSpPr>
        <p:spPr>
          <a:xfrm>
            <a:off x="6116727" y="4163923"/>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grpSp>
        <p:nvGrpSpPr>
          <p:cNvPr id="64" name="object 64"/>
          <p:cNvGrpSpPr/>
          <p:nvPr/>
        </p:nvGrpSpPr>
        <p:grpSpPr>
          <a:xfrm>
            <a:off x="1274829" y="3339854"/>
            <a:ext cx="8882379" cy="2487507"/>
            <a:chOff x="2420111" y="2784538"/>
            <a:chExt cx="6661784" cy="1865630"/>
          </a:xfrm>
        </p:grpSpPr>
        <p:sp>
          <p:nvSpPr>
            <p:cNvPr id="65" name="object 65"/>
            <p:cNvSpPr/>
            <p:nvPr/>
          </p:nvSpPr>
          <p:spPr>
            <a:xfrm>
              <a:off x="6140958" y="2881122"/>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66" name="object 66"/>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7" name="object 67"/>
            <p:cNvSpPr/>
            <p:nvPr/>
          </p:nvSpPr>
          <p:spPr>
            <a:xfrm>
              <a:off x="2439161" y="4077462"/>
              <a:ext cx="6623684" cy="553720"/>
            </a:xfrm>
            <a:custGeom>
              <a:avLst/>
              <a:gdLst/>
              <a:ahLst/>
              <a:cxnLst/>
              <a:rect l="l" t="t" r="r" b="b"/>
              <a:pathLst>
                <a:path w="6623684" h="553720">
                  <a:moveTo>
                    <a:pt x="0" y="0"/>
                  </a:moveTo>
                  <a:lnTo>
                    <a:pt x="6623304" y="0"/>
                  </a:lnTo>
                  <a:lnTo>
                    <a:pt x="6623304" y="553212"/>
                  </a:lnTo>
                  <a:lnTo>
                    <a:pt x="0" y="553212"/>
                  </a:lnTo>
                  <a:lnTo>
                    <a:pt x="0" y="0"/>
                  </a:lnTo>
                  <a:close/>
                </a:path>
              </a:pathLst>
            </a:custGeom>
            <a:ln w="38099">
              <a:solidFill>
                <a:srgbClr val="000000"/>
              </a:solidFill>
            </a:ln>
          </p:spPr>
          <p:txBody>
            <a:bodyPr wrap="square" lIns="0" tIns="0" rIns="0" bIns="0" rtlCol="0"/>
            <a:lstStyle/>
            <a:p>
              <a:endParaRPr sz="2400"/>
            </a:p>
          </p:txBody>
        </p:sp>
        <p:sp>
          <p:nvSpPr>
            <p:cNvPr id="68" name="object 68"/>
            <p:cNvSpPr/>
            <p:nvPr/>
          </p:nvSpPr>
          <p:spPr>
            <a:xfrm>
              <a:off x="5487161"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69" name="object 69"/>
            <p:cNvSpPr/>
            <p:nvPr/>
          </p:nvSpPr>
          <p:spPr>
            <a:xfrm>
              <a:off x="5449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0" name="object 70"/>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1" name="object 71"/>
          <p:cNvSpPr txBox="1"/>
          <p:nvPr/>
        </p:nvSpPr>
        <p:spPr>
          <a:xfrm>
            <a:off x="7476089" y="337438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2" name="object 72"/>
          <p:cNvSpPr txBox="1"/>
          <p:nvPr/>
        </p:nvSpPr>
        <p:spPr>
          <a:xfrm>
            <a:off x="7498636" y="365829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73" name="object 73"/>
          <p:cNvGrpSpPr/>
          <p:nvPr/>
        </p:nvGrpSpPr>
        <p:grpSpPr>
          <a:xfrm>
            <a:off x="7287772" y="3576324"/>
            <a:ext cx="588433" cy="864447"/>
            <a:chOff x="6929818" y="2961890"/>
            <a:chExt cx="441325" cy="648335"/>
          </a:xfrm>
        </p:grpSpPr>
        <p:sp>
          <p:nvSpPr>
            <p:cNvPr id="74" name="object 74"/>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75" name="object 75"/>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76" name="object 76"/>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77" name="object 77"/>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78" name="object 78"/>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79" name="object 79"/>
          <p:cNvSpPr txBox="1"/>
          <p:nvPr/>
        </p:nvSpPr>
        <p:spPr>
          <a:xfrm>
            <a:off x="5455880" y="4427548"/>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80" name="object 80"/>
          <p:cNvGrpSpPr/>
          <p:nvPr/>
        </p:nvGrpSpPr>
        <p:grpSpPr>
          <a:xfrm>
            <a:off x="4349499" y="3911609"/>
            <a:ext cx="3291840" cy="1148080"/>
            <a:chOff x="4726114" y="3213354"/>
            <a:chExt cx="2468880" cy="861060"/>
          </a:xfrm>
        </p:grpSpPr>
        <p:sp>
          <p:nvSpPr>
            <p:cNvPr id="81" name="object 81"/>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82" name="object 82"/>
            <p:cNvSpPr/>
            <p:nvPr/>
          </p:nvSpPr>
          <p:spPr>
            <a:xfrm>
              <a:off x="7109195" y="3213354"/>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83" name="object 83"/>
            <p:cNvSpPr/>
            <p:nvPr/>
          </p:nvSpPr>
          <p:spPr>
            <a:xfrm>
              <a:off x="4740402" y="3230118"/>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000000"/>
              </a:solidFill>
            </a:ln>
          </p:spPr>
          <p:txBody>
            <a:bodyPr wrap="square" lIns="0" tIns="0" rIns="0" bIns="0" rtlCol="0"/>
            <a:lstStyle/>
            <a:p>
              <a:endParaRPr sz="2400"/>
            </a:p>
          </p:txBody>
        </p:sp>
      </p:grpSp>
      <p:sp>
        <p:nvSpPr>
          <p:cNvPr id="84" name="object 84"/>
          <p:cNvSpPr txBox="1"/>
          <p:nvPr/>
        </p:nvSpPr>
        <p:spPr>
          <a:xfrm>
            <a:off x="4511620" y="4192265"/>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85" name="object 85"/>
          <p:cNvSpPr txBox="1"/>
          <p:nvPr/>
        </p:nvSpPr>
        <p:spPr>
          <a:xfrm>
            <a:off x="3311535" y="4035231"/>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86" name="object 86"/>
          <p:cNvSpPr txBox="1"/>
          <p:nvPr/>
        </p:nvSpPr>
        <p:spPr>
          <a:xfrm>
            <a:off x="3311534" y="4238462"/>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87" name="object 87"/>
          <p:cNvGrpSpPr/>
          <p:nvPr/>
        </p:nvGrpSpPr>
        <p:grpSpPr>
          <a:xfrm>
            <a:off x="3841499" y="4354325"/>
            <a:ext cx="3474720" cy="677333"/>
            <a:chOff x="4345114" y="3545391"/>
            <a:chExt cx="2606040" cy="508000"/>
          </a:xfrm>
        </p:grpSpPr>
        <p:sp>
          <p:nvSpPr>
            <p:cNvPr id="88" name="object 88"/>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89" name="object 89"/>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90" name="object 90"/>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91" name="object 91"/>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92" name="object 92"/>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93" name="object 93"/>
          <p:cNvSpPr txBox="1"/>
          <p:nvPr/>
        </p:nvSpPr>
        <p:spPr>
          <a:xfrm>
            <a:off x="8723809" y="2760551"/>
            <a:ext cx="723053" cy="604247"/>
          </a:xfrm>
          <a:prstGeom prst="rect">
            <a:avLst/>
          </a:prstGeom>
        </p:spPr>
        <p:txBody>
          <a:bodyPr vert="horz" wrap="square" lIns="0" tIns="16933" rIns="0" bIns="0" rtlCol="0">
            <a:spAutoFit/>
          </a:bodyPr>
          <a:lstStyle/>
          <a:p>
            <a:pPr marR="6773" indent="279393">
              <a:lnSpc>
                <a:spcPct val="151200"/>
              </a:lnSpc>
              <a:spcBef>
                <a:spcPts val="133"/>
              </a:spcBef>
            </a:pPr>
            <a:r>
              <a:rPr sz="1333" b="1" spc="-13" dirty="0">
                <a:latin typeface="Calibri"/>
                <a:cs typeface="Calibri"/>
              </a:rPr>
              <a:t>D</a:t>
            </a:r>
            <a:r>
              <a:rPr sz="1333" b="1" spc="-7" dirty="0">
                <a:latin typeface="Calibri"/>
                <a:cs typeface="Calibri"/>
              </a:rPr>
              <a:t>ataB  </a:t>
            </a:r>
            <a:r>
              <a:rPr sz="1333" b="1" dirty="0">
                <a:latin typeface="Calibri"/>
                <a:cs typeface="Calibri"/>
              </a:rPr>
              <a:t>addr</a:t>
            </a:r>
            <a:endParaRPr sz="1333">
              <a:latin typeface="Calibri"/>
              <a:cs typeface="Calibri"/>
            </a:endParaRPr>
          </a:p>
        </p:txBody>
      </p:sp>
      <p:grpSp>
        <p:nvGrpSpPr>
          <p:cNvPr id="94" name="object 94"/>
          <p:cNvGrpSpPr/>
          <p:nvPr/>
        </p:nvGrpSpPr>
        <p:grpSpPr>
          <a:xfrm>
            <a:off x="8870955" y="2021086"/>
            <a:ext cx="1219200" cy="3037840"/>
            <a:chOff x="8117206" y="1795462"/>
            <a:chExt cx="914400" cy="2278380"/>
          </a:xfrm>
        </p:grpSpPr>
        <p:sp>
          <p:nvSpPr>
            <p:cNvPr id="95" name="object 95"/>
            <p:cNvSpPr/>
            <p:nvPr/>
          </p:nvSpPr>
          <p:spPr>
            <a:xfrm>
              <a:off x="8952737" y="2207513"/>
              <a:ext cx="64135" cy="0"/>
            </a:xfrm>
            <a:custGeom>
              <a:avLst/>
              <a:gdLst/>
              <a:ahLst/>
              <a:cxnLst/>
              <a:rect l="l" t="t" r="r" b="b"/>
              <a:pathLst>
                <a:path w="64134">
                  <a:moveTo>
                    <a:pt x="0" y="0"/>
                  </a:moveTo>
                  <a:lnTo>
                    <a:pt x="64008" y="0"/>
                  </a:lnTo>
                </a:path>
              </a:pathLst>
            </a:custGeom>
            <a:ln w="28575">
              <a:solidFill>
                <a:srgbClr val="000000"/>
              </a:solidFill>
            </a:ln>
          </p:spPr>
          <p:txBody>
            <a:bodyPr wrap="square" lIns="0" tIns="0" rIns="0" bIns="0" rtlCol="0"/>
            <a:lstStyle/>
            <a:p>
              <a:endParaRPr sz="2400"/>
            </a:p>
          </p:txBody>
        </p:sp>
        <p:sp>
          <p:nvSpPr>
            <p:cNvPr id="96" name="object 96"/>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97" name="object 97"/>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sp>
          <p:nvSpPr>
            <p:cNvPr id="98" name="object 98"/>
            <p:cNvSpPr/>
            <p:nvPr/>
          </p:nvSpPr>
          <p:spPr>
            <a:xfrm>
              <a:off x="8762236" y="1809750"/>
              <a:ext cx="181610" cy="779145"/>
            </a:xfrm>
            <a:custGeom>
              <a:avLst/>
              <a:gdLst/>
              <a:ahLst/>
              <a:cxnLst/>
              <a:rect l="l" t="t" r="r" b="b"/>
              <a:pathLst>
                <a:path w="181609" h="779144">
                  <a:moveTo>
                    <a:pt x="0" y="0"/>
                  </a:moveTo>
                  <a:lnTo>
                    <a:pt x="181356" y="113728"/>
                  </a:lnTo>
                  <a:lnTo>
                    <a:pt x="181356" y="665035"/>
                  </a:lnTo>
                  <a:lnTo>
                    <a:pt x="0" y="778764"/>
                  </a:lnTo>
                  <a:lnTo>
                    <a:pt x="0" y="0"/>
                  </a:lnTo>
                  <a:close/>
                </a:path>
              </a:pathLst>
            </a:custGeom>
            <a:ln w="28575">
              <a:solidFill>
                <a:srgbClr val="FFC000"/>
              </a:solidFill>
            </a:ln>
          </p:spPr>
          <p:txBody>
            <a:bodyPr wrap="square" lIns="0" tIns="0" rIns="0" bIns="0" rtlCol="0"/>
            <a:lstStyle/>
            <a:p>
              <a:endParaRPr sz="2400"/>
            </a:p>
          </p:txBody>
        </p:sp>
      </p:grpSp>
      <p:sp>
        <p:nvSpPr>
          <p:cNvPr id="99" name="object 99"/>
          <p:cNvSpPr txBox="1"/>
          <p:nvPr/>
        </p:nvSpPr>
        <p:spPr>
          <a:xfrm>
            <a:off x="9755535" y="2765882"/>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00" name="object 100"/>
          <p:cNvSpPr txBox="1"/>
          <p:nvPr/>
        </p:nvSpPr>
        <p:spPr>
          <a:xfrm>
            <a:off x="9755535" y="2470396"/>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01" name="object 101"/>
          <p:cNvGrpSpPr/>
          <p:nvPr/>
        </p:nvGrpSpPr>
        <p:grpSpPr>
          <a:xfrm>
            <a:off x="8435852" y="1108718"/>
            <a:ext cx="1297940" cy="2208952"/>
            <a:chOff x="7790878" y="1111186"/>
            <a:chExt cx="973455" cy="1656714"/>
          </a:xfrm>
        </p:grpSpPr>
        <p:sp>
          <p:nvSpPr>
            <p:cNvPr id="102" name="object 102"/>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03" name="object 103"/>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04" name="object 104"/>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05" name="object 105"/>
            <p:cNvSpPr/>
            <p:nvPr/>
          </p:nvSpPr>
          <p:spPr>
            <a:xfrm>
              <a:off x="7818882" y="2196846"/>
              <a:ext cx="861694" cy="3175"/>
            </a:xfrm>
            <a:custGeom>
              <a:avLst/>
              <a:gdLst/>
              <a:ahLst/>
              <a:cxnLst/>
              <a:rect l="l" t="t" r="r" b="b"/>
              <a:pathLst>
                <a:path w="861695" h="3175">
                  <a:moveTo>
                    <a:pt x="0" y="0"/>
                  </a:moveTo>
                  <a:lnTo>
                    <a:pt x="861250" y="2819"/>
                  </a:lnTo>
                </a:path>
              </a:pathLst>
            </a:custGeom>
            <a:ln w="28575">
              <a:solidFill>
                <a:srgbClr val="000000"/>
              </a:solidFill>
            </a:ln>
          </p:spPr>
          <p:txBody>
            <a:bodyPr wrap="square" lIns="0" tIns="0" rIns="0" bIns="0" rtlCol="0"/>
            <a:lstStyle/>
            <a:p>
              <a:endParaRPr sz="2400"/>
            </a:p>
          </p:txBody>
        </p:sp>
        <p:sp>
          <p:nvSpPr>
            <p:cNvPr id="106" name="object 106"/>
            <p:cNvSpPr/>
            <p:nvPr/>
          </p:nvSpPr>
          <p:spPr>
            <a:xfrm>
              <a:off x="8665708" y="2156747"/>
              <a:ext cx="86360" cy="85725"/>
            </a:xfrm>
            <a:custGeom>
              <a:avLst/>
              <a:gdLst/>
              <a:ahLst/>
              <a:cxnLst/>
              <a:rect l="l" t="t" r="r" b="b"/>
              <a:pathLst>
                <a:path w="86359" h="85725">
                  <a:moveTo>
                    <a:pt x="279" y="0"/>
                  </a:moveTo>
                  <a:lnTo>
                    <a:pt x="0" y="85725"/>
                  </a:lnTo>
                  <a:lnTo>
                    <a:pt x="85864" y="43141"/>
                  </a:lnTo>
                  <a:lnTo>
                    <a:pt x="279" y="0"/>
                  </a:lnTo>
                  <a:close/>
                </a:path>
              </a:pathLst>
            </a:custGeom>
            <a:solidFill>
              <a:srgbClr val="000000"/>
            </a:solidFill>
          </p:spPr>
          <p:txBody>
            <a:bodyPr wrap="square" lIns="0" tIns="0" rIns="0" bIns="0" rtlCol="0"/>
            <a:lstStyle/>
            <a:p>
              <a:endParaRPr sz="2400"/>
            </a:p>
          </p:txBody>
        </p:sp>
      </p:grpSp>
      <p:sp>
        <p:nvSpPr>
          <p:cNvPr id="107" name="object 107"/>
          <p:cNvSpPr txBox="1"/>
          <p:nvPr/>
        </p:nvSpPr>
        <p:spPr>
          <a:xfrm>
            <a:off x="9365520" y="4077404"/>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08" name="object 108"/>
          <p:cNvGrpSpPr/>
          <p:nvPr/>
        </p:nvGrpSpPr>
        <p:grpSpPr>
          <a:xfrm>
            <a:off x="7444235" y="2630687"/>
            <a:ext cx="2472267" cy="2429085"/>
            <a:chOff x="7047166" y="2252662"/>
            <a:chExt cx="1854200" cy="1821814"/>
          </a:xfrm>
        </p:grpSpPr>
        <p:sp>
          <p:nvSpPr>
            <p:cNvPr id="109" name="object 109"/>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10" name="object 110"/>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11" name="object 111"/>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12" name="object 112"/>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13" name="object 113"/>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14" name="object 114"/>
          <p:cNvSpPr txBox="1"/>
          <p:nvPr/>
        </p:nvSpPr>
        <p:spPr>
          <a:xfrm>
            <a:off x="7484941" y="2969082"/>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5" name="object 115"/>
          <p:cNvSpPr txBox="1"/>
          <p:nvPr/>
        </p:nvSpPr>
        <p:spPr>
          <a:xfrm>
            <a:off x="7484941" y="2673596"/>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6" name="object 116"/>
          <p:cNvGrpSpPr/>
          <p:nvPr/>
        </p:nvGrpSpPr>
        <p:grpSpPr>
          <a:xfrm>
            <a:off x="6513580" y="2726191"/>
            <a:ext cx="1362287" cy="962660"/>
            <a:chOff x="6349174" y="2324290"/>
            <a:chExt cx="1021715" cy="721995"/>
          </a:xfrm>
        </p:grpSpPr>
        <p:sp>
          <p:nvSpPr>
            <p:cNvPr id="117" name="object 117"/>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18" name="object 118"/>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19" name="object 119"/>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20" name="object 120"/>
          <p:cNvSpPr txBox="1"/>
          <p:nvPr/>
        </p:nvSpPr>
        <p:spPr>
          <a:xfrm>
            <a:off x="6551647" y="2983733"/>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21" name="object 121"/>
          <p:cNvGrpSpPr/>
          <p:nvPr/>
        </p:nvGrpSpPr>
        <p:grpSpPr>
          <a:xfrm>
            <a:off x="1856236" y="1793589"/>
            <a:ext cx="6783493" cy="3275753"/>
            <a:chOff x="2856166" y="1624838"/>
            <a:chExt cx="5087620" cy="2456815"/>
          </a:xfrm>
        </p:grpSpPr>
        <p:sp>
          <p:nvSpPr>
            <p:cNvPr id="122" name="object 122"/>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23" name="object 123"/>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24" name="object 124"/>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25" name="object 125"/>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26" name="object 126"/>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7" name="object 127"/>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28" name="object 128"/>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9" name="object 129"/>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30" name="object 130"/>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31" name="object 131"/>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3" name="object 133"/>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34" name="object 134"/>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6" name="object 136"/>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37" name="object 137"/>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8" name="object 138"/>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9" name="object 139"/>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40" name="object 140"/>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41" name="object 141"/>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42" name="object 142"/>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43" name="object 143"/>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44" name="object 144"/>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45" name="object 145"/>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46" name="object 146"/>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47" name="object 147"/>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48" name="object 148"/>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49" name="object 149"/>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50" name="object 150"/>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51" name="object 151"/>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52" name="object 152"/>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53" name="object 153"/>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54" name="object 154"/>
          <p:cNvSpPr txBox="1"/>
          <p:nvPr/>
        </p:nvSpPr>
        <p:spPr>
          <a:xfrm>
            <a:off x="9467351" y="3056596"/>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55" name="object 155"/>
          <p:cNvSpPr txBox="1"/>
          <p:nvPr/>
        </p:nvSpPr>
        <p:spPr>
          <a:xfrm>
            <a:off x="1892400" y="256962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56" name="object 156"/>
          <p:cNvSpPr txBox="1"/>
          <p:nvPr/>
        </p:nvSpPr>
        <p:spPr>
          <a:xfrm>
            <a:off x="1881720" y="2831730"/>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57" name="object 157"/>
          <p:cNvGrpSpPr/>
          <p:nvPr/>
        </p:nvGrpSpPr>
        <p:grpSpPr>
          <a:xfrm>
            <a:off x="1397004" y="1104655"/>
            <a:ext cx="8379460" cy="3941233"/>
            <a:chOff x="2511742" y="1108138"/>
            <a:chExt cx="6284595" cy="2955925"/>
          </a:xfrm>
        </p:grpSpPr>
        <p:sp>
          <p:nvSpPr>
            <p:cNvPr id="158" name="object 158"/>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59" name="object 159"/>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0" name="object 160"/>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61" name="object 161"/>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62" name="object 162"/>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3" name="object 163"/>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64" name="object 164"/>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5" name="object 165"/>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66" name="object 166"/>
            <p:cNvSpPr/>
            <p:nvPr/>
          </p:nvSpPr>
          <p:spPr>
            <a:xfrm>
              <a:off x="4264913" y="1197101"/>
              <a:ext cx="4305300" cy="5080"/>
            </a:xfrm>
            <a:custGeom>
              <a:avLst/>
              <a:gdLst/>
              <a:ahLst/>
              <a:cxnLst/>
              <a:rect l="l" t="t" r="r" b="b"/>
              <a:pathLst>
                <a:path w="4305300" h="5080">
                  <a:moveTo>
                    <a:pt x="4305300" y="0"/>
                  </a:moveTo>
                  <a:lnTo>
                    <a:pt x="0" y="4572"/>
                  </a:lnTo>
                </a:path>
              </a:pathLst>
            </a:custGeom>
            <a:ln w="28575">
              <a:solidFill>
                <a:srgbClr val="FFC000"/>
              </a:solidFill>
            </a:ln>
          </p:spPr>
          <p:txBody>
            <a:bodyPr wrap="square" lIns="0" tIns="0" rIns="0" bIns="0" rtlCol="0"/>
            <a:lstStyle/>
            <a:p>
              <a:endParaRPr sz="2400"/>
            </a:p>
          </p:txBody>
        </p:sp>
        <p:sp>
          <p:nvSpPr>
            <p:cNvPr id="167" name="object 167"/>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68" name="object 168"/>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69" name="object 169"/>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70" name="object 170"/>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71" name="object 171"/>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sp>
          <p:nvSpPr>
            <p:cNvPr id="172" name="object 172"/>
            <p:cNvSpPr/>
            <p:nvPr/>
          </p:nvSpPr>
          <p:spPr>
            <a:xfrm>
              <a:off x="8580882" y="1966201"/>
              <a:ext cx="143510" cy="5715"/>
            </a:xfrm>
            <a:custGeom>
              <a:avLst/>
              <a:gdLst/>
              <a:ahLst/>
              <a:cxnLst/>
              <a:rect l="l" t="t" r="r" b="b"/>
              <a:pathLst>
                <a:path w="143509" h="5714">
                  <a:moveTo>
                    <a:pt x="-14287" y="2546"/>
                  </a:moveTo>
                  <a:lnTo>
                    <a:pt x="157784" y="2546"/>
                  </a:lnTo>
                </a:path>
              </a:pathLst>
            </a:custGeom>
            <a:ln w="33667">
              <a:solidFill>
                <a:srgbClr val="FFC000"/>
              </a:solidFill>
            </a:ln>
          </p:spPr>
          <p:txBody>
            <a:bodyPr wrap="square" lIns="0" tIns="0" rIns="0" bIns="0" rtlCol="0"/>
            <a:lstStyle/>
            <a:p>
              <a:endParaRPr sz="2400"/>
            </a:p>
          </p:txBody>
        </p:sp>
        <p:sp>
          <p:nvSpPr>
            <p:cNvPr id="173" name="object 173"/>
            <p:cNvSpPr/>
            <p:nvPr/>
          </p:nvSpPr>
          <p:spPr>
            <a:xfrm>
              <a:off x="8708566" y="1923877"/>
              <a:ext cx="87630" cy="85725"/>
            </a:xfrm>
            <a:custGeom>
              <a:avLst/>
              <a:gdLst/>
              <a:ahLst/>
              <a:cxnLst/>
              <a:rect l="l" t="t" r="r" b="b"/>
              <a:pathLst>
                <a:path w="87629" h="85725">
                  <a:moveTo>
                    <a:pt x="0" y="0"/>
                  </a:moveTo>
                  <a:lnTo>
                    <a:pt x="3048" y="85674"/>
                  </a:lnTo>
                  <a:lnTo>
                    <a:pt x="87198" y="39801"/>
                  </a:lnTo>
                  <a:lnTo>
                    <a:pt x="0" y="0"/>
                  </a:lnTo>
                  <a:close/>
                </a:path>
              </a:pathLst>
            </a:custGeom>
            <a:solidFill>
              <a:srgbClr val="FFC000"/>
            </a:solidFill>
          </p:spPr>
          <p:txBody>
            <a:bodyPr wrap="square" lIns="0" tIns="0" rIns="0" bIns="0" rtlCol="0"/>
            <a:lstStyle/>
            <a:p>
              <a:endParaRPr sz="2400"/>
            </a:p>
          </p:txBody>
        </p:sp>
        <p:sp>
          <p:nvSpPr>
            <p:cNvPr id="174" name="object 174"/>
            <p:cNvSpPr/>
            <p:nvPr/>
          </p:nvSpPr>
          <p:spPr>
            <a:xfrm>
              <a:off x="8568689" y="1210817"/>
              <a:ext cx="1905" cy="749935"/>
            </a:xfrm>
            <a:custGeom>
              <a:avLst/>
              <a:gdLst/>
              <a:ahLst/>
              <a:cxnLst/>
              <a:rect l="l" t="t" r="r" b="b"/>
              <a:pathLst>
                <a:path w="1904" h="749935">
                  <a:moveTo>
                    <a:pt x="0" y="0"/>
                  </a:moveTo>
                  <a:lnTo>
                    <a:pt x="1524" y="749808"/>
                  </a:lnTo>
                </a:path>
              </a:pathLst>
            </a:custGeom>
            <a:ln w="28575">
              <a:solidFill>
                <a:srgbClr val="FFC000"/>
              </a:solidFill>
            </a:ln>
          </p:spPr>
          <p:txBody>
            <a:bodyPr wrap="square" lIns="0" tIns="0" rIns="0" bIns="0" rtlCol="0"/>
            <a:lstStyle/>
            <a:p>
              <a:endParaRPr sz="2400"/>
            </a:p>
          </p:txBody>
        </p:sp>
      </p:grpSp>
      <p:sp>
        <p:nvSpPr>
          <p:cNvPr id="175" name="object 175"/>
          <p:cNvSpPr txBox="1"/>
          <p:nvPr/>
        </p:nvSpPr>
        <p:spPr>
          <a:xfrm>
            <a:off x="2539489" y="2876703"/>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76" name="object 176"/>
          <p:cNvSpPr txBox="1"/>
          <p:nvPr/>
        </p:nvSpPr>
        <p:spPr>
          <a:xfrm>
            <a:off x="9741873" y="211464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2</a:t>
            </a:r>
            <a:endParaRPr sz="1133">
              <a:latin typeface="Calibri"/>
              <a:cs typeface="Calibri"/>
            </a:endParaRPr>
          </a:p>
        </p:txBody>
      </p:sp>
      <p:sp>
        <p:nvSpPr>
          <p:cNvPr id="177" name="object 177"/>
          <p:cNvSpPr/>
          <p:nvPr/>
        </p:nvSpPr>
        <p:spPr>
          <a:xfrm>
            <a:off x="1621287" y="1231401"/>
            <a:ext cx="2095500" cy="4233"/>
          </a:xfrm>
          <a:custGeom>
            <a:avLst/>
            <a:gdLst/>
            <a:ahLst/>
            <a:cxnLst/>
            <a:rect l="l" t="t" r="r" b="b"/>
            <a:pathLst>
              <a:path w="1571625" h="3175">
                <a:moveTo>
                  <a:pt x="1571244" y="3048"/>
                </a:moveTo>
                <a:lnTo>
                  <a:pt x="0" y="0"/>
                </a:lnTo>
              </a:path>
            </a:pathLst>
          </a:custGeom>
          <a:ln w="28575">
            <a:solidFill>
              <a:srgbClr val="000000"/>
            </a:solidFill>
          </a:ln>
        </p:spPr>
        <p:txBody>
          <a:bodyPr wrap="square" lIns="0" tIns="0" rIns="0" bIns="0" rtlCol="0"/>
          <a:lstStyle/>
          <a:p>
            <a:endParaRPr sz="2400"/>
          </a:p>
        </p:txBody>
      </p:sp>
      <p:sp>
        <p:nvSpPr>
          <p:cNvPr id="178" name="object 178"/>
          <p:cNvSpPr txBox="1"/>
          <p:nvPr/>
        </p:nvSpPr>
        <p:spPr>
          <a:xfrm>
            <a:off x="6925033" y="5092034"/>
            <a:ext cx="1618827" cy="234252"/>
          </a:xfrm>
          <a:prstGeom prst="rect">
            <a:avLst/>
          </a:prstGeom>
        </p:spPr>
        <p:txBody>
          <a:bodyPr vert="horz" wrap="square" lIns="0" tIns="18627" rIns="0" bIns="0" rtlCol="0">
            <a:spAutoFit/>
          </a:bodyPr>
          <a:lstStyle/>
          <a:p>
            <a:pPr marL="16933">
              <a:spcBef>
                <a:spcPts val="147"/>
              </a:spcBef>
            </a:pPr>
            <a:r>
              <a:rPr sz="2100" b="1" spc="-9" baseline="2645" dirty="0">
                <a:latin typeface="Calibri"/>
                <a:cs typeface="Calibri"/>
              </a:rPr>
              <a:t>BrLT</a:t>
            </a:r>
            <a:r>
              <a:rPr sz="2100" b="1" spc="160" baseline="2645" dirty="0">
                <a:latin typeface="Calibri"/>
                <a:cs typeface="Calibri"/>
              </a:rPr>
              <a:t> </a:t>
            </a:r>
            <a:r>
              <a:rPr sz="2000" b="1" spc="-9" baseline="16666" dirty="0">
                <a:latin typeface="Calibri"/>
                <a:cs typeface="Calibri"/>
              </a:rPr>
              <a:t>Bsel</a:t>
            </a:r>
            <a:r>
              <a:rPr sz="2000" b="1" spc="279" baseline="16666" dirty="0">
                <a:latin typeface="Calibri"/>
                <a:cs typeface="Calibri"/>
              </a:rPr>
              <a:t> </a:t>
            </a:r>
            <a:r>
              <a:rPr sz="2000" b="1" spc="-9" baseline="16666" dirty="0">
                <a:latin typeface="Calibri"/>
                <a:cs typeface="Calibri"/>
              </a:rPr>
              <a:t>Asel</a:t>
            </a:r>
            <a:r>
              <a:rPr sz="2000" b="1" spc="269" baseline="16666" dirty="0">
                <a:latin typeface="Calibri"/>
                <a:cs typeface="Calibri"/>
              </a:rPr>
              <a:t> </a:t>
            </a:r>
            <a:r>
              <a:rPr sz="1333" b="1" spc="-13" dirty="0">
                <a:latin typeface="Calibri"/>
                <a:cs typeface="Calibri"/>
              </a:rPr>
              <a:t>ALUSel</a:t>
            </a:r>
            <a:endParaRPr sz="1333">
              <a:latin typeface="Calibri"/>
              <a:cs typeface="Calibri"/>
            </a:endParaRPr>
          </a:p>
        </p:txBody>
      </p:sp>
      <p:sp>
        <p:nvSpPr>
          <p:cNvPr id="179" name="object 179"/>
          <p:cNvSpPr txBox="1"/>
          <p:nvPr/>
        </p:nvSpPr>
        <p:spPr>
          <a:xfrm>
            <a:off x="1588526" y="5117023"/>
            <a:ext cx="567267" cy="418128"/>
          </a:xfrm>
          <a:prstGeom prst="rect">
            <a:avLst/>
          </a:prstGeom>
        </p:spPr>
        <p:txBody>
          <a:bodyPr vert="horz" wrap="square" lIns="0" tIns="0" rIns="0" bIns="0" rtlCol="0">
            <a:spAutoFit/>
          </a:bodyPr>
          <a:lstStyle/>
          <a:p>
            <a:pPr marL="16933">
              <a:lnSpc>
                <a:spcPts val="1533"/>
              </a:lnSpc>
            </a:pPr>
            <a:r>
              <a:rPr sz="1467" b="1" spc="-7" dirty="0">
                <a:latin typeface="Calibri"/>
                <a:cs typeface="Calibri"/>
              </a:rPr>
              <a:t>PCSel</a:t>
            </a:r>
            <a:endParaRPr sz="1467">
              <a:latin typeface="Calibri"/>
              <a:cs typeface="Calibri"/>
            </a:endParaRPr>
          </a:p>
          <a:p>
            <a:pPr marL="16933"/>
            <a:r>
              <a:rPr sz="1467" b="1" dirty="0">
                <a:solidFill>
                  <a:srgbClr val="FFC000"/>
                </a:solidFill>
                <a:latin typeface="Calibri"/>
                <a:cs typeface="Calibri"/>
              </a:rPr>
              <a:t>=t</a:t>
            </a:r>
            <a:r>
              <a:rPr sz="1467" b="1" spc="-7" dirty="0">
                <a:solidFill>
                  <a:srgbClr val="FFC000"/>
                </a:solidFill>
                <a:latin typeface="Calibri"/>
                <a:cs typeface="Calibri"/>
              </a:rPr>
              <a:t>ake</a:t>
            </a:r>
            <a:r>
              <a:rPr sz="1467" b="1" dirty="0">
                <a:solidFill>
                  <a:srgbClr val="FFC000"/>
                </a:solidFill>
                <a:latin typeface="Calibri"/>
                <a:cs typeface="Calibri"/>
              </a:rPr>
              <a:t>n</a:t>
            </a:r>
            <a:endParaRPr sz="1467">
              <a:latin typeface="Calibri"/>
              <a:cs typeface="Calibri"/>
            </a:endParaRPr>
          </a:p>
        </p:txBody>
      </p:sp>
      <p:sp>
        <p:nvSpPr>
          <p:cNvPr id="180" name="object 180"/>
          <p:cNvSpPr txBox="1"/>
          <p:nvPr/>
        </p:nvSpPr>
        <p:spPr>
          <a:xfrm>
            <a:off x="6358545" y="5110642"/>
            <a:ext cx="408093" cy="192360"/>
          </a:xfrm>
          <a:prstGeom prst="rect">
            <a:avLst/>
          </a:prstGeom>
        </p:spPr>
        <p:txBody>
          <a:bodyPr vert="horz" wrap="square" lIns="0" tIns="0" rIns="0" bIns="0" rtlCol="0">
            <a:spAutoFit/>
          </a:bodyPr>
          <a:lstStyle/>
          <a:p>
            <a:pPr marL="16933">
              <a:lnSpc>
                <a:spcPts val="1467"/>
              </a:lnSpc>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181" name="object 181"/>
          <p:cNvSpPr txBox="1"/>
          <p:nvPr/>
        </p:nvSpPr>
        <p:spPr>
          <a:xfrm>
            <a:off x="3470176" y="5147357"/>
            <a:ext cx="708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182" name="object 182"/>
          <p:cNvSpPr txBox="1"/>
          <p:nvPr/>
        </p:nvSpPr>
        <p:spPr>
          <a:xfrm>
            <a:off x="5102391" y="5145602"/>
            <a:ext cx="618912" cy="384657"/>
          </a:xfrm>
          <a:prstGeom prst="rect">
            <a:avLst/>
          </a:prstGeom>
        </p:spPr>
        <p:txBody>
          <a:bodyPr vert="horz" wrap="square" lIns="0" tIns="0" rIns="0" bIns="0" rtlCol="0">
            <a:spAutoFit/>
          </a:bodyPr>
          <a:lstStyle/>
          <a:p>
            <a:pPr algn="ctr">
              <a:lnSpc>
                <a:spcPts val="1393"/>
              </a:lnSpc>
            </a:pPr>
            <a:r>
              <a:rPr sz="1333" b="1" spc="-13" dirty="0">
                <a:latin typeface="Calibri"/>
                <a:cs typeface="Calibri"/>
              </a:rPr>
              <a:t>RegWEn</a:t>
            </a:r>
            <a:endParaRPr sz="1333">
              <a:latin typeface="Calibri"/>
              <a:cs typeface="Calibri"/>
            </a:endParaRPr>
          </a:p>
          <a:p>
            <a:pPr marL="1693" algn="ctr"/>
            <a:r>
              <a:rPr sz="1333" b="1" spc="-13" dirty="0">
                <a:solidFill>
                  <a:srgbClr val="FFC000"/>
                </a:solidFill>
                <a:latin typeface="Calibri"/>
                <a:cs typeface="Calibri"/>
              </a:rPr>
              <a:t>=1</a:t>
            </a:r>
            <a:endParaRPr sz="1333">
              <a:latin typeface="Calibri"/>
              <a:cs typeface="Calibri"/>
            </a:endParaRPr>
          </a:p>
        </p:txBody>
      </p:sp>
      <p:sp>
        <p:nvSpPr>
          <p:cNvPr id="183" name="object 183"/>
          <p:cNvSpPr txBox="1"/>
          <p:nvPr/>
        </p:nvSpPr>
        <p:spPr>
          <a:xfrm>
            <a:off x="9602001" y="5143363"/>
            <a:ext cx="488527"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WBSel</a:t>
            </a:r>
            <a:endParaRPr sz="1333">
              <a:latin typeface="Calibri"/>
              <a:cs typeface="Calibri"/>
            </a:endParaRPr>
          </a:p>
          <a:p>
            <a:pPr marL="5927" algn="ctr"/>
            <a:r>
              <a:rPr sz="1333" b="1" spc="-13" dirty="0">
                <a:solidFill>
                  <a:srgbClr val="FFC000"/>
                </a:solidFill>
                <a:latin typeface="Calibri"/>
                <a:cs typeface="Calibri"/>
              </a:rPr>
              <a:t>=2</a:t>
            </a:r>
            <a:endParaRPr sz="1333">
              <a:latin typeface="Calibri"/>
              <a:cs typeface="Calibri"/>
            </a:endParaRPr>
          </a:p>
        </p:txBody>
      </p:sp>
      <p:sp>
        <p:nvSpPr>
          <p:cNvPr id="184" name="object 184"/>
          <p:cNvSpPr txBox="1"/>
          <p:nvPr/>
        </p:nvSpPr>
        <p:spPr>
          <a:xfrm>
            <a:off x="4386835" y="5160363"/>
            <a:ext cx="56134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ImmSel</a:t>
            </a:r>
            <a:endParaRPr sz="1333">
              <a:latin typeface="Calibri"/>
              <a:cs typeface="Calibri"/>
            </a:endParaRPr>
          </a:p>
          <a:p>
            <a:pPr marL="2540" algn="ctr"/>
            <a:r>
              <a:rPr sz="1333" b="1" spc="-13" dirty="0">
                <a:solidFill>
                  <a:srgbClr val="FFC000"/>
                </a:solidFill>
                <a:latin typeface="Calibri"/>
                <a:cs typeface="Calibri"/>
              </a:rPr>
              <a:t>=I</a:t>
            </a:r>
            <a:endParaRPr sz="1333">
              <a:latin typeface="Calibri"/>
              <a:cs typeface="Calibri"/>
            </a:endParaRPr>
          </a:p>
        </p:txBody>
      </p:sp>
      <p:sp>
        <p:nvSpPr>
          <p:cNvPr id="185" name="object 185"/>
          <p:cNvSpPr txBox="1"/>
          <p:nvPr/>
        </p:nvSpPr>
        <p:spPr>
          <a:xfrm>
            <a:off x="8789561" y="5157647"/>
            <a:ext cx="65532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MemRW</a:t>
            </a:r>
            <a:endParaRPr sz="1333">
              <a:latin typeface="Calibri"/>
              <a:cs typeface="Calibri"/>
            </a:endParaRPr>
          </a:p>
          <a:p>
            <a:pPr algn="ctr">
              <a:lnSpc>
                <a:spcPct val="100000"/>
              </a:lnSpc>
            </a:pPr>
            <a:r>
              <a:rPr sz="1333" b="1" spc="-7" dirty="0">
                <a:solidFill>
                  <a:srgbClr val="FFC000"/>
                </a:solidFill>
                <a:latin typeface="Calibri"/>
                <a:cs typeface="Calibri"/>
              </a:rPr>
              <a:t>=Read</a:t>
            </a:r>
            <a:endParaRPr sz="1333">
              <a:latin typeface="Calibri"/>
              <a:cs typeface="Calibri"/>
            </a:endParaRPr>
          </a:p>
        </p:txBody>
      </p:sp>
      <p:sp>
        <p:nvSpPr>
          <p:cNvPr id="186" name="object 186"/>
          <p:cNvSpPr txBox="1"/>
          <p:nvPr/>
        </p:nvSpPr>
        <p:spPr>
          <a:xfrm>
            <a:off x="7349036" y="5301417"/>
            <a:ext cx="202353" cy="179793"/>
          </a:xfrm>
          <a:prstGeom prst="rect">
            <a:avLst/>
          </a:prstGeom>
        </p:spPr>
        <p:txBody>
          <a:bodyPr vert="horz" wrap="square" lIns="0" tIns="0" rIns="0" bIns="0" rtlCol="0">
            <a:spAutoFit/>
          </a:bodyPr>
          <a:lstStyle/>
          <a:p>
            <a:pPr marL="16933">
              <a:lnSpc>
                <a:spcPts val="1393"/>
              </a:lnSpc>
            </a:pPr>
            <a:r>
              <a:rPr sz="1333" b="1" spc="-13" dirty="0">
                <a:solidFill>
                  <a:srgbClr val="FFC000"/>
                </a:solidFill>
                <a:latin typeface="Calibri"/>
                <a:cs typeface="Calibri"/>
              </a:rPr>
              <a:t>=1</a:t>
            </a:r>
            <a:endParaRPr sz="1333">
              <a:latin typeface="Calibri"/>
              <a:cs typeface="Calibri"/>
            </a:endParaRPr>
          </a:p>
        </p:txBody>
      </p:sp>
      <p:sp>
        <p:nvSpPr>
          <p:cNvPr id="187" name="object 187"/>
          <p:cNvSpPr txBox="1"/>
          <p:nvPr/>
        </p:nvSpPr>
        <p:spPr>
          <a:xfrm>
            <a:off x="7729150" y="5295265"/>
            <a:ext cx="202353" cy="179793"/>
          </a:xfrm>
          <a:prstGeom prst="rect">
            <a:avLst/>
          </a:prstGeom>
        </p:spPr>
        <p:txBody>
          <a:bodyPr vert="horz" wrap="square" lIns="0" tIns="0" rIns="0" bIns="0" rtlCol="0">
            <a:spAutoFit/>
          </a:bodyPr>
          <a:lstStyle/>
          <a:p>
            <a:pPr marL="16933">
              <a:lnSpc>
                <a:spcPts val="1393"/>
              </a:lnSpc>
            </a:pPr>
            <a:r>
              <a:rPr sz="1333" b="1" spc="-13" dirty="0">
                <a:solidFill>
                  <a:srgbClr val="FFC000"/>
                </a:solidFill>
                <a:latin typeface="Calibri"/>
                <a:cs typeface="Calibri"/>
              </a:rPr>
              <a:t>=0</a:t>
            </a:r>
            <a:endParaRPr sz="1333">
              <a:latin typeface="Calibri"/>
              <a:cs typeface="Calibri"/>
            </a:endParaRPr>
          </a:p>
        </p:txBody>
      </p:sp>
      <p:sp>
        <p:nvSpPr>
          <p:cNvPr id="188" name="object 188"/>
          <p:cNvSpPr txBox="1"/>
          <p:nvPr/>
        </p:nvSpPr>
        <p:spPr>
          <a:xfrm>
            <a:off x="6455999" y="5323969"/>
            <a:ext cx="756920" cy="489022"/>
          </a:xfrm>
          <a:prstGeom prst="rect">
            <a:avLst/>
          </a:prstGeom>
        </p:spPr>
        <p:txBody>
          <a:bodyPr vert="horz" wrap="square" lIns="0" tIns="57573" rIns="0" bIns="0" rtlCol="0">
            <a:spAutoFit/>
          </a:bodyPr>
          <a:lstStyle/>
          <a:p>
            <a:pPr algn="ctr">
              <a:spcBef>
                <a:spcPts val="453"/>
              </a:spcBef>
            </a:pPr>
            <a:r>
              <a:rPr sz="2100" b="1" baseline="26455" dirty="0">
                <a:latin typeface="Calibri"/>
                <a:cs typeface="Calibri"/>
              </a:rPr>
              <a:t>=* </a:t>
            </a:r>
            <a:r>
              <a:rPr sz="1400" b="1" spc="-40" dirty="0">
                <a:latin typeface="Calibri"/>
                <a:cs typeface="Calibri"/>
              </a:rPr>
              <a:t>BrEq</a:t>
            </a:r>
            <a:r>
              <a:rPr sz="2100" b="1" spc="-59" baseline="21164" dirty="0">
                <a:latin typeface="Calibri"/>
                <a:cs typeface="Calibri"/>
              </a:rPr>
              <a:t>=*</a:t>
            </a:r>
            <a:endParaRPr sz="2100" baseline="21164">
              <a:latin typeface="Calibri"/>
              <a:cs typeface="Calibri"/>
            </a:endParaRPr>
          </a:p>
          <a:p>
            <a:pPr marL="75351" algn="ctr"/>
            <a:r>
              <a:rPr sz="1400" b="1" dirty="0">
                <a:latin typeface="Calibri"/>
                <a:cs typeface="Calibri"/>
              </a:rPr>
              <a:t>=*</a:t>
            </a:r>
            <a:endParaRPr sz="1400">
              <a:latin typeface="Calibri"/>
              <a:cs typeface="Calibri"/>
            </a:endParaRPr>
          </a:p>
        </p:txBody>
      </p:sp>
      <p:sp>
        <p:nvSpPr>
          <p:cNvPr id="189" name="object 189"/>
          <p:cNvSpPr txBox="1"/>
          <p:nvPr/>
        </p:nvSpPr>
        <p:spPr>
          <a:xfrm>
            <a:off x="8083799" y="5348461"/>
            <a:ext cx="401320" cy="179793"/>
          </a:xfrm>
          <a:prstGeom prst="rect">
            <a:avLst/>
          </a:prstGeom>
        </p:spPr>
        <p:txBody>
          <a:bodyPr vert="horz" wrap="square" lIns="0" tIns="0" rIns="0" bIns="0" rtlCol="0">
            <a:spAutoFit/>
          </a:bodyPr>
          <a:lstStyle/>
          <a:p>
            <a:pPr marL="16933">
              <a:lnSpc>
                <a:spcPts val="1393"/>
              </a:lnSpc>
            </a:pPr>
            <a:r>
              <a:rPr sz="1333" b="1" spc="-13" dirty="0">
                <a:solidFill>
                  <a:srgbClr val="FFC000"/>
                </a:solidFill>
                <a:latin typeface="Calibri"/>
                <a:cs typeface="Calibri"/>
              </a:rPr>
              <a:t>=A</a:t>
            </a:r>
            <a:r>
              <a:rPr sz="1333" b="1" dirty="0">
                <a:solidFill>
                  <a:srgbClr val="FFC000"/>
                </a:solidFill>
                <a:latin typeface="Calibri"/>
                <a:cs typeface="Calibri"/>
              </a:rPr>
              <a:t>d</a:t>
            </a:r>
            <a:r>
              <a:rPr sz="1333" b="1" spc="-7" dirty="0">
                <a:solidFill>
                  <a:srgbClr val="FFC000"/>
                </a:solidFill>
                <a:latin typeface="Calibri"/>
                <a:cs typeface="Calibri"/>
              </a:rPr>
              <a:t>d</a:t>
            </a:r>
            <a:endParaRPr sz="1333">
              <a:latin typeface="Calibri"/>
              <a:cs typeface="Calibri"/>
            </a:endParaRPr>
          </a:p>
        </p:txBody>
      </p:sp>
      <p:sp>
        <p:nvSpPr>
          <p:cNvPr id="190" name="object 190"/>
          <p:cNvSpPr txBox="1"/>
          <p:nvPr/>
        </p:nvSpPr>
        <p:spPr>
          <a:xfrm>
            <a:off x="3648232" y="5542271"/>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192" name="object 192"/>
          <p:cNvSpPr txBox="1"/>
          <p:nvPr/>
        </p:nvSpPr>
        <p:spPr>
          <a:xfrm>
            <a:off x="7130627" y="6594174"/>
            <a:ext cx="1023620"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80" dirty="0">
                <a:latin typeface="Trebuchet MS"/>
                <a:cs typeface="Trebuchet MS"/>
              </a:rPr>
              <a:t>(62)</a:t>
            </a:r>
            <a:endParaRPr sz="1467">
              <a:latin typeface="Trebuchet MS"/>
              <a:cs typeface="Trebuchet MS"/>
            </a:endParaRPr>
          </a:p>
        </p:txBody>
      </p:sp>
      <p:sp>
        <p:nvSpPr>
          <p:cNvPr id="193" name="Date Placeholder 192">
            <a:extLst>
              <a:ext uri="{FF2B5EF4-FFF2-40B4-BE49-F238E27FC236}">
                <a16:creationId xmlns:a16="http://schemas.microsoft.com/office/drawing/2014/main" id="{44C47816-00E3-4094-A067-16A3DFEBF877}"/>
              </a:ext>
            </a:extLst>
          </p:cNvPr>
          <p:cNvSpPr>
            <a:spLocks noGrp="1"/>
          </p:cNvSpPr>
          <p:nvPr>
            <p:ph type="dt" sz="half" idx="10"/>
          </p:nvPr>
        </p:nvSpPr>
        <p:spPr/>
        <p:txBody>
          <a:bodyPr/>
          <a:lstStyle/>
          <a:p>
            <a:fld id="{815606D9-17CA-4D62-BA6C-7FB448339557}" type="datetime1">
              <a:rPr lang="en-US" smtClean="0"/>
              <a:t>5/11/2024</a:t>
            </a:fld>
            <a:endParaRPr lang="en-US"/>
          </a:p>
        </p:txBody>
      </p:sp>
      <p:sp>
        <p:nvSpPr>
          <p:cNvPr id="194" name="Slide Number Placeholder 193">
            <a:extLst>
              <a:ext uri="{FF2B5EF4-FFF2-40B4-BE49-F238E27FC236}">
                <a16:creationId xmlns:a16="http://schemas.microsoft.com/office/drawing/2014/main" id="{804504FF-B296-4C65-9BF2-69258351673F}"/>
              </a:ext>
            </a:extLst>
          </p:cNvPr>
          <p:cNvSpPr>
            <a:spLocks noGrp="1"/>
          </p:cNvSpPr>
          <p:nvPr>
            <p:ph type="sldNum" sz="quarter" idx="12"/>
          </p:nvPr>
        </p:nvSpPr>
        <p:spPr/>
        <p:txBody>
          <a:bodyPr/>
          <a:lstStyle/>
          <a:p>
            <a:fld id="{AB6352F2-FB44-4DA6-821F-C2F4E454E2C0}"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6"/>
            <a:ext cx="4650739" cy="695062"/>
          </a:xfrm>
          <a:prstGeom prst="rect">
            <a:avLst/>
          </a:prstGeom>
        </p:spPr>
        <p:txBody>
          <a:bodyPr vert="horz" wrap="square" lIns="0" tIns="17780" rIns="0" bIns="0" rtlCol="0" anchor="ctr">
            <a:spAutoFit/>
          </a:bodyPr>
          <a:lstStyle/>
          <a:p>
            <a:pPr marL="16933">
              <a:lnSpc>
                <a:spcPct val="100000"/>
              </a:lnSpc>
              <a:spcBef>
                <a:spcPts val="140"/>
              </a:spcBef>
            </a:pPr>
            <a:r>
              <a:rPr dirty="0"/>
              <a:t>D</a:t>
            </a:r>
            <a:r>
              <a:rPr spc="-140" dirty="0"/>
              <a:t>a</a:t>
            </a:r>
            <a:r>
              <a:rPr spc="-187" dirty="0"/>
              <a:t>t</a:t>
            </a:r>
            <a:r>
              <a:rPr spc="-67" dirty="0"/>
              <a:t>ap</a:t>
            </a:r>
            <a:r>
              <a:rPr spc="7" dirty="0"/>
              <a:t>a</a:t>
            </a:r>
            <a:r>
              <a:rPr spc="-320" dirty="0"/>
              <a:t>t</a:t>
            </a:r>
            <a:r>
              <a:rPr dirty="0"/>
              <a:t>h</a:t>
            </a:r>
            <a:r>
              <a:rPr spc="-507" dirty="0"/>
              <a:t> </a:t>
            </a:r>
            <a:r>
              <a:rPr spc="-93" dirty="0"/>
              <a:t>W</a:t>
            </a:r>
            <a:r>
              <a:rPr spc="-227" dirty="0"/>
              <a:t>i</a:t>
            </a:r>
            <a:r>
              <a:rPr spc="-193" dirty="0"/>
              <a:t>t</a:t>
            </a:r>
            <a:r>
              <a:rPr spc="-107" dirty="0"/>
              <a:t>h</a:t>
            </a:r>
            <a:r>
              <a:rPr spc="-493" dirty="0"/>
              <a:t> </a:t>
            </a:r>
            <a:r>
              <a:rPr b="1" spc="-120" dirty="0">
                <a:latin typeface="Courier New"/>
                <a:cs typeface="Courier New"/>
              </a:rPr>
              <a:t>JALR</a:t>
            </a:r>
          </a:p>
        </p:txBody>
      </p:sp>
      <p:grpSp>
        <p:nvGrpSpPr>
          <p:cNvPr id="3" name="object 3"/>
          <p:cNvGrpSpPr/>
          <p:nvPr/>
        </p:nvGrpSpPr>
        <p:grpSpPr>
          <a:xfrm>
            <a:off x="2736265" y="1435353"/>
            <a:ext cx="5327227" cy="3714327"/>
            <a:chOff x="3656838" y="1289303"/>
            <a:chExt cx="3995420" cy="2785745"/>
          </a:xfrm>
        </p:grpSpPr>
        <p:sp>
          <p:nvSpPr>
            <p:cNvPr id="4" name="object 4"/>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487360" y="1382767"/>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0" name="object 10"/>
          <p:cNvSpPr txBox="1"/>
          <p:nvPr/>
        </p:nvSpPr>
        <p:spPr>
          <a:xfrm>
            <a:off x="1965446" y="3437775"/>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176703" y="2626105"/>
            <a:ext cx="1245447" cy="1371600"/>
            <a:chOff x="3237166" y="2182367"/>
            <a:chExt cx="934085" cy="1028700"/>
          </a:xfrm>
        </p:grpSpPr>
        <p:sp>
          <p:nvSpPr>
            <p:cNvPr id="12" name="object 12"/>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2847896" y="2782167"/>
            <a:ext cx="430107" cy="439309"/>
          </a:xfrm>
          <a:prstGeom prst="rect">
            <a:avLst/>
          </a:prstGeom>
        </p:spPr>
        <p:txBody>
          <a:bodyPr vert="horz" wrap="square" lIns="0" tIns="16087" rIns="0" bIns="0" rtlCol="0">
            <a:spAutoFit/>
          </a:bodyPr>
          <a:lstStyle/>
          <a:p>
            <a:pPr marR="76198" algn="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a:p>
            <a:pPr marR="6773" algn="r">
              <a:spcBef>
                <a:spcPts val="60"/>
              </a:spcBef>
            </a:pPr>
            <a:r>
              <a:rPr sz="1333" b="1" spc="-7" dirty="0">
                <a:latin typeface="Calibri"/>
                <a:cs typeface="Calibri"/>
              </a:rPr>
              <a:t>inst</a:t>
            </a:r>
            <a:endParaRPr sz="1333">
              <a:latin typeface="Calibri"/>
              <a:cs typeface="Calibri"/>
            </a:endParaRPr>
          </a:p>
        </p:txBody>
      </p:sp>
      <p:sp>
        <p:nvSpPr>
          <p:cNvPr id="17" name="object 17"/>
          <p:cNvSpPr txBox="1"/>
          <p:nvPr/>
        </p:nvSpPr>
        <p:spPr>
          <a:xfrm>
            <a:off x="2734782" y="3623990"/>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8" name="object 18"/>
          <p:cNvSpPr/>
          <p:nvPr/>
        </p:nvSpPr>
        <p:spPr>
          <a:xfrm>
            <a:off x="8427896" y="2866897"/>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9" name="object 19"/>
          <p:cNvSpPr txBox="1"/>
          <p:nvPr/>
        </p:nvSpPr>
        <p:spPr>
          <a:xfrm>
            <a:off x="8585035" y="3771170"/>
            <a:ext cx="563879" cy="247141"/>
          </a:xfrm>
          <a:prstGeom prst="rect">
            <a:avLst/>
          </a:prstGeom>
        </p:spPr>
        <p:txBody>
          <a:bodyPr vert="horz" wrap="square" lIns="0" tIns="21167" rIns="0" bIns="0" rtlCol="0">
            <a:spAutoFit/>
          </a:bodyPr>
          <a:lstStyle/>
          <a:p>
            <a:pPr>
              <a:spcBef>
                <a:spcPts val="167"/>
              </a:spcBef>
            </a:pPr>
            <a:r>
              <a:rPr sz="1467" b="1" spc="20" dirty="0">
                <a:latin typeface="Calibri"/>
                <a:cs typeface="Calibri"/>
              </a:rPr>
              <a:t>DMEM</a:t>
            </a:r>
            <a:endParaRPr sz="1467">
              <a:latin typeface="Calibri"/>
              <a:cs typeface="Calibri"/>
            </a:endParaRPr>
          </a:p>
        </p:txBody>
      </p:sp>
      <p:sp>
        <p:nvSpPr>
          <p:cNvPr id="20" name="object 20"/>
          <p:cNvSpPr/>
          <p:nvPr/>
        </p:nvSpPr>
        <p:spPr>
          <a:xfrm>
            <a:off x="2057577" y="2495042"/>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1" name="object 21"/>
          <p:cNvSpPr txBox="1"/>
          <p:nvPr/>
        </p:nvSpPr>
        <p:spPr>
          <a:xfrm>
            <a:off x="2098126" y="2776315"/>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2" name="object 22"/>
          <p:cNvGrpSpPr/>
          <p:nvPr/>
        </p:nvGrpSpPr>
        <p:grpSpPr>
          <a:xfrm>
            <a:off x="2101604" y="2126488"/>
            <a:ext cx="793327" cy="1218353"/>
            <a:chOff x="3180842" y="1807654"/>
            <a:chExt cx="594995" cy="913765"/>
          </a:xfrm>
        </p:grpSpPr>
        <p:sp>
          <p:nvSpPr>
            <p:cNvPr id="23" name="object 23"/>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4" name="object 24"/>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26" name="object 26"/>
          <p:cNvSpPr txBox="1"/>
          <p:nvPr/>
        </p:nvSpPr>
        <p:spPr>
          <a:xfrm>
            <a:off x="1453862" y="2268265"/>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27" name="object 27"/>
          <p:cNvGrpSpPr/>
          <p:nvPr/>
        </p:nvGrpSpPr>
        <p:grpSpPr>
          <a:xfrm>
            <a:off x="3633647" y="2791454"/>
            <a:ext cx="1214967" cy="413173"/>
            <a:chOff x="4329874" y="2306379"/>
            <a:chExt cx="911225" cy="309880"/>
          </a:xfrm>
        </p:grpSpPr>
        <p:sp>
          <p:nvSpPr>
            <p:cNvPr id="28" name="object 28"/>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29" name="object 29"/>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0" name="object 30"/>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1" name="object 31"/>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2" name="object 32"/>
          <p:cNvSpPr txBox="1"/>
          <p:nvPr/>
        </p:nvSpPr>
        <p:spPr>
          <a:xfrm>
            <a:off x="3809355" y="314596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3" name="object 33"/>
          <p:cNvGrpSpPr/>
          <p:nvPr/>
        </p:nvGrpSpPr>
        <p:grpSpPr>
          <a:xfrm>
            <a:off x="3603280" y="2835656"/>
            <a:ext cx="4547447" cy="2347807"/>
            <a:chOff x="4307099" y="2339530"/>
            <a:chExt cx="3410585" cy="1760855"/>
          </a:xfrm>
        </p:grpSpPr>
        <p:sp>
          <p:nvSpPr>
            <p:cNvPr id="34" name="object 34"/>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5" name="object 35"/>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6" name="object 36"/>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37" name="object 37"/>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9" name="object 39"/>
          <p:cNvSpPr txBox="1"/>
          <p:nvPr/>
        </p:nvSpPr>
        <p:spPr>
          <a:xfrm>
            <a:off x="7731704" y="3085929"/>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0" name="object 40"/>
          <p:cNvSpPr txBox="1"/>
          <p:nvPr/>
        </p:nvSpPr>
        <p:spPr>
          <a:xfrm>
            <a:off x="5733087" y="4008392"/>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1" name="object 41"/>
          <p:cNvSpPr/>
          <p:nvPr/>
        </p:nvSpPr>
        <p:spPr>
          <a:xfrm>
            <a:off x="4867833" y="2096770"/>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2" name="object 42"/>
          <p:cNvSpPr txBox="1"/>
          <p:nvPr/>
        </p:nvSpPr>
        <p:spPr>
          <a:xfrm>
            <a:off x="4962325" y="3723250"/>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3" name="object 43"/>
          <p:cNvGrpSpPr/>
          <p:nvPr/>
        </p:nvGrpSpPr>
        <p:grpSpPr>
          <a:xfrm>
            <a:off x="3977055" y="1437640"/>
            <a:ext cx="5929207" cy="2805853"/>
            <a:chOff x="4587430" y="1291018"/>
            <a:chExt cx="4446905" cy="2104390"/>
          </a:xfrm>
        </p:grpSpPr>
        <p:sp>
          <p:nvSpPr>
            <p:cNvPr id="44" name="object 44"/>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45" name="object 45"/>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6" name="object 46"/>
            <p:cNvSpPr/>
            <p:nvPr/>
          </p:nvSpPr>
          <p:spPr>
            <a:xfrm>
              <a:off x="9019794" y="1326641"/>
              <a:ext cx="0" cy="861060"/>
            </a:xfrm>
            <a:custGeom>
              <a:avLst/>
              <a:gdLst/>
              <a:ahLst/>
              <a:cxnLst/>
              <a:rect l="l" t="t" r="r" b="b"/>
              <a:pathLst>
                <a:path h="861060">
                  <a:moveTo>
                    <a:pt x="0" y="0"/>
                  </a:moveTo>
                  <a:lnTo>
                    <a:pt x="0" y="861060"/>
                  </a:lnTo>
                </a:path>
              </a:pathLst>
            </a:custGeom>
            <a:ln w="28575">
              <a:solidFill>
                <a:srgbClr val="000000"/>
              </a:solidFill>
            </a:ln>
          </p:spPr>
          <p:txBody>
            <a:bodyPr wrap="square" lIns="0" tIns="0" rIns="0" bIns="0" rtlCol="0"/>
            <a:lstStyle/>
            <a:p>
              <a:endParaRPr sz="2400"/>
            </a:p>
          </p:txBody>
        </p:sp>
        <p:sp>
          <p:nvSpPr>
            <p:cNvPr id="47" name="object 47"/>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48" name="object 48"/>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49" name="object 49"/>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0" name="object 50"/>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1" name="object 51"/>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2" name="object 52"/>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3" name="object 53"/>
          <p:cNvSpPr txBox="1"/>
          <p:nvPr/>
        </p:nvSpPr>
        <p:spPr>
          <a:xfrm>
            <a:off x="3809355" y="2873631"/>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4" name="object 54"/>
          <p:cNvSpPr txBox="1"/>
          <p:nvPr/>
        </p:nvSpPr>
        <p:spPr>
          <a:xfrm>
            <a:off x="3861470" y="2579832"/>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5" name="object 55"/>
          <p:cNvSpPr txBox="1"/>
          <p:nvPr/>
        </p:nvSpPr>
        <p:spPr>
          <a:xfrm>
            <a:off x="4886056" y="2885268"/>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56" name="object 56"/>
          <p:cNvSpPr txBox="1"/>
          <p:nvPr/>
        </p:nvSpPr>
        <p:spPr>
          <a:xfrm>
            <a:off x="5520033" y="2982245"/>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57" name="object 57"/>
          <p:cNvSpPr txBox="1"/>
          <p:nvPr/>
        </p:nvSpPr>
        <p:spPr>
          <a:xfrm>
            <a:off x="5520034" y="3374201"/>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58" name="object 58"/>
          <p:cNvSpPr txBox="1"/>
          <p:nvPr/>
        </p:nvSpPr>
        <p:spPr>
          <a:xfrm>
            <a:off x="4881839" y="2718129"/>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59" name="object 59"/>
          <p:cNvSpPr txBox="1"/>
          <p:nvPr/>
        </p:nvSpPr>
        <p:spPr>
          <a:xfrm>
            <a:off x="4886057" y="2302731"/>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0" name="object 60"/>
          <p:cNvSpPr txBox="1"/>
          <p:nvPr/>
        </p:nvSpPr>
        <p:spPr>
          <a:xfrm>
            <a:off x="8004337" y="2579495"/>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1" name="object 61"/>
          <p:cNvSpPr txBox="1"/>
          <p:nvPr/>
        </p:nvSpPr>
        <p:spPr>
          <a:xfrm>
            <a:off x="6078622" y="2185683"/>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2" name="object 62"/>
          <p:cNvSpPr txBox="1"/>
          <p:nvPr/>
        </p:nvSpPr>
        <p:spPr>
          <a:xfrm>
            <a:off x="5929194" y="4253068"/>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grpSp>
        <p:nvGrpSpPr>
          <p:cNvPr id="63" name="object 63"/>
          <p:cNvGrpSpPr/>
          <p:nvPr/>
        </p:nvGrpSpPr>
        <p:grpSpPr>
          <a:xfrm>
            <a:off x="1087296" y="3429000"/>
            <a:ext cx="8882379" cy="2484967"/>
            <a:chOff x="2420111" y="2784538"/>
            <a:chExt cx="6661784" cy="1863725"/>
          </a:xfrm>
        </p:grpSpPr>
        <p:sp>
          <p:nvSpPr>
            <p:cNvPr id="64" name="object 64"/>
            <p:cNvSpPr/>
            <p:nvPr/>
          </p:nvSpPr>
          <p:spPr>
            <a:xfrm>
              <a:off x="6140958" y="2881122"/>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65" name="object 65"/>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6" name="object 66"/>
            <p:cNvSpPr/>
            <p:nvPr/>
          </p:nvSpPr>
          <p:spPr>
            <a:xfrm>
              <a:off x="2439161" y="4077462"/>
              <a:ext cx="6623684" cy="551815"/>
            </a:xfrm>
            <a:custGeom>
              <a:avLst/>
              <a:gdLst/>
              <a:ahLst/>
              <a:cxnLst/>
              <a:rect l="l" t="t" r="r" b="b"/>
              <a:pathLst>
                <a:path w="6623684" h="551814">
                  <a:moveTo>
                    <a:pt x="0" y="0"/>
                  </a:moveTo>
                  <a:lnTo>
                    <a:pt x="6623304" y="0"/>
                  </a:lnTo>
                  <a:lnTo>
                    <a:pt x="6623304" y="551688"/>
                  </a:lnTo>
                  <a:lnTo>
                    <a:pt x="0" y="551688"/>
                  </a:lnTo>
                  <a:lnTo>
                    <a:pt x="0" y="0"/>
                  </a:lnTo>
                  <a:close/>
                </a:path>
              </a:pathLst>
            </a:custGeom>
            <a:ln w="38099">
              <a:solidFill>
                <a:srgbClr val="000000"/>
              </a:solidFill>
            </a:ln>
          </p:spPr>
          <p:txBody>
            <a:bodyPr wrap="square" lIns="0" tIns="0" rIns="0" bIns="0" rtlCol="0"/>
            <a:lstStyle/>
            <a:p>
              <a:endParaRPr sz="2400"/>
            </a:p>
          </p:txBody>
        </p:sp>
        <p:sp>
          <p:nvSpPr>
            <p:cNvPr id="67" name="object 67"/>
            <p:cNvSpPr/>
            <p:nvPr/>
          </p:nvSpPr>
          <p:spPr>
            <a:xfrm>
              <a:off x="5487161" y="3302767"/>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68" name="object 68"/>
            <p:cNvSpPr/>
            <p:nvPr/>
          </p:nvSpPr>
          <p:spPr>
            <a:xfrm>
              <a:off x="5449065" y="3239260"/>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69" name="object 69"/>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0" name="object 70"/>
          <p:cNvSpPr txBox="1"/>
          <p:nvPr/>
        </p:nvSpPr>
        <p:spPr>
          <a:xfrm>
            <a:off x="7288556" y="346352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1" name="object 71"/>
          <p:cNvSpPr txBox="1"/>
          <p:nvPr/>
        </p:nvSpPr>
        <p:spPr>
          <a:xfrm>
            <a:off x="7311103" y="374744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72" name="object 72"/>
          <p:cNvGrpSpPr/>
          <p:nvPr/>
        </p:nvGrpSpPr>
        <p:grpSpPr>
          <a:xfrm>
            <a:off x="7100239" y="3665469"/>
            <a:ext cx="588433" cy="864447"/>
            <a:chOff x="6929818" y="2961890"/>
            <a:chExt cx="441325" cy="648335"/>
          </a:xfrm>
        </p:grpSpPr>
        <p:sp>
          <p:nvSpPr>
            <p:cNvPr id="73" name="object 73"/>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74" name="object 74"/>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75" name="object 75"/>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76" name="object 76"/>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77" name="object 77"/>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78" name="object 78"/>
          <p:cNvSpPr txBox="1"/>
          <p:nvPr/>
        </p:nvSpPr>
        <p:spPr>
          <a:xfrm>
            <a:off x="5316902" y="4510281"/>
            <a:ext cx="7679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grpSp>
        <p:nvGrpSpPr>
          <p:cNvPr id="79" name="object 79"/>
          <p:cNvGrpSpPr/>
          <p:nvPr/>
        </p:nvGrpSpPr>
        <p:grpSpPr>
          <a:xfrm>
            <a:off x="4161966" y="4000754"/>
            <a:ext cx="3291840" cy="1148080"/>
            <a:chOff x="4726114" y="3213354"/>
            <a:chExt cx="2468880" cy="861060"/>
          </a:xfrm>
        </p:grpSpPr>
        <p:sp>
          <p:nvSpPr>
            <p:cNvPr id="80" name="object 80"/>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81" name="object 81"/>
            <p:cNvSpPr/>
            <p:nvPr/>
          </p:nvSpPr>
          <p:spPr>
            <a:xfrm>
              <a:off x="7109195" y="3213354"/>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82" name="object 82"/>
            <p:cNvSpPr/>
            <p:nvPr/>
          </p:nvSpPr>
          <p:spPr>
            <a:xfrm>
              <a:off x="4740402" y="3230118"/>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000000"/>
              </a:solidFill>
            </a:ln>
          </p:spPr>
          <p:txBody>
            <a:bodyPr wrap="square" lIns="0" tIns="0" rIns="0" bIns="0" rtlCol="0"/>
            <a:lstStyle/>
            <a:p>
              <a:endParaRPr sz="2400"/>
            </a:p>
          </p:txBody>
        </p:sp>
      </p:grpSp>
      <p:sp>
        <p:nvSpPr>
          <p:cNvPr id="83" name="object 83"/>
          <p:cNvSpPr txBox="1"/>
          <p:nvPr/>
        </p:nvSpPr>
        <p:spPr>
          <a:xfrm>
            <a:off x="4324087" y="4281410"/>
            <a:ext cx="444500" cy="470642"/>
          </a:xfrm>
          <a:prstGeom prst="rect">
            <a:avLst/>
          </a:prstGeom>
        </p:spPr>
        <p:txBody>
          <a:bodyPr vert="horz" wrap="square" lIns="0" tIns="17780" rIns="0" bIns="0" rtlCol="0">
            <a:spAutoFit/>
          </a:bodyPr>
          <a:lstStyle/>
          <a:p>
            <a:pPr marL="16933" marR="6773">
              <a:lnSpc>
                <a:spcPct val="101800"/>
              </a:lnSpc>
              <a:spcBef>
                <a:spcPts val="140"/>
              </a:spcBef>
            </a:pPr>
            <a:r>
              <a:rPr sz="1467" b="1" dirty="0">
                <a:latin typeface="Calibri"/>
                <a:cs typeface="Calibri"/>
              </a:rPr>
              <a:t>I</a:t>
            </a:r>
            <a:r>
              <a:rPr sz="1467" b="1" spc="13" dirty="0">
                <a:latin typeface="Calibri"/>
                <a:cs typeface="Calibri"/>
              </a:rPr>
              <a:t>mm</a:t>
            </a:r>
            <a:r>
              <a:rPr sz="1467" b="1" spc="7" dirty="0">
                <a:latin typeface="Calibri"/>
                <a:cs typeface="Calibri"/>
              </a:rPr>
              <a:t>.  </a:t>
            </a:r>
            <a:r>
              <a:rPr sz="1467" b="1" spc="13" dirty="0">
                <a:latin typeface="Calibri"/>
                <a:cs typeface="Calibri"/>
              </a:rPr>
              <a:t>Gen</a:t>
            </a:r>
            <a:endParaRPr sz="1467">
              <a:latin typeface="Calibri"/>
              <a:cs typeface="Calibri"/>
            </a:endParaRPr>
          </a:p>
        </p:txBody>
      </p:sp>
      <p:sp>
        <p:nvSpPr>
          <p:cNvPr id="84" name="object 84"/>
          <p:cNvSpPr txBox="1"/>
          <p:nvPr/>
        </p:nvSpPr>
        <p:spPr>
          <a:xfrm>
            <a:off x="3124002" y="4124376"/>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85" name="object 85"/>
          <p:cNvSpPr txBox="1"/>
          <p:nvPr/>
        </p:nvSpPr>
        <p:spPr>
          <a:xfrm>
            <a:off x="3124001" y="4327607"/>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86" name="object 86"/>
          <p:cNvGrpSpPr/>
          <p:nvPr/>
        </p:nvGrpSpPr>
        <p:grpSpPr>
          <a:xfrm>
            <a:off x="3653966" y="4443470"/>
            <a:ext cx="3474720" cy="677333"/>
            <a:chOff x="4345114" y="3545391"/>
            <a:chExt cx="2606040" cy="508000"/>
          </a:xfrm>
        </p:grpSpPr>
        <p:sp>
          <p:nvSpPr>
            <p:cNvPr id="87" name="object 87"/>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88" name="object 88"/>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89" name="object 89"/>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90" name="object 90"/>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91" name="object 91"/>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92" name="object 92"/>
          <p:cNvSpPr txBox="1"/>
          <p:nvPr/>
        </p:nvSpPr>
        <p:spPr>
          <a:xfrm>
            <a:off x="8536276" y="2849696"/>
            <a:ext cx="723053" cy="604247"/>
          </a:xfrm>
          <a:prstGeom prst="rect">
            <a:avLst/>
          </a:prstGeom>
        </p:spPr>
        <p:txBody>
          <a:bodyPr vert="horz" wrap="square" lIns="0" tIns="16933" rIns="0" bIns="0" rtlCol="0">
            <a:spAutoFit/>
          </a:bodyPr>
          <a:lstStyle/>
          <a:p>
            <a:pPr marR="6773" indent="279393">
              <a:lnSpc>
                <a:spcPct val="151200"/>
              </a:lnSpc>
              <a:spcBef>
                <a:spcPts val="133"/>
              </a:spcBef>
            </a:pPr>
            <a:r>
              <a:rPr sz="1333" b="1" spc="-13" dirty="0">
                <a:latin typeface="Calibri"/>
                <a:cs typeface="Calibri"/>
              </a:rPr>
              <a:t>D</a:t>
            </a:r>
            <a:r>
              <a:rPr sz="1333" b="1" spc="-7" dirty="0">
                <a:latin typeface="Calibri"/>
                <a:cs typeface="Calibri"/>
              </a:rPr>
              <a:t>ataB  </a:t>
            </a:r>
            <a:r>
              <a:rPr sz="1333" b="1" dirty="0">
                <a:latin typeface="Calibri"/>
                <a:cs typeface="Calibri"/>
              </a:rPr>
              <a:t>addr</a:t>
            </a:r>
            <a:endParaRPr sz="1333">
              <a:latin typeface="Calibri"/>
              <a:cs typeface="Calibri"/>
            </a:endParaRPr>
          </a:p>
        </p:txBody>
      </p:sp>
      <p:grpSp>
        <p:nvGrpSpPr>
          <p:cNvPr id="93" name="object 93"/>
          <p:cNvGrpSpPr/>
          <p:nvPr/>
        </p:nvGrpSpPr>
        <p:grpSpPr>
          <a:xfrm>
            <a:off x="8683422" y="2110231"/>
            <a:ext cx="1222587" cy="3037840"/>
            <a:chOff x="8117206" y="1795462"/>
            <a:chExt cx="916940" cy="2278380"/>
          </a:xfrm>
        </p:grpSpPr>
        <p:sp>
          <p:nvSpPr>
            <p:cNvPr id="94" name="object 94"/>
            <p:cNvSpPr/>
            <p:nvPr/>
          </p:nvSpPr>
          <p:spPr>
            <a:xfrm>
              <a:off x="8952737" y="2187702"/>
              <a:ext cx="67310" cy="0"/>
            </a:xfrm>
            <a:custGeom>
              <a:avLst/>
              <a:gdLst/>
              <a:ahLst/>
              <a:cxnLst/>
              <a:rect l="l" t="t" r="r" b="b"/>
              <a:pathLst>
                <a:path w="67309">
                  <a:moveTo>
                    <a:pt x="0" y="0"/>
                  </a:moveTo>
                  <a:lnTo>
                    <a:pt x="67056" y="0"/>
                  </a:lnTo>
                </a:path>
              </a:pathLst>
            </a:custGeom>
            <a:ln w="28575">
              <a:solidFill>
                <a:srgbClr val="000000"/>
              </a:solidFill>
            </a:ln>
          </p:spPr>
          <p:txBody>
            <a:bodyPr wrap="square" lIns="0" tIns="0" rIns="0" bIns="0" rtlCol="0"/>
            <a:lstStyle/>
            <a:p>
              <a:endParaRPr sz="2400"/>
            </a:p>
          </p:txBody>
        </p:sp>
        <p:sp>
          <p:nvSpPr>
            <p:cNvPr id="95" name="object 95"/>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96" name="object 96"/>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sp>
          <p:nvSpPr>
            <p:cNvPr id="97" name="object 97"/>
            <p:cNvSpPr/>
            <p:nvPr/>
          </p:nvSpPr>
          <p:spPr>
            <a:xfrm>
              <a:off x="8762236" y="1809750"/>
              <a:ext cx="181610" cy="779145"/>
            </a:xfrm>
            <a:custGeom>
              <a:avLst/>
              <a:gdLst/>
              <a:ahLst/>
              <a:cxnLst/>
              <a:rect l="l" t="t" r="r" b="b"/>
              <a:pathLst>
                <a:path w="181609" h="779144">
                  <a:moveTo>
                    <a:pt x="0" y="0"/>
                  </a:moveTo>
                  <a:lnTo>
                    <a:pt x="181356" y="113728"/>
                  </a:lnTo>
                  <a:lnTo>
                    <a:pt x="181356" y="665035"/>
                  </a:lnTo>
                  <a:lnTo>
                    <a:pt x="0" y="778764"/>
                  </a:lnTo>
                  <a:lnTo>
                    <a:pt x="0" y="0"/>
                  </a:lnTo>
                  <a:close/>
                </a:path>
              </a:pathLst>
            </a:custGeom>
            <a:ln w="28575">
              <a:solidFill>
                <a:srgbClr val="000000"/>
              </a:solidFill>
            </a:ln>
          </p:spPr>
          <p:txBody>
            <a:bodyPr wrap="square" lIns="0" tIns="0" rIns="0" bIns="0" rtlCol="0"/>
            <a:lstStyle/>
            <a:p>
              <a:endParaRPr sz="2400"/>
            </a:p>
          </p:txBody>
        </p:sp>
      </p:grpSp>
      <p:sp>
        <p:nvSpPr>
          <p:cNvPr id="98" name="object 98"/>
          <p:cNvSpPr txBox="1"/>
          <p:nvPr/>
        </p:nvSpPr>
        <p:spPr>
          <a:xfrm>
            <a:off x="9568002" y="285502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99" name="object 99"/>
          <p:cNvSpPr txBox="1"/>
          <p:nvPr/>
        </p:nvSpPr>
        <p:spPr>
          <a:xfrm>
            <a:off x="9568002" y="25595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00" name="object 100"/>
          <p:cNvGrpSpPr/>
          <p:nvPr/>
        </p:nvGrpSpPr>
        <p:grpSpPr>
          <a:xfrm>
            <a:off x="8248319" y="1197863"/>
            <a:ext cx="1297940" cy="2208952"/>
            <a:chOff x="7790878" y="1111186"/>
            <a:chExt cx="973455" cy="1656714"/>
          </a:xfrm>
        </p:grpSpPr>
        <p:sp>
          <p:nvSpPr>
            <p:cNvPr id="101" name="object 101"/>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02" name="object 102"/>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03" name="object 103"/>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04" name="object 104"/>
            <p:cNvSpPr/>
            <p:nvPr/>
          </p:nvSpPr>
          <p:spPr>
            <a:xfrm>
              <a:off x="7818882" y="2196846"/>
              <a:ext cx="861694" cy="3175"/>
            </a:xfrm>
            <a:custGeom>
              <a:avLst/>
              <a:gdLst/>
              <a:ahLst/>
              <a:cxnLst/>
              <a:rect l="l" t="t" r="r" b="b"/>
              <a:pathLst>
                <a:path w="861695" h="3175">
                  <a:moveTo>
                    <a:pt x="0" y="0"/>
                  </a:moveTo>
                  <a:lnTo>
                    <a:pt x="861250" y="2819"/>
                  </a:lnTo>
                </a:path>
              </a:pathLst>
            </a:custGeom>
            <a:ln w="28575">
              <a:solidFill>
                <a:srgbClr val="000000"/>
              </a:solidFill>
            </a:ln>
          </p:spPr>
          <p:txBody>
            <a:bodyPr wrap="square" lIns="0" tIns="0" rIns="0" bIns="0" rtlCol="0"/>
            <a:lstStyle/>
            <a:p>
              <a:endParaRPr sz="2400"/>
            </a:p>
          </p:txBody>
        </p:sp>
        <p:sp>
          <p:nvSpPr>
            <p:cNvPr id="105" name="object 105"/>
            <p:cNvSpPr/>
            <p:nvPr/>
          </p:nvSpPr>
          <p:spPr>
            <a:xfrm>
              <a:off x="8665708" y="2156747"/>
              <a:ext cx="86360" cy="85725"/>
            </a:xfrm>
            <a:custGeom>
              <a:avLst/>
              <a:gdLst/>
              <a:ahLst/>
              <a:cxnLst/>
              <a:rect l="l" t="t" r="r" b="b"/>
              <a:pathLst>
                <a:path w="86359" h="85725">
                  <a:moveTo>
                    <a:pt x="279" y="0"/>
                  </a:moveTo>
                  <a:lnTo>
                    <a:pt x="0" y="85725"/>
                  </a:lnTo>
                  <a:lnTo>
                    <a:pt x="85864" y="43141"/>
                  </a:lnTo>
                  <a:lnTo>
                    <a:pt x="279" y="0"/>
                  </a:lnTo>
                  <a:close/>
                </a:path>
              </a:pathLst>
            </a:custGeom>
            <a:solidFill>
              <a:srgbClr val="000000"/>
            </a:solidFill>
          </p:spPr>
          <p:txBody>
            <a:bodyPr wrap="square" lIns="0" tIns="0" rIns="0" bIns="0" rtlCol="0"/>
            <a:lstStyle/>
            <a:p>
              <a:endParaRPr sz="2400"/>
            </a:p>
          </p:txBody>
        </p:sp>
      </p:grpSp>
      <p:sp>
        <p:nvSpPr>
          <p:cNvPr id="106" name="object 106"/>
          <p:cNvSpPr txBox="1"/>
          <p:nvPr/>
        </p:nvSpPr>
        <p:spPr>
          <a:xfrm>
            <a:off x="9177987" y="4166549"/>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07" name="object 107"/>
          <p:cNvGrpSpPr/>
          <p:nvPr/>
        </p:nvGrpSpPr>
        <p:grpSpPr>
          <a:xfrm>
            <a:off x="7256702" y="2719832"/>
            <a:ext cx="2472267" cy="2429085"/>
            <a:chOff x="7047166" y="2252662"/>
            <a:chExt cx="1854200" cy="1821814"/>
          </a:xfrm>
        </p:grpSpPr>
        <p:sp>
          <p:nvSpPr>
            <p:cNvPr id="108" name="object 108"/>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09" name="object 109"/>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10" name="object 110"/>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11" name="object 111"/>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12" name="object 112"/>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13" name="object 113"/>
          <p:cNvSpPr txBox="1"/>
          <p:nvPr/>
        </p:nvSpPr>
        <p:spPr>
          <a:xfrm>
            <a:off x="7297408" y="305822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4" name="object 114"/>
          <p:cNvSpPr txBox="1"/>
          <p:nvPr/>
        </p:nvSpPr>
        <p:spPr>
          <a:xfrm>
            <a:off x="7297408" y="27627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5" name="object 115"/>
          <p:cNvGrpSpPr/>
          <p:nvPr/>
        </p:nvGrpSpPr>
        <p:grpSpPr>
          <a:xfrm>
            <a:off x="6326047" y="2815336"/>
            <a:ext cx="1362287" cy="962660"/>
            <a:chOff x="6349174" y="2324290"/>
            <a:chExt cx="1021715" cy="721995"/>
          </a:xfrm>
        </p:grpSpPr>
        <p:sp>
          <p:nvSpPr>
            <p:cNvPr id="116" name="object 116"/>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17" name="object 117"/>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18" name="object 118"/>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19" name="object 119"/>
          <p:cNvSpPr txBox="1"/>
          <p:nvPr/>
        </p:nvSpPr>
        <p:spPr>
          <a:xfrm>
            <a:off x="6364114" y="3072878"/>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20" name="object 120"/>
          <p:cNvGrpSpPr/>
          <p:nvPr/>
        </p:nvGrpSpPr>
        <p:grpSpPr>
          <a:xfrm>
            <a:off x="1668703" y="1882734"/>
            <a:ext cx="6783493" cy="3275753"/>
            <a:chOff x="2856166" y="1624838"/>
            <a:chExt cx="5087620" cy="2456815"/>
          </a:xfrm>
        </p:grpSpPr>
        <p:sp>
          <p:nvSpPr>
            <p:cNvPr id="121" name="object 121"/>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22" name="object 122"/>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23" name="object 123"/>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24" name="object 124"/>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25" name="object 125"/>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6" name="object 126"/>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27" name="object 127"/>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8" name="object 128"/>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29" name="object 129"/>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30" name="object 130"/>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1" name="object 131"/>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2" name="object 132"/>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33" name="object 133"/>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34" name="object 134"/>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5" name="object 135"/>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36" name="object 136"/>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7" name="object 137"/>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8" name="object 138"/>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39" name="object 139"/>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40" name="object 140"/>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41" name="object 141"/>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42" name="object 142"/>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43" name="object 143"/>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44" name="object 144"/>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45" name="object 145"/>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46" name="object 146"/>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47" name="object 147"/>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48" name="object 148"/>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49" name="object 149"/>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50" name="object 150"/>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51" name="object 151"/>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52" name="object 152"/>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53" name="object 153"/>
          <p:cNvSpPr txBox="1"/>
          <p:nvPr/>
        </p:nvSpPr>
        <p:spPr>
          <a:xfrm>
            <a:off x="9279818" y="3145741"/>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54" name="object 154"/>
          <p:cNvSpPr txBox="1"/>
          <p:nvPr/>
        </p:nvSpPr>
        <p:spPr>
          <a:xfrm>
            <a:off x="1704867" y="265876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55" name="object 155"/>
          <p:cNvSpPr txBox="1"/>
          <p:nvPr/>
        </p:nvSpPr>
        <p:spPr>
          <a:xfrm>
            <a:off x="1694187" y="292087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56" name="object 156"/>
          <p:cNvGrpSpPr/>
          <p:nvPr/>
        </p:nvGrpSpPr>
        <p:grpSpPr>
          <a:xfrm>
            <a:off x="1209471" y="1193800"/>
            <a:ext cx="8379460" cy="3941233"/>
            <a:chOff x="2511742" y="1108138"/>
            <a:chExt cx="6284595" cy="2955925"/>
          </a:xfrm>
        </p:grpSpPr>
        <p:sp>
          <p:nvSpPr>
            <p:cNvPr id="157" name="object 157"/>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58" name="object 158"/>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59" name="object 159"/>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60" name="object 160"/>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61" name="object 161"/>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2" name="object 162"/>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63" name="object 163"/>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4" name="object 164"/>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65" name="object 165"/>
            <p:cNvSpPr/>
            <p:nvPr/>
          </p:nvSpPr>
          <p:spPr>
            <a:xfrm>
              <a:off x="4264913" y="1197101"/>
              <a:ext cx="4305300" cy="5080"/>
            </a:xfrm>
            <a:custGeom>
              <a:avLst/>
              <a:gdLst/>
              <a:ahLst/>
              <a:cxnLst/>
              <a:rect l="l" t="t" r="r" b="b"/>
              <a:pathLst>
                <a:path w="4305300" h="5080">
                  <a:moveTo>
                    <a:pt x="4305300" y="0"/>
                  </a:moveTo>
                  <a:lnTo>
                    <a:pt x="0" y="4572"/>
                  </a:lnTo>
                </a:path>
              </a:pathLst>
            </a:custGeom>
            <a:ln w="28575">
              <a:solidFill>
                <a:srgbClr val="000000"/>
              </a:solidFill>
            </a:ln>
          </p:spPr>
          <p:txBody>
            <a:bodyPr wrap="square" lIns="0" tIns="0" rIns="0" bIns="0" rtlCol="0"/>
            <a:lstStyle/>
            <a:p>
              <a:endParaRPr sz="2400"/>
            </a:p>
          </p:txBody>
        </p:sp>
        <p:sp>
          <p:nvSpPr>
            <p:cNvPr id="166" name="object 166"/>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67" name="object 167"/>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68" name="object 168"/>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69" name="object 169"/>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70" name="object 170"/>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sp>
          <p:nvSpPr>
            <p:cNvPr id="171" name="object 171"/>
            <p:cNvSpPr/>
            <p:nvPr/>
          </p:nvSpPr>
          <p:spPr>
            <a:xfrm>
              <a:off x="8580882" y="1966201"/>
              <a:ext cx="143510" cy="5715"/>
            </a:xfrm>
            <a:custGeom>
              <a:avLst/>
              <a:gdLst/>
              <a:ahLst/>
              <a:cxnLst/>
              <a:rect l="l" t="t" r="r" b="b"/>
              <a:pathLst>
                <a:path w="143509" h="5714">
                  <a:moveTo>
                    <a:pt x="-14287" y="2546"/>
                  </a:moveTo>
                  <a:lnTo>
                    <a:pt x="157784" y="2546"/>
                  </a:lnTo>
                </a:path>
              </a:pathLst>
            </a:custGeom>
            <a:ln w="33667">
              <a:solidFill>
                <a:srgbClr val="000000"/>
              </a:solidFill>
            </a:ln>
          </p:spPr>
          <p:txBody>
            <a:bodyPr wrap="square" lIns="0" tIns="0" rIns="0" bIns="0" rtlCol="0"/>
            <a:lstStyle/>
            <a:p>
              <a:endParaRPr sz="2400"/>
            </a:p>
          </p:txBody>
        </p:sp>
        <p:sp>
          <p:nvSpPr>
            <p:cNvPr id="172" name="object 172"/>
            <p:cNvSpPr/>
            <p:nvPr/>
          </p:nvSpPr>
          <p:spPr>
            <a:xfrm>
              <a:off x="8708566" y="1923877"/>
              <a:ext cx="87630" cy="85725"/>
            </a:xfrm>
            <a:custGeom>
              <a:avLst/>
              <a:gdLst/>
              <a:ahLst/>
              <a:cxnLst/>
              <a:rect l="l" t="t" r="r" b="b"/>
              <a:pathLst>
                <a:path w="87629" h="85725">
                  <a:moveTo>
                    <a:pt x="0" y="0"/>
                  </a:moveTo>
                  <a:lnTo>
                    <a:pt x="3048" y="85674"/>
                  </a:lnTo>
                  <a:lnTo>
                    <a:pt x="87198" y="39801"/>
                  </a:lnTo>
                  <a:lnTo>
                    <a:pt x="0" y="0"/>
                  </a:lnTo>
                  <a:close/>
                </a:path>
              </a:pathLst>
            </a:custGeom>
            <a:solidFill>
              <a:srgbClr val="000000"/>
            </a:solidFill>
          </p:spPr>
          <p:txBody>
            <a:bodyPr wrap="square" lIns="0" tIns="0" rIns="0" bIns="0" rtlCol="0"/>
            <a:lstStyle/>
            <a:p>
              <a:endParaRPr sz="2400"/>
            </a:p>
          </p:txBody>
        </p:sp>
        <p:sp>
          <p:nvSpPr>
            <p:cNvPr id="173" name="object 173"/>
            <p:cNvSpPr/>
            <p:nvPr/>
          </p:nvSpPr>
          <p:spPr>
            <a:xfrm>
              <a:off x="8568689" y="1210817"/>
              <a:ext cx="1905" cy="749935"/>
            </a:xfrm>
            <a:custGeom>
              <a:avLst/>
              <a:gdLst/>
              <a:ahLst/>
              <a:cxnLst/>
              <a:rect l="l" t="t" r="r" b="b"/>
              <a:pathLst>
                <a:path w="1904" h="749935">
                  <a:moveTo>
                    <a:pt x="0" y="0"/>
                  </a:moveTo>
                  <a:lnTo>
                    <a:pt x="1524" y="749808"/>
                  </a:lnTo>
                </a:path>
              </a:pathLst>
            </a:custGeom>
            <a:ln w="28575">
              <a:solidFill>
                <a:srgbClr val="000000"/>
              </a:solidFill>
            </a:ln>
          </p:spPr>
          <p:txBody>
            <a:bodyPr wrap="square" lIns="0" tIns="0" rIns="0" bIns="0" rtlCol="0"/>
            <a:lstStyle/>
            <a:p>
              <a:endParaRPr sz="2400"/>
            </a:p>
          </p:txBody>
        </p:sp>
      </p:grpSp>
      <p:sp>
        <p:nvSpPr>
          <p:cNvPr id="174" name="object 174"/>
          <p:cNvSpPr txBox="1"/>
          <p:nvPr/>
        </p:nvSpPr>
        <p:spPr>
          <a:xfrm>
            <a:off x="2351956" y="2965848"/>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75" name="object 175"/>
          <p:cNvSpPr txBox="1"/>
          <p:nvPr/>
        </p:nvSpPr>
        <p:spPr>
          <a:xfrm>
            <a:off x="9554340" y="220378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2</a:t>
            </a:r>
            <a:endParaRPr sz="1133">
              <a:latin typeface="Calibri"/>
              <a:cs typeface="Calibri"/>
            </a:endParaRPr>
          </a:p>
        </p:txBody>
      </p:sp>
      <p:grpSp>
        <p:nvGrpSpPr>
          <p:cNvPr id="176" name="object 176"/>
          <p:cNvGrpSpPr/>
          <p:nvPr/>
        </p:nvGrpSpPr>
        <p:grpSpPr>
          <a:xfrm>
            <a:off x="1032433" y="1004571"/>
            <a:ext cx="9020387" cy="4269740"/>
            <a:chOff x="2378964" y="966216"/>
            <a:chExt cx="6765290" cy="3202305"/>
          </a:xfrm>
        </p:grpSpPr>
        <p:sp>
          <p:nvSpPr>
            <p:cNvPr id="177" name="object 177"/>
            <p:cNvSpPr/>
            <p:nvPr/>
          </p:nvSpPr>
          <p:spPr>
            <a:xfrm>
              <a:off x="2679954" y="1203198"/>
              <a:ext cx="1571625" cy="3175"/>
            </a:xfrm>
            <a:custGeom>
              <a:avLst/>
              <a:gdLst/>
              <a:ahLst/>
              <a:cxnLst/>
              <a:rect l="l" t="t" r="r" b="b"/>
              <a:pathLst>
                <a:path w="1571625" h="3175">
                  <a:moveTo>
                    <a:pt x="1571244" y="3048"/>
                  </a:moveTo>
                  <a:lnTo>
                    <a:pt x="0" y="0"/>
                  </a:lnTo>
                </a:path>
              </a:pathLst>
            </a:custGeom>
            <a:ln w="28575">
              <a:solidFill>
                <a:srgbClr val="000000"/>
              </a:solidFill>
            </a:ln>
          </p:spPr>
          <p:txBody>
            <a:bodyPr wrap="square" lIns="0" tIns="0" rIns="0" bIns="0" rtlCol="0"/>
            <a:lstStyle/>
            <a:p>
              <a:endParaRPr sz="2400"/>
            </a:p>
          </p:txBody>
        </p:sp>
        <p:pic>
          <p:nvPicPr>
            <p:cNvPr id="178" name="object 178"/>
            <p:cNvPicPr/>
            <p:nvPr/>
          </p:nvPicPr>
          <p:blipFill>
            <a:blip r:embed="rId2" cstate="print"/>
            <a:stretch>
              <a:fillRect/>
            </a:stretch>
          </p:blipFill>
          <p:spPr>
            <a:xfrm>
              <a:off x="3285744" y="2339340"/>
              <a:ext cx="352043" cy="210311"/>
            </a:xfrm>
            <a:prstGeom prst="rect">
              <a:avLst/>
            </a:prstGeom>
          </p:spPr>
        </p:pic>
        <p:sp>
          <p:nvSpPr>
            <p:cNvPr id="179" name="object 179"/>
            <p:cNvSpPr/>
            <p:nvPr/>
          </p:nvSpPr>
          <p:spPr>
            <a:xfrm>
              <a:off x="4344162" y="2353818"/>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180" name="object 180"/>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pic>
          <p:nvPicPr>
            <p:cNvPr id="181" name="object 181"/>
            <p:cNvPicPr/>
            <p:nvPr/>
          </p:nvPicPr>
          <p:blipFill>
            <a:blip r:embed="rId3" cstate="print"/>
            <a:stretch>
              <a:fillRect/>
            </a:stretch>
          </p:blipFill>
          <p:spPr>
            <a:xfrm>
              <a:off x="4085844" y="2467355"/>
              <a:ext cx="368807" cy="210311"/>
            </a:xfrm>
            <a:prstGeom prst="rect">
              <a:avLst/>
            </a:prstGeom>
          </p:spPr>
        </p:pic>
        <p:pic>
          <p:nvPicPr>
            <p:cNvPr id="182" name="object 182"/>
            <p:cNvPicPr/>
            <p:nvPr/>
          </p:nvPicPr>
          <p:blipFill>
            <a:blip r:embed="rId4" cstate="print"/>
            <a:stretch>
              <a:fillRect/>
            </a:stretch>
          </p:blipFill>
          <p:spPr>
            <a:xfrm>
              <a:off x="4253484" y="2464308"/>
              <a:ext cx="1068323" cy="210311"/>
            </a:xfrm>
            <a:prstGeom prst="rect">
              <a:avLst/>
            </a:prstGeom>
          </p:spPr>
        </p:pic>
        <p:pic>
          <p:nvPicPr>
            <p:cNvPr id="183" name="object 183"/>
            <p:cNvPicPr/>
            <p:nvPr/>
          </p:nvPicPr>
          <p:blipFill>
            <a:blip r:embed="rId5" cstate="print"/>
            <a:stretch>
              <a:fillRect/>
            </a:stretch>
          </p:blipFill>
          <p:spPr>
            <a:xfrm>
              <a:off x="4267200" y="2238756"/>
              <a:ext cx="1066799" cy="210311"/>
            </a:xfrm>
            <a:prstGeom prst="rect">
              <a:avLst/>
            </a:prstGeom>
          </p:spPr>
        </p:pic>
        <p:pic>
          <p:nvPicPr>
            <p:cNvPr id="184" name="object 184"/>
            <p:cNvPicPr/>
            <p:nvPr/>
          </p:nvPicPr>
          <p:blipFill>
            <a:blip r:embed="rId6" cstate="print"/>
            <a:stretch>
              <a:fillRect/>
            </a:stretch>
          </p:blipFill>
          <p:spPr>
            <a:xfrm>
              <a:off x="4273296" y="2647188"/>
              <a:ext cx="1068323" cy="210311"/>
            </a:xfrm>
            <a:prstGeom prst="rect">
              <a:avLst/>
            </a:prstGeom>
          </p:spPr>
        </p:pic>
        <p:pic>
          <p:nvPicPr>
            <p:cNvPr id="185" name="object 185"/>
            <p:cNvPicPr/>
            <p:nvPr/>
          </p:nvPicPr>
          <p:blipFill>
            <a:blip r:embed="rId7" cstate="print"/>
            <a:stretch>
              <a:fillRect/>
            </a:stretch>
          </p:blipFill>
          <p:spPr>
            <a:xfrm>
              <a:off x="4241292" y="2266188"/>
              <a:ext cx="210311" cy="1859279"/>
            </a:xfrm>
            <a:prstGeom prst="rect">
              <a:avLst/>
            </a:prstGeom>
          </p:spPr>
        </p:pic>
        <p:pic>
          <p:nvPicPr>
            <p:cNvPr id="186" name="object 186"/>
            <p:cNvPicPr/>
            <p:nvPr/>
          </p:nvPicPr>
          <p:blipFill>
            <a:blip r:embed="rId8" cstate="print"/>
            <a:stretch>
              <a:fillRect/>
            </a:stretch>
          </p:blipFill>
          <p:spPr>
            <a:xfrm>
              <a:off x="4261104" y="3480816"/>
              <a:ext cx="571499" cy="210311"/>
            </a:xfrm>
            <a:prstGeom prst="rect">
              <a:avLst/>
            </a:prstGeom>
          </p:spPr>
        </p:pic>
        <p:pic>
          <p:nvPicPr>
            <p:cNvPr id="187" name="object 187"/>
            <p:cNvPicPr/>
            <p:nvPr/>
          </p:nvPicPr>
          <p:blipFill>
            <a:blip r:embed="rId9" cstate="print"/>
            <a:stretch>
              <a:fillRect/>
            </a:stretch>
          </p:blipFill>
          <p:spPr>
            <a:xfrm>
              <a:off x="4890516" y="3767327"/>
              <a:ext cx="210311" cy="365759"/>
            </a:xfrm>
            <a:prstGeom prst="rect">
              <a:avLst/>
            </a:prstGeom>
          </p:spPr>
        </p:pic>
        <p:pic>
          <p:nvPicPr>
            <p:cNvPr id="188" name="object 188"/>
            <p:cNvPicPr/>
            <p:nvPr/>
          </p:nvPicPr>
          <p:blipFill>
            <a:blip r:embed="rId10" cstate="print"/>
            <a:stretch>
              <a:fillRect/>
            </a:stretch>
          </p:blipFill>
          <p:spPr>
            <a:xfrm>
              <a:off x="5366004" y="3144011"/>
              <a:ext cx="210311" cy="996695"/>
            </a:xfrm>
            <a:prstGeom prst="rect">
              <a:avLst/>
            </a:prstGeom>
          </p:spPr>
        </p:pic>
        <p:sp>
          <p:nvSpPr>
            <p:cNvPr id="189" name="object 189"/>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190" name="object 190"/>
            <p:cNvSpPr/>
            <p:nvPr/>
          </p:nvSpPr>
          <p:spPr>
            <a:xfrm>
              <a:off x="7109195" y="3213354"/>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pic>
          <p:nvPicPr>
            <p:cNvPr id="191" name="object 191"/>
            <p:cNvPicPr/>
            <p:nvPr/>
          </p:nvPicPr>
          <p:blipFill>
            <a:blip r:embed="rId11" cstate="print"/>
            <a:stretch>
              <a:fillRect/>
            </a:stretch>
          </p:blipFill>
          <p:spPr>
            <a:xfrm>
              <a:off x="7019544" y="2578608"/>
              <a:ext cx="420622" cy="1589531"/>
            </a:xfrm>
            <a:prstGeom prst="rect">
              <a:avLst/>
            </a:prstGeom>
          </p:spPr>
        </p:pic>
        <p:pic>
          <p:nvPicPr>
            <p:cNvPr id="192" name="object 192"/>
            <p:cNvPicPr/>
            <p:nvPr/>
          </p:nvPicPr>
          <p:blipFill>
            <a:blip r:embed="rId12" cstate="print"/>
            <a:stretch>
              <a:fillRect/>
            </a:stretch>
          </p:blipFill>
          <p:spPr>
            <a:xfrm>
              <a:off x="5193792" y="3029724"/>
              <a:ext cx="1950719" cy="670547"/>
            </a:xfrm>
            <a:prstGeom prst="rect">
              <a:avLst/>
            </a:prstGeom>
          </p:spPr>
        </p:pic>
        <p:pic>
          <p:nvPicPr>
            <p:cNvPr id="193" name="object 193"/>
            <p:cNvPicPr/>
            <p:nvPr/>
          </p:nvPicPr>
          <p:blipFill>
            <a:blip r:embed="rId13" cstate="print"/>
            <a:stretch>
              <a:fillRect/>
            </a:stretch>
          </p:blipFill>
          <p:spPr>
            <a:xfrm>
              <a:off x="6039611" y="2378963"/>
              <a:ext cx="451103" cy="286511"/>
            </a:xfrm>
            <a:prstGeom prst="rect">
              <a:avLst/>
            </a:prstGeom>
          </p:spPr>
        </p:pic>
        <p:pic>
          <p:nvPicPr>
            <p:cNvPr id="194" name="object 194"/>
            <p:cNvPicPr/>
            <p:nvPr/>
          </p:nvPicPr>
          <p:blipFill>
            <a:blip r:embed="rId14" cstate="print"/>
            <a:stretch>
              <a:fillRect/>
            </a:stretch>
          </p:blipFill>
          <p:spPr>
            <a:xfrm>
              <a:off x="6039611" y="2744723"/>
              <a:ext cx="451103" cy="286511"/>
            </a:xfrm>
            <a:prstGeom prst="rect">
              <a:avLst/>
            </a:prstGeom>
          </p:spPr>
        </p:pic>
        <p:pic>
          <p:nvPicPr>
            <p:cNvPr id="195" name="object 195"/>
            <p:cNvPicPr/>
            <p:nvPr/>
          </p:nvPicPr>
          <p:blipFill>
            <a:blip r:embed="rId15" cstate="print"/>
            <a:stretch>
              <a:fillRect/>
            </a:stretch>
          </p:blipFill>
          <p:spPr>
            <a:xfrm>
              <a:off x="6082284" y="1982724"/>
              <a:ext cx="1097279" cy="772667"/>
            </a:xfrm>
            <a:prstGeom prst="rect">
              <a:avLst/>
            </a:prstGeom>
          </p:spPr>
        </p:pic>
        <p:pic>
          <p:nvPicPr>
            <p:cNvPr id="196" name="object 196"/>
            <p:cNvPicPr/>
            <p:nvPr/>
          </p:nvPicPr>
          <p:blipFill>
            <a:blip r:embed="rId16" cstate="print"/>
            <a:stretch>
              <a:fillRect/>
            </a:stretch>
          </p:blipFill>
          <p:spPr>
            <a:xfrm>
              <a:off x="6937248" y="2859023"/>
              <a:ext cx="534923" cy="409955"/>
            </a:xfrm>
            <a:prstGeom prst="rect">
              <a:avLst/>
            </a:prstGeom>
          </p:spPr>
        </p:pic>
        <p:pic>
          <p:nvPicPr>
            <p:cNvPr id="197" name="object 197"/>
            <p:cNvPicPr/>
            <p:nvPr/>
          </p:nvPicPr>
          <p:blipFill>
            <a:blip r:embed="rId17" cstate="print"/>
            <a:stretch>
              <a:fillRect/>
            </a:stretch>
          </p:blipFill>
          <p:spPr>
            <a:xfrm>
              <a:off x="6929628" y="2375916"/>
              <a:ext cx="537971" cy="371855"/>
            </a:xfrm>
            <a:prstGeom prst="rect">
              <a:avLst/>
            </a:prstGeom>
          </p:spPr>
        </p:pic>
        <p:pic>
          <p:nvPicPr>
            <p:cNvPr id="198" name="object 198"/>
            <p:cNvPicPr/>
            <p:nvPr/>
          </p:nvPicPr>
          <p:blipFill>
            <a:blip r:embed="rId18" cstate="print"/>
            <a:stretch>
              <a:fillRect/>
            </a:stretch>
          </p:blipFill>
          <p:spPr>
            <a:xfrm>
              <a:off x="2378964" y="966216"/>
              <a:ext cx="5590031" cy="1937003"/>
            </a:xfrm>
            <a:prstGeom prst="rect">
              <a:avLst/>
            </a:prstGeom>
          </p:spPr>
        </p:pic>
        <p:pic>
          <p:nvPicPr>
            <p:cNvPr id="199" name="object 199"/>
            <p:cNvPicPr/>
            <p:nvPr/>
          </p:nvPicPr>
          <p:blipFill>
            <a:blip r:embed="rId19" cstate="print"/>
            <a:stretch>
              <a:fillRect/>
            </a:stretch>
          </p:blipFill>
          <p:spPr>
            <a:xfrm>
              <a:off x="4160520" y="1069848"/>
              <a:ext cx="4703063" cy="1028699"/>
            </a:xfrm>
            <a:prstGeom prst="rect">
              <a:avLst/>
            </a:prstGeom>
          </p:spPr>
        </p:pic>
        <p:pic>
          <p:nvPicPr>
            <p:cNvPr id="200" name="object 200"/>
            <p:cNvPicPr/>
            <p:nvPr/>
          </p:nvPicPr>
          <p:blipFill>
            <a:blip r:embed="rId20" cstate="print"/>
            <a:stretch>
              <a:fillRect/>
            </a:stretch>
          </p:blipFill>
          <p:spPr>
            <a:xfrm>
              <a:off x="8054340" y="3291839"/>
              <a:ext cx="210311" cy="862583"/>
            </a:xfrm>
            <a:prstGeom prst="rect">
              <a:avLst/>
            </a:prstGeom>
          </p:spPr>
        </p:pic>
        <p:pic>
          <p:nvPicPr>
            <p:cNvPr id="201" name="object 201"/>
            <p:cNvPicPr/>
            <p:nvPr/>
          </p:nvPicPr>
          <p:blipFill>
            <a:blip r:embed="rId21" cstate="print"/>
            <a:stretch>
              <a:fillRect/>
            </a:stretch>
          </p:blipFill>
          <p:spPr>
            <a:xfrm>
              <a:off x="2859024" y="2482596"/>
              <a:ext cx="210311" cy="1656587"/>
            </a:xfrm>
            <a:prstGeom prst="rect">
              <a:avLst/>
            </a:prstGeom>
          </p:spPr>
        </p:pic>
        <p:pic>
          <p:nvPicPr>
            <p:cNvPr id="202" name="object 202"/>
            <p:cNvPicPr/>
            <p:nvPr/>
          </p:nvPicPr>
          <p:blipFill>
            <a:blip r:embed="rId22" cstate="print"/>
            <a:stretch>
              <a:fillRect/>
            </a:stretch>
          </p:blipFill>
          <p:spPr>
            <a:xfrm>
              <a:off x="4453128" y="1149096"/>
              <a:ext cx="4690871" cy="1181099"/>
            </a:xfrm>
            <a:prstGeom prst="rect">
              <a:avLst/>
            </a:prstGeom>
          </p:spPr>
        </p:pic>
        <p:pic>
          <p:nvPicPr>
            <p:cNvPr id="203" name="object 203"/>
            <p:cNvPicPr/>
            <p:nvPr/>
          </p:nvPicPr>
          <p:blipFill>
            <a:blip r:embed="rId23" cstate="print"/>
            <a:stretch>
              <a:fillRect/>
            </a:stretch>
          </p:blipFill>
          <p:spPr>
            <a:xfrm>
              <a:off x="2959608" y="2266188"/>
              <a:ext cx="298703" cy="210311"/>
            </a:xfrm>
            <a:prstGeom prst="rect">
              <a:avLst/>
            </a:prstGeom>
          </p:spPr>
        </p:pic>
        <p:pic>
          <p:nvPicPr>
            <p:cNvPr id="204" name="object 204"/>
            <p:cNvPicPr/>
            <p:nvPr/>
          </p:nvPicPr>
          <p:blipFill>
            <a:blip r:embed="rId24" cstate="print"/>
            <a:stretch>
              <a:fillRect/>
            </a:stretch>
          </p:blipFill>
          <p:spPr>
            <a:xfrm>
              <a:off x="2732532" y="2223516"/>
              <a:ext cx="464819" cy="411479"/>
            </a:xfrm>
            <a:prstGeom prst="rect">
              <a:avLst/>
            </a:prstGeom>
          </p:spPr>
        </p:pic>
        <p:pic>
          <p:nvPicPr>
            <p:cNvPr id="205" name="object 205"/>
            <p:cNvPicPr/>
            <p:nvPr/>
          </p:nvPicPr>
          <p:blipFill>
            <a:blip r:embed="rId25" cstate="print"/>
            <a:stretch>
              <a:fillRect/>
            </a:stretch>
          </p:blipFill>
          <p:spPr>
            <a:xfrm>
              <a:off x="3281172" y="1103376"/>
              <a:ext cx="1130807" cy="1426463"/>
            </a:xfrm>
            <a:prstGeom prst="rect">
              <a:avLst/>
            </a:prstGeom>
          </p:spPr>
        </p:pic>
        <p:pic>
          <p:nvPicPr>
            <p:cNvPr id="206" name="object 206"/>
            <p:cNvPicPr/>
            <p:nvPr/>
          </p:nvPicPr>
          <p:blipFill>
            <a:blip r:embed="rId26" cstate="print"/>
            <a:stretch>
              <a:fillRect/>
            </a:stretch>
          </p:blipFill>
          <p:spPr>
            <a:xfrm>
              <a:off x="7046976" y="3128772"/>
              <a:ext cx="210311" cy="1011935"/>
            </a:xfrm>
            <a:prstGeom prst="rect">
              <a:avLst/>
            </a:prstGeom>
          </p:spPr>
        </p:pic>
        <p:pic>
          <p:nvPicPr>
            <p:cNvPr id="207" name="object 207"/>
            <p:cNvPicPr/>
            <p:nvPr/>
          </p:nvPicPr>
          <p:blipFill>
            <a:blip r:embed="rId27" cstate="print"/>
            <a:stretch>
              <a:fillRect/>
            </a:stretch>
          </p:blipFill>
          <p:spPr>
            <a:xfrm>
              <a:off x="8753855" y="2441448"/>
              <a:ext cx="210310" cy="1702307"/>
            </a:xfrm>
            <a:prstGeom prst="rect">
              <a:avLst/>
            </a:prstGeom>
          </p:spPr>
        </p:pic>
      </p:grpSp>
      <p:sp>
        <p:nvSpPr>
          <p:cNvPr id="208" name="object 208"/>
          <p:cNvSpPr txBox="1"/>
          <p:nvPr/>
        </p:nvSpPr>
        <p:spPr>
          <a:xfrm>
            <a:off x="6737500" y="5181179"/>
            <a:ext cx="1618827" cy="234252"/>
          </a:xfrm>
          <a:prstGeom prst="rect">
            <a:avLst/>
          </a:prstGeom>
        </p:spPr>
        <p:txBody>
          <a:bodyPr vert="horz" wrap="square" lIns="0" tIns="18627" rIns="0" bIns="0" rtlCol="0">
            <a:spAutoFit/>
          </a:bodyPr>
          <a:lstStyle/>
          <a:p>
            <a:pPr marL="16933">
              <a:spcBef>
                <a:spcPts val="147"/>
              </a:spcBef>
            </a:pPr>
            <a:r>
              <a:rPr sz="2100" b="1" spc="-9" baseline="2645" dirty="0">
                <a:latin typeface="Calibri"/>
                <a:cs typeface="Calibri"/>
              </a:rPr>
              <a:t>BrLT</a:t>
            </a:r>
            <a:r>
              <a:rPr sz="2100" b="1" spc="160" baseline="2645" dirty="0">
                <a:latin typeface="Calibri"/>
                <a:cs typeface="Calibri"/>
              </a:rPr>
              <a:t> </a:t>
            </a:r>
            <a:r>
              <a:rPr sz="2000" b="1" spc="-9" baseline="16666" dirty="0">
                <a:latin typeface="Calibri"/>
                <a:cs typeface="Calibri"/>
              </a:rPr>
              <a:t>Bsel</a:t>
            </a:r>
            <a:r>
              <a:rPr sz="2000" b="1" spc="279" baseline="16666" dirty="0">
                <a:latin typeface="Calibri"/>
                <a:cs typeface="Calibri"/>
              </a:rPr>
              <a:t> </a:t>
            </a:r>
            <a:r>
              <a:rPr sz="2000" b="1" spc="-9" baseline="16666" dirty="0">
                <a:latin typeface="Calibri"/>
                <a:cs typeface="Calibri"/>
              </a:rPr>
              <a:t>Asel</a:t>
            </a:r>
            <a:r>
              <a:rPr sz="2000" b="1" spc="269" baseline="16666" dirty="0">
                <a:latin typeface="Calibri"/>
                <a:cs typeface="Calibri"/>
              </a:rPr>
              <a:t> </a:t>
            </a:r>
            <a:r>
              <a:rPr sz="1333" b="1" spc="-13" dirty="0">
                <a:latin typeface="Calibri"/>
                <a:cs typeface="Calibri"/>
              </a:rPr>
              <a:t>ALUSel</a:t>
            </a:r>
            <a:endParaRPr sz="1333">
              <a:latin typeface="Calibri"/>
              <a:cs typeface="Calibri"/>
            </a:endParaRPr>
          </a:p>
        </p:txBody>
      </p:sp>
      <p:sp>
        <p:nvSpPr>
          <p:cNvPr id="209" name="object 209"/>
          <p:cNvSpPr txBox="1"/>
          <p:nvPr/>
        </p:nvSpPr>
        <p:spPr>
          <a:xfrm>
            <a:off x="1400993" y="5206168"/>
            <a:ext cx="567267" cy="418128"/>
          </a:xfrm>
          <a:prstGeom prst="rect">
            <a:avLst/>
          </a:prstGeom>
        </p:spPr>
        <p:txBody>
          <a:bodyPr vert="horz" wrap="square" lIns="0" tIns="0" rIns="0" bIns="0" rtlCol="0">
            <a:spAutoFit/>
          </a:bodyPr>
          <a:lstStyle/>
          <a:p>
            <a:pPr marL="16933">
              <a:lnSpc>
                <a:spcPts val="1533"/>
              </a:lnSpc>
            </a:pPr>
            <a:r>
              <a:rPr sz="1467" b="1" spc="-7" dirty="0">
                <a:latin typeface="Calibri"/>
                <a:cs typeface="Calibri"/>
              </a:rPr>
              <a:t>PCSel</a:t>
            </a:r>
            <a:endParaRPr sz="1467">
              <a:latin typeface="Calibri"/>
              <a:cs typeface="Calibri"/>
            </a:endParaRPr>
          </a:p>
          <a:p>
            <a:pPr marL="16933"/>
            <a:r>
              <a:rPr sz="1467" b="1" dirty="0">
                <a:latin typeface="Calibri"/>
                <a:cs typeface="Calibri"/>
              </a:rPr>
              <a:t>=t</a:t>
            </a:r>
            <a:r>
              <a:rPr sz="1467" b="1" spc="-7" dirty="0">
                <a:latin typeface="Calibri"/>
                <a:cs typeface="Calibri"/>
              </a:rPr>
              <a:t>ake</a:t>
            </a:r>
            <a:r>
              <a:rPr sz="1467" b="1" dirty="0">
                <a:latin typeface="Calibri"/>
                <a:cs typeface="Calibri"/>
              </a:rPr>
              <a:t>n</a:t>
            </a:r>
            <a:endParaRPr sz="1467">
              <a:latin typeface="Calibri"/>
              <a:cs typeface="Calibri"/>
            </a:endParaRPr>
          </a:p>
        </p:txBody>
      </p:sp>
      <p:sp>
        <p:nvSpPr>
          <p:cNvPr id="210" name="object 210"/>
          <p:cNvSpPr txBox="1"/>
          <p:nvPr/>
        </p:nvSpPr>
        <p:spPr>
          <a:xfrm>
            <a:off x="6171012" y="5199787"/>
            <a:ext cx="408093" cy="192360"/>
          </a:xfrm>
          <a:prstGeom prst="rect">
            <a:avLst/>
          </a:prstGeom>
        </p:spPr>
        <p:txBody>
          <a:bodyPr vert="horz" wrap="square" lIns="0" tIns="0" rIns="0" bIns="0" rtlCol="0">
            <a:spAutoFit/>
          </a:bodyPr>
          <a:lstStyle/>
          <a:p>
            <a:pPr marL="16933">
              <a:lnSpc>
                <a:spcPts val="1467"/>
              </a:lnSpc>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211" name="object 211"/>
          <p:cNvSpPr txBox="1"/>
          <p:nvPr/>
        </p:nvSpPr>
        <p:spPr>
          <a:xfrm>
            <a:off x="3282643" y="5236502"/>
            <a:ext cx="708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212" name="object 212"/>
          <p:cNvSpPr txBox="1"/>
          <p:nvPr/>
        </p:nvSpPr>
        <p:spPr>
          <a:xfrm>
            <a:off x="4914858" y="5234746"/>
            <a:ext cx="618912" cy="384657"/>
          </a:xfrm>
          <a:prstGeom prst="rect">
            <a:avLst/>
          </a:prstGeom>
        </p:spPr>
        <p:txBody>
          <a:bodyPr vert="horz" wrap="square" lIns="0" tIns="0" rIns="0" bIns="0" rtlCol="0">
            <a:spAutoFit/>
          </a:bodyPr>
          <a:lstStyle/>
          <a:p>
            <a:pPr algn="ctr">
              <a:lnSpc>
                <a:spcPts val="1393"/>
              </a:lnSpc>
            </a:pPr>
            <a:r>
              <a:rPr sz="1333" b="1" spc="-13" dirty="0">
                <a:latin typeface="Calibri"/>
                <a:cs typeface="Calibri"/>
              </a:rPr>
              <a:t>RegWEn</a:t>
            </a:r>
            <a:endParaRPr sz="1333">
              <a:latin typeface="Calibri"/>
              <a:cs typeface="Calibri"/>
            </a:endParaRPr>
          </a:p>
          <a:p>
            <a:pPr marL="1693" algn="ctr"/>
            <a:r>
              <a:rPr sz="1333" b="1" spc="-13" dirty="0">
                <a:latin typeface="Calibri"/>
                <a:cs typeface="Calibri"/>
              </a:rPr>
              <a:t>=1</a:t>
            </a:r>
            <a:endParaRPr sz="1333">
              <a:latin typeface="Calibri"/>
              <a:cs typeface="Calibri"/>
            </a:endParaRPr>
          </a:p>
        </p:txBody>
      </p:sp>
      <p:sp>
        <p:nvSpPr>
          <p:cNvPr id="213" name="object 213"/>
          <p:cNvSpPr txBox="1"/>
          <p:nvPr/>
        </p:nvSpPr>
        <p:spPr>
          <a:xfrm>
            <a:off x="9414468" y="5232508"/>
            <a:ext cx="488527"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WBSel</a:t>
            </a:r>
            <a:endParaRPr sz="1333">
              <a:latin typeface="Calibri"/>
              <a:cs typeface="Calibri"/>
            </a:endParaRPr>
          </a:p>
          <a:p>
            <a:pPr marL="5927" algn="ctr"/>
            <a:r>
              <a:rPr sz="1333" b="1" spc="-13" dirty="0">
                <a:latin typeface="Calibri"/>
                <a:cs typeface="Calibri"/>
              </a:rPr>
              <a:t>=2</a:t>
            </a:r>
            <a:endParaRPr sz="1333">
              <a:latin typeface="Calibri"/>
              <a:cs typeface="Calibri"/>
            </a:endParaRPr>
          </a:p>
        </p:txBody>
      </p:sp>
      <p:sp>
        <p:nvSpPr>
          <p:cNvPr id="214" name="object 214"/>
          <p:cNvSpPr txBox="1"/>
          <p:nvPr/>
        </p:nvSpPr>
        <p:spPr>
          <a:xfrm>
            <a:off x="4199302" y="5249508"/>
            <a:ext cx="56134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ImmSel</a:t>
            </a:r>
            <a:endParaRPr sz="1333">
              <a:latin typeface="Calibri"/>
              <a:cs typeface="Calibri"/>
            </a:endParaRPr>
          </a:p>
          <a:p>
            <a:pPr marL="2540" algn="ctr"/>
            <a:r>
              <a:rPr sz="1333" b="1" spc="-13" dirty="0">
                <a:latin typeface="Calibri"/>
                <a:cs typeface="Calibri"/>
              </a:rPr>
              <a:t>=I</a:t>
            </a:r>
            <a:endParaRPr sz="1333">
              <a:latin typeface="Calibri"/>
              <a:cs typeface="Calibri"/>
            </a:endParaRPr>
          </a:p>
        </p:txBody>
      </p:sp>
      <p:sp>
        <p:nvSpPr>
          <p:cNvPr id="215" name="object 215"/>
          <p:cNvSpPr txBox="1"/>
          <p:nvPr/>
        </p:nvSpPr>
        <p:spPr>
          <a:xfrm>
            <a:off x="8602028" y="5246792"/>
            <a:ext cx="65532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MemRW</a:t>
            </a:r>
            <a:endParaRPr sz="1333">
              <a:latin typeface="Calibri"/>
              <a:cs typeface="Calibri"/>
            </a:endParaRPr>
          </a:p>
          <a:p>
            <a:pPr algn="ctr">
              <a:lnSpc>
                <a:spcPct val="100000"/>
              </a:lnSpc>
            </a:pPr>
            <a:r>
              <a:rPr sz="1333" b="1" spc="-7" dirty="0">
                <a:latin typeface="Calibri"/>
                <a:cs typeface="Calibri"/>
              </a:rPr>
              <a:t>=Read</a:t>
            </a:r>
            <a:endParaRPr sz="1333">
              <a:latin typeface="Calibri"/>
              <a:cs typeface="Calibri"/>
            </a:endParaRPr>
          </a:p>
        </p:txBody>
      </p:sp>
      <p:sp>
        <p:nvSpPr>
          <p:cNvPr id="216" name="object 216"/>
          <p:cNvSpPr txBox="1"/>
          <p:nvPr/>
        </p:nvSpPr>
        <p:spPr>
          <a:xfrm>
            <a:off x="7161503" y="5390562"/>
            <a:ext cx="20235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=1</a:t>
            </a:r>
            <a:endParaRPr sz="1333">
              <a:latin typeface="Calibri"/>
              <a:cs typeface="Calibri"/>
            </a:endParaRPr>
          </a:p>
        </p:txBody>
      </p:sp>
      <p:sp>
        <p:nvSpPr>
          <p:cNvPr id="217" name="object 217"/>
          <p:cNvSpPr txBox="1"/>
          <p:nvPr/>
        </p:nvSpPr>
        <p:spPr>
          <a:xfrm>
            <a:off x="7541617" y="5384410"/>
            <a:ext cx="20235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=0</a:t>
            </a:r>
            <a:endParaRPr sz="1333">
              <a:latin typeface="Calibri"/>
              <a:cs typeface="Calibri"/>
            </a:endParaRPr>
          </a:p>
        </p:txBody>
      </p:sp>
      <p:sp>
        <p:nvSpPr>
          <p:cNvPr id="218" name="object 218"/>
          <p:cNvSpPr txBox="1"/>
          <p:nvPr/>
        </p:nvSpPr>
        <p:spPr>
          <a:xfrm>
            <a:off x="6268466" y="5413114"/>
            <a:ext cx="756920" cy="489022"/>
          </a:xfrm>
          <a:prstGeom prst="rect">
            <a:avLst/>
          </a:prstGeom>
        </p:spPr>
        <p:txBody>
          <a:bodyPr vert="horz" wrap="square" lIns="0" tIns="57573" rIns="0" bIns="0" rtlCol="0">
            <a:spAutoFit/>
          </a:bodyPr>
          <a:lstStyle/>
          <a:p>
            <a:pPr algn="ctr">
              <a:spcBef>
                <a:spcPts val="453"/>
              </a:spcBef>
            </a:pPr>
            <a:r>
              <a:rPr sz="2100" b="1" baseline="26455" dirty="0">
                <a:latin typeface="Calibri"/>
                <a:cs typeface="Calibri"/>
              </a:rPr>
              <a:t>=* </a:t>
            </a:r>
            <a:r>
              <a:rPr sz="1400" b="1" spc="-40" dirty="0">
                <a:latin typeface="Calibri"/>
                <a:cs typeface="Calibri"/>
              </a:rPr>
              <a:t>BrEq</a:t>
            </a:r>
            <a:r>
              <a:rPr sz="2100" b="1" spc="-59" baseline="21164" dirty="0">
                <a:latin typeface="Calibri"/>
                <a:cs typeface="Calibri"/>
              </a:rPr>
              <a:t>=*</a:t>
            </a:r>
            <a:endParaRPr sz="2100" baseline="21164">
              <a:latin typeface="Calibri"/>
              <a:cs typeface="Calibri"/>
            </a:endParaRPr>
          </a:p>
          <a:p>
            <a:pPr marL="75351" algn="ctr"/>
            <a:r>
              <a:rPr sz="1400" b="1" dirty="0">
                <a:latin typeface="Calibri"/>
                <a:cs typeface="Calibri"/>
              </a:rPr>
              <a:t>=*</a:t>
            </a:r>
            <a:endParaRPr sz="1400">
              <a:latin typeface="Calibri"/>
              <a:cs typeface="Calibri"/>
            </a:endParaRPr>
          </a:p>
        </p:txBody>
      </p:sp>
      <p:sp>
        <p:nvSpPr>
          <p:cNvPr id="219" name="object 219"/>
          <p:cNvSpPr txBox="1"/>
          <p:nvPr/>
        </p:nvSpPr>
        <p:spPr>
          <a:xfrm>
            <a:off x="7896266" y="5437606"/>
            <a:ext cx="40132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220" name="object 220"/>
          <p:cNvSpPr txBox="1"/>
          <p:nvPr/>
        </p:nvSpPr>
        <p:spPr>
          <a:xfrm>
            <a:off x="3460699" y="5631413"/>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222" name="object 222"/>
          <p:cNvSpPr txBox="1"/>
          <p:nvPr/>
        </p:nvSpPr>
        <p:spPr>
          <a:xfrm>
            <a:off x="7126605" y="6594174"/>
            <a:ext cx="103208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47" dirty="0">
                <a:solidFill>
                  <a:srgbClr val="FFC114"/>
                </a:solidFill>
                <a:latin typeface="Trebuchet MS"/>
                <a:cs typeface="Trebuchet MS"/>
              </a:rPr>
              <a:t> </a:t>
            </a:r>
            <a:r>
              <a:rPr sz="1467" b="1" spc="-67" dirty="0">
                <a:latin typeface="Trebuchet MS"/>
                <a:cs typeface="Trebuchet MS"/>
              </a:rPr>
              <a:t>(63)</a:t>
            </a:r>
            <a:endParaRPr sz="1467">
              <a:latin typeface="Trebuchet MS"/>
              <a:cs typeface="Trebuchet MS"/>
            </a:endParaRPr>
          </a:p>
        </p:txBody>
      </p:sp>
      <p:sp>
        <p:nvSpPr>
          <p:cNvPr id="223" name="Date Placeholder 222">
            <a:extLst>
              <a:ext uri="{FF2B5EF4-FFF2-40B4-BE49-F238E27FC236}">
                <a16:creationId xmlns:a16="http://schemas.microsoft.com/office/drawing/2014/main" id="{8B792EFC-A74F-4A9B-A39A-AFCE55B924AF}"/>
              </a:ext>
            </a:extLst>
          </p:cNvPr>
          <p:cNvSpPr>
            <a:spLocks noGrp="1"/>
          </p:cNvSpPr>
          <p:nvPr>
            <p:ph type="dt" sz="half" idx="10"/>
          </p:nvPr>
        </p:nvSpPr>
        <p:spPr/>
        <p:txBody>
          <a:bodyPr/>
          <a:lstStyle/>
          <a:p>
            <a:fld id="{7D317999-0BFA-423E-9574-9AE4661B7767}" type="datetime1">
              <a:rPr lang="en-US" smtClean="0"/>
              <a:t>5/11/2024</a:t>
            </a:fld>
            <a:endParaRPr lang="en-US"/>
          </a:p>
        </p:txBody>
      </p:sp>
      <p:sp>
        <p:nvSpPr>
          <p:cNvPr id="224" name="Slide Number Placeholder 223">
            <a:extLst>
              <a:ext uri="{FF2B5EF4-FFF2-40B4-BE49-F238E27FC236}">
                <a16:creationId xmlns:a16="http://schemas.microsoft.com/office/drawing/2014/main" id="{E1C053BD-BF72-4666-9A88-907A11E51D8B}"/>
              </a:ext>
            </a:extLst>
          </p:cNvPr>
          <p:cNvSpPr>
            <a:spLocks noGrp="1"/>
          </p:cNvSpPr>
          <p:nvPr>
            <p:ph type="sldNum" sz="quarter" idx="12"/>
          </p:nvPr>
        </p:nvSpPr>
        <p:spPr/>
        <p:txBody>
          <a:bodyPr/>
          <a:lstStyle/>
          <a:p>
            <a:fld id="{AB6352F2-FB44-4DA6-821F-C2F4E454E2C0}" type="slidenum">
              <a:rPr lang="en-US" smtClean="0"/>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83329" y="3098801"/>
            <a:ext cx="5762751" cy="1144015"/>
          </a:xfrm>
          <a:prstGeom prst="rect">
            <a:avLst/>
          </a:prstGeom>
        </p:spPr>
      </p:pic>
      <p:sp>
        <p:nvSpPr>
          <p:cNvPr id="3" name="Date Placeholder 2">
            <a:extLst>
              <a:ext uri="{FF2B5EF4-FFF2-40B4-BE49-F238E27FC236}">
                <a16:creationId xmlns:a16="http://schemas.microsoft.com/office/drawing/2014/main" id="{D50D6FE7-2F45-47C8-9859-1ED36C9206B9}"/>
              </a:ext>
            </a:extLst>
          </p:cNvPr>
          <p:cNvSpPr>
            <a:spLocks noGrp="1"/>
          </p:cNvSpPr>
          <p:nvPr>
            <p:ph type="dt" sz="half" idx="10"/>
          </p:nvPr>
        </p:nvSpPr>
        <p:spPr/>
        <p:txBody>
          <a:bodyPr/>
          <a:lstStyle/>
          <a:p>
            <a:fld id="{9DD7B5C5-E36A-4425-9C09-866DF5A70177}" type="datetime1">
              <a:rPr lang="en-US" smtClean="0"/>
              <a:t>5/11/2024</a:t>
            </a:fld>
            <a:endParaRPr lang="en-US"/>
          </a:p>
        </p:txBody>
      </p:sp>
      <p:sp>
        <p:nvSpPr>
          <p:cNvPr id="4" name="Slide Number Placeholder 3">
            <a:extLst>
              <a:ext uri="{FF2B5EF4-FFF2-40B4-BE49-F238E27FC236}">
                <a16:creationId xmlns:a16="http://schemas.microsoft.com/office/drawing/2014/main" id="{1AEDC639-6950-48E6-8F02-B005A369F6C7}"/>
              </a:ext>
            </a:extLst>
          </p:cNvPr>
          <p:cNvSpPr>
            <a:spLocks noGrp="1"/>
          </p:cNvSpPr>
          <p:nvPr>
            <p:ph type="sldNum" sz="quarter" idx="12"/>
          </p:nvPr>
        </p:nvSpPr>
        <p:spPr/>
        <p:txBody>
          <a:bodyPr/>
          <a:lstStyle/>
          <a:p>
            <a:fld id="{AB6352F2-FB44-4DA6-821F-C2F4E454E2C0}" type="slidenum">
              <a:rPr lang="en-US" smtClean="0"/>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2"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3" cstate="print"/>
          <a:stretch>
            <a:fillRect/>
          </a:stretch>
        </p:blipFill>
        <p:spPr>
          <a:xfrm>
            <a:off x="3017519" y="6376089"/>
            <a:ext cx="1262831" cy="388361"/>
          </a:xfrm>
          <a:prstGeom prst="rect">
            <a:avLst/>
          </a:prstGeom>
        </p:spPr>
      </p:pic>
      <p:sp>
        <p:nvSpPr>
          <p:cNvPr id="9" name="object 9"/>
          <p:cNvSpPr txBox="1"/>
          <p:nvPr/>
        </p:nvSpPr>
        <p:spPr>
          <a:xfrm>
            <a:off x="1254999" y="2332636"/>
            <a:ext cx="9993009" cy="3265467"/>
          </a:xfrm>
          <a:prstGeom prst="rect">
            <a:avLst/>
          </a:prstGeom>
        </p:spPr>
        <p:txBody>
          <a:bodyPr vert="horz" wrap="square" lIns="0" tIns="61807" rIns="0" bIns="0" rtlCol="0">
            <a:spAutoFit/>
          </a:bodyPr>
          <a:lstStyle/>
          <a:p>
            <a:pPr marL="492748" indent="-408930">
              <a:spcBef>
                <a:spcPts val="487"/>
              </a:spcBef>
              <a:buClr>
                <a:srgbClr val="E3DDD2"/>
              </a:buClr>
              <a:buSzPct val="93181"/>
              <a:buFont typeface="Wingdings"/>
              <a:buChar char=""/>
              <a:tabLst>
                <a:tab pos="492748" algn="l"/>
                <a:tab pos="493594" algn="l"/>
              </a:tabLst>
            </a:pPr>
            <a:r>
              <a:rPr sz="2933" spc="-60" dirty="0">
                <a:latin typeface="Calibri"/>
                <a:cs typeface="Calibri"/>
              </a:rPr>
              <a:t>Two</a:t>
            </a:r>
            <a:r>
              <a:rPr sz="2933" spc="7" dirty="0">
                <a:latin typeface="Calibri"/>
                <a:cs typeface="Calibri"/>
              </a:rPr>
              <a:t> </a:t>
            </a:r>
            <a:r>
              <a:rPr sz="2933" spc="-13" dirty="0">
                <a:latin typeface="Calibri"/>
                <a:cs typeface="Calibri"/>
              </a:rPr>
              <a:t>changes</a:t>
            </a:r>
            <a:r>
              <a:rPr sz="2933" spc="-7" dirty="0">
                <a:latin typeface="Calibri"/>
                <a:cs typeface="Calibri"/>
              </a:rPr>
              <a:t> </a:t>
            </a:r>
            <a:r>
              <a:rPr sz="2933" spc="-27" dirty="0">
                <a:latin typeface="Calibri"/>
                <a:cs typeface="Calibri"/>
              </a:rPr>
              <a:t>to</a:t>
            </a:r>
            <a:r>
              <a:rPr sz="2933" spc="13" dirty="0">
                <a:latin typeface="Calibri"/>
                <a:cs typeface="Calibri"/>
              </a:rPr>
              <a:t> </a:t>
            </a:r>
            <a:r>
              <a:rPr sz="2933" spc="-13" dirty="0">
                <a:latin typeface="Calibri"/>
                <a:cs typeface="Calibri"/>
              </a:rPr>
              <a:t>the</a:t>
            </a:r>
            <a:r>
              <a:rPr sz="2933" spc="-20" dirty="0">
                <a:latin typeface="Calibri"/>
                <a:cs typeface="Calibri"/>
              </a:rPr>
              <a:t> </a:t>
            </a:r>
            <a:r>
              <a:rPr sz="2933" spc="-40" dirty="0">
                <a:latin typeface="Calibri"/>
                <a:cs typeface="Calibri"/>
              </a:rPr>
              <a:t>state</a:t>
            </a:r>
            <a:endParaRPr sz="2933" dirty="0">
              <a:latin typeface="Calibri"/>
              <a:cs typeface="Calibri"/>
            </a:endParaRPr>
          </a:p>
          <a:p>
            <a:pPr marL="883051" lvl="1" indent="-340351">
              <a:spcBef>
                <a:spcPts val="300"/>
              </a:spcBef>
              <a:buSzPct val="89473"/>
              <a:buFont typeface="Wingdings"/>
              <a:buChar char=""/>
              <a:tabLst>
                <a:tab pos="883051" algn="l"/>
                <a:tab pos="883898" algn="l"/>
              </a:tabLst>
            </a:pPr>
            <a:r>
              <a:rPr sz="2533" b="1" spc="-7" dirty="0">
                <a:latin typeface="Courier New"/>
                <a:cs typeface="Courier New"/>
              </a:rPr>
              <a:t>jal</a:t>
            </a:r>
            <a:r>
              <a:rPr sz="2533" b="1" spc="-960" dirty="0">
                <a:latin typeface="Courier New"/>
                <a:cs typeface="Courier New"/>
              </a:rPr>
              <a:t> </a:t>
            </a:r>
            <a:r>
              <a:rPr sz="2533" spc="-7" dirty="0">
                <a:latin typeface="Calibri"/>
                <a:cs typeface="Calibri"/>
              </a:rPr>
              <a:t>s</a:t>
            </a:r>
            <a:r>
              <a:rPr sz="2533" spc="-53" dirty="0">
                <a:latin typeface="Calibri"/>
                <a:cs typeface="Calibri"/>
              </a:rPr>
              <a:t>a</a:t>
            </a:r>
            <a:r>
              <a:rPr sz="2533" spc="-47" dirty="0">
                <a:latin typeface="Calibri"/>
                <a:cs typeface="Calibri"/>
              </a:rPr>
              <a:t>v</a:t>
            </a:r>
            <a:r>
              <a:rPr sz="2533" spc="-7" dirty="0">
                <a:latin typeface="Calibri"/>
                <a:cs typeface="Calibri"/>
              </a:rPr>
              <a:t>es</a:t>
            </a:r>
            <a:r>
              <a:rPr sz="2533" spc="7" dirty="0">
                <a:latin typeface="Calibri"/>
                <a:cs typeface="Calibri"/>
              </a:rPr>
              <a:t> </a:t>
            </a:r>
            <a:r>
              <a:rPr sz="2533" spc="-7" dirty="0">
                <a:latin typeface="Calibri"/>
                <a:cs typeface="Calibri"/>
              </a:rPr>
              <a:t>P</a:t>
            </a:r>
            <a:r>
              <a:rPr sz="2533" spc="-13" dirty="0">
                <a:latin typeface="Calibri"/>
                <a:cs typeface="Calibri"/>
              </a:rPr>
              <a:t>C</a:t>
            </a:r>
            <a:r>
              <a:rPr sz="2533" spc="-7" dirty="0">
                <a:latin typeface="Calibri"/>
                <a:cs typeface="Calibri"/>
              </a:rPr>
              <a:t>+4</a:t>
            </a:r>
            <a:r>
              <a:rPr sz="2533" spc="13" dirty="0">
                <a:latin typeface="Calibri"/>
                <a:cs typeface="Calibri"/>
              </a:rPr>
              <a:t> </a:t>
            </a:r>
            <a:r>
              <a:rPr sz="2533" spc="-13" dirty="0">
                <a:latin typeface="Calibri"/>
                <a:cs typeface="Calibri"/>
              </a:rPr>
              <a:t>i</a:t>
            </a:r>
            <a:r>
              <a:rPr sz="2533" spc="-7" dirty="0">
                <a:latin typeface="Calibri"/>
                <a:cs typeface="Calibri"/>
              </a:rPr>
              <a:t>n</a:t>
            </a:r>
            <a:r>
              <a:rPr sz="2533" dirty="0">
                <a:latin typeface="Calibri"/>
                <a:cs typeface="Calibri"/>
              </a:rPr>
              <a:t> </a:t>
            </a:r>
            <a:r>
              <a:rPr sz="2533" spc="-47" dirty="0">
                <a:latin typeface="Calibri"/>
                <a:cs typeface="Calibri"/>
              </a:rPr>
              <a:t>r</a:t>
            </a:r>
            <a:r>
              <a:rPr sz="2533" spc="-7" dirty="0">
                <a:latin typeface="Calibri"/>
                <a:cs typeface="Calibri"/>
              </a:rPr>
              <a:t>e</a:t>
            </a:r>
            <a:r>
              <a:rPr sz="2533" spc="-13" dirty="0">
                <a:latin typeface="Calibri"/>
                <a:cs typeface="Calibri"/>
              </a:rPr>
              <a:t>gi</a:t>
            </a:r>
            <a:r>
              <a:rPr sz="2533" spc="-40" dirty="0">
                <a:latin typeface="Calibri"/>
                <a:cs typeface="Calibri"/>
              </a:rPr>
              <a:t>st</a:t>
            </a:r>
            <a:r>
              <a:rPr sz="2533" spc="-7" dirty="0">
                <a:latin typeface="Calibri"/>
                <a:cs typeface="Calibri"/>
              </a:rPr>
              <a:t>er</a:t>
            </a:r>
            <a:r>
              <a:rPr sz="2533" spc="13" dirty="0">
                <a:latin typeface="Calibri"/>
                <a:cs typeface="Calibri"/>
              </a:rPr>
              <a:t> </a:t>
            </a:r>
            <a:r>
              <a:rPr sz="2533" b="1" spc="-7" dirty="0">
                <a:latin typeface="Courier New"/>
                <a:cs typeface="Courier New"/>
              </a:rPr>
              <a:t>rd</a:t>
            </a:r>
            <a:r>
              <a:rPr sz="2533" b="1" spc="-960" dirty="0">
                <a:latin typeface="Courier New"/>
                <a:cs typeface="Courier New"/>
              </a:rPr>
              <a:t> </a:t>
            </a:r>
            <a:r>
              <a:rPr sz="2533" spc="-7" dirty="0">
                <a:latin typeface="Calibri"/>
                <a:cs typeface="Calibri"/>
              </a:rPr>
              <a:t>(the</a:t>
            </a:r>
            <a:r>
              <a:rPr sz="2533" spc="7" dirty="0">
                <a:latin typeface="Calibri"/>
                <a:cs typeface="Calibri"/>
              </a:rPr>
              <a:t> </a:t>
            </a:r>
            <a:r>
              <a:rPr sz="2533" spc="-40" dirty="0">
                <a:latin typeface="Calibri"/>
                <a:cs typeface="Calibri"/>
              </a:rPr>
              <a:t>r</a:t>
            </a:r>
            <a:r>
              <a:rPr sz="2533" spc="-20" dirty="0">
                <a:latin typeface="Calibri"/>
                <a:cs typeface="Calibri"/>
              </a:rPr>
              <a:t>e</a:t>
            </a:r>
            <a:r>
              <a:rPr sz="2533" spc="-7" dirty="0">
                <a:latin typeface="Calibri"/>
                <a:cs typeface="Calibri"/>
              </a:rPr>
              <a:t>tu</a:t>
            </a:r>
            <a:r>
              <a:rPr sz="2533" spc="-13" dirty="0">
                <a:latin typeface="Calibri"/>
                <a:cs typeface="Calibri"/>
              </a:rPr>
              <a:t>r</a:t>
            </a:r>
            <a:r>
              <a:rPr sz="2533" spc="-7" dirty="0">
                <a:latin typeface="Calibri"/>
                <a:cs typeface="Calibri"/>
              </a:rPr>
              <a:t>n</a:t>
            </a:r>
            <a:r>
              <a:rPr sz="2533" spc="13" dirty="0">
                <a:latin typeface="Calibri"/>
                <a:cs typeface="Calibri"/>
              </a:rPr>
              <a:t> </a:t>
            </a:r>
            <a:r>
              <a:rPr sz="2533" spc="-7" dirty="0">
                <a:latin typeface="Calibri"/>
                <a:cs typeface="Calibri"/>
              </a:rPr>
              <a:t>a</a:t>
            </a:r>
            <a:r>
              <a:rPr sz="2533" spc="-13" dirty="0">
                <a:latin typeface="Calibri"/>
                <a:cs typeface="Calibri"/>
              </a:rPr>
              <a:t>dd</a:t>
            </a:r>
            <a:r>
              <a:rPr sz="2533" spc="-47" dirty="0">
                <a:latin typeface="Calibri"/>
                <a:cs typeface="Calibri"/>
              </a:rPr>
              <a:t>r</a:t>
            </a:r>
            <a:r>
              <a:rPr sz="2533" spc="-7" dirty="0">
                <a:latin typeface="Calibri"/>
                <a:cs typeface="Calibri"/>
              </a:rPr>
              <a:t>ess)</a:t>
            </a:r>
            <a:endParaRPr sz="2533" dirty="0">
              <a:latin typeface="Calibri"/>
              <a:cs typeface="Calibri"/>
            </a:endParaRPr>
          </a:p>
          <a:p>
            <a:pPr marL="883051" lvl="1" indent="-340351">
              <a:spcBef>
                <a:spcPts val="320"/>
              </a:spcBef>
              <a:buSzPct val="89473"/>
              <a:buFont typeface="Wingdings"/>
              <a:buChar char=""/>
              <a:tabLst>
                <a:tab pos="883051" algn="l"/>
                <a:tab pos="883898" algn="l"/>
              </a:tabLst>
            </a:pPr>
            <a:r>
              <a:rPr sz="2533" spc="-13" dirty="0">
                <a:latin typeface="Calibri"/>
                <a:cs typeface="Calibri"/>
              </a:rPr>
              <a:t>Set </a:t>
            </a:r>
            <a:r>
              <a:rPr sz="2533" spc="-7" dirty="0">
                <a:latin typeface="Calibri"/>
                <a:cs typeface="Calibri"/>
              </a:rPr>
              <a:t>PC =</a:t>
            </a:r>
            <a:r>
              <a:rPr sz="2533" spc="-20" dirty="0">
                <a:latin typeface="Calibri"/>
                <a:cs typeface="Calibri"/>
              </a:rPr>
              <a:t> </a:t>
            </a:r>
            <a:r>
              <a:rPr sz="2533" spc="-7" dirty="0">
                <a:latin typeface="Calibri"/>
                <a:cs typeface="Calibri"/>
              </a:rPr>
              <a:t>PC</a:t>
            </a:r>
            <a:r>
              <a:rPr sz="2533" spc="7" dirty="0">
                <a:latin typeface="Calibri"/>
                <a:cs typeface="Calibri"/>
              </a:rPr>
              <a:t> </a:t>
            </a:r>
            <a:r>
              <a:rPr sz="2533" spc="-7" dirty="0">
                <a:latin typeface="Calibri"/>
                <a:cs typeface="Calibri"/>
              </a:rPr>
              <a:t>+</a:t>
            </a:r>
            <a:r>
              <a:rPr sz="2533" spc="-20" dirty="0">
                <a:latin typeface="Calibri"/>
                <a:cs typeface="Calibri"/>
              </a:rPr>
              <a:t> offset</a:t>
            </a:r>
            <a:r>
              <a:rPr sz="2533" spc="-13" dirty="0">
                <a:latin typeface="Calibri"/>
                <a:cs typeface="Calibri"/>
              </a:rPr>
              <a:t> (PC-relative</a:t>
            </a:r>
            <a:r>
              <a:rPr sz="2533" spc="47" dirty="0">
                <a:latin typeface="Calibri"/>
                <a:cs typeface="Calibri"/>
              </a:rPr>
              <a:t> </a:t>
            </a:r>
            <a:r>
              <a:rPr sz="2533" spc="-7" dirty="0">
                <a:latin typeface="Calibri"/>
                <a:cs typeface="Calibri"/>
              </a:rPr>
              <a:t>jump)</a:t>
            </a:r>
            <a:endParaRPr sz="2533" dirty="0">
              <a:latin typeface="Calibri"/>
              <a:cs typeface="Calibri"/>
            </a:endParaRPr>
          </a:p>
          <a:p>
            <a:pPr marL="492748" marR="132077" indent="-408930">
              <a:lnSpc>
                <a:spcPts val="3120"/>
              </a:lnSpc>
              <a:spcBef>
                <a:spcPts val="920"/>
              </a:spcBef>
              <a:buClr>
                <a:srgbClr val="E3DDD2"/>
              </a:buClr>
              <a:buSzPct val="93181"/>
              <a:buFont typeface="Wingdings"/>
              <a:buChar char=""/>
              <a:tabLst>
                <a:tab pos="492748" algn="l"/>
                <a:tab pos="493594" algn="l"/>
              </a:tabLst>
            </a:pPr>
            <a:r>
              <a:rPr sz="2933" spc="-60" dirty="0">
                <a:latin typeface="Calibri"/>
                <a:cs typeface="Calibri"/>
              </a:rPr>
              <a:t>Target </a:t>
            </a:r>
            <a:r>
              <a:rPr sz="2933" spc="-13" dirty="0">
                <a:latin typeface="Calibri"/>
                <a:cs typeface="Calibri"/>
              </a:rPr>
              <a:t>somewhere </a:t>
            </a:r>
            <a:r>
              <a:rPr sz="2933" spc="-7" dirty="0">
                <a:latin typeface="Calibri"/>
                <a:cs typeface="Calibri"/>
              </a:rPr>
              <a:t>within</a:t>
            </a:r>
            <a:r>
              <a:rPr sz="2933" dirty="0">
                <a:latin typeface="Calibri"/>
                <a:cs typeface="Calibri"/>
              </a:rPr>
              <a:t> </a:t>
            </a:r>
            <a:r>
              <a:rPr sz="2933" dirty="0">
                <a:latin typeface="MS PGothic"/>
                <a:cs typeface="MS PGothic"/>
              </a:rPr>
              <a:t>±</a:t>
            </a:r>
            <a:r>
              <a:rPr sz="2933" dirty="0">
                <a:latin typeface="Calibri"/>
                <a:cs typeface="Calibri"/>
              </a:rPr>
              <a:t>2</a:t>
            </a:r>
            <a:r>
              <a:rPr sz="2900" baseline="24904" dirty="0">
                <a:latin typeface="Calibri"/>
                <a:cs typeface="Calibri"/>
              </a:rPr>
              <a:t>19</a:t>
            </a:r>
            <a:r>
              <a:rPr sz="2900" spc="9" baseline="24904" dirty="0">
                <a:latin typeface="Calibri"/>
                <a:cs typeface="Calibri"/>
              </a:rPr>
              <a:t> </a:t>
            </a:r>
            <a:r>
              <a:rPr sz="2933" spc="-13" dirty="0">
                <a:latin typeface="Calibri"/>
                <a:cs typeface="Calibri"/>
              </a:rPr>
              <a:t>locations, </a:t>
            </a:r>
            <a:r>
              <a:rPr sz="2933" spc="-7" dirty="0">
                <a:latin typeface="Calibri"/>
                <a:cs typeface="Calibri"/>
              </a:rPr>
              <a:t>2 </a:t>
            </a:r>
            <a:r>
              <a:rPr sz="2933" spc="-13" dirty="0">
                <a:latin typeface="Calibri"/>
                <a:cs typeface="Calibri"/>
              </a:rPr>
              <a:t>bytes </a:t>
            </a:r>
            <a:r>
              <a:rPr sz="2933" spc="-645" dirty="0">
                <a:latin typeface="Calibri"/>
                <a:cs typeface="Calibri"/>
              </a:rPr>
              <a:t> </a:t>
            </a:r>
            <a:r>
              <a:rPr sz="2933" spc="-7" dirty="0">
                <a:latin typeface="Calibri"/>
                <a:cs typeface="Calibri"/>
              </a:rPr>
              <a:t>apart</a:t>
            </a:r>
            <a:endParaRPr sz="2933" dirty="0">
              <a:latin typeface="Calibri"/>
              <a:cs typeface="Calibri"/>
            </a:endParaRPr>
          </a:p>
          <a:p>
            <a:pPr marL="954169" lvl="1" indent="-411470">
              <a:spcBef>
                <a:spcPts val="333"/>
              </a:spcBef>
              <a:buSzPct val="89473"/>
              <a:buFont typeface="Wingdings"/>
              <a:buChar char=""/>
              <a:tabLst>
                <a:tab pos="954169" algn="l"/>
                <a:tab pos="955016" algn="l"/>
              </a:tabLst>
            </a:pPr>
            <a:r>
              <a:rPr sz="2533" dirty="0">
                <a:latin typeface="MS PGothic"/>
                <a:cs typeface="MS PGothic"/>
              </a:rPr>
              <a:t>±</a:t>
            </a:r>
            <a:r>
              <a:rPr sz="2533" dirty="0">
                <a:latin typeface="Calibri"/>
                <a:cs typeface="Calibri"/>
              </a:rPr>
              <a:t>2</a:t>
            </a:r>
            <a:r>
              <a:rPr sz="2500" baseline="26666" dirty="0">
                <a:latin typeface="Calibri"/>
                <a:cs typeface="Calibri"/>
              </a:rPr>
              <a:t>18</a:t>
            </a:r>
            <a:r>
              <a:rPr sz="2500" spc="260" baseline="26666" dirty="0">
                <a:latin typeface="Calibri"/>
                <a:cs typeface="Calibri"/>
              </a:rPr>
              <a:t> </a:t>
            </a:r>
            <a:r>
              <a:rPr sz="2533" spc="-13" dirty="0">
                <a:latin typeface="Calibri"/>
                <a:cs typeface="Calibri"/>
              </a:rPr>
              <a:t>32-bit</a:t>
            </a:r>
            <a:r>
              <a:rPr sz="2533" dirty="0">
                <a:latin typeface="Calibri"/>
                <a:cs typeface="Calibri"/>
              </a:rPr>
              <a:t> </a:t>
            </a:r>
            <a:r>
              <a:rPr sz="2533" spc="-13" dirty="0">
                <a:latin typeface="Calibri"/>
                <a:cs typeface="Calibri"/>
              </a:rPr>
              <a:t>instructions</a:t>
            </a:r>
            <a:endParaRPr sz="2533" dirty="0">
              <a:latin typeface="Calibri"/>
              <a:cs typeface="Calibri"/>
            </a:endParaRPr>
          </a:p>
          <a:p>
            <a:pPr marL="492748" indent="-408930">
              <a:spcBef>
                <a:spcPts val="380"/>
              </a:spcBef>
              <a:buClr>
                <a:srgbClr val="E3DDD2"/>
              </a:buClr>
              <a:buSzPct val="93181"/>
              <a:buFont typeface="Wingdings"/>
              <a:buChar char=""/>
              <a:tabLst>
                <a:tab pos="492748" algn="l"/>
                <a:tab pos="493594" algn="l"/>
              </a:tabLst>
            </a:pPr>
            <a:r>
              <a:rPr sz="2933" spc="-20" dirty="0">
                <a:latin typeface="Calibri"/>
                <a:cs typeface="Calibri"/>
              </a:rPr>
              <a:t>Immediate</a:t>
            </a:r>
            <a:r>
              <a:rPr sz="2933" spc="47" dirty="0">
                <a:latin typeface="Calibri"/>
                <a:cs typeface="Calibri"/>
              </a:rPr>
              <a:t> </a:t>
            </a:r>
            <a:r>
              <a:rPr sz="2933" spc="-13" dirty="0">
                <a:latin typeface="Calibri"/>
                <a:cs typeface="Calibri"/>
              </a:rPr>
              <a:t>encoding</a:t>
            </a:r>
            <a:r>
              <a:rPr sz="2933" spc="33" dirty="0">
                <a:latin typeface="Calibri"/>
                <a:cs typeface="Calibri"/>
              </a:rPr>
              <a:t> </a:t>
            </a:r>
            <a:r>
              <a:rPr sz="2933" spc="-20" dirty="0">
                <a:latin typeface="Calibri"/>
                <a:cs typeface="Calibri"/>
              </a:rPr>
              <a:t>optimized</a:t>
            </a:r>
            <a:r>
              <a:rPr sz="2933" spc="33" dirty="0">
                <a:latin typeface="Calibri"/>
                <a:cs typeface="Calibri"/>
              </a:rPr>
              <a:t> </a:t>
            </a:r>
            <a:r>
              <a:rPr sz="2933" spc="-7" dirty="0">
                <a:latin typeface="Calibri"/>
                <a:cs typeface="Calibri"/>
              </a:rPr>
              <a:t>similarly</a:t>
            </a:r>
            <a:r>
              <a:rPr sz="2933" spc="7" dirty="0">
                <a:latin typeface="Calibri"/>
                <a:cs typeface="Calibri"/>
              </a:rPr>
              <a:t> </a:t>
            </a:r>
            <a:r>
              <a:rPr sz="2933" spc="-27" dirty="0">
                <a:latin typeface="Calibri"/>
                <a:cs typeface="Calibri"/>
              </a:rPr>
              <a:t>to</a:t>
            </a:r>
            <a:r>
              <a:rPr sz="2933" spc="27" dirty="0">
                <a:latin typeface="Calibri"/>
                <a:cs typeface="Calibri"/>
              </a:rPr>
              <a:t> </a:t>
            </a:r>
            <a:r>
              <a:rPr sz="2933" spc="-20" dirty="0">
                <a:latin typeface="Calibri"/>
                <a:cs typeface="Calibri"/>
              </a:rPr>
              <a:t>branch</a:t>
            </a:r>
            <a:r>
              <a:rPr lang="en-US" sz="2933" spc="-20" dirty="0">
                <a:latin typeface="Calibri"/>
                <a:cs typeface="Calibri"/>
              </a:rPr>
              <a:t> </a:t>
            </a:r>
            <a:r>
              <a:rPr lang="en-US" sz="2933" spc="-13" dirty="0">
                <a:latin typeface="Calibri"/>
                <a:cs typeface="Calibri"/>
              </a:rPr>
              <a:t>instruction</a:t>
            </a:r>
            <a:r>
              <a:rPr lang="en-US" sz="2933" spc="-20" dirty="0">
                <a:latin typeface="Calibri"/>
                <a:cs typeface="Calibri"/>
              </a:rPr>
              <a:t> </a:t>
            </a:r>
            <a:r>
              <a:rPr lang="en-US" sz="2933" spc="-27" dirty="0">
                <a:latin typeface="Calibri"/>
                <a:cs typeface="Calibri"/>
              </a:rPr>
              <a:t>to</a:t>
            </a:r>
            <a:r>
              <a:rPr lang="en-US" sz="2933" spc="13" dirty="0">
                <a:latin typeface="Calibri"/>
                <a:cs typeface="Calibri"/>
              </a:rPr>
              <a:t> </a:t>
            </a:r>
            <a:r>
              <a:rPr lang="en-US" sz="2933" spc="-13" dirty="0">
                <a:latin typeface="Calibri"/>
                <a:cs typeface="Calibri"/>
              </a:rPr>
              <a:t>reduce</a:t>
            </a:r>
            <a:r>
              <a:rPr lang="en-US" sz="2933" spc="7" dirty="0">
                <a:latin typeface="Calibri"/>
                <a:cs typeface="Calibri"/>
              </a:rPr>
              <a:t> </a:t>
            </a:r>
            <a:r>
              <a:rPr lang="en-US" sz="2933" spc="-20" dirty="0">
                <a:latin typeface="Calibri"/>
                <a:cs typeface="Calibri"/>
              </a:rPr>
              <a:t>hardware</a:t>
            </a:r>
            <a:r>
              <a:rPr lang="en-US" sz="2933" spc="-40" dirty="0">
                <a:latin typeface="Calibri"/>
                <a:cs typeface="Calibri"/>
              </a:rPr>
              <a:t> </a:t>
            </a:r>
            <a:r>
              <a:rPr lang="en-US" sz="2933" spc="-20" dirty="0">
                <a:latin typeface="Calibri"/>
                <a:cs typeface="Calibri"/>
              </a:rPr>
              <a:t>cost</a:t>
            </a:r>
            <a:endParaRPr lang="en-US" sz="2933" dirty="0">
              <a:latin typeface="Calibri"/>
              <a:cs typeface="Calibri"/>
            </a:endParaRPr>
          </a:p>
        </p:txBody>
      </p:sp>
      <p:sp>
        <p:nvSpPr>
          <p:cNvPr id="22" name="object 22"/>
          <p:cNvSpPr txBox="1"/>
          <p:nvPr/>
        </p:nvSpPr>
        <p:spPr>
          <a:xfrm>
            <a:off x="7128636" y="6594174"/>
            <a:ext cx="977053"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67" dirty="0">
                <a:solidFill>
                  <a:srgbClr val="FFC114"/>
                </a:solidFill>
                <a:latin typeface="Trebuchet MS"/>
                <a:cs typeface="Trebuchet MS"/>
              </a:rPr>
              <a:t> </a:t>
            </a:r>
            <a:r>
              <a:rPr sz="1467" b="1" spc="-53" dirty="0">
                <a:latin typeface="Trebuchet MS"/>
                <a:cs typeface="Trebuchet MS"/>
              </a:rPr>
              <a:t>(65)</a:t>
            </a:r>
            <a:endParaRPr sz="1467">
              <a:latin typeface="Trebuchet MS"/>
              <a:cs typeface="Trebuchet MS"/>
            </a:endParaRPr>
          </a:p>
        </p:txBody>
      </p:sp>
      <p:sp>
        <p:nvSpPr>
          <p:cNvPr id="10" name="object 10"/>
          <p:cNvSpPr txBox="1">
            <a:spLocks noGrp="1"/>
          </p:cNvSpPr>
          <p:nvPr>
            <p:ph type="title"/>
          </p:nvPr>
        </p:nvSpPr>
        <p:spPr>
          <a:xfrm>
            <a:off x="1274829" y="108780"/>
            <a:ext cx="6695440" cy="695062"/>
          </a:xfrm>
          <a:prstGeom prst="rect">
            <a:avLst/>
          </a:prstGeom>
        </p:spPr>
        <p:txBody>
          <a:bodyPr vert="horz" wrap="square" lIns="0" tIns="17780" rIns="0" bIns="0" rtlCol="0" anchor="ctr">
            <a:spAutoFit/>
          </a:bodyPr>
          <a:lstStyle/>
          <a:p>
            <a:pPr marL="16933">
              <a:lnSpc>
                <a:spcPct val="100000"/>
              </a:lnSpc>
              <a:spcBef>
                <a:spcPts val="140"/>
              </a:spcBef>
            </a:pPr>
            <a:r>
              <a:rPr b="1" spc="-427" dirty="0"/>
              <a:t>J</a:t>
            </a:r>
            <a:r>
              <a:rPr b="1" spc="-627" dirty="0"/>
              <a:t>-</a:t>
            </a:r>
            <a:r>
              <a:rPr b="1" spc="-487" dirty="0"/>
              <a:t>F</a:t>
            </a:r>
            <a:r>
              <a:rPr b="1" spc="-207" dirty="0"/>
              <a:t>o</a:t>
            </a:r>
            <a:r>
              <a:rPr b="1" spc="-200" dirty="0"/>
              <a:t>r</a:t>
            </a:r>
            <a:r>
              <a:rPr b="1" spc="-113" dirty="0"/>
              <a:t>m</a:t>
            </a:r>
            <a:r>
              <a:rPr b="1" spc="-140" dirty="0"/>
              <a:t>a</a:t>
            </a:r>
            <a:r>
              <a:rPr b="1" spc="-13" dirty="0"/>
              <a:t>t</a:t>
            </a:r>
            <a:r>
              <a:rPr b="1" spc="-513" dirty="0"/>
              <a:t> </a:t>
            </a:r>
            <a:r>
              <a:rPr b="1" spc="-240" dirty="0"/>
              <a:t>f</a:t>
            </a:r>
            <a:r>
              <a:rPr b="1" spc="-207" dirty="0"/>
              <a:t>o</a:t>
            </a:r>
            <a:r>
              <a:rPr b="1" spc="-60" dirty="0"/>
              <a:t>r</a:t>
            </a:r>
            <a:r>
              <a:rPr b="1" spc="-480" dirty="0"/>
              <a:t> </a:t>
            </a:r>
            <a:r>
              <a:rPr b="1" spc="-427" dirty="0"/>
              <a:t>J</a:t>
            </a:r>
            <a:r>
              <a:rPr b="1" spc="-133" dirty="0"/>
              <a:t>u</a:t>
            </a:r>
            <a:r>
              <a:rPr b="1" spc="-113" dirty="0"/>
              <a:t>m</a:t>
            </a:r>
            <a:r>
              <a:rPr b="1" spc="-33" dirty="0"/>
              <a:t>p</a:t>
            </a:r>
            <a:r>
              <a:rPr b="1" spc="-473" dirty="0"/>
              <a:t> </a:t>
            </a:r>
            <a:r>
              <a:rPr b="1" spc="-253" dirty="0"/>
              <a:t>I</a:t>
            </a:r>
            <a:r>
              <a:rPr b="1" spc="-113" dirty="0"/>
              <a:t>n</a:t>
            </a:r>
            <a:r>
              <a:rPr b="1" spc="-7" dirty="0"/>
              <a:t>s</a:t>
            </a:r>
            <a:r>
              <a:rPr b="1" spc="-267" dirty="0"/>
              <a:t>t</a:t>
            </a:r>
            <a:r>
              <a:rPr b="1" spc="-280" dirty="0"/>
              <a:t>r</a:t>
            </a:r>
            <a:r>
              <a:rPr b="1" spc="-147" dirty="0"/>
              <a:t>u</a:t>
            </a:r>
            <a:r>
              <a:rPr b="1" spc="-267" dirty="0"/>
              <a:t>c</a:t>
            </a:r>
            <a:r>
              <a:rPr b="1" spc="-333" dirty="0"/>
              <a:t>t</a:t>
            </a:r>
            <a:r>
              <a:rPr b="1" spc="-247" dirty="0"/>
              <a:t>i</a:t>
            </a:r>
            <a:r>
              <a:rPr b="1" spc="-147" dirty="0"/>
              <a:t>o</a:t>
            </a:r>
            <a:r>
              <a:rPr b="1" spc="-133" dirty="0"/>
              <a:t>n</a:t>
            </a:r>
            <a:r>
              <a:rPr b="1" spc="127" dirty="0"/>
              <a:t>s</a:t>
            </a:r>
          </a:p>
        </p:txBody>
      </p:sp>
      <p:sp>
        <p:nvSpPr>
          <p:cNvPr id="11" name="object 11"/>
          <p:cNvSpPr txBox="1"/>
          <p:nvPr/>
        </p:nvSpPr>
        <p:spPr>
          <a:xfrm>
            <a:off x="10142468" y="1043579"/>
            <a:ext cx="426720"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7</a:t>
            </a:r>
            <a:r>
              <a:rPr sz="2000" b="1" spc="-513" dirty="0">
                <a:latin typeface="Courier New"/>
                <a:cs typeface="Courier New"/>
              </a:rPr>
              <a:t> </a:t>
            </a:r>
            <a:r>
              <a:rPr sz="2000" b="1" dirty="0">
                <a:latin typeface="Courier New"/>
                <a:cs typeface="Courier New"/>
              </a:rPr>
              <a:t>6</a:t>
            </a:r>
            <a:endParaRPr sz="2000">
              <a:latin typeface="Courier New"/>
              <a:cs typeface="Courier New"/>
            </a:endParaRPr>
          </a:p>
        </p:txBody>
      </p:sp>
      <p:sp>
        <p:nvSpPr>
          <p:cNvPr id="12" name="object 12"/>
          <p:cNvSpPr txBox="1"/>
          <p:nvPr/>
        </p:nvSpPr>
        <p:spPr>
          <a:xfrm>
            <a:off x="11607288" y="1043579"/>
            <a:ext cx="1871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0</a:t>
            </a:r>
            <a:endParaRPr sz="2000">
              <a:latin typeface="Courier New"/>
              <a:cs typeface="Courier New"/>
            </a:endParaRPr>
          </a:p>
        </p:txBody>
      </p:sp>
      <p:sp>
        <p:nvSpPr>
          <p:cNvPr id="13" name="object 13"/>
          <p:cNvSpPr txBox="1"/>
          <p:nvPr/>
        </p:nvSpPr>
        <p:spPr>
          <a:xfrm>
            <a:off x="8624820" y="1043579"/>
            <a:ext cx="837353"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12</a:t>
            </a:r>
            <a:r>
              <a:rPr sz="2000" b="1" spc="200" dirty="0">
                <a:latin typeface="Courier New"/>
                <a:cs typeface="Courier New"/>
              </a:rPr>
              <a:t> </a:t>
            </a:r>
            <a:r>
              <a:rPr sz="3000" b="1" spc="-9" baseline="1851" dirty="0">
                <a:latin typeface="Courier New"/>
                <a:cs typeface="Courier New"/>
              </a:rPr>
              <a:t>11</a:t>
            </a:r>
            <a:endParaRPr sz="3000" baseline="1851">
              <a:latin typeface="Courier New"/>
              <a:cs typeface="Courier New"/>
            </a:endParaRPr>
          </a:p>
        </p:txBody>
      </p:sp>
      <p:sp>
        <p:nvSpPr>
          <p:cNvPr id="14" name="object 14"/>
          <p:cNvSpPr txBox="1"/>
          <p:nvPr/>
        </p:nvSpPr>
        <p:spPr>
          <a:xfrm>
            <a:off x="9416866" y="1704971"/>
            <a:ext cx="747607" cy="789832"/>
          </a:xfrm>
          <a:prstGeom prst="rect">
            <a:avLst/>
          </a:prstGeom>
        </p:spPr>
        <p:txBody>
          <a:bodyPr vert="horz" wrap="square" lIns="0" tIns="45720" rIns="0" bIns="0" rtlCol="0">
            <a:spAutoFit/>
          </a:bodyPr>
          <a:lstStyle/>
          <a:p>
            <a:pPr marL="27939" algn="ctr">
              <a:spcBef>
                <a:spcPts val="360"/>
              </a:spcBef>
            </a:pPr>
            <a:r>
              <a:rPr sz="2333" b="1" dirty="0">
                <a:latin typeface="Courier New"/>
                <a:cs typeface="Courier New"/>
              </a:rPr>
              <a:t>5</a:t>
            </a:r>
            <a:endParaRPr sz="2333">
              <a:latin typeface="Courier New"/>
              <a:cs typeface="Courier New"/>
            </a:endParaRPr>
          </a:p>
          <a:p>
            <a:pPr algn="ctr">
              <a:spcBef>
                <a:spcPts val="233"/>
              </a:spcBef>
            </a:pPr>
            <a:r>
              <a:rPr sz="2333" b="1" dirty="0">
                <a:latin typeface="Courier New"/>
                <a:cs typeface="Courier New"/>
              </a:rPr>
              <a:t>dest</a:t>
            </a:r>
            <a:endParaRPr sz="2333">
              <a:latin typeface="Courier New"/>
              <a:cs typeface="Courier New"/>
            </a:endParaRPr>
          </a:p>
        </p:txBody>
      </p:sp>
      <p:sp>
        <p:nvSpPr>
          <p:cNvPr id="15" name="object 15"/>
          <p:cNvSpPr txBox="1"/>
          <p:nvPr/>
        </p:nvSpPr>
        <p:spPr>
          <a:xfrm>
            <a:off x="10965198" y="1712909"/>
            <a:ext cx="566420" cy="786412"/>
          </a:xfrm>
          <a:prstGeom prst="rect">
            <a:avLst/>
          </a:prstGeom>
        </p:spPr>
        <p:txBody>
          <a:bodyPr vert="horz" wrap="square" lIns="0" tIns="42333" rIns="0" bIns="0" rtlCol="0">
            <a:spAutoFit/>
          </a:bodyPr>
          <a:lstStyle/>
          <a:p>
            <a:pPr marL="104137">
              <a:spcBef>
                <a:spcPts val="333"/>
              </a:spcBef>
            </a:pPr>
            <a:r>
              <a:rPr sz="2333" b="1" dirty="0">
                <a:latin typeface="Courier New"/>
                <a:cs typeface="Courier New"/>
              </a:rPr>
              <a:t>7</a:t>
            </a:r>
            <a:endParaRPr sz="2333">
              <a:latin typeface="Courier New"/>
              <a:cs typeface="Courier New"/>
            </a:endParaRPr>
          </a:p>
          <a:p>
            <a:pPr marL="16933">
              <a:spcBef>
                <a:spcPts val="200"/>
              </a:spcBef>
            </a:pPr>
            <a:r>
              <a:rPr sz="2333" b="1" dirty="0">
                <a:latin typeface="Courier New"/>
                <a:cs typeface="Courier New"/>
              </a:rPr>
              <a:t>J</a:t>
            </a:r>
            <a:r>
              <a:rPr sz="2333" b="1" spc="-13" dirty="0">
                <a:latin typeface="Courier New"/>
                <a:cs typeface="Courier New"/>
              </a:rPr>
              <a:t>AL</a:t>
            </a:r>
            <a:endParaRPr sz="2333">
              <a:latin typeface="Courier New"/>
              <a:cs typeface="Courier New"/>
            </a:endParaRPr>
          </a:p>
        </p:txBody>
      </p:sp>
      <p:graphicFrame>
        <p:nvGraphicFramePr>
          <p:cNvPr id="16" name="object 16"/>
          <p:cNvGraphicFramePr>
            <a:graphicFrameLocks noGrp="1"/>
          </p:cNvGraphicFramePr>
          <p:nvPr/>
        </p:nvGraphicFramePr>
        <p:xfrm>
          <a:off x="1499616" y="1335023"/>
          <a:ext cx="10275991" cy="382016"/>
        </p:xfrm>
        <a:graphic>
          <a:graphicData uri="http://schemas.openxmlformats.org/drawingml/2006/table">
            <a:tbl>
              <a:tblPr firstRow="1" bandRow="1">
                <a:tableStyleId>{2D5ABB26-0587-4C30-8999-92F81FD0307C}</a:tableStyleId>
              </a:tblPr>
              <a:tblGrid>
                <a:gridCol w="1639993">
                  <a:extLst>
                    <a:ext uri="{9D8B030D-6E8A-4147-A177-3AD203B41FA5}">
                      <a16:colId xmlns:a16="http://schemas.microsoft.com/office/drawing/2014/main" val="20000"/>
                    </a:ext>
                  </a:extLst>
                </a:gridCol>
                <a:gridCol w="2056553">
                  <a:extLst>
                    <a:ext uri="{9D8B030D-6E8A-4147-A177-3AD203B41FA5}">
                      <a16:colId xmlns:a16="http://schemas.microsoft.com/office/drawing/2014/main" val="20001"/>
                    </a:ext>
                  </a:extLst>
                </a:gridCol>
                <a:gridCol w="1629833">
                  <a:extLst>
                    <a:ext uri="{9D8B030D-6E8A-4147-A177-3AD203B41FA5}">
                      <a16:colId xmlns:a16="http://schemas.microsoft.com/office/drawing/2014/main" val="20002"/>
                    </a:ext>
                  </a:extLst>
                </a:gridCol>
                <a:gridCol w="2225040">
                  <a:extLst>
                    <a:ext uri="{9D8B030D-6E8A-4147-A177-3AD203B41FA5}">
                      <a16:colId xmlns:a16="http://schemas.microsoft.com/office/drawing/2014/main" val="20003"/>
                    </a:ext>
                  </a:extLst>
                </a:gridCol>
                <a:gridCol w="1312333">
                  <a:extLst>
                    <a:ext uri="{9D8B030D-6E8A-4147-A177-3AD203B41FA5}">
                      <a16:colId xmlns:a16="http://schemas.microsoft.com/office/drawing/2014/main" val="20004"/>
                    </a:ext>
                  </a:extLst>
                </a:gridCol>
                <a:gridCol w="1412239">
                  <a:extLst>
                    <a:ext uri="{9D8B030D-6E8A-4147-A177-3AD203B41FA5}">
                      <a16:colId xmlns:a16="http://schemas.microsoft.com/office/drawing/2014/main" val="20005"/>
                    </a:ext>
                  </a:extLst>
                </a:gridCol>
              </a:tblGrid>
              <a:tr h="382016">
                <a:tc>
                  <a:txBody>
                    <a:bodyPr/>
                    <a:lstStyle/>
                    <a:p>
                      <a:pPr marL="217804">
                        <a:lnSpc>
                          <a:spcPct val="100000"/>
                        </a:lnSpc>
                        <a:spcBef>
                          <a:spcPts val="35"/>
                        </a:spcBef>
                      </a:pPr>
                      <a:r>
                        <a:rPr sz="2300" b="1" spc="-5" dirty="0">
                          <a:latin typeface="Courier New"/>
                          <a:cs typeface="Courier New"/>
                        </a:rPr>
                        <a:t>imm[20]</a:t>
                      </a:r>
                      <a:endParaRPr sz="2300">
                        <a:latin typeface="Courier New"/>
                        <a:cs typeface="Courier New"/>
                      </a:endParaRPr>
                    </a:p>
                  </a:txBody>
                  <a:tcPr marL="0" marR="0" marT="5927"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208279">
                        <a:lnSpc>
                          <a:spcPts val="2095"/>
                        </a:lnSpc>
                        <a:spcBef>
                          <a:spcPts val="60"/>
                        </a:spcBef>
                      </a:pPr>
                      <a:r>
                        <a:rPr sz="2300" b="1" spc="-5" dirty="0">
                          <a:latin typeface="Courier New"/>
                          <a:cs typeface="Courier New"/>
                        </a:rPr>
                        <a:t>imm[10:1]</a:t>
                      </a:r>
                      <a:endParaRPr sz="2300">
                        <a:latin typeface="Courier New"/>
                        <a:cs typeface="Courier New"/>
                      </a:endParaRPr>
                    </a:p>
                  </a:txBody>
                  <a:tcPr marL="0" marR="0" marT="1016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72720">
                        <a:lnSpc>
                          <a:spcPts val="2075"/>
                        </a:lnSpc>
                        <a:spcBef>
                          <a:spcPts val="80"/>
                        </a:spcBef>
                      </a:pPr>
                      <a:r>
                        <a:rPr sz="2300" b="1" spc="-5" dirty="0">
                          <a:latin typeface="Courier New"/>
                          <a:cs typeface="Courier New"/>
                        </a:rPr>
                        <a:t>imm[11]</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20014">
                        <a:lnSpc>
                          <a:spcPts val="2075"/>
                        </a:lnSpc>
                        <a:spcBef>
                          <a:spcPts val="80"/>
                        </a:spcBef>
                      </a:pPr>
                      <a:r>
                        <a:rPr sz="2300" b="1" spc="-5" dirty="0">
                          <a:latin typeface="Courier New"/>
                          <a:cs typeface="Courier New"/>
                        </a:rPr>
                        <a:t>imm[19:12]</a:t>
                      </a:r>
                      <a:endParaRPr sz="2300">
                        <a:latin typeface="Courier New"/>
                        <a:cs typeface="Courier New"/>
                      </a:endParaRPr>
                    </a:p>
                  </a:txBody>
                  <a:tcPr marL="0" marR="0" marT="1354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57150" algn="ctr">
                        <a:lnSpc>
                          <a:spcPts val="2045"/>
                        </a:lnSpc>
                        <a:spcBef>
                          <a:spcPts val="110"/>
                        </a:spcBef>
                      </a:pPr>
                      <a:r>
                        <a:rPr sz="2300" b="1" spc="5" dirty="0">
                          <a:latin typeface="Courier New"/>
                          <a:cs typeface="Courier New"/>
                        </a:rPr>
                        <a:t>rd</a:t>
                      </a:r>
                      <a:endParaRPr sz="2300">
                        <a:latin typeface="Courier New"/>
                        <a:cs typeface="Courier New"/>
                      </a:endParaRPr>
                    </a:p>
                  </a:txBody>
                  <a:tcPr marL="0" marR="0" marT="1862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35255">
                        <a:lnSpc>
                          <a:spcPts val="2075"/>
                        </a:lnSpc>
                        <a:spcBef>
                          <a:spcPts val="80"/>
                        </a:spcBef>
                      </a:pPr>
                      <a:r>
                        <a:rPr sz="2300" b="1" dirty="0">
                          <a:latin typeface="Courier New"/>
                          <a:cs typeface="Courier New"/>
                        </a:rPr>
                        <a:t>opcode</a:t>
                      </a:r>
                      <a:endParaRPr sz="2300">
                        <a:latin typeface="Courier New"/>
                        <a:cs typeface="Courier New"/>
                      </a:endParaRPr>
                    </a:p>
                  </a:txBody>
                  <a:tcPr marL="0" marR="0" marT="13547"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17" name="object 17"/>
          <p:cNvSpPr txBox="1"/>
          <p:nvPr/>
        </p:nvSpPr>
        <p:spPr>
          <a:xfrm>
            <a:off x="2370906" y="1730190"/>
            <a:ext cx="212513" cy="376107"/>
          </a:xfrm>
          <a:prstGeom prst="rect">
            <a:avLst/>
          </a:prstGeom>
        </p:spPr>
        <p:txBody>
          <a:bodyPr vert="horz" wrap="square" lIns="0" tIns="16933" rIns="0" bIns="0" rtlCol="0">
            <a:spAutoFit/>
          </a:bodyPr>
          <a:lstStyle/>
          <a:p>
            <a:pPr marL="16933">
              <a:spcBef>
                <a:spcPts val="133"/>
              </a:spcBef>
            </a:pPr>
            <a:r>
              <a:rPr sz="2333" b="1" dirty="0">
                <a:latin typeface="Courier New"/>
                <a:cs typeface="Courier New"/>
              </a:rPr>
              <a:t>1</a:t>
            </a:r>
            <a:endParaRPr sz="2333">
              <a:latin typeface="Courier New"/>
              <a:cs typeface="Courier New"/>
            </a:endParaRPr>
          </a:p>
        </p:txBody>
      </p:sp>
      <p:sp>
        <p:nvSpPr>
          <p:cNvPr id="18" name="object 18"/>
          <p:cNvSpPr txBox="1"/>
          <p:nvPr/>
        </p:nvSpPr>
        <p:spPr>
          <a:xfrm>
            <a:off x="3818073" y="1704971"/>
            <a:ext cx="4284980" cy="789832"/>
          </a:xfrm>
          <a:prstGeom prst="rect">
            <a:avLst/>
          </a:prstGeom>
        </p:spPr>
        <p:txBody>
          <a:bodyPr vert="horz" wrap="square" lIns="0" tIns="45720" rIns="0" bIns="0" rtlCol="0">
            <a:spAutoFit/>
          </a:bodyPr>
          <a:lstStyle/>
          <a:p>
            <a:pPr marL="291246">
              <a:spcBef>
                <a:spcPts val="360"/>
              </a:spcBef>
              <a:tabLst>
                <a:tab pos="2158946" algn="l"/>
                <a:tab pos="4089298" algn="l"/>
              </a:tabLst>
            </a:pPr>
            <a:r>
              <a:rPr sz="2333" b="1" spc="7" dirty="0">
                <a:latin typeface="Courier New"/>
                <a:cs typeface="Courier New"/>
              </a:rPr>
              <a:t>1</a:t>
            </a:r>
            <a:r>
              <a:rPr sz="2333" b="1" dirty="0">
                <a:latin typeface="Courier New"/>
                <a:cs typeface="Courier New"/>
              </a:rPr>
              <a:t>0	1	8</a:t>
            </a:r>
            <a:endParaRPr sz="2333">
              <a:latin typeface="Courier New"/>
              <a:cs typeface="Courier New"/>
            </a:endParaRPr>
          </a:p>
          <a:p>
            <a:pPr marL="16933">
              <a:spcBef>
                <a:spcPts val="233"/>
              </a:spcBef>
            </a:pPr>
            <a:r>
              <a:rPr sz="2333" b="1" spc="-7" dirty="0">
                <a:latin typeface="Courier New"/>
                <a:cs typeface="Courier New"/>
              </a:rPr>
              <a:t>offset[20:1]</a:t>
            </a:r>
            <a:endParaRPr sz="2333">
              <a:latin typeface="Courier New"/>
              <a:cs typeface="Courier New"/>
            </a:endParaRPr>
          </a:p>
        </p:txBody>
      </p:sp>
      <p:sp>
        <p:nvSpPr>
          <p:cNvPr id="19" name="object 19"/>
          <p:cNvSpPr txBox="1"/>
          <p:nvPr/>
        </p:nvSpPr>
        <p:spPr>
          <a:xfrm>
            <a:off x="2084065" y="1043579"/>
            <a:ext cx="5135033" cy="324875"/>
          </a:xfrm>
          <a:prstGeom prst="rect">
            <a:avLst/>
          </a:prstGeom>
        </p:spPr>
        <p:txBody>
          <a:bodyPr vert="horz" wrap="square" lIns="0" tIns="16933" rIns="0" bIns="0" rtlCol="0">
            <a:spAutoFit/>
          </a:bodyPr>
          <a:lstStyle/>
          <a:p>
            <a:pPr marL="16933">
              <a:spcBef>
                <a:spcPts val="133"/>
              </a:spcBef>
              <a:tabLst>
                <a:tab pos="1137045" algn="l"/>
                <a:tab pos="2785464" algn="l"/>
                <a:tab pos="3815831" algn="l"/>
                <a:tab pos="4812333" algn="l"/>
              </a:tabLst>
            </a:pPr>
            <a:r>
              <a:rPr sz="2000" b="1" spc="-7" dirty="0">
                <a:latin typeface="Courier New"/>
                <a:cs typeface="Courier New"/>
              </a:rPr>
              <a:t>3</a:t>
            </a:r>
            <a:r>
              <a:rPr sz="2000" b="1" dirty="0">
                <a:latin typeface="Courier New"/>
                <a:cs typeface="Courier New"/>
              </a:rPr>
              <a:t>1	</a:t>
            </a:r>
            <a:r>
              <a:rPr sz="3000" b="1" spc="-9" baseline="1851" dirty="0">
                <a:latin typeface="Courier New"/>
                <a:cs typeface="Courier New"/>
              </a:rPr>
              <a:t>3</a:t>
            </a:r>
            <a:r>
              <a:rPr sz="3000" b="1" baseline="1851" dirty="0">
                <a:latin typeface="Courier New"/>
                <a:cs typeface="Courier New"/>
              </a:rPr>
              <a:t>0	</a:t>
            </a:r>
            <a:r>
              <a:rPr sz="3000" b="1" spc="-9" baseline="3703" dirty="0">
                <a:latin typeface="Courier New"/>
                <a:cs typeface="Courier New"/>
              </a:rPr>
              <a:t>2</a:t>
            </a:r>
            <a:r>
              <a:rPr sz="3000" b="1" baseline="3703" dirty="0">
                <a:latin typeface="Courier New"/>
                <a:cs typeface="Courier New"/>
              </a:rPr>
              <a:t>1	</a:t>
            </a:r>
            <a:r>
              <a:rPr sz="3000" b="1" spc="-9" baseline="3703" dirty="0">
                <a:latin typeface="Courier New"/>
                <a:cs typeface="Courier New"/>
              </a:rPr>
              <a:t>2</a:t>
            </a:r>
            <a:r>
              <a:rPr sz="3000" b="1" baseline="3703" dirty="0">
                <a:latin typeface="Courier New"/>
                <a:cs typeface="Courier New"/>
              </a:rPr>
              <a:t>0	</a:t>
            </a:r>
            <a:r>
              <a:rPr sz="3000" b="1" spc="-9" baseline="1851" dirty="0">
                <a:latin typeface="Courier New"/>
                <a:cs typeface="Courier New"/>
              </a:rPr>
              <a:t>19</a:t>
            </a:r>
            <a:endParaRPr sz="3000" baseline="1851">
              <a:latin typeface="Courier New"/>
              <a:cs typeface="Courier New"/>
            </a:endParaRPr>
          </a:p>
        </p:txBody>
      </p:sp>
      <p:sp>
        <p:nvSpPr>
          <p:cNvPr id="23" name="Date Placeholder 22">
            <a:extLst>
              <a:ext uri="{FF2B5EF4-FFF2-40B4-BE49-F238E27FC236}">
                <a16:creationId xmlns:a16="http://schemas.microsoft.com/office/drawing/2014/main" id="{73EE2697-8538-4468-AC0D-C387EA59F615}"/>
              </a:ext>
            </a:extLst>
          </p:cNvPr>
          <p:cNvSpPr>
            <a:spLocks noGrp="1"/>
          </p:cNvSpPr>
          <p:nvPr>
            <p:ph type="dt" sz="half" idx="10"/>
          </p:nvPr>
        </p:nvSpPr>
        <p:spPr/>
        <p:txBody>
          <a:bodyPr/>
          <a:lstStyle/>
          <a:p>
            <a:fld id="{7C8AB65B-3BE9-40B8-8949-5859B374BEFE}" type="datetime1">
              <a:rPr lang="en-US" smtClean="0"/>
              <a:t>5/11/2024</a:t>
            </a:fld>
            <a:endParaRPr lang="en-US"/>
          </a:p>
        </p:txBody>
      </p:sp>
      <p:sp>
        <p:nvSpPr>
          <p:cNvPr id="24" name="Slide Number Placeholder 23">
            <a:extLst>
              <a:ext uri="{FF2B5EF4-FFF2-40B4-BE49-F238E27FC236}">
                <a16:creationId xmlns:a16="http://schemas.microsoft.com/office/drawing/2014/main" id="{4415AEDE-3D18-4D1A-8E76-5F8C667B3FAE}"/>
              </a:ext>
            </a:extLst>
          </p:cNvPr>
          <p:cNvSpPr>
            <a:spLocks noGrp="1"/>
          </p:cNvSpPr>
          <p:nvPr>
            <p:ph type="sldNum" sz="quarter" idx="12"/>
          </p:nvPr>
        </p:nvSpPr>
        <p:spPr/>
        <p:txBody>
          <a:bodyPr/>
          <a:lstStyle/>
          <a:p>
            <a:fld id="{AB6352F2-FB44-4DA6-821F-C2F4E454E2C0}" type="slidenum">
              <a:rPr lang="en-US" smtClean="0"/>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6"/>
            <a:ext cx="4270587" cy="695062"/>
          </a:xfrm>
          <a:prstGeom prst="rect">
            <a:avLst/>
          </a:prstGeom>
        </p:spPr>
        <p:txBody>
          <a:bodyPr vert="horz" wrap="square" lIns="0" tIns="17780" rIns="0" bIns="0" rtlCol="0" anchor="ctr">
            <a:spAutoFit/>
          </a:bodyPr>
          <a:lstStyle/>
          <a:p>
            <a:pPr marL="16933">
              <a:lnSpc>
                <a:spcPct val="100000"/>
              </a:lnSpc>
              <a:spcBef>
                <a:spcPts val="140"/>
              </a:spcBef>
            </a:pPr>
            <a:r>
              <a:rPr b="1" dirty="0"/>
              <a:t>D</a:t>
            </a:r>
            <a:r>
              <a:rPr b="1" spc="-140" dirty="0"/>
              <a:t>a</a:t>
            </a:r>
            <a:r>
              <a:rPr b="1" spc="-187" dirty="0"/>
              <a:t>t</a:t>
            </a:r>
            <a:r>
              <a:rPr b="1" spc="-67" dirty="0"/>
              <a:t>ap</a:t>
            </a:r>
            <a:r>
              <a:rPr b="1" spc="7" dirty="0"/>
              <a:t>a</a:t>
            </a:r>
            <a:r>
              <a:rPr b="1" spc="-320" dirty="0"/>
              <a:t>t</a:t>
            </a:r>
            <a:r>
              <a:rPr b="1" dirty="0"/>
              <a:t>h</a:t>
            </a:r>
            <a:r>
              <a:rPr b="1" spc="-507" dirty="0"/>
              <a:t> </a:t>
            </a:r>
            <a:r>
              <a:rPr b="1" spc="-152" dirty="0"/>
              <a:t>w</a:t>
            </a:r>
            <a:r>
              <a:rPr b="1" spc="-227" dirty="0"/>
              <a:t>i</a:t>
            </a:r>
            <a:r>
              <a:rPr b="1" spc="-193" dirty="0"/>
              <a:t>t</a:t>
            </a:r>
            <a:r>
              <a:rPr b="1" spc="-107" dirty="0"/>
              <a:t>h</a:t>
            </a:r>
            <a:r>
              <a:rPr b="1" spc="-507" dirty="0"/>
              <a:t> </a:t>
            </a:r>
            <a:r>
              <a:rPr b="1" spc="-120" dirty="0">
                <a:latin typeface="Courier New"/>
                <a:cs typeface="Courier New"/>
              </a:rPr>
              <a:t>JAL</a:t>
            </a:r>
          </a:p>
        </p:txBody>
      </p:sp>
      <p:grpSp>
        <p:nvGrpSpPr>
          <p:cNvPr id="3" name="object 3"/>
          <p:cNvGrpSpPr/>
          <p:nvPr/>
        </p:nvGrpSpPr>
        <p:grpSpPr>
          <a:xfrm>
            <a:off x="2753195" y="1435353"/>
            <a:ext cx="5327227" cy="3714327"/>
            <a:chOff x="3656838" y="1289303"/>
            <a:chExt cx="3995420" cy="2785745"/>
          </a:xfrm>
        </p:grpSpPr>
        <p:sp>
          <p:nvSpPr>
            <p:cNvPr id="4" name="object 4"/>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504290" y="1382767"/>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0" name="object 10"/>
          <p:cNvSpPr txBox="1"/>
          <p:nvPr/>
        </p:nvSpPr>
        <p:spPr>
          <a:xfrm>
            <a:off x="1982376" y="3437775"/>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193633" y="2626105"/>
            <a:ext cx="1245447" cy="1371600"/>
            <a:chOff x="3237166" y="2182367"/>
            <a:chExt cx="934085" cy="1028700"/>
          </a:xfrm>
        </p:grpSpPr>
        <p:sp>
          <p:nvSpPr>
            <p:cNvPr id="12" name="object 12"/>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2864826" y="2782168"/>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7" name="object 17"/>
          <p:cNvSpPr txBox="1"/>
          <p:nvPr/>
        </p:nvSpPr>
        <p:spPr>
          <a:xfrm>
            <a:off x="3002956" y="2992820"/>
            <a:ext cx="2921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18" name="object 18"/>
          <p:cNvSpPr txBox="1"/>
          <p:nvPr/>
        </p:nvSpPr>
        <p:spPr>
          <a:xfrm>
            <a:off x="2751712" y="3623990"/>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9" name="object 19"/>
          <p:cNvSpPr/>
          <p:nvPr/>
        </p:nvSpPr>
        <p:spPr>
          <a:xfrm>
            <a:off x="8444826" y="2866897"/>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0" name="object 20"/>
          <p:cNvSpPr txBox="1"/>
          <p:nvPr/>
        </p:nvSpPr>
        <p:spPr>
          <a:xfrm>
            <a:off x="8601965" y="3771170"/>
            <a:ext cx="563879" cy="247141"/>
          </a:xfrm>
          <a:prstGeom prst="rect">
            <a:avLst/>
          </a:prstGeom>
        </p:spPr>
        <p:txBody>
          <a:bodyPr vert="horz" wrap="square" lIns="0" tIns="21167" rIns="0" bIns="0" rtlCol="0">
            <a:spAutoFit/>
          </a:bodyPr>
          <a:lstStyle/>
          <a:p>
            <a:pPr>
              <a:spcBef>
                <a:spcPts val="167"/>
              </a:spcBef>
            </a:pPr>
            <a:r>
              <a:rPr sz="1467" b="1" spc="20" dirty="0">
                <a:latin typeface="Calibri"/>
                <a:cs typeface="Calibri"/>
              </a:rPr>
              <a:t>DMEM</a:t>
            </a:r>
            <a:endParaRPr sz="1467">
              <a:latin typeface="Calibri"/>
              <a:cs typeface="Calibri"/>
            </a:endParaRPr>
          </a:p>
        </p:txBody>
      </p:sp>
      <p:sp>
        <p:nvSpPr>
          <p:cNvPr id="21" name="object 21"/>
          <p:cNvSpPr/>
          <p:nvPr/>
        </p:nvSpPr>
        <p:spPr>
          <a:xfrm>
            <a:off x="2074507" y="2495042"/>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2" name="object 22"/>
          <p:cNvSpPr txBox="1"/>
          <p:nvPr/>
        </p:nvSpPr>
        <p:spPr>
          <a:xfrm>
            <a:off x="2115056" y="2776315"/>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3" name="object 23"/>
          <p:cNvGrpSpPr/>
          <p:nvPr/>
        </p:nvGrpSpPr>
        <p:grpSpPr>
          <a:xfrm>
            <a:off x="2118534" y="2126488"/>
            <a:ext cx="793327" cy="1218353"/>
            <a:chOff x="3180842" y="1807654"/>
            <a:chExt cx="594995" cy="913765"/>
          </a:xfrm>
        </p:grpSpPr>
        <p:sp>
          <p:nvSpPr>
            <p:cNvPr id="24" name="object 24"/>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27" name="object 27"/>
          <p:cNvSpPr txBox="1"/>
          <p:nvPr/>
        </p:nvSpPr>
        <p:spPr>
          <a:xfrm>
            <a:off x="1470792" y="2268265"/>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28" name="object 28"/>
          <p:cNvGrpSpPr/>
          <p:nvPr/>
        </p:nvGrpSpPr>
        <p:grpSpPr>
          <a:xfrm>
            <a:off x="3650577" y="2791454"/>
            <a:ext cx="1214967" cy="413173"/>
            <a:chOff x="4329874" y="2306379"/>
            <a:chExt cx="911225" cy="309880"/>
          </a:xfrm>
        </p:grpSpPr>
        <p:sp>
          <p:nvSpPr>
            <p:cNvPr id="29" name="object 29"/>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0" name="object 30"/>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2" name="object 32"/>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826285" y="314596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4" name="object 34"/>
          <p:cNvGrpSpPr/>
          <p:nvPr/>
        </p:nvGrpSpPr>
        <p:grpSpPr>
          <a:xfrm>
            <a:off x="3620210" y="2835656"/>
            <a:ext cx="4547447" cy="2347807"/>
            <a:chOff x="4307099" y="2339530"/>
            <a:chExt cx="3410585" cy="1760855"/>
          </a:xfrm>
        </p:grpSpPr>
        <p:sp>
          <p:nvSpPr>
            <p:cNvPr id="35" name="object 35"/>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6" name="object 36"/>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38" name="object 38"/>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0" name="object 40"/>
          <p:cNvSpPr txBox="1"/>
          <p:nvPr/>
        </p:nvSpPr>
        <p:spPr>
          <a:xfrm>
            <a:off x="7748634" y="3085929"/>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1" name="object 41"/>
          <p:cNvSpPr txBox="1"/>
          <p:nvPr/>
        </p:nvSpPr>
        <p:spPr>
          <a:xfrm>
            <a:off x="5750017" y="4008392"/>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2" name="object 42"/>
          <p:cNvSpPr/>
          <p:nvPr/>
        </p:nvSpPr>
        <p:spPr>
          <a:xfrm>
            <a:off x="4884763" y="2096770"/>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3" name="object 43"/>
          <p:cNvSpPr txBox="1"/>
          <p:nvPr/>
        </p:nvSpPr>
        <p:spPr>
          <a:xfrm>
            <a:off x="4979255" y="3723250"/>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4" name="object 44"/>
          <p:cNvGrpSpPr/>
          <p:nvPr/>
        </p:nvGrpSpPr>
        <p:grpSpPr>
          <a:xfrm>
            <a:off x="3993985" y="1437640"/>
            <a:ext cx="5929207" cy="2805853"/>
            <a:chOff x="4587430" y="1291018"/>
            <a:chExt cx="4446905" cy="2104390"/>
          </a:xfrm>
        </p:grpSpPr>
        <p:sp>
          <p:nvSpPr>
            <p:cNvPr id="45" name="object 45"/>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46" name="object 46"/>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7" name="object 47"/>
            <p:cNvSpPr/>
            <p:nvPr/>
          </p:nvSpPr>
          <p:spPr>
            <a:xfrm>
              <a:off x="9016746" y="1326641"/>
              <a:ext cx="3175" cy="870585"/>
            </a:xfrm>
            <a:custGeom>
              <a:avLst/>
              <a:gdLst/>
              <a:ahLst/>
              <a:cxnLst/>
              <a:rect l="l" t="t" r="r" b="b"/>
              <a:pathLst>
                <a:path w="3175" h="870585">
                  <a:moveTo>
                    <a:pt x="3048" y="0"/>
                  </a:moveTo>
                  <a:lnTo>
                    <a:pt x="0" y="870204"/>
                  </a:lnTo>
                </a:path>
              </a:pathLst>
            </a:custGeom>
            <a:ln w="28575">
              <a:solidFill>
                <a:srgbClr val="000000"/>
              </a:solidFill>
            </a:ln>
          </p:spPr>
          <p:txBody>
            <a:bodyPr wrap="square" lIns="0" tIns="0" rIns="0" bIns="0" rtlCol="0"/>
            <a:lstStyle/>
            <a:p>
              <a:endParaRPr sz="2400"/>
            </a:p>
          </p:txBody>
        </p:sp>
        <p:sp>
          <p:nvSpPr>
            <p:cNvPr id="48" name="object 48"/>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49" name="object 49"/>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50" name="object 50"/>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3" name="object 53"/>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4" name="object 54"/>
          <p:cNvSpPr txBox="1"/>
          <p:nvPr/>
        </p:nvSpPr>
        <p:spPr>
          <a:xfrm>
            <a:off x="3826285" y="2873631"/>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5" name="object 55"/>
          <p:cNvSpPr txBox="1"/>
          <p:nvPr/>
        </p:nvSpPr>
        <p:spPr>
          <a:xfrm>
            <a:off x="3878400" y="2579832"/>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6" name="object 56"/>
          <p:cNvSpPr txBox="1"/>
          <p:nvPr/>
        </p:nvSpPr>
        <p:spPr>
          <a:xfrm>
            <a:off x="4902986" y="2885268"/>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57" name="object 57"/>
          <p:cNvSpPr txBox="1"/>
          <p:nvPr/>
        </p:nvSpPr>
        <p:spPr>
          <a:xfrm>
            <a:off x="5536963" y="2982245"/>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58" name="object 58"/>
          <p:cNvSpPr txBox="1"/>
          <p:nvPr/>
        </p:nvSpPr>
        <p:spPr>
          <a:xfrm>
            <a:off x="5536964" y="3374201"/>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59" name="object 59"/>
          <p:cNvSpPr txBox="1"/>
          <p:nvPr/>
        </p:nvSpPr>
        <p:spPr>
          <a:xfrm>
            <a:off x="4898769" y="2718129"/>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0" name="object 60"/>
          <p:cNvSpPr txBox="1"/>
          <p:nvPr/>
        </p:nvSpPr>
        <p:spPr>
          <a:xfrm>
            <a:off x="4902987" y="2302731"/>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1" name="object 61"/>
          <p:cNvSpPr txBox="1"/>
          <p:nvPr/>
        </p:nvSpPr>
        <p:spPr>
          <a:xfrm>
            <a:off x="8021267" y="2579495"/>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2" name="object 62"/>
          <p:cNvSpPr txBox="1"/>
          <p:nvPr/>
        </p:nvSpPr>
        <p:spPr>
          <a:xfrm>
            <a:off x="6095552" y="2185683"/>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3" name="object 63"/>
          <p:cNvSpPr txBox="1"/>
          <p:nvPr/>
        </p:nvSpPr>
        <p:spPr>
          <a:xfrm>
            <a:off x="5946124" y="4253068"/>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grpSp>
        <p:nvGrpSpPr>
          <p:cNvPr id="64" name="object 64"/>
          <p:cNvGrpSpPr/>
          <p:nvPr/>
        </p:nvGrpSpPr>
        <p:grpSpPr>
          <a:xfrm>
            <a:off x="1104226" y="3429000"/>
            <a:ext cx="8882379" cy="2484967"/>
            <a:chOff x="2420111" y="2784538"/>
            <a:chExt cx="6661784" cy="1863725"/>
          </a:xfrm>
        </p:grpSpPr>
        <p:sp>
          <p:nvSpPr>
            <p:cNvPr id="65" name="object 65"/>
            <p:cNvSpPr/>
            <p:nvPr/>
          </p:nvSpPr>
          <p:spPr>
            <a:xfrm>
              <a:off x="6140958" y="2881122"/>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66" name="object 66"/>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7" name="object 67"/>
            <p:cNvSpPr/>
            <p:nvPr/>
          </p:nvSpPr>
          <p:spPr>
            <a:xfrm>
              <a:off x="2439161" y="4077462"/>
              <a:ext cx="6623684" cy="551815"/>
            </a:xfrm>
            <a:custGeom>
              <a:avLst/>
              <a:gdLst/>
              <a:ahLst/>
              <a:cxnLst/>
              <a:rect l="l" t="t" r="r" b="b"/>
              <a:pathLst>
                <a:path w="6623684" h="551814">
                  <a:moveTo>
                    <a:pt x="0" y="0"/>
                  </a:moveTo>
                  <a:lnTo>
                    <a:pt x="6623304" y="0"/>
                  </a:lnTo>
                  <a:lnTo>
                    <a:pt x="6623304" y="551688"/>
                  </a:lnTo>
                  <a:lnTo>
                    <a:pt x="0" y="551688"/>
                  </a:lnTo>
                  <a:lnTo>
                    <a:pt x="0" y="0"/>
                  </a:lnTo>
                  <a:close/>
                </a:path>
              </a:pathLst>
            </a:custGeom>
            <a:ln w="38099">
              <a:solidFill>
                <a:srgbClr val="000000"/>
              </a:solidFill>
            </a:ln>
          </p:spPr>
          <p:txBody>
            <a:bodyPr wrap="square" lIns="0" tIns="0" rIns="0" bIns="0" rtlCol="0"/>
            <a:lstStyle/>
            <a:p>
              <a:endParaRPr sz="2400"/>
            </a:p>
          </p:txBody>
        </p:sp>
        <p:sp>
          <p:nvSpPr>
            <p:cNvPr id="68" name="object 68"/>
            <p:cNvSpPr/>
            <p:nvPr/>
          </p:nvSpPr>
          <p:spPr>
            <a:xfrm>
              <a:off x="5868161"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69" name="object 69"/>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0" name="object 70"/>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1" name="object 71"/>
          <p:cNvSpPr txBox="1"/>
          <p:nvPr/>
        </p:nvSpPr>
        <p:spPr>
          <a:xfrm>
            <a:off x="7305486" y="346352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2" name="object 72"/>
          <p:cNvSpPr txBox="1"/>
          <p:nvPr/>
        </p:nvSpPr>
        <p:spPr>
          <a:xfrm>
            <a:off x="7328033" y="374744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73" name="object 73"/>
          <p:cNvGrpSpPr/>
          <p:nvPr/>
        </p:nvGrpSpPr>
        <p:grpSpPr>
          <a:xfrm>
            <a:off x="4178897" y="3665469"/>
            <a:ext cx="3526367" cy="1483360"/>
            <a:chOff x="4726114" y="2961890"/>
            <a:chExt cx="2644775" cy="1112520"/>
          </a:xfrm>
        </p:grpSpPr>
        <p:sp>
          <p:nvSpPr>
            <p:cNvPr id="74" name="object 74"/>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75" name="object 75"/>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76" name="object 76"/>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77" name="object 77"/>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78" name="object 78"/>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9" name="object 79"/>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80" name="object 80"/>
            <p:cNvSpPr/>
            <p:nvPr/>
          </p:nvSpPr>
          <p:spPr>
            <a:xfrm>
              <a:off x="7109195" y="3213353"/>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81" name="object 81"/>
            <p:cNvSpPr/>
            <p:nvPr/>
          </p:nvSpPr>
          <p:spPr>
            <a:xfrm>
              <a:off x="4740402" y="3230117"/>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FFC000"/>
              </a:solidFill>
            </a:ln>
          </p:spPr>
          <p:txBody>
            <a:bodyPr wrap="square" lIns="0" tIns="0" rIns="0" bIns="0" rtlCol="0"/>
            <a:lstStyle/>
            <a:p>
              <a:endParaRPr sz="2400"/>
            </a:p>
          </p:txBody>
        </p:sp>
      </p:grpSp>
      <p:sp>
        <p:nvSpPr>
          <p:cNvPr id="82" name="object 82"/>
          <p:cNvSpPr txBox="1"/>
          <p:nvPr/>
        </p:nvSpPr>
        <p:spPr>
          <a:xfrm>
            <a:off x="4340096" y="4239479"/>
            <a:ext cx="1325033" cy="472908"/>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Imm.</a:t>
            </a:r>
            <a:endParaRPr sz="1467">
              <a:latin typeface="Calibri"/>
              <a:cs typeface="Calibri"/>
            </a:endParaRPr>
          </a:p>
          <a:p>
            <a:pPr marL="16933">
              <a:spcBef>
                <a:spcPts val="40"/>
              </a:spcBef>
              <a:tabLst>
                <a:tab pos="574026" algn="l"/>
              </a:tabLst>
            </a:pPr>
            <a:r>
              <a:rPr sz="1467" b="1" spc="20" dirty="0">
                <a:latin typeface="Calibri"/>
                <a:cs typeface="Calibri"/>
              </a:rPr>
              <a:t>G</a:t>
            </a:r>
            <a:r>
              <a:rPr sz="1467" b="1" spc="7" dirty="0">
                <a:latin typeface="Calibri"/>
                <a:cs typeface="Calibri"/>
              </a:rPr>
              <a:t>e</a:t>
            </a:r>
            <a:r>
              <a:rPr sz="1467" b="1" spc="20" dirty="0">
                <a:latin typeface="Calibri"/>
                <a:cs typeface="Calibri"/>
              </a:rPr>
              <a:t>n</a:t>
            </a:r>
            <a:r>
              <a:rPr sz="1467" b="1" dirty="0">
                <a:latin typeface="Calibri"/>
                <a:cs typeface="Calibri"/>
              </a:rPr>
              <a:t>	</a:t>
            </a: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83" name="object 83"/>
          <p:cNvSpPr txBox="1"/>
          <p:nvPr/>
        </p:nvSpPr>
        <p:spPr>
          <a:xfrm>
            <a:off x="3140932" y="4124376"/>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84" name="object 84"/>
          <p:cNvSpPr txBox="1"/>
          <p:nvPr/>
        </p:nvSpPr>
        <p:spPr>
          <a:xfrm>
            <a:off x="3140931" y="4327607"/>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85" name="object 85"/>
          <p:cNvGrpSpPr/>
          <p:nvPr/>
        </p:nvGrpSpPr>
        <p:grpSpPr>
          <a:xfrm>
            <a:off x="3670896" y="4443470"/>
            <a:ext cx="3474720" cy="677333"/>
            <a:chOff x="4345114" y="3545391"/>
            <a:chExt cx="2606040" cy="508000"/>
          </a:xfrm>
        </p:grpSpPr>
        <p:sp>
          <p:nvSpPr>
            <p:cNvPr id="86" name="object 86"/>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87" name="object 87"/>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88" name="object 88"/>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89" name="object 89"/>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90" name="object 90"/>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91" name="object 91"/>
          <p:cNvSpPr txBox="1"/>
          <p:nvPr/>
        </p:nvSpPr>
        <p:spPr>
          <a:xfrm>
            <a:off x="8553206" y="2849696"/>
            <a:ext cx="723053" cy="604247"/>
          </a:xfrm>
          <a:prstGeom prst="rect">
            <a:avLst/>
          </a:prstGeom>
        </p:spPr>
        <p:txBody>
          <a:bodyPr vert="horz" wrap="square" lIns="0" tIns="16933" rIns="0" bIns="0" rtlCol="0">
            <a:spAutoFit/>
          </a:bodyPr>
          <a:lstStyle/>
          <a:p>
            <a:pPr marR="6773" indent="279393">
              <a:lnSpc>
                <a:spcPct val="151200"/>
              </a:lnSpc>
              <a:spcBef>
                <a:spcPts val="133"/>
              </a:spcBef>
            </a:pPr>
            <a:r>
              <a:rPr sz="1333" b="1" spc="-13" dirty="0">
                <a:latin typeface="Calibri"/>
                <a:cs typeface="Calibri"/>
              </a:rPr>
              <a:t>D</a:t>
            </a:r>
            <a:r>
              <a:rPr sz="1333" b="1" spc="-7" dirty="0">
                <a:latin typeface="Calibri"/>
                <a:cs typeface="Calibri"/>
              </a:rPr>
              <a:t>ataB  </a:t>
            </a:r>
            <a:r>
              <a:rPr sz="1333" b="1" dirty="0">
                <a:latin typeface="Calibri"/>
                <a:cs typeface="Calibri"/>
              </a:rPr>
              <a:t>addr</a:t>
            </a:r>
            <a:endParaRPr sz="1333">
              <a:latin typeface="Calibri"/>
              <a:cs typeface="Calibri"/>
            </a:endParaRPr>
          </a:p>
        </p:txBody>
      </p:sp>
      <p:grpSp>
        <p:nvGrpSpPr>
          <p:cNvPr id="92" name="object 92"/>
          <p:cNvGrpSpPr/>
          <p:nvPr/>
        </p:nvGrpSpPr>
        <p:grpSpPr>
          <a:xfrm>
            <a:off x="8700353" y="2110231"/>
            <a:ext cx="1220892" cy="3037840"/>
            <a:chOff x="8117206" y="1795462"/>
            <a:chExt cx="915669" cy="2278380"/>
          </a:xfrm>
        </p:grpSpPr>
        <p:sp>
          <p:nvSpPr>
            <p:cNvPr id="93" name="object 93"/>
            <p:cNvSpPr/>
            <p:nvPr/>
          </p:nvSpPr>
          <p:spPr>
            <a:xfrm>
              <a:off x="8952737" y="2196845"/>
              <a:ext cx="64135" cy="3175"/>
            </a:xfrm>
            <a:custGeom>
              <a:avLst/>
              <a:gdLst/>
              <a:ahLst/>
              <a:cxnLst/>
              <a:rect l="l" t="t" r="r" b="b"/>
              <a:pathLst>
                <a:path w="64134" h="3175">
                  <a:moveTo>
                    <a:pt x="-14287" y="1524"/>
                  </a:moveTo>
                  <a:lnTo>
                    <a:pt x="78295" y="1524"/>
                  </a:lnTo>
                </a:path>
              </a:pathLst>
            </a:custGeom>
            <a:ln w="31623">
              <a:solidFill>
                <a:srgbClr val="000000"/>
              </a:solidFill>
            </a:ln>
          </p:spPr>
          <p:txBody>
            <a:bodyPr wrap="square" lIns="0" tIns="0" rIns="0" bIns="0" rtlCol="0"/>
            <a:lstStyle/>
            <a:p>
              <a:endParaRPr sz="2400"/>
            </a:p>
          </p:txBody>
        </p:sp>
        <p:sp>
          <p:nvSpPr>
            <p:cNvPr id="94" name="object 94"/>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95" name="object 95"/>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sp>
          <p:nvSpPr>
            <p:cNvPr id="96" name="object 96"/>
            <p:cNvSpPr/>
            <p:nvPr/>
          </p:nvSpPr>
          <p:spPr>
            <a:xfrm>
              <a:off x="8762236" y="1809750"/>
              <a:ext cx="181610" cy="779145"/>
            </a:xfrm>
            <a:custGeom>
              <a:avLst/>
              <a:gdLst/>
              <a:ahLst/>
              <a:cxnLst/>
              <a:rect l="l" t="t" r="r" b="b"/>
              <a:pathLst>
                <a:path w="181609" h="779144">
                  <a:moveTo>
                    <a:pt x="0" y="0"/>
                  </a:moveTo>
                  <a:lnTo>
                    <a:pt x="181356" y="113728"/>
                  </a:lnTo>
                  <a:lnTo>
                    <a:pt x="181356" y="665035"/>
                  </a:lnTo>
                  <a:lnTo>
                    <a:pt x="0" y="778764"/>
                  </a:lnTo>
                  <a:lnTo>
                    <a:pt x="0" y="0"/>
                  </a:lnTo>
                  <a:close/>
                </a:path>
              </a:pathLst>
            </a:custGeom>
            <a:ln w="28575">
              <a:solidFill>
                <a:srgbClr val="000000"/>
              </a:solidFill>
            </a:ln>
          </p:spPr>
          <p:txBody>
            <a:bodyPr wrap="square" lIns="0" tIns="0" rIns="0" bIns="0" rtlCol="0"/>
            <a:lstStyle/>
            <a:p>
              <a:endParaRPr sz="2400"/>
            </a:p>
          </p:txBody>
        </p:sp>
      </p:grpSp>
      <p:sp>
        <p:nvSpPr>
          <p:cNvPr id="97" name="object 97"/>
          <p:cNvSpPr txBox="1"/>
          <p:nvPr/>
        </p:nvSpPr>
        <p:spPr>
          <a:xfrm>
            <a:off x="9584932" y="285502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98" name="object 98"/>
          <p:cNvSpPr txBox="1"/>
          <p:nvPr/>
        </p:nvSpPr>
        <p:spPr>
          <a:xfrm>
            <a:off x="9584932" y="25595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99" name="object 99"/>
          <p:cNvGrpSpPr/>
          <p:nvPr/>
        </p:nvGrpSpPr>
        <p:grpSpPr>
          <a:xfrm>
            <a:off x="8265249" y="1197863"/>
            <a:ext cx="1297940" cy="2208952"/>
            <a:chOff x="7790878" y="1111186"/>
            <a:chExt cx="973455" cy="1656714"/>
          </a:xfrm>
        </p:grpSpPr>
        <p:sp>
          <p:nvSpPr>
            <p:cNvPr id="100" name="object 100"/>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01" name="object 101"/>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02" name="object 102"/>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03" name="object 103"/>
            <p:cNvSpPr/>
            <p:nvPr/>
          </p:nvSpPr>
          <p:spPr>
            <a:xfrm>
              <a:off x="7818882" y="2196846"/>
              <a:ext cx="861694" cy="3175"/>
            </a:xfrm>
            <a:custGeom>
              <a:avLst/>
              <a:gdLst/>
              <a:ahLst/>
              <a:cxnLst/>
              <a:rect l="l" t="t" r="r" b="b"/>
              <a:pathLst>
                <a:path w="861695" h="3175">
                  <a:moveTo>
                    <a:pt x="0" y="0"/>
                  </a:moveTo>
                  <a:lnTo>
                    <a:pt x="861250" y="2819"/>
                  </a:lnTo>
                </a:path>
              </a:pathLst>
            </a:custGeom>
            <a:ln w="28575">
              <a:solidFill>
                <a:srgbClr val="000000"/>
              </a:solidFill>
            </a:ln>
          </p:spPr>
          <p:txBody>
            <a:bodyPr wrap="square" lIns="0" tIns="0" rIns="0" bIns="0" rtlCol="0"/>
            <a:lstStyle/>
            <a:p>
              <a:endParaRPr sz="2400"/>
            </a:p>
          </p:txBody>
        </p:sp>
        <p:sp>
          <p:nvSpPr>
            <p:cNvPr id="104" name="object 104"/>
            <p:cNvSpPr/>
            <p:nvPr/>
          </p:nvSpPr>
          <p:spPr>
            <a:xfrm>
              <a:off x="8665708" y="2156747"/>
              <a:ext cx="86360" cy="85725"/>
            </a:xfrm>
            <a:custGeom>
              <a:avLst/>
              <a:gdLst/>
              <a:ahLst/>
              <a:cxnLst/>
              <a:rect l="l" t="t" r="r" b="b"/>
              <a:pathLst>
                <a:path w="86359" h="85725">
                  <a:moveTo>
                    <a:pt x="279" y="0"/>
                  </a:moveTo>
                  <a:lnTo>
                    <a:pt x="0" y="85725"/>
                  </a:lnTo>
                  <a:lnTo>
                    <a:pt x="85864" y="43141"/>
                  </a:lnTo>
                  <a:lnTo>
                    <a:pt x="279" y="0"/>
                  </a:lnTo>
                  <a:close/>
                </a:path>
              </a:pathLst>
            </a:custGeom>
            <a:solidFill>
              <a:srgbClr val="000000"/>
            </a:solidFill>
          </p:spPr>
          <p:txBody>
            <a:bodyPr wrap="square" lIns="0" tIns="0" rIns="0" bIns="0" rtlCol="0"/>
            <a:lstStyle/>
            <a:p>
              <a:endParaRPr sz="2400"/>
            </a:p>
          </p:txBody>
        </p:sp>
      </p:grpSp>
      <p:sp>
        <p:nvSpPr>
          <p:cNvPr id="105" name="object 105"/>
          <p:cNvSpPr txBox="1"/>
          <p:nvPr/>
        </p:nvSpPr>
        <p:spPr>
          <a:xfrm>
            <a:off x="9194917" y="4166549"/>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06" name="object 106"/>
          <p:cNvGrpSpPr/>
          <p:nvPr/>
        </p:nvGrpSpPr>
        <p:grpSpPr>
          <a:xfrm>
            <a:off x="7273632" y="2719832"/>
            <a:ext cx="2472267" cy="2429085"/>
            <a:chOff x="7047166" y="2252662"/>
            <a:chExt cx="1854200" cy="1821814"/>
          </a:xfrm>
        </p:grpSpPr>
        <p:sp>
          <p:nvSpPr>
            <p:cNvPr id="107" name="object 107"/>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08" name="object 108"/>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09" name="object 109"/>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10" name="object 110"/>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11" name="object 111"/>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12" name="object 112"/>
          <p:cNvSpPr txBox="1"/>
          <p:nvPr/>
        </p:nvSpPr>
        <p:spPr>
          <a:xfrm>
            <a:off x="7314338" y="305822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3" name="object 113"/>
          <p:cNvSpPr txBox="1"/>
          <p:nvPr/>
        </p:nvSpPr>
        <p:spPr>
          <a:xfrm>
            <a:off x="7314338" y="27627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4" name="object 114"/>
          <p:cNvGrpSpPr/>
          <p:nvPr/>
        </p:nvGrpSpPr>
        <p:grpSpPr>
          <a:xfrm>
            <a:off x="6342977" y="2815336"/>
            <a:ext cx="1362287" cy="962660"/>
            <a:chOff x="6349174" y="2324290"/>
            <a:chExt cx="1021715" cy="721995"/>
          </a:xfrm>
        </p:grpSpPr>
        <p:sp>
          <p:nvSpPr>
            <p:cNvPr id="115" name="object 115"/>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16" name="object 116"/>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17" name="object 117"/>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18" name="object 118"/>
          <p:cNvSpPr txBox="1"/>
          <p:nvPr/>
        </p:nvSpPr>
        <p:spPr>
          <a:xfrm>
            <a:off x="6381044" y="3072878"/>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19" name="object 119"/>
          <p:cNvGrpSpPr/>
          <p:nvPr/>
        </p:nvGrpSpPr>
        <p:grpSpPr>
          <a:xfrm>
            <a:off x="1685633" y="1882734"/>
            <a:ext cx="6783493" cy="3275753"/>
            <a:chOff x="2856166" y="1624838"/>
            <a:chExt cx="5087620" cy="2456815"/>
          </a:xfrm>
        </p:grpSpPr>
        <p:sp>
          <p:nvSpPr>
            <p:cNvPr id="120" name="object 120"/>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21" name="object 121"/>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22" name="object 122"/>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23" name="object 123"/>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24" name="object 124"/>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5" name="object 125"/>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26" name="object 126"/>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7" name="object 127"/>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28" name="object 128"/>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29" name="object 129"/>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0" name="object 130"/>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1" name="object 131"/>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33" name="object 133"/>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4" name="object 134"/>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6" name="object 136"/>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7" name="object 137"/>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38" name="object 138"/>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39" name="object 139"/>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40" name="object 140"/>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41" name="object 141"/>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42" name="object 142"/>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43" name="object 143"/>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44" name="object 144"/>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45" name="object 145"/>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46" name="object 146"/>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47" name="object 147"/>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48" name="object 148"/>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49" name="object 149"/>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50" name="object 150"/>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51" name="object 151"/>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52" name="object 152"/>
          <p:cNvSpPr txBox="1"/>
          <p:nvPr/>
        </p:nvSpPr>
        <p:spPr>
          <a:xfrm>
            <a:off x="9296748" y="3145741"/>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53" name="object 153"/>
          <p:cNvSpPr txBox="1"/>
          <p:nvPr/>
        </p:nvSpPr>
        <p:spPr>
          <a:xfrm>
            <a:off x="1721797" y="265876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54" name="object 154"/>
          <p:cNvSpPr txBox="1"/>
          <p:nvPr/>
        </p:nvSpPr>
        <p:spPr>
          <a:xfrm>
            <a:off x="1711117" y="292087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55" name="object 155"/>
          <p:cNvGrpSpPr/>
          <p:nvPr/>
        </p:nvGrpSpPr>
        <p:grpSpPr>
          <a:xfrm>
            <a:off x="1226401" y="1193800"/>
            <a:ext cx="8379460" cy="3941233"/>
            <a:chOff x="2511742" y="1108138"/>
            <a:chExt cx="6284595" cy="2955925"/>
          </a:xfrm>
        </p:grpSpPr>
        <p:sp>
          <p:nvSpPr>
            <p:cNvPr id="156" name="object 156"/>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57" name="object 157"/>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58" name="object 158"/>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59" name="object 159"/>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60" name="object 160"/>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1" name="object 161"/>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62" name="object 162"/>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3" name="object 163"/>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64" name="object 164"/>
            <p:cNvSpPr/>
            <p:nvPr/>
          </p:nvSpPr>
          <p:spPr>
            <a:xfrm>
              <a:off x="4264913" y="1197101"/>
              <a:ext cx="4305300" cy="5080"/>
            </a:xfrm>
            <a:custGeom>
              <a:avLst/>
              <a:gdLst/>
              <a:ahLst/>
              <a:cxnLst/>
              <a:rect l="l" t="t" r="r" b="b"/>
              <a:pathLst>
                <a:path w="4305300" h="5080">
                  <a:moveTo>
                    <a:pt x="4305300" y="0"/>
                  </a:moveTo>
                  <a:lnTo>
                    <a:pt x="0" y="4572"/>
                  </a:lnTo>
                </a:path>
              </a:pathLst>
            </a:custGeom>
            <a:ln w="28575">
              <a:solidFill>
                <a:srgbClr val="000000"/>
              </a:solidFill>
            </a:ln>
          </p:spPr>
          <p:txBody>
            <a:bodyPr wrap="square" lIns="0" tIns="0" rIns="0" bIns="0" rtlCol="0"/>
            <a:lstStyle/>
            <a:p>
              <a:endParaRPr sz="2400"/>
            </a:p>
          </p:txBody>
        </p:sp>
        <p:sp>
          <p:nvSpPr>
            <p:cNvPr id="165" name="object 165"/>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66" name="object 166"/>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67" name="object 167"/>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68" name="object 168"/>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69" name="object 169"/>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sp>
          <p:nvSpPr>
            <p:cNvPr id="170" name="object 170"/>
            <p:cNvSpPr/>
            <p:nvPr/>
          </p:nvSpPr>
          <p:spPr>
            <a:xfrm>
              <a:off x="8580882" y="1966201"/>
              <a:ext cx="143510" cy="5715"/>
            </a:xfrm>
            <a:custGeom>
              <a:avLst/>
              <a:gdLst/>
              <a:ahLst/>
              <a:cxnLst/>
              <a:rect l="l" t="t" r="r" b="b"/>
              <a:pathLst>
                <a:path w="143509" h="5714">
                  <a:moveTo>
                    <a:pt x="-14287" y="2546"/>
                  </a:moveTo>
                  <a:lnTo>
                    <a:pt x="157784" y="2546"/>
                  </a:lnTo>
                </a:path>
              </a:pathLst>
            </a:custGeom>
            <a:ln w="33667">
              <a:solidFill>
                <a:srgbClr val="000000"/>
              </a:solidFill>
            </a:ln>
          </p:spPr>
          <p:txBody>
            <a:bodyPr wrap="square" lIns="0" tIns="0" rIns="0" bIns="0" rtlCol="0"/>
            <a:lstStyle/>
            <a:p>
              <a:endParaRPr sz="2400"/>
            </a:p>
          </p:txBody>
        </p:sp>
        <p:sp>
          <p:nvSpPr>
            <p:cNvPr id="171" name="object 171"/>
            <p:cNvSpPr/>
            <p:nvPr/>
          </p:nvSpPr>
          <p:spPr>
            <a:xfrm>
              <a:off x="8708566" y="1923877"/>
              <a:ext cx="87630" cy="85725"/>
            </a:xfrm>
            <a:custGeom>
              <a:avLst/>
              <a:gdLst/>
              <a:ahLst/>
              <a:cxnLst/>
              <a:rect l="l" t="t" r="r" b="b"/>
              <a:pathLst>
                <a:path w="87629" h="85725">
                  <a:moveTo>
                    <a:pt x="0" y="0"/>
                  </a:moveTo>
                  <a:lnTo>
                    <a:pt x="3048" y="85674"/>
                  </a:lnTo>
                  <a:lnTo>
                    <a:pt x="87198" y="39801"/>
                  </a:lnTo>
                  <a:lnTo>
                    <a:pt x="0" y="0"/>
                  </a:lnTo>
                  <a:close/>
                </a:path>
              </a:pathLst>
            </a:custGeom>
            <a:solidFill>
              <a:srgbClr val="000000"/>
            </a:solidFill>
          </p:spPr>
          <p:txBody>
            <a:bodyPr wrap="square" lIns="0" tIns="0" rIns="0" bIns="0" rtlCol="0"/>
            <a:lstStyle/>
            <a:p>
              <a:endParaRPr sz="2400"/>
            </a:p>
          </p:txBody>
        </p:sp>
        <p:sp>
          <p:nvSpPr>
            <p:cNvPr id="172" name="object 172"/>
            <p:cNvSpPr/>
            <p:nvPr/>
          </p:nvSpPr>
          <p:spPr>
            <a:xfrm>
              <a:off x="8568689" y="1210817"/>
              <a:ext cx="1905" cy="749935"/>
            </a:xfrm>
            <a:custGeom>
              <a:avLst/>
              <a:gdLst/>
              <a:ahLst/>
              <a:cxnLst/>
              <a:rect l="l" t="t" r="r" b="b"/>
              <a:pathLst>
                <a:path w="1904" h="749935">
                  <a:moveTo>
                    <a:pt x="0" y="0"/>
                  </a:moveTo>
                  <a:lnTo>
                    <a:pt x="1524" y="749808"/>
                  </a:lnTo>
                </a:path>
              </a:pathLst>
            </a:custGeom>
            <a:ln w="28575">
              <a:solidFill>
                <a:srgbClr val="000000"/>
              </a:solidFill>
            </a:ln>
          </p:spPr>
          <p:txBody>
            <a:bodyPr wrap="square" lIns="0" tIns="0" rIns="0" bIns="0" rtlCol="0"/>
            <a:lstStyle/>
            <a:p>
              <a:endParaRPr sz="2400"/>
            </a:p>
          </p:txBody>
        </p:sp>
      </p:grpSp>
      <p:sp>
        <p:nvSpPr>
          <p:cNvPr id="173" name="object 173"/>
          <p:cNvSpPr txBox="1"/>
          <p:nvPr/>
        </p:nvSpPr>
        <p:spPr>
          <a:xfrm>
            <a:off x="2368886" y="2965848"/>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74" name="object 174"/>
          <p:cNvSpPr txBox="1"/>
          <p:nvPr/>
        </p:nvSpPr>
        <p:spPr>
          <a:xfrm>
            <a:off x="9571270" y="220378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2</a:t>
            </a:r>
            <a:endParaRPr sz="1133">
              <a:latin typeface="Calibri"/>
              <a:cs typeface="Calibri"/>
            </a:endParaRPr>
          </a:p>
        </p:txBody>
      </p:sp>
      <p:sp>
        <p:nvSpPr>
          <p:cNvPr id="175" name="object 175"/>
          <p:cNvSpPr/>
          <p:nvPr/>
        </p:nvSpPr>
        <p:spPr>
          <a:xfrm>
            <a:off x="1450684" y="1320546"/>
            <a:ext cx="2095500" cy="4233"/>
          </a:xfrm>
          <a:custGeom>
            <a:avLst/>
            <a:gdLst/>
            <a:ahLst/>
            <a:cxnLst/>
            <a:rect l="l" t="t" r="r" b="b"/>
            <a:pathLst>
              <a:path w="1571625" h="3175">
                <a:moveTo>
                  <a:pt x="1571244" y="3048"/>
                </a:moveTo>
                <a:lnTo>
                  <a:pt x="0" y="0"/>
                </a:lnTo>
              </a:path>
            </a:pathLst>
          </a:custGeom>
          <a:ln w="28575">
            <a:solidFill>
              <a:srgbClr val="000000"/>
            </a:solidFill>
          </a:ln>
        </p:spPr>
        <p:txBody>
          <a:bodyPr wrap="square" lIns="0" tIns="0" rIns="0" bIns="0" rtlCol="0"/>
          <a:lstStyle/>
          <a:p>
            <a:endParaRPr sz="2400"/>
          </a:p>
        </p:txBody>
      </p:sp>
      <p:sp>
        <p:nvSpPr>
          <p:cNvPr id="176" name="object 176"/>
          <p:cNvSpPr txBox="1"/>
          <p:nvPr/>
        </p:nvSpPr>
        <p:spPr>
          <a:xfrm>
            <a:off x="6754430" y="5181179"/>
            <a:ext cx="1618827" cy="234252"/>
          </a:xfrm>
          <a:prstGeom prst="rect">
            <a:avLst/>
          </a:prstGeom>
        </p:spPr>
        <p:txBody>
          <a:bodyPr vert="horz" wrap="square" lIns="0" tIns="18627" rIns="0" bIns="0" rtlCol="0">
            <a:spAutoFit/>
          </a:bodyPr>
          <a:lstStyle/>
          <a:p>
            <a:pPr marL="16933">
              <a:spcBef>
                <a:spcPts val="147"/>
              </a:spcBef>
            </a:pPr>
            <a:r>
              <a:rPr sz="2100" b="1" spc="-9" baseline="2645" dirty="0">
                <a:latin typeface="Calibri"/>
                <a:cs typeface="Calibri"/>
              </a:rPr>
              <a:t>BrLT</a:t>
            </a:r>
            <a:r>
              <a:rPr sz="2100" b="1" spc="160" baseline="2645" dirty="0">
                <a:latin typeface="Calibri"/>
                <a:cs typeface="Calibri"/>
              </a:rPr>
              <a:t> </a:t>
            </a:r>
            <a:r>
              <a:rPr sz="2000" b="1" spc="-9" baseline="16666" dirty="0">
                <a:latin typeface="Calibri"/>
                <a:cs typeface="Calibri"/>
              </a:rPr>
              <a:t>Bsel</a:t>
            </a:r>
            <a:r>
              <a:rPr sz="2000" b="1" spc="279" baseline="16666" dirty="0">
                <a:latin typeface="Calibri"/>
                <a:cs typeface="Calibri"/>
              </a:rPr>
              <a:t> </a:t>
            </a:r>
            <a:r>
              <a:rPr sz="2000" b="1" spc="-9" baseline="16666" dirty="0">
                <a:latin typeface="Calibri"/>
                <a:cs typeface="Calibri"/>
              </a:rPr>
              <a:t>Asel</a:t>
            </a:r>
            <a:r>
              <a:rPr sz="2000" b="1" spc="269" baseline="16666" dirty="0">
                <a:latin typeface="Calibri"/>
                <a:cs typeface="Calibri"/>
              </a:rPr>
              <a:t> </a:t>
            </a:r>
            <a:r>
              <a:rPr sz="1333" b="1" spc="-13" dirty="0">
                <a:latin typeface="Calibri"/>
                <a:cs typeface="Calibri"/>
              </a:rPr>
              <a:t>ALUSel</a:t>
            </a:r>
            <a:endParaRPr sz="1333">
              <a:latin typeface="Calibri"/>
              <a:cs typeface="Calibri"/>
            </a:endParaRPr>
          </a:p>
        </p:txBody>
      </p:sp>
      <p:sp>
        <p:nvSpPr>
          <p:cNvPr id="177" name="object 177"/>
          <p:cNvSpPr txBox="1"/>
          <p:nvPr/>
        </p:nvSpPr>
        <p:spPr>
          <a:xfrm>
            <a:off x="1417923" y="5206168"/>
            <a:ext cx="567267" cy="418128"/>
          </a:xfrm>
          <a:prstGeom prst="rect">
            <a:avLst/>
          </a:prstGeom>
        </p:spPr>
        <p:txBody>
          <a:bodyPr vert="horz" wrap="square" lIns="0" tIns="0" rIns="0" bIns="0" rtlCol="0">
            <a:spAutoFit/>
          </a:bodyPr>
          <a:lstStyle/>
          <a:p>
            <a:pPr marL="16933">
              <a:lnSpc>
                <a:spcPts val="1533"/>
              </a:lnSpc>
            </a:pPr>
            <a:r>
              <a:rPr sz="1467" b="1" spc="-7" dirty="0">
                <a:latin typeface="Calibri"/>
                <a:cs typeface="Calibri"/>
              </a:rPr>
              <a:t>PCSel</a:t>
            </a:r>
            <a:endParaRPr sz="1467">
              <a:latin typeface="Calibri"/>
              <a:cs typeface="Calibri"/>
            </a:endParaRPr>
          </a:p>
          <a:p>
            <a:pPr marL="16933"/>
            <a:r>
              <a:rPr sz="1467" b="1" dirty="0">
                <a:latin typeface="Calibri"/>
                <a:cs typeface="Calibri"/>
              </a:rPr>
              <a:t>=t</a:t>
            </a:r>
            <a:r>
              <a:rPr sz="1467" b="1" spc="-7" dirty="0">
                <a:latin typeface="Calibri"/>
                <a:cs typeface="Calibri"/>
              </a:rPr>
              <a:t>ake</a:t>
            </a:r>
            <a:r>
              <a:rPr sz="1467" b="1" dirty="0">
                <a:latin typeface="Calibri"/>
                <a:cs typeface="Calibri"/>
              </a:rPr>
              <a:t>n</a:t>
            </a:r>
            <a:endParaRPr sz="1467">
              <a:latin typeface="Calibri"/>
              <a:cs typeface="Calibri"/>
            </a:endParaRPr>
          </a:p>
        </p:txBody>
      </p:sp>
      <p:sp>
        <p:nvSpPr>
          <p:cNvPr id="178" name="object 178"/>
          <p:cNvSpPr txBox="1"/>
          <p:nvPr/>
        </p:nvSpPr>
        <p:spPr>
          <a:xfrm>
            <a:off x="6187942" y="5199787"/>
            <a:ext cx="408093" cy="192360"/>
          </a:xfrm>
          <a:prstGeom prst="rect">
            <a:avLst/>
          </a:prstGeom>
        </p:spPr>
        <p:txBody>
          <a:bodyPr vert="horz" wrap="square" lIns="0" tIns="0" rIns="0" bIns="0" rtlCol="0">
            <a:spAutoFit/>
          </a:bodyPr>
          <a:lstStyle/>
          <a:p>
            <a:pPr marL="16933">
              <a:lnSpc>
                <a:spcPts val="1467"/>
              </a:lnSpc>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179" name="object 179"/>
          <p:cNvSpPr txBox="1"/>
          <p:nvPr/>
        </p:nvSpPr>
        <p:spPr>
          <a:xfrm>
            <a:off x="3299573" y="5236502"/>
            <a:ext cx="708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180" name="object 180"/>
          <p:cNvSpPr txBox="1"/>
          <p:nvPr/>
        </p:nvSpPr>
        <p:spPr>
          <a:xfrm>
            <a:off x="5362411" y="5234746"/>
            <a:ext cx="618912" cy="384657"/>
          </a:xfrm>
          <a:prstGeom prst="rect">
            <a:avLst/>
          </a:prstGeom>
        </p:spPr>
        <p:txBody>
          <a:bodyPr vert="horz" wrap="square" lIns="0" tIns="0" rIns="0" bIns="0" rtlCol="0">
            <a:spAutoFit/>
          </a:bodyPr>
          <a:lstStyle/>
          <a:p>
            <a:pPr algn="ctr">
              <a:lnSpc>
                <a:spcPts val="1393"/>
              </a:lnSpc>
            </a:pPr>
            <a:r>
              <a:rPr sz="1333" b="1" spc="-13" dirty="0">
                <a:latin typeface="Calibri"/>
                <a:cs typeface="Calibri"/>
              </a:rPr>
              <a:t>RegWEn</a:t>
            </a:r>
            <a:endParaRPr sz="1333">
              <a:latin typeface="Calibri"/>
              <a:cs typeface="Calibri"/>
            </a:endParaRPr>
          </a:p>
          <a:p>
            <a:pPr marL="1693" algn="ctr"/>
            <a:r>
              <a:rPr sz="1333" b="1" spc="-13" dirty="0">
                <a:latin typeface="Calibri"/>
                <a:cs typeface="Calibri"/>
              </a:rPr>
              <a:t>=1</a:t>
            </a:r>
            <a:endParaRPr sz="1333">
              <a:latin typeface="Calibri"/>
              <a:cs typeface="Calibri"/>
            </a:endParaRPr>
          </a:p>
        </p:txBody>
      </p:sp>
      <p:sp>
        <p:nvSpPr>
          <p:cNvPr id="181" name="object 181"/>
          <p:cNvSpPr txBox="1"/>
          <p:nvPr/>
        </p:nvSpPr>
        <p:spPr>
          <a:xfrm>
            <a:off x="9431398" y="5232508"/>
            <a:ext cx="488527"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WBSel</a:t>
            </a:r>
            <a:endParaRPr sz="1333">
              <a:latin typeface="Calibri"/>
              <a:cs typeface="Calibri"/>
            </a:endParaRPr>
          </a:p>
          <a:p>
            <a:pPr marL="5927" algn="ctr"/>
            <a:r>
              <a:rPr sz="1333" b="1" spc="-13" dirty="0">
                <a:latin typeface="Calibri"/>
                <a:cs typeface="Calibri"/>
              </a:rPr>
              <a:t>=2</a:t>
            </a:r>
            <a:endParaRPr sz="1333">
              <a:latin typeface="Calibri"/>
              <a:cs typeface="Calibri"/>
            </a:endParaRPr>
          </a:p>
        </p:txBody>
      </p:sp>
      <p:sp>
        <p:nvSpPr>
          <p:cNvPr id="182" name="object 182"/>
          <p:cNvSpPr txBox="1"/>
          <p:nvPr/>
        </p:nvSpPr>
        <p:spPr>
          <a:xfrm>
            <a:off x="4317832" y="5249508"/>
            <a:ext cx="561340" cy="384657"/>
          </a:xfrm>
          <a:prstGeom prst="rect">
            <a:avLst/>
          </a:prstGeom>
        </p:spPr>
        <p:txBody>
          <a:bodyPr vert="horz" wrap="square" lIns="0" tIns="0" rIns="0" bIns="0" rtlCol="0">
            <a:spAutoFit/>
          </a:bodyPr>
          <a:lstStyle/>
          <a:p>
            <a:pPr algn="ctr">
              <a:lnSpc>
                <a:spcPts val="1393"/>
              </a:lnSpc>
            </a:pPr>
            <a:r>
              <a:rPr sz="1333" b="1" spc="-7" dirty="0">
                <a:solidFill>
                  <a:srgbClr val="FFC000"/>
                </a:solidFill>
                <a:latin typeface="Calibri"/>
                <a:cs typeface="Calibri"/>
              </a:rPr>
              <a:t>ImmSel</a:t>
            </a:r>
            <a:endParaRPr sz="1333">
              <a:latin typeface="Calibri"/>
              <a:cs typeface="Calibri"/>
            </a:endParaRPr>
          </a:p>
          <a:p>
            <a:pPr marL="1693" algn="ctr"/>
            <a:r>
              <a:rPr sz="1333" b="1" spc="-13" dirty="0">
                <a:solidFill>
                  <a:srgbClr val="FFC000"/>
                </a:solidFill>
                <a:latin typeface="Calibri"/>
                <a:cs typeface="Calibri"/>
              </a:rPr>
              <a:t>=J</a:t>
            </a:r>
            <a:endParaRPr sz="1333">
              <a:latin typeface="Calibri"/>
              <a:cs typeface="Calibri"/>
            </a:endParaRPr>
          </a:p>
        </p:txBody>
      </p:sp>
      <p:sp>
        <p:nvSpPr>
          <p:cNvPr id="183" name="object 183"/>
          <p:cNvSpPr txBox="1"/>
          <p:nvPr/>
        </p:nvSpPr>
        <p:spPr>
          <a:xfrm>
            <a:off x="8618958" y="5246792"/>
            <a:ext cx="65532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MemRW</a:t>
            </a:r>
            <a:endParaRPr sz="1333">
              <a:latin typeface="Calibri"/>
              <a:cs typeface="Calibri"/>
            </a:endParaRPr>
          </a:p>
          <a:p>
            <a:pPr algn="ctr">
              <a:lnSpc>
                <a:spcPct val="100000"/>
              </a:lnSpc>
            </a:pPr>
            <a:r>
              <a:rPr sz="1333" b="1" spc="-7" dirty="0">
                <a:latin typeface="Calibri"/>
                <a:cs typeface="Calibri"/>
              </a:rPr>
              <a:t>=Read</a:t>
            </a:r>
            <a:endParaRPr sz="1333">
              <a:latin typeface="Calibri"/>
              <a:cs typeface="Calibri"/>
            </a:endParaRPr>
          </a:p>
        </p:txBody>
      </p:sp>
      <p:sp>
        <p:nvSpPr>
          <p:cNvPr id="184" name="object 184"/>
          <p:cNvSpPr txBox="1"/>
          <p:nvPr/>
        </p:nvSpPr>
        <p:spPr>
          <a:xfrm>
            <a:off x="7178433" y="5390562"/>
            <a:ext cx="20235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=1</a:t>
            </a:r>
            <a:endParaRPr sz="1333">
              <a:latin typeface="Calibri"/>
              <a:cs typeface="Calibri"/>
            </a:endParaRPr>
          </a:p>
        </p:txBody>
      </p:sp>
      <p:sp>
        <p:nvSpPr>
          <p:cNvPr id="185" name="object 185"/>
          <p:cNvSpPr txBox="1"/>
          <p:nvPr/>
        </p:nvSpPr>
        <p:spPr>
          <a:xfrm>
            <a:off x="7558547" y="5384410"/>
            <a:ext cx="20235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=0</a:t>
            </a:r>
            <a:endParaRPr sz="1333">
              <a:latin typeface="Calibri"/>
              <a:cs typeface="Calibri"/>
            </a:endParaRPr>
          </a:p>
        </p:txBody>
      </p:sp>
      <p:sp>
        <p:nvSpPr>
          <p:cNvPr id="186" name="object 186"/>
          <p:cNvSpPr txBox="1"/>
          <p:nvPr/>
        </p:nvSpPr>
        <p:spPr>
          <a:xfrm>
            <a:off x="6285396" y="5413114"/>
            <a:ext cx="756920" cy="489022"/>
          </a:xfrm>
          <a:prstGeom prst="rect">
            <a:avLst/>
          </a:prstGeom>
        </p:spPr>
        <p:txBody>
          <a:bodyPr vert="horz" wrap="square" lIns="0" tIns="57573" rIns="0" bIns="0" rtlCol="0">
            <a:spAutoFit/>
          </a:bodyPr>
          <a:lstStyle/>
          <a:p>
            <a:pPr algn="ctr">
              <a:spcBef>
                <a:spcPts val="453"/>
              </a:spcBef>
            </a:pPr>
            <a:r>
              <a:rPr sz="2100" b="1" baseline="26455" dirty="0">
                <a:latin typeface="Calibri"/>
                <a:cs typeface="Calibri"/>
              </a:rPr>
              <a:t>=* </a:t>
            </a:r>
            <a:r>
              <a:rPr sz="1400" b="1" spc="-40" dirty="0">
                <a:latin typeface="Calibri"/>
                <a:cs typeface="Calibri"/>
              </a:rPr>
              <a:t>BrEq</a:t>
            </a:r>
            <a:r>
              <a:rPr sz="2100" b="1" spc="-59" baseline="21164" dirty="0">
                <a:latin typeface="Calibri"/>
                <a:cs typeface="Calibri"/>
              </a:rPr>
              <a:t>=*</a:t>
            </a:r>
            <a:endParaRPr sz="2100" baseline="21164">
              <a:latin typeface="Calibri"/>
              <a:cs typeface="Calibri"/>
            </a:endParaRPr>
          </a:p>
          <a:p>
            <a:pPr marL="75351" algn="ctr"/>
            <a:r>
              <a:rPr sz="1400" b="1" dirty="0">
                <a:latin typeface="Calibri"/>
                <a:cs typeface="Calibri"/>
              </a:rPr>
              <a:t>=*</a:t>
            </a:r>
            <a:endParaRPr sz="1400">
              <a:latin typeface="Calibri"/>
              <a:cs typeface="Calibri"/>
            </a:endParaRPr>
          </a:p>
        </p:txBody>
      </p:sp>
      <p:sp>
        <p:nvSpPr>
          <p:cNvPr id="187" name="object 187"/>
          <p:cNvSpPr txBox="1"/>
          <p:nvPr/>
        </p:nvSpPr>
        <p:spPr>
          <a:xfrm>
            <a:off x="7913196" y="5437606"/>
            <a:ext cx="40132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88" name="object 188"/>
          <p:cNvSpPr txBox="1"/>
          <p:nvPr/>
        </p:nvSpPr>
        <p:spPr>
          <a:xfrm>
            <a:off x="3477629" y="5631413"/>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190" name="object 190"/>
          <p:cNvSpPr txBox="1"/>
          <p:nvPr/>
        </p:nvSpPr>
        <p:spPr>
          <a:xfrm>
            <a:off x="7128636" y="6594174"/>
            <a:ext cx="977053"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67" dirty="0">
                <a:solidFill>
                  <a:srgbClr val="FFC114"/>
                </a:solidFill>
                <a:latin typeface="Trebuchet MS"/>
                <a:cs typeface="Trebuchet MS"/>
              </a:rPr>
              <a:t> </a:t>
            </a:r>
            <a:r>
              <a:rPr sz="1467" b="1" spc="-53" dirty="0">
                <a:latin typeface="Trebuchet MS"/>
                <a:cs typeface="Trebuchet MS"/>
              </a:rPr>
              <a:t>(66)</a:t>
            </a:r>
            <a:endParaRPr sz="1467">
              <a:latin typeface="Trebuchet MS"/>
              <a:cs typeface="Trebuchet MS"/>
            </a:endParaRPr>
          </a:p>
        </p:txBody>
      </p:sp>
      <p:sp>
        <p:nvSpPr>
          <p:cNvPr id="191" name="Date Placeholder 190">
            <a:extLst>
              <a:ext uri="{FF2B5EF4-FFF2-40B4-BE49-F238E27FC236}">
                <a16:creationId xmlns:a16="http://schemas.microsoft.com/office/drawing/2014/main" id="{415E0155-DA7F-4B8A-9F8D-6FB885A72FDD}"/>
              </a:ext>
            </a:extLst>
          </p:cNvPr>
          <p:cNvSpPr>
            <a:spLocks noGrp="1"/>
          </p:cNvSpPr>
          <p:nvPr>
            <p:ph type="dt" sz="half" idx="10"/>
          </p:nvPr>
        </p:nvSpPr>
        <p:spPr/>
        <p:txBody>
          <a:bodyPr/>
          <a:lstStyle/>
          <a:p>
            <a:fld id="{45CC623E-740A-4038-84DC-D1F9A96F5C50}" type="datetime1">
              <a:rPr lang="en-US" smtClean="0"/>
              <a:t>5/11/2024</a:t>
            </a:fld>
            <a:endParaRPr lang="en-US"/>
          </a:p>
        </p:txBody>
      </p:sp>
      <p:sp>
        <p:nvSpPr>
          <p:cNvPr id="192" name="Slide Number Placeholder 191">
            <a:extLst>
              <a:ext uri="{FF2B5EF4-FFF2-40B4-BE49-F238E27FC236}">
                <a16:creationId xmlns:a16="http://schemas.microsoft.com/office/drawing/2014/main" id="{53B1706F-EC80-4713-AB0B-C7739B8867E4}"/>
              </a:ext>
            </a:extLst>
          </p:cNvPr>
          <p:cNvSpPr>
            <a:spLocks noGrp="1"/>
          </p:cNvSpPr>
          <p:nvPr>
            <p:ph type="sldNum" sz="quarter" idx="12"/>
          </p:nvPr>
        </p:nvSpPr>
        <p:spPr/>
        <p:txBody>
          <a:bodyPr/>
          <a:lstStyle/>
          <a:p>
            <a:fld id="{AB6352F2-FB44-4DA6-821F-C2F4E454E2C0}" type="slidenum">
              <a:rPr lang="en-US" smtClean="0"/>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6"/>
            <a:ext cx="4057227" cy="695062"/>
          </a:xfrm>
          <a:prstGeom prst="rect">
            <a:avLst/>
          </a:prstGeom>
        </p:spPr>
        <p:txBody>
          <a:bodyPr vert="horz" wrap="square" lIns="0" tIns="17780" rIns="0" bIns="0" rtlCol="0" anchor="ctr">
            <a:spAutoFit/>
          </a:bodyPr>
          <a:lstStyle/>
          <a:p>
            <a:pPr marL="16933">
              <a:lnSpc>
                <a:spcPct val="100000"/>
              </a:lnSpc>
              <a:spcBef>
                <a:spcPts val="140"/>
              </a:spcBef>
            </a:pPr>
            <a:r>
              <a:rPr b="1" spc="-500" dirty="0"/>
              <a:t>L</a:t>
            </a:r>
            <a:r>
              <a:rPr b="1" spc="-247" dirty="0"/>
              <a:t>i</a:t>
            </a:r>
            <a:r>
              <a:rPr b="1" spc="107" dirty="0"/>
              <a:t>g</a:t>
            </a:r>
            <a:r>
              <a:rPr b="1" spc="-220" dirty="0"/>
              <a:t>h</a:t>
            </a:r>
            <a:r>
              <a:rPr b="1" spc="-73" dirty="0"/>
              <a:t>t</a:t>
            </a:r>
            <a:r>
              <a:rPr b="1" spc="-493" dirty="0"/>
              <a:t> </a:t>
            </a:r>
            <a:r>
              <a:rPr b="1" spc="-53" dirty="0"/>
              <a:t>U</a:t>
            </a:r>
            <a:r>
              <a:rPr b="1" spc="-33" dirty="0"/>
              <a:t>p</a:t>
            </a:r>
            <a:r>
              <a:rPr b="1" spc="-473" dirty="0"/>
              <a:t> </a:t>
            </a:r>
            <a:r>
              <a:rPr b="1" spc="-120" dirty="0">
                <a:latin typeface="Courier New"/>
                <a:cs typeface="Courier New"/>
              </a:rPr>
              <a:t>JA</a:t>
            </a:r>
            <a:r>
              <a:rPr b="1" dirty="0">
                <a:latin typeface="Courier New"/>
                <a:cs typeface="Courier New"/>
              </a:rPr>
              <a:t>L</a:t>
            </a:r>
            <a:r>
              <a:rPr b="1" spc="-1733" dirty="0">
                <a:latin typeface="Courier New"/>
                <a:cs typeface="Courier New"/>
              </a:rPr>
              <a:t> </a:t>
            </a:r>
            <a:r>
              <a:rPr b="1" spc="-193" dirty="0"/>
              <a:t>P</a:t>
            </a:r>
            <a:r>
              <a:rPr b="1" spc="-133" dirty="0"/>
              <a:t>ath</a:t>
            </a:r>
          </a:p>
        </p:txBody>
      </p:sp>
      <p:grpSp>
        <p:nvGrpSpPr>
          <p:cNvPr id="3" name="object 3"/>
          <p:cNvGrpSpPr/>
          <p:nvPr/>
        </p:nvGrpSpPr>
        <p:grpSpPr>
          <a:xfrm>
            <a:off x="2771776" y="1435353"/>
            <a:ext cx="5327227" cy="3714327"/>
            <a:chOff x="3656838" y="1289303"/>
            <a:chExt cx="3995420" cy="2785745"/>
          </a:xfrm>
        </p:grpSpPr>
        <p:sp>
          <p:nvSpPr>
            <p:cNvPr id="4" name="object 4"/>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522871" y="1382767"/>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0" name="object 10"/>
          <p:cNvSpPr txBox="1"/>
          <p:nvPr/>
        </p:nvSpPr>
        <p:spPr>
          <a:xfrm>
            <a:off x="2000957" y="3437775"/>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212214" y="2626105"/>
            <a:ext cx="1245447" cy="1371600"/>
            <a:chOff x="3237166" y="2182367"/>
            <a:chExt cx="934085" cy="1028700"/>
          </a:xfrm>
        </p:grpSpPr>
        <p:sp>
          <p:nvSpPr>
            <p:cNvPr id="12" name="object 12"/>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2883407" y="2782167"/>
            <a:ext cx="430107" cy="439309"/>
          </a:xfrm>
          <a:prstGeom prst="rect">
            <a:avLst/>
          </a:prstGeom>
        </p:spPr>
        <p:txBody>
          <a:bodyPr vert="horz" wrap="square" lIns="0" tIns="16087" rIns="0" bIns="0" rtlCol="0">
            <a:spAutoFit/>
          </a:bodyPr>
          <a:lstStyle/>
          <a:p>
            <a:pPr marR="76198" algn="r">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a:p>
            <a:pPr marR="6773" algn="r">
              <a:spcBef>
                <a:spcPts val="60"/>
              </a:spcBef>
            </a:pPr>
            <a:r>
              <a:rPr sz="1333" b="1" spc="-7" dirty="0">
                <a:latin typeface="Calibri"/>
                <a:cs typeface="Calibri"/>
              </a:rPr>
              <a:t>inst</a:t>
            </a:r>
            <a:endParaRPr sz="1333">
              <a:latin typeface="Calibri"/>
              <a:cs typeface="Calibri"/>
            </a:endParaRPr>
          </a:p>
        </p:txBody>
      </p:sp>
      <p:sp>
        <p:nvSpPr>
          <p:cNvPr id="17" name="object 17"/>
          <p:cNvSpPr txBox="1"/>
          <p:nvPr/>
        </p:nvSpPr>
        <p:spPr>
          <a:xfrm>
            <a:off x="2770293" y="3623990"/>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8" name="object 18"/>
          <p:cNvSpPr/>
          <p:nvPr/>
        </p:nvSpPr>
        <p:spPr>
          <a:xfrm>
            <a:off x="8463407" y="2866897"/>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9" name="object 19"/>
          <p:cNvSpPr txBox="1"/>
          <p:nvPr/>
        </p:nvSpPr>
        <p:spPr>
          <a:xfrm>
            <a:off x="8620546" y="3771170"/>
            <a:ext cx="563879" cy="247141"/>
          </a:xfrm>
          <a:prstGeom prst="rect">
            <a:avLst/>
          </a:prstGeom>
        </p:spPr>
        <p:txBody>
          <a:bodyPr vert="horz" wrap="square" lIns="0" tIns="21167" rIns="0" bIns="0" rtlCol="0">
            <a:spAutoFit/>
          </a:bodyPr>
          <a:lstStyle/>
          <a:p>
            <a:pPr>
              <a:spcBef>
                <a:spcPts val="167"/>
              </a:spcBef>
            </a:pPr>
            <a:r>
              <a:rPr sz="1467" b="1" spc="20" dirty="0">
                <a:latin typeface="Calibri"/>
                <a:cs typeface="Calibri"/>
              </a:rPr>
              <a:t>DMEM</a:t>
            </a:r>
            <a:endParaRPr sz="1467">
              <a:latin typeface="Calibri"/>
              <a:cs typeface="Calibri"/>
            </a:endParaRPr>
          </a:p>
        </p:txBody>
      </p:sp>
      <p:sp>
        <p:nvSpPr>
          <p:cNvPr id="20" name="object 20"/>
          <p:cNvSpPr/>
          <p:nvPr/>
        </p:nvSpPr>
        <p:spPr>
          <a:xfrm>
            <a:off x="2093088" y="2495042"/>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1" name="object 21"/>
          <p:cNvSpPr txBox="1"/>
          <p:nvPr/>
        </p:nvSpPr>
        <p:spPr>
          <a:xfrm>
            <a:off x="2133637" y="2776315"/>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2" name="object 22"/>
          <p:cNvGrpSpPr/>
          <p:nvPr/>
        </p:nvGrpSpPr>
        <p:grpSpPr>
          <a:xfrm>
            <a:off x="2137115" y="2126488"/>
            <a:ext cx="793327" cy="1218353"/>
            <a:chOff x="3180842" y="1807654"/>
            <a:chExt cx="594995" cy="913765"/>
          </a:xfrm>
        </p:grpSpPr>
        <p:sp>
          <p:nvSpPr>
            <p:cNvPr id="23" name="object 23"/>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4" name="object 24"/>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26" name="object 26"/>
          <p:cNvSpPr txBox="1"/>
          <p:nvPr/>
        </p:nvSpPr>
        <p:spPr>
          <a:xfrm>
            <a:off x="1489373" y="2268265"/>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27" name="object 27"/>
          <p:cNvGrpSpPr/>
          <p:nvPr/>
        </p:nvGrpSpPr>
        <p:grpSpPr>
          <a:xfrm>
            <a:off x="3669158" y="2791454"/>
            <a:ext cx="1214967" cy="413173"/>
            <a:chOff x="4329874" y="2306379"/>
            <a:chExt cx="911225" cy="309880"/>
          </a:xfrm>
        </p:grpSpPr>
        <p:sp>
          <p:nvSpPr>
            <p:cNvPr id="28" name="object 28"/>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29" name="object 29"/>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0" name="object 30"/>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1" name="object 31"/>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2" name="object 32"/>
          <p:cNvSpPr txBox="1"/>
          <p:nvPr/>
        </p:nvSpPr>
        <p:spPr>
          <a:xfrm>
            <a:off x="3844866" y="314596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3" name="object 33"/>
          <p:cNvGrpSpPr/>
          <p:nvPr/>
        </p:nvGrpSpPr>
        <p:grpSpPr>
          <a:xfrm>
            <a:off x="3638791" y="2835656"/>
            <a:ext cx="4547447" cy="2347807"/>
            <a:chOff x="4307099" y="2339530"/>
            <a:chExt cx="3410585" cy="1760855"/>
          </a:xfrm>
        </p:grpSpPr>
        <p:sp>
          <p:nvSpPr>
            <p:cNvPr id="34" name="object 34"/>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5" name="object 35"/>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6" name="object 36"/>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37" name="object 37"/>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9" name="object 39"/>
          <p:cNvSpPr txBox="1"/>
          <p:nvPr/>
        </p:nvSpPr>
        <p:spPr>
          <a:xfrm>
            <a:off x="7767215" y="3085929"/>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0" name="object 40"/>
          <p:cNvSpPr txBox="1"/>
          <p:nvPr/>
        </p:nvSpPr>
        <p:spPr>
          <a:xfrm>
            <a:off x="5768598" y="4008392"/>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1" name="object 41"/>
          <p:cNvSpPr/>
          <p:nvPr/>
        </p:nvSpPr>
        <p:spPr>
          <a:xfrm>
            <a:off x="4903344" y="2096770"/>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2" name="object 42"/>
          <p:cNvSpPr txBox="1"/>
          <p:nvPr/>
        </p:nvSpPr>
        <p:spPr>
          <a:xfrm>
            <a:off x="4997836" y="3723250"/>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3" name="object 43"/>
          <p:cNvGrpSpPr/>
          <p:nvPr/>
        </p:nvGrpSpPr>
        <p:grpSpPr>
          <a:xfrm>
            <a:off x="4012566" y="1437640"/>
            <a:ext cx="5929207" cy="2805853"/>
            <a:chOff x="4587430" y="1291018"/>
            <a:chExt cx="4446905" cy="2104390"/>
          </a:xfrm>
        </p:grpSpPr>
        <p:sp>
          <p:nvSpPr>
            <p:cNvPr id="44" name="object 44"/>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45" name="object 45"/>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6" name="object 46"/>
            <p:cNvSpPr/>
            <p:nvPr/>
          </p:nvSpPr>
          <p:spPr>
            <a:xfrm>
              <a:off x="9016746" y="1326641"/>
              <a:ext cx="3175" cy="845819"/>
            </a:xfrm>
            <a:custGeom>
              <a:avLst/>
              <a:gdLst/>
              <a:ahLst/>
              <a:cxnLst/>
              <a:rect l="l" t="t" r="r" b="b"/>
              <a:pathLst>
                <a:path w="3175" h="845819">
                  <a:moveTo>
                    <a:pt x="3048" y="0"/>
                  </a:moveTo>
                  <a:lnTo>
                    <a:pt x="0" y="845819"/>
                  </a:lnTo>
                </a:path>
              </a:pathLst>
            </a:custGeom>
            <a:ln w="28575">
              <a:solidFill>
                <a:srgbClr val="000000"/>
              </a:solidFill>
            </a:ln>
          </p:spPr>
          <p:txBody>
            <a:bodyPr wrap="square" lIns="0" tIns="0" rIns="0" bIns="0" rtlCol="0"/>
            <a:lstStyle/>
            <a:p>
              <a:endParaRPr sz="2400"/>
            </a:p>
          </p:txBody>
        </p:sp>
        <p:sp>
          <p:nvSpPr>
            <p:cNvPr id="47" name="object 47"/>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48" name="object 48"/>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49" name="object 49"/>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0" name="object 50"/>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1" name="object 51"/>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2" name="object 52"/>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3" name="object 53"/>
          <p:cNvSpPr txBox="1"/>
          <p:nvPr/>
        </p:nvSpPr>
        <p:spPr>
          <a:xfrm>
            <a:off x="3844866" y="2873631"/>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4" name="object 54"/>
          <p:cNvSpPr txBox="1"/>
          <p:nvPr/>
        </p:nvSpPr>
        <p:spPr>
          <a:xfrm>
            <a:off x="3896981" y="2579832"/>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5" name="object 55"/>
          <p:cNvSpPr txBox="1"/>
          <p:nvPr/>
        </p:nvSpPr>
        <p:spPr>
          <a:xfrm>
            <a:off x="4921567" y="2885268"/>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56" name="object 56"/>
          <p:cNvSpPr txBox="1"/>
          <p:nvPr/>
        </p:nvSpPr>
        <p:spPr>
          <a:xfrm>
            <a:off x="5555544" y="2982245"/>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57" name="object 57"/>
          <p:cNvSpPr txBox="1"/>
          <p:nvPr/>
        </p:nvSpPr>
        <p:spPr>
          <a:xfrm>
            <a:off x="5555545" y="3374201"/>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58" name="object 58"/>
          <p:cNvSpPr txBox="1"/>
          <p:nvPr/>
        </p:nvSpPr>
        <p:spPr>
          <a:xfrm>
            <a:off x="4917350" y="2718129"/>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59" name="object 59"/>
          <p:cNvSpPr txBox="1"/>
          <p:nvPr/>
        </p:nvSpPr>
        <p:spPr>
          <a:xfrm>
            <a:off x="4921568" y="2302731"/>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0" name="object 60"/>
          <p:cNvSpPr txBox="1"/>
          <p:nvPr/>
        </p:nvSpPr>
        <p:spPr>
          <a:xfrm>
            <a:off x="8039848" y="2579495"/>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1" name="object 61"/>
          <p:cNvSpPr txBox="1"/>
          <p:nvPr/>
        </p:nvSpPr>
        <p:spPr>
          <a:xfrm>
            <a:off x="6114133" y="2185683"/>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2" name="object 62"/>
          <p:cNvSpPr txBox="1"/>
          <p:nvPr/>
        </p:nvSpPr>
        <p:spPr>
          <a:xfrm>
            <a:off x="5964705" y="4253068"/>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grpSp>
        <p:nvGrpSpPr>
          <p:cNvPr id="63" name="object 63"/>
          <p:cNvGrpSpPr/>
          <p:nvPr/>
        </p:nvGrpSpPr>
        <p:grpSpPr>
          <a:xfrm>
            <a:off x="1122807" y="3429000"/>
            <a:ext cx="8882379" cy="2484967"/>
            <a:chOff x="2420111" y="2784538"/>
            <a:chExt cx="6661784" cy="1863725"/>
          </a:xfrm>
        </p:grpSpPr>
        <p:sp>
          <p:nvSpPr>
            <p:cNvPr id="64" name="object 64"/>
            <p:cNvSpPr/>
            <p:nvPr/>
          </p:nvSpPr>
          <p:spPr>
            <a:xfrm>
              <a:off x="6140958" y="2881122"/>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65" name="object 65"/>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6" name="object 66"/>
            <p:cNvSpPr/>
            <p:nvPr/>
          </p:nvSpPr>
          <p:spPr>
            <a:xfrm>
              <a:off x="2439161" y="4077462"/>
              <a:ext cx="6623684" cy="551815"/>
            </a:xfrm>
            <a:custGeom>
              <a:avLst/>
              <a:gdLst/>
              <a:ahLst/>
              <a:cxnLst/>
              <a:rect l="l" t="t" r="r" b="b"/>
              <a:pathLst>
                <a:path w="6623684" h="551814">
                  <a:moveTo>
                    <a:pt x="0" y="0"/>
                  </a:moveTo>
                  <a:lnTo>
                    <a:pt x="6623304" y="0"/>
                  </a:lnTo>
                  <a:lnTo>
                    <a:pt x="6623304" y="551688"/>
                  </a:lnTo>
                  <a:lnTo>
                    <a:pt x="0" y="551688"/>
                  </a:lnTo>
                  <a:lnTo>
                    <a:pt x="0" y="0"/>
                  </a:lnTo>
                  <a:close/>
                </a:path>
              </a:pathLst>
            </a:custGeom>
            <a:ln w="38099">
              <a:solidFill>
                <a:srgbClr val="000000"/>
              </a:solidFill>
            </a:ln>
          </p:spPr>
          <p:txBody>
            <a:bodyPr wrap="square" lIns="0" tIns="0" rIns="0" bIns="0" rtlCol="0"/>
            <a:lstStyle/>
            <a:p>
              <a:endParaRPr sz="2400"/>
            </a:p>
          </p:txBody>
        </p:sp>
        <p:sp>
          <p:nvSpPr>
            <p:cNvPr id="67" name="object 67"/>
            <p:cNvSpPr/>
            <p:nvPr/>
          </p:nvSpPr>
          <p:spPr>
            <a:xfrm>
              <a:off x="5868161"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68" name="object 68"/>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69" name="object 69"/>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0" name="object 70"/>
          <p:cNvSpPr txBox="1"/>
          <p:nvPr/>
        </p:nvSpPr>
        <p:spPr>
          <a:xfrm>
            <a:off x="7324067" y="346352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1" name="object 71"/>
          <p:cNvSpPr txBox="1"/>
          <p:nvPr/>
        </p:nvSpPr>
        <p:spPr>
          <a:xfrm>
            <a:off x="7346614" y="374744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72" name="object 72"/>
          <p:cNvGrpSpPr/>
          <p:nvPr/>
        </p:nvGrpSpPr>
        <p:grpSpPr>
          <a:xfrm>
            <a:off x="4197478" y="3665469"/>
            <a:ext cx="3526367" cy="1483360"/>
            <a:chOff x="4726114" y="2961890"/>
            <a:chExt cx="2644775" cy="1112520"/>
          </a:xfrm>
        </p:grpSpPr>
        <p:sp>
          <p:nvSpPr>
            <p:cNvPr id="73" name="object 73"/>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74" name="object 74"/>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75" name="object 75"/>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76" name="object 76"/>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77" name="object 77"/>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8" name="object 78"/>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79" name="object 79"/>
            <p:cNvSpPr/>
            <p:nvPr/>
          </p:nvSpPr>
          <p:spPr>
            <a:xfrm>
              <a:off x="7109195" y="3213353"/>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80" name="object 80"/>
            <p:cNvSpPr/>
            <p:nvPr/>
          </p:nvSpPr>
          <p:spPr>
            <a:xfrm>
              <a:off x="4740402" y="3230117"/>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000000"/>
              </a:solidFill>
            </a:ln>
          </p:spPr>
          <p:txBody>
            <a:bodyPr wrap="square" lIns="0" tIns="0" rIns="0" bIns="0" rtlCol="0"/>
            <a:lstStyle/>
            <a:p>
              <a:endParaRPr sz="2400"/>
            </a:p>
          </p:txBody>
        </p:sp>
      </p:grpSp>
      <p:sp>
        <p:nvSpPr>
          <p:cNvPr id="81" name="object 81"/>
          <p:cNvSpPr txBox="1"/>
          <p:nvPr/>
        </p:nvSpPr>
        <p:spPr>
          <a:xfrm>
            <a:off x="4358677" y="4239479"/>
            <a:ext cx="1325033" cy="472908"/>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Imm.</a:t>
            </a:r>
            <a:endParaRPr sz="1467">
              <a:latin typeface="Calibri"/>
              <a:cs typeface="Calibri"/>
            </a:endParaRPr>
          </a:p>
          <a:p>
            <a:pPr marL="16933">
              <a:spcBef>
                <a:spcPts val="40"/>
              </a:spcBef>
              <a:tabLst>
                <a:tab pos="574026" algn="l"/>
              </a:tabLst>
            </a:pPr>
            <a:r>
              <a:rPr sz="1467" b="1" spc="20" dirty="0">
                <a:latin typeface="Calibri"/>
                <a:cs typeface="Calibri"/>
              </a:rPr>
              <a:t>G</a:t>
            </a:r>
            <a:r>
              <a:rPr sz="1467" b="1" spc="7" dirty="0">
                <a:latin typeface="Calibri"/>
                <a:cs typeface="Calibri"/>
              </a:rPr>
              <a:t>e</a:t>
            </a:r>
            <a:r>
              <a:rPr sz="1467" b="1" spc="20" dirty="0">
                <a:latin typeface="Calibri"/>
                <a:cs typeface="Calibri"/>
              </a:rPr>
              <a:t>n</a:t>
            </a:r>
            <a:r>
              <a:rPr sz="1467" b="1" dirty="0">
                <a:latin typeface="Calibri"/>
                <a:cs typeface="Calibri"/>
              </a:rPr>
              <a:t>	</a:t>
            </a: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82" name="object 82"/>
          <p:cNvSpPr txBox="1"/>
          <p:nvPr/>
        </p:nvSpPr>
        <p:spPr>
          <a:xfrm>
            <a:off x="3159513" y="4124376"/>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83" name="object 83"/>
          <p:cNvSpPr txBox="1"/>
          <p:nvPr/>
        </p:nvSpPr>
        <p:spPr>
          <a:xfrm>
            <a:off x="3159512" y="4327607"/>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84" name="object 84"/>
          <p:cNvGrpSpPr/>
          <p:nvPr/>
        </p:nvGrpSpPr>
        <p:grpSpPr>
          <a:xfrm>
            <a:off x="3689477" y="4443470"/>
            <a:ext cx="3474720" cy="677333"/>
            <a:chOff x="4345114" y="3545391"/>
            <a:chExt cx="2606040" cy="508000"/>
          </a:xfrm>
        </p:grpSpPr>
        <p:sp>
          <p:nvSpPr>
            <p:cNvPr id="85" name="object 85"/>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86" name="object 86"/>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87" name="object 87"/>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88" name="object 88"/>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89" name="object 89"/>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90" name="object 90"/>
          <p:cNvSpPr txBox="1"/>
          <p:nvPr/>
        </p:nvSpPr>
        <p:spPr>
          <a:xfrm>
            <a:off x="8571787" y="2849696"/>
            <a:ext cx="723053" cy="604247"/>
          </a:xfrm>
          <a:prstGeom prst="rect">
            <a:avLst/>
          </a:prstGeom>
        </p:spPr>
        <p:txBody>
          <a:bodyPr vert="horz" wrap="square" lIns="0" tIns="16933" rIns="0" bIns="0" rtlCol="0">
            <a:spAutoFit/>
          </a:bodyPr>
          <a:lstStyle/>
          <a:p>
            <a:pPr marR="6773" indent="279393">
              <a:lnSpc>
                <a:spcPct val="151200"/>
              </a:lnSpc>
              <a:spcBef>
                <a:spcPts val="133"/>
              </a:spcBef>
            </a:pPr>
            <a:r>
              <a:rPr sz="1333" b="1" spc="-13" dirty="0">
                <a:latin typeface="Calibri"/>
                <a:cs typeface="Calibri"/>
              </a:rPr>
              <a:t>D</a:t>
            </a:r>
            <a:r>
              <a:rPr sz="1333" b="1" spc="-7" dirty="0">
                <a:latin typeface="Calibri"/>
                <a:cs typeface="Calibri"/>
              </a:rPr>
              <a:t>ataB  </a:t>
            </a:r>
            <a:r>
              <a:rPr sz="1333" b="1" dirty="0">
                <a:latin typeface="Calibri"/>
                <a:cs typeface="Calibri"/>
              </a:rPr>
              <a:t>addr</a:t>
            </a:r>
            <a:endParaRPr sz="1333">
              <a:latin typeface="Calibri"/>
              <a:cs typeface="Calibri"/>
            </a:endParaRPr>
          </a:p>
        </p:txBody>
      </p:sp>
      <p:grpSp>
        <p:nvGrpSpPr>
          <p:cNvPr id="91" name="object 91"/>
          <p:cNvGrpSpPr/>
          <p:nvPr/>
        </p:nvGrpSpPr>
        <p:grpSpPr>
          <a:xfrm>
            <a:off x="8718933" y="2110231"/>
            <a:ext cx="1219200" cy="3037840"/>
            <a:chOff x="8117206" y="1795462"/>
            <a:chExt cx="914400" cy="2278380"/>
          </a:xfrm>
        </p:grpSpPr>
        <p:sp>
          <p:nvSpPr>
            <p:cNvPr id="92" name="object 92"/>
            <p:cNvSpPr/>
            <p:nvPr/>
          </p:nvSpPr>
          <p:spPr>
            <a:xfrm>
              <a:off x="8937497" y="2192274"/>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93" name="object 93"/>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94" name="object 94"/>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sp>
          <p:nvSpPr>
            <p:cNvPr id="95" name="object 95"/>
            <p:cNvSpPr/>
            <p:nvPr/>
          </p:nvSpPr>
          <p:spPr>
            <a:xfrm>
              <a:off x="8762236" y="1809750"/>
              <a:ext cx="181610" cy="779145"/>
            </a:xfrm>
            <a:custGeom>
              <a:avLst/>
              <a:gdLst/>
              <a:ahLst/>
              <a:cxnLst/>
              <a:rect l="l" t="t" r="r" b="b"/>
              <a:pathLst>
                <a:path w="181609" h="779144">
                  <a:moveTo>
                    <a:pt x="0" y="0"/>
                  </a:moveTo>
                  <a:lnTo>
                    <a:pt x="181356" y="113728"/>
                  </a:lnTo>
                  <a:lnTo>
                    <a:pt x="181356" y="665035"/>
                  </a:lnTo>
                  <a:lnTo>
                    <a:pt x="0" y="778764"/>
                  </a:lnTo>
                  <a:lnTo>
                    <a:pt x="0" y="0"/>
                  </a:lnTo>
                  <a:close/>
                </a:path>
              </a:pathLst>
            </a:custGeom>
            <a:ln w="28575">
              <a:solidFill>
                <a:srgbClr val="000000"/>
              </a:solidFill>
            </a:ln>
          </p:spPr>
          <p:txBody>
            <a:bodyPr wrap="square" lIns="0" tIns="0" rIns="0" bIns="0" rtlCol="0"/>
            <a:lstStyle/>
            <a:p>
              <a:endParaRPr sz="2400"/>
            </a:p>
          </p:txBody>
        </p:sp>
      </p:grpSp>
      <p:sp>
        <p:nvSpPr>
          <p:cNvPr id="96" name="object 96"/>
          <p:cNvSpPr txBox="1"/>
          <p:nvPr/>
        </p:nvSpPr>
        <p:spPr>
          <a:xfrm>
            <a:off x="9603513" y="285502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97" name="object 97"/>
          <p:cNvSpPr txBox="1"/>
          <p:nvPr/>
        </p:nvSpPr>
        <p:spPr>
          <a:xfrm>
            <a:off x="9603513" y="25595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98" name="object 98"/>
          <p:cNvGrpSpPr/>
          <p:nvPr/>
        </p:nvGrpSpPr>
        <p:grpSpPr>
          <a:xfrm>
            <a:off x="8283830" y="1197863"/>
            <a:ext cx="1297940" cy="2208952"/>
            <a:chOff x="7790878" y="1111186"/>
            <a:chExt cx="973455" cy="1656714"/>
          </a:xfrm>
        </p:grpSpPr>
        <p:sp>
          <p:nvSpPr>
            <p:cNvPr id="99" name="object 99"/>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00" name="object 100"/>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01" name="object 101"/>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02" name="object 102"/>
            <p:cNvSpPr/>
            <p:nvPr/>
          </p:nvSpPr>
          <p:spPr>
            <a:xfrm>
              <a:off x="7818882" y="2196846"/>
              <a:ext cx="861694" cy="3175"/>
            </a:xfrm>
            <a:custGeom>
              <a:avLst/>
              <a:gdLst/>
              <a:ahLst/>
              <a:cxnLst/>
              <a:rect l="l" t="t" r="r" b="b"/>
              <a:pathLst>
                <a:path w="861695" h="3175">
                  <a:moveTo>
                    <a:pt x="0" y="0"/>
                  </a:moveTo>
                  <a:lnTo>
                    <a:pt x="861250" y="2819"/>
                  </a:lnTo>
                </a:path>
              </a:pathLst>
            </a:custGeom>
            <a:ln w="28575">
              <a:solidFill>
                <a:srgbClr val="000000"/>
              </a:solidFill>
            </a:ln>
          </p:spPr>
          <p:txBody>
            <a:bodyPr wrap="square" lIns="0" tIns="0" rIns="0" bIns="0" rtlCol="0"/>
            <a:lstStyle/>
            <a:p>
              <a:endParaRPr sz="2400"/>
            </a:p>
          </p:txBody>
        </p:sp>
        <p:sp>
          <p:nvSpPr>
            <p:cNvPr id="103" name="object 103"/>
            <p:cNvSpPr/>
            <p:nvPr/>
          </p:nvSpPr>
          <p:spPr>
            <a:xfrm>
              <a:off x="8665708" y="2156747"/>
              <a:ext cx="86360" cy="85725"/>
            </a:xfrm>
            <a:custGeom>
              <a:avLst/>
              <a:gdLst/>
              <a:ahLst/>
              <a:cxnLst/>
              <a:rect l="l" t="t" r="r" b="b"/>
              <a:pathLst>
                <a:path w="86359" h="85725">
                  <a:moveTo>
                    <a:pt x="279" y="0"/>
                  </a:moveTo>
                  <a:lnTo>
                    <a:pt x="0" y="85725"/>
                  </a:lnTo>
                  <a:lnTo>
                    <a:pt x="85864" y="43141"/>
                  </a:lnTo>
                  <a:lnTo>
                    <a:pt x="279" y="0"/>
                  </a:lnTo>
                  <a:close/>
                </a:path>
              </a:pathLst>
            </a:custGeom>
            <a:solidFill>
              <a:srgbClr val="000000"/>
            </a:solidFill>
          </p:spPr>
          <p:txBody>
            <a:bodyPr wrap="square" lIns="0" tIns="0" rIns="0" bIns="0" rtlCol="0"/>
            <a:lstStyle/>
            <a:p>
              <a:endParaRPr sz="2400"/>
            </a:p>
          </p:txBody>
        </p:sp>
      </p:grpSp>
      <p:sp>
        <p:nvSpPr>
          <p:cNvPr id="104" name="object 104"/>
          <p:cNvSpPr txBox="1"/>
          <p:nvPr/>
        </p:nvSpPr>
        <p:spPr>
          <a:xfrm>
            <a:off x="9213498" y="4166549"/>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05" name="object 105"/>
          <p:cNvGrpSpPr/>
          <p:nvPr/>
        </p:nvGrpSpPr>
        <p:grpSpPr>
          <a:xfrm>
            <a:off x="7292213" y="2719832"/>
            <a:ext cx="2472267" cy="2429085"/>
            <a:chOff x="7047166" y="2252662"/>
            <a:chExt cx="1854200" cy="1821814"/>
          </a:xfrm>
        </p:grpSpPr>
        <p:sp>
          <p:nvSpPr>
            <p:cNvPr id="106" name="object 106"/>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07" name="object 107"/>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08" name="object 108"/>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09" name="object 109"/>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10" name="object 110"/>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11" name="object 111"/>
          <p:cNvSpPr txBox="1"/>
          <p:nvPr/>
        </p:nvSpPr>
        <p:spPr>
          <a:xfrm>
            <a:off x="7332919" y="305822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2" name="object 112"/>
          <p:cNvSpPr txBox="1"/>
          <p:nvPr/>
        </p:nvSpPr>
        <p:spPr>
          <a:xfrm>
            <a:off x="7332919" y="27627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3" name="object 113"/>
          <p:cNvGrpSpPr/>
          <p:nvPr/>
        </p:nvGrpSpPr>
        <p:grpSpPr>
          <a:xfrm>
            <a:off x="6361558" y="2815336"/>
            <a:ext cx="1362287" cy="962660"/>
            <a:chOff x="6349174" y="2324290"/>
            <a:chExt cx="1021715" cy="721995"/>
          </a:xfrm>
        </p:grpSpPr>
        <p:sp>
          <p:nvSpPr>
            <p:cNvPr id="114" name="object 114"/>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15" name="object 115"/>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16" name="object 116"/>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17" name="object 117"/>
          <p:cNvSpPr txBox="1"/>
          <p:nvPr/>
        </p:nvSpPr>
        <p:spPr>
          <a:xfrm>
            <a:off x="6399625" y="3072878"/>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18" name="object 118"/>
          <p:cNvGrpSpPr/>
          <p:nvPr/>
        </p:nvGrpSpPr>
        <p:grpSpPr>
          <a:xfrm>
            <a:off x="1704214" y="1882734"/>
            <a:ext cx="6783493" cy="3275753"/>
            <a:chOff x="2856166" y="1624838"/>
            <a:chExt cx="5087620" cy="2456815"/>
          </a:xfrm>
        </p:grpSpPr>
        <p:sp>
          <p:nvSpPr>
            <p:cNvPr id="119" name="object 119"/>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20" name="object 120"/>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21" name="object 121"/>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22" name="object 122"/>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23" name="object 123"/>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4" name="object 124"/>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25" name="object 125"/>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6" name="object 126"/>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27" name="object 127"/>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28" name="object 128"/>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29" name="object 129"/>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0" name="object 130"/>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31" name="object 131"/>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3" name="object 133"/>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34" name="object 134"/>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6" name="object 136"/>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37" name="object 137"/>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38" name="object 138"/>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39" name="object 139"/>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40" name="object 140"/>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41" name="object 141"/>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42" name="object 142"/>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43" name="object 143"/>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44" name="object 144"/>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45" name="object 145"/>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46" name="object 146"/>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47" name="object 147"/>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48" name="object 148"/>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49" name="object 149"/>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50" name="object 150"/>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51" name="object 151"/>
          <p:cNvSpPr txBox="1"/>
          <p:nvPr/>
        </p:nvSpPr>
        <p:spPr>
          <a:xfrm>
            <a:off x="9315329" y="3145741"/>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52" name="object 152"/>
          <p:cNvSpPr txBox="1"/>
          <p:nvPr/>
        </p:nvSpPr>
        <p:spPr>
          <a:xfrm>
            <a:off x="1740378" y="265876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53" name="object 153"/>
          <p:cNvSpPr txBox="1"/>
          <p:nvPr/>
        </p:nvSpPr>
        <p:spPr>
          <a:xfrm>
            <a:off x="1729698" y="292087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54" name="object 154"/>
          <p:cNvGrpSpPr/>
          <p:nvPr/>
        </p:nvGrpSpPr>
        <p:grpSpPr>
          <a:xfrm>
            <a:off x="1244982" y="1193800"/>
            <a:ext cx="8379460" cy="3941233"/>
            <a:chOff x="2511742" y="1108138"/>
            <a:chExt cx="6284595" cy="2955925"/>
          </a:xfrm>
        </p:grpSpPr>
        <p:sp>
          <p:nvSpPr>
            <p:cNvPr id="155" name="object 155"/>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56" name="object 156"/>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57" name="object 157"/>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58" name="object 158"/>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59" name="object 159"/>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0" name="object 160"/>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61" name="object 161"/>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2" name="object 162"/>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63" name="object 163"/>
            <p:cNvSpPr/>
            <p:nvPr/>
          </p:nvSpPr>
          <p:spPr>
            <a:xfrm>
              <a:off x="4264913" y="1197101"/>
              <a:ext cx="4305300" cy="5080"/>
            </a:xfrm>
            <a:custGeom>
              <a:avLst/>
              <a:gdLst/>
              <a:ahLst/>
              <a:cxnLst/>
              <a:rect l="l" t="t" r="r" b="b"/>
              <a:pathLst>
                <a:path w="4305300" h="5080">
                  <a:moveTo>
                    <a:pt x="4305300" y="0"/>
                  </a:moveTo>
                  <a:lnTo>
                    <a:pt x="0" y="4572"/>
                  </a:lnTo>
                </a:path>
              </a:pathLst>
            </a:custGeom>
            <a:ln w="28575">
              <a:solidFill>
                <a:srgbClr val="000000"/>
              </a:solidFill>
            </a:ln>
          </p:spPr>
          <p:txBody>
            <a:bodyPr wrap="square" lIns="0" tIns="0" rIns="0" bIns="0" rtlCol="0"/>
            <a:lstStyle/>
            <a:p>
              <a:endParaRPr sz="2400"/>
            </a:p>
          </p:txBody>
        </p:sp>
        <p:sp>
          <p:nvSpPr>
            <p:cNvPr id="164" name="object 164"/>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65" name="object 165"/>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66" name="object 166"/>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67" name="object 167"/>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68" name="object 168"/>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sp>
          <p:nvSpPr>
            <p:cNvPr id="169" name="object 169"/>
            <p:cNvSpPr/>
            <p:nvPr/>
          </p:nvSpPr>
          <p:spPr>
            <a:xfrm>
              <a:off x="8580882" y="1966201"/>
              <a:ext cx="143510" cy="5715"/>
            </a:xfrm>
            <a:custGeom>
              <a:avLst/>
              <a:gdLst/>
              <a:ahLst/>
              <a:cxnLst/>
              <a:rect l="l" t="t" r="r" b="b"/>
              <a:pathLst>
                <a:path w="143509" h="5714">
                  <a:moveTo>
                    <a:pt x="-14287" y="2546"/>
                  </a:moveTo>
                  <a:lnTo>
                    <a:pt x="157784" y="2546"/>
                  </a:lnTo>
                </a:path>
              </a:pathLst>
            </a:custGeom>
            <a:ln w="33667">
              <a:solidFill>
                <a:srgbClr val="000000"/>
              </a:solidFill>
            </a:ln>
          </p:spPr>
          <p:txBody>
            <a:bodyPr wrap="square" lIns="0" tIns="0" rIns="0" bIns="0" rtlCol="0"/>
            <a:lstStyle/>
            <a:p>
              <a:endParaRPr sz="2400"/>
            </a:p>
          </p:txBody>
        </p:sp>
        <p:sp>
          <p:nvSpPr>
            <p:cNvPr id="170" name="object 170"/>
            <p:cNvSpPr/>
            <p:nvPr/>
          </p:nvSpPr>
          <p:spPr>
            <a:xfrm>
              <a:off x="8708566" y="1923877"/>
              <a:ext cx="87630" cy="85725"/>
            </a:xfrm>
            <a:custGeom>
              <a:avLst/>
              <a:gdLst/>
              <a:ahLst/>
              <a:cxnLst/>
              <a:rect l="l" t="t" r="r" b="b"/>
              <a:pathLst>
                <a:path w="87629" h="85725">
                  <a:moveTo>
                    <a:pt x="0" y="0"/>
                  </a:moveTo>
                  <a:lnTo>
                    <a:pt x="3048" y="85674"/>
                  </a:lnTo>
                  <a:lnTo>
                    <a:pt x="87198" y="39801"/>
                  </a:lnTo>
                  <a:lnTo>
                    <a:pt x="0" y="0"/>
                  </a:lnTo>
                  <a:close/>
                </a:path>
              </a:pathLst>
            </a:custGeom>
            <a:solidFill>
              <a:srgbClr val="000000"/>
            </a:solidFill>
          </p:spPr>
          <p:txBody>
            <a:bodyPr wrap="square" lIns="0" tIns="0" rIns="0" bIns="0" rtlCol="0"/>
            <a:lstStyle/>
            <a:p>
              <a:endParaRPr sz="2400"/>
            </a:p>
          </p:txBody>
        </p:sp>
        <p:sp>
          <p:nvSpPr>
            <p:cNvPr id="171" name="object 171"/>
            <p:cNvSpPr/>
            <p:nvPr/>
          </p:nvSpPr>
          <p:spPr>
            <a:xfrm>
              <a:off x="8568689" y="1210817"/>
              <a:ext cx="1905" cy="749935"/>
            </a:xfrm>
            <a:custGeom>
              <a:avLst/>
              <a:gdLst/>
              <a:ahLst/>
              <a:cxnLst/>
              <a:rect l="l" t="t" r="r" b="b"/>
              <a:pathLst>
                <a:path w="1904" h="749935">
                  <a:moveTo>
                    <a:pt x="0" y="0"/>
                  </a:moveTo>
                  <a:lnTo>
                    <a:pt x="1524" y="749808"/>
                  </a:lnTo>
                </a:path>
              </a:pathLst>
            </a:custGeom>
            <a:ln w="28575">
              <a:solidFill>
                <a:srgbClr val="000000"/>
              </a:solidFill>
            </a:ln>
          </p:spPr>
          <p:txBody>
            <a:bodyPr wrap="square" lIns="0" tIns="0" rIns="0" bIns="0" rtlCol="0"/>
            <a:lstStyle/>
            <a:p>
              <a:endParaRPr sz="2400"/>
            </a:p>
          </p:txBody>
        </p:sp>
      </p:grpSp>
      <p:sp>
        <p:nvSpPr>
          <p:cNvPr id="172" name="object 172"/>
          <p:cNvSpPr txBox="1"/>
          <p:nvPr/>
        </p:nvSpPr>
        <p:spPr>
          <a:xfrm>
            <a:off x="2387467" y="2965848"/>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73" name="object 173"/>
          <p:cNvSpPr txBox="1"/>
          <p:nvPr/>
        </p:nvSpPr>
        <p:spPr>
          <a:xfrm>
            <a:off x="9589851" y="220378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2</a:t>
            </a:r>
            <a:endParaRPr sz="1133">
              <a:latin typeface="Calibri"/>
              <a:cs typeface="Calibri"/>
            </a:endParaRPr>
          </a:p>
        </p:txBody>
      </p:sp>
      <p:grpSp>
        <p:nvGrpSpPr>
          <p:cNvPr id="174" name="object 174"/>
          <p:cNvGrpSpPr/>
          <p:nvPr/>
        </p:nvGrpSpPr>
        <p:grpSpPr>
          <a:xfrm>
            <a:off x="1067944" y="1004571"/>
            <a:ext cx="9020387" cy="4269740"/>
            <a:chOff x="2378964" y="966216"/>
            <a:chExt cx="6765290" cy="3202305"/>
          </a:xfrm>
        </p:grpSpPr>
        <p:sp>
          <p:nvSpPr>
            <p:cNvPr id="175" name="object 175"/>
            <p:cNvSpPr/>
            <p:nvPr/>
          </p:nvSpPr>
          <p:spPr>
            <a:xfrm>
              <a:off x="2679954" y="1203198"/>
              <a:ext cx="1571625" cy="3175"/>
            </a:xfrm>
            <a:custGeom>
              <a:avLst/>
              <a:gdLst/>
              <a:ahLst/>
              <a:cxnLst/>
              <a:rect l="l" t="t" r="r" b="b"/>
              <a:pathLst>
                <a:path w="1571625" h="3175">
                  <a:moveTo>
                    <a:pt x="1571244" y="3048"/>
                  </a:moveTo>
                  <a:lnTo>
                    <a:pt x="0" y="0"/>
                  </a:lnTo>
                </a:path>
              </a:pathLst>
            </a:custGeom>
            <a:ln w="28575">
              <a:solidFill>
                <a:srgbClr val="000000"/>
              </a:solidFill>
            </a:ln>
          </p:spPr>
          <p:txBody>
            <a:bodyPr wrap="square" lIns="0" tIns="0" rIns="0" bIns="0" rtlCol="0"/>
            <a:lstStyle/>
            <a:p>
              <a:endParaRPr sz="2400"/>
            </a:p>
          </p:txBody>
        </p:sp>
        <p:pic>
          <p:nvPicPr>
            <p:cNvPr id="176" name="object 176"/>
            <p:cNvPicPr/>
            <p:nvPr/>
          </p:nvPicPr>
          <p:blipFill>
            <a:blip r:embed="rId2" cstate="print"/>
            <a:stretch>
              <a:fillRect/>
            </a:stretch>
          </p:blipFill>
          <p:spPr>
            <a:xfrm>
              <a:off x="3285744" y="2339340"/>
              <a:ext cx="352043" cy="210311"/>
            </a:xfrm>
            <a:prstGeom prst="rect">
              <a:avLst/>
            </a:prstGeom>
          </p:spPr>
        </p:pic>
        <p:pic>
          <p:nvPicPr>
            <p:cNvPr id="177" name="object 177"/>
            <p:cNvPicPr/>
            <p:nvPr/>
          </p:nvPicPr>
          <p:blipFill>
            <a:blip r:embed="rId3" cstate="print"/>
            <a:stretch>
              <a:fillRect/>
            </a:stretch>
          </p:blipFill>
          <p:spPr>
            <a:xfrm>
              <a:off x="3404616" y="1519428"/>
              <a:ext cx="3707891" cy="972311"/>
            </a:xfrm>
            <a:prstGeom prst="rect">
              <a:avLst/>
            </a:prstGeom>
          </p:spPr>
        </p:pic>
        <p:pic>
          <p:nvPicPr>
            <p:cNvPr id="178" name="object 178"/>
            <p:cNvPicPr/>
            <p:nvPr/>
          </p:nvPicPr>
          <p:blipFill>
            <a:blip r:embed="rId4" cstate="print"/>
            <a:stretch>
              <a:fillRect/>
            </a:stretch>
          </p:blipFill>
          <p:spPr>
            <a:xfrm>
              <a:off x="4160520" y="1069848"/>
              <a:ext cx="4703063" cy="1028699"/>
            </a:xfrm>
            <a:prstGeom prst="rect">
              <a:avLst/>
            </a:prstGeom>
          </p:spPr>
        </p:pic>
        <p:pic>
          <p:nvPicPr>
            <p:cNvPr id="179" name="object 179"/>
            <p:cNvPicPr/>
            <p:nvPr/>
          </p:nvPicPr>
          <p:blipFill>
            <a:blip r:embed="rId5" cstate="print"/>
            <a:stretch>
              <a:fillRect/>
            </a:stretch>
          </p:blipFill>
          <p:spPr>
            <a:xfrm>
              <a:off x="3281172" y="1103376"/>
              <a:ext cx="1130807" cy="1426463"/>
            </a:xfrm>
            <a:prstGeom prst="rect">
              <a:avLst/>
            </a:prstGeom>
          </p:spPr>
        </p:pic>
        <p:pic>
          <p:nvPicPr>
            <p:cNvPr id="180" name="object 180"/>
            <p:cNvPicPr/>
            <p:nvPr/>
          </p:nvPicPr>
          <p:blipFill>
            <a:blip r:embed="rId6" cstate="print"/>
            <a:stretch>
              <a:fillRect/>
            </a:stretch>
          </p:blipFill>
          <p:spPr>
            <a:xfrm>
              <a:off x="4253484" y="2464308"/>
              <a:ext cx="1068323" cy="210311"/>
            </a:xfrm>
            <a:prstGeom prst="rect">
              <a:avLst/>
            </a:prstGeom>
          </p:spPr>
        </p:pic>
        <p:pic>
          <p:nvPicPr>
            <p:cNvPr id="181" name="object 181"/>
            <p:cNvPicPr/>
            <p:nvPr/>
          </p:nvPicPr>
          <p:blipFill>
            <a:blip r:embed="rId7" cstate="print"/>
            <a:stretch>
              <a:fillRect/>
            </a:stretch>
          </p:blipFill>
          <p:spPr>
            <a:xfrm>
              <a:off x="4267200" y="2238756"/>
              <a:ext cx="1066799" cy="210311"/>
            </a:xfrm>
            <a:prstGeom prst="rect">
              <a:avLst/>
            </a:prstGeom>
          </p:spPr>
        </p:pic>
        <p:pic>
          <p:nvPicPr>
            <p:cNvPr id="182" name="object 182"/>
            <p:cNvPicPr/>
            <p:nvPr/>
          </p:nvPicPr>
          <p:blipFill>
            <a:blip r:embed="rId8" cstate="print"/>
            <a:stretch>
              <a:fillRect/>
            </a:stretch>
          </p:blipFill>
          <p:spPr>
            <a:xfrm>
              <a:off x="4273296" y="2647188"/>
              <a:ext cx="1068323" cy="210311"/>
            </a:xfrm>
            <a:prstGeom prst="rect">
              <a:avLst/>
            </a:prstGeom>
          </p:spPr>
        </p:pic>
        <p:pic>
          <p:nvPicPr>
            <p:cNvPr id="183" name="object 183"/>
            <p:cNvPicPr/>
            <p:nvPr/>
          </p:nvPicPr>
          <p:blipFill>
            <a:blip r:embed="rId9" cstate="print"/>
            <a:stretch>
              <a:fillRect/>
            </a:stretch>
          </p:blipFill>
          <p:spPr>
            <a:xfrm>
              <a:off x="4241292" y="2266188"/>
              <a:ext cx="210311" cy="1859279"/>
            </a:xfrm>
            <a:prstGeom prst="rect">
              <a:avLst/>
            </a:prstGeom>
          </p:spPr>
        </p:pic>
        <p:pic>
          <p:nvPicPr>
            <p:cNvPr id="184" name="object 184"/>
            <p:cNvPicPr/>
            <p:nvPr/>
          </p:nvPicPr>
          <p:blipFill>
            <a:blip r:embed="rId10" cstate="print"/>
            <a:stretch>
              <a:fillRect/>
            </a:stretch>
          </p:blipFill>
          <p:spPr>
            <a:xfrm>
              <a:off x="4261104" y="3480816"/>
              <a:ext cx="571499" cy="210311"/>
            </a:xfrm>
            <a:prstGeom prst="rect">
              <a:avLst/>
            </a:prstGeom>
          </p:spPr>
        </p:pic>
        <p:pic>
          <p:nvPicPr>
            <p:cNvPr id="185" name="object 185"/>
            <p:cNvPicPr/>
            <p:nvPr/>
          </p:nvPicPr>
          <p:blipFill>
            <a:blip r:embed="rId11" cstate="print"/>
            <a:stretch>
              <a:fillRect/>
            </a:stretch>
          </p:blipFill>
          <p:spPr>
            <a:xfrm>
              <a:off x="4085844" y="2467355"/>
              <a:ext cx="368807" cy="210311"/>
            </a:xfrm>
            <a:prstGeom prst="rect">
              <a:avLst/>
            </a:prstGeom>
          </p:spPr>
        </p:pic>
        <p:pic>
          <p:nvPicPr>
            <p:cNvPr id="186" name="object 186"/>
            <p:cNvPicPr/>
            <p:nvPr/>
          </p:nvPicPr>
          <p:blipFill>
            <a:blip r:embed="rId12" cstate="print"/>
            <a:stretch>
              <a:fillRect/>
            </a:stretch>
          </p:blipFill>
          <p:spPr>
            <a:xfrm>
              <a:off x="4890516" y="3767327"/>
              <a:ext cx="210311" cy="365759"/>
            </a:xfrm>
            <a:prstGeom prst="rect">
              <a:avLst/>
            </a:prstGeom>
          </p:spPr>
        </p:pic>
        <p:pic>
          <p:nvPicPr>
            <p:cNvPr id="187" name="object 187"/>
            <p:cNvPicPr/>
            <p:nvPr/>
          </p:nvPicPr>
          <p:blipFill>
            <a:blip r:embed="rId13" cstate="print"/>
            <a:stretch>
              <a:fillRect/>
            </a:stretch>
          </p:blipFill>
          <p:spPr>
            <a:xfrm>
              <a:off x="5434584" y="3144012"/>
              <a:ext cx="210311" cy="996695"/>
            </a:xfrm>
            <a:prstGeom prst="rect">
              <a:avLst/>
            </a:prstGeom>
          </p:spPr>
        </p:pic>
        <p:pic>
          <p:nvPicPr>
            <p:cNvPr id="188" name="object 188"/>
            <p:cNvPicPr/>
            <p:nvPr/>
          </p:nvPicPr>
          <p:blipFill>
            <a:blip r:embed="rId14" cstate="print"/>
            <a:stretch>
              <a:fillRect/>
            </a:stretch>
          </p:blipFill>
          <p:spPr>
            <a:xfrm>
              <a:off x="8054340" y="3291839"/>
              <a:ext cx="210311" cy="862583"/>
            </a:xfrm>
            <a:prstGeom prst="rect">
              <a:avLst/>
            </a:prstGeom>
          </p:spPr>
        </p:pic>
        <p:pic>
          <p:nvPicPr>
            <p:cNvPr id="189" name="object 189"/>
            <p:cNvPicPr/>
            <p:nvPr/>
          </p:nvPicPr>
          <p:blipFill>
            <a:blip r:embed="rId15" cstate="print"/>
            <a:stretch>
              <a:fillRect/>
            </a:stretch>
          </p:blipFill>
          <p:spPr>
            <a:xfrm>
              <a:off x="7019544" y="2578608"/>
              <a:ext cx="420622" cy="1589531"/>
            </a:xfrm>
            <a:prstGeom prst="rect">
              <a:avLst/>
            </a:prstGeom>
          </p:spPr>
        </p:pic>
        <p:pic>
          <p:nvPicPr>
            <p:cNvPr id="190" name="object 190"/>
            <p:cNvPicPr/>
            <p:nvPr/>
          </p:nvPicPr>
          <p:blipFill>
            <a:blip r:embed="rId16" cstate="print"/>
            <a:stretch>
              <a:fillRect/>
            </a:stretch>
          </p:blipFill>
          <p:spPr>
            <a:xfrm>
              <a:off x="7046976" y="3128772"/>
              <a:ext cx="210311" cy="1011935"/>
            </a:xfrm>
            <a:prstGeom prst="rect">
              <a:avLst/>
            </a:prstGeom>
          </p:spPr>
        </p:pic>
        <p:pic>
          <p:nvPicPr>
            <p:cNvPr id="191" name="object 191"/>
            <p:cNvPicPr/>
            <p:nvPr/>
          </p:nvPicPr>
          <p:blipFill>
            <a:blip r:embed="rId17" cstate="print"/>
            <a:stretch>
              <a:fillRect/>
            </a:stretch>
          </p:blipFill>
          <p:spPr>
            <a:xfrm>
              <a:off x="8753855" y="2441448"/>
              <a:ext cx="210310" cy="1702307"/>
            </a:xfrm>
            <a:prstGeom prst="rect">
              <a:avLst/>
            </a:prstGeom>
          </p:spPr>
        </p:pic>
        <p:pic>
          <p:nvPicPr>
            <p:cNvPr id="192" name="object 192"/>
            <p:cNvPicPr/>
            <p:nvPr/>
          </p:nvPicPr>
          <p:blipFill>
            <a:blip r:embed="rId18" cstate="print"/>
            <a:stretch>
              <a:fillRect/>
            </a:stretch>
          </p:blipFill>
          <p:spPr>
            <a:xfrm>
              <a:off x="5193792" y="3029724"/>
              <a:ext cx="1950719" cy="670547"/>
            </a:xfrm>
            <a:prstGeom prst="rect">
              <a:avLst/>
            </a:prstGeom>
          </p:spPr>
        </p:pic>
        <p:pic>
          <p:nvPicPr>
            <p:cNvPr id="193" name="object 193"/>
            <p:cNvPicPr/>
            <p:nvPr/>
          </p:nvPicPr>
          <p:blipFill>
            <a:blip r:embed="rId19" cstate="print"/>
            <a:stretch>
              <a:fillRect/>
            </a:stretch>
          </p:blipFill>
          <p:spPr>
            <a:xfrm>
              <a:off x="6937248" y="2859023"/>
              <a:ext cx="534923" cy="409955"/>
            </a:xfrm>
            <a:prstGeom prst="rect">
              <a:avLst/>
            </a:prstGeom>
          </p:spPr>
        </p:pic>
        <p:pic>
          <p:nvPicPr>
            <p:cNvPr id="194" name="object 194"/>
            <p:cNvPicPr/>
            <p:nvPr/>
          </p:nvPicPr>
          <p:blipFill>
            <a:blip r:embed="rId20" cstate="print"/>
            <a:stretch>
              <a:fillRect/>
            </a:stretch>
          </p:blipFill>
          <p:spPr>
            <a:xfrm>
              <a:off x="6938772" y="2249424"/>
              <a:ext cx="531875" cy="413003"/>
            </a:xfrm>
            <a:prstGeom prst="rect">
              <a:avLst/>
            </a:prstGeom>
          </p:spPr>
        </p:pic>
        <p:pic>
          <p:nvPicPr>
            <p:cNvPr id="195" name="object 195"/>
            <p:cNvPicPr/>
            <p:nvPr/>
          </p:nvPicPr>
          <p:blipFill>
            <a:blip r:embed="rId21" cstate="print"/>
            <a:stretch>
              <a:fillRect/>
            </a:stretch>
          </p:blipFill>
          <p:spPr>
            <a:xfrm>
              <a:off x="2378964" y="966216"/>
              <a:ext cx="5590031" cy="1937003"/>
            </a:xfrm>
            <a:prstGeom prst="rect">
              <a:avLst/>
            </a:prstGeom>
          </p:spPr>
        </p:pic>
        <p:pic>
          <p:nvPicPr>
            <p:cNvPr id="196" name="object 196"/>
            <p:cNvPicPr/>
            <p:nvPr/>
          </p:nvPicPr>
          <p:blipFill>
            <a:blip r:embed="rId22" cstate="print"/>
            <a:stretch>
              <a:fillRect/>
            </a:stretch>
          </p:blipFill>
          <p:spPr>
            <a:xfrm>
              <a:off x="2959608" y="2266188"/>
              <a:ext cx="298703" cy="210311"/>
            </a:xfrm>
            <a:prstGeom prst="rect">
              <a:avLst/>
            </a:prstGeom>
          </p:spPr>
        </p:pic>
        <p:pic>
          <p:nvPicPr>
            <p:cNvPr id="197" name="object 197"/>
            <p:cNvPicPr/>
            <p:nvPr/>
          </p:nvPicPr>
          <p:blipFill>
            <a:blip r:embed="rId23" cstate="print"/>
            <a:stretch>
              <a:fillRect/>
            </a:stretch>
          </p:blipFill>
          <p:spPr>
            <a:xfrm>
              <a:off x="2732532" y="2223516"/>
              <a:ext cx="464819" cy="411479"/>
            </a:xfrm>
            <a:prstGeom prst="rect">
              <a:avLst/>
            </a:prstGeom>
          </p:spPr>
        </p:pic>
        <p:pic>
          <p:nvPicPr>
            <p:cNvPr id="198" name="object 198"/>
            <p:cNvPicPr/>
            <p:nvPr/>
          </p:nvPicPr>
          <p:blipFill>
            <a:blip r:embed="rId24" cstate="print"/>
            <a:stretch>
              <a:fillRect/>
            </a:stretch>
          </p:blipFill>
          <p:spPr>
            <a:xfrm>
              <a:off x="4453128" y="1149096"/>
              <a:ext cx="4690871" cy="1181099"/>
            </a:xfrm>
            <a:prstGeom prst="rect">
              <a:avLst/>
            </a:prstGeom>
          </p:spPr>
        </p:pic>
        <p:pic>
          <p:nvPicPr>
            <p:cNvPr id="199" name="object 199"/>
            <p:cNvPicPr/>
            <p:nvPr/>
          </p:nvPicPr>
          <p:blipFill>
            <a:blip r:embed="rId25" cstate="print"/>
            <a:stretch>
              <a:fillRect/>
            </a:stretch>
          </p:blipFill>
          <p:spPr>
            <a:xfrm>
              <a:off x="2862072" y="2482596"/>
              <a:ext cx="210311" cy="1673351"/>
            </a:xfrm>
            <a:prstGeom prst="rect">
              <a:avLst/>
            </a:prstGeom>
          </p:spPr>
        </p:pic>
      </p:grpSp>
      <p:sp>
        <p:nvSpPr>
          <p:cNvPr id="200" name="object 200"/>
          <p:cNvSpPr txBox="1"/>
          <p:nvPr/>
        </p:nvSpPr>
        <p:spPr>
          <a:xfrm>
            <a:off x="6773011" y="5181179"/>
            <a:ext cx="1618827" cy="234252"/>
          </a:xfrm>
          <a:prstGeom prst="rect">
            <a:avLst/>
          </a:prstGeom>
        </p:spPr>
        <p:txBody>
          <a:bodyPr vert="horz" wrap="square" lIns="0" tIns="18627" rIns="0" bIns="0" rtlCol="0">
            <a:spAutoFit/>
          </a:bodyPr>
          <a:lstStyle/>
          <a:p>
            <a:pPr marL="16933">
              <a:spcBef>
                <a:spcPts val="147"/>
              </a:spcBef>
            </a:pPr>
            <a:r>
              <a:rPr sz="2100" b="1" spc="-9" baseline="2645" dirty="0">
                <a:latin typeface="Calibri"/>
                <a:cs typeface="Calibri"/>
              </a:rPr>
              <a:t>BrLT</a:t>
            </a:r>
            <a:r>
              <a:rPr sz="2100" b="1" spc="160" baseline="2645" dirty="0">
                <a:latin typeface="Calibri"/>
                <a:cs typeface="Calibri"/>
              </a:rPr>
              <a:t> </a:t>
            </a:r>
            <a:r>
              <a:rPr sz="2000" b="1" spc="-9" baseline="16666" dirty="0">
                <a:latin typeface="Calibri"/>
                <a:cs typeface="Calibri"/>
              </a:rPr>
              <a:t>Bsel</a:t>
            </a:r>
            <a:r>
              <a:rPr sz="2000" b="1" spc="279" baseline="16666" dirty="0">
                <a:latin typeface="Calibri"/>
                <a:cs typeface="Calibri"/>
              </a:rPr>
              <a:t> </a:t>
            </a:r>
            <a:r>
              <a:rPr sz="2000" b="1" spc="-9" baseline="16666" dirty="0">
                <a:latin typeface="Calibri"/>
                <a:cs typeface="Calibri"/>
              </a:rPr>
              <a:t>Asel</a:t>
            </a:r>
            <a:r>
              <a:rPr sz="2000" b="1" spc="269" baseline="16666" dirty="0">
                <a:latin typeface="Calibri"/>
                <a:cs typeface="Calibri"/>
              </a:rPr>
              <a:t> </a:t>
            </a:r>
            <a:r>
              <a:rPr sz="1333" b="1" spc="-13" dirty="0">
                <a:latin typeface="Calibri"/>
                <a:cs typeface="Calibri"/>
              </a:rPr>
              <a:t>ALUSel</a:t>
            </a:r>
            <a:endParaRPr sz="1333">
              <a:latin typeface="Calibri"/>
              <a:cs typeface="Calibri"/>
            </a:endParaRPr>
          </a:p>
        </p:txBody>
      </p:sp>
      <p:sp>
        <p:nvSpPr>
          <p:cNvPr id="201" name="object 201"/>
          <p:cNvSpPr txBox="1"/>
          <p:nvPr/>
        </p:nvSpPr>
        <p:spPr>
          <a:xfrm>
            <a:off x="1436504" y="5206168"/>
            <a:ext cx="567267" cy="418128"/>
          </a:xfrm>
          <a:prstGeom prst="rect">
            <a:avLst/>
          </a:prstGeom>
        </p:spPr>
        <p:txBody>
          <a:bodyPr vert="horz" wrap="square" lIns="0" tIns="0" rIns="0" bIns="0" rtlCol="0">
            <a:spAutoFit/>
          </a:bodyPr>
          <a:lstStyle/>
          <a:p>
            <a:pPr marL="16933">
              <a:lnSpc>
                <a:spcPts val="1533"/>
              </a:lnSpc>
            </a:pPr>
            <a:r>
              <a:rPr sz="1467" b="1" spc="-7" dirty="0">
                <a:latin typeface="Calibri"/>
                <a:cs typeface="Calibri"/>
              </a:rPr>
              <a:t>PCSel</a:t>
            </a:r>
            <a:endParaRPr sz="1467">
              <a:latin typeface="Calibri"/>
              <a:cs typeface="Calibri"/>
            </a:endParaRPr>
          </a:p>
          <a:p>
            <a:pPr marL="16933"/>
            <a:r>
              <a:rPr sz="1467" b="1" dirty="0">
                <a:latin typeface="Calibri"/>
                <a:cs typeface="Calibri"/>
              </a:rPr>
              <a:t>=t</a:t>
            </a:r>
            <a:r>
              <a:rPr sz="1467" b="1" spc="-7" dirty="0">
                <a:latin typeface="Calibri"/>
                <a:cs typeface="Calibri"/>
              </a:rPr>
              <a:t>ake</a:t>
            </a:r>
            <a:r>
              <a:rPr sz="1467" b="1" dirty="0">
                <a:latin typeface="Calibri"/>
                <a:cs typeface="Calibri"/>
              </a:rPr>
              <a:t>n</a:t>
            </a:r>
            <a:endParaRPr sz="1467">
              <a:latin typeface="Calibri"/>
              <a:cs typeface="Calibri"/>
            </a:endParaRPr>
          </a:p>
        </p:txBody>
      </p:sp>
      <p:sp>
        <p:nvSpPr>
          <p:cNvPr id="202" name="object 202"/>
          <p:cNvSpPr txBox="1"/>
          <p:nvPr/>
        </p:nvSpPr>
        <p:spPr>
          <a:xfrm>
            <a:off x="6206523" y="5199787"/>
            <a:ext cx="408093" cy="192360"/>
          </a:xfrm>
          <a:prstGeom prst="rect">
            <a:avLst/>
          </a:prstGeom>
        </p:spPr>
        <p:txBody>
          <a:bodyPr vert="horz" wrap="square" lIns="0" tIns="0" rIns="0" bIns="0" rtlCol="0">
            <a:spAutoFit/>
          </a:bodyPr>
          <a:lstStyle/>
          <a:p>
            <a:pPr marL="16933">
              <a:lnSpc>
                <a:spcPts val="1467"/>
              </a:lnSpc>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203" name="object 203"/>
          <p:cNvSpPr txBox="1"/>
          <p:nvPr/>
        </p:nvSpPr>
        <p:spPr>
          <a:xfrm>
            <a:off x="3318154" y="5236502"/>
            <a:ext cx="708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204" name="object 204"/>
          <p:cNvSpPr txBox="1"/>
          <p:nvPr/>
        </p:nvSpPr>
        <p:spPr>
          <a:xfrm>
            <a:off x="5380992" y="5234746"/>
            <a:ext cx="618912" cy="384657"/>
          </a:xfrm>
          <a:prstGeom prst="rect">
            <a:avLst/>
          </a:prstGeom>
        </p:spPr>
        <p:txBody>
          <a:bodyPr vert="horz" wrap="square" lIns="0" tIns="0" rIns="0" bIns="0" rtlCol="0">
            <a:spAutoFit/>
          </a:bodyPr>
          <a:lstStyle/>
          <a:p>
            <a:pPr algn="ctr">
              <a:lnSpc>
                <a:spcPts val="1393"/>
              </a:lnSpc>
            </a:pPr>
            <a:r>
              <a:rPr sz="1333" b="1" spc="-13" dirty="0">
                <a:latin typeface="Calibri"/>
                <a:cs typeface="Calibri"/>
              </a:rPr>
              <a:t>RegWEn</a:t>
            </a:r>
            <a:endParaRPr sz="1333">
              <a:latin typeface="Calibri"/>
              <a:cs typeface="Calibri"/>
            </a:endParaRPr>
          </a:p>
          <a:p>
            <a:pPr marL="1693" algn="ctr"/>
            <a:r>
              <a:rPr sz="1333" b="1" spc="-13" dirty="0">
                <a:latin typeface="Calibri"/>
                <a:cs typeface="Calibri"/>
              </a:rPr>
              <a:t>=1</a:t>
            </a:r>
            <a:endParaRPr sz="1333">
              <a:latin typeface="Calibri"/>
              <a:cs typeface="Calibri"/>
            </a:endParaRPr>
          </a:p>
        </p:txBody>
      </p:sp>
      <p:sp>
        <p:nvSpPr>
          <p:cNvPr id="205" name="object 205"/>
          <p:cNvSpPr txBox="1"/>
          <p:nvPr/>
        </p:nvSpPr>
        <p:spPr>
          <a:xfrm>
            <a:off x="9449979" y="5232508"/>
            <a:ext cx="488527"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WBSel</a:t>
            </a:r>
            <a:endParaRPr sz="1333">
              <a:latin typeface="Calibri"/>
              <a:cs typeface="Calibri"/>
            </a:endParaRPr>
          </a:p>
          <a:p>
            <a:pPr marL="5927" algn="ctr"/>
            <a:r>
              <a:rPr sz="1333" b="1" spc="-13" dirty="0">
                <a:latin typeface="Calibri"/>
                <a:cs typeface="Calibri"/>
              </a:rPr>
              <a:t>=2</a:t>
            </a:r>
            <a:endParaRPr sz="1333">
              <a:latin typeface="Calibri"/>
              <a:cs typeface="Calibri"/>
            </a:endParaRPr>
          </a:p>
        </p:txBody>
      </p:sp>
      <p:sp>
        <p:nvSpPr>
          <p:cNvPr id="206" name="object 206"/>
          <p:cNvSpPr txBox="1"/>
          <p:nvPr/>
        </p:nvSpPr>
        <p:spPr>
          <a:xfrm>
            <a:off x="4364967" y="5250243"/>
            <a:ext cx="56134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ImmSel</a:t>
            </a:r>
            <a:endParaRPr sz="1333">
              <a:latin typeface="Calibri"/>
              <a:cs typeface="Calibri"/>
            </a:endParaRPr>
          </a:p>
          <a:p>
            <a:pPr marL="1693" algn="ctr"/>
            <a:r>
              <a:rPr sz="1333" b="1" spc="-13" dirty="0">
                <a:latin typeface="Calibri"/>
                <a:cs typeface="Calibri"/>
              </a:rPr>
              <a:t>=J</a:t>
            </a:r>
            <a:endParaRPr sz="1333">
              <a:latin typeface="Calibri"/>
              <a:cs typeface="Calibri"/>
            </a:endParaRPr>
          </a:p>
        </p:txBody>
      </p:sp>
      <p:sp>
        <p:nvSpPr>
          <p:cNvPr id="207" name="object 207"/>
          <p:cNvSpPr txBox="1"/>
          <p:nvPr/>
        </p:nvSpPr>
        <p:spPr>
          <a:xfrm>
            <a:off x="8637539" y="5246792"/>
            <a:ext cx="65532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MemRW</a:t>
            </a:r>
            <a:endParaRPr sz="1333">
              <a:latin typeface="Calibri"/>
              <a:cs typeface="Calibri"/>
            </a:endParaRPr>
          </a:p>
          <a:p>
            <a:pPr algn="ctr">
              <a:lnSpc>
                <a:spcPct val="100000"/>
              </a:lnSpc>
            </a:pPr>
            <a:r>
              <a:rPr sz="1333" b="1" spc="-7" dirty="0">
                <a:latin typeface="Calibri"/>
                <a:cs typeface="Calibri"/>
              </a:rPr>
              <a:t>=Read</a:t>
            </a:r>
            <a:endParaRPr sz="1333">
              <a:latin typeface="Calibri"/>
              <a:cs typeface="Calibri"/>
            </a:endParaRPr>
          </a:p>
        </p:txBody>
      </p:sp>
      <p:sp>
        <p:nvSpPr>
          <p:cNvPr id="208" name="object 208"/>
          <p:cNvSpPr txBox="1"/>
          <p:nvPr/>
        </p:nvSpPr>
        <p:spPr>
          <a:xfrm>
            <a:off x="7197014" y="5390562"/>
            <a:ext cx="20235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=1</a:t>
            </a:r>
            <a:endParaRPr sz="1333">
              <a:latin typeface="Calibri"/>
              <a:cs typeface="Calibri"/>
            </a:endParaRPr>
          </a:p>
        </p:txBody>
      </p:sp>
      <p:sp>
        <p:nvSpPr>
          <p:cNvPr id="209" name="object 209"/>
          <p:cNvSpPr txBox="1"/>
          <p:nvPr/>
        </p:nvSpPr>
        <p:spPr>
          <a:xfrm>
            <a:off x="7577128" y="5384410"/>
            <a:ext cx="20235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a:t>
            </a:r>
            <a:r>
              <a:rPr lang="en-US" sz="1333" b="1" spc="-13" dirty="0">
                <a:latin typeface="Calibri"/>
                <a:cs typeface="Calibri"/>
              </a:rPr>
              <a:t>1</a:t>
            </a:r>
            <a:endParaRPr sz="1333" dirty="0">
              <a:latin typeface="Calibri"/>
              <a:cs typeface="Calibri"/>
            </a:endParaRPr>
          </a:p>
        </p:txBody>
      </p:sp>
      <p:sp>
        <p:nvSpPr>
          <p:cNvPr id="210" name="object 210"/>
          <p:cNvSpPr txBox="1"/>
          <p:nvPr/>
        </p:nvSpPr>
        <p:spPr>
          <a:xfrm>
            <a:off x="6303977" y="5413114"/>
            <a:ext cx="756920" cy="489022"/>
          </a:xfrm>
          <a:prstGeom prst="rect">
            <a:avLst/>
          </a:prstGeom>
        </p:spPr>
        <p:txBody>
          <a:bodyPr vert="horz" wrap="square" lIns="0" tIns="57573" rIns="0" bIns="0" rtlCol="0">
            <a:spAutoFit/>
          </a:bodyPr>
          <a:lstStyle/>
          <a:p>
            <a:pPr algn="ctr">
              <a:spcBef>
                <a:spcPts val="453"/>
              </a:spcBef>
            </a:pPr>
            <a:r>
              <a:rPr sz="2100" b="1" baseline="26455" dirty="0">
                <a:latin typeface="Calibri"/>
                <a:cs typeface="Calibri"/>
              </a:rPr>
              <a:t>=* </a:t>
            </a:r>
            <a:r>
              <a:rPr sz="1400" b="1" spc="-40" dirty="0">
                <a:latin typeface="Calibri"/>
                <a:cs typeface="Calibri"/>
              </a:rPr>
              <a:t>BrEq</a:t>
            </a:r>
            <a:r>
              <a:rPr sz="2100" b="1" spc="-59" baseline="21164" dirty="0">
                <a:latin typeface="Calibri"/>
                <a:cs typeface="Calibri"/>
              </a:rPr>
              <a:t>=*</a:t>
            </a:r>
            <a:endParaRPr sz="2100" baseline="21164">
              <a:latin typeface="Calibri"/>
              <a:cs typeface="Calibri"/>
            </a:endParaRPr>
          </a:p>
          <a:p>
            <a:pPr marL="75351" algn="ctr"/>
            <a:r>
              <a:rPr sz="1400" b="1" dirty="0">
                <a:latin typeface="Calibri"/>
                <a:cs typeface="Calibri"/>
              </a:rPr>
              <a:t>=*</a:t>
            </a:r>
            <a:endParaRPr sz="1400">
              <a:latin typeface="Calibri"/>
              <a:cs typeface="Calibri"/>
            </a:endParaRPr>
          </a:p>
        </p:txBody>
      </p:sp>
      <p:sp>
        <p:nvSpPr>
          <p:cNvPr id="211" name="object 211"/>
          <p:cNvSpPr txBox="1"/>
          <p:nvPr/>
        </p:nvSpPr>
        <p:spPr>
          <a:xfrm>
            <a:off x="7931777" y="5437606"/>
            <a:ext cx="40132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212" name="object 212"/>
          <p:cNvSpPr txBox="1"/>
          <p:nvPr/>
        </p:nvSpPr>
        <p:spPr>
          <a:xfrm>
            <a:off x="3496210" y="5631413"/>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214" name="object 214"/>
          <p:cNvSpPr txBox="1"/>
          <p:nvPr/>
        </p:nvSpPr>
        <p:spPr>
          <a:xfrm>
            <a:off x="7132659" y="6594174"/>
            <a:ext cx="96858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73" dirty="0">
                <a:solidFill>
                  <a:srgbClr val="FFC114"/>
                </a:solidFill>
                <a:latin typeface="Trebuchet MS"/>
                <a:cs typeface="Trebuchet MS"/>
              </a:rPr>
              <a:t> </a:t>
            </a:r>
            <a:r>
              <a:rPr sz="1467" b="1" spc="-67" dirty="0">
                <a:latin typeface="Trebuchet MS"/>
                <a:cs typeface="Trebuchet MS"/>
              </a:rPr>
              <a:t>(67)</a:t>
            </a:r>
            <a:endParaRPr sz="1467">
              <a:latin typeface="Trebuchet MS"/>
              <a:cs typeface="Trebuchet MS"/>
            </a:endParaRPr>
          </a:p>
        </p:txBody>
      </p:sp>
      <p:sp>
        <p:nvSpPr>
          <p:cNvPr id="215" name="Date Placeholder 214">
            <a:extLst>
              <a:ext uri="{FF2B5EF4-FFF2-40B4-BE49-F238E27FC236}">
                <a16:creationId xmlns:a16="http://schemas.microsoft.com/office/drawing/2014/main" id="{A6797B3C-61F1-4E96-9F4E-C1D2C26EEDA9}"/>
              </a:ext>
            </a:extLst>
          </p:cNvPr>
          <p:cNvSpPr>
            <a:spLocks noGrp="1"/>
          </p:cNvSpPr>
          <p:nvPr>
            <p:ph type="dt" sz="half" idx="10"/>
          </p:nvPr>
        </p:nvSpPr>
        <p:spPr/>
        <p:txBody>
          <a:bodyPr/>
          <a:lstStyle/>
          <a:p>
            <a:fld id="{9D9EE128-3AFA-4939-808B-52F862069D2D}" type="datetime1">
              <a:rPr lang="en-US" smtClean="0"/>
              <a:t>5/11/2024</a:t>
            </a:fld>
            <a:endParaRPr lang="en-US"/>
          </a:p>
        </p:txBody>
      </p:sp>
      <p:sp>
        <p:nvSpPr>
          <p:cNvPr id="216" name="Slide Number Placeholder 215">
            <a:extLst>
              <a:ext uri="{FF2B5EF4-FFF2-40B4-BE49-F238E27FC236}">
                <a16:creationId xmlns:a16="http://schemas.microsoft.com/office/drawing/2014/main" id="{A1198DEF-8DBE-471F-8DB8-71EB99D42C66}"/>
              </a:ext>
            </a:extLst>
          </p:cNvPr>
          <p:cNvSpPr>
            <a:spLocks noGrp="1"/>
          </p:cNvSpPr>
          <p:nvPr>
            <p:ph type="sldNum" sz="quarter" idx="12"/>
          </p:nvPr>
        </p:nvSpPr>
        <p:spPr/>
        <p:txBody>
          <a:bodyPr/>
          <a:lstStyle/>
          <a:p>
            <a:fld id="{AB6352F2-FB44-4DA6-821F-C2F4E454E2C0}" type="slidenum">
              <a:rPr lang="en-US" smtClean="0"/>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46369" y="2905777"/>
            <a:ext cx="2824479" cy="1357359"/>
          </a:xfrm>
          <a:prstGeom prst="rect">
            <a:avLst/>
          </a:prstGeom>
        </p:spPr>
      </p:pic>
      <p:sp>
        <p:nvSpPr>
          <p:cNvPr id="3" name="Date Placeholder 2">
            <a:extLst>
              <a:ext uri="{FF2B5EF4-FFF2-40B4-BE49-F238E27FC236}">
                <a16:creationId xmlns:a16="http://schemas.microsoft.com/office/drawing/2014/main" id="{48D9F51C-13D6-4AD1-B712-C1B9A80DD6F3}"/>
              </a:ext>
            </a:extLst>
          </p:cNvPr>
          <p:cNvSpPr>
            <a:spLocks noGrp="1"/>
          </p:cNvSpPr>
          <p:nvPr>
            <p:ph type="dt" sz="half" idx="10"/>
          </p:nvPr>
        </p:nvSpPr>
        <p:spPr/>
        <p:txBody>
          <a:bodyPr/>
          <a:lstStyle/>
          <a:p>
            <a:fld id="{E315B67B-E6CD-4A2E-A0A3-D6C69BAD0C3D}" type="datetime1">
              <a:rPr lang="en-US" smtClean="0"/>
              <a:t>5/11/2024</a:t>
            </a:fld>
            <a:endParaRPr lang="en-US"/>
          </a:p>
        </p:txBody>
      </p:sp>
      <p:sp>
        <p:nvSpPr>
          <p:cNvPr id="4" name="Slide Number Placeholder 3">
            <a:extLst>
              <a:ext uri="{FF2B5EF4-FFF2-40B4-BE49-F238E27FC236}">
                <a16:creationId xmlns:a16="http://schemas.microsoft.com/office/drawing/2014/main" id="{A3553B08-7EEE-419E-B04C-951BD71DEB00}"/>
              </a:ext>
            </a:extLst>
          </p:cNvPr>
          <p:cNvSpPr>
            <a:spLocks noGrp="1"/>
          </p:cNvSpPr>
          <p:nvPr>
            <p:ph type="sldNum" sz="quarter" idx="12"/>
          </p:nvPr>
        </p:nvSpPr>
        <p:spPr/>
        <p:txBody>
          <a:bodyPr/>
          <a:lstStyle/>
          <a:p>
            <a:fld id="{AB6352F2-FB44-4DA6-821F-C2F4E454E2C0}" type="slidenum">
              <a:rPr lang="en-US" smtClean="0"/>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15711" y="1861311"/>
            <a:ext cx="4909311" cy="3503167"/>
          </a:xfrm>
          <a:prstGeom prst="rect">
            <a:avLst/>
          </a:prstGeom>
        </p:spPr>
      </p:pic>
      <p:sp>
        <p:nvSpPr>
          <p:cNvPr id="3" name="Date Placeholder 2">
            <a:extLst>
              <a:ext uri="{FF2B5EF4-FFF2-40B4-BE49-F238E27FC236}">
                <a16:creationId xmlns:a16="http://schemas.microsoft.com/office/drawing/2014/main" id="{A3A627ED-1951-4739-B082-316A5FA939EB}"/>
              </a:ext>
            </a:extLst>
          </p:cNvPr>
          <p:cNvSpPr>
            <a:spLocks noGrp="1"/>
          </p:cNvSpPr>
          <p:nvPr>
            <p:ph type="dt" sz="half" idx="10"/>
          </p:nvPr>
        </p:nvSpPr>
        <p:spPr/>
        <p:txBody>
          <a:bodyPr/>
          <a:lstStyle/>
          <a:p>
            <a:fld id="{B8891A4E-8DA3-42FD-9FED-EDF8174D034E}" type="datetime1">
              <a:rPr lang="en-US" smtClean="0"/>
              <a:t>5/11/2024</a:t>
            </a:fld>
            <a:endParaRPr lang="en-US"/>
          </a:p>
        </p:txBody>
      </p:sp>
      <p:sp>
        <p:nvSpPr>
          <p:cNvPr id="4" name="Slide Number Placeholder 3">
            <a:extLst>
              <a:ext uri="{FF2B5EF4-FFF2-40B4-BE49-F238E27FC236}">
                <a16:creationId xmlns:a16="http://schemas.microsoft.com/office/drawing/2014/main" id="{F871902D-EE33-4CBF-A7CE-0C72D365D352}"/>
              </a:ext>
            </a:extLst>
          </p:cNvPr>
          <p:cNvSpPr>
            <a:spLocks noGrp="1"/>
          </p:cNvSpPr>
          <p:nvPr>
            <p:ph type="sldNum" sz="quarter" idx="12"/>
          </p:nvPr>
        </p:nvSpPr>
        <p:spPr/>
        <p:txBody>
          <a:bodyPr/>
          <a:lstStyle/>
          <a:p>
            <a:fld id="{AB6352F2-FB44-4DA6-821F-C2F4E454E2C0}" type="slidenum">
              <a:rPr lang="en-US" smtClean="0"/>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2"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3" cstate="print"/>
          <a:stretch>
            <a:fillRect/>
          </a:stretch>
        </p:blipFill>
        <p:spPr>
          <a:xfrm>
            <a:off x="3017519" y="6376089"/>
            <a:ext cx="1262831" cy="388361"/>
          </a:xfrm>
          <a:prstGeom prst="rect">
            <a:avLst/>
          </a:prstGeom>
        </p:spPr>
      </p:pic>
      <p:sp>
        <p:nvSpPr>
          <p:cNvPr id="9" name="object 9"/>
          <p:cNvSpPr txBox="1"/>
          <p:nvPr/>
        </p:nvSpPr>
        <p:spPr>
          <a:xfrm>
            <a:off x="1438914" y="3019978"/>
            <a:ext cx="8154247" cy="3654184"/>
          </a:xfrm>
          <a:prstGeom prst="rect">
            <a:avLst/>
          </a:prstGeom>
        </p:spPr>
        <p:txBody>
          <a:bodyPr vert="horz" wrap="square" lIns="0" tIns="16933" rIns="0" bIns="0" rtlCol="0">
            <a:spAutoFit/>
          </a:bodyPr>
          <a:lstStyle/>
          <a:p>
            <a:pPr marL="425016" marR="6773" indent="-408930">
              <a:spcBef>
                <a:spcPts val="133"/>
              </a:spcBef>
              <a:buClr>
                <a:srgbClr val="E3DDD2"/>
              </a:buClr>
              <a:buSzPct val="93750"/>
              <a:buFont typeface="Wingdings"/>
              <a:buChar char=""/>
              <a:tabLst>
                <a:tab pos="425016" algn="l"/>
                <a:tab pos="425863" algn="l"/>
              </a:tabLst>
            </a:pPr>
            <a:r>
              <a:rPr sz="3200" dirty="0">
                <a:latin typeface="Calibri"/>
                <a:cs typeface="Calibri"/>
              </a:rPr>
              <a:t>Has </a:t>
            </a:r>
            <a:r>
              <a:rPr sz="3200" spc="-7" dirty="0">
                <a:latin typeface="Calibri"/>
                <a:cs typeface="Calibri"/>
              </a:rPr>
              <a:t>20-bit </a:t>
            </a:r>
            <a:r>
              <a:rPr sz="3200" spc="-13" dirty="0">
                <a:latin typeface="Calibri"/>
                <a:cs typeface="Calibri"/>
              </a:rPr>
              <a:t>immediate </a:t>
            </a:r>
            <a:r>
              <a:rPr sz="3200" dirty="0">
                <a:latin typeface="Calibri"/>
                <a:cs typeface="Calibri"/>
              </a:rPr>
              <a:t>in </a:t>
            </a:r>
            <a:r>
              <a:rPr sz="3200" spc="-7" dirty="0">
                <a:latin typeface="Calibri"/>
                <a:cs typeface="Calibri"/>
              </a:rPr>
              <a:t>upper 20 bits of 32-bit </a:t>
            </a:r>
            <a:r>
              <a:rPr sz="3200" spc="-707" dirty="0">
                <a:latin typeface="Calibri"/>
                <a:cs typeface="Calibri"/>
              </a:rPr>
              <a:t> </a:t>
            </a:r>
            <a:r>
              <a:rPr sz="3200" spc="-7" dirty="0">
                <a:latin typeface="Calibri"/>
                <a:cs typeface="Calibri"/>
              </a:rPr>
              <a:t>instruction</a:t>
            </a:r>
            <a:r>
              <a:rPr sz="3200" spc="-33" dirty="0">
                <a:latin typeface="Calibri"/>
                <a:cs typeface="Calibri"/>
              </a:rPr>
              <a:t> </a:t>
            </a:r>
            <a:r>
              <a:rPr sz="3200" spc="-27" dirty="0">
                <a:latin typeface="Calibri"/>
                <a:cs typeface="Calibri"/>
              </a:rPr>
              <a:t>word</a:t>
            </a:r>
            <a:endParaRPr sz="3200" dirty="0">
              <a:latin typeface="Calibri"/>
              <a:cs typeface="Calibri"/>
            </a:endParaRPr>
          </a:p>
          <a:p>
            <a:pPr marL="425016" indent="-408930">
              <a:spcBef>
                <a:spcPts val="667"/>
              </a:spcBef>
              <a:buClr>
                <a:srgbClr val="E3DDD2"/>
              </a:buClr>
              <a:buSzPct val="93750"/>
              <a:buFont typeface="Wingdings"/>
              <a:buChar char=""/>
              <a:tabLst>
                <a:tab pos="425016" algn="l"/>
                <a:tab pos="425863" algn="l"/>
              </a:tabLst>
            </a:pPr>
            <a:r>
              <a:rPr sz="3200" spc="-7" dirty="0">
                <a:latin typeface="Calibri"/>
                <a:cs typeface="Calibri"/>
              </a:rPr>
              <a:t>One</a:t>
            </a:r>
            <a:r>
              <a:rPr sz="3200" spc="-13" dirty="0">
                <a:latin typeface="Calibri"/>
                <a:cs typeface="Calibri"/>
              </a:rPr>
              <a:t> destination</a:t>
            </a:r>
            <a:r>
              <a:rPr sz="3200" spc="-20" dirty="0">
                <a:latin typeface="Calibri"/>
                <a:cs typeface="Calibri"/>
              </a:rPr>
              <a:t> </a:t>
            </a:r>
            <a:r>
              <a:rPr sz="3200" spc="-47" dirty="0">
                <a:latin typeface="Calibri"/>
                <a:cs typeface="Calibri"/>
              </a:rPr>
              <a:t>register, </a:t>
            </a:r>
            <a:r>
              <a:rPr sz="3200" b="1" spc="-7" dirty="0">
                <a:latin typeface="Courier New"/>
                <a:cs typeface="Courier New"/>
              </a:rPr>
              <a:t>rd</a:t>
            </a:r>
            <a:endParaRPr sz="3200" dirty="0">
              <a:latin typeface="Courier New"/>
              <a:cs typeface="Courier New"/>
            </a:endParaRPr>
          </a:p>
          <a:p>
            <a:pPr marL="425016" indent="-408930">
              <a:spcBef>
                <a:spcPts val="933"/>
              </a:spcBef>
              <a:buClr>
                <a:srgbClr val="E3DDD2"/>
              </a:buClr>
              <a:buSzPct val="93750"/>
              <a:buFont typeface="Wingdings"/>
              <a:buChar char=""/>
              <a:tabLst>
                <a:tab pos="425016" algn="l"/>
                <a:tab pos="425863" algn="l"/>
              </a:tabLst>
            </a:pPr>
            <a:r>
              <a:rPr sz="3200" spc="-7" dirty="0">
                <a:latin typeface="Calibri"/>
                <a:cs typeface="Calibri"/>
              </a:rPr>
              <a:t>Used</a:t>
            </a:r>
            <a:r>
              <a:rPr sz="3200" spc="-33" dirty="0">
                <a:latin typeface="Calibri"/>
                <a:cs typeface="Calibri"/>
              </a:rPr>
              <a:t> </a:t>
            </a:r>
            <a:r>
              <a:rPr sz="3200" spc="-27" dirty="0">
                <a:latin typeface="Calibri"/>
                <a:cs typeface="Calibri"/>
              </a:rPr>
              <a:t>for </a:t>
            </a:r>
            <a:r>
              <a:rPr sz="3200" spc="-13" dirty="0">
                <a:latin typeface="Calibri"/>
                <a:cs typeface="Calibri"/>
              </a:rPr>
              <a:t>two</a:t>
            </a:r>
            <a:r>
              <a:rPr sz="3200" spc="-33" dirty="0">
                <a:latin typeface="Calibri"/>
                <a:cs typeface="Calibri"/>
              </a:rPr>
              <a:t> </a:t>
            </a:r>
            <a:r>
              <a:rPr sz="3200" spc="-7" dirty="0">
                <a:latin typeface="Calibri"/>
                <a:cs typeface="Calibri"/>
              </a:rPr>
              <a:t>instructions</a:t>
            </a:r>
            <a:endParaRPr sz="3200" dirty="0">
              <a:latin typeface="Calibri"/>
              <a:cs typeface="Calibri"/>
            </a:endParaRPr>
          </a:p>
          <a:p>
            <a:pPr marL="815320" lvl="1" indent="-340351">
              <a:spcBef>
                <a:spcPts val="560"/>
              </a:spcBef>
              <a:buSzPct val="90000"/>
              <a:buFont typeface="Wingdings"/>
              <a:buChar char=""/>
              <a:tabLst>
                <a:tab pos="815320" algn="l"/>
                <a:tab pos="816166" algn="l"/>
              </a:tabLst>
            </a:pPr>
            <a:r>
              <a:rPr sz="2667" b="1" spc="-7" dirty="0">
                <a:latin typeface="Courier New"/>
                <a:cs typeface="Courier New"/>
              </a:rPr>
              <a:t>lu</a:t>
            </a:r>
            <a:r>
              <a:rPr sz="2667" b="1" dirty="0">
                <a:latin typeface="Courier New"/>
                <a:cs typeface="Courier New"/>
              </a:rPr>
              <a:t>i</a:t>
            </a:r>
            <a:r>
              <a:rPr sz="2667" b="1" spc="-1013" dirty="0">
                <a:latin typeface="Courier New"/>
                <a:cs typeface="Courier New"/>
              </a:rPr>
              <a:t> </a:t>
            </a:r>
            <a:r>
              <a:rPr sz="2667" dirty="0">
                <a:latin typeface="Calibri"/>
                <a:cs typeface="Calibri"/>
              </a:rPr>
              <a:t>– </a:t>
            </a:r>
            <a:r>
              <a:rPr sz="2667" spc="-7" dirty="0">
                <a:latin typeface="Calibri"/>
                <a:cs typeface="Calibri"/>
              </a:rPr>
              <a:t>Lo</a:t>
            </a:r>
            <a:r>
              <a:rPr sz="2667" dirty="0">
                <a:latin typeface="Calibri"/>
                <a:cs typeface="Calibri"/>
              </a:rPr>
              <a:t>ad </a:t>
            </a:r>
            <a:r>
              <a:rPr sz="2667" spc="-7" dirty="0">
                <a:latin typeface="Calibri"/>
                <a:cs typeface="Calibri"/>
              </a:rPr>
              <a:t> U</a:t>
            </a:r>
            <a:r>
              <a:rPr sz="2667" dirty="0">
                <a:latin typeface="Calibri"/>
                <a:cs typeface="Calibri"/>
              </a:rPr>
              <a:t>pp</a:t>
            </a:r>
            <a:r>
              <a:rPr sz="2667" spc="-7" dirty="0">
                <a:latin typeface="Calibri"/>
                <a:cs typeface="Calibri"/>
              </a:rPr>
              <a:t>e</a:t>
            </a:r>
            <a:r>
              <a:rPr sz="2667" dirty="0">
                <a:latin typeface="Calibri"/>
                <a:cs typeface="Calibri"/>
              </a:rPr>
              <a:t>r</a:t>
            </a:r>
            <a:r>
              <a:rPr sz="2667" spc="-13" dirty="0">
                <a:latin typeface="Calibri"/>
                <a:cs typeface="Calibri"/>
              </a:rPr>
              <a:t> </a:t>
            </a:r>
            <a:r>
              <a:rPr sz="2667" spc="-7" dirty="0">
                <a:latin typeface="Calibri"/>
                <a:cs typeface="Calibri"/>
              </a:rPr>
              <a:t>I</a:t>
            </a:r>
            <a:r>
              <a:rPr sz="2667" spc="-13" dirty="0">
                <a:latin typeface="Calibri"/>
                <a:cs typeface="Calibri"/>
              </a:rPr>
              <a:t>m</a:t>
            </a:r>
            <a:r>
              <a:rPr sz="2667" spc="-7" dirty="0">
                <a:latin typeface="Calibri"/>
                <a:cs typeface="Calibri"/>
              </a:rPr>
              <a:t>me</a:t>
            </a:r>
            <a:r>
              <a:rPr sz="2667" dirty="0">
                <a:latin typeface="Calibri"/>
                <a:cs typeface="Calibri"/>
              </a:rPr>
              <a:t>d</a:t>
            </a:r>
            <a:r>
              <a:rPr sz="2667" spc="-7" dirty="0">
                <a:latin typeface="Calibri"/>
                <a:cs typeface="Calibri"/>
              </a:rPr>
              <a:t>i</a:t>
            </a:r>
            <a:r>
              <a:rPr sz="2667" spc="-33" dirty="0">
                <a:latin typeface="Calibri"/>
                <a:cs typeface="Calibri"/>
              </a:rPr>
              <a:t>at</a:t>
            </a:r>
            <a:r>
              <a:rPr sz="2667" dirty="0">
                <a:latin typeface="Calibri"/>
                <a:cs typeface="Calibri"/>
              </a:rPr>
              <a:t>e</a:t>
            </a:r>
            <a:endParaRPr lang="en-US" sz="2667" dirty="0">
              <a:latin typeface="Calibri"/>
              <a:cs typeface="Calibri"/>
            </a:endParaRPr>
          </a:p>
          <a:p>
            <a:pPr marL="815320" lvl="1" indent="-340351">
              <a:spcBef>
                <a:spcPts val="560"/>
              </a:spcBef>
              <a:buSzPct val="90000"/>
              <a:buFont typeface="Wingdings"/>
              <a:buChar char=""/>
              <a:tabLst>
                <a:tab pos="815320" algn="l"/>
                <a:tab pos="816166" algn="l"/>
              </a:tabLst>
            </a:pPr>
            <a:r>
              <a:rPr lang="en-US" sz="2667" b="1" spc="-7" dirty="0" err="1">
                <a:latin typeface="Courier New"/>
                <a:cs typeface="Courier New"/>
              </a:rPr>
              <a:t>auip</a:t>
            </a:r>
            <a:r>
              <a:rPr lang="en-US" sz="2667" b="1" dirty="0" err="1">
                <a:latin typeface="Courier New"/>
                <a:cs typeface="Courier New"/>
              </a:rPr>
              <a:t>c</a:t>
            </a:r>
            <a:r>
              <a:rPr lang="en-US" sz="2667" b="1" spc="-1013" dirty="0">
                <a:latin typeface="Courier New"/>
                <a:cs typeface="Courier New"/>
              </a:rPr>
              <a:t> </a:t>
            </a:r>
            <a:r>
              <a:rPr lang="en-US" sz="2667" dirty="0">
                <a:latin typeface="Calibri"/>
                <a:cs typeface="Calibri"/>
              </a:rPr>
              <a:t>– </a:t>
            </a:r>
            <a:r>
              <a:rPr lang="en-US" sz="2667" spc="7" dirty="0">
                <a:latin typeface="Calibri"/>
                <a:cs typeface="Calibri"/>
              </a:rPr>
              <a:t>Ad</a:t>
            </a:r>
            <a:r>
              <a:rPr lang="en-US" sz="2667" dirty="0">
                <a:latin typeface="Calibri"/>
                <a:cs typeface="Calibri"/>
              </a:rPr>
              <a:t>d</a:t>
            </a:r>
            <a:r>
              <a:rPr lang="en-US" sz="2667" spc="-7" dirty="0">
                <a:latin typeface="Calibri"/>
                <a:cs typeface="Calibri"/>
              </a:rPr>
              <a:t> U</a:t>
            </a:r>
            <a:r>
              <a:rPr lang="en-US" sz="2667" dirty="0">
                <a:latin typeface="Calibri"/>
                <a:cs typeface="Calibri"/>
              </a:rPr>
              <a:t>pp</a:t>
            </a:r>
            <a:r>
              <a:rPr lang="en-US" sz="2667" spc="-7" dirty="0">
                <a:latin typeface="Calibri"/>
                <a:cs typeface="Calibri"/>
              </a:rPr>
              <a:t>e</a:t>
            </a:r>
            <a:r>
              <a:rPr lang="en-US" sz="2667" dirty="0">
                <a:latin typeface="Calibri"/>
                <a:cs typeface="Calibri"/>
              </a:rPr>
              <a:t>r</a:t>
            </a:r>
            <a:r>
              <a:rPr lang="en-US" sz="2667" spc="-13" dirty="0">
                <a:latin typeface="Calibri"/>
                <a:cs typeface="Calibri"/>
              </a:rPr>
              <a:t> </a:t>
            </a:r>
            <a:r>
              <a:rPr lang="en-US" sz="2667" spc="-7" dirty="0">
                <a:latin typeface="Calibri"/>
                <a:cs typeface="Calibri"/>
              </a:rPr>
              <a:t>Imme</a:t>
            </a:r>
            <a:r>
              <a:rPr lang="en-US" sz="2667" dirty="0">
                <a:latin typeface="Calibri"/>
                <a:cs typeface="Calibri"/>
              </a:rPr>
              <a:t>d</a:t>
            </a:r>
            <a:r>
              <a:rPr lang="en-US" sz="2667" spc="-7" dirty="0">
                <a:latin typeface="Calibri"/>
                <a:cs typeface="Calibri"/>
              </a:rPr>
              <a:t>i</a:t>
            </a:r>
            <a:r>
              <a:rPr lang="en-US" sz="2667" spc="-33" dirty="0">
                <a:latin typeface="Calibri"/>
                <a:cs typeface="Calibri"/>
              </a:rPr>
              <a:t>at</a:t>
            </a:r>
            <a:r>
              <a:rPr lang="en-US" sz="2667" dirty="0">
                <a:latin typeface="Calibri"/>
                <a:cs typeface="Calibri"/>
              </a:rPr>
              <a:t>e</a:t>
            </a:r>
            <a:r>
              <a:rPr lang="en-US" sz="2667" spc="33" dirty="0">
                <a:latin typeface="Calibri"/>
                <a:cs typeface="Calibri"/>
              </a:rPr>
              <a:t> </a:t>
            </a:r>
            <a:r>
              <a:rPr lang="en-US" sz="2667" spc="-33" dirty="0">
                <a:latin typeface="Calibri"/>
                <a:cs typeface="Calibri"/>
              </a:rPr>
              <a:t>t</a:t>
            </a:r>
            <a:r>
              <a:rPr lang="en-US" sz="2667" dirty="0">
                <a:latin typeface="Calibri"/>
                <a:cs typeface="Calibri"/>
              </a:rPr>
              <a:t>o</a:t>
            </a:r>
            <a:r>
              <a:rPr lang="en-US" sz="2667" spc="-13" dirty="0">
                <a:latin typeface="Calibri"/>
                <a:cs typeface="Calibri"/>
              </a:rPr>
              <a:t> </a:t>
            </a:r>
            <a:r>
              <a:rPr lang="en-US" sz="2667" spc="-7" dirty="0">
                <a:latin typeface="Calibri"/>
                <a:cs typeface="Calibri"/>
              </a:rPr>
              <a:t>P</a:t>
            </a:r>
            <a:r>
              <a:rPr lang="en-US" sz="2667" dirty="0">
                <a:latin typeface="Calibri"/>
                <a:cs typeface="Calibri"/>
              </a:rPr>
              <a:t>C</a:t>
            </a:r>
          </a:p>
          <a:p>
            <a:pPr marL="815320" lvl="1" indent="-340351">
              <a:spcBef>
                <a:spcPts val="560"/>
              </a:spcBef>
              <a:buSzPct val="90000"/>
              <a:buFont typeface="Wingdings"/>
              <a:buChar char=""/>
              <a:tabLst>
                <a:tab pos="815320" algn="l"/>
                <a:tab pos="816166" algn="l"/>
              </a:tabLst>
            </a:pPr>
            <a:endParaRPr sz="2667" dirty="0">
              <a:latin typeface="Calibri"/>
              <a:cs typeface="Calibri"/>
            </a:endParaRPr>
          </a:p>
        </p:txBody>
      </p:sp>
      <p:sp>
        <p:nvSpPr>
          <p:cNvPr id="19" name="object 19"/>
          <p:cNvSpPr txBox="1"/>
          <p:nvPr/>
        </p:nvSpPr>
        <p:spPr>
          <a:xfrm>
            <a:off x="7128636" y="6594174"/>
            <a:ext cx="977053"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67" dirty="0">
                <a:solidFill>
                  <a:srgbClr val="FFC114"/>
                </a:solidFill>
                <a:latin typeface="Trebuchet MS"/>
                <a:cs typeface="Trebuchet MS"/>
              </a:rPr>
              <a:t> </a:t>
            </a:r>
            <a:r>
              <a:rPr sz="1467" b="1" spc="-53" dirty="0">
                <a:latin typeface="Trebuchet MS"/>
                <a:cs typeface="Trebuchet MS"/>
              </a:rPr>
              <a:t>(69)</a:t>
            </a:r>
            <a:endParaRPr sz="1467">
              <a:latin typeface="Trebuchet MS"/>
              <a:cs typeface="Trebuchet MS"/>
            </a:endParaRPr>
          </a:p>
        </p:txBody>
      </p:sp>
      <p:sp>
        <p:nvSpPr>
          <p:cNvPr id="10" name="object 10"/>
          <p:cNvSpPr txBox="1">
            <a:spLocks noGrp="1"/>
          </p:cNvSpPr>
          <p:nvPr>
            <p:ph type="title"/>
          </p:nvPr>
        </p:nvSpPr>
        <p:spPr>
          <a:xfrm>
            <a:off x="1274830" y="123368"/>
            <a:ext cx="8988212" cy="613053"/>
          </a:xfrm>
          <a:prstGeom prst="rect">
            <a:avLst/>
          </a:prstGeom>
        </p:spPr>
        <p:txBody>
          <a:bodyPr vert="horz" wrap="square" lIns="0" tIns="17780" rIns="0" bIns="0" rtlCol="0" anchor="ctr">
            <a:spAutoFit/>
          </a:bodyPr>
          <a:lstStyle/>
          <a:p>
            <a:pPr marL="16933">
              <a:lnSpc>
                <a:spcPct val="100000"/>
              </a:lnSpc>
              <a:spcBef>
                <a:spcPts val="140"/>
              </a:spcBef>
            </a:pPr>
            <a:r>
              <a:rPr sz="3867" b="1" spc="-67" dirty="0"/>
              <a:t>U</a:t>
            </a:r>
            <a:r>
              <a:rPr sz="3867" b="1" spc="-579" dirty="0"/>
              <a:t>-</a:t>
            </a:r>
            <a:r>
              <a:rPr sz="3867" b="1" spc="-440" dirty="0"/>
              <a:t>F</a:t>
            </a:r>
            <a:r>
              <a:rPr sz="3867" b="1" spc="-173" dirty="0"/>
              <a:t>o</a:t>
            </a:r>
            <a:r>
              <a:rPr sz="3867" b="1" spc="-233" dirty="0"/>
              <a:t>r</a:t>
            </a:r>
            <a:r>
              <a:rPr sz="3867" b="1" spc="-33" dirty="0"/>
              <a:t>m</a:t>
            </a:r>
            <a:r>
              <a:rPr sz="3867" b="1" spc="-87" dirty="0"/>
              <a:t>a</a:t>
            </a:r>
            <a:r>
              <a:rPr sz="3867" b="1" spc="-167" dirty="0"/>
              <a:t>t</a:t>
            </a:r>
            <a:r>
              <a:rPr sz="3867" b="1" spc="-487" dirty="0"/>
              <a:t> </a:t>
            </a:r>
            <a:r>
              <a:rPr sz="3867" b="1" spc="-240" dirty="0"/>
              <a:t>f</a:t>
            </a:r>
            <a:r>
              <a:rPr sz="3867" b="1" spc="-200" dirty="0"/>
              <a:t>o</a:t>
            </a:r>
            <a:r>
              <a:rPr sz="3867" b="1" spc="-60" dirty="0"/>
              <a:t>r</a:t>
            </a:r>
            <a:r>
              <a:rPr sz="3867" b="1" spc="-433" dirty="0"/>
              <a:t> </a:t>
            </a:r>
            <a:r>
              <a:rPr sz="3867" b="1" spc="-367" dirty="0"/>
              <a:t>“</a:t>
            </a:r>
            <a:r>
              <a:rPr sz="3867" b="1" spc="-67" dirty="0"/>
              <a:t>U</a:t>
            </a:r>
            <a:r>
              <a:rPr sz="3867" b="1" spc="-147" dirty="0"/>
              <a:t>pp</a:t>
            </a:r>
            <a:r>
              <a:rPr sz="3867" b="1" spc="-180" dirty="0"/>
              <a:t>e</a:t>
            </a:r>
            <a:r>
              <a:rPr sz="3867" b="1" spc="-93" dirty="0"/>
              <a:t>r</a:t>
            </a:r>
            <a:r>
              <a:rPr sz="3867" b="1" spc="-467" dirty="0"/>
              <a:t> </a:t>
            </a:r>
            <a:r>
              <a:rPr sz="3867" b="1" spc="-233" dirty="0"/>
              <a:t>I</a:t>
            </a:r>
            <a:r>
              <a:rPr sz="3867" b="1" spc="-140" dirty="0"/>
              <a:t>mm</a:t>
            </a:r>
            <a:r>
              <a:rPr sz="3867" b="1" spc="-127" dirty="0"/>
              <a:t>ed</a:t>
            </a:r>
            <a:r>
              <a:rPr sz="3867" b="1" spc="-113" dirty="0"/>
              <a:t>ia</a:t>
            </a:r>
            <a:r>
              <a:rPr sz="3867" b="1" spc="-339" dirty="0"/>
              <a:t>t</a:t>
            </a:r>
            <a:r>
              <a:rPr sz="3867" b="1" spc="-200" dirty="0"/>
              <a:t>e</a:t>
            </a:r>
            <a:r>
              <a:rPr sz="3867" b="1" spc="-253" dirty="0"/>
              <a:t>”</a:t>
            </a:r>
            <a:r>
              <a:rPr sz="3867" b="1" spc="-493" dirty="0"/>
              <a:t> </a:t>
            </a:r>
            <a:r>
              <a:rPr sz="3867" b="1" spc="-233" dirty="0"/>
              <a:t>I</a:t>
            </a:r>
            <a:r>
              <a:rPr sz="3867" b="1" spc="-120" dirty="0"/>
              <a:t>n</a:t>
            </a:r>
            <a:r>
              <a:rPr sz="3867" b="1" spc="-147" dirty="0"/>
              <a:t>s</a:t>
            </a:r>
            <a:r>
              <a:rPr sz="3867" b="1" spc="-167" dirty="0"/>
              <a:t>t</a:t>
            </a:r>
            <a:r>
              <a:rPr sz="3867" b="1" spc="-227" dirty="0"/>
              <a:t>r</a:t>
            </a:r>
            <a:r>
              <a:rPr sz="3867" b="1" spc="-207" dirty="0"/>
              <a:t>u</a:t>
            </a:r>
            <a:r>
              <a:rPr sz="3867" b="1" spc="-187" dirty="0"/>
              <a:t>c</a:t>
            </a:r>
            <a:r>
              <a:rPr sz="3867" b="1" spc="-327" dirty="0"/>
              <a:t>t</a:t>
            </a:r>
            <a:r>
              <a:rPr sz="3867" b="1" spc="-167" dirty="0"/>
              <a:t>io</a:t>
            </a:r>
            <a:r>
              <a:rPr sz="3867" b="1" spc="-187" dirty="0"/>
              <a:t>n</a:t>
            </a:r>
            <a:r>
              <a:rPr sz="3867" b="1" spc="113" dirty="0"/>
              <a:t>s</a:t>
            </a:r>
            <a:endParaRPr sz="3867" b="1" dirty="0"/>
          </a:p>
        </p:txBody>
      </p:sp>
      <p:sp>
        <p:nvSpPr>
          <p:cNvPr id="11" name="object 11"/>
          <p:cNvSpPr txBox="1"/>
          <p:nvPr/>
        </p:nvSpPr>
        <p:spPr>
          <a:xfrm>
            <a:off x="1275608" y="1043263"/>
            <a:ext cx="338667" cy="324875"/>
          </a:xfrm>
          <a:prstGeom prst="rect">
            <a:avLst/>
          </a:prstGeom>
        </p:spPr>
        <p:txBody>
          <a:bodyPr vert="horz" wrap="square" lIns="0" tIns="16933" rIns="0" bIns="0" rtlCol="0">
            <a:spAutoFit/>
          </a:bodyPr>
          <a:lstStyle/>
          <a:p>
            <a:pPr marL="16933">
              <a:spcBef>
                <a:spcPts val="133"/>
              </a:spcBef>
            </a:pPr>
            <a:r>
              <a:rPr sz="2000" b="1" spc="-7" dirty="0">
                <a:latin typeface="Courier New"/>
                <a:cs typeface="Courier New"/>
              </a:rPr>
              <a:t>31</a:t>
            </a:r>
            <a:endParaRPr sz="2000">
              <a:latin typeface="Courier New"/>
              <a:cs typeface="Courier New"/>
            </a:endParaRPr>
          </a:p>
        </p:txBody>
      </p:sp>
      <p:sp>
        <p:nvSpPr>
          <p:cNvPr id="12" name="object 12"/>
          <p:cNvSpPr txBox="1"/>
          <p:nvPr/>
        </p:nvSpPr>
        <p:spPr>
          <a:xfrm>
            <a:off x="9745493" y="1072472"/>
            <a:ext cx="187113" cy="324875"/>
          </a:xfrm>
          <a:prstGeom prst="rect">
            <a:avLst/>
          </a:prstGeom>
        </p:spPr>
        <p:txBody>
          <a:bodyPr vert="horz" wrap="square" lIns="0" tIns="16933" rIns="0" bIns="0" rtlCol="0">
            <a:spAutoFit/>
          </a:bodyPr>
          <a:lstStyle/>
          <a:p>
            <a:pPr marL="16933">
              <a:spcBef>
                <a:spcPts val="133"/>
              </a:spcBef>
            </a:pPr>
            <a:r>
              <a:rPr sz="2000" b="1" dirty="0">
                <a:latin typeface="Courier New"/>
                <a:cs typeface="Courier New"/>
              </a:rPr>
              <a:t>0</a:t>
            </a:r>
            <a:endParaRPr sz="2000">
              <a:latin typeface="Courier New"/>
              <a:cs typeface="Courier New"/>
            </a:endParaRPr>
          </a:p>
        </p:txBody>
      </p:sp>
      <p:graphicFrame>
        <p:nvGraphicFramePr>
          <p:cNvPr id="13" name="object 13"/>
          <p:cNvGraphicFramePr>
            <a:graphicFrameLocks noGrp="1"/>
          </p:cNvGraphicFramePr>
          <p:nvPr>
            <p:extLst>
              <p:ext uri="{D42A27DB-BD31-4B8C-83A1-F6EECF244321}">
                <p14:modId xmlns:p14="http://schemas.microsoft.com/office/powerpoint/2010/main" val="3905458277"/>
              </p:ext>
            </p:extLst>
          </p:nvPr>
        </p:nvGraphicFramePr>
        <p:xfrm>
          <a:off x="1277620" y="1363809"/>
          <a:ext cx="8641078" cy="382016"/>
        </p:xfrm>
        <a:graphic>
          <a:graphicData uri="http://schemas.openxmlformats.org/drawingml/2006/table">
            <a:tbl>
              <a:tblPr firstRow="1" bandRow="1">
                <a:tableStyleId>{2D5ABB26-0587-4C30-8999-92F81FD0307C}</a:tableStyleId>
              </a:tblPr>
              <a:tblGrid>
                <a:gridCol w="5866553">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1441025">
                  <a:extLst>
                    <a:ext uri="{9D8B030D-6E8A-4147-A177-3AD203B41FA5}">
                      <a16:colId xmlns:a16="http://schemas.microsoft.com/office/drawing/2014/main" val="20002"/>
                    </a:ext>
                  </a:extLst>
                </a:gridCol>
              </a:tblGrid>
              <a:tr h="382016">
                <a:tc>
                  <a:txBody>
                    <a:bodyPr/>
                    <a:lstStyle/>
                    <a:p>
                      <a:pPr marL="231775" algn="ctr">
                        <a:lnSpc>
                          <a:spcPts val="1995"/>
                        </a:lnSpc>
                      </a:pPr>
                      <a:r>
                        <a:rPr sz="2300" b="1" spc="-5" dirty="0">
                          <a:latin typeface="Courier New"/>
                          <a:cs typeface="Courier New"/>
                        </a:rPr>
                        <a:t>imm[31:12]</a:t>
                      </a:r>
                      <a:endParaRPr sz="2300">
                        <a:latin typeface="Courier New"/>
                        <a:cs typeface="Courier New"/>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50800" algn="ctr">
                        <a:lnSpc>
                          <a:spcPts val="2045"/>
                        </a:lnSpc>
                        <a:spcBef>
                          <a:spcPts val="110"/>
                        </a:spcBef>
                      </a:pPr>
                      <a:r>
                        <a:rPr sz="2300" b="1" spc="5" dirty="0">
                          <a:latin typeface="Courier New"/>
                          <a:cs typeface="Courier New"/>
                        </a:rPr>
                        <a:t>rd</a:t>
                      </a:r>
                      <a:endParaRPr sz="2300">
                        <a:latin typeface="Courier New"/>
                        <a:cs typeface="Courier New"/>
                      </a:endParaRPr>
                    </a:p>
                  </a:txBody>
                  <a:tcPr marL="0" marR="0" marT="18627"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154940">
                        <a:lnSpc>
                          <a:spcPts val="2075"/>
                        </a:lnSpc>
                        <a:spcBef>
                          <a:spcPts val="80"/>
                        </a:spcBef>
                      </a:pPr>
                      <a:r>
                        <a:rPr sz="2300" b="1" dirty="0">
                          <a:latin typeface="Courier New"/>
                          <a:cs typeface="Courier New"/>
                        </a:rPr>
                        <a:t>opcode</a:t>
                      </a:r>
                      <a:endParaRPr sz="2300">
                        <a:latin typeface="Courier New"/>
                        <a:cs typeface="Courier New"/>
                      </a:endParaRPr>
                    </a:p>
                  </a:txBody>
                  <a:tcPr marL="0" marR="0" marT="13547"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14" name="object 14"/>
          <p:cNvSpPr txBox="1"/>
          <p:nvPr/>
        </p:nvSpPr>
        <p:spPr>
          <a:xfrm>
            <a:off x="1274830" y="1696845"/>
            <a:ext cx="3252893" cy="1164507"/>
          </a:xfrm>
          <a:prstGeom prst="rect">
            <a:avLst/>
          </a:prstGeom>
        </p:spPr>
        <p:txBody>
          <a:bodyPr vert="horz" wrap="square" lIns="0" tIns="64347" rIns="0" bIns="0" rtlCol="0">
            <a:spAutoFit/>
          </a:bodyPr>
          <a:lstStyle/>
          <a:p>
            <a:pPr marR="38099" algn="r">
              <a:spcBef>
                <a:spcPts val="507"/>
              </a:spcBef>
            </a:pPr>
            <a:r>
              <a:rPr sz="2333" b="1" spc="7" dirty="0">
                <a:latin typeface="Courier New"/>
                <a:cs typeface="Courier New"/>
              </a:rPr>
              <a:t>20</a:t>
            </a:r>
            <a:endParaRPr sz="2333">
              <a:latin typeface="Courier New"/>
              <a:cs typeface="Courier New"/>
            </a:endParaRPr>
          </a:p>
          <a:p>
            <a:pPr marL="16933" marR="6773" indent="19472" algn="r">
              <a:lnSpc>
                <a:spcPts val="2493"/>
              </a:lnSpc>
              <a:spcBef>
                <a:spcPts val="720"/>
              </a:spcBef>
            </a:pPr>
            <a:r>
              <a:rPr sz="2333" b="1" spc="7" dirty="0">
                <a:latin typeface="Courier New"/>
                <a:cs typeface="Courier New"/>
              </a:rPr>
              <a:t>U</a:t>
            </a:r>
            <a:r>
              <a:rPr sz="2333" b="1" spc="-13" dirty="0">
                <a:latin typeface="Courier New"/>
                <a:cs typeface="Courier New"/>
              </a:rPr>
              <a:t>-</a:t>
            </a:r>
            <a:r>
              <a:rPr sz="2333" b="1" dirty="0">
                <a:latin typeface="Courier New"/>
                <a:cs typeface="Courier New"/>
              </a:rPr>
              <a:t>i</a:t>
            </a:r>
            <a:r>
              <a:rPr sz="2333" b="1" spc="-13" dirty="0">
                <a:latin typeface="Courier New"/>
                <a:cs typeface="Courier New"/>
              </a:rPr>
              <a:t>m</a:t>
            </a:r>
            <a:r>
              <a:rPr sz="2333" b="1" dirty="0">
                <a:latin typeface="Courier New"/>
                <a:cs typeface="Courier New"/>
              </a:rPr>
              <a:t>m</a:t>
            </a:r>
            <a:r>
              <a:rPr sz="2333" b="1" spc="-13" dirty="0">
                <a:latin typeface="Courier New"/>
                <a:cs typeface="Courier New"/>
              </a:rPr>
              <a:t>e</a:t>
            </a:r>
            <a:r>
              <a:rPr sz="2333" b="1" dirty="0">
                <a:latin typeface="Courier New"/>
                <a:cs typeface="Courier New"/>
              </a:rPr>
              <a:t>d</a:t>
            </a:r>
            <a:r>
              <a:rPr sz="2333" b="1" spc="-13" dirty="0">
                <a:latin typeface="Courier New"/>
                <a:cs typeface="Courier New"/>
              </a:rPr>
              <a:t>i</a:t>
            </a:r>
            <a:r>
              <a:rPr sz="2333" b="1" dirty="0">
                <a:latin typeface="Courier New"/>
                <a:cs typeface="Courier New"/>
              </a:rPr>
              <a:t>a</a:t>
            </a:r>
            <a:r>
              <a:rPr sz="2333" b="1" spc="-13" dirty="0">
                <a:latin typeface="Courier New"/>
                <a:cs typeface="Courier New"/>
              </a:rPr>
              <a:t>te</a:t>
            </a:r>
            <a:r>
              <a:rPr sz="2333" b="1" dirty="0">
                <a:latin typeface="Courier New"/>
                <a:cs typeface="Courier New"/>
              </a:rPr>
              <a:t>[</a:t>
            </a:r>
            <a:r>
              <a:rPr sz="2333" b="1" spc="-13" dirty="0">
                <a:latin typeface="Courier New"/>
                <a:cs typeface="Courier New"/>
              </a:rPr>
              <a:t>3</a:t>
            </a:r>
            <a:r>
              <a:rPr sz="2333" b="1" dirty="0">
                <a:latin typeface="Courier New"/>
                <a:cs typeface="Courier New"/>
              </a:rPr>
              <a:t>1</a:t>
            </a:r>
            <a:r>
              <a:rPr sz="2333" b="1" spc="-13" dirty="0">
                <a:latin typeface="Courier New"/>
                <a:cs typeface="Courier New"/>
              </a:rPr>
              <a:t>:</a:t>
            </a:r>
            <a:r>
              <a:rPr sz="2333" b="1" dirty="0">
                <a:latin typeface="Courier New"/>
                <a:cs typeface="Courier New"/>
              </a:rPr>
              <a:t>1</a:t>
            </a:r>
            <a:r>
              <a:rPr sz="2333" b="1" spc="-13" dirty="0">
                <a:latin typeface="Courier New"/>
                <a:cs typeface="Courier New"/>
              </a:rPr>
              <a:t>2]  </a:t>
            </a:r>
            <a:r>
              <a:rPr sz="2333" b="1" spc="-7" dirty="0">
                <a:latin typeface="Courier New"/>
                <a:cs typeface="Courier New"/>
              </a:rPr>
              <a:t>U-immediate[31:12]</a:t>
            </a:r>
            <a:endParaRPr sz="2333">
              <a:latin typeface="Courier New"/>
              <a:cs typeface="Courier New"/>
            </a:endParaRPr>
          </a:p>
        </p:txBody>
      </p:sp>
      <p:sp>
        <p:nvSpPr>
          <p:cNvPr id="15" name="object 15"/>
          <p:cNvSpPr txBox="1"/>
          <p:nvPr/>
        </p:nvSpPr>
        <p:spPr>
          <a:xfrm>
            <a:off x="6706128" y="1072472"/>
            <a:ext cx="1977813" cy="1822016"/>
          </a:xfrm>
          <a:prstGeom prst="rect">
            <a:avLst/>
          </a:prstGeom>
        </p:spPr>
        <p:txBody>
          <a:bodyPr vert="horz" wrap="square" lIns="0" tIns="16933" rIns="0" bIns="0" rtlCol="0">
            <a:spAutoFit/>
          </a:bodyPr>
          <a:lstStyle/>
          <a:p>
            <a:pPr marL="16933">
              <a:spcBef>
                <a:spcPts val="133"/>
              </a:spcBef>
              <a:tabLst>
                <a:tab pos="1562908" algn="l"/>
              </a:tabLst>
            </a:pPr>
            <a:r>
              <a:rPr sz="2000" b="1" spc="-7" dirty="0">
                <a:latin typeface="Courier New"/>
                <a:cs typeface="Courier New"/>
              </a:rPr>
              <a:t>1</a:t>
            </a:r>
            <a:r>
              <a:rPr sz="2000" b="1" dirty="0">
                <a:latin typeface="Courier New"/>
                <a:cs typeface="Courier New"/>
              </a:rPr>
              <a:t>2</a:t>
            </a:r>
            <a:r>
              <a:rPr sz="2000" b="1" spc="393" dirty="0">
                <a:latin typeface="Courier New"/>
                <a:cs typeface="Courier New"/>
              </a:rPr>
              <a:t> </a:t>
            </a:r>
            <a:r>
              <a:rPr sz="3000" b="1" spc="-9" baseline="1851" dirty="0">
                <a:latin typeface="Courier New"/>
                <a:cs typeface="Courier New"/>
              </a:rPr>
              <a:t>1</a:t>
            </a:r>
            <a:r>
              <a:rPr sz="3000" b="1" baseline="1851" dirty="0">
                <a:latin typeface="Courier New"/>
                <a:cs typeface="Courier New"/>
              </a:rPr>
              <a:t>1	</a:t>
            </a:r>
            <a:r>
              <a:rPr sz="2000" b="1" dirty="0">
                <a:latin typeface="Courier New"/>
                <a:cs typeface="Courier New"/>
              </a:rPr>
              <a:t>7</a:t>
            </a:r>
            <a:r>
              <a:rPr sz="2000" b="1" spc="-473" dirty="0">
                <a:latin typeface="Courier New"/>
                <a:cs typeface="Courier New"/>
              </a:rPr>
              <a:t> </a:t>
            </a:r>
            <a:r>
              <a:rPr sz="2000" b="1" dirty="0">
                <a:latin typeface="Courier New"/>
                <a:cs typeface="Courier New"/>
              </a:rPr>
              <a:t>6</a:t>
            </a:r>
            <a:endParaRPr sz="2000">
              <a:latin typeface="Courier New"/>
              <a:cs typeface="Courier New"/>
            </a:endParaRPr>
          </a:p>
          <a:p>
            <a:pPr>
              <a:spcBef>
                <a:spcPts val="13"/>
              </a:spcBef>
            </a:pPr>
            <a:endParaRPr sz="2667">
              <a:latin typeface="Courier New"/>
              <a:cs typeface="Courier New"/>
            </a:endParaRPr>
          </a:p>
          <a:p>
            <a:pPr marL="423323" algn="ctr"/>
            <a:r>
              <a:rPr sz="2333" b="1" dirty="0">
                <a:latin typeface="Courier New"/>
                <a:cs typeface="Courier New"/>
              </a:rPr>
              <a:t>5</a:t>
            </a:r>
            <a:endParaRPr sz="2333">
              <a:latin typeface="Courier New"/>
              <a:cs typeface="Courier New"/>
            </a:endParaRPr>
          </a:p>
          <a:p>
            <a:pPr marL="808546" marR="424169" indent="19472" algn="ctr">
              <a:lnSpc>
                <a:spcPts val="2493"/>
              </a:lnSpc>
              <a:spcBef>
                <a:spcPts val="573"/>
              </a:spcBef>
            </a:pPr>
            <a:r>
              <a:rPr sz="2333" b="1" spc="7" dirty="0">
                <a:latin typeface="Courier New"/>
                <a:cs typeface="Courier New"/>
              </a:rPr>
              <a:t>d</a:t>
            </a:r>
            <a:r>
              <a:rPr sz="2333" b="1" spc="-13" dirty="0">
                <a:latin typeface="Courier New"/>
                <a:cs typeface="Courier New"/>
              </a:rPr>
              <a:t>e</a:t>
            </a:r>
            <a:r>
              <a:rPr sz="2333" b="1" spc="7" dirty="0">
                <a:latin typeface="Courier New"/>
                <a:cs typeface="Courier New"/>
              </a:rPr>
              <a:t>st  </a:t>
            </a:r>
            <a:r>
              <a:rPr sz="2333" b="1" dirty="0">
                <a:latin typeface="Courier New"/>
                <a:cs typeface="Courier New"/>
              </a:rPr>
              <a:t>dest</a:t>
            </a:r>
            <a:endParaRPr sz="2333">
              <a:latin typeface="Courier New"/>
              <a:cs typeface="Courier New"/>
            </a:endParaRPr>
          </a:p>
        </p:txBody>
      </p:sp>
      <p:sp>
        <p:nvSpPr>
          <p:cNvPr id="16" name="object 16"/>
          <p:cNvSpPr txBox="1"/>
          <p:nvPr/>
        </p:nvSpPr>
        <p:spPr>
          <a:xfrm>
            <a:off x="8899003" y="1741825"/>
            <a:ext cx="922020" cy="1116630"/>
          </a:xfrm>
          <a:prstGeom prst="rect">
            <a:avLst/>
          </a:prstGeom>
        </p:spPr>
        <p:txBody>
          <a:bodyPr vert="horz" wrap="square" lIns="0" tIns="42333" rIns="0" bIns="0" rtlCol="0">
            <a:spAutoFit/>
          </a:bodyPr>
          <a:lstStyle/>
          <a:p>
            <a:pPr marL="299713">
              <a:spcBef>
                <a:spcPts val="333"/>
              </a:spcBef>
            </a:pPr>
            <a:r>
              <a:rPr sz="2333" b="1" dirty="0">
                <a:latin typeface="Courier New"/>
                <a:cs typeface="Courier New"/>
              </a:rPr>
              <a:t>7</a:t>
            </a:r>
            <a:endParaRPr sz="2333">
              <a:latin typeface="Courier New"/>
              <a:cs typeface="Courier New"/>
            </a:endParaRPr>
          </a:p>
          <a:p>
            <a:pPr marL="16933" marR="6773" indent="198115">
              <a:lnSpc>
                <a:spcPts val="2493"/>
              </a:lnSpc>
              <a:spcBef>
                <a:spcPts val="533"/>
              </a:spcBef>
            </a:pPr>
            <a:r>
              <a:rPr sz="2333" b="1" spc="-13" dirty="0">
                <a:latin typeface="Courier New"/>
                <a:cs typeface="Courier New"/>
              </a:rPr>
              <a:t>LUI </a:t>
            </a:r>
            <a:r>
              <a:rPr sz="2333" b="1" spc="-1387" dirty="0">
                <a:latin typeface="Courier New"/>
                <a:cs typeface="Courier New"/>
              </a:rPr>
              <a:t> </a:t>
            </a:r>
            <a:r>
              <a:rPr sz="2333" b="1" dirty="0">
                <a:latin typeface="Courier New"/>
                <a:cs typeface="Courier New"/>
              </a:rPr>
              <a:t>A</a:t>
            </a:r>
            <a:r>
              <a:rPr sz="2333" b="1" spc="-13" dirty="0">
                <a:latin typeface="Courier New"/>
                <a:cs typeface="Courier New"/>
              </a:rPr>
              <a:t>U</a:t>
            </a:r>
            <a:r>
              <a:rPr sz="2333" b="1" dirty="0">
                <a:latin typeface="Courier New"/>
                <a:cs typeface="Courier New"/>
              </a:rPr>
              <a:t>I</a:t>
            </a:r>
            <a:r>
              <a:rPr sz="2333" b="1" spc="-13" dirty="0">
                <a:latin typeface="Courier New"/>
                <a:cs typeface="Courier New"/>
              </a:rPr>
              <a:t>PC</a:t>
            </a:r>
            <a:endParaRPr sz="2333">
              <a:latin typeface="Courier New"/>
              <a:cs typeface="Courier New"/>
            </a:endParaRPr>
          </a:p>
        </p:txBody>
      </p:sp>
      <p:sp>
        <p:nvSpPr>
          <p:cNvPr id="20" name="Date Placeholder 19">
            <a:extLst>
              <a:ext uri="{FF2B5EF4-FFF2-40B4-BE49-F238E27FC236}">
                <a16:creationId xmlns:a16="http://schemas.microsoft.com/office/drawing/2014/main" id="{DEAA7953-A54D-4C37-8518-C630E3CB3746}"/>
              </a:ext>
            </a:extLst>
          </p:cNvPr>
          <p:cNvSpPr>
            <a:spLocks noGrp="1"/>
          </p:cNvSpPr>
          <p:nvPr>
            <p:ph type="dt" sz="half" idx="10"/>
          </p:nvPr>
        </p:nvSpPr>
        <p:spPr/>
        <p:txBody>
          <a:bodyPr/>
          <a:lstStyle/>
          <a:p>
            <a:fld id="{20B23C51-4903-437B-9D85-6D57C35F6EDB}" type="datetime1">
              <a:rPr lang="en-US" smtClean="0"/>
              <a:t>5/11/2024</a:t>
            </a:fld>
            <a:endParaRPr lang="en-US"/>
          </a:p>
        </p:txBody>
      </p:sp>
      <p:sp>
        <p:nvSpPr>
          <p:cNvPr id="21" name="Slide Number Placeholder 20">
            <a:extLst>
              <a:ext uri="{FF2B5EF4-FFF2-40B4-BE49-F238E27FC236}">
                <a16:creationId xmlns:a16="http://schemas.microsoft.com/office/drawing/2014/main" id="{50FE7FA1-A50F-4448-900E-ECEE0741FBBA}"/>
              </a:ext>
            </a:extLst>
          </p:cNvPr>
          <p:cNvSpPr>
            <a:spLocks noGrp="1"/>
          </p:cNvSpPr>
          <p:nvPr>
            <p:ph type="sldNum" sz="quarter" idx="12"/>
          </p:nvPr>
        </p:nvSpPr>
        <p:spPr/>
        <p:txBody>
          <a:bodyPr/>
          <a:lstStyle/>
          <a:p>
            <a:fld id="{AB6352F2-FB44-4DA6-821F-C2F4E454E2C0}" type="slidenum">
              <a:rPr lang="en-US" smtClean="0"/>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84396"/>
            <a:ext cx="6142567" cy="695062"/>
          </a:xfrm>
          <a:prstGeom prst="rect">
            <a:avLst/>
          </a:prstGeom>
        </p:spPr>
        <p:txBody>
          <a:bodyPr vert="horz" wrap="square" lIns="0" tIns="17780" rIns="0" bIns="0" rtlCol="0" anchor="ctr">
            <a:spAutoFit/>
          </a:bodyPr>
          <a:lstStyle/>
          <a:p>
            <a:pPr marL="16933">
              <a:lnSpc>
                <a:spcPct val="100000"/>
              </a:lnSpc>
              <a:spcBef>
                <a:spcPts val="140"/>
              </a:spcBef>
            </a:pPr>
            <a:r>
              <a:rPr b="1" dirty="0"/>
              <a:t>D</a:t>
            </a:r>
            <a:r>
              <a:rPr b="1" spc="-140" dirty="0"/>
              <a:t>a</a:t>
            </a:r>
            <a:r>
              <a:rPr b="1" spc="-187" dirty="0"/>
              <a:t>t</a:t>
            </a:r>
            <a:r>
              <a:rPr b="1" spc="-67" dirty="0"/>
              <a:t>ap</a:t>
            </a:r>
            <a:r>
              <a:rPr b="1" spc="7" dirty="0"/>
              <a:t>a</a:t>
            </a:r>
            <a:r>
              <a:rPr b="1" spc="-320" dirty="0"/>
              <a:t>t</a:t>
            </a:r>
            <a:r>
              <a:rPr b="1" dirty="0"/>
              <a:t>h</a:t>
            </a:r>
            <a:r>
              <a:rPr b="1" spc="-507" dirty="0"/>
              <a:t> </a:t>
            </a:r>
            <a:r>
              <a:rPr b="1" spc="-93" dirty="0"/>
              <a:t>W</a:t>
            </a:r>
            <a:r>
              <a:rPr b="1" spc="-227" dirty="0"/>
              <a:t>i</a:t>
            </a:r>
            <a:r>
              <a:rPr b="1" spc="-193" dirty="0"/>
              <a:t>t</a:t>
            </a:r>
            <a:r>
              <a:rPr b="1" spc="-107" dirty="0"/>
              <a:t>h</a:t>
            </a:r>
            <a:r>
              <a:rPr b="1" spc="-493" dirty="0"/>
              <a:t> </a:t>
            </a:r>
            <a:r>
              <a:rPr b="1" spc="-120" dirty="0">
                <a:latin typeface="Courier New"/>
                <a:cs typeface="Courier New"/>
              </a:rPr>
              <a:t>LUI</a:t>
            </a:r>
            <a:r>
              <a:rPr spc="-427" dirty="0"/>
              <a:t>,</a:t>
            </a:r>
            <a:r>
              <a:rPr spc="-480" dirty="0"/>
              <a:t> </a:t>
            </a:r>
            <a:r>
              <a:rPr b="1" spc="-120" dirty="0">
                <a:latin typeface="Courier New"/>
                <a:cs typeface="Courier New"/>
              </a:rPr>
              <a:t>AUIPC</a:t>
            </a:r>
          </a:p>
        </p:txBody>
      </p:sp>
      <p:grpSp>
        <p:nvGrpSpPr>
          <p:cNvPr id="3" name="object 3"/>
          <p:cNvGrpSpPr/>
          <p:nvPr/>
        </p:nvGrpSpPr>
        <p:grpSpPr>
          <a:xfrm>
            <a:off x="2789532" y="1449373"/>
            <a:ext cx="5327227" cy="3714327"/>
            <a:chOff x="3656838" y="1289303"/>
            <a:chExt cx="3995420" cy="2785745"/>
          </a:xfrm>
        </p:grpSpPr>
        <p:sp>
          <p:nvSpPr>
            <p:cNvPr id="4" name="object 4"/>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540627" y="1396787"/>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0" name="object 10"/>
          <p:cNvSpPr txBox="1"/>
          <p:nvPr/>
        </p:nvSpPr>
        <p:spPr>
          <a:xfrm>
            <a:off x="2018713" y="3451795"/>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229970" y="2640125"/>
            <a:ext cx="1245447" cy="1371600"/>
            <a:chOff x="3237166" y="2182367"/>
            <a:chExt cx="934085" cy="1028700"/>
          </a:xfrm>
        </p:grpSpPr>
        <p:sp>
          <p:nvSpPr>
            <p:cNvPr id="12" name="object 12"/>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2901163" y="2796188"/>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7" name="object 17"/>
          <p:cNvSpPr txBox="1"/>
          <p:nvPr/>
        </p:nvSpPr>
        <p:spPr>
          <a:xfrm>
            <a:off x="3039293" y="3006840"/>
            <a:ext cx="2921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18" name="object 18"/>
          <p:cNvSpPr txBox="1"/>
          <p:nvPr/>
        </p:nvSpPr>
        <p:spPr>
          <a:xfrm>
            <a:off x="2788049" y="3638010"/>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9" name="object 19"/>
          <p:cNvSpPr/>
          <p:nvPr/>
        </p:nvSpPr>
        <p:spPr>
          <a:xfrm>
            <a:off x="8481163" y="2880917"/>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0" name="object 20"/>
          <p:cNvSpPr txBox="1"/>
          <p:nvPr/>
        </p:nvSpPr>
        <p:spPr>
          <a:xfrm>
            <a:off x="8638302" y="3785190"/>
            <a:ext cx="563879" cy="247141"/>
          </a:xfrm>
          <a:prstGeom prst="rect">
            <a:avLst/>
          </a:prstGeom>
        </p:spPr>
        <p:txBody>
          <a:bodyPr vert="horz" wrap="square" lIns="0" tIns="21167" rIns="0" bIns="0" rtlCol="0">
            <a:spAutoFit/>
          </a:bodyPr>
          <a:lstStyle/>
          <a:p>
            <a:pPr>
              <a:spcBef>
                <a:spcPts val="167"/>
              </a:spcBef>
            </a:pPr>
            <a:r>
              <a:rPr sz="1467" b="1" spc="20" dirty="0">
                <a:latin typeface="Calibri"/>
                <a:cs typeface="Calibri"/>
              </a:rPr>
              <a:t>DMEM</a:t>
            </a:r>
            <a:endParaRPr sz="1467">
              <a:latin typeface="Calibri"/>
              <a:cs typeface="Calibri"/>
            </a:endParaRPr>
          </a:p>
        </p:txBody>
      </p:sp>
      <p:sp>
        <p:nvSpPr>
          <p:cNvPr id="21" name="object 21"/>
          <p:cNvSpPr/>
          <p:nvPr/>
        </p:nvSpPr>
        <p:spPr>
          <a:xfrm>
            <a:off x="2110844" y="2509062"/>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2" name="object 22"/>
          <p:cNvSpPr txBox="1"/>
          <p:nvPr/>
        </p:nvSpPr>
        <p:spPr>
          <a:xfrm>
            <a:off x="2151393" y="2790335"/>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3" name="object 23"/>
          <p:cNvGrpSpPr/>
          <p:nvPr/>
        </p:nvGrpSpPr>
        <p:grpSpPr>
          <a:xfrm>
            <a:off x="2154871" y="2140508"/>
            <a:ext cx="793327" cy="1218353"/>
            <a:chOff x="3180842" y="1807654"/>
            <a:chExt cx="594995" cy="913765"/>
          </a:xfrm>
        </p:grpSpPr>
        <p:sp>
          <p:nvSpPr>
            <p:cNvPr id="24" name="object 24"/>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27" name="object 27"/>
          <p:cNvSpPr txBox="1"/>
          <p:nvPr/>
        </p:nvSpPr>
        <p:spPr>
          <a:xfrm>
            <a:off x="1507129" y="2282285"/>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28" name="object 28"/>
          <p:cNvGrpSpPr/>
          <p:nvPr/>
        </p:nvGrpSpPr>
        <p:grpSpPr>
          <a:xfrm>
            <a:off x="3686914" y="2805474"/>
            <a:ext cx="1214967" cy="413173"/>
            <a:chOff x="4329874" y="2306379"/>
            <a:chExt cx="911225" cy="309880"/>
          </a:xfrm>
        </p:grpSpPr>
        <p:sp>
          <p:nvSpPr>
            <p:cNvPr id="29" name="object 29"/>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0" name="object 30"/>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2" name="object 32"/>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862622" y="315998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4" name="object 34"/>
          <p:cNvGrpSpPr/>
          <p:nvPr/>
        </p:nvGrpSpPr>
        <p:grpSpPr>
          <a:xfrm>
            <a:off x="3656547" y="2849676"/>
            <a:ext cx="4547447" cy="2347807"/>
            <a:chOff x="4307099" y="2339530"/>
            <a:chExt cx="3410585" cy="1760855"/>
          </a:xfrm>
        </p:grpSpPr>
        <p:sp>
          <p:nvSpPr>
            <p:cNvPr id="35" name="object 35"/>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6" name="object 36"/>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38" name="object 38"/>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0" name="object 40"/>
          <p:cNvSpPr txBox="1"/>
          <p:nvPr/>
        </p:nvSpPr>
        <p:spPr>
          <a:xfrm>
            <a:off x="7784971" y="3099949"/>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1" name="object 41"/>
          <p:cNvSpPr txBox="1"/>
          <p:nvPr/>
        </p:nvSpPr>
        <p:spPr>
          <a:xfrm>
            <a:off x="5786354" y="4022412"/>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2" name="object 42"/>
          <p:cNvSpPr/>
          <p:nvPr/>
        </p:nvSpPr>
        <p:spPr>
          <a:xfrm>
            <a:off x="4921100" y="2110790"/>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3" name="object 43"/>
          <p:cNvSpPr txBox="1"/>
          <p:nvPr/>
        </p:nvSpPr>
        <p:spPr>
          <a:xfrm>
            <a:off x="5015592" y="3737270"/>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4" name="object 44"/>
          <p:cNvGrpSpPr/>
          <p:nvPr/>
        </p:nvGrpSpPr>
        <p:grpSpPr>
          <a:xfrm>
            <a:off x="4030322" y="1451660"/>
            <a:ext cx="5929207" cy="2805853"/>
            <a:chOff x="4587430" y="1291018"/>
            <a:chExt cx="4446905" cy="2104390"/>
          </a:xfrm>
        </p:grpSpPr>
        <p:sp>
          <p:nvSpPr>
            <p:cNvPr id="45" name="object 45"/>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46" name="object 46"/>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7" name="object 47"/>
            <p:cNvSpPr/>
            <p:nvPr/>
          </p:nvSpPr>
          <p:spPr>
            <a:xfrm>
              <a:off x="9018270" y="1326641"/>
              <a:ext cx="1905" cy="899160"/>
            </a:xfrm>
            <a:custGeom>
              <a:avLst/>
              <a:gdLst/>
              <a:ahLst/>
              <a:cxnLst/>
              <a:rect l="l" t="t" r="r" b="b"/>
              <a:pathLst>
                <a:path w="1904" h="899160">
                  <a:moveTo>
                    <a:pt x="1524" y="0"/>
                  </a:moveTo>
                  <a:lnTo>
                    <a:pt x="0" y="899160"/>
                  </a:lnTo>
                </a:path>
              </a:pathLst>
            </a:custGeom>
            <a:ln w="28575">
              <a:solidFill>
                <a:srgbClr val="000000"/>
              </a:solidFill>
            </a:ln>
          </p:spPr>
          <p:txBody>
            <a:bodyPr wrap="square" lIns="0" tIns="0" rIns="0" bIns="0" rtlCol="0"/>
            <a:lstStyle/>
            <a:p>
              <a:endParaRPr sz="2400"/>
            </a:p>
          </p:txBody>
        </p:sp>
        <p:sp>
          <p:nvSpPr>
            <p:cNvPr id="48" name="object 48"/>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49" name="object 49"/>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50" name="object 50"/>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3" name="object 53"/>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4" name="object 54"/>
          <p:cNvSpPr txBox="1"/>
          <p:nvPr/>
        </p:nvSpPr>
        <p:spPr>
          <a:xfrm>
            <a:off x="3862622" y="2887651"/>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5" name="object 55"/>
          <p:cNvSpPr txBox="1"/>
          <p:nvPr/>
        </p:nvSpPr>
        <p:spPr>
          <a:xfrm>
            <a:off x="3914737" y="2593852"/>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6" name="object 56"/>
          <p:cNvSpPr txBox="1"/>
          <p:nvPr/>
        </p:nvSpPr>
        <p:spPr>
          <a:xfrm>
            <a:off x="4939323" y="2899288"/>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57" name="object 57"/>
          <p:cNvSpPr txBox="1"/>
          <p:nvPr/>
        </p:nvSpPr>
        <p:spPr>
          <a:xfrm>
            <a:off x="5573300" y="2996265"/>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58" name="object 58"/>
          <p:cNvSpPr txBox="1"/>
          <p:nvPr/>
        </p:nvSpPr>
        <p:spPr>
          <a:xfrm>
            <a:off x="5573301" y="3388221"/>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59" name="object 59"/>
          <p:cNvSpPr txBox="1"/>
          <p:nvPr/>
        </p:nvSpPr>
        <p:spPr>
          <a:xfrm>
            <a:off x="4935106" y="2732149"/>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0" name="object 60"/>
          <p:cNvSpPr txBox="1"/>
          <p:nvPr/>
        </p:nvSpPr>
        <p:spPr>
          <a:xfrm>
            <a:off x="4939324" y="2316751"/>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1" name="object 61"/>
          <p:cNvSpPr txBox="1"/>
          <p:nvPr/>
        </p:nvSpPr>
        <p:spPr>
          <a:xfrm>
            <a:off x="8057604" y="2593515"/>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2" name="object 62"/>
          <p:cNvSpPr txBox="1"/>
          <p:nvPr/>
        </p:nvSpPr>
        <p:spPr>
          <a:xfrm>
            <a:off x="6131889" y="2199703"/>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3" name="object 63"/>
          <p:cNvSpPr txBox="1"/>
          <p:nvPr/>
        </p:nvSpPr>
        <p:spPr>
          <a:xfrm>
            <a:off x="5982461" y="4267088"/>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grpSp>
        <p:nvGrpSpPr>
          <p:cNvPr id="64" name="object 64"/>
          <p:cNvGrpSpPr/>
          <p:nvPr/>
        </p:nvGrpSpPr>
        <p:grpSpPr>
          <a:xfrm>
            <a:off x="1140563" y="3443020"/>
            <a:ext cx="8882379" cy="2484967"/>
            <a:chOff x="2420111" y="2784538"/>
            <a:chExt cx="6661784" cy="1863725"/>
          </a:xfrm>
        </p:grpSpPr>
        <p:sp>
          <p:nvSpPr>
            <p:cNvPr id="65" name="object 65"/>
            <p:cNvSpPr/>
            <p:nvPr/>
          </p:nvSpPr>
          <p:spPr>
            <a:xfrm>
              <a:off x="6140958" y="2881122"/>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66" name="object 66"/>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7" name="object 67"/>
            <p:cNvSpPr/>
            <p:nvPr/>
          </p:nvSpPr>
          <p:spPr>
            <a:xfrm>
              <a:off x="2439161" y="4077462"/>
              <a:ext cx="6623684" cy="551815"/>
            </a:xfrm>
            <a:custGeom>
              <a:avLst/>
              <a:gdLst/>
              <a:ahLst/>
              <a:cxnLst/>
              <a:rect l="l" t="t" r="r" b="b"/>
              <a:pathLst>
                <a:path w="6623684" h="551814">
                  <a:moveTo>
                    <a:pt x="0" y="0"/>
                  </a:moveTo>
                  <a:lnTo>
                    <a:pt x="6623304" y="0"/>
                  </a:lnTo>
                  <a:lnTo>
                    <a:pt x="6623304" y="551688"/>
                  </a:lnTo>
                  <a:lnTo>
                    <a:pt x="0" y="551688"/>
                  </a:lnTo>
                  <a:lnTo>
                    <a:pt x="0" y="0"/>
                  </a:lnTo>
                  <a:close/>
                </a:path>
              </a:pathLst>
            </a:custGeom>
            <a:ln w="38099">
              <a:solidFill>
                <a:srgbClr val="000000"/>
              </a:solidFill>
            </a:ln>
          </p:spPr>
          <p:txBody>
            <a:bodyPr wrap="square" lIns="0" tIns="0" rIns="0" bIns="0" rtlCol="0"/>
            <a:lstStyle/>
            <a:p>
              <a:endParaRPr sz="2400"/>
            </a:p>
          </p:txBody>
        </p:sp>
        <p:sp>
          <p:nvSpPr>
            <p:cNvPr id="68" name="object 68"/>
            <p:cNvSpPr/>
            <p:nvPr/>
          </p:nvSpPr>
          <p:spPr>
            <a:xfrm>
              <a:off x="5868161"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69" name="object 69"/>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0" name="object 70"/>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1" name="object 71"/>
          <p:cNvSpPr txBox="1"/>
          <p:nvPr/>
        </p:nvSpPr>
        <p:spPr>
          <a:xfrm>
            <a:off x="7341823" y="347754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2" name="object 72"/>
          <p:cNvSpPr txBox="1"/>
          <p:nvPr/>
        </p:nvSpPr>
        <p:spPr>
          <a:xfrm>
            <a:off x="7364370" y="376146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73" name="object 73"/>
          <p:cNvGrpSpPr/>
          <p:nvPr/>
        </p:nvGrpSpPr>
        <p:grpSpPr>
          <a:xfrm>
            <a:off x="4215234" y="3679489"/>
            <a:ext cx="3526367" cy="1483360"/>
            <a:chOff x="4726114" y="2961890"/>
            <a:chExt cx="2644775" cy="1112520"/>
          </a:xfrm>
        </p:grpSpPr>
        <p:sp>
          <p:nvSpPr>
            <p:cNvPr id="74" name="object 74"/>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75" name="object 75"/>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76" name="object 76"/>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77" name="object 77"/>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78" name="object 78"/>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9" name="object 79"/>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80" name="object 80"/>
            <p:cNvSpPr/>
            <p:nvPr/>
          </p:nvSpPr>
          <p:spPr>
            <a:xfrm>
              <a:off x="7109195" y="3213353"/>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81" name="object 81"/>
            <p:cNvSpPr/>
            <p:nvPr/>
          </p:nvSpPr>
          <p:spPr>
            <a:xfrm>
              <a:off x="4740402" y="3230117"/>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FFC000"/>
              </a:solidFill>
            </a:ln>
          </p:spPr>
          <p:txBody>
            <a:bodyPr wrap="square" lIns="0" tIns="0" rIns="0" bIns="0" rtlCol="0"/>
            <a:lstStyle/>
            <a:p>
              <a:endParaRPr sz="2400"/>
            </a:p>
          </p:txBody>
        </p:sp>
      </p:grpSp>
      <p:sp>
        <p:nvSpPr>
          <p:cNvPr id="82" name="object 82"/>
          <p:cNvSpPr txBox="1"/>
          <p:nvPr/>
        </p:nvSpPr>
        <p:spPr>
          <a:xfrm>
            <a:off x="4376433" y="4253499"/>
            <a:ext cx="1325033" cy="472908"/>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Imm.</a:t>
            </a:r>
            <a:endParaRPr sz="1467">
              <a:latin typeface="Calibri"/>
              <a:cs typeface="Calibri"/>
            </a:endParaRPr>
          </a:p>
          <a:p>
            <a:pPr marL="16933">
              <a:spcBef>
                <a:spcPts val="40"/>
              </a:spcBef>
              <a:tabLst>
                <a:tab pos="574026" algn="l"/>
              </a:tabLst>
            </a:pPr>
            <a:r>
              <a:rPr sz="1467" b="1" spc="20" dirty="0">
                <a:latin typeface="Calibri"/>
                <a:cs typeface="Calibri"/>
              </a:rPr>
              <a:t>G</a:t>
            </a:r>
            <a:r>
              <a:rPr sz="1467" b="1" spc="7" dirty="0">
                <a:latin typeface="Calibri"/>
                <a:cs typeface="Calibri"/>
              </a:rPr>
              <a:t>e</a:t>
            </a:r>
            <a:r>
              <a:rPr sz="1467" b="1" spc="20" dirty="0">
                <a:latin typeface="Calibri"/>
                <a:cs typeface="Calibri"/>
              </a:rPr>
              <a:t>n</a:t>
            </a:r>
            <a:r>
              <a:rPr sz="1467" b="1" dirty="0">
                <a:latin typeface="Calibri"/>
                <a:cs typeface="Calibri"/>
              </a:rPr>
              <a:t>	</a:t>
            </a: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83" name="object 83"/>
          <p:cNvSpPr txBox="1"/>
          <p:nvPr/>
        </p:nvSpPr>
        <p:spPr>
          <a:xfrm>
            <a:off x="3177269" y="4138396"/>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84" name="object 84"/>
          <p:cNvSpPr txBox="1"/>
          <p:nvPr/>
        </p:nvSpPr>
        <p:spPr>
          <a:xfrm>
            <a:off x="3177268" y="4341627"/>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85" name="object 85"/>
          <p:cNvGrpSpPr/>
          <p:nvPr/>
        </p:nvGrpSpPr>
        <p:grpSpPr>
          <a:xfrm>
            <a:off x="3707233" y="4457490"/>
            <a:ext cx="3474720" cy="677333"/>
            <a:chOff x="4345114" y="3545391"/>
            <a:chExt cx="2606040" cy="508000"/>
          </a:xfrm>
        </p:grpSpPr>
        <p:sp>
          <p:nvSpPr>
            <p:cNvPr id="86" name="object 86"/>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87" name="object 87"/>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88" name="object 88"/>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89" name="object 89"/>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90" name="object 90"/>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91" name="object 91"/>
          <p:cNvSpPr txBox="1"/>
          <p:nvPr/>
        </p:nvSpPr>
        <p:spPr>
          <a:xfrm>
            <a:off x="8589543" y="2863716"/>
            <a:ext cx="723053" cy="604247"/>
          </a:xfrm>
          <a:prstGeom prst="rect">
            <a:avLst/>
          </a:prstGeom>
        </p:spPr>
        <p:txBody>
          <a:bodyPr vert="horz" wrap="square" lIns="0" tIns="16933" rIns="0" bIns="0" rtlCol="0">
            <a:spAutoFit/>
          </a:bodyPr>
          <a:lstStyle/>
          <a:p>
            <a:pPr marR="6773" indent="279393">
              <a:lnSpc>
                <a:spcPct val="151200"/>
              </a:lnSpc>
              <a:spcBef>
                <a:spcPts val="133"/>
              </a:spcBef>
            </a:pPr>
            <a:r>
              <a:rPr sz="1333" b="1" spc="-13" dirty="0">
                <a:latin typeface="Calibri"/>
                <a:cs typeface="Calibri"/>
              </a:rPr>
              <a:t>D</a:t>
            </a:r>
            <a:r>
              <a:rPr sz="1333" b="1" spc="-7" dirty="0">
                <a:latin typeface="Calibri"/>
                <a:cs typeface="Calibri"/>
              </a:rPr>
              <a:t>ataB  </a:t>
            </a:r>
            <a:r>
              <a:rPr sz="1333" b="1" dirty="0">
                <a:latin typeface="Calibri"/>
                <a:cs typeface="Calibri"/>
              </a:rPr>
              <a:t>addr</a:t>
            </a:r>
            <a:endParaRPr sz="1333">
              <a:latin typeface="Calibri"/>
              <a:cs typeface="Calibri"/>
            </a:endParaRPr>
          </a:p>
        </p:txBody>
      </p:sp>
      <p:grpSp>
        <p:nvGrpSpPr>
          <p:cNvPr id="92" name="object 92"/>
          <p:cNvGrpSpPr/>
          <p:nvPr/>
        </p:nvGrpSpPr>
        <p:grpSpPr>
          <a:xfrm>
            <a:off x="8736690" y="2124251"/>
            <a:ext cx="1226820" cy="3037840"/>
            <a:chOff x="8117206" y="1795462"/>
            <a:chExt cx="920115" cy="2278380"/>
          </a:xfrm>
        </p:grpSpPr>
        <p:sp>
          <p:nvSpPr>
            <p:cNvPr id="93" name="object 93"/>
            <p:cNvSpPr/>
            <p:nvPr/>
          </p:nvSpPr>
          <p:spPr>
            <a:xfrm>
              <a:off x="8943593" y="2228850"/>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94" name="object 94"/>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95" name="object 95"/>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sp>
          <p:nvSpPr>
            <p:cNvPr id="96" name="object 96"/>
            <p:cNvSpPr/>
            <p:nvPr/>
          </p:nvSpPr>
          <p:spPr>
            <a:xfrm>
              <a:off x="8762236" y="1809750"/>
              <a:ext cx="181610" cy="779145"/>
            </a:xfrm>
            <a:custGeom>
              <a:avLst/>
              <a:gdLst/>
              <a:ahLst/>
              <a:cxnLst/>
              <a:rect l="l" t="t" r="r" b="b"/>
              <a:pathLst>
                <a:path w="181609" h="779144">
                  <a:moveTo>
                    <a:pt x="0" y="0"/>
                  </a:moveTo>
                  <a:lnTo>
                    <a:pt x="181356" y="113728"/>
                  </a:lnTo>
                  <a:lnTo>
                    <a:pt x="181356" y="665035"/>
                  </a:lnTo>
                  <a:lnTo>
                    <a:pt x="0" y="778764"/>
                  </a:lnTo>
                  <a:lnTo>
                    <a:pt x="0" y="0"/>
                  </a:lnTo>
                  <a:close/>
                </a:path>
              </a:pathLst>
            </a:custGeom>
            <a:ln w="28575">
              <a:solidFill>
                <a:srgbClr val="000000"/>
              </a:solidFill>
            </a:ln>
          </p:spPr>
          <p:txBody>
            <a:bodyPr wrap="square" lIns="0" tIns="0" rIns="0" bIns="0" rtlCol="0"/>
            <a:lstStyle/>
            <a:p>
              <a:endParaRPr sz="2400"/>
            </a:p>
          </p:txBody>
        </p:sp>
      </p:grpSp>
      <p:sp>
        <p:nvSpPr>
          <p:cNvPr id="97" name="object 97"/>
          <p:cNvSpPr txBox="1"/>
          <p:nvPr/>
        </p:nvSpPr>
        <p:spPr>
          <a:xfrm>
            <a:off x="9621269" y="286904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98" name="object 98"/>
          <p:cNvSpPr txBox="1"/>
          <p:nvPr/>
        </p:nvSpPr>
        <p:spPr>
          <a:xfrm>
            <a:off x="9621269" y="257356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99" name="object 99"/>
          <p:cNvGrpSpPr/>
          <p:nvPr/>
        </p:nvGrpSpPr>
        <p:grpSpPr>
          <a:xfrm>
            <a:off x="8301586" y="1211883"/>
            <a:ext cx="1297940" cy="2208952"/>
            <a:chOff x="7790878" y="1111186"/>
            <a:chExt cx="973455" cy="1656714"/>
          </a:xfrm>
        </p:grpSpPr>
        <p:sp>
          <p:nvSpPr>
            <p:cNvPr id="100" name="object 100"/>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01" name="object 101"/>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02" name="object 102"/>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03" name="object 103"/>
            <p:cNvSpPr/>
            <p:nvPr/>
          </p:nvSpPr>
          <p:spPr>
            <a:xfrm>
              <a:off x="7818882" y="2196846"/>
              <a:ext cx="861694" cy="3175"/>
            </a:xfrm>
            <a:custGeom>
              <a:avLst/>
              <a:gdLst/>
              <a:ahLst/>
              <a:cxnLst/>
              <a:rect l="l" t="t" r="r" b="b"/>
              <a:pathLst>
                <a:path w="861695" h="3175">
                  <a:moveTo>
                    <a:pt x="0" y="0"/>
                  </a:moveTo>
                  <a:lnTo>
                    <a:pt x="861250" y="2819"/>
                  </a:lnTo>
                </a:path>
              </a:pathLst>
            </a:custGeom>
            <a:ln w="28575">
              <a:solidFill>
                <a:srgbClr val="000000"/>
              </a:solidFill>
            </a:ln>
          </p:spPr>
          <p:txBody>
            <a:bodyPr wrap="square" lIns="0" tIns="0" rIns="0" bIns="0" rtlCol="0"/>
            <a:lstStyle/>
            <a:p>
              <a:endParaRPr sz="2400"/>
            </a:p>
          </p:txBody>
        </p:sp>
        <p:sp>
          <p:nvSpPr>
            <p:cNvPr id="104" name="object 104"/>
            <p:cNvSpPr/>
            <p:nvPr/>
          </p:nvSpPr>
          <p:spPr>
            <a:xfrm>
              <a:off x="8665708" y="2156747"/>
              <a:ext cx="86360" cy="85725"/>
            </a:xfrm>
            <a:custGeom>
              <a:avLst/>
              <a:gdLst/>
              <a:ahLst/>
              <a:cxnLst/>
              <a:rect l="l" t="t" r="r" b="b"/>
              <a:pathLst>
                <a:path w="86359" h="85725">
                  <a:moveTo>
                    <a:pt x="279" y="0"/>
                  </a:moveTo>
                  <a:lnTo>
                    <a:pt x="0" y="85725"/>
                  </a:lnTo>
                  <a:lnTo>
                    <a:pt x="85864" y="43141"/>
                  </a:lnTo>
                  <a:lnTo>
                    <a:pt x="279" y="0"/>
                  </a:lnTo>
                  <a:close/>
                </a:path>
              </a:pathLst>
            </a:custGeom>
            <a:solidFill>
              <a:srgbClr val="000000"/>
            </a:solidFill>
          </p:spPr>
          <p:txBody>
            <a:bodyPr wrap="square" lIns="0" tIns="0" rIns="0" bIns="0" rtlCol="0"/>
            <a:lstStyle/>
            <a:p>
              <a:endParaRPr sz="2400"/>
            </a:p>
          </p:txBody>
        </p:sp>
      </p:grpSp>
      <p:sp>
        <p:nvSpPr>
          <p:cNvPr id="105" name="object 105"/>
          <p:cNvSpPr txBox="1"/>
          <p:nvPr/>
        </p:nvSpPr>
        <p:spPr>
          <a:xfrm>
            <a:off x="9231254" y="4180569"/>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06" name="object 106"/>
          <p:cNvGrpSpPr/>
          <p:nvPr/>
        </p:nvGrpSpPr>
        <p:grpSpPr>
          <a:xfrm>
            <a:off x="7309969" y="2733852"/>
            <a:ext cx="2472267" cy="2429085"/>
            <a:chOff x="7047166" y="2252662"/>
            <a:chExt cx="1854200" cy="1821814"/>
          </a:xfrm>
        </p:grpSpPr>
        <p:sp>
          <p:nvSpPr>
            <p:cNvPr id="107" name="object 107"/>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08" name="object 108"/>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09" name="object 109"/>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10" name="object 110"/>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11" name="object 111"/>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12" name="object 112"/>
          <p:cNvSpPr txBox="1"/>
          <p:nvPr/>
        </p:nvSpPr>
        <p:spPr>
          <a:xfrm>
            <a:off x="7350675" y="307224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3" name="object 113"/>
          <p:cNvSpPr txBox="1"/>
          <p:nvPr/>
        </p:nvSpPr>
        <p:spPr>
          <a:xfrm>
            <a:off x="7350675" y="277676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4" name="object 114"/>
          <p:cNvGrpSpPr/>
          <p:nvPr/>
        </p:nvGrpSpPr>
        <p:grpSpPr>
          <a:xfrm>
            <a:off x="6379314" y="2829356"/>
            <a:ext cx="1362287" cy="962660"/>
            <a:chOff x="6349174" y="2324290"/>
            <a:chExt cx="1021715" cy="721995"/>
          </a:xfrm>
        </p:grpSpPr>
        <p:sp>
          <p:nvSpPr>
            <p:cNvPr id="115" name="object 115"/>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16" name="object 116"/>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17" name="object 117"/>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18" name="object 118"/>
          <p:cNvSpPr txBox="1"/>
          <p:nvPr/>
        </p:nvSpPr>
        <p:spPr>
          <a:xfrm>
            <a:off x="6417381" y="3086898"/>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19" name="object 119"/>
          <p:cNvGrpSpPr/>
          <p:nvPr/>
        </p:nvGrpSpPr>
        <p:grpSpPr>
          <a:xfrm>
            <a:off x="1721970" y="1896754"/>
            <a:ext cx="6783493" cy="3275753"/>
            <a:chOff x="2856166" y="1624838"/>
            <a:chExt cx="5087620" cy="2456815"/>
          </a:xfrm>
        </p:grpSpPr>
        <p:sp>
          <p:nvSpPr>
            <p:cNvPr id="120" name="object 120"/>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21" name="object 121"/>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22" name="object 122"/>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23" name="object 123"/>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24" name="object 124"/>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5" name="object 125"/>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26" name="object 126"/>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7" name="object 127"/>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28" name="object 128"/>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29" name="object 129"/>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0" name="object 130"/>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1" name="object 131"/>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33" name="object 133"/>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4" name="object 134"/>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6" name="object 136"/>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7" name="object 137"/>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38" name="object 138"/>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39" name="object 139"/>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40" name="object 140"/>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41" name="object 141"/>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42" name="object 142"/>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43" name="object 143"/>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44" name="object 144"/>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45" name="object 145"/>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46" name="object 146"/>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47" name="object 147"/>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48" name="object 148"/>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49" name="object 149"/>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50" name="object 150"/>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51" name="object 151"/>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52" name="object 152"/>
          <p:cNvSpPr txBox="1"/>
          <p:nvPr/>
        </p:nvSpPr>
        <p:spPr>
          <a:xfrm>
            <a:off x="9333085" y="3159761"/>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53" name="object 153"/>
          <p:cNvSpPr txBox="1"/>
          <p:nvPr/>
        </p:nvSpPr>
        <p:spPr>
          <a:xfrm>
            <a:off x="1758134" y="267278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54" name="object 154"/>
          <p:cNvSpPr txBox="1"/>
          <p:nvPr/>
        </p:nvSpPr>
        <p:spPr>
          <a:xfrm>
            <a:off x="1747454" y="293489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55" name="object 155"/>
          <p:cNvGrpSpPr/>
          <p:nvPr/>
        </p:nvGrpSpPr>
        <p:grpSpPr>
          <a:xfrm>
            <a:off x="1262738" y="1207820"/>
            <a:ext cx="8379460" cy="3941233"/>
            <a:chOff x="2511742" y="1108138"/>
            <a:chExt cx="6284595" cy="2955925"/>
          </a:xfrm>
        </p:grpSpPr>
        <p:sp>
          <p:nvSpPr>
            <p:cNvPr id="156" name="object 156"/>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57" name="object 157"/>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58" name="object 158"/>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59" name="object 159"/>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60" name="object 160"/>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1" name="object 161"/>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62" name="object 162"/>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3" name="object 163"/>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64" name="object 164"/>
            <p:cNvSpPr/>
            <p:nvPr/>
          </p:nvSpPr>
          <p:spPr>
            <a:xfrm>
              <a:off x="4264913" y="1197101"/>
              <a:ext cx="4305300" cy="5080"/>
            </a:xfrm>
            <a:custGeom>
              <a:avLst/>
              <a:gdLst/>
              <a:ahLst/>
              <a:cxnLst/>
              <a:rect l="l" t="t" r="r" b="b"/>
              <a:pathLst>
                <a:path w="4305300" h="5080">
                  <a:moveTo>
                    <a:pt x="4305300" y="0"/>
                  </a:moveTo>
                  <a:lnTo>
                    <a:pt x="0" y="4572"/>
                  </a:lnTo>
                </a:path>
              </a:pathLst>
            </a:custGeom>
            <a:ln w="28575">
              <a:solidFill>
                <a:srgbClr val="000000"/>
              </a:solidFill>
            </a:ln>
          </p:spPr>
          <p:txBody>
            <a:bodyPr wrap="square" lIns="0" tIns="0" rIns="0" bIns="0" rtlCol="0"/>
            <a:lstStyle/>
            <a:p>
              <a:endParaRPr sz="2400"/>
            </a:p>
          </p:txBody>
        </p:sp>
        <p:sp>
          <p:nvSpPr>
            <p:cNvPr id="165" name="object 165"/>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66" name="object 166"/>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67" name="object 167"/>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68" name="object 168"/>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69" name="object 169"/>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sp>
          <p:nvSpPr>
            <p:cNvPr id="170" name="object 170"/>
            <p:cNvSpPr/>
            <p:nvPr/>
          </p:nvSpPr>
          <p:spPr>
            <a:xfrm>
              <a:off x="8580882" y="1966201"/>
              <a:ext cx="143510" cy="5715"/>
            </a:xfrm>
            <a:custGeom>
              <a:avLst/>
              <a:gdLst/>
              <a:ahLst/>
              <a:cxnLst/>
              <a:rect l="l" t="t" r="r" b="b"/>
              <a:pathLst>
                <a:path w="143509" h="5714">
                  <a:moveTo>
                    <a:pt x="-14287" y="2546"/>
                  </a:moveTo>
                  <a:lnTo>
                    <a:pt x="157784" y="2546"/>
                  </a:lnTo>
                </a:path>
              </a:pathLst>
            </a:custGeom>
            <a:ln w="33667">
              <a:solidFill>
                <a:srgbClr val="000000"/>
              </a:solidFill>
            </a:ln>
          </p:spPr>
          <p:txBody>
            <a:bodyPr wrap="square" lIns="0" tIns="0" rIns="0" bIns="0" rtlCol="0"/>
            <a:lstStyle/>
            <a:p>
              <a:endParaRPr sz="2400"/>
            </a:p>
          </p:txBody>
        </p:sp>
        <p:sp>
          <p:nvSpPr>
            <p:cNvPr id="171" name="object 171"/>
            <p:cNvSpPr/>
            <p:nvPr/>
          </p:nvSpPr>
          <p:spPr>
            <a:xfrm>
              <a:off x="8708566" y="1923877"/>
              <a:ext cx="87630" cy="85725"/>
            </a:xfrm>
            <a:custGeom>
              <a:avLst/>
              <a:gdLst/>
              <a:ahLst/>
              <a:cxnLst/>
              <a:rect l="l" t="t" r="r" b="b"/>
              <a:pathLst>
                <a:path w="87629" h="85725">
                  <a:moveTo>
                    <a:pt x="0" y="0"/>
                  </a:moveTo>
                  <a:lnTo>
                    <a:pt x="3048" y="85674"/>
                  </a:lnTo>
                  <a:lnTo>
                    <a:pt x="87198" y="39801"/>
                  </a:lnTo>
                  <a:lnTo>
                    <a:pt x="0" y="0"/>
                  </a:lnTo>
                  <a:close/>
                </a:path>
              </a:pathLst>
            </a:custGeom>
            <a:solidFill>
              <a:srgbClr val="000000"/>
            </a:solidFill>
          </p:spPr>
          <p:txBody>
            <a:bodyPr wrap="square" lIns="0" tIns="0" rIns="0" bIns="0" rtlCol="0"/>
            <a:lstStyle/>
            <a:p>
              <a:endParaRPr sz="2400"/>
            </a:p>
          </p:txBody>
        </p:sp>
        <p:sp>
          <p:nvSpPr>
            <p:cNvPr id="172" name="object 172"/>
            <p:cNvSpPr/>
            <p:nvPr/>
          </p:nvSpPr>
          <p:spPr>
            <a:xfrm>
              <a:off x="8568689" y="1210817"/>
              <a:ext cx="1905" cy="749935"/>
            </a:xfrm>
            <a:custGeom>
              <a:avLst/>
              <a:gdLst/>
              <a:ahLst/>
              <a:cxnLst/>
              <a:rect l="l" t="t" r="r" b="b"/>
              <a:pathLst>
                <a:path w="1904" h="749935">
                  <a:moveTo>
                    <a:pt x="0" y="0"/>
                  </a:moveTo>
                  <a:lnTo>
                    <a:pt x="1524" y="749808"/>
                  </a:lnTo>
                </a:path>
              </a:pathLst>
            </a:custGeom>
            <a:ln w="28575">
              <a:solidFill>
                <a:srgbClr val="000000"/>
              </a:solidFill>
            </a:ln>
          </p:spPr>
          <p:txBody>
            <a:bodyPr wrap="square" lIns="0" tIns="0" rIns="0" bIns="0" rtlCol="0"/>
            <a:lstStyle/>
            <a:p>
              <a:endParaRPr sz="2400"/>
            </a:p>
          </p:txBody>
        </p:sp>
      </p:grpSp>
      <p:sp>
        <p:nvSpPr>
          <p:cNvPr id="173" name="object 173"/>
          <p:cNvSpPr txBox="1"/>
          <p:nvPr/>
        </p:nvSpPr>
        <p:spPr>
          <a:xfrm>
            <a:off x="2405223" y="2979868"/>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74" name="object 174"/>
          <p:cNvSpPr txBox="1"/>
          <p:nvPr/>
        </p:nvSpPr>
        <p:spPr>
          <a:xfrm>
            <a:off x="9607607" y="221780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2</a:t>
            </a:r>
            <a:endParaRPr sz="1133">
              <a:latin typeface="Calibri"/>
              <a:cs typeface="Calibri"/>
            </a:endParaRPr>
          </a:p>
        </p:txBody>
      </p:sp>
      <p:sp>
        <p:nvSpPr>
          <p:cNvPr id="175" name="object 175"/>
          <p:cNvSpPr/>
          <p:nvPr/>
        </p:nvSpPr>
        <p:spPr>
          <a:xfrm>
            <a:off x="1487021" y="1334566"/>
            <a:ext cx="2095500" cy="4233"/>
          </a:xfrm>
          <a:custGeom>
            <a:avLst/>
            <a:gdLst/>
            <a:ahLst/>
            <a:cxnLst/>
            <a:rect l="l" t="t" r="r" b="b"/>
            <a:pathLst>
              <a:path w="1571625" h="3175">
                <a:moveTo>
                  <a:pt x="1571244" y="3048"/>
                </a:moveTo>
                <a:lnTo>
                  <a:pt x="0" y="0"/>
                </a:lnTo>
              </a:path>
            </a:pathLst>
          </a:custGeom>
          <a:ln w="28575">
            <a:solidFill>
              <a:srgbClr val="000000"/>
            </a:solidFill>
          </a:ln>
        </p:spPr>
        <p:txBody>
          <a:bodyPr wrap="square" lIns="0" tIns="0" rIns="0" bIns="0" rtlCol="0"/>
          <a:lstStyle/>
          <a:p>
            <a:endParaRPr sz="2400"/>
          </a:p>
        </p:txBody>
      </p:sp>
      <p:sp>
        <p:nvSpPr>
          <p:cNvPr id="176" name="object 176"/>
          <p:cNvSpPr txBox="1"/>
          <p:nvPr/>
        </p:nvSpPr>
        <p:spPr>
          <a:xfrm>
            <a:off x="6790767" y="5195199"/>
            <a:ext cx="1618827" cy="234252"/>
          </a:xfrm>
          <a:prstGeom prst="rect">
            <a:avLst/>
          </a:prstGeom>
        </p:spPr>
        <p:txBody>
          <a:bodyPr vert="horz" wrap="square" lIns="0" tIns="18627" rIns="0" bIns="0" rtlCol="0">
            <a:spAutoFit/>
          </a:bodyPr>
          <a:lstStyle/>
          <a:p>
            <a:pPr marL="16933">
              <a:spcBef>
                <a:spcPts val="147"/>
              </a:spcBef>
            </a:pPr>
            <a:r>
              <a:rPr sz="2100" b="1" spc="-9" baseline="2645" dirty="0">
                <a:latin typeface="Calibri"/>
                <a:cs typeface="Calibri"/>
              </a:rPr>
              <a:t>BrLT</a:t>
            </a:r>
            <a:r>
              <a:rPr sz="2100" b="1" spc="160" baseline="2645" dirty="0">
                <a:latin typeface="Calibri"/>
                <a:cs typeface="Calibri"/>
              </a:rPr>
              <a:t> </a:t>
            </a:r>
            <a:r>
              <a:rPr sz="2000" b="1" spc="-9" baseline="16666" dirty="0">
                <a:latin typeface="Calibri"/>
                <a:cs typeface="Calibri"/>
              </a:rPr>
              <a:t>Bsel</a:t>
            </a:r>
            <a:r>
              <a:rPr sz="2000" b="1" spc="279" baseline="16666" dirty="0">
                <a:latin typeface="Calibri"/>
                <a:cs typeface="Calibri"/>
              </a:rPr>
              <a:t> </a:t>
            </a:r>
            <a:r>
              <a:rPr sz="2000" b="1" spc="-9" baseline="16666" dirty="0">
                <a:latin typeface="Calibri"/>
                <a:cs typeface="Calibri"/>
              </a:rPr>
              <a:t>Asel</a:t>
            </a:r>
            <a:r>
              <a:rPr sz="2000" b="1" spc="269" baseline="16666" dirty="0">
                <a:latin typeface="Calibri"/>
                <a:cs typeface="Calibri"/>
              </a:rPr>
              <a:t> </a:t>
            </a:r>
            <a:r>
              <a:rPr sz="1333" b="1" spc="-13" dirty="0">
                <a:latin typeface="Calibri"/>
                <a:cs typeface="Calibri"/>
              </a:rPr>
              <a:t>ALUSel</a:t>
            </a:r>
            <a:endParaRPr sz="1333">
              <a:latin typeface="Calibri"/>
              <a:cs typeface="Calibri"/>
            </a:endParaRPr>
          </a:p>
        </p:txBody>
      </p:sp>
      <p:sp>
        <p:nvSpPr>
          <p:cNvPr id="177" name="object 177"/>
          <p:cNvSpPr txBox="1"/>
          <p:nvPr/>
        </p:nvSpPr>
        <p:spPr>
          <a:xfrm>
            <a:off x="1454261" y="5220188"/>
            <a:ext cx="495300" cy="418128"/>
          </a:xfrm>
          <a:prstGeom prst="rect">
            <a:avLst/>
          </a:prstGeom>
        </p:spPr>
        <p:txBody>
          <a:bodyPr vert="horz" wrap="square" lIns="0" tIns="0" rIns="0" bIns="0" rtlCol="0">
            <a:spAutoFit/>
          </a:bodyPr>
          <a:lstStyle/>
          <a:p>
            <a:pPr marL="16933">
              <a:lnSpc>
                <a:spcPts val="1533"/>
              </a:lnSpc>
            </a:pPr>
            <a:r>
              <a:rPr sz="1467" b="1" spc="-7" dirty="0">
                <a:latin typeface="Calibri"/>
                <a:cs typeface="Calibri"/>
              </a:rPr>
              <a:t>PCSel</a:t>
            </a:r>
            <a:endParaRPr sz="1467">
              <a:latin typeface="Calibri"/>
              <a:cs typeface="Calibri"/>
            </a:endParaRPr>
          </a:p>
          <a:p>
            <a:pPr marL="16933"/>
            <a:r>
              <a:rPr sz="1467" b="1" dirty="0">
                <a:latin typeface="Calibri"/>
                <a:cs typeface="Calibri"/>
              </a:rPr>
              <a:t>=</a:t>
            </a:r>
            <a:r>
              <a:rPr sz="1467" b="1" spc="-7" dirty="0">
                <a:latin typeface="Calibri"/>
                <a:cs typeface="Calibri"/>
              </a:rPr>
              <a:t>p</a:t>
            </a:r>
            <a:r>
              <a:rPr sz="1467" b="1" spc="7" dirty="0">
                <a:latin typeface="Calibri"/>
                <a:cs typeface="Calibri"/>
              </a:rPr>
              <a:t>c</a:t>
            </a:r>
            <a:r>
              <a:rPr sz="1467" b="1" dirty="0">
                <a:latin typeface="Calibri"/>
                <a:cs typeface="Calibri"/>
              </a:rPr>
              <a:t>+4</a:t>
            </a:r>
            <a:endParaRPr sz="1467">
              <a:latin typeface="Calibri"/>
              <a:cs typeface="Calibri"/>
            </a:endParaRPr>
          </a:p>
        </p:txBody>
      </p:sp>
      <p:sp>
        <p:nvSpPr>
          <p:cNvPr id="178" name="object 178"/>
          <p:cNvSpPr txBox="1"/>
          <p:nvPr/>
        </p:nvSpPr>
        <p:spPr>
          <a:xfrm>
            <a:off x="6224279" y="5213807"/>
            <a:ext cx="408093" cy="192360"/>
          </a:xfrm>
          <a:prstGeom prst="rect">
            <a:avLst/>
          </a:prstGeom>
        </p:spPr>
        <p:txBody>
          <a:bodyPr vert="horz" wrap="square" lIns="0" tIns="0" rIns="0" bIns="0" rtlCol="0">
            <a:spAutoFit/>
          </a:bodyPr>
          <a:lstStyle/>
          <a:p>
            <a:pPr marL="16933">
              <a:lnSpc>
                <a:spcPts val="1467"/>
              </a:lnSpc>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179" name="object 179"/>
          <p:cNvSpPr txBox="1"/>
          <p:nvPr/>
        </p:nvSpPr>
        <p:spPr>
          <a:xfrm>
            <a:off x="3335910" y="5250522"/>
            <a:ext cx="708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180" name="object 180"/>
          <p:cNvSpPr txBox="1"/>
          <p:nvPr/>
        </p:nvSpPr>
        <p:spPr>
          <a:xfrm>
            <a:off x="5398748" y="5248766"/>
            <a:ext cx="618912" cy="384657"/>
          </a:xfrm>
          <a:prstGeom prst="rect">
            <a:avLst/>
          </a:prstGeom>
        </p:spPr>
        <p:txBody>
          <a:bodyPr vert="horz" wrap="square" lIns="0" tIns="0" rIns="0" bIns="0" rtlCol="0">
            <a:spAutoFit/>
          </a:bodyPr>
          <a:lstStyle/>
          <a:p>
            <a:pPr algn="ctr">
              <a:lnSpc>
                <a:spcPts val="1393"/>
              </a:lnSpc>
            </a:pPr>
            <a:r>
              <a:rPr sz="1333" b="1" spc="-13" dirty="0">
                <a:latin typeface="Calibri"/>
                <a:cs typeface="Calibri"/>
              </a:rPr>
              <a:t>RegWEn</a:t>
            </a:r>
            <a:endParaRPr sz="1333">
              <a:latin typeface="Calibri"/>
              <a:cs typeface="Calibri"/>
            </a:endParaRPr>
          </a:p>
          <a:p>
            <a:pPr marL="1693" algn="ctr"/>
            <a:r>
              <a:rPr sz="1333" b="1" spc="-13" dirty="0">
                <a:latin typeface="Calibri"/>
                <a:cs typeface="Calibri"/>
              </a:rPr>
              <a:t>=1</a:t>
            </a:r>
            <a:endParaRPr sz="1333">
              <a:latin typeface="Calibri"/>
              <a:cs typeface="Calibri"/>
            </a:endParaRPr>
          </a:p>
        </p:txBody>
      </p:sp>
      <p:sp>
        <p:nvSpPr>
          <p:cNvPr id="181" name="object 181"/>
          <p:cNvSpPr txBox="1"/>
          <p:nvPr/>
        </p:nvSpPr>
        <p:spPr>
          <a:xfrm>
            <a:off x="9467735" y="5246528"/>
            <a:ext cx="488527"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WBSel</a:t>
            </a:r>
            <a:endParaRPr sz="1333">
              <a:latin typeface="Calibri"/>
              <a:cs typeface="Calibri"/>
            </a:endParaRPr>
          </a:p>
          <a:p>
            <a:pPr marL="5927" algn="ctr"/>
            <a:r>
              <a:rPr sz="1333" b="1" spc="-13" dirty="0">
                <a:latin typeface="Calibri"/>
                <a:cs typeface="Calibri"/>
              </a:rPr>
              <a:t>=1</a:t>
            </a:r>
            <a:endParaRPr sz="1333">
              <a:latin typeface="Calibri"/>
              <a:cs typeface="Calibri"/>
            </a:endParaRPr>
          </a:p>
        </p:txBody>
      </p:sp>
      <p:sp>
        <p:nvSpPr>
          <p:cNvPr id="182" name="object 182"/>
          <p:cNvSpPr txBox="1"/>
          <p:nvPr/>
        </p:nvSpPr>
        <p:spPr>
          <a:xfrm>
            <a:off x="4382723" y="5264263"/>
            <a:ext cx="561340" cy="384657"/>
          </a:xfrm>
          <a:prstGeom prst="rect">
            <a:avLst/>
          </a:prstGeom>
        </p:spPr>
        <p:txBody>
          <a:bodyPr vert="horz" wrap="square" lIns="0" tIns="0" rIns="0" bIns="0" rtlCol="0">
            <a:spAutoFit/>
          </a:bodyPr>
          <a:lstStyle/>
          <a:p>
            <a:pPr algn="ctr">
              <a:lnSpc>
                <a:spcPts val="1393"/>
              </a:lnSpc>
            </a:pPr>
            <a:r>
              <a:rPr sz="1333" b="1" spc="-7" dirty="0">
                <a:solidFill>
                  <a:srgbClr val="FFC000"/>
                </a:solidFill>
                <a:latin typeface="Calibri"/>
                <a:cs typeface="Calibri"/>
              </a:rPr>
              <a:t>ImmSel</a:t>
            </a:r>
            <a:endParaRPr sz="1333">
              <a:latin typeface="Calibri"/>
              <a:cs typeface="Calibri"/>
            </a:endParaRPr>
          </a:p>
          <a:p>
            <a:pPr marL="2540" algn="ctr"/>
            <a:r>
              <a:rPr sz="1333" b="1" spc="-13" dirty="0">
                <a:solidFill>
                  <a:srgbClr val="FFC000"/>
                </a:solidFill>
                <a:latin typeface="Calibri"/>
                <a:cs typeface="Calibri"/>
              </a:rPr>
              <a:t>=U</a:t>
            </a:r>
            <a:endParaRPr sz="1333">
              <a:latin typeface="Calibri"/>
              <a:cs typeface="Calibri"/>
            </a:endParaRPr>
          </a:p>
        </p:txBody>
      </p:sp>
      <p:sp>
        <p:nvSpPr>
          <p:cNvPr id="183" name="object 183"/>
          <p:cNvSpPr txBox="1"/>
          <p:nvPr/>
        </p:nvSpPr>
        <p:spPr>
          <a:xfrm>
            <a:off x="8655295" y="5260812"/>
            <a:ext cx="65532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MemRW</a:t>
            </a:r>
            <a:endParaRPr sz="1333">
              <a:latin typeface="Calibri"/>
              <a:cs typeface="Calibri"/>
            </a:endParaRPr>
          </a:p>
          <a:p>
            <a:pPr algn="ctr">
              <a:lnSpc>
                <a:spcPct val="100000"/>
              </a:lnSpc>
            </a:pPr>
            <a:r>
              <a:rPr sz="1333" b="1" spc="-7" dirty="0">
                <a:latin typeface="Calibri"/>
                <a:cs typeface="Calibri"/>
              </a:rPr>
              <a:t>=Read</a:t>
            </a:r>
            <a:endParaRPr sz="1333">
              <a:latin typeface="Calibri"/>
              <a:cs typeface="Calibri"/>
            </a:endParaRPr>
          </a:p>
        </p:txBody>
      </p:sp>
      <p:sp>
        <p:nvSpPr>
          <p:cNvPr id="184" name="object 184"/>
          <p:cNvSpPr txBox="1"/>
          <p:nvPr/>
        </p:nvSpPr>
        <p:spPr>
          <a:xfrm>
            <a:off x="7214770" y="5404582"/>
            <a:ext cx="20235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=1</a:t>
            </a:r>
            <a:endParaRPr sz="1333">
              <a:latin typeface="Calibri"/>
              <a:cs typeface="Calibri"/>
            </a:endParaRPr>
          </a:p>
        </p:txBody>
      </p:sp>
      <p:sp>
        <p:nvSpPr>
          <p:cNvPr id="185" name="object 185"/>
          <p:cNvSpPr txBox="1"/>
          <p:nvPr/>
        </p:nvSpPr>
        <p:spPr>
          <a:xfrm>
            <a:off x="7596907" y="5398430"/>
            <a:ext cx="200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a:t>
            </a:r>
            <a:endParaRPr sz="1333">
              <a:latin typeface="Calibri"/>
              <a:cs typeface="Calibri"/>
            </a:endParaRPr>
          </a:p>
        </p:txBody>
      </p:sp>
      <p:sp>
        <p:nvSpPr>
          <p:cNvPr id="186" name="object 186"/>
          <p:cNvSpPr txBox="1"/>
          <p:nvPr/>
        </p:nvSpPr>
        <p:spPr>
          <a:xfrm>
            <a:off x="6321733" y="5427134"/>
            <a:ext cx="756920" cy="489022"/>
          </a:xfrm>
          <a:prstGeom prst="rect">
            <a:avLst/>
          </a:prstGeom>
        </p:spPr>
        <p:txBody>
          <a:bodyPr vert="horz" wrap="square" lIns="0" tIns="57573" rIns="0" bIns="0" rtlCol="0">
            <a:spAutoFit/>
          </a:bodyPr>
          <a:lstStyle/>
          <a:p>
            <a:pPr algn="ctr">
              <a:spcBef>
                <a:spcPts val="453"/>
              </a:spcBef>
            </a:pPr>
            <a:r>
              <a:rPr sz="2100" b="1" baseline="26455" dirty="0">
                <a:latin typeface="Calibri"/>
                <a:cs typeface="Calibri"/>
              </a:rPr>
              <a:t>=* </a:t>
            </a:r>
            <a:r>
              <a:rPr sz="1400" b="1" spc="-40" dirty="0">
                <a:latin typeface="Calibri"/>
                <a:cs typeface="Calibri"/>
              </a:rPr>
              <a:t>BrEq</a:t>
            </a:r>
            <a:r>
              <a:rPr sz="2100" b="1" spc="-59" baseline="21164" dirty="0">
                <a:latin typeface="Calibri"/>
                <a:cs typeface="Calibri"/>
              </a:rPr>
              <a:t>=*</a:t>
            </a:r>
            <a:endParaRPr sz="2100" baseline="21164">
              <a:latin typeface="Calibri"/>
              <a:cs typeface="Calibri"/>
            </a:endParaRPr>
          </a:p>
          <a:p>
            <a:pPr marL="75351" algn="ctr"/>
            <a:r>
              <a:rPr sz="1400" b="1" dirty="0">
                <a:latin typeface="Calibri"/>
                <a:cs typeface="Calibri"/>
              </a:rPr>
              <a:t>=*</a:t>
            </a:r>
            <a:endParaRPr sz="1400">
              <a:latin typeface="Calibri"/>
              <a:cs typeface="Calibri"/>
            </a:endParaRPr>
          </a:p>
        </p:txBody>
      </p:sp>
      <p:sp>
        <p:nvSpPr>
          <p:cNvPr id="187" name="object 187"/>
          <p:cNvSpPr txBox="1"/>
          <p:nvPr/>
        </p:nvSpPr>
        <p:spPr>
          <a:xfrm>
            <a:off x="3513966" y="5645433"/>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189" name="object 189"/>
          <p:cNvSpPr txBox="1"/>
          <p:nvPr/>
        </p:nvSpPr>
        <p:spPr>
          <a:xfrm>
            <a:off x="7126604" y="6594174"/>
            <a:ext cx="97874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73" dirty="0">
                <a:solidFill>
                  <a:srgbClr val="FFC114"/>
                </a:solidFill>
                <a:latin typeface="Trebuchet MS"/>
                <a:cs typeface="Trebuchet MS"/>
              </a:rPr>
              <a:t> </a:t>
            </a:r>
            <a:r>
              <a:rPr sz="1467" b="1" spc="-47" dirty="0">
                <a:latin typeface="Trebuchet MS"/>
                <a:cs typeface="Trebuchet MS"/>
              </a:rPr>
              <a:t>(70)</a:t>
            </a:r>
            <a:endParaRPr sz="1467">
              <a:latin typeface="Trebuchet MS"/>
              <a:cs typeface="Trebuchet MS"/>
            </a:endParaRPr>
          </a:p>
        </p:txBody>
      </p:sp>
      <p:sp>
        <p:nvSpPr>
          <p:cNvPr id="190" name="Date Placeholder 189">
            <a:extLst>
              <a:ext uri="{FF2B5EF4-FFF2-40B4-BE49-F238E27FC236}">
                <a16:creationId xmlns:a16="http://schemas.microsoft.com/office/drawing/2014/main" id="{63E52315-C456-4A06-9C76-C50C0812BB6E}"/>
              </a:ext>
            </a:extLst>
          </p:cNvPr>
          <p:cNvSpPr>
            <a:spLocks noGrp="1"/>
          </p:cNvSpPr>
          <p:nvPr>
            <p:ph type="dt" sz="half" idx="10"/>
          </p:nvPr>
        </p:nvSpPr>
        <p:spPr/>
        <p:txBody>
          <a:bodyPr/>
          <a:lstStyle/>
          <a:p>
            <a:fld id="{5115321F-30D9-4D92-A929-CE8B2FC542D7}" type="datetime1">
              <a:rPr lang="en-US" smtClean="0"/>
              <a:t>5/11/2024</a:t>
            </a:fld>
            <a:endParaRPr lang="en-US"/>
          </a:p>
        </p:txBody>
      </p:sp>
      <p:sp>
        <p:nvSpPr>
          <p:cNvPr id="191" name="Slide Number Placeholder 190">
            <a:extLst>
              <a:ext uri="{FF2B5EF4-FFF2-40B4-BE49-F238E27FC236}">
                <a16:creationId xmlns:a16="http://schemas.microsoft.com/office/drawing/2014/main" id="{93551EE9-E25A-4D32-9AA3-AF6E953875C8}"/>
              </a:ext>
            </a:extLst>
          </p:cNvPr>
          <p:cNvSpPr>
            <a:spLocks noGrp="1"/>
          </p:cNvSpPr>
          <p:nvPr>
            <p:ph type="sldNum" sz="quarter" idx="12"/>
          </p:nvPr>
        </p:nvSpPr>
        <p:spPr/>
        <p:txBody>
          <a:bodyPr/>
          <a:lstStyle/>
          <a:p>
            <a:fld id="{AB6352F2-FB44-4DA6-821F-C2F4E454E2C0}" type="slidenum">
              <a:rPr lang="en-US" smtClean="0"/>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84396"/>
            <a:ext cx="3594100" cy="695062"/>
          </a:xfrm>
          <a:prstGeom prst="rect">
            <a:avLst/>
          </a:prstGeom>
        </p:spPr>
        <p:txBody>
          <a:bodyPr vert="horz" wrap="square" lIns="0" tIns="17780" rIns="0" bIns="0" rtlCol="0" anchor="ctr">
            <a:spAutoFit/>
          </a:bodyPr>
          <a:lstStyle/>
          <a:p>
            <a:pPr marL="16933">
              <a:lnSpc>
                <a:spcPct val="100000"/>
              </a:lnSpc>
              <a:spcBef>
                <a:spcPts val="140"/>
              </a:spcBef>
            </a:pPr>
            <a:r>
              <a:rPr spc="-500" dirty="0"/>
              <a:t>L</a:t>
            </a:r>
            <a:r>
              <a:rPr spc="-247" dirty="0"/>
              <a:t>i</a:t>
            </a:r>
            <a:r>
              <a:rPr spc="107" dirty="0"/>
              <a:t>g</a:t>
            </a:r>
            <a:r>
              <a:rPr spc="-113" dirty="0"/>
              <a:t>h</a:t>
            </a:r>
            <a:r>
              <a:rPr spc="-333" dirty="0"/>
              <a:t>t</a:t>
            </a:r>
            <a:r>
              <a:rPr spc="-247" dirty="0"/>
              <a:t>i</a:t>
            </a:r>
            <a:r>
              <a:rPr spc="-113" dirty="0"/>
              <a:t>n</a:t>
            </a:r>
            <a:r>
              <a:rPr spc="207" dirty="0"/>
              <a:t>g</a:t>
            </a:r>
            <a:r>
              <a:rPr spc="-520" dirty="0"/>
              <a:t> </a:t>
            </a:r>
            <a:r>
              <a:rPr spc="-53" dirty="0"/>
              <a:t>U</a:t>
            </a:r>
            <a:r>
              <a:rPr spc="-33" dirty="0"/>
              <a:t>p</a:t>
            </a:r>
            <a:r>
              <a:rPr spc="-473" dirty="0"/>
              <a:t> </a:t>
            </a:r>
            <a:r>
              <a:rPr b="1" spc="-120" dirty="0">
                <a:latin typeface="Courier New"/>
                <a:cs typeface="Courier New"/>
              </a:rPr>
              <a:t>LUI</a:t>
            </a:r>
          </a:p>
        </p:txBody>
      </p:sp>
      <p:grpSp>
        <p:nvGrpSpPr>
          <p:cNvPr id="3" name="object 3"/>
          <p:cNvGrpSpPr/>
          <p:nvPr/>
        </p:nvGrpSpPr>
        <p:grpSpPr>
          <a:xfrm>
            <a:off x="2923799" y="1435353"/>
            <a:ext cx="5327227" cy="3714327"/>
            <a:chOff x="3656838" y="1289303"/>
            <a:chExt cx="3995420" cy="2785745"/>
          </a:xfrm>
        </p:grpSpPr>
        <p:sp>
          <p:nvSpPr>
            <p:cNvPr id="4" name="object 4"/>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674894" y="1382767"/>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0" name="object 10"/>
          <p:cNvSpPr txBox="1"/>
          <p:nvPr/>
        </p:nvSpPr>
        <p:spPr>
          <a:xfrm>
            <a:off x="2152980" y="3437775"/>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364237" y="2626105"/>
            <a:ext cx="1245447" cy="1371600"/>
            <a:chOff x="3237166" y="2182367"/>
            <a:chExt cx="934085" cy="1028700"/>
          </a:xfrm>
        </p:grpSpPr>
        <p:sp>
          <p:nvSpPr>
            <p:cNvPr id="12" name="object 12"/>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3035430" y="2782168"/>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7" name="object 17"/>
          <p:cNvSpPr txBox="1"/>
          <p:nvPr/>
        </p:nvSpPr>
        <p:spPr>
          <a:xfrm>
            <a:off x="3173560" y="2992820"/>
            <a:ext cx="2921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18" name="object 18"/>
          <p:cNvSpPr txBox="1"/>
          <p:nvPr/>
        </p:nvSpPr>
        <p:spPr>
          <a:xfrm>
            <a:off x="2922316" y="3623990"/>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9" name="object 19"/>
          <p:cNvSpPr/>
          <p:nvPr/>
        </p:nvSpPr>
        <p:spPr>
          <a:xfrm>
            <a:off x="8615430" y="2866897"/>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0" name="object 20"/>
          <p:cNvSpPr txBox="1"/>
          <p:nvPr/>
        </p:nvSpPr>
        <p:spPr>
          <a:xfrm>
            <a:off x="8772569" y="3771170"/>
            <a:ext cx="563879" cy="247141"/>
          </a:xfrm>
          <a:prstGeom prst="rect">
            <a:avLst/>
          </a:prstGeom>
        </p:spPr>
        <p:txBody>
          <a:bodyPr vert="horz" wrap="square" lIns="0" tIns="21167" rIns="0" bIns="0" rtlCol="0">
            <a:spAutoFit/>
          </a:bodyPr>
          <a:lstStyle/>
          <a:p>
            <a:pPr>
              <a:spcBef>
                <a:spcPts val="167"/>
              </a:spcBef>
            </a:pPr>
            <a:r>
              <a:rPr sz="1467" b="1" spc="20" dirty="0">
                <a:latin typeface="Calibri"/>
                <a:cs typeface="Calibri"/>
              </a:rPr>
              <a:t>DMEM</a:t>
            </a:r>
            <a:endParaRPr sz="1467">
              <a:latin typeface="Calibri"/>
              <a:cs typeface="Calibri"/>
            </a:endParaRPr>
          </a:p>
        </p:txBody>
      </p:sp>
      <p:sp>
        <p:nvSpPr>
          <p:cNvPr id="21" name="object 21"/>
          <p:cNvSpPr/>
          <p:nvPr/>
        </p:nvSpPr>
        <p:spPr>
          <a:xfrm>
            <a:off x="2245111" y="2495042"/>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2" name="object 22"/>
          <p:cNvSpPr txBox="1"/>
          <p:nvPr/>
        </p:nvSpPr>
        <p:spPr>
          <a:xfrm>
            <a:off x="2285660" y="2776315"/>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3" name="object 23"/>
          <p:cNvGrpSpPr/>
          <p:nvPr/>
        </p:nvGrpSpPr>
        <p:grpSpPr>
          <a:xfrm>
            <a:off x="2289138" y="2126488"/>
            <a:ext cx="793327" cy="1218353"/>
            <a:chOff x="3180842" y="1807654"/>
            <a:chExt cx="594995" cy="913765"/>
          </a:xfrm>
        </p:grpSpPr>
        <p:sp>
          <p:nvSpPr>
            <p:cNvPr id="24" name="object 24"/>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27" name="object 27"/>
          <p:cNvSpPr txBox="1"/>
          <p:nvPr/>
        </p:nvSpPr>
        <p:spPr>
          <a:xfrm>
            <a:off x="1641396" y="2268265"/>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28" name="object 28"/>
          <p:cNvGrpSpPr/>
          <p:nvPr/>
        </p:nvGrpSpPr>
        <p:grpSpPr>
          <a:xfrm>
            <a:off x="3821181" y="2791454"/>
            <a:ext cx="1214967" cy="413173"/>
            <a:chOff x="4329874" y="2306379"/>
            <a:chExt cx="911225" cy="309880"/>
          </a:xfrm>
        </p:grpSpPr>
        <p:sp>
          <p:nvSpPr>
            <p:cNvPr id="29" name="object 29"/>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0" name="object 30"/>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2" name="object 32"/>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996889" y="3145969"/>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4" name="object 34"/>
          <p:cNvGrpSpPr/>
          <p:nvPr/>
        </p:nvGrpSpPr>
        <p:grpSpPr>
          <a:xfrm>
            <a:off x="3790814" y="2835656"/>
            <a:ext cx="4547447" cy="2347807"/>
            <a:chOff x="4307099" y="2339530"/>
            <a:chExt cx="3410585" cy="1760855"/>
          </a:xfrm>
        </p:grpSpPr>
        <p:sp>
          <p:nvSpPr>
            <p:cNvPr id="35" name="object 35"/>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6" name="object 36"/>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38" name="object 38"/>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0" name="object 40"/>
          <p:cNvSpPr txBox="1"/>
          <p:nvPr/>
        </p:nvSpPr>
        <p:spPr>
          <a:xfrm>
            <a:off x="7919238" y="3085929"/>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1" name="object 41"/>
          <p:cNvSpPr txBox="1"/>
          <p:nvPr/>
        </p:nvSpPr>
        <p:spPr>
          <a:xfrm>
            <a:off x="5920621" y="4008392"/>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2" name="object 42"/>
          <p:cNvSpPr/>
          <p:nvPr/>
        </p:nvSpPr>
        <p:spPr>
          <a:xfrm>
            <a:off x="5055367" y="2096770"/>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3" name="object 43"/>
          <p:cNvSpPr txBox="1"/>
          <p:nvPr/>
        </p:nvSpPr>
        <p:spPr>
          <a:xfrm>
            <a:off x="5149859" y="3723250"/>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4" name="object 44"/>
          <p:cNvGrpSpPr/>
          <p:nvPr/>
        </p:nvGrpSpPr>
        <p:grpSpPr>
          <a:xfrm>
            <a:off x="4164589" y="1437640"/>
            <a:ext cx="5929207" cy="2805853"/>
            <a:chOff x="4587430" y="1291018"/>
            <a:chExt cx="4446905" cy="2104390"/>
          </a:xfrm>
        </p:grpSpPr>
        <p:sp>
          <p:nvSpPr>
            <p:cNvPr id="45" name="object 45"/>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46" name="object 46"/>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7" name="object 47"/>
            <p:cNvSpPr/>
            <p:nvPr/>
          </p:nvSpPr>
          <p:spPr>
            <a:xfrm>
              <a:off x="9018270" y="1326641"/>
              <a:ext cx="1905" cy="891540"/>
            </a:xfrm>
            <a:custGeom>
              <a:avLst/>
              <a:gdLst/>
              <a:ahLst/>
              <a:cxnLst/>
              <a:rect l="l" t="t" r="r" b="b"/>
              <a:pathLst>
                <a:path w="1904" h="891539">
                  <a:moveTo>
                    <a:pt x="1524" y="0"/>
                  </a:moveTo>
                  <a:lnTo>
                    <a:pt x="0" y="891540"/>
                  </a:lnTo>
                </a:path>
              </a:pathLst>
            </a:custGeom>
            <a:ln w="28575">
              <a:solidFill>
                <a:srgbClr val="000000"/>
              </a:solidFill>
            </a:ln>
          </p:spPr>
          <p:txBody>
            <a:bodyPr wrap="square" lIns="0" tIns="0" rIns="0" bIns="0" rtlCol="0"/>
            <a:lstStyle/>
            <a:p>
              <a:endParaRPr sz="2400"/>
            </a:p>
          </p:txBody>
        </p:sp>
        <p:sp>
          <p:nvSpPr>
            <p:cNvPr id="48" name="object 48"/>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49" name="object 49"/>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50" name="object 50"/>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3" name="object 53"/>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4" name="object 54"/>
          <p:cNvSpPr txBox="1"/>
          <p:nvPr/>
        </p:nvSpPr>
        <p:spPr>
          <a:xfrm>
            <a:off x="3996889" y="2873631"/>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5" name="object 55"/>
          <p:cNvSpPr txBox="1"/>
          <p:nvPr/>
        </p:nvSpPr>
        <p:spPr>
          <a:xfrm>
            <a:off x="4049004" y="2579832"/>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6" name="object 56"/>
          <p:cNvSpPr txBox="1"/>
          <p:nvPr/>
        </p:nvSpPr>
        <p:spPr>
          <a:xfrm>
            <a:off x="5073590" y="2885268"/>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57" name="object 57"/>
          <p:cNvSpPr txBox="1"/>
          <p:nvPr/>
        </p:nvSpPr>
        <p:spPr>
          <a:xfrm>
            <a:off x="5707567" y="2982245"/>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58" name="object 58"/>
          <p:cNvSpPr txBox="1"/>
          <p:nvPr/>
        </p:nvSpPr>
        <p:spPr>
          <a:xfrm>
            <a:off x="5707568" y="3374201"/>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59" name="object 59"/>
          <p:cNvSpPr txBox="1"/>
          <p:nvPr/>
        </p:nvSpPr>
        <p:spPr>
          <a:xfrm>
            <a:off x="5069373" y="2718129"/>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0" name="object 60"/>
          <p:cNvSpPr txBox="1"/>
          <p:nvPr/>
        </p:nvSpPr>
        <p:spPr>
          <a:xfrm>
            <a:off x="5073591" y="2302731"/>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1" name="object 61"/>
          <p:cNvSpPr txBox="1"/>
          <p:nvPr/>
        </p:nvSpPr>
        <p:spPr>
          <a:xfrm>
            <a:off x="8191871" y="2579495"/>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2" name="object 62"/>
          <p:cNvSpPr txBox="1"/>
          <p:nvPr/>
        </p:nvSpPr>
        <p:spPr>
          <a:xfrm>
            <a:off x="6266156" y="2185683"/>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3" name="object 63"/>
          <p:cNvSpPr txBox="1"/>
          <p:nvPr/>
        </p:nvSpPr>
        <p:spPr>
          <a:xfrm>
            <a:off x="6116728" y="4253068"/>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grpSp>
        <p:nvGrpSpPr>
          <p:cNvPr id="64" name="object 64"/>
          <p:cNvGrpSpPr/>
          <p:nvPr/>
        </p:nvGrpSpPr>
        <p:grpSpPr>
          <a:xfrm>
            <a:off x="1274830" y="3429000"/>
            <a:ext cx="8882379" cy="2484967"/>
            <a:chOff x="2420111" y="2784538"/>
            <a:chExt cx="6661784" cy="1863725"/>
          </a:xfrm>
        </p:grpSpPr>
        <p:sp>
          <p:nvSpPr>
            <p:cNvPr id="65" name="object 65"/>
            <p:cNvSpPr/>
            <p:nvPr/>
          </p:nvSpPr>
          <p:spPr>
            <a:xfrm>
              <a:off x="6140958" y="2881122"/>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66" name="object 66"/>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7" name="object 67"/>
            <p:cNvSpPr/>
            <p:nvPr/>
          </p:nvSpPr>
          <p:spPr>
            <a:xfrm>
              <a:off x="2439161" y="4077462"/>
              <a:ext cx="6623684" cy="551815"/>
            </a:xfrm>
            <a:custGeom>
              <a:avLst/>
              <a:gdLst/>
              <a:ahLst/>
              <a:cxnLst/>
              <a:rect l="l" t="t" r="r" b="b"/>
              <a:pathLst>
                <a:path w="6623684" h="551814">
                  <a:moveTo>
                    <a:pt x="0" y="0"/>
                  </a:moveTo>
                  <a:lnTo>
                    <a:pt x="6623304" y="0"/>
                  </a:lnTo>
                  <a:lnTo>
                    <a:pt x="6623304" y="551688"/>
                  </a:lnTo>
                  <a:lnTo>
                    <a:pt x="0" y="551688"/>
                  </a:lnTo>
                  <a:lnTo>
                    <a:pt x="0" y="0"/>
                  </a:lnTo>
                  <a:close/>
                </a:path>
              </a:pathLst>
            </a:custGeom>
            <a:ln w="38099">
              <a:solidFill>
                <a:srgbClr val="000000"/>
              </a:solidFill>
            </a:ln>
          </p:spPr>
          <p:txBody>
            <a:bodyPr wrap="square" lIns="0" tIns="0" rIns="0" bIns="0" rtlCol="0"/>
            <a:lstStyle/>
            <a:p>
              <a:endParaRPr sz="2400"/>
            </a:p>
          </p:txBody>
        </p:sp>
        <p:sp>
          <p:nvSpPr>
            <p:cNvPr id="68" name="object 68"/>
            <p:cNvSpPr/>
            <p:nvPr/>
          </p:nvSpPr>
          <p:spPr>
            <a:xfrm>
              <a:off x="5868161"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69" name="object 69"/>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0" name="object 70"/>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1" name="object 71"/>
          <p:cNvSpPr txBox="1"/>
          <p:nvPr/>
        </p:nvSpPr>
        <p:spPr>
          <a:xfrm>
            <a:off x="7476090" y="346352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2" name="object 72"/>
          <p:cNvSpPr txBox="1"/>
          <p:nvPr/>
        </p:nvSpPr>
        <p:spPr>
          <a:xfrm>
            <a:off x="7498637" y="374744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73" name="object 73"/>
          <p:cNvGrpSpPr/>
          <p:nvPr/>
        </p:nvGrpSpPr>
        <p:grpSpPr>
          <a:xfrm>
            <a:off x="4349501" y="3665469"/>
            <a:ext cx="3526367" cy="1483360"/>
            <a:chOff x="4726114" y="2961890"/>
            <a:chExt cx="2644775" cy="1112520"/>
          </a:xfrm>
        </p:grpSpPr>
        <p:sp>
          <p:nvSpPr>
            <p:cNvPr id="74" name="object 74"/>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75" name="object 75"/>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76" name="object 76"/>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77" name="object 77"/>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78" name="object 78"/>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9" name="object 79"/>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80" name="object 80"/>
            <p:cNvSpPr/>
            <p:nvPr/>
          </p:nvSpPr>
          <p:spPr>
            <a:xfrm>
              <a:off x="7109195" y="3213353"/>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81" name="object 81"/>
            <p:cNvSpPr/>
            <p:nvPr/>
          </p:nvSpPr>
          <p:spPr>
            <a:xfrm>
              <a:off x="4740402" y="3230117"/>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000000"/>
              </a:solidFill>
            </a:ln>
          </p:spPr>
          <p:txBody>
            <a:bodyPr wrap="square" lIns="0" tIns="0" rIns="0" bIns="0" rtlCol="0"/>
            <a:lstStyle/>
            <a:p>
              <a:endParaRPr sz="2400"/>
            </a:p>
          </p:txBody>
        </p:sp>
      </p:grpSp>
      <p:sp>
        <p:nvSpPr>
          <p:cNvPr id="82" name="object 82"/>
          <p:cNvSpPr txBox="1"/>
          <p:nvPr/>
        </p:nvSpPr>
        <p:spPr>
          <a:xfrm>
            <a:off x="4510700" y="4239479"/>
            <a:ext cx="1325033" cy="472908"/>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Imm.</a:t>
            </a:r>
            <a:endParaRPr sz="1467">
              <a:latin typeface="Calibri"/>
              <a:cs typeface="Calibri"/>
            </a:endParaRPr>
          </a:p>
          <a:p>
            <a:pPr marL="16933">
              <a:spcBef>
                <a:spcPts val="40"/>
              </a:spcBef>
              <a:tabLst>
                <a:tab pos="574026" algn="l"/>
              </a:tabLst>
            </a:pPr>
            <a:r>
              <a:rPr sz="1467" b="1" spc="20" dirty="0">
                <a:latin typeface="Calibri"/>
                <a:cs typeface="Calibri"/>
              </a:rPr>
              <a:t>G</a:t>
            </a:r>
            <a:r>
              <a:rPr sz="1467" b="1" spc="7" dirty="0">
                <a:latin typeface="Calibri"/>
                <a:cs typeface="Calibri"/>
              </a:rPr>
              <a:t>e</a:t>
            </a:r>
            <a:r>
              <a:rPr sz="1467" b="1" spc="20" dirty="0">
                <a:latin typeface="Calibri"/>
                <a:cs typeface="Calibri"/>
              </a:rPr>
              <a:t>n</a:t>
            </a:r>
            <a:r>
              <a:rPr sz="1467" b="1" dirty="0">
                <a:latin typeface="Calibri"/>
                <a:cs typeface="Calibri"/>
              </a:rPr>
              <a:t>	</a:t>
            </a: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83" name="object 83"/>
          <p:cNvSpPr txBox="1"/>
          <p:nvPr/>
        </p:nvSpPr>
        <p:spPr>
          <a:xfrm>
            <a:off x="3311536" y="4124376"/>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84" name="object 84"/>
          <p:cNvSpPr txBox="1"/>
          <p:nvPr/>
        </p:nvSpPr>
        <p:spPr>
          <a:xfrm>
            <a:off x="3311535" y="4327607"/>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85" name="object 85"/>
          <p:cNvGrpSpPr/>
          <p:nvPr/>
        </p:nvGrpSpPr>
        <p:grpSpPr>
          <a:xfrm>
            <a:off x="3841500" y="4443470"/>
            <a:ext cx="3474720" cy="677333"/>
            <a:chOff x="4345114" y="3545391"/>
            <a:chExt cx="2606040" cy="508000"/>
          </a:xfrm>
        </p:grpSpPr>
        <p:sp>
          <p:nvSpPr>
            <p:cNvPr id="86" name="object 86"/>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87" name="object 87"/>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88" name="object 88"/>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89" name="object 89"/>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90" name="object 90"/>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91" name="object 91"/>
          <p:cNvSpPr txBox="1"/>
          <p:nvPr/>
        </p:nvSpPr>
        <p:spPr>
          <a:xfrm>
            <a:off x="8723810" y="2849696"/>
            <a:ext cx="723053" cy="604247"/>
          </a:xfrm>
          <a:prstGeom prst="rect">
            <a:avLst/>
          </a:prstGeom>
        </p:spPr>
        <p:txBody>
          <a:bodyPr vert="horz" wrap="square" lIns="0" tIns="16933" rIns="0" bIns="0" rtlCol="0">
            <a:spAutoFit/>
          </a:bodyPr>
          <a:lstStyle/>
          <a:p>
            <a:pPr marR="6773" indent="279393">
              <a:lnSpc>
                <a:spcPct val="151200"/>
              </a:lnSpc>
              <a:spcBef>
                <a:spcPts val="133"/>
              </a:spcBef>
            </a:pPr>
            <a:r>
              <a:rPr sz="1333" b="1" spc="-13" dirty="0">
                <a:latin typeface="Calibri"/>
                <a:cs typeface="Calibri"/>
              </a:rPr>
              <a:t>D</a:t>
            </a:r>
            <a:r>
              <a:rPr sz="1333" b="1" spc="-7" dirty="0">
                <a:latin typeface="Calibri"/>
                <a:cs typeface="Calibri"/>
              </a:rPr>
              <a:t>ataB  </a:t>
            </a:r>
            <a:r>
              <a:rPr sz="1333" b="1" dirty="0">
                <a:latin typeface="Calibri"/>
                <a:cs typeface="Calibri"/>
              </a:rPr>
              <a:t>addr</a:t>
            </a:r>
            <a:endParaRPr sz="1333">
              <a:latin typeface="Calibri"/>
              <a:cs typeface="Calibri"/>
            </a:endParaRPr>
          </a:p>
        </p:txBody>
      </p:sp>
      <p:grpSp>
        <p:nvGrpSpPr>
          <p:cNvPr id="92" name="object 92"/>
          <p:cNvGrpSpPr/>
          <p:nvPr/>
        </p:nvGrpSpPr>
        <p:grpSpPr>
          <a:xfrm>
            <a:off x="8870957" y="2110231"/>
            <a:ext cx="1226820" cy="3037840"/>
            <a:chOff x="8117206" y="1795462"/>
            <a:chExt cx="920115" cy="2278380"/>
          </a:xfrm>
        </p:grpSpPr>
        <p:sp>
          <p:nvSpPr>
            <p:cNvPr id="93" name="object 93"/>
            <p:cNvSpPr/>
            <p:nvPr/>
          </p:nvSpPr>
          <p:spPr>
            <a:xfrm>
              <a:off x="8943593" y="2227326"/>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94" name="object 94"/>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95" name="object 95"/>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sp>
          <p:nvSpPr>
            <p:cNvPr id="96" name="object 96"/>
            <p:cNvSpPr/>
            <p:nvPr/>
          </p:nvSpPr>
          <p:spPr>
            <a:xfrm>
              <a:off x="8762236" y="1809750"/>
              <a:ext cx="181610" cy="779145"/>
            </a:xfrm>
            <a:custGeom>
              <a:avLst/>
              <a:gdLst/>
              <a:ahLst/>
              <a:cxnLst/>
              <a:rect l="l" t="t" r="r" b="b"/>
              <a:pathLst>
                <a:path w="181609" h="779144">
                  <a:moveTo>
                    <a:pt x="0" y="0"/>
                  </a:moveTo>
                  <a:lnTo>
                    <a:pt x="181356" y="113728"/>
                  </a:lnTo>
                  <a:lnTo>
                    <a:pt x="181356" y="665035"/>
                  </a:lnTo>
                  <a:lnTo>
                    <a:pt x="0" y="778764"/>
                  </a:lnTo>
                  <a:lnTo>
                    <a:pt x="0" y="0"/>
                  </a:lnTo>
                  <a:close/>
                </a:path>
              </a:pathLst>
            </a:custGeom>
            <a:ln w="28575">
              <a:solidFill>
                <a:srgbClr val="000000"/>
              </a:solidFill>
            </a:ln>
          </p:spPr>
          <p:txBody>
            <a:bodyPr wrap="square" lIns="0" tIns="0" rIns="0" bIns="0" rtlCol="0"/>
            <a:lstStyle/>
            <a:p>
              <a:endParaRPr sz="2400"/>
            </a:p>
          </p:txBody>
        </p:sp>
      </p:grpSp>
      <p:sp>
        <p:nvSpPr>
          <p:cNvPr id="97" name="object 97"/>
          <p:cNvSpPr txBox="1"/>
          <p:nvPr/>
        </p:nvSpPr>
        <p:spPr>
          <a:xfrm>
            <a:off x="9755536" y="285502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98" name="object 98"/>
          <p:cNvSpPr txBox="1"/>
          <p:nvPr/>
        </p:nvSpPr>
        <p:spPr>
          <a:xfrm>
            <a:off x="9755536" y="25595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99" name="object 99"/>
          <p:cNvGrpSpPr/>
          <p:nvPr/>
        </p:nvGrpSpPr>
        <p:grpSpPr>
          <a:xfrm>
            <a:off x="8435853" y="1197863"/>
            <a:ext cx="1297940" cy="2208952"/>
            <a:chOff x="7790878" y="1111186"/>
            <a:chExt cx="973455" cy="1656714"/>
          </a:xfrm>
        </p:grpSpPr>
        <p:sp>
          <p:nvSpPr>
            <p:cNvPr id="100" name="object 100"/>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01" name="object 101"/>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02" name="object 102"/>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03" name="object 103"/>
            <p:cNvSpPr/>
            <p:nvPr/>
          </p:nvSpPr>
          <p:spPr>
            <a:xfrm>
              <a:off x="7818882" y="2196846"/>
              <a:ext cx="861694" cy="3175"/>
            </a:xfrm>
            <a:custGeom>
              <a:avLst/>
              <a:gdLst/>
              <a:ahLst/>
              <a:cxnLst/>
              <a:rect l="l" t="t" r="r" b="b"/>
              <a:pathLst>
                <a:path w="861695" h="3175">
                  <a:moveTo>
                    <a:pt x="0" y="0"/>
                  </a:moveTo>
                  <a:lnTo>
                    <a:pt x="861250" y="2819"/>
                  </a:lnTo>
                </a:path>
              </a:pathLst>
            </a:custGeom>
            <a:ln w="28575">
              <a:solidFill>
                <a:srgbClr val="000000"/>
              </a:solidFill>
            </a:ln>
          </p:spPr>
          <p:txBody>
            <a:bodyPr wrap="square" lIns="0" tIns="0" rIns="0" bIns="0" rtlCol="0"/>
            <a:lstStyle/>
            <a:p>
              <a:endParaRPr sz="2400"/>
            </a:p>
          </p:txBody>
        </p:sp>
        <p:sp>
          <p:nvSpPr>
            <p:cNvPr id="104" name="object 104"/>
            <p:cNvSpPr/>
            <p:nvPr/>
          </p:nvSpPr>
          <p:spPr>
            <a:xfrm>
              <a:off x="8665708" y="2156747"/>
              <a:ext cx="86360" cy="85725"/>
            </a:xfrm>
            <a:custGeom>
              <a:avLst/>
              <a:gdLst/>
              <a:ahLst/>
              <a:cxnLst/>
              <a:rect l="l" t="t" r="r" b="b"/>
              <a:pathLst>
                <a:path w="86359" h="85725">
                  <a:moveTo>
                    <a:pt x="279" y="0"/>
                  </a:moveTo>
                  <a:lnTo>
                    <a:pt x="0" y="85725"/>
                  </a:lnTo>
                  <a:lnTo>
                    <a:pt x="85864" y="43141"/>
                  </a:lnTo>
                  <a:lnTo>
                    <a:pt x="279" y="0"/>
                  </a:lnTo>
                  <a:close/>
                </a:path>
              </a:pathLst>
            </a:custGeom>
            <a:solidFill>
              <a:srgbClr val="000000"/>
            </a:solidFill>
          </p:spPr>
          <p:txBody>
            <a:bodyPr wrap="square" lIns="0" tIns="0" rIns="0" bIns="0" rtlCol="0"/>
            <a:lstStyle/>
            <a:p>
              <a:endParaRPr sz="2400"/>
            </a:p>
          </p:txBody>
        </p:sp>
      </p:grpSp>
      <p:sp>
        <p:nvSpPr>
          <p:cNvPr id="105" name="object 105"/>
          <p:cNvSpPr txBox="1"/>
          <p:nvPr/>
        </p:nvSpPr>
        <p:spPr>
          <a:xfrm>
            <a:off x="9365521" y="4166549"/>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06" name="object 106"/>
          <p:cNvGrpSpPr/>
          <p:nvPr/>
        </p:nvGrpSpPr>
        <p:grpSpPr>
          <a:xfrm>
            <a:off x="7444236" y="2719832"/>
            <a:ext cx="2472267" cy="2429085"/>
            <a:chOff x="7047166" y="2252662"/>
            <a:chExt cx="1854200" cy="1821814"/>
          </a:xfrm>
        </p:grpSpPr>
        <p:sp>
          <p:nvSpPr>
            <p:cNvPr id="107" name="object 107"/>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08" name="object 108"/>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09" name="object 109"/>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10" name="object 110"/>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11" name="object 111"/>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12" name="object 112"/>
          <p:cNvSpPr txBox="1"/>
          <p:nvPr/>
        </p:nvSpPr>
        <p:spPr>
          <a:xfrm>
            <a:off x="7484942" y="305822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3" name="object 113"/>
          <p:cNvSpPr txBox="1"/>
          <p:nvPr/>
        </p:nvSpPr>
        <p:spPr>
          <a:xfrm>
            <a:off x="7484942" y="27627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4" name="object 114"/>
          <p:cNvGrpSpPr/>
          <p:nvPr/>
        </p:nvGrpSpPr>
        <p:grpSpPr>
          <a:xfrm>
            <a:off x="6513581" y="2815336"/>
            <a:ext cx="1362287" cy="962660"/>
            <a:chOff x="6349174" y="2324290"/>
            <a:chExt cx="1021715" cy="721995"/>
          </a:xfrm>
        </p:grpSpPr>
        <p:sp>
          <p:nvSpPr>
            <p:cNvPr id="115" name="object 115"/>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16" name="object 116"/>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17" name="object 117"/>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18" name="object 118"/>
          <p:cNvSpPr txBox="1"/>
          <p:nvPr/>
        </p:nvSpPr>
        <p:spPr>
          <a:xfrm>
            <a:off x="6551648" y="3072878"/>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19" name="object 119"/>
          <p:cNvGrpSpPr/>
          <p:nvPr/>
        </p:nvGrpSpPr>
        <p:grpSpPr>
          <a:xfrm>
            <a:off x="1856237" y="1882734"/>
            <a:ext cx="6783493" cy="3275753"/>
            <a:chOff x="2856166" y="1624838"/>
            <a:chExt cx="5087620" cy="2456815"/>
          </a:xfrm>
        </p:grpSpPr>
        <p:sp>
          <p:nvSpPr>
            <p:cNvPr id="120" name="object 120"/>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21" name="object 121"/>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22" name="object 122"/>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23" name="object 123"/>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24" name="object 124"/>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5" name="object 125"/>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26" name="object 126"/>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7" name="object 127"/>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28" name="object 128"/>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29" name="object 129"/>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0" name="object 130"/>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1" name="object 131"/>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33" name="object 133"/>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4" name="object 134"/>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6" name="object 136"/>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7" name="object 137"/>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38" name="object 138"/>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39" name="object 139"/>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40" name="object 140"/>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41" name="object 141"/>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42" name="object 142"/>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43" name="object 143"/>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44" name="object 144"/>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45" name="object 145"/>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46" name="object 146"/>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47" name="object 147"/>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48" name="object 148"/>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49" name="object 149"/>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50" name="object 150"/>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51" name="object 151"/>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52" name="object 152"/>
          <p:cNvSpPr txBox="1"/>
          <p:nvPr/>
        </p:nvSpPr>
        <p:spPr>
          <a:xfrm>
            <a:off x="9467352" y="3145741"/>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53" name="object 153"/>
          <p:cNvSpPr txBox="1"/>
          <p:nvPr/>
        </p:nvSpPr>
        <p:spPr>
          <a:xfrm>
            <a:off x="1892401" y="265876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54" name="object 154"/>
          <p:cNvSpPr txBox="1"/>
          <p:nvPr/>
        </p:nvSpPr>
        <p:spPr>
          <a:xfrm>
            <a:off x="1881721" y="2920875"/>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55" name="object 155"/>
          <p:cNvGrpSpPr/>
          <p:nvPr/>
        </p:nvGrpSpPr>
        <p:grpSpPr>
          <a:xfrm>
            <a:off x="1397005" y="1193800"/>
            <a:ext cx="8379460" cy="3941233"/>
            <a:chOff x="2511742" y="1108138"/>
            <a:chExt cx="6284595" cy="2955925"/>
          </a:xfrm>
        </p:grpSpPr>
        <p:sp>
          <p:nvSpPr>
            <p:cNvPr id="156" name="object 156"/>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57" name="object 157"/>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58" name="object 158"/>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59" name="object 159"/>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60" name="object 160"/>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1" name="object 161"/>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62" name="object 162"/>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3" name="object 163"/>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64" name="object 164"/>
            <p:cNvSpPr/>
            <p:nvPr/>
          </p:nvSpPr>
          <p:spPr>
            <a:xfrm>
              <a:off x="4264913" y="1197101"/>
              <a:ext cx="4305300" cy="5080"/>
            </a:xfrm>
            <a:custGeom>
              <a:avLst/>
              <a:gdLst/>
              <a:ahLst/>
              <a:cxnLst/>
              <a:rect l="l" t="t" r="r" b="b"/>
              <a:pathLst>
                <a:path w="4305300" h="5080">
                  <a:moveTo>
                    <a:pt x="4305300" y="0"/>
                  </a:moveTo>
                  <a:lnTo>
                    <a:pt x="0" y="4572"/>
                  </a:lnTo>
                </a:path>
              </a:pathLst>
            </a:custGeom>
            <a:ln w="28575">
              <a:solidFill>
                <a:srgbClr val="000000"/>
              </a:solidFill>
            </a:ln>
          </p:spPr>
          <p:txBody>
            <a:bodyPr wrap="square" lIns="0" tIns="0" rIns="0" bIns="0" rtlCol="0"/>
            <a:lstStyle/>
            <a:p>
              <a:endParaRPr sz="2400"/>
            </a:p>
          </p:txBody>
        </p:sp>
        <p:sp>
          <p:nvSpPr>
            <p:cNvPr id="165" name="object 165"/>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66" name="object 166"/>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67" name="object 167"/>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68" name="object 168"/>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69" name="object 169"/>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sp>
          <p:nvSpPr>
            <p:cNvPr id="170" name="object 170"/>
            <p:cNvSpPr/>
            <p:nvPr/>
          </p:nvSpPr>
          <p:spPr>
            <a:xfrm>
              <a:off x="8580882" y="1966201"/>
              <a:ext cx="143510" cy="5715"/>
            </a:xfrm>
            <a:custGeom>
              <a:avLst/>
              <a:gdLst/>
              <a:ahLst/>
              <a:cxnLst/>
              <a:rect l="l" t="t" r="r" b="b"/>
              <a:pathLst>
                <a:path w="143509" h="5714">
                  <a:moveTo>
                    <a:pt x="-14287" y="2546"/>
                  </a:moveTo>
                  <a:lnTo>
                    <a:pt x="157784" y="2546"/>
                  </a:lnTo>
                </a:path>
              </a:pathLst>
            </a:custGeom>
            <a:ln w="33667">
              <a:solidFill>
                <a:srgbClr val="000000"/>
              </a:solidFill>
            </a:ln>
          </p:spPr>
          <p:txBody>
            <a:bodyPr wrap="square" lIns="0" tIns="0" rIns="0" bIns="0" rtlCol="0"/>
            <a:lstStyle/>
            <a:p>
              <a:endParaRPr sz="2400"/>
            </a:p>
          </p:txBody>
        </p:sp>
        <p:sp>
          <p:nvSpPr>
            <p:cNvPr id="171" name="object 171"/>
            <p:cNvSpPr/>
            <p:nvPr/>
          </p:nvSpPr>
          <p:spPr>
            <a:xfrm>
              <a:off x="8708566" y="1923877"/>
              <a:ext cx="87630" cy="85725"/>
            </a:xfrm>
            <a:custGeom>
              <a:avLst/>
              <a:gdLst/>
              <a:ahLst/>
              <a:cxnLst/>
              <a:rect l="l" t="t" r="r" b="b"/>
              <a:pathLst>
                <a:path w="87629" h="85725">
                  <a:moveTo>
                    <a:pt x="0" y="0"/>
                  </a:moveTo>
                  <a:lnTo>
                    <a:pt x="3048" y="85674"/>
                  </a:lnTo>
                  <a:lnTo>
                    <a:pt x="87198" y="39801"/>
                  </a:lnTo>
                  <a:lnTo>
                    <a:pt x="0" y="0"/>
                  </a:lnTo>
                  <a:close/>
                </a:path>
              </a:pathLst>
            </a:custGeom>
            <a:solidFill>
              <a:srgbClr val="000000"/>
            </a:solidFill>
          </p:spPr>
          <p:txBody>
            <a:bodyPr wrap="square" lIns="0" tIns="0" rIns="0" bIns="0" rtlCol="0"/>
            <a:lstStyle/>
            <a:p>
              <a:endParaRPr sz="2400"/>
            </a:p>
          </p:txBody>
        </p:sp>
        <p:sp>
          <p:nvSpPr>
            <p:cNvPr id="172" name="object 172"/>
            <p:cNvSpPr/>
            <p:nvPr/>
          </p:nvSpPr>
          <p:spPr>
            <a:xfrm>
              <a:off x="8568689" y="1210817"/>
              <a:ext cx="1905" cy="749935"/>
            </a:xfrm>
            <a:custGeom>
              <a:avLst/>
              <a:gdLst/>
              <a:ahLst/>
              <a:cxnLst/>
              <a:rect l="l" t="t" r="r" b="b"/>
              <a:pathLst>
                <a:path w="1904" h="749935">
                  <a:moveTo>
                    <a:pt x="0" y="0"/>
                  </a:moveTo>
                  <a:lnTo>
                    <a:pt x="1524" y="749808"/>
                  </a:lnTo>
                </a:path>
              </a:pathLst>
            </a:custGeom>
            <a:ln w="28575">
              <a:solidFill>
                <a:srgbClr val="000000"/>
              </a:solidFill>
            </a:ln>
          </p:spPr>
          <p:txBody>
            <a:bodyPr wrap="square" lIns="0" tIns="0" rIns="0" bIns="0" rtlCol="0"/>
            <a:lstStyle/>
            <a:p>
              <a:endParaRPr sz="2400"/>
            </a:p>
          </p:txBody>
        </p:sp>
      </p:grpSp>
      <p:sp>
        <p:nvSpPr>
          <p:cNvPr id="173" name="object 173"/>
          <p:cNvSpPr txBox="1"/>
          <p:nvPr/>
        </p:nvSpPr>
        <p:spPr>
          <a:xfrm>
            <a:off x="2539490" y="2965848"/>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74" name="object 174"/>
          <p:cNvSpPr txBox="1"/>
          <p:nvPr/>
        </p:nvSpPr>
        <p:spPr>
          <a:xfrm>
            <a:off x="9741874" y="220378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2</a:t>
            </a:r>
            <a:endParaRPr sz="1133">
              <a:latin typeface="Calibri"/>
              <a:cs typeface="Calibri"/>
            </a:endParaRPr>
          </a:p>
        </p:txBody>
      </p:sp>
      <p:grpSp>
        <p:nvGrpSpPr>
          <p:cNvPr id="175" name="object 175"/>
          <p:cNvGrpSpPr/>
          <p:nvPr/>
        </p:nvGrpSpPr>
        <p:grpSpPr>
          <a:xfrm>
            <a:off x="1413008" y="1134618"/>
            <a:ext cx="8827345" cy="4082627"/>
            <a:chOff x="2523744" y="1063752"/>
            <a:chExt cx="6620509" cy="3061970"/>
          </a:xfrm>
        </p:grpSpPr>
        <p:sp>
          <p:nvSpPr>
            <p:cNvPr id="176" name="object 176"/>
            <p:cNvSpPr/>
            <p:nvPr/>
          </p:nvSpPr>
          <p:spPr>
            <a:xfrm>
              <a:off x="2679953" y="1203197"/>
              <a:ext cx="1571625" cy="3175"/>
            </a:xfrm>
            <a:custGeom>
              <a:avLst/>
              <a:gdLst/>
              <a:ahLst/>
              <a:cxnLst/>
              <a:rect l="l" t="t" r="r" b="b"/>
              <a:pathLst>
                <a:path w="1571625" h="3175">
                  <a:moveTo>
                    <a:pt x="1571244" y="3048"/>
                  </a:moveTo>
                  <a:lnTo>
                    <a:pt x="0" y="0"/>
                  </a:lnTo>
                </a:path>
              </a:pathLst>
            </a:custGeom>
            <a:ln w="28575">
              <a:solidFill>
                <a:srgbClr val="000000"/>
              </a:solidFill>
            </a:ln>
          </p:spPr>
          <p:txBody>
            <a:bodyPr wrap="square" lIns="0" tIns="0" rIns="0" bIns="0" rtlCol="0"/>
            <a:lstStyle/>
            <a:p>
              <a:endParaRPr sz="2400"/>
            </a:p>
          </p:txBody>
        </p:sp>
        <p:pic>
          <p:nvPicPr>
            <p:cNvPr id="177" name="object 177"/>
            <p:cNvPicPr/>
            <p:nvPr/>
          </p:nvPicPr>
          <p:blipFill>
            <a:blip r:embed="rId2" cstate="print"/>
            <a:stretch>
              <a:fillRect/>
            </a:stretch>
          </p:blipFill>
          <p:spPr>
            <a:xfrm>
              <a:off x="2523744" y="1063752"/>
              <a:ext cx="1885187" cy="1469135"/>
            </a:xfrm>
            <a:prstGeom prst="rect">
              <a:avLst/>
            </a:prstGeom>
          </p:spPr>
        </p:pic>
        <p:pic>
          <p:nvPicPr>
            <p:cNvPr id="178" name="object 178"/>
            <p:cNvPicPr/>
            <p:nvPr/>
          </p:nvPicPr>
          <p:blipFill>
            <a:blip r:embed="rId3" cstate="print"/>
            <a:stretch>
              <a:fillRect/>
            </a:stretch>
          </p:blipFill>
          <p:spPr>
            <a:xfrm>
              <a:off x="3285744" y="2339339"/>
              <a:ext cx="352043" cy="210311"/>
            </a:xfrm>
            <a:prstGeom prst="rect">
              <a:avLst/>
            </a:prstGeom>
          </p:spPr>
        </p:pic>
        <p:pic>
          <p:nvPicPr>
            <p:cNvPr id="179" name="object 179"/>
            <p:cNvPicPr/>
            <p:nvPr/>
          </p:nvPicPr>
          <p:blipFill>
            <a:blip r:embed="rId4" cstate="print"/>
            <a:stretch>
              <a:fillRect/>
            </a:stretch>
          </p:blipFill>
          <p:spPr>
            <a:xfrm>
              <a:off x="4267200" y="2238756"/>
              <a:ext cx="1066799" cy="210311"/>
            </a:xfrm>
            <a:prstGeom prst="rect">
              <a:avLst/>
            </a:prstGeom>
          </p:spPr>
        </p:pic>
        <p:pic>
          <p:nvPicPr>
            <p:cNvPr id="180" name="object 180"/>
            <p:cNvPicPr/>
            <p:nvPr/>
          </p:nvPicPr>
          <p:blipFill>
            <a:blip r:embed="rId5" cstate="print"/>
            <a:stretch>
              <a:fillRect/>
            </a:stretch>
          </p:blipFill>
          <p:spPr>
            <a:xfrm>
              <a:off x="4241292" y="2266188"/>
              <a:ext cx="210311" cy="1859279"/>
            </a:xfrm>
            <a:prstGeom prst="rect">
              <a:avLst/>
            </a:prstGeom>
          </p:spPr>
        </p:pic>
        <p:pic>
          <p:nvPicPr>
            <p:cNvPr id="181" name="object 181"/>
            <p:cNvPicPr/>
            <p:nvPr/>
          </p:nvPicPr>
          <p:blipFill>
            <a:blip r:embed="rId6" cstate="print"/>
            <a:stretch>
              <a:fillRect/>
            </a:stretch>
          </p:blipFill>
          <p:spPr>
            <a:xfrm>
              <a:off x="4261104" y="3480816"/>
              <a:ext cx="571499" cy="210311"/>
            </a:xfrm>
            <a:prstGeom prst="rect">
              <a:avLst/>
            </a:prstGeom>
          </p:spPr>
        </p:pic>
        <p:pic>
          <p:nvPicPr>
            <p:cNvPr id="182" name="object 182"/>
            <p:cNvPicPr/>
            <p:nvPr/>
          </p:nvPicPr>
          <p:blipFill>
            <a:blip r:embed="rId7" cstate="print"/>
            <a:stretch>
              <a:fillRect/>
            </a:stretch>
          </p:blipFill>
          <p:spPr>
            <a:xfrm>
              <a:off x="5193792" y="3029724"/>
              <a:ext cx="1950719" cy="670547"/>
            </a:xfrm>
            <a:prstGeom prst="rect">
              <a:avLst/>
            </a:prstGeom>
          </p:spPr>
        </p:pic>
        <p:pic>
          <p:nvPicPr>
            <p:cNvPr id="183" name="object 183"/>
            <p:cNvPicPr/>
            <p:nvPr/>
          </p:nvPicPr>
          <p:blipFill>
            <a:blip r:embed="rId8" cstate="print"/>
            <a:stretch>
              <a:fillRect/>
            </a:stretch>
          </p:blipFill>
          <p:spPr>
            <a:xfrm>
              <a:off x="6937248" y="2859023"/>
              <a:ext cx="534923" cy="409955"/>
            </a:xfrm>
            <a:prstGeom prst="rect">
              <a:avLst/>
            </a:prstGeom>
          </p:spPr>
        </p:pic>
        <p:pic>
          <p:nvPicPr>
            <p:cNvPr id="184" name="object 184"/>
            <p:cNvPicPr/>
            <p:nvPr/>
          </p:nvPicPr>
          <p:blipFill>
            <a:blip r:embed="rId9" cstate="print"/>
            <a:stretch>
              <a:fillRect/>
            </a:stretch>
          </p:blipFill>
          <p:spPr>
            <a:xfrm>
              <a:off x="4085844" y="2467355"/>
              <a:ext cx="368807" cy="210311"/>
            </a:xfrm>
            <a:prstGeom prst="rect">
              <a:avLst/>
            </a:prstGeom>
          </p:spPr>
        </p:pic>
        <p:pic>
          <p:nvPicPr>
            <p:cNvPr id="185" name="object 185"/>
            <p:cNvPicPr/>
            <p:nvPr/>
          </p:nvPicPr>
          <p:blipFill>
            <a:blip r:embed="rId10" cstate="print"/>
            <a:stretch>
              <a:fillRect/>
            </a:stretch>
          </p:blipFill>
          <p:spPr>
            <a:xfrm>
              <a:off x="7597139" y="2049780"/>
              <a:ext cx="1252727" cy="861059"/>
            </a:xfrm>
            <a:prstGeom prst="rect">
              <a:avLst/>
            </a:prstGeom>
          </p:spPr>
        </p:pic>
        <p:pic>
          <p:nvPicPr>
            <p:cNvPr id="186" name="object 186"/>
            <p:cNvPicPr/>
            <p:nvPr/>
          </p:nvPicPr>
          <p:blipFill>
            <a:blip r:embed="rId11" cstate="print"/>
            <a:stretch>
              <a:fillRect/>
            </a:stretch>
          </p:blipFill>
          <p:spPr>
            <a:xfrm>
              <a:off x="4466844" y="1161288"/>
              <a:ext cx="4677155" cy="1197863"/>
            </a:xfrm>
            <a:prstGeom prst="rect">
              <a:avLst/>
            </a:prstGeom>
          </p:spPr>
        </p:pic>
        <p:pic>
          <p:nvPicPr>
            <p:cNvPr id="187" name="object 187"/>
            <p:cNvPicPr/>
            <p:nvPr/>
          </p:nvPicPr>
          <p:blipFill>
            <a:blip r:embed="rId12" cstate="print"/>
            <a:stretch>
              <a:fillRect/>
            </a:stretch>
          </p:blipFill>
          <p:spPr>
            <a:xfrm>
              <a:off x="2738628" y="2148839"/>
              <a:ext cx="509015" cy="393191"/>
            </a:xfrm>
            <a:prstGeom prst="rect">
              <a:avLst/>
            </a:prstGeom>
          </p:spPr>
        </p:pic>
      </p:grpSp>
      <p:sp>
        <p:nvSpPr>
          <p:cNvPr id="188" name="object 188"/>
          <p:cNvSpPr txBox="1"/>
          <p:nvPr/>
        </p:nvSpPr>
        <p:spPr>
          <a:xfrm>
            <a:off x="6925034" y="5181179"/>
            <a:ext cx="1618827" cy="234252"/>
          </a:xfrm>
          <a:prstGeom prst="rect">
            <a:avLst/>
          </a:prstGeom>
        </p:spPr>
        <p:txBody>
          <a:bodyPr vert="horz" wrap="square" lIns="0" tIns="18627" rIns="0" bIns="0" rtlCol="0">
            <a:spAutoFit/>
          </a:bodyPr>
          <a:lstStyle/>
          <a:p>
            <a:pPr marL="16933">
              <a:spcBef>
                <a:spcPts val="147"/>
              </a:spcBef>
            </a:pPr>
            <a:r>
              <a:rPr sz="2100" b="1" spc="-9" baseline="2645" dirty="0">
                <a:latin typeface="Calibri"/>
                <a:cs typeface="Calibri"/>
              </a:rPr>
              <a:t>BrLT</a:t>
            </a:r>
            <a:r>
              <a:rPr sz="2100" b="1" spc="160" baseline="2645" dirty="0">
                <a:latin typeface="Calibri"/>
                <a:cs typeface="Calibri"/>
              </a:rPr>
              <a:t> </a:t>
            </a:r>
            <a:r>
              <a:rPr sz="2000" b="1" spc="-9" baseline="16666" dirty="0">
                <a:latin typeface="Calibri"/>
                <a:cs typeface="Calibri"/>
              </a:rPr>
              <a:t>Bsel</a:t>
            </a:r>
            <a:r>
              <a:rPr sz="2000" b="1" spc="279" baseline="16666" dirty="0">
                <a:latin typeface="Calibri"/>
                <a:cs typeface="Calibri"/>
              </a:rPr>
              <a:t> </a:t>
            </a:r>
            <a:r>
              <a:rPr sz="2000" b="1" spc="-9" baseline="16666" dirty="0">
                <a:latin typeface="Calibri"/>
                <a:cs typeface="Calibri"/>
              </a:rPr>
              <a:t>Asel</a:t>
            </a:r>
            <a:r>
              <a:rPr sz="2000" b="1" spc="269" baseline="16666" dirty="0">
                <a:latin typeface="Calibri"/>
                <a:cs typeface="Calibri"/>
              </a:rPr>
              <a:t> </a:t>
            </a:r>
            <a:r>
              <a:rPr sz="1333" b="1" spc="-13" dirty="0">
                <a:latin typeface="Calibri"/>
                <a:cs typeface="Calibri"/>
              </a:rPr>
              <a:t>ALUSel</a:t>
            </a:r>
            <a:endParaRPr sz="1333">
              <a:latin typeface="Calibri"/>
              <a:cs typeface="Calibri"/>
            </a:endParaRPr>
          </a:p>
        </p:txBody>
      </p:sp>
      <p:sp>
        <p:nvSpPr>
          <p:cNvPr id="189" name="object 189"/>
          <p:cNvSpPr txBox="1"/>
          <p:nvPr/>
        </p:nvSpPr>
        <p:spPr>
          <a:xfrm>
            <a:off x="1588528" y="5206168"/>
            <a:ext cx="495300" cy="418128"/>
          </a:xfrm>
          <a:prstGeom prst="rect">
            <a:avLst/>
          </a:prstGeom>
        </p:spPr>
        <p:txBody>
          <a:bodyPr vert="horz" wrap="square" lIns="0" tIns="0" rIns="0" bIns="0" rtlCol="0">
            <a:spAutoFit/>
          </a:bodyPr>
          <a:lstStyle/>
          <a:p>
            <a:pPr marL="16933">
              <a:lnSpc>
                <a:spcPts val="1533"/>
              </a:lnSpc>
            </a:pPr>
            <a:r>
              <a:rPr sz="1467" b="1" spc="-7" dirty="0">
                <a:latin typeface="Calibri"/>
                <a:cs typeface="Calibri"/>
              </a:rPr>
              <a:t>PCSel</a:t>
            </a:r>
            <a:endParaRPr sz="1467">
              <a:latin typeface="Calibri"/>
              <a:cs typeface="Calibri"/>
            </a:endParaRPr>
          </a:p>
          <a:p>
            <a:pPr marL="16933"/>
            <a:r>
              <a:rPr sz="1467" b="1" dirty="0">
                <a:latin typeface="Calibri"/>
                <a:cs typeface="Calibri"/>
              </a:rPr>
              <a:t>=</a:t>
            </a:r>
            <a:r>
              <a:rPr sz="1467" b="1" spc="-7" dirty="0">
                <a:latin typeface="Calibri"/>
                <a:cs typeface="Calibri"/>
              </a:rPr>
              <a:t>p</a:t>
            </a:r>
            <a:r>
              <a:rPr sz="1467" b="1" spc="7" dirty="0">
                <a:latin typeface="Calibri"/>
                <a:cs typeface="Calibri"/>
              </a:rPr>
              <a:t>c</a:t>
            </a:r>
            <a:r>
              <a:rPr sz="1467" b="1" dirty="0">
                <a:latin typeface="Calibri"/>
                <a:cs typeface="Calibri"/>
              </a:rPr>
              <a:t>+4</a:t>
            </a:r>
            <a:endParaRPr sz="1467">
              <a:latin typeface="Calibri"/>
              <a:cs typeface="Calibri"/>
            </a:endParaRPr>
          </a:p>
        </p:txBody>
      </p:sp>
      <p:sp>
        <p:nvSpPr>
          <p:cNvPr id="190" name="object 190"/>
          <p:cNvSpPr txBox="1"/>
          <p:nvPr/>
        </p:nvSpPr>
        <p:spPr>
          <a:xfrm>
            <a:off x="6358546" y="5199787"/>
            <a:ext cx="408093" cy="192360"/>
          </a:xfrm>
          <a:prstGeom prst="rect">
            <a:avLst/>
          </a:prstGeom>
        </p:spPr>
        <p:txBody>
          <a:bodyPr vert="horz" wrap="square" lIns="0" tIns="0" rIns="0" bIns="0" rtlCol="0">
            <a:spAutoFit/>
          </a:bodyPr>
          <a:lstStyle/>
          <a:p>
            <a:pPr marL="16933">
              <a:lnSpc>
                <a:spcPts val="1467"/>
              </a:lnSpc>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191" name="object 191"/>
          <p:cNvSpPr txBox="1"/>
          <p:nvPr/>
        </p:nvSpPr>
        <p:spPr>
          <a:xfrm>
            <a:off x="3470177" y="5236502"/>
            <a:ext cx="708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192" name="object 192"/>
          <p:cNvSpPr txBox="1"/>
          <p:nvPr/>
        </p:nvSpPr>
        <p:spPr>
          <a:xfrm>
            <a:off x="5533015" y="5234746"/>
            <a:ext cx="618912" cy="384657"/>
          </a:xfrm>
          <a:prstGeom prst="rect">
            <a:avLst/>
          </a:prstGeom>
        </p:spPr>
        <p:txBody>
          <a:bodyPr vert="horz" wrap="square" lIns="0" tIns="0" rIns="0" bIns="0" rtlCol="0">
            <a:spAutoFit/>
          </a:bodyPr>
          <a:lstStyle/>
          <a:p>
            <a:pPr algn="ctr">
              <a:lnSpc>
                <a:spcPts val="1393"/>
              </a:lnSpc>
            </a:pPr>
            <a:r>
              <a:rPr sz="1333" b="1" spc="-13" dirty="0">
                <a:latin typeface="Calibri"/>
                <a:cs typeface="Calibri"/>
              </a:rPr>
              <a:t>RegWEn</a:t>
            </a:r>
            <a:endParaRPr sz="1333">
              <a:latin typeface="Calibri"/>
              <a:cs typeface="Calibri"/>
            </a:endParaRPr>
          </a:p>
          <a:p>
            <a:pPr marL="1693" algn="ctr"/>
            <a:r>
              <a:rPr sz="1333" b="1" spc="-13" dirty="0">
                <a:latin typeface="Calibri"/>
                <a:cs typeface="Calibri"/>
              </a:rPr>
              <a:t>=1</a:t>
            </a:r>
            <a:endParaRPr sz="1333">
              <a:latin typeface="Calibri"/>
              <a:cs typeface="Calibri"/>
            </a:endParaRPr>
          </a:p>
        </p:txBody>
      </p:sp>
      <p:sp>
        <p:nvSpPr>
          <p:cNvPr id="193" name="object 193"/>
          <p:cNvSpPr txBox="1"/>
          <p:nvPr/>
        </p:nvSpPr>
        <p:spPr>
          <a:xfrm>
            <a:off x="9602002" y="5232508"/>
            <a:ext cx="488527"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WBSel</a:t>
            </a:r>
            <a:endParaRPr sz="1333">
              <a:latin typeface="Calibri"/>
              <a:cs typeface="Calibri"/>
            </a:endParaRPr>
          </a:p>
          <a:p>
            <a:pPr marL="5927" algn="ctr"/>
            <a:r>
              <a:rPr sz="1333" b="1" spc="-13" dirty="0">
                <a:latin typeface="Calibri"/>
                <a:cs typeface="Calibri"/>
              </a:rPr>
              <a:t>=1</a:t>
            </a:r>
            <a:endParaRPr sz="1333">
              <a:latin typeface="Calibri"/>
              <a:cs typeface="Calibri"/>
            </a:endParaRPr>
          </a:p>
        </p:txBody>
      </p:sp>
      <p:sp>
        <p:nvSpPr>
          <p:cNvPr id="194" name="object 194"/>
          <p:cNvSpPr txBox="1"/>
          <p:nvPr/>
        </p:nvSpPr>
        <p:spPr>
          <a:xfrm>
            <a:off x="4516990" y="5250243"/>
            <a:ext cx="56134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ImmSel</a:t>
            </a:r>
            <a:endParaRPr sz="1333">
              <a:latin typeface="Calibri"/>
              <a:cs typeface="Calibri"/>
            </a:endParaRPr>
          </a:p>
          <a:p>
            <a:pPr marL="2540" algn="ctr"/>
            <a:r>
              <a:rPr sz="1333" b="1" spc="-13" dirty="0">
                <a:latin typeface="Calibri"/>
                <a:cs typeface="Calibri"/>
              </a:rPr>
              <a:t>=U</a:t>
            </a:r>
            <a:endParaRPr sz="1333">
              <a:latin typeface="Calibri"/>
              <a:cs typeface="Calibri"/>
            </a:endParaRPr>
          </a:p>
        </p:txBody>
      </p:sp>
      <p:sp>
        <p:nvSpPr>
          <p:cNvPr id="195" name="object 195"/>
          <p:cNvSpPr txBox="1"/>
          <p:nvPr/>
        </p:nvSpPr>
        <p:spPr>
          <a:xfrm>
            <a:off x="8789562" y="5246792"/>
            <a:ext cx="65532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MemRW</a:t>
            </a:r>
            <a:endParaRPr sz="1333">
              <a:latin typeface="Calibri"/>
              <a:cs typeface="Calibri"/>
            </a:endParaRPr>
          </a:p>
          <a:p>
            <a:pPr algn="ctr">
              <a:lnSpc>
                <a:spcPct val="100000"/>
              </a:lnSpc>
            </a:pPr>
            <a:r>
              <a:rPr sz="1333" b="1" spc="-7" dirty="0">
                <a:latin typeface="Calibri"/>
                <a:cs typeface="Calibri"/>
              </a:rPr>
              <a:t>=Read</a:t>
            </a:r>
            <a:endParaRPr sz="1333">
              <a:latin typeface="Calibri"/>
              <a:cs typeface="Calibri"/>
            </a:endParaRPr>
          </a:p>
        </p:txBody>
      </p:sp>
      <p:sp>
        <p:nvSpPr>
          <p:cNvPr id="196" name="object 196"/>
          <p:cNvSpPr txBox="1"/>
          <p:nvPr/>
        </p:nvSpPr>
        <p:spPr>
          <a:xfrm>
            <a:off x="7349037" y="5390562"/>
            <a:ext cx="20235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=1</a:t>
            </a:r>
            <a:endParaRPr sz="1333">
              <a:latin typeface="Calibri"/>
              <a:cs typeface="Calibri"/>
            </a:endParaRPr>
          </a:p>
        </p:txBody>
      </p:sp>
      <p:sp>
        <p:nvSpPr>
          <p:cNvPr id="197" name="object 197"/>
          <p:cNvSpPr txBox="1"/>
          <p:nvPr/>
        </p:nvSpPr>
        <p:spPr>
          <a:xfrm>
            <a:off x="7731174" y="5384410"/>
            <a:ext cx="200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a:t>
            </a:r>
            <a:endParaRPr sz="1333">
              <a:latin typeface="Calibri"/>
              <a:cs typeface="Calibri"/>
            </a:endParaRPr>
          </a:p>
        </p:txBody>
      </p:sp>
      <p:sp>
        <p:nvSpPr>
          <p:cNvPr id="198" name="object 198"/>
          <p:cNvSpPr txBox="1"/>
          <p:nvPr/>
        </p:nvSpPr>
        <p:spPr>
          <a:xfrm>
            <a:off x="6456000" y="5413114"/>
            <a:ext cx="756920" cy="489022"/>
          </a:xfrm>
          <a:prstGeom prst="rect">
            <a:avLst/>
          </a:prstGeom>
        </p:spPr>
        <p:txBody>
          <a:bodyPr vert="horz" wrap="square" lIns="0" tIns="57573" rIns="0" bIns="0" rtlCol="0">
            <a:spAutoFit/>
          </a:bodyPr>
          <a:lstStyle/>
          <a:p>
            <a:pPr algn="ctr">
              <a:spcBef>
                <a:spcPts val="453"/>
              </a:spcBef>
            </a:pPr>
            <a:r>
              <a:rPr sz="2100" b="1" baseline="26455" dirty="0">
                <a:latin typeface="Calibri"/>
                <a:cs typeface="Calibri"/>
              </a:rPr>
              <a:t>=* </a:t>
            </a:r>
            <a:r>
              <a:rPr sz="1400" b="1" spc="-40" dirty="0">
                <a:latin typeface="Calibri"/>
                <a:cs typeface="Calibri"/>
              </a:rPr>
              <a:t>BrEq</a:t>
            </a:r>
            <a:r>
              <a:rPr sz="2100" b="1" spc="-59" baseline="21164" dirty="0">
                <a:latin typeface="Calibri"/>
                <a:cs typeface="Calibri"/>
              </a:rPr>
              <a:t>=*</a:t>
            </a:r>
            <a:endParaRPr sz="2100" baseline="21164">
              <a:latin typeface="Calibri"/>
              <a:cs typeface="Calibri"/>
            </a:endParaRPr>
          </a:p>
          <a:p>
            <a:pPr marL="75351" algn="ctr"/>
            <a:r>
              <a:rPr sz="1400" b="1" dirty="0">
                <a:latin typeface="Calibri"/>
                <a:cs typeface="Calibri"/>
              </a:rPr>
              <a:t>=*</a:t>
            </a:r>
            <a:endParaRPr sz="1400">
              <a:latin typeface="Calibri"/>
              <a:cs typeface="Calibri"/>
            </a:endParaRPr>
          </a:p>
        </p:txBody>
      </p:sp>
      <p:sp>
        <p:nvSpPr>
          <p:cNvPr id="199" name="object 199"/>
          <p:cNvSpPr txBox="1"/>
          <p:nvPr/>
        </p:nvSpPr>
        <p:spPr>
          <a:xfrm>
            <a:off x="8179428" y="5437606"/>
            <a:ext cx="211667"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=B</a:t>
            </a:r>
            <a:endParaRPr sz="1333">
              <a:latin typeface="Calibri"/>
              <a:cs typeface="Calibri"/>
            </a:endParaRPr>
          </a:p>
        </p:txBody>
      </p:sp>
      <p:sp>
        <p:nvSpPr>
          <p:cNvPr id="200" name="object 200"/>
          <p:cNvSpPr txBox="1"/>
          <p:nvPr/>
        </p:nvSpPr>
        <p:spPr>
          <a:xfrm>
            <a:off x="3648233" y="5631413"/>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202" name="object 202"/>
          <p:cNvSpPr txBox="1"/>
          <p:nvPr/>
        </p:nvSpPr>
        <p:spPr>
          <a:xfrm>
            <a:off x="7148913" y="6594174"/>
            <a:ext cx="934720"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80" dirty="0">
                <a:solidFill>
                  <a:srgbClr val="FFC114"/>
                </a:solidFill>
                <a:latin typeface="Trebuchet MS"/>
                <a:cs typeface="Trebuchet MS"/>
              </a:rPr>
              <a:t> </a:t>
            </a:r>
            <a:r>
              <a:rPr sz="1467" b="1" spc="-133" dirty="0">
                <a:latin typeface="Trebuchet MS"/>
                <a:cs typeface="Trebuchet MS"/>
              </a:rPr>
              <a:t>(71)</a:t>
            </a:r>
            <a:endParaRPr sz="1467">
              <a:latin typeface="Trebuchet MS"/>
              <a:cs typeface="Trebuchet MS"/>
            </a:endParaRPr>
          </a:p>
        </p:txBody>
      </p:sp>
      <p:sp>
        <p:nvSpPr>
          <p:cNvPr id="203" name="Date Placeholder 202">
            <a:extLst>
              <a:ext uri="{FF2B5EF4-FFF2-40B4-BE49-F238E27FC236}">
                <a16:creationId xmlns:a16="http://schemas.microsoft.com/office/drawing/2014/main" id="{75485B9C-DABA-42AB-8F7B-CD519C22ADB1}"/>
              </a:ext>
            </a:extLst>
          </p:cNvPr>
          <p:cNvSpPr>
            <a:spLocks noGrp="1"/>
          </p:cNvSpPr>
          <p:nvPr>
            <p:ph type="dt" sz="half" idx="10"/>
          </p:nvPr>
        </p:nvSpPr>
        <p:spPr/>
        <p:txBody>
          <a:bodyPr/>
          <a:lstStyle/>
          <a:p>
            <a:fld id="{32FAF04E-7898-4A07-9962-6787E2211838}" type="datetime1">
              <a:rPr lang="en-US" smtClean="0"/>
              <a:t>5/11/2024</a:t>
            </a:fld>
            <a:endParaRPr lang="en-US"/>
          </a:p>
        </p:txBody>
      </p:sp>
      <p:sp>
        <p:nvSpPr>
          <p:cNvPr id="204" name="Slide Number Placeholder 203">
            <a:extLst>
              <a:ext uri="{FF2B5EF4-FFF2-40B4-BE49-F238E27FC236}">
                <a16:creationId xmlns:a16="http://schemas.microsoft.com/office/drawing/2014/main" id="{BA63CF31-9912-4EE7-885F-FE1A97418DBE}"/>
              </a:ext>
            </a:extLst>
          </p:cNvPr>
          <p:cNvSpPr>
            <a:spLocks noGrp="1"/>
          </p:cNvSpPr>
          <p:nvPr>
            <p:ph type="sldNum" sz="quarter" idx="12"/>
          </p:nvPr>
        </p:nvSpPr>
        <p:spPr/>
        <p:txBody>
          <a:bodyPr/>
          <a:lstStyle/>
          <a:p>
            <a:fld id="{AB6352F2-FB44-4DA6-821F-C2F4E454E2C0}" type="slidenum">
              <a:rPr lang="en-US" smtClean="0"/>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84396"/>
            <a:ext cx="4216400" cy="695062"/>
          </a:xfrm>
          <a:prstGeom prst="rect">
            <a:avLst/>
          </a:prstGeom>
        </p:spPr>
        <p:txBody>
          <a:bodyPr vert="horz" wrap="square" lIns="0" tIns="17780" rIns="0" bIns="0" rtlCol="0" anchor="ctr">
            <a:spAutoFit/>
          </a:bodyPr>
          <a:lstStyle/>
          <a:p>
            <a:pPr marL="16933">
              <a:lnSpc>
                <a:spcPct val="100000"/>
              </a:lnSpc>
              <a:spcBef>
                <a:spcPts val="140"/>
              </a:spcBef>
            </a:pPr>
            <a:r>
              <a:rPr spc="-500" dirty="0"/>
              <a:t>L</a:t>
            </a:r>
            <a:r>
              <a:rPr spc="-247" dirty="0"/>
              <a:t>i</a:t>
            </a:r>
            <a:r>
              <a:rPr spc="107" dirty="0"/>
              <a:t>g</a:t>
            </a:r>
            <a:r>
              <a:rPr spc="-113" dirty="0"/>
              <a:t>h</a:t>
            </a:r>
            <a:r>
              <a:rPr spc="-333" dirty="0"/>
              <a:t>t</a:t>
            </a:r>
            <a:r>
              <a:rPr spc="-247" dirty="0"/>
              <a:t>i</a:t>
            </a:r>
            <a:r>
              <a:rPr spc="-113" dirty="0"/>
              <a:t>n</a:t>
            </a:r>
            <a:r>
              <a:rPr spc="207" dirty="0"/>
              <a:t>g</a:t>
            </a:r>
            <a:r>
              <a:rPr spc="-520" dirty="0"/>
              <a:t> </a:t>
            </a:r>
            <a:r>
              <a:rPr spc="-53" dirty="0"/>
              <a:t>U</a:t>
            </a:r>
            <a:r>
              <a:rPr spc="-33" dirty="0"/>
              <a:t>p</a:t>
            </a:r>
            <a:r>
              <a:rPr spc="-473" dirty="0"/>
              <a:t> </a:t>
            </a:r>
            <a:r>
              <a:rPr b="1" spc="-120" dirty="0">
                <a:latin typeface="Courier New"/>
                <a:cs typeface="Courier New"/>
              </a:rPr>
              <a:t>AUIPC</a:t>
            </a:r>
          </a:p>
        </p:txBody>
      </p:sp>
      <p:grpSp>
        <p:nvGrpSpPr>
          <p:cNvPr id="3" name="object 3"/>
          <p:cNvGrpSpPr/>
          <p:nvPr/>
        </p:nvGrpSpPr>
        <p:grpSpPr>
          <a:xfrm>
            <a:off x="2816164" y="1266310"/>
            <a:ext cx="5327227" cy="3714327"/>
            <a:chOff x="3656838" y="1289303"/>
            <a:chExt cx="3995420" cy="2785745"/>
          </a:xfrm>
        </p:grpSpPr>
        <p:sp>
          <p:nvSpPr>
            <p:cNvPr id="4" name="object 4"/>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567259" y="1213724"/>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0" name="object 10"/>
          <p:cNvSpPr txBox="1"/>
          <p:nvPr/>
        </p:nvSpPr>
        <p:spPr>
          <a:xfrm>
            <a:off x="2045345" y="3268732"/>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256602" y="2457062"/>
            <a:ext cx="1245447" cy="1371600"/>
            <a:chOff x="3237166" y="2182367"/>
            <a:chExt cx="934085" cy="1028700"/>
          </a:xfrm>
        </p:grpSpPr>
        <p:sp>
          <p:nvSpPr>
            <p:cNvPr id="12" name="object 12"/>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2927795" y="2613125"/>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7" name="object 17"/>
          <p:cNvSpPr txBox="1"/>
          <p:nvPr/>
        </p:nvSpPr>
        <p:spPr>
          <a:xfrm>
            <a:off x="3065925" y="2823777"/>
            <a:ext cx="2921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18" name="object 18"/>
          <p:cNvSpPr txBox="1"/>
          <p:nvPr/>
        </p:nvSpPr>
        <p:spPr>
          <a:xfrm>
            <a:off x="2814681" y="3454947"/>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9" name="object 19"/>
          <p:cNvSpPr/>
          <p:nvPr/>
        </p:nvSpPr>
        <p:spPr>
          <a:xfrm>
            <a:off x="8507795" y="2697854"/>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0" name="object 20"/>
          <p:cNvSpPr txBox="1"/>
          <p:nvPr/>
        </p:nvSpPr>
        <p:spPr>
          <a:xfrm>
            <a:off x="8664934" y="3602127"/>
            <a:ext cx="563879" cy="247141"/>
          </a:xfrm>
          <a:prstGeom prst="rect">
            <a:avLst/>
          </a:prstGeom>
        </p:spPr>
        <p:txBody>
          <a:bodyPr vert="horz" wrap="square" lIns="0" tIns="21167" rIns="0" bIns="0" rtlCol="0">
            <a:spAutoFit/>
          </a:bodyPr>
          <a:lstStyle/>
          <a:p>
            <a:pPr>
              <a:spcBef>
                <a:spcPts val="167"/>
              </a:spcBef>
            </a:pPr>
            <a:r>
              <a:rPr sz="1467" b="1" spc="20" dirty="0">
                <a:latin typeface="Calibri"/>
                <a:cs typeface="Calibri"/>
              </a:rPr>
              <a:t>DMEM</a:t>
            </a:r>
            <a:endParaRPr sz="1467">
              <a:latin typeface="Calibri"/>
              <a:cs typeface="Calibri"/>
            </a:endParaRPr>
          </a:p>
        </p:txBody>
      </p:sp>
      <p:sp>
        <p:nvSpPr>
          <p:cNvPr id="21" name="object 21"/>
          <p:cNvSpPr/>
          <p:nvPr/>
        </p:nvSpPr>
        <p:spPr>
          <a:xfrm>
            <a:off x="2137476" y="2325999"/>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2" name="object 22"/>
          <p:cNvSpPr txBox="1"/>
          <p:nvPr/>
        </p:nvSpPr>
        <p:spPr>
          <a:xfrm>
            <a:off x="2178025" y="2607272"/>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3" name="object 23"/>
          <p:cNvGrpSpPr/>
          <p:nvPr/>
        </p:nvGrpSpPr>
        <p:grpSpPr>
          <a:xfrm>
            <a:off x="2181503" y="1957445"/>
            <a:ext cx="793327" cy="1218353"/>
            <a:chOff x="3180842" y="1807654"/>
            <a:chExt cx="594995" cy="913765"/>
          </a:xfrm>
        </p:grpSpPr>
        <p:sp>
          <p:nvSpPr>
            <p:cNvPr id="24" name="object 24"/>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27" name="object 27"/>
          <p:cNvSpPr txBox="1"/>
          <p:nvPr/>
        </p:nvSpPr>
        <p:spPr>
          <a:xfrm>
            <a:off x="1533761" y="2099222"/>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28" name="object 28"/>
          <p:cNvGrpSpPr/>
          <p:nvPr/>
        </p:nvGrpSpPr>
        <p:grpSpPr>
          <a:xfrm>
            <a:off x="3713546" y="2622411"/>
            <a:ext cx="1214967" cy="413173"/>
            <a:chOff x="4329874" y="2306379"/>
            <a:chExt cx="911225" cy="309880"/>
          </a:xfrm>
        </p:grpSpPr>
        <p:sp>
          <p:nvSpPr>
            <p:cNvPr id="29" name="object 29"/>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0" name="object 30"/>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2" name="object 32"/>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889254" y="2976926"/>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4" name="object 34"/>
          <p:cNvGrpSpPr/>
          <p:nvPr/>
        </p:nvGrpSpPr>
        <p:grpSpPr>
          <a:xfrm>
            <a:off x="3683179" y="2666613"/>
            <a:ext cx="4547447" cy="2347807"/>
            <a:chOff x="4307099" y="2339530"/>
            <a:chExt cx="3410585" cy="1760855"/>
          </a:xfrm>
        </p:grpSpPr>
        <p:sp>
          <p:nvSpPr>
            <p:cNvPr id="35" name="object 35"/>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6" name="object 36"/>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38" name="object 38"/>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0" name="object 40"/>
          <p:cNvSpPr txBox="1"/>
          <p:nvPr/>
        </p:nvSpPr>
        <p:spPr>
          <a:xfrm>
            <a:off x="7811603" y="2916886"/>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1" name="object 41"/>
          <p:cNvSpPr txBox="1"/>
          <p:nvPr/>
        </p:nvSpPr>
        <p:spPr>
          <a:xfrm>
            <a:off x="5812986" y="3839349"/>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2" name="object 42"/>
          <p:cNvSpPr/>
          <p:nvPr/>
        </p:nvSpPr>
        <p:spPr>
          <a:xfrm>
            <a:off x="4947732" y="1927727"/>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3" name="object 43"/>
          <p:cNvSpPr txBox="1"/>
          <p:nvPr/>
        </p:nvSpPr>
        <p:spPr>
          <a:xfrm>
            <a:off x="5042224" y="3554207"/>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4" name="object 44"/>
          <p:cNvGrpSpPr/>
          <p:nvPr/>
        </p:nvGrpSpPr>
        <p:grpSpPr>
          <a:xfrm>
            <a:off x="4056954" y="1268597"/>
            <a:ext cx="5929207" cy="2805853"/>
            <a:chOff x="4587430" y="1291018"/>
            <a:chExt cx="4446905" cy="2104390"/>
          </a:xfrm>
        </p:grpSpPr>
        <p:sp>
          <p:nvSpPr>
            <p:cNvPr id="45" name="object 45"/>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46" name="object 46"/>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7" name="object 47"/>
            <p:cNvSpPr/>
            <p:nvPr/>
          </p:nvSpPr>
          <p:spPr>
            <a:xfrm>
              <a:off x="9018270" y="1326641"/>
              <a:ext cx="1905" cy="870585"/>
            </a:xfrm>
            <a:custGeom>
              <a:avLst/>
              <a:gdLst/>
              <a:ahLst/>
              <a:cxnLst/>
              <a:rect l="l" t="t" r="r" b="b"/>
              <a:pathLst>
                <a:path w="1904" h="870585">
                  <a:moveTo>
                    <a:pt x="1524" y="0"/>
                  </a:moveTo>
                  <a:lnTo>
                    <a:pt x="0" y="870204"/>
                  </a:lnTo>
                </a:path>
              </a:pathLst>
            </a:custGeom>
            <a:ln w="28575">
              <a:solidFill>
                <a:srgbClr val="000000"/>
              </a:solidFill>
            </a:ln>
          </p:spPr>
          <p:txBody>
            <a:bodyPr wrap="square" lIns="0" tIns="0" rIns="0" bIns="0" rtlCol="0"/>
            <a:lstStyle/>
            <a:p>
              <a:endParaRPr sz="2400"/>
            </a:p>
          </p:txBody>
        </p:sp>
        <p:sp>
          <p:nvSpPr>
            <p:cNvPr id="48" name="object 48"/>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49" name="object 49"/>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50" name="object 50"/>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3" name="object 53"/>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4" name="object 54"/>
          <p:cNvSpPr txBox="1"/>
          <p:nvPr/>
        </p:nvSpPr>
        <p:spPr>
          <a:xfrm>
            <a:off x="3889254" y="2704588"/>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5" name="object 55"/>
          <p:cNvSpPr txBox="1"/>
          <p:nvPr/>
        </p:nvSpPr>
        <p:spPr>
          <a:xfrm>
            <a:off x="3941369" y="2410789"/>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6" name="object 56"/>
          <p:cNvSpPr txBox="1"/>
          <p:nvPr/>
        </p:nvSpPr>
        <p:spPr>
          <a:xfrm>
            <a:off x="4965955" y="2716225"/>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57" name="object 57"/>
          <p:cNvSpPr txBox="1"/>
          <p:nvPr/>
        </p:nvSpPr>
        <p:spPr>
          <a:xfrm>
            <a:off x="5599932" y="2813202"/>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58" name="object 58"/>
          <p:cNvSpPr txBox="1"/>
          <p:nvPr/>
        </p:nvSpPr>
        <p:spPr>
          <a:xfrm>
            <a:off x="5599933" y="3205158"/>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59" name="object 59"/>
          <p:cNvSpPr txBox="1"/>
          <p:nvPr/>
        </p:nvSpPr>
        <p:spPr>
          <a:xfrm>
            <a:off x="4961738" y="2549086"/>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0" name="object 60"/>
          <p:cNvSpPr txBox="1"/>
          <p:nvPr/>
        </p:nvSpPr>
        <p:spPr>
          <a:xfrm>
            <a:off x="4965956" y="2133688"/>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1" name="object 61"/>
          <p:cNvSpPr txBox="1"/>
          <p:nvPr/>
        </p:nvSpPr>
        <p:spPr>
          <a:xfrm>
            <a:off x="8084236" y="2410452"/>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2" name="object 62"/>
          <p:cNvSpPr txBox="1"/>
          <p:nvPr/>
        </p:nvSpPr>
        <p:spPr>
          <a:xfrm>
            <a:off x="6158521" y="2016640"/>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3" name="object 63"/>
          <p:cNvSpPr txBox="1"/>
          <p:nvPr/>
        </p:nvSpPr>
        <p:spPr>
          <a:xfrm>
            <a:off x="6009093" y="4084025"/>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grpSp>
        <p:nvGrpSpPr>
          <p:cNvPr id="64" name="object 64"/>
          <p:cNvGrpSpPr/>
          <p:nvPr/>
        </p:nvGrpSpPr>
        <p:grpSpPr>
          <a:xfrm>
            <a:off x="1167195" y="3259957"/>
            <a:ext cx="8882379" cy="2484967"/>
            <a:chOff x="2420111" y="2784538"/>
            <a:chExt cx="6661784" cy="1863725"/>
          </a:xfrm>
        </p:grpSpPr>
        <p:sp>
          <p:nvSpPr>
            <p:cNvPr id="65" name="object 65"/>
            <p:cNvSpPr/>
            <p:nvPr/>
          </p:nvSpPr>
          <p:spPr>
            <a:xfrm>
              <a:off x="6140958" y="2881122"/>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66" name="object 66"/>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7" name="object 67"/>
            <p:cNvSpPr/>
            <p:nvPr/>
          </p:nvSpPr>
          <p:spPr>
            <a:xfrm>
              <a:off x="2439161" y="4077462"/>
              <a:ext cx="6623684" cy="551815"/>
            </a:xfrm>
            <a:custGeom>
              <a:avLst/>
              <a:gdLst/>
              <a:ahLst/>
              <a:cxnLst/>
              <a:rect l="l" t="t" r="r" b="b"/>
              <a:pathLst>
                <a:path w="6623684" h="551814">
                  <a:moveTo>
                    <a:pt x="0" y="0"/>
                  </a:moveTo>
                  <a:lnTo>
                    <a:pt x="6623304" y="0"/>
                  </a:lnTo>
                  <a:lnTo>
                    <a:pt x="6623304" y="551688"/>
                  </a:lnTo>
                  <a:lnTo>
                    <a:pt x="0" y="551688"/>
                  </a:lnTo>
                  <a:lnTo>
                    <a:pt x="0" y="0"/>
                  </a:lnTo>
                  <a:close/>
                </a:path>
              </a:pathLst>
            </a:custGeom>
            <a:ln w="38099">
              <a:solidFill>
                <a:srgbClr val="000000"/>
              </a:solidFill>
            </a:ln>
          </p:spPr>
          <p:txBody>
            <a:bodyPr wrap="square" lIns="0" tIns="0" rIns="0" bIns="0" rtlCol="0"/>
            <a:lstStyle/>
            <a:p>
              <a:endParaRPr sz="2400"/>
            </a:p>
          </p:txBody>
        </p:sp>
        <p:sp>
          <p:nvSpPr>
            <p:cNvPr id="68" name="object 68"/>
            <p:cNvSpPr/>
            <p:nvPr/>
          </p:nvSpPr>
          <p:spPr>
            <a:xfrm>
              <a:off x="5868161"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69" name="object 69"/>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0" name="object 70"/>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1" name="object 71"/>
          <p:cNvSpPr txBox="1"/>
          <p:nvPr/>
        </p:nvSpPr>
        <p:spPr>
          <a:xfrm>
            <a:off x="7368455" y="3294486"/>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2" name="object 72"/>
          <p:cNvSpPr txBox="1"/>
          <p:nvPr/>
        </p:nvSpPr>
        <p:spPr>
          <a:xfrm>
            <a:off x="7391002" y="357840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73" name="object 73"/>
          <p:cNvGrpSpPr/>
          <p:nvPr/>
        </p:nvGrpSpPr>
        <p:grpSpPr>
          <a:xfrm>
            <a:off x="4241866" y="3496426"/>
            <a:ext cx="3526367" cy="1483360"/>
            <a:chOff x="4726114" y="2961890"/>
            <a:chExt cx="2644775" cy="1112520"/>
          </a:xfrm>
        </p:grpSpPr>
        <p:sp>
          <p:nvSpPr>
            <p:cNvPr id="74" name="object 74"/>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75" name="object 75"/>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76" name="object 76"/>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77" name="object 77"/>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78" name="object 78"/>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79" name="object 79"/>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80" name="object 80"/>
            <p:cNvSpPr/>
            <p:nvPr/>
          </p:nvSpPr>
          <p:spPr>
            <a:xfrm>
              <a:off x="7109195" y="3213353"/>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81" name="object 81"/>
            <p:cNvSpPr/>
            <p:nvPr/>
          </p:nvSpPr>
          <p:spPr>
            <a:xfrm>
              <a:off x="4740402" y="3230117"/>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000000"/>
              </a:solidFill>
            </a:ln>
          </p:spPr>
          <p:txBody>
            <a:bodyPr wrap="square" lIns="0" tIns="0" rIns="0" bIns="0" rtlCol="0"/>
            <a:lstStyle/>
            <a:p>
              <a:endParaRPr sz="2400"/>
            </a:p>
          </p:txBody>
        </p:sp>
      </p:grpSp>
      <p:sp>
        <p:nvSpPr>
          <p:cNvPr id="82" name="object 82"/>
          <p:cNvSpPr txBox="1"/>
          <p:nvPr/>
        </p:nvSpPr>
        <p:spPr>
          <a:xfrm>
            <a:off x="4403065" y="4070436"/>
            <a:ext cx="1325033" cy="472908"/>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Imm.</a:t>
            </a:r>
            <a:endParaRPr sz="1467">
              <a:latin typeface="Calibri"/>
              <a:cs typeface="Calibri"/>
            </a:endParaRPr>
          </a:p>
          <a:p>
            <a:pPr marL="16933">
              <a:spcBef>
                <a:spcPts val="40"/>
              </a:spcBef>
              <a:tabLst>
                <a:tab pos="574026" algn="l"/>
              </a:tabLst>
            </a:pPr>
            <a:r>
              <a:rPr sz="1467" b="1" spc="20" dirty="0">
                <a:latin typeface="Calibri"/>
                <a:cs typeface="Calibri"/>
              </a:rPr>
              <a:t>G</a:t>
            </a:r>
            <a:r>
              <a:rPr sz="1467" b="1" spc="7" dirty="0">
                <a:latin typeface="Calibri"/>
                <a:cs typeface="Calibri"/>
              </a:rPr>
              <a:t>e</a:t>
            </a:r>
            <a:r>
              <a:rPr sz="1467" b="1" spc="20" dirty="0">
                <a:latin typeface="Calibri"/>
                <a:cs typeface="Calibri"/>
              </a:rPr>
              <a:t>n</a:t>
            </a:r>
            <a:r>
              <a:rPr sz="1467" b="1" dirty="0">
                <a:latin typeface="Calibri"/>
                <a:cs typeface="Calibri"/>
              </a:rPr>
              <a:t>	</a:t>
            </a: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83" name="object 83"/>
          <p:cNvSpPr txBox="1"/>
          <p:nvPr/>
        </p:nvSpPr>
        <p:spPr>
          <a:xfrm>
            <a:off x="3203901" y="3955333"/>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84" name="object 84"/>
          <p:cNvSpPr txBox="1"/>
          <p:nvPr/>
        </p:nvSpPr>
        <p:spPr>
          <a:xfrm>
            <a:off x="3203900" y="4158564"/>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85" name="object 85"/>
          <p:cNvGrpSpPr/>
          <p:nvPr/>
        </p:nvGrpSpPr>
        <p:grpSpPr>
          <a:xfrm>
            <a:off x="3733865" y="4274427"/>
            <a:ext cx="3474720" cy="677333"/>
            <a:chOff x="4345114" y="3545391"/>
            <a:chExt cx="2606040" cy="508000"/>
          </a:xfrm>
        </p:grpSpPr>
        <p:sp>
          <p:nvSpPr>
            <p:cNvPr id="86" name="object 86"/>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87" name="object 87"/>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88" name="object 88"/>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89" name="object 89"/>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90" name="object 90"/>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91" name="object 91"/>
          <p:cNvSpPr txBox="1"/>
          <p:nvPr/>
        </p:nvSpPr>
        <p:spPr>
          <a:xfrm>
            <a:off x="8616175" y="2680653"/>
            <a:ext cx="723053" cy="604247"/>
          </a:xfrm>
          <a:prstGeom prst="rect">
            <a:avLst/>
          </a:prstGeom>
        </p:spPr>
        <p:txBody>
          <a:bodyPr vert="horz" wrap="square" lIns="0" tIns="16933" rIns="0" bIns="0" rtlCol="0">
            <a:spAutoFit/>
          </a:bodyPr>
          <a:lstStyle/>
          <a:p>
            <a:pPr marR="6773" indent="279393">
              <a:lnSpc>
                <a:spcPct val="151200"/>
              </a:lnSpc>
              <a:spcBef>
                <a:spcPts val="133"/>
              </a:spcBef>
            </a:pPr>
            <a:r>
              <a:rPr sz="1333" b="1" spc="-13" dirty="0">
                <a:latin typeface="Calibri"/>
                <a:cs typeface="Calibri"/>
              </a:rPr>
              <a:t>D</a:t>
            </a:r>
            <a:r>
              <a:rPr sz="1333" b="1" spc="-7" dirty="0">
                <a:latin typeface="Calibri"/>
                <a:cs typeface="Calibri"/>
              </a:rPr>
              <a:t>ataB  </a:t>
            </a:r>
            <a:r>
              <a:rPr sz="1333" b="1" dirty="0">
                <a:latin typeface="Calibri"/>
                <a:cs typeface="Calibri"/>
              </a:rPr>
              <a:t>addr</a:t>
            </a:r>
            <a:endParaRPr sz="1333">
              <a:latin typeface="Calibri"/>
              <a:cs typeface="Calibri"/>
            </a:endParaRPr>
          </a:p>
        </p:txBody>
      </p:sp>
      <p:grpSp>
        <p:nvGrpSpPr>
          <p:cNvPr id="92" name="object 92"/>
          <p:cNvGrpSpPr/>
          <p:nvPr/>
        </p:nvGrpSpPr>
        <p:grpSpPr>
          <a:xfrm>
            <a:off x="8763322" y="1941188"/>
            <a:ext cx="1226820" cy="3037840"/>
            <a:chOff x="8117206" y="1795462"/>
            <a:chExt cx="920115" cy="2278380"/>
          </a:xfrm>
        </p:grpSpPr>
        <p:sp>
          <p:nvSpPr>
            <p:cNvPr id="93" name="object 93"/>
            <p:cNvSpPr/>
            <p:nvPr/>
          </p:nvSpPr>
          <p:spPr>
            <a:xfrm>
              <a:off x="8943593" y="2198370"/>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94" name="object 94"/>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95" name="object 95"/>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sp>
          <p:nvSpPr>
            <p:cNvPr id="96" name="object 96"/>
            <p:cNvSpPr/>
            <p:nvPr/>
          </p:nvSpPr>
          <p:spPr>
            <a:xfrm>
              <a:off x="8762236" y="1809750"/>
              <a:ext cx="181610" cy="779145"/>
            </a:xfrm>
            <a:custGeom>
              <a:avLst/>
              <a:gdLst/>
              <a:ahLst/>
              <a:cxnLst/>
              <a:rect l="l" t="t" r="r" b="b"/>
              <a:pathLst>
                <a:path w="181609" h="779144">
                  <a:moveTo>
                    <a:pt x="0" y="0"/>
                  </a:moveTo>
                  <a:lnTo>
                    <a:pt x="181356" y="113728"/>
                  </a:lnTo>
                  <a:lnTo>
                    <a:pt x="181356" y="665035"/>
                  </a:lnTo>
                  <a:lnTo>
                    <a:pt x="0" y="778764"/>
                  </a:lnTo>
                  <a:lnTo>
                    <a:pt x="0" y="0"/>
                  </a:lnTo>
                  <a:close/>
                </a:path>
              </a:pathLst>
            </a:custGeom>
            <a:ln w="28575">
              <a:solidFill>
                <a:srgbClr val="000000"/>
              </a:solidFill>
            </a:ln>
          </p:spPr>
          <p:txBody>
            <a:bodyPr wrap="square" lIns="0" tIns="0" rIns="0" bIns="0" rtlCol="0"/>
            <a:lstStyle/>
            <a:p>
              <a:endParaRPr sz="2400"/>
            </a:p>
          </p:txBody>
        </p:sp>
      </p:grpSp>
      <p:sp>
        <p:nvSpPr>
          <p:cNvPr id="97" name="object 97"/>
          <p:cNvSpPr txBox="1"/>
          <p:nvPr/>
        </p:nvSpPr>
        <p:spPr>
          <a:xfrm>
            <a:off x="9647901" y="268598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98" name="object 98"/>
          <p:cNvSpPr txBox="1"/>
          <p:nvPr/>
        </p:nvSpPr>
        <p:spPr>
          <a:xfrm>
            <a:off x="9647901" y="2390498"/>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99" name="object 99"/>
          <p:cNvGrpSpPr/>
          <p:nvPr/>
        </p:nvGrpSpPr>
        <p:grpSpPr>
          <a:xfrm>
            <a:off x="8328218" y="1028820"/>
            <a:ext cx="1297940" cy="2208952"/>
            <a:chOff x="7790878" y="1111186"/>
            <a:chExt cx="973455" cy="1656714"/>
          </a:xfrm>
        </p:grpSpPr>
        <p:sp>
          <p:nvSpPr>
            <p:cNvPr id="100" name="object 100"/>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01" name="object 101"/>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02" name="object 102"/>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03" name="object 103"/>
            <p:cNvSpPr/>
            <p:nvPr/>
          </p:nvSpPr>
          <p:spPr>
            <a:xfrm>
              <a:off x="7818882" y="2196846"/>
              <a:ext cx="861694" cy="3175"/>
            </a:xfrm>
            <a:custGeom>
              <a:avLst/>
              <a:gdLst/>
              <a:ahLst/>
              <a:cxnLst/>
              <a:rect l="l" t="t" r="r" b="b"/>
              <a:pathLst>
                <a:path w="861695" h="3175">
                  <a:moveTo>
                    <a:pt x="0" y="0"/>
                  </a:moveTo>
                  <a:lnTo>
                    <a:pt x="861250" y="2819"/>
                  </a:lnTo>
                </a:path>
              </a:pathLst>
            </a:custGeom>
            <a:ln w="28575">
              <a:solidFill>
                <a:srgbClr val="000000"/>
              </a:solidFill>
            </a:ln>
          </p:spPr>
          <p:txBody>
            <a:bodyPr wrap="square" lIns="0" tIns="0" rIns="0" bIns="0" rtlCol="0"/>
            <a:lstStyle/>
            <a:p>
              <a:endParaRPr sz="2400"/>
            </a:p>
          </p:txBody>
        </p:sp>
        <p:sp>
          <p:nvSpPr>
            <p:cNvPr id="104" name="object 104"/>
            <p:cNvSpPr/>
            <p:nvPr/>
          </p:nvSpPr>
          <p:spPr>
            <a:xfrm>
              <a:off x="8665708" y="2156747"/>
              <a:ext cx="86360" cy="85725"/>
            </a:xfrm>
            <a:custGeom>
              <a:avLst/>
              <a:gdLst/>
              <a:ahLst/>
              <a:cxnLst/>
              <a:rect l="l" t="t" r="r" b="b"/>
              <a:pathLst>
                <a:path w="86359" h="85725">
                  <a:moveTo>
                    <a:pt x="279" y="0"/>
                  </a:moveTo>
                  <a:lnTo>
                    <a:pt x="0" y="85725"/>
                  </a:lnTo>
                  <a:lnTo>
                    <a:pt x="85864" y="43141"/>
                  </a:lnTo>
                  <a:lnTo>
                    <a:pt x="279" y="0"/>
                  </a:lnTo>
                  <a:close/>
                </a:path>
              </a:pathLst>
            </a:custGeom>
            <a:solidFill>
              <a:srgbClr val="000000"/>
            </a:solidFill>
          </p:spPr>
          <p:txBody>
            <a:bodyPr wrap="square" lIns="0" tIns="0" rIns="0" bIns="0" rtlCol="0"/>
            <a:lstStyle/>
            <a:p>
              <a:endParaRPr sz="2400"/>
            </a:p>
          </p:txBody>
        </p:sp>
      </p:grpSp>
      <p:sp>
        <p:nvSpPr>
          <p:cNvPr id="105" name="object 105"/>
          <p:cNvSpPr txBox="1"/>
          <p:nvPr/>
        </p:nvSpPr>
        <p:spPr>
          <a:xfrm>
            <a:off x="9257886" y="3997506"/>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06" name="object 106"/>
          <p:cNvGrpSpPr/>
          <p:nvPr/>
        </p:nvGrpSpPr>
        <p:grpSpPr>
          <a:xfrm>
            <a:off x="7336601" y="2550789"/>
            <a:ext cx="2472267" cy="2429085"/>
            <a:chOff x="7047166" y="2252662"/>
            <a:chExt cx="1854200" cy="1821814"/>
          </a:xfrm>
        </p:grpSpPr>
        <p:sp>
          <p:nvSpPr>
            <p:cNvPr id="107" name="object 107"/>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08" name="object 108"/>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09" name="object 109"/>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10" name="object 110"/>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11" name="object 111"/>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12" name="object 112"/>
          <p:cNvSpPr txBox="1"/>
          <p:nvPr/>
        </p:nvSpPr>
        <p:spPr>
          <a:xfrm>
            <a:off x="7377307" y="2889184"/>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3" name="object 113"/>
          <p:cNvSpPr txBox="1"/>
          <p:nvPr/>
        </p:nvSpPr>
        <p:spPr>
          <a:xfrm>
            <a:off x="7377307" y="2593698"/>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4" name="object 114"/>
          <p:cNvGrpSpPr/>
          <p:nvPr/>
        </p:nvGrpSpPr>
        <p:grpSpPr>
          <a:xfrm>
            <a:off x="6405946" y="2646293"/>
            <a:ext cx="1362287" cy="962660"/>
            <a:chOff x="6349174" y="2324290"/>
            <a:chExt cx="1021715" cy="721995"/>
          </a:xfrm>
        </p:grpSpPr>
        <p:sp>
          <p:nvSpPr>
            <p:cNvPr id="115" name="object 115"/>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16" name="object 116"/>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17" name="object 117"/>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18" name="object 118"/>
          <p:cNvSpPr txBox="1"/>
          <p:nvPr/>
        </p:nvSpPr>
        <p:spPr>
          <a:xfrm>
            <a:off x="6444013" y="2903835"/>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19" name="object 119"/>
          <p:cNvGrpSpPr/>
          <p:nvPr/>
        </p:nvGrpSpPr>
        <p:grpSpPr>
          <a:xfrm>
            <a:off x="1748602" y="1713691"/>
            <a:ext cx="6783493" cy="3275753"/>
            <a:chOff x="2856166" y="1624838"/>
            <a:chExt cx="5087620" cy="2456815"/>
          </a:xfrm>
        </p:grpSpPr>
        <p:sp>
          <p:nvSpPr>
            <p:cNvPr id="120" name="object 120"/>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21" name="object 121"/>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22" name="object 122"/>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23" name="object 123"/>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24" name="object 124"/>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5" name="object 125"/>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26" name="object 126"/>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7" name="object 127"/>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28" name="object 128"/>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29" name="object 129"/>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0" name="object 130"/>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1" name="object 131"/>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33" name="object 133"/>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4" name="object 134"/>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6" name="object 136"/>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7" name="object 137"/>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38" name="object 138"/>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39" name="object 139"/>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40" name="object 140"/>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41" name="object 141"/>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42" name="object 142"/>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43" name="object 143"/>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44" name="object 144"/>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45" name="object 145"/>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46" name="object 146"/>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47" name="object 147"/>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48" name="object 148"/>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49" name="object 149"/>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50" name="object 150"/>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51" name="object 151"/>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52" name="object 152"/>
          <p:cNvSpPr txBox="1"/>
          <p:nvPr/>
        </p:nvSpPr>
        <p:spPr>
          <a:xfrm>
            <a:off x="9359717" y="2976698"/>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53" name="object 153"/>
          <p:cNvSpPr txBox="1"/>
          <p:nvPr/>
        </p:nvSpPr>
        <p:spPr>
          <a:xfrm>
            <a:off x="1784766" y="2489722"/>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54" name="object 154"/>
          <p:cNvSpPr txBox="1"/>
          <p:nvPr/>
        </p:nvSpPr>
        <p:spPr>
          <a:xfrm>
            <a:off x="1774086" y="2751832"/>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55" name="object 155"/>
          <p:cNvGrpSpPr/>
          <p:nvPr/>
        </p:nvGrpSpPr>
        <p:grpSpPr>
          <a:xfrm>
            <a:off x="1289370" y="1024757"/>
            <a:ext cx="8379460" cy="3941233"/>
            <a:chOff x="2511742" y="1108138"/>
            <a:chExt cx="6284595" cy="2955925"/>
          </a:xfrm>
        </p:grpSpPr>
        <p:sp>
          <p:nvSpPr>
            <p:cNvPr id="156" name="object 156"/>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57" name="object 157"/>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58" name="object 158"/>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59" name="object 159"/>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60" name="object 160"/>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1" name="object 161"/>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62" name="object 162"/>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3" name="object 163"/>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64" name="object 164"/>
            <p:cNvSpPr/>
            <p:nvPr/>
          </p:nvSpPr>
          <p:spPr>
            <a:xfrm>
              <a:off x="4264913" y="1197101"/>
              <a:ext cx="4305300" cy="5080"/>
            </a:xfrm>
            <a:custGeom>
              <a:avLst/>
              <a:gdLst/>
              <a:ahLst/>
              <a:cxnLst/>
              <a:rect l="l" t="t" r="r" b="b"/>
              <a:pathLst>
                <a:path w="4305300" h="5080">
                  <a:moveTo>
                    <a:pt x="4305300" y="0"/>
                  </a:moveTo>
                  <a:lnTo>
                    <a:pt x="0" y="4572"/>
                  </a:lnTo>
                </a:path>
              </a:pathLst>
            </a:custGeom>
            <a:ln w="28575">
              <a:solidFill>
                <a:srgbClr val="000000"/>
              </a:solidFill>
            </a:ln>
          </p:spPr>
          <p:txBody>
            <a:bodyPr wrap="square" lIns="0" tIns="0" rIns="0" bIns="0" rtlCol="0"/>
            <a:lstStyle/>
            <a:p>
              <a:endParaRPr sz="2400"/>
            </a:p>
          </p:txBody>
        </p:sp>
        <p:sp>
          <p:nvSpPr>
            <p:cNvPr id="165" name="object 165"/>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66" name="object 166"/>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67" name="object 167"/>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68" name="object 168"/>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69" name="object 169"/>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sp>
          <p:nvSpPr>
            <p:cNvPr id="170" name="object 170"/>
            <p:cNvSpPr/>
            <p:nvPr/>
          </p:nvSpPr>
          <p:spPr>
            <a:xfrm>
              <a:off x="8580882" y="1966201"/>
              <a:ext cx="143510" cy="5715"/>
            </a:xfrm>
            <a:custGeom>
              <a:avLst/>
              <a:gdLst/>
              <a:ahLst/>
              <a:cxnLst/>
              <a:rect l="l" t="t" r="r" b="b"/>
              <a:pathLst>
                <a:path w="143509" h="5714">
                  <a:moveTo>
                    <a:pt x="-14287" y="2546"/>
                  </a:moveTo>
                  <a:lnTo>
                    <a:pt x="157784" y="2546"/>
                  </a:lnTo>
                </a:path>
              </a:pathLst>
            </a:custGeom>
            <a:ln w="33667">
              <a:solidFill>
                <a:srgbClr val="000000"/>
              </a:solidFill>
            </a:ln>
          </p:spPr>
          <p:txBody>
            <a:bodyPr wrap="square" lIns="0" tIns="0" rIns="0" bIns="0" rtlCol="0"/>
            <a:lstStyle/>
            <a:p>
              <a:endParaRPr sz="2400"/>
            </a:p>
          </p:txBody>
        </p:sp>
        <p:sp>
          <p:nvSpPr>
            <p:cNvPr id="171" name="object 171"/>
            <p:cNvSpPr/>
            <p:nvPr/>
          </p:nvSpPr>
          <p:spPr>
            <a:xfrm>
              <a:off x="8708566" y="1923877"/>
              <a:ext cx="87630" cy="85725"/>
            </a:xfrm>
            <a:custGeom>
              <a:avLst/>
              <a:gdLst/>
              <a:ahLst/>
              <a:cxnLst/>
              <a:rect l="l" t="t" r="r" b="b"/>
              <a:pathLst>
                <a:path w="87629" h="85725">
                  <a:moveTo>
                    <a:pt x="0" y="0"/>
                  </a:moveTo>
                  <a:lnTo>
                    <a:pt x="3048" y="85674"/>
                  </a:lnTo>
                  <a:lnTo>
                    <a:pt x="87198" y="39801"/>
                  </a:lnTo>
                  <a:lnTo>
                    <a:pt x="0" y="0"/>
                  </a:lnTo>
                  <a:close/>
                </a:path>
              </a:pathLst>
            </a:custGeom>
            <a:solidFill>
              <a:srgbClr val="000000"/>
            </a:solidFill>
          </p:spPr>
          <p:txBody>
            <a:bodyPr wrap="square" lIns="0" tIns="0" rIns="0" bIns="0" rtlCol="0"/>
            <a:lstStyle/>
            <a:p>
              <a:endParaRPr sz="2400"/>
            </a:p>
          </p:txBody>
        </p:sp>
        <p:sp>
          <p:nvSpPr>
            <p:cNvPr id="172" name="object 172"/>
            <p:cNvSpPr/>
            <p:nvPr/>
          </p:nvSpPr>
          <p:spPr>
            <a:xfrm>
              <a:off x="8568689" y="1210817"/>
              <a:ext cx="1905" cy="749935"/>
            </a:xfrm>
            <a:custGeom>
              <a:avLst/>
              <a:gdLst/>
              <a:ahLst/>
              <a:cxnLst/>
              <a:rect l="l" t="t" r="r" b="b"/>
              <a:pathLst>
                <a:path w="1904" h="749935">
                  <a:moveTo>
                    <a:pt x="0" y="0"/>
                  </a:moveTo>
                  <a:lnTo>
                    <a:pt x="1524" y="749808"/>
                  </a:lnTo>
                </a:path>
              </a:pathLst>
            </a:custGeom>
            <a:ln w="28575">
              <a:solidFill>
                <a:srgbClr val="000000"/>
              </a:solidFill>
            </a:ln>
          </p:spPr>
          <p:txBody>
            <a:bodyPr wrap="square" lIns="0" tIns="0" rIns="0" bIns="0" rtlCol="0"/>
            <a:lstStyle/>
            <a:p>
              <a:endParaRPr sz="2400"/>
            </a:p>
          </p:txBody>
        </p:sp>
      </p:grpSp>
      <p:sp>
        <p:nvSpPr>
          <p:cNvPr id="173" name="object 173"/>
          <p:cNvSpPr txBox="1"/>
          <p:nvPr/>
        </p:nvSpPr>
        <p:spPr>
          <a:xfrm>
            <a:off x="9634239" y="2034746"/>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2</a:t>
            </a:r>
            <a:endParaRPr sz="1133">
              <a:latin typeface="Calibri"/>
              <a:cs typeface="Calibri"/>
            </a:endParaRPr>
          </a:p>
        </p:txBody>
      </p:sp>
      <p:sp>
        <p:nvSpPr>
          <p:cNvPr id="174" name="object 174"/>
          <p:cNvSpPr/>
          <p:nvPr/>
        </p:nvSpPr>
        <p:spPr>
          <a:xfrm>
            <a:off x="1513653" y="1151503"/>
            <a:ext cx="2095500" cy="4233"/>
          </a:xfrm>
          <a:custGeom>
            <a:avLst/>
            <a:gdLst/>
            <a:ahLst/>
            <a:cxnLst/>
            <a:rect l="l" t="t" r="r" b="b"/>
            <a:pathLst>
              <a:path w="1571625" h="3175">
                <a:moveTo>
                  <a:pt x="1571244" y="3048"/>
                </a:moveTo>
                <a:lnTo>
                  <a:pt x="0" y="0"/>
                </a:lnTo>
              </a:path>
            </a:pathLst>
          </a:custGeom>
          <a:ln w="28575">
            <a:solidFill>
              <a:srgbClr val="000000"/>
            </a:solidFill>
          </a:ln>
        </p:spPr>
        <p:txBody>
          <a:bodyPr wrap="square" lIns="0" tIns="0" rIns="0" bIns="0" rtlCol="0"/>
          <a:lstStyle/>
          <a:p>
            <a:endParaRPr sz="2400"/>
          </a:p>
        </p:txBody>
      </p:sp>
      <p:sp>
        <p:nvSpPr>
          <p:cNvPr id="175" name="object 175"/>
          <p:cNvSpPr txBox="1"/>
          <p:nvPr/>
        </p:nvSpPr>
        <p:spPr>
          <a:xfrm>
            <a:off x="2431855" y="2796805"/>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grpSp>
        <p:nvGrpSpPr>
          <p:cNvPr id="176" name="object 176"/>
          <p:cNvGrpSpPr/>
          <p:nvPr/>
        </p:nvGrpSpPr>
        <p:grpSpPr>
          <a:xfrm>
            <a:off x="1305373" y="965575"/>
            <a:ext cx="8827345" cy="4082627"/>
            <a:chOff x="2523744" y="1063752"/>
            <a:chExt cx="6620509" cy="3061970"/>
          </a:xfrm>
        </p:grpSpPr>
        <p:pic>
          <p:nvPicPr>
            <p:cNvPr id="177" name="object 177"/>
            <p:cNvPicPr/>
            <p:nvPr/>
          </p:nvPicPr>
          <p:blipFill>
            <a:blip r:embed="rId2" cstate="print"/>
            <a:stretch>
              <a:fillRect/>
            </a:stretch>
          </p:blipFill>
          <p:spPr>
            <a:xfrm>
              <a:off x="2523744" y="1063752"/>
              <a:ext cx="1885187" cy="1469135"/>
            </a:xfrm>
            <a:prstGeom prst="rect">
              <a:avLst/>
            </a:prstGeom>
          </p:spPr>
        </p:pic>
        <p:pic>
          <p:nvPicPr>
            <p:cNvPr id="178" name="object 178"/>
            <p:cNvPicPr/>
            <p:nvPr/>
          </p:nvPicPr>
          <p:blipFill>
            <a:blip r:embed="rId3" cstate="print"/>
            <a:stretch>
              <a:fillRect/>
            </a:stretch>
          </p:blipFill>
          <p:spPr>
            <a:xfrm>
              <a:off x="4267200" y="2238756"/>
              <a:ext cx="1066799" cy="210311"/>
            </a:xfrm>
            <a:prstGeom prst="rect">
              <a:avLst/>
            </a:prstGeom>
          </p:spPr>
        </p:pic>
        <p:pic>
          <p:nvPicPr>
            <p:cNvPr id="179" name="object 179"/>
            <p:cNvPicPr/>
            <p:nvPr/>
          </p:nvPicPr>
          <p:blipFill>
            <a:blip r:embed="rId4" cstate="print"/>
            <a:stretch>
              <a:fillRect/>
            </a:stretch>
          </p:blipFill>
          <p:spPr>
            <a:xfrm>
              <a:off x="4241292" y="2266188"/>
              <a:ext cx="210311" cy="1859279"/>
            </a:xfrm>
            <a:prstGeom prst="rect">
              <a:avLst/>
            </a:prstGeom>
          </p:spPr>
        </p:pic>
        <p:pic>
          <p:nvPicPr>
            <p:cNvPr id="180" name="object 180"/>
            <p:cNvPicPr/>
            <p:nvPr/>
          </p:nvPicPr>
          <p:blipFill>
            <a:blip r:embed="rId5" cstate="print"/>
            <a:stretch>
              <a:fillRect/>
            </a:stretch>
          </p:blipFill>
          <p:spPr>
            <a:xfrm>
              <a:off x="4261104" y="3480816"/>
              <a:ext cx="571499" cy="210311"/>
            </a:xfrm>
            <a:prstGeom prst="rect">
              <a:avLst/>
            </a:prstGeom>
          </p:spPr>
        </p:pic>
        <p:pic>
          <p:nvPicPr>
            <p:cNvPr id="181" name="object 181"/>
            <p:cNvPicPr/>
            <p:nvPr/>
          </p:nvPicPr>
          <p:blipFill>
            <a:blip r:embed="rId6" cstate="print"/>
            <a:stretch>
              <a:fillRect/>
            </a:stretch>
          </p:blipFill>
          <p:spPr>
            <a:xfrm>
              <a:off x="4085844" y="2467355"/>
              <a:ext cx="368807" cy="210311"/>
            </a:xfrm>
            <a:prstGeom prst="rect">
              <a:avLst/>
            </a:prstGeom>
          </p:spPr>
        </p:pic>
        <p:pic>
          <p:nvPicPr>
            <p:cNvPr id="182" name="object 182"/>
            <p:cNvPicPr/>
            <p:nvPr/>
          </p:nvPicPr>
          <p:blipFill>
            <a:blip r:embed="rId7" cstate="print"/>
            <a:stretch>
              <a:fillRect/>
            </a:stretch>
          </p:blipFill>
          <p:spPr>
            <a:xfrm>
              <a:off x="5193792" y="3029724"/>
              <a:ext cx="1950719" cy="670547"/>
            </a:xfrm>
            <a:prstGeom prst="rect">
              <a:avLst/>
            </a:prstGeom>
          </p:spPr>
        </p:pic>
        <p:pic>
          <p:nvPicPr>
            <p:cNvPr id="183" name="object 183"/>
            <p:cNvPicPr/>
            <p:nvPr/>
          </p:nvPicPr>
          <p:blipFill>
            <a:blip r:embed="rId8" cstate="print"/>
            <a:stretch>
              <a:fillRect/>
            </a:stretch>
          </p:blipFill>
          <p:spPr>
            <a:xfrm>
              <a:off x="3404616" y="1519428"/>
              <a:ext cx="3707891" cy="972311"/>
            </a:xfrm>
            <a:prstGeom prst="rect">
              <a:avLst/>
            </a:prstGeom>
          </p:spPr>
        </p:pic>
        <p:pic>
          <p:nvPicPr>
            <p:cNvPr id="184" name="object 184"/>
            <p:cNvPicPr/>
            <p:nvPr/>
          </p:nvPicPr>
          <p:blipFill>
            <a:blip r:embed="rId9" cstate="print"/>
            <a:stretch>
              <a:fillRect/>
            </a:stretch>
          </p:blipFill>
          <p:spPr>
            <a:xfrm>
              <a:off x="6929628" y="2252472"/>
              <a:ext cx="531875" cy="399287"/>
            </a:xfrm>
            <a:prstGeom prst="rect">
              <a:avLst/>
            </a:prstGeom>
          </p:spPr>
        </p:pic>
        <p:pic>
          <p:nvPicPr>
            <p:cNvPr id="185" name="object 185"/>
            <p:cNvPicPr/>
            <p:nvPr/>
          </p:nvPicPr>
          <p:blipFill>
            <a:blip r:embed="rId10" cstate="print"/>
            <a:stretch>
              <a:fillRect/>
            </a:stretch>
          </p:blipFill>
          <p:spPr>
            <a:xfrm>
              <a:off x="6937248" y="2859023"/>
              <a:ext cx="534923" cy="409955"/>
            </a:xfrm>
            <a:prstGeom prst="rect">
              <a:avLst/>
            </a:prstGeom>
          </p:spPr>
        </p:pic>
        <p:pic>
          <p:nvPicPr>
            <p:cNvPr id="186" name="object 186"/>
            <p:cNvPicPr/>
            <p:nvPr/>
          </p:nvPicPr>
          <p:blipFill>
            <a:blip r:embed="rId11" cstate="print"/>
            <a:stretch>
              <a:fillRect/>
            </a:stretch>
          </p:blipFill>
          <p:spPr>
            <a:xfrm>
              <a:off x="7597139" y="2049780"/>
              <a:ext cx="1252727" cy="861059"/>
            </a:xfrm>
            <a:prstGeom prst="rect">
              <a:avLst/>
            </a:prstGeom>
          </p:spPr>
        </p:pic>
        <p:pic>
          <p:nvPicPr>
            <p:cNvPr id="187" name="object 187"/>
            <p:cNvPicPr/>
            <p:nvPr/>
          </p:nvPicPr>
          <p:blipFill>
            <a:blip r:embed="rId12" cstate="print"/>
            <a:stretch>
              <a:fillRect/>
            </a:stretch>
          </p:blipFill>
          <p:spPr>
            <a:xfrm>
              <a:off x="4466844" y="1161288"/>
              <a:ext cx="4677155" cy="1197863"/>
            </a:xfrm>
            <a:prstGeom prst="rect">
              <a:avLst/>
            </a:prstGeom>
          </p:spPr>
        </p:pic>
        <p:pic>
          <p:nvPicPr>
            <p:cNvPr id="188" name="object 188"/>
            <p:cNvPicPr/>
            <p:nvPr/>
          </p:nvPicPr>
          <p:blipFill>
            <a:blip r:embed="rId13" cstate="print"/>
            <a:stretch>
              <a:fillRect/>
            </a:stretch>
          </p:blipFill>
          <p:spPr>
            <a:xfrm>
              <a:off x="2738628" y="2148839"/>
              <a:ext cx="509015" cy="393191"/>
            </a:xfrm>
            <a:prstGeom prst="rect">
              <a:avLst/>
            </a:prstGeom>
          </p:spPr>
        </p:pic>
      </p:grpSp>
      <p:sp>
        <p:nvSpPr>
          <p:cNvPr id="189" name="object 189"/>
          <p:cNvSpPr txBox="1"/>
          <p:nvPr/>
        </p:nvSpPr>
        <p:spPr>
          <a:xfrm>
            <a:off x="6817399" y="5012136"/>
            <a:ext cx="1618827" cy="234252"/>
          </a:xfrm>
          <a:prstGeom prst="rect">
            <a:avLst/>
          </a:prstGeom>
        </p:spPr>
        <p:txBody>
          <a:bodyPr vert="horz" wrap="square" lIns="0" tIns="18627" rIns="0" bIns="0" rtlCol="0">
            <a:spAutoFit/>
          </a:bodyPr>
          <a:lstStyle/>
          <a:p>
            <a:pPr marL="16933">
              <a:spcBef>
                <a:spcPts val="147"/>
              </a:spcBef>
            </a:pPr>
            <a:r>
              <a:rPr sz="2100" b="1" spc="-9" baseline="2645" dirty="0">
                <a:latin typeface="Calibri"/>
                <a:cs typeface="Calibri"/>
              </a:rPr>
              <a:t>BrLT</a:t>
            </a:r>
            <a:r>
              <a:rPr sz="2100" b="1" spc="160" baseline="2645" dirty="0">
                <a:latin typeface="Calibri"/>
                <a:cs typeface="Calibri"/>
              </a:rPr>
              <a:t> </a:t>
            </a:r>
            <a:r>
              <a:rPr sz="2000" b="1" spc="-9" baseline="16666" dirty="0">
                <a:latin typeface="Calibri"/>
                <a:cs typeface="Calibri"/>
              </a:rPr>
              <a:t>Bsel</a:t>
            </a:r>
            <a:r>
              <a:rPr sz="2000" b="1" spc="279" baseline="16666" dirty="0">
                <a:latin typeface="Calibri"/>
                <a:cs typeface="Calibri"/>
              </a:rPr>
              <a:t> </a:t>
            </a:r>
            <a:r>
              <a:rPr sz="2000" b="1" spc="-9" baseline="16666" dirty="0">
                <a:latin typeface="Calibri"/>
                <a:cs typeface="Calibri"/>
              </a:rPr>
              <a:t>Asel</a:t>
            </a:r>
            <a:r>
              <a:rPr sz="2000" b="1" spc="269" baseline="16666" dirty="0">
                <a:latin typeface="Calibri"/>
                <a:cs typeface="Calibri"/>
              </a:rPr>
              <a:t> </a:t>
            </a:r>
            <a:r>
              <a:rPr sz="1333" b="1" spc="-13" dirty="0">
                <a:latin typeface="Calibri"/>
                <a:cs typeface="Calibri"/>
              </a:rPr>
              <a:t>ALUSel</a:t>
            </a:r>
            <a:endParaRPr sz="1333">
              <a:latin typeface="Calibri"/>
              <a:cs typeface="Calibri"/>
            </a:endParaRPr>
          </a:p>
        </p:txBody>
      </p:sp>
      <p:sp>
        <p:nvSpPr>
          <p:cNvPr id="190" name="object 190"/>
          <p:cNvSpPr txBox="1"/>
          <p:nvPr/>
        </p:nvSpPr>
        <p:spPr>
          <a:xfrm>
            <a:off x="1480893" y="5037125"/>
            <a:ext cx="495300" cy="418128"/>
          </a:xfrm>
          <a:prstGeom prst="rect">
            <a:avLst/>
          </a:prstGeom>
        </p:spPr>
        <p:txBody>
          <a:bodyPr vert="horz" wrap="square" lIns="0" tIns="0" rIns="0" bIns="0" rtlCol="0">
            <a:spAutoFit/>
          </a:bodyPr>
          <a:lstStyle/>
          <a:p>
            <a:pPr marL="16933">
              <a:lnSpc>
                <a:spcPts val="1533"/>
              </a:lnSpc>
            </a:pPr>
            <a:r>
              <a:rPr sz="1467" b="1" spc="-7" dirty="0">
                <a:latin typeface="Calibri"/>
                <a:cs typeface="Calibri"/>
              </a:rPr>
              <a:t>PCSel</a:t>
            </a:r>
            <a:endParaRPr sz="1467">
              <a:latin typeface="Calibri"/>
              <a:cs typeface="Calibri"/>
            </a:endParaRPr>
          </a:p>
          <a:p>
            <a:pPr marL="16933"/>
            <a:r>
              <a:rPr sz="1467" b="1" dirty="0">
                <a:latin typeface="Calibri"/>
                <a:cs typeface="Calibri"/>
              </a:rPr>
              <a:t>=</a:t>
            </a:r>
            <a:r>
              <a:rPr sz="1467" b="1" spc="-7" dirty="0">
                <a:latin typeface="Calibri"/>
                <a:cs typeface="Calibri"/>
              </a:rPr>
              <a:t>p</a:t>
            </a:r>
            <a:r>
              <a:rPr sz="1467" b="1" spc="7" dirty="0">
                <a:latin typeface="Calibri"/>
                <a:cs typeface="Calibri"/>
              </a:rPr>
              <a:t>c</a:t>
            </a:r>
            <a:r>
              <a:rPr sz="1467" b="1" dirty="0">
                <a:latin typeface="Calibri"/>
                <a:cs typeface="Calibri"/>
              </a:rPr>
              <a:t>+4</a:t>
            </a:r>
            <a:endParaRPr sz="1467">
              <a:latin typeface="Calibri"/>
              <a:cs typeface="Calibri"/>
            </a:endParaRPr>
          </a:p>
        </p:txBody>
      </p:sp>
      <p:sp>
        <p:nvSpPr>
          <p:cNvPr id="191" name="object 191"/>
          <p:cNvSpPr txBox="1"/>
          <p:nvPr/>
        </p:nvSpPr>
        <p:spPr>
          <a:xfrm>
            <a:off x="6250911" y="5030744"/>
            <a:ext cx="408093" cy="192360"/>
          </a:xfrm>
          <a:prstGeom prst="rect">
            <a:avLst/>
          </a:prstGeom>
        </p:spPr>
        <p:txBody>
          <a:bodyPr vert="horz" wrap="square" lIns="0" tIns="0" rIns="0" bIns="0" rtlCol="0">
            <a:spAutoFit/>
          </a:bodyPr>
          <a:lstStyle/>
          <a:p>
            <a:pPr marL="16933">
              <a:lnSpc>
                <a:spcPts val="1467"/>
              </a:lnSpc>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192" name="object 192"/>
          <p:cNvSpPr txBox="1"/>
          <p:nvPr/>
        </p:nvSpPr>
        <p:spPr>
          <a:xfrm>
            <a:off x="3362542" y="5067459"/>
            <a:ext cx="708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193" name="object 193"/>
          <p:cNvSpPr txBox="1"/>
          <p:nvPr/>
        </p:nvSpPr>
        <p:spPr>
          <a:xfrm>
            <a:off x="5425380" y="5065703"/>
            <a:ext cx="618912" cy="384657"/>
          </a:xfrm>
          <a:prstGeom prst="rect">
            <a:avLst/>
          </a:prstGeom>
        </p:spPr>
        <p:txBody>
          <a:bodyPr vert="horz" wrap="square" lIns="0" tIns="0" rIns="0" bIns="0" rtlCol="0">
            <a:spAutoFit/>
          </a:bodyPr>
          <a:lstStyle/>
          <a:p>
            <a:pPr algn="ctr">
              <a:lnSpc>
                <a:spcPts val="1393"/>
              </a:lnSpc>
            </a:pPr>
            <a:r>
              <a:rPr sz="1333" b="1" spc="-13" dirty="0">
                <a:latin typeface="Calibri"/>
                <a:cs typeface="Calibri"/>
              </a:rPr>
              <a:t>RegWEn</a:t>
            </a:r>
            <a:endParaRPr sz="1333">
              <a:latin typeface="Calibri"/>
              <a:cs typeface="Calibri"/>
            </a:endParaRPr>
          </a:p>
          <a:p>
            <a:pPr marL="1693" algn="ctr"/>
            <a:r>
              <a:rPr sz="1333" b="1" spc="-13" dirty="0">
                <a:latin typeface="Calibri"/>
                <a:cs typeface="Calibri"/>
              </a:rPr>
              <a:t>=1</a:t>
            </a:r>
            <a:endParaRPr sz="1333">
              <a:latin typeface="Calibri"/>
              <a:cs typeface="Calibri"/>
            </a:endParaRPr>
          </a:p>
        </p:txBody>
      </p:sp>
      <p:sp>
        <p:nvSpPr>
          <p:cNvPr id="194" name="object 194"/>
          <p:cNvSpPr txBox="1"/>
          <p:nvPr/>
        </p:nvSpPr>
        <p:spPr>
          <a:xfrm>
            <a:off x="9494367" y="5063465"/>
            <a:ext cx="488527"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WBSel</a:t>
            </a:r>
            <a:endParaRPr sz="1333">
              <a:latin typeface="Calibri"/>
              <a:cs typeface="Calibri"/>
            </a:endParaRPr>
          </a:p>
          <a:p>
            <a:pPr marL="5927" algn="ctr"/>
            <a:r>
              <a:rPr sz="1333" b="1" spc="-13" dirty="0">
                <a:latin typeface="Calibri"/>
                <a:cs typeface="Calibri"/>
              </a:rPr>
              <a:t>=1</a:t>
            </a:r>
            <a:endParaRPr sz="1333">
              <a:latin typeface="Calibri"/>
              <a:cs typeface="Calibri"/>
            </a:endParaRPr>
          </a:p>
        </p:txBody>
      </p:sp>
      <p:sp>
        <p:nvSpPr>
          <p:cNvPr id="195" name="object 195"/>
          <p:cNvSpPr txBox="1"/>
          <p:nvPr/>
        </p:nvSpPr>
        <p:spPr>
          <a:xfrm>
            <a:off x="4409355" y="5081200"/>
            <a:ext cx="56134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ImmSel</a:t>
            </a:r>
            <a:endParaRPr sz="1333">
              <a:latin typeface="Calibri"/>
              <a:cs typeface="Calibri"/>
            </a:endParaRPr>
          </a:p>
          <a:p>
            <a:pPr marL="2540" algn="ctr"/>
            <a:r>
              <a:rPr sz="1333" b="1" spc="-13" dirty="0">
                <a:latin typeface="Calibri"/>
                <a:cs typeface="Calibri"/>
              </a:rPr>
              <a:t>=U</a:t>
            </a:r>
            <a:endParaRPr sz="1333">
              <a:latin typeface="Calibri"/>
              <a:cs typeface="Calibri"/>
            </a:endParaRPr>
          </a:p>
        </p:txBody>
      </p:sp>
      <p:sp>
        <p:nvSpPr>
          <p:cNvPr id="196" name="object 196"/>
          <p:cNvSpPr txBox="1"/>
          <p:nvPr/>
        </p:nvSpPr>
        <p:spPr>
          <a:xfrm>
            <a:off x="8681927" y="5077749"/>
            <a:ext cx="655320" cy="384657"/>
          </a:xfrm>
          <a:prstGeom prst="rect">
            <a:avLst/>
          </a:prstGeom>
        </p:spPr>
        <p:txBody>
          <a:bodyPr vert="horz" wrap="square" lIns="0" tIns="0" rIns="0" bIns="0" rtlCol="0">
            <a:spAutoFit/>
          </a:bodyPr>
          <a:lstStyle/>
          <a:p>
            <a:pPr algn="ctr">
              <a:lnSpc>
                <a:spcPts val="1393"/>
              </a:lnSpc>
            </a:pPr>
            <a:r>
              <a:rPr sz="1333" b="1" spc="-7" dirty="0">
                <a:latin typeface="Calibri"/>
                <a:cs typeface="Calibri"/>
              </a:rPr>
              <a:t>MemRW</a:t>
            </a:r>
            <a:endParaRPr sz="1333">
              <a:latin typeface="Calibri"/>
              <a:cs typeface="Calibri"/>
            </a:endParaRPr>
          </a:p>
          <a:p>
            <a:pPr algn="ctr">
              <a:lnSpc>
                <a:spcPct val="100000"/>
              </a:lnSpc>
            </a:pPr>
            <a:r>
              <a:rPr sz="1333" b="1" spc="-7" dirty="0">
                <a:latin typeface="Calibri"/>
                <a:cs typeface="Calibri"/>
              </a:rPr>
              <a:t>=Read</a:t>
            </a:r>
            <a:endParaRPr sz="1333">
              <a:latin typeface="Calibri"/>
              <a:cs typeface="Calibri"/>
            </a:endParaRPr>
          </a:p>
        </p:txBody>
      </p:sp>
      <p:sp>
        <p:nvSpPr>
          <p:cNvPr id="197" name="object 197"/>
          <p:cNvSpPr txBox="1"/>
          <p:nvPr/>
        </p:nvSpPr>
        <p:spPr>
          <a:xfrm>
            <a:off x="7241402" y="5221519"/>
            <a:ext cx="20235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=1</a:t>
            </a:r>
            <a:endParaRPr sz="1333">
              <a:latin typeface="Calibri"/>
              <a:cs typeface="Calibri"/>
            </a:endParaRPr>
          </a:p>
        </p:txBody>
      </p:sp>
      <p:sp>
        <p:nvSpPr>
          <p:cNvPr id="198" name="object 198"/>
          <p:cNvSpPr txBox="1"/>
          <p:nvPr/>
        </p:nvSpPr>
        <p:spPr>
          <a:xfrm>
            <a:off x="7623539" y="5215367"/>
            <a:ext cx="200660"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a:t>
            </a:r>
            <a:endParaRPr sz="1333">
              <a:latin typeface="Calibri"/>
              <a:cs typeface="Calibri"/>
            </a:endParaRPr>
          </a:p>
        </p:txBody>
      </p:sp>
      <p:sp>
        <p:nvSpPr>
          <p:cNvPr id="199" name="object 199"/>
          <p:cNvSpPr txBox="1"/>
          <p:nvPr/>
        </p:nvSpPr>
        <p:spPr>
          <a:xfrm>
            <a:off x="6348365" y="5244071"/>
            <a:ext cx="756920" cy="489022"/>
          </a:xfrm>
          <a:prstGeom prst="rect">
            <a:avLst/>
          </a:prstGeom>
        </p:spPr>
        <p:txBody>
          <a:bodyPr vert="horz" wrap="square" lIns="0" tIns="57573" rIns="0" bIns="0" rtlCol="0">
            <a:spAutoFit/>
          </a:bodyPr>
          <a:lstStyle/>
          <a:p>
            <a:pPr algn="ctr">
              <a:spcBef>
                <a:spcPts val="453"/>
              </a:spcBef>
            </a:pPr>
            <a:r>
              <a:rPr sz="2100" b="1" baseline="26455" dirty="0">
                <a:latin typeface="Calibri"/>
                <a:cs typeface="Calibri"/>
              </a:rPr>
              <a:t>=* </a:t>
            </a:r>
            <a:r>
              <a:rPr sz="1400" b="1" spc="-40" dirty="0">
                <a:latin typeface="Calibri"/>
                <a:cs typeface="Calibri"/>
              </a:rPr>
              <a:t>BrEq</a:t>
            </a:r>
            <a:r>
              <a:rPr sz="2100" b="1" spc="-59" baseline="21164" dirty="0">
                <a:latin typeface="Calibri"/>
                <a:cs typeface="Calibri"/>
              </a:rPr>
              <a:t>=*</a:t>
            </a:r>
            <a:endParaRPr sz="2100" baseline="21164">
              <a:latin typeface="Calibri"/>
              <a:cs typeface="Calibri"/>
            </a:endParaRPr>
          </a:p>
          <a:p>
            <a:pPr marL="75351" algn="ctr"/>
            <a:r>
              <a:rPr sz="1400" b="1" dirty="0">
                <a:latin typeface="Calibri"/>
                <a:cs typeface="Calibri"/>
              </a:rPr>
              <a:t>=*</a:t>
            </a:r>
            <a:endParaRPr sz="1400">
              <a:latin typeface="Calibri"/>
              <a:cs typeface="Calibri"/>
            </a:endParaRPr>
          </a:p>
        </p:txBody>
      </p:sp>
      <p:sp>
        <p:nvSpPr>
          <p:cNvPr id="200" name="object 200"/>
          <p:cNvSpPr txBox="1"/>
          <p:nvPr/>
        </p:nvSpPr>
        <p:spPr>
          <a:xfrm>
            <a:off x="7986455" y="5268563"/>
            <a:ext cx="382693" cy="179793"/>
          </a:xfrm>
          <a:prstGeom prst="rect">
            <a:avLst/>
          </a:prstGeom>
        </p:spPr>
        <p:txBody>
          <a:bodyPr vert="horz" wrap="square" lIns="0" tIns="0" rIns="0" bIns="0" rtlCol="0">
            <a:spAutoFit/>
          </a:bodyPr>
          <a:lstStyle/>
          <a:p>
            <a:pPr marL="16933">
              <a:lnSpc>
                <a:spcPts val="1393"/>
              </a:lnSpc>
            </a:pPr>
            <a:r>
              <a:rPr sz="1333" b="1" spc="-13" dirty="0">
                <a:latin typeface="Calibri"/>
                <a:cs typeface="Calibri"/>
              </a:rPr>
              <a:t>=</a:t>
            </a:r>
            <a:r>
              <a:rPr sz="1333" b="1" spc="-7"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201" name="object 201"/>
          <p:cNvSpPr txBox="1"/>
          <p:nvPr/>
        </p:nvSpPr>
        <p:spPr>
          <a:xfrm>
            <a:off x="3540598" y="5462370"/>
            <a:ext cx="1030393" cy="205184"/>
          </a:xfrm>
          <a:prstGeom prst="rect">
            <a:avLst/>
          </a:prstGeom>
        </p:spPr>
        <p:txBody>
          <a:bodyPr vert="horz" wrap="square" lIns="0" tIns="0" rIns="0" bIns="0" rtlCol="0">
            <a:spAutoFit/>
          </a:bodyPr>
          <a:lstStyle/>
          <a:p>
            <a:pPr marL="16933">
              <a:lnSpc>
                <a:spcPts val="1553"/>
              </a:lnSpc>
            </a:pPr>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203" name="object 203"/>
          <p:cNvSpPr txBox="1"/>
          <p:nvPr/>
        </p:nvSpPr>
        <p:spPr>
          <a:xfrm>
            <a:off x="7134732" y="6594174"/>
            <a:ext cx="965200"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73" dirty="0">
                <a:solidFill>
                  <a:srgbClr val="FFC114"/>
                </a:solidFill>
                <a:latin typeface="Trebuchet MS"/>
                <a:cs typeface="Trebuchet MS"/>
              </a:rPr>
              <a:t> </a:t>
            </a:r>
            <a:r>
              <a:rPr sz="1467" b="1" spc="-73" dirty="0">
                <a:latin typeface="Trebuchet MS"/>
                <a:cs typeface="Trebuchet MS"/>
              </a:rPr>
              <a:t>(72)</a:t>
            </a:r>
            <a:endParaRPr sz="1467">
              <a:latin typeface="Trebuchet MS"/>
              <a:cs typeface="Trebuchet MS"/>
            </a:endParaRPr>
          </a:p>
        </p:txBody>
      </p:sp>
      <p:sp>
        <p:nvSpPr>
          <p:cNvPr id="204" name="Date Placeholder 203">
            <a:extLst>
              <a:ext uri="{FF2B5EF4-FFF2-40B4-BE49-F238E27FC236}">
                <a16:creationId xmlns:a16="http://schemas.microsoft.com/office/drawing/2014/main" id="{1DC11341-1DA6-445A-AA1D-3398F8392C89}"/>
              </a:ext>
            </a:extLst>
          </p:cNvPr>
          <p:cNvSpPr>
            <a:spLocks noGrp="1"/>
          </p:cNvSpPr>
          <p:nvPr>
            <p:ph type="dt" sz="half" idx="10"/>
          </p:nvPr>
        </p:nvSpPr>
        <p:spPr/>
        <p:txBody>
          <a:bodyPr/>
          <a:lstStyle/>
          <a:p>
            <a:fld id="{51537E96-090D-4F46-AF6F-17BD023B37DA}" type="datetime1">
              <a:rPr lang="en-US" smtClean="0"/>
              <a:t>5/11/2024</a:t>
            </a:fld>
            <a:endParaRPr lang="en-US"/>
          </a:p>
        </p:txBody>
      </p:sp>
      <p:sp>
        <p:nvSpPr>
          <p:cNvPr id="205" name="Slide Number Placeholder 204">
            <a:extLst>
              <a:ext uri="{FF2B5EF4-FFF2-40B4-BE49-F238E27FC236}">
                <a16:creationId xmlns:a16="http://schemas.microsoft.com/office/drawing/2014/main" id="{9ED02EBF-E8FF-4390-B7BF-CCF64EA05AF8}"/>
              </a:ext>
            </a:extLst>
          </p:cNvPr>
          <p:cNvSpPr>
            <a:spLocks noGrp="1"/>
          </p:cNvSpPr>
          <p:nvPr>
            <p:ph type="sldNum" sz="quarter" idx="12"/>
          </p:nvPr>
        </p:nvSpPr>
        <p:spPr/>
        <p:txBody>
          <a:bodyPr/>
          <a:lstStyle/>
          <a:p>
            <a:fld id="{AB6352F2-FB44-4DA6-821F-C2F4E454E2C0}" type="slidenum">
              <a:rPr lang="en-US" smtClean="0"/>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74593" y="3192273"/>
            <a:ext cx="7388351" cy="674623"/>
          </a:xfrm>
          <a:prstGeom prst="rect">
            <a:avLst/>
          </a:prstGeom>
        </p:spPr>
      </p:pic>
      <p:sp>
        <p:nvSpPr>
          <p:cNvPr id="3" name="Date Placeholder 2">
            <a:extLst>
              <a:ext uri="{FF2B5EF4-FFF2-40B4-BE49-F238E27FC236}">
                <a16:creationId xmlns:a16="http://schemas.microsoft.com/office/drawing/2014/main" id="{6CB7A2A6-53EB-4592-B4F3-09B19335D2E3}"/>
              </a:ext>
            </a:extLst>
          </p:cNvPr>
          <p:cNvSpPr>
            <a:spLocks noGrp="1"/>
          </p:cNvSpPr>
          <p:nvPr>
            <p:ph type="dt" sz="half" idx="10"/>
          </p:nvPr>
        </p:nvSpPr>
        <p:spPr/>
        <p:txBody>
          <a:bodyPr/>
          <a:lstStyle/>
          <a:p>
            <a:fld id="{59EA966C-182E-422A-82B4-17235914F462}" type="datetime1">
              <a:rPr lang="en-US" smtClean="0"/>
              <a:t>5/11/2024</a:t>
            </a:fld>
            <a:endParaRPr lang="en-US"/>
          </a:p>
        </p:txBody>
      </p:sp>
      <p:sp>
        <p:nvSpPr>
          <p:cNvPr id="4" name="Slide Number Placeholder 3">
            <a:extLst>
              <a:ext uri="{FF2B5EF4-FFF2-40B4-BE49-F238E27FC236}">
                <a16:creationId xmlns:a16="http://schemas.microsoft.com/office/drawing/2014/main" id="{B5AE098C-5147-41F1-9A17-2F7602DB5B16}"/>
              </a:ext>
            </a:extLst>
          </p:cNvPr>
          <p:cNvSpPr>
            <a:spLocks noGrp="1"/>
          </p:cNvSpPr>
          <p:nvPr>
            <p:ph type="sldNum" sz="quarter" idx="12"/>
          </p:nvPr>
        </p:nvSpPr>
        <p:spPr/>
        <p:txBody>
          <a:bodyPr/>
          <a:lstStyle/>
          <a:p>
            <a:fld id="{AB6352F2-FB44-4DA6-821F-C2F4E454E2C0}" type="slidenum">
              <a:rPr lang="en-US" smtClean="0"/>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30" y="84396"/>
            <a:ext cx="5871633" cy="695062"/>
          </a:xfrm>
          <a:prstGeom prst="rect">
            <a:avLst/>
          </a:prstGeom>
        </p:spPr>
        <p:txBody>
          <a:bodyPr vert="horz" wrap="square" lIns="0" tIns="17780" rIns="0" bIns="0" rtlCol="0" anchor="ctr">
            <a:spAutoFit/>
          </a:bodyPr>
          <a:lstStyle/>
          <a:p>
            <a:pPr marL="16933">
              <a:lnSpc>
                <a:spcPct val="100000"/>
              </a:lnSpc>
              <a:spcBef>
                <a:spcPts val="140"/>
              </a:spcBef>
            </a:pPr>
            <a:r>
              <a:rPr spc="-287" dirty="0"/>
              <a:t>C</a:t>
            </a:r>
            <a:r>
              <a:rPr spc="-140" dirty="0"/>
              <a:t>om</a:t>
            </a:r>
            <a:r>
              <a:rPr spc="-147" dirty="0"/>
              <a:t>p</a:t>
            </a:r>
            <a:r>
              <a:rPr spc="-387" dirty="0"/>
              <a:t>l</a:t>
            </a:r>
            <a:r>
              <a:rPr spc="-240" dirty="0"/>
              <a:t>e</a:t>
            </a:r>
            <a:r>
              <a:rPr spc="-367" dirty="0"/>
              <a:t>t</a:t>
            </a:r>
            <a:r>
              <a:rPr spc="-73" dirty="0"/>
              <a:t>e</a:t>
            </a:r>
            <a:r>
              <a:rPr spc="-520" dirty="0"/>
              <a:t> </a:t>
            </a:r>
            <a:r>
              <a:rPr spc="-267" dirty="0"/>
              <a:t>R</a:t>
            </a:r>
            <a:r>
              <a:rPr spc="-33" dirty="0"/>
              <a:t>V3</a:t>
            </a:r>
            <a:r>
              <a:rPr spc="-133" dirty="0"/>
              <a:t>2</a:t>
            </a:r>
            <a:r>
              <a:rPr spc="-140" dirty="0"/>
              <a:t>I</a:t>
            </a:r>
            <a:r>
              <a:rPr spc="-487" dirty="0"/>
              <a:t> </a:t>
            </a:r>
            <a:r>
              <a:rPr dirty="0"/>
              <a:t>D</a:t>
            </a:r>
            <a:r>
              <a:rPr spc="-140" dirty="0"/>
              <a:t>a</a:t>
            </a:r>
            <a:r>
              <a:rPr spc="-187" dirty="0"/>
              <a:t>t</a:t>
            </a:r>
            <a:r>
              <a:rPr spc="-67" dirty="0"/>
              <a:t>ap</a:t>
            </a:r>
            <a:r>
              <a:rPr spc="7" dirty="0"/>
              <a:t>a</a:t>
            </a:r>
            <a:r>
              <a:rPr spc="-320" dirty="0"/>
              <a:t>t</a:t>
            </a:r>
            <a:r>
              <a:rPr spc="-133" dirty="0"/>
              <a:t>h</a:t>
            </a:r>
            <a:r>
              <a:rPr spc="-473" dirty="0"/>
              <a:t>!</a:t>
            </a:r>
          </a:p>
        </p:txBody>
      </p:sp>
      <p:grpSp>
        <p:nvGrpSpPr>
          <p:cNvPr id="3" name="object 3"/>
          <p:cNvGrpSpPr/>
          <p:nvPr/>
        </p:nvGrpSpPr>
        <p:grpSpPr>
          <a:xfrm>
            <a:off x="2754021" y="1284065"/>
            <a:ext cx="5327227" cy="3714327"/>
            <a:chOff x="3656838" y="1289303"/>
            <a:chExt cx="3995420" cy="2785745"/>
          </a:xfrm>
        </p:grpSpPr>
        <p:sp>
          <p:nvSpPr>
            <p:cNvPr id="4" name="object 4"/>
            <p:cNvSpPr/>
            <p:nvPr/>
          </p:nvSpPr>
          <p:spPr>
            <a:xfrm>
              <a:off x="7603997" y="3092768"/>
              <a:ext cx="5715" cy="967740"/>
            </a:xfrm>
            <a:custGeom>
              <a:avLst/>
              <a:gdLst/>
              <a:ahLst/>
              <a:cxnLst/>
              <a:rect l="l" t="t" r="r" b="b"/>
              <a:pathLst>
                <a:path w="5715" h="967739">
                  <a:moveTo>
                    <a:pt x="0" y="967422"/>
                  </a:moveTo>
                  <a:lnTo>
                    <a:pt x="5181" y="0"/>
                  </a:lnTo>
                </a:path>
              </a:pathLst>
            </a:custGeom>
            <a:ln w="28575">
              <a:solidFill>
                <a:srgbClr val="000000"/>
              </a:solidFill>
            </a:ln>
          </p:spPr>
          <p:txBody>
            <a:bodyPr wrap="square" lIns="0" tIns="0" rIns="0" bIns="0" rtlCol="0"/>
            <a:lstStyle/>
            <a:p>
              <a:endParaRPr sz="2400"/>
            </a:p>
          </p:txBody>
        </p:sp>
        <p:sp>
          <p:nvSpPr>
            <p:cNvPr id="5" name="object 5"/>
            <p:cNvSpPr/>
            <p:nvPr/>
          </p:nvSpPr>
          <p:spPr>
            <a:xfrm>
              <a:off x="7566247" y="3021327"/>
              <a:ext cx="85725" cy="86360"/>
            </a:xfrm>
            <a:custGeom>
              <a:avLst/>
              <a:gdLst/>
              <a:ahLst/>
              <a:cxnLst/>
              <a:rect l="l" t="t" r="r" b="b"/>
              <a:pathLst>
                <a:path w="85725" h="86360">
                  <a:moveTo>
                    <a:pt x="43319" y="0"/>
                  </a:moveTo>
                  <a:lnTo>
                    <a:pt x="0" y="85496"/>
                  </a:lnTo>
                  <a:lnTo>
                    <a:pt x="85725" y="85953"/>
                  </a:lnTo>
                  <a:lnTo>
                    <a:pt x="43319" y="0"/>
                  </a:lnTo>
                  <a:close/>
                </a:path>
              </a:pathLst>
            </a:custGeom>
            <a:solidFill>
              <a:srgbClr val="000000"/>
            </a:solidFill>
          </p:spPr>
          <p:txBody>
            <a:bodyPr wrap="square" lIns="0" tIns="0" rIns="0" bIns="0" rtlCol="0"/>
            <a:lstStyle/>
            <a:p>
              <a:endParaRPr sz="2400"/>
            </a:p>
          </p:txBody>
        </p:sp>
        <p:sp>
          <p:nvSpPr>
            <p:cNvPr id="6" name="object 6"/>
            <p:cNvSpPr/>
            <p:nvPr/>
          </p:nvSpPr>
          <p:spPr>
            <a:xfrm>
              <a:off x="4167378" y="2551937"/>
              <a:ext cx="175260" cy="0"/>
            </a:xfrm>
            <a:custGeom>
              <a:avLst/>
              <a:gdLst/>
              <a:ahLst/>
              <a:cxnLst/>
              <a:rect l="l" t="t" r="r" b="b"/>
              <a:pathLst>
                <a:path w="175260">
                  <a:moveTo>
                    <a:pt x="0" y="0"/>
                  </a:moveTo>
                  <a:lnTo>
                    <a:pt x="175260" y="0"/>
                  </a:lnTo>
                </a:path>
              </a:pathLst>
            </a:custGeom>
            <a:ln w="25400">
              <a:solidFill>
                <a:srgbClr val="000000"/>
              </a:solidFill>
            </a:ln>
          </p:spPr>
          <p:txBody>
            <a:bodyPr wrap="square" lIns="0" tIns="0" rIns="0" bIns="0" rtlCol="0"/>
            <a:lstStyle/>
            <a:p>
              <a:endParaRPr sz="2400"/>
            </a:p>
          </p:txBody>
        </p:sp>
        <p:sp>
          <p:nvSpPr>
            <p:cNvPr id="7" name="object 7"/>
            <p:cNvSpPr/>
            <p:nvPr/>
          </p:nvSpPr>
          <p:spPr>
            <a:xfrm>
              <a:off x="3778758" y="1308353"/>
              <a:ext cx="387350" cy="650875"/>
            </a:xfrm>
            <a:custGeom>
              <a:avLst/>
              <a:gdLst/>
              <a:ahLst/>
              <a:cxnLst/>
              <a:rect l="l" t="t" r="r" b="b"/>
              <a:pathLst>
                <a:path w="387350" h="650875">
                  <a:moveTo>
                    <a:pt x="0" y="0"/>
                  </a:moveTo>
                  <a:lnTo>
                    <a:pt x="0" y="271068"/>
                  </a:lnTo>
                  <a:lnTo>
                    <a:pt x="77406" y="325285"/>
                  </a:lnTo>
                  <a:lnTo>
                    <a:pt x="0" y="379501"/>
                  </a:lnTo>
                  <a:lnTo>
                    <a:pt x="0" y="650582"/>
                  </a:lnTo>
                  <a:lnTo>
                    <a:pt x="387007" y="487934"/>
                  </a:lnTo>
                  <a:lnTo>
                    <a:pt x="387007" y="162648"/>
                  </a:lnTo>
                  <a:lnTo>
                    <a:pt x="0" y="0"/>
                  </a:lnTo>
                </a:path>
              </a:pathLst>
            </a:custGeom>
            <a:ln w="38100">
              <a:solidFill>
                <a:srgbClr val="000000"/>
              </a:solidFill>
            </a:ln>
          </p:spPr>
          <p:txBody>
            <a:bodyPr wrap="square" lIns="0" tIns="0" rIns="0" bIns="0" rtlCol="0"/>
            <a:lstStyle/>
            <a:p>
              <a:endParaRPr sz="2400"/>
            </a:p>
          </p:txBody>
        </p:sp>
        <p:sp>
          <p:nvSpPr>
            <p:cNvPr id="8" name="object 8"/>
            <p:cNvSpPr/>
            <p:nvPr/>
          </p:nvSpPr>
          <p:spPr>
            <a:xfrm>
              <a:off x="3672078" y="1387601"/>
              <a:ext cx="100965" cy="1905"/>
            </a:xfrm>
            <a:custGeom>
              <a:avLst/>
              <a:gdLst/>
              <a:ahLst/>
              <a:cxnLst/>
              <a:rect l="l" t="t" r="r" b="b"/>
              <a:pathLst>
                <a:path w="100964" h="1905">
                  <a:moveTo>
                    <a:pt x="-14287" y="762"/>
                  </a:moveTo>
                  <a:lnTo>
                    <a:pt x="114871" y="762"/>
                  </a:lnTo>
                </a:path>
              </a:pathLst>
            </a:custGeom>
            <a:ln w="30099">
              <a:solidFill>
                <a:srgbClr val="000000"/>
              </a:solidFill>
            </a:ln>
          </p:spPr>
          <p:txBody>
            <a:bodyPr wrap="square" lIns="0" tIns="0" rIns="0" bIns="0" rtlCol="0"/>
            <a:lstStyle/>
            <a:p>
              <a:endParaRPr sz="2400"/>
            </a:p>
          </p:txBody>
        </p:sp>
      </p:grpSp>
      <p:sp>
        <p:nvSpPr>
          <p:cNvPr id="9" name="object 9"/>
          <p:cNvSpPr txBox="1"/>
          <p:nvPr/>
        </p:nvSpPr>
        <p:spPr>
          <a:xfrm>
            <a:off x="2505116" y="1231479"/>
            <a:ext cx="874607" cy="603456"/>
          </a:xfrm>
          <a:prstGeom prst="rect">
            <a:avLst/>
          </a:prstGeom>
        </p:spPr>
        <p:txBody>
          <a:bodyPr vert="horz" wrap="square" lIns="0" tIns="102447" rIns="0" bIns="0" rtlCol="0">
            <a:spAutoFit/>
          </a:bodyPr>
          <a:lstStyle/>
          <a:p>
            <a:pPr marL="16933">
              <a:spcBef>
                <a:spcPts val="807"/>
              </a:spcBef>
            </a:pPr>
            <a:r>
              <a:rPr sz="1333" b="1" spc="-13" dirty="0">
                <a:latin typeface="Calibri"/>
                <a:cs typeface="Calibri"/>
              </a:rPr>
              <a:t>+4</a:t>
            </a:r>
            <a:endParaRPr sz="1333">
              <a:latin typeface="Calibri"/>
              <a:cs typeface="Calibri"/>
            </a:endParaRPr>
          </a:p>
          <a:p>
            <a:pPr marL="573179">
              <a:spcBef>
                <a:spcPts val="673"/>
              </a:spcBef>
            </a:pPr>
            <a:r>
              <a:rPr sz="1333" b="1" spc="-13" dirty="0">
                <a:latin typeface="Calibri"/>
                <a:cs typeface="Calibri"/>
              </a:rPr>
              <a:t>A</a:t>
            </a:r>
            <a:r>
              <a:rPr sz="1333" b="1" dirty="0">
                <a:latin typeface="Calibri"/>
                <a:cs typeface="Calibri"/>
              </a:rPr>
              <a:t>d</a:t>
            </a:r>
            <a:r>
              <a:rPr sz="1333" b="1" spc="-7" dirty="0">
                <a:latin typeface="Calibri"/>
                <a:cs typeface="Calibri"/>
              </a:rPr>
              <a:t>d</a:t>
            </a:r>
            <a:endParaRPr sz="1333">
              <a:latin typeface="Calibri"/>
              <a:cs typeface="Calibri"/>
            </a:endParaRPr>
          </a:p>
        </p:txBody>
      </p:sp>
      <p:sp>
        <p:nvSpPr>
          <p:cNvPr id="10" name="object 10"/>
          <p:cNvSpPr txBox="1"/>
          <p:nvPr/>
        </p:nvSpPr>
        <p:spPr>
          <a:xfrm>
            <a:off x="1983202" y="3286487"/>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 name="object 11"/>
          <p:cNvGrpSpPr/>
          <p:nvPr/>
        </p:nvGrpSpPr>
        <p:grpSpPr>
          <a:xfrm>
            <a:off x="2194459" y="2474817"/>
            <a:ext cx="1245447" cy="1371600"/>
            <a:chOff x="3237166" y="2182367"/>
            <a:chExt cx="934085" cy="1028700"/>
          </a:xfrm>
        </p:grpSpPr>
        <p:sp>
          <p:nvSpPr>
            <p:cNvPr id="12" name="object 12"/>
            <p:cNvSpPr/>
            <p:nvPr/>
          </p:nvSpPr>
          <p:spPr>
            <a:xfrm>
              <a:off x="3367278" y="2443733"/>
              <a:ext cx="139700" cy="0"/>
            </a:xfrm>
            <a:custGeom>
              <a:avLst/>
              <a:gdLst/>
              <a:ahLst/>
              <a:cxnLst/>
              <a:rect l="l" t="t" r="r" b="b"/>
              <a:pathLst>
                <a:path w="139700">
                  <a:moveTo>
                    <a:pt x="0" y="0"/>
                  </a:moveTo>
                  <a:lnTo>
                    <a:pt x="139496" y="0"/>
                  </a:lnTo>
                </a:path>
              </a:pathLst>
            </a:custGeom>
            <a:ln w="25400">
              <a:solidFill>
                <a:srgbClr val="000000"/>
              </a:solidFill>
            </a:ln>
          </p:spPr>
          <p:txBody>
            <a:bodyPr wrap="square" lIns="0" tIns="0" rIns="0" bIns="0" rtlCol="0"/>
            <a:lstStyle/>
            <a:p>
              <a:endParaRPr sz="2400"/>
            </a:p>
          </p:txBody>
        </p:sp>
        <p:sp>
          <p:nvSpPr>
            <p:cNvPr id="13" name="object 13"/>
            <p:cNvSpPr/>
            <p:nvPr/>
          </p:nvSpPr>
          <p:spPr>
            <a:xfrm>
              <a:off x="3494079" y="24056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4" name="object 14"/>
            <p:cNvSpPr/>
            <p:nvPr/>
          </p:nvSpPr>
          <p:spPr>
            <a:xfrm>
              <a:off x="3573018" y="2201417"/>
              <a:ext cx="579120" cy="990600"/>
            </a:xfrm>
            <a:custGeom>
              <a:avLst/>
              <a:gdLst/>
              <a:ahLst/>
              <a:cxnLst/>
              <a:rect l="l" t="t" r="r" b="b"/>
              <a:pathLst>
                <a:path w="579120" h="990600">
                  <a:moveTo>
                    <a:pt x="0" y="0"/>
                  </a:moveTo>
                  <a:lnTo>
                    <a:pt x="579120" y="0"/>
                  </a:lnTo>
                  <a:lnTo>
                    <a:pt x="579120"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15" name="object 15"/>
            <p:cNvSpPr/>
            <p:nvPr/>
          </p:nvSpPr>
          <p:spPr>
            <a:xfrm>
              <a:off x="3251454" y="2708909"/>
              <a:ext cx="0" cy="137160"/>
            </a:xfrm>
            <a:custGeom>
              <a:avLst/>
              <a:gdLst/>
              <a:ahLst/>
              <a:cxnLst/>
              <a:rect l="l" t="t" r="r" b="b"/>
              <a:pathLst>
                <a:path h="137160">
                  <a:moveTo>
                    <a:pt x="0" y="0"/>
                  </a:moveTo>
                  <a:lnTo>
                    <a:pt x="0" y="137159"/>
                  </a:lnTo>
                </a:path>
              </a:pathLst>
            </a:custGeom>
            <a:ln w="28575">
              <a:solidFill>
                <a:srgbClr val="000000"/>
              </a:solidFill>
            </a:ln>
          </p:spPr>
          <p:txBody>
            <a:bodyPr wrap="square" lIns="0" tIns="0" rIns="0" bIns="0" rtlCol="0"/>
            <a:lstStyle/>
            <a:p>
              <a:endParaRPr sz="2400"/>
            </a:p>
          </p:txBody>
        </p:sp>
      </p:grpSp>
      <p:sp>
        <p:nvSpPr>
          <p:cNvPr id="16" name="object 16"/>
          <p:cNvSpPr txBox="1"/>
          <p:nvPr/>
        </p:nvSpPr>
        <p:spPr>
          <a:xfrm>
            <a:off x="2865652" y="2630880"/>
            <a:ext cx="36068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dirty="0">
                <a:latin typeface="Calibri"/>
                <a:cs typeface="Calibri"/>
              </a:rPr>
              <a:t>dd</a:t>
            </a:r>
            <a:r>
              <a:rPr sz="1333" b="1" spc="-7" dirty="0">
                <a:latin typeface="Calibri"/>
                <a:cs typeface="Calibri"/>
              </a:rPr>
              <a:t>r</a:t>
            </a:r>
            <a:endParaRPr sz="1333">
              <a:latin typeface="Calibri"/>
              <a:cs typeface="Calibri"/>
            </a:endParaRPr>
          </a:p>
        </p:txBody>
      </p:sp>
      <p:sp>
        <p:nvSpPr>
          <p:cNvPr id="17" name="object 17"/>
          <p:cNvSpPr txBox="1"/>
          <p:nvPr/>
        </p:nvSpPr>
        <p:spPr>
          <a:xfrm>
            <a:off x="3003782" y="2841532"/>
            <a:ext cx="29210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endParaRPr sz="1333">
              <a:latin typeface="Calibri"/>
              <a:cs typeface="Calibri"/>
            </a:endParaRPr>
          </a:p>
        </p:txBody>
      </p:sp>
      <p:sp>
        <p:nvSpPr>
          <p:cNvPr id="18" name="object 18"/>
          <p:cNvSpPr txBox="1"/>
          <p:nvPr/>
        </p:nvSpPr>
        <p:spPr>
          <a:xfrm>
            <a:off x="2752538" y="3472702"/>
            <a:ext cx="5122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IM</a:t>
            </a:r>
            <a:r>
              <a:rPr sz="1467" b="1" spc="20" dirty="0">
                <a:latin typeface="Calibri"/>
                <a:cs typeface="Calibri"/>
              </a:rPr>
              <a:t>EM</a:t>
            </a:r>
            <a:endParaRPr sz="1467">
              <a:latin typeface="Calibri"/>
              <a:cs typeface="Calibri"/>
            </a:endParaRPr>
          </a:p>
        </p:txBody>
      </p:sp>
      <p:sp>
        <p:nvSpPr>
          <p:cNvPr id="19" name="object 19"/>
          <p:cNvSpPr/>
          <p:nvPr/>
        </p:nvSpPr>
        <p:spPr>
          <a:xfrm>
            <a:off x="8445652" y="2715609"/>
            <a:ext cx="860213" cy="1320800"/>
          </a:xfrm>
          <a:custGeom>
            <a:avLst/>
            <a:gdLst/>
            <a:ahLst/>
            <a:cxnLst/>
            <a:rect l="l" t="t" r="r" b="b"/>
            <a:pathLst>
              <a:path w="645159" h="990600">
                <a:moveTo>
                  <a:pt x="0" y="0"/>
                </a:moveTo>
                <a:lnTo>
                  <a:pt x="644651" y="0"/>
                </a:lnTo>
                <a:lnTo>
                  <a:pt x="644651" y="990600"/>
                </a:lnTo>
                <a:lnTo>
                  <a:pt x="0" y="990600"/>
                </a:lnTo>
                <a:lnTo>
                  <a:pt x="0" y="0"/>
                </a:lnTo>
                <a:close/>
              </a:path>
            </a:pathLst>
          </a:custGeom>
          <a:ln w="38100">
            <a:solidFill>
              <a:srgbClr val="000000"/>
            </a:solidFill>
          </a:ln>
        </p:spPr>
        <p:txBody>
          <a:bodyPr wrap="square" lIns="0" tIns="0" rIns="0" bIns="0" rtlCol="0"/>
          <a:lstStyle/>
          <a:p>
            <a:endParaRPr sz="2400"/>
          </a:p>
        </p:txBody>
      </p:sp>
      <p:sp>
        <p:nvSpPr>
          <p:cNvPr id="20" name="object 20"/>
          <p:cNvSpPr txBox="1"/>
          <p:nvPr/>
        </p:nvSpPr>
        <p:spPr>
          <a:xfrm>
            <a:off x="8602791" y="3619882"/>
            <a:ext cx="563879" cy="247141"/>
          </a:xfrm>
          <a:prstGeom prst="rect">
            <a:avLst/>
          </a:prstGeom>
        </p:spPr>
        <p:txBody>
          <a:bodyPr vert="horz" wrap="square" lIns="0" tIns="21167" rIns="0" bIns="0" rtlCol="0">
            <a:spAutoFit/>
          </a:bodyPr>
          <a:lstStyle/>
          <a:p>
            <a:pPr>
              <a:spcBef>
                <a:spcPts val="167"/>
              </a:spcBef>
            </a:pPr>
            <a:r>
              <a:rPr sz="1467" b="1" spc="20" dirty="0">
                <a:latin typeface="Calibri"/>
                <a:cs typeface="Calibri"/>
              </a:rPr>
              <a:t>DMEM</a:t>
            </a:r>
            <a:endParaRPr sz="1467">
              <a:latin typeface="Calibri"/>
              <a:cs typeface="Calibri"/>
            </a:endParaRPr>
          </a:p>
        </p:txBody>
      </p:sp>
      <p:sp>
        <p:nvSpPr>
          <p:cNvPr id="21" name="object 21"/>
          <p:cNvSpPr/>
          <p:nvPr/>
        </p:nvSpPr>
        <p:spPr>
          <a:xfrm>
            <a:off x="2075333" y="2343754"/>
            <a:ext cx="292947" cy="833120"/>
          </a:xfrm>
          <a:custGeom>
            <a:avLst/>
            <a:gdLst/>
            <a:ahLst/>
            <a:cxnLst/>
            <a:rect l="l" t="t" r="r" b="b"/>
            <a:pathLst>
              <a:path w="219710" h="624839">
                <a:moveTo>
                  <a:pt x="0" y="0"/>
                </a:moveTo>
                <a:lnTo>
                  <a:pt x="219455" y="0"/>
                </a:lnTo>
                <a:lnTo>
                  <a:pt x="219455" y="624840"/>
                </a:lnTo>
                <a:lnTo>
                  <a:pt x="0" y="624840"/>
                </a:lnTo>
                <a:lnTo>
                  <a:pt x="0" y="0"/>
                </a:lnTo>
                <a:close/>
              </a:path>
            </a:pathLst>
          </a:custGeom>
          <a:ln w="38100">
            <a:solidFill>
              <a:srgbClr val="000000"/>
            </a:solidFill>
          </a:ln>
        </p:spPr>
        <p:txBody>
          <a:bodyPr wrap="square" lIns="0" tIns="0" rIns="0" bIns="0" rtlCol="0"/>
          <a:lstStyle/>
          <a:p>
            <a:endParaRPr sz="2400"/>
          </a:p>
        </p:txBody>
      </p:sp>
      <p:sp>
        <p:nvSpPr>
          <p:cNvPr id="22" name="object 22"/>
          <p:cNvSpPr txBox="1"/>
          <p:nvPr/>
        </p:nvSpPr>
        <p:spPr>
          <a:xfrm>
            <a:off x="2115882" y="2625027"/>
            <a:ext cx="192193" cy="195717"/>
          </a:xfrm>
          <a:prstGeom prst="rect">
            <a:avLst/>
          </a:prstGeom>
        </p:spPr>
        <p:txBody>
          <a:bodyPr vert="horz" wrap="square" lIns="0" tIns="21167" rIns="0" bIns="0" rtlCol="0">
            <a:spAutoFit/>
          </a:bodyPr>
          <a:lstStyle/>
          <a:p>
            <a:pPr marL="16933">
              <a:spcBef>
                <a:spcPts val="167"/>
              </a:spcBef>
            </a:pPr>
            <a:r>
              <a:rPr sz="1133" b="1" spc="13" dirty="0">
                <a:latin typeface="Calibri"/>
                <a:cs typeface="Calibri"/>
              </a:rPr>
              <a:t>PC</a:t>
            </a:r>
            <a:endParaRPr sz="1133">
              <a:latin typeface="Calibri"/>
              <a:cs typeface="Calibri"/>
            </a:endParaRPr>
          </a:p>
        </p:txBody>
      </p:sp>
      <p:grpSp>
        <p:nvGrpSpPr>
          <p:cNvPr id="23" name="object 23"/>
          <p:cNvGrpSpPr/>
          <p:nvPr/>
        </p:nvGrpSpPr>
        <p:grpSpPr>
          <a:xfrm>
            <a:off x="2119360" y="1975200"/>
            <a:ext cx="793327" cy="1218353"/>
            <a:chOff x="3180842" y="1807654"/>
            <a:chExt cx="594995" cy="913765"/>
          </a:xfrm>
        </p:grpSpPr>
        <p:sp>
          <p:nvSpPr>
            <p:cNvPr id="24" name="object 24"/>
            <p:cNvSpPr/>
            <p:nvPr/>
          </p:nvSpPr>
          <p:spPr>
            <a:xfrm>
              <a:off x="3193542" y="2626617"/>
              <a:ext cx="82550" cy="82550"/>
            </a:xfrm>
            <a:custGeom>
              <a:avLst/>
              <a:gdLst/>
              <a:ahLst/>
              <a:cxnLst/>
              <a:rect l="l" t="t" r="r" b="b"/>
              <a:pathLst>
                <a:path w="82550" h="82550">
                  <a:moveTo>
                    <a:pt x="0" y="82105"/>
                  </a:moveTo>
                  <a:lnTo>
                    <a:pt x="41059" y="0"/>
                  </a:lnTo>
                  <a:lnTo>
                    <a:pt x="82105" y="82105"/>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32806" y="1840230"/>
              <a:ext cx="280035" cy="596265"/>
            </a:xfrm>
            <a:custGeom>
              <a:avLst/>
              <a:gdLst/>
              <a:ahLst/>
              <a:cxnLst/>
              <a:rect l="l" t="t" r="r" b="b"/>
              <a:pathLst>
                <a:path w="280035" h="596264">
                  <a:moveTo>
                    <a:pt x="2044" y="595884"/>
                  </a:moveTo>
                  <a:lnTo>
                    <a:pt x="0" y="8953"/>
                  </a:lnTo>
                  <a:lnTo>
                    <a:pt x="10210" y="0"/>
                  </a:lnTo>
                  <a:lnTo>
                    <a:pt x="279412" y="5791"/>
                  </a:lnTo>
                </a:path>
              </a:pathLst>
            </a:custGeom>
            <a:ln w="25400">
              <a:solidFill>
                <a:srgbClr val="000000"/>
              </a:solidFill>
            </a:ln>
          </p:spPr>
          <p:txBody>
            <a:bodyPr wrap="square" lIns="0" tIns="0" rIns="0" bIns="0" rtlCol="0"/>
            <a:lstStyle/>
            <a:p>
              <a:endParaRPr sz="2400"/>
            </a:p>
          </p:txBody>
        </p:sp>
        <p:sp>
          <p:nvSpPr>
            <p:cNvPr id="26" name="object 26"/>
            <p:cNvSpPr/>
            <p:nvPr/>
          </p:nvSpPr>
          <p:spPr>
            <a:xfrm>
              <a:off x="3698711" y="1807654"/>
              <a:ext cx="77470" cy="76200"/>
            </a:xfrm>
            <a:custGeom>
              <a:avLst/>
              <a:gdLst/>
              <a:ahLst/>
              <a:cxnLst/>
              <a:rect l="l" t="t" r="r" b="b"/>
              <a:pathLst>
                <a:path w="77470" h="76200">
                  <a:moveTo>
                    <a:pt x="1638" y="0"/>
                  </a:moveTo>
                  <a:lnTo>
                    <a:pt x="0" y="76187"/>
                  </a:lnTo>
                  <a:lnTo>
                    <a:pt x="77000" y="39738"/>
                  </a:lnTo>
                  <a:lnTo>
                    <a:pt x="1638" y="0"/>
                  </a:lnTo>
                  <a:close/>
                </a:path>
              </a:pathLst>
            </a:custGeom>
            <a:solidFill>
              <a:srgbClr val="000000"/>
            </a:solidFill>
          </p:spPr>
          <p:txBody>
            <a:bodyPr wrap="square" lIns="0" tIns="0" rIns="0" bIns="0" rtlCol="0"/>
            <a:lstStyle/>
            <a:p>
              <a:endParaRPr sz="2400"/>
            </a:p>
          </p:txBody>
        </p:sp>
      </p:grpSp>
      <p:sp>
        <p:nvSpPr>
          <p:cNvPr id="27" name="object 27"/>
          <p:cNvSpPr txBox="1"/>
          <p:nvPr/>
        </p:nvSpPr>
        <p:spPr>
          <a:xfrm>
            <a:off x="1471618" y="2116977"/>
            <a:ext cx="36491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r>
              <a:rPr sz="1333" b="1" spc="-13" dirty="0">
                <a:latin typeface="Calibri"/>
                <a:cs typeface="Calibri"/>
              </a:rPr>
              <a:t>+4</a:t>
            </a:r>
            <a:endParaRPr sz="1333">
              <a:latin typeface="Calibri"/>
              <a:cs typeface="Calibri"/>
            </a:endParaRPr>
          </a:p>
        </p:txBody>
      </p:sp>
      <p:grpSp>
        <p:nvGrpSpPr>
          <p:cNvPr id="28" name="object 28"/>
          <p:cNvGrpSpPr/>
          <p:nvPr/>
        </p:nvGrpSpPr>
        <p:grpSpPr>
          <a:xfrm>
            <a:off x="3651403" y="2640166"/>
            <a:ext cx="1214967" cy="413173"/>
            <a:chOff x="4329874" y="2306379"/>
            <a:chExt cx="911225" cy="309880"/>
          </a:xfrm>
        </p:grpSpPr>
        <p:sp>
          <p:nvSpPr>
            <p:cNvPr id="29" name="object 29"/>
            <p:cNvSpPr/>
            <p:nvPr/>
          </p:nvSpPr>
          <p:spPr>
            <a:xfrm>
              <a:off x="4344161" y="2349244"/>
              <a:ext cx="825500" cy="232410"/>
            </a:xfrm>
            <a:custGeom>
              <a:avLst/>
              <a:gdLst/>
              <a:ahLst/>
              <a:cxnLst/>
              <a:rect l="l" t="t" r="r" b="b"/>
              <a:pathLst>
                <a:path w="825500" h="232410">
                  <a:moveTo>
                    <a:pt x="0" y="231965"/>
                  </a:moveTo>
                  <a:lnTo>
                    <a:pt x="0" y="0"/>
                  </a:lnTo>
                  <a:lnTo>
                    <a:pt x="825106" y="0"/>
                  </a:lnTo>
                </a:path>
              </a:pathLst>
            </a:custGeom>
            <a:ln w="28574">
              <a:solidFill>
                <a:srgbClr val="000000"/>
              </a:solidFill>
            </a:ln>
          </p:spPr>
          <p:txBody>
            <a:bodyPr wrap="square" lIns="0" tIns="0" rIns="0" bIns="0" rtlCol="0"/>
            <a:lstStyle/>
            <a:p>
              <a:endParaRPr sz="2400"/>
            </a:p>
          </p:txBody>
        </p:sp>
        <p:sp>
          <p:nvSpPr>
            <p:cNvPr id="30" name="object 30"/>
            <p:cNvSpPr/>
            <p:nvPr/>
          </p:nvSpPr>
          <p:spPr>
            <a:xfrm>
              <a:off x="5154976" y="2306379"/>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31" name="object 31"/>
            <p:cNvSpPr/>
            <p:nvPr/>
          </p:nvSpPr>
          <p:spPr>
            <a:xfrm>
              <a:off x="4344161" y="2573274"/>
              <a:ext cx="825500" cy="0"/>
            </a:xfrm>
            <a:custGeom>
              <a:avLst/>
              <a:gdLst/>
              <a:ahLst/>
              <a:cxnLst/>
              <a:rect l="l" t="t" r="r" b="b"/>
              <a:pathLst>
                <a:path w="825500">
                  <a:moveTo>
                    <a:pt x="0" y="0"/>
                  </a:moveTo>
                  <a:lnTo>
                    <a:pt x="825106" y="0"/>
                  </a:lnTo>
                </a:path>
              </a:pathLst>
            </a:custGeom>
            <a:ln w="28575">
              <a:solidFill>
                <a:srgbClr val="000000"/>
              </a:solidFill>
            </a:ln>
          </p:spPr>
          <p:txBody>
            <a:bodyPr wrap="square" lIns="0" tIns="0" rIns="0" bIns="0" rtlCol="0"/>
            <a:lstStyle/>
            <a:p>
              <a:endParaRPr sz="2400"/>
            </a:p>
          </p:txBody>
        </p:sp>
        <p:sp>
          <p:nvSpPr>
            <p:cNvPr id="32" name="object 32"/>
            <p:cNvSpPr/>
            <p:nvPr/>
          </p:nvSpPr>
          <p:spPr>
            <a:xfrm>
              <a:off x="5154976" y="253040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33" name="object 33"/>
          <p:cNvSpPr txBox="1"/>
          <p:nvPr/>
        </p:nvSpPr>
        <p:spPr>
          <a:xfrm>
            <a:off x="3827111" y="2994681"/>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24</a:t>
            </a:r>
            <a:r>
              <a:rPr sz="1333" b="1" spc="-7" dirty="0">
                <a:latin typeface="Calibri"/>
                <a:cs typeface="Calibri"/>
              </a:rPr>
              <a:t>:</a:t>
            </a:r>
            <a:r>
              <a:rPr sz="1333" b="1" spc="-13" dirty="0">
                <a:latin typeface="Calibri"/>
                <a:cs typeface="Calibri"/>
              </a:rPr>
              <a:t>20]</a:t>
            </a:r>
            <a:endParaRPr sz="1333">
              <a:latin typeface="Calibri"/>
              <a:cs typeface="Calibri"/>
            </a:endParaRPr>
          </a:p>
        </p:txBody>
      </p:sp>
      <p:grpSp>
        <p:nvGrpSpPr>
          <p:cNvPr id="34" name="object 34"/>
          <p:cNvGrpSpPr/>
          <p:nvPr/>
        </p:nvGrpSpPr>
        <p:grpSpPr>
          <a:xfrm>
            <a:off x="3621036" y="2684368"/>
            <a:ext cx="4547447" cy="2347807"/>
            <a:chOff x="4307099" y="2339530"/>
            <a:chExt cx="3410585" cy="1760855"/>
          </a:xfrm>
        </p:grpSpPr>
        <p:sp>
          <p:nvSpPr>
            <p:cNvPr id="35" name="object 35"/>
            <p:cNvSpPr/>
            <p:nvPr/>
          </p:nvSpPr>
          <p:spPr>
            <a:xfrm>
              <a:off x="7367777" y="2375153"/>
              <a:ext cx="331470" cy="729615"/>
            </a:xfrm>
            <a:custGeom>
              <a:avLst/>
              <a:gdLst/>
              <a:ahLst/>
              <a:cxnLst/>
              <a:rect l="l" t="t" r="r" b="b"/>
              <a:pathLst>
                <a:path w="331470" h="729614">
                  <a:moveTo>
                    <a:pt x="0" y="0"/>
                  </a:moveTo>
                  <a:lnTo>
                    <a:pt x="0" y="304012"/>
                  </a:lnTo>
                  <a:lnTo>
                    <a:pt x="66167" y="364807"/>
                  </a:lnTo>
                  <a:lnTo>
                    <a:pt x="0" y="425615"/>
                  </a:lnTo>
                  <a:lnTo>
                    <a:pt x="0" y="729615"/>
                  </a:lnTo>
                  <a:lnTo>
                    <a:pt x="330847" y="547217"/>
                  </a:lnTo>
                  <a:lnTo>
                    <a:pt x="330847" y="182410"/>
                  </a:lnTo>
                  <a:lnTo>
                    <a:pt x="0" y="0"/>
                  </a:lnTo>
                </a:path>
              </a:pathLst>
            </a:custGeom>
            <a:ln w="38100">
              <a:solidFill>
                <a:srgbClr val="000000"/>
              </a:solidFill>
            </a:ln>
          </p:spPr>
          <p:txBody>
            <a:bodyPr wrap="square" lIns="0" tIns="0" rIns="0" bIns="0" rtlCol="0"/>
            <a:lstStyle/>
            <a:p>
              <a:endParaRPr sz="2400"/>
            </a:p>
          </p:txBody>
        </p:sp>
        <p:sp>
          <p:nvSpPr>
            <p:cNvPr id="36" name="object 36"/>
            <p:cNvSpPr/>
            <p:nvPr/>
          </p:nvSpPr>
          <p:spPr>
            <a:xfrm>
              <a:off x="4344161" y="2353817"/>
              <a:ext cx="6350" cy="1675130"/>
            </a:xfrm>
            <a:custGeom>
              <a:avLst/>
              <a:gdLst/>
              <a:ahLst/>
              <a:cxnLst/>
              <a:rect l="l" t="t" r="r" b="b"/>
              <a:pathLst>
                <a:path w="6350" h="1675129">
                  <a:moveTo>
                    <a:pt x="0" y="0"/>
                  </a:moveTo>
                  <a:lnTo>
                    <a:pt x="5842" y="1675066"/>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307099" y="4014449"/>
              <a:ext cx="85725" cy="86360"/>
            </a:xfrm>
            <a:custGeom>
              <a:avLst/>
              <a:gdLst/>
              <a:ahLst/>
              <a:cxnLst/>
              <a:rect l="l" t="t" r="r" b="b"/>
              <a:pathLst>
                <a:path w="85725" h="86360">
                  <a:moveTo>
                    <a:pt x="85725" y="0"/>
                  </a:moveTo>
                  <a:lnTo>
                    <a:pt x="0" y="292"/>
                  </a:lnTo>
                  <a:lnTo>
                    <a:pt x="43154" y="85877"/>
                  </a:lnTo>
                  <a:lnTo>
                    <a:pt x="85725" y="0"/>
                  </a:lnTo>
                  <a:close/>
                </a:path>
              </a:pathLst>
            </a:custGeom>
            <a:solidFill>
              <a:srgbClr val="000000"/>
            </a:solidFill>
          </p:spPr>
          <p:txBody>
            <a:bodyPr wrap="square" lIns="0" tIns="0" rIns="0" bIns="0" rtlCol="0"/>
            <a:lstStyle/>
            <a:p>
              <a:endParaRPr sz="2400"/>
            </a:p>
          </p:txBody>
        </p:sp>
        <p:sp>
          <p:nvSpPr>
            <p:cNvPr id="38" name="object 38"/>
            <p:cNvSpPr/>
            <p:nvPr/>
          </p:nvSpPr>
          <p:spPr>
            <a:xfrm>
              <a:off x="4347209" y="2751581"/>
              <a:ext cx="813435" cy="0"/>
            </a:xfrm>
            <a:custGeom>
              <a:avLst/>
              <a:gdLst/>
              <a:ahLst/>
              <a:cxnLst/>
              <a:rect l="l" t="t" r="r" b="b"/>
              <a:pathLst>
                <a:path w="813435">
                  <a:moveTo>
                    <a:pt x="0" y="0"/>
                  </a:moveTo>
                  <a:lnTo>
                    <a:pt x="812927"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5145846" y="27087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grpSp>
      <p:sp>
        <p:nvSpPr>
          <p:cNvPr id="40" name="object 40"/>
          <p:cNvSpPr txBox="1"/>
          <p:nvPr/>
        </p:nvSpPr>
        <p:spPr>
          <a:xfrm>
            <a:off x="7749460" y="2934641"/>
            <a:ext cx="355600" cy="247141"/>
          </a:xfrm>
          <a:prstGeom prst="rect">
            <a:avLst/>
          </a:prstGeom>
        </p:spPr>
        <p:txBody>
          <a:bodyPr vert="horz" wrap="square" lIns="0" tIns="21167" rIns="0" bIns="0" rtlCol="0">
            <a:spAutoFit/>
          </a:bodyPr>
          <a:lstStyle/>
          <a:p>
            <a:pPr marL="16933">
              <a:spcBef>
                <a:spcPts val="167"/>
              </a:spcBef>
            </a:pPr>
            <a:r>
              <a:rPr sz="1467" b="1" spc="20" dirty="0">
                <a:latin typeface="Calibri"/>
                <a:cs typeface="Calibri"/>
              </a:rPr>
              <a:t>ALU</a:t>
            </a:r>
            <a:endParaRPr sz="1467">
              <a:latin typeface="Calibri"/>
              <a:cs typeface="Calibri"/>
            </a:endParaRPr>
          </a:p>
        </p:txBody>
      </p:sp>
      <p:sp>
        <p:nvSpPr>
          <p:cNvPr id="41" name="object 41"/>
          <p:cNvSpPr txBox="1"/>
          <p:nvPr/>
        </p:nvSpPr>
        <p:spPr>
          <a:xfrm>
            <a:off x="5750843" y="3857104"/>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sp>
        <p:nvSpPr>
          <p:cNvPr id="42" name="object 42"/>
          <p:cNvSpPr/>
          <p:nvPr/>
        </p:nvSpPr>
        <p:spPr>
          <a:xfrm>
            <a:off x="4885589" y="1945482"/>
            <a:ext cx="1168400" cy="1920240"/>
          </a:xfrm>
          <a:custGeom>
            <a:avLst/>
            <a:gdLst/>
            <a:ahLst/>
            <a:cxnLst/>
            <a:rect l="l" t="t" r="r" b="b"/>
            <a:pathLst>
              <a:path w="876300" h="1440180">
                <a:moveTo>
                  <a:pt x="0" y="0"/>
                </a:moveTo>
                <a:lnTo>
                  <a:pt x="876300" y="0"/>
                </a:lnTo>
                <a:lnTo>
                  <a:pt x="876300" y="1440180"/>
                </a:lnTo>
                <a:lnTo>
                  <a:pt x="0" y="1440180"/>
                </a:lnTo>
                <a:lnTo>
                  <a:pt x="0" y="0"/>
                </a:lnTo>
                <a:close/>
              </a:path>
            </a:pathLst>
          </a:custGeom>
          <a:ln w="38100">
            <a:solidFill>
              <a:srgbClr val="000000"/>
            </a:solidFill>
          </a:ln>
        </p:spPr>
        <p:txBody>
          <a:bodyPr wrap="square" lIns="0" tIns="0" rIns="0" bIns="0" rtlCol="0"/>
          <a:lstStyle/>
          <a:p>
            <a:endParaRPr sz="2400"/>
          </a:p>
        </p:txBody>
      </p:sp>
      <p:sp>
        <p:nvSpPr>
          <p:cNvPr id="43" name="object 43"/>
          <p:cNvSpPr txBox="1"/>
          <p:nvPr/>
        </p:nvSpPr>
        <p:spPr>
          <a:xfrm>
            <a:off x="4980081" y="3571962"/>
            <a:ext cx="537633" cy="247141"/>
          </a:xfrm>
          <a:prstGeom prst="rect">
            <a:avLst/>
          </a:prstGeom>
        </p:spPr>
        <p:txBody>
          <a:bodyPr vert="horz" wrap="square" lIns="0" tIns="21167" rIns="0" bIns="0" rtlCol="0">
            <a:spAutoFit/>
          </a:bodyPr>
          <a:lstStyle/>
          <a:p>
            <a:pPr marL="16933">
              <a:spcBef>
                <a:spcPts val="167"/>
              </a:spcBef>
            </a:pPr>
            <a:r>
              <a:rPr sz="1467" b="1" spc="13" dirty="0">
                <a:latin typeface="Calibri"/>
                <a:cs typeface="Calibri"/>
              </a:rPr>
              <a:t>Reg</a:t>
            </a:r>
            <a:r>
              <a:rPr sz="1467" b="1" spc="-40" dirty="0">
                <a:latin typeface="Calibri"/>
                <a:cs typeface="Calibri"/>
              </a:rPr>
              <a:t> </a:t>
            </a:r>
            <a:r>
              <a:rPr sz="1467" b="1" spc="7" dirty="0">
                <a:latin typeface="Calibri"/>
                <a:cs typeface="Calibri"/>
              </a:rPr>
              <a:t>[</a:t>
            </a:r>
            <a:r>
              <a:rPr sz="1467" b="1" spc="-53" dirty="0">
                <a:latin typeface="Calibri"/>
                <a:cs typeface="Calibri"/>
              </a:rPr>
              <a:t> </a:t>
            </a:r>
            <a:r>
              <a:rPr sz="1467" b="1" spc="7" dirty="0">
                <a:latin typeface="Calibri"/>
                <a:cs typeface="Calibri"/>
              </a:rPr>
              <a:t>]</a:t>
            </a:r>
            <a:endParaRPr sz="1467">
              <a:latin typeface="Calibri"/>
              <a:cs typeface="Calibri"/>
            </a:endParaRPr>
          </a:p>
        </p:txBody>
      </p:sp>
      <p:grpSp>
        <p:nvGrpSpPr>
          <p:cNvPr id="44" name="object 44"/>
          <p:cNvGrpSpPr/>
          <p:nvPr/>
        </p:nvGrpSpPr>
        <p:grpSpPr>
          <a:xfrm>
            <a:off x="3994811" y="1286352"/>
            <a:ext cx="5929207" cy="2805853"/>
            <a:chOff x="4587430" y="1291018"/>
            <a:chExt cx="4446905" cy="2104390"/>
          </a:xfrm>
        </p:grpSpPr>
        <p:sp>
          <p:nvSpPr>
            <p:cNvPr id="45" name="object 45"/>
            <p:cNvSpPr/>
            <p:nvPr/>
          </p:nvSpPr>
          <p:spPr>
            <a:xfrm>
              <a:off x="6130289" y="2519933"/>
              <a:ext cx="157480" cy="0"/>
            </a:xfrm>
            <a:custGeom>
              <a:avLst/>
              <a:gdLst/>
              <a:ahLst/>
              <a:cxnLst/>
              <a:rect l="l" t="t" r="r" b="b"/>
              <a:pathLst>
                <a:path w="157479">
                  <a:moveTo>
                    <a:pt x="0" y="0"/>
                  </a:moveTo>
                  <a:lnTo>
                    <a:pt x="157226" y="0"/>
                  </a:lnTo>
                </a:path>
              </a:pathLst>
            </a:custGeom>
            <a:ln w="25400">
              <a:solidFill>
                <a:srgbClr val="000000"/>
              </a:solidFill>
            </a:ln>
          </p:spPr>
          <p:txBody>
            <a:bodyPr wrap="square" lIns="0" tIns="0" rIns="0" bIns="0" rtlCol="0"/>
            <a:lstStyle/>
            <a:p>
              <a:endParaRPr sz="2400"/>
            </a:p>
          </p:txBody>
        </p:sp>
        <p:sp>
          <p:nvSpPr>
            <p:cNvPr id="46" name="object 46"/>
            <p:cNvSpPr/>
            <p:nvPr/>
          </p:nvSpPr>
          <p:spPr>
            <a:xfrm>
              <a:off x="6274818" y="248183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47" name="object 47"/>
            <p:cNvSpPr/>
            <p:nvPr/>
          </p:nvSpPr>
          <p:spPr>
            <a:xfrm>
              <a:off x="9016746" y="1326641"/>
              <a:ext cx="3175" cy="1016635"/>
            </a:xfrm>
            <a:custGeom>
              <a:avLst/>
              <a:gdLst/>
              <a:ahLst/>
              <a:cxnLst/>
              <a:rect l="l" t="t" r="r" b="b"/>
              <a:pathLst>
                <a:path w="3175" h="1016635">
                  <a:moveTo>
                    <a:pt x="3048" y="0"/>
                  </a:moveTo>
                  <a:lnTo>
                    <a:pt x="0" y="1016508"/>
                  </a:lnTo>
                </a:path>
              </a:pathLst>
            </a:custGeom>
            <a:ln w="28575">
              <a:solidFill>
                <a:srgbClr val="000000"/>
              </a:solidFill>
            </a:ln>
          </p:spPr>
          <p:txBody>
            <a:bodyPr wrap="square" lIns="0" tIns="0" rIns="0" bIns="0" rtlCol="0"/>
            <a:lstStyle/>
            <a:p>
              <a:endParaRPr sz="2400"/>
            </a:p>
          </p:txBody>
        </p:sp>
        <p:sp>
          <p:nvSpPr>
            <p:cNvPr id="48" name="object 48"/>
            <p:cNvSpPr/>
            <p:nvPr/>
          </p:nvSpPr>
          <p:spPr>
            <a:xfrm>
              <a:off x="4615433" y="1306829"/>
              <a:ext cx="4404360" cy="10795"/>
            </a:xfrm>
            <a:custGeom>
              <a:avLst/>
              <a:gdLst/>
              <a:ahLst/>
              <a:cxnLst/>
              <a:rect l="l" t="t" r="r" b="b"/>
              <a:pathLst>
                <a:path w="4404359" h="10794">
                  <a:moveTo>
                    <a:pt x="0" y="0"/>
                  </a:moveTo>
                  <a:lnTo>
                    <a:pt x="4404360" y="10668"/>
                  </a:lnTo>
                </a:path>
              </a:pathLst>
            </a:custGeom>
            <a:ln w="28574">
              <a:solidFill>
                <a:srgbClr val="000000"/>
              </a:solidFill>
            </a:ln>
          </p:spPr>
          <p:txBody>
            <a:bodyPr wrap="square" lIns="0" tIns="0" rIns="0" bIns="0" rtlCol="0"/>
            <a:lstStyle/>
            <a:p>
              <a:endParaRPr sz="2400"/>
            </a:p>
          </p:txBody>
        </p:sp>
        <p:sp>
          <p:nvSpPr>
            <p:cNvPr id="49" name="object 49"/>
            <p:cNvSpPr/>
            <p:nvPr/>
          </p:nvSpPr>
          <p:spPr>
            <a:xfrm>
              <a:off x="4601717" y="1305305"/>
              <a:ext cx="6350" cy="731520"/>
            </a:xfrm>
            <a:custGeom>
              <a:avLst/>
              <a:gdLst/>
              <a:ahLst/>
              <a:cxnLst/>
              <a:rect l="l" t="t" r="r" b="b"/>
              <a:pathLst>
                <a:path w="6350" h="731519">
                  <a:moveTo>
                    <a:pt x="0" y="0"/>
                  </a:moveTo>
                  <a:lnTo>
                    <a:pt x="6096" y="731520"/>
                  </a:lnTo>
                </a:path>
              </a:pathLst>
            </a:custGeom>
            <a:ln w="28575">
              <a:solidFill>
                <a:srgbClr val="000000"/>
              </a:solidFill>
            </a:ln>
          </p:spPr>
          <p:txBody>
            <a:bodyPr wrap="square" lIns="0" tIns="0" rIns="0" bIns="0" rtlCol="0"/>
            <a:lstStyle/>
            <a:p>
              <a:endParaRPr sz="2400"/>
            </a:p>
          </p:txBody>
        </p:sp>
        <p:sp>
          <p:nvSpPr>
            <p:cNvPr id="50" name="object 50"/>
            <p:cNvSpPr/>
            <p:nvPr/>
          </p:nvSpPr>
          <p:spPr>
            <a:xfrm>
              <a:off x="4615433" y="2036825"/>
              <a:ext cx="562610" cy="0"/>
            </a:xfrm>
            <a:custGeom>
              <a:avLst/>
              <a:gdLst/>
              <a:ahLst/>
              <a:cxnLst/>
              <a:rect l="l" t="t" r="r" b="b"/>
              <a:pathLst>
                <a:path w="562610">
                  <a:moveTo>
                    <a:pt x="0" y="0"/>
                  </a:moveTo>
                  <a:lnTo>
                    <a:pt x="562140" y="0"/>
                  </a:lnTo>
                </a:path>
              </a:pathLst>
            </a:custGeom>
            <a:ln w="25400">
              <a:solidFill>
                <a:srgbClr val="000000"/>
              </a:solidFill>
            </a:ln>
          </p:spPr>
          <p:txBody>
            <a:bodyPr wrap="square" lIns="0" tIns="0" rIns="0" bIns="0" rtlCol="0"/>
            <a:lstStyle/>
            <a:p>
              <a:endParaRPr sz="2400"/>
            </a:p>
          </p:txBody>
        </p:sp>
        <p:sp>
          <p:nvSpPr>
            <p:cNvPr id="51" name="object 51"/>
            <p:cNvSpPr/>
            <p:nvPr/>
          </p:nvSpPr>
          <p:spPr>
            <a:xfrm>
              <a:off x="5164882" y="199872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52" name="object 52"/>
            <p:cNvSpPr/>
            <p:nvPr/>
          </p:nvSpPr>
          <p:spPr>
            <a:xfrm>
              <a:off x="5825489" y="3140199"/>
              <a:ext cx="82550" cy="80645"/>
            </a:xfrm>
            <a:custGeom>
              <a:avLst/>
              <a:gdLst/>
              <a:ahLst/>
              <a:cxnLst/>
              <a:rect l="l" t="t" r="r" b="b"/>
              <a:pathLst>
                <a:path w="82550" h="80644">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53" name="object 53"/>
            <p:cNvSpPr/>
            <p:nvPr/>
          </p:nvSpPr>
          <p:spPr>
            <a:xfrm>
              <a:off x="5868161" y="3239261"/>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grpSp>
      <p:sp>
        <p:nvSpPr>
          <p:cNvPr id="54" name="object 54"/>
          <p:cNvSpPr txBox="1"/>
          <p:nvPr/>
        </p:nvSpPr>
        <p:spPr>
          <a:xfrm>
            <a:off x="3827111" y="2722343"/>
            <a:ext cx="79417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19</a:t>
            </a:r>
            <a:r>
              <a:rPr sz="1333" b="1" spc="-7" dirty="0">
                <a:latin typeface="Calibri"/>
                <a:cs typeface="Calibri"/>
              </a:rPr>
              <a:t>:</a:t>
            </a:r>
            <a:r>
              <a:rPr sz="1333" b="1" spc="-13" dirty="0">
                <a:latin typeface="Calibri"/>
                <a:cs typeface="Calibri"/>
              </a:rPr>
              <a:t>15]</a:t>
            </a:r>
            <a:endParaRPr sz="1333">
              <a:latin typeface="Calibri"/>
              <a:cs typeface="Calibri"/>
            </a:endParaRPr>
          </a:p>
        </p:txBody>
      </p:sp>
      <p:sp>
        <p:nvSpPr>
          <p:cNvPr id="55" name="object 55"/>
          <p:cNvSpPr txBox="1"/>
          <p:nvPr/>
        </p:nvSpPr>
        <p:spPr>
          <a:xfrm>
            <a:off x="3879226" y="2428544"/>
            <a:ext cx="7086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a:t>
            </a:r>
            <a:r>
              <a:rPr sz="1333" b="1" spc="-7" dirty="0">
                <a:latin typeface="Calibri"/>
                <a:cs typeface="Calibri"/>
              </a:rPr>
              <a:t>t[</a:t>
            </a:r>
            <a:r>
              <a:rPr sz="1333" b="1" spc="-13" dirty="0">
                <a:latin typeface="Calibri"/>
                <a:cs typeface="Calibri"/>
              </a:rPr>
              <a:t>11</a:t>
            </a:r>
            <a:r>
              <a:rPr sz="1333" b="1" spc="-7" dirty="0">
                <a:latin typeface="Calibri"/>
                <a:cs typeface="Calibri"/>
              </a:rPr>
              <a:t>:</a:t>
            </a:r>
            <a:r>
              <a:rPr sz="1333" b="1" spc="-13" dirty="0">
                <a:latin typeface="Calibri"/>
                <a:cs typeface="Calibri"/>
              </a:rPr>
              <a:t>7]</a:t>
            </a:r>
            <a:endParaRPr sz="1333">
              <a:latin typeface="Calibri"/>
              <a:cs typeface="Calibri"/>
            </a:endParaRPr>
          </a:p>
        </p:txBody>
      </p:sp>
      <p:sp>
        <p:nvSpPr>
          <p:cNvPr id="56" name="object 56"/>
          <p:cNvSpPr txBox="1"/>
          <p:nvPr/>
        </p:nvSpPr>
        <p:spPr>
          <a:xfrm>
            <a:off x="4903812" y="2733980"/>
            <a:ext cx="482600" cy="622200"/>
          </a:xfrm>
          <a:prstGeom prst="rect">
            <a:avLst/>
          </a:prstGeom>
        </p:spPr>
        <p:txBody>
          <a:bodyPr vert="horz" wrap="square" lIns="0" tIns="16933" rIns="0" bIns="0" rtlCol="0">
            <a:spAutoFit/>
          </a:bodyPr>
          <a:lstStyle/>
          <a:p>
            <a:pPr marL="16933" marR="6773">
              <a:lnSpc>
                <a:spcPct val="156300"/>
              </a:lnSpc>
              <a:spcBef>
                <a:spcPts val="133"/>
              </a:spcBef>
            </a:pPr>
            <a:r>
              <a:rPr sz="1333" b="1" spc="-13" dirty="0">
                <a:latin typeface="Calibri"/>
                <a:cs typeface="Calibri"/>
              </a:rPr>
              <a:t>A</a:t>
            </a:r>
            <a:r>
              <a:rPr sz="1333" b="1" dirty="0">
                <a:latin typeface="Calibri"/>
                <a:cs typeface="Calibri"/>
              </a:rPr>
              <a:t>ddrA  </a:t>
            </a:r>
            <a:r>
              <a:rPr sz="1333" b="1" spc="-13" dirty="0">
                <a:latin typeface="Calibri"/>
                <a:cs typeface="Calibri"/>
              </a:rPr>
              <a:t>A</a:t>
            </a:r>
            <a:r>
              <a:rPr sz="1333" b="1" dirty="0">
                <a:latin typeface="Calibri"/>
                <a:cs typeface="Calibri"/>
              </a:rPr>
              <a:t>ddrB</a:t>
            </a:r>
            <a:endParaRPr sz="1333">
              <a:latin typeface="Calibri"/>
              <a:cs typeface="Calibri"/>
            </a:endParaRPr>
          </a:p>
        </p:txBody>
      </p:sp>
      <p:sp>
        <p:nvSpPr>
          <p:cNvPr id="57" name="object 57"/>
          <p:cNvSpPr txBox="1"/>
          <p:nvPr/>
        </p:nvSpPr>
        <p:spPr>
          <a:xfrm>
            <a:off x="5537789" y="2830957"/>
            <a:ext cx="46736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ataA</a:t>
            </a:r>
            <a:endParaRPr sz="1333">
              <a:latin typeface="Calibri"/>
              <a:cs typeface="Calibri"/>
            </a:endParaRPr>
          </a:p>
        </p:txBody>
      </p:sp>
      <p:sp>
        <p:nvSpPr>
          <p:cNvPr id="58" name="object 58"/>
          <p:cNvSpPr txBox="1"/>
          <p:nvPr/>
        </p:nvSpPr>
        <p:spPr>
          <a:xfrm>
            <a:off x="5537790" y="3222913"/>
            <a:ext cx="459740"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ataB</a:t>
            </a:r>
            <a:endParaRPr sz="1333">
              <a:latin typeface="Calibri"/>
              <a:cs typeface="Calibri"/>
            </a:endParaRPr>
          </a:p>
        </p:txBody>
      </p:sp>
      <p:sp>
        <p:nvSpPr>
          <p:cNvPr id="59" name="object 59"/>
          <p:cNvSpPr txBox="1"/>
          <p:nvPr/>
        </p:nvSpPr>
        <p:spPr>
          <a:xfrm>
            <a:off x="4899595" y="2566841"/>
            <a:ext cx="48683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A</a:t>
            </a:r>
            <a:r>
              <a:rPr sz="1333" b="1" dirty="0">
                <a:latin typeface="Calibri"/>
                <a:cs typeface="Calibri"/>
              </a:rPr>
              <a:t>ddrD</a:t>
            </a:r>
            <a:endParaRPr sz="1333">
              <a:latin typeface="Calibri"/>
              <a:cs typeface="Calibri"/>
            </a:endParaRPr>
          </a:p>
        </p:txBody>
      </p:sp>
      <p:sp>
        <p:nvSpPr>
          <p:cNvPr id="60" name="object 60"/>
          <p:cNvSpPr txBox="1"/>
          <p:nvPr/>
        </p:nvSpPr>
        <p:spPr>
          <a:xfrm>
            <a:off x="4903813" y="2151443"/>
            <a:ext cx="471593"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D</a:t>
            </a:r>
            <a:r>
              <a:rPr sz="1333" b="1" spc="-7" dirty="0">
                <a:latin typeface="Calibri"/>
                <a:cs typeface="Calibri"/>
              </a:rPr>
              <a:t>ataD</a:t>
            </a:r>
            <a:endParaRPr sz="1333">
              <a:latin typeface="Calibri"/>
              <a:cs typeface="Calibri"/>
            </a:endParaRPr>
          </a:p>
        </p:txBody>
      </p:sp>
      <p:sp>
        <p:nvSpPr>
          <p:cNvPr id="61" name="object 61"/>
          <p:cNvSpPr txBox="1"/>
          <p:nvPr/>
        </p:nvSpPr>
        <p:spPr>
          <a:xfrm>
            <a:off x="8022093" y="2428207"/>
            <a:ext cx="248073"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a</a:t>
            </a:r>
            <a:r>
              <a:rPr sz="1333" b="1" spc="-13" dirty="0">
                <a:latin typeface="Calibri"/>
                <a:cs typeface="Calibri"/>
              </a:rPr>
              <a:t>lu</a:t>
            </a:r>
            <a:endParaRPr sz="1333">
              <a:latin typeface="Calibri"/>
              <a:cs typeface="Calibri"/>
            </a:endParaRPr>
          </a:p>
        </p:txBody>
      </p:sp>
      <p:sp>
        <p:nvSpPr>
          <p:cNvPr id="62" name="object 62"/>
          <p:cNvSpPr txBox="1"/>
          <p:nvPr/>
        </p:nvSpPr>
        <p:spPr>
          <a:xfrm>
            <a:off x="6096378" y="2034395"/>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s1]</a:t>
            </a:r>
            <a:endParaRPr sz="1333">
              <a:latin typeface="Calibri"/>
              <a:cs typeface="Calibri"/>
            </a:endParaRPr>
          </a:p>
        </p:txBody>
      </p:sp>
      <p:sp>
        <p:nvSpPr>
          <p:cNvPr id="63" name="object 63"/>
          <p:cNvSpPr txBox="1"/>
          <p:nvPr/>
        </p:nvSpPr>
        <p:spPr>
          <a:xfrm>
            <a:off x="5946950" y="4101780"/>
            <a:ext cx="452967"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R[</a:t>
            </a:r>
            <a:r>
              <a:rPr sz="1333" b="1" dirty="0">
                <a:latin typeface="Calibri"/>
                <a:cs typeface="Calibri"/>
              </a:rPr>
              <a:t>r</a:t>
            </a:r>
            <a:r>
              <a:rPr sz="1333" b="1" spc="-13" dirty="0">
                <a:latin typeface="Calibri"/>
                <a:cs typeface="Calibri"/>
              </a:rPr>
              <a:t>s2]</a:t>
            </a:r>
            <a:endParaRPr sz="1333">
              <a:latin typeface="Calibri"/>
              <a:cs typeface="Calibri"/>
            </a:endParaRPr>
          </a:p>
        </p:txBody>
      </p:sp>
      <p:grpSp>
        <p:nvGrpSpPr>
          <p:cNvPr id="64" name="object 64"/>
          <p:cNvGrpSpPr/>
          <p:nvPr/>
        </p:nvGrpSpPr>
        <p:grpSpPr>
          <a:xfrm>
            <a:off x="1105052" y="3355686"/>
            <a:ext cx="8882379" cy="2407073"/>
            <a:chOff x="2420111" y="2843018"/>
            <a:chExt cx="6661784" cy="1805305"/>
          </a:xfrm>
        </p:grpSpPr>
        <p:sp>
          <p:nvSpPr>
            <p:cNvPr id="65" name="object 65"/>
            <p:cNvSpPr/>
            <p:nvPr/>
          </p:nvSpPr>
          <p:spPr>
            <a:xfrm>
              <a:off x="6140958" y="2881121"/>
              <a:ext cx="148590" cy="0"/>
            </a:xfrm>
            <a:custGeom>
              <a:avLst/>
              <a:gdLst/>
              <a:ahLst/>
              <a:cxnLst/>
              <a:rect l="l" t="t" r="r" b="b"/>
              <a:pathLst>
                <a:path w="148589">
                  <a:moveTo>
                    <a:pt x="0" y="0"/>
                  </a:moveTo>
                  <a:lnTo>
                    <a:pt x="148094" y="0"/>
                  </a:lnTo>
                </a:path>
              </a:pathLst>
            </a:custGeom>
            <a:ln w="25400">
              <a:solidFill>
                <a:srgbClr val="000000"/>
              </a:solidFill>
            </a:ln>
          </p:spPr>
          <p:txBody>
            <a:bodyPr wrap="square" lIns="0" tIns="0" rIns="0" bIns="0" rtlCol="0"/>
            <a:lstStyle/>
            <a:p>
              <a:endParaRPr sz="2400"/>
            </a:p>
          </p:txBody>
        </p:sp>
        <p:sp>
          <p:nvSpPr>
            <p:cNvPr id="66" name="object 66"/>
            <p:cNvSpPr/>
            <p:nvPr/>
          </p:nvSpPr>
          <p:spPr>
            <a:xfrm>
              <a:off x="6276352" y="2843018"/>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67" name="object 67"/>
            <p:cNvSpPr/>
            <p:nvPr/>
          </p:nvSpPr>
          <p:spPr>
            <a:xfrm>
              <a:off x="2439161" y="4077461"/>
              <a:ext cx="6623684" cy="551815"/>
            </a:xfrm>
            <a:custGeom>
              <a:avLst/>
              <a:gdLst/>
              <a:ahLst/>
              <a:cxnLst/>
              <a:rect l="l" t="t" r="r" b="b"/>
              <a:pathLst>
                <a:path w="6623684" h="551814">
                  <a:moveTo>
                    <a:pt x="0" y="0"/>
                  </a:moveTo>
                  <a:lnTo>
                    <a:pt x="6623304" y="0"/>
                  </a:lnTo>
                  <a:lnTo>
                    <a:pt x="6623304" y="551688"/>
                  </a:lnTo>
                  <a:lnTo>
                    <a:pt x="0" y="551688"/>
                  </a:lnTo>
                  <a:lnTo>
                    <a:pt x="0" y="0"/>
                  </a:lnTo>
                  <a:close/>
                </a:path>
              </a:pathLst>
            </a:custGeom>
            <a:ln w="38099">
              <a:solidFill>
                <a:srgbClr val="000000"/>
              </a:solidFill>
            </a:ln>
          </p:spPr>
          <p:txBody>
            <a:bodyPr wrap="square" lIns="0" tIns="0" rIns="0" bIns="0" rtlCol="0"/>
            <a:lstStyle/>
            <a:p>
              <a:endParaRPr sz="2400"/>
            </a:p>
          </p:txBody>
        </p:sp>
      </p:grpSp>
      <p:sp>
        <p:nvSpPr>
          <p:cNvPr id="68" name="object 68"/>
          <p:cNvSpPr txBox="1"/>
          <p:nvPr/>
        </p:nvSpPr>
        <p:spPr>
          <a:xfrm>
            <a:off x="5363237" y="5041293"/>
            <a:ext cx="618912"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RegWEn</a:t>
            </a:r>
            <a:endParaRPr sz="1333">
              <a:latin typeface="Calibri"/>
              <a:cs typeface="Calibri"/>
            </a:endParaRPr>
          </a:p>
        </p:txBody>
      </p:sp>
      <p:grpSp>
        <p:nvGrpSpPr>
          <p:cNvPr id="69" name="object 69"/>
          <p:cNvGrpSpPr/>
          <p:nvPr/>
        </p:nvGrpSpPr>
        <p:grpSpPr>
          <a:xfrm>
            <a:off x="5651658" y="3277711"/>
            <a:ext cx="1899073" cy="1689947"/>
            <a:chOff x="5830065" y="2784538"/>
            <a:chExt cx="1424305" cy="1267460"/>
          </a:xfrm>
        </p:grpSpPr>
        <p:sp>
          <p:nvSpPr>
            <p:cNvPr id="70" name="object 70"/>
            <p:cNvSpPr/>
            <p:nvPr/>
          </p:nvSpPr>
          <p:spPr>
            <a:xfrm>
              <a:off x="5868162" y="3286003"/>
              <a:ext cx="0" cy="753110"/>
            </a:xfrm>
            <a:custGeom>
              <a:avLst/>
              <a:gdLst/>
              <a:ahLst/>
              <a:cxnLst/>
              <a:rect l="l" t="t" r="r" b="b"/>
              <a:pathLst>
                <a:path h="753110">
                  <a:moveTo>
                    <a:pt x="0" y="753059"/>
                  </a:moveTo>
                  <a:lnTo>
                    <a:pt x="0" y="0"/>
                  </a:lnTo>
                </a:path>
              </a:pathLst>
            </a:custGeom>
            <a:ln w="25400">
              <a:solidFill>
                <a:srgbClr val="000000"/>
              </a:solidFill>
            </a:ln>
          </p:spPr>
          <p:txBody>
            <a:bodyPr wrap="square" lIns="0" tIns="0" rIns="0" bIns="0" rtlCol="0"/>
            <a:lstStyle/>
            <a:p>
              <a:endParaRPr sz="2400"/>
            </a:p>
          </p:txBody>
        </p:sp>
        <p:sp>
          <p:nvSpPr>
            <p:cNvPr id="71" name="object 71"/>
            <p:cNvSpPr/>
            <p:nvPr/>
          </p:nvSpPr>
          <p:spPr>
            <a:xfrm>
              <a:off x="5830065" y="3222496"/>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2400"/>
            </a:p>
          </p:txBody>
        </p:sp>
        <p:sp>
          <p:nvSpPr>
            <p:cNvPr id="72" name="object 72"/>
            <p:cNvSpPr/>
            <p:nvPr/>
          </p:nvSpPr>
          <p:spPr>
            <a:xfrm>
              <a:off x="7066026" y="2798826"/>
              <a:ext cx="173990" cy="459105"/>
            </a:xfrm>
            <a:custGeom>
              <a:avLst/>
              <a:gdLst/>
              <a:ahLst/>
              <a:cxnLst/>
              <a:rect l="l" t="t" r="r" b="b"/>
              <a:pathLst>
                <a:path w="173990" h="459104">
                  <a:moveTo>
                    <a:pt x="0" y="0"/>
                  </a:moveTo>
                  <a:lnTo>
                    <a:pt x="173736" y="108953"/>
                  </a:lnTo>
                  <a:lnTo>
                    <a:pt x="173736" y="349770"/>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73" name="object 73"/>
          <p:cNvSpPr txBox="1"/>
          <p:nvPr/>
        </p:nvSpPr>
        <p:spPr>
          <a:xfrm>
            <a:off x="7306312" y="331224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74" name="object 74"/>
          <p:cNvSpPr txBox="1"/>
          <p:nvPr/>
        </p:nvSpPr>
        <p:spPr>
          <a:xfrm>
            <a:off x="7328859" y="3596156"/>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75" name="object 75"/>
          <p:cNvGrpSpPr/>
          <p:nvPr/>
        </p:nvGrpSpPr>
        <p:grpSpPr>
          <a:xfrm>
            <a:off x="4179723" y="3514181"/>
            <a:ext cx="3526367" cy="1483360"/>
            <a:chOff x="4726114" y="2961890"/>
            <a:chExt cx="2644775" cy="1112520"/>
          </a:xfrm>
        </p:grpSpPr>
        <p:sp>
          <p:nvSpPr>
            <p:cNvPr id="76" name="object 76"/>
            <p:cNvSpPr/>
            <p:nvPr/>
          </p:nvSpPr>
          <p:spPr>
            <a:xfrm>
              <a:off x="6957822" y="3141725"/>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77" name="object 77"/>
            <p:cNvSpPr/>
            <p:nvPr/>
          </p:nvSpPr>
          <p:spPr>
            <a:xfrm>
              <a:off x="6995401" y="309886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78" name="object 78"/>
            <p:cNvSpPr/>
            <p:nvPr/>
          </p:nvSpPr>
          <p:spPr>
            <a:xfrm>
              <a:off x="6944106" y="3156965"/>
              <a:ext cx="1905" cy="439420"/>
            </a:xfrm>
            <a:custGeom>
              <a:avLst/>
              <a:gdLst/>
              <a:ahLst/>
              <a:cxnLst/>
              <a:rect l="l" t="t" r="r" b="b"/>
              <a:pathLst>
                <a:path w="1904" h="439420">
                  <a:moveTo>
                    <a:pt x="1524" y="0"/>
                  </a:moveTo>
                  <a:lnTo>
                    <a:pt x="0" y="438912"/>
                  </a:lnTo>
                </a:path>
              </a:pathLst>
            </a:custGeom>
            <a:ln w="28575">
              <a:solidFill>
                <a:srgbClr val="000000"/>
              </a:solidFill>
            </a:ln>
          </p:spPr>
          <p:txBody>
            <a:bodyPr wrap="square" lIns="0" tIns="0" rIns="0" bIns="0" rtlCol="0"/>
            <a:lstStyle/>
            <a:p>
              <a:endParaRPr sz="2400"/>
            </a:p>
          </p:txBody>
        </p:sp>
        <p:sp>
          <p:nvSpPr>
            <p:cNvPr id="79" name="object 79"/>
            <p:cNvSpPr/>
            <p:nvPr/>
          </p:nvSpPr>
          <p:spPr>
            <a:xfrm>
              <a:off x="7262622" y="2999993"/>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80" name="object 80"/>
            <p:cNvSpPr/>
            <p:nvPr/>
          </p:nvSpPr>
          <p:spPr>
            <a:xfrm>
              <a:off x="7294504" y="29618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81" name="object 81"/>
            <p:cNvSpPr/>
            <p:nvPr/>
          </p:nvSpPr>
          <p:spPr>
            <a:xfrm>
              <a:off x="7146798" y="3284786"/>
              <a:ext cx="5715" cy="775335"/>
            </a:xfrm>
            <a:custGeom>
              <a:avLst/>
              <a:gdLst/>
              <a:ahLst/>
              <a:cxnLst/>
              <a:rect l="l" t="t" r="r" b="b"/>
              <a:pathLst>
                <a:path w="5715" h="775335">
                  <a:moveTo>
                    <a:pt x="0" y="774941"/>
                  </a:moveTo>
                  <a:lnTo>
                    <a:pt x="5359" y="0"/>
                  </a:lnTo>
                </a:path>
              </a:pathLst>
            </a:custGeom>
            <a:ln w="28575">
              <a:solidFill>
                <a:srgbClr val="000000"/>
              </a:solidFill>
            </a:ln>
          </p:spPr>
          <p:txBody>
            <a:bodyPr wrap="square" lIns="0" tIns="0" rIns="0" bIns="0" rtlCol="0"/>
            <a:lstStyle/>
            <a:p>
              <a:endParaRPr sz="2400"/>
            </a:p>
          </p:txBody>
        </p:sp>
        <p:sp>
          <p:nvSpPr>
            <p:cNvPr id="82" name="object 82"/>
            <p:cNvSpPr/>
            <p:nvPr/>
          </p:nvSpPr>
          <p:spPr>
            <a:xfrm>
              <a:off x="7109195" y="3213353"/>
              <a:ext cx="85725" cy="86360"/>
            </a:xfrm>
            <a:custGeom>
              <a:avLst/>
              <a:gdLst/>
              <a:ahLst/>
              <a:cxnLst/>
              <a:rect l="l" t="t" r="r" b="b"/>
              <a:pathLst>
                <a:path w="85725" h="86360">
                  <a:moveTo>
                    <a:pt x="43446" y="0"/>
                  </a:moveTo>
                  <a:lnTo>
                    <a:pt x="0" y="85432"/>
                  </a:lnTo>
                  <a:lnTo>
                    <a:pt x="85725" y="86017"/>
                  </a:lnTo>
                  <a:lnTo>
                    <a:pt x="43446" y="0"/>
                  </a:lnTo>
                  <a:close/>
                </a:path>
              </a:pathLst>
            </a:custGeom>
            <a:solidFill>
              <a:srgbClr val="000000"/>
            </a:solidFill>
          </p:spPr>
          <p:txBody>
            <a:bodyPr wrap="square" lIns="0" tIns="0" rIns="0" bIns="0" rtlCol="0"/>
            <a:lstStyle/>
            <a:p>
              <a:endParaRPr sz="2400"/>
            </a:p>
          </p:txBody>
        </p:sp>
        <p:sp>
          <p:nvSpPr>
            <p:cNvPr id="83" name="object 83"/>
            <p:cNvSpPr/>
            <p:nvPr/>
          </p:nvSpPr>
          <p:spPr>
            <a:xfrm>
              <a:off x="4740402" y="3230117"/>
              <a:ext cx="521334" cy="718185"/>
            </a:xfrm>
            <a:custGeom>
              <a:avLst/>
              <a:gdLst/>
              <a:ahLst/>
              <a:cxnLst/>
              <a:rect l="l" t="t" r="r" b="b"/>
              <a:pathLst>
                <a:path w="521335" h="718185">
                  <a:moveTo>
                    <a:pt x="0" y="0"/>
                  </a:moveTo>
                  <a:lnTo>
                    <a:pt x="521208" y="159778"/>
                  </a:lnTo>
                  <a:lnTo>
                    <a:pt x="521208" y="558025"/>
                  </a:lnTo>
                  <a:lnTo>
                    <a:pt x="0" y="717804"/>
                  </a:lnTo>
                  <a:lnTo>
                    <a:pt x="0" y="0"/>
                  </a:lnTo>
                  <a:close/>
                </a:path>
              </a:pathLst>
            </a:custGeom>
            <a:ln w="28575">
              <a:solidFill>
                <a:srgbClr val="000000"/>
              </a:solidFill>
            </a:ln>
          </p:spPr>
          <p:txBody>
            <a:bodyPr wrap="square" lIns="0" tIns="0" rIns="0" bIns="0" rtlCol="0"/>
            <a:lstStyle/>
            <a:p>
              <a:endParaRPr sz="2400"/>
            </a:p>
          </p:txBody>
        </p:sp>
      </p:grpSp>
      <p:sp>
        <p:nvSpPr>
          <p:cNvPr id="84" name="object 84"/>
          <p:cNvSpPr txBox="1"/>
          <p:nvPr/>
        </p:nvSpPr>
        <p:spPr>
          <a:xfrm>
            <a:off x="4340922" y="4088191"/>
            <a:ext cx="1325033" cy="472908"/>
          </a:xfrm>
          <a:prstGeom prst="rect">
            <a:avLst/>
          </a:prstGeom>
        </p:spPr>
        <p:txBody>
          <a:bodyPr vert="horz" wrap="square" lIns="0" tIns="21167" rIns="0" bIns="0" rtlCol="0">
            <a:spAutoFit/>
          </a:bodyPr>
          <a:lstStyle/>
          <a:p>
            <a:pPr marL="16933">
              <a:spcBef>
                <a:spcPts val="167"/>
              </a:spcBef>
            </a:pPr>
            <a:r>
              <a:rPr sz="1467" b="1" spc="7" dirty="0">
                <a:latin typeface="Calibri"/>
                <a:cs typeface="Calibri"/>
              </a:rPr>
              <a:t>Imm.</a:t>
            </a:r>
            <a:endParaRPr sz="1467">
              <a:latin typeface="Calibri"/>
              <a:cs typeface="Calibri"/>
            </a:endParaRPr>
          </a:p>
          <a:p>
            <a:pPr marL="16933">
              <a:spcBef>
                <a:spcPts val="40"/>
              </a:spcBef>
              <a:tabLst>
                <a:tab pos="574026" algn="l"/>
              </a:tabLst>
            </a:pPr>
            <a:r>
              <a:rPr sz="1467" b="1" spc="20" dirty="0">
                <a:latin typeface="Calibri"/>
                <a:cs typeface="Calibri"/>
              </a:rPr>
              <a:t>G</a:t>
            </a:r>
            <a:r>
              <a:rPr sz="1467" b="1" spc="7" dirty="0">
                <a:latin typeface="Calibri"/>
                <a:cs typeface="Calibri"/>
              </a:rPr>
              <a:t>e</a:t>
            </a:r>
            <a:r>
              <a:rPr sz="1467" b="1" spc="20" dirty="0">
                <a:latin typeface="Calibri"/>
                <a:cs typeface="Calibri"/>
              </a:rPr>
              <a:t>n</a:t>
            </a:r>
            <a:r>
              <a:rPr sz="1467" b="1" dirty="0">
                <a:latin typeface="Calibri"/>
                <a:cs typeface="Calibri"/>
              </a:rPr>
              <a:t>	</a:t>
            </a:r>
            <a:r>
              <a:rPr sz="1333" b="1" spc="-13" dirty="0">
                <a:latin typeface="Calibri"/>
                <a:cs typeface="Calibri"/>
              </a:rPr>
              <a:t>I</a:t>
            </a:r>
            <a:r>
              <a:rPr sz="1333" b="1" dirty="0">
                <a:latin typeface="Calibri"/>
                <a:cs typeface="Calibri"/>
              </a:rPr>
              <a:t>mm</a:t>
            </a:r>
            <a:r>
              <a:rPr sz="1333" b="1" spc="-7" dirty="0">
                <a:latin typeface="Calibri"/>
                <a:cs typeface="Calibri"/>
              </a:rPr>
              <a:t>[</a:t>
            </a:r>
            <a:r>
              <a:rPr sz="1333" b="1" spc="-13" dirty="0">
                <a:latin typeface="Calibri"/>
                <a:cs typeface="Calibri"/>
              </a:rPr>
              <a:t>31</a:t>
            </a:r>
            <a:r>
              <a:rPr sz="1333" b="1" spc="-7" dirty="0">
                <a:latin typeface="Calibri"/>
                <a:cs typeface="Calibri"/>
              </a:rPr>
              <a:t>:</a:t>
            </a:r>
            <a:r>
              <a:rPr sz="1333" b="1" spc="-13" dirty="0">
                <a:latin typeface="Calibri"/>
                <a:cs typeface="Calibri"/>
              </a:rPr>
              <a:t>0]</a:t>
            </a:r>
            <a:endParaRPr sz="1333">
              <a:latin typeface="Calibri"/>
              <a:cs typeface="Calibri"/>
            </a:endParaRPr>
          </a:p>
        </p:txBody>
      </p:sp>
      <p:sp>
        <p:nvSpPr>
          <p:cNvPr id="85" name="object 85"/>
          <p:cNvSpPr txBox="1"/>
          <p:nvPr/>
        </p:nvSpPr>
        <p:spPr>
          <a:xfrm>
            <a:off x="3141758" y="3973088"/>
            <a:ext cx="29548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I</a:t>
            </a:r>
            <a:r>
              <a:rPr sz="1333" b="1" dirty="0">
                <a:latin typeface="Calibri"/>
                <a:cs typeface="Calibri"/>
              </a:rPr>
              <a:t>n</a:t>
            </a:r>
            <a:r>
              <a:rPr sz="1333" b="1" spc="-13" dirty="0">
                <a:latin typeface="Calibri"/>
                <a:cs typeface="Calibri"/>
              </a:rPr>
              <a:t>st</a:t>
            </a:r>
            <a:endParaRPr sz="1333">
              <a:latin typeface="Calibri"/>
              <a:cs typeface="Calibri"/>
            </a:endParaRPr>
          </a:p>
        </p:txBody>
      </p:sp>
      <p:sp>
        <p:nvSpPr>
          <p:cNvPr id="86" name="object 86"/>
          <p:cNvSpPr txBox="1"/>
          <p:nvPr/>
        </p:nvSpPr>
        <p:spPr>
          <a:xfrm>
            <a:off x="3141757" y="4176319"/>
            <a:ext cx="53170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[31:20]</a:t>
            </a:r>
            <a:endParaRPr sz="1333">
              <a:latin typeface="Calibri"/>
              <a:cs typeface="Calibri"/>
            </a:endParaRPr>
          </a:p>
        </p:txBody>
      </p:sp>
      <p:grpSp>
        <p:nvGrpSpPr>
          <p:cNvPr id="87" name="object 87"/>
          <p:cNvGrpSpPr/>
          <p:nvPr/>
        </p:nvGrpSpPr>
        <p:grpSpPr>
          <a:xfrm>
            <a:off x="3671722" y="4292182"/>
            <a:ext cx="3474720" cy="677333"/>
            <a:chOff x="4345114" y="3545391"/>
            <a:chExt cx="2606040" cy="508000"/>
          </a:xfrm>
        </p:grpSpPr>
        <p:sp>
          <p:nvSpPr>
            <p:cNvPr id="88" name="object 88"/>
            <p:cNvSpPr/>
            <p:nvPr/>
          </p:nvSpPr>
          <p:spPr>
            <a:xfrm>
              <a:off x="5003201" y="3930611"/>
              <a:ext cx="3810" cy="107950"/>
            </a:xfrm>
            <a:custGeom>
              <a:avLst/>
              <a:gdLst/>
              <a:ahLst/>
              <a:cxnLst/>
              <a:rect l="l" t="t" r="r" b="b"/>
              <a:pathLst>
                <a:path w="3810" h="107950">
                  <a:moveTo>
                    <a:pt x="1873" y="-12700"/>
                  </a:moveTo>
                  <a:lnTo>
                    <a:pt x="1873" y="120611"/>
                  </a:lnTo>
                </a:path>
              </a:pathLst>
            </a:custGeom>
            <a:ln w="29146">
              <a:solidFill>
                <a:srgbClr val="000000"/>
              </a:solidFill>
            </a:ln>
          </p:spPr>
          <p:txBody>
            <a:bodyPr wrap="square" lIns="0" tIns="0" rIns="0" bIns="0" rtlCol="0"/>
            <a:lstStyle/>
            <a:p>
              <a:endParaRPr sz="2400"/>
            </a:p>
          </p:txBody>
        </p:sp>
        <p:sp>
          <p:nvSpPr>
            <p:cNvPr id="89" name="object 89"/>
            <p:cNvSpPr/>
            <p:nvPr/>
          </p:nvSpPr>
          <p:spPr>
            <a:xfrm>
              <a:off x="4965565" y="3867152"/>
              <a:ext cx="76200" cy="77470"/>
            </a:xfrm>
            <a:custGeom>
              <a:avLst/>
              <a:gdLst/>
              <a:ahLst/>
              <a:cxnLst/>
              <a:rect l="l" t="t" r="r" b="b"/>
              <a:pathLst>
                <a:path w="76200" h="77470">
                  <a:moveTo>
                    <a:pt x="35445" y="0"/>
                  </a:moveTo>
                  <a:lnTo>
                    <a:pt x="0" y="77469"/>
                  </a:lnTo>
                  <a:lnTo>
                    <a:pt x="76149" y="74828"/>
                  </a:lnTo>
                  <a:lnTo>
                    <a:pt x="35445" y="0"/>
                  </a:lnTo>
                  <a:close/>
                </a:path>
              </a:pathLst>
            </a:custGeom>
            <a:solidFill>
              <a:srgbClr val="000000"/>
            </a:solidFill>
          </p:spPr>
          <p:txBody>
            <a:bodyPr wrap="square" lIns="0" tIns="0" rIns="0" bIns="0" rtlCol="0"/>
            <a:lstStyle/>
            <a:p>
              <a:endParaRPr sz="2400"/>
            </a:p>
          </p:txBody>
        </p:sp>
        <p:sp>
          <p:nvSpPr>
            <p:cNvPr id="90" name="object 90"/>
            <p:cNvSpPr/>
            <p:nvPr/>
          </p:nvSpPr>
          <p:spPr>
            <a:xfrm>
              <a:off x="4359402" y="3588258"/>
              <a:ext cx="309245" cy="0"/>
            </a:xfrm>
            <a:custGeom>
              <a:avLst/>
              <a:gdLst/>
              <a:ahLst/>
              <a:cxnLst/>
              <a:rect l="l" t="t" r="r" b="b"/>
              <a:pathLst>
                <a:path w="309245">
                  <a:moveTo>
                    <a:pt x="0" y="0"/>
                  </a:moveTo>
                  <a:lnTo>
                    <a:pt x="309092" y="0"/>
                  </a:lnTo>
                </a:path>
              </a:pathLst>
            </a:custGeom>
            <a:ln w="28575">
              <a:solidFill>
                <a:srgbClr val="000000"/>
              </a:solidFill>
            </a:ln>
          </p:spPr>
          <p:txBody>
            <a:bodyPr wrap="square" lIns="0" tIns="0" rIns="0" bIns="0" rtlCol="0"/>
            <a:lstStyle/>
            <a:p>
              <a:endParaRPr sz="2400"/>
            </a:p>
          </p:txBody>
        </p:sp>
        <p:sp>
          <p:nvSpPr>
            <p:cNvPr id="91" name="object 91"/>
            <p:cNvSpPr/>
            <p:nvPr/>
          </p:nvSpPr>
          <p:spPr>
            <a:xfrm>
              <a:off x="4654212" y="354539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92" name="object 92"/>
            <p:cNvSpPr/>
            <p:nvPr/>
          </p:nvSpPr>
          <p:spPr>
            <a:xfrm>
              <a:off x="5273802" y="3589782"/>
              <a:ext cx="1664335" cy="6350"/>
            </a:xfrm>
            <a:custGeom>
              <a:avLst/>
              <a:gdLst/>
              <a:ahLst/>
              <a:cxnLst/>
              <a:rect l="l" t="t" r="r" b="b"/>
              <a:pathLst>
                <a:path w="1664334" h="6350">
                  <a:moveTo>
                    <a:pt x="0" y="0"/>
                  </a:moveTo>
                  <a:lnTo>
                    <a:pt x="1664208" y="6096"/>
                  </a:lnTo>
                </a:path>
              </a:pathLst>
            </a:custGeom>
            <a:ln w="25400">
              <a:solidFill>
                <a:srgbClr val="000000"/>
              </a:solidFill>
            </a:ln>
          </p:spPr>
          <p:txBody>
            <a:bodyPr wrap="square" lIns="0" tIns="0" rIns="0" bIns="0" rtlCol="0"/>
            <a:lstStyle/>
            <a:p>
              <a:endParaRPr sz="2400"/>
            </a:p>
          </p:txBody>
        </p:sp>
      </p:grpSp>
      <p:sp>
        <p:nvSpPr>
          <p:cNvPr id="93" name="object 93"/>
          <p:cNvSpPr txBox="1"/>
          <p:nvPr/>
        </p:nvSpPr>
        <p:spPr>
          <a:xfrm>
            <a:off x="3300399" y="5056790"/>
            <a:ext cx="1607820" cy="621538"/>
          </a:xfrm>
          <a:prstGeom prst="rect">
            <a:avLst/>
          </a:prstGeom>
        </p:spPr>
        <p:txBody>
          <a:bodyPr vert="horz" wrap="square" lIns="0" tIns="16087" rIns="0" bIns="0" rtlCol="0">
            <a:spAutoFit/>
          </a:bodyPr>
          <a:lstStyle/>
          <a:p>
            <a:pPr marL="16933">
              <a:spcBef>
                <a:spcPts val="127"/>
              </a:spcBef>
              <a:tabLst>
                <a:tab pos="1063387" algn="l"/>
              </a:tabLst>
            </a:pPr>
            <a:r>
              <a:rPr sz="2000" b="1" spc="-20" baseline="5555" dirty="0">
                <a:latin typeface="Calibri"/>
                <a:cs typeface="Calibri"/>
              </a:rPr>
              <a:t>I</a:t>
            </a:r>
            <a:r>
              <a:rPr sz="2000" b="1" baseline="5555" dirty="0">
                <a:latin typeface="Calibri"/>
                <a:cs typeface="Calibri"/>
              </a:rPr>
              <a:t>n</a:t>
            </a:r>
            <a:r>
              <a:rPr sz="2000" b="1" spc="-20" baseline="5555" dirty="0">
                <a:latin typeface="Calibri"/>
                <a:cs typeface="Calibri"/>
              </a:rPr>
              <a:t>s</a:t>
            </a:r>
            <a:r>
              <a:rPr sz="2000" b="1" spc="-9" baseline="5555" dirty="0">
                <a:latin typeface="Calibri"/>
                <a:cs typeface="Calibri"/>
              </a:rPr>
              <a:t>t[</a:t>
            </a:r>
            <a:r>
              <a:rPr sz="2000" b="1" spc="-20" baseline="5555" dirty="0">
                <a:latin typeface="Calibri"/>
                <a:cs typeface="Calibri"/>
              </a:rPr>
              <a:t>31</a:t>
            </a:r>
            <a:r>
              <a:rPr sz="2000" b="1" spc="-9" baseline="5555" dirty="0">
                <a:latin typeface="Calibri"/>
                <a:cs typeface="Calibri"/>
              </a:rPr>
              <a:t>:</a:t>
            </a:r>
            <a:r>
              <a:rPr sz="2000" b="1" spc="-20" baseline="5555" dirty="0">
                <a:latin typeface="Calibri"/>
                <a:cs typeface="Calibri"/>
              </a:rPr>
              <a:t>0</a:t>
            </a:r>
            <a:r>
              <a:rPr sz="2000" b="1" spc="-9" baseline="5555" dirty="0">
                <a:latin typeface="Calibri"/>
                <a:cs typeface="Calibri"/>
              </a:rPr>
              <a:t>]</a:t>
            </a:r>
            <a:r>
              <a:rPr sz="2000" b="1" baseline="5555" dirty="0">
                <a:latin typeface="Calibri"/>
                <a:cs typeface="Calibri"/>
              </a:rPr>
              <a:t>	</a:t>
            </a:r>
            <a:r>
              <a:rPr sz="1333" b="1" spc="-13" dirty="0">
                <a:latin typeface="Calibri"/>
                <a:cs typeface="Calibri"/>
              </a:rPr>
              <a:t>I</a:t>
            </a:r>
            <a:r>
              <a:rPr sz="1333" b="1" dirty="0">
                <a:latin typeface="Calibri"/>
                <a:cs typeface="Calibri"/>
              </a:rPr>
              <a:t>mm</a:t>
            </a:r>
            <a:r>
              <a:rPr sz="1333" b="1" spc="-13" dirty="0">
                <a:latin typeface="Calibri"/>
                <a:cs typeface="Calibri"/>
              </a:rPr>
              <a:t>S</a:t>
            </a:r>
            <a:r>
              <a:rPr sz="1333" b="1" spc="-7" dirty="0">
                <a:latin typeface="Calibri"/>
                <a:cs typeface="Calibri"/>
              </a:rPr>
              <a:t>el</a:t>
            </a:r>
            <a:endParaRPr sz="1333">
              <a:latin typeface="Calibri"/>
              <a:cs typeface="Calibri"/>
            </a:endParaRPr>
          </a:p>
          <a:p>
            <a:pPr>
              <a:spcBef>
                <a:spcPts val="13"/>
              </a:spcBef>
            </a:pPr>
            <a:endParaRPr sz="1133">
              <a:latin typeface="Calibri"/>
              <a:cs typeface="Calibri"/>
            </a:endParaRPr>
          </a:p>
          <a:p>
            <a:pPr marL="194728"/>
            <a:r>
              <a:rPr sz="1467" b="1" spc="13" dirty="0">
                <a:latin typeface="Calibri"/>
                <a:cs typeface="Calibri"/>
              </a:rPr>
              <a:t>C</a:t>
            </a:r>
            <a:r>
              <a:rPr sz="1467" b="1" spc="27" dirty="0">
                <a:latin typeface="Calibri"/>
                <a:cs typeface="Calibri"/>
              </a:rPr>
              <a:t>o</a:t>
            </a:r>
            <a:r>
              <a:rPr sz="1467" b="1" spc="7" dirty="0">
                <a:latin typeface="Calibri"/>
                <a:cs typeface="Calibri"/>
              </a:rPr>
              <a:t>ntr</a:t>
            </a:r>
            <a:r>
              <a:rPr sz="1467" b="1" spc="27" dirty="0">
                <a:latin typeface="Calibri"/>
                <a:cs typeface="Calibri"/>
              </a:rPr>
              <a:t>o</a:t>
            </a:r>
            <a:r>
              <a:rPr sz="1467" b="1" spc="7" dirty="0">
                <a:latin typeface="Calibri"/>
                <a:cs typeface="Calibri"/>
              </a:rPr>
              <a:t>l</a:t>
            </a:r>
            <a:r>
              <a:rPr sz="1467" b="1" spc="-47" dirty="0">
                <a:latin typeface="Calibri"/>
                <a:cs typeface="Calibri"/>
              </a:rPr>
              <a:t> </a:t>
            </a:r>
            <a:r>
              <a:rPr sz="1467" b="1" dirty="0">
                <a:latin typeface="Calibri"/>
                <a:cs typeface="Calibri"/>
              </a:rPr>
              <a:t>l</a:t>
            </a:r>
            <a:r>
              <a:rPr sz="1467" b="1" spc="20" dirty="0">
                <a:latin typeface="Calibri"/>
                <a:cs typeface="Calibri"/>
              </a:rPr>
              <a:t>og</a:t>
            </a:r>
            <a:r>
              <a:rPr sz="1467" b="1" dirty="0">
                <a:latin typeface="Calibri"/>
                <a:cs typeface="Calibri"/>
              </a:rPr>
              <a:t>i</a:t>
            </a:r>
            <a:r>
              <a:rPr sz="1467" b="1" spc="13" dirty="0">
                <a:latin typeface="Calibri"/>
                <a:cs typeface="Calibri"/>
              </a:rPr>
              <a:t>c</a:t>
            </a:r>
            <a:endParaRPr sz="1467">
              <a:latin typeface="Calibri"/>
              <a:cs typeface="Calibri"/>
            </a:endParaRPr>
          </a:p>
        </p:txBody>
      </p:sp>
      <p:sp>
        <p:nvSpPr>
          <p:cNvPr id="94" name="object 94"/>
          <p:cNvSpPr txBox="1"/>
          <p:nvPr/>
        </p:nvSpPr>
        <p:spPr>
          <a:xfrm>
            <a:off x="8554032" y="2698408"/>
            <a:ext cx="723053" cy="604247"/>
          </a:xfrm>
          <a:prstGeom prst="rect">
            <a:avLst/>
          </a:prstGeom>
        </p:spPr>
        <p:txBody>
          <a:bodyPr vert="horz" wrap="square" lIns="0" tIns="16933" rIns="0" bIns="0" rtlCol="0">
            <a:spAutoFit/>
          </a:bodyPr>
          <a:lstStyle/>
          <a:p>
            <a:pPr marR="6773" indent="279393">
              <a:lnSpc>
                <a:spcPct val="151200"/>
              </a:lnSpc>
              <a:spcBef>
                <a:spcPts val="133"/>
              </a:spcBef>
            </a:pPr>
            <a:r>
              <a:rPr sz="1333" b="1" spc="-13" dirty="0">
                <a:latin typeface="Calibri"/>
                <a:cs typeface="Calibri"/>
              </a:rPr>
              <a:t>D</a:t>
            </a:r>
            <a:r>
              <a:rPr sz="1333" b="1" spc="-7" dirty="0">
                <a:latin typeface="Calibri"/>
                <a:cs typeface="Calibri"/>
              </a:rPr>
              <a:t>ataB  </a:t>
            </a:r>
            <a:r>
              <a:rPr sz="1333" b="1" dirty="0">
                <a:latin typeface="Calibri"/>
                <a:cs typeface="Calibri"/>
              </a:rPr>
              <a:t>addr</a:t>
            </a:r>
            <a:endParaRPr sz="1333">
              <a:latin typeface="Calibri"/>
              <a:cs typeface="Calibri"/>
            </a:endParaRPr>
          </a:p>
        </p:txBody>
      </p:sp>
      <p:grpSp>
        <p:nvGrpSpPr>
          <p:cNvPr id="95" name="object 95"/>
          <p:cNvGrpSpPr/>
          <p:nvPr/>
        </p:nvGrpSpPr>
        <p:grpSpPr>
          <a:xfrm>
            <a:off x="8701178" y="2672176"/>
            <a:ext cx="1219200" cy="2324100"/>
            <a:chOff x="8117206" y="2330386"/>
            <a:chExt cx="914400" cy="1743075"/>
          </a:xfrm>
        </p:grpSpPr>
        <p:sp>
          <p:nvSpPr>
            <p:cNvPr id="96" name="object 96"/>
            <p:cNvSpPr/>
            <p:nvPr/>
          </p:nvSpPr>
          <p:spPr>
            <a:xfrm>
              <a:off x="8937497" y="2344673"/>
              <a:ext cx="79375" cy="0"/>
            </a:xfrm>
            <a:custGeom>
              <a:avLst/>
              <a:gdLst/>
              <a:ahLst/>
              <a:cxnLst/>
              <a:rect l="l" t="t" r="r" b="b"/>
              <a:pathLst>
                <a:path w="79375">
                  <a:moveTo>
                    <a:pt x="0" y="0"/>
                  </a:moveTo>
                  <a:lnTo>
                    <a:pt x="79248" y="0"/>
                  </a:lnTo>
                </a:path>
              </a:pathLst>
            </a:custGeom>
            <a:ln w="28575">
              <a:solidFill>
                <a:srgbClr val="000000"/>
              </a:solidFill>
            </a:ln>
          </p:spPr>
          <p:txBody>
            <a:bodyPr wrap="square" lIns="0" tIns="0" rIns="0" bIns="0" rtlCol="0"/>
            <a:lstStyle/>
            <a:p>
              <a:endParaRPr sz="2400"/>
            </a:p>
          </p:txBody>
        </p:sp>
        <p:sp>
          <p:nvSpPr>
            <p:cNvPr id="97" name="object 97"/>
            <p:cNvSpPr/>
            <p:nvPr/>
          </p:nvSpPr>
          <p:spPr>
            <a:xfrm>
              <a:off x="8154161" y="3434144"/>
              <a:ext cx="6350" cy="625475"/>
            </a:xfrm>
            <a:custGeom>
              <a:avLst/>
              <a:gdLst/>
              <a:ahLst/>
              <a:cxnLst/>
              <a:rect l="l" t="t" r="r" b="b"/>
              <a:pathLst>
                <a:path w="6350" h="625475">
                  <a:moveTo>
                    <a:pt x="0" y="624890"/>
                  </a:moveTo>
                  <a:lnTo>
                    <a:pt x="6045" y="0"/>
                  </a:lnTo>
                </a:path>
              </a:pathLst>
            </a:custGeom>
            <a:ln w="28575">
              <a:solidFill>
                <a:srgbClr val="000000"/>
              </a:solidFill>
            </a:ln>
          </p:spPr>
          <p:txBody>
            <a:bodyPr wrap="square" lIns="0" tIns="0" rIns="0" bIns="0" rtlCol="0"/>
            <a:lstStyle/>
            <a:p>
              <a:endParaRPr sz="2400"/>
            </a:p>
          </p:txBody>
        </p:sp>
        <p:sp>
          <p:nvSpPr>
            <p:cNvPr id="98" name="object 98"/>
            <p:cNvSpPr/>
            <p:nvPr/>
          </p:nvSpPr>
          <p:spPr>
            <a:xfrm>
              <a:off x="8117206" y="3362708"/>
              <a:ext cx="85725" cy="86360"/>
            </a:xfrm>
            <a:custGeom>
              <a:avLst/>
              <a:gdLst/>
              <a:ahLst/>
              <a:cxnLst/>
              <a:rect l="l" t="t" r="r" b="b"/>
              <a:pathLst>
                <a:path w="85725" h="86360">
                  <a:moveTo>
                    <a:pt x="43688" y="0"/>
                  </a:moveTo>
                  <a:lnTo>
                    <a:pt x="0" y="85305"/>
                  </a:lnTo>
                  <a:lnTo>
                    <a:pt x="85725" y="86131"/>
                  </a:lnTo>
                  <a:lnTo>
                    <a:pt x="43688" y="0"/>
                  </a:lnTo>
                  <a:close/>
                </a:path>
              </a:pathLst>
            </a:custGeom>
            <a:solidFill>
              <a:srgbClr val="000000"/>
            </a:solidFill>
          </p:spPr>
          <p:txBody>
            <a:bodyPr wrap="square" lIns="0" tIns="0" rIns="0" bIns="0" rtlCol="0"/>
            <a:lstStyle/>
            <a:p>
              <a:endParaRPr sz="2400"/>
            </a:p>
          </p:txBody>
        </p:sp>
      </p:grpSp>
      <p:sp>
        <p:nvSpPr>
          <p:cNvPr id="99" name="object 99"/>
          <p:cNvSpPr txBox="1"/>
          <p:nvPr/>
        </p:nvSpPr>
        <p:spPr>
          <a:xfrm>
            <a:off x="9432224" y="5039056"/>
            <a:ext cx="488527" cy="221365"/>
          </a:xfrm>
          <a:prstGeom prst="rect">
            <a:avLst/>
          </a:prstGeom>
        </p:spPr>
        <p:txBody>
          <a:bodyPr vert="horz" wrap="square" lIns="0" tIns="16087" rIns="0" bIns="0" rtlCol="0">
            <a:spAutoFit/>
          </a:bodyPr>
          <a:lstStyle/>
          <a:p>
            <a:pPr marL="16933">
              <a:spcBef>
                <a:spcPts val="127"/>
              </a:spcBef>
            </a:pPr>
            <a:r>
              <a:rPr sz="1333" b="1" spc="-13" dirty="0">
                <a:latin typeface="Calibri"/>
                <a:cs typeface="Calibri"/>
              </a:rPr>
              <a:t>W</a:t>
            </a:r>
            <a:r>
              <a:rPr sz="1333" b="1" dirty="0">
                <a:latin typeface="Calibri"/>
                <a:cs typeface="Calibri"/>
              </a:rPr>
              <a:t>B</a:t>
            </a:r>
            <a:r>
              <a:rPr sz="1333" b="1" spc="-13" dirty="0">
                <a:latin typeface="Calibri"/>
                <a:cs typeface="Calibri"/>
              </a:rPr>
              <a:t>S</a:t>
            </a:r>
            <a:r>
              <a:rPr sz="1333" b="1" spc="-7" dirty="0">
                <a:latin typeface="Calibri"/>
                <a:cs typeface="Calibri"/>
              </a:rPr>
              <a:t>el</a:t>
            </a:r>
            <a:endParaRPr sz="1333">
              <a:latin typeface="Calibri"/>
              <a:cs typeface="Calibri"/>
            </a:endParaRPr>
          </a:p>
        </p:txBody>
      </p:sp>
      <p:sp>
        <p:nvSpPr>
          <p:cNvPr id="100" name="object 100"/>
          <p:cNvSpPr/>
          <p:nvPr/>
        </p:nvSpPr>
        <p:spPr>
          <a:xfrm>
            <a:off x="9561218" y="1977995"/>
            <a:ext cx="242147" cy="1038860"/>
          </a:xfrm>
          <a:custGeom>
            <a:avLst/>
            <a:gdLst/>
            <a:ahLst/>
            <a:cxnLst/>
            <a:rect l="l" t="t" r="r" b="b"/>
            <a:pathLst>
              <a:path w="181609" h="779144">
                <a:moveTo>
                  <a:pt x="0" y="0"/>
                </a:moveTo>
                <a:lnTo>
                  <a:pt x="181356" y="113728"/>
                </a:lnTo>
                <a:lnTo>
                  <a:pt x="181356" y="665035"/>
                </a:lnTo>
                <a:lnTo>
                  <a:pt x="0" y="778764"/>
                </a:lnTo>
                <a:lnTo>
                  <a:pt x="0" y="0"/>
                </a:lnTo>
                <a:close/>
              </a:path>
            </a:pathLst>
          </a:custGeom>
          <a:ln w="28575">
            <a:solidFill>
              <a:srgbClr val="000000"/>
            </a:solidFill>
          </a:ln>
        </p:spPr>
        <p:txBody>
          <a:bodyPr wrap="square" lIns="0" tIns="0" rIns="0" bIns="0" rtlCol="0"/>
          <a:lstStyle/>
          <a:p>
            <a:endParaRPr sz="2400"/>
          </a:p>
        </p:txBody>
      </p:sp>
      <p:sp>
        <p:nvSpPr>
          <p:cNvPr id="101" name="object 101"/>
          <p:cNvSpPr txBox="1"/>
          <p:nvPr/>
        </p:nvSpPr>
        <p:spPr>
          <a:xfrm>
            <a:off x="9585758" y="270373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02" name="object 102"/>
          <p:cNvSpPr txBox="1"/>
          <p:nvPr/>
        </p:nvSpPr>
        <p:spPr>
          <a:xfrm>
            <a:off x="9585758" y="2408253"/>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03" name="object 103"/>
          <p:cNvGrpSpPr/>
          <p:nvPr/>
        </p:nvGrpSpPr>
        <p:grpSpPr>
          <a:xfrm>
            <a:off x="8266075" y="1046575"/>
            <a:ext cx="1297940" cy="2208952"/>
            <a:chOff x="7790878" y="1111186"/>
            <a:chExt cx="973455" cy="1656714"/>
          </a:xfrm>
        </p:grpSpPr>
        <p:sp>
          <p:nvSpPr>
            <p:cNvPr id="104" name="object 104"/>
            <p:cNvSpPr/>
            <p:nvPr/>
          </p:nvSpPr>
          <p:spPr>
            <a:xfrm>
              <a:off x="8580882" y="2448902"/>
              <a:ext cx="111760" cy="1270"/>
            </a:xfrm>
            <a:custGeom>
              <a:avLst/>
              <a:gdLst/>
              <a:ahLst/>
              <a:cxnLst/>
              <a:rect l="l" t="t" r="r" b="b"/>
              <a:pathLst>
                <a:path w="111759" h="1269">
                  <a:moveTo>
                    <a:pt x="-14287" y="463"/>
                  </a:moveTo>
                  <a:lnTo>
                    <a:pt x="125729" y="463"/>
                  </a:lnTo>
                </a:path>
              </a:pathLst>
            </a:custGeom>
            <a:ln w="29502">
              <a:solidFill>
                <a:srgbClr val="000000"/>
              </a:solidFill>
            </a:ln>
          </p:spPr>
          <p:txBody>
            <a:bodyPr wrap="square" lIns="0" tIns="0" rIns="0" bIns="0" rtlCol="0"/>
            <a:lstStyle/>
            <a:p>
              <a:endParaRPr sz="2400"/>
            </a:p>
          </p:txBody>
        </p:sp>
        <p:sp>
          <p:nvSpPr>
            <p:cNvPr id="105" name="object 105"/>
            <p:cNvSpPr/>
            <p:nvPr/>
          </p:nvSpPr>
          <p:spPr>
            <a:xfrm>
              <a:off x="8677674" y="2406159"/>
              <a:ext cx="86360" cy="85725"/>
            </a:xfrm>
            <a:custGeom>
              <a:avLst/>
              <a:gdLst/>
              <a:ahLst/>
              <a:cxnLst/>
              <a:rect l="l" t="t" r="r" b="b"/>
              <a:pathLst>
                <a:path w="86359" h="85725">
                  <a:moveTo>
                    <a:pt x="0" y="0"/>
                  </a:moveTo>
                  <a:lnTo>
                    <a:pt x="723" y="85725"/>
                  </a:lnTo>
                  <a:lnTo>
                    <a:pt x="86080" y="42151"/>
                  </a:lnTo>
                  <a:lnTo>
                    <a:pt x="0" y="0"/>
                  </a:lnTo>
                  <a:close/>
                </a:path>
              </a:pathLst>
            </a:custGeom>
            <a:solidFill>
              <a:srgbClr val="000000"/>
            </a:solidFill>
          </p:spPr>
          <p:txBody>
            <a:bodyPr wrap="square" lIns="0" tIns="0" rIns="0" bIns="0" rtlCol="0"/>
            <a:lstStyle/>
            <a:p>
              <a:endParaRPr sz="2400"/>
            </a:p>
          </p:txBody>
        </p:sp>
        <p:sp>
          <p:nvSpPr>
            <p:cNvPr id="106" name="object 106"/>
            <p:cNvSpPr/>
            <p:nvPr/>
          </p:nvSpPr>
          <p:spPr>
            <a:xfrm>
              <a:off x="7805166" y="1125474"/>
              <a:ext cx="1905" cy="1628139"/>
            </a:xfrm>
            <a:custGeom>
              <a:avLst/>
              <a:gdLst/>
              <a:ahLst/>
              <a:cxnLst/>
              <a:rect l="l" t="t" r="r" b="b"/>
              <a:pathLst>
                <a:path w="1904" h="1628139">
                  <a:moveTo>
                    <a:pt x="0" y="0"/>
                  </a:moveTo>
                  <a:lnTo>
                    <a:pt x="1524" y="1627632"/>
                  </a:lnTo>
                </a:path>
              </a:pathLst>
            </a:custGeom>
            <a:ln w="28575">
              <a:solidFill>
                <a:srgbClr val="000000"/>
              </a:solidFill>
            </a:ln>
          </p:spPr>
          <p:txBody>
            <a:bodyPr wrap="square" lIns="0" tIns="0" rIns="0" bIns="0" rtlCol="0"/>
            <a:lstStyle/>
            <a:p>
              <a:endParaRPr sz="2400"/>
            </a:p>
          </p:txBody>
        </p:sp>
        <p:sp>
          <p:nvSpPr>
            <p:cNvPr id="107" name="object 107"/>
            <p:cNvSpPr/>
            <p:nvPr/>
          </p:nvSpPr>
          <p:spPr>
            <a:xfrm>
              <a:off x="7818882" y="2196846"/>
              <a:ext cx="861694" cy="3175"/>
            </a:xfrm>
            <a:custGeom>
              <a:avLst/>
              <a:gdLst/>
              <a:ahLst/>
              <a:cxnLst/>
              <a:rect l="l" t="t" r="r" b="b"/>
              <a:pathLst>
                <a:path w="861695" h="3175">
                  <a:moveTo>
                    <a:pt x="0" y="0"/>
                  </a:moveTo>
                  <a:lnTo>
                    <a:pt x="861250" y="2819"/>
                  </a:lnTo>
                </a:path>
              </a:pathLst>
            </a:custGeom>
            <a:ln w="28575">
              <a:solidFill>
                <a:srgbClr val="000000"/>
              </a:solidFill>
            </a:ln>
          </p:spPr>
          <p:txBody>
            <a:bodyPr wrap="square" lIns="0" tIns="0" rIns="0" bIns="0" rtlCol="0"/>
            <a:lstStyle/>
            <a:p>
              <a:endParaRPr sz="2400"/>
            </a:p>
          </p:txBody>
        </p:sp>
        <p:sp>
          <p:nvSpPr>
            <p:cNvPr id="108" name="object 108"/>
            <p:cNvSpPr/>
            <p:nvPr/>
          </p:nvSpPr>
          <p:spPr>
            <a:xfrm>
              <a:off x="8665708" y="2156747"/>
              <a:ext cx="86360" cy="85725"/>
            </a:xfrm>
            <a:custGeom>
              <a:avLst/>
              <a:gdLst/>
              <a:ahLst/>
              <a:cxnLst/>
              <a:rect l="l" t="t" r="r" b="b"/>
              <a:pathLst>
                <a:path w="86359" h="85725">
                  <a:moveTo>
                    <a:pt x="279" y="0"/>
                  </a:moveTo>
                  <a:lnTo>
                    <a:pt x="0" y="85725"/>
                  </a:lnTo>
                  <a:lnTo>
                    <a:pt x="85864" y="43141"/>
                  </a:lnTo>
                  <a:lnTo>
                    <a:pt x="279" y="0"/>
                  </a:lnTo>
                  <a:close/>
                </a:path>
              </a:pathLst>
            </a:custGeom>
            <a:solidFill>
              <a:srgbClr val="000000"/>
            </a:solidFill>
          </p:spPr>
          <p:txBody>
            <a:bodyPr wrap="square" lIns="0" tIns="0" rIns="0" bIns="0" rtlCol="0"/>
            <a:lstStyle/>
            <a:p>
              <a:endParaRPr sz="2400"/>
            </a:p>
          </p:txBody>
        </p:sp>
      </p:grpSp>
      <p:sp>
        <p:nvSpPr>
          <p:cNvPr id="109" name="object 109"/>
          <p:cNvSpPr txBox="1"/>
          <p:nvPr/>
        </p:nvSpPr>
        <p:spPr>
          <a:xfrm>
            <a:off x="8619784" y="5053340"/>
            <a:ext cx="655320"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a:t>
            </a:r>
            <a:r>
              <a:rPr sz="1333" b="1" dirty="0">
                <a:latin typeface="Calibri"/>
                <a:cs typeface="Calibri"/>
              </a:rPr>
              <a:t>m</a:t>
            </a:r>
            <a:r>
              <a:rPr sz="1333" b="1" spc="-7" dirty="0">
                <a:latin typeface="Calibri"/>
                <a:cs typeface="Calibri"/>
              </a:rPr>
              <a:t>RW</a:t>
            </a:r>
            <a:endParaRPr sz="1333">
              <a:latin typeface="Calibri"/>
              <a:cs typeface="Calibri"/>
            </a:endParaRPr>
          </a:p>
        </p:txBody>
      </p:sp>
      <p:sp>
        <p:nvSpPr>
          <p:cNvPr id="110" name="object 110"/>
          <p:cNvSpPr txBox="1"/>
          <p:nvPr/>
        </p:nvSpPr>
        <p:spPr>
          <a:xfrm>
            <a:off x="9195743" y="4015261"/>
            <a:ext cx="226060" cy="221365"/>
          </a:xfrm>
          <a:prstGeom prst="rect">
            <a:avLst/>
          </a:prstGeom>
        </p:spPr>
        <p:txBody>
          <a:bodyPr vert="horz" wrap="square" lIns="0" tIns="16087" rIns="0" bIns="0" rtlCol="0">
            <a:spAutoFit/>
          </a:bodyPr>
          <a:lstStyle/>
          <a:p>
            <a:pPr marL="16933">
              <a:spcBef>
                <a:spcPts val="127"/>
              </a:spcBef>
            </a:pPr>
            <a:r>
              <a:rPr sz="1333" b="1" spc="-7" dirty="0">
                <a:latin typeface="Calibri"/>
                <a:cs typeface="Calibri"/>
              </a:rPr>
              <a:t>c</a:t>
            </a:r>
            <a:r>
              <a:rPr sz="1333" b="1" spc="-13" dirty="0">
                <a:latin typeface="Calibri"/>
                <a:cs typeface="Calibri"/>
              </a:rPr>
              <a:t>lk</a:t>
            </a:r>
            <a:endParaRPr sz="1333">
              <a:latin typeface="Calibri"/>
              <a:cs typeface="Calibri"/>
            </a:endParaRPr>
          </a:p>
        </p:txBody>
      </p:sp>
      <p:grpSp>
        <p:nvGrpSpPr>
          <p:cNvPr id="111" name="object 111"/>
          <p:cNvGrpSpPr/>
          <p:nvPr/>
        </p:nvGrpSpPr>
        <p:grpSpPr>
          <a:xfrm>
            <a:off x="7274458" y="2568544"/>
            <a:ext cx="2472267" cy="2429085"/>
            <a:chOff x="7047166" y="2252662"/>
            <a:chExt cx="1854200" cy="1821814"/>
          </a:xfrm>
        </p:grpSpPr>
        <p:sp>
          <p:nvSpPr>
            <p:cNvPr id="112" name="object 112"/>
            <p:cNvSpPr/>
            <p:nvPr/>
          </p:nvSpPr>
          <p:spPr>
            <a:xfrm>
              <a:off x="8410194" y="3259070"/>
              <a:ext cx="82550" cy="80645"/>
            </a:xfrm>
            <a:custGeom>
              <a:avLst/>
              <a:gdLst/>
              <a:ahLst/>
              <a:cxnLst/>
              <a:rect l="l" t="t" r="r" b="b"/>
              <a:pathLst>
                <a:path w="82550" h="80645">
                  <a:moveTo>
                    <a:pt x="0" y="80619"/>
                  </a:moveTo>
                  <a:lnTo>
                    <a:pt x="41059" y="0"/>
                  </a:lnTo>
                  <a:lnTo>
                    <a:pt x="82105" y="80619"/>
                  </a:lnTo>
                </a:path>
              </a:pathLst>
            </a:custGeom>
            <a:ln w="25400">
              <a:solidFill>
                <a:srgbClr val="000000"/>
              </a:solidFill>
            </a:ln>
          </p:spPr>
          <p:txBody>
            <a:bodyPr wrap="square" lIns="0" tIns="0" rIns="0" bIns="0" rtlCol="0"/>
            <a:lstStyle/>
            <a:p>
              <a:endParaRPr sz="2400"/>
            </a:p>
          </p:txBody>
        </p:sp>
        <p:sp>
          <p:nvSpPr>
            <p:cNvPr id="113" name="object 113"/>
            <p:cNvSpPr/>
            <p:nvPr/>
          </p:nvSpPr>
          <p:spPr>
            <a:xfrm>
              <a:off x="8458962" y="3335274"/>
              <a:ext cx="0" cy="143510"/>
            </a:xfrm>
            <a:custGeom>
              <a:avLst/>
              <a:gdLst/>
              <a:ahLst/>
              <a:cxnLst/>
              <a:rect l="l" t="t" r="r" b="b"/>
              <a:pathLst>
                <a:path h="143510">
                  <a:moveTo>
                    <a:pt x="0" y="0"/>
                  </a:moveTo>
                  <a:lnTo>
                    <a:pt x="0" y="143256"/>
                  </a:lnTo>
                </a:path>
              </a:pathLst>
            </a:custGeom>
            <a:ln w="25400">
              <a:solidFill>
                <a:srgbClr val="000000"/>
              </a:solidFill>
            </a:ln>
          </p:spPr>
          <p:txBody>
            <a:bodyPr wrap="square" lIns="0" tIns="0" rIns="0" bIns="0" rtlCol="0"/>
            <a:lstStyle/>
            <a:p>
              <a:endParaRPr sz="2400"/>
            </a:p>
          </p:txBody>
        </p:sp>
        <p:sp>
          <p:nvSpPr>
            <p:cNvPr id="114" name="object 114"/>
            <p:cNvSpPr/>
            <p:nvPr/>
          </p:nvSpPr>
          <p:spPr>
            <a:xfrm>
              <a:off x="8849106" y="2585267"/>
              <a:ext cx="9525" cy="1475105"/>
            </a:xfrm>
            <a:custGeom>
              <a:avLst/>
              <a:gdLst/>
              <a:ahLst/>
              <a:cxnLst/>
              <a:rect l="l" t="t" r="r" b="b"/>
              <a:pathLst>
                <a:path w="9525" h="1475104">
                  <a:moveTo>
                    <a:pt x="0" y="1474673"/>
                  </a:moveTo>
                  <a:lnTo>
                    <a:pt x="9271" y="0"/>
                  </a:lnTo>
                </a:path>
              </a:pathLst>
            </a:custGeom>
            <a:ln w="28575">
              <a:solidFill>
                <a:srgbClr val="000000"/>
              </a:solidFill>
            </a:ln>
          </p:spPr>
          <p:txBody>
            <a:bodyPr wrap="square" lIns="0" tIns="0" rIns="0" bIns="0" rtlCol="0"/>
            <a:lstStyle/>
            <a:p>
              <a:endParaRPr sz="2400"/>
            </a:p>
          </p:txBody>
        </p:sp>
        <p:sp>
          <p:nvSpPr>
            <p:cNvPr id="115" name="object 115"/>
            <p:cNvSpPr/>
            <p:nvPr/>
          </p:nvSpPr>
          <p:spPr>
            <a:xfrm>
              <a:off x="8815432" y="2513836"/>
              <a:ext cx="85725" cy="86360"/>
            </a:xfrm>
            <a:custGeom>
              <a:avLst/>
              <a:gdLst/>
              <a:ahLst/>
              <a:cxnLst/>
              <a:rect l="l" t="t" r="r" b="b"/>
              <a:pathLst>
                <a:path w="85725" h="86360">
                  <a:moveTo>
                    <a:pt x="43395" y="0"/>
                  </a:moveTo>
                  <a:lnTo>
                    <a:pt x="0" y="85458"/>
                  </a:lnTo>
                  <a:lnTo>
                    <a:pt x="85725" y="85991"/>
                  </a:lnTo>
                  <a:lnTo>
                    <a:pt x="43395" y="0"/>
                  </a:lnTo>
                  <a:close/>
                </a:path>
              </a:pathLst>
            </a:custGeom>
            <a:solidFill>
              <a:srgbClr val="000000"/>
            </a:solidFill>
          </p:spPr>
          <p:txBody>
            <a:bodyPr wrap="square" lIns="0" tIns="0" rIns="0" bIns="0" rtlCol="0"/>
            <a:lstStyle/>
            <a:p>
              <a:endParaRPr sz="2400"/>
            </a:p>
          </p:txBody>
        </p:sp>
        <p:sp>
          <p:nvSpPr>
            <p:cNvPr id="116" name="object 116"/>
            <p:cNvSpPr/>
            <p:nvPr/>
          </p:nvSpPr>
          <p:spPr>
            <a:xfrm>
              <a:off x="7061454" y="2266950"/>
              <a:ext cx="172720" cy="459105"/>
            </a:xfrm>
            <a:custGeom>
              <a:avLst/>
              <a:gdLst/>
              <a:ahLst/>
              <a:cxnLst/>
              <a:rect l="l" t="t" r="r" b="b"/>
              <a:pathLst>
                <a:path w="172720"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17" name="object 117"/>
          <p:cNvSpPr txBox="1"/>
          <p:nvPr/>
        </p:nvSpPr>
        <p:spPr>
          <a:xfrm>
            <a:off x="7315164" y="2906939"/>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18" name="object 118"/>
          <p:cNvSpPr txBox="1"/>
          <p:nvPr/>
        </p:nvSpPr>
        <p:spPr>
          <a:xfrm>
            <a:off x="7315164" y="2611453"/>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19" name="object 119"/>
          <p:cNvGrpSpPr/>
          <p:nvPr/>
        </p:nvGrpSpPr>
        <p:grpSpPr>
          <a:xfrm>
            <a:off x="6343803" y="2664048"/>
            <a:ext cx="1362287" cy="962660"/>
            <a:chOff x="6349174" y="2324290"/>
            <a:chExt cx="1021715" cy="721995"/>
          </a:xfrm>
        </p:grpSpPr>
        <p:sp>
          <p:nvSpPr>
            <p:cNvPr id="120" name="object 120"/>
            <p:cNvSpPr/>
            <p:nvPr/>
          </p:nvSpPr>
          <p:spPr>
            <a:xfrm>
              <a:off x="7262622" y="2516885"/>
              <a:ext cx="45085" cy="0"/>
            </a:xfrm>
            <a:custGeom>
              <a:avLst/>
              <a:gdLst/>
              <a:ahLst/>
              <a:cxnLst/>
              <a:rect l="l" t="t" r="r" b="b"/>
              <a:pathLst>
                <a:path w="45084">
                  <a:moveTo>
                    <a:pt x="0" y="0"/>
                  </a:moveTo>
                  <a:lnTo>
                    <a:pt x="44577" y="0"/>
                  </a:lnTo>
                </a:path>
              </a:pathLst>
            </a:custGeom>
            <a:ln w="25400">
              <a:solidFill>
                <a:srgbClr val="000000"/>
              </a:solidFill>
            </a:ln>
          </p:spPr>
          <p:txBody>
            <a:bodyPr wrap="square" lIns="0" tIns="0" rIns="0" bIns="0" rtlCol="0"/>
            <a:lstStyle/>
            <a:p>
              <a:endParaRPr sz="2400"/>
            </a:p>
          </p:txBody>
        </p:sp>
        <p:sp>
          <p:nvSpPr>
            <p:cNvPr id="121" name="object 121"/>
            <p:cNvSpPr/>
            <p:nvPr/>
          </p:nvSpPr>
          <p:spPr>
            <a:xfrm>
              <a:off x="7294504" y="247878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22" name="object 122"/>
            <p:cNvSpPr/>
            <p:nvPr/>
          </p:nvSpPr>
          <p:spPr>
            <a:xfrm>
              <a:off x="6363461" y="2338577"/>
              <a:ext cx="425450" cy="693420"/>
            </a:xfrm>
            <a:custGeom>
              <a:avLst/>
              <a:gdLst/>
              <a:ahLst/>
              <a:cxnLst/>
              <a:rect l="l" t="t" r="r" b="b"/>
              <a:pathLst>
                <a:path w="425450" h="693419">
                  <a:moveTo>
                    <a:pt x="0" y="0"/>
                  </a:moveTo>
                  <a:lnTo>
                    <a:pt x="425195" y="130352"/>
                  </a:lnTo>
                  <a:lnTo>
                    <a:pt x="425195" y="563067"/>
                  </a:lnTo>
                  <a:lnTo>
                    <a:pt x="0" y="693420"/>
                  </a:lnTo>
                  <a:lnTo>
                    <a:pt x="0" y="0"/>
                  </a:lnTo>
                  <a:close/>
                </a:path>
              </a:pathLst>
            </a:custGeom>
            <a:ln w="28574">
              <a:solidFill>
                <a:srgbClr val="000000"/>
              </a:solidFill>
            </a:ln>
          </p:spPr>
          <p:txBody>
            <a:bodyPr wrap="square" lIns="0" tIns="0" rIns="0" bIns="0" rtlCol="0"/>
            <a:lstStyle/>
            <a:p>
              <a:endParaRPr sz="2400"/>
            </a:p>
          </p:txBody>
        </p:sp>
      </p:grpSp>
      <p:sp>
        <p:nvSpPr>
          <p:cNvPr id="123" name="object 123"/>
          <p:cNvSpPr txBox="1"/>
          <p:nvPr/>
        </p:nvSpPr>
        <p:spPr>
          <a:xfrm>
            <a:off x="6381870" y="2921590"/>
            <a:ext cx="551179" cy="448841"/>
          </a:xfrm>
          <a:prstGeom prst="rect">
            <a:avLst/>
          </a:prstGeom>
        </p:spPr>
        <p:txBody>
          <a:bodyPr vert="horz" wrap="square" lIns="0" tIns="17780" rIns="0" bIns="0" rtlCol="0">
            <a:spAutoFit/>
          </a:bodyPr>
          <a:lstStyle/>
          <a:p>
            <a:pPr marL="16933" marR="6773">
              <a:spcBef>
                <a:spcPts val="140"/>
              </a:spcBef>
            </a:pPr>
            <a:r>
              <a:rPr sz="1400" b="1" spc="-7" dirty="0">
                <a:latin typeface="Calibri"/>
                <a:cs typeface="Calibri"/>
              </a:rPr>
              <a:t>Bran</a:t>
            </a:r>
            <a:r>
              <a:rPr sz="1400" b="1" dirty="0">
                <a:latin typeface="Calibri"/>
                <a:cs typeface="Calibri"/>
              </a:rPr>
              <a:t>ch  Comp</a:t>
            </a:r>
            <a:endParaRPr sz="1400">
              <a:latin typeface="Calibri"/>
              <a:cs typeface="Calibri"/>
            </a:endParaRPr>
          </a:p>
        </p:txBody>
      </p:sp>
      <p:grpSp>
        <p:nvGrpSpPr>
          <p:cNvPr id="124" name="object 124"/>
          <p:cNvGrpSpPr/>
          <p:nvPr/>
        </p:nvGrpSpPr>
        <p:grpSpPr>
          <a:xfrm>
            <a:off x="1686459" y="1731446"/>
            <a:ext cx="6783493" cy="3275753"/>
            <a:chOff x="2856166" y="1624838"/>
            <a:chExt cx="5087620" cy="2456815"/>
          </a:xfrm>
        </p:grpSpPr>
        <p:sp>
          <p:nvSpPr>
            <p:cNvPr id="125" name="object 125"/>
            <p:cNvSpPr/>
            <p:nvPr/>
          </p:nvSpPr>
          <p:spPr>
            <a:xfrm>
              <a:off x="6220206" y="2902458"/>
              <a:ext cx="3175" cy="504825"/>
            </a:xfrm>
            <a:custGeom>
              <a:avLst/>
              <a:gdLst/>
              <a:ahLst/>
              <a:cxnLst/>
              <a:rect l="l" t="t" r="r" b="b"/>
              <a:pathLst>
                <a:path w="3175" h="504825">
                  <a:moveTo>
                    <a:pt x="0" y="0"/>
                  </a:moveTo>
                  <a:lnTo>
                    <a:pt x="3048" y="504444"/>
                  </a:lnTo>
                </a:path>
              </a:pathLst>
            </a:custGeom>
            <a:ln w="28575">
              <a:solidFill>
                <a:srgbClr val="000000"/>
              </a:solidFill>
            </a:ln>
          </p:spPr>
          <p:txBody>
            <a:bodyPr wrap="square" lIns="0" tIns="0" rIns="0" bIns="0" rtlCol="0"/>
            <a:lstStyle/>
            <a:p>
              <a:endParaRPr sz="2400"/>
            </a:p>
          </p:txBody>
        </p:sp>
        <p:sp>
          <p:nvSpPr>
            <p:cNvPr id="126" name="object 126"/>
            <p:cNvSpPr/>
            <p:nvPr/>
          </p:nvSpPr>
          <p:spPr>
            <a:xfrm>
              <a:off x="6230874" y="3409950"/>
              <a:ext cx="1542415" cy="13970"/>
            </a:xfrm>
            <a:custGeom>
              <a:avLst/>
              <a:gdLst/>
              <a:ahLst/>
              <a:cxnLst/>
              <a:rect l="l" t="t" r="r" b="b"/>
              <a:pathLst>
                <a:path w="1542415" h="13970">
                  <a:moveTo>
                    <a:pt x="0" y="0"/>
                  </a:moveTo>
                  <a:lnTo>
                    <a:pt x="1542288" y="13716"/>
                  </a:lnTo>
                </a:path>
              </a:pathLst>
            </a:custGeom>
            <a:ln w="25400">
              <a:solidFill>
                <a:srgbClr val="000000"/>
              </a:solidFill>
            </a:ln>
          </p:spPr>
          <p:txBody>
            <a:bodyPr wrap="square" lIns="0" tIns="0" rIns="0" bIns="0" rtlCol="0"/>
            <a:lstStyle/>
            <a:p>
              <a:endParaRPr sz="2400"/>
            </a:p>
          </p:txBody>
        </p:sp>
        <p:sp>
          <p:nvSpPr>
            <p:cNvPr id="127" name="object 127"/>
            <p:cNvSpPr/>
            <p:nvPr/>
          </p:nvSpPr>
          <p:spPr>
            <a:xfrm>
              <a:off x="7779257" y="3140202"/>
              <a:ext cx="3175" cy="276225"/>
            </a:xfrm>
            <a:custGeom>
              <a:avLst/>
              <a:gdLst/>
              <a:ahLst/>
              <a:cxnLst/>
              <a:rect l="l" t="t" r="r" b="b"/>
              <a:pathLst>
                <a:path w="3175" h="276225">
                  <a:moveTo>
                    <a:pt x="1524" y="-14287"/>
                  </a:moveTo>
                  <a:lnTo>
                    <a:pt x="1524" y="290131"/>
                  </a:lnTo>
                </a:path>
              </a:pathLst>
            </a:custGeom>
            <a:ln w="31623">
              <a:solidFill>
                <a:srgbClr val="000000"/>
              </a:solidFill>
            </a:ln>
          </p:spPr>
          <p:txBody>
            <a:bodyPr wrap="square" lIns="0" tIns="0" rIns="0" bIns="0" rtlCol="0"/>
            <a:lstStyle/>
            <a:p>
              <a:endParaRPr sz="2400"/>
            </a:p>
          </p:txBody>
        </p:sp>
        <p:sp>
          <p:nvSpPr>
            <p:cNvPr id="128" name="object 128"/>
            <p:cNvSpPr/>
            <p:nvPr/>
          </p:nvSpPr>
          <p:spPr>
            <a:xfrm>
              <a:off x="7779257" y="3137154"/>
              <a:ext cx="83185" cy="0"/>
            </a:xfrm>
            <a:custGeom>
              <a:avLst/>
              <a:gdLst/>
              <a:ahLst/>
              <a:cxnLst/>
              <a:rect l="l" t="t" r="r" b="b"/>
              <a:pathLst>
                <a:path w="83184">
                  <a:moveTo>
                    <a:pt x="0" y="0"/>
                  </a:moveTo>
                  <a:lnTo>
                    <a:pt x="82638" y="0"/>
                  </a:lnTo>
                </a:path>
              </a:pathLst>
            </a:custGeom>
            <a:ln w="25400">
              <a:solidFill>
                <a:srgbClr val="000000"/>
              </a:solidFill>
            </a:ln>
          </p:spPr>
          <p:txBody>
            <a:bodyPr wrap="square" lIns="0" tIns="0" rIns="0" bIns="0" rtlCol="0"/>
            <a:lstStyle/>
            <a:p>
              <a:endParaRPr sz="2400"/>
            </a:p>
          </p:txBody>
        </p:sp>
        <p:sp>
          <p:nvSpPr>
            <p:cNvPr id="129" name="object 129"/>
            <p:cNvSpPr/>
            <p:nvPr/>
          </p:nvSpPr>
          <p:spPr>
            <a:xfrm>
              <a:off x="7849195" y="309905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30" name="object 130"/>
            <p:cNvSpPr/>
            <p:nvPr/>
          </p:nvSpPr>
          <p:spPr>
            <a:xfrm>
              <a:off x="7715250" y="2771394"/>
              <a:ext cx="165100" cy="0"/>
            </a:xfrm>
            <a:custGeom>
              <a:avLst/>
              <a:gdLst/>
              <a:ahLst/>
              <a:cxnLst/>
              <a:rect l="l" t="t" r="r" b="b"/>
              <a:pathLst>
                <a:path w="165100">
                  <a:moveTo>
                    <a:pt x="0" y="0"/>
                  </a:moveTo>
                  <a:lnTo>
                    <a:pt x="164833" y="0"/>
                  </a:lnTo>
                </a:path>
              </a:pathLst>
            </a:custGeom>
            <a:ln w="25400">
              <a:solidFill>
                <a:srgbClr val="000000"/>
              </a:solidFill>
            </a:ln>
          </p:spPr>
          <p:txBody>
            <a:bodyPr wrap="square" lIns="0" tIns="0" rIns="0" bIns="0" rtlCol="0"/>
            <a:lstStyle/>
            <a:p>
              <a:endParaRPr sz="2400"/>
            </a:p>
          </p:txBody>
        </p:sp>
        <p:sp>
          <p:nvSpPr>
            <p:cNvPr id="131" name="object 131"/>
            <p:cNvSpPr/>
            <p:nvPr/>
          </p:nvSpPr>
          <p:spPr>
            <a:xfrm>
              <a:off x="7867389" y="27332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132" name="object 132"/>
            <p:cNvSpPr/>
            <p:nvPr/>
          </p:nvSpPr>
          <p:spPr>
            <a:xfrm>
              <a:off x="6227825" y="2134362"/>
              <a:ext cx="3175" cy="382905"/>
            </a:xfrm>
            <a:custGeom>
              <a:avLst/>
              <a:gdLst/>
              <a:ahLst/>
              <a:cxnLst/>
              <a:rect l="l" t="t" r="r" b="b"/>
              <a:pathLst>
                <a:path w="3175" h="382905">
                  <a:moveTo>
                    <a:pt x="3048" y="0"/>
                  </a:moveTo>
                  <a:lnTo>
                    <a:pt x="0" y="382524"/>
                  </a:lnTo>
                </a:path>
              </a:pathLst>
            </a:custGeom>
            <a:ln w="28575">
              <a:solidFill>
                <a:srgbClr val="000000"/>
              </a:solidFill>
            </a:ln>
          </p:spPr>
          <p:txBody>
            <a:bodyPr wrap="square" lIns="0" tIns="0" rIns="0" bIns="0" rtlCol="0"/>
            <a:lstStyle/>
            <a:p>
              <a:endParaRPr sz="2400"/>
            </a:p>
          </p:txBody>
        </p:sp>
        <p:sp>
          <p:nvSpPr>
            <p:cNvPr id="133" name="object 133"/>
            <p:cNvSpPr/>
            <p:nvPr/>
          </p:nvSpPr>
          <p:spPr>
            <a:xfrm>
              <a:off x="6236969" y="2126742"/>
              <a:ext cx="619125" cy="1905"/>
            </a:xfrm>
            <a:custGeom>
              <a:avLst/>
              <a:gdLst/>
              <a:ahLst/>
              <a:cxnLst/>
              <a:rect l="l" t="t" r="r" b="b"/>
              <a:pathLst>
                <a:path w="619125" h="1905">
                  <a:moveTo>
                    <a:pt x="0" y="1524"/>
                  </a:moveTo>
                  <a:lnTo>
                    <a:pt x="618744" y="0"/>
                  </a:lnTo>
                </a:path>
              </a:pathLst>
            </a:custGeom>
            <a:ln w="25400">
              <a:solidFill>
                <a:srgbClr val="000000"/>
              </a:solidFill>
            </a:ln>
          </p:spPr>
          <p:txBody>
            <a:bodyPr wrap="square" lIns="0" tIns="0" rIns="0" bIns="0" rtlCol="0"/>
            <a:lstStyle/>
            <a:p>
              <a:endParaRPr sz="2400"/>
            </a:p>
          </p:txBody>
        </p:sp>
        <p:sp>
          <p:nvSpPr>
            <p:cNvPr id="134" name="object 134"/>
            <p:cNvSpPr/>
            <p:nvPr/>
          </p:nvSpPr>
          <p:spPr>
            <a:xfrm>
              <a:off x="6858762" y="2617470"/>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6992244" y="25746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6" name="object 136"/>
            <p:cNvSpPr/>
            <p:nvPr/>
          </p:nvSpPr>
          <p:spPr>
            <a:xfrm>
              <a:off x="6858762" y="2135886"/>
              <a:ext cx="0" cy="472440"/>
            </a:xfrm>
            <a:custGeom>
              <a:avLst/>
              <a:gdLst/>
              <a:ahLst/>
              <a:cxnLst/>
              <a:rect l="l" t="t" r="r" b="b"/>
              <a:pathLst>
                <a:path h="472439">
                  <a:moveTo>
                    <a:pt x="0" y="0"/>
                  </a:moveTo>
                  <a:lnTo>
                    <a:pt x="0" y="472440"/>
                  </a:lnTo>
                </a:path>
              </a:pathLst>
            </a:custGeom>
            <a:ln w="28575">
              <a:solidFill>
                <a:srgbClr val="000000"/>
              </a:solidFill>
            </a:ln>
          </p:spPr>
          <p:txBody>
            <a:bodyPr wrap="square" lIns="0" tIns="0" rIns="0" bIns="0" rtlCol="0"/>
            <a:lstStyle/>
            <a:p>
              <a:endParaRPr sz="2400"/>
            </a:p>
          </p:txBody>
        </p:sp>
        <p:sp>
          <p:nvSpPr>
            <p:cNvPr id="137" name="object 137"/>
            <p:cNvSpPr/>
            <p:nvPr/>
          </p:nvSpPr>
          <p:spPr>
            <a:xfrm>
              <a:off x="6957822" y="2388870"/>
              <a:ext cx="52069" cy="0"/>
            </a:xfrm>
            <a:custGeom>
              <a:avLst/>
              <a:gdLst/>
              <a:ahLst/>
              <a:cxnLst/>
              <a:rect l="l" t="t" r="r" b="b"/>
              <a:pathLst>
                <a:path w="52070">
                  <a:moveTo>
                    <a:pt x="0" y="0"/>
                  </a:moveTo>
                  <a:lnTo>
                    <a:pt x="51866" y="0"/>
                  </a:lnTo>
                </a:path>
              </a:pathLst>
            </a:custGeom>
            <a:ln w="28575">
              <a:solidFill>
                <a:srgbClr val="000000"/>
              </a:solidFill>
            </a:ln>
          </p:spPr>
          <p:txBody>
            <a:bodyPr wrap="square" lIns="0" tIns="0" rIns="0" bIns="0" rtlCol="0"/>
            <a:lstStyle/>
            <a:p>
              <a:endParaRPr sz="2400"/>
            </a:p>
          </p:txBody>
        </p:sp>
        <p:sp>
          <p:nvSpPr>
            <p:cNvPr id="138" name="object 138"/>
            <p:cNvSpPr/>
            <p:nvPr/>
          </p:nvSpPr>
          <p:spPr>
            <a:xfrm>
              <a:off x="699540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9" name="object 139"/>
            <p:cNvSpPr/>
            <p:nvPr/>
          </p:nvSpPr>
          <p:spPr>
            <a:xfrm>
              <a:off x="6957822" y="1658874"/>
              <a:ext cx="0" cy="730250"/>
            </a:xfrm>
            <a:custGeom>
              <a:avLst/>
              <a:gdLst/>
              <a:ahLst/>
              <a:cxnLst/>
              <a:rect l="l" t="t" r="r" b="b"/>
              <a:pathLst>
                <a:path h="730250">
                  <a:moveTo>
                    <a:pt x="0" y="0"/>
                  </a:moveTo>
                  <a:lnTo>
                    <a:pt x="0" y="729996"/>
                  </a:lnTo>
                </a:path>
              </a:pathLst>
            </a:custGeom>
            <a:ln w="28575">
              <a:solidFill>
                <a:srgbClr val="000000"/>
              </a:solidFill>
            </a:ln>
          </p:spPr>
          <p:txBody>
            <a:bodyPr wrap="square" lIns="0" tIns="0" rIns="0" bIns="0" rtlCol="0"/>
            <a:lstStyle/>
            <a:p>
              <a:endParaRPr sz="2400"/>
            </a:p>
          </p:txBody>
        </p:sp>
        <p:sp>
          <p:nvSpPr>
            <p:cNvPr id="140" name="object 140"/>
            <p:cNvSpPr/>
            <p:nvPr/>
          </p:nvSpPr>
          <p:spPr>
            <a:xfrm>
              <a:off x="6864857" y="2893313"/>
              <a:ext cx="147955" cy="0"/>
            </a:xfrm>
            <a:custGeom>
              <a:avLst/>
              <a:gdLst/>
              <a:ahLst/>
              <a:cxnLst/>
              <a:rect l="l" t="t" r="r" b="b"/>
              <a:pathLst>
                <a:path w="147954">
                  <a:moveTo>
                    <a:pt x="0" y="0"/>
                  </a:moveTo>
                  <a:lnTo>
                    <a:pt x="147764" y="0"/>
                  </a:lnTo>
                </a:path>
              </a:pathLst>
            </a:custGeom>
            <a:ln w="28575">
              <a:solidFill>
                <a:srgbClr val="000000"/>
              </a:solidFill>
            </a:ln>
          </p:spPr>
          <p:txBody>
            <a:bodyPr wrap="square" lIns="0" tIns="0" rIns="0" bIns="0" rtlCol="0"/>
            <a:lstStyle/>
            <a:p>
              <a:endParaRPr sz="2400"/>
            </a:p>
          </p:txBody>
        </p:sp>
        <p:sp>
          <p:nvSpPr>
            <p:cNvPr id="141" name="object 141"/>
            <p:cNvSpPr/>
            <p:nvPr/>
          </p:nvSpPr>
          <p:spPr>
            <a:xfrm>
              <a:off x="6998340" y="285045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42" name="object 142"/>
            <p:cNvSpPr/>
            <p:nvPr/>
          </p:nvSpPr>
          <p:spPr>
            <a:xfrm>
              <a:off x="6863333" y="2897886"/>
              <a:ext cx="1905" cy="490855"/>
            </a:xfrm>
            <a:custGeom>
              <a:avLst/>
              <a:gdLst/>
              <a:ahLst/>
              <a:cxnLst/>
              <a:rect l="l" t="t" r="r" b="b"/>
              <a:pathLst>
                <a:path w="1904" h="490854">
                  <a:moveTo>
                    <a:pt x="0" y="0"/>
                  </a:moveTo>
                  <a:lnTo>
                    <a:pt x="1524" y="490728"/>
                  </a:lnTo>
                </a:path>
              </a:pathLst>
            </a:custGeom>
            <a:ln w="28575">
              <a:solidFill>
                <a:srgbClr val="000000"/>
              </a:solidFill>
            </a:ln>
          </p:spPr>
          <p:txBody>
            <a:bodyPr wrap="square" lIns="0" tIns="0" rIns="0" bIns="0" rtlCol="0"/>
            <a:lstStyle/>
            <a:p>
              <a:endParaRPr sz="2400"/>
            </a:p>
          </p:txBody>
        </p:sp>
        <p:sp>
          <p:nvSpPr>
            <p:cNvPr id="143" name="object 143"/>
            <p:cNvSpPr/>
            <p:nvPr/>
          </p:nvSpPr>
          <p:spPr>
            <a:xfrm>
              <a:off x="4472178" y="1637538"/>
              <a:ext cx="2489200" cy="1905"/>
            </a:xfrm>
            <a:custGeom>
              <a:avLst/>
              <a:gdLst/>
              <a:ahLst/>
              <a:cxnLst/>
              <a:rect l="l" t="t" r="r" b="b"/>
              <a:pathLst>
                <a:path w="2489200" h="1905">
                  <a:moveTo>
                    <a:pt x="0" y="0"/>
                  </a:moveTo>
                  <a:lnTo>
                    <a:pt x="2488692" y="1524"/>
                  </a:lnTo>
                </a:path>
              </a:pathLst>
            </a:custGeom>
            <a:ln w="25400">
              <a:solidFill>
                <a:srgbClr val="000000"/>
              </a:solidFill>
            </a:ln>
          </p:spPr>
          <p:txBody>
            <a:bodyPr wrap="square" lIns="0" tIns="0" rIns="0" bIns="0" rtlCol="0"/>
            <a:lstStyle/>
            <a:p>
              <a:endParaRPr sz="2400"/>
            </a:p>
          </p:txBody>
        </p:sp>
        <p:sp>
          <p:nvSpPr>
            <p:cNvPr id="144" name="object 144"/>
            <p:cNvSpPr/>
            <p:nvPr/>
          </p:nvSpPr>
          <p:spPr>
            <a:xfrm>
              <a:off x="4466082" y="1645158"/>
              <a:ext cx="5080" cy="384175"/>
            </a:xfrm>
            <a:custGeom>
              <a:avLst/>
              <a:gdLst/>
              <a:ahLst/>
              <a:cxnLst/>
              <a:rect l="l" t="t" r="r" b="b"/>
              <a:pathLst>
                <a:path w="5079" h="384175">
                  <a:moveTo>
                    <a:pt x="4572" y="0"/>
                  </a:moveTo>
                  <a:lnTo>
                    <a:pt x="0" y="384048"/>
                  </a:lnTo>
                </a:path>
              </a:pathLst>
            </a:custGeom>
            <a:ln w="28575">
              <a:solidFill>
                <a:srgbClr val="000000"/>
              </a:solidFill>
            </a:ln>
          </p:spPr>
          <p:txBody>
            <a:bodyPr wrap="square" lIns="0" tIns="0" rIns="0" bIns="0" rtlCol="0"/>
            <a:lstStyle/>
            <a:p>
              <a:endParaRPr sz="2400"/>
            </a:p>
          </p:txBody>
        </p:sp>
        <p:sp>
          <p:nvSpPr>
            <p:cNvPr id="145" name="object 145"/>
            <p:cNvSpPr/>
            <p:nvPr/>
          </p:nvSpPr>
          <p:spPr>
            <a:xfrm>
              <a:off x="3448050" y="2045970"/>
              <a:ext cx="1012190" cy="1905"/>
            </a:xfrm>
            <a:custGeom>
              <a:avLst/>
              <a:gdLst/>
              <a:ahLst/>
              <a:cxnLst/>
              <a:rect l="l" t="t" r="r" b="b"/>
              <a:pathLst>
                <a:path w="1012189" h="1905">
                  <a:moveTo>
                    <a:pt x="0" y="1524"/>
                  </a:moveTo>
                  <a:lnTo>
                    <a:pt x="1011936" y="0"/>
                  </a:lnTo>
                </a:path>
              </a:pathLst>
            </a:custGeom>
            <a:ln w="25400">
              <a:solidFill>
                <a:srgbClr val="000000"/>
              </a:solidFill>
            </a:ln>
          </p:spPr>
          <p:txBody>
            <a:bodyPr wrap="square" lIns="0" tIns="0" rIns="0" bIns="0" rtlCol="0"/>
            <a:lstStyle/>
            <a:p>
              <a:endParaRPr sz="2400"/>
            </a:p>
          </p:txBody>
        </p:sp>
        <p:sp>
          <p:nvSpPr>
            <p:cNvPr id="146" name="object 146"/>
            <p:cNvSpPr/>
            <p:nvPr/>
          </p:nvSpPr>
          <p:spPr>
            <a:xfrm>
              <a:off x="7165086" y="2733097"/>
              <a:ext cx="0" cy="36195"/>
            </a:xfrm>
            <a:custGeom>
              <a:avLst/>
              <a:gdLst/>
              <a:ahLst/>
              <a:cxnLst/>
              <a:rect l="l" t="t" r="r" b="b"/>
              <a:pathLst>
                <a:path h="36194">
                  <a:moveTo>
                    <a:pt x="-14287" y="17792"/>
                  </a:moveTo>
                  <a:lnTo>
                    <a:pt x="14287" y="17792"/>
                  </a:lnTo>
                </a:path>
              </a:pathLst>
            </a:custGeom>
            <a:ln w="35585">
              <a:solidFill>
                <a:srgbClr val="000000"/>
              </a:solidFill>
            </a:ln>
          </p:spPr>
          <p:txBody>
            <a:bodyPr wrap="square" lIns="0" tIns="0" rIns="0" bIns="0" rtlCol="0"/>
            <a:lstStyle/>
            <a:p>
              <a:endParaRPr sz="2400"/>
            </a:p>
          </p:txBody>
        </p:sp>
        <p:sp>
          <p:nvSpPr>
            <p:cNvPr id="147" name="object 147"/>
            <p:cNvSpPr/>
            <p:nvPr/>
          </p:nvSpPr>
          <p:spPr>
            <a:xfrm>
              <a:off x="7122227" y="2661664"/>
              <a:ext cx="85725" cy="85725"/>
            </a:xfrm>
            <a:custGeom>
              <a:avLst/>
              <a:gdLst/>
              <a:ahLst/>
              <a:cxnLst/>
              <a:rect l="l" t="t" r="r" b="b"/>
              <a:pathLst>
                <a:path w="85725" h="85725">
                  <a:moveTo>
                    <a:pt x="42862" y="0"/>
                  </a:moveTo>
                  <a:lnTo>
                    <a:pt x="0" y="85725"/>
                  </a:lnTo>
                  <a:lnTo>
                    <a:pt x="85725" y="85725"/>
                  </a:lnTo>
                  <a:lnTo>
                    <a:pt x="42862" y="0"/>
                  </a:lnTo>
                  <a:close/>
                </a:path>
              </a:pathLst>
            </a:custGeom>
            <a:solidFill>
              <a:srgbClr val="000000"/>
            </a:solidFill>
          </p:spPr>
          <p:txBody>
            <a:bodyPr wrap="square" lIns="0" tIns="0" rIns="0" bIns="0" rtlCol="0"/>
            <a:lstStyle/>
            <a:p>
              <a:endParaRPr sz="2400"/>
            </a:p>
          </p:txBody>
        </p:sp>
        <p:sp>
          <p:nvSpPr>
            <p:cNvPr id="148" name="object 148"/>
            <p:cNvSpPr/>
            <p:nvPr/>
          </p:nvSpPr>
          <p:spPr>
            <a:xfrm>
              <a:off x="7178801" y="2769870"/>
              <a:ext cx="109855" cy="0"/>
            </a:xfrm>
            <a:custGeom>
              <a:avLst/>
              <a:gdLst/>
              <a:ahLst/>
              <a:cxnLst/>
              <a:rect l="l" t="t" r="r" b="b"/>
              <a:pathLst>
                <a:path w="109854">
                  <a:moveTo>
                    <a:pt x="0" y="0"/>
                  </a:moveTo>
                  <a:lnTo>
                    <a:pt x="109728" y="0"/>
                  </a:lnTo>
                </a:path>
              </a:pathLst>
            </a:custGeom>
            <a:ln w="25400">
              <a:solidFill>
                <a:srgbClr val="000000"/>
              </a:solidFill>
            </a:ln>
          </p:spPr>
          <p:txBody>
            <a:bodyPr wrap="square" lIns="0" tIns="0" rIns="0" bIns="0" rtlCol="0"/>
            <a:lstStyle/>
            <a:p>
              <a:endParaRPr sz="2400"/>
            </a:p>
          </p:txBody>
        </p:sp>
        <p:sp>
          <p:nvSpPr>
            <p:cNvPr id="149" name="object 149"/>
            <p:cNvSpPr/>
            <p:nvPr/>
          </p:nvSpPr>
          <p:spPr>
            <a:xfrm>
              <a:off x="7290054" y="2772918"/>
              <a:ext cx="5080" cy="1294130"/>
            </a:xfrm>
            <a:custGeom>
              <a:avLst/>
              <a:gdLst/>
              <a:ahLst/>
              <a:cxnLst/>
              <a:rect l="l" t="t" r="r" b="b"/>
              <a:pathLst>
                <a:path w="5079" h="1294129">
                  <a:moveTo>
                    <a:pt x="4572" y="0"/>
                  </a:moveTo>
                  <a:lnTo>
                    <a:pt x="0" y="1293876"/>
                  </a:lnTo>
                </a:path>
              </a:pathLst>
            </a:custGeom>
            <a:ln w="28574">
              <a:solidFill>
                <a:srgbClr val="000000"/>
              </a:solidFill>
            </a:ln>
          </p:spPr>
          <p:txBody>
            <a:bodyPr wrap="square" lIns="0" tIns="0" rIns="0" bIns="0" rtlCol="0"/>
            <a:lstStyle/>
            <a:p>
              <a:endParaRPr sz="2400"/>
            </a:p>
          </p:txBody>
        </p:sp>
        <p:sp>
          <p:nvSpPr>
            <p:cNvPr id="150" name="object 150"/>
            <p:cNvSpPr/>
            <p:nvPr/>
          </p:nvSpPr>
          <p:spPr>
            <a:xfrm>
              <a:off x="6464045" y="3097342"/>
              <a:ext cx="5715" cy="970280"/>
            </a:xfrm>
            <a:custGeom>
              <a:avLst/>
              <a:gdLst/>
              <a:ahLst/>
              <a:cxnLst/>
              <a:rect l="l" t="t" r="r" b="b"/>
              <a:pathLst>
                <a:path w="5714" h="970279">
                  <a:moveTo>
                    <a:pt x="0" y="969873"/>
                  </a:moveTo>
                  <a:lnTo>
                    <a:pt x="5448" y="0"/>
                  </a:lnTo>
                </a:path>
              </a:pathLst>
            </a:custGeom>
            <a:ln w="28575">
              <a:solidFill>
                <a:srgbClr val="000000"/>
              </a:solidFill>
            </a:ln>
          </p:spPr>
          <p:txBody>
            <a:bodyPr wrap="square" lIns="0" tIns="0" rIns="0" bIns="0" rtlCol="0"/>
            <a:lstStyle/>
            <a:p>
              <a:endParaRPr sz="2400"/>
            </a:p>
          </p:txBody>
        </p:sp>
        <p:sp>
          <p:nvSpPr>
            <p:cNvPr id="151" name="object 151"/>
            <p:cNvSpPr/>
            <p:nvPr/>
          </p:nvSpPr>
          <p:spPr>
            <a:xfrm>
              <a:off x="6426555" y="3025898"/>
              <a:ext cx="85725" cy="86360"/>
            </a:xfrm>
            <a:custGeom>
              <a:avLst/>
              <a:gdLst/>
              <a:ahLst/>
              <a:cxnLst/>
              <a:rect l="l" t="t" r="r" b="b"/>
              <a:pathLst>
                <a:path w="85725" h="86360">
                  <a:moveTo>
                    <a:pt x="43345" y="0"/>
                  </a:moveTo>
                  <a:lnTo>
                    <a:pt x="0" y="85483"/>
                  </a:lnTo>
                  <a:lnTo>
                    <a:pt x="85725" y="85966"/>
                  </a:lnTo>
                  <a:lnTo>
                    <a:pt x="43345" y="0"/>
                  </a:lnTo>
                  <a:close/>
                </a:path>
              </a:pathLst>
            </a:custGeom>
            <a:solidFill>
              <a:srgbClr val="000000"/>
            </a:solidFill>
          </p:spPr>
          <p:txBody>
            <a:bodyPr wrap="square" lIns="0" tIns="0" rIns="0" bIns="0" rtlCol="0"/>
            <a:lstStyle/>
            <a:p>
              <a:endParaRPr sz="2400"/>
            </a:p>
          </p:txBody>
        </p:sp>
        <p:sp>
          <p:nvSpPr>
            <p:cNvPr id="152" name="object 152"/>
            <p:cNvSpPr/>
            <p:nvPr/>
          </p:nvSpPr>
          <p:spPr>
            <a:xfrm>
              <a:off x="6613399" y="2966466"/>
              <a:ext cx="0" cy="1021715"/>
            </a:xfrm>
            <a:custGeom>
              <a:avLst/>
              <a:gdLst/>
              <a:ahLst/>
              <a:cxnLst/>
              <a:rect l="l" t="t" r="r" b="b"/>
              <a:pathLst>
                <a:path h="1021714">
                  <a:moveTo>
                    <a:pt x="0" y="0"/>
                  </a:moveTo>
                  <a:lnTo>
                    <a:pt x="0" y="1021143"/>
                  </a:lnTo>
                </a:path>
              </a:pathLst>
            </a:custGeom>
            <a:ln w="28575">
              <a:solidFill>
                <a:srgbClr val="000000"/>
              </a:solidFill>
            </a:ln>
          </p:spPr>
          <p:txBody>
            <a:bodyPr wrap="square" lIns="0" tIns="0" rIns="0" bIns="0" rtlCol="0"/>
            <a:lstStyle/>
            <a:p>
              <a:endParaRPr sz="2400"/>
            </a:p>
          </p:txBody>
        </p:sp>
        <p:sp>
          <p:nvSpPr>
            <p:cNvPr id="153" name="object 153"/>
            <p:cNvSpPr/>
            <p:nvPr/>
          </p:nvSpPr>
          <p:spPr>
            <a:xfrm>
              <a:off x="6570531" y="3973327"/>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sz="2400"/>
            </a:p>
          </p:txBody>
        </p:sp>
        <p:sp>
          <p:nvSpPr>
            <p:cNvPr id="154" name="object 154"/>
            <p:cNvSpPr/>
            <p:nvPr/>
          </p:nvSpPr>
          <p:spPr>
            <a:xfrm>
              <a:off x="6727698" y="2934462"/>
              <a:ext cx="5080" cy="1053465"/>
            </a:xfrm>
            <a:custGeom>
              <a:avLst/>
              <a:gdLst/>
              <a:ahLst/>
              <a:cxnLst/>
              <a:rect l="l" t="t" r="r" b="b"/>
              <a:pathLst>
                <a:path w="5079" h="1053464">
                  <a:moveTo>
                    <a:pt x="0" y="0"/>
                  </a:moveTo>
                  <a:lnTo>
                    <a:pt x="4826" y="1053388"/>
                  </a:lnTo>
                </a:path>
              </a:pathLst>
            </a:custGeom>
            <a:ln w="28575">
              <a:solidFill>
                <a:srgbClr val="000000"/>
              </a:solidFill>
            </a:ln>
          </p:spPr>
          <p:txBody>
            <a:bodyPr wrap="square" lIns="0" tIns="0" rIns="0" bIns="0" rtlCol="0"/>
            <a:lstStyle/>
            <a:p>
              <a:endParaRPr sz="2400"/>
            </a:p>
          </p:txBody>
        </p:sp>
        <p:sp>
          <p:nvSpPr>
            <p:cNvPr id="155" name="object 155"/>
            <p:cNvSpPr/>
            <p:nvPr/>
          </p:nvSpPr>
          <p:spPr>
            <a:xfrm>
              <a:off x="6689596" y="3973363"/>
              <a:ext cx="85725" cy="86360"/>
            </a:xfrm>
            <a:custGeom>
              <a:avLst/>
              <a:gdLst/>
              <a:ahLst/>
              <a:cxnLst/>
              <a:rect l="l" t="t" r="r" b="b"/>
              <a:pathLst>
                <a:path w="85725" h="86360">
                  <a:moveTo>
                    <a:pt x="85725" y="0"/>
                  </a:moveTo>
                  <a:lnTo>
                    <a:pt x="0" y="393"/>
                  </a:lnTo>
                  <a:lnTo>
                    <a:pt x="43256" y="85915"/>
                  </a:lnTo>
                  <a:lnTo>
                    <a:pt x="85725" y="0"/>
                  </a:lnTo>
                  <a:close/>
                </a:path>
              </a:pathLst>
            </a:custGeom>
            <a:solidFill>
              <a:srgbClr val="000000"/>
            </a:solidFill>
          </p:spPr>
          <p:txBody>
            <a:bodyPr wrap="square" lIns="0" tIns="0" rIns="0" bIns="0" rtlCol="0"/>
            <a:lstStyle/>
            <a:p>
              <a:endParaRPr sz="2400"/>
            </a:p>
          </p:txBody>
        </p:sp>
        <p:sp>
          <p:nvSpPr>
            <p:cNvPr id="156" name="object 156"/>
            <p:cNvSpPr/>
            <p:nvPr/>
          </p:nvSpPr>
          <p:spPr>
            <a:xfrm>
              <a:off x="2870454" y="2160270"/>
              <a:ext cx="172720" cy="459105"/>
            </a:xfrm>
            <a:custGeom>
              <a:avLst/>
              <a:gdLst/>
              <a:ahLst/>
              <a:cxnLst/>
              <a:rect l="l" t="t" r="r" b="b"/>
              <a:pathLst>
                <a:path w="172719" h="459105">
                  <a:moveTo>
                    <a:pt x="0" y="0"/>
                  </a:moveTo>
                  <a:lnTo>
                    <a:pt x="172212" y="107988"/>
                  </a:lnTo>
                  <a:lnTo>
                    <a:pt x="172212" y="350735"/>
                  </a:lnTo>
                  <a:lnTo>
                    <a:pt x="0" y="458723"/>
                  </a:lnTo>
                  <a:lnTo>
                    <a:pt x="0" y="0"/>
                  </a:lnTo>
                  <a:close/>
                </a:path>
              </a:pathLst>
            </a:custGeom>
            <a:ln w="28575">
              <a:solidFill>
                <a:srgbClr val="000000"/>
              </a:solidFill>
            </a:ln>
          </p:spPr>
          <p:txBody>
            <a:bodyPr wrap="square" lIns="0" tIns="0" rIns="0" bIns="0" rtlCol="0"/>
            <a:lstStyle/>
            <a:p>
              <a:endParaRPr sz="2400"/>
            </a:p>
          </p:txBody>
        </p:sp>
      </p:grpSp>
      <p:sp>
        <p:nvSpPr>
          <p:cNvPr id="157" name="object 157"/>
          <p:cNvSpPr txBox="1"/>
          <p:nvPr/>
        </p:nvSpPr>
        <p:spPr>
          <a:xfrm>
            <a:off x="9297574" y="2994453"/>
            <a:ext cx="395393"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m</a:t>
            </a:r>
            <a:r>
              <a:rPr sz="1333" b="1" spc="-7" dirty="0">
                <a:latin typeface="Calibri"/>
                <a:cs typeface="Calibri"/>
              </a:rPr>
              <a:t>em</a:t>
            </a:r>
            <a:endParaRPr sz="1333">
              <a:latin typeface="Calibri"/>
              <a:cs typeface="Calibri"/>
            </a:endParaRPr>
          </a:p>
        </p:txBody>
      </p:sp>
      <p:sp>
        <p:nvSpPr>
          <p:cNvPr id="158" name="object 158"/>
          <p:cNvSpPr txBox="1"/>
          <p:nvPr/>
        </p:nvSpPr>
        <p:spPr>
          <a:xfrm>
            <a:off x="1722623" y="250747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0</a:t>
            </a:r>
            <a:endParaRPr sz="1133">
              <a:latin typeface="Calibri"/>
              <a:cs typeface="Calibri"/>
            </a:endParaRPr>
          </a:p>
        </p:txBody>
      </p:sp>
      <p:sp>
        <p:nvSpPr>
          <p:cNvPr id="159" name="object 159"/>
          <p:cNvSpPr txBox="1"/>
          <p:nvPr/>
        </p:nvSpPr>
        <p:spPr>
          <a:xfrm>
            <a:off x="1711943" y="2769587"/>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1</a:t>
            </a:r>
            <a:endParaRPr sz="1133">
              <a:latin typeface="Calibri"/>
              <a:cs typeface="Calibri"/>
            </a:endParaRPr>
          </a:p>
        </p:txBody>
      </p:sp>
      <p:grpSp>
        <p:nvGrpSpPr>
          <p:cNvPr id="160" name="object 160"/>
          <p:cNvGrpSpPr/>
          <p:nvPr/>
        </p:nvGrpSpPr>
        <p:grpSpPr>
          <a:xfrm>
            <a:off x="1227226" y="1042512"/>
            <a:ext cx="8097520" cy="3941233"/>
            <a:chOff x="2511742" y="1108138"/>
            <a:chExt cx="6073140" cy="2955925"/>
          </a:xfrm>
        </p:grpSpPr>
        <p:sp>
          <p:nvSpPr>
            <p:cNvPr id="161" name="object 161"/>
            <p:cNvSpPr/>
            <p:nvPr/>
          </p:nvSpPr>
          <p:spPr>
            <a:xfrm>
              <a:off x="2673857" y="2294381"/>
              <a:ext cx="147955" cy="0"/>
            </a:xfrm>
            <a:custGeom>
              <a:avLst/>
              <a:gdLst/>
              <a:ahLst/>
              <a:cxnLst/>
              <a:rect l="l" t="t" r="r" b="b"/>
              <a:pathLst>
                <a:path w="147955">
                  <a:moveTo>
                    <a:pt x="0" y="0"/>
                  </a:moveTo>
                  <a:lnTo>
                    <a:pt x="147764" y="0"/>
                  </a:lnTo>
                </a:path>
              </a:pathLst>
            </a:custGeom>
            <a:ln w="28575">
              <a:solidFill>
                <a:srgbClr val="000000"/>
              </a:solidFill>
            </a:ln>
          </p:spPr>
          <p:txBody>
            <a:bodyPr wrap="square" lIns="0" tIns="0" rIns="0" bIns="0" rtlCol="0"/>
            <a:lstStyle/>
            <a:p>
              <a:endParaRPr sz="2400"/>
            </a:p>
          </p:txBody>
        </p:sp>
        <p:sp>
          <p:nvSpPr>
            <p:cNvPr id="162" name="object 162"/>
            <p:cNvSpPr/>
            <p:nvPr/>
          </p:nvSpPr>
          <p:spPr>
            <a:xfrm>
              <a:off x="2807338" y="225152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3" name="object 163"/>
            <p:cNvSpPr/>
            <p:nvPr/>
          </p:nvSpPr>
          <p:spPr>
            <a:xfrm>
              <a:off x="2670809" y="1227581"/>
              <a:ext cx="7620" cy="1062355"/>
            </a:xfrm>
            <a:custGeom>
              <a:avLst/>
              <a:gdLst/>
              <a:ahLst/>
              <a:cxnLst/>
              <a:rect l="l" t="t" r="r" b="b"/>
              <a:pathLst>
                <a:path w="7619" h="1062355">
                  <a:moveTo>
                    <a:pt x="7619" y="0"/>
                  </a:moveTo>
                  <a:lnTo>
                    <a:pt x="0" y="1062228"/>
                  </a:lnTo>
                </a:path>
              </a:pathLst>
            </a:custGeom>
            <a:ln w="28575">
              <a:solidFill>
                <a:srgbClr val="000000"/>
              </a:solidFill>
            </a:ln>
          </p:spPr>
          <p:txBody>
            <a:bodyPr wrap="square" lIns="0" tIns="0" rIns="0" bIns="0" rtlCol="0"/>
            <a:lstStyle/>
            <a:p>
              <a:endParaRPr sz="2400"/>
            </a:p>
          </p:txBody>
        </p:sp>
        <p:sp>
          <p:nvSpPr>
            <p:cNvPr id="164" name="object 164"/>
            <p:cNvSpPr/>
            <p:nvPr/>
          </p:nvSpPr>
          <p:spPr>
            <a:xfrm>
              <a:off x="2548889" y="2497073"/>
              <a:ext cx="260985" cy="0"/>
            </a:xfrm>
            <a:custGeom>
              <a:avLst/>
              <a:gdLst/>
              <a:ahLst/>
              <a:cxnLst/>
              <a:rect l="l" t="t" r="r" b="b"/>
              <a:pathLst>
                <a:path w="260985">
                  <a:moveTo>
                    <a:pt x="0" y="0"/>
                  </a:moveTo>
                  <a:lnTo>
                    <a:pt x="260413" y="0"/>
                  </a:lnTo>
                </a:path>
              </a:pathLst>
            </a:custGeom>
            <a:ln w="28575">
              <a:solidFill>
                <a:srgbClr val="000000"/>
              </a:solidFill>
            </a:ln>
          </p:spPr>
          <p:txBody>
            <a:bodyPr wrap="square" lIns="0" tIns="0" rIns="0" bIns="0" rtlCol="0"/>
            <a:lstStyle/>
            <a:p>
              <a:endParaRPr sz="2400"/>
            </a:p>
          </p:txBody>
        </p:sp>
        <p:sp>
          <p:nvSpPr>
            <p:cNvPr id="165" name="object 165"/>
            <p:cNvSpPr/>
            <p:nvPr/>
          </p:nvSpPr>
          <p:spPr>
            <a:xfrm>
              <a:off x="2795018" y="245421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6" name="object 166"/>
            <p:cNvSpPr/>
            <p:nvPr/>
          </p:nvSpPr>
          <p:spPr>
            <a:xfrm>
              <a:off x="3048761" y="2388869"/>
              <a:ext cx="52069" cy="0"/>
            </a:xfrm>
            <a:custGeom>
              <a:avLst/>
              <a:gdLst/>
              <a:ahLst/>
              <a:cxnLst/>
              <a:rect l="l" t="t" r="r" b="b"/>
              <a:pathLst>
                <a:path w="52069">
                  <a:moveTo>
                    <a:pt x="0" y="0"/>
                  </a:moveTo>
                  <a:lnTo>
                    <a:pt x="51866" y="0"/>
                  </a:lnTo>
                </a:path>
              </a:pathLst>
            </a:custGeom>
            <a:ln w="28575">
              <a:solidFill>
                <a:srgbClr val="000000"/>
              </a:solidFill>
            </a:ln>
          </p:spPr>
          <p:txBody>
            <a:bodyPr wrap="square" lIns="0" tIns="0" rIns="0" bIns="0" rtlCol="0"/>
            <a:lstStyle/>
            <a:p>
              <a:endParaRPr sz="2400"/>
            </a:p>
          </p:txBody>
        </p:sp>
        <p:sp>
          <p:nvSpPr>
            <p:cNvPr id="167" name="object 167"/>
            <p:cNvSpPr/>
            <p:nvPr/>
          </p:nvSpPr>
          <p:spPr>
            <a:xfrm>
              <a:off x="3086341" y="23460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68" name="object 168"/>
            <p:cNvSpPr/>
            <p:nvPr/>
          </p:nvSpPr>
          <p:spPr>
            <a:xfrm>
              <a:off x="4264913" y="1235201"/>
              <a:ext cx="3175" cy="384175"/>
            </a:xfrm>
            <a:custGeom>
              <a:avLst/>
              <a:gdLst/>
              <a:ahLst/>
              <a:cxnLst/>
              <a:rect l="l" t="t" r="r" b="b"/>
              <a:pathLst>
                <a:path w="3175" h="384175">
                  <a:moveTo>
                    <a:pt x="3048" y="0"/>
                  </a:moveTo>
                  <a:lnTo>
                    <a:pt x="0" y="384048"/>
                  </a:lnTo>
                </a:path>
              </a:pathLst>
            </a:custGeom>
            <a:ln w="28575">
              <a:solidFill>
                <a:srgbClr val="000000"/>
              </a:solidFill>
            </a:ln>
          </p:spPr>
          <p:txBody>
            <a:bodyPr wrap="square" lIns="0" tIns="0" rIns="0" bIns="0" rtlCol="0"/>
            <a:lstStyle/>
            <a:p>
              <a:endParaRPr sz="2400"/>
            </a:p>
          </p:txBody>
        </p:sp>
        <p:sp>
          <p:nvSpPr>
            <p:cNvPr id="169" name="object 169"/>
            <p:cNvSpPr/>
            <p:nvPr/>
          </p:nvSpPr>
          <p:spPr>
            <a:xfrm>
              <a:off x="4264913" y="1197101"/>
              <a:ext cx="4305300" cy="5080"/>
            </a:xfrm>
            <a:custGeom>
              <a:avLst/>
              <a:gdLst/>
              <a:ahLst/>
              <a:cxnLst/>
              <a:rect l="l" t="t" r="r" b="b"/>
              <a:pathLst>
                <a:path w="4305300" h="5080">
                  <a:moveTo>
                    <a:pt x="4305300" y="0"/>
                  </a:moveTo>
                  <a:lnTo>
                    <a:pt x="0" y="4572"/>
                  </a:lnTo>
                </a:path>
              </a:pathLst>
            </a:custGeom>
            <a:ln w="28575">
              <a:solidFill>
                <a:srgbClr val="000000"/>
              </a:solidFill>
            </a:ln>
          </p:spPr>
          <p:txBody>
            <a:bodyPr wrap="square" lIns="0" tIns="0" rIns="0" bIns="0" rtlCol="0"/>
            <a:lstStyle/>
            <a:p>
              <a:endParaRPr sz="2400"/>
            </a:p>
          </p:txBody>
        </p:sp>
        <p:sp>
          <p:nvSpPr>
            <p:cNvPr id="170" name="object 170"/>
            <p:cNvSpPr/>
            <p:nvPr/>
          </p:nvSpPr>
          <p:spPr>
            <a:xfrm>
              <a:off x="4173473" y="1620773"/>
              <a:ext cx="91440" cy="1905"/>
            </a:xfrm>
            <a:custGeom>
              <a:avLst/>
              <a:gdLst/>
              <a:ahLst/>
              <a:cxnLst/>
              <a:rect l="l" t="t" r="r" b="b"/>
              <a:pathLst>
                <a:path w="91439" h="1905">
                  <a:moveTo>
                    <a:pt x="-14287" y="762"/>
                  </a:moveTo>
                  <a:lnTo>
                    <a:pt x="105727" y="762"/>
                  </a:lnTo>
                </a:path>
              </a:pathLst>
            </a:custGeom>
            <a:ln w="30099">
              <a:solidFill>
                <a:srgbClr val="000000"/>
              </a:solidFill>
            </a:ln>
          </p:spPr>
          <p:txBody>
            <a:bodyPr wrap="square" lIns="0" tIns="0" rIns="0" bIns="0" rtlCol="0"/>
            <a:lstStyle/>
            <a:p>
              <a:endParaRPr sz="2400"/>
            </a:p>
          </p:txBody>
        </p:sp>
        <p:sp>
          <p:nvSpPr>
            <p:cNvPr id="171" name="object 171"/>
            <p:cNvSpPr/>
            <p:nvPr/>
          </p:nvSpPr>
          <p:spPr>
            <a:xfrm>
              <a:off x="2527553" y="1122425"/>
              <a:ext cx="5279390" cy="3175"/>
            </a:xfrm>
            <a:custGeom>
              <a:avLst/>
              <a:gdLst/>
              <a:ahLst/>
              <a:cxnLst/>
              <a:rect l="l" t="t" r="r" b="b"/>
              <a:pathLst>
                <a:path w="5279390" h="3175">
                  <a:moveTo>
                    <a:pt x="0" y="0"/>
                  </a:moveTo>
                  <a:lnTo>
                    <a:pt x="5279136" y="3048"/>
                  </a:lnTo>
                </a:path>
              </a:pathLst>
            </a:custGeom>
            <a:ln w="28575">
              <a:solidFill>
                <a:srgbClr val="000000"/>
              </a:solidFill>
            </a:ln>
          </p:spPr>
          <p:txBody>
            <a:bodyPr wrap="square" lIns="0" tIns="0" rIns="0" bIns="0" rtlCol="0"/>
            <a:lstStyle/>
            <a:p>
              <a:endParaRPr sz="2400"/>
            </a:p>
          </p:txBody>
        </p:sp>
        <p:sp>
          <p:nvSpPr>
            <p:cNvPr id="172" name="object 172"/>
            <p:cNvSpPr/>
            <p:nvPr/>
          </p:nvSpPr>
          <p:spPr>
            <a:xfrm>
              <a:off x="2526029" y="1126997"/>
              <a:ext cx="1905" cy="1367155"/>
            </a:xfrm>
            <a:custGeom>
              <a:avLst/>
              <a:gdLst/>
              <a:ahLst/>
              <a:cxnLst/>
              <a:rect l="l" t="t" r="r" b="b"/>
              <a:pathLst>
                <a:path w="1905" h="1367155">
                  <a:moveTo>
                    <a:pt x="1524" y="0"/>
                  </a:moveTo>
                  <a:lnTo>
                    <a:pt x="0" y="1367028"/>
                  </a:lnTo>
                </a:path>
              </a:pathLst>
            </a:custGeom>
            <a:ln w="28575">
              <a:solidFill>
                <a:srgbClr val="000000"/>
              </a:solidFill>
            </a:ln>
          </p:spPr>
          <p:txBody>
            <a:bodyPr wrap="square" lIns="0" tIns="0" rIns="0" bIns="0" rtlCol="0"/>
            <a:lstStyle/>
            <a:p>
              <a:endParaRPr sz="2400"/>
            </a:p>
          </p:txBody>
        </p:sp>
        <p:sp>
          <p:nvSpPr>
            <p:cNvPr id="173" name="object 173"/>
            <p:cNvSpPr/>
            <p:nvPr/>
          </p:nvSpPr>
          <p:spPr>
            <a:xfrm>
              <a:off x="2955797" y="2624899"/>
              <a:ext cx="11430" cy="1424305"/>
            </a:xfrm>
            <a:custGeom>
              <a:avLst/>
              <a:gdLst/>
              <a:ahLst/>
              <a:cxnLst/>
              <a:rect l="l" t="t" r="r" b="b"/>
              <a:pathLst>
                <a:path w="11430" h="1424304">
                  <a:moveTo>
                    <a:pt x="0" y="1424305"/>
                  </a:moveTo>
                  <a:lnTo>
                    <a:pt x="11087" y="0"/>
                  </a:lnTo>
                </a:path>
              </a:pathLst>
            </a:custGeom>
            <a:ln w="28574">
              <a:solidFill>
                <a:srgbClr val="000000"/>
              </a:solidFill>
            </a:ln>
          </p:spPr>
          <p:txBody>
            <a:bodyPr wrap="square" lIns="0" tIns="0" rIns="0" bIns="0" rtlCol="0"/>
            <a:lstStyle/>
            <a:p>
              <a:endParaRPr sz="2400"/>
            </a:p>
          </p:txBody>
        </p:sp>
        <p:sp>
          <p:nvSpPr>
            <p:cNvPr id="174" name="object 174"/>
            <p:cNvSpPr/>
            <p:nvPr/>
          </p:nvSpPr>
          <p:spPr>
            <a:xfrm>
              <a:off x="2923914" y="2553460"/>
              <a:ext cx="85725" cy="86360"/>
            </a:xfrm>
            <a:custGeom>
              <a:avLst/>
              <a:gdLst/>
              <a:ahLst/>
              <a:cxnLst/>
              <a:rect l="l" t="t" r="r" b="b"/>
              <a:pathLst>
                <a:path w="85725" h="86360">
                  <a:moveTo>
                    <a:pt x="43522" y="0"/>
                  </a:moveTo>
                  <a:lnTo>
                    <a:pt x="0" y="85394"/>
                  </a:lnTo>
                  <a:lnTo>
                    <a:pt x="85725" y="86055"/>
                  </a:lnTo>
                  <a:lnTo>
                    <a:pt x="43522" y="0"/>
                  </a:lnTo>
                  <a:close/>
                </a:path>
              </a:pathLst>
            </a:custGeom>
            <a:solidFill>
              <a:srgbClr val="000000"/>
            </a:solidFill>
          </p:spPr>
          <p:txBody>
            <a:bodyPr wrap="square" lIns="0" tIns="0" rIns="0" bIns="0" rtlCol="0"/>
            <a:lstStyle/>
            <a:p>
              <a:endParaRPr sz="2400"/>
            </a:p>
          </p:txBody>
        </p:sp>
      </p:grpSp>
      <p:sp>
        <p:nvSpPr>
          <p:cNvPr id="175" name="object 175"/>
          <p:cNvSpPr txBox="1"/>
          <p:nvPr/>
        </p:nvSpPr>
        <p:spPr>
          <a:xfrm>
            <a:off x="2369712" y="2814560"/>
            <a:ext cx="196427" cy="221365"/>
          </a:xfrm>
          <a:prstGeom prst="rect">
            <a:avLst/>
          </a:prstGeom>
        </p:spPr>
        <p:txBody>
          <a:bodyPr vert="horz" wrap="square" lIns="0" tIns="16087" rIns="0" bIns="0" rtlCol="0">
            <a:spAutoFit/>
          </a:bodyPr>
          <a:lstStyle/>
          <a:p>
            <a:pPr marL="16933">
              <a:spcBef>
                <a:spcPts val="127"/>
              </a:spcBef>
            </a:pPr>
            <a:r>
              <a:rPr sz="1333" b="1" dirty="0">
                <a:latin typeface="Calibri"/>
                <a:cs typeface="Calibri"/>
              </a:rPr>
              <a:t>p</a:t>
            </a:r>
            <a:r>
              <a:rPr sz="1333" b="1" spc="-7" dirty="0">
                <a:latin typeface="Calibri"/>
                <a:cs typeface="Calibri"/>
              </a:rPr>
              <a:t>c</a:t>
            </a:r>
            <a:endParaRPr sz="1333">
              <a:latin typeface="Calibri"/>
              <a:cs typeface="Calibri"/>
            </a:endParaRPr>
          </a:p>
        </p:txBody>
      </p:sp>
      <p:sp>
        <p:nvSpPr>
          <p:cNvPr id="176" name="object 176"/>
          <p:cNvSpPr txBox="1"/>
          <p:nvPr/>
        </p:nvSpPr>
        <p:spPr>
          <a:xfrm>
            <a:off x="1418749" y="5008143"/>
            <a:ext cx="46058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PC</a:t>
            </a:r>
            <a:r>
              <a:rPr sz="1467" b="1" spc="-13" dirty="0">
                <a:latin typeface="Calibri"/>
                <a:cs typeface="Calibri"/>
              </a:rPr>
              <a:t>S</a:t>
            </a:r>
            <a:r>
              <a:rPr sz="1467" b="1" spc="-7" dirty="0">
                <a:latin typeface="Calibri"/>
                <a:cs typeface="Calibri"/>
              </a:rPr>
              <a:t>e</a:t>
            </a:r>
            <a:r>
              <a:rPr sz="1467" b="1" dirty="0">
                <a:latin typeface="Calibri"/>
                <a:cs typeface="Calibri"/>
              </a:rPr>
              <a:t>l</a:t>
            </a:r>
            <a:endParaRPr sz="1467">
              <a:latin typeface="Calibri"/>
              <a:cs typeface="Calibri"/>
            </a:endParaRPr>
          </a:p>
        </p:txBody>
      </p:sp>
      <p:sp>
        <p:nvSpPr>
          <p:cNvPr id="177" name="object 177"/>
          <p:cNvSpPr txBox="1"/>
          <p:nvPr/>
        </p:nvSpPr>
        <p:spPr>
          <a:xfrm>
            <a:off x="6188768" y="5003794"/>
            <a:ext cx="408093" cy="233397"/>
          </a:xfrm>
          <a:prstGeom prst="rect">
            <a:avLst/>
          </a:prstGeom>
        </p:spPr>
        <p:txBody>
          <a:bodyPr vert="horz" wrap="square" lIns="0" tIns="17780" rIns="0" bIns="0" rtlCol="0">
            <a:spAutoFit/>
          </a:bodyPr>
          <a:lstStyle/>
          <a:p>
            <a:pPr marL="16933">
              <a:spcBef>
                <a:spcPts val="140"/>
              </a:spcBef>
            </a:pPr>
            <a:r>
              <a:rPr sz="1400" b="1" spc="-7" dirty="0">
                <a:latin typeface="Calibri"/>
                <a:cs typeface="Calibri"/>
              </a:rPr>
              <a:t>Br</a:t>
            </a:r>
            <a:r>
              <a:rPr sz="1400" b="1" spc="-13" dirty="0">
                <a:latin typeface="Calibri"/>
                <a:cs typeface="Calibri"/>
              </a:rPr>
              <a:t>Un</a:t>
            </a:r>
            <a:endParaRPr sz="1400">
              <a:latin typeface="Calibri"/>
              <a:cs typeface="Calibri"/>
            </a:endParaRPr>
          </a:p>
        </p:txBody>
      </p:sp>
      <p:sp>
        <p:nvSpPr>
          <p:cNvPr id="178" name="object 178"/>
          <p:cNvSpPr txBox="1"/>
          <p:nvPr/>
        </p:nvSpPr>
        <p:spPr>
          <a:xfrm>
            <a:off x="6513141" y="5301701"/>
            <a:ext cx="380153" cy="233397"/>
          </a:xfrm>
          <a:prstGeom prst="rect">
            <a:avLst/>
          </a:prstGeom>
        </p:spPr>
        <p:txBody>
          <a:bodyPr vert="horz" wrap="square" lIns="0" tIns="17780" rIns="0" bIns="0" rtlCol="0">
            <a:spAutoFit/>
          </a:bodyPr>
          <a:lstStyle/>
          <a:p>
            <a:pPr marL="16933">
              <a:spcBef>
                <a:spcPts val="140"/>
              </a:spcBef>
            </a:pPr>
            <a:r>
              <a:rPr sz="1400" b="1" spc="-7" dirty="0">
                <a:latin typeface="Calibri"/>
                <a:cs typeface="Calibri"/>
              </a:rPr>
              <a:t>Br</a:t>
            </a:r>
            <a:r>
              <a:rPr sz="1400" b="1" dirty="0">
                <a:latin typeface="Calibri"/>
                <a:cs typeface="Calibri"/>
              </a:rPr>
              <a:t>Eq</a:t>
            </a:r>
            <a:endParaRPr sz="1400">
              <a:latin typeface="Calibri"/>
              <a:cs typeface="Calibri"/>
            </a:endParaRPr>
          </a:p>
        </p:txBody>
      </p:sp>
      <p:sp>
        <p:nvSpPr>
          <p:cNvPr id="179" name="object 179"/>
          <p:cNvSpPr txBox="1"/>
          <p:nvPr/>
        </p:nvSpPr>
        <p:spPr>
          <a:xfrm>
            <a:off x="6721569" y="5030762"/>
            <a:ext cx="1686560" cy="233397"/>
          </a:xfrm>
          <a:prstGeom prst="rect">
            <a:avLst/>
          </a:prstGeom>
        </p:spPr>
        <p:txBody>
          <a:bodyPr vert="horz" wrap="square" lIns="0" tIns="17780" rIns="0" bIns="0" rtlCol="0">
            <a:spAutoFit/>
          </a:bodyPr>
          <a:lstStyle/>
          <a:p>
            <a:pPr marL="50799">
              <a:spcBef>
                <a:spcPts val="140"/>
              </a:spcBef>
            </a:pPr>
            <a:r>
              <a:rPr sz="2100" b="1" spc="-9" baseline="2645" dirty="0">
                <a:latin typeface="Calibri"/>
                <a:cs typeface="Calibri"/>
              </a:rPr>
              <a:t>BrLT</a:t>
            </a:r>
            <a:r>
              <a:rPr sz="2100" b="1" spc="169" baseline="2645" dirty="0">
                <a:latin typeface="Calibri"/>
                <a:cs typeface="Calibri"/>
              </a:rPr>
              <a:t> </a:t>
            </a:r>
            <a:r>
              <a:rPr sz="2000" b="1" spc="-9" baseline="16666" dirty="0">
                <a:latin typeface="Calibri"/>
                <a:cs typeface="Calibri"/>
              </a:rPr>
              <a:t>Bsel</a:t>
            </a:r>
            <a:r>
              <a:rPr sz="2000" b="1" spc="279" baseline="16666" dirty="0">
                <a:latin typeface="Calibri"/>
                <a:cs typeface="Calibri"/>
              </a:rPr>
              <a:t> </a:t>
            </a:r>
            <a:r>
              <a:rPr sz="2000" b="1" spc="-9" baseline="16666" dirty="0">
                <a:latin typeface="Calibri"/>
                <a:cs typeface="Calibri"/>
              </a:rPr>
              <a:t>Asel</a:t>
            </a:r>
            <a:r>
              <a:rPr sz="2000" b="1" spc="269" baseline="16666" dirty="0">
                <a:latin typeface="Calibri"/>
                <a:cs typeface="Calibri"/>
              </a:rPr>
              <a:t> </a:t>
            </a:r>
            <a:r>
              <a:rPr sz="1333" b="1" spc="-13" dirty="0">
                <a:latin typeface="Calibri"/>
                <a:cs typeface="Calibri"/>
              </a:rPr>
              <a:t>ALUSel</a:t>
            </a:r>
            <a:endParaRPr sz="1333">
              <a:latin typeface="Calibri"/>
              <a:cs typeface="Calibri"/>
            </a:endParaRPr>
          </a:p>
        </p:txBody>
      </p:sp>
      <p:grpSp>
        <p:nvGrpSpPr>
          <p:cNvPr id="180" name="object 180"/>
          <p:cNvGrpSpPr/>
          <p:nvPr/>
        </p:nvGrpSpPr>
        <p:grpSpPr>
          <a:xfrm>
            <a:off x="9284107" y="1160368"/>
            <a:ext cx="322580" cy="1084580"/>
            <a:chOff x="8554402" y="1196530"/>
            <a:chExt cx="241935" cy="813435"/>
          </a:xfrm>
        </p:grpSpPr>
        <p:sp>
          <p:nvSpPr>
            <p:cNvPr id="181" name="object 181"/>
            <p:cNvSpPr/>
            <p:nvPr/>
          </p:nvSpPr>
          <p:spPr>
            <a:xfrm>
              <a:off x="8580882" y="1966201"/>
              <a:ext cx="143510" cy="5715"/>
            </a:xfrm>
            <a:custGeom>
              <a:avLst/>
              <a:gdLst/>
              <a:ahLst/>
              <a:cxnLst/>
              <a:rect l="l" t="t" r="r" b="b"/>
              <a:pathLst>
                <a:path w="143509" h="5714">
                  <a:moveTo>
                    <a:pt x="-14287" y="2546"/>
                  </a:moveTo>
                  <a:lnTo>
                    <a:pt x="157784" y="2546"/>
                  </a:lnTo>
                </a:path>
              </a:pathLst>
            </a:custGeom>
            <a:ln w="33667">
              <a:solidFill>
                <a:srgbClr val="000000"/>
              </a:solidFill>
            </a:ln>
          </p:spPr>
          <p:txBody>
            <a:bodyPr wrap="square" lIns="0" tIns="0" rIns="0" bIns="0" rtlCol="0"/>
            <a:lstStyle/>
            <a:p>
              <a:endParaRPr sz="2400"/>
            </a:p>
          </p:txBody>
        </p:sp>
        <p:sp>
          <p:nvSpPr>
            <p:cNvPr id="182" name="object 182"/>
            <p:cNvSpPr/>
            <p:nvPr/>
          </p:nvSpPr>
          <p:spPr>
            <a:xfrm>
              <a:off x="8708566" y="1923877"/>
              <a:ext cx="87630" cy="85725"/>
            </a:xfrm>
            <a:custGeom>
              <a:avLst/>
              <a:gdLst/>
              <a:ahLst/>
              <a:cxnLst/>
              <a:rect l="l" t="t" r="r" b="b"/>
              <a:pathLst>
                <a:path w="87629" h="85725">
                  <a:moveTo>
                    <a:pt x="0" y="0"/>
                  </a:moveTo>
                  <a:lnTo>
                    <a:pt x="3048" y="85674"/>
                  </a:lnTo>
                  <a:lnTo>
                    <a:pt x="87198" y="39801"/>
                  </a:lnTo>
                  <a:lnTo>
                    <a:pt x="0" y="0"/>
                  </a:lnTo>
                  <a:close/>
                </a:path>
              </a:pathLst>
            </a:custGeom>
            <a:solidFill>
              <a:srgbClr val="000000"/>
            </a:solidFill>
          </p:spPr>
          <p:txBody>
            <a:bodyPr wrap="square" lIns="0" tIns="0" rIns="0" bIns="0" rtlCol="0"/>
            <a:lstStyle/>
            <a:p>
              <a:endParaRPr sz="2400"/>
            </a:p>
          </p:txBody>
        </p:sp>
        <p:sp>
          <p:nvSpPr>
            <p:cNvPr id="183" name="object 183"/>
            <p:cNvSpPr/>
            <p:nvPr/>
          </p:nvSpPr>
          <p:spPr>
            <a:xfrm>
              <a:off x="8568690" y="1210817"/>
              <a:ext cx="1905" cy="749935"/>
            </a:xfrm>
            <a:custGeom>
              <a:avLst/>
              <a:gdLst/>
              <a:ahLst/>
              <a:cxnLst/>
              <a:rect l="l" t="t" r="r" b="b"/>
              <a:pathLst>
                <a:path w="1904" h="749935">
                  <a:moveTo>
                    <a:pt x="0" y="0"/>
                  </a:moveTo>
                  <a:lnTo>
                    <a:pt x="1524" y="749808"/>
                  </a:lnTo>
                </a:path>
              </a:pathLst>
            </a:custGeom>
            <a:ln w="28575">
              <a:solidFill>
                <a:srgbClr val="000000"/>
              </a:solidFill>
            </a:ln>
          </p:spPr>
          <p:txBody>
            <a:bodyPr wrap="square" lIns="0" tIns="0" rIns="0" bIns="0" rtlCol="0"/>
            <a:lstStyle/>
            <a:p>
              <a:endParaRPr sz="2400"/>
            </a:p>
          </p:txBody>
        </p:sp>
      </p:grpSp>
      <p:sp>
        <p:nvSpPr>
          <p:cNvPr id="184" name="object 184"/>
          <p:cNvSpPr txBox="1"/>
          <p:nvPr/>
        </p:nvSpPr>
        <p:spPr>
          <a:xfrm>
            <a:off x="9572096" y="2052501"/>
            <a:ext cx="109220" cy="195717"/>
          </a:xfrm>
          <a:prstGeom prst="rect">
            <a:avLst/>
          </a:prstGeom>
        </p:spPr>
        <p:txBody>
          <a:bodyPr vert="horz" wrap="square" lIns="0" tIns="21167" rIns="0" bIns="0" rtlCol="0">
            <a:spAutoFit/>
          </a:bodyPr>
          <a:lstStyle/>
          <a:p>
            <a:pPr marL="16933">
              <a:spcBef>
                <a:spcPts val="167"/>
              </a:spcBef>
            </a:pPr>
            <a:r>
              <a:rPr sz="1133" spc="13" dirty="0">
                <a:latin typeface="Calibri"/>
                <a:cs typeface="Calibri"/>
              </a:rPr>
              <a:t>2</a:t>
            </a:r>
            <a:endParaRPr sz="1133">
              <a:latin typeface="Calibri"/>
              <a:cs typeface="Calibri"/>
            </a:endParaRPr>
          </a:p>
        </p:txBody>
      </p:sp>
      <p:sp>
        <p:nvSpPr>
          <p:cNvPr id="185" name="object 185"/>
          <p:cNvSpPr/>
          <p:nvPr/>
        </p:nvSpPr>
        <p:spPr>
          <a:xfrm>
            <a:off x="1451510" y="1169258"/>
            <a:ext cx="2095500" cy="4233"/>
          </a:xfrm>
          <a:custGeom>
            <a:avLst/>
            <a:gdLst/>
            <a:ahLst/>
            <a:cxnLst/>
            <a:rect l="l" t="t" r="r" b="b"/>
            <a:pathLst>
              <a:path w="1571625" h="3175">
                <a:moveTo>
                  <a:pt x="1571244" y="3048"/>
                </a:moveTo>
                <a:lnTo>
                  <a:pt x="0" y="0"/>
                </a:lnTo>
              </a:path>
            </a:pathLst>
          </a:custGeom>
          <a:ln w="28575">
            <a:solidFill>
              <a:srgbClr val="000000"/>
            </a:solidFill>
          </a:ln>
        </p:spPr>
        <p:txBody>
          <a:bodyPr wrap="square" lIns="0" tIns="0" rIns="0" bIns="0" rtlCol="0"/>
          <a:lstStyle/>
          <a:p>
            <a:endParaRPr sz="2400"/>
          </a:p>
        </p:txBody>
      </p:sp>
      <p:sp>
        <p:nvSpPr>
          <p:cNvPr id="187" name="object 187"/>
          <p:cNvSpPr txBox="1"/>
          <p:nvPr/>
        </p:nvSpPr>
        <p:spPr>
          <a:xfrm>
            <a:off x="7132659" y="6594174"/>
            <a:ext cx="101938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53" dirty="0">
                <a:solidFill>
                  <a:srgbClr val="FFC114"/>
                </a:solidFill>
                <a:latin typeface="Trebuchet MS"/>
                <a:cs typeface="Trebuchet MS"/>
              </a:rPr>
              <a:t> </a:t>
            </a:r>
            <a:r>
              <a:rPr sz="1467" b="1" spc="-87" dirty="0">
                <a:latin typeface="Trebuchet MS"/>
                <a:cs typeface="Trebuchet MS"/>
              </a:rPr>
              <a:t>(74)</a:t>
            </a:r>
            <a:endParaRPr sz="1467">
              <a:latin typeface="Trebuchet MS"/>
              <a:cs typeface="Trebuchet MS"/>
            </a:endParaRPr>
          </a:p>
        </p:txBody>
      </p:sp>
      <p:sp>
        <p:nvSpPr>
          <p:cNvPr id="188" name="Date Placeholder 187">
            <a:extLst>
              <a:ext uri="{FF2B5EF4-FFF2-40B4-BE49-F238E27FC236}">
                <a16:creationId xmlns:a16="http://schemas.microsoft.com/office/drawing/2014/main" id="{3F9A8315-F63D-4458-A116-54EA6F93F10C}"/>
              </a:ext>
            </a:extLst>
          </p:cNvPr>
          <p:cNvSpPr>
            <a:spLocks noGrp="1"/>
          </p:cNvSpPr>
          <p:nvPr>
            <p:ph type="dt" sz="half" idx="10"/>
          </p:nvPr>
        </p:nvSpPr>
        <p:spPr/>
        <p:txBody>
          <a:bodyPr/>
          <a:lstStyle/>
          <a:p>
            <a:fld id="{7D730C29-C266-41B9-BDFA-43B0C8B3C311}" type="datetime1">
              <a:rPr lang="en-US" smtClean="0"/>
              <a:t>5/11/2024</a:t>
            </a:fld>
            <a:endParaRPr lang="en-US"/>
          </a:p>
        </p:txBody>
      </p:sp>
      <p:sp>
        <p:nvSpPr>
          <p:cNvPr id="189" name="Slide Number Placeholder 188">
            <a:extLst>
              <a:ext uri="{FF2B5EF4-FFF2-40B4-BE49-F238E27FC236}">
                <a16:creationId xmlns:a16="http://schemas.microsoft.com/office/drawing/2014/main" id="{6FBAF4BD-BA78-4213-9E58-7DF03F979D69}"/>
              </a:ext>
            </a:extLst>
          </p:cNvPr>
          <p:cNvSpPr>
            <a:spLocks noGrp="1"/>
          </p:cNvSpPr>
          <p:nvPr>
            <p:ph type="sldNum" sz="quarter" idx="12"/>
          </p:nvPr>
        </p:nvSpPr>
        <p:spPr/>
        <p:txBody>
          <a:bodyPr/>
          <a:lstStyle/>
          <a:p>
            <a:fld id="{AB6352F2-FB44-4DA6-821F-C2F4E454E2C0}" type="slidenum">
              <a:rPr lang="en-US" smtClean="0"/>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3"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6" name="object 6"/>
          <p:cNvPicPr/>
          <p:nvPr/>
        </p:nvPicPr>
        <p:blipFill>
          <a:blip r:embed="rId4" cstate="print"/>
          <a:stretch>
            <a:fillRect/>
          </a:stretch>
        </p:blipFill>
        <p:spPr>
          <a:xfrm>
            <a:off x="11113009" y="6480047"/>
            <a:ext cx="1078991" cy="377951"/>
          </a:xfrm>
          <a:prstGeom prst="rect">
            <a:avLst/>
          </a:prstGeom>
        </p:spPr>
      </p:pic>
      <p:pic>
        <p:nvPicPr>
          <p:cNvPr id="7" name="object 7"/>
          <p:cNvPicPr/>
          <p:nvPr/>
        </p:nvPicPr>
        <p:blipFill>
          <a:blip r:embed="rId5" cstate="print"/>
          <a:stretch>
            <a:fillRect/>
          </a:stretch>
        </p:blipFill>
        <p:spPr>
          <a:xfrm>
            <a:off x="3017519" y="6376089"/>
            <a:ext cx="1262831" cy="388361"/>
          </a:xfrm>
          <a:prstGeom prst="rect">
            <a:avLst/>
          </a:prstGeom>
        </p:spPr>
      </p:pic>
      <p:pic>
        <p:nvPicPr>
          <p:cNvPr id="8" name="object 8"/>
          <p:cNvPicPr/>
          <p:nvPr/>
        </p:nvPicPr>
        <p:blipFill>
          <a:blip r:embed="rId6" cstate="print"/>
          <a:stretch>
            <a:fillRect/>
          </a:stretch>
        </p:blipFill>
        <p:spPr>
          <a:xfrm>
            <a:off x="101601" y="77215"/>
            <a:ext cx="812799" cy="812799"/>
          </a:xfrm>
          <a:prstGeom prst="rect">
            <a:avLst/>
          </a:prstGeom>
        </p:spPr>
      </p:pic>
      <p:sp>
        <p:nvSpPr>
          <p:cNvPr id="9" name="object 9"/>
          <p:cNvSpPr txBox="1">
            <a:spLocks noGrp="1"/>
          </p:cNvSpPr>
          <p:nvPr>
            <p:ph type="title"/>
          </p:nvPr>
        </p:nvSpPr>
        <p:spPr>
          <a:xfrm>
            <a:off x="1274830" y="108780"/>
            <a:ext cx="4456853" cy="695062"/>
          </a:xfrm>
          <a:prstGeom prst="rect">
            <a:avLst/>
          </a:prstGeom>
        </p:spPr>
        <p:txBody>
          <a:bodyPr vert="horz" wrap="square" lIns="0" tIns="17780" rIns="0" bIns="0" rtlCol="0" anchor="ctr">
            <a:spAutoFit/>
          </a:bodyPr>
          <a:lstStyle/>
          <a:p>
            <a:pPr marL="16933">
              <a:lnSpc>
                <a:spcPct val="100000"/>
              </a:lnSpc>
              <a:spcBef>
                <a:spcPts val="140"/>
              </a:spcBef>
            </a:pPr>
            <a:r>
              <a:rPr spc="-287" dirty="0"/>
              <a:t>C</a:t>
            </a:r>
            <a:r>
              <a:rPr spc="-167" dirty="0"/>
              <a:t>o</a:t>
            </a:r>
            <a:r>
              <a:rPr spc="-113" dirty="0"/>
              <a:t>m</a:t>
            </a:r>
            <a:r>
              <a:rPr spc="-305" dirty="0"/>
              <a:t>p</a:t>
            </a:r>
            <a:r>
              <a:rPr spc="-227" dirty="0"/>
              <a:t>l</a:t>
            </a:r>
            <a:r>
              <a:rPr spc="-240" dirty="0"/>
              <a:t>e</a:t>
            </a:r>
            <a:r>
              <a:rPr spc="-367" dirty="0"/>
              <a:t>t</a:t>
            </a:r>
            <a:r>
              <a:rPr spc="-73" dirty="0"/>
              <a:t>e</a:t>
            </a:r>
            <a:r>
              <a:rPr spc="-527" dirty="0"/>
              <a:t> </a:t>
            </a:r>
            <a:r>
              <a:rPr spc="-267" dirty="0"/>
              <a:t>R</a:t>
            </a:r>
            <a:r>
              <a:rPr spc="-80" dirty="0"/>
              <a:t>V</a:t>
            </a:r>
            <a:r>
              <a:rPr spc="13" dirty="0"/>
              <a:t>3</a:t>
            </a:r>
            <a:r>
              <a:rPr spc="-213" dirty="0"/>
              <a:t>2</a:t>
            </a:r>
            <a:r>
              <a:rPr spc="-53" dirty="0"/>
              <a:t>I</a:t>
            </a:r>
            <a:r>
              <a:rPr spc="-487" dirty="0"/>
              <a:t> </a:t>
            </a:r>
            <a:r>
              <a:rPr spc="-253" dirty="0"/>
              <a:t>I</a:t>
            </a:r>
            <a:r>
              <a:rPr spc="73" dirty="0"/>
              <a:t>S</a:t>
            </a:r>
            <a:r>
              <a:rPr spc="-313" dirty="0"/>
              <a:t>A!</a:t>
            </a:r>
          </a:p>
        </p:txBody>
      </p:sp>
      <p:pic>
        <p:nvPicPr>
          <p:cNvPr id="10" name="object 10"/>
          <p:cNvPicPr/>
          <p:nvPr/>
        </p:nvPicPr>
        <p:blipFill>
          <a:blip r:embed="rId7" cstate="print"/>
          <a:stretch>
            <a:fillRect/>
          </a:stretch>
        </p:blipFill>
        <p:spPr>
          <a:xfrm>
            <a:off x="6201665" y="5711953"/>
            <a:ext cx="2531871" cy="703071"/>
          </a:xfrm>
          <a:prstGeom prst="rect">
            <a:avLst/>
          </a:prstGeom>
        </p:spPr>
      </p:pic>
      <p:graphicFrame>
        <p:nvGraphicFramePr>
          <p:cNvPr id="11" name="object 11"/>
          <p:cNvGraphicFramePr>
            <a:graphicFrameLocks noGrp="1"/>
          </p:cNvGraphicFramePr>
          <p:nvPr/>
        </p:nvGraphicFramePr>
        <p:xfrm>
          <a:off x="3078087" y="942954"/>
          <a:ext cx="6452446" cy="5377300"/>
        </p:xfrm>
        <a:graphic>
          <a:graphicData uri="http://schemas.openxmlformats.org/drawingml/2006/table">
            <a:tbl>
              <a:tblPr firstRow="1" bandRow="1">
                <a:tableStyleId>{2D5ABB26-0587-4C30-8999-92F81FD0307C}</a:tableStyleId>
              </a:tblPr>
              <a:tblGrid>
                <a:gridCol w="1423247">
                  <a:extLst>
                    <a:ext uri="{9D8B030D-6E8A-4147-A177-3AD203B41FA5}">
                      <a16:colId xmlns:a16="http://schemas.microsoft.com/office/drawing/2014/main" val="20000"/>
                    </a:ext>
                  </a:extLst>
                </a:gridCol>
                <a:gridCol w="327660">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gridCol w="1463040">
                  <a:extLst>
                    <a:ext uri="{9D8B030D-6E8A-4147-A177-3AD203B41FA5}">
                      <a16:colId xmlns:a16="http://schemas.microsoft.com/office/drawing/2014/main" val="20003"/>
                    </a:ext>
                  </a:extLst>
                </a:gridCol>
                <a:gridCol w="367452">
                  <a:extLst>
                    <a:ext uri="{9D8B030D-6E8A-4147-A177-3AD203B41FA5}">
                      <a16:colId xmlns:a16="http://schemas.microsoft.com/office/drawing/2014/main" val="20004"/>
                    </a:ext>
                  </a:extLst>
                </a:gridCol>
                <a:gridCol w="1410547">
                  <a:extLst>
                    <a:ext uri="{9D8B030D-6E8A-4147-A177-3AD203B41FA5}">
                      <a16:colId xmlns:a16="http://schemas.microsoft.com/office/drawing/2014/main" val="20005"/>
                    </a:ext>
                  </a:extLst>
                </a:gridCol>
              </a:tblGrid>
              <a:tr h="516957">
                <a:tc gridSpan="6">
                  <a:txBody>
                    <a:bodyPr/>
                    <a:lstStyle/>
                    <a:p>
                      <a:pPr>
                        <a:lnSpc>
                          <a:spcPct val="100000"/>
                        </a:lnSpc>
                        <a:spcBef>
                          <a:spcPts val="475"/>
                        </a:spcBef>
                        <a:tabLst>
                          <a:tab pos="2146300" algn="l"/>
                        </a:tabLst>
                      </a:pPr>
                      <a:r>
                        <a:rPr sz="2100" spc="-10" dirty="0">
                          <a:latin typeface="Trebuchet MS"/>
                          <a:cs typeface="Trebuchet MS"/>
                        </a:rPr>
                        <a:t>Open	</a:t>
                      </a:r>
                      <a:r>
                        <a:rPr sz="2100" spc="-50" dirty="0">
                          <a:latin typeface="Trebuchet MS"/>
                          <a:cs typeface="Trebuchet MS"/>
                        </a:rPr>
                        <a:t>Reference</a:t>
                      </a:r>
                      <a:r>
                        <a:rPr sz="2100" spc="-65" dirty="0">
                          <a:latin typeface="Trebuchet MS"/>
                          <a:cs typeface="Trebuchet MS"/>
                        </a:rPr>
                        <a:t> </a:t>
                      </a:r>
                      <a:r>
                        <a:rPr sz="2100" spc="-25" dirty="0">
                          <a:latin typeface="Trebuchet MS"/>
                          <a:cs typeface="Trebuchet MS"/>
                        </a:rPr>
                        <a:t>Card</a:t>
                      </a:r>
                      <a:endParaRPr sz="2100">
                        <a:latin typeface="Trebuchet MS"/>
                        <a:cs typeface="Trebuchet MS"/>
                      </a:endParaRPr>
                    </a:p>
                  </a:txBody>
                  <a:tcPr marL="0" marR="0" marT="804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88887">
                <a:tc gridSpan="5">
                  <a:txBody>
                    <a:bodyPr/>
                    <a:lstStyle/>
                    <a:p>
                      <a:pPr marL="1096010">
                        <a:lnSpc>
                          <a:spcPts val="1015"/>
                        </a:lnSpc>
                      </a:pPr>
                      <a:r>
                        <a:rPr sz="1200" dirty="0">
                          <a:latin typeface="Trebuchet MS"/>
                          <a:cs typeface="Trebuchet MS"/>
                        </a:rPr>
                        <a:t>Base</a:t>
                      </a:r>
                      <a:r>
                        <a:rPr sz="1200" spc="-65" dirty="0">
                          <a:latin typeface="Trebuchet MS"/>
                          <a:cs typeface="Trebuchet MS"/>
                        </a:rPr>
                        <a:t> </a:t>
                      </a:r>
                      <a:r>
                        <a:rPr sz="1200" spc="-10" dirty="0">
                          <a:latin typeface="Trebuchet MS"/>
                          <a:cs typeface="Trebuchet MS"/>
                        </a:rPr>
                        <a:t>I</a:t>
                      </a:r>
                      <a:r>
                        <a:rPr sz="1200" dirty="0">
                          <a:latin typeface="Trebuchet MS"/>
                          <a:cs typeface="Trebuchet MS"/>
                        </a:rPr>
                        <a:t>n</a:t>
                      </a:r>
                      <a:r>
                        <a:rPr sz="1200" spc="5" dirty="0">
                          <a:latin typeface="Trebuchet MS"/>
                          <a:cs typeface="Trebuchet MS"/>
                        </a:rPr>
                        <a:t>t</a:t>
                      </a:r>
                      <a:r>
                        <a:rPr sz="1200" dirty="0">
                          <a:latin typeface="Trebuchet MS"/>
                          <a:cs typeface="Trebuchet MS"/>
                        </a:rPr>
                        <a:t>e</a:t>
                      </a:r>
                      <a:r>
                        <a:rPr sz="1200" spc="-5" dirty="0">
                          <a:latin typeface="Trebuchet MS"/>
                          <a:cs typeface="Trebuchet MS"/>
                        </a:rPr>
                        <a:t>g</a:t>
                      </a:r>
                      <a:r>
                        <a:rPr sz="1200" dirty="0">
                          <a:latin typeface="Trebuchet MS"/>
                          <a:cs typeface="Trebuchet MS"/>
                        </a:rPr>
                        <a:t>er</a:t>
                      </a:r>
                      <a:r>
                        <a:rPr sz="1200" spc="-60" dirty="0">
                          <a:latin typeface="Trebuchet MS"/>
                          <a:cs typeface="Trebuchet MS"/>
                        </a:rPr>
                        <a:t> </a:t>
                      </a:r>
                      <a:r>
                        <a:rPr sz="1200" spc="-10" dirty="0">
                          <a:latin typeface="Trebuchet MS"/>
                          <a:cs typeface="Trebuchet MS"/>
                        </a:rPr>
                        <a:t>I</a:t>
                      </a:r>
                      <a:r>
                        <a:rPr sz="1200" dirty="0">
                          <a:latin typeface="Trebuchet MS"/>
                          <a:cs typeface="Trebuchet MS"/>
                        </a:rPr>
                        <a:t>ns</a:t>
                      </a:r>
                      <a:r>
                        <a:rPr sz="1200" spc="5" dirty="0">
                          <a:latin typeface="Trebuchet MS"/>
                          <a:cs typeface="Trebuchet MS"/>
                        </a:rPr>
                        <a:t>t</a:t>
                      </a:r>
                      <a:r>
                        <a:rPr sz="1200" spc="-5" dirty="0">
                          <a:latin typeface="Trebuchet MS"/>
                          <a:cs typeface="Trebuchet MS"/>
                        </a:rPr>
                        <a:t>r</a:t>
                      </a:r>
                      <a:r>
                        <a:rPr sz="1200" dirty="0">
                          <a:latin typeface="Trebuchet MS"/>
                          <a:cs typeface="Trebuchet MS"/>
                        </a:rPr>
                        <a:t>u</a:t>
                      </a:r>
                      <a:r>
                        <a:rPr sz="1200" spc="-5" dirty="0">
                          <a:latin typeface="Trebuchet MS"/>
                          <a:cs typeface="Trebuchet MS"/>
                        </a:rPr>
                        <a:t>c</a:t>
                      </a:r>
                      <a:r>
                        <a:rPr sz="1200" spc="5" dirty="0">
                          <a:latin typeface="Trebuchet MS"/>
                          <a:cs typeface="Trebuchet MS"/>
                        </a:rPr>
                        <a:t>t</a:t>
                      </a:r>
                      <a:r>
                        <a:rPr sz="1200" spc="-5" dirty="0">
                          <a:latin typeface="Trebuchet MS"/>
                          <a:cs typeface="Trebuchet MS"/>
                        </a:rPr>
                        <a:t>i</a:t>
                      </a:r>
                      <a:r>
                        <a:rPr sz="1200" spc="-10" dirty="0">
                          <a:latin typeface="Trebuchet MS"/>
                          <a:cs typeface="Trebuchet MS"/>
                        </a:rPr>
                        <a:t>o</a:t>
                      </a:r>
                      <a:r>
                        <a:rPr sz="1200" dirty="0">
                          <a:latin typeface="Trebuchet MS"/>
                          <a:cs typeface="Trebuchet MS"/>
                        </a:rPr>
                        <a:t>ns:</a:t>
                      </a:r>
                      <a:r>
                        <a:rPr sz="1200" spc="-70" dirty="0">
                          <a:latin typeface="Trebuchet MS"/>
                          <a:cs typeface="Trebuchet MS"/>
                        </a:rPr>
                        <a:t> </a:t>
                      </a:r>
                      <a:r>
                        <a:rPr sz="1200" dirty="0">
                          <a:latin typeface="Trebuchet MS"/>
                          <a:cs typeface="Trebuchet MS"/>
                        </a:rPr>
                        <a:t>RV</a:t>
                      </a:r>
                      <a:r>
                        <a:rPr sz="1200" spc="-10" dirty="0">
                          <a:latin typeface="Trebuchet MS"/>
                          <a:cs typeface="Trebuchet MS"/>
                        </a:rPr>
                        <a:t>3</a:t>
                      </a:r>
                      <a:r>
                        <a:rPr sz="1200" dirty="0">
                          <a:latin typeface="Trebuchet MS"/>
                          <a:cs typeface="Trebuchet MS"/>
                        </a:rPr>
                        <a:t>2I</a:t>
                      </a:r>
                      <a:endParaRPr sz="12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1"/>
                  </a:ext>
                </a:extLst>
              </a:tr>
              <a:tr h="184248">
                <a:tc>
                  <a:txBody>
                    <a:bodyPr/>
                    <a:lstStyle/>
                    <a:p>
                      <a:pPr marR="3175">
                        <a:lnSpc>
                          <a:spcPts val="890"/>
                        </a:lnSpc>
                        <a:spcBef>
                          <a:spcPts val="95"/>
                        </a:spcBef>
                        <a:tabLst>
                          <a:tab pos="555625" algn="l"/>
                        </a:tabLst>
                      </a:pPr>
                      <a:r>
                        <a:rPr sz="1100" spc="-5" dirty="0">
                          <a:latin typeface="Trebuchet MS"/>
                          <a:cs typeface="Trebuchet MS"/>
                        </a:rPr>
                        <a:t>Category	</a:t>
                      </a:r>
                      <a:r>
                        <a:rPr sz="900" dirty="0">
                          <a:latin typeface="Trebuchet MS"/>
                          <a:cs typeface="Trebuchet MS"/>
                        </a:rPr>
                        <a:t>Name</a:t>
                      </a:r>
                      <a:endParaRPr sz="900">
                        <a:latin typeface="Trebuchet MS"/>
                        <a:cs typeface="Trebuchet MS"/>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95"/>
                        </a:spcBef>
                      </a:pPr>
                      <a:r>
                        <a:rPr sz="1100" spc="-30" dirty="0">
                          <a:latin typeface="Trebuchet MS"/>
                          <a:cs typeface="Trebuchet MS"/>
                        </a:rPr>
                        <a:t>Fmt</a:t>
                      </a:r>
                      <a:endParaRPr sz="1100">
                        <a:latin typeface="Trebuchet MS"/>
                        <a:cs typeface="Trebuchet MS"/>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L="302895">
                        <a:lnSpc>
                          <a:spcPts val="890"/>
                        </a:lnSpc>
                        <a:spcBef>
                          <a:spcPts val="95"/>
                        </a:spcBef>
                      </a:pPr>
                      <a:r>
                        <a:rPr sz="1100" spc="-5" dirty="0">
                          <a:latin typeface="Trebuchet MS"/>
                          <a:cs typeface="Trebuchet MS"/>
                        </a:rPr>
                        <a:t>R</a:t>
                      </a:r>
                      <a:r>
                        <a:rPr sz="1100" dirty="0">
                          <a:latin typeface="Trebuchet MS"/>
                          <a:cs typeface="Trebuchet MS"/>
                        </a:rPr>
                        <a:t>V</a:t>
                      </a:r>
                      <a:r>
                        <a:rPr sz="1100" spc="-5" dirty="0">
                          <a:latin typeface="Trebuchet MS"/>
                          <a:cs typeface="Trebuchet MS"/>
                        </a:rPr>
                        <a:t>3</a:t>
                      </a:r>
                      <a:r>
                        <a:rPr sz="1100" dirty="0">
                          <a:latin typeface="Trebuchet MS"/>
                          <a:cs typeface="Trebuchet MS"/>
                        </a:rPr>
                        <a:t>2I</a:t>
                      </a:r>
                      <a:r>
                        <a:rPr sz="1100" spc="-70" dirty="0">
                          <a:latin typeface="Trebuchet MS"/>
                          <a:cs typeface="Trebuchet MS"/>
                        </a:rPr>
                        <a:t> </a:t>
                      </a:r>
                      <a:r>
                        <a:rPr sz="1100" spc="-5" dirty="0">
                          <a:latin typeface="Trebuchet MS"/>
                          <a:cs typeface="Trebuchet MS"/>
                        </a:rPr>
                        <a:t>B</a:t>
                      </a:r>
                      <a:r>
                        <a:rPr sz="1100" spc="5" dirty="0">
                          <a:latin typeface="Trebuchet MS"/>
                          <a:cs typeface="Trebuchet MS"/>
                        </a:rPr>
                        <a:t>a</a:t>
                      </a:r>
                      <a:r>
                        <a:rPr sz="1100" spc="-5" dirty="0">
                          <a:latin typeface="Trebuchet MS"/>
                          <a:cs typeface="Trebuchet MS"/>
                        </a:rPr>
                        <a:t>se</a:t>
                      </a:r>
                      <a:endParaRPr sz="1100">
                        <a:latin typeface="Trebuchet MS"/>
                        <a:cs typeface="Trebuchet MS"/>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ts val="890"/>
                        </a:lnSpc>
                        <a:spcBef>
                          <a:spcPts val="95"/>
                        </a:spcBef>
                      </a:pPr>
                      <a:r>
                        <a:rPr sz="1100" spc="-5" dirty="0">
                          <a:latin typeface="Trebuchet MS"/>
                          <a:cs typeface="Trebuchet MS"/>
                        </a:rPr>
                        <a:t>Category</a:t>
                      </a:r>
                      <a:r>
                        <a:rPr sz="1100" spc="490" dirty="0">
                          <a:latin typeface="Trebuchet MS"/>
                          <a:cs typeface="Trebuchet MS"/>
                        </a:rPr>
                        <a:t> </a:t>
                      </a:r>
                      <a:r>
                        <a:rPr sz="900" dirty="0">
                          <a:latin typeface="Trebuchet MS"/>
                          <a:cs typeface="Trebuchet MS"/>
                        </a:rPr>
                        <a:t>Name</a:t>
                      </a:r>
                      <a:endParaRPr sz="900">
                        <a:latin typeface="Trebuchet MS"/>
                        <a:cs typeface="Trebuchet MS"/>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95"/>
                        </a:spcBef>
                      </a:pPr>
                      <a:r>
                        <a:rPr sz="1100" spc="-30" dirty="0">
                          <a:latin typeface="Trebuchet MS"/>
                          <a:cs typeface="Trebuchet MS"/>
                        </a:rPr>
                        <a:t>Fmt</a:t>
                      </a:r>
                      <a:endParaRPr sz="1100">
                        <a:latin typeface="Trebuchet MS"/>
                        <a:cs typeface="Trebuchet MS"/>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L="283845">
                        <a:lnSpc>
                          <a:spcPts val="890"/>
                        </a:lnSpc>
                        <a:spcBef>
                          <a:spcPts val="95"/>
                        </a:spcBef>
                      </a:pPr>
                      <a:r>
                        <a:rPr sz="1100" spc="-5" dirty="0">
                          <a:latin typeface="Trebuchet MS"/>
                          <a:cs typeface="Trebuchet MS"/>
                        </a:rPr>
                        <a:t>R</a:t>
                      </a:r>
                      <a:r>
                        <a:rPr sz="1100" dirty="0">
                          <a:latin typeface="Trebuchet MS"/>
                          <a:cs typeface="Trebuchet MS"/>
                        </a:rPr>
                        <a:t>V</a:t>
                      </a:r>
                      <a:r>
                        <a:rPr sz="1100" spc="-5" dirty="0">
                          <a:latin typeface="Trebuchet MS"/>
                          <a:cs typeface="Trebuchet MS"/>
                        </a:rPr>
                        <a:t>3</a:t>
                      </a:r>
                      <a:r>
                        <a:rPr sz="1100" dirty="0">
                          <a:latin typeface="Trebuchet MS"/>
                          <a:cs typeface="Trebuchet MS"/>
                        </a:rPr>
                        <a:t>2I</a:t>
                      </a:r>
                      <a:r>
                        <a:rPr sz="1100" spc="-70" dirty="0">
                          <a:latin typeface="Trebuchet MS"/>
                          <a:cs typeface="Trebuchet MS"/>
                        </a:rPr>
                        <a:t> </a:t>
                      </a:r>
                      <a:r>
                        <a:rPr sz="1100" spc="-5" dirty="0">
                          <a:latin typeface="Trebuchet MS"/>
                          <a:cs typeface="Trebuchet MS"/>
                        </a:rPr>
                        <a:t>B</a:t>
                      </a:r>
                      <a:r>
                        <a:rPr sz="1100" spc="5" dirty="0">
                          <a:latin typeface="Trebuchet MS"/>
                          <a:cs typeface="Trebuchet MS"/>
                        </a:rPr>
                        <a:t>a</a:t>
                      </a:r>
                      <a:r>
                        <a:rPr sz="1100" spc="-5" dirty="0">
                          <a:latin typeface="Trebuchet MS"/>
                          <a:cs typeface="Trebuchet MS"/>
                        </a:rPr>
                        <a:t>se</a:t>
                      </a:r>
                      <a:endParaRPr sz="1100">
                        <a:latin typeface="Trebuchet MS"/>
                        <a:cs typeface="Trebuchet MS"/>
                      </a:endParaRPr>
                    </a:p>
                  </a:txBody>
                  <a:tcPr marL="0" marR="0" marT="160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2"/>
                  </a:ext>
                </a:extLst>
              </a:tr>
              <a:tr h="302220">
                <a:tc>
                  <a:txBody>
                    <a:bodyPr/>
                    <a:lstStyle/>
                    <a:p>
                      <a:pPr marR="3175">
                        <a:lnSpc>
                          <a:spcPts val="890"/>
                        </a:lnSpc>
                        <a:spcBef>
                          <a:spcPts val="790"/>
                        </a:spcBef>
                      </a:pPr>
                      <a:r>
                        <a:rPr sz="1100" dirty="0">
                          <a:latin typeface="Trebuchet MS"/>
                          <a:cs typeface="Trebuchet MS"/>
                        </a:rPr>
                        <a:t>Sh</a:t>
                      </a:r>
                      <a:r>
                        <a:rPr sz="1100" spc="-5" dirty="0">
                          <a:latin typeface="Trebuchet MS"/>
                          <a:cs typeface="Trebuchet MS"/>
                        </a:rPr>
                        <a:t>i</a:t>
                      </a:r>
                      <a:r>
                        <a:rPr sz="1100" dirty="0">
                          <a:latin typeface="Trebuchet MS"/>
                          <a:cs typeface="Trebuchet MS"/>
                        </a:rPr>
                        <a:t>fts</a:t>
                      </a:r>
                      <a:r>
                        <a:rPr sz="1100" spc="-65" dirty="0">
                          <a:latin typeface="Trebuchet MS"/>
                          <a:cs typeface="Trebuchet MS"/>
                        </a:rPr>
                        <a:t> </a:t>
                      </a:r>
                      <a:r>
                        <a:rPr sz="900" dirty="0">
                          <a:latin typeface="Trebuchet MS"/>
                          <a:cs typeface="Trebuchet MS"/>
                        </a:rPr>
                        <a:t>Shift</a:t>
                      </a:r>
                      <a:r>
                        <a:rPr sz="900" spc="-30" dirty="0">
                          <a:latin typeface="Trebuchet MS"/>
                          <a:cs typeface="Trebuchet MS"/>
                        </a:rPr>
                        <a:t> </a:t>
                      </a:r>
                      <a:r>
                        <a:rPr sz="900" spc="-5" dirty="0">
                          <a:latin typeface="Trebuchet MS"/>
                          <a:cs typeface="Trebuchet MS"/>
                        </a:rPr>
                        <a:t>L</a:t>
                      </a:r>
                      <a:r>
                        <a:rPr sz="900" dirty="0">
                          <a:latin typeface="Trebuchet MS"/>
                          <a:cs typeface="Trebuchet MS"/>
                        </a:rPr>
                        <a:t>eft</a:t>
                      </a:r>
                      <a:r>
                        <a:rPr sz="900" spc="-40" dirty="0">
                          <a:latin typeface="Trebuchet MS"/>
                          <a:cs typeface="Trebuchet MS"/>
                        </a:rPr>
                        <a:t> </a:t>
                      </a:r>
                      <a:r>
                        <a:rPr sz="900" spc="-5" dirty="0">
                          <a:latin typeface="Trebuchet MS"/>
                          <a:cs typeface="Trebuchet MS"/>
                        </a:rPr>
                        <a:t>L</a:t>
                      </a:r>
                      <a:r>
                        <a:rPr sz="900" spc="5" dirty="0">
                          <a:latin typeface="Trebuchet MS"/>
                          <a:cs typeface="Trebuchet MS"/>
                        </a:rPr>
                        <a:t>o</a:t>
                      </a:r>
                      <a:r>
                        <a:rPr sz="900" dirty="0">
                          <a:latin typeface="Trebuchet MS"/>
                          <a:cs typeface="Trebuchet MS"/>
                        </a:rPr>
                        <a:t>gi</a:t>
                      </a:r>
                      <a:r>
                        <a:rPr sz="900" spc="5" dirty="0">
                          <a:latin typeface="Trebuchet MS"/>
                          <a:cs typeface="Trebuchet MS"/>
                        </a:rPr>
                        <a:t>c</a:t>
                      </a:r>
                      <a:r>
                        <a:rPr sz="900" spc="-10" dirty="0">
                          <a:latin typeface="Trebuchet MS"/>
                          <a:cs typeface="Trebuchet MS"/>
                        </a:rPr>
                        <a:t>a</a:t>
                      </a:r>
                      <a:r>
                        <a:rPr sz="900" dirty="0">
                          <a:latin typeface="Trebuchet MS"/>
                          <a:cs typeface="Trebuchet MS"/>
                        </a:rPr>
                        <a:t>l</a:t>
                      </a:r>
                      <a:endParaRPr sz="900">
                        <a:latin typeface="Trebuchet MS"/>
                        <a:cs typeface="Trebuchet MS"/>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790"/>
                        </a:spcBef>
                      </a:pPr>
                      <a:r>
                        <a:rPr sz="1100" dirty="0">
                          <a:latin typeface="Trebuchet MS"/>
                          <a:cs typeface="Trebuchet MS"/>
                        </a:rPr>
                        <a:t>R</a:t>
                      </a:r>
                      <a:endParaRPr sz="1100">
                        <a:latin typeface="Trebuchet MS"/>
                        <a:cs typeface="Trebuchet MS"/>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765"/>
                        </a:spcBef>
                      </a:pPr>
                      <a:r>
                        <a:rPr sz="1100" spc="-35" dirty="0">
                          <a:latin typeface="Trebuchet MS"/>
                          <a:cs typeface="Trebuchet MS"/>
                        </a:rPr>
                        <a:t>SLL</a:t>
                      </a:r>
                      <a:r>
                        <a:rPr sz="1100" spc="275" dirty="0">
                          <a:latin typeface="Trebuchet MS"/>
                          <a:cs typeface="Trebuchet MS"/>
                        </a:rPr>
                        <a:t> </a:t>
                      </a:r>
                      <a:r>
                        <a:rPr sz="1100" spc="-35" dirty="0">
                          <a:latin typeface="Trebuchet MS"/>
                          <a:cs typeface="Trebuchet MS"/>
                        </a:rPr>
                        <a:t>rd,rs1,rs2</a:t>
                      </a:r>
                      <a:endParaRPr sz="1100">
                        <a:latin typeface="Trebuchet MS"/>
                        <a:cs typeface="Trebuchet MS"/>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ts val="890"/>
                        </a:lnSpc>
                        <a:spcBef>
                          <a:spcPts val="790"/>
                        </a:spcBef>
                        <a:tabLst>
                          <a:tab pos="481330" algn="l"/>
                        </a:tabLst>
                      </a:pPr>
                      <a:r>
                        <a:rPr sz="1100" dirty="0">
                          <a:latin typeface="Trebuchet MS"/>
                          <a:cs typeface="Trebuchet MS"/>
                        </a:rPr>
                        <a:t>L</a:t>
                      </a:r>
                      <a:r>
                        <a:rPr sz="1100" spc="-5" dirty="0">
                          <a:latin typeface="Trebuchet MS"/>
                          <a:cs typeface="Trebuchet MS"/>
                        </a:rPr>
                        <a:t>o</a:t>
                      </a:r>
                      <a:r>
                        <a:rPr sz="1100" spc="5" dirty="0">
                          <a:latin typeface="Trebuchet MS"/>
                          <a:cs typeface="Trebuchet MS"/>
                        </a:rPr>
                        <a:t>a</a:t>
                      </a:r>
                      <a:r>
                        <a:rPr sz="1100" spc="-5" dirty="0">
                          <a:latin typeface="Trebuchet MS"/>
                          <a:cs typeface="Trebuchet MS"/>
                        </a:rPr>
                        <a:t>d</a:t>
                      </a:r>
                      <a:r>
                        <a:rPr sz="1100" dirty="0">
                          <a:latin typeface="Trebuchet MS"/>
                          <a:cs typeface="Trebuchet MS"/>
                        </a:rPr>
                        <a:t>s	</a:t>
                      </a:r>
                      <a:r>
                        <a:rPr sz="900" spc="-5" dirty="0">
                          <a:latin typeface="Trebuchet MS"/>
                          <a:cs typeface="Trebuchet MS"/>
                        </a:rPr>
                        <a:t>L</a:t>
                      </a:r>
                      <a:r>
                        <a:rPr sz="900" spc="5" dirty="0">
                          <a:latin typeface="Trebuchet MS"/>
                          <a:cs typeface="Trebuchet MS"/>
                        </a:rPr>
                        <a:t>o</a:t>
                      </a:r>
                      <a:r>
                        <a:rPr sz="900" spc="-10" dirty="0">
                          <a:latin typeface="Trebuchet MS"/>
                          <a:cs typeface="Trebuchet MS"/>
                        </a:rPr>
                        <a:t>a</a:t>
                      </a:r>
                      <a:r>
                        <a:rPr sz="900" dirty="0">
                          <a:latin typeface="Trebuchet MS"/>
                          <a:cs typeface="Trebuchet MS"/>
                        </a:rPr>
                        <a:t>d</a:t>
                      </a:r>
                      <a:r>
                        <a:rPr sz="900" spc="-25" dirty="0">
                          <a:latin typeface="Trebuchet MS"/>
                          <a:cs typeface="Trebuchet MS"/>
                        </a:rPr>
                        <a:t> </a:t>
                      </a:r>
                      <a:r>
                        <a:rPr sz="900" dirty="0">
                          <a:latin typeface="Trebuchet MS"/>
                          <a:cs typeface="Trebuchet MS"/>
                        </a:rPr>
                        <a:t>By</a:t>
                      </a:r>
                      <a:r>
                        <a:rPr sz="900" spc="5" dirty="0">
                          <a:latin typeface="Trebuchet MS"/>
                          <a:cs typeface="Trebuchet MS"/>
                        </a:rPr>
                        <a:t>t</a:t>
                      </a:r>
                      <a:r>
                        <a:rPr sz="900" dirty="0">
                          <a:latin typeface="Trebuchet MS"/>
                          <a:cs typeface="Trebuchet MS"/>
                        </a:rPr>
                        <a:t>e</a:t>
                      </a:r>
                      <a:endParaRPr sz="900">
                        <a:latin typeface="Trebuchet MS"/>
                        <a:cs typeface="Trebuchet MS"/>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790"/>
                        </a:spcBef>
                      </a:pPr>
                      <a:r>
                        <a:rPr sz="1100" dirty="0">
                          <a:latin typeface="Trebuchet MS"/>
                          <a:cs typeface="Trebuchet MS"/>
                        </a:rPr>
                        <a:t>I</a:t>
                      </a:r>
                      <a:endParaRPr sz="1100">
                        <a:latin typeface="Trebuchet MS"/>
                        <a:cs typeface="Trebuchet MS"/>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765"/>
                        </a:spcBef>
                      </a:pPr>
                      <a:r>
                        <a:rPr sz="1100" spc="-35" dirty="0">
                          <a:latin typeface="Trebuchet MS"/>
                          <a:cs typeface="Trebuchet MS"/>
                        </a:rPr>
                        <a:t>LB</a:t>
                      </a:r>
                      <a:r>
                        <a:rPr sz="1100" spc="210"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3"/>
                  </a:ext>
                </a:extLst>
              </a:tr>
              <a:tr h="169005">
                <a:tc>
                  <a:txBody>
                    <a:bodyPr/>
                    <a:lstStyle/>
                    <a:p>
                      <a:pPr algn="r">
                        <a:lnSpc>
                          <a:spcPts val="770"/>
                        </a:lnSpc>
                        <a:spcBef>
                          <a:spcPts val="130"/>
                        </a:spcBef>
                      </a:pPr>
                      <a:r>
                        <a:rPr sz="900" dirty="0">
                          <a:latin typeface="Trebuchet MS"/>
                          <a:cs typeface="Trebuchet MS"/>
                        </a:rPr>
                        <a:t>Shift</a:t>
                      </a:r>
                      <a:r>
                        <a:rPr sz="900" spc="-40" dirty="0">
                          <a:latin typeface="Trebuchet MS"/>
                          <a:cs typeface="Trebuchet MS"/>
                        </a:rPr>
                        <a:t> </a:t>
                      </a:r>
                      <a:r>
                        <a:rPr sz="900" spc="-5" dirty="0">
                          <a:latin typeface="Trebuchet MS"/>
                          <a:cs typeface="Trebuchet MS"/>
                        </a:rPr>
                        <a:t>L</a:t>
                      </a:r>
                      <a:r>
                        <a:rPr sz="900" dirty="0">
                          <a:latin typeface="Trebuchet MS"/>
                          <a:cs typeface="Trebuchet MS"/>
                        </a:rPr>
                        <a:t>eft</a:t>
                      </a:r>
                      <a:r>
                        <a:rPr sz="900" spc="-30" dirty="0">
                          <a:latin typeface="Trebuchet MS"/>
                          <a:cs typeface="Trebuchet MS"/>
                        </a:rPr>
                        <a:t> </a:t>
                      </a:r>
                      <a:r>
                        <a:rPr sz="900" spc="-5" dirty="0">
                          <a:latin typeface="Trebuchet MS"/>
                          <a:cs typeface="Trebuchet MS"/>
                        </a:rPr>
                        <a:t>L</a:t>
                      </a:r>
                      <a:r>
                        <a:rPr sz="900" spc="5" dirty="0">
                          <a:latin typeface="Trebuchet MS"/>
                          <a:cs typeface="Trebuchet MS"/>
                        </a:rPr>
                        <a:t>o</a:t>
                      </a:r>
                      <a:r>
                        <a:rPr sz="900" dirty="0">
                          <a:latin typeface="Trebuchet MS"/>
                          <a:cs typeface="Trebuchet MS"/>
                        </a:rPr>
                        <a:t>g.</a:t>
                      </a:r>
                      <a:r>
                        <a:rPr sz="900" spc="-50" dirty="0">
                          <a:latin typeface="Trebuchet MS"/>
                          <a:cs typeface="Trebuchet MS"/>
                        </a:rPr>
                        <a:t> </a:t>
                      </a:r>
                      <a:r>
                        <a:rPr sz="900" spc="-5" dirty="0">
                          <a:latin typeface="Trebuchet MS"/>
                          <a:cs typeface="Trebuchet MS"/>
                        </a:rPr>
                        <a:t>Imm</a:t>
                      </a:r>
                      <a:r>
                        <a:rPr sz="900" dirty="0">
                          <a:latin typeface="Trebuchet MS"/>
                          <a:cs typeface="Trebuchet MS"/>
                        </a:rPr>
                        <a:t>.</a:t>
                      </a:r>
                      <a:endParaRPr sz="900">
                        <a:latin typeface="Trebuchet MS"/>
                        <a:cs typeface="Trebuchet MS"/>
                      </a:endParaRPr>
                    </a:p>
                  </a:txBody>
                  <a:tcPr marL="0" marR="0" marT="220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Trebuchet MS"/>
                          <a:cs typeface="Trebuchet MS"/>
                        </a:rPr>
                        <a:t>I</a:t>
                      </a:r>
                      <a:endParaRPr sz="11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35" dirty="0">
                          <a:latin typeface="Trebuchet MS"/>
                          <a:cs typeface="Trebuchet MS"/>
                        </a:rPr>
                        <a:t>SLLI</a:t>
                      </a:r>
                      <a:r>
                        <a:rPr sz="1100" spc="120" dirty="0">
                          <a:latin typeface="Trebuchet MS"/>
                          <a:cs typeface="Trebuchet MS"/>
                        </a:rPr>
                        <a:t> </a:t>
                      </a:r>
                      <a:r>
                        <a:rPr sz="1100" spc="-30" dirty="0">
                          <a:latin typeface="Trebuchet MS"/>
                          <a:cs typeface="Trebuchet MS"/>
                        </a:rPr>
                        <a:t>rd,rs1,shamt</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90"/>
                        </a:lnSpc>
                        <a:spcBef>
                          <a:spcPts val="105"/>
                        </a:spcBef>
                      </a:pPr>
                      <a:r>
                        <a:rPr sz="900" spc="-5" dirty="0">
                          <a:latin typeface="Trebuchet MS"/>
                          <a:cs typeface="Trebuchet MS"/>
                        </a:rPr>
                        <a:t>L</a:t>
                      </a:r>
                      <a:r>
                        <a:rPr sz="900" spc="5" dirty="0">
                          <a:latin typeface="Trebuchet MS"/>
                          <a:cs typeface="Trebuchet MS"/>
                        </a:rPr>
                        <a:t>o</a:t>
                      </a:r>
                      <a:r>
                        <a:rPr sz="900" spc="-10" dirty="0">
                          <a:latin typeface="Trebuchet MS"/>
                          <a:cs typeface="Trebuchet MS"/>
                        </a:rPr>
                        <a:t>a</a:t>
                      </a:r>
                      <a:r>
                        <a:rPr sz="900" dirty="0">
                          <a:latin typeface="Trebuchet MS"/>
                          <a:cs typeface="Trebuchet MS"/>
                        </a:rPr>
                        <a:t>d</a:t>
                      </a:r>
                      <a:r>
                        <a:rPr sz="900" spc="-25" dirty="0">
                          <a:latin typeface="Trebuchet MS"/>
                          <a:cs typeface="Trebuchet MS"/>
                        </a:rPr>
                        <a:t> </a:t>
                      </a:r>
                      <a:r>
                        <a:rPr sz="900" dirty="0">
                          <a:latin typeface="Trebuchet MS"/>
                          <a:cs typeface="Trebuchet MS"/>
                        </a:rPr>
                        <a:t>H</a:t>
                      </a:r>
                      <a:r>
                        <a:rPr sz="900" spc="-10" dirty="0">
                          <a:latin typeface="Trebuchet MS"/>
                          <a:cs typeface="Trebuchet MS"/>
                        </a:rPr>
                        <a:t>a</a:t>
                      </a:r>
                      <a:r>
                        <a:rPr sz="900" spc="5" dirty="0">
                          <a:latin typeface="Trebuchet MS"/>
                          <a:cs typeface="Trebuchet MS"/>
                        </a:rPr>
                        <a:t>l</a:t>
                      </a:r>
                      <a:r>
                        <a:rPr sz="900" dirty="0">
                          <a:latin typeface="Trebuchet MS"/>
                          <a:cs typeface="Trebuchet MS"/>
                        </a:rPr>
                        <a:t>f</a:t>
                      </a:r>
                      <a:r>
                        <a:rPr sz="900" spc="-5" dirty="0">
                          <a:latin typeface="Trebuchet MS"/>
                          <a:cs typeface="Trebuchet MS"/>
                        </a:rPr>
                        <a:t>w</a:t>
                      </a:r>
                      <a:r>
                        <a:rPr sz="900" spc="5" dirty="0">
                          <a:latin typeface="Trebuchet MS"/>
                          <a:cs typeface="Trebuchet MS"/>
                        </a:rPr>
                        <a:t>o</a:t>
                      </a:r>
                      <a:r>
                        <a:rPr sz="900" spc="-5" dirty="0">
                          <a:latin typeface="Trebuchet MS"/>
                          <a:cs typeface="Trebuchet MS"/>
                        </a:rPr>
                        <a:t>r</a:t>
                      </a:r>
                      <a:r>
                        <a:rPr sz="900" dirty="0">
                          <a:latin typeface="Trebuchet MS"/>
                          <a:cs typeface="Trebuchet MS"/>
                        </a:rPr>
                        <a:t>d</a:t>
                      </a:r>
                      <a:endParaRPr sz="900">
                        <a:latin typeface="Trebuchet MS"/>
                        <a:cs typeface="Trebuchet MS"/>
                      </a:endParaRPr>
                    </a:p>
                  </a:txBody>
                  <a:tcPr marL="0" marR="0" marT="177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Trebuchet MS"/>
                          <a:cs typeface="Trebuchet MS"/>
                        </a:rPr>
                        <a:t>I</a:t>
                      </a:r>
                      <a:endParaRPr sz="11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25" dirty="0">
                          <a:latin typeface="Trebuchet MS"/>
                          <a:cs typeface="Trebuchet MS"/>
                        </a:rPr>
                        <a:t>LH</a:t>
                      </a:r>
                      <a:r>
                        <a:rPr sz="1100" spc="210"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4"/>
                  </a:ext>
                </a:extLst>
              </a:tr>
              <a:tr h="169004">
                <a:tc>
                  <a:txBody>
                    <a:bodyPr/>
                    <a:lstStyle/>
                    <a:p>
                      <a:pPr marR="3810" algn="r">
                        <a:lnSpc>
                          <a:spcPts val="770"/>
                        </a:lnSpc>
                        <a:spcBef>
                          <a:spcPts val="130"/>
                        </a:spcBef>
                      </a:pPr>
                      <a:r>
                        <a:rPr sz="900" dirty="0">
                          <a:latin typeface="Trebuchet MS"/>
                          <a:cs typeface="Trebuchet MS"/>
                        </a:rPr>
                        <a:t>Shift</a:t>
                      </a:r>
                      <a:r>
                        <a:rPr sz="900" spc="-40" dirty="0">
                          <a:latin typeface="Trebuchet MS"/>
                          <a:cs typeface="Trebuchet MS"/>
                        </a:rPr>
                        <a:t> </a:t>
                      </a:r>
                      <a:r>
                        <a:rPr sz="900" spc="-5" dirty="0">
                          <a:latin typeface="Trebuchet MS"/>
                          <a:cs typeface="Trebuchet MS"/>
                        </a:rPr>
                        <a:t>R</a:t>
                      </a:r>
                      <a:r>
                        <a:rPr sz="900" dirty="0">
                          <a:latin typeface="Trebuchet MS"/>
                          <a:cs typeface="Trebuchet MS"/>
                        </a:rPr>
                        <a:t>ight</a:t>
                      </a:r>
                      <a:r>
                        <a:rPr sz="900" spc="-30" dirty="0">
                          <a:latin typeface="Trebuchet MS"/>
                          <a:cs typeface="Trebuchet MS"/>
                        </a:rPr>
                        <a:t> </a:t>
                      </a:r>
                      <a:r>
                        <a:rPr sz="900" spc="-5" dirty="0">
                          <a:latin typeface="Trebuchet MS"/>
                          <a:cs typeface="Trebuchet MS"/>
                        </a:rPr>
                        <a:t>L</a:t>
                      </a:r>
                      <a:r>
                        <a:rPr sz="900" spc="5" dirty="0">
                          <a:latin typeface="Trebuchet MS"/>
                          <a:cs typeface="Trebuchet MS"/>
                        </a:rPr>
                        <a:t>o</a:t>
                      </a:r>
                      <a:r>
                        <a:rPr sz="900" dirty="0">
                          <a:latin typeface="Trebuchet MS"/>
                          <a:cs typeface="Trebuchet MS"/>
                        </a:rPr>
                        <a:t>gi</a:t>
                      </a:r>
                      <a:r>
                        <a:rPr sz="900" spc="5" dirty="0">
                          <a:latin typeface="Trebuchet MS"/>
                          <a:cs typeface="Trebuchet MS"/>
                        </a:rPr>
                        <a:t>c</a:t>
                      </a:r>
                      <a:r>
                        <a:rPr sz="900" spc="-10" dirty="0">
                          <a:latin typeface="Trebuchet MS"/>
                          <a:cs typeface="Trebuchet MS"/>
                        </a:rPr>
                        <a:t>a</a:t>
                      </a:r>
                      <a:r>
                        <a:rPr sz="900" dirty="0">
                          <a:latin typeface="Trebuchet MS"/>
                          <a:cs typeface="Trebuchet MS"/>
                        </a:rPr>
                        <a:t>l</a:t>
                      </a:r>
                      <a:endParaRPr sz="900">
                        <a:latin typeface="Trebuchet MS"/>
                        <a:cs typeface="Trebuchet MS"/>
                      </a:endParaRPr>
                    </a:p>
                  </a:txBody>
                  <a:tcPr marL="0" marR="0" marT="220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Trebuchet MS"/>
                          <a:cs typeface="Trebuchet MS"/>
                        </a:rPr>
                        <a:t>R</a:t>
                      </a:r>
                      <a:endParaRPr sz="11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15" dirty="0">
                          <a:latin typeface="Trebuchet MS"/>
                          <a:cs typeface="Trebuchet MS"/>
                        </a:rPr>
                        <a:t>SRL</a:t>
                      </a:r>
                      <a:r>
                        <a:rPr sz="1100" spc="270" dirty="0">
                          <a:latin typeface="Trebuchet MS"/>
                          <a:cs typeface="Trebuchet MS"/>
                        </a:rPr>
                        <a:t> </a:t>
                      </a:r>
                      <a:r>
                        <a:rPr sz="1100" spc="-35" dirty="0">
                          <a:latin typeface="Trebuchet MS"/>
                          <a:cs typeface="Trebuchet MS"/>
                        </a:rPr>
                        <a:t>rd,rs1,rs2</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ct val="100000"/>
                        </a:lnSpc>
                        <a:spcBef>
                          <a:spcPts val="25"/>
                        </a:spcBef>
                      </a:pPr>
                      <a:r>
                        <a:rPr sz="900" spc="-5" dirty="0">
                          <a:latin typeface="Trebuchet MS"/>
                          <a:cs typeface="Trebuchet MS"/>
                        </a:rPr>
                        <a:t>L</a:t>
                      </a:r>
                      <a:r>
                        <a:rPr sz="900" spc="5" dirty="0">
                          <a:latin typeface="Trebuchet MS"/>
                          <a:cs typeface="Trebuchet MS"/>
                        </a:rPr>
                        <a:t>o</a:t>
                      </a:r>
                      <a:r>
                        <a:rPr sz="900" spc="-10" dirty="0">
                          <a:latin typeface="Trebuchet MS"/>
                          <a:cs typeface="Trebuchet MS"/>
                        </a:rPr>
                        <a:t>a</a:t>
                      </a:r>
                      <a:r>
                        <a:rPr sz="900" dirty="0">
                          <a:latin typeface="Trebuchet MS"/>
                          <a:cs typeface="Trebuchet MS"/>
                        </a:rPr>
                        <a:t>d</a:t>
                      </a:r>
                      <a:r>
                        <a:rPr sz="900" spc="-25" dirty="0">
                          <a:latin typeface="Trebuchet MS"/>
                          <a:cs typeface="Trebuchet MS"/>
                        </a:rPr>
                        <a:t> </a:t>
                      </a:r>
                      <a:r>
                        <a:rPr sz="900" dirty="0">
                          <a:latin typeface="Trebuchet MS"/>
                          <a:cs typeface="Trebuchet MS"/>
                        </a:rPr>
                        <a:t>By</a:t>
                      </a:r>
                      <a:r>
                        <a:rPr sz="900" spc="5" dirty="0">
                          <a:latin typeface="Trebuchet MS"/>
                          <a:cs typeface="Trebuchet MS"/>
                        </a:rPr>
                        <a:t>t</a:t>
                      </a:r>
                      <a:r>
                        <a:rPr sz="900" dirty="0">
                          <a:latin typeface="Trebuchet MS"/>
                          <a:cs typeface="Trebuchet MS"/>
                        </a:rPr>
                        <a:t>e</a:t>
                      </a:r>
                      <a:r>
                        <a:rPr sz="900" spc="-30" dirty="0">
                          <a:latin typeface="Trebuchet MS"/>
                          <a:cs typeface="Trebuchet MS"/>
                        </a:rPr>
                        <a:t> </a:t>
                      </a:r>
                      <a:r>
                        <a:rPr sz="900" spc="-5" dirty="0">
                          <a:latin typeface="Trebuchet MS"/>
                          <a:cs typeface="Trebuchet MS"/>
                        </a:rPr>
                        <a:t>U</a:t>
                      </a:r>
                      <a:r>
                        <a:rPr sz="900" dirty="0">
                          <a:latin typeface="Trebuchet MS"/>
                          <a:cs typeface="Trebuchet MS"/>
                        </a:rPr>
                        <a:t>n</a:t>
                      </a:r>
                      <a:r>
                        <a:rPr sz="900" spc="-5" dirty="0">
                          <a:latin typeface="Trebuchet MS"/>
                          <a:cs typeface="Trebuchet MS"/>
                        </a:rPr>
                        <a:t>s</a:t>
                      </a:r>
                      <a:r>
                        <a:rPr sz="900" dirty="0">
                          <a:latin typeface="Trebuchet MS"/>
                          <a:cs typeface="Trebuchet MS"/>
                        </a:rPr>
                        <a:t>igned</a:t>
                      </a:r>
                      <a:endParaRPr sz="900">
                        <a:latin typeface="Trebuchet MS"/>
                        <a:cs typeface="Trebuchet MS"/>
                      </a:endParaRPr>
                    </a:p>
                  </a:txBody>
                  <a:tcPr marL="0" marR="0" marT="42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900"/>
                        </a:lnSpc>
                      </a:pPr>
                      <a:r>
                        <a:rPr sz="1100" dirty="0">
                          <a:latin typeface="Trebuchet MS"/>
                          <a:cs typeface="Trebuchet MS"/>
                        </a:rPr>
                        <a:t>I</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25" dirty="0">
                          <a:latin typeface="Trebuchet MS"/>
                          <a:cs typeface="Trebuchet MS"/>
                        </a:rPr>
                        <a:t>LBU</a:t>
                      </a:r>
                      <a:r>
                        <a:rPr sz="1100" spc="465"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5"/>
                  </a:ext>
                </a:extLst>
              </a:tr>
              <a:tr h="164364">
                <a:tc>
                  <a:txBody>
                    <a:bodyPr/>
                    <a:lstStyle/>
                    <a:p>
                      <a:pPr algn="r">
                        <a:lnSpc>
                          <a:spcPts val="770"/>
                        </a:lnSpc>
                        <a:spcBef>
                          <a:spcPts val="100"/>
                        </a:spcBef>
                      </a:pPr>
                      <a:r>
                        <a:rPr sz="900" dirty="0">
                          <a:latin typeface="Trebuchet MS"/>
                          <a:cs typeface="Trebuchet MS"/>
                        </a:rPr>
                        <a:t>Shift</a:t>
                      </a:r>
                      <a:r>
                        <a:rPr sz="900" spc="-40" dirty="0">
                          <a:latin typeface="Trebuchet MS"/>
                          <a:cs typeface="Trebuchet MS"/>
                        </a:rPr>
                        <a:t> </a:t>
                      </a:r>
                      <a:r>
                        <a:rPr sz="900" spc="-5" dirty="0">
                          <a:latin typeface="Trebuchet MS"/>
                          <a:cs typeface="Trebuchet MS"/>
                        </a:rPr>
                        <a:t>R</a:t>
                      </a:r>
                      <a:r>
                        <a:rPr sz="900" dirty="0">
                          <a:latin typeface="Trebuchet MS"/>
                          <a:cs typeface="Trebuchet MS"/>
                        </a:rPr>
                        <a:t>ight</a:t>
                      </a:r>
                      <a:r>
                        <a:rPr sz="900" spc="-25" dirty="0">
                          <a:latin typeface="Trebuchet MS"/>
                          <a:cs typeface="Trebuchet MS"/>
                        </a:rPr>
                        <a:t> </a:t>
                      </a:r>
                      <a:r>
                        <a:rPr sz="900" spc="-5" dirty="0">
                          <a:latin typeface="Trebuchet MS"/>
                          <a:cs typeface="Trebuchet MS"/>
                        </a:rPr>
                        <a:t>L</a:t>
                      </a:r>
                      <a:r>
                        <a:rPr sz="900" spc="5" dirty="0">
                          <a:latin typeface="Trebuchet MS"/>
                          <a:cs typeface="Trebuchet MS"/>
                        </a:rPr>
                        <a:t>o</a:t>
                      </a:r>
                      <a:r>
                        <a:rPr sz="900" dirty="0">
                          <a:latin typeface="Trebuchet MS"/>
                          <a:cs typeface="Trebuchet MS"/>
                        </a:rPr>
                        <a:t>g.</a:t>
                      </a:r>
                      <a:r>
                        <a:rPr sz="900" spc="-40" dirty="0">
                          <a:latin typeface="Trebuchet MS"/>
                          <a:cs typeface="Trebuchet MS"/>
                        </a:rPr>
                        <a:t> </a:t>
                      </a:r>
                      <a:r>
                        <a:rPr sz="900" spc="-5" dirty="0">
                          <a:latin typeface="Trebuchet MS"/>
                          <a:cs typeface="Trebuchet MS"/>
                        </a:rPr>
                        <a:t>Imm</a:t>
                      </a:r>
                      <a:r>
                        <a:rPr sz="900" dirty="0">
                          <a:latin typeface="Trebuchet MS"/>
                          <a:cs typeface="Trebuchet MS"/>
                        </a:rPr>
                        <a:t>.</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I</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20" dirty="0">
                          <a:latin typeface="Trebuchet MS"/>
                          <a:cs typeface="Trebuchet MS"/>
                        </a:rPr>
                        <a:t>SRLI</a:t>
                      </a:r>
                      <a:r>
                        <a:rPr sz="1100" spc="114" dirty="0">
                          <a:latin typeface="Trebuchet MS"/>
                          <a:cs typeface="Trebuchet MS"/>
                        </a:rPr>
                        <a:t> </a:t>
                      </a:r>
                      <a:r>
                        <a:rPr sz="1100" spc="-30" dirty="0">
                          <a:latin typeface="Trebuchet MS"/>
                          <a:cs typeface="Trebuchet MS"/>
                        </a:rPr>
                        <a:t>rd,rs1,shamt</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spc="-5" dirty="0">
                          <a:latin typeface="Trebuchet MS"/>
                          <a:cs typeface="Trebuchet MS"/>
                        </a:rPr>
                        <a:t>L</a:t>
                      </a:r>
                      <a:r>
                        <a:rPr sz="900" spc="5" dirty="0">
                          <a:latin typeface="Trebuchet MS"/>
                          <a:cs typeface="Trebuchet MS"/>
                        </a:rPr>
                        <a:t>o</a:t>
                      </a:r>
                      <a:r>
                        <a:rPr sz="900" spc="-10" dirty="0">
                          <a:latin typeface="Trebuchet MS"/>
                          <a:cs typeface="Trebuchet MS"/>
                        </a:rPr>
                        <a:t>a</a:t>
                      </a:r>
                      <a:r>
                        <a:rPr sz="900" dirty="0">
                          <a:latin typeface="Trebuchet MS"/>
                          <a:cs typeface="Trebuchet MS"/>
                        </a:rPr>
                        <a:t>d</a:t>
                      </a:r>
                      <a:r>
                        <a:rPr sz="900" spc="-45" dirty="0">
                          <a:latin typeface="Trebuchet MS"/>
                          <a:cs typeface="Trebuchet MS"/>
                        </a:rPr>
                        <a:t> </a:t>
                      </a:r>
                      <a:r>
                        <a:rPr sz="900" dirty="0">
                          <a:latin typeface="Trebuchet MS"/>
                          <a:cs typeface="Trebuchet MS"/>
                        </a:rPr>
                        <a:t>H</a:t>
                      </a:r>
                      <a:r>
                        <a:rPr sz="900" spc="-10" dirty="0">
                          <a:latin typeface="Trebuchet MS"/>
                          <a:cs typeface="Trebuchet MS"/>
                        </a:rPr>
                        <a:t>a</a:t>
                      </a:r>
                      <a:r>
                        <a:rPr sz="900" spc="5" dirty="0">
                          <a:latin typeface="Trebuchet MS"/>
                          <a:cs typeface="Trebuchet MS"/>
                        </a:rPr>
                        <a:t>l</a:t>
                      </a:r>
                      <a:r>
                        <a:rPr sz="900" dirty="0">
                          <a:latin typeface="Trebuchet MS"/>
                          <a:cs typeface="Trebuchet MS"/>
                        </a:rPr>
                        <a:t>f</a:t>
                      </a:r>
                      <a:r>
                        <a:rPr sz="900" spc="-40" dirty="0">
                          <a:latin typeface="Trebuchet MS"/>
                          <a:cs typeface="Trebuchet MS"/>
                        </a:rPr>
                        <a:t> </a:t>
                      </a:r>
                      <a:r>
                        <a:rPr sz="900" spc="-5" dirty="0">
                          <a:latin typeface="Trebuchet MS"/>
                          <a:cs typeface="Trebuchet MS"/>
                        </a:rPr>
                        <a:t>U</a:t>
                      </a:r>
                      <a:r>
                        <a:rPr sz="900" dirty="0">
                          <a:latin typeface="Trebuchet MS"/>
                          <a:cs typeface="Trebuchet MS"/>
                        </a:rPr>
                        <a:t>n</a:t>
                      </a:r>
                      <a:r>
                        <a:rPr sz="900" spc="-5" dirty="0">
                          <a:latin typeface="Trebuchet MS"/>
                          <a:cs typeface="Trebuchet MS"/>
                        </a:rPr>
                        <a:t>s</a:t>
                      </a:r>
                      <a:r>
                        <a:rPr sz="900" dirty="0">
                          <a:latin typeface="Trebuchet MS"/>
                          <a:cs typeface="Trebuchet MS"/>
                        </a:rPr>
                        <a:t>igned</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I</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15" dirty="0">
                          <a:latin typeface="Trebuchet MS"/>
                          <a:cs typeface="Trebuchet MS"/>
                        </a:rPr>
                        <a:t>LHU</a:t>
                      </a:r>
                      <a:r>
                        <a:rPr sz="1100" spc="465"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6"/>
                  </a:ext>
                </a:extLst>
              </a:tr>
              <a:tr h="164364">
                <a:tc>
                  <a:txBody>
                    <a:bodyPr/>
                    <a:lstStyle/>
                    <a:p>
                      <a:pPr marR="3810" algn="r">
                        <a:lnSpc>
                          <a:spcPts val="770"/>
                        </a:lnSpc>
                        <a:spcBef>
                          <a:spcPts val="100"/>
                        </a:spcBef>
                      </a:pPr>
                      <a:r>
                        <a:rPr sz="900" dirty="0">
                          <a:latin typeface="Trebuchet MS"/>
                          <a:cs typeface="Trebuchet MS"/>
                        </a:rPr>
                        <a:t>Shift</a:t>
                      </a:r>
                      <a:r>
                        <a:rPr sz="900" spc="-40" dirty="0">
                          <a:latin typeface="Trebuchet MS"/>
                          <a:cs typeface="Trebuchet MS"/>
                        </a:rPr>
                        <a:t> </a:t>
                      </a:r>
                      <a:r>
                        <a:rPr sz="900" spc="-5" dirty="0">
                          <a:latin typeface="Trebuchet MS"/>
                          <a:cs typeface="Trebuchet MS"/>
                        </a:rPr>
                        <a:t>R</a:t>
                      </a:r>
                      <a:r>
                        <a:rPr sz="900" dirty="0">
                          <a:latin typeface="Trebuchet MS"/>
                          <a:cs typeface="Trebuchet MS"/>
                        </a:rPr>
                        <a:t>ight</a:t>
                      </a:r>
                      <a:r>
                        <a:rPr sz="900" spc="-30" dirty="0">
                          <a:latin typeface="Trebuchet MS"/>
                          <a:cs typeface="Trebuchet MS"/>
                        </a:rPr>
                        <a:t> </a:t>
                      </a:r>
                      <a:r>
                        <a:rPr sz="900" spc="-5" dirty="0">
                          <a:latin typeface="Trebuchet MS"/>
                          <a:cs typeface="Trebuchet MS"/>
                        </a:rPr>
                        <a:t>Ar</a:t>
                      </a:r>
                      <a:r>
                        <a:rPr sz="900" dirty="0">
                          <a:latin typeface="Trebuchet MS"/>
                          <a:cs typeface="Trebuchet MS"/>
                        </a:rPr>
                        <a:t>i</a:t>
                      </a:r>
                      <a:r>
                        <a:rPr sz="900" spc="5" dirty="0">
                          <a:latin typeface="Trebuchet MS"/>
                          <a:cs typeface="Trebuchet MS"/>
                        </a:rPr>
                        <a:t>t</a:t>
                      </a:r>
                      <a:r>
                        <a:rPr sz="900" dirty="0">
                          <a:latin typeface="Trebuchet MS"/>
                          <a:cs typeface="Trebuchet MS"/>
                        </a:rPr>
                        <a:t>h</a:t>
                      </a:r>
                      <a:r>
                        <a:rPr sz="900" spc="-5" dirty="0">
                          <a:latin typeface="Trebuchet MS"/>
                          <a:cs typeface="Trebuchet MS"/>
                        </a:rPr>
                        <a:t>m</a:t>
                      </a:r>
                      <a:r>
                        <a:rPr sz="900" dirty="0">
                          <a:latin typeface="Trebuchet MS"/>
                          <a:cs typeface="Trebuchet MS"/>
                        </a:rPr>
                        <a:t>e</a:t>
                      </a:r>
                      <a:r>
                        <a:rPr sz="900" spc="5" dirty="0">
                          <a:latin typeface="Trebuchet MS"/>
                          <a:cs typeface="Trebuchet MS"/>
                        </a:rPr>
                        <a:t>t</a:t>
                      </a:r>
                      <a:r>
                        <a:rPr sz="900" dirty="0">
                          <a:latin typeface="Trebuchet MS"/>
                          <a:cs typeface="Trebuchet MS"/>
                        </a:rPr>
                        <a:t>ic</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R</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15" dirty="0">
                          <a:latin typeface="Trebuchet MS"/>
                          <a:cs typeface="Trebuchet MS"/>
                        </a:rPr>
                        <a:t>SRA </a:t>
                      </a:r>
                      <a:r>
                        <a:rPr sz="1100" spc="30" dirty="0">
                          <a:latin typeface="Trebuchet MS"/>
                          <a:cs typeface="Trebuchet MS"/>
                        </a:rPr>
                        <a:t> </a:t>
                      </a:r>
                      <a:r>
                        <a:rPr sz="1100" spc="-35" dirty="0">
                          <a:latin typeface="Trebuchet MS"/>
                          <a:cs typeface="Trebuchet MS"/>
                        </a:rPr>
                        <a:t>rd,rs1,rs2</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spc="-5" dirty="0">
                          <a:latin typeface="Trebuchet MS"/>
                          <a:cs typeface="Trebuchet MS"/>
                        </a:rPr>
                        <a:t>L</a:t>
                      </a:r>
                      <a:r>
                        <a:rPr sz="900" spc="5" dirty="0">
                          <a:latin typeface="Trebuchet MS"/>
                          <a:cs typeface="Trebuchet MS"/>
                        </a:rPr>
                        <a:t>o</a:t>
                      </a:r>
                      <a:r>
                        <a:rPr sz="900" spc="-10" dirty="0">
                          <a:latin typeface="Trebuchet MS"/>
                          <a:cs typeface="Trebuchet MS"/>
                        </a:rPr>
                        <a:t>a</a:t>
                      </a:r>
                      <a:r>
                        <a:rPr sz="900" dirty="0">
                          <a:latin typeface="Trebuchet MS"/>
                          <a:cs typeface="Trebuchet MS"/>
                        </a:rPr>
                        <a:t>d</a:t>
                      </a:r>
                      <a:r>
                        <a:rPr sz="900" spc="-45" dirty="0">
                          <a:latin typeface="Trebuchet MS"/>
                          <a:cs typeface="Trebuchet MS"/>
                        </a:rPr>
                        <a:t> </a:t>
                      </a:r>
                      <a:r>
                        <a:rPr sz="900" spc="-5" dirty="0">
                          <a:latin typeface="Trebuchet MS"/>
                          <a:cs typeface="Trebuchet MS"/>
                        </a:rPr>
                        <a:t>W</a:t>
                      </a:r>
                      <a:r>
                        <a:rPr sz="900" spc="5" dirty="0">
                          <a:latin typeface="Trebuchet MS"/>
                          <a:cs typeface="Trebuchet MS"/>
                        </a:rPr>
                        <a:t>o</a:t>
                      </a:r>
                      <a:r>
                        <a:rPr sz="900" spc="-5" dirty="0">
                          <a:latin typeface="Trebuchet MS"/>
                          <a:cs typeface="Trebuchet MS"/>
                        </a:rPr>
                        <a:t>r</a:t>
                      </a:r>
                      <a:r>
                        <a:rPr sz="900" dirty="0">
                          <a:latin typeface="Trebuchet MS"/>
                          <a:cs typeface="Trebuchet MS"/>
                        </a:rPr>
                        <a:t>d</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I</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30" dirty="0">
                          <a:latin typeface="Trebuchet MS"/>
                          <a:cs typeface="Trebuchet MS"/>
                        </a:rPr>
                        <a:t>LW</a:t>
                      </a:r>
                      <a:r>
                        <a:rPr sz="1100" spc="210"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7"/>
                  </a:ext>
                </a:extLst>
              </a:tr>
              <a:tr h="318128">
                <a:tc>
                  <a:txBody>
                    <a:bodyPr/>
                    <a:lstStyle/>
                    <a:p>
                      <a:pPr marR="3175">
                        <a:lnSpc>
                          <a:spcPct val="100000"/>
                        </a:lnSpc>
                        <a:spcBef>
                          <a:spcPts val="30"/>
                        </a:spcBef>
                      </a:pPr>
                      <a:endParaRPr sz="1100">
                        <a:latin typeface="Times New Roman"/>
                        <a:cs typeface="Times New Roman"/>
                      </a:endParaRPr>
                    </a:p>
                    <a:p>
                      <a:pPr algn="r">
                        <a:lnSpc>
                          <a:spcPts val="770"/>
                        </a:lnSpc>
                      </a:pPr>
                      <a:r>
                        <a:rPr sz="900" dirty="0">
                          <a:latin typeface="Trebuchet MS"/>
                          <a:cs typeface="Trebuchet MS"/>
                        </a:rPr>
                        <a:t>Shift</a:t>
                      </a:r>
                      <a:r>
                        <a:rPr sz="900" spc="-40" dirty="0">
                          <a:latin typeface="Trebuchet MS"/>
                          <a:cs typeface="Trebuchet MS"/>
                        </a:rPr>
                        <a:t> </a:t>
                      </a:r>
                      <a:r>
                        <a:rPr sz="900" spc="-5" dirty="0">
                          <a:latin typeface="Trebuchet MS"/>
                          <a:cs typeface="Trebuchet MS"/>
                        </a:rPr>
                        <a:t>R</a:t>
                      </a:r>
                      <a:r>
                        <a:rPr sz="900" dirty="0">
                          <a:latin typeface="Trebuchet MS"/>
                          <a:cs typeface="Trebuchet MS"/>
                        </a:rPr>
                        <a:t>ight</a:t>
                      </a:r>
                      <a:r>
                        <a:rPr sz="900" spc="-25" dirty="0">
                          <a:latin typeface="Trebuchet MS"/>
                          <a:cs typeface="Trebuchet MS"/>
                        </a:rPr>
                        <a:t> </a:t>
                      </a:r>
                      <a:r>
                        <a:rPr sz="900" spc="-5" dirty="0">
                          <a:latin typeface="Trebuchet MS"/>
                          <a:cs typeface="Trebuchet MS"/>
                        </a:rPr>
                        <a:t>Ar</a:t>
                      </a:r>
                      <a:r>
                        <a:rPr sz="900" dirty="0">
                          <a:latin typeface="Trebuchet MS"/>
                          <a:cs typeface="Trebuchet MS"/>
                        </a:rPr>
                        <a:t>i</a:t>
                      </a:r>
                      <a:r>
                        <a:rPr sz="900" spc="5" dirty="0">
                          <a:latin typeface="Trebuchet MS"/>
                          <a:cs typeface="Trebuchet MS"/>
                        </a:rPr>
                        <a:t>t</a:t>
                      </a:r>
                      <a:r>
                        <a:rPr sz="900" dirty="0">
                          <a:latin typeface="Trebuchet MS"/>
                          <a:cs typeface="Trebuchet MS"/>
                        </a:rPr>
                        <a:t>h.</a:t>
                      </a:r>
                      <a:r>
                        <a:rPr sz="900" spc="-40" dirty="0">
                          <a:latin typeface="Trebuchet MS"/>
                          <a:cs typeface="Trebuchet MS"/>
                        </a:rPr>
                        <a:t> </a:t>
                      </a:r>
                      <a:r>
                        <a:rPr sz="900" spc="-5" dirty="0">
                          <a:latin typeface="Trebuchet MS"/>
                          <a:cs typeface="Trebuchet MS"/>
                        </a:rPr>
                        <a:t>Imm</a:t>
                      </a:r>
                      <a:r>
                        <a:rPr sz="900" dirty="0">
                          <a:latin typeface="Trebuchet MS"/>
                          <a:cs typeface="Trebuchet MS"/>
                        </a:rPr>
                        <a:t>.</a:t>
                      </a:r>
                      <a:endParaRPr sz="900">
                        <a:latin typeface="Trebuchet MS"/>
                        <a:cs typeface="Trebuchet M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Trebuchet MS"/>
                          <a:cs typeface="Trebuchet MS"/>
                        </a:rPr>
                        <a:t>I</a:t>
                      </a:r>
                      <a:endParaRPr sz="1100">
                        <a:latin typeface="Trebuchet MS"/>
                        <a:cs typeface="Trebuchet MS"/>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5" dirty="0">
                          <a:latin typeface="Trebuchet MS"/>
                          <a:cs typeface="Trebuchet MS"/>
                        </a:rPr>
                        <a:t>SRAI</a:t>
                      </a:r>
                      <a:r>
                        <a:rPr sz="1100" spc="120" dirty="0">
                          <a:latin typeface="Trebuchet MS"/>
                          <a:cs typeface="Trebuchet MS"/>
                        </a:rPr>
                        <a:t> </a:t>
                      </a:r>
                      <a:r>
                        <a:rPr sz="1100" spc="-30" dirty="0">
                          <a:latin typeface="Trebuchet MS"/>
                          <a:cs typeface="Trebuchet MS"/>
                        </a:rPr>
                        <a:t>rd,rs1,shamt</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20"/>
                        </a:spcBef>
                      </a:pPr>
                      <a:endParaRPr sz="1000">
                        <a:latin typeface="Times New Roman"/>
                        <a:cs typeface="Times New Roman"/>
                      </a:endParaRPr>
                    </a:p>
                    <a:p>
                      <a:pPr marR="3175">
                        <a:lnSpc>
                          <a:spcPts val="890"/>
                        </a:lnSpc>
                        <a:spcBef>
                          <a:spcPts val="5"/>
                        </a:spcBef>
                        <a:tabLst>
                          <a:tab pos="456565" algn="l"/>
                        </a:tabLst>
                      </a:pPr>
                      <a:r>
                        <a:rPr sz="1100" dirty="0">
                          <a:latin typeface="Trebuchet MS"/>
                          <a:cs typeface="Trebuchet MS"/>
                        </a:rPr>
                        <a:t>St</a:t>
                      </a:r>
                      <a:r>
                        <a:rPr sz="1100" spc="-5" dirty="0">
                          <a:latin typeface="Trebuchet MS"/>
                          <a:cs typeface="Trebuchet MS"/>
                        </a:rPr>
                        <a:t>o</a:t>
                      </a:r>
                      <a:r>
                        <a:rPr sz="1100" spc="-10" dirty="0">
                          <a:latin typeface="Trebuchet MS"/>
                          <a:cs typeface="Trebuchet MS"/>
                        </a:rPr>
                        <a:t>re</a:t>
                      </a:r>
                      <a:r>
                        <a:rPr sz="1100" dirty="0">
                          <a:latin typeface="Trebuchet MS"/>
                          <a:cs typeface="Trebuchet MS"/>
                        </a:rPr>
                        <a:t>s	</a:t>
                      </a:r>
                      <a:r>
                        <a:rPr sz="900" dirty="0">
                          <a:latin typeface="Trebuchet MS"/>
                          <a:cs typeface="Trebuchet MS"/>
                        </a:rPr>
                        <a:t>S</a:t>
                      </a:r>
                      <a:r>
                        <a:rPr sz="900" spc="5" dirty="0">
                          <a:latin typeface="Trebuchet MS"/>
                          <a:cs typeface="Trebuchet MS"/>
                        </a:rPr>
                        <a:t>to</a:t>
                      </a:r>
                      <a:r>
                        <a:rPr sz="900" spc="-5" dirty="0">
                          <a:latin typeface="Trebuchet MS"/>
                          <a:cs typeface="Trebuchet MS"/>
                        </a:rPr>
                        <a:t>r</a:t>
                      </a:r>
                      <a:r>
                        <a:rPr sz="900" dirty="0">
                          <a:latin typeface="Trebuchet MS"/>
                          <a:cs typeface="Trebuchet MS"/>
                        </a:rPr>
                        <a:t>e</a:t>
                      </a:r>
                      <a:r>
                        <a:rPr sz="900" spc="-20" dirty="0">
                          <a:latin typeface="Trebuchet MS"/>
                          <a:cs typeface="Trebuchet MS"/>
                        </a:rPr>
                        <a:t> </a:t>
                      </a:r>
                      <a:r>
                        <a:rPr sz="900" dirty="0">
                          <a:latin typeface="Trebuchet MS"/>
                          <a:cs typeface="Trebuchet MS"/>
                        </a:rPr>
                        <a:t>By</a:t>
                      </a:r>
                      <a:r>
                        <a:rPr sz="900" spc="5" dirty="0">
                          <a:latin typeface="Trebuchet MS"/>
                          <a:cs typeface="Trebuchet MS"/>
                        </a:rPr>
                        <a:t>t</a:t>
                      </a:r>
                      <a:r>
                        <a:rPr sz="900" dirty="0">
                          <a:latin typeface="Trebuchet MS"/>
                          <a:cs typeface="Trebuchet MS"/>
                        </a:rPr>
                        <a:t>e</a:t>
                      </a:r>
                      <a:endParaRPr sz="900">
                        <a:latin typeface="Trebuchet MS"/>
                        <a:cs typeface="Trebuchet MS"/>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Trebuchet MS"/>
                          <a:cs typeface="Trebuchet MS"/>
                        </a:rPr>
                        <a:t>S</a:t>
                      </a:r>
                      <a:endParaRPr sz="1100">
                        <a:latin typeface="Trebuchet MS"/>
                        <a:cs typeface="Trebuchet MS"/>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20" dirty="0">
                          <a:latin typeface="Trebuchet MS"/>
                          <a:cs typeface="Trebuchet MS"/>
                        </a:rPr>
                        <a:t>SB  </a:t>
                      </a:r>
                      <a:r>
                        <a:rPr sz="1100" spc="145" dirty="0">
                          <a:latin typeface="Trebuchet MS"/>
                          <a:cs typeface="Trebuchet MS"/>
                        </a:rPr>
                        <a:t> </a:t>
                      </a:r>
                      <a:r>
                        <a:rPr sz="1100" spc="-30" dirty="0">
                          <a:latin typeface="Trebuchet MS"/>
                          <a:cs typeface="Trebuchet MS"/>
                        </a:rPr>
                        <a:t>rs1,rs2,imm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8"/>
                  </a:ext>
                </a:extLst>
              </a:tr>
              <a:tr h="318128">
                <a:tc>
                  <a:txBody>
                    <a:bodyPr/>
                    <a:lstStyle/>
                    <a:p>
                      <a:pPr marR="3175">
                        <a:lnSpc>
                          <a:spcPct val="100000"/>
                        </a:lnSpc>
                        <a:spcBef>
                          <a:spcPts val="20"/>
                        </a:spcBef>
                      </a:pPr>
                      <a:endParaRPr sz="1000">
                        <a:latin typeface="Times New Roman"/>
                        <a:cs typeface="Times New Roman"/>
                      </a:endParaRPr>
                    </a:p>
                    <a:p>
                      <a:pPr marR="3175">
                        <a:lnSpc>
                          <a:spcPts val="890"/>
                        </a:lnSpc>
                        <a:spcBef>
                          <a:spcPts val="5"/>
                        </a:spcBef>
                        <a:tabLst>
                          <a:tab pos="690245" algn="l"/>
                        </a:tabLst>
                      </a:pPr>
                      <a:r>
                        <a:rPr sz="1100" spc="-20" dirty="0">
                          <a:latin typeface="Trebuchet MS"/>
                          <a:cs typeface="Trebuchet MS"/>
                        </a:rPr>
                        <a:t>Arithmetic	</a:t>
                      </a:r>
                      <a:r>
                        <a:rPr sz="900" spc="10" dirty="0">
                          <a:latin typeface="Trebuchet MS"/>
                          <a:cs typeface="Trebuchet MS"/>
                        </a:rPr>
                        <a:t>ADD</a:t>
                      </a:r>
                      <a:endParaRPr sz="900">
                        <a:latin typeface="Trebuchet MS"/>
                        <a:cs typeface="Trebuchet MS"/>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Trebuchet MS"/>
                          <a:cs typeface="Trebuchet MS"/>
                        </a:rPr>
                        <a:t>R</a:t>
                      </a:r>
                      <a:endParaRPr sz="1100">
                        <a:latin typeface="Trebuchet MS"/>
                        <a:cs typeface="Trebuchet MS"/>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15" dirty="0">
                          <a:latin typeface="Trebuchet MS"/>
                          <a:cs typeface="Trebuchet MS"/>
                        </a:rPr>
                        <a:t>ADD </a:t>
                      </a:r>
                      <a:r>
                        <a:rPr sz="1100" spc="40" dirty="0">
                          <a:latin typeface="Trebuchet MS"/>
                          <a:cs typeface="Trebuchet MS"/>
                        </a:rPr>
                        <a:t> </a:t>
                      </a:r>
                      <a:r>
                        <a:rPr sz="1100" spc="-35" dirty="0">
                          <a:latin typeface="Trebuchet MS"/>
                          <a:cs typeface="Trebuchet MS"/>
                        </a:rPr>
                        <a:t>rd,rs1,rs2</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5"/>
                        </a:spcBef>
                      </a:pPr>
                      <a:endParaRPr sz="1100">
                        <a:latin typeface="Times New Roman"/>
                        <a:cs typeface="Times New Roman"/>
                      </a:endParaRPr>
                    </a:p>
                    <a:p>
                      <a:pPr algn="r">
                        <a:lnSpc>
                          <a:spcPts val="790"/>
                        </a:lnSpc>
                        <a:spcBef>
                          <a:spcPts val="5"/>
                        </a:spcBef>
                      </a:pPr>
                      <a:r>
                        <a:rPr sz="900" dirty="0">
                          <a:latin typeface="Trebuchet MS"/>
                          <a:cs typeface="Trebuchet MS"/>
                        </a:rPr>
                        <a:t>S</a:t>
                      </a:r>
                      <a:r>
                        <a:rPr sz="900" spc="5" dirty="0">
                          <a:latin typeface="Trebuchet MS"/>
                          <a:cs typeface="Trebuchet MS"/>
                        </a:rPr>
                        <a:t>to</a:t>
                      </a:r>
                      <a:r>
                        <a:rPr sz="900" spc="-5" dirty="0">
                          <a:latin typeface="Trebuchet MS"/>
                          <a:cs typeface="Trebuchet MS"/>
                        </a:rPr>
                        <a:t>r</a:t>
                      </a:r>
                      <a:r>
                        <a:rPr sz="900" dirty="0">
                          <a:latin typeface="Trebuchet MS"/>
                          <a:cs typeface="Trebuchet MS"/>
                        </a:rPr>
                        <a:t>e</a:t>
                      </a:r>
                      <a:r>
                        <a:rPr sz="900" spc="-15" dirty="0">
                          <a:latin typeface="Trebuchet MS"/>
                          <a:cs typeface="Trebuchet MS"/>
                        </a:rPr>
                        <a:t> </a:t>
                      </a:r>
                      <a:r>
                        <a:rPr sz="900" dirty="0">
                          <a:latin typeface="Trebuchet MS"/>
                          <a:cs typeface="Trebuchet MS"/>
                        </a:rPr>
                        <a:t>H</a:t>
                      </a:r>
                      <a:r>
                        <a:rPr sz="900" spc="-10" dirty="0">
                          <a:latin typeface="Trebuchet MS"/>
                          <a:cs typeface="Trebuchet MS"/>
                        </a:rPr>
                        <a:t>a</a:t>
                      </a:r>
                      <a:r>
                        <a:rPr sz="900" spc="5" dirty="0">
                          <a:latin typeface="Trebuchet MS"/>
                          <a:cs typeface="Trebuchet MS"/>
                        </a:rPr>
                        <a:t>l</a:t>
                      </a:r>
                      <a:r>
                        <a:rPr sz="900" dirty="0">
                          <a:latin typeface="Trebuchet MS"/>
                          <a:cs typeface="Trebuchet MS"/>
                        </a:rPr>
                        <a:t>f</a:t>
                      </a:r>
                      <a:r>
                        <a:rPr sz="900" spc="-5" dirty="0">
                          <a:latin typeface="Trebuchet MS"/>
                          <a:cs typeface="Trebuchet MS"/>
                        </a:rPr>
                        <a:t>w</a:t>
                      </a:r>
                      <a:r>
                        <a:rPr sz="900" spc="5" dirty="0">
                          <a:latin typeface="Trebuchet MS"/>
                          <a:cs typeface="Trebuchet MS"/>
                        </a:rPr>
                        <a:t>o</a:t>
                      </a:r>
                      <a:r>
                        <a:rPr sz="900" spc="-5" dirty="0">
                          <a:latin typeface="Trebuchet MS"/>
                          <a:cs typeface="Trebuchet MS"/>
                        </a:rPr>
                        <a:t>r</a:t>
                      </a:r>
                      <a:r>
                        <a:rPr sz="900" dirty="0">
                          <a:latin typeface="Trebuchet MS"/>
                          <a:cs typeface="Trebuchet MS"/>
                        </a:rPr>
                        <a:t>d</a:t>
                      </a:r>
                      <a:endParaRPr sz="9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Trebuchet MS"/>
                          <a:cs typeface="Trebuchet MS"/>
                        </a:rPr>
                        <a:t>S</a:t>
                      </a:r>
                      <a:endParaRPr sz="1100">
                        <a:latin typeface="Trebuchet MS"/>
                        <a:cs typeface="Trebuchet MS"/>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35" dirty="0">
                          <a:latin typeface="Trebuchet MS"/>
                          <a:cs typeface="Trebuchet MS"/>
                        </a:rPr>
                        <a:t>SH  </a:t>
                      </a:r>
                      <a:r>
                        <a:rPr sz="1100" spc="130" dirty="0">
                          <a:latin typeface="Trebuchet MS"/>
                          <a:cs typeface="Trebuchet MS"/>
                        </a:rPr>
                        <a:t> </a:t>
                      </a:r>
                      <a:r>
                        <a:rPr sz="1100" spc="-30" dirty="0">
                          <a:latin typeface="Trebuchet MS"/>
                          <a:cs typeface="Trebuchet MS"/>
                        </a:rPr>
                        <a:t>rs1,rs2,imm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09"/>
                  </a:ext>
                </a:extLst>
              </a:tr>
              <a:tr h="318128">
                <a:tc>
                  <a:txBody>
                    <a:bodyPr/>
                    <a:lstStyle/>
                    <a:p>
                      <a:pPr marR="3175">
                        <a:lnSpc>
                          <a:spcPct val="100000"/>
                        </a:lnSpc>
                        <a:spcBef>
                          <a:spcPts val="5"/>
                        </a:spcBef>
                      </a:pPr>
                      <a:endParaRPr sz="1100">
                        <a:latin typeface="Times New Roman"/>
                        <a:cs typeface="Times New Roman"/>
                      </a:endParaRPr>
                    </a:p>
                    <a:p>
                      <a:pPr marR="3810" algn="r">
                        <a:lnSpc>
                          <a:spcPts val="790"/>
                        </a:lnSpc>
                        <a:spcBef>
                          <a:spcPts val="5"/>
                        </a:spcBef>
                      </a:pPr>
                      <a:r>
                        <a:rPr sz="900" spc="-5" dirty="0">
                          <a:latin typeface="Trebuchet MS"/>
                          <a:cs typeface="Trebuchet MS"/>
                        </a:rPr>
                        <a:t>A</a:t>
                      </a:r>
                      <a:r>
                        <a:rPr sz="900" dirty="0">
                          <a:latin typeface="Trebuchet MS"/>
                          <a:cs typeface="Trebuchet MS"/>
                        </a:rPr>
                        <a:t>DD</a:t>
                      </a:r>
                      <a:r>
                        <a:rPr sz="900" spc="-20" dirty="0">
                          <a:latin typeface="Trebuchet MS"/>
                          <a:cs typeface="Trebuchet MS"/>
                        </a:rPr>
                        <a:t> </a:t>
                      </a:r>
                      <a:r>
                        <a:rPr sz="900" spc="-5" dirty="0">
                          <a:latin typeface="Trebuchet MS"/>
                          <a:cs typeface="Trebuchet MS"/>
                        </a:rPr>
                        <a:t>Imm</a:t>
                      </a:r>
                      <a:r>
                        <a:rPr sz="900" dirty="0">
                          <a:latin typeface="Trebuchet MS"/>
                          <a:cs typeface="Trebuchet MS"/>
                        </a:rPr>
                        <a:t>e</a:t>
                      </a:r>
                      <a:r>
                        <a:rPr sz="900" spc="-5" dirty="0">
                          <a:latin typeface="Trebuchet MS"/>
                          <a:cs typeface="Trebuchet MS"/>
                        </a:rPr>
                        <a:t>d</a:t>
                      </a:r>
                      <a:r>
                        <a:rPr sz="900" dirty="0">
                          <a:latin typeface="Trebuchet MS"/>
                          <a:cs typeface="Trebuchet MS"/>
                        </a:rPr>
                        <a:t>i</a:t>
                      </a:r>
                      <a:r>
                        <a:rPr sz="900" spc="-10" dirty="0">
                          <a:latin typeface="Trebuchet MS"/>
                          <a:cs typeface="Trebuchet MS"/>
                        </a:rPr>
                        <a:t>a</a:t>
                      </a:r>
                      <a:r>
                        <a:rPr sz="900" spc="5" dirty="0">
                          <a:latin typeface="Trebuchet MS"/>
                          <a:cs typeface="Trebuchet MS"/>
                        </a:rPr>
                        <a:t>t</a:t>
                      </a:r>
                      <a:r>
                        <a:rPr sz="900" dirty="0">
                          <a:latin typeface="Trebuchet MS"/>
                          <a:cs typeface="Trebuchet MS"/>
                        </a:rPr>
                        <a:t>e</a:t>
                      </a:r>
                      <a:endParaRPr sz="9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Trebuchet MS"/>
                          <a:cs typeface="Trebuchet MS"/>
                        </a:rPr>
                        <a:t>I</a:t>
                      </a:r>
                      <a:endParaRPr sz="1100">
                        <a:latin typeface="Trebuchet MS"/>
                        <a:cs typeface="Trebuchet MS"/>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5" dirty="0">
                          <a:latin typeface="Trebuchet MS"/>
                          <a:cs typeface="Trebuchet MS"/>
                        </a:rPr>
                        <a:t>ADDI</a:t>
                      </a:r>
                      <a:r>
                        <a:rPr sz="1100" spc="95"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30"/>
                        </a:spcBef>
                      </a:pPr>
                      <a:endParaRPr sz="1100">
                        <a:latin typeface="Times New Roman"/>
                        <a:cs typeface="Times New Roman"/>
                      </a:endParaRPr>
                    </a:p>
                    <a:p>
                      <a:pPr algn="r">
                        <a:lnSpc>
                          <a:spcPts val="770"/>
                        </a:lnSpc>
                      </a:pPr>
                      <a:r>
                        <a:rPr sz="900" dirty="0">
                          <a:latin typeface="Trebuchet MS"/>
                          <a:cs typeface="Trebuchet MS"/>
                        </a:rPr>
                        <a:t>S</a:t>
                      </a:r>
                      <a:r>
                        <a:rPr sz="900" spc="5" dirty="0">
                          <a:latin typeface="Trebuchet MS"/>
                          <a:cs typeface="Trebuchet MS"/>
                        </a:rPr>
                        <a:t>to</a:t>
                      </a:r>
                      <a:r>
                        <a:rPr sz="900" spc="-5" dirty="0">
                          <a:latin typeface="Trebuchet MS"/>
                          <a:cs typeface="Trebuchet MS"/>
                        </a:rPr>
                        <a:t>r</a:t>
                      </a:r>
                      <a:r>
                        <a:rPr sz="900" dirty="0">
                          <a:latin typeface="Trebuchet MS"/>
                          <a:cs typeface="Trebuchet MS"/>
                        </a:rPr>
                        <a:t>e</a:t>
                      </a:r>
                      <a:r>
                        <a:rPr sz="900" spc="-40" dirty="0">
                          <a:latin typeface="Trebuchet MS"/>
                          <a:cs typeface="Trebuchet MS"/>
                        </a:rPr>
                        <a:t> </a:t>
                      </a:r>
                      <a:r>
                        <a:rPr sz="900" spc="-5" dirty="0">
                          <a:latin typeface="Trebuchet MS"/>
                          <a:cs typeface="Trebuchet MS"/>
                        </a:rPr>
                        <a:t>W</a:t>
                      </a:r>
                      <a:r>
                        <a:rPr sz="900" spc="5" dirty="0">
                          <a:latin typeface="Trebuchet MS"/>
                          <a:cs typeface="Trebuchet MS"/>
                        </a:rPr>
                        <a:t>o</a:t>
                      </a:r>
                      <a:r>
                        <a:rPr sz="900" spc="-5" dirty="0">
                          <a:latin typeface="Trebuchet MS"/>
                          <a:cs typeface="Trebuchet MS"/>
                        </a:rPr>
                        <a:t>r</a:t>
                      </a:r>
                      <a:r>
                        <a:rPr sz="900" dirty="0">
                          <a:latin typeface="Trebuchet MS"/>
                          <a:cs typeface="Trebuchet MS"/>
                        </a:rPr>
                        <a:t>d</a:t>
                      </a:r>
                      <a:endParaRPr sz="900">
                        <a:latin typeface="Trebuchet MS"/>
                        <a:cs typeface="Trebuchet M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20"/>
                        </a:spcBef>
                      </a:pPr>
                      <a:endParaRPr sz="1000">
                        <a:latin typeface="Times New Roman"/>
                        <a:cs typeface="Times New Roman"/>
                      </a:endParaRPr>
                    </a:p>
                    <a:p>
                      <a:pPr algn="ctr">
                        <a:lnSpc>
                          <a:spcPts val="890"/>
                        </a:lnSpc>
                        <a:spcBef>
                          <a:spcPts val="5"/>
                        </a:spcBef>
                      </a:pPr>
                      <a:r>
                        <a:rPr sz="1100" dirty="0">
                          <a:latin typeface="Trebuchet MS"/>
                          <a:cs typeface="Trebuchet MS"/>
                        </a:rPr>
                        <a:t>S</a:t>
                      </a:r>
                      <a:endParaRPr sz="1100">
                        <a:latin typeface="Trebuchet MS"/>
                        <a:cs typeface="Trebuchet MS"/>
                      </a:endParaRPr>
                    </a:p>
                  </a:txBody>
                  <a:tcPr marL="0" marR="0" marT="33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1000">
                        <a:latin typeface="Times New Roman"/>
                        <a:cs typeface="Times New Roman"/>
                      </a:endParaRPr>
                    </a:p>
                    <a:p>
                      <a:pPr>
                        <a:lnSpc>
                          <a:spcPts val="915"/>
                        </a:lnSpc>
                      </a:pPr>
                      <a:r>
                        <a:rPr sz="1100" spc="25" dirty="0">
                          <a:latin typeface="Trebuchet MS"/>
                          <a:cs typeface="Trebuchet MS"/>
                        </a:rPr>
                        <a:t>SW  </a:t>
                      </a:r>
                      <a:r>
                        <a:rPr sz="1100" spc="140" dirty="0">
                          <a:latin typeface="Trebuchet MS"/>
                          <a:cs typeface="Trebuchet MS"/>
                        </a:rPr>
                        <a:t> </a:t>
                      </a:r>
                      <a:r>
                        <a:rPr sz="1100" spc="-30" dirty="0">
                          <a:latin typeface="Trebuchet MS"/>
                          <a:cs typeface="Trebuchet MS"/>
                        </a:rPr>
                        <a:t>rs1,rs2,imm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0"/>
                  </a:ext>
                </a:extLst>
              </a:tr>
              <a:tr h="302220">
                <a:tc>
                  <a:txBody>
                    <a:bodyPr/>
                    <a:lstStyle/>
                    <a:p>
                      <a:pPr marR="3175" algn="r">
                        <a:lnSpc>
                          <a:spcPct val="100000"/>
                        </a:lnSpc>
                        <a:spcBef>
                          <a:spcPts val="420"/>
                        </a:spcBef>
                      </a:pPr>
                      <a:r>
                        <a:rPr sz="900" spc="-10" dirty="0">
                          <a:latin typeface="Trebuchet MS"/>
                          <a:cs typeface="Trebuchet MS"/>
                        </a:rPr>
                        <a:t>SUBtract</a:t>
                      </a:r>
                      <a:endParaRPr sz="900">
                        <a:latin typeface="Trebuchet MS"/>
                        <a:cs typeface="Trebuchet MS"/>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ct val="100000"/>
                        </a:lnSpc>
                        <a:spcBef>
                          <a:spcPts val="355"/>
                        </a:spcBef>
                      </a:pPr>
                      <a:r>
                        <a:rPr sz="1100" dirty="0">
                          <a:latin typeface="Trebuchet MS"/>
                          <a:cs typeface="Trebuchet MS"/>
                        </a:rPr>
                        <a:t>R</a:t>
                      </a:r>
                      <a:endParaRPr sz="1100">
                        <a:latin typeface="Trebuchet MS"/>
                        <a:cs typeface="Trebuchet MS"/>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355"/>
                        </a:spcBef>
                      </a:pPr>
                      <a:r>
                        <a:rPr sz="1100" spc="15" dirty="0">
                          <a:latin typeface="Trebuchet MS"/>
                          <a:cs typeface="Trebuchet MS"/>
                        </a:rPr>
                        <a:t>SUB </a:t>
                      </a:r>
                      <a:r>
                        <a:rPr sz="1100" spc="30" dirty="0">
                          <a:latin typeface="Trebuchet MS"/>
                          <a:cs typeface="Trebuchet MS"/>
                        </a:rPr>
                        <a:t> </a:t>
                      </a:r>
                      <a:r>
                        <a:rPr sz="1100" spc="-35" dirty="0">
                          <a:latin typeface="Trebuchet MS"/>
                          <a:cs typeface="Trebuchet MS"/>
                        </a:rPr>
                        <a:t>rd,rs1,rs2</a:t>
                      </a:r>
                      <a:endParaRPr sz="1100">
                        <a:latin typeface="Trebuchet MS"/>
                        <a:cs typeface="Trebuchet MS"/>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355"/>
                        </a:spcBef>
                      </a:pPr>
                      <a:r>
                        <a:rPr sz="1100" spc="-5" dirty="0">
                          <a:latin typeface="Trebuchet MS"/>
                          <a:cs typeface="Trebuchet MS"/>
                        </a:rPr>
                        <a:t>Branches</a:t>
                      </a:r>
                      <a:r>
                        <a:rPr sz="1100" spc="575" dirty="0">
                          <a:latin typeface="Trebuchet MS"/>
                          <a:cs typeface="Trebuchet MS"/>
                        </a:rPr>
                        <a:t> </a:t>
                      </a:r>
                      <a:r>
                        <a:rPr sz="1400" spc="-15" baseline="3968" dirty="0">
                          <a:latin typeface="Trebuchet MS"/>
                          <a:cs typeface="Trebuchet MS"/>
                        </a:rPr>
                        <a:t>Branch</a:t>
                      </a:r>
                      <a:r>
                        <a:rPr sz="1400" spc="-52" baseline="3968" dirty="0">
                          <a:latin typeface="Trebuchet MS"/>
                          <a:cs typeface="Trebuchet MS"/>
                        </a:rPr>
                        <a:t> </a:t>
                      </a:r>
                      <a:r>
                        <a:rPr sz="1400" baseline="3968" dirty="0">
                          <a:latin typeface="Trebuchet MS"/>
                          <a:cs typeface="Trebuchet MS"/>
                        </a:rPr>
                        <a:t>=</a:t>
                      </a:r>
                      <a:endParaRPr sz="1400" baseline="3968">
                        <a:latin typeface="Trebuchet MS"/>
                        <a:cs typeface="Trebuchet MS"/>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ct val="100000"/>
                        </a:lnSpc>
                        <a:spcBef>
                          <a:spcPts val="355"/>
                        </a:spcBef>
                      </a:pPr>
                      <a:r>
                        <a:rPr sz="1100" dirty="0">
                          <a:latin typeface="Trebuchet MS"/>
                          <a:cs typeface="Trebuchet MS"/>
                        </a:rPr>
                        <a:t>B</a:t>
                      </a:r>
                      <a:endParaRPr sz="1100">
                        <a:latin typeface="Trebuchet MS"/>
                        <a:cs typeface="Trebuchet MS"/>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355"/>
                        </a:spcBef>
                      </a:pPr>
                      <a:r>
                        <a:rPr sz="1100" spc="-5" dirty="0">
                          <a:latin typeface="Trebuchet MS"/>
                          <a:cs typeface="Trebuchet MS"/>
                        </a:rPr>
                        <a:t>BEQ</a:t>
                      </a:r>
                      <a:r>
                        <a:rPr sz="1100" spc="295" dirty="0">
                          <a:latin typeface="Trebuchet MS"/>
                          <a:cs typeface="Trebuchet MS"/>
                        </a:rPr>
                        <a:t> </a:t>
                      </a:r>
                      <a:r>
                        <a:rPr sz="1100" spc="-30" dirty="0">
                          <a:latin typeface="Trebuchet MS"/>
                          <a:cs typeface="Trebuchet MS"/>
                        </a:rPr>
                        <a:t>rs1,rs2,imm</a:t>
                      </a:r>
                      <a:endParaRPr sz="1100">
                        <a:latin typeface="Trebuchet MS"/>
                        <a:cs typeface="Trebuchet MS"/>
                      </a:endParaRPr>
                    </a:p>
                  </a:txBody>
                  <a:tcPr marL="0" marR="0" marT="601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1"/>
                  </a:ext>
                </a:extLst>
              </a:tr>
              <a:tr h="169004">
                <a:tc>
                  <a:txBody>
                    <a:bodyPr/>
                    <a:lstStyle/>
                    <a:p>
                      <a:pPr marR="3175" algn="r">
                        <a:lnSpc>
                          <a:spcPct val="100000"/>
                        </a:lnSpc>
                        <a:spcBef>
                          <a:spcPts val="25"/>
                        </a:spcBef>
                      </a:pPr>
                      <a:r>
                        <a:rPr sz="900" spc="-5" dirty="0">
                          <a:latin typeface="Trebuchet MS"/>
                          <a:cs typeface="Trebuchet MS"/>
                        </a:rPr>
                        <a:t>L</a:t>
                      </a:r>
                      <a:r>
                        <a:rPr sz="900" spc="5" dirty="0">
                          <a:latin typeface="Trebuchet MS"/>
                          <a:cs typeface="Trebuchet MS"/>
                        </a:rPr>
                        <a:t>o</a:t>
                      </a:r>
                      <a:r>
                        <a:rPr sz="900" spc="-10" dirty="0">
                          <a:latin typeface="Trebuchet MS"/>
                          <a:cs typeface="Trebuchet MS"/>
                        </a:rPr>
                        <a:t>a</a:t>
                      </a:r>
                      <a:r>
                        <a:rPr sz="900" dirty="0">
                          <a:latin typeface="Trebuchet MS"/>
                          <a:cs typeface="Trebuchet MS"/>
                        </a:rPr>
                        <a:t>d</a:t>
                      </a:r>
                      <a:r>
                        <a:rPr sz="900" spc="-45" dirty="0">
                          <a:latin typeface="Trebuchet MS"/>
                          <a:cs typeface="Trebuchet MS"/>
                        </a:rPr>
                        <a:t> </a:t>
                      </a:r>
                      <a:r>
                        <a:rPr sz="900" spc="-5" dirty="0">
                          <a:latin typeface="Trebuchet MS"/>
                          <a:cs typeface="Trebuchet MS"/>
                        </a:rPr>
                        <a:t>U</a:t>
                      </a:r>
                      <a:r>
                        <a:rPr sz="900" dirty="0">
                          <a:latin typeface="Trebuchet MS"/>
                          <a:cs typeface="Trebuchet MS"/>
                        </a:rPr>
                        <a:t>pper</a:t>
                      </a:r>
                      <a:r>
                        <a:rPr sz="900" spc="-25" dirty="0">
                          <a:latin typeface="Trebuchet MS"/>
                          <a:cs typeface="Trebuchet MS"/>
                        </a:rPr>
                        <a:t> </a:t>
                      </a:r>
                      <a:r>
                        <a:rPr sz="900" spc="-5" dirty="0">
                          <a:latin typeface="Trebuchet MS"/>
                          <a:cs typeface="Trebuchet MS"/>
                        </a:rPr>
                        <a:t>Im</a:t>
                      </a:r>
                      <a:r>
                        <a:rPr sz="900" dirty="0">
                          <a:latin typeface="Trebuchet MS"/>
                          <a:cs typeface="Trebuchet MS"/>
                        </a:rPr>
                        <a:t>m</a:t>
                      </a:r>
                      <a:endParaRPr sz="900">
                        <a:latin typeface="Trebuchet MS"/>
                        <a:cs typeface="Trebuchet MS"/>
                      </a:endParaRPr>
                    </a:p>
                  </a:txBody>
                  <a:tcPr marL="0" marR="0" marT="42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900"/>
                        </a:lnSpc>
                      </a:pPr>
                      <a:r>
                        <a:rPr sz="1100" dirty="0">
                          <a:latin typeface="Trebuchet MS"/>
                          <a:cs typeface="Trebuchet MS"/>
                        </a:rPr>
                        <a:t>U</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35" dirty="0">
                          <a:latin typeface="Trebuchet MS"/>
                          <a:cs typeface="Trebuchet MS"/>
                        </a:rPr>
                        <a:t>LUI</a:t>
                      </a:r>
                      <a:r>
                        <a:rPr sz="1100" spc="295" dirty="0">
                          <a:latin typeface="Trebuchet MS"/>
                          <a:cs typeface="Trebuchet MS"/>
                        </a:rPr>
                        <a:t> </a:t>
                      </a:r>
                      <a:r>
                        <a:rPr sz="1100" spc="-25" dirty="0">
                          <a:latin typeface="Trebuchet MS"/>
                          <a:cs typeface="Trebuchet MS"/>
                        </a:rPr>
                        <a:t>rd,imm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gn="r">
                        <a:lnSpc>
                          <a:spcPts val="770"/>
                        </a:lnSpc>
                        <a:spcBef>
                          <a:spcPts val="130"/>
                        </a:spcBef>
                      </a:pPr>
                      <a:r>
                        <a:rPr sz="900" dirty="0">
                          <a:latin typeface="Trebuchet MS"/>
                          <a:cs typeface="Trebuchet MS"/>
                        </a:rPr>
                        <a:t>B</a:t>
                      </a:r>
                      <a:r>
                        <a:rPr sz="900" spc="-5" dirty="0">
                          <a:latin typeface="Trebuchet MS"/>
                          <a:cs typeface="Trebuchet MS"/>
                        </a:rPr>
                        <a:t>r</a:t>
                      </a:r>
                      <a:r>
                        <a:rPr sz="900" spc="-10" dirty="0">
                          <a:latin typeface="Trebuchet MS"/>
                          <a:cs typeface="Trebuchet MS"/>
                        </a:rPr>
                        <a:t>a</a:t>
                      </a:r>
                      <a:r>
                        <a:rPr sz="900" dirty="0">
                          <a:latin typeface="Trebuchet MS"/>
                          <a:cs typeface="Trebuchet MS"/>
                        </a:rPr>
                        <a:t>n</a:t>
                      </a:r>
                      <a:r>
                        <a:rPr sz="900" spc="5" dirty="0">
                          <a:latin typeface="Trebuchet MS"/>
                          <a:cs typeface="Trebuchet MS"/>
                        </a:rPr>
                        <a:t>c</a:t>
                      </a:r>
                      <a:r>
                        <a:rPr sz="900" dirty="0">
                          <a:latin typeface="Trebuchet MS"/>
                          <a:cs typeface="Trebuchet MS"/>
                        </a:rPr>
                        <a:t>h</a:t>
                      </a:r>
                      <a:r>
                        <a:rPr sz="900" spc="-30" dirty="0">
                          <a:latin typeface="Trebuchet MS"/>
                          <a:cs typeface="Trebuchet MS"/>
                        </a:rPr>
                        <a:t> </a:t>
                      </a:r>
                      <a:r>
                        <a:rPr sz="900" dirty="0">
                          <a:latin typeface="Trebuchet MS"/>
                          <a:cs typeface="Trebuchet MS"/>
                        </a:rPr>
                        <a:t>≠</a:t>
                      </a:r>
                      <a:endParaRPr sz="900">
                        <a:latin typeface="Trebuchet MS"/>
                        <a:cs typeface="Trebuchet MS"/>
                      </a:endParaRPr>
                    </a:p>
                  </a:txBody>
                  <a:tcPr marL="0" marR="0" marT="220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Trebuchet MS"/>
                          <a:cs typeface="Trebuchet MS"/>
                        </a:rPr>
                        <a:t>B</a:t>
                      </a:r>
                      <a:endParaRPr sz="11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10" dirty="0">
                          <a:latin typeface="Trebuchet MS"/>
                          <a:cs typeface="Trebuchet MS"/>
                        </a:rPr>
                        <a:t>BNE</a:t>
                      </a:r>
                      <a:r>
                        <a:rPr sz="1100" spc="300" dirty="0">
                          <a:latin typeface="Trebuchet MS"/>
                          <a:cs typeface="Trebuchet MS"/>
                        </a:rPr>
                        <a:t> </a:t>
                      </a:r>
                      <a:r>
                        <a:rPr sz="1100" spc="-30" dirty="0">
                          <a:latin typeface="Trebuchet MS"/>
                          <a:cs typeface="Trebuchet MS"/>
                        </a:rPr>
                        <a:t>rs1,rs2,imm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2"/>
                  </a:ext>
                </a:extLst>
              </a:tr>
              <a:tr h="172981">
                <a:tc>
                  <a:txBody>
                    <a:bodyPr/>
                    <a:lstStyle/>
                    <a:p>
                      <a:pPr marR="3175" algn="r">
                        <a:lnSpc>
                          <a:spcPts val="770"/>
                        </a:lnSpc>
                        <a:spcBef>
                          <a:spcPts val="150"/>
                        </a:spcBef>
                      </a:pPr>
                      <a:r>
                        <a:rPr sz="900" spc="-5" dirty="0">
                          <a:latin typeface="Trebuchet MS"/>
                          <a:cs typeface="Trebuchet MS"/>
                        </a:rPr>
                        <a:t>Ad</a:t>
                      </a:r>
                      <a:r>
                        <a:rPr sz="900" dirty="0">
                          <a:latin typeface="Trebuchet MS"/>
                          <a:cs typeface="Trebuchet MS"/>
                        </a:rPr>
                        <a:t>d</a:t>
                      </a:r>
                      <a:r>
                        <a:rPr sz="900" spc="-35" dirty="0">
                          <a:latin typeface="Trebuchet MS"/>
                          <a:cs typeface="Trebuchet MS"/>
                        </a:rPr>
                        <a:t> </a:t>
                      </a:r>
                      <a:r>
                        <a:rPr sz="900" spc="-5" dirty="0">
                          <a:latin typeface="Trebuchet MS"/>
                          <a:cs typeface="Trebuchet MS"/>
                        </a:rPr>
                        <a:t>U</a:t>
                      </a:r>
                      <a:r>
                        <a:rPr sz="900" dirty="0">
                          <a:latin typeface="Trebuchet MS"/>
                          <a:cs typeface="Trebuchet MS"/>
                        </a:rPr>
                        <a:t>pper</a:t>
                      </a:r>
                      <a:r>
                        <a:rPr sz="900" spc="-25" dirty="0">
                          <a:latin typeface="Trebuchet MS"/>
                          <a:cs typeface="Trebuchet MS"/>
                        </a:rPr>
                        <a:t> </a:t>
                      </a:r>
                      <a:r>
                        <a:rPr sz="900" spc="-5" dirty="0">
                          <a:latin typeface="Trebuchet MS"/>
                          <a:cs typeface="Trebuchet MS"/>
                        </a:rPr>
                        <a:t>Im</a:t>
                      </a:r>
                      <a:r>
                        <a:rPr sz="900" dirty="0">
                          <a:latin typeface="Trebuchet MS"/>
                          <a:cs typeface="Trebuchet MS"/>
                        </a:rPr>
                        <a:t>m</a:t>
                      </a:r>
                      <a:r>
                        <a:rPr sz="900" spc="-10" dirty="0">
                          <a:latin typeface="Trebuchet MS"/>
                          <a:cs typeface="Trebuchet MS"/>
                        </a:rPr>
                        <a:t> </a:t>
                      </a:r>
                      <a:r>
                        <a:rPr sz="900" spc="5" dirty="0">
                          <a:latin typeface="Trebuchet MS"/>
                          <a:cs typeface="Trebuchet MS"/>
                        </a:rPr>
                        <a:t>t</a:t>
                      </a:r>
                      <a:r>
                        <a:rPr sz="900" dirty="0">
                          <a:latin typeface="Trebuchet MS"/>
                          <a:cs typeface="Trebuchet MS"/>
                        </a:rPr>
                        <a:t>o</a:t>
                      </a:r>
                      <a:r>
                        <a:rPr sz="900" spc="-40" dirty="0">
                          <a:latin typeface="Trebuchet MS"/>
                          <a:cs typeface="Trebuchet MS"/>
                        </a:rPr>
                        <a:t> </a:t>
                      </a:r>
                      <a:r>
                        <a:rPr sz="900" spc="-5" dirty="0">
                          <a:latin typeface="Trebuchet MS"/>
                          <a:cs typeface="Trebuchet MS"/>
                        </a:rPr>
                        <a:t>P</a:t>
                      </a:r>
                      <a:r>
                        <a:rPr sz="900" dirty="0">
                          <a:latin typeface="Trebuchet MS"/>
                          <a:cs typeface="Trebuchet MS"/>
                        </a:rPr>
                        <a:t>C</a:t>
                      </a:r>
                      <a:endParaRPr sz="900">
                        <a:latin typeface="Trebuchet MS"/>
                        <a:cs typeface="Trebuchet MS"/>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30"/>
                        </a:spcBef>
                      </a:pPr>
                      <a:r>
                        <a:rPr sz="1100" dirty="0">
                          <a:latin typeface="Trebuchet MS"/>
                          <a:cs typeface="Trebuchet MS"/>
                        </a:rPr>
                        <a:t>U</a:t>
                      </a:r>
                      <a:endParaRPr sz="1100">
                        <a:latin typeface="Trebuchet MS"/>
                        <a:cs typeface="Trebuchet M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5"/>
                        </a:spcBef>
                      </a:pPr>
                      <a:r>
                        <a:rPr sz="1100" dirty="0">
                          <a:latin typeface="Trebuchet MS"/>
                          <a:cs typeface="Trebuchet MS"/>
                        </a:rPr>
                        <a:t>A</a:t>
                      </a:r>
                      <a:r>
                        <a:rPr sz="1100" spc="-5" dirty="0">
                          <a:latin typeface="Trebuchet MS"/>
                          <a:cs typeface="Trebuchet MS"/>
                        </a:rPr>
                        <a:t>U</a:t>
                      </a:r>
                      <a:r>
                        <a:rPr sz="1100" spc="-10" dirty="0">
                          <a:latin typeface="Trebuchet MS"/>
                          <a:cs typeface="Trebuchet MS"/>
                        </a:rPr>
                        <a:t>I</a:t>
                      </a:r>
                      <a:r>
                        <a:rPr sz="1100" dirty="0">
                          <a:latin typeface="Trebuchet MS"/>
                          <a:cs typeface="Trebuchet MS"/>
                        </a:rPr>
                        <a:t>PC</a:t>
                      </a:r>
                      <a:r>
                        <a:rPr sz="1100" spc="-45" dirty="0">
                          <a:latin typeface="Trebuchet MS"/>
                          <a:cs typeface="Trebuchet MS"/>
                        </a:rPr>
                        <a:t> </a:t>
                      </a:r>
                      <a:r>
                        <a:rPr sz="1100" spc="-10" dirty="0">
                          <a:latin typeface="Trebuchet MS"/>
                          <a:cs typeface="Trebuchet MS"/>
                        </a:rPr>
                        <a:t>r</a:t>
                      </a:r>
                      <a:r>
                        <a:rPr sz="1100" spc="-5" dirty="0">
                          <a:latin typeface="Trebuchet MS"/>
                          <a:cs typeface="Trebuchet MS"/>
                        </a:rPr>
                        <a:t>d</a:t>
                      </a:r>
                      <a:r>
                        <a:rPr sz="1100" dirty="0">
                          <a:latin typeface="Trebuchet MS"/>
                          <a:cs typeface="Trebuchet MS"/>
                        </a:rPr>
                        <a:t>,</a:t>
                      </a:r>
                      <a:r>
                        <a:rPr sz="1100" spc="-5" dirty="0">
                          <a:latin typeface="Trebuchet MS"/>
                          <a:cs typeface="Trebuchet MS"/>
                        </a:rPr>
                        <a:t>i</a:t>
                      </a:r>
                      <a:r>
                        <a:rPr sz="1100" dirty="0">
                          <a:latin typeface="Trebuchet MS"/>
                          <a:cs typeface="Trebuchet MS"/>
                        </a:rPr>
                        <a:t>mm</a:t>
                      </a:r>
                      <a:endParaRPr sz="11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50"/>
                        </a:spcBef>
                      </a:pPr>
                      <a:r>
                        <a:rPr sz="900" dirty="0">
                          <a:latin typeface="Trebuchet MS"/>
                          <a:cs typeface="Trebuchet MS"/>
                        </a:rPr>
                        <a:t>B</a:t>
                      </a:r>
                      <a:r>
                        <a:rPr sz="900" spc="-5" dirty="0">
                          <a:latin typeface="Trebuchet MS"/>
                          <a:cs typeface="Trebuchet MS"/>
                        </a:rPr>
                        <a:t>r</a:t>
                      </a:r>
                      <a:r>
                        <a:rPr sz="900" spc="-10" dirty="0">
                          <a:latin typeface="Trebuchet MS"/>
                          <a:cs typeface="Trebuchet MS"/>
                        </a:rPr>
                        <a:t>a</a:t>
                      </a:r>
                      <a:r>
                        <a:rPr sz="900" dirty="0">
                          <a:latin typeface="Trebuchet MS"/>
                          <a:cs typeface="Trebuchet MS"/>
                        </a:rPr>
                        <a:t>n</a:t>
                      </a:r>
                      <a:r>
                        <a:rPr sz="900" spc="5" dirty="0">
                          <a:latin typeface="Trebuchet MS"/>
                          <a:cs typeface="Trebuchet MS"/>
                        </a:rPr>
                        <a:t>c</a:t>
                      </a:r>
                      <a:r>
                        <a:rPr sz="900" dirty="0">
                          <a:latin typeface="Trebuchet MS"/>
                          <a:cs typeface="Trebuchet MS"/>
                        </a:rPr>
                        <a:t>h</a:t>
                      </a:r>
                      <a:r>
                        <a:rPr sz="900" spc="-30" dirty="0">
                          <a:latin typeface="Trebuchet MS"/>
                          <a:cs typeface="Trebuchet MS"/>
                        </a:rPr>
                        <a:t> </a:t>
                      </a:r>
                      <a:r>
                        <a:rPr sz="900" dirty="0">
                          <a:latin typeface="Trebuchet MS"/>
                          <a:cs typeface="Trebuchet MS"/>
                        </a:rPr>
                        <a:t>&lt;</a:t>
                      </a:r>
                      <a:endParaRPr sz="900">
                        <a:latin typeface="Trebuchet MS"/>
                        <a:cs typeface="Trebuchet MS"/>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30"/>
                        </a:spcBef>
                      </a:pPr>
                      <a:r>
                        <a:rPr sz="1100" dirty="0">
                          <a:latin typeface="Trebuchet MS"/>
                          <a:cs typeface="Trebuchet MS"/>
                        </a:rPr>
                        <a:t>B</a:t>
                      </a:r>
                      <a:endParaRPr sz="1100">
                        <a:latin typeface="Trebuchet MS"/>
                        <a:cs typeface="Trebuchet MS"/>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5"/>
                        </a:spcBef>
                      </a:pPr>
                      <a:r>
                        <a:rPr sz="1100" spc="-50" dirty="0">
                          <a:latin typeface="Trebuchet MS"/>
                          <a:cs typeface="Trebuchet MS"/>
                        </a:rPr>
                        <a:t>BLT</a:t>
                      </a:r>
                      <a:r>
                        <a:rPr sz="1100" spc="90" dirty="0">
                          <a:latin typeface="Trebuchet MS"/>
                          <a:cs typeface="Trebuchet MS"/>
                        </a:rPr>
                        <a:t> </a:t>
                      </a:r>
                      <a:r>
                        <a:rPr sz="1100" spc="-30" dirty="0">
                          <a:latin typeface="Trebuchet MS"/>
                          <a:cs typeface="Trebuchet MS"/>
                        </a:rPr>
                        <a:t>rs1,rs2,imm</a:t>
                      </a:r>
                      <a:endParaRPr sz="11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3"/>
                  </a:ext>
                </a:extLst>
              </a:tr>
              <a:tr h="164364">
                <a:tc>
                  <a:txBody>
                    <a:bodyPr/>
                    <a:lstStyle/>
                    <a:p>
                      <a:pPr marR="3175">
                        <a:lnSpc>
                          <a:spcPts val="869"/>
                        </a:lnSpc>
                        <a:tabLst>
                          <a:tab pos="657860" algn="l"/>
                        </a:tabLst>
                      </a:pPr>
                      <a:r>
                        <a:rPr sz="1100" spc="-20" dirty="0">
                          <a:latin typeface="Trebuchet MS"/>
                          <a:cs typeface="Trebuchet MS"/>
                        </a:rPr>
                        <a:t>Logical	</a:t>
                      </a:r>
                      <a:r>
                        <a:rPr sz="900" spc="5" dirty="0">
                          <a:latin typeface="Trebuchet MS"/>
                          <a:cs typeface="Trebuchet MS"/>
                        </a:rPr>
                        <a:t>XOR</a:t>
                      </a:r>
                      <a:endParaRPr sz="9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R</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15" dirty="0">
                          <a:latin typeface="Trebuchet MS"/>
                          <a:cs typeface="Trebuchet MS"/>
                        </a:rPr>
                        <a:t>XOR  </a:t>
                      </a:r>
                      <a:r>
                        <a:rPr sz="1100" spc="-35" dirty="0">
                          <a:latin typeface="Trebuchet MS"/>
                          <a:cs typeface="Trebuchet MS"/>
                        </a:rPr>
                        <a:t>rd,rs1,rs2</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dirty="0">
                          <a:latin typeface="Trebuchet MS"/>
                          <a:cs typeface="Trebuchet MS"/>
                        </a:rPr>
                        <a:t>B</a:t>
                      </a:r>
                      <a:r>
                        <a:rPr sz="900" spc="-5" dirty="0">
                          <a:latin typeface="Trebuchet MS"/>
                          <a:cs typeface="Trebuchet MS"/>
                        </a:rPr>
                        <a:t>r</a:t>
                      </a:r>
                      <a:r>
                        <a:rPr sz="900" spc="-10" dirty="0">
                          <a:latin typeface="Trebuchet MS"/>
                          <a:cs typeface="Trebuchet MS"/>
                        </a:rPr>
                        <a:t>a</a:t>
                      </a:r>
                      <a:r>
                        <a:rPr sz="900" dirty="0">
                          <a:latin typeface="Trebuchet MS"/>
                          <a:cs typeface="Trebuchet MS"/>
                        </a:rPr>
                        <a:t>n</a:t>
                      </a:r>
                      <a:r>
                        <a:rPr sz="900" spc="5" dirty="0">
                          <a:latin typeface="Trebuchet MS"/>
                          <a:cs typeface="Trebuchet MS"/>
                        </a:rPr>
                        <a:t>c</a:t>
                      </a:r>
                      <a:r>
                        <a:rPr sz="900" dirty="0">
                          <a:latin typeface="Trebuchet MS"/>
                          <a:cs typeface="Trebuchet MS"/>
                        </a:rPr>
                        <a:t>h</a:t>
                      </a:r>
                      <a:r>
                        <a:rPr sz="900" spc="-30" dirty="0">
                          <a:latin typeface="Trebuchet MS"/>
                          <a:cs typeface="Trebuchet MS"/>
                        </a:rPr>
                        <a:t> </a:t>
                      </a:r>
                      <a:r>
                        <a:rPr sz="900" dirty="0">
                          <a:latin typeface="Trebuchet MS"/>
                          <a:cs typeface="Trebuchet MS"/>
                        </a:rPr>
                        <a:t>≥</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B</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25" dirty="0">
                          <a:latin typeface="Trebuchet MS"/>
                          <a:cs typeface="Trebuchet MS"/>
                        </a:rPr>
                        <a:t>BGE</a:t>
                      </a:r>
                      <a:r>
                        <a:rPr sz="1100" spc="300" dirty="0">
                          <a:latin typeface="Trebuchet MS"/>
                          <a:cs typeface="Trebuchet MS"/>
                        </a:rPr>
                        <a:t> </a:t>
                      </a:r>
                      <a:r>
                        <a:rPr sz="1100" spc="-30" dirty="0">
                          <a:latin typeface="Trebuchet MS"/>
                          <a:cs typeface="Trebuchet MS"/>
                        </a:rPr>
                        <a:t>rs1,rs2,imm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4"/>
                  </a:ext>
                </a:extLst>
              </a:tr>
              <a:tr h="164364">
                <a:tc>
                  <a:txBody>
                    <a:bodyPr/>
                    <a:lstStyle/>
                    <a:p>
                      <a:pPr marR="3810" algn="r">
                        <a:lnSpc>
                          <a:spcPts val="770"/>
                        </a:lnSpc>
                        <a:spcBef>
                          <a:spcPts val="100"/>
                        </a:spcBef>
                      </a:pPr>
                      <a:r>
                        <a:rPr sz="900" spc="-10" dirty="0">
                          <a:latin typeface="Trebuchet MS"/>
                          <a:cs typeface="Trebuchet MS"/>
                        </a:rPr>
                        <a:t>X</a:t>
                      </a:r>
                      <a:r>
                        <a:rPr sz="900" spc="-5" dirty="0">
                          <a:latin typeface="Trebuchet MS"/>
                          <a:cs typeface="Trebuchet MS"/>
                        </a:rPr>
                        <a:t>O</a:t>
                      </a:r>
                      <a:r>
                        <a:rPr sz="900" dirty="0">
                          <a:latin typeface="Trebuchet MS"/>
                          <a:cs typeface="Trebuchet MS"/>
                        </a:rPr>
                        <a:t>R</a:t>
                      </a:r>
                      <a:r>
                        <a:rPr sz="900" spc="-20" dirty="0">
                          <a:latin typeface="Trebuchet MS"/>
                          <a:cs typeface="Trebuchet MS"/>
                        </a:rPr>
                        <a:t> </a:t>
                      </a:r>
                      <a:r>
                        <a:rPr sz="900" spc="-5" dirty="0">
                          <a:latin typeface="Trebuchet MS"/>
                          <a:cs typeface="Trebuchet MS"/>
                        </a:rPr>
                        <a:t>Imm</a:t>
                      </a:r>
                      <a:r>
                        <a:rPr sz="900" dirty="0">
                          <a:latin typeface="Trebuchet MS"/>
                          <a:cs typeface="Trebuchet MS"/>
                        </a:rPr>
                        <a:t>e</a:t>
                      </a:r>
                      <a:r>
                        <a:rPr sz="900" spc="-5" dirty="0">
                          <a:latin typeface="Trebuchet MS"/>
                          <a:cs typeface="Trebuchet MS"/>
                        </a:rPr>
                        <a:t>d</a:t>
                      </a:r>
                      <a:r>
                        <a:rPr sz="900" dirty="0">
                          <a:latin typeface="Trebuchet MS"/>
                          <a:cs typeface="Trebuchet MS"/>
                        </a:rPr>
                        <a:t>i</a:t>
                      </a:r>
                      <a:r>
                        <a:rPr sz="900" spc="-10" dirty="0">
                          <a:latin typeface="Trebuchet MS"/>
                          <a:cs typeface="Trebuchet MS"/>
                        </a:rPr>
                        <a:t>a</a:t>
                      </a:r>
                      <a:r>
                        <a:rPr sz="900" spc="5" dirty="0">
                          <a:latin typeface="Trebuchet MS"/>
                          <a:cs typeface="Trebuchet MS"/>
                        </a:rPr>
                        <a:t>t</a:t>
                      </a:r>
                      <a:r>
                        <a:rPr sz="900" dirty="0">
                          <a:latin typeface="Trebuchet MS"/>
                          <a:cs typeface="Trebuchet MS"/>
                        </a:rPr>
                        <a:t>e</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I</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dirty="0">
                          <a:latin typeface="Trebuchet MS"/>
                          <a:cs typeface="Trebuchet MS"/>
                        </a:rPr>
                        <a:t>XORI</a:t>
                      </a:r>
                      <a:r>
                        <a:rPr sz="1100" spc="95"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dirty="0">
                          <a:latin typeface="Trebuchet MS"/>
                          <a:cs typeface="Trebuchet MS"/>
                        </a:rPr>
                        <a:t>B</a:t>
                      </a:r>
                      <a:r>
                        <a:rPr sz="900" spc="-5" dirty="0">
                          <a:latin typeface="Trebuchet MS"/>
                          <a:cs typeface="Trebuchet MS"/>
                        </a:rPr>
                        <a:t>r</a:t>
                      </a:r>
                      <a:r>
                        <a:rPr sz="900" spc="-10" dirty="0">
                          <a:latin typeface="Trebuchet MS"/>
                          <a:cs typeface="Trebuchet MS"/>
                        </a:rPr>
                        <a:t>a</a:t>
                      </a:r>
                      <a:r>
                        <a:rPr sz="900" dirty="0">
                          <a:latin typeface="Trebuchet MS"/>
                          <a:cs typeface="Trebuchet MS"/>
                        </a:rPr>
                        <a:t>n</a:t>
                      </a:r>
                      <a:r>
                        <a:rPr sz="900" spc="5" dirty="0">
                          <a:latin typeface="Trebuchet MS"/>
                          <a:cs typeface="Trebuchet MS"/>
                        </a:rPr>
                        <a:t>c</a:t>
                      </a:r>
                      <a:r>
                        <a:rPr sz="900" dirty="0">
                          <a:latin typeface="Trebuchet MS"/>
                          <a:cs typeface="Trebuchet MS"/>
                        </a:rPr>
                        <a:t>h</a:t>
                      </a:r>
                      <a:r>
                        <a:rPr sz="900" spc="-30" dirty="0">
                          <a:latin typeface="Trebuchet MS"/>
                          <a:cs typeface="Trebuchet MS"/>
                        </a:rPr>
                        <a:t> </a:t>
                      </a:r>
                      <a:r>
                        <a:rPr sz="900" dirty="0">
                          <a:latin typeface="Trebuchet MS"/>
                          <a:cs typeface="Trebuchet MS"/>
                        </a:rPr>
                        <a:t>&lt;</a:t>
                      </a:r>
                      <a:r>
                        <a:rPr sz="900" spc="-35" dirty="0">
                          <a:latin typeface="Trebuchet MS"/>
                          <a:cs typeface="Trebuchet MS"/>
                        </a:rPr>
                        <a:t> </a:t>
                      </a:r>
                      <a:r>
                        <a:rPr sz="900" spc="-5" dirty="0">
                          <a:latin typeface="Trebuchet MS"/>
                          <a:cs typeface="Trebuchet MS"/>
                        </a:rPr>
                        <a:t>U</a:t>
                      </a:r>
                      <a:r>
                        <a:rPr sz="900" dirty="0">
                          <a:latin typeface="Trebuchet MS"/>
                          <a:cs typeface="Trebuchet MS"/>
                        </a:rPr>
                        <a:t>n</a:t>
                      </a:r>
                      <a:r>
                        <a:rPr sz="900" spc="-5" dirty="0">
                          <a:latin typeface="Trebuchet MS"/>
                          <a:cs typeface="Trebuchet MS"/>
                        </a:rPr>
                        <a:t>s</a:t>
                      </a:r>
                      <a:r>
                        <a:rPr sz="900" dirty="0">
                          <a:latin typeface="Trebuchet MS"/>
                          <a:cs typeface="Trebuchet MS"/>
                        </a:rPr>
                        <a:t>igned</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B</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40" dirty="0">
                          <a:latin typeface="Trebuchet MS"/>
                          <a:cs typeface="Trebuchet MS"/>
                        </a:rPr>
                        <a:t>BLTU</a:t>
                      </a:r>
                      <a:r>
                        <a:rPr sz="1100" spc="85" dirty="0">
                          <a:latin typeface="Trebuchet MS"/>
                          <a:cs typeface="Trebuchet MS"/>
                        </a:rPr>
                        <a:t> </a:t>
                      </a:r>
                      <a:r>
                        <a:rPr sz="1100" spc="-30" dirty="0">
                          <a:latin typeface="Trebuchet MS"/>
                          <a:cs typeface="Trebuchet MS"/>
                        </a:rPr>
                        <a:t>rs1,rs2,imm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5"/>
                  </a:ext>
                </a:extLst>
              </a:tr>
              <a:tr h="164364">
                <a:tc>
                  <a:txBody>
                    <a:bodyPr/>
                    <a:lstStyle/>
                    <a:p>
                      <a:pPr marR="26670" algn="r">
                        <a:lnSpc>
                          <a:spcPts val="770"/>
                        </a:lnSpc>
                        <a:spcBef>
                          <a:spcPts val="100"/>
                        </a:spcBef>
                      </a:pPr>
                      <a:r>
                        <a:rPr sz="900" spc="-10" dirty="0">
                          <a:latin typeface="Trebuchet MS"/>
                          <a:cs typeface="Trebuchet MS"/>
                        </a:rPr>
                        <a:t>OR</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R</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dirty="0">
                          <a:latin typeface="Trebuchet MS"/>
                          <a:cs typeface="Trebuchet MS"/>
                        </a:rPr>
                        <a:t>OR</a:t>
                      </a:r>
                      <a:r>
                        <a:rPr sz="1100" spc="475" dirty="0">
                          <a:latin typeface="Trebuchet MS"/>
                          <a:cs typeface="Trebuchet MS"/>
                        </a:rPr>
                        <a:t> </a:t>
                      </a:r>
                      <a:r>
                        <a:rPr sz="1100" spc="-35" dirty="0">
                          <a:latin typeface="Trebuchet MS"/>
                          <a:cs typeface="Trebuchet MS"/>
                        </a:rPr>
                        <a:t>rd,rs1,rs2</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70"/>
                        </a:lnSpc>
                        <a:spcBef>
                          <a:spcPts val="100"/>
                        </a:spcBef>
                      </a:pPr>
                      <a:r>
                        <a:rPr sz="900" dirty="0">
                          <a:latin typeface="Trebuchet MS"/>
                          <a:cs typeface="Trebuchet MS"/>
                        </a:rPr>
                        <a:t>B</a:t>
                      </a:r>
                      <a:r>
                        <a:rPr sz="900" spc="-5" dirty="0">
                          <a:latin typeface="Trebuchet MS"/>
                          <a:cs typeface="Trebuchet MS"/>
                        </a:rPr>
                        <a:t>r</a:t>
                      </a:r>
                      <a:r>
                        <a:rPr sz="900" spc="-10" dirty="0">
                          <a:latin typeface="Trebuchet MS"/>
                          <a:cs typeface="Trebuchet MS"/>
                        </a:rPr>
                        <a:t>a</a:t>
                      </a:r>
                      <a:r>
                        <a:rPr sz="900" dirty="0">
                          <a:latin typeface="Trebuchet MS"/>
                          <a:cs typeface="Trebuchet MS"/>
                        </a:rPr>
                        <a:t>n</a:t>
                      </a:r>
                      <a:r>
                        <a:rPr sz="900" spc="5" dirty="0">
                          <a:latin typeface="Trebuchet MS"/>
                          <a:cs typeface="Trebuchet MS"/>
                        </a:rPr>
                        <a:t>c</a:t>
                      </a:r>
                      <a:r>
                        <a:rPr sz="900" dirty="0">
                          <a:latin typeface="Trebuchet MS"/>
                          <a:cs typeface="Trebuchet MS"/>
                        </a:rPr>
                        <a:t>h</a:t>
                      </a:r>
                      <a:r>
                        <a:rPr sz="900" spc="-30" dirty="0">
                          <a:latin typeface="Trebuchet MS"/>
                          <a:cs typeface="Trebuchet MS"/>
                        </a:rPr>
                        <a:t> </a:t>
                      </a:r>
                      <a:r>
                        <a:rPr sz="900" dirty="0">
                          <a:latin typeface="Trebuchet MS"/>
                          <a:cs typeface="Trebuchet MS"/>
                        </a:rPr>
                        <a:t>≥</a:t>
                      </a:r>
                      <a:r>
                        <a:rPr sz="900" spc="-35" dirty="0">
                          <a:latin typeface="Trebuchet MS"/>
                          <a:cs typeface="Trebuchet MS"/>
                        </a:rPr>
                        <a:t> </a:t>
                      </a:r>
                      <a:r>
                        <a:rPr sz="900" spc="-5" dirty="0">
                          <a:latin typeface="Trebuchet MS"/>
                          <a:cs typeface="Trebuchet MS"/>
                        </a:rPr>
                        <a:t>U</a:t>
                      </a:r>
                      <a:r>
                        <a:rPr sz="900" dirty="0">
                          <a:latin typeface="Trebuchet MS"/>
                          <a:cs typeface="Trebuchet MS"/>
                        </a:rPr>
                        <a:t>n</a:t>
                      </a:r>
                      <a:r>
                        <a:rPr sz="900" spc="-5" dirty="0">
                          <a:latin typeface="Trebuchet MS"/>
                          <a:cs typeface="Trebuchet MS"/>
                        </a:rPr>
                        <a:t>s</a:t>
                      </a:r>
                      <a:r>
                        <a:rPr sz="900" dirty="0">
                          <a:latin typeface="Trebuchet MS"/>
                          <a:cs typeface="Trebuchet MS"/>
                        </a:rPr>
                        <a:t>igned</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B</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15" dirty="0">
                          <a:latin typeface="Trebuchet MS"/>
                          <a:cs typeface="Trebuchet MS"/>
                        </a:rPr>
                        <a:t>BGEU</a:t>
                      </a:r>
                      <a:r>
                        <a:rPr sz="1100" spc="100" dirty="0">
                          <a:latin typeface="Trebuchet MS"/>
                          <a:cs typeface="Trebuchet MS"/>
                        </a:rPr>
                        <a:t> </a:t>
                      </a:r>
                      <a:r>
                        <a:rPr sz="1100" spc="-30" dirty="0">
                          <a:latin typeface="Trebuchet MS"/>
                          <a:cs typeface="Trebuchet MS"/>
                        </a:rPr>
                        <a:t>rs1,rs2,imm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6"/>
                  </a:ext>
                </a:extLst>
              </a:tr>
              <a:tr h="164364">
                <a:tc>
                  <a:txBody>
                    <a:bodyPr/>
                    <a:lstStyle/>
                    <a:p>
                      <a:pPr marR="3810" algn="r">
                        <a:lnSpc>
                          <a:spcPts val="770"/>
                        </a:lnSpc>
                        <a:spcBef>
                          <a:spcPts val="100"/>
                        </a:spcBef>
                      </a:pPr>
                      <a:r>
                        <a:rPr sz="900" spc="-5" dirty="0">
                          <a:latin typeface="Trebuchet MS"/>
                          <a:cs typeface="Trebuchet MS"/>
                        </a:rPr>
                        <a:t>O</a:t>
                      </a:r>
                      <a:r>
                        <a:rPr sz="900" dirty="0">
                          <a:latin typeface="Trebuchet MS"/>
                          <a:cs typeface="Trebuchet MS"/>
                        </a:rPr>
                        <a:t>R</a:t>
                      </a:r>
                      <a:r>
                        <a:rPr sz="900" spc="-20" dirty="0">
                          <a:latin typeface="Trebuchet MS"/>
                          <a:cs typeface="Trebuchet MS"/>
                        </a:rPr>
                        <a:t> </a:t>
                      </a:r>
                      <a:r>
                        <a:rPr sz="900" spc="-5" dirty="0">
                          <a:latin typeface="Trebuchet MS"/>
                          <a:cs typeface="Trebuchet MS"/>
                        </a:rPr>
                        <a:t>Imm</a:t>
                      </a:r>
                      <a:r>
                        <a:rPr sz="900" dirty="0">
                          <a:latin typeface="Trebuchet MS"/>
                          <a:cs typeface="Trebuchet MS"/>
                        </a:rPr>
                        <a:t>e</a:t>
                      </a:r>
                      <a:r>
                        <a:rPr sz="900" spc="-5" dirty="0">
                          <a:latin typeface="Trebuchet MS"/>
                          <a:cs typeface="Trebuchet MS"/>
                        </a:rPr>
                        <a:t>d</a:t>
                      </a:r>
                      <a:r>
                        <a:rPr sz="900" dirty="0">
                          <a:latin typeface="Trebuchet MS"/>
                          <a:cs typeface="Trebuchet MS"/>
                        </a:rPr>
                        <a:t>i</a:t>
                      </a:r>
                      <a:r>
                        <a:rPr sz="900" spc="-10" dirty="0">
                          <a:latin typeface="Trebuchet MS"/>
                          <a:cs typeface="Trebuchet MS"/>
                        </a:rPr>
                        <a:t>a</a:t>
                      </a:r>
                      <a:r>
                        <a:rPr sz="900" spc="5" dirty="0">
                          <a:latin typeface="Trebuchet MS"/>
                          <a:cs typeface="Trebuchet MS"/>
                        </a:rPr>
                        <a:t>t</a:t>
                      </a:r>
                      <a:r>
                        <a:rPr sz="900" dirty="0">
                          <a:latin typeface="Trebuchet MS"/>
                          <a:cs typeface="Trebuchet MS"/>
                        </a:rPr>
                        <a:t>e</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I</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10" dirty="0">
                          <a:latin typeface="Trebuchet MS"/>
                          <a:cs typeface="Trebuchet MS"/>
                        </a:rPr>
                        <a:t>ORI</a:t>
                      </a:r>
                      <a:r>
                        <a:rPr sz="1100" spc="280"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ts val="869"/>
                        </a:lnSpc>
                        <a:tabLst>
                          <a:tab pos="708025" algn="l"/>
                        </a:tabLst>
                      </a:pPr>
                      <a:r>
                        <a:rPr sz="1100" spc="-20" dirty="0">
                          <a:latin typeface="Trebuchet MS"/>
                          <a:cs typeface="Trebuchet MS"/>
                        </a:rPr>
                        <a:t>Jump</a:t>
                      </a:r>
                      <a:r>
                        <a:rPr sz="1100" spc="-45" dirty="0">
                          <a:latin typeface="Trebuchet MS"/>
                          <a:cs typeface="Trebuchet MS"/>
                        </a:rPr>
                        <a:t> </a:t>
                      </a:r>
                      <a:r>
                        <a:rPr sz="1100" spc="-30" dirty="0">
                          <a:latin typeface="Trebuchet MS"/>
                          <a:cs typeface="Trebuchet MS"/>
                        </a:rPr>
                        <a:t>&amp;</a:t>
                      </a:r>
                      <a:r>
                        <a:rPr sz="1100" spc="-45" dirty="0">
                          <a:latin typeface="Trebuchet MS"/>
                          <a:cs typeface="Trebuchet MS"/>
                        </a:rPr>
                        <a:t> </a:t>
                      </a:r>
                      <a:r>
                        <a:rPr sz="1100" spc="-25" dirty="0">
                          <a:latin typeface="Trebuchet MS"/>
                          <a:cs typeface="Trebuchet MS"/>
                        </a:rPr>
                        <a:t>Link	</a:t>
                      </a:r>
                      <a:r>
                        <a:rPr sz="900" spc="-55" dirty="0">
                          <a:latin typeface="Trebuchet MS"/>
                          <a:cs typeface="Trebuchet MS"/>
                        </a:rPr>
                        <a:t>J&amp;L</a:t>
                      </a:r>
                      <a:endParaRPr sz="9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J</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40" dirty="0">
                          <a:latin typeface="Trebuchet MS"/>
                          <a:cs typeface="Trebuchet MS"/>
                        </a:rPr>
                        <a:t>JAL</a:t>
                      </a:r>
                      <a:r>
                        <a:rPr sz="1100" spc="290" dirty="0">
                          <a:latin typeface="Trebuchet MS"/>
                          <a:cs typeface="Trebuchet MS"/>
                        </a:rPr>
                        <a:t> </a:t>
                      </a:r>
                      <a:r>
                        <a:rPr sz="1100" spc="-25" dirty="0">
                          <a:latin typeface="Trebuchet MS"/>
                          <a:cs typeface="Trebuchet MS"/>
                        </a:rPr>
                        <a:t>rd,imm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7"/>
                  </a:ext>
                </a:extLst>
              </a:tr>
              <a:tr h="164364">
                <a:tc>
                  <a:txBody>
                    <a:bodyPr/>
                    <a:lstStyle/>
                    <a:p>
                      <a:pPr marR="3175" algn="r">
                        <a:lnSpc>
                          <a:spcPts val="770"/>
                        </a:lnSpc>
                        <a:spcBef>
                          <a:spcPts val="100"/>
                        </a:spcBef>
                      </a:pPr>
                      <a:r>
                        <a:rPr sz="900" spc="5" dirty="0">
                          <a:latin typeface="Trebuchet MS"/>
                          <a:cs typeface="Trebuchet MS"/>
                        </a:rPr>
                        <a:t>AND</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R</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20" dirty="0">
                          <a:latin typeface="Trebuchet MS"/>
                          <a:cs typeface="Trebuchet MS"/>
                        </a:rPr>
                        <a:t>AND </a:t>
                      </a:r>
                      <a:r>
                        <a:rPr sz="1100" spc="35" dirty="0">
                          <a:latin typeface="Trebuchet MS"/>
                          <a:cs typeface="Trebuchet MS"/>
                        </a:rPr>
                        <a:t> </a:t>
                      </a:r>
                      <a:r>
                        <a:rPr sz="1100" spc="-35" dirty="0">
                          <a:latin typeface="Trebuchet MS"/>
                          <a:cs typeface="Trebuchet MS"/>
                        </a:rPr>
                        <a:t>rd,rs1,rs2</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r">
                        <a:lnSpc>
                          <a:spcPts val="790"/>
                        </a:lnSpc>
                        <a:spcBef>
                          <a:spcPts val="75"/>
                        </a:spcBef>
                      </a:pPr>
                      <a:r>
                        <a:rPr sz="900" spc="-10" dirty="0">
                          <a:latin typeface="Trebuchet MS"/>
                          <a:cs typeface="Trebuchet MS"/>
                        </a:rPr>
                        <a:t>Ju</a:t>
                      </a:r>
                      <a:r>
                        <a:rPr sz="900" spc="-5" dirty="0">
                          <a:latin typeface="Trebuchet MS"/>
                          <a:cs typeface="Trebuchet MS"/>
                        </a:rPr>
                        <a:t>m</a:t>
                      </a:r>
                      <a:r>
                        <a:rPr sz="900" dirty="0">
                          <a:latin typeface="Trebuchet MS"/>
                          <a:cs typeface="Trebuchet MS"/>
                        </a:rPr>
                        <a:t>p</a:t>
                      </a:r>
                      <a:r>
                        <a:rPr sz="900" spc="-10" dirty="0">
                          <a:latin typeface="Trebuchet MS"/>
                          <a:cs typeface="Trebuchet MS"/>
                        </a:rPr>
                        <a:t> </a:t>
                      </a:r>
                      <a:r>
                        <a:rPr sz="900" dirty="0">
                          <a:latin typeface="Trebuchet MS"/>
                          <a:cs typeface="Trebuchet MS"/>
                        </a:rPr>
                        <a:t>&amp;</a:t>
                      </a:r>
                      <a:r>
                        <a:rPr sz="900" spc="-45" dirty="0">
                          <a:latin typeface="Trebuchet MS"/>
                          <a:cs typeface="Trebuchet MS"/>
                        </a:rPr>
                        <a:t> </a:t>
                      </a:r>
                      <a:r>
                        <a:rPr sz="900" spc="-5" dirty="0">
                          <a:latin typeface="Trebuchet MS"/>
                          <a:cs typeface="Trebuchet MS"/>
                        </a:rPr>
                        <a:t>L</a:t>
                      </a:r>
                      <a:r>
                        <a:rPr sz="900" dirty="0">
                          <a:latin typeface="Trebuchet MS"/>
                          <a:cs typeface="Trebuchet MS"/>
                        </a:rPr>
                        <a:t>ink</a:t>
                      </a:r>
                      <a:r>
                        <a:rPr sz="900" spc="-50" dirty="0">
                          <a:latin typeface="Trebuchet MS"/>
                          <a:cs typeface="Trebuchet MS"/>
                        </a:rPr>
                        <a:t> </a:t>
                      </a:r>
                      <a:r>
                        <a:rPr sz="900" spc="-5" dirty="0">
                          <a:latin typeface="Trebuchet MS"/>
                          <a:cs typeface="Trebuchet MS"/>
                        </a:rPr>
                        <a:t>R</a:t>
                      </a:r>
                      <a:r>
                        <a:rPr sz="900" dirty="0">
                          <a:latin typeface="Trebuchet MS"/>
                          <a:cs typeface="Trebuchet MS"/>
                        </a:rPr>
                        <a:t>egi</a:t>
                      </a:r>
                      <a:r>
                        <a:rPr sz="900" spc="-5" dirty="0">
                          <a:latin typeface="Trebuchet MS"/>
                          <a:cs typeface="Trebuchet MS"/>
                        </a:rPr>
                        <a:t>s</a:t>
                      </a:r>
                      <a:r>
                        <a:rPr sz="900" spc="5" dirty="0">
                          <a:latin typeface="Trebuchet MS"/>
                          <a:cs typeface="Trebuchet MS"/>
                        </a:rPr>
                        <a:t>t</a:t>
                      </a:r>
                      <a:r>
                        <a:rPr sz="900" dirty="0">
                          <a:latin typeface="Trebuchet MS"/>
                          <a:cs typeface="Trebuchet MS"/>
                        </a:rPr>
                        <a:t>er</a:t>
                      </a:r>
                      <a:endParaRPr sz="900">
                        <a:latin typeface="Trebuchet MS"/>
                        <a:cs typeface="Trebuchet MS"/>
                      </a:endParaRPr>
                    </a:p>
                  </a:txBody>
                  <a:tcPr marL="0" marR="0" marT="127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I</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35" dirty="0">
                          <a:latin typeface="Trebuchet MS"/>
                          <a:cs typeface="Trebuchet MS"/>
                        </a:rPr>
                        <a:t>JALR</a:t>
                      </a:r>
                      <a:r>
                        <a:rPr sz="1100" spc="90"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8"/>
                  </a:ext>
                </a:extLst>
              </a:tr>
              <a:tr h="164367">
                <a:tc>
                  <a:txBody>
                    <a:bodyPr/>
                    <a:lstStyle/>
                    <a:p>
                      <a:pPr marR="3810" algn="r">
                        <a:lnSpc>
                          <a:spcPts val="770"/>
                        </a:lnSpc>
                        <a:spcBef>
                          <a:spcPts val="100"/>
                        </a:spcBef>
                      </a:pPr>
                      <a:r>
                        <a:rPr sz="900" spc="-5" dirty="0">
                          <a:latin typeface="Trebuchet MS"/>
                          <a:cs typeface="Trebuchet MS"/>
                        </a:rPr>
                        <a:t>A</a:t>
                      </a:r>
                      <a:r>
                        <a:rPr sz="900" spc="-10" dirty="0">
                          <a:latin typeface="Trebuchet MS"/>
                          <a:cs typeface="Trebuchet MS"/>
                        </a:rPr>
                        <a:t>N</a:t>
                      </a:r>
                      <a:r>
                        <a:rPr sz="900" dirty="0">
                          <a:latin typeface="Trebuchet MS"/>
                          <a:cs typeface="Trebuchet MS"/>
                        </a:rPr>
                        <a:t>D</a:t>
                      </a:r>
                      <a:r>
                        <a:rPr sz="900" spc="-20" dirty="0">
                          <a:latin typeface="Trebuchet MS"/>
                          <a:cs typeface="Trebuchet MS"/>
                        </a:rPr>
                        <a:t> </a:t>
                      </a:r>
                      <a:r>
                        <a:rPr sz="900" spc="-5" dirty="0">
                          <a:latin typeface="Trebuchet MS"/>
                          <a:cs typeface="Trebuchet MS"/>
                        </a:rPr>
                        <a:t>Imm</a:t>
                      </a:r>
                      <a:r>
                        <a:rPr sz="900" dirty="0">
                          <a:latin typeface="Trebuchet MS"/>
                          <a:cs typeface="Trebuchet MS"/>
                        </a:rPr>
                        <a:t>e</a:t>
                      </a:r>
                      <a:r>
                        <a:rPr sz="900" spc="-5" dirty="0">
                          <a:latin typeface="Trebuchet MS"/>
                          <a:cs typeface="Trebuchet MS"/>
                        </a:rPr>
                        <a:t>d</a:t>
                      </a:r>
                      <a:r>
                        <a:rPr sz="900" dirty="0">
                          <a:latin typeface="Trebuchet MS"/>
                          <a:cs typeface="Trebuchet MS"/>
                        </a:rPr>
                        <a:t>i</a:t>
                      </a:r>
                      <a:r>
                        <a:rPr sz="900" spc="-10" dirty="0">
                          <a:latin typeface="Trebuchet MS"/>
                          <a:cs typeface="Trebuchet MS"/>
                        </a:rPr>
                        <a:t>a</a:t>
                      </a:r>
                      <a:r>
                        <a:rPr sz="900" spc="5" dirty="0">
                          <a:latin typeface="Trebuchet MS"/>
                          <a:cs typeface="Trebuchet MS"/>
                        </a:rPr>
                        <a:t>t</a:t>
                      </a:r>
                      <a:r>
                        <a:rPr sz="900" dirty="0">
                          <a:latin typeface="Trebuchet MS"/>
                          <a:cs typeface="Trebuchet MS"/>
                        </a:rPr>
                        <a:t>e</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I</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10" dirty="0">
                          <a:latin typeface="Trebuchet MS"/>
                          <a:cs typeface="Trebuchet MS"/>
                        </a:rPr>
                        <a:t>ANDI</a:t>
                      </a:r>
                      <a:r>
                        <a:rPr sz="1100" spc="90"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19"/>
                  </a:ext>
                </a:extLst>
              </a:tr>
              <a:tr h="286313">
                <a:tc>
                  <a:txBody>
                    <a:bodyPr/>
                    <a:lstStyle/>
                    <a:p>
                      <a:pPr marR="3175">
                        <a:lnSpc>
                          <a:spcPct val="100000"/>
                        </a:lnSpc>
                        <a:spcBef>
                          <a:spcPts val="15"/>
                        </a:spcBef>
                      </a:pPr>
                      <a:endParaRPr sz="900">
                        <a:latin typeface="Times New Roman"/>
                        <a:cs typeface="Times New Roman"/>
                      </a:endParaRPr>
                    </a:p>
                    <a:p>
                      <a:pPr marR="3175">
                        <a:lnSpc>
                          <a:spcPts val="770"/>
                        </a:lnSpc>
                        <a:tabLst>
                          <a:tab pos="615315" algn="l"/>
                        </a:tabLst>
                      </a:pPr>
                      <a:r>
                        <a:rPr sz="900" spc="-5" dirty="0">
                          <a:latin typeface="Trebuchet MS"/>
                          <a:cs typeface="Trebuchet MS"/>
                        </a:rPr>
                        <a:t>C</a:t>
                      </a:r>
                      <a:r>
                        <a:rPr sz="900" spc="5" dirty="0">
                          <a:latin typeface="Trebuchet MS"/>
                          <a:cs typeface="Trebuchet MS"/>
                        </a:rPr>
                        <a:t>o</a:t>
                      </a:r>
                      <a:r>
                        <a:rPr sz="900" spc="-5" dirty="0">
                          <a:latin typeface="Trebuchet MS"/>
                          <a:cs typeface="Trebuchet MS"/>
                        </a:rPr>
                        <a:t>m</a:t>
                      </a:r>
                      <a:r>
                        <a:rPr sz="900" dirty="0">
                          <a:latin typeface="Trebuchet MS"/>
                          <a:cs typeface="Trebuchet MS"/>
                        </a:rPr>
                        <a:t>p</a:t>
                      </a:r>
                      <a:r>
                        <a:rPr sz="900" spc="-10" dirty="0">
                          <a:latin typeface="Trebuchet MS"/>
                          <a:cs typeface="Trebuchet MS"/>
                        </a:rPr>
                        <a:t>a</a:t>
                      </a:r>
                      <a:r>
                        <a:rPr sz="900" spc="-5" dirty="0">
                          <a:latin typeface="Trebuchet MS"/>
                          <a:cs typeface="Trebuchet MS"/>
                        </a:rPr>
                        <a:t>r</a:t>
                      </a:r>
                      <a:r>
                        <a:rPr sz="900" dirty="0">
                          <a:latin typeface="Trebuchet MS"/>
                          <a:cs typeface="Trebuchet MS"/>
                        </a:rPr>
                        <a:t>e	Set</a:t>
                      </a:r>
                      <a:r>
                        <a:rPr sz="900" spc="-25" dirty="0">
                          <a:latin typeface="Trebuchet MS"/>
                          <a:cs typeface="Trebuchet MS"/>
                        </a:rPr>
                        <a:t> </a:t>
                      </a:r>
                      <a:r>
                        <a:rPr sz="900" dirty="0">
                          <a:latin typeface="Trebuchet MS"/>
                          <a:cs typeface="Trebuchet MS"/>
                        </a:rPr>
                        <a:t>&lt;</a:t>
                      </a:r>
                      <a:endParaRPr sz="900">
                        <a:latin typeface="Trebuchet MS"/>
                        <a:cs typeface="Trebuchet MS"/>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695"/>
                        </a:spcBef>
                      </a:pPr>
                      <a:r>
                        <a:rPr sz="1100" dirty="0">
                          <a:latin typeface="Trebuchet MS"/>
                          <a:cs typeface="Trebuchet MS"/>
                        </a:rPr>
                        <a:t>R</a:t>
                      </a:r>
                      <a:endParaRPr sz="1100">
                        <a:latin typeface="Trebuchet MS"/>
                        <a:cs typeface="Trebuchet MS"/>
                      </a:endParaRPr>
                    </a:p>
                  </a:txBody>
                  <a:tcPr marL="0" marR="0" marT="11768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675"/>
                        </a:spcBef>
                      </a:pPr>
                      <a:r>
                        <a:rPr sz="1100" spc="-35" dirty="0">
                          <a:latin typeface="Trebuchet MS"/>
                          <a:cs typeface="Trebuchet MS"/>
                        </a:rPr>
                        <a:t>SLT</a:t>
                      </a:r>
                      <a:r>
                        <a:rPr sz="1100" spc="280" dirty="0">
                          <a:latin typeface="Trebuchet MS"/>
                          <a:cs typeface="Trebuchet MS"/>
                        </a:rPr>
                        <a:t> </a:t>
                      </a:r>
                      <a:r>
                        <a:rPr sz="1100" spc="-35" dirty="0">
                          <a:latin typeface="Trebuchet MS"/>
                          <a:cs typeface="Trebuchet MS"/>
                        </a:rPr>
                        <a:t>rd,rs1,rs2</a:t>
                      </a:r>
                      <a:endParaRPr sz="1100">
                        <a:latin typeface="Trebuchet MS"/>
                        <a:cs typeface="Trebuchet MS"/>
                      </a:endParaRPr>
                    </a:p>
                  </a:txBody>
                  <a:tcPr marL="0" marR="0" marT="1143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spcBef>
                          <a:spcPts val="309"/>
                        </a:spcBef>
                      </a:pPr>
                      <a:r>
                        <a:rPr sz="1100" dirty="0">
                          <a:latin typeface="Trebuchet MS"/>
                          <a:cs typeface="Trebuchet MS"/>
                        </a:rPr>
                        <a:t>Synch  </a:t>
                      </a:r>
                      <a:r>
                        <a:rPr sz="1100" spc="15" dirty="0">
                          <a:latin typeface="Trebuchet MS"/>
                          <a:cs typeface="Trebuchet MS"/>
                        </a:rPr>
                        <a:t> </a:t>
                      </a:r>
                      <a:r>
                        <a:rPr sz="1400" baseline="3968" dirty="0">
                          <a:latin typeface="Trebuchet MS"/>
                          <a:cs typeface="Trebuchet MS"/>
                        </a:rPr>
                        <a:t>Synch</a:t>
                      </a:r>
                      <a:r>
                        <a:rPr sz="1400" spc="-60" baseline="3968" dirty="0">
                          <a:latin typeface="Trebuchet MS"/>
                          <a:cs typeface="Trebuchet MS"/>
                        </a:rPr>
                        <a:t> </a:t>
                      </a:r>
                      <a:r>
                        <a:rPr sz="1400" spc="-15" baseline="3968" dirty="0">
                          <a:latin typeface="Trebuchet MS"/>
                          <a:cs typeface="Trebuchet MS"/>
                        </a:rPr>
                        <a:t>thread</a:t>
                      </a:r>
                      <a:endParaRPr sz="1400" baseline="3968">
                        <a:latin typeface="Trebuchet MS"/>
                        <a:cs typeface="Trebuchet MS"/>
                      </a:endParaRPr>
                    </a:p>
                  </a:txBody>
                  <a:tcPr marL="0" marR="0" marT="52492"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ct val="100000"/>
                        </a:lnSpc>
                        <a:spcBef>
                          <a:spcPts val="309"/>
                        </a:spcBef>
                      </a:pPr>
                      <a:r>
                        <a:rPr sz="1100" dirty="0">
                          <a:latin typeface="Trebuchet MS"/>
                          <a:cs typeface="Trebuchet MS"/>
                        </a:rPr>
                        <a:t>I</a:t>
                      </a:r>
                      <a:endParaRPr sz="1100">
                        <a:latin typeface="Trebuchet MS"/>
                        <a:cs typeface="Trebuchet MS"/>
                      </a:endParaRPr>
                    </a:p>
                  </a:txBody>
                  <a:tcPr marL="0" marR="0" marT="52492"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spcBef>
                          <a:spcPts val="309"/>
                        </a:spcBef>
                      </a:pPr>
                      <a:r>
                        <a:rPr sz="1100" spc="-35" dirty="0">
                          <a:latin typeface="Trebuchet MS"/>
                          <a:cs typeface="Trebuchet MS"/>
                        </a:rPr>
                        <a:t>FENCE</a:t>
                      </a:r>
                      <a:endParaRPr sz="1100">
                        <a:latin typeface="Trebuchet MS"/>
                        <a:cs typeface="Trebuchet MS"/>
                      </a:endParaRPr>
                    </a:p>
                  </a:txBody>
                  <a:tcPr marL="0" marR="0" marT="52492"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20"/>
                  </a:ext>
                </a:extLst>
              </a:tr>
              <a:tr h="175937">
                <a:tc>
                  <a:txBody>
                    <a:bodyPr/>
                    <a:lstStyle/>
                    <a:p>
                      <a:pPr marR="3810" algn="r">
                        <a:lnSpc>
                          <a:spcPts val="770"/>
                        </a:lnSpc>
                        <a:spcBef>
                          <a:spcPts val="100"/>
                        </a:spcBef>
                      </a:pPr>
                      <a:r>
                        <a:rPr sz="900" dirty="0">
                          <a:latin typeface="Trebuchet MS"/>
                          <a:cs typeface="Trebuchet MS"/>
                        </a:rPr>
                        <a:t>Set</a:t>
                      </a:r>
                      <a:r>
                        <a:rPr sz="900" spc="-40" dirty="0">
                          <a:latin typeface="Trebuchet MS"/>
                          <a:cs typeface="Trebuchet MS"/>
                        </a:rPr>
                        <a:t> </a:t>
                      </a:r>
                      <a:r>
                        <a:rPr sz="900" dirty="0">
                          <a:latin typeface="Trebuchet MS"/>
                          <a:cs typeface="Trebuchet MS"/>
                        </a:rPr>
                        <a:t>&lt;</a:t>
                      </a:r>
                      <a:r>
                        <a:rPr sz="900" spc="-35" dirty="0">
                          <a:latin typeface="Trebuchet MS"/>
                          <a:cs typeface="Trebuchet MS"/>
                        </a:rPr>
                        <a:t> </a:t>
                      </a:r>
                      <a:r>
                        <a:rPr sz="900" spc="-5" dirty="0">
                          <a:latin typeface="Trebuchet MS"/>
                          <a:cs typeface="Trebuchet MS"/>
                        </a:rPr>
                        <a:t>Imm</a:t>
                      </a:r>
                      <a:r>
                        <a:rPr sz="900" dirty="0">
                          <a:latin typeface="Trebuchet MS"/>
                          <a:cs typeface="Trebuchet MS"/>
                        </a:rPr>
                        <a:t>e</a:t>
                      </a:r>
                      <a:r>
                        <a:rPr sz="900" spc="-5" dirty="0">
                          <a:latin typeface="Trebuchet MS"/>
                          <a:cs typeface="Trebuchet MS"/>
                        </a:rPr>
                        <a:t>d</a:t>
                      </a:r>
                      <a:r>
                        <a:rPr sz="900" dirty="0">
                          <a:latin typeface="Trebuchet MS"/>
                          <a:cs typeface="Trebuchet MS"/>
                        </a:rPr>
                        <a:t>i</a:t>
                      </a:r>
                      <a:r>
                        <a:rPr sz="900" spc="-10" dirty="0">
                          <a:latin typeface="Trebuchet MS"/>
                          <a:cs typeface="Trebuchet MS"/>
                        </a:rPr>
                        <a:t>a</a:t>
                      </a:r>
                      <a:r>
                        <a:rPr sz="900" spc="5" dirty="0">
                          <a:latin typeface="Trebuchet MS"/>
                          <a:cs typeface="Trebuchet MS"/>
                        </a:rPr>
                        <a:t>t</a:t>
                      </a:r>
                      <a:r>
                        <a:rPr sz="900" dirty="0">
                          <a:latin typeface="Trebuchet MS"/>
                          <a:cs typeface="Trebuchet MS"/>
                        </a:rPr>
                        <a:t>e</a:t>
                      </a:r>
                      <a:endParaRPr sz="900">
                        <a:latin typeface="Trebuchet MS"/>
                        <a:cs typeface="Trebuchet MS"/>
                      </a:endParaRPr>
                    </a:p>
                  </a:txBody>
                  <a:tcPr marL="0" marR="0" marT="1693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69"/>
                        </a:lnSpc>
                      </a:pPr>
                      <a:r>
                        <a:rPr sz="1100" dirty="0">
                          <a:latin typeface="Trebuchet MS"/>
                          <a:cs typeface="Trebuchet MS"/>
                        </a:rPr>
                        <a:t>I</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869"/>
                        </a:lnSpc>
                      </a:pPr>
                      <a:r>
                        <a:rPr sz="1100" spc="-35" dirty="0">
                          <a:latin typeface="Trebuchet MS"/>
                          <a:cs typeface="Trebuchet MS"/>
                        </a:rPr>
                        <a:t>SLTI</a:t>
                      </a:r>
                      <a:r>
                        <a:rPr sz="1100" spc="85" dirty="0">
                          <a:latin typeface="Trebuchet MS"/>
                          <a:cs typeface="Trebuchet MS"/>
                        </a:rPr>
                        <a:t> </a:t>
                      </a:r>
                      <a:r>
                        <a:rPr sz="1100" spc="-35" dirty="0">
                          <a:latin typeface="Trebuchet MS"/>
                          <a:cs typeface="Trebuchet MS"/>
                        </a:rPr>
                        <a:t>rd,rs1,imm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L="484505">
                        <a:lnSpc>
                          <a:spcPts val="869"/>
                        </a:lnSpc>
                      </a:pPr>
                      <a:r>
                        <a:rPr sz="2100" spc="5" dirty="0">
                          <a:solidFill>
                            <a:srgbClr val="FF0000"/>
                          </a:solidFill>
                          <a:latin typeface="Arial MT"/>
                          <a:cs typeface="Arial MT"/>
                        </a:rPr>
                        <a:t>N</a:t>
                      </a:r>
                      <a:r>
                        <a:rPr sz="2100" spc="-15" dirty="0">
                          <a:solidFill>
                            <a:srgbClr val="FF0000"/>
                          </a:solidFill>
                          <a:latin typeface="Arial MT"/>
                          <a:cs typeface="Arial MT"/>
                        </a:rPr>
                        <a:t>o</a:t>
                      </a:r>
                      <a:r>
                        <a:rPr sz="2100" dirty="0">
                          <a:solidFill>
                            <a:srgbClr val="FF0000"/>
                          </a:solidFill>
                          <a:latin typeface="Arial MT"/>
                          <a:cs typeface="Arial MT"/>
                        </a:rPr>
                        <a:t>t</a:t>
                      </a:r>
                      <a:r>
                        <a:rPr sz="2100" spc="-65" dirty="0">
                          <a:solidFill>
                            <a:srgbClr val="FF0000"/>
                          </a:solidFill>
                          <a:latin typeface="Arial MT"/>
                          <a:cs typeface="Arial MT"/>
                        </a:rPr>
                        <a:t> </a:t>
                      </a:r>
                      <a:r>
                        <a:rPr sz="2100" spc="-5" dirty="0">
                          <a:solidFill>
                            <a:srgbClr val="FF0000"/>
                          </a:solidFill>
                          <a:latin typeface="Arial MT"/>
                          <a:cs typeface="Arial MT"/>
                        </a:rPr>
                        <a:t>i</a:t>
                      </a:r>
                      <a:r>
                        <a:rPr sz="2100" dirty="0">
                          <a:solidFill>
                            <a:srgbClr val="FF0000"/>
                          </a:solidFill>
                          <a:latin typeface="Arial MT"/>
                          <a:cs typeface="Arial MT"/>
                        </a:rPr>
                        <a:t>n</a:t>
                      </a:r>
                      <a:endParaRPr sz="21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21"/>
                  </a:ext>
                </a:extLst>
              </a:tr>
              <a:tr h="302220">
                <a:tc>
                  <a:txBody>
                    <a:bodyPr/>
                    <a:lstStyle/>
                    <a:p>
                      <a:pPr marR="3175">
                        <a:lnSpc>
                          <a:spcPct val="100000"/>
                        </a:lnSpc>
                        <a:spcBef>
                          <a:spcPts val="50"/>
                        </a:spcBef>
                      </a:pPr>
                      <a:endParaRPr sz="1000">
                        <a:latin typeface="Times New Roman"/>
                        <a:cs typeface="Times New Roman"/>
                      </a:endParaRPr>
                    </a:p>
                    <a:p>
                      <a:pPr marR="3175" algn="r">
                        <a:lnSpc>
                          <a:spcPts val="770"/>
                        </a:lnSpc>
                        <a:spcBef>
                          <a:spcPts val="5"/>
                        </a:spcBef>
                      </a:pPr>
                      <a:r>
                        <a:rPr sz="900" dirty="0">
                          <a:latin typeface="Trebuchet MS"/>
                          <a:cs typeface="Trebuchet MS"/>
                        </a:rPr>
                        <a:t>Set</a:t>
                      </a:r>
                      <a:r>
                        <a:rPr sz="900" spc="-40" dirty="0">
                          <a:latin typeface="Trebuchet MS"/>
                          <a:cs typeface="Trebuchet MS"/>
                        </a:rPr>
                        <a:t> </a:t>
                      </a:r>
                      <a:r>
                        <a:rPr sz="900" dirty="0">
                          <a:latin typeface="Trebuchet MS"/>
                          <a:cs typeface="Trebuchet MS"/>
                        </a:rPr>
                        <a:t>&lt;</a:t>
                      </a:r>
                      <a:r>
                        <a:rPr sz="900" spc="-35" dirty="0">
                          <a:latin typeface="Trebuchet MS"/>
                          <a:cs typeface="Trebuchet MS"/>
                        </a:rPr>
                        <a:t> </a:t>
                      </a:r>
                      <a:r>
                        <a:rPr sz="900" spc="-5" dirty="0">
                          <a:latin typeface="Trebuchet MS"/>
                          <a:cs typeface="Trebuchet MS"/>
                        </a:rPr>
                        <a:t>U</a:t>
                      </a:r>
                      <a:r>
                        <a:rPr sz="900" dirty="0">
                          <a:latin typeface="Trebuchet MS"/>
                          <a:cs typeface="Trebuchet MS"/>
                        </a:rPr>
                        <a:t>n</a:t>
                      </a:r>
                      <a:r>
                        <a:rPr sz="900" spc="-5" dirty="0">
                          <a:latin typeface="Trebuchet MS"/>
                          <a:cs typeface="Trebuchet MS"/>
                        </a:rPr>
                        <a:t>s</a:t>
                      </a:r>
                      <a:r>
                        <a:rPr sz="900" dirty="0">
                          <a:latin typeface="Trebuchet MS"/>
                          <a:cs typeface="Trebuchet MS"/>
                        </a:rPr>
                        <a:t>igned</a:t>
                      </a:r>
                      <a:endParaRPr sz="900">
                        <a:latin typeface="Trebuchet MS"/>
                        <a:cs typeface="Trebuchet MS"/>
                      </a:endParaRPr>
                    </a:p>
                  </a:txBody>
                  <a:tcPr marL="0" marR="0" marT="846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790"/>
                        </a:spcBef>
                      </a:pPr>
                      <a:r>
                        <a:rPr sz="1100" dirty="0">
                          <a:latin typeface="Trebuchet MS"/>
                          <a:cs typeface="Trebuchet MS"/>
                        </a:rPr>
                        <a:t>R</a:t>
                      </a:r>
                      <a:endParaRPr sz="1100">
                        <a:latin typeface="Trebuchet MS"/>
                        <a:cs typeface="Trebuchet MS"/>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15"/>
                        </a:lnSpc>
                        <a:spcBef>
                          <a:spcPts val="765"/>
                        </a:spcBef>
                      </a:pPr>
                      <a:r>
                        <a:rPr sz="1100" spc="-30" dirty="0">
                          <a:latin typeface="Trebuchet MS"/>
                          <a:cs typeface="Trebuchet MS"/>
                        </a:rPr>
                        <a:t>SLTU</a:t>
                      </a:r>
                      <a:r>
                        <a:rPr sz="1100" spc="90" dirty="0">
                          <a:latin typeface="Trebuchet MS"/>
                          <a:cs typeface="Trebuchet MS"/>
                        </a:rPr>
                        <a:t> </a:t>
                      </a:r>
                      <a:r>
                        <a:rPr sz="1100" spc="-35" dirty="0">
                          <a:latin typeface="Trebuchet MS"/>
                          <a:cs typeface="Trebuchet MS"/>
                        </a:rPr>
                        <a:t>rd,rs1,rs2</a:t>
                      </a:r>
                      <a:endParaRPr sz="1100">
                        <a:latin typeface="Trebuchet MS"/>
                        <a:cs typeface="Trebuchet MS"/>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nSpc>
                          <a:spcPts val="890"/>
                        </a:lnSpc>
                        <a:spcBef>
                          <a:spcPts val="790"/>
                        </a:spcBef>
                      </a:pPr>
                      <a:r>
                        <a:rPr sz="1100" spc="-15" dirty="0">
                          <a:latin typeface="Trebuchet MS"/>
                          <a:cs typeface="Trebuchet MS"/>
                        </a:rPr>
                        <a:t>Environment</a:t>
                      </a:r>
                      <a:r>
                        <a:rPr sz="1100" spc="530" dirty="0">
                          <a:latin typeface="Trebuchet MS"/>
                          <a:cs typeface="Trebuchet MS"/>
                        </a:rPr>
                        <a:t> </a:t>
                      </a:r>
                      <a:r>
                        <a:rPr sz="900" spc="-40" dirty="0">
                          <a:latin typeface="Trebuchet MS"/>
                          <a:cs typeface="Trebuchet MS"/>
                        </a:rPr>
                        <a:t>CALL</a:t>
                      </a:r>
                      <a:endParaRPr sz="900">
                        <a:latin typeface="Trebuchet MS"/>
                        <a:cs typeface="Trebuchet MS"/>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790"/>
                        </a:spcBef>
                      </a:pPr>
                      <a:r>
                        <a:rPr sz="1100" dirty="0">
                          <a:latin typeface="Trebuchet MS"/>
                          <a:cs typeface="Trebuchet MS"/>
                        </a:rPr>
                        <a:t>I</a:t>
                      </a:r>
                      <a:endParaRPr sz="1100">
                        <a:latin typeface="Trebuchet MS"/>
                        <a:cs typeface="Trebuchet MS"/>
                      </a:endParaRPr>
                    </a:p>
                  </a:txBody>
                  <a:tcPr marL="0" marR="0" marT="13377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1685"/>
                        </a:lnSpc>
                        <a:tabLst>
                          <a:tab pos="484505" algn="l"/>
                        </a:tabLst>
                      </a:pPr>
                      <a:r>
                        <a:rPr sz="1100" spc="-45" dirty="0">
                          <a:latin typeface="Trebuchet MS"/>
                          <a:cs typeface="Trebuchet MS"/>
                        </a:rPr>
                        <a:t>ECALL	</a:t>
                      </a:r>
                      <a:r>
                        <a:rPr sz="3200" spc="-367" baseline="-29513" dirty="0">
                          <a:solidFill>
                            <a:srgbClr val="FF0000"/>
                          </a:solidFill>
                          <a:latin typeface="Arial MT"/>
                          <a:cs typeface="Arial MT"/>
                        </a:rPr>
                        <a:t>61C</a:t>
                      </a:r>
                      <a:endParaRPr sz="3200" baseline="-29513">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22"/>
                  </a:ext>
                </a:extLst>
              </a:tr>
              <a:tr h="169005">
                <a:tc>
                  <a:txBody>
                    <a:bodyPr/>
                    <a:lstStyle/>
                    <a:p>
                      <a:pPr marR="3175" algn="r">
                        <a:lnSpc>
                          <a:spcPts val="770"/>
                        </a:lnSpc>
                        <a:spcBef>
                          <a:spcPts val="130"/>
                        </a:spcBef>
                      </a:pPr>
                      <a:r>
                        <a:rPr sz="900" dirty="0">
                          <a:latin typeface="Trebuchet MS"/>
                          <a:cs typeface="Trebuchet MS"/>
                        </a:rPr>
                        <a:t>Set</a:t>
                      </a:r>
                      <a:r>
                        <a:rPr sz="900" spc="-40" dirty="0">
                          <a:latin typeface="Trebuchet MS"/>
                          <a:cs typeface="Trebuchet MS"/>
                        </a:rPr>
                        <a:t> </a:t>
                      </a:r>
                      <a:r>
                        <a:rPr sz="900" dirty="0">
                          <a:latin typeface="Trebuchet MS"/>
                          <a:cs typeface="Trebuchet MS"/>
                        </a:rPr>
                        <a:t>&lt;</a:t>
                      </a:r>
                      <a:r>
                        <a:rPr sz="900" spc="-35" dirty="0">
                          <a:latin typeface="Trebuchet MS"/>
                          <a:cs typeface="Trebuchet MS"/>
                        </a:rPr>
                        <a:t> </a:t>
                      </a:r>
                      <a:r>
                        <a:rPr sz="900" spc="-5" dirty="0">
                          <a:latin typeface="Trebuchet MS"/>
                          <a:cs typeface="Trebuchet MS"/>
                        </a:rPr>
                        <a:t>Im</a:t>
                      </a:r>
                      <a:r>
                        <a:rPr sz="900" dirty="0">
                          <a:latin typeface="Trebuchet MS"/>
                          <a:cs typeface="Trebuchet MS"/>
                        </a:rPr>
                        <a:t>m</a:t>
                      </a:r>
                      <a:r>
                        <a:rPr sz="900" spc="-10" dirty="0">
                          <a:latin typeface="Trebuchet MS"/>
                          <a:cs typeface="Trebuchet MS"/>
                        </a:rPr>
                        <a:t> </a:t>
                      </a:r>
                      <a:r>
                        <a:rPr sz="900" spc="-5" dirty="0">
                          <a:latin typeface="Trebuchet MS"/>
                          <a:cs typeface="Trebuchet MS"/>
                        </a:rPr>
                        <a:t>U</a:t>
                      </a:r>
                      <a:r>
                        <a:rPr sz="900" dirty="0">
                          <a:latin typeface="Trebuchet MS"/>
                          <a:cs typeface="Trebuchet MS"/>
                        </a:rPr>
                        <a:t>n</a:t>
                      </a:r>
                      <a:r>
                        <a:rPr sz="900" spc="-5" dirty="0">
                          <a:latin typeface="Trebuchet MS"/>
                          <a:cs typeface="Trebuchet MS"/>
                        </a:rPr>
                        <a:t>s</a:t>
                      </a:r>
                      <a:r>
                        <a:rPr sz="900" dirty="0">
                          <a:latin typeface="Trebuchet MS"/>
                          <a:cs typeface="Trebuchet MS"/>
                        </a:rPr>
                        <a:t>igned</a:t>
                      </a:r>
                      <a:endParaRPr sz="900">
                        <a:latin typeface="Trebuchet MS"/>
                        <a:cs typeface="Trebuchet MS"/>
                      </a:endParaRPr>
                    </a:p>
                  </a:txBody>
                  <a:tcPr marL="0" marR="0" marT="220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Trebuchet MS"/>
                          <a:cs typeface="Trebuchet MS"/>
                        </a:rPr>
                        <a:t>I</a:t>
                      </a:r>
                      <a:endParaRPr sz="11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dirty="0">
                          <a:latin typeface="Trebuchet MS"/>
                          <a:cs typeface="Trebuchet MS"/>
                        </a:rPr>
                        <a:t>SL</a:t>
                      </a:r>
                      <a:r>
                        <a:rPr sz="1100" spc="-10" dirty="0">
                          <a:latin typeface="Trebuchet MS"/>
                          <a:cs typeface="Trebuchet MS"/>
                        </a:rPr>
                        <a:t>TI</a:t>
                      </a:r>
                      <a:r>
                        <a:rPr sz="1100" dirty="0">
                          <a:latin typeface="Trebuchet MS"/>
                          <a:cs typeface="Trebuchet MS"/>
                        </a:rPr>
                        <a:t>U</a:t>
                      </a:r>
                      <a:r>
                        <a:rPr sz="1100" spc="-55" dirty="0">
                          <a:latin typeface="Trebuchet MS"/>
                          <a:cs typeface="Trebuchet MS"/>
                        </a:rPr>
                        <a:t> </a:t>
                      </a:r>
                      <a:r>
                        <a:rPr sz="1100" spc="-10" dirty="0">
                          <a:latin typeface="Trebuchet MS"/>
                          <a:cs typeface="Trebuchet MS"/>
                        </a:rPr>
                        <a:t>r</a:t>
                      </a:r>
                      <a:r>
                        <a:rPr sz="1100" spc="-5" dirty="0">
                          <a:latin typeface="Trebuchet MS"/>
                          <a:cs typeface="Trebuchet MS"/>
                        </a:rPr>
                        <a:t>d</a:t>
                      </a:r>
                      <a:r>
                        <a:rPr sz="1100" dirty="0">
                          <a:latin typeface="Trebuchet MS"/>
                          <a:cs typeface="Trebuchet MS"/>
                        </a:rPr>
                        <a:t>,</a:t>
                      </a:r>
                      <a:r>
                        <a:rPr sz="1100" spc="-10" dirty="0">
                          <a:latin typeface="Trebuchet MS"/>
                          <a:cs typeface="Trebuchet MS"/>
                        </a:rPr>
                        <a:t>r</a:t>
                      </a:r>
                      <a:r>
                        <a:rPr sz="1100" spc="-5" dirty="0">
                          <a:latin typeface="Trebuchet MS"/>
                          <a:cs typeface="Trebuchet MS"/>
                        </a:rPr>
                        <a:t>s</a:t>
                      </a:r>
                      <a:r>
                        <a:rPr sz="1100" dirty="0">
                          <a:latin typeface="Trebuchet MS"/>
                          <a:cs typeface="Trebuchet MS"/>
                        </a:rPr>
                        <a:t>1,</a:t>
                      </a:r>
                      <a:r>
                        <a:rPr sz="1100" spc="-5" dirty="0">
                          <a:latin typeface="Trebuchet MS"/>
                          <a:cs typeface="Trebuchet MS"/>
                        </a:rPr>
                        <a:t>i</a:t>
                      </a:r>
                      <a:r>
                        <a:rPr sz="1100" dirty="0">
                          <a:latin typeface="Trebuchet MS"/>
                          <a:cs typeface="Trebuchet MS"/>
                        </a:rPr>
                        <a:t>mm</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marR="3175" algn="r">
                        <a:lnSpc>
                          <a:spcPts val="790"/>
                        </a:lnSpc>
                        <a:spcBef>
                          <a:spcPts val="105"/>
                        </a:spcBef>
                      </a:pPr>
                      <a:r>
                        <a:rPr sz="900" spc="-15" dirty="0">
                          <a:latin typeface="Trebuchet MS"/>
                          <a:cs typeface="Trebuchet MS"/>
                        </a:rPr>
                        <a:t>BREAK</a:t>
                      </a:r>
                      <a:endParaRPr sz="900">
                        <a:latin typeface="Trebuchet MS"/>
                        <a:cs typeface="Trebuchet MS"/>
                      </a:endParaRPr>
                    </a:p>
                  </a:txBody>
                  <a:tcPr marL="0" marR="0" marT="177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gn="ctr">
                        <a:lnSpc>
                          <a:spcPts val="890"/>
                        </a:lnSpc>
                        <a:spcBef>
                          <a:spcPts val="5"/>
                        </a:spcBef>
                      </a:pPr>
                      <a:r>
                        <a:rPr sz="1100" dirty="0">
                          <a:latin typeface="Trebuchet MS"/>
                          <a:cs typeface="Trebuchet MS"/>
                        </a:rPr>
                        <a:t>I</a:t>
                      </a:r>
                      <a:endParaRPr sz="1100">
                        <a:latin typeface="Trebuchet MS"/>
                        <a:cs typeface="Trebuchet MS"/>
                      </a:endParaRPr>
                    </a:p>
                  </a:txBody>
                  <a:tcPr marL="0" marR="0" marT="84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tc>
                  <a:txBody>
                    <a:bodyPr/>
                    <a:lstStyle/>
                    <a:p>
                      <a:pPr>
                        <a:lnSpc>
                          <a:spcPts val="900"/>
                        </a:lnSpc>
                      </a:pPr>
                      <a:r>
                        <a:rPr sz="1100" spc="-20" dirty="0">
                          <a:latin typeface="Trebuchet MS"/>
                          <a:cs typeface="Trebuchet MS"/>
                        </a:rPr>
                        <a:t>EBREAK</a:t>
                      </a:r>
                      <a:endParaRPr sz="1100">
                        <a:latin typeface="Trebuchet MS"/>
                        <a:cs typeface="Trebuchet MS"/>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F6E9"/>
                    </a:solidFill>
                  </a:tcPr>
                </a:tc>
                <a:extLst>
                  <a:ext uri="{0D108BD9-81ED-4DB2-BD59-A6C34878D82A}">
                    <a16:rowId xmlns:a16="http://schemas.microsoft.com/office/drawing/2014/main" val="10023"/>
                  </a:ext>
                </a:extLst>
              </a:tr>
            </a:tbl>
          </a:graphicData>
        </a:graphic>
      </p:graphicFrame>
      <p:pic>
        <p:nvPicPr>
          <p:cNvPr id="12" name="object 12"/>
          <p:cNvPicPr/>
          <p:nvPr/>
        </p:nvPicPr>
        <p:blipFill>
          <a:blip r:embed="rId8" cstate="print"/>
          <a:stretch>
            <a:fillRect/>
          </a:stretch>
        </p:blipFill>
        <p:spPr>
          <a:xfrm>
            <a:off x="3759201" y="991617"/>
            <a:ext cx="2135631" cy="394191"/>
          </a:xfrm>
          <a:prstGeom prst="rect">
            <a:avLst/>
          </a:prstGeom>
        </p:spPr>
      </p:pic>
      <p:sp>
        <p:nvSpPr>
          <p:cNvPr id="14" name="object 14"/>
          <p:cNvSpPr txBox="1"/>
          <p:nvPr/>
        </p:nvSpPr>
        <p:spPr>
          <a:xfrm>
            <a:off x="7132659" y="6594174"/>
            <a:ext cx="101938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53" dirty="0">
                <a:solidFill>
                  <a:srgbClr val="FFC114"/>
                </a:solidFill>
                <a:latin typeface="Trebuchet MS"/>
                <a:cs typeface="Trebuchet MS"/>
              </a:rPr>
              <a:t> </a:t>
            </a:r>
            <a:r>
              <a:rPr sz="1467" b="1" spc="-87" dirty="0">
                <a:latin typeface="Trebuchet MS"/>
                <a:cs typeface="Trebuchet MS"/>
              </a:rPr>
              <a:t>(75)</a:t>
            </a:r>
            <a:endParaRPr sz="1467">
              <a:latin typeface="Trebuchet MS"/>
              <a:cs typeface="Trebuchet MS"/>
            </a:endParaRPr>
          </a:p>
        </p:txBody>
      </p:sp>
      <p:sp>
        <p:nvSpPr>
          <p:cNvPr id="15" name="Date Placeholder 14">
            <a:extLst>
              <a:ext uri="{FF2B5EF4-FFF2-40B4-BE49-F238E27FC236}">
                <a16:creationId xmlns:a16="http://schemas.microsoft.com/office/drawing/2014/main" id="{0179FFBE-5574-4019-B55C-35767CCF7D5F}"/>
              </a:ext>
            </a:extLst>
          </p:cNvPr>
          <p:cNvSpPr>
            <a:spLocks noGrp="1"/>
          </p:cNvSpPr>
          <p:nvPr>
            <p:ph type="dt" sz="half" idx="10"/>
          </p:nvPr>
        </p:nvSpPr>
        <p:spPr/>
        <p:txBody>
          <a:bodyPr/>
          <a:lstStyle/>
          <a:p>
            <a:fld id="{D8888558-AC16-4B1C-8559-C2114194C159}" type="datetime1">
              <a:rPr lang="en-US" smtClean="0"/>
              <a:t>5/11/2024</a:t>
            </a:fld>
            <a:endParaRPr lang="en-US"/>
          </a:p>
        </p:txBody>
      </p:sp>
      <p:sp>
        <p:nvSpPr>
          <p:cNvPr id="16" name="Slide Number Placeholder 15">
            <a:extLst>
              <a:ext uri="{FF2B5EF4-FFF2-40B4-BE49-F238E27FC236}">
                <a16:creationId xmlns:a16="http://schemas.microsoft.com/office/drawing/2014/main" id="{2D6037E4-C1FA-4D01-ABED-073FF1BCC4B9}"/>
              </a:ext>
            </a:extLst>
          </p:cNvPr>
          <p:cNvSpPr>
            <a:spLocks noGrp="1"/>
          </p:cNvSpPr>
          <p:nvPr>
            <p:ph type="sldNum" sz="quarter" idx="12"/>
          </p:nvPr>
        </p:nvSpPr>
        <p:spPr/>
        <p:txBody>
          <a:bodyPr/>
          <a:lstStyle/>
          <a:p>
            <a:fld id="{AB6352F2-FB44-4DA6-821F-C2F4E454E2C0}" type="slidenum">
              <a:rPr lang="en-US" smtClean="0"/>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975359" y="735584"/>
            <a:ext cx="10761979" cy="307339"/>
            <a:chOff x="731519" y="551688"/>
            <a:chExt cx="8071484" cy="230504"/>
          </a:xfrm>
        </p:grpSpPr>
        <p:pic>
          <p:nvPicPr>
            <p:cNvPr id="4" name="object 4"/>
            <p:cNvPicPr/>
            <p:nvPr/>
          </p:nvPicPr>
          <p:blipFill>
            <a:blip r:embed="rId2" cstate="print"/>
            <a:stretch>
              <a:fillRect/>
            </a:stretch>
          </p:blipFill>
          <p:spPr>
            <a:xfrm>
              <a:off x="731519" y="551688"/>
              <a:ext cx="8071103" cy="230123"/>
            </a:xfrm>
            <a:prstGeom prst="rect">
              <a:avLst/>
            </a:prstGeom>
          </p:spPr>
        </p:pic>
        <p:sp>
          <p:nvSpPr>
            <p:cNvPr id="5" name="object 5"/>
            <p:cNvSpPr/>
            <p:nvPr/>
          </p:nvSpPr>
          <p:spPr>
            <a:xfrm>
              <a:off x="837437" y="666750"/>
              <a:ext cx="7850505" cy="635"/>
            </a:xfrm>
            <a:custGeom>
              <a:avLst/>
              <a:gdLst/>
              <a:ahLst/>
              <a:cxnLst/>
              <a:rect l="l" t="t" r="r" b="b"/>
              <a:pathLst>
                <a:path w="7850505" h="634">
                  <a:moveTo>
                    <a:pt x="0" y="0"/>
                  </a:moveTo>
                  <a:lnTo>
                    <a:pt x="7849920" y="292"/>
                  </a:lnTo>
                </a:path>
              </a:pathLst>
            </a:custGeom>
            <a:ln w="19050">
              <a:solidFill>
                <a:srgbClr val="13466F"/>
              </a:solidFill>
            </a:ln>
          </p:spPr>
          <p:txBody>
            <a:bodyPr wrap="square" lIns="0" tIns="0" rIns="0" bIns="0" rtlCol="0"/>
            <a:lstStyle/>
            <a:p>
              <a:endParaRPr sz="2400"/>
            </a:p>
          </p:txBody>
        </p:sp>
      </p:grpSp>
      <p:pic>
        <p:nvPicPr>
          <p:cNvPr id="7" name="object 7"/>
          <p:cNvPicPr/>
          <p:nvPr/>
        </p:nvPicPr>
        <p:blipFill>
          <a:blip r:embed="rId3" cstate="print"/>
          <a:stretch>
            <a:fillRect/>
          </a:stretch>
        </p:blipFill>
        <p:spPr>
          <a:xfrm>
            <a:off x="3017519" y="6376089"/>
            <a:ext cx="1262831" cy="388361"/>
          </a:xfrm>
          <a:prstGeom prst="rect">
            <a:avLst/>
          </a:prstGeom>
        </p:spPr>
      </p:pic>
      <p:sp>
        <p:nvSpPr>
          <p:cNvPr id="9" name="object 9"/>
          <p:cNvSpPr txBox="1"/>
          <p:nvPr/>
        </p:nvSpPr>
        <p:spPr>
          <a:xfrm>
            <a:off x="1116583" y="1113687"/>
            <a:ext cx="9872900" cy="4277560"/>
          </a:xfrm>
          <a:prstGeom prst="rect">
            <a:avLst/>
          </a:prstGeom>
        </p:spPr>
        <p:txBody>
          <a:bodyPr vert="horz" wrap="square" lIns="0" tIns="118533" rIns="0" bIns="0" rtlCol="0">
            <a:spAutoFit/>
          </a:bodyPr>
          <a:lstStyle/>
          <a:p>
            <a:pPr marL="516454" indent="-500367">
              <a:spcBef>
                <a:spcPts val="933"/>
              </a:spcBef>
              <a:buClr>
                <a:srgbClr val="E3DDD2"/>
              </a:buClr>
              <a:buSzPct val="93750"/>
              <a:buFont typeface="Wingdings"/>
              <a:buChar char=""/>
              <a:tabLst>
                <a:tab pos="516454" algn="l"/>
                <a:tab pos="517300" algn="l"/>
              </a:tabLst>
            </a:pPr>
            <a:r>
              <a:rPr sz="3200" spc="-60" dirty="0">
                <a:latin typeface="Calibri"/>
                <a:cs typeface="Calibri"/>
              </a:rPr>
              <a:t>We</a:t>
            </a:r>
            <a:r>
              <a:rPr sz="3200" spc="-20" dirty="0">
                <a:latin typeface="Calibri"/>
                <a:cs typeface="Calibri"/>
              </a:rPr>
              <a:t> </a:t>
            </a:r>
            <a:r>
              <a:rPr sz="3200" spc="-27" dirty="0">
                <a:latin typeface="Calibri"/>
                <a:cs typeface="Calibri"/>
              </a:rPr>
              <a:t>have</a:t>
            </a:r>
            <a:r>
              <a:rPr sz="3200" spc="13" dirty="0">
                <a:latin typeface="Calibri"/>
                <a:cs typeface="Calibri"/>
              </a:rPr>
              <a:t> </a:t>
            </a:r>
            <a:r>
              <a:rPr sz="3200" spc="-7" dirty="0">
                <a:latin typeface="Calibri"/>
                <a:cs typeface="Calibri"/>
              </a:rPr>
              <a:t>designed</a:t>
            </a:r>
            <a:r>
              <a:rPr sz="3200" spc="-13" dirty="0">
                <a:latin typeface="Calibri"/>
                <a:cs typeface="Calibri"/>
              </a:rPr>
              <a:t> </a:t>
            </a:r>
            <a:r>
              <a:rPr sz="3200" dirty="0">
                <a:latin typeface="Calibri"/>
                <a:cs typeface="Calibri"/>
              </a:rPr>
              <a:t>a</a:t>
            </a:r>
            <a:r>
              <a:rPr sz="3200" spc="-27" dirty="0">
                <a:latin typeface="Calibri"/>
                <a:cs typeface="Calibri"/>
              </a:rPr>
              <a:t> </a:t>
            </a:r>
            <a:r>
              <a:rPr sz="3200" spc="-13" dirty="0">
                <a:latin typeface="Calibri"/>
                <a:cs typeface="Calibri"/>
              </a:rPr>
              <a:t>complete </a:t>
            </a:r>
            <a:r>
              <a:rPr sz="3200" spc="-20" dirty="0">
                <a:latin typeface="Calibri"/>
                <a:cs typeface="Calibri"/>
              </a:rPr>
              <a:t>datapath</a:t>
            </a:r>
            <a:endParaRPr sz="3200">
              <a:latin typeface="Calibri"/>
              <a:cs typeface="Calibri"/>
            </a:endParaRPr>
          </a:p>
          <a:p>
            <a:pPr marL="815320" marR="6773" lvl="1" indent="-339505">
              <a:spcBef>
                <a:spcPts val="679"/>
              </a:spcBef>
              <a:buSzPct val="90000"/>
              <a:buFont typeface="Wingdings"/>
              <a:buChar char=""/>
              <a:tabLst>
                <a:tab pos="815320" algn="l"/>
                <a:tab pos="816166" algn="l"/>
              </a:tabLst>
            </a:pPr>
            <a:r>
              <a:rPr sz="2667" spc="-7" dirty="0">
                <a:latin typeface="Calibri"/>
                <a:cs typeface="Calibri"/>
              </a:rPr>
              <a:t>Capable</a:t>
            </a:r>
            <a:r>
              <a:rPr sz="2667" spc="-13" dirty="0">
                <a:latin typeface="Calibri"/>
                <a:cs typeface="Calibri"/>
              </a:rPr>
              <a:t> </a:t>
            </a:r>
            <a:r>
              <a:rPr sz="2667" spc="-7" dirty="0">
                <a:latin typeface="Calibri"/>
                <a:cs typeface="Calibri"/>
              </a:rPr>
              <a:t>of</a:t>
            </a:r>
            <a:r>
              <a:rPr sz="2667" spc="-13" dirty="0">
                <a:latin typeface="Calibri"/>
                <a:cs typeface="Calibri"/>
              </a:rPr>
              <a:t> executing</a:t>
            </a:r>
            <a:r>
              <a:rPr sz="2667" dirty="0">
                <a:latin typeface="Calibri"/>
                <a:cs typeface="Calibri"/>
              </a:rPr>
              <a:t> </a:t>
            </a:r>
            <a:r>
              <a:rPr sz="2667" spc="-7" dirty="0">
                <a:latin typeface="Calibri"/>
                <a:cs typeface="Calibri"/>
              </a:rPr>
              <a:t>all</a:t>
            </a:r>
            <a:r>
              <a:rPr sz="2667" spc="13" dirty="0">
                <a:latin typeface="Calibri"/>
                <a:cs typeface="Calibri"/>
              </a:rPr>
              <a:t> </a:t>
            </a:r>
            <a:r>
              <a:rPr sz="2667" spc="-7" dirty="0">
                <a:latin typeface="Calibri"/>
                <a:cs typeface="Calibri"/>
              </a:rPr>
              <a:t>RISC-V</a:t>
            </a:r>
            <a:r>
              <a:rPr sz="2667" spc="-20" dirty="0">
                <a:latin typeface="Calibri"/>
                <a:cs typeface="Calibri"/>
              </a:rPr>
              <a:t> </a:t>
            </a:r>
            <a:r>
              <a:rPr sz="2667" spc="-7" dirty="0">
                <a:latin typeface="Calibri"/>
                <a:cs typeface="Calibri"/>
              </a:rPr>
              <a:t>instructions</a:t>
            </a:r>
            <a:r>
              <a:rPr sz="2667" spc="13" dirty="0">
                <a:latin typeface="Calibri"/>
                <a:cs typeface="Calibri"/>
              </a:rPr>
              <a:t> </a:t>
            </a:r>
            <a:r>
              <a:rPr sz="2667" spc="-7" dirty="0">
                <a:latin typeface="Calibri"/>
                <a:cs typeface="Calibri"/>
              </a:rPr>
              <a:t>in</a:t>
            </a:r>
            <a:r>
              <a:rPr sz="2667" spc="-13" dirty="0">
                <a:latin typeface="Calibri"/>
                <a:cs typeface="Calibri"/>
              </a:rPr>
              <a:t> </a:t>
            </a:r>
            <a:r>
              <a:rPr sz="2667" dirty="0">
                <a:latin typeface="Calibri"/>
                <a:cs typeface="Calibri"/>
              </a:rPr>
              <a:t>one </a:t>
            </a:r>
            <a:r>
              <a:rPr sz="2667" spc="-579" dirty="0">
                <a:latin typeface="Calibri"/>
                <a:cs typeface="Calibri"/>
              </a:rPr>
              <a:t> </a:t>
            </a:r>
            <a:r>
              <a:rPr sz="2667" spc="-7" dirty="0">
                <a:latin typeface="Calibri"/>
                <a:cs typeface="Calibri"/>
              </a:rPr>
              <a:t>cycle</a:t>
            </a:r>
            <a:r>
              <a:rPr sz="2667" spc="-20" dirty="0">
                <a:latin typeface="Calibri"/>
                <a:cs typeface="Calibri"/>
              </a:rPr>
              <a:t> </a:t>
            </a:r>
            <a:r>
              <a:rPr sz="2667" dirty="0">
                <a:latin typeface="Calibri"/>
                <a:cs typeface="Calibri"/>
              </a:rPr>
              <a:t>each</a:t>
            </a:r>
            <a:endParaRPr sz="2667">
              <a:latin typeface="Calibri"/>
              <a:cs typeface="Calibri"/>
            </a:endParaRPr>
          </a:p>
          <a:p>
            <a:pPr marL="815320" lvl="1" indent="-340351">
              <a:spcBef>
                <a:spcPts val="640"/>
              </a:spcBef>
              <a:buSzPct val="90000"/>
              <a:buFont typeface="Wingdings"/>
              <a:buChar char=""/>
              <a:tabLst>
                <a:tab pos="815320" algn="l"/>
                <a:tab pos="816166" algn="l"/>
              </a:tabLst>
            </a:pPr>
            <a:r>
              <a:rPr sz="2667" dirty="0">
                <a:latin typeface="Calibri"/>
                <a:cs typeface="Calibri"/>
              </a:rPr>
              <a:t>Not</a:t>
            </a:r>
            <a:r>
              <a:rPr sz="2667" spc="-20" dirty="0">
                <a:latin typeface="Calibri"/>
                <a:cs typeface="Calibri"/>
              </a:rPr>
              <a:t> </a:t>
            </a:r>
            <a:r>
              <a:rPr sz="2667" spc="-7" dirty="0">
                <a:latin typeface="Calibri"/>
                <a:cs typeface="Calibri"/>
              </a:rPr>
              <a:t>all</a:t>
            </a:r>
            <a:r>
              <a:rPr sz="2667" dirty="0">
                <a:latin typeface="Calibri"/>
                <a:cs typeface="Calibri"/>
              </a:rPr>
              <a:t> units </a:t>
            </a:r>
            <a:r>
              <a:rPr sz="2667" spc="-13" dirty="0">
                <a:latin typeface="Calibri"/>
                <a:cs typeface="Calibri"/>
              </a:rPr>
              <a:t>(hardware)</a:t>
            </a:r>
            <a:r>
              <a:rPr sz="2667" spc="7" dirty="0">
                <a:latin typeface="Calibri"/>
                <a:cs typeface="Calibri"/>
              </a:rPr>
              <a:t> </a:t>
            </a:r>
            <a:r>
              <a:rPr sz="2667" spc="-7" dirty="0">
                <a:latin typeface="Calibri"/>
                <a:cs typeface="Calibri"/>
              </a:rPr>
              <a:t>used</a:t>
            </a:r>
            <a:r>
              <a:rPr sz="2667" spc="-13" dirty="0">
                <a:latin typeface="Calibri"/>
                <a:cs typeface="Calibri"/>
              </a:rPr>
              <a:t> </a:t>
            </a:r>
            <a:r>
              <a:rPr sz="2667" spc="-7" dirty="0">
                <a:latin typeface="Calibri"/>
                <a:cs typeface="Calibri"/>
              </a:rPr>
              <a:t>by</a:t>
            </a:r>
            <a:r>
              <a:rPr sz="2667" spc="-20" dirty="0">
                <a:latin typeface="Calibri"/>
                <a:cs typeface="Calibri"/>
              </a:rPr>
              <a:t> </a:t>
            </a:r>
            <a:r>
              <a:rPr sz="2667" spc="-7" dirty="0">
                <a:latin typeface="Calibri"/>
                <a:cs typeface="Calibri"/>
              </a:rPr>
              <a:t>all</a:t>
            </a:r>
            <a:r>
              <a:rPr sz="2667" spc="13" dirty="0">
                <a:latin typeface="Calibri"/>
                <a:cs typeface="Calibri"/>
              </a:rPr>
              <a:t> </a:t>
            </a:r>
            <a:r>
              <a:rPr sz="2667" spc="-7" dirty="0">
                <a:latin typeface="Calibri"/>
                <a:cs typeface="Calibri"/>
              </a:rPr>
              <a:t>instructions</a:t>
            </a:r>
            <a:endParaRPr sz="2667">
              <a:latin typeface="Calibri"/>
              <a:cs typeface="Calibri"/>
            </a:endParaRPr>
          </a:p>
          <a:p>
            <a:pPr marL="425016" indent="-408930">
              <a:spcBef>
                <a:spcPts val="760"/>
              </a:spcBef>
              <a:buClr>
                <a:srgbClr val="E3DDD2"/>
              </a:buClr>
              <a:buSzPct val="93750"/>
              <a:buFont typeface="Wingdings"/>
              <a:buChar char=""/>
              <a:tabLst>
                <a:tab pos="425016" algn="l"/>
                <a:tab pos="425863" algn="l"/>
              </a:tabLst>
            </a:pPr>
            <a:r>
              <a:rPr sz="3200" dirty="0">
                <a:latin typeface="Calibri"/>
                <a:cs typeface="Calibri"/>
              </a:rPr>
              <a:t>5</a:t>
            </a:r>
            <a:r>
              <a:rPr sz="3200" spc="-40" dirty="0">
                <a:latin typeface="Calibri"/>
                <a:cs typeface="Calibri"/>
              </a:rPr>
              <a:t> </a:t>
            </a:r>
            <a:r>
              <a:rPr sz="3200" spc="-7" dirty="0">
                <a:latin typeface="Calibri"/>
                <a:cs typeface="Calibri"/>
              </a:rPr>
              <a:t>Phases</a:t>
            </a:r>
            <a:r>
              <a:rPr sz="3200" spc="-33" dirty="0">
                <a:latin typeface="Calibri"/>
                <a:cs typeface="Calibri"/>
              </a:rPr>
              <a:t> </a:t>
            </a:r>
            <a:r>
              <a:rPr sz="3200" spc="-7" dirty="0">
                <a:latin typeface="Calibri"/>
                <a:cs typeface="Calibri"/>
              </a:rPr>
              <a:t>of</a:t>
            </a:r>
            <a:r>
              <a:rPr sz="3200" spc="-27" dirty="0">
                <a:latin typeface="Calibri"/>
                <a:cs typeface="Calibri"/>
              </a:rPr>
              <a:t> </a:t>
            </a:r>
            <a:r>
              <a:rPr sz="3200" spc="-20" dirty="0">
                <a:latin typeface="Calibri"/>
                <a:cs typeface="Calibri"/>
              </a:rPr>
              <a:t>execution</a:t>
            </a:r>
            <a:endParaRPr sz="3200">
              <a:latin typeface="Calibri"/>
              <a:cs typeface="Calibri"/>
            </a:endParaRPr>
          </a:p>
          <a:p>
            <a:pPr marL="815320" lvl="1" indent="-340351">
              <a:spcBef>
                <a:spcPts val="679"/>
              </a:spcBef>
              <a:buSzPct val="90000"/>
              <a:buFont typeface="Wingdings"/>
              <a:buChar char=""/>
              <a:tabLst>
                <a:tab pos="815320" algn="l"/>
                <a:tab pos="816166" algn="l"/>
              </a:tabLst>
            </a:pPr>
            <a:r>
              <a:rPr sz="2667" spc="-93" dirty="0">
                <a:latin typeface="Calibri"/>
                <a:cs typeface="Calibri"/>
              </a:rPr>
              <a:t>IF,</a:t>
            </a:r>
            <a:r>
              <a:rPr sz="2667" spc="-27" dirty="0">
                <a:latin typeface="Calibri"/>
                <a:cs typeface="Calibri"/>
              </a:rPr>
              <a:t> ID,</a:t>
            </a:r>
            <a:r>
              <a:rPr sz="2667" spc="-47" dirty="0">
                <a:latin typeface="Calibri"/>
                <a:cs typeface="Calibri"/>
              </a:rPr>
              <a:t> </a:t>
            </a:r>
            <a:r>
              <a:rPr sz="2667" dirty="0">
                <a:latin typeface="Calibri"/>
                <a:cs typeface="Calibri"/>
              </a:rPr>
              <a:t>EX,</a:t>
            </a:r>
            <a:r>
              <a:rPr sz="2667" spc="-40" dirty="0">
                <a:latin typeface="Calibri"/>
                <a:cs typeface="Calibri"/>
              </a:rPr>
              <a:t> </a:t>
            </a:r>
            <a:r>
              <a:rPr sz="2667" dirty="0">
                <a:latin typeface="Calibri"/>
                <a:cs typeface="Calibri"/>
              </a:rPr>
              <a:t>MEM,</a:t>
            </a:r>
            <a:r>
              <a:rPr sz="2667" spc="-47" dirty="0">
                <a:latin typeface="Calibri"/>
                <a:cs typeface="Calibri"/>
              </a:rPr>
              <a:t> </a:t>
            </a:r>
            <a:r>
              <a:rPr sz="2667" dirty="0">
                <a:latin typeface="Calibri"/>
                <a:cs typeface="Calibri"/>
              </a:rPr>
              <a:t>WB</a:t>
            </a:r>
            <a:endParaRPr sz="2667">
              <a:latin typeface="Calibri"/>
              <a:cs typeface="Calibri"/>
            </a:endParaRPr>
          </a:p>
          <a:p>
            <a:pPr marL="815320" lvl="1" indent="-340351">
              <a:spcBef>
                <a:spcPts val="640"/>
              </a:spcBef>
              <a:buSzPct val="90000"/>
              <a:buFont typeface="Wingdings"/>
              <a:buChar char=""/>
              <a:tabLst>
                <a:tab pos="815320" algn="l"/>
                <a:tab pos="816166" algn="l"/>
              </a:tabLst>
            </a:pPr>
            <a:r>
              <a:rPr sz="2667" dirty="0">
                <a:latin typeface="Calibri"/>
                <a:cs typeface="Calibri"/>
              </a:rPr>
              <a:t>Not</a:t>
            </a:r>
            <a:r>
              <a:rPr sz="2667" spc="-20" dirty="0">
                <a:latin typeface="Calibri"/>
                <a:cs typeface="Calibri"/>
              </a:rPr>
              <a:t> </a:t>
            </a:r>
            <a:r>
              <a:rPr sz="2667" spc="-7" dirty="0">
                <a:latin typeface="Calibri"/>
                <a:cs typeface="Calibri"/>
              </a:rPr>
              <a:t>all instructions</a:t>
            </a:r>
            <a:r>
              <a:rPr sz="2667" spc="13" dirty="0">
                <a:latin typeface="Calibri"/>
                <a:cs typeface="Calibri"/>
              </a:rPr>
              <a:t> </a:t>
            </a:r>
            <a:r>
              <a:rPr sz="2667" spc="-13" dirty="0">
                <a:latin typeface="Calibri"/>
                <a:cs typeface="Calibri"/>
              </a:rPr>
              <a:t>are</a:t>
            </a:r>
            <a:r>
              <a:rPr sz="2667" spc="-7" dirty="0">
                <a:latin typeface="Calibri"/>
                <a:cs typeface="Calibri"/>
              </a:rPr>
              <a:t> active</a:t>
            </a:r>
            <a:r>
              <a:rPr sz="2667" spc="13" dirty="0">
                <a:latin typeface="Calibri"/>
                <a:cs typeface="Calibri"/>
              </a:rPr>
              <a:t> </a:t>
            </a:r>
            <a:r>
              <a:rPr sz="2667" spc="-7" dirty="0">
                <a:latin typeface="Calibri"/>
                <a:cs typeface="Calibri"/>
              </a:rPr>
              <a:t>in</a:t>
            </a:r>
            <a:r>
              <a:rPr sz="2667" dirty="0">
                <a:latin typeface="Calibri"/>
                <a:cs typeface="Calibri"/>
              </a:rPr>
              <a:t> </a:t>
            </a:r>
            <a:r>
              <a:rPr sz="2667" spc="-7" dirty="0">
                <a:latin typeface="Calibri"/>
                <a:cs typeface="Calibri"/>
              </a:rPr>
              <a:t>all</a:t>
            </a:r>
            <a:r>
              <a:rPr sz="2667" spc="13" dirty="0">
                <a:latin typeface="Calibri"/>
                <a:cs typeface="Calibri"/>
              </a:rPr>
              <a:t> </a:t>
            </a:r>
            <a:r>
              <a:rPr sz="2667" dirty="0">
                <a:latin typeface="Calibri"/>
                <a:cs typeface="Calibri"/>
              </a:rPr>
              <a:t>phases</a:t>
            </a:r>
            <a:endParaRPr sz="2667">
              <a:latin typeface="Calibri"/>
              <a:cs typeface="Calibri"/>
            </a:endParaRPr>
          </a:p>
          <a:p>
            <a:pPr marL="425016" marR="1477396" indent="-408930">
              <a:spcBef>
                <a:spcPts val="760"/>
              </a:spcBef>
              <a:buClr>
                <a:srgbClr val="E3DDD2"/>
              </a:buClr>
              <a:buSzPct val="93750"/>
              <a:buFont typeface="Wingdings"/>
              <a:buChar char=""/>
              <a:tabLst>
                <a:tab pos="425016" algn="l"/>
                <a:tab pos="425863" algn="l"/>
              </a:tabLst>
            </a:pPr>
            <a:r>
              <a:rPr sz="3200" spc="-13" dirty="0">
                <a:latin typeface="Calibri"/>
                <a:cs typeface="Calibri"/>
              </a:rPr>
              <a:t>Controller </a:t>
            </a:r>
            <a:r>
              <a:rPr sz="3200" dirty="0">
                <a:latin typeface="Calibri"/>
                <a:cs typeface="Calibri"/>
              </a:rPr>
              <a:t>specifies </a:t>
            </a:r>
            <a:r>
              <a:rPr sz="3200" spc="-13" dirty="0">
                <a:latin typeface="Calibri"/>
                <a:cs typeface="Calibri"/>
              </a:rPr>
              <a:t>how </a:t>
            </a:r>
            <a:r>
              <a:rPr sz="3200" spc="-20" dirty="0">
                <a:latin typeface="Calibri"/>
                <a:cs typeface="Calibri"/>
              </a:rPr>
              <a:t>to </a:t>
            </a:r>
            <a:r>
              <a:rPr sz="3200" spc="-27" dirty="0">
                <a:latin typeface="Calibri"/>
                <a:cs typeface="Calibri"/>
              </a:rPr>
              <a:t>execute </a:t>
            </a:r>
            <a:r>
              <a:rPr sz="3200" spc="-707" dirty="0">
                <a:latin typeface="Calibri"/>
                <a:cs typeface="Calibri"/>
              </a:rPr>
              <a:t> </a:t>
            </a:r>
            <a:r>
              <a:rPr sz="3200" spc="-7" dirty="0">
                <a:latin typeface="Calibri"/>
                <a:cs typeface="Calibri"/>
              </a:rPr>
              <a:t>instructions</a:t>
            </a:r>
            <a:endParaRPr sz="3200">
              <a:latin typeface="Calibri"/>
              <a:cs typeface="Calibri"/>
            </a:endParaRPr>
          </a:p>
          <a:p>
            <a:pPr marL="815320" lvl="1" indent="-340351">
              <a:spcBef>
                <a:spcPts val="679"/>
              </a:spcBef>
              <a:buSzPct val="90000"/>
              <a:buFont typeface="Wingdings"/>
              <a:buChar char=""/>
              <a:tabLst>
                <a:tab pos="815320" algn="l"/>
                <a:tab pos="816166" algn="l"/>
              </a:tabLst>
            </a:pPr>
            <a:r>
              <a:rPr sz="2667" spc="-47" dirty="0">
                <a:latin typeface="Calibri"/>
                <a:cs typeface="Calibri"/>
              </a:rPr>
              <a:t>We</a:t>
            </a:r>
            <a:r>
              <a:rPr sz="2667" spc="-20" dirty="0">
                <a:latin typeface="Calibri"/>
                <a:cs typeface="Calibri"/>
              </a:rPr>
              <a:t> </a:t>
            </a:r>
            <a:r>
              <a:rPr sz="2667" spc="-13" dirty="0">
                <a:latin typeface="Calibri"/>
                <a:cs typeface="Calibri"/>
              </a:rPr>
              <a:t>still</a:t>
            </a:r>
            <a:r>
              <a:rPr sz="2667" spc="20" dirty="0">
                <a:latin typeface="Calibri"/>
                <a:cs typeface="Calibri"/>
              </a:rPr>
              <a:t> </a:t>
            </a:r>
            <a:r>
              <a:rPr sz="2667" spc="-7" dirty="0">
                <a:latin typeface="Calibri"/>
                <a:cs typeface="Calibri"/>
              </a:rPr>
              <a:t>need </a:t>
            </a:r>
            <a:r>
              <a:rPr sz="2667" spc="-20" dirty="0">
                <a:latin typeface="Calibri"/>
                <a:cs typeface="Calibri"/>
              </a:rPr>
              <a:t>to</a:t>
            </a:r>
            <a:r>
              <a:rPr sz="2667" spc="-7" dirty="0">
                <a:latin typeface="Calibri"/>
                <a:cs typeface="Calibri"/>
              </a:rPr>
              <a:t> design it</a:t>
            </a:r>
            <a:endParaRPr sz="2667">
              <a:latin typeface="Calibri"/>
              <a:cs typeface="Calibri"/>
            </a:endParaRPr>
          </a:p>
        </p:txBody>
      </p:sp>
      <p:sp>
        <p:nvSpPr>
          <p:cNvPr id="12" name="object 12"/>
          <p:cNvSpPr txBox="1"/>
          <p:nvPr/>
        </p:nvSpPr>
        <p:spPr>
          <a:xfrm>
            <a:off x="7132659" y="6594174"/>
            <a:ext cx="1019387" cy="233462"/>
          </a:xfrm>
          <a:prstGeom prst="rect">
            <a:avLst/>
          </a:prstGeom>
        </p:spPr>
        <p:txBody>
          <a:bodyPr vert="horz" wrap="square" lIns="0" tIns="7620" rIns="0" bIns="0" rtlCol="0">
            <a:spAutoFit/>
          </a:bodyPr>
          <a:lstStyle/>
          <a:p>
            <a:pPr marL="16933">
              <a:spcBef>
                <a:spcPts val="60"/>
              </a:spcBef>
            </a:pPr>
            <a:r>
              <a:rPr sz="1467" b="1" spc="-13" dirty="0">
                <a:solidFill>
                  <a:srgbClr val="FFC114"/>
                </a:solidFill>
                <a:latin typeface="Trebuchet MS"/>
                <a:cs typeface="Trebuchet MS"/>
              </a:rPr>
              <a:t>RISC-V</a:t>
            </a:r>
            <a:r>
              <a:rPr sz="1467" b="1" spc="-53" dirty="0">
                <a:solidFill>
                  <a:srgbClr val="FFC114"/>
                </a:solidFill>
                <a:latin typeface="Trebuchet MS"/>
                <a:cs typeface="Trebuchet MS"/>
              </a:rPr>
              <a:t> </a:t>
            </a:r>
            <a:r>
              <a:rPr sz="1467" b="1" spc="-87" dirty="0">
                <a:latin typeface="Trebuchet MS"/>
                <a:cs typeface="Trebuchet MS"/>
              </a:rPr>
              <a:t>(76)</a:t>
            </a:r>
            <a:endParaRPr sz="1467">
              <a:latin typeface="Trebuchet MS"/>
              <a:cs typeface="Trebuchet MS"/>
            </a:endParaRPr>
          </a:p>
        </p:txBody>
      </p:sp>
      <p:sp>
        <p:nvSpPr>
          <p:cNvPr id="10" name="object 10"/>
          <p:cNvSpPr txBox="1">
            <a:spLocks noGrp="1"/>
          </p:cNvSpPr>
          <p:nvPr>
            <p:ph type="title"/>
          </p:nvPr>
        </p:nvSpPr>
        <p:spPr>
          <a:xfrm>
            <a:off x="1274830" y="108780"/>
            <a:ext cx="1621367" cy="695062"/>
          </a:xfrm>
          <a:prstGeom prst="rect">
            <a:avLst/>
          </a:prstGeom>
        </p:spPr>
        <p:txBody>
          <a:bodyPr vert="horz" wrap="square" lIns="0" tIns="17780" rIns="0" bIns="0" rtlCol="0" anchor="ctr">
            <a:spAutoFit/>
          </a:bodyPr>
          <a:lstStyle/>
          <a:p>
            <a:pPr marL="16933">
              <a:lnSpc>
                <a:spcPct val="100000"/>
              </a:lnSpc>
              <a:spcBef>
                <a:spcPts val="140"/>
              </a:spcBef>
            </a:pPr>
            <a:r>
              <a:rPr b="1" spc="-233" dirty="0"/>
              <a:t>Re</a:t>
            </a:r>
            <a:r>
              <a:rPr b="1" spc="-227" dirty="0"/>
              <a:t>vi</a:t>
            </a:r>
            <a:r>
              <a:rPr b="1" spc="-240" dirty="0"/>
              <a:t>e</a:t>
            </a:r>
            <a:r>
              <a:rPr b="1" spc="7" dirty="0"/>
              <a:t>w</a:t>
            </a:r>
          </a:p>
        </p:txBody>
      </p:sp>
      <p:sp>
        <p:nvSpPr>
          <p:cNvPr id="13" name="Date Placeholder 12">
            <a:extLst>
              <a:ext uri="{FF2B5EF4-FFF2-40B4-BE49-F238E27FC236}">
                <a16:creationId xmlns:a16="http://schemas.microsoft.com/office/drawing/2014/main" id="{1AF9A287-F384-48B3-ABB5-98B619758433}"/>
              </a:ext>
            </a:extLst>
          </p:cNvPr>
          <p:cNvSpPr>
            <a:spLocks noGrp="1"/>
          </p:cNvSpPr>
          <p:nvPr>
            <p:ph type="dt" sz="half" idx="10"/>
          </p:nvPr>
        </p:nvSpPr>
        <p:spPr/>
        <p:txBody>
          <a:bodyPr/>
          <a:lstStyle/>
          <a:p>
            <a:fld id="{A0A12301-BCCC-4D3C-8088-71D26D3695D1}" type="datetime1">
              <a:rPr lang="en-US" smtClean="0"/>
              <a:t>5/11/2024</a:t>
            </a:fld>
            <a:endParaRPr lang="en-US"/>
          </a:p>
        </p:txBody>
      </p:sp>
      <p:sp>
        <p:nvSpPr>
          <p:cNvPr id="14" name="Slide Number Placeholder 13">
            <a:extLst>
              <a:ext uri="{FF2B5EF4-FFF2-40B4-BE49-F238E27FC236}">
                <a16:creationId xmlns:a16="http://schemas.microsoft.com/office/drawing/2014/main" id="{F407D354-0766-4F8E-9CC2-00EC6D168AE3}"/>
              </a:ext>
            </a:extLst>
          </p:cNvPr>
          <p:cNvSpPr>
            <a:spLocks noGrp="1"/>
          </p:cNvSpPr>
          <p:nvPr>
            <p:ph type="sldNum" sz="quarter" idx="12"/>
          </p:nvPr>
        </p:nvSpPr>
        <p:spPr/>
        <p:txBody>
          <a:bodyPr/>
          <a:lstStyle/>
          <a:p>
            <a:fld id="{AB6352F2-FB44-4DA6-821F-C2F4E454E2C0}" type="slidenum">
              <a:rPr lang="en-US" smtClean="0"/>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06847" y="1828799"/>
            <a:ext cx="5331967" cy="3755136"/>
          </a:xfrm>
          <a:prstGeom prst="rect">
            <a:avLst/>
          </a:prstGeom>
        </p:spPr>
      </p:pic>
      <p:sp>
        <p:nvSpPr>
          <p:cNvPr id="3" name="Date Placeholder 2">
            <a:extLst>
              <a:ext uri="{FF2B5EF4-FFF2-40B4-BE49-F238E27FC236}">
                <a16:creationId xmlns:a16="http://schemas.microsoft.com/office/drawing/2014/main" id="{4880983C-6B0D-426E-B855-01DD689466FD}"/>
              </a:ext>
            </a:extLst>
          </p:cNvPr>
          <p:cNvSpPr>
            <a:spLocks noGrp="1"/>
          </p:cNvSpPr>
          <p:nvPr>
            <p:ph type="dt" sz="half" idx="10"/>
          </p:nvPr>
        </p:nvSpPr>
        <p:spPr/>
        <p:txBody>
          <a:bodyPr/>
          <a:lstStyle/>
          <a:p>
            <a:fld id="{C0FEC2B5-F9F8-45B5-A587-9832968857AD}" type="datetime1">
              <a:rPr lang="en-US" smtClean="0"/>
              <a:t>5/11/2024</a:t>
            </a:fld>
            <a:endParaRPr lang="en-US"/>
          </a:p>
        </p:txBody>
      </p:sp>
      <p:sp>
        <p:nvSpPr>
          <p:cNvPr id="4" name="Slide Number Placeholder 3">
            <a:extLst>
              <a:ext uri="{FF2B5EF4-FFF2-40B4-BE49-F238E27FC236}">
                <a16:creationId xmlns:a16="http://schemas.microsoft.com/office/drawing/2014/main" id="{61021239-069B-4329-9F63-FDF7EACC91C7}"/>
              </a:ext>
            </a:extLst>
          </p:cNvPr>
          <p:cNvSpPr>
            <a:spLocks noGrp="1"/>
          </p:cNvSpPr>
          <p:nvPr>
            <p:ph type="sldNum" sz="quarter" idx="12"/>
          </p:nvPr>
        </p:nvSpPr>
        <p:spPr/>
        <p:txBody>
          <a:bodyPr/>
          <a:lstStyle/>
          <a:p>
            <a:fld id="{AB6352F2-FB44-4DA6-821F-C2F4E454E2C0}" type="slidenum">
              <a:rPr lang="en-US" smtClean="0"/>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90454"/>
            <a:ext cx="10078971" cy="694207"/>
          </a:xfrm>
          <a:prstGeom prst="rect">
            <a:avLst/>
          </a:prstGeom>
        </p:spPr>
        <p:txBody>
          <a:bodyPr vert="horz" wrap="square" lIns="0" tIns="16933" rIns="0" bIns="0" rtlCol="0" anchor="ctr">
            <a:spAutoFit/>
          </a:bodyPr>
          <a:lstStyle/>
          <a:p>
            <a:pPr marL="16933">
              <a:lnSpc>
                <a:spcPct val="100000"/>
              </a:lnSpc>
              <a:spcBef>
                <a:spcPts val="133"/>
              </a:spcBef>
            </a:pPr>
            <a:r>
              <a:rPr b="1" spc="-520" dirty="0">
                <a:latin typeface="+mn-lt"/>
              </a:rPr>
              <a:t>C</a:t>
            </a:r>
            <a:r>
              <a:rPr b="1" spc="-420" dirty="0">
                <a:latin typeface="+mn-lt"/>
              </a:rPr>
              <a:t>o</a:t>
            </a:r>
            <a:r>
              <a:rPr b="1" spc="140" dirty="0">
                <a:latin typeface="+mn-lt"/>
              </a:rPr>
              <a:t>m</a:t>
            </a:r>
            <a:r>
              <a:rPr b="1" spc="100" dirty="0">
                <a:latin typeface="+mn-lt"/>
              </a:rPr>
              <a:t>p</a:t>
            </a:r>
            <a:r>
              <a:rPr b="1" spc="-60" dirty="0">
                <a:latin typeface="+mn-lt"/>
              </a:rPr>
              <a:t>l</a:t>
            </a:r>
            <a:r>
              <a:rPr b="1" spc="47" dirty="0">
                <a:latin typeface="+mn-lt"/>
              </a:rPr>
              <a:t>e</a:t>
            </a:r>
            <a:r>
              <a:rPr b="1" spc="7" dirty="0">
                <a:latin typeface="+mn-lt"/>
              </a:rPr>
              <a:t>t</a:t>
            </a:r>
            <a:r>
              <a:rPr b="1" spc="213" dirty="0">
                <a:latin typeface="+mn-lt"/>
              </a:rPr>
              <a:t>e</a:t>
            </a:r>
            <a:r>
              <a:rPr b="1" spc="-367" dirty="0">
                <a:latin typeface="+mn-lt"/>
              </a:rPr>
              <a:t> </a:t>
            </a:r>
            <a:r>
              <a:rPr b="1" spc="207" dirty="0">
                <a:latin typeface="+mn-lt"/>
              </a:rPr>
              <a:t>S</a:t>
            </a:r>
            <a:r>
              <a:rPr b="1" spc="47" dirty="0">
                <a:latin typeface="+mn-lt"/>
              </a:rPr>
              <a:t>i</a:t>
            </a:r>
            <a:r>
              <a:rPr b="1" spc="73" dirty="0">
                <a:latin typeface="+mn-lt"/>
              </a:rPr>
              <a:t>n</a:t>
            </a:r>
            <a:r>
              <a:rPr b="1" spc="407" dirty="0">
                <a:latin typeface="+mn-lt"/>
              </a:rPr>
              <a:t>g</a:t>
            </a:r>
            <a:r>
              <a:rPr b="1" spc="-60" dirty="0">
                <a:latin typeface="+mn-lt"/>
              </a:rPr>
              <a:t>l</a:t>
            </a:r>
            <a:r>
              <a:rPr b="1" spc="73" dirty="0">
                <a:latin typeface="+mn-lt"/>
              </a:rPr>
              <a:t>e</a:t>
            </a:r>
            <a:r>
              <a:rPr b="1" spc="-453" dirty="0">
                <a:latin typeface="+mn-lt"/>
              </a:rPr>
              <a:t>-</a:t>
            </a:r>
            <a:r>
              <a:rPr b="1" spc="-293" dirty="0">
                <a:latin typeface="+mn-lt"/>
              </a:rPr>
              <a:t>Cy</a:t>
            </a:r>
            <a:r>
              <a:rPr b="1" spc="-40" dirty="0">
                <a:latin typeface="+mn-lt"/>
              </a:rPr>
              <a:t>c</a:t>
            </a:r>
            <a:r>
              <a:rPr b="1" spc="-60" dirty="0">
                <a:latin typeface="+mn-lt"/>
              </a:rPr>
              <a:t>l</a:t>
            </a:r>
            <a:r>
              <a:rPr b="1" spc="213" dirty="0">
                <a:latin typeface="+mn-lt"/>
              </a:rPr>
              <a:t>e</a:t>
            </a:r>
            <a:r>
              <a:rPr b="1" spc="-367" dirty="0">
                <a:latin typeface="+mn-lt"/>
              </a:rPr>
              <a:t> </a:t>
            </a:r>
            <a:r>
              <a:rPr b="1" spc="-267" dirty="0">
                <a:latin typeface="+mn-lt"/>
              </a:rPr>
              <a:t>R</a:t>
            </a:r>
            <a:r>
              <a:rPr b="1" spc="-152" dirty="0">
                <a:latin typeface="+mn-lt"/>
              </a:rPr>
              <a:t>V</a:t>
            </a:r>
            <a:r>
              <a:rPr b="1" spc="107" dirty="0">
                <a:latin typeface="+mn-lt"/>
              </a:rPr>
              <a:t>3</a:t>
            </a:r>
            <a:r>
              <a:rPr b="1" spc="-47" dirty="0">
                <a:latin typeface="+mn-lt"/>
              </a:rPr>
              <a:t>2</a:t>
            </a:r>
            <a:r>
              <a:rPr b="1" spc="-20" dirty="0">
                <a:latin typeface="+mn-lt"/>
              </a:rPr>
              <a:t>I</a:t>
            </a:r>
            <a:r>
              <a:rPr b="1" spc="-360" dirty="0">
                <a:latin typeface="+mn-lt"/>
              </a:rPr>
              <a:t> </a:t>
            </a:r>
            <a:r>
              <a:rPr b="1" spc="-612" dirty="0">
                <a:latin typeface="+mn-lt"/>
              </a:rPr>
              <a:t>D</a:t>
            </a:r>
            <a:r>
              <a:rPr b="1" spc="240" dirty="0">
                <a:latin typeface="+mn-lt"/>
              </a:rPr>
              <a:t>a</a:t>
            </a:r>
            <a:r>
              <a:rPr b="1" spc="173" dirty="0">
                <a:latin typeface="+mn-lt"/>
              </a:rPr>
              <a:t>t</a:t>
            </a:r>
            <a:r>
              <a:rPr b="1" spc="233" dirty="0">
                <a:latin typeface="+mn-lt"/>
              </a:rPr>
              <a:t>a</a:t>
            </a:r>
            <a:r>
              <a:rPr b="1" spc="305" dirty="0">
                <a:latin typeface="+mn-lt"/>
              </a:rPr>
              <a:t>p</a:t>
            </a:r>
            <a:r>
              <a:rPr b="1" spc="240" dirty="0">
                <a:latin typeface="+mn-lt"/>
              </a:rPr>
              <a:t>a</a:t>
            </a:r>
            <a:r>
              <a:rPr b="1" spc="173" dirty="0">
                <a:latin typeface="+mn-lt"/>
              </a:rPr>
              <a:t>t</a:t>
            </a:r>
            <a:r>
              <a:rPr b="1" spc="80" dirty="0">
                <a:latin typeface="+mn-lt"/>
              </a:rPr>
              <a:t>h</a:t>
            </a:r>
            <a:r>
              <a:rPr b="1" spc="-60" dirty="0">
                <a:latin typeface="+mn-lt"/>
              </a:rPr>
              <a:t>!</a:t>
            </a:r>
          </a:p>
        </p:txBody>
      </p:sp>
      <p:grpSp>
        <p:nvGrpSpPr>
          <p:cNvPr id="3" name="object 3"/>
          <p:cNvGrpSpPr/>
          <p:nvPr/>
        </p:nvGrpSpPr>
        <p:grpSpPr>
          <a:xfrm>
            <a:off x="2789822" y="1434844"/>
            <a:ext cx="5325533" cy="3695700"/>
            <a:chOff x="3657055" y="1288089"/>
            <a:chExt cx="3994150" cy="2771775"/>
          </a:xfrm>
        </p:grpSpPr>
        <p:sp>
          <p:nvSpPr>
            <p:cNvPr id="4" name="object 4"/>
            <p:cNvSpPr/>
            <p:nvPr/>
          </p:nvSpPr>
          <p:spPr>
            <a:xfrm>
              <a:off x="7565360" y="3020533"/>
              <a:ext cx="85725" cy="1039494"/>
            </a:xfrm>
            <a:custGeom>
              <a:avLst/>
              <a:gdLst/>
              <a:ahLst/>
              <a:cxnLst/>
              <a:rect l="l" t="t" r="r" b="b"/>
              <a:pathLst>
                <a:path w="85725" h="1039495">
                  <a:moveTo>
                    <a:pt x="28574" y="85647"/>
                  </a:moveTo>
                  <a:lnTo>
                    <a:pt x="23465" y="1038785"/>
                  </a:lnTo>
                  <a:lnTo>
                    <a:pt x="52040" y="1038938"/>
                  </a:lnTo>
                  <a:lnTo>
                    <a:pt x="57148" y="85800"/>
                  </a:lnTo>
                  <a:lnTo>
                    <a:pt x="28574" y="85647"/>
                  </a:lnTo>
                  <a:close/>
                </a:path>
                <a:path w="85725" h="1039495">
                  <a:moveTo>
                    <a:pt x="78524" y="71360"/>
                  </a:moveTo>
                  <a:lnTo>
                    <a:pt x="28651" y="71360"/>
                  </a:lnTo>
                  <a:lnTo>
                    <a:pt x="57224" y="71512"/>
                  </a:lnTo>
                  <a:lnTo>
                    <a:pt x="57148" y="85800"/>
                  </a:lnTo>
                  <a:lnTo>
                    <a:pt x="85723" y="85953"/>
                  </a:lnTo>
                  <a:lnTo>
                    <a:pt x="78524" y="71360"/>
                  </a:lnTo>
                  <a:close/>
                </a:path>
                <a:path w="85725" h="1039495">
                  <a:moveTo>
                    <a:pt x="28651" y="71360"/>
                  </a:moveTo>
                  <a:lnTo>
                    <a:pt x="28574" y="85647"/>
                  </a:lnTo>
                  <a:lnTo>
                    <a:pt x="57148" y="85800"/>
                  </a:lnTo>
                  <a:lnTo>
                    <a:pt x="57224" y="71512"/>
                  </a:lnTo>
                  <a:lnTo>
                    <a:pt x="28651" y="71360"/>
                  </a:lnTo>
                  <a:close/>
                </a:path>
                <a:path w="85725" h="1039495">
                  <a:moveTo>
                    <a:pt x="43320" y="0"/>
                  </a:moveTo>
                  <a:lnTo>
                    <a:pt x="0" y="85493"/>
                  </a:lnTo>
                  <a:lnTo>
                    <a:pt x="28574" y="85647"/>
                  </a:lnTo>
                  <a:lnTo>
                    <a:pt x="28651" y="71360"/>
                  </a:lnTo>
                  <a:lnTo>
                    <a:pt x="78524" y="71360"/>
                  </a:lnTo>
                  <a:lnTo>
                    <a:pt x="43320" y="0"/>
                  </a:lnTo>
                  <a:close/>
                </a:path>
              </a:pathLst>
            </a:custGeom>
            <a:solidFill>
              <a:srgbClr val="000000"/>
            </a:solidFill>
          </p:spPr>
          <p:txBody>
            <a:bodyPr wrap="square" lIns="0" tIns="0" rIns="0" bIns="0" rtlCol="0"/>
            <a:lstStyle/>
            <a:p>
              <a:endParaRPr sz="2400"/>
            </a:p>
          </p:txBody>
        </p:sp>
        <p:sp>
          <p:nvSpPr>
            <p:cNvPr id="5" name="object 5"/>
            <p:cNvSpPr/>
            <p:nvPr/>
          </p:nvSpPr>
          <p:spPr>
            <a:xfrm>
              <a:off x="4166345" y="2551680"/>
              <a:ext cx="176530" cy="0"/>
            </a:xfrm>
            <a:custGeom>
              <a:avLst/>
              <a:gdLst/>
              <a:ahLst/>
              <a:cxnLst/>
              <a:rect l="l" t="t" r="r" b="b"/>
              <a:pathLst>
                <a:path w="176529">
                  <a:moveTo>
                    <a:pt x="0" y="1"/>
                  </a:moveTo>
                  <a:lnTo>
                    <a:pt x="175952" y="0"/>
                  </a:lnTo>
                </a:path>
              </a:pathLst>
            </a:custGeom>
            <a:ln w="25400">
              <a:solidFill>
                <a:srgbClr val="000000"/>
              </a:solidFill>
            </a:ln>
          </p:spPr>
          <p:txBody>
            <a:bodyPr wrap="square" lIns="0" tIns="0" rIns="0" bIns="0" rtlCol="0"/>
            <a:lstStyle/>
            <a:p>
              <a:endParaRPr sz="2400"/>
            </a:p>
          </p:txBody>
        </p:sp>
        <p:sp>
          <p:nvSpPr>
            <p:cNvPr id="6" name="object 6"/>
            <p:cNvSpPr/>
            <p:nvPr/>
          </p:nvSpPr>
          <p:spPr>
            <a:xfrm>
              <a:off x="3778218" y="1307139"/>
              <a:ext cx="386715" cy="651510"/>
            </a:xfrm>
            <a:custGeom>
              <a:avLst/>
              <a:gdLst/>
              <a:ahLst/>
              <a:cxnLst/>
              <a:rect l="l" t="t" r="r" b="b"/>
              <a:pathLst>
                <a:path w="386714" h="651510">
                  <a:moveTo>
                    <a:pt x="0" y="0"/>
                  </a:moveTo>
                  <a:lnTo>
                    <a:pt x="0" y="271340"/>
                  </a:lnTo>
                  <a:lnTo>
                    <a:pt x="77303" y="325608"/>
                  </a:lnTo>
                  <a:lnTo>
                    <a:pt x="0" y="379876"/>
                  </a:lnTo>
                  <a:lnTo>
                    <a:pt x="0" y="651217"/>
                  </a:lnTo>
                  <a:lnTo>
                    <a:pt x="386516" y="488412"/>
                  </a:lnTo>
                  <a:lnTo>
                    <a:pt x="386516" y="162804"/>
                  </a:lnTo>
                  <a:lnTo>
                    <a:pt x="0" y="0"/>
                  </a:lnTo>
                </a:path>
              </a:pathLst>
            </a:custGeom>
            <a:ln w="38100">
              <a:solidFill>
                <a:srgbClr val="000000"/>
              </a:solidFill>
            </a:ln>
          </p:spPr>
          <p:txBody>
            <a:bodyPr wrap="square" lIns="0" tIns="0" rIns="0" bIns="0" rtlCol="0"/>
            <a:lstStyle/>
            <a:p>
              <a:endParaRPr sz="2400"/>
            </a:p>
          </p:txBody>
        </p:sp>
        <p:sp>
          <p:nvSpPr>
            <p:cNvPr id="7" name="object 7"/>
            <p:cNvSpPr/>
            <p:nvPr/>
          </p:nvSpPr>
          <p:spPr>
            <a:xfrm>
              <a:off x="3671977" y="1387530"/>
              <a:ext cx="99695" cy="1270"/>
            </a:xfrm>
            <a:custGeom>
              <a:avLst/>
              <a:gdLst/>
              <a:ahLst/>
              <a:cxnLst/>
              <a:rect l="l" t="t" r="r" b="b"/>
              <a:pathLst>
                <a:path w="99695" h="1269">
                  <a:moveTo>
                    <a:pt x="-14287" y="504"/>
                  </a:moveTo>
                  <a:lnTo>
                    <a:pt x="113676" y="504"/>
                  </a:lnTo>
                </a:path>
              </a:pathLst>
            </a:custGeom>
            <a:ln w="29584">
              <a:solidFill>
                <a:srgbClr val="000000"/>
              </a:solidFill>
            </a:ln>
          </p:spPr>
          <p:txBody>
            <a:bodyPr wrap="square" lIns="0" tIns="0" rIns="0" bIns="0" rtlCol="0"/>
            <a:lstStyle/>
            <a:p>
              <a:endParaRPr sz="2400"/>
            </a:p>
          </p:txBody>
        </p:sp>
      </p:grpSp>
      <p:sp>
        <p:nvSpPr>
          <p:cNvPr id="8" name="object 8"/>
          <p:cNvSpPr txBox="1"/>
          <p:nvPr/>
        </p:nvSpPr>
        <p:spPr>
          <a:xfrm>
            <a:off x="2540629" y="1376923"/>
            <a:ext cx="869527" cy="604567"/>
          </a:xfrm>
          <a:prstGeom prst="rect">
            <a:avLst/>
          </a:prstGeom>
        </p:spPr>
        <p:txBody>
          <a:bodyPr vert="horz" wrap="square" lIns="0" tIns="110913" rIns="0" bIns="0" rtlCol="0">
            <a:spAutoFit/>
          </a:bodyPr>
          <a:lstStyle/>
          <a:p>
            <a:pPr marL="16933">
              <a:spcBef>
                <a:spcPts val="873"/>
              </a:spcBef>
            </a:pPr>
            <a:r>
              <a:rPr sz="1267" b="1" spc="100" dirty="0">
                <a:latin typeface="Calibri"/>
                <a:cs typeface="Calibri"/>
              </a:rPr>
              <a:t>+4</a:t>
            </a:r>
            <a:endParaRPr sz="1267">
              <a:latin typeface="Calibri"/>
              <a:cs typeface="Calibri"/>
            </a:endParaRPr>
          </a:p>
          <a:p>
            <a:pPr marL="573179">
              <a:spcBef>
                <a:spcPts val="753"/>
              </a:spcBef>
            </a:pPr>
            <a:r>
              <a:rPr sz="1267" b="1" spc="13" dirty="0">
                <a:latin typeface="Calibri"/>
                <a:cs typeface="Calibri"/>
              </a:rPr>
              <a:t>A</a:t>
            </a:r>
            <a:r>
              <a:rPr sz="1267" b="1" spc="20" dirty="0">
                <a:latin typeface="Calibri"/>
                <a:cs typeface="Calibri"/>
              </a:rPr>
              <a:t>d</a:t>
            </a:r>
            <a:r>
              <a:rPr sz="1267" b="1" spc="13" dirty="0">
                <a:latin typeface="Calibri"/>
                <a:cs typeface="Calibri"/>
              </a:rPr>
              <a:t>d</a:t>
            </a:r>
            <a:endParaRPr sz="1267">
              <a:latin typeface="Calibri"/>
              <a:cs typeface="Calibri"/>
            </a:endParaRPr>
          </a:p>
        </p:txBody>
      </p:sp>
      <p:sp>
        <p:nvSpPr>
          <p:cNvPr id="9" name="object 9"/>
          <p:cNvSpPr txBox="1"/>
          <p:nvPr/>
        </p:nvSpPr>
        <p:spPr>
          <a:xfrm>
            <a:off x="2018660" y="3433226"/>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grpSp>
        <p:nvGrpSpPr>
          <p:cNvPr id="10" name="object 10"/>
          <p:cNvGrpSpPr/>
          <p:nvPr/>
        </p:nvGrpSpPr>
        <p:grpSpPr>
          <a:xfrm>
            <a:off x="2228705" y="2626478"/>
            <a:ext cx="1246292" cy="1371600"/>
            <a:chOff x="3236217" y="2181815"/>
            <a:chExt cx="934719" cy="1028700"/>
          </a:xfrm>
        </p:grpSpPr>
        <p:pic>
          <p:nvPicPr>
            <p:cNvPr id="11" name="object 11"/>
            <p:cNvPicPr/>
            <p:nvPr/>
          </p:nvPicPr>
          <p:blipFill>
            <a:blip r:embed="rId2" cstate="print"/>
            <a:stretch>
              <a:fillRect/>
            </a:stretch>
          </p:blipFill>
          <p:spPr>
            <a:xfrm>
              <a:off x="3323821" y="2405207"/>
              <a:ext cx="245896" cy="76200"/>
            </a:xfrm>
            <a:prstGeom prst="rect">
              <a:avLst/>
            </a:prstGeom>
          </p:spPr>
        </p:pic>
        <p:sp>
          <p:nvSpPr>
            <p:cNvPr id="12" name="object 12"/>
            <p:cNvSpPr/>
            <p:nvPr/>
          </p:nvSpPr>
          <p:spPr>
            <a:xfrm>
              <a:off x="3572290" y="2200865"/>
              <a:ext cx="579755" cy="990600"/>
            </a:xfrm>
            <a:custGeom>
              <a:avLst/>
              <a:gdLst/>
              <a:ahLst/>
              <a:cxnLst/>
              <a:rect l="l" t="t" r="r" b="b"/>
              <a:pathLst>
                <a:path w="579754" h="990600">
                  <a:moveTo>
                    <a:pt x="0" y="0"/>
                  </a:moveTo>
                  <a:lnTo>
                    <a:pt x="579543" y="0"/>
                  </a:lnTo>
                  <a:lnTo>
                    <a:pt x="579543"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3" name="object 13"/>
            <p:cNvSpPr/>
            <p:nvPr/>
          </p:nvSpPr>
          <p:spPr>
            <a:xfrm>
              <a:off x="3250505" y="2704542"/>
              <a:ext cx="0" cy="140970"/>
            </a:xfrm>
            <a:custGeom>
              <a:avLst/>
              <a:gdLst/>
              <a:ahLst/>
              <a:cxnLst/>
              <a:rect l="l" t="t" r="r" b="b"/>
              <a:pathLst>
                <a:path h="140969">
                  <a:moveTo>
                    <a:pt x="0" y="0"/>
                  </a:moveTo>
                  <a:lnTo>
                    <a:pt x="1" y="140758"/>
                  </a:lnTo>
                </a:path>
              </a:pathLst>
            </a:custGeom>
            <a:ln w="28575">
              <a:solidFill>
                <a:srgbClr val="000000"/>
              </a:solidFill>
            </a:ln>
          </p:spPr>
          <p:txBody>
            <a:bodyPr wrap="square" lIns="0" tIns="0" rIns="0" bIns="0" rtlCol="0"/>
            <a:lstStyle/>
            <a:p>
              <a:endParaRPr sz="2400"/>
            </a:p>
          </p:txBody>
        </p:sp>
      </p:grpSp>
      <p:sp>
        <p:nvSpPr>
          <p:cNvPr id="14" name="object 14"/>
          <p:cNvSpPr txBox="1"/>
          <p:nvPr/>
        </p:nvSpPr>
        <p:spPr>
          <a:xfrm>
            <a:off x="2918097" y="2778922"/>
            <a:ext cx="398780" cy="425031"/>
          </a:xfrm>
          <a:prstGeom prst="rect">
            <a:avLst/>
          </a:prstGeom>
        </p:spPr>
        <p:txBody>
          <a:bodyPr vert="horz" wrap="square" lIns="0" tIns="22013" rIns="0" bIns="0" rtlCol="0">
            <a:spAutoFit/>
          </a:bodyPr>
          <a:lstStyle/>
          <a:p>
            <a:pPr marR="62652" algn="r">
              <a:spcBef>
                <a:spcPts val="173"/>
              </a:spcBef>
            </a:pPr>
            <a:r>
              <a:rPr sz="1267" b="1" spc="27" dirty="0">
                <a:latin typeface="Calibri"/>
                <a:cs typeface="Calibri"/>
              </a:rPr>
              <a:t>addr</a:t>
            </a:r>
            <a:endParaRPr sz="1267">
              <a:latin typeface="Calibri"/>
              <a:cs typeface="Calibri"/>
            </a:endParaRPr>
          </a:p>
          <a:p>
            <a:pPr marR="6773" algn="r">
              <a:spcBef>
                <a:spcPts val="113"/>
              </a:spcBef>
            </a:pPr>
            <a:r>
              <a:rPr sz="1267" b="1" spc="-7" dirty="0">
                <a:latin typeface="Calibri"/>
                <a:cs typeface="Calibri"/>
              </a:rPr>
              <a:t>inst</a:t>
            </a:r>
            <a:endParaRPr sz="1267">
              <a:latin typeface="Calibri"/>
              <a:cs typeface="Calibri"/>
            </a:endParaRPr>
          </a:p>
        </p:txBody>
      </p:sp>
      <p:sp>
        <p:nvSpPr>
          <p:cNvPr id="15" name="object 15"/>
          <p:cNvSpPr txBox="1"/>
          <p:nvPr/>
        </p:nvSpPr>
        <p:spPr>
          <a:xfrm>
            <a:off x="2804982" y="3619663"/>
            <a:ext cx="437727" cy="236817"/>
          </a:xfrm>
          <a:prstGeom prst="rect">
            <a:avLst/>
          </a:prstGeom>
        </p:spPr>
        <p:txBody>
          <a:bodyPr vert="horz" wrap="square" lIns="0" tIns="21167" rIns="0" bIns="0" rtlCol="0">
            <a:spAutoFit/>
          </a:bodyPr>
          <a:lstStyle/>
          <a:p>
            <a:pPr>
              <a:spcBef>
                <a:spcPts val="167"/>
              </a:spcBef>
            </a:pPr>
            <a:r>
              <a:rPr sz="1400" b="1" spc="-7" dirty="0">
                <a:latin typeface="Calibri"/>
                <a:cs typeface="Calibri"/>
              </a:rPr>
              <a:t>I</a:t>
            </a:r>
            <a:r>
              <a:rPr sz="1400" b="1" spc="-80" dirty="0">
                <a:latin typeface="Calibri"/>
                <a:cs typeface="Calibri"/>
              </a:rPr>
              <a:t>M</a:t>
            </a:r>
            <a:r>
              <a:rPr sz="1400" b="1" spc="-40" dirty="0">
                <a:latin typeface="Calibri"/>
                <a:cs typeface="Calibri"/>
              </a:rPr>
              <a:t>E</a:t>
            </a:r>
            <a:r>
              <a:rPr sz="1400" b="1" spc="-80" dirty="0">
                <a:latin typeface="Calibri"/>
                <a:cs typeface="Calibri"/>
              </a:rPr>
              <a:t>M</a:t>
            </a:r>
            <a:endParaRPr sz="1400">
              <a:latin typeface="Calibri"/>
              <a:cs typeface="Calibri"/>
            </a:endParaRPr>
          </a:p>
        </p:txBody>
      </p:sp>
      <p:sp>
        <p:nvSpPr>
          <p:cNvPr id="16" name="object 16"/>
          <p:cNvSpPr/>
          <p:nvPr/>
        </p:nvSpPr>
        <p:spPr>
          <a:xfrm>
            <a:off x="8480460" y="2866688"/>
            <a:ext cx="860213" cy="1320800"/>
          </a:xfrm>
          <a:custGeom>
            <a:avLst/>
            <a:gdLst/>
            <a:ahLst/>
            <a:cxnLst/>
            <a:rect l="l" t="t" r="r" b="b"/>
            <a:pathLst>
              <a:path w="645159" h="990600">
                <a:moveTo>
                  <a:pt x="0" y="0"/>
                </a:moveTo>
                <a:lnTo>
                  <a:pt x="645166" y="0"/>
                </a:lnTo>
                <a:lnTo>
                  <a:pt x="645166"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7" name="object 17"/>
          <p:cNvSpPr txBox="1"/>
          <p:nvPr/>
        </p:nvSpPr>
        <p:spPr>
          <a:xfrm>
            <a:off x="8621369" y="3770031"/>
            <a:ext cx="530860"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D</a:t>
            </a:r>
            <a:r>
              <a:rPr sz="1400" b="1" spc="-7" dirty="0">
                <a:latin typeface="Calibri"/>
                <a:cs typeface="Calibri"/>
              </a:rPr>
              <a:t>M</a:t>
            </a:r>
            <a:r>
              <a:rPr sz="1400" b="1" spc="-40" dirty="0">
                <a:latin typeface="Calibri"/>
                <a:cs typeface="Calibri"/>
              </a:rPr>
              <a:t>E</a:t>
            </a:r>
            <a:r>
              <a:rPr sz="1400" b="1" spc="-80" dirty="0">
                <a:latin typeface="Calibri"/>
                <a:cs typeface="Calibri"/>
              </a:rPr>
              <a:t>M</a:t>
            </a:r>
            <a:endParaRPr sz="1400">
              <a:latin typeface="Calibri"/>
              <a:cs typeface="Calibri"/>
            </a:endParaRPr>
          </a:p>
        </p:txBody>
      </p:sp>
      <p:grpSp>
        <p:nvGrpSpPr>
          <p:cNvPr id="18" name="object 18"/>
          <p:cNvGrpSpPr/>
          <p:nvPr/>
        </p:nvGrpSpPr>
        <p:grpSpPr>
          <a:xfrm>
            <a:off x="2085348" y="2470340"/>
            <a:ext cx="343747" cy="883073"/>
            <a:chOff x="3128700" y="2064711"/>
            <a:chExt cx="257810" cy="662305"/>
          </a:xfrm>
        </p:grpSpPr>
        <p:sp>
          <p:nvSpPr>
            <p:cNvPr id="19" name="object 19"/>
            <p:cNvSpPr/>
            <p:nvPr/>
          </p:nvSpPr>
          <p:spPr>
            <a:xfrm>
              <a:off x="3147750" y="2083761"/>
              <a:ext cx="219710" cy="624205"/>
            </a:xfrm>
            <a:custGeom>
              <a:avLst/>
              <a:gdLst/>
              <a:ahLst/>
              <a:cxnLst/>
              <a:rect l="l" t="t" r="r" b="b"/>
              <a:pathLst>
                <a:path w="219710" h="624205">
                  <a:moveTo>
                    <a:pt x="219236" y="0"/>
                  </a:moveTo>
                  <a:lnTo>
                    <a:pt x="0" y="0"/>
                  </a:lnTo>
                  <a:lnTo>
                    <a:pt x="0" y="624083"/>
                  </a:lnTo>
                  <a:lnTo>
                    <a:pt x="219236" y="624083"/>
                  </a:lnTo>
                  <a:lnTo>
                    <a:pt x="219236" y="0"/>
                  </a:lnTo>
                  <a:close/>
                </a:path>
              </a:pathLst>
            </a:custGeom>
            <a:solidFill>
              <a:srgbClr val="FFFFFF"/>
            </a:solidFill>
          </p:spPr>
          <p:txBody>
            <a:bodyPr wrap="square" lIns="0" tIns="0" rIns="0" bIns="0" rtlCol="0"/>
            <a:lstStyle/>
            <a:p>
              <a:endParaRPr sz="2400"/>
            </a:p>
          </p:txBody>
        </p:sp>
        <p:sp>
          <p:nvSpPr>
            <p:cNvPr id="20" name="object 20"/>
            <p:cNvSpPr/>
            <p:nvPr/>
          </p:nvSpPr>
          <p:spPr>
            <a:xfrm>
              <a:off x="3147750" y="2083761"/>
              <a:ext cx="219710" cy="624205"/>
            </a:xfrm>
            <a:custGeom>
              <a:avLst/>
              <a:gdLst/>
              <a:ahLst/>
              <a:cxnLst/>
              <a:rect l="l" t="t" r="r" b="b"/>
              <a:pathLst>
                <a:path w="219710" h="624205">
                  <a:moveTo>
                    <a:pt x="0" y="0"/>
                  </a:moveTo>
                  <a:lnTo>
                    <a:pt x="219236" y="0"/>
                  </a:lnTo>
                  <a:lnTo>
                    <a:pt x="219236" y="624083"/>
                  </a:lnTo>
                  <a:lnTo>
                    <a:pt x="0" y="624083"/>
                  </a:lnTo>
                  <a:lnTo>
                    <a:pt x="0" y="0"/>
                  </a:lnTo>
                  <a:close/>
                </a:path>
              </a:pathLst>
            </a:custGeom>
            <a:ln w="38100">
              <a:solidFill>
                <a:srgbClr val="000000"/>
              </a:solidFill>
            </a:ln>
          </p:spPr>
          <p:txBody>
            <a:bodyPr wrap="square" lIns="0" tIns="0" rIns="0" bIns="0" rtlCol="0"/>
            <a:lstStyle/>
            <a:p>
              <a:endParaRPr sz="2400"/>
            </a:p>
          </p:txBody>
        </p:sp>
      </p:grpSp>
      <p:sp>
        <p:nvSpPr>
          <p:cNvPr id="21" name="object 21"/>
          <p:cNvSpPr txBox="1"/>
          <p:nvPr/>
        </p:nvSpPr>
        <p:spPr>
          <a:xfrm>
            <a:off x="2151392" y="2771306"/>
            <a:ext cx="193040"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PC</a:t>
            </a:r>
            <a:endParaRPr sz="1133">
              <a:latin typeface="Calibri"/>
              <a:cs typeface="Calibri"/>
            </a:endParaRPr>
          </a:p>
        </p:txBody>
      </p:sp>
      <p:grpSp>
        <p:nvGrpSpPr>
          <p:cNvPr id="22" name="object 22"/>
          <p:cNvGrpSpPr/>
          <p:nvPr/>
        </p:nvGrpSpPr>
        <p:grpSpPr>
          <a:xfrm>
            <a:off x="2153990" y="2126827"/>
            <a:ext cx="794173" cy="1218353"/>
            <a:chOff x="3180181" y="1807076"/>
            <a:chExt cx="595630" cy="913765"/>
          </a:xfrm>
        </p:grpSpPr>
        <p:sp>
          <p:nvSpPr>
            <p:cNvPr id="23" name="object 23"/>
            <p:cNvSpPr/>
            <p:nvPr/>
          </p:nvSpPr>
          <p:spPr>
            <a:xfrm>
              <a:off x="3192881" y="2626531"/>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24" name="object 24"/>
            <p:cNvSpPr/>
            <p:nvPr/>
          </p:nvSpPr>
          <p:spPr>
            <a:xfrm>
              <a:off x="3419636" y="1807076"/>
              <a:ext cx="356235" cy="629285"/>
            </a:xfrm>
            <a:custGeom>
              <a:avLst/>
              <a:gdLst/>
              <a:ahLst/>
              <a:cxnLst/>
              <a:rect l="l" t="t" r="r" b="b"/>
              <a:pathLst>
                <a:path w="356235" h="629285">
                  <a:moveTo>
                    <a:pt x="20022" y="19803"/>
                  </a:moveTo>
                  <a:lnTo>
                    <a:pt x="16939" y="20925"/>
                  </a:lnTo>
                  <a:lnTo>
                    <a:pt x="1578" y="34392"/>
                  </a:lnTo>
                  <a:lnTo>
                    <a:pt x="0" y="37891"/>
                  </a:lnTo>
                  <a:lnTo>
                    <a:pt x="2054" y="628870"/>
                  </a:lnTo>
                  <a:lnTo>
                    <a:pt x="27454" y="628783"/>
                  </a:lnTo>
                  <a:lnTo>
                    <a:pt x="25446" y="51070"/>
                  </a:lnTo>
                  <a:lnTo>
                    <a:pt x="21084" y="51070"/>
                  </a:lnTo>
                  <a:lnTo>
                    <a:pt x="23693" y="45287"/>
                  </a:lnTo>
                  <a:lnTo>
                    <a:pt x="22650" y="45265"/>
                  </a:lnTo>
                  <a:lnTo>
                    <a:pt x="23910" y="44806"/>
                  </a:lnTo>
                  <a:lnTo>
                    <a:pt x="25412" y="41476"/>
                  </a:lnTo>
                  <a:lnTo>
                    <a:pt x="279563" y="41476"/>
                  </a:lnTo>
                  <a:lnTo>
                    <a:pt x="279909" y="25394"/>
                  </a:lnTo>
                  <a:lnTo>
                    <a:pt x="20022" y="19803"/>
                  </a:lnTo>
                  <a:close/>
                </a:path>
                <a:path w="356235" h="629285">
                  <a:moveTo>
                    <a:pt x="279363" y="50788"/>
                  </a:moveTo>
                  <a:lnTo>
                    <a:pt x="278817" y="76182"/>
                  </a:lnTo>
                  <a:lnTo>
                    <a:pt x="331882" y="51061"/>
                  </a:lnTo>
                  <a:lnTo>
                    <a:pt x="292060" y="51061"/>
                  </a:lnTo>
                  <a:lnTo>
                    <a:pt x="279363" y="50788"/>
                  </a:lnTo>
                  <a:close/>
                </a:path>
                <a:path w="356235" h="629285">
                  <a:moveTo>
                    <a:pt x="23693" y="45287"/>
                  </a:moveTo>
                  <a:lnTo>
                    <a:pt x="21084" y="51070"/>
                  </a:lnTo>
                  <a:lnTo>
                    <a:pt x="25432" y="47258"/>
                  </a:lnTo>
                  <a:lnTo>
                    <a:pt x="25426" y="45325"/>
                  </a:lnTo>
                  <a:lnTo>
                    <a:pt x="23693" y="45287"/>
                  </a:lnTo>
                  <a:close/>
                </a:path>
                <a:path w="356235" h="629285">
                  <a:moveTo>
                    <a:pt x="25432" y="47258"/>
                  </a:moveTo>
                  <a:lnTo>
                    <a:pt x="21084" y="51070"/>
                  </a:lnTo>
                  <a:lnTo>
                    <a:pt x="25446" y="51070"/>
                  </a:lnTo>
                  <a:lnTo>
                    <a:pt x="25432" y="47258"/>
                  </a:lnTo>
                  <a:close/>
                </a:path>
                <a:path w="356235" h="629285">
                  <a:moveTo>
                    <a:pt x="279909" y="25394"/>
                  </a:moveTo>
                  <a:lnTo>
                    <a:pt x="279363" y="50788"/>
                  </a:lnTo>
                  <a:lnTo>
                    <a:pt x="292060" y="51061"/>
                  </a:lnTo>
                  <a:lnTo>
                    <a:pt x="292606" y="25667"/>
                  </a:lnTo>
                  <a:lnTo>
                    <a:pt x="279909" y="25394"/>
                  </a:lnTo>
                  <a:close/>
                </a:path>
                <a:path w="356235" h="629285">
                  <a:moveTo>
                    <a:pt x="280455" y="0"/>
                  </a:moveTo>
                  <a:lnTo>
                    <a:pt x="279909" y="25394"/>
                  </a:lnTo>
                  <a:lnTo>
                    <a:pt x="292606" y="25667"/>
                  </a:lnTo>
                  <a:lnTo>
                    <a:pt x="292060" y="51061"/>
                  </a:lnTo>
                  <a:lnTo>
                    <a:pt x="331882" y="51061"/>
                  </a:lnTo>
                  <a:lnTo>
                    <a:pt x="355818" y="39730"/>
                  </a:lnTo>
                  <a:lnTo>
                    <a:pt x="280455" y="0"/>
                  </a:lnTo>
                  <a:close/>
                </a:path>
                <a:path w="356235" h="629285">
                  <a:moveTo>
                    <a:pt x="279549" y="42118"/>
                  </a:moveTo>
                  <a:lnTo>
                    <a:pt x="31296" y="42118"/>
                  </a:lnTo>
                  <a:lnTo>
                    <a:pt x="27585" y="45371"/>
                  </a:lnTo>
                  <a:lnTo>
                    <a:pt x="279363" y="50788"/>
                  </a:lnTo>
                  <a:lnTo>
                    <a:pt x="279549" y="42118"/>
                  </a:lnTo>
                  <a:close/>
                </a:path>
                <a:path w="356235" h="629285">
                  <a:moveTo>
                    <a:pt x="25426" y="45325"/>
                  </a:moveTo>
                  <a:lnTo>
                    <a:pt x="25432" y="47258"/>
                  </a:lnTo>
                  <a:lnTo>
                    <a:pt x="27585" y="45371"/>
                  </a:lnTo>
                  <a:lnTo>
                    <a:pt x="25426" y="45325"/>
                  </a:lnTo>
                  <a:close/>
                </a:path>
                <a:path w="356235" h="629285">
                  <a:moveTo>
                    <a:pt x="31296" y="42118"/>
                  </a:moveTo>
                  <a:lnTo>
                    <a:pt x="25422" y="44256"/>
                  </a:lnTo>
                  <a:lnTo>
                    <a:pt x="25426" y="45325"/>
                  </a:lnTo>
                  <a:lnTo>
                    <a:pt x="27585" y="45371"/>
                  </a:lnTo>
                  <a:lnTo>
                    <a:pt x="31296" y="42118"/>
                  </a:lnTo>
                  <a:close/>
                </a:path>
                <a:path w="356235" h="629285">
                  <a:moveTo>
                    <a:pt x="25422" y="44256"/>
                  </a:moveTo>
                  <a:lnTo>
                    <a:pt x="23910" y="44806"/>
                  </a:lnTo>
                  <a:lnTo>
                    <a:pt x="23693" y="45287"/>
                  </a:lnTo>
                  <a:lnTo>
                    <a:pt x="25426" y="45325"/>
                  </a:lnTo>
                  <a:lnTo>
                    <a:pt x="25422" y="44256"/>
                  </a:lnTo>
                  <a:close/>
                </a:path>
                <a:path w="356235" h="629285">
                  <a:moveTo>
                    <a:pt x="23910" y="44806"/>
                  </a:moveTo>
                  <a:lnTo>
                    <a:pt x="22650" y="45265"/>
                  </a:lnTo>
                  <a:lnTo>
                    <a:pt x="23693" y="45287"/>
                  </a:lnTo>
                  <a:lnTo>
                    <a:pt x="23910" y="44806"/>
                  </a:lnTo>
                  <a:close/>
                </a:path>
                <a:path w="356235" h="629285">
                  <a:moveTo>
                    <a:pt x="25412" y="41476"/>
                  </a:moveTo>
                  <a:lnTo>
                    <a:pt x="23910" y="44806"/>
                  </a:lnTo>
                  <a:lnTo>
                    <a:pt x="25422" y="44256"/>
                  </a:lnTo>
                  <a:lnTo>
                    <a:pt x="25412" y="41476"/>
                  </a:lnTo>
                  <a:close/>
                </a:path>
                <a:path w="356235" h="629285">
                  <a:moveTo>
                    <a:pt x="279563" y="41476"/>
                  </a:moveTo>
                  <a:lnTo>
                    <a:pt x="25412" y="41476"/>
                  </a:lnTo>
                  <a:lnTo>
                    <a:pt x="25422" y="44256"/>
                  </a:lnTo>
                  <a:lnTo>
                    <a:pt x="31296" y="42118"/>
                  </a:lnTo>
                  <a:lnTo>
                    <a:pt x="279549" y="42118"/>
                  </a:lnTo>
                  <a:lnTo>
                    <a:pt x="279563" y="41476"/>
                  </a:lnTo>
                  <a:close/>
                </a:path>
              </a:pathLst>
            </a:custGeom>
            <a:solidFill>
              <a:srgbClr val="000000"/>
            </a:solidFill>
          </p:spPr>
          <p:txBody>
            <a:bodyPr wrap="square" lIns="0" tIns="0" rIns="0" bIns="0" rtlCol="0"/>
            <a:lstStyle/>
            <a:p>
              <a:endParaRPr sz="2400"/>
            </a:p>
          </p:txBody>
        </p:sp>
      </p:grpSp>
      <p:sp>
        <p:nvSpPr>
          <p:cNvPr id="25" name="object 25"/>
          <p:cNvSpPr txBox="1"/>
          <p:nvPr/>
        </p:nvSpPr>
        <p:spPr>
          <a:xfrm>
            <a:off x="1507129" y="2262794"/>
            <a:ext cx="383540" cy="217218"/>
          </a:xfrm>
          <a:prstGeom prst="rect">
            <a:avLst/>
          </a:prstGeom>
        </p:spPr>
        <p:txBody>
          <a:bodyPr vert="horz" wrap="square" lIns="0" tIns="22013" rIns="0" bIns="0" rtlCol="0">
            <a:spAutoFit/>
          </a:bodyPr>
          <a:lstStyle/>
          <a:p>
            <a:pPr marL="16933">
              <a:spcBef>
                <a:spcPts val="173"/>
              </a:spcBef>
            </a:pPr>
            <a:r>
              <a:rPr sz="1267" b="1" spc="40" dirty="0">
                <a:latin typeface="Calibri"/>
                <a:cs typeface="Calibri"/>
              </a:rPr>
              <a:t>pc</a:t>
            </a:r>
            <a:r>
              <a:rPr sz="1267" b="1" spc="147" dirty="0">
                <a:latin typeface="Calibri"/>
                <a:cs typeface="Calibri"/>
              </a:rPr>
              <a:t>+</a:t>
            </a:r>
            <a:r>
              <a:rPr sz="1267" b="1" spc="27" dirty="0">
                <a:latin typeface="Calibri"/>
                <a:cs typeface="Calibri"/>
              </a:rPr>
              <a:t>4</a:t>
            </a:r>
            <a:endParaRPr sz="1267">
              <a:latin typeface="Calibri"/>
              <a:cs typeface="Calibri"/>
            </a:endParaRPr>
          </a:p>
        </p:txBody>
      </p:sp>
      <p:grpSp>
        <p:nvGrpSpPr>
          <p:cNvPr id="26" name="object 26"/>
          <p:cNvGrpSpPr/>
          <p:nvPr/>
        </p:nvGrpSpPr>
        <p:grpSpPr>
          <a:xfrm>
            <a:off x="3655526" y="2792120"/>
            <a:ext cx="4548293" cy="2392680"/>
            <a:chOff x="4306333" y="2306047"/>
            <a:chExt cx="3411220" cy="1794510"/>
          </a:xfrm>
        </p:grpSpPr>
        <p:sp>
          <p:nvSpPr>
            <p:cNvPr id="27" name="object 27"/>
            <p:cNvSpPr/>
            <p:nvPr/>
          </p:nvSpPr>
          <p:spPr>
            <a:xfrm>
              <a:off x="7366792" y="2374529"/>
              <a:ext cx="332105" cy="728980"/>
            </a:xfrm>
            <a:custGeom>
              <a:avLst/>
              <a:gdLst/>
              <a:ahLst/>
              <a:cxnLst/>
              <a:rect l="l" t="t" r="r" b="b"/>
              <a:pathLst>
                <a:path w="332104" h="728980">
                  <a:moveTo>
                    <a:pt x="0" y="0"/>
                  </a:moveTo>
                  <a:lnTo>
                    <a:pt x="0" y="303634"/>
                  </a:lnTo>
                  <a:lnTo>
                    <a:pt x="66320" y="364361"/>
                  </a:lnTo>
                  <a:lnTo>
                    <a:pt x="0" y="425088"/>
                  </a:lnTo>
                  <a:lnTo>
                    <a:pt x="0" y="728723"/>
                  </a:lnTo>
                  <a:lnTo>
                    <a:pt x="331603" y="546542"/>
                  </a:lnTo>
                  <a:lnTo>
                    <a:pt x="331603" y="182180"/>
                  </a:lnTo>
                  <a:lnTo>
                    <a:pt x="0" y="0"/>
                  </a:lnTo>
                </a:path>
              </a:pathLst>
            </a:custGeom>
            <a:ln w="38100">
              <a:solidFill>
                <a:srgbClr val="000000"/>
              </a:solidFill>
            </a:ln>
          </p:spPr>
          <p:txBody>
            <a:bodyPr wrap="square" lIns="0" tIns="0" rIns="0" bIns="0" rtlCol="0"/>
            <a:lstStyle/>
            <a:p>
              <a:endParaRPr sz="2400"/>
            </a:p>
          </p:txBody>
        </p:sp>
        <p:sp>
          <p:nvSpPr>
            <p:cNvPr id="28" name="object 28"/>
            <p:cNvSpPr/>
            <p:nvPr/>
          </p:nvSpPr>
          <p:spPr>
            <a:xfrm>
              <a:off x="4306328" y="2306053"/>
              <a:ext cx="933450" cy="1794510"/>
            </a:xfrm>
            <a:custGeom>
              <a:avLst/>
              <a:gdLst/>
              <a:ahLst/>
              <a:cxnLst/>
              <a:rect l="l" t="t" r="r" b="b"/>
              <a:pathLst>
                <a:path w="933450" h="1794510">
                  <a:moveTo>
                    <a:pt x="933386" y="42862"/>
                  </a:moveTo>
                  <a:lnTo>
                    <a:pt x="904811" y="28575"/>
                  </a:lnTo>
                  <a:lnTo>
                    <a:pt x="847661" y="0"/>
                  </a:lnTo>
                  <a:lnTo>
                    <a:pt x="847661" y="28575"/>
                  </a:lnTo>
                  <a:lnTo>
                    <a:pt x="29171" y="28575"/>
                  </a:lnTo>
                  <a:lnTo>
                    <a:pt x="22783" y="34975"/>
                  </a:lnTo>
                  <a:lnTo>
                    <a:pt x="22783" y="47739"/>
                  </a:lnTo>
                  <a:lnTo>
                    <a:pt x="22783" y="257911"/>
                  </a:lnTo>
                  <a:lnTo>
                    <a:pt x="22783" y="273685"/>
                  </a:lnTo>
                  <a:lnTo>
                    <a:pt x="22783" y="282740"/>
                  </a:lnTo>
                  <a:lnTo>
                    <a:pt x="23596" y="283565"/>
                  </a:lnTo>
                  <a:lnTo>
                    <a:pt x="28575" y="1708594"/>
                  </a:lnTo>
                  <a:lnTo>
                    <a:pt x="0" y="1708696"/>
                  </a:lnTo>
                  <a:lnTo>
                    <a:pt x="43154" y="1794268"/>
                  </a:lnTo>
                  <a:lnTo>
                    <a:pt x="78549" y="1722882"/>
                  </a:lnTo>
                  <a:lnTo>
                    <a:pt x="85725" y="1708391"/>
                  </a:lnTo>
                  <a:lnTo>
                    <a:pt x="57150" y="1708492"/>
                  </a:lnTo>
                  <a:lnTo>
                    <a:pt x="52781" y="458635"/>
                  </a:lnTo>
                  <a:lnTo>
                    <a:pt x="838885" y="458635"/>
                  </a:lnTo>
                  <a:lnTo>
                    <a:pt x="838885" y="487210"/>
                  </a:lnTo>
                  <a:lnTo>
                    <a:pt x="896035" y="458635"/>
                  </a:lnTo>
                  <a:lnTo>
                    <a:pt x="924610" y="444347"/>
                  </a:lnTo>
                  <a:lnTo>
                    <a:pt x="896035" y="430060"/>
                  </a:lnTo>
                  <a:lnTo>
                    <a:pt x="838885" y="401485"/>
                  </a:lnTo>
                  <a:lnTo>
                    <a:pt x="838885" y="430060"/>
                  </a:lnTo>
                  <a:lnTo>
                    <a:pt x="52679" y="430060"/>
                  </a:lnTo>
                  <a:lnTo>
                    <a:pt x="52158" y="280085"/>
                  </a:lnTo>
                  <a:lnTo>
                    <a:pt x="847661" y="280085"/>
                  </a:lnTo>
                  <a:lnTo>
                    <a:pt x="847661" y="308660"/>
                  </a:lnTo>
                  <a:lnTo>
                    <a:pt x="904811" y="280085"/>
                  </a:lnTo>
                  <a:lnTo>
                    <a:pt x="933386" y="265798"/>
                  </a:lnTo>
                  <a:lnTo>
                    <a:pt x="904811" y="251510"/>
                  </a:lnTo>
                  <a:lnTo>
                    <a:pt x="847661" y="222935"/>
                  </a:lnTo>
                  <a:lnTo>
                    <a:pt x="847661" y="251510"/>
                  </a:lnTo>
                  <a:lnTo>
                    <a:pt x="52057" y="251510"/>
                  </a:lnTo>
                  <a:lnTo>
                    <a:pt x="51384" y="57150"/>
                  </a:lnTo>
                  <a:lnTo>
                    <a:pt x="847661" y="57150"/>
                  </a:lnTo>
                  <a:lnTo>
                    <a:pt x="847661" y="85725"/>
                  </a:lnTo>
                  <a:lnTo>
                    <a:pt x="904811" y="57150"/>
                  </a:lnTo>
                  <a:lnTo>
                    <a:pt x="933386" y="42862"/>
                  </a:lnTo>
                  <a:close/>
                </a:path>
              </a:pathLst>
            </a:custGeom>
            <a:solidFill>
              <a:srgbClr val="000000"/>
            </a:solidFill>
          </p:spPr>
          <p:txBody>
            <a:bodyPr wrap="square" lIns="0" tIns="0" rIns="0" bIns="0" rtlCol="0"/>
            <a:lstStyle/>
            <a:p>
              <a:endParaRPr sz="2400"/>
            </a:p>
          </p:txBody>
        </p:sp>
      </p:grpSp>
      <p:sp>
        <p:nvSpPr>
          <p:cNvPr id="29" name="object 29"/>
          <p:cNvSpPr txBox="1"/>
          <p:nvPr/>
        </p:nvSpPr>
        <p:spPr>
          <a:xfrm>
            <a:off x="7784971" y="3083215"/>
            <a:ext cx="336972" cy="236817"/>
          </a:xfrm>
          <a:prstGeom prst="rect">
            <a:avLst/>
          </a:prstGeom>
        </p:spPr>
        <p:txBody>
          <a:bodyPr vert="horz" wrap="square" lIns="0" tIns="21167" rIns="0" bIns="0" rtlCol="0">
            <a:spAutoFit/>
          </a:bodyPr>
          <a:lstStyle/>
          <a:p>
            <a:pPr marL="16933">
              <a:spcBef>
                <a:spcPts val="167"/>
              </a:spcBef>
            </a:pPr>
            <a:r>
              <a:rPr sz="1400" b="1" dirty="0">
                <a:latin typeface="Calibri"/>
                <a:cs typeface="Calibri"/>
              </a:rPr>
              <a:t>A</a:t>
            </a:r>
            <a:r>
              <a:rPr sz="1400" b="1" spc="13" dirty="0">
                <a:latin typeface="Calibri"/>
                <a:cs typeface="Calibri"/>
              </a:rPr>
              <a:t>L</a:t>
            </a:r>
            <a:r>
              <a:rPr sz="1400" b="1" dirty="0">
                <a:latin typeface="Calibri"/>
                <a:cs typeface="Calibri"/>
              </a:rPr>
              <a:t>U</a:t>
            </a:r>
            <a:endParaRPr sz="1400">
              <a:latin typeface="Calibri"/>
              <a:cs typeface="Calibri"/>
            </a:endParaRPr>
          </a:p>
        </p:txBody>
      </p:sp>
      <p:sp>
        <p:nvSpPr>
          <p:cNvPr id="30" name="object 30"/>
          <p:cNvSpPr txBox="1"/>
          <p:nvPr/>
        </p:nvSpPr>
        <p:spPr>
          <a:xfrm>
            <a:off x="5786353" y="4002186"/>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sp>
        <p:nvSpPr>
          <p:cNvPr id="31" name="object 31"/>
          <p:cNvSpPr/>
          <p:nvPr/>
        </p:nvSpPr>
        <p:spPr>
          <a:xfrm>
            <a:off x="4919078" y="2097335"/>
            <a:ext cx="1170092" cy="1920240"/>
          </a:xfrm>
          <a:custGeom>
            <a:avLst/>
            <a:gdLst/>
            <a:ahLst/>
            <a:cxnLst/>
            <a:rect l="l" t="t" r="r" b="b"/>
            <a:pathLst>
              <a:path w="877570" h="1440180">
                <a:moveTo>
                  <a:pt x="0" y="0"/>
                </a:moveTo>
                <a:lnTo>
                  <a:pt x="877380" y="0"/>
                </a:lnTo>
                <a:lnTo>
                  <a:pt x="877380" y="1439786"/>
                </a:lnTo>
                <a:lnTo>
                  <a:pt x="0" y="1439786"/>
                </a:lnTo>
                <a:lnTo>
                  <a:pt x="0" y="0"/>
                </a:lnTo>
                <a:close/>
              </a:path>
            </a:pathLst>
          </a:custGeom>
          <a:ln w="38100">
            <a:solidFill>
              <a:srgbClr val="000000"/>
            </a:solidFill>
          </a:ln>
        </p:spPr>
        <p:txBody>
          <a:bodyPr wrap="square" lIns="0" tIns="0" rIns="0" bIns="0" rtlCol="0"/>
          <a:lstStyle/>
          <a:p>
            <a:endParaRPr sz="2400"/>
          </a:p>
        </p:txBody>
      </p:sp>
      <p:sp>
        <p:nvSpPr>
          <p:cNvPr id="32" name="object 32"/>
          <p:cNvSpPr txBox="1"/>
          <p:nvPr/>
        </p:nvSpPr>
        <p:spPr>
          <a:xfrm>
            <a:off x="5015591" y="3721263"/>
            <a:ext cx="519007" cy="236817"/>
          </a:xfrm>
          <a:prstGeom prst="rect">
            <a:avLst/>
          </a:prstGeom>
        </p:spPr>
        <p:txBody>
          <a:bodyPr vert="horz" wrap="square" lIns="0" tIns="21167" rIns="0" bIns="0" rtlCol="0">
            <a:spAutoFit/>
          </a:bodyPr>
          <a:lstStyle/>
          <a:p>
            <a:pPr marL="16933">
              <a:spcBef>
                <a:spcPts val="167"/>
              </a:spcBef>
            </a:pPr>
            <a:r>
              <a:rPr sz="1400" b="1" spc="40" dirty="0">
                <a:latin typeface="Calibri"/>
                <a:cs typeface="Calibri"/>
              </a:rPr>
              <a:t>Reg</a:t>
            </a:r>
            <a:r>
              <a:rPr sz="1400" b="1" spc="60" dirty="0">
                <a:latin typeface="Calibri"/>
                <a:cs typeface="Calibri"/>
              </a:rPr>
              <a:t> </a:t>
            </a:r>
            <a:r>
              <a:rPr sz="1400" b="1" spc="-127" dirty="0">
                <a:latin typeface="Calibri"/>
                <a:cs typeface="Calibri"/>
              </a:rPr>
              <a:t>[</a:t>
            </a:r>
            <a:r>
              <a:rPr sz="1400" b="1" spc="53" dirty="0">
                <a:latin typeface="Calibri"/>
                <a:cs typeface="Calibri"/>
              </a:rPr>
              <a:t> </a:t>
            </a:r>
            <a:r>
              <a:rPr sz="1400" b="1" spc="-127" dirty="0">
                <a:latin typeface="Calibri"/>
                <a:cs typeface="Calibri"/>
              </a:rPr>
              <a:t>]</a:t>
            </a:r>
            <a:endParaRPr sz="1400">
              <a:latin typeface="Calibri"/>
              <a:cs typeface="Calibri"/>
            </a:endParaRPr>
          </a:p>
        </p:txBody>
      </p:sp>
      <p:grpSp>
        <p:nvGrpSpPr>
          <p:cNvPr id="33" name="object 33"/>
          <p:cNvGrpSpPr/>
          <p:nvPr/>
        </p:nvGrpSpPr>
        <p:grpSpPr>
          <a:xfrm>
            <a:off x="4029605" y="1437716"/>
            <a:ext cx="5929207" cy="2806700"/>
            <a:chOff x="4586892" y="1290243"/>
            <a:chExt cx="4446905" cy="2105025"/>
          </a:xfrm>
        </p:grpSpPr>
        <p:pic>
          <p:nvPicPr>
            <p:cNvPr id="34" name="object 34"/>
            <p:cNvPicPr/>
            <p:nvPr/>
          </p:nvPicPr>
          <p:blipFill>
            <a:blip r:embed="rId3" cstate="print"/>
            <a:stretch>
              <a:fillRect/>
            </a:stretch>
          </p:blipFill>
          <p:spPr>
            <a:xfrm>
              <a:off x="6116966" y="2481469"/>
              <a:ext cx="233530" cy="76200"/>
            </a:xfrm>
            <a:prstGeom prst="rect">
              <a:avLst/>
            </a:prstGeom>
          </p:spPr>
        </p:pic>
        <p:sp>
          <p:nvSpPr>
            <p:cNvPr id="35" name="object 35"/>
            <p:cNvSpPr/>
            <p:nvPr/>
          </p:nvSpPr>
          <p:spPr>
            <a:xfrm>
              <a:off x="9015276" y="1326056"/>
              <a:ext cx="4445" cy="1017269"/>
            </a:xfrm>
            <a:custGeom>
              <a:avLst/>
              <a:gdLst/>
              <a:ahLst/>
              <a:cxnLst/>
              <a:rect l="l" t="t" r="r" b="b"/>
              <a:pathLst>
                <a:path w="4445" h="1017269">
                  <a:moveTo>
                    <a:pt x="4184" y="0"/>
                  </a:moveTo>
                  <a:lnTo>
                    <a:pt x="0" y="1017091"/>
                  </a:lnTo>
                </a:path>
              </a:pathLst>
            </a:custGeom>
            <a:ln w="28575">
              <a:solidFill>
                <a:srgbClr val="000000"/>
              </a:solidFill>
            </a:ln>
          </p:spPr>
          <p:txBody>
            <a:bodyPr wrap="square" lIns="0" tIns="0" rIns="0" bIns="0" rtlCol="0"/>
            <a:lstStyle/>
            <a:p>
              <a:endParaRPr sz="2400"/>
            </a:p>
          </p:txBody>
        </p:sp>
        <p:sp>
          <p:nvSpPr>
            <p:cNvPr id="36" name="object 36"/>
            <p:cNvSpPr/>
            <p:nvPr/>
          </p:nvSpPr>
          <p:spPr>
            <a:xfrm>
              <a:off x="4614092" y="1306136"/>
              <a:ext cx="4405630" cy="10160"/>
            </a:xfrm>
            <a:custGeom>
              <a:avLst/>
              <a:gdLst/>
              <a:ahLst/>
              <a:cxnLst/>
              <a:rect l="l" t="t" r="r" b="b"/>
              <a:pathLst>
                <a:path w="4405630" h="10159">
                  <a:moveTo>
                    <a:pt x="0" y="0"/>
                  </a:moveTo>
                  <a:lnTo>
                    <a:pt x="4405368" y="9924"/>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601179" y="1304531"/>
              <a:ext cx="5715" cy="730885"/>
            </a:xfrm>
            <a:custGeom>
              <a:avLst/>
              <a:gdLst/>
              <a:ahLst/>
              <a:cxnLst/>
              <a:rect l="l" t="t" r="r" b="b"/>
              <a:pathLst>
                <a:path w="5714" h="730885">
                  <a:moveTo>
                    <a:pt x="0" y="0"/>
                  </a:moveTo>
                  <a:lnTo>
                    <a:pt x="5656" y="730811"/>
                  </a:lnTo>
                </a:path>
              </a:pathLst>
            </a:custGeom>
            <a:ln w="28575">
              <a:solidFill>
                <a:srgbClr val="000000"/>
              </a:solidFill>
            </a:ln>
          </p:spPr>
          <p:txBody>
            <a:bodyPr wrap="square" lIns="0" tIns="0" rIns="0" bIns="0" rtlCol="0"/>
            <a:lstStyle/>
            <a:p>
              <a:endParaRPr sz="2400"/>
            </a:p>
          </p:txBody>
        </p:sp>
        <p:sp>
          <p:nvSpPr>
            <p:cNvPr id="38" name="object 38"/>
            <p:cNvSpPr/>
            <p:nvPr/>
          </p:nvSpPr>
          <p:spPr>
            <a:xfrm>
              <a:off x="4601391" y="1997243"/>
              <a:ext cx="640080" cy="76200"/>
            </a:xfrm>
            <a:custGeom>
              <a:avLst/>
              <a:gdLst/>
              <a:ahLst/>
              <a:cxnLst/>
              <a:rect l="l" t="t" r="r" b="b"/>
              <a:pathLst>
                <a:path w="640079" h="76200">
                  <a:moveTo>
                    <a:pt x="563337" y="0"/>
                  </a:moveTo>
                  <a:lnTo>
                    <a:pt x="563337" y="76200"/>
                  </a:lnTo>
                  <a:lnTo>
                    <a:pt x="614137" y="50800"/>
                  </a:lnTo>
                  <a:lnTo>
                    <a:pt x="583051" y="50800"/>
                  </a:lnTo>
                  <a:lnTo>
                    <a:pt x="588737" y="45114"/>
                  </a:lnTo>
                  <a:lnTo>
                    <a:pt x="588737" y="31085"/>
                  </a:lnTo>
                  <a:lnTo>
                    <a:pt x="583051" y="25400"/>
                  </a:lnTo>
                  <a:lnTo>
                    <a:pt x="614137" y="25400"/>
                  </a:lnTo>
                  <a:lnTo>
                    <a:pt x="563337" y="0"/>
                  </a:lnTo>
                  <a:close/>
                </a:path>
                <a:path w="640079" h="76200">
                  <a:moveTo>
                    <a:pt x="563337" y="25400"/>
                  </a:moveTo>
                  <a:lnTo>
                    <a:pt x="5685" y="25400"/>
                  </a:lnTo>
                  <a:lnTo>
                    <a:pt x="0" y="31085"/>
                  </a:lnTo>
                  <a:lnTo>
                    <a:pt x="0" y="45114"/>
                  </a:lnTo>
                  <a:lnTo>
                    <a:pt x="5685" y="50800"/>
                  </a:lnTo>
                  <a:lnTo>
                    <a:pt x="563337" y="50800"/>
                  </a:lnTo>
                  <a:lnTo>
                    <a:pt x="563337" y="25400"/>
                  </a:lnTo>
                  <a:close/>
                </a:path>
                <a:path w="640079" h="76200">
                  <a:moveTo>
                    <a:pt x="614137" y="25400"/>
                  </a:moveTo>
                  <a:lnTo>
                    <a:pt x="583051" y="25400"/>
                  </a:lnTo>
                  <a:lnTo>
                    <a:pt x="588737" y="31085"/>
                  </a:lnTo>
                  <a:lnTo>
                    <a:pt x="588737" y="45114"/>
                  </a:lnTo>
                  <a:lnTo>
                    <a:pt x="583051" y="50800"/>
                  </a:lnTo>
                  <a:lnTo>
                    <a:pt x="614137" y="50800"/>
                  </a:lnTo>
                  <a:lnTo>
                    <a:pt x="639537" y="38100"/>
                  </a:lnTo>
                  <a:lnTo>
                    <a:pt x="614137" y="25400"/>
                  </a:lnTo>
                  <a:close/>
                </a:path>
              </a:pathLst>
            </a:custGeom>
            <a:solidFill>
              <a:srgbClr val="000000"/>
            </a:solidFill>
          </p:spPr>
          <p:txBody>
            <a:bodyPr wrap="square" lIns="0" tIns="0" rIns="0" bIns="0" rtlCol="0"/>
            <a:lstStyle/>
            <a:p>
              <a:endParaRPr sz="2400"/>
            </a:p>
          </p:txBody>
        </p:sp>
        <p:sp>
          <p:nvSpPr>
            <p:cNvPr id="39" name="object 39"/>
            <p:cNvSpPr/>
            <p:nvPr/>
          </p:nvSpPr>
          <p:spPr>
            <a:xfrm>
              <a:off x="5825010" y="313889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40" name="object 40"/>
            <p:cNvSpPr/>
            <p:nvPr/>
          </p:nvSpPr>
          <p:spPr>
            <a:xfrm>
              <a:off x="5866971" y="3238303"/>
              <a:ext cx="0" cy="144145"/>
            </a:xfrm>
            <a:custGeom>
              <a:avLst/>
              <a:gdLst/>
              <a:ahLst/>
              <a:cxnLst/>
              <a:rect l="l" t="t" r="r" b="b"/>
              <a:pathLst>
                <a:path h="144145">
                  <a:moveTo>
                    <a:pt x="1" y="0"/>
                  </a:moveTo>
                  <a:lnTo>
                    <a:pt x="0" y="143669"/>
                  </a:lnTo>
                </a:path>
              </a:pathLst>
            </a:custGeom>
            <a:ln w="25400">
              <a:solidFill>
                <a:srgbClr val="000000"/>
              </a:solidFill>
            </a:ln>
          </p:spPr>
          <p:txBody>
            <a:bodyPr wrap="square" lIns="0" tIns="0" rIns="0" bIns="0" rtlCol="0"/>
            <a:lstStyle/>
            <a:p>
              <a:endParaRPr sz="2400"/>
            </a:p>
          </p:txBody>
        </p:sp>
      </p:grpSp>
      <p:sp>
        <p:nvSpPr>
          <p:cNvPr id="41" name="object 41"/>
          <p:cNvSpPr txBox="1"/>
          <p:nvPr/>
        </p:nvSpPr>
        <p:spPr>
          <a:xfrm>
            <a:off x="3862622" y="2795258"/>
            <a:ext cx="756073" cy="539443"/>
          </a:xfrm>
          <a:prstGeom prst="rect">
            <a:avLst/>
          </a:prstGeom>
        </p:spPr>
        <p:txBody>
          <a:bodyPr vert="horz" wrap="square" lIns="0" tIns="15240" rIns="0" bIns="0" rtlCol="0">
            <a:spAutoFit/>
          </a:bodyPr>
          <a:lstStyle/>
          <a:p>
            <a:pPr marL="16933" marR="6773">
              <a:lnSpc>
                <a:spcPct val="141100"/>
              </a:lnSpc>
              <a:spcBef>
                <a:spcPts val="120"/>
              </a:spcBef>
            </a:pPr>
            <a:r>
              <a:rPr sz="1267" b="1" spc="-47" dirty="0">
                <a:latin typeface="Calibri"/>
                <a:cs typeface="Calibri"/>
              </a:rPr>
              <a:t>Inst[19:15] </a:t>
            </a:r>
            <a:r>
              <a:rPr sz="1267" b="1" spc="-40" dirty="0">
                <a:latin typeface="Calibri"/>
                <a:cs typeface="Calibri"/>
              </a:rPr>
              <a:t> </a:t>
            </a:r>
            <a:r>
              <a:rPr sz="1267" b="1" spc="-20" dirty="0">
                <a:latin typeface="Calibri"/>
                <a:cs typeface="Calibri"/>
              </a:rPr>
              <a:t>In</a:t>
            </a:r>
            <a:r>
              <a:rPr sz="1267" b="1" spc="-7" dirty="0">
                <a:latin typeface="Calibri"/>
                <a:cs typeface="Calibri"/>
              </a:rPr>
              <a:t>st</a:t>
            </a:r>
            <a:r>
              <a:rPr sz="1267" b="1" spc="-20" dirty="0">
                <a:latin typeface="Calibri"/>
                <a:cs typeface="Calibri"/>
              </a:rPr>
              <a:t>[2</a:t>
            </a:r>
            <a:r>
              <a:rPr sz="1267" b="1" spc="53" dirty="0">
                <a:latin typeface="Calibri"/>
                <a:cs typeface="Calibri"/>
              </a:rPr>
              <a:t>4</a:t>
            </a:r>
            <a:r>
              <a:rPr sz="1267" b="1" spc="-20" dirty="0">
                <a:latin typeface="Calibri"/>
                <a:cs typeface="Calibri"/>
              </a:rPr>
              <a:t>:</a:t>
            </a:r>
            <a:r>
              <a:rPr sz="1267" b="1" spc="53" dirty="0">
                <a:latin typeface="Calibri"/>
                <a:cs typeface="Calibri"/>
              </a:rPr>
              <a:t>20</a:t>
            </a:r>
            <a:r>
              <a:rPr sz="1267" b="1" spc="-113" dirty="0">
                <a:latin typeface="Calibri"/>
                <a:cs typeface="Calibri"/>
              </a:rPr>
              <a:t>]</a:t>
            </a:r>
            <a:endParaRPr sz="1267">
              <a:latin typeface="Calibri"/>
              <a:cs typeface="Calibri"/>
            </a:endParaRPr>
          </a:p>
        </p:txBody>
      </p:sp>
      <p:sp>
        <p:nvSpPr>
          <p:cNvPr id="42" name="object 42"/>
          <p:cNvSpPr txBox="1"/>
          <p:nvPr/>
        </p:nvSpPr>
        <p:spPr>
          <a:xfrm>
            <a:off x="3914772" y="2575722"/>
            <a:ext cx="601979" cy="217218"/>
          </a:xfrm>
          <a:prstGeom prst="rect">
            <a:avLst/>
          </a:prstGeom>
        </p:spPr>
        <p:txBody>
          <a:bodyPr vert="horz" wrap="square" lIns="0" tIns="22013" rIns="0" bIns="0" rtlCol="0">
            <a:spAutoFit/>
          </a:bodyPr>
          <a:lstStyle/>
          <a:p>
            <a:pPr marL="16933">
              <a:spcBef>
                <a:spcPts val="173"/>
              </a:spcBef>
            </a:pPr>
            <a:r>
              <a:rPr sz="1267" b="1" spc="-67" dirty="0">
                <a:latin typeface="Calibri"/>
                <a:cs typeface="Calibri"/>
              </a:rPr>
              <a:t>Inst[11:7]</a:t>
            </a:r>
            <a:endParaRPr sz="1267">
              <a:latin typeface="Calibri"/>
              <a:cs typeface="Calibri"/>
            </a:endParaRPr>
          </a:p>
        </p:txBody>
      </p:sp>
      <p:sp>
        <p:nvSpPr>
          <p:cNvPr id="43" name="object 43"/>
          <p:cNvSpPr txBox="1"/>
          <p:nvPr/>
        </p:nvSpPr>
        <p:spPr>
          <a:xfrm>
            <a:off x="4939353" y="2994314"/>
            <a:ext cx="465667" cy="540447"/>
          </a:xfrm>
          <a:prstGeom prst="rect">
            <a:avLst/>
          </a:prstGeom>
        </p:spPr>
        <p:txBody>
          <a:bodyPr vert="horz" wrap="square" lIns="0" tIns="22013" rIns="0" bIns="0" rtlCol="0">
            <a:spAutoFit/>
          </a:bodyPr>
          <a:lstStyle/>
          <a:p>
            <a:pPr marL="16933">
              <a:spcBef>
                <a:spcPts val="173"/>
              </a:spcBef>
            </a:pPr>
            <a:r>
              <a:rPr sz="1267" b="1" spc="13" dirty="0">
                <a:latin typeface="Calibri"/>
                <a:cs typeface="Calibri"/>
              </a:rPr>
              <a:t>A</a:t>
            </a:r>
            <a:r>
              <a:rPr sz="1267" b="1" spc="20" dirty="0">
                <a:latin typeface="Calibri"/>
                <a:cs typeface="Calibri"/>
              </a:rPr>
              <a:t>d</a:t>
            </a:r>
            <a:r>
              <a:rPr sz="1267" b="1" spc="33" dirty="0">
                <a:latin typeface="Calibri"/>
                <a:cs typeface="Calibri"/>
              </a:rPr>
              <a:t>d</a:t>
            </a:r>
            <a:r>
              <a:rPr sz="1267" b="1" spc="-40" dirty="0">
                <a:latin typeface="Calibri"/>
                <a:cs typeface="Calibri"/>
              </a:rPr>
              <a:t>r</a:t>
            </a:r>
            <a:r>
              <a:rPr sz="1267" b="1" spc="-7" dirty="0">
                <a:latin typeface="Calibri"/>
                <a:cs typeface="Calibri"/>
              </a:rPr>
              <a:t>A</a:t>
            </a:r>
            <a:endParaRPr sz="1267">
              <a:latin typeface="Calibri"/>
              <a:cs typeface="Calibri"/>
            </a:endParaRPr>
          </a:p>
          <a:p>
            <a:pPr marL="16933">
              <a:spcBef>
                <a:spcPts val="973"/>
              </a:spcBef>
            </a:pPr>
            <a:r>
              <a:rPr sz="1267" b="1" dirty="0">
                <a:latin typeface="Calibri"/>
                <a:cs typeface="Calibri"/>
              </a:rPr>
              <a:t>AddrB</a:t>
            </a:r>
            <a:endParaRPr sz="1267">
              <a:latin typeface="Calibri"/>
              <a:cs typeface="Calibri"/>
            </a:endParaRPr>
          </a:p>
        </p:txBody>
      </p:sp>
      <p:sp>
        <p:nvSpPr>
          <p:cNvPr id="44" name="object 44"/>
          <p:cNvSpPr txBox="1"/>
          <p:nvPr/>
        </p:nvSpPr>
        <p:spPr>
          <a:xfrm>
            <a:off x="5573369" y="2978058"/>
            <a:ext cx="461433"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7" dirty="0">
                <a:latin typeface="Calibri"/>
                <a:cs typeface="Calibri"/>
              </a:rPr>
              <a:t>A</a:t>
            </a:r>
            <a:endParaRPr sz="1267">
              <a:latin typeface="Calibri"/>
              <a:cs typeface="Calibri"/>
            </a:endParaRPr>
          </a:p>
        </p:txBody>
      </p:sp>
      <p:sp>
        <p:nvSpPr>
          <p:cNvPr id="45" name="object 45"/>
          <p:cNvSpPr txBox="1"/>
          <p:nvPr/>
        </p:nvSpPr>
        <p:spPr>
          <a:xfrm>
            <a:off x="5573369" y="3368202"/>
            <a:ext cx="449580"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40" dirty="0">
                <a:latin typeface="Calibri"/>
                <a:cs typeface="Calibri"/>
              </a:rPr>
              <a:t>B</a:t>
            </a:r>
            <a:endParaRPr sz="1267">
              <a:latin typeface="Calibri"/>
              <a:cs typeface="Calibri"/>
            </a:endParaRPr>
          </a:p>
        </p:txBody>
      </p:sp>
      <p:sp>
        <p:nvSpPr>
          <p:cNvPr id="46" name="object 46"/>
          <p:cNvSpPr txBox="1"/>
          <p:nvPr/>
        </p:nvSpPr>
        <p:spPr>
          <a:xfrm>
            <a:off x="4935165" y="2713898"/>
            <a:ext cx="468207" cy="217218"/>
          </a:xfrm>
          <a:prstGeom prst="rect">
            <a:avLst/>
          </a:prstGeom>
        </p:spPr>
        <p:txBody>
          <a:bodyPr vert="horz" wrap="square" lIns="0" tIns="22013" rIns="0" bIns="0" rtlCol="0">
            <a:spAutoFit/>
          </a:bodyPr>
          <a:lstStyle/>
          <a:p>
            <a:pPr marL="16933">
              <a:spcBef>
                <a:spcPts val="173"/>
              </a:spcBef>
            </a:pPr>
            <a:r>
              <a:rPr sz="1267" b="1" spc="13" dirty="0">
                <a:latin typeface="Calibri"/>
                <a:cs typeface="Calibri"/>
              </a:rPr>
              <a:t>A</a:t>
            </a:r>
            <a:r>
              <a:rPr sz="1267" b="1" spc="20" dirty="0">
                <a:latin typeface="Calibri"/>
                <a:cs typeface="Calibri"/>
              </a:rPr>
              <a:t>d</a:t>
            </a:r>
            <a:r>
              <a:rPr sz="1267" b="1" spc="33" dirty="0">
                <a:latin typeface="Calibri"/>
                <a:cs typeface="Calibri"/>
              </a:rPr>
              <a:t>d</a:t>
            </a:r>
            <a:r>
              <a:rPr sz="1267" b="1" spc="-40" dirty="0">
                <a:latin typeface="Calibri"/>
                <a:cs typeface="Calibri"/>
              </a:rPr>
              <a:t>r</a:t>
            </a:r>
            <a:r>
              <a:rPr sz="1267" b="1" spc="-13" dirty="0">
                <a:latin typeface="Calibri"/>
                <a:cs typeface="Calibri"/>
              </a:rPr>
              <a:t>D</a:t>
            </a:r>
            <a:endParaRPr sz="1267">
              <a:latin typeface="Calibri"/>
              <a:cs typeface="Calibri"/>
            </a:endParaRPr>
          </a:p>
        </p:txBody>
      </p:sp>
      <p:sp>
        <p:nvSpPr>
          <p:cNvPr id="47" name="object 47"/>
          <p:cNvSpPr txBox="1"/>
          <p:nvPr/>
        </p:nvSpPr>
        <p:spPr>
          <a:xfrm>
            <a:off x="4939354" y="2299370"/>
            <a:ext cx="463973"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13" dirty="0">
                <a:latin typeface="Calibri"/>
                <a:cs typeface="Calibri"/>
              </a:rPr>
              <a:t>D</a:t>
            </a:r>
            <a:endParaRPr sz="1267">
              <a:latin typeface="Calibri"/>
              <a:cs typeface="Calibri"/>
            </a:endParaRPr>
          </a:p>
        </p:txBody>
      </p:sp>
      <p:sp>
        <p:nvSpPr>
          <p:cNvPr id="48" name="object 48"/>
          <p:cNvSpPr txBox="1"/>
          <p:nvPr/>
        </p:nvSpPr>
        <p:spPr>
          <a:xfrm>
            <a:off x="8057638" y="2575722"/>
            <a:ext cx="246380" cy="217218"/>
          </a:xfrm>
          <a:prstGeom prst="rect">
            <a:avLst/>
          </a:prstGeom>
        </p:spPr>
        <p:txBody>
          <a:bodyPr vert="horz" wrap="square" lIns="0" tIns="22013" rIns="0" bIns="0" rtlCol="0">
            <a:spAutoFit/>
          </a:bodyPr>
          <a:lstStyle/>
          <a:p>
            <a:pPr marL="16933">
              <a:spcBef>
                <a:spcPts val="173"/>
              </a:spcBef>
            </a:pPr>
            <a:r>
              <a:rPr sz="1267" b="1" spc="27" dirty="0">
                <a:latin typeface="Calibri"/>
                <a:cs typeface="Calibri"/>
              </a:rPr>
              <a:t>al</a:t>
            </a:r>
            <a:r>
              <a:rPr sz="1267" b="1" spc="-13" dirty="0">
                <a:latin typeface="Calibri"/>
                <a:cs typeface="Calibri"/>
              </a:rPr>
              <a:t>u</a:t>
            </a:r>
            <a:endParaRPr sz="1267">
              <a:latin typeface="Calibri"/>
              <a:cs typeface="Calibri"/>
            </a:endParaRPr>
          </a:p>
        </p:txBody>
      </p:sp>
      <p:sp>
        <p:nvSpPr>
          <p:cNvPr id="49" name="object 49"/>
          <p:cNvSpPr txBox="1"/>
          <p:nvPr/>
        </p:nvSpPr>
        <p:spPr>
          <a:xfrm>
            <a:off x="6131911" y="2181514"/>
            <a:ext cx="386080" cy="217218"/>
          </a:xfrm>
          <a:prstGeom prst="rect">
            <a:avLst/>
          </a:prstGeom>
        </p:spPr>
        <p:txBody>
          <a:bodyPr vert="horz" wrap="square" lIns="0" tIns="22013" rIns="0" bIns="0" rtlCol="0">
            <a:spAutoFit/>
          </a:bodyPr>
          <a:lstStyle/>
          <a:p>
            <a:pPr marL="16933">
              <a:spcBef>
                <a:spcPts val="173"/>
              </a:spcBef>
            </a:pPr>
            <a:r>
              <a:rPr sz="1267" b="1" spc="-100" dirty="0">
                <a:latin typeface="Calibri"/>
                <a:cs typeface="Calibri"/>
              </a:rPr>
              <a:t>R</a:t>
            </a:r>
            <a:r>
              <a:rPr sz="1267" b="1" spc="-40" dirty="0">
                <a:latin typeface="Calibri"/>
                <a:cs typeface="Calibri"/>
              </a:rPr>
              <a:t>[r</a:t>
            </a:r>
            <a:r>
              <a:rPr sz="1267" b="1" spc="73" dirty="0">
                <a:latin typeface="Calibri"/>
                <a:cs typeface="Calibri"/>
              </a:rPr>
              <a:t>s</a:t>
            </a:r>
            <a:r>
              <a:rPr sz="1267" b="1" spc="-180" dirty="0">
                <a:latin typeface="Calibri"/>
                <a:cs typeface="Calibri"/>
              </a:rPr>
              <a:t>1</a:t>
            </a:r>
            <a:r>
              <a:rPr sz="1267" b="1" spc="-113" dirty="0">
                <a:latin typeface="Calibri"/>
                <a:cs typeface="Calibri"/>
              </a:rPr>
              <a:t>]</a:t>
            </a:r>
            <a:endParaRPr sz="1267">
              <a:latin typeface="Calibri"/>
              <a:cs typeface="Calibri"/>
            </a:endParaRPr>
          </a:p>
        </p:txBody>
      </p:sp>
      <p:sp>
        <p:nvSpPr>
          <p:cNvPr id="50" name="object 50"/>
          <p:cNvSpPr txBox="1"/>
          <p:nvPr/>
        </p:nvSpPr>
        <p:spPr>
          <a:xfrm>
            <a:off x="5982525" y="4250090"/>
            <a:ext cx="415713" cy="217218"/>
          </a:xfrm>
          <a:prstGeom prst="rect">
            <a:avLst/>
          </a:prstGeom>
        </p:spPr>
        <p:txBody>
          <a:bodyPr vert="horz" wrap="square" lIns="0" tIns="22013" rIns="0" bIns="0" rtlCol="0">
            <a:spAutoFit/>
          </a:bodyPr>
          <a:lstStyle/>
          <a:p>
            <a:pPr marL="16933">
              <a:spcBef>
                <a:spcPts val="173"/>
              </a:spcBef>
            </a:pPr>
            <a:r>
              <a:rPr sz="1267" b="1" spc="-100" dirty="0">
                <a:latin typeface="Calibri"/>
                <a:cs typeface="Calibri"/>
              </a:rPr>
              <a:t>R</a:t>
            </a:r>
            <a:r>
              <a:rPr sz="1267" b="1" spc="-40" dirty="0">
                <a:latin typeface="Calibri"/>
                <a:cs typeface="Calibri"/>
              </a:rPr>
              <a:t>[r</a:t>
            </a:r>
            <a:r>
              <a:rPr sz="1267" b="1" spc="73" dirty="0">
                <a:latin typeface="Calibri"/>
                <a:cs typeface="Calibri"/>
              </a:rPr>
              <a:t>s</a:t>
            </a:r>
            <a:r>
              <a:rPr sz="1267" b="1" spc="53" dirty="0">
                <a:latin typeface="Calibri"/>
                <a:cs typeface="Calibri"/>
              </a:rPr>
              <a:t>2</a:t>
            </a:r>
            <a:r>
              <a:rPr sz="1267" b="1" spc="-113" dirty="0">
                <a:latin typeface="Calibri"/>
                <a:cs typeface="Calibri"/>
              </a:rPr>
              <a:t>]</a:t>
            </a:r>
            <a:endParaRPr sz="1267">
              <a:latin typeface="Calibri"/>
              <a:cs typeface="Calibri"/>
            </a:endParaRPr>
          </a:p>
        </p:txBody>
      </p:sp>
      <p:grpSp>
        <p:nvGrpSpPr>
          <p:cNvPr id="51" name="object 51"/>
          <p:cNvGrpSpPr/>
          <p:nvPr/>
        </p:nvGrpSpPr>
        <p:grpSpPr>
          <a:xfrm>
            <a:off x="1139548" y="3429000"/>
            <a:ext cx="8881533" cy="2486660"/>
            <a:chOff x="2419350" y="2783706"/>
            <a:chExt cx="6661150" cy="1864995"/>
          </a:xfrm>
        </p:grpSpPr>
        <p:pic>
          <p:nvPicPr>
            <p:cNvPr id="52" name="object 52"/>
            <p:cNvPicPr/>
            <p:nvPr/>
          </p:nvPicPr>
          <p:blipFill>
            <a:blip r:embed="rId4" cstate="print"/>
            <a:stretch>
              <a:fillRect/>
            </a:stretch>
          </p:blipFill>
          <p:spPr>
            <a:xfrm>
              <a:off x="6128217" y="2841777"/>
              <a:ext cx="223958" cy="76200"/>
            </a:xfrm>
            <a:prstGeom prst="rect">
              <a:avLst/>
            </a:prstGeom>
          </p:spPr>
        </p:pic>
        <p:sp>
          <p:nvSpPr>
            <p:cNvPr id="53" name="object 53"/>
            <p:cNvSpPr/>
            <p:nvPr/>
          </p:nvSpPr>
          <p:spPr>
            <a:xfrm>
              <a:off x="2438400" y="4075969"/>
              <a:ext cx="6623050" cy="553720"/>
            </a:xfrm>
            <a:custGeom>
              <a:avLst/>
              <a:gdLst/>
              <a:ahLst/>
              <a:cxnLst/>
              <a:rect l="l" t="t" r="r" b="b"/>
              <a:pathLst>
                <a:path w="6623050" h="553720">
                  <a:moveTo>
                    <a:pt x="0" y="0"/>
                  </a:moveTo>
                  <a:lnTo>
                    <a:pt x="6622666" y="0"/>
                  </a:lnTo>
                  <a:lnTo>
                    <a:pt x="6622666" y="553179"/>
                  </a:lnTo>
                  <a:lnTo>
                    <a:pt x="0" y="553179"/>
                  </a:lnTo>
                  <a:lnTo>
                    <a:pt x="0" y="0"/>
                  </a:lnTo>
                  <a:close/>
                </a:path>
              </a:pathLst>
            </a:custGeom>
            <a:ln w="38100">
              <a:solidFill>
                <a:srgbClr val="000000"/>
              </a:solidFill>
            </a:ln>
          </p:spPr>
          <p:txBody>
            <a:bodyPr wrap="square" lIns="0" tIns="0" rIns="0" bIns="0" rtlCol="0"/>
            <a:lstStyle/>
            <a:p>
              <a:endParaRPr sz="2400"/>
            </a:p>
          </p:txBody>
        </p:sp>
        <p:sp>
          <p:nvSpPr>
            <p:cNvPr id="54" name="object 54"/>
            <p:cNvSpPr/>
            <p:nvPr/>
          </p:nvSpPr>
          <p:spPr>
            <a:xfrm>
              <a:off x="5829301" y="3221436"/>
              <a:ext cx="76200" cy="816610"/>
            </a:xfrm>
            <a:custGeom>
              <a:avLst/>
              <a:gdLst/>
              <a:ahLst/>
              <a:cxnLst/>
              <a:rect l="l" t="t" r="r" b="b"/>
              <a:pathLst>
                <a:path w="76200" h="816610">
                  <a:moveTo>
                    <a:pt x="50800" y="63498"/>
                  </a:moveTo>
                  <a:lnTo>
                    <a:pt x="25400" y="63498"/>
                  </a:lnTo>
                  <a:lnTo>
                    <a:pt x="25398" y="816563"/>
                  </a:lnTo>
                  <a:lnTo>
                    <a:pt x="50798" y="816563"/>
                  </a:lnTo>
                  <a:lnTo>
                    <a:pt x="50800" y="63498"/>
                  </a:lnTo>
                  <a:close/>
                </a:path>
                <a:path w="76200" h="816610">
                  <a:moveTo>
                    <a:pt x="38100" y="0"/>
                  </a:moveTo>
                  <a:lnTo>
                    <a:pt x="0" y="76200"/>
                  </a:lnTo>
                  <a:lnTo>
                    <a:pt x="25399" y="76200"/>
                  </a:lnTo>
                  <a:lnTo>
                    <a:pt x="25400" y="63498"/>
                  </a:lnTo>
                  <a:lnTo>
                    <a:pt x="69849" y="63498"/>
                  </a:lnTo>
                  <a:lnTo>
                    <a:pt x="38100" y="0"/>
                  </a:lnTo>
                  <a:close/>
                </a:path>
                <a:path w="76200" h="816610">
                  <a:moveTo>
                    <a:pt x="69849" y="63498"/>
                  </a:moveTo>
                  <a:lnTo>
                    <a:pt x="50800" y="63498"/>
                  </a:lnTo>
                  <a:lnTo>
                    <a:pt x="50799" y="76200"/>
                  </a:lnTo>
                  <a:lnTo>
                    <a:pt x="76200" y="76200"/>
                  </a:lnTo>
                  <a:lnTo>
                    <a:pt x="69849" y="63498"/>
                  </a:lnTo>
                  <a:close/>
                </a:path>
              </a:pathLst>
            </a:custGeom>
            <a:solidFill>
              <a:srgbClr val="000000"/>
            </a:solidFill>
          </p:spPr>
          <p:txBody>
            <a:bodyPr wrap="square" lIns="0" tIns="0" rIns="0" bIns="0" rtlCol="0"/>
            <a:lstStyle/>
            <a:p>
              <a:endParaRPr sz="2400"/>
            </a:p>
          </p:txBody>
        </p:sp>
        <p:sp>
          <p:nvSpPr>
            <p:cNvPr id="55" name="object 55"/>
            <p:cNvSpPr/>
            <p:nvPr/>
          </p:nvSpPr>
          <p:spPr>
            <a:xfrm>
              <a:off x="7065703" y="2797994"/>
              <a:ext cx="173355" cy="459105"/>
            </a:xfrm>
            <a:custGeom>
              <a:avLst/>
              <a:gdLst/>
              <a:ahLst/>
              <a:cxnLst/>
              <a:rect l="l" t="t" r="r" b="b"/>
              <a:pathLst>
                <a:path w="173354" h="459104">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56" name="object 56"/>
          <p:cNvSpPr txBox="1"/>
          <p:nvPr/>
        </p:nvSpPr>
        <p:spPr>
          <a:xfrm>
            <a:off x="7341822" y="3356026"/>
            <a:ext cx="110913" cy="591615"/>
          </a:xfrm>
          <a:prstGeom prst="rect">
            <a:avLst/>
          </a:prstGeom>
        </p:spPr>
        <p:txBody>
          <a:bodyPr vert="horz" wrap="square" lIns="0" tIns="118533" rIns="0" bIns="0" rtlCol="0">
            <a:spAutoFit/>
          </a:bodyPr>
          <a:lstStyle/>
          <a:p>
            <a:pPr marL="16933">
              <a:spcBef>
                <a:spcPts val="933"/>
              </a:spcBef>
            </a:pPr>
            <a:r>
              <a:rPr sz="1200" spc="-33" dirty="0">
                <a:latin typeface="Trebuchet MS"/>
                <a:cs typeface="Trebuchet MS"/>
              </a:rPr>
              <a:t>0</a:t>
            </a:r>
            <a:endParaRPr sz="1200">
              <a:latin typeface="Trebuchet MS"/>
              <a:cs typeface="Trebuchet MS"/>
            </a:endParaRPr>
          </a:p>
          <a:p>
            <a:pPr marL="38944">
              <a:spcBef>
                <a:spcPts val="800"/>
              </a:spcBef>
            </a:pPr>
            <a:r>
              <a:rPr sz="1200" spc="-233" dirty="0">
                <a:latin typeface="Trebuchet MS"/>
                <a:cs typeface="Trebuchet MS"/>
              </a:rPr>
              <a:t>1</a:t>
            </a:r>
            <a:endParaRPr sz="1200">
              <a:latin typeface="Trebuchet MS"/>
              <a:cs typeface="Trebuchet MS"/>
            </a:endParaRPr>
          </a:p>
        </p:txBody>
      </p:sp>
      <p:grpSp>
        <p:nvGrpSpPr>
          <p:cNvPr id="57" name="object 57"/>
          <p:cNvGrpSpPr/>
          <p:nvPr/>
        </p:nvGrpSpPr>
        <p:grpSpPr>
          <a:xfrm>
            <a:off x="4214712" y="3664825"/>
            <a:ext cx="3525520" cy="1464733"/>
            <a:chOff x="4725723" y="2960575"/>
            <a:chExt cx="2644140" cy="1098550"/>
          </a:xfrm>
        </p:grpSpPr>
        <p:pic>
          <p:nvPicPr>
            <p:cNvPr id="58" name="object 58"/>
            <p:cNvPicPr/>
            <p:nvPr/>
          </p:nvPicPr>
          <p:blipFill>
            <a:blip r:embed="rId5" cstate="print"/>
            <a:stretch>
              <a:fillRect/>
            </a:stretch>
          </p:blipFill>
          <p:spPr>
            <a:xfrm>
              <a:off x="6942656" y="3098661"/>
              <a:ext cx="137328" cy="85725"/>
            </a:xfrm>
            <a:prstGeom prst="rect">
              <a:avLst/>
            </a:prstGeom>
          </p:spPr>
        </p:pic>
        <p:sp>
          <p:nvSpPr>
            <p:cNvPr id="59" name="object 59"/>
            <p:cNvSpPr/>
            <p:nvPr/>
          </p:nvSpPr>
          <p:spPr>
            <a:xfrm>
              <a:off x="6943684" y="3156273"/>
              <a:ext cx="0" cy="438784"/>
            </a:xfrm>
            <a:custGeom>
              <a:avLst/>
              <a:gdLst/>
              <a:ahLst/>
              <a:cxnLst/>
              <a:rect l="l" t="t" r="r" b="b"/>
              <a:pathLst>
                <a:path h="438785">
                  <a:moveTo>
                    <a:pt x="4" y="0"/>
                  </a:moveTo>
                  <a:lnTo>
                    <a:pt x="0" y="438695"/>
                  </a:lnTo>
                </a:path>
              </a:pathLst>
            </a:custGeom>
            <a:ln w="28575">
              <a:solidFill>
                <a:srgbClr val="000000"/>
              </a:solidFill>
            </a:ln>
          </p:spPr>
          <p:txBody>
            <a:bodyPr wrap="square" lIns="0" tIns="0" rIns="0" bIns="0" rtlCol="0"/>
            <a:lstStyle/>
            <a:p>
              <a:endParaRPr sz="2400"/>
            </a:p>
          </p:txBody>
        </p:sp>
        <p:pic>
          <p:nvPicPr>
            <p:cNvPr id="60" name="object 60"/>
            <p:cNvPicPr/>
            <p:nvPr/>
          </p:nvPicPr>
          <p:blipFill>
            <a:blip r:embed="rId6" cstate="print"/>
            <a:stretch>
              <a:fillRect/>
            </a:stretch>
          </p:blipFill>
          <p:spPr>
            <a:xfrm>
              <a:off x="7248663" y="2960575"/>
              <a:ext cx="121192" cy="76200"/>
            </a:xfrm>
            <a:prstGeom prst="rect">
              <a:avLst/>
            </a:prstGeom>
          </p:spPr>
        </p:pic>
        <p:sp>
          <p:nvSpPr>
            <p:cNvPr id="61" name="object 61"/>
            <p:cNvSpPr/>
            <p:nvPr/>
          </p:nvSpPr>
          <p:spPr>
            <a:xfrm>
              <a:off x="7108897" y="3212636"/>
              <a:ext cx="85725" cy="847090"/>
            </a:xfrm>
            <a:custGeom>
              <a:avLst/>
              <a:gdLst/>
              <a:ahLst/>
              <a:cxnLst/>
              <a:rect l="l" t="t" r="r" b="b"/>
              <a:pathLst>
                <a:path w="85725" h="847089">
                  <a:moveTo>
                    <a:pt x="28574" y="85625"/>
                  </a:moveTo>
                  <a:lnTo>
                    <a:pt x="23317" y="846275"/>
                  </a:lnTo>
                  <a:lnTo>
                    <a:pt x="51890" y="846473"/>
                  </a:lnTo>
                  <a:lnTo>
                    <a:pt x="57149" y="85822"/>
                  </a:lnTo>
                  <a:lnTo>
                    <a:pt x="28574" y="85625"/>
                  </a:lnTo>
                  <a:close/>
                </a:path>
                <a:path w="85725" h="847089">
                  <a:moveTo>
                    <a:pt x="78509" y="71338"/>
                  </a:moveTo>
                  <a:lnTo>
                    <a:pt x="28672" y="71338"/>
                  </a:lnTo>
                  <a:lnTo>
                    <a:pt x="57247" y="71535"/>
                  </a:lnTo>
                  <a:lnTo>
                    <a:pt x="57149" y="85822"/>
                  </a:lnTo>
                  <a:lnTo>
                    <a:pt x="85723" y="86019"/>
                  </a:lnTo>
                  <a:lnTo>
                    <a:pt x="78509" y="71338"/>
                  </a:lnTo>
                  <a:close/>
                </a:path>
                <a:path w="85725" h="847089">
                  <a:moveTo>
                    <a:pt x="28672" y="71338"/>
                  </a:moveTo>
                  <a:lnTo>
                    <a:pt x="28574" y="85625"/>
                  </a:lnTo>
                  <a:lnTo>
                    <a:pt x="57149" y="85822"/>
                  </a:lnTo>
                  <a:lnTo>
                    <a:pt x="57247" y="71535"/>
                  </a:lnTo>
                  <a:lnTo>
                    <a:pt x="28672" y="71338"/>
                  </a:lnTo>
                  <a:close/>
                </a:path>
                <a:path w="85725" h="847089">
                  <a:moveTo>
                    <a:pt x="43454" y="0"/>
                  </a:moveTo>
                  <a:lnTo>
                    <a:pt x="0" y="85427"/>
                  </a:lnTo>
                  <a:lnTo>
                    <a:pt x="28574" y="85625"/>
                  </a:lnTo>
                  <a:lnTo>
                    <a:pt x="28672" y="71338"/>
                  </a:lnTo>
                  <a:lnTo>
                    <a:pt x="78509" y="71338"/>
                  </a:lnTo>
                  <a:lnTo>
                    <a:pt x="43454" y="0"/>
                  </a:lnTo>
                  <a:close/>
                </a:path>
              </a:pathLst>
            </a:custGeom>
            <a:solidFill>
              <a:srgbClr val="000000"/>
            </a:solidFill>
          </p:spPr>
          <p:txBody>
            <a:bodyPr wrap="square" lIns="0" tIns="0" rIns="0" bIns="0" rtlCol="0"/>
            <a:lstStyle/>
            <a:p>
              <a:endParaRPr sz="2400"/>
            </a:p>
          </p:txBody>
        </p:sp>
        <p:sp>
          <p:nvSpPr>
            <p:cNvPr id="62" name="object 62"/>
            <p:cNvSpPr/>
            <p:nvPr/>
          </p:nvSpPr>
          <p:spPr>
            <a:xfrm>
              <a:off x="4740011" y="3228757"/>
              <a:ext cx="521970" cy="718185"/>
            </a:xfrm>
            <a:custGeom>
              <a:avLst/>
              <a:gdLst/>
              <a:ahLst/>
              <a:cxnLst/>
              <a:rect l="l" t="t" r="r" b="b"/>
              <a:pathLst>
                <a:path w="521970" h="718185">
                  <a:moveTo>
                    <a:pt x="0" y="0"/>
                  </a:moveTo>
                  <a:lnTo>
                    <a:pt x="521515" y="159875"/>
                  </a:lnTo>
                  <a:lnTo>
                    <a:pt x="521515" y="557932"/>
                  </a:lnTo>
                  <a:lnTo>
                    <a:pt x="0" y="717808"/>
                  </a:lnTo>
                  <a:lnTo>
                    <a:pt x="0" y="0"/>
                  </a:lnTo>
                  <a:close/>
                </a:path>
              </a:pathLst>
            </a:custGeom>
            <a:ln w="28575">
              <a:solidFill>
                <a:srgbClr val="000000"/>
              </a:solidFill>
            </a:ln>
          </p:spPr>
          <p:txBody>
            <a:bodyPr wrap="square" lIns="0" tIns="0" rIns="0" bIns="0" rtlCol="0"/>
            <a:lstStyle/>
            <a:p>
              <a:endParaRPr sz="2400"/>
            </a:p>
          </p:txBody>
        </p:sp>
      </p:grpSp>
      <p:sp>
        <p:nvSpPr>
          <p:cNvPr id="63" name="object 63"/>
          <p:cNvSpPr txBox="1"/>
          <p:nvPr/>
        </p:nvSpPr>
        <p:spPr>
          <a:xfrm>
            <a:off x="4376433" y="4237392"/>
            <a:ext cx="422487"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I</a:t>
            </a:r>
            <a:r>
              <a:rPr sz="1400" b="1" spc="-13" dirty="0">
                <a:latin typeface="Calibri"/>
                <a:cs typeface="Calibri"/>
              </a:rPr>
              <a:t>m</a:t>
            </a:r>
            <a:r>
              <a:rPr sz="1400" b="1" spc="53" dirty="0">
                <a:latin typeface="Calibri"/>
                <a:cs typeface="Calibri"/>
              </a:rPr>
              <a:t>m</a:t>
            </a:r>
            <a:r>
              <a:rPr sz="1400" b="1" spc="-33" dirty="0">
                <a:latin typeface="Calibri"/>
                <a:cs typeface="Calibri"/>
              </a:rPr>
              <a:t>.</a:t>
            </a:r>
            <a:endParaRPr sz="1400">
              <a:latin typeface="Calibri"/>
              <a:cs typeface="Calibri"/>
            </a:endParaRPr>
          </a:p>
        </p:txBody>
      </p:sp>
      <p:sp>
        <p:nvSpPr>
          <p:cNvPr id="64" name="object 64"/>
          <p:cNvSpPr txBox="1"/>
          <p:nvPr/>
        </p:nvSpPr>
        <p:spPr>
          <a:xfrm>
            <a:off x="4376432" y="4473102"/>
            <a:ext cx="1258992" cy="236817"/>
          </a:xfrm>
          <a:prstGeom prst="rect">
            <a:avLst/>
          </a:prstGeom>
        </p:spPr>
        <p:txBody>
          <a:bodyPr vert="horz" wrap="square" lIns="0" tIns="21167" rIns="0" bIns="0" rtlCol="0">
            <a:spAutoFit/>
          </a:bodyPr>
          <a:lstStyle/>
          <a:p>
            <a:pPr marL="16933">
              <a:spcBef>
                <a:spcPts val="167"/>
              </a:spcBef>
              <a:tabLst>
                <a:tab pos="574026" algn="l"/>
              </a:tabLst>
            </a:pPr>
            <a:r>
              <a:rPr sz="1400" b="1" spc="33" dirty="0">
                <a:latin typeface="Calibri"/>
                <a:cs typeface="Calibri"/>
              </a:rPr>
              <a:t>Gen	</a:t>
            </a:r>
            <a:r>
              <a:rPr sz="1267" b="1" spc="-33" dirty="0">
                <a:latin typeface="Calibri"/>
                <a:cs typeface="Calibri"/>
              </a:rPr>
              <a:t>Imm[31:0]</a:t>
            </a:r>
            <a:endParaRPr sz="1267">
              <a:latin typeface="Calibri"/>
              <a:cs typeface="Calibri"/>
            </a:endParaRPr>
          </a:p>
        </p:txBody>
      </p:sp>
      <p:sp>
        <p:nvSpPr>
          <p:cNvPr id="65" name="object 65"/>
          <p:cNvSpPr txBox="1"/>
          <p:nvPr/>
        </p:nvSpPr>
        <p:spPr>
          <a:xfrm>
            <a:off x="3177269" y="4120042"/>
            <a:ext cx="277705"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In</a:t>
            </a:r>
            <a:r>
              <a:rPr sz="1267" b="1" spc="-7" dirty="0">
                <a:latin typeface="Calibri"/>
                <a:cs typeface="Calibri"/>
              </a:rPr>
              <a:t>st</a:t>
            </a:r>
            <a:endParaRPr sz="1267">
              <a:latin typeface="Calibri"/>
              <a:cs typeface="Calibri"/>
            </a:endParaRPr>
          </a:p>
        </p:txBody>
      </p:sp>
      <p:sp>
        <p:nvSpPr>
          <p:cNvPr id="66" name="object 66"/>
          <p:cNvSpPr txBox="1"/>
          <p:nvPr/>
        </p:nvSpPr>
        <p:spPr>
          <a:xfrm>
            <a:off x="3177269" y="4323242"/>
            <a:ext cx="483447"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[3</a:t>
            </a:r>
            <a:r>
              <a:rPr sz="1267" b="1" spc="-180" dirty="0">
                <a:latin typeface="Calibri"/>
                <a:cs typeface="Calibri"/>
              </a:rPr>
              <a:t>1</a:t>
            </a:r>
            <a:r>
              <a:rPr sz="1267" b="1" spc="-20" dirty="0">
                <a:latin typeface="Calibri"/>
                <a:cs typeface="Calibri"/>
              </a:rPr>
              <a:t>:</a:t>
            </a:r>
            <a:r>
              <a:rPr sz="1267" b="1" spc="53" dirty="0">
                <a:latin typeface="Calibri"/>
                <a:cs typeface="Calibri"/>
              </a:rPr>
              <a:t>20</a:t>
            </a:r>
            <a:r>
              <a:rPr sz="1267" b="1" spc="-113" dirty="0">
                <a:latin typeface="Calibri"/>
                <a:cs typeface="Calibri"/>
              </a:rPr>
              <a:t>]</a:t>
            </a:r>
            <a:endParaRPr sz="1267">
              <a:latin typeface="Calibri"/>
              <a:cs typeface="Calibri"/>
            </a:endParaRPr>
          </a:p>
        </p:txBody>
      </p:sp>
      <p:grpSp>
        <p:nvGrpSpPr>
          <p:cNvPr id="67" name="object 67"/>
          <p:cNvGrpSpPr/>
          <p:nvPr/>
        </p:nvGrpSpPr>
        <p:grpSpPr>
          <a:xfrm>
            <a:off x="3705244" y="4443787"/>
            <a:ext cx="3474720" cy="658707"/>
            <a:chOff x="4343622" y="3544797"/>
            <a:chExt cx="2606040" cy="494030"/>
          </a:xfrm>
        </p:grpSpPr>
        <p:pic>
          <p:nvPicPr>
            <p:cNvPr id="68" name="object 68"/>
            <p:cNvPicPr/>
            <p:nvPr/>
          </p:nvPicPr>
          <p:blipFill>
            <a:blip r:embed="rId7" cstate="print"/>
            <a:stretch>
              <a:fillRect/>
            </a:stretch>
          </p:blipFill>
          <p:spPr>
            <a:xfrm>
              <a:off x="4965331" y="3866627"/>
              <a:ext cx="76154" cy="171813"/>
            </a:xfrm>
            <a:prstGeom prst="rect">
              <a:avLst/>
            </a:prstGeom>
          </p:spPr>
        </p:pic>
        <p:sp>
          <p:nvSpPr>
            <p:cNvPr id="69" name="object 69"/>
            <p:cNvSpPr/>
            <p:nvPr/>
          </p:nvSpPr>
          <p:spPr>
            <a:xfrm>
              <a:off x="4343622" y="3544797"/>
              <a:ext cx="396240" cy="85725"/>
            </a:xfrm>
            <a:custGeom>
              <a:avLst/>
              <a:gdLst/>
              <a:ahLst/>
              <a:cxnLst/>
              <a:rect l="l" t="t" r="r" b="b"/>
              <a:pathLst>
                <a:path w="396239" h="85725">
                  <a:moveTo>
                    <a:pt x="310196" y="0"/>
                  </a:moveTo>
                  <a:lnTo>
                    <a:pt x="310196" y="85724"/>
                  </a:lnTo>
                  <a:lnTo>
                    <a:pt x="367346" y="57149"/>
                  </a:lnTo>
                  <a:lnTo>
                    <a:pt x="332374" y="57149"/>
                  </a:lnTo>
                  <a:lnTo>
                    <a:pt x="338771" y="50753"/>
                  </a:lnTo>
                  <a:lnTo>
                    <a:pt x="338771" y="34971"/>
                  </a:lnTo>
                  <a:lnTo>
                    <a:pt x="332374" y="28574"/>
                  </a:lnTo>
                  <a:lnTo>
                    <a:pt x="367346" y="28574"/>
                  </a:lnTo>
                  <a:lnTo>
                    <a:pt x="310196" y="0"/>
                  </a:lnTo>
                  <a:close/>
                </a:path>
                <a:path w="396239" h="85725">
                  <a:moveTo>
                    <a:pt x="310196" y="28574"/>
                  </a:moveTo>
                  <a:lnTo>
                    <a:pt x="6396" y="28574"/>
                  </a:lnTo>
                  <a:lnTo>
                    <a:pt x="0" y="34971"/>
                  </a:lnTo>
                  <a:lnTo>
                    <a:pt x="0" y="50753"/>
                  </a:lnTo>
                  <a:lnTo>
                    <a:pt x="6396" y="57149"/>
                  </a:lnTo>
                  <a:lnTo>
                    <a:pt x="310196" y="57149"/>
                  </a:lnTo>
                  <a:lnTo>
                    <a:pt x="310196" y="28574"/>
                  </a:lnTo>
                  <a:close/>
                </a:path>
                <a:path w="396239" h="85725">
                  <a:moveTo>
                    <a:pt x="367346" y="28574"/>
                  </a:moveTo>
                  <a:lnTo>
                    <a:pt x="332374" y="28574"/>
                  </a:lnTo>
                  <a:lnTo>
                    <a:pt x="338771" y="34971"/>
                  </a:lnTo>
                  <a:lnTo>
                    <a:pt x="338771" y="50753"/>
                  </a:lnTo>
                  <a:lnTo>
                    <a:pt x="332374" y="57149"/>
                  </a:lnTo>
                  <a:lnTo>
                    <a:pt x="367346" y="57149"/>
                  </a:lnTo>
                  <a:lnTo>
                    <a:pt x="395921" y="42862"/>
                  </a:lnTo>
                  <a:lnTo>
                    <a:pt x="367346" y="28574"/>
                  </a:lnTo>
                  <a:close/>
                </a:path>
              </a:pathLst>
            </a:custGeom>
            <a:solidFill>
              <a:srgbClr val="000000"/>
            </a:solidFill>
          </p:spPr>
          <p:txBody>
            <a:bodyPr wrap="square" lIns="0" tIns="0" rIns="0" bIns="0" rtlCol="0"/>
            <a:lstStyle/>
            <a:p>
              <a:endParaRPr sz="2400"/>
            </a:p>
          </p:txBody>
        </p:sp>
        <p:sp>
          <p:nvSpPr>
            <p:cNvPr id="70" name="object 70"/>
            <p:cNvSpPr/>
            <p:nvPr/>
          </p:nvSpPr>
          <p:spPr>
            <a:xfrm>
              <a:off x="5273410" y="3589761"/>
              <a:ext cx="1663700" cy="5715"/>
            </a:xfrm>
            <a:custGeom>
              <a:avLst/>
              <a:gdLst/>
              <a:ahLst/>
              <a:cxnLst/>
              <a:rect l="l" t="t" r="r" b="b"/>
              <a:pathLst>
                <a:path w="1663700" h="5714">
                  <a:moveTo>
                    <a:pt x="0" y="0"/>
                  </a:moveTo>
                  <a:lnTo>
                    <a:pt x="1663521" y="5208"/>
                  </a:lnTo>
                </a:path>
              </a:pathLst>
            </a:custGeom>
            <a:ln w="25400">
              <a:solidFill>
                <a:srgbClr val="000000"/>
              </a:solidFill>
            </a:ln>
          </p:spPr>
          <p:txBody>
            <a:bodyPr wrap="square" lIns="0" tIns="0" rIns="0" bIns="0" rtlCol="0"/>
            <a:lstStyle/>
            <a:p>
              <a:endParaRPr sz="2400"/>
            </a:p>
          </p:txBody>
        </p:sp>
      </p:grpSp>
      <p:sp>
        <p:nvSpPr>
          <p:cNvPr id="71" name="object 71"/>
          <p:cNvSpPr txBox="1"/>
          <p:nvPr/>
        </p:nvSpPr>
        <p:spPr>
          <a:xfrm>
            <a:off x="3352958" y="5201066"/>
            <a:ext cx="1570567" cy="617327"/>
          </a:xfrm>
          <a:prstGeom prst="rect">
            <a:avLst/>
          </a:prstGeom>
        </p:spPr>
        <p:txBody>
          <a:bodyPr vert="horz" wrap="square" lIns="0" tIns="22013" rIns="0" bIns="0" rtlCol="0">
            <a:spAutoFit/>
          </a:bodyPr>
          <a:lstStyle/>
          <a:p>
            <a:pPr>
              <a:spcBef>
                <a:spcPts val="173"/>
              </a:spcBef>
              <a:tabLst>
                <a:tab pos="1046454" algn="l"/>
              </a:tabLst>
            </a:pPr>
            <a:r>
              <a:rPr sz="1900" b="1" spc="-29" baseline="2923" dirty="0">
                <a:latin typeface="Calibri"/>
                <a:cs typeface="Calibri"/>
              </a:rPr>
              <a:t>In</a:t>
            </a:r>
            <a:r>
              <a:rPr sz="1900" b="1" spc="-9" baseline="2923" dirty="0">
                <a:latin typeface="Calibri"/>
                <a:cs typeface="Calibri"/>
              </a:rPr>
              <a:t>st</a:t>
            </a:r>
            <a:r>
              <a:rPr sz="1900" b="1" spc="-29" baseline="2923" dirty="0">
                <a:latin typeface="Calibri"/>
                <a:cs typeface="Calibri"/>
              </a:rPr>
              <a:t>[3</a:t>
            </a:r>
            <a:r>
              <a:rPr sz="1900" b="1" spc="-269" baseline="2923" dirty="0">
                <a:latin typeface="Calibri"/>
                <a:cs typeface="Calibri"/>
              </a:rPr>
              <a:t>1</a:t>
            </a:r>
            <a:r>
              <a:rPr sz="1900" b="1" spc="-29" baseline="2923" dirty="0">
                <a:latin typeface="Calibri"/>
                <a:cs typeface="Calibri"/>
              </a:rPr>
              <a:t>:</a:t>
            </a:r>
            <a:r>
              <a:rPr sz="1900" b="1" spc="80" baseline="2923" dirty="0">
                <a:latin typeface="Calibri"/>
                <a:cs typeface="Calibri"/>
              </a:rPr>
              <a:t>0</a:t>
            </a:r>
            <a:r>
              <a:rPr sz="1900" b="1" spc="-169" baseline="2923" dirty="0">
                <a:latin typeface="Calibri"/>
                <a:cs typeface="Calibri"/>
              </a:rPr>
              <a:t>]</a:t>
            </a:r>
            <a:r>
              <a:rPr sz="1900" b="1" baseline="2923" dirty="0">
                <a:latin typeface="Calibri"/>
                <a:cs typeface="Calibri"/>
              </a:rPr>
              <a:t>	</a:t>
            </a:r>
            <a:r>
              <a:rPr sz="1267" b="1" spc="7" dirty="0">
                <a:latin typeface="Calibri"/>
                <a:cs typeface="Calibri"/>
              </a:rPr>
              <a:t>I</a:t>
            </a:r>
            <a:r>
              <a:rPr sz="1267" b="1" spc="-40" dirty="0">
                <a:latin typeface="Calibri"/>
                <a:cs typeface="Calibri"/>
              </a:rPr>
              <a:t>m</a:t>
            </a:r>
            <a:r>
              <a:rPr sz="1267" b="1" spc="27" dirty="0">
                <a:latin typeface="Calibri"/>
                <a:cs typeface="Calibri"/>
              </a:rPr>
              <a:t>m</a:t>
            </a:r>
            <a:r>
              <a:rPr sz="1267" b="1" spc="33" dirty="0">
                <a:latin typeface="Calibri"/>
                <a:cs typeface="Calibri"/>
              </a:rPr>
              <a:t>S</a:t>
            </a:r>
            <a:r>
              <a:rPr sz="1267" b="1" spc="40" dirty="0">
                <a:latin typeface="Calibri"/>
                <a:cs typeface="Calibri"/>
              </a:rPr>
              <a:t>e</a:t>
            </a:r>
            <a:r>
              <a:rPr sz="1267" b="1" spc="-60" dirty="0">
                <a:latin typeface="Calibri"/>
                <a:cs typeface="Calibri"/>
              </a:rPr>
              <a:t>l</a:t>
            </a:r>
            <a:endParaRPr sz="1267">
              <a:latin typeface="Calibri"/>
              <a:cs typeface="Calibri"/>
            </a:endParaRPr>
          </a:p>
          <a:p>
            <a:pPr>
              <a:spcBef>
                <a:spcPts val="13"/>
              </a:spcBef>
            </a:pPr>
            <a:endParaRPr sz="1200">
              <a:latin typeface="Calibri"/>
              <a:cs typeface="Calibri"/>
            </a:endParaRPr>
          </a:p>
          <a:p>
            <a:pPr marL="177796"/>
            <a:r>
              <a:rPr sz="1400" b="1" dirty="0">
                <a:latin typeface="Calibri"/>
                <a:cs typeface="Calibri"/>
              </a:rPr>
              <a:t>Control</a:t>
            </a:r>
            <a:r>
              <a:rPr sz="1400" b="1" spc="47" dirty="0">
                <a:latin typeface="Calibri"/>
                <a:cs typeface="Calibri"/>
              </a:rPr>
              <a:t> </a:t>
            </a:r>
            <a:r>
              <a:rPr sz="1400" b="1" spc="27" dirty="0">
                <a:latin typeface="Calibri"/>
                <a:cs typeface="Calibri"/>
              </a:rPr>
              <a:t>logic</a:t>
            </a:r>
            <a:endParaRPr sz="1400">
              <a:latin typeface="Calibri"/>
              <a:cs typeface="Calibri"/>
            </a:endParaRPr>
          </a:p>
        </p:txBody>
      </p:sp>
      <p:sp>
        <p:nvSpPr>
          <p:cNvPr id="72" name="object 72"/>
          <p:cNvSpPr txBox="1"/>
          <p:nvPr/>
        </p:nvSpPr>
        <p:spPr>
          <a:xfrm>
            <a:off x="8572607" y="2839962"/>
            <a:ext cx="728980" cy="604333"/>
          </a:xfrm>
          <a:prstGeom prst="rect">
            <a:avLst/>
          </a:prstGeom>
        </p:spPr>
        <p:txBody>
          <a:bodyPr vert="horz" wrap="square" lIns="0" tIns="15240" rIns="0" bIns="0" rtlCol="0">
            <a:spAutoFit/>
          </a:bodyPr>
          <a:lstStyle/>
          <a:p>
            <a:pPr marL="16933" marR="6773" indent="279393">
              <a:lnSpc>
                <a:spcPct val="160000"/>
              </a:lnSpc>
              <a:spcBef>
                <a:spcPts val="120"/>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27" dirty="0">
                <a:latin typeface="Calibri"/>
                <a:cs typeface="Calibri"/>
              </a:rPr>
              <a:t>B  </a:t>
            </a:r>
            <a:r>
              <a:rPr sz="1267" b="1" spc="27" dirty="0">
                <a:latin typeface="Calibri"/>
                <a:cs typeface="Calibri"/>
              </a:rPr>
              <a:t>addr</a:t>
            </a:r>
            <a:endParaRPr sz="1267">
              <a:latin typeface="Calibri"/>
              <a:cs typeface="Calibri"/>
            </a:endParaRPr>
          </a:p>
        </p:txBody>
      </p:sp>
      <p:grpSp>
        <p:nvGrpSpPr>
          <p:cNvPr id="73" name="object 73"/>
          <p:cNvGrpSpPr/>
          <p:nvPr/>
        </p:nvGrpSpPr>
        <p:grpSpPr>
          <a:xfrm>
            <a:off x="8735673" y="2110445"/>
            <a:ext cx="1217507" cy="3019213"/>
            <a:chOff x="8116444" y="1794790"/>
            <a:chExt cx="913130" cy="2264410"/>
          </a:xfrm>
        </p:grpSpPr>
        <p:sp>
          <p:nvSpPr>
            <p:cNvPr id="74" name="object 74"/>
            <p:cNvSpPr/>
            <p:nvPr/>
          </p:nvSpPr>
          <p:spPr>
            <a:xfrm>
              <a:off x="8936296" y="2343149"/>
              <a:ext cx="79375" cy="0"/>
            </a:xfrm>
            <a:custGeom>
              <a:avLst/>
              <a:gdLst/>
              <a:ahLst/>
              <a:cxnLst/>
              <a:rect l="l" t="t" r="r" b="b"/>
              <a:pathLst>
                <a:path w="79375">
                  <a:moveTo>
                    <a:pt x="0" y="0"/>
                  </a:moveTo>
                  <a:lnTo>
                    <a:pt x="78980" y="1"/>
                  </a:lnTo>
                </a:path>
              </a:pathLst>
            </a:custGeom>
            <a:ln w="28575">
              <a:solidFill>
                <a:srgbClr val="000000"/>
              </a:solidFill>
            </a:ln>
          </p:spPr>
          <p:txBody>
            <a:bodyPr wrap="square" lIns="0" tIns="0" rIns="0" bIns="0" rtlCol="0"/>
            <a:lstStyle/>
            <a:p>
              <a:endParaRPr sz="2400"/>
            </a:p>
          </p:txBody>
        </p:sp>
        <p:sp>
          <p:nvSpPr>
            <p:cNvPr id="75" name="object 75"/>
            <p:cNvSpPr/>
            <p:nvPr/>
          </p:nvSpPr>
          <p:spPr>
            <a:xfrm>
              <a:off x="8116444" y="3362680"/>
              <a:ext cx="85725" cy="696595"/>
            </a:xfrm>
            <a:custGeom>
              <a:avLst/>
              <a:gdLst/>
              <a:ahLst/>
              <a:cxnLst/>
              <a:rect l="l" t="t" r="r" b="b"/>
              <a:pathLst>
                <a:path w="85725" h="696595">
                  <a:moveTo>
                    <a:pt x="28573" y="85583"/>
                  </a:moveTo>
                  <a:lnTo>
                    <a:pt x="22668" y="696192"/>
                  </a:lnTo>
                  <a:lnTo>
                    <a:pt x="51241" y="696468"/>
                  </a:lnTo>
                  <a:lnTo>
                    <a:pt x="57147" y="85860"/>
                  </a:lnTo>
                  <a:lnTo>
                    <a:pt x="28573" y="85583"/>
                  </a:lnTo>
                  <a:close/>
                </a:path>
                <a:path w="85725" h="696595">
                  <a:moveTo>
                    <a:pt x="78479" y="71296"/>
                  </a:moveTo>
                  <a:lnTo>
                    <a:pt x="28712" y="71296"/>
                  </a:lnTo>
                  <a:lnTo>
                    <a:pt x="57285" y="71572"/>
                  </a:lnTo>
                  <a:lnTo>
                    <a:pt x="57147" y="85860"/>
                  </a:lnTo>
                  <a:lnTo>
                    <a:pt x="85721" y="86136"/>
                  </a:lnTo>
                  <a:lnTo>
                    <a:pt x="78479" y="71296"/>
                  </a:lnTo>
                  <a:close/>
                </a:path>
                <a:path w="85725" h="696595">
                  <a:moveTo>
                    <a:pt x="28712" y="71296"/>
                  </a:moveTo>
                  <a:lnTo>
                    <a:pt x="28573" y="85583"/>
                  </a:lnTo>
                  <a:lnTo>
                    <a:pt x="57147" y="85860"/>
                  </a:lnTo>
                  <a:lnTo>
                    <a:pt x="57285" y="71572"/>
                  </a:lnTo>
                  <a:lnTo>
                    <a:pt x="28712" y="71296"/>
                  </a:lnTo>
                  <a:close/>
                </a:path>
                <a:path w="85725" h="696595">
                  <a:moveTo>
                    <a:pt x="43689" y="0"/>
                  </a:moveTo>
                  <a:lnTo>
                    <a:pt x="0" y="85307"/>
                  </a:lnTo>
                  <a:lnTo>
                    <a:pt x="28573" y="85583"/>
                  </a:lnTo>
                  <a:lnTo>
                    <a:pt x="28712" y="71296"/>
                  </a:lnTo>
                  <a:lnTo>
                    <a:pt x="78479" y="71296"/>
                  </a:lnTo>
                  <a:lnTo>
                    <a:pt x="43689" y="0"/>
                  </a:lnTo>
                  <a:close/>
                </a:path>
              </a:pathLst>
            </a:custGeom>
            <a:solidFill>
              <a:srgbClr val="000000"/>
            </a:solidFill>
          </p:spPr>
          <p:txBody>
            <a:bodyPr wrap="square" lIns="0" tIns="0" rIns="0" bIns="0" rtlCol="0"/>
            <a:lstStyle/>
            <a:p>
              <a:endParaRPr sz="2400"/>
            </a:p>
          </p:txBody>
        </p:sp>
        <p:sp>
          <p:nvSpPr>
            <p:cNvPr id="76" name="object 76"/>
            <p:cNvSpPr/>
            <p:nvPr/>
          </p:nvSpPr>
          <p:spPr>
            <a:xfrm>
              <a:off x="8760953" y="1809078"/>
              <a:ext cx="182245" cy="779145"/>
            </a:xfrm>
            <a:custGeom>
              <a:avLst/>
              <a:gdLst/>
              <a:ahLst/>
              <a:cxnLst/>
              <a:rect l="l" t="t" r="r" b="b"/>
              <a:pathLst>
                <a:path w="182245" h="779144">
                  <a:moveTo>
                    <a:pt x="0" y="0"/>
                  </a:moveTo>
                  <a:lnTo>
                    <a:pt x="181697" y="113940"/>
                  </a:lnTo>
                  <a:lnTo>
                    <a:pt x="181697" y="664921"/>
                  </a:lnTo>
                  <a:lnTo>
                    <a:pt x="0" y="778862"/>
                  </a:lnTo>
                  <a:lnTo>
                    <a:pt x="0" y="0"/>
                  </a:lnTo>
                  <a:close/>
                </a:path>
              </a:pathLst>
            </a:custGeom>
            <a:ln w="28575">
              <a:solidFill>
                <a:srgbClr val="000000"/>
              </a:solidFill>
            </a:ln>
          </p:spPr>
          <p:txBody>
            <a:bodyPr wrap="square" lIns="0" tIns="0" rIns="0" bIns="0" rtlCol="0"/>
            <a:lstStyle/>
            <a:p>
              <a:endParaRPr sz="2400"/>
            </a:p>
          </p:txBody>
        </p:sp>
      </p:grpSp>
      <p:sp>
        <p:nvSpPr>
          <p:cNvPr id="77" name="object 77"/>
          <p:cNvSpPr txBox="1"/>
          <p:nvPr/>
        </p:nvSpPr>
        <p:spPr>
          <a:xfrm>
            <a:off x="9621269" y="2848026"/>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78" name="object 78"/>
          <p:cNvSpPr txBox="1"/>
          <p:nvPr/>
        </p:nvSpPr>
        <p:spPr>
          <a:xfrm>
            <a:off x="9621268" y="2555418"/>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79" name="object 79"/>
          <p:cNvGrpSpPr/>
          <p:nvPr/>
        </p:nvGrpSpPr>
        <p:grpSpPr>
          <a:xfrm>
            <a:off x="8299891" y="1196941"/>
            <a:ext cx="1297940" cy="2210647"/>
            <a:chOff x="7789607" y="1109662"/>
            <a:chExt cx="973455" cy="1657985"/>
          </a:xfrm>
        </p:grpSpPr>
        <p:pic>
          <p:nvPicPr>
            <p:cNvPr id="80" name="object 80"/>
            <p:cNvPicPr/>
            <p:nvPr/>
          </p:nvPicPr>
          <p:blipFill>
            <a:blip r:embed="rId8" cstate="print"/>
            <a:stretch>
              <a:fillRect/>
            </a:stretch>
          </p:blipFill>
          <p:spPr>
            <a:xfrm>
              <a:off x="8565637" y="2404028"/>
              <a:ext cx="197363" cy="85725"/>
            </a:xfrm>
            <a:prstGeom prst="rect">
              <a:avLst/>
            </a:prstGeom>
          </p:spPr>
        </p:pic>
        <p:sp>
          <p:nvSpPr>
            <p:cNvPr id="81" name="object 81"/>
            <p:cNvSpPr/>
            <p:nvPr/>
          </p:nvSpPr>
          <p:spPr>
            <a:xfrm>
              <a:off x="7803894" y="1123950"/>
              <a:ext cx="1905" cy="1629410"/>
            </a:xfrm>
            <a:custGeom>
              <a:avLst/>
              <a:gdLst/>
              <a:ahLst/>
              <a:cxnLst/>
              <a:rect l="l" t="t" r="r" b="b"/>
              <a:pathLst>
                <a:path w="1904" h="1629410">
                  <a:moveTo>
                    <a:pt x="0" y="0"/>
                  </a:moveTo>
                  <a:lnTo>
                    <a:pt x="1542" y="1629043"/>
                  </a:lnTo>
                </a:path>
              </a:pathLst>
            </a:custGeom>
            <a:ln w="28575">
              <a:solidFill>
                <a:srgbClr val="000000"/>
              </a:solidFill>
            </a:ln>
          </p:spPr>
          <p:txBody>
            <a:bodyPr wrap="square" lIns="0" tIns="0" rIns="0" bIns="0" rtlCol="0"/>
            <a:lstStyle/>
            <a:p>
              <a:endParaRPr sz="2400"/>
            </a:p>
          </p:txBody>
        </p:sp>
        <p:sp>
          <p:nvSpPr>
            <p:cNvPr id="82" name="object 82"/>
            <p:cNvSpPr/>
            <p:nvPr/>
          </p:nvSpPr>
          <p:spPr>
            <a:xfrm>
              <a:off x="7804449" y="2156414"/>
              <a:ext cx="946785" cy="85725"/>
            </a:xfrm>
            <a:custGeom>
              <a:avLst/>
              <a:gdLst/>
              <a:ahLst/>
              <a:cxnLst/>
              <a:rect l="l" t="t" r="r" b="b"/>
              <a:pathLst>
                <a:path w="946784" h="85725">
                  <a:moveTo>
                    <a:pt x="861008" y="57148"/>
                  </a:moveTo>
                  <a:lnTo>
                    <a:pt x="860913" y="85723"/>
                  </a:lnTo>
                  <a:lnTo>
                    <a:pt x="918394" y="57222"/>
                  </a:lnTo>
                  <a:lnTo>
                    <a:pt x="883187" y="57222"/>
                  </a:lnTo>
                  <a:lnTo>
                    <a:pt x="861008" y="57148"/>
                  </a:lnTo>
                  <a:close/>
                </a:path>
                <a:path w="946784" h="85725">
                  <a:moveTo>
                    <a:pt x="861103" y="28574"/>
                  </a:moveTo>
                  <a:lnTo>
                    <a:pt x="861008" y="57148"/>
                  </a:lnTo>
                  <a:lnTo>
                    <a:pt x="883187" y="57222"/>
                  </a:lnTo>
                  <a:lnTo>
                    <a:pt x="889605" y="50846"/>
                  </a:lnTo>
                  <a:lnTo>
                    <a:pt x="889657" y="35065"/>
                  </a:lnTo>
                  <a:lnTo>
                    <a:pt x="883282" y="28648"/>
                  </a:lnTo>
                  <a:lnTo>
                    <a:pt x="861103" y="28574"/>
                  </a:lnTo>
                  <a:close/>
                </a:path>
                <a:path w="946784" h="85725">
                  <a:moveTo>
                    <a:pt x="861198" y="0"/>
                  </a:moveTo>
                  <a:lnTo>
                    <a:pt x="861103" y="28574"/>
                  </a:lnTo>
                  <a:lnTo>
                    <a:pt x="883282" y="28648"/>
                  </a:lnTo>
                  <a:lnTo>
                    <a:pt x="889657" y="35065"/>
                  </a:lnTo>
                  <a:lnTo>
                    <a:pt x="889605" y="50846"/>
                  </a:lnTo>
                  <a:lnTo>
                    <a:pt x="883187" y="57222"/>
                  </a:lnTo>
                  <a:lnTo>
                    <a:pt x="918394" y="57222"/>
                  </a:lnTo>
                  <a:lnTo>
                    <a:pt x="946781" y="43146"/>
                  </a:lnTo>
                  <a:lnTo>
                    <a:pt x="861198" y="0"/>
                  </a:lnTo>
                  <a:close/>
                </a:path>
                <a:path w="946784" h="85725">
                  <a:moveTo>
                    <a:pt x="6469" y="25734"/>
                  </a:moveTo>
                  <a:lnTo>
                    <a:pt x="52" y="32109"/>
                  </a:lnTo>
                  <a:lnTo>
                    <a:pt x="0" y="47890"/>
                  </a:lnTo>
                  <a:lnTo>
                    <a:pt x="6375" y="54309"/>
                  </a:lnTo>
                  <a:lnTo>
                    <a:pt x="861008" y="57148"/>
                  </a:lnTo>
                  <a:lnTo>
                    <a:pt x="861103" y="28574"/>
                  </a:lnTo>
                  <a:lnTo>
                    <a:pt x="6469" y="25734"/>
                  </a:lnTo>
                  <a:close/>
                </a:path>
              </a:pathLst>
            </a:custGeom>
            <a:solidFill>
              <a:srgbClr val="000000"/>
            </a:solidFill>
          </p:spPr>
          <p:txBody>
            <a:bodyPr wrap="square" lIns="0" tIns="0" rIns="0" bIns="0" rtlCol="0"/>
            <a:lstStyle/>
            <a:p>
              <a:endParaRPr sz="2400"/>
            </a:p>
          </p:txBody>
        </p:sp>
      </p:grpSp>
      <p:sp>
        <p:nvSpPr>
          <p:cNvPr id="83" name="object 83"/>
          <p:cNvSpPr txBox="1"/>
          <p:nvPr/>
        </p:nvSpPr>
        <p:spPr>
          <a:xfrm>
            <a:off x="9231332" y="4160682"/>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grpSp>
        <p:nvGrpSpPr>
          <p:cNvPr id="84" name="object 84"/>
          <p:cNvGrpSpPr/>
          <p:nvPr/>
        </p:nvGrpSpPr>
        <p:grpSpPr>
          <a:xfrm>
            <a:off x="7308104" y="2718996"/>
            <a:ext cx="2473960" cy="2411307"/>
            <a:chOff x="7045767" y="2251204"/>
            <a:chExt cx="1855470" cy="1808480"/>
          </a:xfrm>
        </p:grpSpPr>
        <p:sp>
          <p:nvSpPr>
            <p:cNvPr id="85" name="object 85"/>
            <p:cNvSpPr/>
            <p:nvPr/>
          </p:nvSpPr>
          <p:spPr>
            <a:xfrm>
              <a:off x="8408742" y="325754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86" name="object 86"/>
            <p:cNvSpPr/>
            <p:nvPr/>
          </p:nvSpPr>
          <p:spPr>
            <a:xfrm>
              <a:off x="8458199" y="3333749"/>
              <a:ext cx="0" cy="144145"/>
            </a:xfrm>
            <a:custGeom>
              <a:avLst/>
              <a:gdLst/>
              <a:ahLst/>
              <a:cxnLst/>
              <a:rect l="l" t="t" r="r" b="b"/>
              <a:pathLst>
                <a:path h="144145">
                  <a:moveTo>
                    <a:pt x="1" y="0"/>
                  </a:moveTo>
                  <a:lnTo>
                    <a:pt x="0" y="143669"/>
                  </a:lnTo>
                </a:path>
              </a:pathLst>
            </a:custGeom>
            <a:ln w="25400">
              <a:solidFill>
                <a:srgbClr val="000000"/>
              </a:solidFill>
            </a:ln>
          </p:spPr>
          <p:txBody>
            <a:bodyPr wrap="square" lIns="0" tIns="0" rIns="0" bIns="0" rtlCol="0"/>
            <a:lstStyle/>
            <a:p>
              <a:endParaRPr sz="2400"/>
            </a:p>
          </p:txBody>
        </p:sp>
        <p:sp>
          <p:nvSpPr>
            <p:cNvPr id="87" name="object 87"/>
            <p:cNvSpPr/>
            <p:nvPr/>
          </p:nvSpPr>
          <p:spPr>
            <a:xfrm>
              <a:off x="8815427" y="2512908"/>
              <a:ext cx="85725" cy="1546225"/>
            </a:xfrm>
            <a:custGeom>
              <a:avLst/>
              <a:gdLst/>
              <a:ahLst/>
              <a:cxnLst/>
              <a:rect l="l" t="t" r="r" b="b"/>
              <a:pathLst>
                <a:path w="85725" h="1546225">
                  <a:moveTo>
                    <a:pt x="28574" y="85633"/>
                  </a:moveTo>
                  <a:lnTo>
                    <a:pt x="19389" y="1546012"/>
                  </a:lnTo>
                  <a:lnTo>
                    <a:pt x="47964" y="1546192"/>
                  </a:lnTo>
                  <a:lnTo>
                    <a:pt x="57149" y="85813"/>
                  </a:lnTo>
                  <a:lnTo>
                    <a:pt x="28574" y="85633"/>
                  </a:lnTo>
                  <a:close/>
                </a:path>
                <a:path w="85725" h="1546225">
                  <a:moveTo>
                    <a:pt x="78513" y="71343"/>
                  </a:moveTo>
                  <a:lnTo>
                    <a:pt x="28663" y="71343"/>
                  </a:lnTo>
                  <a:lnTo>
                    <a:pt x="57238" y="71523"/>
                  </a:lnTo>
                  <a:lnTo>
                    <a:pt x="57149" y="85813"/>
                  </a:lnTo>
                  <a:lnTo>
                    <a:pt x="85723" y="85992"/>
                  </a:lnTo>
                  <a:lnTo>
                    <a:pt x="78513" y="71343"/>
                  </a:lnTo>
                  <a:close/>
                </a:path>
                <a:path w="85725" h="1546225">
                  <a:moveTo>
                    <a:pt x="28663" y="71343"/>
                  </a:moveTo>
                  <a:lnTo>
                    <a:pt x="28574" y="85633"/>
                  </a:lnTo>
                  <a:lnTo>
                    <a:pt x="57149" y="85813"/>
                  </a:lnTo>
                  <a:lnTo>
                    <a:pt x="57238" y="71523"/>
                  </a:lnTo>
                  <a:lnTo>
                    <a:pt x="28663" y="71343"/>
                  </a:lnTo>
                  <a:close/>
                </a:path>
                <a:path w="85725" h="1546225">
                  <a:moveTo>
                    <a:pt x="43400" y="0"/>
                  </a:moveTo>
                  <a:lnTo>
                    <a:pt x="0" y="85453"/>
                  </a:lnTo>
                  <a:lnTo>
                    <a:pt x="28574" y="85633"/>
                  </a:lnTo>
                  <a:lnTo>
                    <a:pt x="28663" y="71343"/>
                  </a:lnTo>
                  <a:lnTo>
                    <a:pt x="78513" y="71343"/>
                  </a:lnTo>
                  <a:lnTo>
                    <a:pt x="43400" y="0"/>
                  </a:lnTo>
                  <a:close/>
                </a:path>
              </a:pathLst>
            </a:custGeom>
            <a:solidFill>
              <a:srgbClr val="000000"/>
            </a:solidFill>
          </p:spPr>
          <p:txBody>
            <a:bodyPr wrap="square" lIns="0" tIns="0" rIns="0" bIns="0" rtlCol="0"/>
            <a:lstStyle/>
            <a:p>
              <a:endParaRPr sz="2400"/>
            </a:p>
          </p:txBody>
        </p:sp>
        <p:sp>
          <p:nvSpPr>
            <p:cNvPr id="88" name="object 88"/>
            <p:cNvSpPr/>
            <p:nvPr/>
          </p:nvSpPr>
          <p:spPr>
            <a:xfrm>
              <a:off x="7060055" y="2265491"/>
              <a:ext cx="173355" cy="459105"/>
            </a:xfrm>
            <a:custGeom>
              <a:avLst/>
              <a:gdLst/>
              <a:ahLst/>
              <a:cxnLst/>
              <a:rect l="l" t="t" r="r" b="b"/>
              <a:pathLst>
                <a:path w="173354"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89" name="object 89"/>
          <p:cNvSpPr txBox="1"/>
          <p:nvPr/>
        </p:nvSpPr>
        <p:spPr>
          <a:xfrm>
            <a:off x="7350676" y="3051226"/>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90" name="object 90"/>
          <p:cNvSpPr txBox="1"/>
          <p:nvPr/>
        </p:nvSpPr>
        <p:spPr>
          <a:xfrm>
            <a:off x="7350675" y="2758618"/>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91" name="object 91"/>
          <p:cNvGrpSpPr/>
          <p:nvPr/>
        </p:nvGrpSpPr>
        <p:grpSpPr>
          <a:xfrm>
            <a:off x="6377802" y="2814770"/>
            <a:ext cx="1363133" cy="963507"/>
            <a:chOff x="6348040" y="2323034"/>
            <a:chExt cx="1022350" cy="722630"/>
          </a:xfrm>
        </p:grpSpPr>
        <p:pic>
          <p:nvPicPr>
            <p:cNvPr id="92" name="object 92"/>
            <p:cNvPicPr/>
            <p:nvPr/>
          </p:nvPicPr>
          <p:blipFill>
            <a:blip r:embed="rId6" cstate="print"/>
            <a:stretch>
              <a:fillRect/>
            </a:stretch>
          </p:blipFill>
          <p:spPr>
            <a:xfrm>
              <a:off x="7248650" y="2478565"/>
              <a:ext cx="121192" cy="76200"/>
            </a:xfrm>
            <a:prstGeom prst="rect">
              <a:avLst/>
            </a:prstGeom>
          </p:spPr>
        </p:pic>
        <p:sp>
          <p:nvSpPr>
            <p:cNvPr id="93" name="object 93"/>
            <p:cNvSpPr/>
            <p:nvPr/>
          </p:nvSpPr>
          <p:spPr>
            <a:xfrm>
              <a:off x="6362327" y="2337322"/>
              <a:ext cx="426084" cy="694055"/>
            </a:xfrm>
            <a:custGeom>
              <a:avLst/>
              <a:gdLst/>
              <a:ahLst/>
              <a:cxnLst/>
              <a:rect l="l" t="t" r="r" b="b"/>
              <a:pathLst>
                <a:path w="426084" h="694055">
                  <a:moveTo>
                    <a:pt x="0" y="0"/>
                  </a:moveTo>
                  <a:lnTo>
                    <a:pt x="425919" y="130569"/>
                  </a:lnTo>
                  <a:lnTo>
                    <a:pt x="425919" y="563450"/>
                  </a:lnTo>
                  <a:lnTo>
                    <a:pt x="0" y="694020"/>
                  </a:lnTo>
                  <a:lnTo>
                    <a:pt x="0" y="0"/>
                  </a:lnTo>
                  <a:close/>
                </a:path>
              </a:pathLst>
            </a:custGeom>
            <a:ln w="28575">
              <a:solidFill>
                <a:srgbClr val="000000"/>
              </a:solidFill>
            </a:ln>
          </p:spPr>
          <p:txBody>
            <a:bodyPr wrap="square" lIns="0" tIns="0" rIns="0" bIns="0" rtlCol="0"/>
            <a:lstStyle/>
            <a:p>
              <a:endParaRPr sz="2400"/>
            </a:p>
          </p:txBody>
        </p:sp>
      </p:grpSp>
      <p:sp>
        <p:nvSpPr>
          <p:cNvPr id="94" name="object 94"/>
          <p:cNvSpPr txBox="1"/>
          <p:nvPr/>
        </p:nvSpPr>
        <p:spPr>
          <a:xfrm>
            <a:off x="6417381" y="3071022"/>
            <a:ext cx="543560" cy="447131"/>
          </a:xfrm>
          <a:prstGeom prst="rect">
            <a:avLst/>
          </a:prstGeom>
        </p:spPr>
        <p:txBody>
          <a:bodyPr vert="horz" wrap="square" lIns="0" tIns="36407" rIns="0" bIns="0" rtlCol="0">
            <a:spAutoFit/>
          </a:bodyPr>
          <a:lstStyle/>
          <a:p>
            <a:pPr marL="16933" marR="6773">
              <a:lnSpc>
                <a:spcPts val="1600"/>
              </a:lnSpc>
              <a:spcBef>
                <a:spcPts val="287"/>
              </a:spcBef>
            </a:pPr>
            <a:r>
              <a:rPr sz="1400" b="1" spc="-80" dirty="0">
                <a:latin typeface="Calibri"/>
                <a:cs typeface="Calibri"/>
              </a:rPr>
              <a:t>B</a:t>
            </a:r>
            <a:r>
              <a:rPr sz="1400" b="1" spc="-47" dirty="0">
                <a:latin typeface="Calibri"/>
                <a:cs typeface="Calibri"/>
              </a:rPr>
              <a:t>r</a:t>
            </a:r>
            <a:r>
              <a:rPr sz="1400" b="1" spc="47" dirty="0">
                <a:latin typeface="Calibri"/>
                <a:cs typeface="Calibri"/>
              </a:rPr>
              <a:t>a</a:t>
            </a:r>
            <a:r>
              <a:rPr sz="1400" b="1" spc="-20" dirty="0">
                <a:latin typeface="Calibri"/>
                <a:cs typeface="Calibri"/>
              </a:rPr>
              <a:t>n</a:t>
            </a:r>
            <a:r>
              <a:rPr sz="1400" b="1" spc="27" dirty="0">
                <a:latin typeface="Calibri"/>
                <a:cs typeface="Calibri"/>
              </a:rPr>
              <a:t>c</a:t>
            </a:r>
            <a:r>
              <a:rPr sz="1400" b="1" spc="-13" dirty="0">
                <a:latin typeface="Calibri"/>
                <a:cs typeface="Calibri"/>
              </a:rPr>
              <a:t>h  </a:t>
            </a:r>
            <a:r>
              <a:rPr sz="1400" b="1" dirty="0">
                <a:latin typeface="Calibri"/>
                <a:cs typeface="Calibri"/>
              </a:rPr>
              <a:t>Comp</a:t>
            </a:r>
            <a:endParaRPr sz="1400">
              <a:latin typeface="Calibri"/>
              <a:cs typeface="Calibri"/>
            </a:endParaRPr>
          </a:p>
        </p:txBody>
      </p:sp>
      <p:grpSp>
        <p:nvGrpSpPr>
          <p:cNvPr id="95" name="object 95"/>
          <p:cNvGrpSpPr/>
          <p:nvPr/>
        </p:nvGrpSpPr>
        <p:grpSpPr>
          <a:xfrm>
            <a:off x="1720103" y="1881820"/>
            <a:ext cx="6784340" cy="3277447"/>
            <a:chOff x="2854766" y="1623321"/>
            <a:chExt cx="5088255" cy="2458085"/>
          </a:xfrm>
        </p:grpSpPr>
        <p:sp>
          <p:nvSpPr>
            <p:cNvPr id="96" name="object 96"/>
            <p:cNvSpPr/>
            <p:nvPr/>
          </p:nvSpPr>
          <p:spPr>
            <a:xfrm>
              <a:off x="6219107" y="2902413"/>
              <a:ext cx="4445" cy="504825"/>
            </a:xfrm>
            <a:custGeom>
              <a:avLst/>
              <a:gdLst/>
              <a:ahLst/>
              <a:cxnLst/>
              <a:rect l="l" t="t" r="r" b="b"/>
              <a:pathLst>
                <a:path w="4445" h="504825">
                  <a:moveTo>
                    <a:pt x="0" y="0"/>
                  </a:moveTo>
                  <a:lnTo>
                    <a:pt x="4073" y="504311"/>
                  </a:lnTo>
                </a:path>
              </a:pathLst>
            </a:custGeom>
            <a:ln w="28575">
              <a:solidFill>
                <a:srgbClr val="000000"/>
              </a:solidFill>
            </a:ln>
          </p:spPr>
          <p:txBody>
            <a:bodyPr wrap="square" lIns="0" tIns="0" rIns="0" bIns="0" rtlCol="0"/>
            <a:lstStyle/>
            <a:p>
              <a:endParaRPr sz="2400"/>
            </a:p>
          </p:txBody>
        </p:sp>
        <p:sp>
          <p:nvSpPr>
            <p:cNvPr id="97" name="object 97"/>
            <p:cNvSpPr/>
            <p:nvPr/>
          </p:nvSpPr>
          <p:spPr>
            <a:xfrm>
              <a:off x="6230123" y="3408875"/>
              <a:ext cx="1542415" cy="13335"/>
            </a:xfrm>
            <a:custGeom>
              <a:avLst/>
              <a:gdLst/>
              <a:ahLst/>
              <a:cxnLst/>
              <a:rect l="l" t="t" r="r" b="b"/>
              <a:pathLst>
                <a:path w="1542415" h="13335">
                  <a:moveTo>
                    <a:pt x="0" y="0"/>
                  </a:moveTo>
                  <a:lnTo>
                    <a:pt x="1542277" y="13321"/>
                  </a:lnTo>
                </a:path>
              </a:pathLst>
            </a:custGeom>
            <a:ln w="25400">
              <a:solidFill>
                <a:srgbClr val="000000"/>
              </a:solidFill>
            </a:ln>
          </p:spPr>
          <p:txBody>
            <a:bodyPr wrap="square" lIns="0" tIns="0" rIns="0" bIns="0" rtlCol="0"/>
            <a:lstStyle/>
            <a:p>
              <a:endParaRPr sz="2400"/>
            </a:p>
          </p:txBody>
        </p:sp>
        <p:sp>
          <p:nvSpPr>
            <p:cNvPr id="98" name="object 98"/>
            <p:cNvSpPr/>
            <p:nvPr/>
          </p:nvSpPr>
          <p:spPr>
            <a:xfrm>
              <a:off x="7779150" y="3138899"/>
              <a:ext cx="2540" cy="276225"/>
            </a:xfrm>
            <a:custGeom>
              <a:avLst/>
              <a:gdLst/>
              <a:ahLst/>
              <a:cxnLst/>
              <a:rect l="l" t="t" r="r" b="b"/>
              <a:pathLst>
                <a:path w="2540" h="276225">
                  <a:moveTo>
                    <a:pt x="1106" y="-14287"/>
                  </a:moveTo>
                  <a:lnTo>
                    <a:pt x="1106" y="289922"/>
                  </a:lnTo>
                </a:path>
              </a:pathLst>
            </a:custGeom>
            <a:ln w="30787">
              <a:solidFill>
                <a:srgbClr val="000000"/>
              </a:solidFill>
            </a:ln>
          </p:spPr>
          <p:txBody>
            <a:bodyPr wrap="square" lIns="0" tIns="0" rIns="0" bIns="0" rtlCol="0"/>
            <a:lstStyle/>
            <a:p>
              <a:endParaRPr sz="2400"/>
            </a:p>
          </p:txBody>
        </p:sp>
        <p:pic>
          <p:nvPicPr>
            <p:cNvPr id="99" name="object 99"/>
            <p:cNvPicPr/>
            <p:nvPr/>
          </p:nvPicPr>
          <p:blipFill>
            <a:blip r:embed="rId9" cstate="print"/>
            <a:stretch>
              <a:fillRect/>
            </a:stretch>
          </p:blipFill>
          <p:spPr>
            <a:xfrm>
              <a:off x="7766450" y="3097531"/>
              <a:ext cx="157606" cy="76200"/>
            </a:xfrm>
            <a:prstGeom prst="rect">
              <a:avLst/>
            </a:prstGeom>
          </p:spPr>
        </p:pic>
        <p:pic>
          <p:nvPicPr>
            <p:cNvPr id="100" name="object 100"/>
            <p:cNvPicPr/>
            <p:nvPr/>
          </p:nvPicPr>
          <p:blipFill>
            <a:blip r:embed="rId10" cstate="print"/>
            <a:stretch>
              <a:fillRect/>
            </a:stretch>
          </p:blipFill>
          <p:spPr>
            <a:xfrm>
              <a:off x="7701102" y="2731852"/>
              <a:ext cx="241901" cy="76200"/>
            </a:xfrm>
            <a:prstGeom prst="rect">
              <a:avLst/>
            </a:prstGeom>
          </p:spPr>
        </p:pic>
        <p:sp>
          <p:nvSpPr>
            <p:cNvPr id="101" name="object 101"/>
            <p:cNvSpPr/>
            <p:nvPr/>
          </p:nvSpPr>
          <p:spPr>
            <a:xfrm>
              <a:off x="6226374" y="2132869"/>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02" name="object 102"/>
            <p:cNvSpPr/>
            <p:nvPr/>
          </p:nvSpPr>
          <p:spPr>
            <a:xfrm>
              <a:off x="6236709" y="2125748"/>
              <a:ext cx="617855" cy="1270"/>
            </a:xfrm>
            <a:custGeom>
              <a:avLst/>
              <a:gdLst/>
              <a:ahLst/>
              <a:cxnLst/>
              <a:rect l="l" t="t" r="r" b="b"/>
              <a:pathLst>
                <a:path w="617854" h="1269">
                  <a:moveTo>
                    <a:pt x="0" y="1254"/>
                  </a:moveTo>
                  <a:lnTo>
                    <a:pt x="617544" y="0"/>
                  </a:lnTo>
                </a:path>
              </a:pathLst>
            </a:custGeom>
            <a:ln w="25400">
              <a:solidFill>
                <a:srgbClr val="000000"/>
              </a:solidFill>
            </a:ln>
          </p:spPr>
          <p:txBody>
            <a:bodyPr wrap="square" lIns="0" tIns="0" rIns="0" bIns="0" rtlCol="0"/>
            <a:lstStyle/>
            <a:p>
              <a:endParaRPr sz="2400"/>
            </a:p>
          </p:txBody>
        </p:sp>
        <p:pic>
          <p:nvPicPr>
            <p:cNvPr id="103" name="object 103"/>
            <p:cNvPicPr/>
            <p:nvPr/>
          </p:nvPicPr>
          <p:blipFill>
            <a:blip r:embed="rId11" cstate="print"/>
            <a:stretch>
              <a:fillRect/>
            </a:stretch>
          </p:blipFill>
          <p:spPr>
            <a:xfrm>
              <a:off x="6843712" y="2574604"/>
              <a:ext cx="233109" cy="85725"/>
            </a:xfrm>
            <a:prstGeom prst="rect">
              <a:avLst/>
            </a:prstGeom>
          </p:spPr>
        </p:pic>
        <p:sp>
          <p:nvSpPr>
            <p:cNvPr id="104" name="object 104"/>
            <p:cNvSpPr/>
            <p:nvPr/>
          </p:nvSpPr>
          <p:spPr>
            <a:xfrm>
              <a:off x="6857999" y="2135393"/>
              <a:ext cx="0" cy="473075"/>
            </a:xfrm>
            <a:custGeom>
              <a:avLst/>
              <a:gdLst/>
              <a:ahLst/>
              <a:cxnLst/>
              <a:rect l="l" t="t" r="r" b="b"/>
              <a:pathLst>
                <a:path h="473075">
                  <a:moveTo>
                    <a:pt x="0" y="0"/>
                  </a:moveTo>
                  <a:lnTo>
                    <a:pt x="1" y="472562"/>
                  </a:lnTo>
                </a:path>
              </a:pathLst>
            </a:custGeom>
            <a:ln w="28575">
              <a:solidFill>
                <a:srgbClr val="000000"/>
              </a:solidFill>
            </a:ln>
          </p:spPr>
          <p:txBody>
            <a:bodyPr wrap="square" lIns="0" tIns="0" rIns="0" bIns="0" rtlCol="0"/>
            <a:lstStyle/>
            <a:p>
              <a:endParaRPr sz="2400"/>
            </a:p>
          </p:txBody>
        </p:sp>
        <p:pic>
          <p:nvPicPr>
            <p:cNvPr id="105" name="object 105"/>
            <p:cNvPicPr/>
            <p:nvPr/>
          </p:nvPicPr>
          <p:blipFill>
            <a:blip r:embed="rId5" cstate="print"/>
            <a:stretch>
              <a:fillRect/>
            </a:stretch>
          </p:blipFill>
          <p:spPr>
            <a:xfrm>
              <a:off x="6942655" y="2345298"/>
              <a:ext cx="137330" cy="85725"/>
            </a:xfrm>
            <a:prstGeom prst="rect">
              <a:avLst/>
            </a:prstGeom>
          </p:spPr>
        </p:pic>
        <p:sp>
          <p:nvSpPr>
            <p:cNvPr id="106" name="object 106"/>
            <p:cNvSpPr/>
            <p:nvPr/>
          </p:nvSpPr>
          <p:spPr>
            <a:xfrm>
              <a:off x="6956942" y="1657350"/>
              <a:ext cx="0" cy="730885"/>
            </a:xfrm>
            <a:custGeom>
              <a:avLst/>
              <a:gdLst/>
              <a:ahLst/>
              <a:cxnLst/>
              <a:rect l="l" t="t" r="r" b="b"/>
              <a:pathLst>
                <a:path h="730885">
                  <a:moveTo>
                    <a:pt x="0" y="0"/>
                  </a:moveTo>
                  <a:lnTo>
                    <a:pt x="1" y="730811"/>
                  </a:lnTo>
                </a:path>
              </a:pathLst>
            </a:custGeom>
            <a:ln w="28575">
              <a:solidFill>
                <a:srgbClr val="000000"/>
              </a:solidFill>
            </a:ln>
          </p:spPr>
          <p:txBody>
            <a:bodyPr wrap="square" lIns="0" tIns="0" rIns="0" bIns="0" rtlCol="0"/>
            <a:lstStyle/>
            <a:p>
              <a:endParaRPr sz="2400"/>
            </a:p>
          </p:txBody>
        </p:sp>
        <p:pic>
          <p:nvPicPr>
            <p:cNvPr id="107" name="object 107"/>
            <p:cNvPicPr/>
            <p:nvPr/>
          </p:nvPicPr>
          <p:blipFill>
            <a:blip r:embed="rId11" cstate="print"/>
            <a:stretch>
              <a:fillRect/>
            </a:stretch>
          </p:blipFill>
          <p:spPr>
            <a:xfrm>
              <a:off x="6849988" y="2849281"/>
              <a:ext cx="233109" cy="85725"/>
            </a:xfrm>
            <a:prstGeom prst="rect">
              <a:avLst/>
            </a:prstGeom>
          </p:spPr>
        </p:pic>
        <p:sp>
          <p:nvSpPr>
            <p:cNvPr id="108" name="object 108"/>
            <p:cNvSpPr/>
            <p:nvPr/>
          </p:nvSpPr>
          <p:spPr>
            <a:xfrm>
              <a:off x="6862662" y="2897277"/>
              <a:ext cx="1270" cy="491490"/>
            </a:xfrm>
            <a:custGeom>
              <a:avLst/>
              <a:gdLst/>
              <a:ahLst/>
              <a:cxnLst/>
              <a:rect l="l" t="t" r="r" b="b"/>
              <a:pathLst>
                <a:path w="1270" h="491489">
                  <a:moveTo>
                    <a:pt x="0" y="0"/>
                  </a:moveTo>
                  <a:lnTo>
                    <a:pt x="728" y="491282"/>
                  </a:lnTo>
                </a:path>
              </a:pathLst>
            </a:custGeom>
            <a:ln w="28575">
              <a:solidFill>
                <a:srgbClr val="000000"/>
              </a:solidFill>
            </a:ln>
          </p:spPr>
          <p:txBody>
            <a:bodyPr wrap="square" lIns="0" tIns="0" rIns="0" bIns="0" rtlCol="0"/>
            <a:lstStyle/>
            <a:p>
              <a:endParaRPr sz="2400"/>
            </a:p>
          </p:txBody>
        </p:sp>
        <p:sp>
          <p:nvSpPr>
            <p:cNvPr id="109" name="object 109"/>
            <p:cNvSpPr/>
            <p:nvPr/>
          </p:nvSpPr>
          <p:spPr>
            <a:xfrm>
              <a:off x="4471052" y="1636021"/>
              <a:ext cx="2488565" cy="2540"/>
            </a:xfrm>
            <a:custGeom>
              <a:avLst/>
              <a:gdLst/>
              <a:ahLst/>
              <a:cxnLst/>
              <a:rect l="l" t="t" r="r" b="b"/>
              <a:pathLst>
                <a:path w="2488565" h="2539">
                  <a:moveTo>
                    <a:pt x="0" y="0"/>
                  </a:moveTo>
                  <a:lnTo>
                    <a:pt x="2488505" y="2467"/>
                  </a:lnTo>
                </a:path>
              </a:pathLst>
            </a:custGeom>
            <a:ln w="25400">
              <a:solidFill>
                <a:srgbClr val="000000"/>
              </a:solidFill>
            </a:ln>
          </p:spPr>
          <p:txBody>
            <a:bodyPr wrap="square" lIns="0" tIns="0" rIns="0" bIns="0" rtlCol="0"/>
            <a:lstStyle/>
            <a:p>
              <a:endParaRPr sz="2400"/>
            </a:p>
          </p:txBody>
        </p:sp>
        <p:sp>
          <p:nvSpPr>
            <p:cNvPr id="110" name="object 110"/>
            <p:cNvSpPr/>
            <p:nvPr/>
          </p:nvSpPr>
          <p:spPr>
            <a:xfrm>
              <a:off x="4465551" y="16442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11" name="object 111"/>
            <p:cNvSpPr/>
            <p:nvPr/>
          </p:nvSpPr>
          <p:spPr>
            <a:xfrm>
              <a:off x="3447943" y="2045902"/>
              <a:ext cx="1011555" cy="1270"/>
            </a:xfrm>
            <a:custGeom>
              <a:avLst/>
              <a:gdLst/>
              <a:ahLst/>
              <a:cxnLst/>
              <a:rect l="l" t="t" r="r" b="b"/>
              <a:pathLst>
                <a:path w="1011554" h="1269">
                  <a:moveTo>
                    <a:pt x="0" y="977"/>
                  </a:moveTo>
                  <a:lnTo>
                    <a:pt x="1011514" y="0"/>
                  </a:lnTo>
                </a:path>
              </a:pathLst>
            </a:custGeom>
            <a:ln w="25400">
              <a:solidFill>
                <a:srgbClr val="000000"/>
              </a:solidFill>
            </a:ln>
          </p:spPr>
          <p:txBody>
            <a:bodyPr wrap="square" lIns="0" tIns="0" rIns="0" bIns="0" rtlCol="0"/>
            <a:lstStyle/>
            <a:p>
              <a:endParaRPr sz="2400"/>
            </a:p>
          </p:txBody>
        </p:sp>
        <p:sp>
          <p:nvSpPr>
            <p:cNvPr id="112" name="object 112"/>
            <p:cNvSpPr/>
            <p:nvPr/>
          </p:nvSpPr>
          <p:spPr>
            <a:xfrm>
              <a:off x="7122153" y="2660699"/>
              <a:ext cx="85725" cy="107314"/>
            </a:xfrm>
            <a:custGeom>
              <a:avLst/>
              <a:gdLst/>
              <a:ahLst/>
              <a:cxnLst/>
              <a:rect l="l" t="t" r="r" b="b"/>
              <a:pathLst>
                <a:path w="85725" h="107314">
                  <a:moveTo>
                    <a:pt x="28575" y="85725"/>
                  </a:moveTo>
                  <a:lnTo>
                    <a:pt x="28575" y="107017"/>
                  </a:lnTo>
                  <a:lnTo>
                    <a:pt x="57150" y="107017"/>
                  </a:lnTo>
                  <a:lnTo>
                    <a:pt x="57150" y="85725"/>
                  </a:lnTo>
                  <a:lnTo>
                    <a:pt x="28575" y="85725"/>
                  </a:lnTo>
                  <a:close/>
                </a:path>
                <a:path w="85725" h="107314">
                  <a:moveTo>
                    <a:pt x="78580" y="71437"/>
                  </a:moveTo>
                  <a:lnTo>
                    <a:pt x="57150" y="71437"/>
                  </a:lnTo>
                  <a:lnTo>
                    <a:pt x="57150" y="85725"/>
                  </a:lnTo>
                  <a:lnTo>
                    <a:pt x="85725" y="85726"/>
                  </a:lnTo>
                  <a:lnTo>
                    <a:pt x="78580" y="71437"/>
                  </a:lnTo>
                  <a:close/>
                </a:path>
                <a:path w="85725" h="107314">
                  <a:moveTo>
                    <a:pt x="57150" y="71437"/>
                  </a:moveTo>
                  <a:lnTo>
                    <a:pt x="28575" y="71437"/>
                  </a:lnTo>
                  <a:lnTo>
                    <a:pt x="28575" y="85725"/>
                  </a:lnTo>
                  <a:lnTo>
                    <a:pt x="57150" y="85725"/>
                  </a:lnTo>
                  <a:lnTo>
                    <a:pt x="57150" y="71437"/>
                  </a:lnTo>
                  <a:close/>
                </a:path>
                <a:path w="85725" h="107314">
                  <a:moveTo>
                    <a:pt x="42863" y="0"/>
                  </a:moveTo>
                  <a:lnTo>
                    <a:pt x="0" y="85725"/>
                  </a:lnTo>
                  <a:lnTo>
                    <a:pt x="28575" y="85725"/>
                  </a:lnTo>
                  <a:lnTo>
                    <a:pt x="28575" y="71437"/>
                  </a:lnTo>
                  <a:lnTo>
                    <a:pt x="78580" y="71437"/>
                  </a:lnTo>
                  <a:lnTo>
                    <a:pt x="42863" y="0"/>
                  </a:lnTo>
                  <a:close/>
                </a:path>
              </a:pathLst>
            </a:custGeom>
            <a:solidFill>
              <a:srgbClr val="000000"/>
            </a:solidFill>
          </p:spPr>
          <p:txBody>
            <a:bodyPr wrap="square" lIns="0" tIns="0" rIns="0" bIns="0" rtlCol="0"/>
            <a:lstStyle/>
            <a:p>
              <a:endParaRPr sz="2400"/>
            </a:p>
          </p:txBody>
        </p:sp>
        <p:sp>
          <p:nvSpPr>
            <p:cNvPr id="113" name="object 113"/>
            <p:cNvSpPr/>
            <p:nvPr/>
          </p:nvSpPr>
          <p:spPr>
            <a:xfrm>
              <a:off x="7178626" y="2769090"/>
              <a:ext cx="109220" cy="0"/>
            </a:xfrm>
            <a:custGeom>
              <a:avLst/>
              <a:gdLst/>
              <a:ahLst/>
              <a:cxnLst/>
              <a:rect l="l" t="t" r="r" b="b"/>
              <a:pathLst>
                <a:path w="109220">
                  <a:moveTo>
                    <a:pt x="0" y="0"/>
                  </a:moveTo>
                  <a:lnTo>
                    <a:pt x="108617" y="1"/>
                  </a:lnTo>
                </a:path>
              </a:pathLst>
            </a:custGeom>
            <a:ln w="25400">
              <a:solidFill>
                <a:srgbClr val="000000"/>
              </a:solidFill>
            </a:ln>
          </p:spPr>
          <p:txBody>
            <a:bodyPr wrap="square" lIns="0" tIns="0" rIns="0" bIns="0" rtlCol="0"/>
            <a:lstStyle/>
            <a:p>
              <a:endParaRPr sz="2400"/>
            </a:p>
          </p:txBody>
        </p:sp>
        <p:sp>
          <p:nvSpPr>
            <p:cNvPr id="114" name="object 114"/>
            <p:cNvSpPr/>
            <p:nvPr/>
          </p:nvSpPr>
          <p:spPr>
            <a:xfrm>
              <a:off x="7289325" y="2772404"/>
              <a:ext cx="4445" cy="1294765"/>
            </a:xfrm>
            <a:custGeom>
              <a:avLst/>
              <a:gdLst/>
              <a:ahLst/>
              <a:cxnLst/>
              <a:rect l="l" t="t" r="r" b="b"/>
              <a:pathLst>
                <a:path w="4445" h="1294764">
                  <a:moveTo>
                    <a:pt x="4426" y="0"/>
                  </a:moveTo>
                  <a:lnTo>
                    <a:pt x="0" y="1294197"/>
                  </a:lnTo>
                </a:path>
              </a:pathLst>
            </a:custGeom>
            <a:ln w="28575">
              <a:solidFill>
                <a:srgbClr val="000000"/>
              </a:solidFill>
            </a:ln>
          </p:spPr>
          <p:txBody>
            <a:bodyPr wrap="square" lIns="0" tIns="0" rIns="0" bIns="0" rtlCol="0"/>
            <a:lstStyle/>
            <a:p>
              <a:endParaRPr sz="2400"/>
            </a:p>
          </p:txBody>
        </p:sp>
        <p:sp>
          <p:nvSpPr>
            <p:cNvPr id="115" name="object 115"/>
            <p:cNvSpPr/>
            <p:nvPr/>
          </p:nvSpPr>
          <p:spPr>
            <a:xfrm>
              <a:off x="6425831" y="2919869"/>
              <a:ext cx="348615" cy="1147445"/>
            </a:xfrm>
            <a:custGeom>
              <a:avLst/>
              <a:gdLst/>
              <a:ahLst/>
              <a:cxnLst/>
              <a:rect l="l" t="t" r="r" b="b"/>
              <a:pathLst>
                <a:path w="348615" h="1147445">
                  <a:moveTo>
                    <a:pt x="85725" y="191389"/>
                  </a:moveTo>
                  <a:lnTo>
                    <a:pt x="78511" y="176784"/>
                  </a:lnTo>
                  <a:lnTo>
                    <a:pt x="43345" y="105422"/>
                  </a:lnTo>
                  <a:lnTo>
                    <a:pt x="0" y="190906"/>
                  </a:lnTo>
                  <a:lnTo>
                    <a:pt x="28575" y="191071"/>
                  </a:lnTo>
                  <a:lnTo>
                    <a:pt x="23202" y="1146657"/>
                  </a:lnTo>
                  <a:lnTo>
                    <a:pt x="51777" y="1146822"/>
                  </a:lnTo>
                  <a:lnTo>
                    <a:pt x="57150" y="191223"/>
                  </a:lnTo>
                  <a:lnTo>
                    <a:pt x="85725" y="191389"/>
                  </a:lnTo>
                  <a:close/>
                </a:path>
                <a:path w="348615" h="1147445">
                  <a:moveTo>
                    <a:pt x="229501" y="1053426"/>
                  </a:moveTo>
                  <a:lnTo>
                    <a:pt x="200926" y="1053426"/>
                  </a:lnTo>
                  <a:lnTo>
                    <a:pt x="200926" y="38671"/>
                  </a:lnTo>
                  <a:lnTo>
                    <a:pt x="194538" y="32270"/>
                  </a:lnTo>
                  <a:lnTo>
                    <a:pt x="178752" y="32270"/>
                  </a:lnTo>
                  <a:lnTo>
                    <a:pt x="172351" y="38671"/>
                  </a:lnTo>
                  <a:lnTo>
                    <a:pt x="172351" y="1053426"/>
                  </a:lnTo>
                  <a:lnTo>
                    <a:pt x="143776" y="1053426"/>
                  </a:lnTo>
                  <a:lnTo>
                    <a:pt x="186639" y="1139151"/>
                  </a:lnTo>
                  <a:lnTo>
                    <a:pt x="215214" y="1082001"/>
                  </a:lnTo>
                  <a:lnTo>
                    <a:pt x="229501" y="1053426"/>
                  </a:lnTo>
                  <a:close/>
                </a:path>
                <a:path w="348615" h="1147445">
                  <a:moveTo>
                    <a:pt x="348107" y="1053223"/>
                  </a:moveTo>
                  <a:lnTo>
                    <a:pt x="319532" y="1053363"/>
                  </a:lnTo>
                  <a:lnTo>
                    <a:pt x="314744" y="6375"/>
                  </a:lnTo>
                  <a:lnTo>
                    <a:pt x="308317" y="0"/>
                  </a:lnTo>
                  <a:lnTo>
                    <a:pt x="292531" y="76"/>
                  </a:lnTo>
                  <a:lnTo>
                    <a:pt x="286296" y="6375"/>
                  </a:lnTo>
                  <a:lnTo>
                    <a:pt x="286194" y="14262"/>
                  </a:lnTo>
                  <a:lnTo>
                    <a:pt x="290957" y="1053490"/>
                  </a:lnTo>
                  <a:lnTo>
                    <a:pt x="262382" y="1053617"/>
                  </a:lnTo>
                  <a:lnTo>
                    <a:pt x="305638" y="1139151"/>
                  </a:lnTo>
                  <a:lnTo>
                    <a:pt x="333870" y="1082027"/>
                  </a:lnTo>
                  <a:lnTo>
                    <a:pt x="348107" y="1053223"/>
                  </a:lnTo>
                  <a:close/>
                </a:path>
              </a:pathLst>
            </a:custGeom>
            <a:solidFill>
              <a:srgbClr val="000000"/>
            </a:solidFill>
          </p:spPr>
          <p:txBody>
            <a:bodyPr wrap="square" lIns="0" tIns="0" rIns="0" bIns="0" rtlCol="0"/>
            <a:lstStyle/>
            <a:p>
              <a:endParaRPr sz="2400"/>
            </a:p>
          </p:txBody>
        </p:sp>
        <p:sp>
          <p:nvSpPr>
            <p:cNvPr id="116" name="object 116"/>
            <p:cNvSpPr/>
            <p:nvPr/>
          </p:nvSpPr>
          <p:spPr>
            <a:xfrm>
              <a:off x="2869053" y="2159095"/>
              <a:ext cx="173355" cy="459105"/>
            </a:xfrm>
            <a:custGeom>
              <a:avLst/>
              <a:gdLst/>
              <a:ahLst/>
              <a:cxnLst/>
              <a:rect l="l" t="t" r="r" b="b"/>
              <a:pathLst>
                <a:path w="173355"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117" name="object 117"/>
          <p:cNvSpPr txBox="1"/>
          <p:nvPr/>
        </p:nvSpPr>
        <p:spPr>
          <a:xfrm>
            <a:off x="9333085" y="3140618"/>
            <a:ext cx="38862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m</a:t>
            </a:r>
            <a:r>
              <a:rPr sz="1267" b="1" spc="40" dirty="0">
                <a:latin typeface="Calibri"/>
                <a:cs typeface="Calibri"/>
              </a:rPr>
              <a:t>e</a:t>
            </a:r>
            <a:r>
              <a:rPr sz="1267" b="1" spc="7" dirty="0">
                <a:latin typeface="Calibri"/>
                <a:cs typeface="Calibri"/>
              </a:rPr>
              <a:t>m</a:t>
            </a:r>
            <a:endParaRPr sz="1267">
              <a:latin typeface="Calibri"/>
              <a:cs typeface="Calibri"/>
            </a:endParaRPr>
          </a:p>
        </p:txBody>
      </p:sp>
      <p:sp>
        <p:nvSpPr>
          <p:cNvPr id="118" name="object 118"/>
          <p:cNvSpPr txBox="1"/>
          <p:nvPr/>
        </p:nvSpPr>
        <p:spPr>
          <a:xfrm>
            <a:off x="1758134" y="2652954"/>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119" name="object 119"/>
          <p:cNvSpPr txBox="1"/>
          <p:nvPr/>
        </p:nvSpPr>
        <p:spPr>
          <a:xfrm>
            <a:off x="1747451" y="2917114"/>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120" name="object 120"/>
          <p:cNvGrpSpPr/>
          <p:nvPr/>
        </p:nvGrpSpPr>
        <p:grpSpPr>
          <a:xfrm>
            <a:off x="1261252" y="1193201"/>
            <a:ext cx="8099213" cy="3923453"/>
            <a:chOff x="2510628" y="1106857"/>
            <a:chExt cx="6074410" cy="2942590"/>
          </a:xfrm>
        </p:grpSpPr>
        <p:pic>
          <p:nvPicPr>
            <p:cNvPr id="121" name="object 121"/>
            <p:cNvPicPr/>
            <p:nvPr/>
          </p:nvPicPr>
          <p:blipFill>
            <a:blip r:embed="rId11" cstate="print"/>
            <a:stretch>
              <a:fillRect/>
            </a:stretch>
          </p:blipFill>
          <p:spPr>
            <a:xfrm>
              <a:off x="2658548" y="2250723"/>
              <a:ext cx="233109" cy="85725"/>
            </a:xfrm>
            <a:prstGeom prst="rect">
              <a:avLst/>
            </a:prstGeom>
          </p:spPr>
        </p:pic>
        <p:sp>
          <p:nvSpPr>
            <p:cNvPr id="122" name="object 122"/>
            <p:cNvSpPr/>
            <p:nvPr/>
          </p:nvSpPr>
          <p:spPr>
            <a:xfrm>
              <a:off x="2670348" y="1227200"/>
              <a:ext cx="7620" cy="1061720"/>
            </a:xfrm>
            <a:custGeom>
              <a:avLst/>
              <a:gdLst/>
              <a:ahLst/>
              <a:cxnLst/>
              <a:rect l="l" t="t" r="r" b="b"/>
              <a:pathLst>
                <a:path w="7619" h="1061720">
                  <a:moveTo>
                    <a:pt x="7030" y="0"/>
                  </a:moveTo>
                  <a:lnTo>
                    <a:pt x="0" y="1061311"/>
                  </a:lnTo>
                </a:path>
              </a:pathLst>
            </a:custGeom>
            <a:ln w="28575">
              <a:solidFill>
                <a:srgbClr val="000000"/>
              </a:solidFill>
            </a:ln>
          </p:spPr>
          <p:txBody>
            <a:bodyPr wrap="square" lIns="0" tIns="0" rIns="0" bIns="0" rtlCol="0"/>
            <a:lstStyle/>
            <a:p>
              <a:endParaRPr sz="2400"/>
            </a:p>
          </p:txBody>
        </p:sp>
        <p:sp>
          <p:nvSpPr>
            <p:cNvPr id="123" name="object 123"/>
            <p:cNvSpPr/>
            <p:nvPr/>
          </p:nvSpPr>
          <p:spPr>
            <a:xfrm>
              <a:off x="2534163" y="2453076"/>
              <a:ext cx="346710" cy="85725"/>
            </a:xfrm>
            <a:custGeom>
              <a:avLst/>
              <a:gdLst/>
              <a:ahLst/>
              <a:cxnLst/>
              <a:rect l="l" t="t" r="r" b="b"/>
              <a:pathLst>
                <a:path w="346710" h="85725">
                  <a:moveTo>
                    <a:pt x="260456" y="0"/>
                  </a:moveTo>
                  <a:lnTo>
                    <a:pt x="260456" y="85725"/>
                  </a:lnTo>
                  <a:lnTo>
                    <a:pt x="317606" y="57150"/>
                  </a:lnTo>
                  <a:lnTo>
                    <a:pt x="282635" y="57150"/>
                  </a:lnTo>
                  <a:lnTo>
                    <a:pt x="289031" y="50753"/>
                  </a:lnTo>
                  <a:lnTo>
                    <a:pt x="289031" y="34970"/>
                  </a:lnTo>
                  <a:lnTo>
                    <a:pt x="282635" y="28575"/>
                  </a:lnTo>
                  <a:lnTo>
                    <a:pt x="317606" y="28575"/>
                  </a:lnTo>
                  <a:lnTo>
                    <a:pt x="260456" y="0"/>
                  </a:lnTo>
                  <a:close/>
                </a:path>
                <a:path w="346710" h="85725">
                  <a:moveTo>
                    <a:pt x="260456" y="28575"/>
                  </a:moveTo>
                  <a:lnTo>
                    <a:pt x="6396" y="28575"/>
                  </a:lnTo>
                  <a:lnTo>
                    <a:pt x="0" y="34970"/>
                  </a:lnTo>
                  <a:lnTo>
                    <a:pt x="0" y="50753"/>
                  </a:lnTo>
                  <a:lnTo>
                    <a:pt x="6396" y="57150"/>
                  </a:lnTo>
                  <a:lnTo>
                    <a:pt x="260456" y="57150"/>
                  </a:lnTo>
                  <a:lnTo>
                    <a:pt x="260456" y="28575"/>
                  </a:lnTo>
                  <a:close/>
                </a:path>
                <a:path w="346710" h="85725">
                  <a:moveTo>
                    <a:pt x="317606" y="28575"/>
                  </a:moveTo>
                  <a:lnTo>
                    <a:pt x="282635" y="28575"/>
                  </a:lnTo>
                  <a:lnTo>
                    <a:pt x="289031" y="34970"/>
                  </a:lnTo>
                  <a:lnTo>
                    <a:pt x="289031" y="50753"/>
                  </a:lnTo>
                  <a:lnTo>
                    <a:pt x="282635" y="57150"/>
                  </a:lnTo>
                  <a:lnTo>
                    <a:pt x="317606" y="57150"/>
                  </a:lnTo>
                  <a:lnTo>
                    <a:pt x="346181" y="42862"/>
                  </a:lnTo>
                  <a:lnTo>
                    <a:pt x="317606" y="28575"/>
                  </a:lnTo>
                  <a:close/>
                </a:path>
              </a:pathLst>
            </a:custGeom>
            <a:solidFill>
              <a:srgbClr val="000000"/>
            </a:solidFill>
          </p:spPr>
          <p:txBody>
            <a:bodyPr wrap="square" lIns="0" tIns="0" rIns="0" bIns="0" rtlCol="0"/>
            <a:lstStyle/>
            <a:p>
              <a:endParaRPr sz="2400"/>
            </a:p>
          </p:txBody>
        </p:sp>
        <p:pic>
          <p:nvPicPr>
            <p:cNvPr id="124" name="object 124"/>
            <p:cNvPicPr/>
            <p:nvPr/>
          </p:nvPicPr>
          <p:blipFill>
            <a:blip r:embed="rId5" cstate="print"/>
            <a:stretch>
              <a:fillRect/>
            </a:stretch>
          </p:blipFill>
          <p:spPr>
            <a:xfrm>
              <a:off x="3033712" y="2346006"/>
              <a:ext cx="137328" cy="85725"/>
            </a:xfrm>
            <a:prstGeom prst="rect">
              <a:avLst/>
            </a:prstGeom>
          </p:spPr>
        </p:pic>
        <p:sp>
          <p:nvSpPr>
            <p:cNvPr id="125" name="object 125"/>
            <p:cNvSpPr/>
            <p:nvPr/>
          </p:nvSpPr>
          <p:spPr>
            <a:xfrm>
              <a:off x="4263449" y="12339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26" name="object 126"/>
            <p:cNvSpPr/>
            <p:nvPr/>
          </p:nvSpPr>
          <p:spPr>
            <a:xfrm>
              <a:off x="4263449" y="1196740"/>
              <a:ext cx="4307205" cy="3810"/>
            </a:xfrm>
            <a:custGeom>
              <a:avLst/>
              <a:gdLst/>
              <a:ahLst/>
              <a:cxnLst/>
              <a:rect l="l" t="t" r="r" b="b"/>
              <a:pathLst>
                <a:path w="4307205" h="3809">
                  <a:moveTo>
                    <a:pt x="4306750" y="0"/>
                  </a:moveTo>
                  <a:lnTo>
                    <a:pt x="0" y="3776"/>
                  </a:lnTo>
                </a:path>
              </a:pathLst>
            </a:custGeom>
            <a:ln w="28575">
              <a:solidFill>
                <a:srgbClr val="000000"/>
              </a:solidFill>
            </a:ln>
          </p:spPr>
          <p:txBody>
            <a:bodyPr wrap="square" lIns="0" tIns="0" rIns="0" bIns="0" rtlCol="0"/>
            <a:lstStyle/>
            <a:p>
              <a:endParaRPr sz="2400"/>
            </a:p>
          </p:txBody>
        </p:sp>
        <p:sp>
          <p:nvSpPr>
            <p:cNvPr id="127" name="object 127"/>
            <p:cNvSpPr/>
            <p:nvPr/>
          </p:nvSpPr>
          <p:spPr>
            <a:xfrm>
              <a:off x="4173195" y="1620264"/>
              <a:ext cx="90805" cy="1270"/>
            </a:xfrm>
            <a:custGeom>
              <a:avLst/>
              <a:gdLst/>
              <a:ahLst/>
              <a:cxnLst/>
              <a:rect l="l" t="t" r="r" b="b"/>
              <a:pathLst>
                <a:path w="90804" h="1269">
                  <a:moveTo>
                    <a:pt x="-14287" y="488"/>
                  </a:moveTo>
                  <a:lnTo>
                    <a:pt x="104541" y="488"/>
                  </a:lnTo>
                </a:path>
              </a:pathLst>
            </a:custGeom>
            <a:ln w="29552">
              <a:solidFill>
                <a:srgbClr val="000000"/>
              </a:solidFill>
            </a:ln>
          </p:spPr>
          <p:txBody>
            <a:bodyPr wrap="square" lIns="0" tIns="0" rIns="0" bIns="0" rtlCol="0"/>
            <a:lstStyle/>
            <a:p>
              <a:endParaRPr sz="2400"/>
            </a:p>
          </p:txBody>
        </p:sp>
        <p:sp>
          <p:nvSpPr>
            <p:cNvPr id="128" name="object 128"/>
            <p:cNvSpPr/>
            <p:nvPr/>
          </p:nvSpPr>
          <p:spPr>
            <a:xfrm>
              <a:off x="2526935" y="1121144"/>
              <a:ext cx="5278755" cy="3175"/>
            </a:xfrm>
            <a:custGeom>
              <a:avLst/>
              <a:gdLst/>
              <a:ahLst/>
              <a:cxnLst/>
              <a:rect l="l" t="t" r="r" b="b"/>
              <a:pathLst>
                <a:path w="5278755" h="3175">
                  <a:moveTo>
                    <a:pt x="0" y="0"/>
                  </a:moveTo>
                  <a:lnTo>
                    <a:pt x="5278285" y="2806"/>
                  </a:lnTo>
                </a:path>
              </a:pathLst>
            </a:custGeom>
            <a:ln w="28575">
              <a:solidFill>
                <a:srgbClr val="000000"/>
              </a:solidFill>
            </a:ln>
          </p:spPr>
          <p:txBody>
            <a:bodyPr wrap="square" lIns="0" tIns="0" rIns="0" bIns="0" rtlCol="0"/>
            <a:lstStyle/>
            <a:p>
              <a:endParaRPr sz="2400"/>
            </a:p>
          </p:txBody>
        </p:sp>
        <p:sp>
          <p:nvSpPr>
            <p:cNvPr id="129" name="object 129"/>
            <p:cNvSpPr/>
            <p:nvPr/>
          </p:nvSpPr>
          <p:spPr>
            <a:xfrm>
              <a:off x="2524916" y="1126694"/>
              <a:ext cx="2540" cy="1367155"/>
            </a:xfrm>
            <a:custGeom>
              <a:avLst/>
              <a:gdLst/>
              <a:ahLst/>
              <a:cxnLst/>
              <a:rect l="l" t="t" r="r" b="b"/>
              <a:pathLst>
                <a:path w="2539" h="1367155">
                  <a:moveTo>
                    <a:pt x="1986" y="0"/>
                  </a:moveTo>
                  <a:lnTo>
                    <a:pt x="0" y="1366877"/>
                  </a:lnTo>
                </a:path>
              </a:pathLst>
            </a:custGeom>
            <a:ln w="28575">
              <a:solidFill>
                <a:srgbClr val="000000"/>
              </a:solidFill>
            </a:ln>
          </p:spPr>
          <p:txBody>
            <a:bodyPr wrap="square" lIns="0" tIns="0" rIns="0" bIns="0" rtlCol="0"/>
            <a:lstStyle/>
            <a:p>
              <a:endParaRPr sz="2400"/>
            </a:p>
          </p:txBody>
        </p:sp>
        <p:sp>
          <p:nvSpPr>
            <p:cNvPr id="130" name="object 130"/>
            <p:cNvSpPr/>
            <p:nvPr/>
          </p:nvSpPr>
          <p:spPr>
            <a:xfrm>
              <a:off x="2923067" y="2553194"/>
              <a:ext cx="85725" cy="1496060"/>
            </a:xfrm>
            <a:custGeom>
              <a:avLst/>
              <a:gdLst/>
              <a:ahLst/>
              <a:cxnLst/>
              <a:rect l="l" t="t" r="r" b="b"/>
              <a:pathLst>
                <a:path w="85725" h="1496060">
                  <a:moveTo>
                    <a:pt x="28574" y="85611"/>
                  </a:moveTo>
                  <a:lnTo>
                    <a:pt x="17597" y="1495630"/>
                  </a:lnTo>
                  <a:lnTo>
                    <a:pt x="46170" y="1495853"/>
                  </a:lnTo>
                  <a:lnTo>
                    <a:pt x="57148" y="85833"/>
                  </a:lnTo>
                  <a:lnTo>
                    <a:pt x="28574" y="85611"/>
                  </a:lnTo>
                  <a:close/>
                </a:path>
                <a:path w="85725" h="1496060">
                  <a:moveTo>
                    <a:pt x="78499" y="71324"/>
                  </a:moveTo>
                  <a:lnTo>
                    <a:pt x="28685" y="71324"/>
                  </a:lnTo>
                  <a:lnTo>
                    <a:pt x="57259" y="71547"/>
                  </a:lnTo>
                  <a:lnTo>
                    <a:pt x="57148" y="85833"/>
                  </a:lnTo>
                  <a:lnTo>
                    <a:pt x="85722" y="86056"/>
                  </a:lnTo>
                  <a:lnTo>
                    <a:pt x="78499" y="71324"/>
                  </a:lnTo>
                  <a:close/>
                </a:path>
                <a:path w="85725" h="1496060">
                  <a:moveTo>
                    <a:pt x="28685" y="71324"/>
                  </a:moveTo>
                  <a:lnTo>
                    <a:pt x="28574" y="85611"/>
                  </a:lnTo>
                  <a:lnTo>
                    <a:pt x="57148" y="85833"/>
                  </a:lnTo>
                  <a:lnTo>
                    <a:pt x="57259" y="71547"/>
                  </a:lnTo>
                  <a:lnTo>
                    <a:pt x="28685" y="71324"/>
                  </a:lnTo>
                  <a:close/>
                </a:path>
                <a:path w="85725" h="1496060">
                  <a:moveTo>
                    <a:pt x="43527" y="0"/>
                  </a:moveTo>
                  <a:lnTo>
                    <a:pt x="0" y="85388"/>
                  </a:lnTo>
                  <a:lnTo>
                    <a:pt x="28574" y="85611"/>
                  </a:lnTo>
                  <a:lnTo>
                    <a:pt x="28685" y="71324"/>
                  </a:lnTo>
                  <a:lnTo>
                    <a:pt x="78499" y="71324"/>
                  </a:lnTo>
                  <a:lnTo>
                    <a:pt x="43527" y="0"/>
                  </a:lnTo>
                  <a:close/>
                </a:path>
              </a:pathLst>
            </a:custGeom>
            <a:solidFill>
              <a:srgbClr val="000000"/>
            </a:solidFill>
          </p:spPr>
          <p:txBody>
            <a:bodyPr wrap="square" lIns="0" tIns="0" rIns="0" bIns="0" rtlCol="0"/>
            <a:lstStyle/>
            <a:p>
              <a:endParaRPr sz="2400"/>
            </a:p>
          </p:txBody>
        </p:sp>
      </p:grpSp>
      <p:sp>
        <p:nvSpPr>
          <p:cNvPr id="131" name="object 131"/>
          <p:cNvSpPr txBox="1"/>
          <p:nvPr/>
        </p:nvSpPr>
        <p:spPr>
          <a:xfrm>
            <a:off x="2405223" y="2961802"/>
            <a:ext cx="19812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pc</a:t>
            </a:r>
            <a:endParaRPr sz="1267">
              <a:latin typeface="Calibri"/>
              <a:cs typeface="Calibri"/>
            </a:endParaRPr>
          </a:p>
        </p:txBody>
      </p:sp>
      <p:sp>
        <p:nvSpPr>
          <p:cNvPr id="132" name="object 132"/>
          <p:cNvSpPr txBox="1"/>
          <p:nvPr/>
        </p:nvSpPr>
        <p:spPr>
          <a:xfrm>
            <a:off x="1471194" y="5155855"/>
            <a:ext cx="438573" cy="236817"/>
          </a:xfrm>
          <a:prstGeom prst="rect">
            <a:avLst/>
          </a:prstGeom>
        </p:spPr>
        <p:txBody>
          <a:bodyPr vert="horz" wrap="square" lIns="0" tIns="21167" rIns="0" bIns="0" rtlCol="0">
            <a:spAutoFit/>
          </a:bodyPr>
          <a:lstStyle/>
          <a:p>
            <a:pPr>
              <a:spcBef>
                <a:spcPts val="167"/>
              </a:spcBef>
            </a:pPr>
            <a:r>
              <a:rPr sz="1400" b="1" spc="53" dirty="0">
                <a:latin typeface="Calibri"/>
                <a:cs typeface="Calibri"/>
              </a:rPr>
              <a:t>PC</a:t>
            </a:r>
            <a:r>
              <a:rPr sz="1400" b="1" spc="13" dirty="0">
                <a:latin typeface="Calibri"/>
                <a:cs typeface="Calibri"/>
              </a:rPr>
              <a:t>S</a:t>
            </a:r>
            <a:r>
              <a:rPr sz="1400" b="1" spc="40" dirty="0">
                <a:latin typeface="Calibri"/>
                <a:cs typeface="Calibri"/>
              </a:rPr>
              <a:t>e</a:t>
            </a:r>
            <a:r>
              <a:rPr sz="1400" b="1" spc="-67" dirty="0">
                <a:latin typeface="Calibri"/>
                <a:cs typeface="Calibri"/>
              </a:rPr>
              <a:t>l</a:t>
            </a:r>
            <a:endParaRPr sz="1400">
              <a:latin typeface="Calibri"/>
              <a:cs typeface="Calibri"/>
            </a:endParaRPr>
          </a:p>
        </p:txBody>
      </p:sp>
      <p:sp>
        <p:nvSpPr>
          <p:cNvPr id="133" name="object 133"/>
          <p:cNvSpPr txBox="1"/>
          <p:nvPr/>
        </p:nvSpPr>
        <p:spPr>
          <a:xfrm>
            <a:off x="6578172" y="5448463"/>
            <a:ext cx="341205" cy="236817"/>
          </a:xfrm>
          <a:prstGeom prst="rect">
            <a:avLst/>
          </a:prstGeom>
        </p:spPr>
        <p:txBody>
          <a:bodyPr vert="horz" wrap="square" lIns="0" tIns="21167" rIns="0" bIns="0" rtlCol="0">
            <a:spAutoFit/>
          </a:bodyPr>
          <a:lstStyle/>
          <a:p>
            <a:pPr>
              <a:spcBef>
                <a:spcPts val="167"/>
              </a:spcBef>
            </a:pPr>
            <a:r>
              <a:rPr sz="1400" b="1" spc="-80" dirty="0">
                <a:latin typeface="Calibri"/>
                <a:cs typeface="Calibri"/>
              </a:rPr>
              <a:t>B</a:t>
            </a:r>
            <a:r>
              <a:rPr sz="1400" b="1" spc="-47" dirty="0">
                <a:latin typeface="Calibri"/>
                <a:cs typeface="Calibri"/>
              </a:rPr>
              <a:t>r</a:t>
            </a:r>
            <a:r>
              <a:rPr sz="1400" b="1" spc="-67" dirty="0">
                <a:latin typeface="Calibri"/>
                <a:cs typeface="Calibri"/>
              </a:rPr>
              <a:t>E</a:t>
            </a:r>
            <a:r>
              <a:rPr sz="1400" b="1" spc="7" dirty="0">
                <a:latin typeface="Calibri"/>
                <a:cs typeface="Calibri"/>
              </a:rPr>
              <a:t>q</a:t>
            </a:r>
            <a:endParaRPr sz="1400">
              <a:latin typeface="Calibri"/>
              <a:cs typeface="Calibri"/>
            </a:endParaRPr>
          </a:p>
        </p:txBody>
      </p:sp>
      <p:sp>
        <p:nvSpPr>
          <p:cNvPr id="134" name="object 134"/>
          <p:cNvSpPr txBox="1"/>
          <p:nvPr/>
        </p:nvSpPr>
        <p:spPr>
          <a:xfrm>
            <a:off x="5394643" y="5184464"/>
            <a:ext cx="4565227" cy="236817"/>
          </a:xfrm>
          <a:prstGeom prst="rect">
            <a:avLst/>
          </a:prstGeom>
        </p:spPr>
        <p:txBody>
          <a:bodyPr vert="horz" wrap="square" lIns="0" tIns="21167" rIns="0" bIns="0" rtlCol="0">
            <a:spAutoFit/>
          </a:bodyPr>
          <a:lstStyle/>
          <a:p>
            <a:pPr marL="33866">
              <a:spcBef>
                <a:spcPts val="167"/>
              </a:spcBef>
              <a:tabLst>
                <a:tab pos="845799" algn="l"/>
                <a:tab pos="1412205" algn="l"/>
                <a:tab pos="3299378" algn="l"/>
                <a:tab pos="4089298" algn="l"/>
              </a:tabLst>
            </a:pPr>
            <a:r>
              <a:rPr sz="1900" b="1" spc="-9" baseline="2923" dirty="0">
                <a:latin typeface="Calibri"/>
                <a:cs typeface="Calibri"/>
              </a:rPr>
              <a:t>RegWEn	</a:t>
            </a:r>
            <a:r>
              <a:rPr sz="2100" b="1" spc="-59" baseline="10582" dirty="0">
                <a:latin typeface="Calibri"/>
                <a:cs typeface="Calibri"/>
              </a:rPr>
              <a:t>BrUn	</a:t>
            </a:r>
            <a:r>
              <a:rPr sz="2100" b="1" spc="-100" baseline="5291" dirty="0">
                <a:latin typeface="Calibri"/>
                <a:cs typeface="Calibri"/>
              </a:rPr>
              <a:t>BrLT</a:t>
            </a:r>
            <a:r>
              <a:rPr sz="2100" b="1" spc="600" baseline="5291" dirty="0">
                <a:latin typeface="Calibri"/>
                <a:cs typeface="Calibri"/>
              </a:rPr>
              <a:t> </a:t>
            </a:r>
            <a:r>
              <a:rPr sz="1900" b="1" spc="9" baseline="20467" dirty="0">
                <a:latin typeface="Calibri"/>
                <a:cs typeface="Calibri"/>
              </a:rPr>
              <a:t>Bsel</a:t>
            </a:r>
            <a:r>
              <a:rPr sz="1900" b="1" spc="429" baseline="20467" dirty="0">
                <a:latin typeface="Calibri"/>
                <a:cs typeface="Calibri"/>
              </a:rPr>
              <a:t> </a:t>
            </a:r>
            <a:r>
              <a:rPr sz="1900" b="1" spc="20" baseline="23391" dirty="0">
                <a:latin typeface="Calibri"/>
                <a:cs typeface="Calibri"/>
              </a:rPr>
              <a:t>Asel</a:t>
            </a:r>
            <a:r>
              <a:rPr sz="1900" b="1" spc="360" baseline="23391" dirty="0">
                <a:latin typeface="Calibri"/>
                <a:cs typeface="Calibri"/>
              </a:rPr>
              <a:t> </a:t>
            </a:r>
            <a:r>
              <a:rPr sz="1900" b="1" spc="9" baseline="2923" dirty="0">
                <a:latin typeface="Calibri"/>
                <a:cs typeface="Calibri"/>
              </a:rPr>
              <a:t>ALUSel	</a:t>
            </a:r>
            <a:r>
              <a:rPr sz="1267" b="1" spc="-27" dirty="0">
                <a:latin typeface="Calibri"/>
                <a:cs typeface="Calibri"/>
              </a:rPr>
              <a:t>MemRW	</a:t>
            </a:r>
            <a:r>
              <a:rPr sz="1900" b="1" spc="-29" baseline="5847" dirty="0">
                <a:latin typeface="Calibri"/>
                <a:cs typeface="Calibri"/>
              </a:rPr>
              <a:t>WBSel</a:t>
            </a:r>
            <a:endParaRPr sz="1900" baseline="5847">
              <a:latin typeface="Calibri"/>
              <a:cs typeface="Calibri"/>
            </a:endParaRPr>
          </a:p>
        </p:txBody>
      </p:sp>
      <p:grpSp>
        <p:nvGrpSpPr>
          <p:cNvPr id="135" name="object 135"/>
          <p:cNvGrpSpPr/>
          <p:nvPr/>
        </p:nvGrpSpPr>
        <p:grpSpPr>
          <a:xfrm>
            <a:off x="9318547" y="1312005"/>
            <a:ext cx="323427" cy="1082887"/>
            <a:chOff x="8553599" y="1195960"/>
            <a:chExt cx="242570" cy="812165"/>
          </a:xfrm>
        </p:grpSpPr>
        <p:pic>
          <p:nvPicPr>
            <p:cNvPr id="136" name="object 136"/>
            <p:cNvPicPr/>
            <p:nvPr/>
          </p:nvPicPr>
          <p:blipFill>
            <a:blip r:embed="rId12" cstate="print"/>
            <a:stretch>
              <a:fillRect/>
            </a:stretch>
          </p:blipFill>
          <p:spPr>
            <a:xfrm>
              <a:off x="8565363" y="1922365"/>
              <a:ext cx="230286" cy="85670"/>
            </a:xfrm>
            <a:prstGeom prst="rect">
              <a:avLst/>
            </a:prstGeom>
          </p:spPr>
        </p:pic>
        <p:sp>
          <p:nvSpPr>
            <p:cNvPr id="137" name="object 137"/>
            <p:cNvSpPr/>
            <p:nvPr/>
          </p:nvSpPr>
          <p:spPr>
            <a:xfrm>
              <a:off x="8567887" y="1210247"/>
              <a:ext cx="2540" cy="749935"/>
            </a:xfrm>
            <a:custGeom>
              <a:avLst/>
              <a:gdLst/>
              <a:ahLst/>
              <a:cxnLst/>
              <a:rect l="l" t="t" r="r" b="b"/>
              <a:pathLst>
                <a:path w="2540" h="749935">
                  <a:moveTo>
                    <a:pt x="0" y="0"/>
                  </a:moveTo>
                  <a:lnTo>
                    <a:pt x="2312" y="749806"/>
                  </a:lnTo>
                </a:path>
              </a:pathLst>
            </a:custGeom>
            <a:ln w="28575">
              <a:solidFill>
                <a:srgbClr val="000000"/>
              </a:solidFill>
            </a:ln>
          </p:spPr>
          <p:txBody>
            <a:bodyPr wrap="square" lIns="0" tIns="0" rIns="0" bIns="0" rtlCol="0"/>
            <a:lstStyle/>
            <a:p>
              <a:endParaRPr sz="2400"/>
            </a:p>
          </p:txBody>
        </p:sp>
      </p:grpSp>
      <p:sp>
        <p:nvSpPr>
          <p:cNvPr id="138" name="object 138"/>
          <p:cNvSpPr txBox="1"/>
          <p:nvPr/>
        </p:nvSpPr>
        <p:spPr>
          <a:xfrm>
            <a:off x="9607608" y="2197784"/>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2</a:t>
            </a:r>
            <a:endParaRPr sz="1200">
              <a:latin typeface="Trebuchet MS"/>
              <a:cs typeface="Trebuchet MS"/>
            </a:endParaRPr>
          </a:p>
        </p:txBody>
      </p:sp>
      <p:sp>
        <p:nvSpPr>
          <p:cNvPr id="139" name="object 139"/>
          <p:cNvSpPr/>
          <p:nvPr/>
        </p:nvSpPr>
        <p:spPr>
          <a:xfrm>
            <a:off x="1486901" y="1320005"/>
            <a:ext cx="2093807" cy="4233"/>
          </a:xfrm>
          <a:custGeom>
            <a:avLst/>
            <a:gdLst/>
            <a:ahLst/>
            <a:cxnLst/>
            <a:rect l="l" t="t" r="r" b="b"/>
            <a:pathLst>
              <a:path w="1570354" h="3175">
                <a:moveTo>
                  <a:pt x="1570183" y="2868"/>
                </a:moveTo>
                <a:lnTo>
                  <a:pt x="0" y="0"/>
                </a:lnTo>
              </a:path>
            </a:pathLst>
          </a:custGeom>
          <a:ln w="28575">
            <a:solidFill>
              <a:srgbClr val="000000"/>
            </a:solidFill>
          </a:ln>
        </p:spPr>
        <p:txBody>
          <a:bodyPr wrap="square" lIns="0" tIns="0" rIns="0" bIns="0" rtlCol="0"/>
          <a:lstStyle/>
          <a:p>
            <a:endParaRPr sz="2400"/>
          </a:p>
        </p:txBody>
      </p:sp>
      <p:sp>
        <p:nvSpPr>
          <p:cNvPr id="140" name="Date Placeholder 139">
            <a:extLst>
              <a:ext uri="{FF2B5EF4-FFF2-40B4-BE49-F238E27FC236}">
                <a16:creationId xmlns:a16="http://schemas.microsoft.com/office/drawing/2014/main" id="{F005BBE6-BE3C-437C-B699-F3CDCC879954}"/>
              </a:ext>
            </a:extLst>
          </p:cNvPr>
          <p:cNvSpPr>
            <a:spLocks noGrp="1"/>
          </p:cNvSpPr>
          <p:nvPr>
            <p:ph type="dt" sz="half" idx="10"/>
          </p:nvPr>
        </p:nvSpPr>
        <p:spPr/>
        <p:txBody>
          <a:bodyPr/>
          <a:lstStyle/>
          <a:p>
            <a:fld id="{D16155AE-FD73-49CD-9A77-963D438896B0}" type="datetime1">
              <a:rPr lang="en-US" smtClean="0"/>
              <a:t>5/11/2024</a:t>
            </a:fld>
            <a:endParaRPr lang="en-US"/>
          </a:p>
        </p:txBody>
      </p:sp>
      <p:sp>
        <p:nvSpPr>
          <p:cNvPr id="141" name="Slide Number Placeholder 140">
            <a:extLst>
              <a:ext uri="{FF2B5EF4-FFF2-40B4-BE49-F238E27FC236}">
                <a16:creationId xmlns:a16="http://schemas.microsoft.com/office/drawing/2014/main" id="{46F36B3D-8923-4745-8D0F-7FD92529535A}"/>
              </a:ext>
            </a:extLst>
          </p:cNvPr>
          <p:cNvSpPr>
            <a:spLocks noGrp="1"/>
          </p:cNvSpPr>
          <p:nvPr>
            <p:ph type="sldNum" sz="quarter" idx="12"/>
          </p:nvPr>
        </p:nvSpPr>
        <p:spPr/>
        <p:txBody>
          <a:bodyPr/>
          <a:lstStyle/>
          <a:p>
            <a:fld id="{AB6352F2-FB44-4DA6-821F-C2F4E454E2C0}" type="slidenum">
              <a:rPr lang="en-US" smtClean="0"/>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5831" y="2037504"/>
            <a:ext cx="6445529" cy="2810407"/>
          </a:xfrm>
          <a:prstGeom prst="rect">
            <a:avLst/>
          </a:prstGeom>
        </p:spPr>
        <p:txBody>
          <a:bodyPr vert="horz" wrap="square" lIns="0" tIns="84667" rIns="0" bIns="0" rtlCol="0">
            <a:spAutoFit/>
          </a:bodyPr>
          <a:lstStyle/>
          <a:p>
            <a:pPr marL="425016" marR="6773" indent="-408930">
              <a:lnSpc>
                <a:spcPts val="2173"/>
              </a:lnSpc>
              <a:spcBef>
                <a:spcPts val="667"/>
              </a:spcBef>
              <a:buClr>
                <a:srgbClr val="E3DDD2"/>
              </a:buClr>
              <a:buSzPct val="94117"/>
              <a:buFont typeface="Wingdings"/>
              <a:buChar char=""/>
              <a:tabLst>
                <a:tab pos="425016" algn="l"/>
                <a:tab pos="425863" algn="l"/>
              </a:tabLst>
            </a:pPr>
            <a:r>
              <a:rPr lang="vi-VN" sz="2267" spc="-7">
                <a:latin typeface="Calibri"/>
                <a:cs typeface="Calibri"/>
              </a:rPr>
              <a:t>Trong mỗi tích tắc của đồng hồ, máy tính sẽ thực hiện một lệnh</a:t>
            </a:r>
            <a:endParaRPr lang="en-US" sz="2267" spc="-7">
              <a:latin typeface="Calibri"/>
              <a:cs typeface="Calibri"/>
            </a:endParaRPr>
          </a:p>
          <a:p>
            <a:pPr marL="425016" marR="6773" indent="-408930">
              <a:lnSpc>
                <a:spcPts val="2173"/>
              </a:lnSpc>
              <a:spcBef>
                <a:spcPts val="667"/>
              </a:spcBef>
              <a:buClr>
                <a:srgbClr val="E3DDD2"/>
              </a:buClr>
              <a:buSzPct val="94117"/>
              <a:buFont typeface="Wingdings"/>
              <a:buChar char=""/>
              <a:tabLst>
                <a:tab pos="425016" algn="l"/>
                <a:tab pos="425863" algn="l"/>
              </a:tabLst>
            </a:pPr>
            <a:r>
              <a:rPr lang="vi-VN" sz="2267" spc="-7">
                <a:latin typeface="Calibri"/>
                <a:cs typeface="Calibri"/>
              </a:rPr>
              <a:t>Các đầu ra trạng thái hiện tại điều khiển các đầu vào tới logic tổ hợp, đầu ra của nó ổn định ở các giá trị của trạng thái trước cạnh đồng hồ tiếp theo</a:t>
            </a:r>
            <a:endParaRPr lang="en-US" sz="2267" spc="-7">
              <a:latin typeface="Calibri"/>
              <a:cs typeface="Calibri"/>
            </a:endParaRPr>
          </a:p>
          <a:p>
            <a:pPr marL="425016" marR="6773" indent="-408930">
              <a:lnSpc>
                <a:spcPts val="2173"/>
              </a:lnSpc>
              <a:spcBef>
                <a:spcPts val="667"/>
              </a:spcBef>
              <a:buClr>
                <a:srgbClr val="E3DDD2"/>
              </a:buClr>
              <a:buSzPct val="94117"/>
              <a:buFont typeface="Wingdings"/>
              <a:buChar char=""/>
              <a:tabLst>
                <a:tab pos="425016" algn="l"/>
                <a:tab pos="425863" algn="l"/>
              </a:tabLst>
            </a:pPr>
            <a:r>
              <a:rPr lang="vi-VN" sz="2267" spc="-7">
                <a:latin typeface="Calibri"/>
                <a:cs typeface="Calibri"/>
              </a:rPr>
              <a:t>Ở cạnh xung nhịp tăng, tất cả các phần tử trạng thái được cập nhật với các đầu ra logic tổ hợp và quá trình thực thi sẽ chuyển sang chu kỳ xung nhịp tiếp theo</a:t>
            </a:r>
            <a:endParaRPr sz="2267" dirty="0">
              <a:latin typeface="Calibri"/>
              <a:cs typeface="Calibri"/>
            </a:endParaRPr>
          </a:p>
        </p:txBody>
      </p:sp>
      <p:sp>
        <p:nvSpPr>
          <p:cNvPr id="3" name="object 3"/>
          <p:cNvSpPr txBox="1">
            <a:spLocks noGrp="1"/>
          </p:cNvSpPr>
          <p:nvPr>
            <p:ph type="title"/>
          </p:nvPr>
        </p:nvSpPr>
        <p:spPr>
          <a:xfrm>
            <a:off x="223100" y="206337"/>
            <a:ext cx="11178961" cy="695062"/>
          </a:xfrm>
          <a:prstGeom prst="rect">
            <a:avLst/>
          </a:prstGeom>
        </p:spPr>
        <p:txBody>
          <a:bodyPr vert="horz" wrap="square" lIns="0" tIns="17780" rIns="0" bIns="0" rtlCol="0" anchor="ctr">
            <a:spAutoFit/>
          </a:bodyPr>
          <a:lstStyle/>
          <a:p>
            <a:pPr marL="16933">
              <a:lnSpc>
                <a:spcPct val="100000"/>
              </a:lnSpc>
              <a:spcBef>
                <a:spcPts val="140"/>
              </a:spcBef>
            </a:pPr>
            <a:r>
              <a:rPr lang="en-US" b="1" spc="339"/>
              <a:t>Máy RISC-V một lệnh trên mỗi chu kỳ</a:t>
            </a:r>
            <a:endParaRPr lang="en-US" b="1" spc="339" dirty="0"/>
          </a:p>
        </p:txBody>
      </p:sp>
      <p:grpSp>
        <p:nvGrpSpPr>
          <p:cNvPr id="4" name="object 4"/>
          <p:cNvGrpSpPr/>
          <p:nvPr/>
        </p:nvGrpSpPr>
        <p:grpSpPr>
          <a:xfrm>
            <a:off x="721860" y="1169110"/>
            <a:ext cx="4081780" cy="5233247"/>
            <a:chOff x="2508218" y="746474"/>
            <a:chExt cx="3061335" cy="3924935"/>
          </a:xfrm>
        </p:grpSpPr>
        <p:sp>
          <p:nvSpPr>
            <p:cNvPr id="5" name="object 5"/>
            <p:cNvSpPr/>
            <p:nvPr/>
          </p:nvSpPr>
          <p:spPr>
            <a:xfrm>
              <a:off x="3073145" y="1354073"/>
              <a:ext cx="277495" cy="475615"/>
            </a:xfrm>
            <a:custGeom>
              <a:avLst/>
              <a:gdLst/>
              <a:ahLst/>
              <a:cxnLst/>
              <a:rect l="l" t="t" r="r" b="b"/>
              <a:pathLst>
                <a:path w="277495" h="475614">
                  <a:moveTo>
                    <a:pt x="0" y="0"/>
                  </a:moveTo>
                  <a:lnTo>
                    <a:pt x="277368" y="0"/>
                  </a:lnTo>
                  <a:lnTo>
                    <a:pt x="277368" y="475488"/>
                  </a:lnTo>
                  <a:lnTo>
                    <a:pt x="0" y="475488"/>
                  </a:lnTo>
                  <a:lnTo>
                    <a:pt x="0" y="0"/>
                  </a:lnTo>
                  <a:close/>
                </a:path>
              </a:pathLst>
            </a:custGeom>
            <a:ln w="28575">
              <a:solidFill>
                <a:srgbClr val="000000"/>
              </a:solidFill>
            </a:ln>
          </p:spPr>
          <p:txBody>
            <a:bodyPr wrap="square" lIns="0" tIns="0" rIns="0" bIns="0" rtlCol="0"/>
            <a:lstStyle/>
            <a:p>
              <a:endParaRPr sz="2400"/>
            </a:p>
          </p:txBody>
        </p:sp>
        <p:sp>
          <p:nvSpPr>
            <p:cNvPr id="6" name="object 6"/>
            <p:cNvSpPr/>
            <p:nvPr/>
          </p:nvSpPr>
          <p:spPr>
            <a:xfrm>
              <a:off x="3179827" y="1764029"/>
              <a:ext cx="66040" cy="62865"/>
            </a:xfrm>
            <a:custGeom>
              <a:avLst/>
              <a:gdLst/>
              <a:ahLst/>
              <a:cxnLst/>
              <a:rect l="l" t="t" r="r" b="b"/>
              <a:pathLst>
                <a:path w="66039" h="62864">
                  <a:moveTo>
                    <a:pt x="31965" y="0"/>
                  </a:moveTo>
                  <a:lnTo>
                    <a:pt x="0" y="62484"/>
                  </a:lnTo>
                  <a:lnTo>
                    <a:pt x="65531" y="62484"/>
                  </a:lnTo>
                  <a:lnTo>
                    <a:pt x="31965" y="0"/>
                  </a:lnTo>
                  <a:close/>
                </a:path>
              </a:pathLst>
            </a:custGeom>
            <a:ln w="22225">
              <a:solidFill>
                <a:srgbClr val="000000"/>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163665" y="1522317"/>
              <a:ext cx="99374" cy="76517"/>
            </a:xfrm>
            <a:prstGeom prst="rect">
              <a:avLst/>
            </a:prstGeom>
          </p:spPr>
        </p:pic>
        <p:pic>
          <p:nvPicPr>
            <p:cNvPr id="8" name="object 8"/>
            <p:cNvPicPr/>
            <p:nvPr/>
          </p:nvPicPr>
          <p:blipFill>
            <a:blip r:embed="rId3" cstate="print"/>
            <a:stretch>
              <a:fillRect/>
            </a:stretch>
          </p:blipFill>
          <p:spPr>
            <a:xfrm>
              <a:off x="2807969" y="1529905"/>
              <a:ext cx="260032" cy="123825"/>
            </a:xfrm>
            <a:prstGeom prst="rect">
              <a:avLst/>
            </a:prstGeom>
          </p:spPr>
        </p:pic>
        <p:sp>
          <p:nvSpPr>
            <p:cNvPr id="9" name="object 9"/>
            <p:cNvSpPr/>
            <p:nvPr/>
          </p:nvSpPr>
          <p:spPr>
            <a:xfrm>
              <a:off x="4711445" y="1591818"/>
              <a:ext cx="512445" cy="0"/>
            </a:xfrm>
            <a:custGeom>
              <a:avLst/>
              <a:gdLst/>
              <a:ahLst/>
              <a:cxnLst/>
              <a:rect l="l" t="t" r="r" b="b"/>
              <a:pathLst>
                <a:path w="512445">
                  <a:moveTo>
                    <a:pt x="0" y="0"/>
                  </a:moveTo>
                  <a:lnTo>
                    <a:pt x="512064" y="0"/>
                  </a:lnTo>
                </a:path>
              </a:pathLst>
            </a:custGeom>
            <a:ln w="14287">
              <a:solidFill>
                <a:srgbClr val="000000"/>
              </a:solidFill>
            </a:ln>
          </p:spPr>
          <p:txBody>
            <a:bodyPr wrap="square" lIns="0" tIns="0" rIns="0" bIns="0" rtlCol="0"/>
            <a:lstStyle/>
            <a:p>
              <a:endParaRPr sz="2400"/>
            </a:p>
          </p:txBody>
        </p:sp>
        <p:sp>
          <p:nvSpPr>
            <p:cNvPr id="10" name="object 10"/>
            <p:cNvSpPr/>
            <p:nvPr/>
          </p:nvSpPr>
          <p:spPr>
            <a:xfrm>
              <a:off x="5223510" y="1070609"/>
              <a:ext cx="0" cy="521334"/>
            </a:xfrm>
            <a:custGeom>
              <a:avLst/>
              <a:gdLst/>
              <a:ahLst/>
              <a:cxnLst/>
              <a:rect l="l" t="t" r="r" b="b"/>
              <a:pathLst>
                <a:path h="521334">
                  <a:moveTo>
                    <a:pt x="0" y="521208"/>
                  </a:moveTo>
                  <a:lnTo>
                    <a:pt x="0" y="0"/>
                  </a:lnTo>
                </a:path>
              </a:pathLst>
            </a:custGeom>
            <a:ln w="14287">
              <a:solidFill>
                <a:srgbClr val="000000"/>
              </a:solidFill>
            </a:ln>
          </p:spPr>
          <p:txBody>
            <a:bodyPr wrap="square" lIns="0" tIns="0" rIns="0" bIns="0" rtlCol="0"/>
            <a:lstStyle/>
            <a:p>
              <a:endParaRPr sz="2400"/>
            </a:p>
          </p:txBody>
        </p:sp>
        <p:sp>
          <p:nvSpPr>
            <p:cNvPr id="11" name="object 11"/>
            <p:cNvSpPr/>
            <p:nvPr/>
          </p:nvSpPr>
          <p:spPr>
            <a:xfrm>
              <a:off x="2807969" y="1072134"/>
              <a:ext cx="2415540" cy="0"/>
            </a:xfrm>
            <a:custGeom>
              <a:avLst/>
              <a:gdLst/>
              <a:ahLst/>
              <a:cxnLst/>
              <a:rect l="l" t="t" r="r" b="b"/>
              <a:pathLst>
                <a:path w="2415540">
                  <a:moveTo>
                    <a:pt x="0" y="0"/>
                  </a:moveTo>
                  <a:lnTo>
                    <a:pt x="2415540" y="0"/>
                  </a:lnTo>
                </a:path>
              </a:pathLst>
            </a:custGeom>
            <a:ln w="14287">
              <a:solidFill>
                <a:srgbClr val="000000"/>
              </a:solidFill>
            </a:ln>
          </p:spPr>
          <p:txBody>
            <a:bodyPr wrap="square" lIns="0" tIns="0" rIns="0" bIns="0" rtlCol="0"/>
            <a:lstStyle/>
            <a:p>
              <a:endParaRPr sz="2400"/>
            </a:p>
          </p:txBody>
        </p:sp>
        <p:sp>
          <p:nvSpPr>
            <p:cNvPr id="12" name="object 12"/>
            <p:cNvSpPr/>
            <p:nvPr/>
          </p:nvSpPr>
          <p:spPr>
            <a:xfrm>
              <a:off x="2807969" y="1070609"/>
              <a:ext cx="0" cy="521334"/>
            </a:xfrm>
            <a:custGeom>
              <a:avLst/>
              <a:gdLst/>
              <a:ahLst/>
              <a:cxnLst/>
              <a:rect l="l" t="t" r="r" b="b"/>
              <a:pathLst>
                <a:path h="521334">
                  <a:moveTo>
                    <a:pt x="0" y="521208"/>
                  </a:moveTo>
                  <a:lnTo>
                    <a:pt x="0" y="0"/>
                  </a:lnTo>
                </a:path>
              </a:pathLst>
            </a:custGeom>
            <a:ln w="14287">
              <a:solidFill>
                <a:srgbClr val="000000"/>
              </a:solidFill>
            </a:ln>
          </p:spPr>
          <p:txBody>
            <a:bodyPr wrap="square" lIns="0" tIns="0" rIns="0" bIns="0" rtlCol="0"/>
            <a:lstStyle/>
            <a:p>
              <a:endParaRPr sz="2400"/>
            </a:p>
          </p:txBody>
        </p:sp>
        <p:sp>
          <p:nvSpPr>
            <p:cNvPr id="13" name="object 13"/>
            <p:cNvSpPr/>
            <p:nvPr/>
          </p:nvSpPr>
          <p:spPr>
            <a:xfrm>
              <a:off x="3355086" y="1588770"/>
              <a:ext cx="532130" cy="0"/>
            </a:xfrm>
            <a:custGeom>
              <a:avLst/>
              <a:gdLst/>
              <a:ahLst/>
              <a:cxnLst/>
              <a:rect l="l" t="t" r="r" b="b"/>
              <a:pathLst>
                <a:path w="532129">
                  <a:moveTo>
                    <a:pt x="0" y="0"/>
                  </a:moveTo>
                  <a:lnTo>
                    <a:pt x="531876" y="0"/>
                  </a:lnTo>
                </a:path>
              </a:pathLst>
            </a:custGeom>
            <a:ln w="14287">
              <a:solidFill>
                <a:srgbClr val="000000"/>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3841813" y="1525327"/>
              <a:ext cx="149733" cy="125349"/>
            </a:xfrm>
            <a:prstGeom prst="rect">
              <a:avLst/>
            </a:prstGeom>
          </p:spPr>
        </p:pic>
        <p:sp>
          <p:nvSpPr>
            <p:cNvPr id="15" name="object 15"/>
            <p:cNvSpPr/>
            <p:nvPr/>
          </p:nvSpPr>
          <p:spPr>
            <a:xfrm>
              <a:off x="2999993" y="2027681"/>
              <a:ext cx="350520" cy="546100"/>
            </a:xfrm>
            <a:custGeom>
              <a:avLst/>
              <a:gdLst/>
              <a:ahLst/>
              <a:cxnLst/>
              <a:rect l="l" t="t" r="r" b="b"/>
              <a:pathLst>
                <a:path w="350520" h="546100">
                  <a:moveTo>
                    <a:pt x="0" y="0"/>
                  </a:moveTo>
                  <a:lnTo>
                    <a:pt x="350519" y="0"/>
                  </a:lnTo>
                  <a:lnTo>
                    <a:pt x="350519" y="545592"/>
                  </a:lnTo>
                  <a:lnTo>
                    <a:pt x="0" y="545592"/>
                  </a:lnTo>
                  <a:lnTo>
                    <a:pt x="0" y="0"/>
                  </a:lnTo>
                  <a:close/>
                </a:path>
              </a:pathLst>
            </a:custGeom>
            <a:ln w="28575">
              <a:solidFill>
                <a:srgbClr val="000000"/>
              </a:solidFill>
            </a:ln>
          </p:spPr>
          <p:txBody>
            <a:bodyPr wrap="square" lIns="0" tIns="0" rIns="0" bIns="0" rtlCol="0"/>
            <a:lstStyle/>
            <a:p>
              <a:endParaRPr sz="2400"/>
            </a:p>
          </p:txBody>
        </p:sp>
        <p:pic>
          <p:nvPicPr>
            <p:cNvPr id="16" name="object 16"/>
            <p:cNvPicPr/>
            <p:nvPr/>
          </p:nvPicPr>
          <p:blipFill>
            <a:blip r:embed="rId5" cstate="print"/>
            <a:stretch>
              <a:fillRect/>
            </a:stretch>
          </p:blipFill>
          <p:spPr>
            <a:xfrm>
              <a:off x="3064605" y="2229453"/>
              <a:ext cx="224348" cy="74996"/>
            </a:xfrm>
            <a:prstGeom prst="rect">
              <a:avLst/>
            </a:prstGeom>
          </p:spPr>
        </p:pic>
        <p:sp>
          <p:nvSpPr>
            <p:cNvPr id="17" name="object 17"/>
            <p:cNvSpPr/>
            <p:nvPr/>
          </p:nvSpPr>
          <p:spPr>
            <a:xfrm>
              <a:off x="3358133" y="2300478"/>
              <a:ext cx="410209" cy="0"/>
            </a:xfrm>
            <a:custGeom>
              <a:avLst/>
              <a:gdLst/>
              <a:ahLst/>
              <a:cxnLst/>
              <a:rect l="l" t="t" r="r" b="b"/>
              <a:pathLst>
                <a:path w="410210">
                  <a:moveTo>
                    <a:pt x="0" y="0"/>
                  </a:moveTo>
                  <a:lnTo>
                    <a:pt x="409956" y="0"/>
                  </a:lnTo>
                </a:path>
              </a:pathLst>
            </a:custGeom>
            <a:ln w="14287">
              <a:solidFill>
                <a:srgbClr val="000000"/>
              </a:solidFill>
            </a:ln>
          </p:spPr>
          <p:txBody>
            <a:bodyPr wrap="square" lIns="0" tIns="0" rIns="0" bIns="0" rtlCol="0"/>
            <a:lstStyle/>
            <a:p>
              <a:endParaRPr sz="2400"/>
            </a:p>
          </p:txBody>
        </p:sp>
        <p:pic>
          <p:nvPicPr>
            <p:cNvPr id="18" name="object 18"/>
            <p:cNvPicPr/>
            <p:nvPr/>
          </p:nvPicPr>
          <p:blipFill>
            <a:blip r:embed="rId6" cstate="print"/>
            <a:stretch>
              <a:fillRect/>
            </a:stretch>
          </p:blipFill>
          <p:spPr>
            <a:xfrm>
              <a:off x="3721417" y="2238565"/>
              <a:ext cx="148209" cy="123825"/>
            </a:xfrm>
            <a:prstGeom prst="rect">
              <a:avLst/>
            </a:prstGeom>
          </p:spPr>
        </p:pic>
        <p:sp>
          <p:nvSpPr>
            <p:cNvPr id="19" name="object 19"/>
            <p:cNvSpPr/>
            <p:nvPr/>
          </p:nvSpPr>
          <p:spPr>
            <a:xfrm>
              <a:off x="4860797" y="2341626"/>
              <a:ext cx="489584" cy="0"/>
            </a:xfrm>
            <a:custGeom>
              <a:avLst/>
              <a:gdLst/>
              <a:ahLst/>
              <a:cxnLst/>
              <a:rect l="l" t="t" r="r" b="b"/>
              <a:pathLst>
                <a:path w="489585">
                  <a:moveTo>
                    <a:pt x="0" y="0"/>
                  </a:moveTo>
                  <a:lnTo>
                    <a:pt x="489204" y="0"/>
                  </a:lnTo>
                </a:path>
              </a:pathLst>
            </a:custGeom>
            <a:ln w="14287">
              <a:solidFill>
                <a:srgbClr val="000000"/>
              </a:solidFill>
            </a:ln>
          </p:spPr>
          <p:txBody>
            <a:bodyPr wrap="square" lIns="0" tIns="0" rIns="0" bIns="0" rtlCol="0"/>
            <a:lstStyle/>
            <a:p>
              <a:endParaRPr sz="2400"/>
            </a:p>
          </p:txBody>
        </p:sp>
        <p:sp>
          <p:nvSpPr>
            <p:cNvPr id="20" name="object 20"/>
            <p:cNvSpPr/>
            <p:nvPr/>
          </p:nvSpPr>
          <p:spPr>
            <a:xfrm>
              <a:off x="5350001" y="974597"/>
              <a:ext cx="0" cy="1362710"/>
            </a:xfrm>
            <a:custGeom>
              <a:avLst/>
              <a:gdLst/>
              <a:ahLst/>
              <a:cxnLst/>
              <a:rect l="l" t="t" r="r" b="b"/>
              <a:pathLst>
                <a:path h="1362710">
                  <a:moveTo>
                    <a:pt x="0" y="1362456"/>
                  </a:moveTo>
                  <a:lnTo>
                    <a:pt x="0" y="0"/>
                  </a:lnTo>
                </a:path>
              </a:pathLst>
            </a:custGeom>
            <a:ln w="14287">
              <a:solidFill>
                <a:srgbClr val="000000"/>
              </a:solidFill>
            </a:ln>
          </p:spPr>
          <p:txBody>
            <a:bodyPr wrap="square" lIns="0" tIns="0" rIns="0" bIns="0" rtlCol="0"/>
            <a:lstStyle/>
            <a:p>
              <a:endParaRPr sz="2400"/>
            </a:p>
          </p:txBody>
        </p:sp>
        <p:sp>
          <p:nvSpPr>
            <p:cNvPr id="21" name="object 21"/>
            <p:cNvSpPr/>
            <p:nvPr/>
          </p:nvSpPr>
          <p:spPr>
            <a:xfrm>
              <a:off x="2708909" y="974597"/>
              <a:ext cx="2636520" cy="0"/>
            </a:xfrm>
            <a:custGeom>
              <a:avLst/>
              <a:gdLst/>
              <a:ahLst/>
              <a:cxnLst/>
              <a:rect l="l" t="t" r="r" b="b"/>
              <a:pathLst>
                <a:path w="2636520">
                  <a:moveTo>
                    <a:pt x="0" y="0"/>
                  </a:moveTo>
                  <a:lnTo>
                    <a:pt x="2636520" y="0"/>
                  </a:lnTo>
                </a:path>
              </a:pathLst>
            </a:custGeom>
            <a:ln w="14287">
              <a:solidFill>
                <a:srgbClr val="000000"/>
              </a:solidFill>
            </a:ln>
          </p:spPr>
          <p:txBody>
            <a:bodyPr wrap="square" lIns="0" tIns="0" rIns="0" bIns="0" rtlCol="0"/>
            <a:lstStyle/>
            <a:p>
              <a:endParaRPr sz="2400"/>
            </a:p>
          </p:txBody>
        </p:sp>
        <p:sp>
          <p:nvSpPr>
            <p:cNvPr id="22" name="object 22"/>
            <p:cNvSpPr/>
            <p:nvPr/>
          </p:nvSpPr>
          <p:spPr>
            <a:xfrm>
              <a:off x="2705861" y="976122"/>
              <a:ext cx="0" cy="1297305"/>
            </a:xfrm>
            <a:custGeom>
              <a:avLst/>
              <a:gdLst/>
              <a:ahLst/>
              <a:cxnLst/>
              <a:rect l="l" t="t" r="r" b="b"/>
              <a:pathLst>
                <a:path h="1297305">
                  <a:moveTo>
                    <a:pt x="0" y="1296923"/>
                  </a:moveTo>
                  <a:lnTo>
                    <a:pt x="0" y="0"/>
                  </a:lnTo>
                </a:path>
              </a:pathLst>
            </a:custGeom>
            <a:ln w="14287">
              <a:solidFill>
                <a:srgbClr val="000000"/>
              </a:solidFill>
            </a:ln>
          </p:spPr>
          <p:txBody>
            <a:bodyPr wrap="square" lIns="0" tIns="0" rIns="0" bIns="0" rtlCol="0"/>
            <a:lstStyle/>
            <a:p>
              <a:endParaRPr sz="2400"/>
            </a:p>
          </p:txBody>
        </p:sp>
        <p:pic>
          <p:nvPicPr>
            <p:cNvPr id="23" name="object 23"/>
            <p:cNvPicPr/>
            <p:nvPr/>
          </p:nvPicPr>
          <p:blipFill>
            <a:blip r:embed="rId7" cstate="print"/>
            <a:stretch>
              <a:fillRect/>
            </a:stretch>
          </p:blipFill>
          <p:spPr>
            <a:xfrm>
              <a:off x="2705861" y="2209609"/>
              <a:ext cx="298132" cy="123825"/>
            </a:xfrm>
            <a:prstGeom prst="rect">
              <a:avLst/>
            </a:prstGeom>
          </p:spPr>
        </p:pic>
        <p:sp>
          <p:nvSpPr>
            <p:cNvPr id="24" name="object 24"/>
            <p:cNvSpPr/>
            <p:nvPr/>
          </p:nvSpPr>
          <p:spPr>
            <a:xfrm>
              <a:off x="2999993" y="2774441"/>
              <a:ext cx="352425" cy="475615"/>
            </a:xfrm>
            <a:custGeom>
              <a:avLst/>
              <a:gdLst/>
              <a:ahLst/>
              <a:cxnLst/>
              <a:rect l="l" t="t" r="r" b="b"/>
              <a:pathLst>
                <a:path w="352425" h="475614">
                  <a:moveTo>
                    <a:pt x="0" y="0"/>
                  </a:moveTo>
                  <a:lnTo>
                    <a:pt x="352044" y="0"/>
                  </a:lnTo>
                  <a:lnTo>
                    <a:pt x="352044" y="475488"/>
                  </a:lnTo>
                  <a:lnTo>
                    <a:pt x="0" y="475488"/>
                  </a:lnTo>
                  <a:lnTo>
                    <a:pt x="0" y="0"/>
                  </a:lnTo>
                  <a:close/>
                </a:path>
              </a:pathLst>
            </a:custGeom>
            <a:ln w="28575">
              <a:solidFill>
                <a:srgbClr val="000000"/>
              </a:solidFill>
            </a:ln>
          </p:spPr>
          <p:txBody>
            <a:bodyPr wrap="square" lIns="0" tIns="0" rIns="0" bIns="0" rtlCol="0"/>
            <a:lstStyle/>
            <a:p>
              <a:endParaRPr sz="2400"/>
            </a:p>
          </p:txBody>
        </p:sp>
        <p:sp>
          <p:nvSpPr>
            <p:cNvPr id="25" name="object 25"/>
            <p:cNvSpPr/>
            <p:nvPr/>
          </p:nvSpPr>
          <p:spPr>
            <a:xfrm>
              <a:off x="3138676" y="3185922"/>
              <a:ext cx="66040" cy="60960"/>
            </a:xfrm>
            <a:custGeom>
              <a:avLst/>
              <a:gdLst/>
              <a:ahLst/>
              <a:cxnLst/>
              <a:rect l="l" t="t" r="r" b="b"/>
              <a:pathLst>
                <a:path w="66039" h="60960">
                  <a:moveTo>
                    <a:pt x="33566" y="0"/>
                  </a:moveTo>
                  <a:lnTo>
                    <a:pt x="0" y="60960"/>
                  </a:lnTo>
                  <a:lnTo>
                    <a:pt x="65532" y="60960"/>
                  </a:lnTo>
                  <a:lnTo>
                    <a:pt x="33566" y="0"/>
                  </a:lnTo>
                  <a:close/>
                </a:path>
              </a:pathLst>
            </a:custGeom>
            <a:ln w="22225">
              <a:solidFill>
                <a:srgbClr val="000000"/>
              </a:solidFill>
            </a:ln>
          </p:spPr>
          <p:txBody>
            <a:bodyPr wrap="square" lIns="0" tIns="0" rIns="0" bIns="0" rtlCol="0"/>
            <a:lstStyle/>
            <a:p>
              <a:endParaRPr sz="2400"/>
            </a:p>
          </p:txBody>
        </p:sp>
        <p:pic>
          <p:nvPicPr>
            <p:cNvPr id="26" name="object 26"/>
            <p:cNvPicPr/>
            <p:nvPr/>
          </p:nvPicPr>
          <p:blipFill>
            <a:blip r:embed="rId8" cstate="print"/>
            <a:stretch>
              <a:fillRect/>
            </a:stretch>
          </p:blipFill>
          <p:spPr>
            <a:xfrm>
              <a:off x="3067653" y="2951829"/>
              <a:ext cx="225869" cy="96329"/>
            </a:xfrm>
            <a:prstGeom prst="rect">
              <a:avLst/>
            </a:prstGeom>
          </p:spPr>
        </p:pic>
        <p:sp>
          <p:nvSpPr>
            <p:cNvPr id="27" name="object 27"/>
            <p:cNvSpPr/>
            <p:nvPr/>
          </p:nvSpPr>
          <p:spPr>
            <a:xfrm>
              <a:off x="3350513" y="3012185"/>
              <a:ext cx="417830" cy="0"/>
            </a:xfrm>
            <a:custGeom>
              <a:avLst/>
              <a:gdLst/>
              <a:ahLst/>
              <a:cxnLst/>
              <a:rect l="l" t="t" r="r" b="b"/>
              <a:pathLst>
                <a:path w="417829">
                  <a:moveTo>
                    <a:pt x="0" y="0"/>
                  </a:moveTo>
                  <a:lnTo>
                    <a:pt x="417576" y="0"/>
                  </a:lnTo>
                </a:path>
              </a:pathLst>
            </a:custGeom>
            <a:ln w="14287">
              <a:solidFill>
                <a:srgbClr val="000000"/>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3721417" y="2950267"/>
              <a:ext cx="148209" cy="125349"/>
            </a:xfrm>
            <a:prstGeom prst="rect">
              <a:avLst/>
            </a:prstGeom>
          </p:spPr>
        </p:pic>
        <p:sp>
          <p:nvSpPr>
            <p:cNvPr id="29" name="object 29"/>
            <p:cNvSpPr/>
            <p:nvPr/>
          </p:nvSpPr>
          <p:spPr>
            <a:xfrm>
              <a:off x="4847082" y="858773"/>
              <a:ext cx="615950" cy="2190115"/>
            </a:xfrm>
            <a:custGeom>
              <a:avLst/>
              <a:gdLst/>
              <a:ahLst/>
              <a:cxnLst/>
              <a:rect l="l" t="t" r="r" b="b"/>
              <a:pathLst>
                <a:path w="615950" h="2190115">
                  <a:moveTo>
                    <a:pt x="615696" y="2189988"/>
                  </a:moveTo>
                  <a:lnTo>
                    <a:pt x="0" y="2189988"/>
                  </a:lnTo>
                </a:path>
                <a:path w="615950" h="2190115">
                  <a:moveTo>
                    <a:pt x="615696" y="2189988"/>
                  </a:moveTo>
                  <a:lnTo>
                    <a:pt x="615696" y="0"/>
                  </a:lnTo>
                </a:path>
              </a:pathLst>
            </a:custGeom>
            <a:ln w="14287">
              <a:solidFill>
                <a:srgbClr val="000000"/>
              </a:solidFill>
            </a:ln>
          </p:spPr>
          <p:txBody>
            <a:bodyPr wrap="square" lIns="0" tIns="0" rIns="0" bIns="0" rtlCol="0"/>
            <a:lstStyle/>
            <a:p>
              <a:endParaRPr sz="2400"/>
            </a:p>
          </p:txBody>
        </p:sp>
        <p:sp>
          <p:nvSpPr>
            <p:cNvPr id="30" name="object 30"/>
            <p:cNvSpPr/>
            <p:nvPr/>
          </p:nvSpPr>
          <p:spPr>
            <a:xfrm>
              <a:off x="2596133" y="858773"/>
              <a:ext cx="2867025" cy="10795"/>
            </a:xfrm>
            <a:custGeom>
              <a:avLst/>
              <a:gdLst/>
              <a:ahLst/>
              <a:cxnLst/>
              <a:rect l="l" t="t" r="r" b="b"/>
              <a:pathLst>
                <a:path w="2867025" h="10794">
                  <a:moveTo>
                    <a:pt x="0" y="10667"/>
                  </a:moveTo>
                  <a:lnTo>
                    <a:pt x="2866644" y="0"/>
                  </a:lnTo>
                </a:path>
              </a:pathLst>
            </a:custGeom>
            <a:ln w="14287">
              <a:solidFill>
                <a:srgbClr val="000000"/>
              </a:solidFill>
            </a:ln>
          </p:spPr>
          <p:txBody>
            <a:bodyPr wrap="square" lIns="0" tIns="0" rIns="0" bIns="0" rtlCol="0"/>
            <a:lstStyle/>
            <a:p>
              <a:endParaRPr sz="2400"/>
            </a:p>
          </p:txBody>
        </p:sp>
        <p:sp>
          <p:nvSpPr>
            <p:cNvPr id="31" name="object 31"/>
            <p:cNvSpPr/>
            <p:nvPr/>
          </p:nvSpPr>
          <p:spPr>
            <a:xfrm>
              <a:off x="2596133" y="869442"/>
              <a:ext cx="285115" cy="2132330"/>
            </a:xfrm>
            <a:custGeom>
              <a:avLst/>
              <a:gdLst/>
              <a:ahLst/>
              <a:cxnLst/>
              <a:rect l="l" t="t" r="r" b="b"/>
              <a:pathLst>
                <a:path w="285114" h="2132330">
                  <a:moveTo>
                    <a:pt x="0" y="2132075"/>
                  </a:moveTo>
                  <a:lnTo>
                    <a:pt x="0" y="0"/>
                  </a:lnTo>
                </a:path>
                <a:path w="285114" h="2132330">
                  <a:moveTo>
                    <a:pt x="0" y="2132075"/>
                  </a:moveTo>
                  <a:lnTo>
                    <a:pt x="284988" y="2132075"/>
                  </a:lnTo>
                </a:path>
              </a:pathLst>
            </a:custGeom>
            <a:ln w="14287">
              <a:solidFill>
                <a:srgbClr val="000000"/>
              </a:solidFill>
            </a:ln>
          </p:spPr>
          <p:txBody>
            <a:bodyPr wrap="square" lIns="0" tIns="0" rIns="0" bIns="0" rtlCol="0"/>
            <a:lstStyle/>
            <a:p>
              <a:endParaRPr sz="2400"/>
            </a:p>
          </p:txBody>
        </p:sp>
        <p:pic>
          <p:nvPicPr>
            <p:cNvPr id="32" name="object 32"/>
            <p:cNvPicPr/>
            <p:nvPr/>
          </p:nvPicPr>
          <p:blipFill>
            <a:blip r:embed="rId10" cstate="print"/>
            <a:stretch>
              <a:fillRect/>
            </a:stretch>
          </p:blipFill>
          <p:spPr>
            <a:xfrm>
              <a:off x="2834449" y="2939605"/>
              <a:ext cx="148208" cy="123825"/>
            </a:xfrm>
            <a:prstGeom prst="rect">
              <a:avLst/>
            </a:prstGeom>
          </p:spPr>
        </p:pic>
        <p:sp>
          <p:nvSpPr>
            <p:cNvPr id="33" name="object 33"/>
            <p:cNvSpPr/>
            <p:nvPr/>
          </p:nvSpPr>
          <p:spPr>
            <a:xfrm>
              <a:off x="2999993" y="3452622"/>
              <a:ext cx="358140" cy="544195"/>
            </a:xfrm>
            <a:custGeom>
              <a:avLst/>
              <a:gdLst/>
              <a:ahLst/>
              <a:cxnLst/>
              <a:rect l="l" t="t" r="r" b="b"/>
              <a:pathLst>
                <a:path w="358139" h="544195">
                  <a:moveTo>
                    <a:pt x="0" y="0"/>
                  </a:moveTo>
                  <a:lnTo>
                    <a:pt x="358140" y="0"/>
                  </a:lnTo>
                  <a:lnTo>
                    <a:pt x="358140" y="544068"/>
                  </a:lnTo>
                  <a:lnTo>
                    <a:pt x="0" y="544068"/>
                  </a:lnTo>
                  <a:lnTo>
                    <a:pt x="0" y="0"/>
                  </a:lnTo>
                  <a:close/>
                </a:path>
              </a:pathLst>
            </a:custGeom>
            <a:ln w="28575">
              <a:solidFill>
                <a:srgbClr val="000000"/>
              </a:solidFill>
            </a:ln>
          </p:spPr>
          <p:txBody>
            <a:bodyPr wrap="square" lIns="0" tIns="0" rIns="0" bIns="0" rtlCol="0"/>
            <a:lstStyle/>
            <a:p>
              <a:endParaRPr sz="2400"/>
            </a:p>
          </p:txBody>
        </p:sp>
        <p:sp>
          <p:nvSpPr>
            <p:cNvPr id="34" name="object 34"/>
            <p:cNvSpPr/>
            <p:nvPr/>
          </p:nvSpPr>
          <p:spPr>
            <a:xfrm>
              <a:off x="3146304" y="3934206"/>
              <a:ext cx="64135" cy="64135"/>
            </a:xfrm>
            <a:custGeom>
              <a:avLst/>
              <a:gdLst/>
              <a:ahLst/>
              <a:cxnLst/>
              <a:rect l="l" t="t" r="r" b="b"/>
              <a:pathLst>
                <a:path w="64135" h="64135">
                  <a:moveTo>
                    <a:pt x="32778" y="0"/>
                  </a:moveTo>
                  <a:lnTo>
                    <a:pt x="0" y="64008"/>
                  </a:lnTo>
                  <a:lnTo>
                    <a:pt x="64007" y="64008"/>
                  </a:lnTo>
                  <a:lnTo>
                    <a:pt x="32778" y="0"/>
                  </a:lnTo>
                  <a:close/>
                </a:path>
              </a:pathLst>
            </a:custGeom>
            <a:ln w="22225">
              <a:solidFill>
                <a:srgbClr val="000000"/>
              </a:solidFill>
            </a:ln>
          </p:spPr>
          <p:txBody>
            <a:bodyPr wrap="square" lIns="0" tIns="0" rIns="0" bIns="0" rtlCol="0"/>
            <a:lstStyle/>
            <a:p>
              <a:endParaRPr sz="2400"/>
            </a:p>
          </p:txBody>
        </p:sp>
        <p:pic>
          <p:nvPicPr>
            <p:cNvPr id="35" name="object 35"/>
            <p:cNvPicPr/>
            <p:nvPr/>
          </p:nvPicPr>
          <p:blipFill>
            <a:blip r:embed="rId11" cstate="print"/>
            <a:stretch>
              <a:fillRect/>
            </a:stretch>
          </p:blipFill>
          <p:spPr>
            <a:xfrm>
              <a:off x="3053937" y="3660489"/>
              <a:ext cx="270061" cy="74996"/>
            </a:xfrm>
            <a:prstGeom prst="rect">
              <a:avLst/>
            </a:prstGeom>
          </p:spPr>
        </p:pic>
        <p:sp>
          <p:nvSpPr>
            <p:cNvPr id="36" name="object 36"/>
            <p:cNvSpPr/>
            <p:nvPr/>
          </p:nvSpPr>
          <p:spPr>
            <a:xfrm>
              <a:off x="3358133" y="3725418"/>
              <a:ext cx="494030" cy="0"/>
            </a:xfrm>
            <a:custGeom>
              <a:avLst/>
              <a:gdLst/>
              <a:ahLst/>
              <a:cxnLst/>
              <a:rect l="l" t="t" r="r" b="b"/>
              <a:pathLst>
                <a:path w="494029">
                  <a:moveTo>
                    <a:pt x="0" y="0"/>
                  </a:moveTo>
                  <a:lnTo>
                    <a:pt x="493776" y="0"/>
                  </a:lnTo>
                </a:path>
              </a:pathLst>
            </a:custGeom>
            <a:ln w="14287">
              <a:solidFill>
                <a:srgbClr val="000000"/>
              </a:solidFill>
            </a:ln>
          </p:spPr>
          <p:txBody>
            <a:bodyPr wrap="square" lIns="0" tIns="0" rIns="0" bIns="0" rtlCol="0"/>
            <a:lstStyle/>
            <a:p>
              <a:endParaRPr sz="2400"/>
            </a:p>
          </p:txBody>
        </p:sp>
        <p:pic>
          <p:nvPicPr>
            <p:cNvPr id="37" name="object 37"/>
            <p:cNvPicPr/>
            <p:nvPr/>
          </p:nvPicPr>
          <p:blipFill>
            <a:blip r:embed="rId12" cstate="print"/>
            <a:stretch>
              <a:fillRect/>
            </a:stretch>
          </p:blipFill>
          <p:spPr>
            <a:xfrm>
              <a:off x="3806761" y="3660463"/>
              <a:ext cx="149733" cy="125349"/>
            </a:xfrm>
            <a:prstGeom prst="rect">
              <a:avLst/>
            </a:prstGeom>
          </p:spPr>
        </p:pic>
        <p:sp>
          <p:nvSpPr>
            <p:cNvPr id="38" name="object 38"/>
            <p:cNvSpPr/>
            <p:nvPr/>
          </p:nvSpPr>
          <p:spPr>
            <a:xfrm>
              <a:off x="4749545" y="3731513"/>
              <a:ext cx="812800" cy="0"/>
            </a:xfrm>
            <a:custGeom>
              <a:avLst/>
              <a:gdLst/>
              <a:ahLst/>
              <a:cxnLst/>
              <a:rect l="l" t="t" r="r" b="b"/>
              <a:pathLst>
                <a:path w="812800">
                  <a:moveTo>
                    <a:pt x="812291" y="0"/>
                  </a:moveTo>
                  <a:lnTo>
                    <a:pt x="0" y="0"/>
                  </a:lnTo>
                </a:path>
              </a:pathLst>
            </a:custGeom>
            <a:ln w="14287">
              <a:solidFill>
                <a:srgbClr val="000000"/>
              </a:solidFill>
            </a:ln>
          </p:spPr>
          <p:txBody>
            <a:bodyPr wrap="square" lIns="0" tIns="0" rIns="0" bIns="0" rtlCol="0"/>
            <a:lstStyle/>
            <a:p>
              <a:endParaRPr sz="2400"/>
            </a:p>
          </p:txBody>
        </p:sp>
        <p:sp>
          <p:nvSpPr>
            <p:cNvPr id="39" name="object 39"/>
            <p:cNvSpPr/>
            <p:nvPr/>
          </p:nvSpPr>
          <p:spPr>
            <a:xfrm>
              <a:off x="5561838" y="753618"/>
              <a:ext cx="0" cy="2974975"/>
            </a:xfrm>
            <a:custGeom>
              <a:avLst/>
              <a:gdLst/>
              <a:ahLst/>
              <a:cxnLst/>
              <a:rect l="l" t="t" r="r" b="b"/>
              <a:pathLst>
                <a:path h="2974975">
                  <a:moveTo>
                    <a:pt x="0" y="2974848"/>
                  </a:moveTo>
                  <a:lnTo>
                    <a:pt x="0" y="0"/>
                  </a:lnTo>
                </a:path>
              </a:pathLst>
            </a:custGeom>
            <a:ln w="14287">
              <a:solidFill>
                <a:srgbClr val="000000"/>
              </a:solidFill>
            </a:ln>
          </p:spPr>
          <p:txBody>
            <a:bodyPr wrap="square" lIns="0" tIns="0" rIns="0" bIns="0" rtlCol="0"/>
            <a:lstStyle/>
            <a:p>
              <a:endParaRPr sz="2400"/>
            </a:p>
          </p:txBody>
        </p:sp>
        <p:sp>
          <p:nvSpPr>
            <p:cNvPr id="40" name="object 40"/>
            <p:cNvSpPr/>
            <p:nvPr/>
          </p:nvSpPr>
          <p:spPr>
            <a:xfrm>
              <a:off x="2519933" y="753618"/>
              <a:ext cx="3042285" cy="5080"/>
            </a:xfrm>
            <a:custGeom>
              <a:avLst/>
              <a:gdLst/>
              <a:ahLst/>
              <a:cxnLst/>
              <a:rect l="l" t="t" r="r" b="b"/>
              <a:pathLst>
                <a:path w="3042285" h="5079">
                  <a:moveTo>
                    <a:pt x="0" y="4572"/>
                  </a:moveTo>
                  <a:lnTo>
                    <a:pt x="3041904" y="0"/>
                  </a:lnTo>
                </a:path>
              </a:pathLst>
            </a:custGeom>
            <a:ln w="14287">
              <a:solidFill>
                <a:srgbClr val="000000"/>
              </a:solidFill>
            </a:ln>
          </p:spPr>
          <p:txBody>
            <a:bodyPr wrap="square" lIns="0" tIns="0" rIns="0" bIns="0" rtlCol="0"/>
            <a:lstStyle/>
            <a:p>
              <a:endParaRPr sz="2400"/>
            </a:p>
          </p:txBody>
        </p:sp>
        <p:sp>
          <p:nvSpPr>
            <p:cNvPr id="41" name="object 41"/>
            <p:cNvSpPr/>
            <p:nvPr/>
          </p:nvSpPr>
          <p:spPr>
            <a:xfrm>
              <a:off x="2515361" y="761238"/>
              <a:ext cx="396240" cy="2964180"/>
            </a:xfrm>
            <a:custGeom>
              <a:avLst/>
              <a:gdLst/>
              <a:ahLst/>
              <a:cxnLst/>
              <a:rect l="l" t="t" r="r" b="b"/>
              <a:pathLst>
                <a:path w="396239" h="2964179">
                  <a:moveTo>
                    <a:pt x="0" y="2964180"/>
                  </a:moveTo>
                  <a:lnTo>
                    <a:pt x="0" y="0"/>
                  </a:lnTo>
                </a:path>
                <a:path w="396239" h="2964179">
                  <a:moveTo>
                    <a:pt x="0" y="2964180"/>
                  </a:moveTo>
                  <a:lnTo>
                    <a:pt x="396240" y="2964180"/>
                  </a:lnTo>
                </a:path>
              </a:pathLst>
            </a:custGeom>
            <a:ln w="14287">
              <a:solidFill>
                <a:srgbClr val="000000"/>
              </a:solidFill>
            </a:ln>
          </p:spPr>
          <p:txBody>
            <a:bodyPr wrap="square" lIns="0" tIns="0" rIns="0" bIns="0" rtlCol="0"/>
            <a:lstStyle/>
            <a:p>
              <a:endParaRPr sz="2400"/>
            </a:p>
          </p:txBody>
        </p:sp>
        <p:pic>
          <p:nvPicPr>
            <p:cNvPr id="42" name="object 42"/>
            <p:cNvPicPr/>
            <p:nvPr/>
          </p:nvPicPr>
          <p:blipFill>
            <a:blip r:embed="rId13" cstate="print"/>
            <a:stretch>
              <a:fillRect/>
            </a:stretch>
          </p:blipFill>
          <p:spPr>
            <a:xfrm>
              <a:off x="2864929" y="3660463"/>
              <a:ext cx="149732" cy="125349"/>
            </a:xfrm>
            <a:prstGeom prst="rect">
              <a:avLst/>
            </a:prstGeom>
          </p:spPr>
        </p:pic>
        <p:sp>
          <p:nvSpPr>
            <p:cNvPr id="43" name="object 43"/>
            <p:cNvSpPr/>
            <p:nvPr/>
          </p:nvSpPr>
          <p:spPr>
            <a:xfrm>
              <a:off x="3208781" y="1829562"/>
              <a:ext cx="0" cy="83820"/>
            </a:xfrm>
            <a:custGeom>
              <a:avLst/>
              <a:gdLst/>
              <a:ahLst/>
              <a:cxnLst/>
              <a:rect l="l" t="t" r="r" b="b"/>
              <a:pathLst>
                <a:path h="83819">
                  <a:moveTo>
                    <a:pt x="0" y="83819"/>
                  </a:moveTo>
                  <a:lnTo>
                    <a:pt x="0" y="0"/>
                  </a:lnTo>
                </a:path>
              </a:pathLst>
            </a:custGeom>
            <a:ln w="14287">
              <a:solidFill>
                <a:srgbClr val="000000"/>
              </a:solidFill>
            </a:ln>
          </p:spPr>
          <p:txBody>
            <a:bodyPr wrap="square" lIns="0" tIns="0" rIns="0" bIns="0" rtlCol="0"/>
            <a:lstStyle/>
            <a:p>
              <a:endParaRPr sz="2400"/>
            </a:p>
          </p:txBody>
        </p:sp>
        <p:sp>
          <p:nvSpPr>
            <p:cNvPr id="44" name="object 44"/>
            <p:cNvSpPr/>
            <p:nvPr/>
          </p:nvSpPr>
          <p:spPr>
            <a:xfrm>
              <a:off x="3178301" y="2579369"/>
              <a:ext cx="0" cy="83820"/>
            </a:xfrm>
            <a:custGeom>
              <a:avLst/>
              <a:gdLst/>
              <a:ahLst/>
              <a:cxnLst/>
              <a:rect l="l" t="t" r="r" b="b"/>
              <a:pathLst>
                <a:path h="83819">
                  <a:moveTo>
                    <a:pt x="0" y="83819"/>
                  </a:moveTo>
                  <a:lnTo>
                    <a:pt x="0" y="0"/>
                  </a:lnTo>
                </a:path>
              </a:pathLst>
            </a:custGeom>
            <a:ln w="14287">
              <a:solidFill>
                <a:srgbClr val="000000"/>
              </a:solidFill>
            </a:ln>
          </p:spPr>
          <p:txBody>
            <a:bodyPr wrap="square" lIns="0" tIns="0" rIns="0" bIns="0" rtlCol="0"/>
            <a:lstStyle/>
            <a:p>
              <a:endParaRPr sz="2400"/>
            </a:p>
          </p:txBody>
        </p:sp>
        <p:sp>
          <p:nvSpPr>
            <p:cNvPr id="45" name="object 45"/>
            <p:cNvSpPr/>
            <p:nvPr/>
          </p:nvSpPr>
          <p:spPr>
            <a:xfrm>
              <a:off x="3172205" y="3265169"/>
              <a:ext cx="0" cy="82550"/>
            </a:xfrm>
            <a:custGeom>
              <a:avLst/>
              <a:gdLst/>
              <a:ahLst/>
              <a:cxnLst/>
              <a:rect l="l" t="t" r="r" b="b"/>
              <a:pathLst>
                <a:path h="82550">
                  <a:moveTo>
                    <a:pt x="0" y="82295"/>
                  </a:moveTo>
                  <a:lnTo>
                    <a:pt x="0" y="0"/>
                  </a:lnTo>
                </a:path>
              </a:pathLst>
            </a:custGeom>
            <a:ln w="14287">
              <a:solidFill>
                <a:srgbClr val="000000"/>
              </a:solidFill>
            </a:ln>
          </p:spPr>
          <p:txBody>
            <a:bodyPr wrap="square" lIns="0" tIns="0" rIns="0" bIns="0" rtlCol="0"/>
            <a:lstStyle/>
            <a:p>
              <a:endParaRPr sz="2400"/>
            </a:p>
          </p:txBody>
        </p:sp>
        <p:sp>
          <p:nvSpPr>
            <p:cNvPr id="46" name="object 46"/>
            <p:cNvSpPr/>
            <p:nvPr/>
          </p:nvSpPr>
          <p:spPr>
            <a:xfrm>
              <a:off x="3178301" y="4007358"/>
              <a:ext cx="0" cy="82550"/>
            </a:xfrm>
            <a:custGeom>
              <a:avLst/>
              <a:gdLst/>
              <a:ahLst/>
              <a:cxnLst/>
              <a:rect l="l" t="t" r="r" b="b"/>
              <a:pathLst>
                <a:path h="82550">
                  <a:moveTo>
                    <a:pt x="0" y="82296"/>
                  </a:moveTo>
                  <a:lnTo>
                    <a:pt x="0" y="0"/>
                  </a:lnTo>
                </a:path>
              </a:pathLst>
            </a:custGeom>
            <a:ln w="14287">
              <a:solidFill>
                <a:srgbClr val="000000"/>
              </a:solidFill>
            </a:ln>
          </p:spPr>
          <p:txBody>
            <a:bodyPr wrap="square" lIns="0" tIns="0" rIns="0" bIns="0" rtlCol="0"/>
            <a:lstStyle/>
            <a:p>
              <a:endParaRPr sz="2400"/>
            </a:p>
          </p:txBody>
        </p:sp>
        <p:sp>
          <p:nvSpPr>
            <p:cNvPr id="47" name="object 47"/>
            <p:cNvSpPr/>
            <p:nvPr/>
          </p:nvSpPr>
          <p:spPr>
            <a:xfrm>
              <a:off x="2809493" y="1907285"/>
              <a:ext cx="396240" cy="0"/>
            </a:xfrm>
            <a:custGeom>
              <a:avLst/>
              <a:gdLst/>
              <a:ahLst/>
              <a:cxnLst/>
              <a:rect l="l" t="t" r="r" b="b"/>
              <a:pathLst>
                <a:path w="396239">
                  <a:moveTo>
                    <a:pt x="0" y="0"/>
                  </a:moveTo>
                  <a:lnTo>
                    <a:pt x="396240" y="0"/>
                  </a:lnTo>
                </a:path>
              </a:pathLst>
            </a:custGeom>
            <a:ln w="14287">
              <a:solidFill>
                <a:srgbClr val="000000"/>
              </a:solidFill>
            </a:ln>
          </p:spPr>
          <p:txBody>
            <a:bodyPr wrap="square" lIns="0" tIns="0" rIns="0" bIns="0" rtlCol="0"/>
            <a:lstStyle/>
            <a:p>
              <a:endParaRPr sz="2400"/>
            </a:p>
          </p:txBody>
        </p:sp>
        <p:sp>
          <p:nvSpPr>
            <p:cNvPr id="48" name="object 48"/>
            <p:cNvSpPr/>
            <p:nvPr/>
          </p:nvSpPr>
          <p:spPr>
            <a:xfrm>
              <a:off x="2798825" y="2664713"/>
              <a:ext cx="379730" cy="0"/>
            </a:xfrm>
            <a:custGeom>
              <a:avLst/>
              <a:gdLst/>
              <a:ahLst/>
              <a:cxnLst/>
              <a:rect l="l" t="t" r="r" b="b"/>
              <a:pathLst>
                <a:path w="379730">
                  <a:moveTo>
                    <a:pt x="0" y="0"/>
                  </a:moveTo>
                  <a:lnTo>
                    <a:pt x="379476" y="0"/>
                  </a:lnTo>
                </a:path>
              </a:pathLst>
            </a:custGeom>
            <a:ln w="14287">
              <a:solidFill>
                <a:srgbClr val="000000"/>
              </a:solidFill>
            </a:ln>
          </p:spPr>
          <p:txBody>
            <a:bodyPr wrap="square" lIns="0" tIns="0" rIns="0" bIns="0" rtlCol="0"/>
            <a:lstStyle/>
            <a:p>
              <a:endParaRPr sz="2400"/>
            </a:p>
          </p:txBody>
        </p:sp>
        <p:sp>
          <p:nvSpPr>
            <p:cNvPr id="49" name="object 49"/>
            <p:cNvSpPr/>
            <p:nvPr/>
          </p:nvSpPr>
          <p:spPr>
            <a:xfrm>
              <a:off x="2792729" y="3350513"/>
              <a:ext cx="379730" cy="0"/>
            </a:xfrm>
            <a:custGeom>
              <a:avLst/>
              <a:gdLst/>
              <a:ahLst/>
              <a:cxnLst/>
              <a:rect l="l" t="t" r="r" b="b"/>
              <a:pathLst>
                <a:path w="379730">
                  <a:moveTo>
                    <a:pt x="0" y="0"/>
                  </a:moveTo>
                  <a:lnTo>
                    <a:pt x="379476" y="0"/>
                  </a:lnTo>
                </a:path>
              </a:pathLst>
            </a:custGeom>
            <a:ln w="14287">
              <a:solidFill>
                <a:srgbClr val="000000"/>
              </a:solidFill>
            </a:ln>
          </p:spPr>
          <p:txBody>
            <a:bodyPr wrap="square" lIns="0" tIns="0" rIns="0" bIns="0" rtlCol="0"/>
            <a:lstStyle/>
            <a:p>
              <a:endParaRPr sz="2400"/>
            </a:p>
          </p:txBody>
        </p:sp>
        <p:sp>
          <p:nvSpPr>
            <p:cNvPr id="50" name="object 50"/>
            <p:cNvSpPr/>
            <p:nvPr/>
          </p:nvSpPr>
          <p:spPr>
            <a:xfrm>
              <a:off x="2782061" y="4089653"/>
              <a:ext cx="396240" cy="0"/>
            </a:xfrm>
            <a:custGeom>
              <a:avLst/>
              <a:gdLst/>
              <a:ahLst/>
              <a:cxnLst/>
              <a:rect l="l" t="t" r="r" b="b"/>
              <a:pathLst>
                <a:path w="396239">
                  <a:moveTo>
                    <a:pt x="0" y="0"/>
                  </a:moveTo>
                  <a:lnTo>
                    <a:pt x="396240" y="0"/>
                  </a:lnTo>
                </a:path>
              </a:pathLst>
            </a:custGeom>
            <a:ln w="14287">
              <a:solidFill>
                <a:srgbClr val="000000"/>
              </a:solidFill>
            </a:ln>
          </p:spPr>
          <p:txBody>
            <a:bodyPr wrap="square" lIns="0" tIns="0" rIns="0" bIns="0" rtlCol="0"/>
            <a:lstStyle/>
            <a:p>
              <a:endParaRPr sz="2400"/>
            </a:p>
          </p:txBody>
        </p:sp>
        <p:sp>
          <p:nvSpPr>
            <p:cNvPr id="51" name="object 51"/>
            <p:cNvSpPr/>
            <p:nvPr/>
          </p:nvSpPr>
          <p:spPr>
            <a:xfrm>
              <a:off x="2777489" y="1907285"/>
              <a:ext cx="32384" cy="2360930"/>
            </a:xfrm>
            <a:custGeom>
              <a:avLst/>
              <a:gdLst/>
              <a:ahLst/>
              <a:cxnLst/>
              <a:rect l="l" t="t" r="r" b="b"/>
              <a:pathLst>
                <a:path w="32385" h="2360929">
                  <a:moveTo>
                    <a:pt x="0" y="2360676"/>
                  </a:moveTo>
                  <a:lnTo>
                    <a:pt x="32004" y="0"/>
                  </a:lnTo>
                </a:path>
              </a:pathLst>
            </a:custGeom>
            <a:ln w="14287">
              <a:solidFill>
                <a:srgbClr val="000000"/>
              </a:solidFill>
            </a:ln>
          </p:spPr>
          <p:txBody>
            <a:bodyPr wrap="square" lIns="0" tIns="0" rIns="0" bIns="0" rtlCol="0"/>
            <a:lstStyle/>
            <a:p>
              <a:endParaRPr sz="2400"/>
            </a:p>
          </p:txBody>
        </p:sp>
        <p:sp>
          <p:nvSpPr>
            <p:cNvPr id="52" name="object 52"/>
            <p:cNvSpPr/>
            <p:nvPr/>
          </p:nvSpPr>
          <p:spPr>
            <a:xfrm>
              <a:off x="2573273" y="4267962"/>
              <a:ext cx="414655" cy="388620"/>
            </a:xfrm>
            <a:custGeom>
              <a:avLst/>
              <a:gdLst/>
              <a:ahLst/>
              <a:cxnLst/>
              <a:rect l="l" t="t" r="r" b="b"/>
              <a:pathLst>
                <a:path w="414655" h="388620">
                  <a:moveTo>
                    <a:pt x="0" y="0"/>
                  </a:moveTo>
                  <a:lnTo>
                    <a:pt x="414527" y="0"/>
                  </a:lnTo>
                  <a:lnTo>
                    <a:pt x="414527" y="388620"/>
                  </a:lnTo>
                  <a:lnTo>
                    <a:pt x="0" y="388620"/>
                  </a:lnTo>
                  <a:lnTo>
                    <a:pt x="0" y="0"/>
                  </a:lnTo>
                  <a:close/>
                </a:path>
              </a:pathLst>
            </a:custGeom>
            <a:ln w="28575">
              <a:solidFill>
                <a:srgbClr val="000000"/>
              </a:solidFill>
            </a:ln>
          </p:spPr>
          <p:txBody>
            <a:bodyPr wrap="square" lIns="0" tIns="0" rIns="0" bIns="0" rtlCol="0"/>
            <a:lstStyle/>
            <a:p>
              <a:endParaRPr sz="2400"/>
            </a:p>
          </p:txBody>
        </p:sp>
        <p:sp>
          <p:nvSpPr>
            <p:cNvPr id="53" name="object 53"/>
            <p:cNvSpPr/>
            <p:nvPr/>
          </p:nvSpPr>
          <p:spPr>
            <a:xfrm>
              <a:off x="2666240" y="4533136"/>
              <a:ext cx="40005" cy="52069"/>
            </a:xfrm>
            <a:custGeom>
              <a:avLst/>
              <a:gdLst/>
              <a:ahLst/>
              <a:cxnLst/>
              <a:rect l="l" t="t" r="r" b="b"/>
              <a:pathLst>
                <a:path w="40005" h="52070">
                  <a:moveTo>
                    <a:pt x="32423" y="0"/>
                  </a:moveTo>
                  <a:lnTo>
                    <a:pt x="27012" y="0"/>
                  </a:lnTo>
                  <a:lnTo>
                    <a:pt x="15955" y="1926"/>
                  </a:lnTo>
                  <a:lnTo>
                    <a:pt x="7429" y="7369"/>
                  </a:lnTo>
                  <a:lnTo>
                    <a:pt x="1941" y="15826"/>
                  </a:lnTo>
                  <a:lnTo>
                    <a:pt x="0" y="26796"/>
                  </a:lnTo>
                  <a:lnTo>
                    <a:pt x="1913" y="36739"/>
                  </a:lnTo>
                  <a:lnTo>
                    <a:pt x="7204" y="44669"/>
                  </a:lnTo>
                  <a:lnTo>
                    <a:pt x="15194" y="49917"/>
                  </a:lnTo>
                  <a:lnTo>
                    <a:pt x="25209" y="51815"/>
                  </a:lnTo>
                  <a:lnTo>
                    <a:pt x="32423" y="51815"/>
                  </a:lnTo>
                  <a:lnTo>
                    <a:pt x="39624" y="48247"/>
                  </a:lnTo>
                  <a:lnTo>
                    <a:pt x="37820" y="41097"/>
                  </a:lnTo>
                  <a:lnTo>
                    <a:pt x="36017" y="42887"/>
                  </a:lnTo>
                  <a:lnTo>
                    <a:pt x="32423" y="44665"/>
                  </a:lnTo>
                  <a:lnTo>
                    <a:pt x="16205" y="44665"/>
                  </a:lnTo>
                  <a:lnTo>
                    <a:pt x="9004" y="37528"/>
                  </a:lnTo>
                  <a:lnTo>
                    <a:pt x="9004" y="26796"/>
                  </a:lnTo>
                  <a:lnTo>
                    <a:pt x="10298" y="19205"/>
                  </a:lnTo>
                  <a:lnTo>
                    <a:pt x="13955" y="12953"/>
                  </a:lnTo>
                  <a:lnTo>
                    <a:pt x="19639" y="8712"/>
                  </a:lnTo>
                  <a:lnTo>
                    <a:pt x="27012" y="7150"/>
                  </a:lnTo>
                  <a:lnTo>
                    <a:pt x="32423" y="7150"/>
                  </a:lnTo>
                  <a:lnTo>
                    <a:pt x="36017" y="8940"/>
                  </a:lnTo>
                  <a:lnTo>
                    <a:pt x="37820" y="10718"/>
                  </a:lnTo>
                  <a:lnTo>
                    <a:pt x="39624" y="3581"/>
                  </a:lnTo>
                  <a:lnTo>
                    <a:pt x="37820" y="1790"/>
                  </a:lnTo>
                  <a:lnTo>
                    <a:pt x="32423" y="0"/>
                  </a:lnTo>
                  <a:close/>
                </a:path>
              </a:pathLst>
            </a:custGeom>
            <a:solidFill>
              <a:srgbClr val="FFFFFF"/>
            </a:solidFill>
          </p:spPr>
          <p:txBody>
            <a:bodyPr wrap="square" lIns="0" tIns="0" rIns="0" bIns="0" rtlCol="0"/>
            <a:lstStyle/>
            <a:p>
              <a:endParaRPr sz="2400"/>
            </a:p>
          </p:txBody>
        </p:sp>
        <p:sp>
          <p:nvSpPr>
            <p:cNvPr id="54" name="object 54"/>
            <p:cNvSpPr/>
            <p:nvPr/>
          </p:nvSpPr>
          <p:spPr>
            <a:xfrm>
              <a:off x="2666240" y="4533136"/>
              <a:ext cx="40005" cy="52069"/>
            </a:xfrm>
            <a:custGeom>
              <a:avLst/>
              <a:gdLst/>
              <a:ahLst/>
              <a:cxnLst/>
              <a:rect l="l" t="t" r="r" b="b"/>
              <a:pathLst>
                <a:path w="40005" h="52070">
                  <a:moveTo>
                    <a:pt x="37820" y="41097"/>
                  </a:moveTo>
                  <a:lnTo>
                    <a:pt x="36017" y="42887"/>
                  </a:lnTo>
                  <a:lnTo>
                    <a:pt x="32423" y="44665"/>
                  </a:lnTo>
                  <a:lnTo>
                    <a:pt x="27012" y="44665"/>
                  </a:lnTo>
                  <a:lnTo>
                    <a:pt x="16205" y="44665"/>
                  </a:lnTo>
                  <a:lnTo>
                    <a:pt x="9004" y="37528"/>
                  </a:lnTo>
                  <a:lnTo>
                    <a:pt x="9004" y="26796"/>
                  </a:lnTo>
                  <a:lnTo>
                    <a:pt x="10298" y="19205"/>
                  </a:lnTo>
                  <a:lnTo>
                    <a:pt x="13955" y="12953"/>
                  </a:lnTo>
                  <a:lnTo>
                    <a:pt x="19639" y="8712"/>
                  </a:lnTo>
                  <a:lnTo>
                    <a:pt x="27012" y="7150"/>
                  </a:lnTo>
                  <a:lnTo>
                    <a:pt x="32423" y="7150"/>
                  </a:lnTo>
                  <a:lnTo>
                    <a:pt x="36017" y="8940"/>
                  </a:lnTo>
                  <a:lnTo>
                    <a:pt x="37820" y="10718"/>
                  </a:lnTo>
                  <a:lnTo>
                    <a:pt x="39624" y="3581"/>
                  </a:lnTo>
                  <a:lnTo>
                    <a:pt x="37820" y="1790"/>
                  </a:lnTo>
                  <a:lnTo>
                    <a:pt x="32423" y="0"/>
                  </a:lnTo>
                  <a:lnTo>
                    <a:pt x="27012" y="0"/>
                  </a:lnTo>
                  <a:lnTo>
                    <a:pt x="15955" y="1926"/>
                  </a:lnTo>
                  <a:lnTo>
                    <a:pt x="7429" y="7369"/>
                  </a:lnTo>
                  <a:lnTo>
                    <a:pt x="1941" y="15826"/>
                  </a:lnTo>
                  <a:lnTo>
                    <a:pt x="0" y="26796"/>
                  </a:lnTo>
                  <a:lnTo>
                    <a:pt x="1913" y="36739"/>
                  </a:lnTo>
                  <a:lnTo>
                    <a:pt x="7204" y="44669"/>
                  </a:lnTo>
                  <a:lnTo>
                    <a:pt x="15194" y="49917"/>
                  </a:lnTo>
                  <a:lnTo>
                    <a:pt x="25209" y="51815"/>
                  </a:lnTo>
                  <a:lnTo>
                    <a:pt x="32423" y="51815"/>
                  </a:lnTo>
                  <a:lnTo>
                    <a:pt x="36017" y="50025"/>
                  </a:lnTo>
                  <a:lnTo>
                    <a:pt x="39624" y="48247"/>
                  </a:lnTo>
                  <a:lnTo>
                    <a:pt x="37820" y="41097"/>
                  </a:lnTo>
                  <a:close/>
                </a:path>
              </a:pathLst>
            </a:custGeom>
            <a:ln w="7937">
              <a:solidFill>
                <a:srgbClr val="000000"/>
              </a:solidFill>
            </a:ln>
          </p:spPr>
          <p:txBody>
            <a:bodyPr wrap="square" lIns="0" tIns="0" rIns="0" bIns="0" rtlCol="0"/>
            <a:lstStyle/>
            <a:p>
              <a:endParaRPr sz="2400"/>
            </a:p>
          </p:txBody>
        </p:sp>
        <p:sp>
          <p:nvSpPr>
            <p:cNvPr id="55" name="object 55"/>
            <p:cNvSpPr/>
            <p:nvPr/>
          </p:nvSpPr>
          <p:spPr>
            <a:xfrm>
              <a:off x="2715005" y="4511802"/>
              <a:ext cx="7620" cy="70485"/>
            </a:xfrm>
            <a:custGeom>
              <a:avLst/>
              <a:gdLst/>
              <a:ahLst/>
              <a:cxnLst/>
              <a:rect l="l" t="t" r="r" b="b"/>
              <a:pathLst>
                <a:path w="7619" h="70485">
                  <a:moveTo>
                    <a:pt x="0" y="0"/>
                  </a:moveTo>
                  <a:lnTo>
                    <a:pt x="7619" y="0"/>
                  </a:lnTo>
                  <a:lnTo>
                    <a:pt x="7619" y="70104"/>
                  </a:lnTo>
                  <a:lnTo>
                    <a:pt x="0" y="70104"/>
                  </a:lnTo>
                  <a:lnTo>
                    <a:pt x="0" y="0"/>
                  </a:lnTo>
                  <a:close/>
                </a:path>
              </a:pathLst>
            </a:custGeom>
            <a:ln w="7937">
              <a:solidFill>
                <a:srgbClr val="000000"/>
              </a:solidFill>
            </a:ln>
          </p:spPr>
          <p:txBody>
            <a:bodyPr wrap="square" lIns="0" tIns="0" rIns="0" bIns="0" rtlCol="0"/>
            <a:lstStyle/>
            <a:p>
              <a:endParaRPr sz="2400"/>
            </a:p>
          </p:txBody>
        </p:sp>
        <p:sp>
          <p:nvSpPr>
            <p:cNvPr id="56" name="object 56"/>
            <p:cNvSpPr/>
            <p:nvPr/>
          </p:nvSpPr>
          <p:spPr>
            <a:xfrm>
              <a:off x="2736341" y="4533138"/>
              <a:ext cx="45720" cy="52069"/>
            </a:xfrm>
            <a:custGeom>
              <a:avLst/>
              <a:gdLst/>
              <a:ahLst/>
              <a:cxnLst/>
              <a:rect l="l" t="t" r="r" b="b"/>
              <a:pathLst>
                <a:path w="45719" h="52070">
                  <a:moveTo>
                    <a:pt x="22860" y="0"/>
                  </a:moveTo>
                  <a:lnTo>
                    <a:pt x="14096" y="1926"/>
                  </a:lnTo>
                  <a:lnTo>
                    <a:pt x="6815" y="7369"/>
                  </a:lnTo>
                  <a:lnTo>
                    <a:pt x="1841" y="15826"/>
                  </a:lnTo>
                  <a:lnTo>
                    <a:pt x="0" y="26797"/>
                  </a:lnTo>
                  <a:lnTo>
                    <a:pt x="1596" y="36744"/>
                  </a:lnTo>
                  <a:lnTo>
                    <a:pt x="6153" y="44669"/>
                  </a:lnTo>
                  <a:lnTo>
                    <a:pt x="13351" y="49917"/>
                  </a:lnTo>
                  <a:lnTo>
                    <a:pt x="22860" y="51816"/>
                  </a:lnTo>
                  <a:lnTo>
                    <a:pt x="30884" y="50141"/>
                  </a:lnTo>
                  <a:lnTo>
                    <a:pt x="38247" y="45118"/>
                  </a:lnTo>
                  <a:lnTo>
                    <a:pt x="38538" y="44665"/>
                  </a:lnTo>
                  <a:lnTo>
                    <a:pt x="14071" y="44665"/>
                  </a:lnTo>
                  <a:lnTo>
                    <a:pt x="8788" y="37515"/>
                  </a:lnTo>
                  <a:lnTo>
                    <a:pt x="8887" y="15826"/>
                  </a:lnTo>
                  <a:lnTo>
                    <a:pt x="12306" y="7150"/>
                  </a:lnTo>
                  <a:lnTo>
                    <a:pt x="39568" y="7150"/>
                  </a:lnTo>
                  <a:lnTo>
                    <a:pt x="32368" y="1898"/>
                  </a:lnTo>
                  <a:lnTo>
                    <a:pt x="22860" y="0"/>
                  </a:lnTo>
                  <a:close/>
                </a:path>
                <a:path w="45719" h="52070">
                  <a:moveTo>
                    <a:pt x="39568" y="7150"/>
                  </a:moveTo>
                  <a:lnTo>
                    <a:pt x="33413" y="7150"/>
                  </a:lnTo>
                  <a:lnTo>
                    <a:pt x="36931" y="17868"/>
                  </a:lnTo>
                  <a:lnTo>
                    <a:pt x="36931" y="37515"/>
                  </a:lnTo>
                  <a:lnTo>
                    <a:pt x="31648" y="44665"/>
                  </a:lnTo>
                  <a:lnTo>
                    <a:pt x="38538" y="44665"/>
                  </a:lnTo>
                  <a:lnTo>
                    <a:pt x="43633" y="36739"/>
                  </a:lnTo>
                  <a:lnTo>
                    <a:pt x="45720" y="25019"/>
                  </a:lnTo>
                  <a:lnTo>
                    <a:pt x="44126" y="15076"/>
                  </a:lnTo>
                  <a:lnTo>
                    <a:pt x="39568" y="7150"/>
                  </a:lnTo>
                  <a:close/>
                </a:path>
              </a:pathLst>
            </a:custGeom>
            <a:solidFill>
              <a:srgbClr val="FFFFFF"/>
            </a:solidFill>
          </p:spPr>
          <p:txBody>
            <a:bodyPr wrap="square" lIns="0" tIns="0" rIns="0" bIns="0" rtlCol="0"/>
            <a:lstStyle/>
            <a:p>
              <a:endParaRPr sz="2400"/>
            </a:p>
          </p:txBody>
        </p:sp>
        <p:sp>
          <p:nvSpPr>
            <p:cNvPr id="57" name="object 57"/>
            <p:cNvSpPr/>
            <p:nvPr/>
          </p:nvSpPr>
          <p:spPr>
            <a:xfrm>
              <a:off x="2736341" y="4533138"/>
              <a:ext cx="45720" cy="52069"/>
            </a:xfrm>
            <a:custGeom>
              <a:avLst/>
              <a:gdLst/>
              <a:ahLst/>
              <a:cxnLst/>
              <a:rect l="l" t="t" r="r" b="b"/>
              <a:pathLst>
                <a:path w="45719" h="52070">
                  <a:moveTo>
                    <a:pt x="22860" y="0"/>
                  </a:moveTo>
                  <a:lnTo>
                    <a:pt x="14096" y="1926"/>
                  </a:lnTo>
                  <a:lnTo>
                    <a:pt x="6815" y="7369"/>
                  </a:lnTo>
                  <a:lnTo>
                    <a:pt x="1841" y="15826"/>
                  </a:lnTo>
                  <a:lnTo>
                    <a:pt x="0" y="26797"/>
                  </a:lnTo>
                  <a:lnTo>
                    <a:pt x="1593" y="36739"/>
                  </a:lnTo>
                  <a:lnTo>
                    <a:pt x="6153" y="44669"/>
                  </a:lnTo>
                  <a:lnTo>
                    <a:pt x="13351" y="49917"/>
                  </a:lnTo>
                  <a:lnTo>
                    <a:pt x="22860" y="51816"/>
                  </a:lnTo>
                  <a:lnTo>
                    <a:pt x="30884" y="50141"/>
                  </a:lnTo>
                  <a:lnTo>
                    <a:pt x="38247" y="45118"/>
                  </a:lnTo>
                  <a:lnTo>
                    <a:pt x="43632" y="36744"/>
                  </a:lnTo>
                  <a:lnTo>
                    <a:pt x="45720" y="25019"/>
                  </a:lnTo>
                  <a:lnTo>
                    <a:pt x="44126" y="15076"/>
                  </a:lnTo>
                  <a:lnTo>
                    <a:pt x="39566" y="7146"/>
                  </a:lnTo>
                  <a:lnTo>
                    <a:pt x="32368" y="1898"/>
                  </a:lnTo>
                  <a:lnTo>
                    <a:pt x="22860" y="0"/>
                  </a:lnTo>
                  <a:close/>
                </a:path>
                <a:path w="45719" h="52070">
                  <a:moveTo>
                    <a:pt x="22860" y="7150"/>
                  </a:moveTo>
                  <a:lnTo>
                    <a:pt x="33413" y="7150"/>
                  </a:lnTo>
                  <a:lnTo>
                    <a:pt x="36931" y="17868"/>
                  </a:lnTo>
                  <a:lnTo>
                    <a:pt x="36931" y="25019"/>
                  </a:lnTo>
                  <a:lnTo>
                    <a:pt x="36931" y="37515"/>
                  </a:lnTo>
                  <a:lnTo>
                    <a:pt x="31648" y="44665"/>
                  </a:lnTo>
                  <a:lnTo>
                    <a:pt x="22860" y="44665"/>
                  </a:lnTo>
                  <a:lnTo>
                    <a:pt x="14071" y="44665"/>
                  </a:lnTo>
                  <a:lnTo>
                    <a:pt x="8788" y="37515"/>
                  </a:lnTo>
                  <a:lnTo>
                    <a:pt x="8788" y="26797"/>
                  </a:lnTo>
                  <a:lnTo>
                    <a:pt x="8788" y="16078"/>
                  </a:lnTo>
                  <a:lnTo>
                    <a:pt x="12306" y="7150"/>
                  </a:lnTo>
                  <a:lnTo>
                    <a:pt x="22860" y="7150"/>
                  </a:lnTo>
                  <a:close/>
                </a:path>
              </a:pathLst>
            </a:custGeom>
            <a:ln w="7937">
              <a:solidFill>
                <a:srgbClr val="000000"/>
              </a:solidFill>
            </a:ln>
          </p:spPr>
          <p:txBody>
            <a:bodyPr wrap="square" lIns="0" tIns="0" rIns="0" bIns="0" rtlCol="0"/>
            <a:lstStyle/>
            <a:p>
              <a:endParaRPr sz="2400"/>
            </a:p>
          </p:txBody>
        </p:sp>
        <p:sp>
          <p:nvSpPr>
            <p:cNvPr id="58" name="object 58"/>
            <p:cNvSpPr/>
            <p:nvPr/>
          </p:nvSpPr>
          <p:spPr>
            <a:xfrm>
              <a:off x="2789683" y="4533136"/>
              <a:ext cx="38100" cy="52069"/>
            </a:xfrm>
            <a:custGeom>
              <a:avLst/>
              <a:gdLst/>
              <a:ahLst/>
              <a:cxnLst/>
              <a:rect l="l" t="t" r="r" b="b"/>
              <a:pathLst>
                <a:path w="38100" h="52070">
                  <a:moveTo>
                    <a:pt x="30835" y="0"/>
                  </a:moveTo>
                  <a:lnTo>
                    <a:pt x="25399" y="0"/>
                  </a:lnTo>
                  <a:lnTo>
                    <a:pt x="14541" y="1926"/>
                  </a:lnTo>
                  <a:lnTo>
                    <a:pt x="6575" y="7369"/>
                  </a:lnTo>
                  <a:lnTo>
                    <a:pt x="1672" y="15826"/>
                  </a:lnTo>
                  <a:lnTo>
                    <a:pt x="0" y="26796"/>
                  </a:lnTo>
                  <a:lnTo>
                    <a:pt x="1643" y="36739"/>
                  </a:lnTo>
                  <a:lnTo>
                    <a:pt x="6348" y="44669"/>
                  </a:lnTo>
                  <a:lnTo>
                    <a:pt x="13774" y="49917"/>
                  </a:lnTo>
                  <a:lnTo>
                    <a:pt x="23583" y="51815"/>
                  </a:lnTo>
                  <a:lnTo>
                    <a:pt x="30835" y="51815"/>
                  </a:lnTo>
                  <a:lnTo>
                    <a:pt x="36283" y="50025"/>
                  </a:lnTo>
                  <a:lnTo>
                    <a:pt x="38099" y="48247"/>
                  </a:lnTo>
                  <a:lnTo>
                    <a:pt x="36283" y="41097"/>
                  </a:lnTo>
                  <a:lnTo>
                    <a:pt x="34467" y="42887"/>
                  </a:lnTo>
                  <a:lnTo>
                    <a:pt x="30835" y="44665"/>
                  </a:lnTo>
                  <a:lnTo>
                    <a:pt x="16332" y="44665"/>
                  </a:lnTo>
                  <a:lnTo>
                    <a:pt x="9067" y="37528"/>
                  </a:lnTo>
                  <a:lnTo>
                    <a:pt x="9067" y="26796"/>
                  </a:lnTo>
                  <a:lnTo>
                    <a:pt x="10089" y="19205"/>
                  </a:lnTo>
                  <a:lnTo>
                    <a:pt x="13152" y="12953"/>
                  </a:lnTo>
                  <a:lnTo>
                    <a:pt x="18256" y="8712"/>
                  </a:lnTo>
                  <a:lnTo>
                    <a:pt x="25399" y="7150"/>
                  </a:lnTo>
                  <a:lnTo>
                    <a:pt x="30835" y="7150"/>
                  </a:lnTo>
                  <a:lnTo>
                    <a:pt x="34467" y="8940"/>
                  </a:lnTo>
                  <a:lnTo>
                    <a:pt x="36283" y="10718"/>
                  </a:lnTo>
                  <a:lnTo>
                    <a:pt x="38099" y="3581"/>
                  </a:lnTo>
                  <a:lnTo>
                    <a:pt x="36283" y="1790"/>
                  </a:lnTo>
                  <a:lnTo>
                    <a:pt x="30835" y="0"/>
                  </a:lnTo>
                  <a:close/>
                </a:path>
              </a:pathLst>
            </a:custGeom>
            <a:solidFill>
              <a:srgbClr val="FFFFFF"/>
            </a:solidFill>
          </p:spPr>
          <p:txBody>
            <a:bodyPr wrap="square" lIns="0" tIns="0" rIns="0" bIns="0" rtlCol="0"/>
            <a:lstStyle/>
            <a:p>
              <a:endParaRPr sz="2400"/>
            </a:p>
          </p:txBody>
        </p:sp>
        <p:sp>
          <p:nvSpPr>
            <p:cNvPr id="59" name="object 59"/>
            <p:cNvSpPr/>
            <p:nvPr/>
          </p:nvSpPr>
          <p:spPr>
            <a:xfrm>
              <a:off x="2789683" y="4533136"/>
              <a:ext cx="38100" cy="52069"/>
            </a:xfrm>
            <a:custGeom>
              <a:avLst/>
              <a:gdLst/>
              <a:ahLst/>
              <a:cxnLst/>
              <a:rect l="l" t="t" r="r" b="b"/>
              <a:pathLst>
                <a:path w="38100" h="52070">
                  <a:moveTo>
                    <a:pt x="36283" y="41097"/>
                  </a:moveTo>
                  <a:lnTo>
                    <a:pt x="34467" y="42887"/>
                  </a:lnTo>
                  <a:lnTo>
                    <a:pt x="30835" y="44665"/>
                  </a:lnTo>
                  <a:lnTo>
                    <a:pt x="25399" y="44665"/>
                  </a:lnTo>
                  <a:lnTo>
                    <a:pt x="16332" y="44665"/>
                  </a:lnTo>
                  <a:lnTo>
                    <a:pt x="9067" y="37528"/>
                  </a:lnTo>
                  <a:lnTo>
                    <a:pt x="9067" y="26796"/>
                  </a:lnTo>
                  <a:lnTo>
                    <a:pt x="10089" y="19205"/>
                  </a:lnTo>
                  <a:lnTo>
                    <a:pt x="13152" y="12953"/>
                  </a:lnTo>
                  <a:lnTo>
                    <a:pt x="18256" y="8712"/>
                  </a:lnTo>
                  <a:lnTo>
                    <a:pt x="25399" y="7150"/>
                  </a:lnTo>
                  <a:lnTo>
                    <a:pt x="30835" y="7150"/>
                  </a:lnTo>
                  <a:lnTo>
                    <a:pt x="34467" y="8940"/>
                  </a:lnTo>
                  <a:lnTo>
                    <a:pt x="36283" y="10718"/>
                  </a:lnTo>
                  <a:lnTo>
                    <a:pt x="38099" y="3581"/>
                  </a:lnTo>
                  <a:lnTo>
                    <a:pt x="36283" y="1790"/>
                  </a:lnTo>
                  <a:lnTo>
                    <a:pt x="30835" y="0"/>
                  </a:lnTo>
                  <a:lnTo>
                    <a:pt x="25399" y="0"/>
                  </a:lnTo>
                  <a:lnTo>
                    <a:pt x="14541" y="1926"/>
                  </a:lnTo>
                  <a:lnTo>
                    <a:pt x="6575" y="7369"/>
                  </a:lnTo>
                  <a:lnTo>
                    <a:pt x="1672" y="15826"/>
                  </a:lnTo>
                  <a:lnTo>
                    <a:pt x="0" y="26796"/>
                  </a:lnTo>
                  <a:lnTo>
                    <a:pt x="1643" y="36739"/>
                  </a:lnTo>
                  <a:lnTo>
                    <a:pt x="6348" y="44669"/>
                  </a:lnTo>
                  <a:lnTo>
                    <a:pt x="13774" y="49917"/>
                  </a:lnTo>
                  <a:lnTo>
                    <a:pt x="23583" y="51815"/>
                  </a:lnTo>
                  <a:lnTo>
                    <a:pt x="30835" y="51815"/>
                  </a:lnTo>
                  <a:lnTo>
                    <a:pt x="36283" y="50025"/>
                  </a:lnTo>
                  <a:lnTo>
                    <a:pt x="38099" y="48247"/>
                  </a:lnTo>
                  <a:lnTo>
                    <a:pt x="36283" y="41097"/>
                  </a:lnTo>
                  <a:close/>
                </a:path>
              </a:pathLst>
            </a:custGeom>
            <a:ln w="7937">
              <a:solidFill>
                <a:srgbClr val="000000"/>
              </a:solidFill>
            </a:ln>
          </p:spPr>
          <p:txBody>
            <a:bodyPr wrap="square" lIns="0" tIns="0" rIns="0" bIns="0" rtlCol="0"/>
            <a:lstStyle/>
            <a:p>
              <a:endParaRPr sz="2400"/>
            </a:p>
          </p:txBody>
        </p:sp>
        <p:sp>
          <p:nvSpPr>
            <p:cNvPr id="60" name="object 60"/>
            <p:cNvSpPr/>
            <p:nvPr/>
          </p:nvSpPr>
          <p:spPr>
            <a:xfrm>
              <a:off x="2836927" y="4511802"/>
              <a:ext cx="41275" cy="70485"/>
            </a:xfrm>
            <a:custGeom>
              <a:avLst/>
              <a:gdLst/>
              <a:ahLst/>
              <a:cxnLst/>
              <a:rect l="l" t="t" r="r" b="b"/>
              <a:pathLst>
                <a:path w="41275" h="70485">
                  <a:moveTo>
                    <a:pt x="7480" y="0"/>
                  </a:moveTo>
                  <a:lnTo>
                    <a:pt x="0" y="0"/>
                  </a:lnTo>
                  <a:lnTo>
                    <a:pt x="0" y="70104"/>
                  </a:lnTo>
                  <a:lnTo>
                    <a:pt x="7480" y="70104"/>
                  </a:lnTo>
                  <a:lnTo>
                    <a:pt x="7480" y="52578"/>
                  </a:lnTo>
                  <a:lnTo>
                    <a:pt x="13093" y="47320"/>
                  </a:lnTo>
                  <a:lnTo>
                    <a:pt x="29921" y="70104"/>
                  </a:lnTo>
                  <a:lnTo>
                    <a:pt x="41147" y="70104"/>
                  </a:lnTo>
                  <a:lnTo>
                    <a:pt x="18707" y="42062"/>
                  </a:lnTo>
                  <a:lnTo>
                    <a:pt x="39281" y="22783"/>
                  </a:lnTo>
                  <a:lnTo>
                    <a:pt x="28054" y="22783"/>
                  </a:lnTo>
                  <a:lnTo>
                    <a:pt x="13093" y="38557"/>
                  </a:lnTo>
                  <a:lnTo>
                    <a:pt x="9347" y="42062"/>
                  </a:lnTo>
                  <a:lnTo>
                    <a:pt x="9347" y="43815"/>
                  </a:lnTo>
                  <a:lnTo>
                    <a:pt x="7480" y="43815"/>
                  </a:lnTo>
                  <a:lnTo>
                    <a:pt x="7480" y="0"/>
                  </a:lnTo>
                  <a:close/>
                </a:path>
              </a:pathLst>
            </a:custGeom>
            <a:solidFill>
              <a:srgbClr val="FFFFFF"/>
            </a:solidFill>
          </p:spPr>
          <p:txBody>
            <a:bodyPr wrap="square" lIns="0" tIns="0" rIns="0" bIns="0" rtlCol="0"/>
            <a:lstStyle/>
            <a:p>
              <a:endParaRPr sz="2400"/>
            </a:p>
          </p:txBody>
        </p:sp>
        <p:sp>
          <p:nvSpPr>
            <p:cNvPr id="61" name="object 61"/>
            <p:cNvSpPr/>
            <p:nvPr/>
          </p:nvSpPr>
          <p:spPr>
            <a:xfrm>
              <a:off x="2836927" y="4511802"/>
              <a:ext cx="41275" cy="70485"/>
            </a:xfrm>
            <a:custGeom>
              <a:avLst/>
              <a:gdLst/>
              <a:ahLst/>
              <a:cxnLst/>
              <a:rect l="l" t="t" r="r" b="b"/>
              <a:pathLst>
                <a:path w="41275" h="70485">
                  <a:moveTo>
                    <a:pt x="7480" y="0"/>
                  </a:moveTo>
                  <a:lnTo>
                    <a:pt x="0" y="0"/>
                  </a:lnTo>
                  <a:lnTo>
                    <a:pt x="0" y="70104"/>
                  </a:lnTo>
                  <a:lnTo>
                    <a:pt x="7480" y="70104"/>
                  </a:lnTo>
                  <a:lnTo>
                    <a:pt x="7480" y="52578"/>
                  </a:lnTo>
                  <a:lnTo>
                    <a:pt x="13093" y="47320"/>
                  </a:lnTo>
                  <a:lnTo>
                    <a:pt x="29921" y="70104"/>
                  </a:lnTo>
                  <a:lnTo>
                    <a:pt x="41147" y="70104"/>
                  </a:lnTo>
                  <a:lnTo>
                    <a:pt x="18707" y="42062"/>
                  </a:lnTo>
                  <a:lnTo>
                    <a:pt x="39281" y="22783"/>
                  </a:lnTo>
                  <a:lnTo>
                    <a:pt x="28054" y="22783"/>
                  </a:lnTo>
                  <a:lnTo>
                    <a:pt x="13093" y="38557"/>
                  </a:lnTo>
                  <a:lnTo>
                    <a:pt x="11226" y="40309"/>
                  </a:lnTo>
                  <a:lnTo>
                    <a:pt x="9347" y="42062"/>
                  </a:lnTo>
                  <a:lnTo>
                    <a:pt x="9347" y="43815"/>
                  </a:lnTo>
                  <a:lnTo>
                    <a:pt x="7480" y="43815"/>
                  </a:lnTo>
                  <a:lnTo>
                    <a:pt x="7480" y="0"/>
                  </a:lnTo>
                  <a:close/>
                </a:path>
              </a:pathLst>
            </a:custGeom>
            <a:ln w="7937">
              <a:solidFill>
                <a:srgbClr val="000000"/>
              </a:solidFill>
            </a:ln>
          </p:spPr>
          <p:txBody>
            <a:bodyPr wrap="square" lIns="0" tIns="0" rIns="0" bIns="0" rtlCol="0"/>
            <a:lstStyle/>
            <a:p>
              <a:endParaRPr sz="2400"/>
            </a:p>
          </p:txBody>
        </p:sp>
        <p:sp>
          <p:nvSpPr>
            <p:cNvPr id="62" name="object 62"/>
            <p:cNvSpPr/>
            <p:nvPr/>
          </p:nvSpPr>
          <p:spPr>
            <a:xfrm>
              <a:off x="2615945" y="4356353"/>
              <a:ext cx="22860" cy="96520"/>
            </a:xfrm>
            <a:custGeom>
              <a:avLst/>
              <a:gdLst/>
              <a:ahLst/>
              <a:cxnLst/>
              <a:rect l="l" t="t" r="r" b="b"/>
              <a:pathLst>
                <a:path w="22860" h="96520">
                  <a:moveTo>
                    <a:pt x="0" y="96012"/>
                  </a:moveTo>
                  <a:lnTo>
                    <a:pt x="22860" y="0"/>
                  </a:lnTo>
                </a:path>
              </a:pathLst>
            </a:custGeom>
            <a:ln w="7937">
              <a:solidFill>
                <a:srgbClr val="000000"/>
              </a:solidFill>
            </a:ln>
          </p:spPr>
          <p:txBody>
            <a:bodyPr wrap="square" lIns="0" tIns="0" rIns="0" bIns="0" rtlCol="0"/>
            <a:lstStyle/>
            <a:p>
              <a:endParaRPr sz="2400"/>
            </a:p>
          </p:txBody>
        </p:sp>
        <p:sp>
          <p:nvSpPr>
            <p:cNvPr id="63" name="object 63"/>
            <p:cNvSpPr/>
            <p:nvPr/>
          </p:nvSpPr>
          <p:spPr>
            <a:xfrm>
              <a:off x="2638805" y="4356353"/>
              <a:ext cx="109855" cy="1905"/>
            </a:xfrm>
            <a:custGeom>
              <a:avLst/>
              <a:gdLst/>
              <a:ahLst/>
              <a:cxnLst/>
              <a:rect l="l" t="t" r="r" b="b"/>
              <a:pathLst>
                <a:path w="109855" h="1904">
                  <a:moveTo>
                    <a:pt x="0" y="0"/>
                  </a:moveTo>
                  <a:lnTo>
                    <a:pt x="109728" y="1524"/>
                  </a:lnTo>
                </a:path>
              </a:pathLst>
            </a:custGeom>
            <a:ln w="7937">
              <a:solidFill>
                <a:srgbClr val="000000"/>
              </a:solidFill>
            </a:ln>
          </p:spPr>
          <p:txBody>
            <a:bodyPr wrap="square" lIns="0" tIns="0" rIns="0" bIns="0" rtlCol="0"/>
            <a:lstStyle/>
            <a:p>
              <a:endParaRPr sz="2400"/>
            </a:p>
          </p:txBody>
        </p:sp>
        <p:sp>
          <p:nvSpPr>
            <p:cNvPr id="64" name="object 64"/>
            <p:cNvSpPr/>
            <p:nvPr/>
          </p:nvSpPr>
          <p:spPr>
            <a:xfrm>
              <a:off x="2748533" y="4357877"/>
              <a:ext cx="22860" cy="93345"/>
            </a:xfrm>
            <a:custGeom>
              <a:avLst/>
              <a:gdLst/>
              <a:ahLst/>
              <a:cxnLst/>
              <a:rect l="l" t="t" r="r" b="b"/>
              <a:pathLst>
                <a:path w="22860" h="93345">
                  <a:moveTo>
                    <a:pt x="0" y="0"/>
                  </a:moveTo>
                  <a:lnTo>
                    <a:pt x="22860" y="92964"/>
                  </a:lnTo>
                </a:path>
              </a:pathLst>
            </a:custGeom>
            <a:ln w="7937">
              <a:solidFill>
                <a:srgbClr val="000000"/>
              </a:solidFill>
            </a:ln>
          </p:spPr>
          <p:txBody>
            <a:bodyPr wrap="square" lIns="0" tIns="0" rIns="0" bIns="0" rtlCol="0"/>
            <a:lstStyle/>
            <a:p>
              <a:endParaRPr sz="2400"/>
            </a:p>
          </p:txBody>
        </p:sp>
        <p:sp>
          <p:nvSpPr>
            <p:cNvPr id="65" name="object 65"/>
            <p:cNvSpPr/>
            <p:nvPr/>
          </p:nvSpPr>
          <p:spPr>
            <a:xfrm>
              <a:off x="2771393" y="4450841"/>
              <a:ext cx="109855" cy="1905"/>
            </a:xfrm>
            <a:custGeom>
              <a:avLst/>
              <a:gdLst/>
              <a:ahLst/>
              <a:cxnLst/>
              <a:rect l="l" t="t" r="r" b="b"/>
              <a:pathLst>
                <a:path w="109855" h="1904">
                  <a:moveTo>
                    <a:pt x="0" y="0"/>
                  </a:moveTo>
                  <a:lnTo>
                    <a:pt x="109728" y="1524"/>
                  </a:lnTo>
                </a:path>
              </a:pathLst>
            </a:custGeom>
            <a:ln w="7937">
              <a:solidFill>
                <a:srgbClr val="000000"/>
              </a:solidFill>
            </a:ln>
          </p:spPr>
          <p:txBody>
            <a:bodyPr wrap="square" lIns="0" tIns="0" rIns="0" bIns="0" rtlCol="0"/>
            <a:lstStyle/>
            <a:p>
              <a:endParaRPr sz="2400"/>
            </a:p>
          </p:txBody>
        </p:sp>
        <p:sp>
          <p:nvSpPr>
            <p:cNvPr id="66" name="object 66"/>
            <p:cNvSpPr/>
            <p:nvPr/>
          </p:nvSpPr>
          <p:spPr>
            <a:xfrm>
              <a:off x="2878073" y="4351782"/>
              <a:ext cx="20320" cy="104139"/>
            </a:xfrm>
            <a:custGeom>
              <a:avLst/>
              <a:gdLst/>
              <a:ahLst/>
              <a:cxnLst/>
              <a:rect l="l" t="t" r="r" b="b"/>
              <a:pathLst>
                <a:path w="20319" h="104139">
                  <a:moveTo>
                    <a:pt x="0" y="103632"/>
                  </a:moveTo>
                  <a:lnTo>
                    <a:pt x="19812" y="0"/>
                  </a:lnTo>
                </a:path>
              </a:pathLst>
            </a:custGeom>
            <a:ln w="7937">
              <a:solidFill>
                <a:srgbClr val="000000"/>
              </a:solidFill>
            </a:ln>
          </p:spPr>
          <p:txBody>
            <a:bodyPr wrap="square" lIns="0" tIns="0" rIns="0" bIns="0" rtlCol="0"/>
            <a:lstStyle/>
            <a:p>
              <a:endParaRPr sz="2400"/>
            </a:p>
          </p:txBody>
        </p:sp>
        <p:sp>
          <p:nvSpPr>
            <p:cNvPr id="67" name="object 67"/>
            <p:cNvSpPr/>
            <p:nvPr/>
          </p:nvSpPr>
          <p:spPr>
            <a:xfrm>
              <a:off x="3865625" y="1128522"/>
              <a:ext cx="989330" cy="3203575"/>
            </a:xfrm>
            <a:custGeom>
              <a:avLst/>
              <a:gdLst/>
              <a:ahLst/>
              <a:cxnLst/>
              <a:rect l="l" t="t" r="r" b="b"/>
              <a:pathLst>
                <a:path w="989329" h="3203575">
                  <a:moveTo>
                    <a:pt x="0" y="1601723"/>
                  </a:moveTo>
                  <a:lnTo>
                    <a:pt x="456" y="1532244"/>
                  </a:lnTo>
                  <a:lnTo>
                    <a:pt x="1815" y="1463521"/>
                  </a:lnTo>
                  <a:lnTo>
                    <a:pt x="4056" y="1395614"/>
                  </a:lnTo>
                  <a:lnTo>
                    <a:pt x="7162" y="1328583"/>
                  </a:lnTo>
                  <a:lnTo>
                    <a:pt x="11113" y="1262488"/>
                  </a:lnTo>
                  <a:lnTo>
                    <a:pt x="15891" y="1197390"/>
                  </a:lnTo>
                  <a:lnTo>
                    <a:pt x="21479" y="1133348"/>
                  </a:lnTo>
                  <a:lnTo>
                    <a:pt x="27856" y="1070423"/>
                  </a:lnTo>
                  <a:lnTo>
                    <a:pt x="35005" y="1008675"/>
                  </a:lnTo>
                  <a:lnTo>
                    <a:pt x="42907" y="948164"/>
                  </a:lnTo>
                  <a:lnTo>
                    <a:pt x="51543" y="888949"/>
                  </a:lnTo>
                  <a:lnTo>
                    <a:pt x="60895" y="831092"/>
                  </a:lnTo>
                  <a:lnTo>
                    <a:pt x="70945" y="774651"/>
                  </a:lnTo>
                  <a:lnTo>
                    <a:pt x="81673" y="719688"/>
                  </a:lnTo>
                  <a:lnTo>
                    <a:pt x="93061" y="666262"/>
                  </a:lnTo>
                  <a:lnTo>
                    <a:pt x="105091" y="614434"/>
                  </a:lnTo>
                  <a:lnTo>
                    <a:pt x="117745" y="564263"/>
                  </a:lnTo>
                  <a:lnTo>
                    <a:pt x="131002" y="515810"/>
                  </a:lnTo>
                  <a:lnTo>
                    <a:pt x="144846" y="469134"/>
                  </a:lnTo>
                  <a:lnTo>
                    <a:pt x="159257" y="424297"/>
                  </a:lnTo>
                  <a:lnTo>
                    <a:pt x="174217" y="381357"/>
                  </a:lnTo>
                  <a:lnTo>
                    <a:pt x="189708" y="340375"/>
                  </a:lnTo>
                  <a:lnTo>
                    <a:pt x="205710" y="301411"/>
                  </a:lnTo>
                  <a:lnTo>
                    <a:pt x="222205" y="264526"/>
                  </a:lnTo>
                  <a:lnTo>
                    <a:pt x="239176" y="229779"/>
                  </a:lnTo>
                  <a:lnTo>
                    <a:pt x="274465" y="166940"/>
                  </a:lnTo>
                  <a:lnTo>
                    <a:pt x="311431" y="113376"/>
                  </a:lnTo>
                  <a:lnTo>
                    <a:pt x="349925" y="69567"/>
                  </a:lnTo>
                  <a:lnTo>
                    <a:pt x="389797" y="35994"/>
                  </a:lnTo>
                  <a:lnTo>
                    <a:pt x="430900" y="13138"/>
                  </a:lnTo>
                  <a:lnTo>
                    <a:pt x="473085" y="1479"/>
                  </a:lnTo>
                  <a:lnTo>
                    <a:pt x="494538" y="0"/>
                  </a:lnTo>
                  <a:lnTo>
                    <a:pt x="515990" y="1479"/>
                  </a:lnTo>
                  <a:lnTo>
                    <a:pt x="558175" y="13138"/>
                  </a:lnTo>
                  <a:lnTo>
                    <a:pt x="599278" y="35994"/>
                  </a:lnTo>
                  <a:lnTo>
                    <a:pt x="639150" y="69567"/>
                  </a:lnTo>
                  <a:lnTo>
                    <a:pt x="677644" y="113376"/>
                  </a:lnTo>
                  <a:lnTo>
                    <a:pt x="714610" y="166940"/>
                  </a:lnTo>
                  <a:lnTo>
                    <a:pt x="749899" y="229779"/>
                  </a:lnTo>
                  <a:lnTo>
                    <a:pt x="766870" y="264526"/>
                  </a:lnTo>
                  <a:lnTo>
                    <a:pt x="783365" y="301411"/>
                  </a:lnTo>
                  <a:lnTo>
                    <a:pt x="799367" y="340375"/>
                  </a:lnTo>
                  <a:lnTo>
                    <a:pt x="814858" y="381357"/>
                  </a:lnTo>
                  <a:lnTo>
                    <a:pt x="829818" y="424297"/>
                  </a:lnTo>
                  <a:lnTo>
                    <a:pt x="844229" y="469134"/>
                  </a:lnTo>
                  <a:lnTo>
                    <a:pt x="858073" y="515810"/>
                  </a:lnTo>
                  <a:lnTo>
                    <a:pt x="871330" y="564263"/>
                  </a:lnTo>
                  <a:lnTo>
                    <a:pt x="883984" y="614434"/>
                  </a:lnTo>
                  <a:lnTo>
                    <a:pt x="896014" y="666262"/>
                  </a:lnTo>
                  <a:lnTo>
                    <a:pt x="907402" y="719688"/>
                  </a:lnTo>
                  <a:lnTo>
                    <a:pt x="918130" y="774651"/>
                  </a:lnTo>
                  <a:lnTo>
                    <a:pt x="928180" y="831092"/>
                  </a:lnTo>
                  <a:lnTo>
                    <a:pt x="937532" y="888949"/>
                  </a:lnTo>
                  <a:lnTo>
                    <a:pt x="946168" y="948164"/>
                  </a:lnTo>
                  <a:lnTo>
                    <a:pt x="954070" y="1008675"/>
                  </a:lnTo>
                  <a:lnTo>
                    <a:pt x="961219" y="1070423"/>
                  </a:lnTo>
                  <a:lnTo>
                    <a:pt x="967596" y="1133348"/>
                  </a:lnTo>
                  <a:lnTo>
                    <a:pt x="973184" y="1197390"/>
                  </a:lnTo>
                  <a:lnTo>
                    <a:pt x="977962" y="1262488"/>
                  </a:lnTo>
                  <a:lnTo>
                    <a:pt x="981913" y="1328583"/>
                  </a:lnTo>
                  <a:lnTo>
                    <a:pt x="985019" y="1395614"/>
                  </a:lnTo>
                  <a:lnTo>
                    <a:pt x="987260" y="1463521"/>
                  </a:lnTo>
                  <a:lnTo>
                    <a:pt x="988619" y="1532244"/>
                  </a:lnTo>
                  <a:lnTo>
                    <a:pt x="989076" y="1601723"/>
                  </a:lnTo>
                  <a:lnTo>
                    <a:pt x="988619" y="1671203"/>
                  </a:lnTo>
                  <a:lnTo>
                    <a:pt x="987260" y="1739926"/>
                  </a:lnTo>
                  <a:lnTo>
                    <a:pt x="985019" y="1807833"/>
                  </a:lnTo>
                  <a:lnTo>
                    <a:pt x="981913" y="1874864"/>
                  </a:lnTo>
                  <a:lnTo>
                    <a:pt x="977962" y="1940959"/>
                  </a:lnTo>
                  <a:lnTo>
                    <a:pt x="973184" y="2006057"/>
                  </a:lnTo>
                  <a:lnTo>
                    <a:pt x="967596" y="2070099"/>
                  </a:lnTo>
                  <a:lnTo>
                    <a:pt x="961219" y="2133024"/>
                  </a:lnTo>
                  <a:lnTo>
                    <a:pt x="954070" y="2194772"/>
                  </a:lnTo>
                  <a:lnTo>
                    <a:pt x="946168" y="2255283"/>
                  </a:lnTo>
                  <a:lnTo>
                    <a:pt x="937532" y="2314498"/>
                  </a:lnTo>
                  <a:lnTo>
                    <a:pt x="928180" y="2372355"/>
                  </a:lnTo>
                  <a:lnTo>
                    <a:pt x="918130" y="2428796"/>
                  </a:lnTo>
                  <a:lnTo>
                    <a:pt x="907402" y="2483759"/>
                  </a:lnTo>
                  <a:lnTo>
                    <a:pt x="896014" y="2537185"/>
                  </a:lnTo>
                  <a:lnTo>
                    <a:pt x="883984" y="2589013"/>
                  </a:lnTo>
                  <a:lnTo>
                    <a:pt x="871330" y="2639184"/>
                  </a:lnTo>
                  <a:lnTo>
                    <a:pt x="858073" y="2687637"/>
                  </a:lnTo>
                  <a:lnTo>
                    <a:pt x="844229" y="2734313"/>
                  </a:lnTo>
                  <a:lnTo>
                    <a:pt x="829818" y="2779150"/>
                  </a:lnTo>
                  <a:lnTo>
                    <a:pt x="814858" y="2822090"/>
                  </a:lnTo>
                  <a:lnTo>
                    <a:pt x="799367" y="2863072"/>
                  </a:lnTo>
                  <a:lnTo>
                    <a:pt x="783365" y="2902036"/>
                  </a:lnTo>
                  <a:lnTo>
                    <a:pt x="766870" y="2938921"/>
                  </a:lnTo>
                  <a:lnTo>
                    <a:pt x="749899" y="2973668"/>
                  </a:lnTo>
                  <a:lnTo>
                    <a:pt x="714610" y="3036507"/>
                  </a:lnTo>
                  <a:lnTo>
                    <a:pt x="677644" y="3090071"/>
                  </a:lnTo>
                  <a:lnTo>
                    <a:pt x="639150" y="3133880"/>
                  </a:lnTo>
                  <a:lnTo>
                    <a:pt x="599278" y="3167453"/>
                  </a:lnTo>
                  <a:lnTo>
                    <a:pt x="558175" y="3190309"/>
                  </a:lnTo>
                  <a:lnTo>
                    <a:pt x="515990" y="3201968"/>
                  </a:lnTo>
                  <a:lnTo>
                    <a:pt x="494538" y="3203447"/>
                  </a:lnTo>
                  <a:lnTo>
                    <a:pt x="473085" y="3201968"/>
                  </a:lnTo>
                  <a:lnTo>
                    <a:pt x="430900" y="3190309"/>
                  </a:lnTo>
                  <a:lnTo>
                    <a:pt x="389797" y="3167453"/>
                  </a:lnTo>
                  <a:lnTo>
                    <a:pt x="349925" y="3133880"/>
                  </a:lnTo>
                  <a:lnTo>
                    <a:pt x="311431" y="3090071"/>
                  </a:lnTo>
                  <a:lnTo>
                    <a:pt x="274465" y="3036507"/>
                  </a:lnTo>
                  <a:lnTo>
                    <a:pt x="239176" y="2973668"/>
                  </a:lnTo>
                  <a:lnTo>
                    <a:pt x="222205" y="2938921"/>
                  </a:lnTo>
                  <a:lnTo>
                    <a:pt x="205710" y="2902036"/>
                  </a:lnTo>
                  <a:lnTo>
                    <a:pt x="189708" y="2863072"/>
                  </a:lnTo>
                  <a:lnTo>
                    <a:pt x="174217" y="2822090"/>
                  </a:lnTo>
                  <a:lnTo>
                    <a:pt x="159257" y="2779150"/>
                  </a:lnTo>
                  <a:lnTo>
                    <a:pt x="144846" y="2734313"/>
                  </a:lnTo>
                  <a:lnTo>
                    <a:pt x="131002" y="2687637"/>
                  </a:lnTo>
                  <a:lnTo>
                    <a:pt x="117745" y="2639184"/>
                  </a:lnTo>
                  <a:lnTo>
                    <a:pt x="105091" y="2589013"/>
                  </a:lnTo>
                  <a:lnTo>
                    <a:pt x="93061" y="2537185"/>
                  </a:lnTo>
                  <a:lnTo>
                    <a:pt x="81673" y="2483759"/>
                  </a:lnTo>
                  <a:lnTo>
                    <a:pt x="70945" y="2428796"/>
                  </a:lnTo>
                  <a:lnTo>
                    <a:pt x="60895" y="2372355"/>
                  </a:lnTo>
                  <a:lnTo>
                    <a:pt x="51543" y="2314498"/>
                  </a:lnTo>
                  <a:lnTo>
                    <a:pt x="42907" y="2255283"/>
                  </a:lnTo>
                  <a:lnTo>
                    <a:pt x="35005" y="2194772"/>
                  </a:lnTo>
                  <a:lnTo>
                    <a:pt x="27856" y="2133024"/>
                  </a:lnTo>
                  <a:lnTo>
                    <a:pt x="21479" y="2070099"/>
                  </a:lnTo>
                  <a:lnTo>
                    <a:pt x="15891" y="2006057"/>
                  </a:lnTo>
                  <a:lnTo>
                    <a:pt x="11113" y="1940959"/>
                  </a:lnTo>
                  <a:lnTo>
                    <a:pt x="7162" y="1874864"/>
                  </a:lnTo>
                  <a:lnTo>
                    <a:pt x="4056" y="1807833"/>
                  </a:lnTo>
                  <a:lnTo>
                    <a:pt x="1815" y="1739926"/>
                  </a:lnTo>
                  <a:lnTo>
                    <a:pt x="456" y="1671203"/>
                  </a:lnTo>
                  <a:lnTo>
                    <a:pt x="0" y="1601723"/>
                  </a:lnTo>
                  <a:close/>
                </a:path>
              </a:pathLst>
            </a:custGeom>
            <a:ln w="28575">
              <a:solidFill>
                <a:srgbClr val="000000"/>
              </a:solidFill>
            </a:ln>
          </p:spPr>
          <p:txBody>
            <a:bodyPr wrap="square" lIns="0" tIns="0" rIns="0" bIns="0" rtlCol="0"/>
            <a:lstStyle/>
            <a:p>
              <a:endParaRPr sz="2400"/>
            </a:p>
          </p:txBody>
        </p:sp>
        <p:sp>
          <p:nvSpPr>
            <p:cNvPr id="68" name="object 68"/>
            <p:cNvSpPr/>
            <p:nvPr/>
          </p:nvSpPr>
          <p:spPr>
            <a:xfrm>
              <a:off x="3797808" y="2455163"/>
              <a:ext cx="1125220" cy="462280"/>
            </a:xfrm>
            <a:custGeom>
              <a:avLst/>
              <a:gdLst/>
              <a:ahLst/>
              <a:cxnLst/>
              <a:rect l="l" t="t" r="r" b="b"/>
              <a:pathLst>
                <a:path w="1125220" h="462280">
                  <a:moveTo>
                    <a:pt x="0" y="0"/>
                  </a:moveTo>
                  <a:lnTo>
                    <a:pt x="1124712" y="0"/>
                  </a:lnTo>
                  <a:lnTo>
                    <a:pt x="1124712" y="461772"/>
                  </a:lnTo>
                  <a:lnTo>
                    <a:pt x="0" y="461772"/>
                  </a:lnTo>
                  <a:lnTo>
                    <a:pt x="0" y="0"/>
                  </a:lnTo>
                  <a:close/>
                </a:path>
              </a:pathLst>
            </a:custGeom>
            <a:ln w="9525">
              <a:solidFill>
                <a:srgbClr val="FFFFFF"/>
              </a:solidFill>
            </a:ln>
          </p:spPr>
          <p:txBody>
            <a:bodyPr wrap="square" lIns="0" tIns="0" rIns="0" bIns="0" rtlCol="0"/>
            <a:lstStyle/>
            <a:p>
              <a:endParaRPr sz="2400"/>
            </a:p>
          </p:txBody>
        </p:sp>
      </p:grpSp>
      <p:sp>
        <p:nvSpPr>
          <p:cNvPr id="69" name="object 69"/>
          <p:cNvSpPr txBox="1"/>
          <p:nvPr/>
        </p:nvSpPr>
        <p:spPr>
          <a:xfrm>
            <a:off x="2593712" y="3387054"/>
            <a:ext cx="1275080" cy="509541"/>
          </a:xfrm>
          <a:prstGeom prst="rect">
            <a:avLst/>
          </a:prstGeom>
        </p:spPr>
        <p:txBody>
          <a:bodyPr vert="horz" wrap="square" lIns="0" tIns="16933" rIns="0" bIns="0" rtlCol="0">
            <a:spAutoFit/>
          </a:bodyPr>
          <a:lstStyle/>
          <a:p>
            <a:pPr marL="425016" marR="6773" indent="-408930">
              <a:spcBef>
                <a:spcPts val="133"/>
              </a:spcBef>
            </a:pPr>
            <a:r>
              <a:rPr sz="1600" b="1" dirty="0">
                <a:latin typeface="Calibri"/>
                <a:cs typeface="Calibri"/>
              </a:rPr>
              <a:t>Co</a:t>
            </a:r>
            <a:r>
              <a:rPr sz="1600" b="1" spc="-7" dirty="0">
                <a:latin typeface="Calibri"/>
                <a:cs typeface="Calibri"/>
              </a:rPr>
              <a:t>m</a:t>
            </a:r>
            <a:r>
              <a:rPr sz="1600" b="1" dirty="0">
                <a:latin typeface="Calibri"/>
                <a:cs typeface="Calibri"/>
              </a:rPr>
              <a:t>b</a:t>
            </a:r>
            <a:r>
              <a:rPr sz="1600" b="1" spc="7" dirty="0">
                <a:latin typeface="Calibri"/>
                <a:cs typeface="Calibri"/>
              </a:rPr>
              <a:t>i</a:t>
            </a:r>
            <a:r>
              <a:rPr sz="1600" b="1" dirty="0">
                <a:latin typeface="Calibri"/>
                <a:cs typeface="Calibri"/>
              </a:rPr>
              <a:t>n</a:t>
            </a:r>
            <a:r>
              <a:rPr sz="1600" b="1" spc="-27" dirty="0">
                <a:latin typeface="Calibri"/>
                <a:cs typeface="Calibri"/>
              </a:rPr>
              <a:t>a</a:t>
            </a:r>
            <a:r>
              <a:rPr sz="1600" b="1" dirty="0">
                <a:latin typeface="Calibri"/>
                <a:cs typeface="Calibri"/>
              </a:rPr>
              <a:t>t</a:t>
            </a:r>
            <a:r>
              <a:rPr sz="1600" b="1" spc="7" dirty="0">
                <a:latin typeface="Calibri"/>
                <a:cs typeface="Calibri"/>
              </a:rPr>
              <a:t>i</a:t>
            </a:r>
            <a:r>
              <a:rPr sz="1600" b="1" dirty="0">
                <a:latin typeface="Calibri"/>
                <a:cs typeface="Calibri"/>
              </a:rPr>
              <a:t>on</a:t>
            </a:r>
            <a:r>
              <a:rPr sz="1600" b="1" spc="-7" dirty="0">
                <a:latin typeface="Calibri"/>
                <a:cs typeface="Calibri"/>
              </a:rPr>
              <a:t>a</a:t>
            </a:r>
            <a:r>
              <a:rPr sz="1600" b="1" dirty="0">
                <a:latin typeface="Calibri"/>
                <a:cs typeface="Calibri"/>
              </a:rPr>
              <a:t>l  </a:t>
            </a:r>
            <a:r>
              <a:rPr sz="1600" b="1" spc="-7" dirty="0">
                <a:latin typeface="Calibri"/>
                <a:cs typeface="Calibri"/>
              </a:rPr>
              <a:t>Logic</a:t>
            </a:r>
            <a:endParaRPr sz="1600">
              <a:latin typeface="Calibri"/>
              <a:cs typeface="Calibri"/>
            </a:endParaRPr>
          </a:p>
        </p:txBody>
      </p:sp>
      <p:sp>
        <p:nvSpPr>
          <p:cNvPr id="70" name="Date Placeholder 69">
            <a:extLst>
              <a:ext uri="{FF2B5EF4-FFF2-40B4-BE49-F238E27FC236}">
                <a16:creationId xmlns:a16="http://schemas.microsoft.com/office/drawing/2014/main" id="{EDA59817-8F78-4CAD-8320-2B5D2045C474}"/>
              </a:ext>
            </a:extLst>
          </p:cNvPr>
          <p:cNvSpPr>
            <a:spLocks noGrp="1"/>
          </p:cNvSpPr>
          <p:nvPr>
            <p:ph type="dt" sz="half" idx="10"/>
          </p:nvPr>
        </p:nvSpPr>
        <p:spPr/>
        <p:txBody>
          <a:bodyPr/>
          <a:lstStyle/>
          <a:p>
            <a:fld id="{D0A3091E-E05D-49E2-B4DE-DF21066EC24C}" type="datetime1">
              <a:rPr lang="en-US" smtClean="0"/>
              <a:t>5/11/2024</a:t>
            </a:fld>
            <a:endParaRPr lang="en-US"/>
          </a:p>
        </p:txBody>
      </p:sp>
      <p:sp>
        <p:nvSpPr>
          <p:cNvPr id="71" name="Slide Number Placeholder 70">
            <a:extLst>
              <a:ext uri="{FF2B5EF4-FFF2-40B4-BE49-F238E27FC236}">
                <a16:creationId xmlns:a16="http://schemas.microsoft.com/office/drawing/2014/main" id="{697528D3-CD6C-43DF-B1F6-70A386DACFC4}"/>
              </a:ext>
            </a:extLst>
          </p:cNvPr>
          <p:cNvSpPr>
            <a:spLocks noGrp="1"/>
          </p:cNvSpPr>
          <p:nvPr>
            <p:ph type="sldNum" sz="quarter" idx="12"/>
          </p:nvPr>
        </p:nvSpPr>
        <p:spPr/>
        <p:txBody>
          <a:bodyPr/>
          <a:lstStyle/>
          <a:p>
            <a:fld id="{AB6352F2-FB44-4DA6-821F-C2F4E454E2C0}" type="slidenum">
              <a:rPr lang="en-US" smtClean="0"/>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274828" y="1186537"/>
            <a:ext cx="10275021" cy="4484925"/>
          </a:xfrm>
          <a:prstGeom prst="rect">
            <a:avLst/>
          </a:prstGeom>
        </p:spPr>
        <p:txBody>
          <a:bodyPr vert="horz" wrap="square" lIns="0" tIns="16933" rIns="0" bIns="0" rtlCol="0">
            <a:spAutoFit/>
          </a:bodyPr>
          <a:lstStyle/>
          <a:p>
            <a:pPr marL="425016" marR="6773" indent="-408083">
              <a:spcBef>
                <a:spcPts val="133"/>
              </a:spcBef>
              <a:buClr>
                <a:srgbClr val="E4DDD2"/>
              </a:buClr>
              <a:buSzPct val="95833"/>
              <a:buFont typeface="Wingdings"/>
              <a:buChar char=""/>
              <a:tabLst>
                <a:tab pos="424169" algn="l"/>
                <a:tab pos="425016" algn="l"/>
              </a:tabLst>
            </a:pPr>
            <a:r>
              <a:rPr sz="3200" spc="-360" dirty="0">
                <a:latin typeface="Gill Sans MT"/>
                <a:cs typeface="Gill Sans MT"/>
              </a:rPr>
              <a:t>C</a:t>
            </a:r>
            <a:r>
              <a:rPr sz="3200" spc="-287" dirty="0">
                <a:latin typeface="Gill Sans MT"/>
                <a:cs typeface="Gill Sans MT"/>
              </a:rPr>
              <a:t>o</a:t>
            </a:r>
            <a:r>
              <a:rPr sz="3200" spc="7" dirty="0">
                <a:latin typeface="Gill Sans MT"/>
                <a:cs typeface="Gill Sans MT"/>
              </a:rPr>
              <a:t>n</a:t>
            </a:r>
            <a:r>
              <a:rPr sz="3200" spc="-213" dirty="0">
                <a:latin typeface="Gill Sans MT"/>
                <a:cs typeface="Gill Sans MT"/>
              </a:rPr>
              <a:t>tr</a:t>
            </a:r>
            <a:r>
              <a:rPr sz="3200" spc="-333" dirty="0">
                <a:latin typeface="Gill Sans MT"/>
                <a:cs typeface="Gill Sans MT"/>
              </a:rPr>
              <a:t>o</a:t>
            </a:r>
            <a:r>
              <a:rPr sz="3200" spc="-93" dirty="0">
                <a:latin typeface="Gill Sans MT"/>
                <a:cs typeface="Gill Sans MT"/>
              </a:rPr>
              <a:t>l</a:t>
            </a:r>
            <a:r>
              <a:rPr sz="3200" spc="-140" dirty="0">
                <a:latin typeface="Gill Sans MT"/>
                <a:cs typeface="Gill Sans MT"/>
              </a:rPr>
              <a:t> </a:t>
            </a:r>
            <a:r>
              <a:rPr sz="3200" spc="293" dirty="0">
                <a:latin typeface="Gill Sans MT"/>
                <a:cs typeface="Gill Sans MT"/>
              </a:rPr>
              <a:t>a</a:t>
            </a:r>
            <a:r>
              <a:rPr sz="3200" spc="7" dirty="0">
                <a:latin typeface="Gill Sans MT"/>
                <a:cs typeface="Gill Sans MT"/>
              </a:rPr>
              <a:t>n</a:t>
            </a:r>
            <a:r>
              <a:rPr sz="3200" spc="33" dirty="0">
                <a:latin typeface="Gill Sans MT"/>
                <a:cs typeface="Gill Sans MT"/>
              </a:rPr>
              <a:t>d</a:t>
            </a:r>
            <a:r>
              <a:rPr sz="3200" spc="-147" dirty="0">
                <a:latin typeface="Gill Sans MT"/>
                <a:cs typeface="Gill Sans MT"/>
              </a:rPr>
              <a:t> </a:t>
            </a:r>
            <a:r>
              <a:rPr sz="3200" spc="100" dirty="0">
                <a:latin typeface="Gill Sans MT"/>
                <a:cs typeface="Gill Sans MT"/>
              </a:rPr>
              <a:t>s</a:t>
            </a:r>
            <a:r>
              <a:rPr sz="3200" spc="7" dirty="0">
                <a:latin typeface="Gill Sans MT"/>
                <a:cs typeface="Gill Sans MT"/>
              </a:rPr>
              <a:t>t</a:t>
            </a:r>
            <a:r>
              <a:rPr sz="3200" dirty="0">
                <a:latin typeface="Gill Sans MT"/>
                <a:cs typeface="Gill Sans MT"/>
              </a:rPr>
              <a:t>a</a:t>
            </a:r>
            <a:r>
              <a:rPr sz="3200" spc="-107" dirty="0">
                <a:latin typeface="Gill Sans MT"/>
                <a:cs typeface="Gill Sans MT"/>
              </a:rPr>
              <a:t>t</a:t>
            </a:r>
            <a:r>
              <a:rPr sz="3200" spc="-167" dirty="0">
                <a:latin typeface="Gill Sans MT"/>
                <a:cs typeface="Gill Sans MT"/>
              </a:rPr>
              <a:t>u</a:t>
            </a:r>
            <a:r>
              <a:rPr sz="3200" spc="100" dirty="0">
                <a:latin typeface="Gill Sans MT"/>
                <a:cs typeface="Gill Sans MT"/>
              </a:rPr>
              <a:t>s</a:t>
            </a:r>
            <a:r>
              <a:rPr sz="3200" spc="-140" dirty="0">
                <a:latin typeface="Gill Sans MT"/>
                <a:cs typeface="Gill Sans MT"/>
              </a:rPr>
              <a:t> </a:t>
            </a:r>
            <a:r>
              <a:rPr sz="3200" spc="7" dirty="0">
                <a:latin typeface="Gill Sans MT"/>
                <a:cs typeface="Gill Sans MT"/>
              </a:rPr>
              <a:t>re</a:t>
            </a:r>
            <a:r>
              <a:rPr sz="3200" spc="-7" dirty="0">
                <a:latin typeface="Gill Sans MT"/>
                <a:cs typeface="Gill Sans MT"/>
              </a:rPr>
              <a:t>g</a:t>
            </a:r>
            <a:r>
              <a:rPr sz="3200" spc="-93" dirty="0">
                <a:latin typeface="Gill Sans MT"/>
                <a:cs typeface="Gill Sans MT"/>
              </a:rPr>
              <a:t>i</a:t>
            </a:r>
            <a:r>
              <a:rPr sz="3200" spc="100" dirty="0">
                <a:latin typeface="Gill Sans MT"/>
                <a:cs typeface="Gill Sans MT"/>
              </a:rPr>
              <a:t>s</a:t>
            </a:r>
            <a:r>
              <a:rPr sz="3200" spc="-120" dirty="0">
                <a:latin typeface="Gill Sans MT"/>
                <a:cs typeface="Gill Sans MT"/>
              </a:rPr>
              <a:t>ters</a:t>
            </a:r>
            <a:r>
              <a:rPr sz="3200" spc="-140" dirty="0">
                <a:latin typeface="Gill Sans MT"/>
                <a:cs typeface="Gill Sans MT"/>
              </a:rPr>
              <a:t> </a:t>
            </a:r>
            <a:r>
              <a:rPr sz="3200" spc="-320" dirty="0">
                <a:latin typeface="Gill Sans MT"/>
                <a:cs typeface="Gill Sans MT"/>
              </a:rPr>
              <a:t>(</a:t>
            </a:r>
            <a:r>
              <a:rPr sz="3200" spc="-305" dirty="0">
                <a:latin typeface="Gill Sans MT"/>
                <a:cs typeface="Gill Sans MT"/>
              </a:rPr>
              <a:t>C</a:t>
            </a:r>
            <a:r>
              <a:rPr sz="3200" spc="-213" dirty="0">
                <a:latin typeface="Gill Sans MT"/>
                <a:cs typeface="Gill Sans MT"/>
              </a:rPr>
              <a:t>S</a:t>
            </a:r>
            <a:r>
              <a:rPr sz="3200" spc="-387" dirty="0">
                <a:latin typeface="Gill Sans MT"/>
                <a:cs typeface="Gill Sans MT"/>
              </a:rPr>
              <a:t>R</a:t>
            </a:r>
            <a:r>
              <a:rPr sz="3200" spc="100" dirty="0">
                <a:latin typeface="Gill Sans MT"/>
                <a:cs typeface="Gill Sans MT"/>
              </a:rPr>
              <a:t>s</a:t>
            </a:r>
            <a:r>
              <a:rPr sz="3200" spc="-313" dirty="0">
                <a:latin typeface="Gill Sans MT"/>
                <a:cs typeface="Gill Sans MT"/>
              </a:rPr>
              <a:t>)</a:t>
            </a:r>
            <a:r>
              <a:rPr sz="3200" spc="-147" dirty="0">
                <a:latin typeface="Gill Sans MT"/>
                <a:cs typeface="Gill Sans MT"/>
              </a:rPr>
              <a:t> </a:t>
            </a:r>
            <a:r>
              <a:rPr sz="3200" spc="293" dirty="0">
                <a:latin typeface="Gill Sans MT"/>
                <a:cs typeface="Gill Sans MT"/>
              </a:rPr>
              <a:t>a</a:t>
            </a:r>
            <a:r>
              <a:rPr sz="3200" spc="-133" dirty="0">
                <a:latin typeface="Gill Sans MT"/>
                <a:cs typeface="Gill Sans MT"/>
              </a:rPr>
              <a:t>r</a:t>
            </a:r>
            <a:r>
              <a:rPr sz="3200" spc="-167" dirty="0">
                <a:latin typeface="Gill Sans MT"/>
                <a:cs typeface="Gill Sans MT"/>
              </a:rPr>
              <a:t>e</a:t>
            </a:r>
            <a:r>
              <a:rPr sz="3200" spc="-133" dirty="0">
                <a:latin typeface="Gill Sans MT"/>
                <a:cs typeface="Gill Sans MT"/>
              </a:rPr>
              <a:t> </a:t>
            </a:r>
            <a:r>
              <a:rPr sz="3200" spc="100" dirty="0">
                <a:latin typeface="Gill Sans MT"/>
                <a:cs typeface="Gill Sans MT"/>
              </a:rPr>
              <a:t>s</a:t>
            </a:r>
            <a:r>
              <a:rPr sz="3200" spc="47" dirty="0">
                <a:latin typeface="Gill Sans MT"/>
                <a:cs typeface="Gill Sans MT"/>
              </a:rPr>
              <a:t>e</a:t>
            </a:r>
            <a:r>
              <a:rPr sz="3200" spc="40" dirty="0">
                <a:latin typeface="Gill Sans MT"/>
                <a:cs typeface="Gill Sans MT"/>
              </a:rPr>
              <a:t>p</a:t>
            </a:r>
            <a:r>
              <a:rPr sz="3200" spc="293" dirty="0">
                <a:latin typeface="Gill Sans MT"/>
                <a:cs typeface="Gill Sans MT"/>
              </a:rPr>
              <a:t>a</a:t>
            </a:r>
            <a:r>
              <a:rPr sz="3200" spc="-7" dirty="0">
                <a:latin typeface="Gill Sans MT"/>
                <a:cs typeface="Gill Sans MT"/>
              </a:rPr>
              <a:t>r</a:t>
            </a:r>
            <a:r>
              <a:rPr sz="3200" spc="-20" dirty="0">
                <a:latin typeface="Gill Sans MT"/>
                <a:cs typeface="Gill Sans MT"/>
              </a:rPr>
              <a:t>a</a:t>
            </a:r>
            <a:r>
              <a:rPr sz="3200" spc="-107" dirty="0">
                <a:latin typeface="Gill Sans MT"/>
                <a:cs typeface="Gill Sans MT"/>
              </a:rPr>
              <a:t>te  </a:t>
            </a:r>
            <a:r>
              <a:rPr sz="3200" spc="-167" dirty="0">
                <a:latin typeface="Gill Sans MT"/>
                <a:cs typeface="Gill Sans MT"/>
              </a:rPr>
              <a:t>fro</a:t>
            </a:r>
            <a:r>
              <a:rPr sz="3200" spc="27" dirty="0">
                <a:latin typeface="Gill Sans MT"/>
                <a:cs typeface="Gill Sans MT"/>
              </a:rPr>
              <a:t>m</a:t>
            </a:r>
            <a:r>
              <a:rPr sz="3200" spc="-140" dirty="0">
                <a:latin typeface="Gill Sans MT"/>
                <a:cs typeface="Gill Sans MT"/>
              </a:rPr>
              <a:t> th</a:t>
            </a:r>
            <a:r>
              <a:rPr sz="3200" spc="20" dirty="0">
                <a:latin typeface="Gill Sans MT"/>
                <a:cs typeface="Gill Sans MT"/>
              </a:rPr>
              <a:t>e</a:t>
            </a:r>
            <a:r>
              <a:rPr sz="3200" spc="-133" dirty="0">
                <a:latin typeface="Gill Sans MT"/>
                <a:cs typeface="Gill Sans MT"/>
              </a:rPr>
              <a:t> </a:t>
            </a:r>
            <a:r>
              <a:rPr sz="3200" spc="-140" dirty="0">
                <a:latin typeface="Gill Sans MT"/>
                <a:cs typeface="Gill Sans MT"/>
              </a:rPr>
              <a:t>r</a:t>
            </a:r>
            <a:r>
              <a:rPr sz="3200" spc="-160" dirty="0">
                <a:latin typeface="Gill Sans MT"/>
                <a:cs typeface="Gill Sans MT"/>
              </a:rPr>
              <a:t>e</a:t>
            </a:r>
            <a:r>
              <a:rPr sz="3200" spc="293" dirty="0">
                <a:latin typeface="Gill Sans MT"/>
                <a:cs typeface="Gill Sans MT"/>
              </a:rPr>
              <a:t>g</a:t>
            </a:r>
            <a:r>
              <a:rPr sz="3200" dirty="0">
                <a:latin typeface="Gill Sans MT"/>
                <a:cs typeface="Gill Sans MT"/>
              </a:rPr>
              <a:t>is</a:t>
            </a:r>
            <a:r>
              <a:rPr sz="3200" spc="-113" dirty="0">
                <a:latin typeface="Gill Sans MT"/>
                <a:cs typeface="Gill Sans MT"/>
              </a:rPr>
              <a:t>t</a:t>
            </a:r>
            <a:r>
              <a:rPr sz="3200" spc="-152" dirty="0">
                <a:latin typeface="Gill Sans MT"/>
                <a:cs typeface="Gill Sans MT"/>
              </a:rPr>
              <a:t>e</a:t>
            </a:r>
            <a:r>
              <a:rPr sz="3200" spc="-327" dirty="0">
                <a:latin typeface="Gill Sans MT"/>
                <a:cs typeface="Gill Sans MT"/>
              </a:rPr>
              <a:t>r</a:t>
            </a:r>
            <a:r>
              <a:rPr sz="3200" spc="-133" dirty="0">
                <a:latin typeface="Gill Sans MT"/>
                <a:cs typeface="Gill Sans MT"/>
              </a:rPr>
              <a:t> </a:t>
            </a:r>
            <a:r>
              <a:rPr sz="3200" spc="-47" dirty="0">
                <a:latin typeface="Gill Sans MT"/>
                <a:cs typeface="Gill Sans MT"/>
              </a:rPr>
              <a:t>file</a:t>
            </a:r>
            <a:r>
              <a:rPr sz="3200" spc="-133" dirty="0">
                <a:latin typeface="Gill Sans MT"/>
                <a:cs typeface="Gill Sans MT"/>
              </a:rPr>
              <a:t> </a:t>
            </a:r>
            <a:r>
              <a:rPr sz="3200" spc="-327" dirty="0">
                <a:latin typeface="Gill Sans MT"/>
                <a:cs typeface="Gill Sans MT"/>
              </a:rPr>
              <a:t>(</a:t>
            </a:r>
            <a:r>
              <a:rPr sz="3200" b="1" spc="-7" dirty="0">
                <a:latin typeface="Courier New"/>
                <a:cs typeface="Courier New"/>
              </a:rPr>
              <a:t>x0</a:t>
            </a:r>
            <a:r>
              <a:rPr sz="3200" spc="13" dirty="0">
                <a:latin typeface="Gill Sans MT"/>
                <a:cs typeface="Gill Sans MT"/>
              </a:rPr>
              <a:t>-</a:t>
            </a:r>
            <a:r>
              <a:rPr sz="3200" b="1" spc="-7" dirty="0">
                <a:latin typeface="Courier New"/>
                <a:cs typeface="Courier New"/>
              </a:rPr>
              <a:t>x31</a:t>
            </a:r>
            <a:r>
              <a:rPr sz="3200" spc="-313" dirty="0">
                <a:latin typeface="Gill Sans MT"/>
                <a:cs typeface="Gill Sans MT"/>
              </a:rPr>
              <a:t>)</a:t>
            </a:r>
            <a:endParaRPr sz="3200" dirty="0">
              <a:latin typeface="Gill Sans MT"/>
              <a:cs typeface="Gill Sans MT"/>
            </a:endParaRPr>
          </a:p>
          <a:p>
            <a:pPr marL="816166" lvl="1" indent="-340351">
              <a:spcBef>
                <a:spcPts val="693"/>
              </a:spcBef>
              <a:buSzPct val="90000"/>
              <a:buFont typeface="Wingdings"/>
              <a:buChar char=""/>
              <a:tabLst>
                <a:tab pos="815320" algn="l"/>
                <a:tab pos="816166" algn="l"/>
              </a:tabLst>
            </a:pPr>
            <a:r>
              <a:rPr sz="2667" spc="-27" dirty="0">
                <a:latin typeface="Gill Sans MT"/>
                <a:cs typeface="Gill Sans MT"/>
              </a:rPr>
              <a:t>Used</a:t>
            </a:r>
            <a:r>
              <a:rPr sz="2667" spc="-127" dirty="0">
                <a:latin typeface="Gill Sans MT"/>
                <a:cs typeface="Gill Sans MT"/>
              </a:rPr>
              <a:t> </a:t>
            </a:r>
            <a:r>
              <a:rPr sz="2667" spc="-140" dirty="0">
                <a:latin typeface="Gill Sans MT"/>
                <a:cs typeface="Gill Sans MT"/>
              </a:rPr>
              <a:t>for</a:t>
            </a:r>
            <a:r>
              <a:rPr sz="2667" spc="-127" dirty="0">
                <a:latin typeface="Gill Sans MT"/>
                <a:cs typeface="Gill Sans MT"/>
              </a:rPr>
              <a:t> </a:t>
            </a:r>
            <a:r>
              <a:rPr sz="2667" spc="-67" dirty="0">
                <a:latin typeface="Gill Sans MT"/>
                <a:cs typeface="Gill Sans MT"/>
              </a:rPr>
              <a:t>monitoring</a:t>
            </a:r>
            <a:r>
              <a:rPr sz="2667" spc="-127" dirty="0">
                <a:latin typeface="Gill Sans MT"/>
                <a:cs typeface="Gill Sans MT"/>
              </a:rPr>
              <a:t> </a:t>
            </a:r>
            <a:r>
              <a:rPr sz="2667" spc="-73" dirty="0">
                <a:latin typeface="Gill Sans MT"/>
                <a:cs typeface="Gill Sans MT"/>
              </a:rPr>
              <a:t>the</a:t>
            </a:r>
            <a:r>
              <a:rPr sz="2667" spc="-120" dirty="0">
                <a:latin typeface="Gill Sans MT"/>
                <a:cs typeface="Gill Sans MT"/>
              </a:rPr>
              <a:t> </a:t>
            </a:r>
            <a:r>
              <a:rPr sz="2667" spc="-13" dirty="0">
                <a:latin typeface="Gill Sans MT"/>
                <a:cs typeface="Gill Sans MT"/>
              </a:rPr>
              <a:t>status</a:t>
            </a:r>
            <a:r>
              <a:rPr sz="2667" spc="-107" dirty="0">
                <a:latin typeface="Gill Sans MT"/>
                <a:cs typeface="Gill Sans MT"/>
              </a:rPr>
              <a:t> </a:t>
            </a:r>
            <a:r>
              <a:rPr sz="2667" spc="93" dirty="0">
                <a:latin typeface="Gill Sans MT"/>
                <a:cs typeface="Gill Sans MT"/>
              </a:rPr>
              <a:t>and</a:t>
            </a:r>
            <a:r>
              <a:rPr sz="2667" spc="-127" dirty="0">
                <a:latin typeface="Gill Sans MT"/>
                <a:cs typeface="Gill Sans MT"/>
              </a:rPr>
              <a:t> </a:t>
            </a:r>
            <a:r>
              <a:rPr sz="2667" spc="-40" dirty="0">
                <a:latin typeface="Gill Sans MT"/>
                <a:cs typeface="Gill Sans MT"/>
              </a:rPr>
              <a:t>performance</a:t>
            </a:r>
            <a:endParaRPr sz="2667" dirty="0">
              <a:latin typeface="Gill Sans MT"/>
              <a:cs typeface="Gill Sans MT"/>
            </a:endParaRPr>
          </a:p>
          <a:p>
            <a:pPr marL="816166" lvl="1" indent="-340351">
              <a:spcBef>
                <a:spcPts val="667"/>
              </a:spcBef>
              <a:buSzPct val="90000"/>
              <a:buFont typeface="Wingdings"/>
              <a:buChar char=""/>
              <a:tabLst>
                <a:tab pos="815320" algn="l"/>
                <a:tab pos="816166" algn="l"/>
              </a:tabLst>
            </a:pPr>
            <a:r>
              <a:rPr sz="2667" spc="-500" dirty="0">
                <a:latin typeface="Gill Sans MT"/>
                <a:cs typeface="Gill Sans MT"/>
              </a:rPr>
              <a:t>T</a:t>
            </a:r>
            <a:r>
              <a:rPr sz="2667" spc="7" dirty="0">
                <a:latin typeface="Gill Sans MT"/>
                <a:cs typeface="Gill Sans MT"/>
              </a:rPr>
              <a:t>h</a:t>
            </a:r>
            <a:r>
              <a:rPr sz="2667" spc="20" dirty="0">
                <a:latin typeface="Gill Sans MT"/>
                <a:cs typeface="Gill Sans MT"/>
              </a:rPr>
              <a:t>e</a:t>
            </a:r>
            <a:r>
              <a:rPr sz="2667" spc="-280" dirty="0">
                <a:latin typeface="Gill Sans MT"/>
                <a:cs typeface="Gill Sans MT"/>
              </a:rPr>
              <a:t>r</a:t>
            </a:r>
            <a:r>
              <a:rPr sz="2667" spc="20" dirty="0">
                <a:latin typeface="Gill Sans MT"/>
                <a:cs typeface="Gill Sans MT"/>
              </a:rPr>
              <a:t>e</a:t>
            </a:r>
            <a:r>
              <a:rPr sz="2667" spc="-127" dirty="0">
                <a:latin typeface="Gill Sans MT"/>
                <a:cs typeface="Gill Sans MT"/>
              </a:rPr>
              <a:t> </a:t>
            </a:r>
            <a:r>
              <a:rPr sz="2667" spc="-53" dirty="0">
                <a:latin typeface="Gill Sans MT"/>
                <a:cs typeface="Gill Sans MT"/>
              </a:rPr>
              <a:t>c</a:t>
            </a:r>
            <a:r>
              <a:rPr sz="2667" spc="240" dirty="0">
                <a:latin typeface="Gill Sans MT"/>
                <a:cs typeface="Gill Sans MT"/>
              </a:rPr>
              <a:t>a</a:t>
            </a:r>
            <a:r>
              <a:rPr sz="2667" spc="7" dirty="0">
                <a:latin typeface="Gill Sans MT"/>
                <a:cs typeface="Gill Sans MT"/>
              </a:rPr>
              <a:t>n</a:t>
            </a:r>
            <a:r>
              <a:rPr sz="2667" spc="-120" dirty="0">
                <a:latin typeface="Gill Sans MT"/>
                <a:cs typeface="Gill Sans MT"/>
              </a:rPr>
              <a:t> </a:t>
            </a:r>
            <a:r>
              <a:rPr sz="2667" spc="47" dirty="0">
                <a:latin typeface="Gill Sans MT"/>
                <a:cs typeface="Gill Sans MT"/>
              </a:rPr>
              <a:t>b</a:t>
            </a:r>
            <a:r>
              <a:rPr sz="2667" spc="20" dirty="0">
                <a:latin typeface="Gill Sans MT"/>
                <a:cs typeface="Gill Sans MT"/>
              </a:rPr>
              <a:t>e</a:t>
            </a:r>
            <a:r>
              <a:rPr sz="2667" spc="-127" dirty="0">
                <a:latin typeface="Gill Sans MT"/>
                <a:cs typeface="Gill Sans MT"/>
              </a:rPr>
              <a:t> </a:t>
            </a:r>
            <a:r>
              <a:rPr sz="2667" spc="7" dirty="0">
                <a:latin typeface="Gill Sans MT"/>
                <a:cs typeface="Gill Sans MT"/>
              </a:rPr>
              <a:t>u</a:t>
            </a:r>
            <a:r>
              <a:rPr sz="2667" spc="53" dirty="0">
                <a:latin typeface="Gill Sans MT"/>
                <a:cs typeface="Gill Sans MT"/>
              </a:rPr>
              <a:t>p</a:t>
            </a:r>
            <a:r>
              <a:rPr sz="2667" spc="-133" dirty="0">
                <a:latin typeface="Gill Sans MT"/>
                <a:cs typeface="Gill Sans MT"/>
              </a:rPr>
              <a:t> </a:t>
            </a:r>
            <a:r>
              <a:rPr sz="2667" spc="-240" dirty="0">
                <a:latin typeface="Gill Sans MT"/>
                <a:cs typeface="Gill Sans MT"/>
              </a:rPr>
              <a:t>t</a:t>
            </a:r>
            <a:r>
              <a:rPr sz="2667" spc="-133" dirty="0">
                <a:latin typeface="Gill Sans MT"/>
                <a:cs typeface="Gill Sans MT"/>
              </a:rPr>
              <a:t>o</a:t>
            </a:r>
            <a:r>
              <a:rPr sz="2667" spc="-120" dirty="0">
                <a:latin typeface="Gill Sans MT"/>
                <a:cs typeface="Gill Sans MT"/>
              </a:rPr>
              <a:t> </a:t>
            </a:r>
            <a:r>
              <a:rPr sz="2667" spc="-7" dirty="0">
                <a:latin typeface="Gill Sans MT"/>
                <a:cs typeface="Gill Sans MT"/>
              </a:rPr>
              <a:t>409</a:t>
            </a:r>
            <a:r>
              <a:rPr sz="2667" dirty="0">
                <a:latin typeface="Gill Sans MT"/>
                <a:cs typeface="Gill Sans MT"/>
              </a:rPr>
              <a:t>6</a:t>
            </a:r>
            <a:r>
              <a:rPr sz="2667" spc="-133" dirty="0">
                <a:latin typeface="Gill Sans MT"/>
                <a:cs typeface="Gill Sans MT"/>
              </a:rPr>
              <a:t> </a:t>
            </a:r>
            <a:r>
              <a:rPr sz="2667" spc="-413" dirty="0">
                <a:latin typeface="Gill Sans MT"/>
                <a:cs typeface="Gill Sans MT"/>
              </a:rPr>
              <a:t>C</a:t>
            </a:r>
            <a:r>
              <a:rPr sz="2667" spc="-173" dirty="0">
                <a:latin typeface="Gill Sans MT"/>
                <a:cs typeface="Gill Sans MT"/>
              </a:rPr>
              <a:t>SR</a:t>
            </a:r>
            <a:r>
              <a:rPr sz="2667" spc="80" dirty="0">
                <a:latin typeface="Gill Sans MT"/>
                <a:cs typeface="Gill Sans MT"/>
              </a:rPr>
              <a:t>s</a:t>
            </a:r>
            <a:endParaRPr sz="2667" dirty="0">
              <a:latin typeface="Gill Sans MT"/>
              <a:cs typeface="Gill Sans MT"/>
            </a:endParaRPr>
          </a:p>
          <a:p>
            <a:pPr marL="425016" marR="456342" indent="-408083">
              <a:lnSpc>
                <a:spcPct val="100800"/>
              </a:lnSpc>
              <a:spcBef>
                <a:spcPts val="653"/>
              </a:spcBef>
              <a:buClr>
                <a:srgbClr val="E4DDD2"/>
              </a:buClr>
              <a:buSzPct val="95833"/>
              <a:buFont typeface="Wingdings"/>
              <a:buChar char=""/>
              <a:tabLst>
                <a:tab pos="424169" algn="l"/>
                <a:tab pos="425016" algn="l"/>
              </a:tabLst>
            </a:pPr>
            <a:r>
              <a:rPr sz="3200" spc="-387" dirty="0">
                <a:latin typeface="Gill Sans MT"/>
                <a:cs typeface="Gill Sans MT"/>
              </a:rPr>
              <a:t>N</a:t>
            </a:r>
            <a:r>
              <a:rPr sz="3200" spc="-272" dirty="0">
                <a:latin typeface="Gill Sans MT"/>
                <a:cs typeface="Gill Sans MT"/>
              </a:rPr>
              <a:t>o</a:t>
            </a:r>
            <a:r>
              <a:rPr sz="3200" spc="-293" dirty="0">
                <a:latin typeface="Gill Sans MT"/>
                <a:cs typeface="Gill Sans MT"/>
              </a:rPr>
              <a:t>t</a:t>
            </a:r>
            <a:r>
              <a:rPr sz="3200" spc="-140" dirty="0">
                <a:latin typeface="Gill Sans MT"/>
                <a:cs typeface="Gill Sans MT"/>
              </a:rPr>
              <a:t> </a:t>
            </a:r>
            <a:r>
              <a:rPr sz="3200" spc="-93" dirty="0">
                <a:latin typeface="Gill Sans MT"/>
                <a:cs typeface="Gill Sans MT"/>
              </a:rPr>
              <a:t>i</a:t>
            </a:r>
            <a:r>
              <a:rPr sz="3200" spc="7" dirty="0">
                <a:latin typeface="Gill Sans MT"/>
                <a:cs typeface="Gill Sans MT"/>
              </a:rPr>
              <a:t>n</a:t>
            </a:r>
            <a:r>
              <a:rPr sz="3200" spc="-140" dirty="0">
                <a:latin typeface="Gill Sans MT"/>
                <a:cs typeface="Gill Sans MT"/>
              </a:rPr>
              <a:t> </a:t>
            </a:r>
            <a:r>
              <a:rPr sz="3200" spc="-293" dirty="0">
                <a:latin typeface="Gill Sans MT"/>
                <a:cs typeface="Gill Sans MT"/>
              </a:rPr>
              <a:t>t</a:t>
            </a:r>
            <a:r>
              <a:rPr sz="3200" spc="7" dirty="0">
                <a:latin typeface="Gill Sans MT"/>
                <a:cs typeface="Gill Sans MT"/>
              </a:rPr>
              <a:t>h</a:t>
            </a:r>
            <a:r>
              <a:rPr sz="3200" spc="20" dirty="0">
                <a:latin typeface="Gill Sans MT"/>
                <a:cs typeface="Gill Sans MT"/>
              </a:rPr>
              <a:t>e</a:t>
            </a:r>
            <a:r>
              <a:rPr sz="3200" spc="-133" dirty="0">
                <a:latin typeface="Gill Sans MT"/>
                <a:cs typeface="Gill Sans MT"/>
              </a:rPr>
              <a:t> </a:t>
            </a:r>
            <a:r>
              <a:rPr sz="3200" spc="67" dirty="0">
                <a:latin typeface="Gill Sans MT"/>
                <a:cs typeface="Gill Sans MT"/>
              </a:rPr>
              <a:t>b</a:t>
            </a:r>
            <a:r>
              <a:rPr sz="3200" spc="300" dirty="0">
                <a:latin typeface="Gill Sans MT"/>
                <a:cs typeface="Gill Sans MT"/>
              </a:rPr>
              <a:t>a</a:t>
            </a:r>
            <a:r>
              <a:rPr sz="3200" spc="100" dirty="0">
                <a:latin typeface="Gill Sans MT"/>
                <a:cs typeface="Gill Sans MT"/>
              </a:rPr>
              <a:t>s</a:t>
            </a:r>
            <a:r>
              <a:rPr sz="3200" spc="20" dirty="0">
                <a:latin typeface="Gill Sans MT"/>
                <a:cs typeface="Gill Sans MT"/>
              </a:rPr>
              <a:t>e</a:t>
            </a:r>
            <a:r>
              <a:rPr sz="3200" spc="-133" dirty="0">
                <a:latin typeface="Gill Sans MT"/>
                <a:cs typeface="Gill Sans MT"/>
              </a:rPr>
              <a:t> </a:t>
            </a:r>
            <a:r>
              <a:rPr sz="3200" spc="-193" dirty="0">
                <a:latin typeface="Gill Sans MT"/>
                <a:cs typeface="Gill Sans MT"/>
              </a:rPr>
              <a:t>I</a:t>
            </a:r>
            <a:r>
              <a:rPr sz="3200" spc="-33" dirty="0">
                <a:latin typeface="Gill Sans MT"/>
                <a:cs typeface="Gill Sans MT"/>
              </a:rPr>
              <a:t>S</a:t>
            </a:r>
            <a:r>
              <a:rPr sz="3200" spc="-305" dirty="0">
                <a:latin typeface="Gill Sans MT"/>
                <a:cs typeface="Gill Sans MT"/>
              </a:rPr>
              <a:t>A</a:t>
            </a:r>
            <a:r>
              <a:rPr sz="3200" spc="47" dirty="0">
                <a:latin typeface="Gill Sans MT"/>
                <a:cs typeface="Gill Sans MT"/>
              </a:rPr>
              <a:t>,</a:t>
            </a:r>
            <a:r>
              <a:rPr sz="3200" spc="-147" dirty="0">
                <a:latin typeface="Gill Sans MT"/>
                <a:cs typeface="Gill Sans MT"/>
              </a:rPr>
              <a:t> </a:t>
            </a:r>
            <a:r>
              <a:rPr sz="3200" spc="67" dirty="0">
                <a:latin typeface="Gill Sans MT"/>
                <a:cs typeface="Gill Sans MT"/>
              </a:rPr>
              <a:t>b</a:t>
            </a:r>
            <a:r>
              <a:rPr sz="3200" spc="7" dirty="0">
                <a:latin typeface="Gill Sans MT"/>
                <a:cs typeface="Gill Sans MT"/>
              </a:rPr>
              <a:t>u</a:t>
            </a:r>
            <a:r>
              <a:rPr sz="3200" spc="-293" dirty="0">
                <a:latin typeface="Gill Sans MT"/>
                <a:cs typeface="Gill Sans MT"/>
              </a:rPr>
              <a:t>t</a:t>
            </a:r>
            <a:r>
              <a:rPr sz="3200" spc="-140" dirty="0">
                <a:latin typeface="Gill Sans MT"/>
                <a:cs typeface="Gill Sans MT"/>
              </a:rPr>
              <a:t> </a:t>
            </a:r>
            <a:r>
              <a:rPr sz="3200" spc="300" dirty="0">
                <a:latin typeface="Gill Sans MT"/>
                <a:cs typeface="Gill Sans MT"/>
              </a:rPr>
              <a:t>a</a:t>
            </a:r>
            <a:r>
              <a:rPr sz="3200" spc="-93" dirty="0">
                <a:latin typeface="Gill Sans MT"/>
                <a:cs typeface="Gill Sans MT"/>
              </a:rPr>
              <a:t>l</a:t>
            </a:r>
            <a:r>
              <a:rPr sz="3200" spc="27" dirty="0">
                <a:latin typeface="Gill Sans MT"/>
                <a:cs typeface="Gill Sans MT"/>
              </a:rPr>
              <a:t>m</a:t>
            </a:r>
            <a:r>
              <a:rPr sz="3200" spc="-152" dirty="0">
                <a:latin typeface="Gill Sans MT"/>
                <a:cs typeface="Gill Sans MT"/>
              </a:rPr>
              <a:t>o</a:t>
            </a:r>
            <a:r>
              <a:rPr sz="3200" spc="100" dirty="0">
                <a:latin typeface="Gill Sans MT"/>
                <a:cs typeface="Gill Sans MT"/>
              </a:rPr>
              <a:t>s</a:t>
            </a:r>
            <a:r>
              <a:rPr sz="3200" spc="-293" dirty="0">
                <a:latin typeface="Gill Sans MT"/>
                <a:cs typeface="Gill Sans MT"/>
              </a:rPr>
              <a:t>t</a:t>
            </a:r>
            <a:r>
              <a:rPr sz="3200" spc="-140" dirty="0">
                <a:latin typeface="Gill Sans MT"/>
                <a:cs typeface="Gill Sans MT"/>
              </a:rPr>
              <a:t> </a:t>
            </a:r>
            <a:r>
              <a:rPr sz="3200" spc="27" dirty="0">
                <a:latin typeface="Gill Sans MT"/>
                <a:cs typeface="Gill Sans MT"/>
              </a:rPr>
              <a:t>m</a:t>
            </a:r>
            <a:r>
              <a:rPr sz="3200" spc="300" dirty="0">
                <a:latin typeface="Gill Sans MT"/>
                <a:cs typeface="Gill Sans MT"/>
              </a:rPr>
              <a:t>a</a:t>
            </a:r>
            <a:r>
              <a:rPr sz="3200" spc="7" dirty="0">
                <a:latin typeface="Gill Sans MT"/>
                <a:cs typeface="Gill Sans MT"/>
              </a:rPr>
              <a:t>n</a:t>
            </a:r>
            <a:r>
              <a:rPr sz="3200" spc="33" dirty="0">
                <a:latin typeface="Gill Sans MT"/>
                <a:cs typeface="Gill Sans MT"/>
              </a:rPr>
              <a:t>d</a:t>
            </a:r>
            <a:r>
              <a:rPr sz="3200" spc="300" dirty="0">
                <a:latin typeface="Gill Sans MT"/>
                <a:cs typeface="Gill Sans MT"/>
              </a:rPr>
              <a:t>a</a:t>
            </a:r>
            <a:r>
              <a:rPr sz="3200" spc="-293" dirty="0">
                <a:latin typeface="Gill Sans MT"/>
                <a:cs typeface="Gill Sans MT"/>
              </a:rPr>
              <a:t>t</a:t>
            </a:r>
            <a:r>
              <a:rPr sz="3200" spc="-152" dirty="0">
                <a:latin typeface="Gill Sans MT"/>
                <a:cs typeface="Gill Sans MT"/>
              </a:rPr>
              <a:t>o</a:t>
            </a:r>
            <a:r>
              <a:rPr sz="3200" spc="-327" dirty="0">
                <a:latin typeface="Gill Sans MT"/>
                <a:cs typeface="Gill Sans MT"/>
              </a:rPr>
              <a:t>r</a:t>
            </a:r>
            <a:r>
              <a:rPr sz="3200" spc="-73" dirty="0">
                <a:latin typeface="Gill Sans MT"/>
                <a:cs typeface="Gill Sans MT"/>
              </a:rPr>
              <a:t>y</a:t>
            </a:r>
            <a:r>
              <a:rPr sz="3200" spc="-140" dirty="0">
                <a:latin typeface="Gill Sans MT"/>
                <a:cs typeface="Gill Sans MT"/>
              </a:rPr>
              <a:t> </a:t>
            </a:r>
            <a:r>
              <a:rPr sz="3200" spc="-93" dirty="0">
                <a:latin typeface="Gill Sans MT"/>
                <a:cs typeface="Gill Sans MT"/>
              </a:rPr>
              <a:t>i</a:t>
            </a:r>
            <a:r>
              <a:rPr sz="3200" spc="7" dirty="0">
                <a:latin typeface="Gill Sans MT"/>
                <a:cs typeface="Gill Sans MT"/>
              </a:rPr>
              <a:t>n  </a:t>
            </a:r>
            <a:r>
              <a:rPr sz="3200" spc="-47" dirty="0">
                <a:latin typeface="Gill Sans MT"/>
                <a:cs typeface="Gill Sans MT"/>
              </a:rPr>
              <a:t>e</a:t>
            </a:r>
            <a:r>
              <a:rPr sz="3200" spc="-53" dirty="0">
                <a:latin typeface="Gill Sans MT"/>
                <a:cs typeface="Gill Sans MT"/>
              </a:rPr>
              <a:t>v</a:t>
            </a:r>
            <a:r>
              <a:rPr sz="3200" spc="-160" dirty="0">
                <a:latin typeface="Gill Sans MT"/>
                <a:cs typeface="Gill Sans MT"/>
              </a:rPr>
              <a:t>e</a:t>
            </a:r>
            <a:r>
              <a:rPr sz="3200" spc="-140" dirty="0">
                <a:latin typeface="Gill Sans MT"/>
                <a:cs typeface="Gill Sans MT"/>
              </a:rPr>
              <a:t>r</a:t>
            </a:r>
            <a:r>
              <a:rPr sz="3200" spc="-73" dirty="0">
                <a:latin typeface="Gill Sans MT"/>
                <a:cs typeface="Gill Sans MT"/>
              </a:rPr>
              <a:t>y</a:t>
            </a:r>
            <a:r>
              <a:rPr sz="3200" spc="-140" dirty="0">
                <a:latin typeface="Gill Sans MT"/>
                <a:cs typeface="Gill Sans MT"/>
              </a:rPr>
              <a:t> </a:t>
            </a:r>
            <a:r>
              <a:rPr sz="3200" spc="-93" dirty="0">
                <a:latin typeface="Gill Sans MT"/>
                <a:cs typeface="Gill Sans MT"/>
              </a:rPr>
              <a:t>i</a:t>
            </a:r>
            <a:r>
              <a:rPr sz="3200" spc="27" dirty="0">
                <a:latin typeface="Gill Sans MT"/>
                <a:cs typeface="Gill Sans MT"/>
              </a:rPr>
              <a:t>m</a:t>
            </a:r>
            <a:r>
              <a:rPr sz="3200" spc="60" dirty="0">
                <a:latin typeface="Gill Sans MT"/>
                <a:cs typeface="Gill Sans MT"/>
              </a:rPr>
              <a:t>p</a:t>
            </a:r>
            <a:r>
              <a:rPr sz="3200" spc="-93" dirty="0">
                <a:latin typeface="Gill Sans MT"/>
                <a:cs typeface="Gill Sans MT"/>
              </a:rPr>
              <a:t>l</a:t>
            </a:r>
            <a:r>
              <a:rPr sz="3200" spc="27" dirty="0">
                <a:latin typeface="Gill Sans MT"/>
                <a:cs typeface="Gill Sans MT"/>
              </a:rPr>
              <a:t>e</a:t>
            </a:r>
            <a:r>
              <a:rPr sz="3200" spc="33" dirty="0">
                <a:latin typeface="Gill Sans MT"/>
                <a:cs typeface="Gill Sans MT"/>
              </a:rPr>
              <a:t>m</a:t>
            </a:r>
            <a:r>
              <a:rPr sz="3200" spc="20" dirty="0">
                <a:latin typeface="Gill Sans MT"/>
                <a:cs typeface="Gill Sans MT"/>
              </a:rPr>
              <a:t>e</a:t>
            </a:r>
            <a:r>
              <a:rPr sz="3200" spc="13" dirty="0">
                <a:latin typeface="Gill Sans MT"/>
                <a:cs typeface="Gill Sans MT"/>
              </a:rPr>
              <a:t>n</a:t>
            </a:r>
            <a:r>
              <a:rPr sz="3200" spc="-293" dirty="0">
                <a:latin typeface="Gill Sans MT"/>
                <a:cs typeface="Gill Sans MT"/>
              </a:rPr>
              <a:t>t</a:t>
            </a:r>
            <a:r>
              <a:rPr sz="3200" spc="293" dirty="0">
                <a:latin typeface="Gill Sans MT"/>
                <a:cs typeface="Gill Sans MT"/>
              </a:rPr>
              <a:t>a</a:t>
            </a:r>
            <a:r>
              <a:rPr sz="3200" spc="-293" dirty="0">
                <a:latin typeface="Gill Sans MT"/>
                <a:cs typeface="Gill Sans MT"/>
              </a:rPr>
              <a:t>t</a:t>
            </a:r>
            <a:r>
              <a:rPr sz="3200" spc="-93" dirty="0">
                <a:latin typeface="Gill Sans MT"/>
                <a:cs typeface="Gill Sans MT"/>
              </a:rPr>
              <a:t>i</a:t>
            </a:r>
            <a:r>
              <a:rPr sz="3200" spc="-152" dirty="0">
                <a:latin typeface="Gill Sans MT"/>
                <a:cs typeface="Gill Sans MT"/>
              </a:rPr>
              <a:t>o</a:t>
            </a:r>
            <a:r>
              <a:rPr sz="3200" spc="7" dirty="0">
                <a:latin typeface="Gill Sans MT"/>
                <a:cs typeface="Gill Sans MT"/>
              </a:rPr>
              <a:t>n</a:t>
            </a:r>
            <a:endParaRPr sz="3200" dirty="0">
              <a:latin typeface="Gill Sans MT"/>
              <a:cs typeface="Gill Sans MT"/>
            </a:endParaRPr>
          </a:p>
          <a:p>
            <a:pPr marL="816166" lvl="1" indent="-340351">
              <a:spcBef>
                <a:spcPts val="693"/>
              </a:spcBef>
              <a:buSzPct val="90000"/>
              <a:buFont typeface="Wingdings"/>
              <a:buChar char=""/>
              <a:tabLst>
                <a:tab pos="815320" algn="l"/>
                <a:tab pos="816166" algn="l"/>
              </a:tabLst>
            </a:pPr>
            <a:r>
              <a:rPr sz="2667" spc="-152" dirty="0">
                <a:latin typeface="Gill Sans MT"/>
                <a:cs typeface="Gill Sans MT"/>
              </a:rPr>
              <a:t>I</a:t>
            </a:r>
            <a:r>
              <a:rPr sz="2667" spc="-140" dirty="0">
                <a:latin typeface="Gill Sans MT"/>
                <a:cs typeface="Gill Sans MT"/>
              </a:rPr>
              <a:t>SA</a:t>
            </a:r>
            <a:r>
              <a:rPr sz="2667" spc="-120" dirty="0">
                <a:latin typeface="Gill Sans MT"/>
                <a:cs typeface="Gill Sans MT"/>
              </a:rPr>
              <a:t> </a:t>
            </a:r>
            <a:r>
              <a:rPr sz="2667" spc="-73" dirty="0">
                <a:latin typeface="Gill Sans MT"/>
                <a:cs typeface="Gill Sans MT"/>
              </a:rPr>
              <a:t>i</a:t>
            </a:r>
            <a:r>
              <a:rPr sz="2667" spc="80" dirty="0">
                <a:latin typeface="Gill Sans MT"/>
                <a:cs typeface="Gill Sans MT"/>
              </a:rPr>
              <a:t>s</a:t>
            </a:r>
            <a:r>
              <a:rPr sz="2667" spc="-120" dirty="0">
                <a:latin typeface="Gill Sans MT"/>
                <a:cs typeface="Gill Sans MT"/>
              </a:rPr>
              <a:t> </a:t>
            </a:r>
            <a:r>
              <a:rPr sz="2667" spc="27" dirty="0">
                <a:latin typeface="Gill Sans MT"/>
                <a:cs typeface="Gill Sans MT"/>
              </a:rPr>
              <a:t>m</a:t>
            </a:r>
            <a:r>
              <a:rPr sz="2667" spc="-133" dirty="0">
                <a:latin typeface="Gill Sans MT"/>
                <a:cs typeface="Gill Sans MT"/>
              </a:rPr>
              <a:t>o</a:t>
            </a:r>
            <a:r>
              <a:rPr sz="2667" spc="20" dirty="0">
                <a:latin typeface="Gill Sans MT"/>
                <a:cs typeface="Gill Sans MT"/>
              </a:rPr>
              <a:t>d</a:t>
            </a:r>
            <a:r>
              <a:rPr sz="2667" spc="7" dirty="0">
                <a:latin typeface="Gill Sans MT"/>
                <a:cs typeface="Gill Sans MT"/>
              </a:rPr>
              <a:t>u</a:t>
            </a:r>
            <a:r>
              <a:rPr sz="2667" spc="-73" dirty="0">
                <a:latin typeface="Gill Sans MT"/>
                <a:cs typeface="Gill Sans MT"/>
              </a:rPr>
              <a:t>l</a:t>
            </a:r>
            <a:r>
              <a:rPr sz="2667" spc="240" dirty="0">
                <a:latin typeface="Gill Sans MT"/>
                <a:cs typeface="Gill Sans MT"/>
              </a:rPr>
              <a:t>a</a:t>
            </a:r>
            <a:r>
              <a:rPr sz="2667" spc="-272" dirty="0">
                <a:latin typeface="Gill Sans MT"/>
                <a:cs typeface="Gill Sans MT"/>
              </a:rPr>
              <a:t>r</a:t>
            </a:r>
            <a:endParaRPr sz="2667" dirty="0">
              <a:latin typeface="Gill Sans MT"/>
              <a:cs typeface="Gill Sans MT"/>
            </a:endParaRPr>
          </a:p>
          <a:p>
            <a:pPr marL="816166" marR="1967604" lvl="1" indent="-340351">
              <a:spcBef>
                <a:spcPts val="640"/>
              </a:spcBef>
              <a:buSzPct val="90000"/>
              <a:buFont typeface="Wingdings"/>
              <a:buChar char=""/>
              <a:tabLst>
                <a:tab pos="815320" algn="l"/>
                <a:tab pos="816166" algn="l"/>
              </a:tabLst>
            </a:pPr>
            <a:r>
              <a:rPr sz="2667" spc="-253" dirty="0">
                <a:latin typeface="Gill Sans MT"/>
                <a:cs typeface="Gill Sans MT"/>
              </a:rPr>
              <a:t>N</a:t>
            </a:r>
            <a:r>
              <a:rPr sz="2667" spc="-152" dirty="0">
                <a:latin typeface="Gill Sans MT"/>
                <a:cs typeface="Gill Sans MT"/>
              </a:rPr>
              <a:t>e</a:t>
            </a:r>
            <a:r>
              <a:rPr sz="2667" spc="-53" dirty="0">
                <a:latin typeface="Gill Sans MT"/>
                <a:cs typeface="Gill Sans MT"/>
              </a:rPr>
              <a:t>c</a:t>
            </a:r>
            <a:r>
              <a:rPr sz="2667" spc="20" dirty="0">
                <a:latin typeface="Gill Sans MT"/>
                <a:cs typeface="Gill Sans MT"/>
              </a:rPr>
              <a:t>e</a:t>
            </a:r>
            <a:r>
              <a:rPr sz="2667" spc="87" dirty="0">
                <a:latin typeface="Gill Sans MT"/>
                <a:cs typeface="Gill Sans MT"/>
              </a:rPr>
              <a:t>ss</a:t>
            </a:r>
            <a:r>
              <a:rPr sz="2667" spc="240" dirty="0">
                <a:latin typeface="Gill Sans MT"/>
                <a:cs typeface="Gill Sans MT"/>
              </a:rPr>
              <a:t>a</a:t>
            </a:r>
            <a:r>
              <a:rPr sz="2667" spc="-167" dirty="0">
                <a:latin typeface="Gill Sans MT"/>
                <a:cs typeface="Gill Sans MT"/>
              </a:rPr>
              <a:t>r</a:t>
            </a:r>
            <a:r>
              <a:rPr sz="2667" spc="-173" dirty="0">
                <a:latin typeface="Gill Sans MT"/>
                <a:cs typeface="Gill Sans MT"/>
              </a:rPr>
              <a:t>y</a:t>
            </a:r>
            <a:r>
              <a:rPr sz="2667" spc="-120" dirty="0">
                <a:latin typeface="Gill Sans MT"/>
                <a:cs typeface="Gill Sans MT"/>
              </a:rPr>
              <a:t> </a:t>
            </a:r>
            <a:r>
              <a:rPr sz="2667" spc="-20" dirty="0">
                <a:latin typeface="Gill Sans MT"/>
                <a:cs typeface="Gill Sans MT"/>
              </a:rPr>
              <a:t>f</a:t>
            </a:r>
            <a:r>
              <a:rPr sz="2667" spc="-133" dirty="0">
                <a:latin typeface="Gill Sans MT"/>
                <a:cs typeface="Gill Sans MT"/>
              </a:rPr>
              <a:t>o</a:t>
            </a:r>
            <a:r>
              <a:rPr sz="2667" spc="-272" dirty="0">
                <a:latin typeface="Gill Sans MT"/>
                <a:cs typeface="Gill Sans MT"/>
              </a:rPr>
              <a:t>r</a:t>
            </a:r>
            <a:r>
              <a:rPr sz="2667" spc="-133" dirty="0">
                <a:latin typeface="Gill Sans MT"/>
                <a:cs typeface="Gill Sans MT"/>
              </a:rPr>
              <a:t> </a:t>
            </a:r>
            <a:r>
              <a:rPr sz="2667" spc="-53" dirty="0">
                <a:latin typeface="Gill Sans MT"/>
                <a:cs typeface="Gill Sans MT"/>
              </a:rPr>
              <a:t>c</a:t>
            </a:r>
            <a:r>
              <a:rPr sz="2667" spc="-133" dirty="0">
                <a:latin typeface="Gill Sans MT"/>
                <a:cs typeface="Gill Sans MT"/>
              </a:rPr>
              <a:t>o</a:t>
            </a:r>
            <a:r>
              <a:rPr sz="2667" spc="7" dirty="0">
                <a:latin typeface="Gill Sans MT"/>
                <a:cs typeface="Gill Sans MT"/>
              </a:rPr>
              <a:t>un</a:t>
            </a:r>
            <a:r>
              <a:rPr sz="2667" spc="-240" dirty="0">
                <a:latin typeface="Gill Sans MT"/>
                <a:cs typeface="Gill Sans MT"/>
              </a:rPr>
              <a:t>t</a:t>
            </a:r>
            <a:r>
              <a:rPr sz="2667" spc="20" dirty="0">
                <a:latin typeface="Gill Sans MT"/>
                <a:cs typeface="Gill Sans MT"/>
              </a:rPr>
              <a:t>e</a:t>
            </a:r>
            <a:r>
              <a:rPr sz="2667" spc="-107" dirty="0">
                <a:latin typeface="Gill Sans MT"/>
                <a:cs typeface="Gill Sans MT"/>
              </a:rPr>
              <a:t>r</a:t>
            </a:r>
            <a:r>
              <a:rPr sz="2667" spc="-93" dirty="0">
                <a:latin typeface="Gill Sans MT"/>
                <a:cs typeface="Gill Sans MT"/>
              </a:rPr>
              <a:t>s</a:t>
            </a:r>
            <a:r>
              <a:rPr sz="2667" spc="-120" dirty="0">
                <a:latin typeface="Gill Sans MT"/>
                <a:cs typeface="Gill Sans MT"/>
              </a:rPr>
              <a:t> </a:t>
            </a:r>
            <a:r>
              <a:rPr sz="2667" spc="240" dirty="0">
                <a:latin typeface="Gill Sans MT"/>
                <a:cs typeface="Gill Sans MT"/>
              </a:rPr>
              <a:t>a</a:t>
            </a:r>
            <a:r>
              <a:rPr sz="2667" spc="7" dirty="0">
                <a:latin typeface="Gill Sans MT"/>
                <a:cs typeface="Gill Sans MT"/>
              </a:rPr>
              <a:t>n</a:t>
            </a:r>
            <a:r>
              <a:rPr sz="2667" spc="27" dirty="0">
                <a:latin typeface="Gill Sans MT"/>
                <a:cs typeface="Gill Sans MT"/>
              </a:rPr>
              <a:t>d</a:t>
            </a:r>
            <a:r>
              <a:rPr sz="2667" spc="-133" dirty="0">
                <a:latin typeface="Gill Sans MT"/>
                <a:cs typeface="Gill Sans MT"/>
              </a:rPr>
              <a:t> </a:t>
            </a:r>
            <a:r>
              <a:rPr sz="2667" spc="-240" dirty="0">
                <a:latin typeface="Gill Sans MT"/>
                <a:cs typeface="Gill Sans MT"/>
              </a:rPr>
              <a:t>t</a:t>
            </a:r>
            <a:r>
              <a:rPr sz="2667" spc="-73" dirty="0">
                <a:latin typeface="Gill Sans MT"/>
                <a:cs typeface="Gill Sans MT"/>
              </a:rPr>
              <a:t>i</a:t>
            </a:r>
            <a:r>
              <a:rPr sz="2667" spc="27" dirty="0">
                <a:latin typeface="Gill Sans MT"/>
                <a:cs typeface="Gill Sans MT"/>
              </a:rPr>
              <a:t>m</a:t>
            </a:r>
            <a:r>
              <a:rPr sz="2667" spc="20" dirty="0">
                <a:latin typeface="Gill Sans MT"/>
                <a:cs typeface="Gill Sans MT"/>
              </a:rPr>
              <a:t>e</a:t>
            </a:r>
            <a:r>
              <a:rPr sz="2667" spc="-107" dirty="0">
                <a:latin typeface="Gill Sans MT"/>
                <a:cs typeface="Gill Sans MT"/>
              </a:rPr>
              <a:t>r</a:t>
            </a:r>
            <a:r>
              <a:rPr sz="2667" spc="-87" dirty="0">
                <a:latin typeface="Gill Sans MT"/>
                <a:cs typeface="Gill Sans MT"/>
              </a:rPr>
              <a:t>s</a:t>
            </a:r>
            <a:r>
              <a:rPr sz="2667" spc="33" dirty="0">
                <a:latin typeface="Gill Sans MT"/>
                <a:cs typeface="Gill Sans MT"/>
              </a:rPr>
              <a:t>,</a:t>
            </a:r>
            <a:r>
              <a:rPr sz="2667" spc="-133" dirty="0">
                <a:latin typeface="Gill Sans MT"/>
                <a:cs typeface="Gill Sans MT"/>
              </a:rPr>
              <a:t> </a:t>
            </a:r>
            <a:r>
              <a:rPr sz="2667" spc="240" dirty="0">
                <a:latin typeface="Gill Sans MT"/>
                <a:cs typeface="Gill Sans MT"/>
              </a:rPr>
              <a:t>a</a:t>
            </a:r>
            <a:r>
              <a:rPr sz="2667" spc="7" dirty="0">
                <a:latin typeface="Gill Sans MT"/>
                <a:cs typeface="Gill Sans MT"/>
              </a:rPr>
              <a:t>n</a:t>
            </a:r>
            <a:r>
              <a:rPr sz="2667" spc="20" dirty="0">
                <a:latin typeface="Gill Sans MT"/>
                <a:cs typeface="Gill Sans MT"/>
              </a:rPr>
              <a:t>d  </a:t>
            </a:r>
            <a:r>
              <a:rPr sz="2667" spc="-80" dirty="0">
                <a:latin typeface="Gill Sans MT"/>
                <a:cs typeface="Gill Sans MT"/>
              </a:rPr>
              <a:t>c</a:t>
            </a:r>
            <a:r>
              <a:rPr sz="2667" spc="-107" dirty="0">
                <a:latin typeface="Gill Sans MT"/>
                <a:cs typeface="Gill Sans MT"/>
              </a:rPr>
              <a:t>o</a:t>
            </a:r>
            <a:r>
              <a:rPr sz="2667" spc="20" dirty="0">
                <a:latin typeface="Gill Sans MT"/>
                <a:cs typeface="Gill Sans MT"/>
              </a:rPr>
              <a:t>mm</a:t>
            </a:r>
            <a:r>
              <a:rPr sz="2667" spc="7" dirty="0">
                <a:latin typeface="Gill Sans MT"/>
                <a:cs typeface="Gill Sans MT"/>
              </a:rPr>
              <a:t>un</a:t>
            </a:r>
            <a:r>
              <a:rPr sz="2667" spc="40" dirty="0">
                <a:latin typeface="Gill Sans MT"/>
                <a:cs typeface="Gill Sans MT"/>
              </a:rPr>
              <a:t>ic</a:t>
            </a:r>
            <a:r>
              <a:rPr sz="2667" spc="33" dirty="0">
                <a:latin typeface="Gill Sans MT"/>
                <a:cs typeface="Gill Sans MT"/>
              </a:rPr>
              <a:t>a</a:t>
            </a:r>
            <a:r>
              <a:rPr sz="2667" spc="-240" dirty="0">
                <a:latin typeface="Gill Sans MT"/>
                <a:cs typeface="Gill Sans MT"/>
              </a:rPr>
              <a:t>t</a:t>
            </a:r>
            <a:r>
              <a:rPr sz="2667" spc="-53" dirty="0">
                <a:latin typeface="Gill Sans MT"/>
                <a:cs typeface="Gill Sans MT"/>
              </a:rPr>
              <a:t>i</a:t>
            </a:r>
            <a:r>
              <a:rPr sz="2667" spc="-147" dirty="0">
                <a:latin typeface="Gill Sans MT"/>
                <a:cs typeface="Gill Sans MT"/>
              </a:rPr>
              <a:t>o</a:t>
            </a:r>
            <a:r>
              <a:rPr sz="2667" spc="7" dirty="0">
                <a:latin typeface="Gill Sans MT"/>
                <a:cs typeface="Gill Sans MT"/>
              </a:rPr>
              <a:t>n</a:t>
            </a:r>
            <a:r>
              <a:rPr sz="2667" spc="-127" dirty="0">
                <a:latin typeface="Gill Sans MT"/>
                <a:cs typeface="Gill Sans MT"/>
              </a:rPr>
              <a:t> </a:t>
            </a:r>
            <a:r>
              <a:rPr sz="2667" spc="-73" dirty="0">
                <a:latin typeface="Gill Sans MT"/>
                <a:cs typeface="Gill Sans MT"/>
              </a:rPr>
              <a:t>w</a:t>
            </a:r>
            <a:r>
              <a:rPr sz="2667" spc="-120" dirty="0">
                <a:latin typeface="Gill Sans MT"/>
                <a:cs typeface="Gill Sans MT"/>
              </a:rPr>
              <a:t>i</a:t>
            </a:r>
            <a:r>
              <a:rPr sz="2667" spc="-193" dirty="0">
                <a:latin typeface="Gill Sans MT"/>
                <a:cs typeface="Gill Sans MT"/>
              </a:rPr>
              <a:t>t</a:t>
            </a:r>
            <a:r>
              <a:rPr sz="2667" spc="7" dirty="0">
                <a:latin typeface="Gill Sans MT"/>
                <a:cs typeface="Gill Sans MT"/>
              </a:rPr>
              <a:t>h</a:t>
            </a:r>
            <a:r>
              <a:rPr sz="2667" spc="-127" dirty="0">
                <a:latin typeface="Gill Sans MT"/>
                <a:cs typeface="Gill Sans MT"/>
              </a:rPr>
              <a:t> </a:t>
            </a:r>
            <a:r>
              <a:rPr sz="2667" spc="47" dirty="0">
                <a:latin typeface="Gill Sans MT"/>
                <a:cs typeface="Gill Sans MT"/>
              </a:rPr>
              <a:t>p</a:t>
            </a:r>
            <a:r>
              <a:rPr sz="2667" spc="20" dirty="0">
                <a:latin typeface="Gill Sans MT"/>
                <a:cs typeface="Gill Sans MT"/>
              </a:rPr>
              <a:t>e</a:t>
            </a:r>
            <a:r>
              <a:rPr sz="2667" spc="-280" dirty="0">
                <a:latin typeface="Gill Sans MT"/>
                <a:cs typeface="Gill Sans MT"/>
              </a:rPr>
              <a:t>r</a:t>
            </a:r>
            <a:r>
              <a:rPr sz="2667" dirty="0">
                <a:latin typeface="Gill Sans MT"/>
                <a:cs typeface="Gill Sans MT"/>
              </a:rPr>
              <a:t>i</a:t>
            </a:r>
            <a:r>
              <a:rPr sz="2667" spc="-27" dirty="0">
                <a:latin typeface="Gill Sans MT"/>
                <a:cs typeface="Gill Sans MT"/>
              </a:rPr>
              <a:t>p</a:t>
            </a:r>
            <a:r>
              <a:rPr sz="2667" spc="7" dirty="0">
                <a:latin typeface="Gill Sans MT"/>
                <a:cs typeface="Gill Sans MT"/>
              </a:rPr>
              <a:t>h</a:t>
            </a:r>
            <a:r>
              <a:rPr sz="2667" spc="20" dirty="0">
                <a:latin typeface="Gill Sans MT"/>
                <a:cs typeface="Gill Sans MT"/>
              </a:rPr>
              <a:t>e</a:t>
            </a:r>
            <a:r>
              <a:rPr sz="2667" spc="-280" dirty="0">
                <a:latin typeface="Gill Sans MT"/>
                <a:cs typeface="Gill Sans MT"/>
              </a:rPr>
              <a:t>r</a:t>
            </a:r>
            <a:r>
              <a:rPr sz="2667" spc="240" dirty="0">
                <a:latin typeface="Gill Sans MT"/>
                <a:cs typeface="Gill Sans MT"/>
              </a:rPr>
              <a:t>a</a:t>
            </a:r>
            <a:r>
              <a:rPr sz="2667" spc="7" dirty="0">
                <a:latin typeface="Gill Sans MT"/>
                <a:cs typeface="Gill Sans MT"/>
              </a:rPr>
              <a:t>ls</a:t>
            </a:r>
            <a:endParaRPr sz="2667" dirty="0">
              <a:latin typeface="Gill Sans MT"/>
              <a:cs typeface="Gill Sans MT"/>
            </a:endParaRPr>
          </a:p>
        </p:txBody>
      </p:sp>
      <p:sp>
        <p:nvSpPr>
          <p:cNvPr id="3" name="object 3"/>
          <p:cNvSpPr txBox="1">
            <a:spLocks noGrp="1"/>
          </p:cNvSpPr>
          <p:nvPr>
            <p:ph type="title"/>
          </p:nvPr>
        </p:nvSpPr>
        <p:spPr>
          <a:xfrm>
            <a:off x="1274828" y="275385"/>
            <a:ext cx="6297507" cy="694207"/>
          </a:xfrm>
          <a:prstGeom prst="rect">
            <a:avLst/>
          </a:prstGeom>
        </p:spPr>
        <p:txBody>
          <a:bodyPr vert="horz" wrap="square" lIns="0" tIns="16933" rIns="0" bIns="0" rtlCol="0" anchor="ctr">
            <a:spAutoFit/>
          </a:bodyPr>
          <a:lstStyle/>
          <a:p>
            <a:pPr marL="16933">
              <a:lnSpc>
                <a:spcPct val="100000"/>
              </a:lnSpc>
              <a:spcBef>
                <a:spcPts val="133"/>
              </a:spcBef>
            </a:pPr>
            <a:r>
              <a:rPr b="1" spc="-520" dirty="0"/>
              <a:t>C</a:t>
            </a:r>
            <a:r>
              <a:rPr b="1" spc="-420" dirty="0"/>
              <a:t>o</a:t>
            </a:r>
            <a:r>
              <a:rPr b="1" spc="73" dirty="0"/>
              <a:t>n</a:t>
            </a:r>
            <a:r>
              <a:rPr b="1" spc="-27" dirty="0"/>
              <a:t>t</a:t>
            </a:r>
            <a:r>
              <a:rPr b="1" spc="-233" dirty="0"/>
              <a:t>r</a:t>
            </a:r>
            <a:r>
              <a:rPr b="1" spc="-260" dirty="0"/>
              <a:t>o</a:t>
            </a:r>
            <a:r>
              <a:rPr b="1" spc="53" dirty="0"/>
              <a:t>l</a:t>
            </a:r>
            <a:r>
              <a:rPr b="1" spc="-353" dirty="0"/>
              <a:t> </a:t>
            </a:r>
            <a:r>
              <a:rPr b="1" spc="220" dirty="0"/>
              <a:t>a</a:t>
            </a:r>
            <a:r>
              <a:rPr b="1" spc="293" dirty="0"/>
              <a:t>n</a:t>
            </a:r>
            <a:r>
              <a:rPr b="1" spc="187" dirty="0"/>
              <a:t>d</a:t>
            </a:r>
            <a:r>
              <a:rPr b="1" spc="-360" dirty="0"/>
              <a:t> </a:t>
            </a:r>
            <a:r>
              <a:rPr b="1" spc="207" dirty="0"/>
              <a:t>S</a:t>
            </a:r>
            <a:r>
              <a:rPr b="1" spc="-27" dirty="0"/>
              <a:t>t</a:t>
            </a:r>
            <a:r>
              <a:rPr b="1" spc="240" dirty="0"/>
              <a:t>a</a:t>
            </a:r>
            <a:r>
              <a:rPr b="1" spc="173" dirty="0"/>
              <a:t>t</a:t>
            </a:r>
            <a:r>
              <a:rPr b="1" spc="60" dirty="0"/>
              <a:t>u</a:t>
            </a:r>
            <a:r>
              <a:rPr b="1" spc="213" dirty="0"/>
              <a:t>s</a:t>
            </a:r>
            <a:r>
              <a:rPr b="1" spc="-367" dirty="0"/>
              <a:t> </a:t>
            </a:r>
            <a:r>
              <a:rPr b="1" spc="-267" dirty="0"/>
              <a:t>R</a:t>
            </a:r>
            <a:r>
              <a:rPr b="1" spc="260" dirty="0"/>
              <a:t>e</a:t>
            </a:r>
            <a:r>
              <a:rPr b="1" spc="233" dirty="0"/>
              <a:t>g</a:t>
            </a:r>
            <a:r>
              <a:rPr b="1" spc="47" dirty="0"/>
              <a:t>i</a:t>
            </a:r>
            <a:r>
              <a:rPr b="1" spc="33" dirty="0"/>
              <a:t>s</a:t>
            </a:r>
            <a:r>
              <a:rPr b="1" spc="27" dirty="0"/>
              <a:t>t</a:t>
            </a:r>
            <a:r>
              <a:rPr b="1" spc="-33" dirty="0"/>
              <a:t>ers</a:t>
            </a:r>
          </a:p>
        </p:txBody>
      </p:sp>
      <p:sp>
        <p:nvSpPr>
          <p:cNvPr id="4" name="Date Placeholder 3">
            <a:extLst>
              <a:ext uri="{FF2B5EF4-FFF2-40B4-BE49-F238E27FC236}">
                <a16:creationId xmlns:a16="http://schemas.microsoft.com/office/drawing/2014/main" id="{906699D9-9E09-4E7B-A598-FB772976862C}"/>
              </a:ext>
            </a:extLst>
          </p:cNvPr>
          <p:cNvSpPr>
            <a:spLocks noGrp="1"/>
          </p:cNvSpPr>
          <p:nvPr>
            <p:ph type="dt" sz="half" idx="10"/>
          </p:nvPr>
        </p:nvSpPr>
        <p:spPr/>
        <p:txBody>
          <a:bodyPr/>
          <a:lstStyle/>
          <a:p>
            <a:fld id="{734CB594-A08B-4400-A8CA-E8A25775F79E}" type="datetime1">
              <a:rPr lang="en-US" smtClean="0"/>
              <a:t>5/11/2024</a:t>
            </a:fld>
            <a:endParaRPr lang="en-US"/>
          </a:p>
        </p:txBody>
      </p:sp>
      <p:sp>
        <p:nvSpPr>
          <p:cNvPr id="5" name="Slide Number Placeholder 4">
            <a:extLst>
              <a:ext uri="{FF2B5EF4-FFF2-40B4-BE49-F238E27FC236}">
                <a16:creationId xmlns:a16="http://schemas.microsoft.com/office/drawing/2014/main" id="{C4611929-9FFA-468A-A3B5-E392C4676B1F}"/>
              </a:ext>
            </a:extLst>
          </p:cNvPr>
          <p:cNvSpPr>
            <a:spLocks noGrp="1"/>
          </p:cNvSpPr>
          <p:nvPr>
            <p:ph type="sldNum" sz="quarter" idx="12"/>
          </p:nvPr>
        </p:nvSpPr>
        <p:spPr/>
        <p:txBody>
          <a:bodyPr/>
          <a:lstStyle/>
          <a:p>
            <a:fld id="{AB6352F2-FB44-4DA6-821F-C2F4E454E2C0}" type="slidenum">
              <a:rPr lang="en-US" smtClean="0"/>
              <a:t>80</a:t>
            </a:fld>
            <a:endParaRPr lang="en-US"/>
          </a:p>
        </p:txBody>
      </p:sp>
      <p:sp>
        <p:nvSpPr>
          <p:cNvPr id="6" name="TextBox 5">
            <a:extLst>
              <a:ext uri="{FF2B5EF4-FFF2-40B4-BE49-F238E27FC236}">
                <a16:creationId xmlns:a16="http://schemas.microsoft.com/office/drawing/2014/main" id="{5FC80509-BD78-45FD-9678-4D1A72B78BDF}"/>
              </a:ext>
            </a:extLst>
          </p:cNvPr>
          <p:cNvSpPr txBox="1"/>
          <p:nvPr/>
        </p:nvSpPr>
        <p:spPr>
          <a:xfrm>
            <a:off x="1340747" y="5778110"/>
            <a:ext cx="8554969" cy="923330"/>
          </a:xfrm>
          <a:prstGeom prst="rect">
            <a:avLst/>
          </a:prstGeom>
          <a:noFill/>
        </p:spPr>
        <p:txBody>
          <a:bodyPr wrap="square" rtlCol="0">
            <a:spAutoFit/>
          </a:bodyPr>
          <a:lstStyle/>
          <a:p>
            <a:r>
              <a:rPr lang="en-US" sz="1800" b="0" i="0" dirty="0">
                <a:solidFill>
                  <a:srgbClr val="242021"/>
                </a:solidFill>
                <a:effectLst/>
                <a:latin typeface="ITCFranklinGothicStd-Hvy"/>
              </a:rPr>
              <a:t>Real Stuff: The Rest of the RISC-V System and Special Instructions</a:t>
            </a:r>
          </a:p>
          <a:p>
            <a:r>
              <a:rPr lang="en-US" dirty="0">
                <a:solidFill>
                  <a:srgbClr val="242021"/>
                </a:solidFill>
                <a:latin typeface="ITCFranklinGothicStd-Hvy"/>
              </a:rPr>
              <a:t>Page 464</a:t>
            </a:r>
            <a:r>
              <a:rPr lang="en-US" dirty="0"/>
              <a:t> </a:t>
            </a:r>
            <a:br>
              <a:rPr lang="en-US" dirty="0"/>
            </a:b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484749067"/>
              </p:ext>
            </p:extLst>
          </p:nvPr>
        </p:nvGraphicFramePr>
        <p:xfrm>
          <a:off x="1633779" y="3638379"/>
          <a:ext cx="8879015" cy="2545821"/>
        </p:xfrm>
        <a:graphic>
          <a:graphicData uri="http://schemas.openxmlformats.org/drawingml/2006/table">
            <a:tbl>
              <a:tblPr firstRow="1" bandRow="1">
                <a:tableStyleId>{2D5ABB26-0587-4C30-8999-92F81FD0307C}</a:tableStyleId>
              </a:tblPr>
              <a:tblGrid>
                <a:gridCol w="1858760">
                  <a:extLst>
                    <a:ext uri="{9D8B030D-6E8A-4147-A177-3AD203B41FA5}">
                      <a16:colId xmlns:a16="http://schemas.microsoft.com/office/drawing/2014/main" val="20000"/>
                    </a:ext>
                  </a:extLst>
                </a:gridCol>
                <a:gridCol w="1657319">
                  <a:extLst>
                    <a:ext uri="{9D8B030D-6E8A-4147-A177-3AD203B41FA5}">
                      <a16:colId xmlns:a16="http://schemas.microsoft.com/office/drawing/2014/main" val="20001"/>
                    </a:ext>
                  </a:extLst>
                </a:gridCol>
                <a:gridCol w="1659150">
                  <a:extLst>
                    <a:ext uri="{9D8B030D-6E8A-4147-A177-3AD203B41FA5}">
                      <a16:colId xmlns:a16="http://schemas.microsoft.com/office/drawing/2014/main" val="20002"/>
                    </a:ext>
                  </a:extLst>
                </a:gridCol>
                <a:gridCol w="2051046">
                  <a:extLst>
                    <a:ext uri="{9D8B030D-6E8A-4147-A177-3AD203B41FA5}">
                      <a16:colId xmlns:a16="http://schemas.microsoft.com/office/drawing/2014/main" val="20003"/>
                    </a:ext>
                  </a:extLst>
                </a:gridCol>
                <a:gridCol w="1652740">
                  <a:extLst>
                    <a:ext uri="{9D8B030D-6E8A-4147-A177-3AD203B41FA5}">
                      <a16:colId xmlns:a16="http://schemas.microsoft.com/office/drawing/2014/main" val="20004"/>
                    </a:ext>
                  </a:extLst>
                </a:gridCol>
              </a:tblGrid>
              <a:tr h="643467">
                <a:tc>
                  <a:txBody>
                    <a:bodyPr/>
                    <a:lstStyle/>
                    <a:p>
                      <a:pPr marR="262890" algn="ctr">
                        <a:lnSpc>
                          <a:spcPts val="1930"/>
                        </a:lnSpc>
                      </a:pPr>
                      <a:r>
                        <a:rPr sz="2400" spc="-65" dirty="0">
                          <a:latin typeface="Gill Sans MT"/>
                          <a:cs typeface="Gill Sans MT"/>
                        </a:rPr>
                        <a:t>Instr.</a:t>
                      </a:r>
                      <a:endParaRPr sz="2400">
                        <a:latin typeface="Gill Sans MT"/>
                        <a:cs typeface="Gill Sans MT"/>
                      </a:endParaRPr>
                    </a:p>
                  </a:txBody>
                  <a:tcPr marL="0" marR="0" marT="0" marB="0"/>
                </a:tc>
                <a:tc>
                  <a:txBody>
                    <a:bodyPr/>
                    <a:lstStyle/>
                    <a:p>
                      <a:pPr marR="129539" algn="ctr">
                        <a:lnSpc>
                          <a:spcPts val="1930"/>
                        </a:lnSpc>
                      </a:pPr>
                      <a:r>
                        <a:rPr sz="2400" spc="-95" dirty="0">
                          <a:latin typeface="Gill Sans MT"/>
                          <a:cs typeface="Gill Sans MT"/>
                        </a:rPr>
                        <a:t>rd</a:t>
                      </a:r>
                      <a:endParaRPr sz="2400">
                        <a:latin typeface="Gill Sans MT"/>
                        <a:cs typeface="Gill Sans MT"/>
                      </a:endParaRPr>
                    </a:p>
                  </a:txBody>
                  <a:tcPr marL="0" marR="0" marT="0" marB="0"/>
                </a:tc>
                <a:tc>
                  <a:txBody>
                    <a:bodyPr/>
                    <a:lstStyle/>
                    <a:p>
                      <a:pPr marL="133985" algn="ctr">
                        <a:lnSpc>
                          <a:spcPts val="1930"/>
                        </a:lnSpc>
                      </a:pPr>
                      <a:r>
                        <a:rPr sz="2400" spc="-75" dirty="0">
                          <a:latin typeface="Gill Sans MT"/>
                          <a:cs typeface="Gill Sans MT"/>
                        </a:rPr>
                        <a:t>rs</a:t>
                      </a:r>
                      <a:endParaRPr sz="2400">
                        <a:latin typeface="Gill Sans MT"/>
                        <a:cs typeface="Gill Sans MT"/>
                      </a:endParaRPr>
                    </a:p>
                  </a:txBody>
                  <a:tcPr marL="0" marR="0" marT="0" marB="0"/>
                </a:tc>
                <a:tc>
                  <a:txBody>
                    <a:bodyPr/>
                    <a:lstStyle/>
                    <a:p>
                      <a:pPr marL="133985" algn="ctr">
                        <a:lnSpc>
                          <a:spcPts val="1930"/>
                        </a:lnSpc>
                      </a:pPr>
                      <a:r>
                        <a:rPr sz="2400" spc="-5" dirty="0">
                          <a:latin typeface="Gill Sans MT"/>
                          <a:cs typeface="Gill Sans MT"/>
                        </a:rPr>
                        <a:t>Read</a:t>
                      </a:r>
                      <a:r>
                        <a:rPr sz="2400" spc="-114" dirty="0">
                          <a:latin typeface="Gill Sans MT"/>
                          <a:cs typeface="Gill Sans MT"/>
                        </a:rPr>
                        <a:t> </a:t>
                      </a:r>
                      <a:r>
                        <a:rPr sz="2400" spc="-90" dirty="0">
                          <a:latin typeface="Gill Sans MT"/>
                          <a:cs typeface="Gill Sans MT"/>
                        </a:rPr>
                        <a:t>CSR?</a:t>
                      </a:r>
                      <a:endParaRPr sz="2400">
                        <a:latin typeface="Gill Sans MT"/>
                        <a:cs typeface="Gill Sans MT"/>
                      </a:endParaRPr>
                    </a:p>
                  </a:txBody>
                  <a:tcPr marL="0" marR="0" marT="0" marB="0"/>
                </a:tc>
                <a:tc>
                  <a:txBody>
                    <a:bodyPr/>
                    <a:lstStyle/>
                    <a:p>
                      <a:pPr marL="136525" algn="ctr">
                        <a:lnSpc>
                          <a:spcPts val="1930"/>
                        </a:lnSpc>
                      </a:pPr>
                      <a:r>
                        <a:rPr sz="2400" spc="-10" dirty="0">
                          <a:latin typeface="Gill Sans MT"/>
                          <a:cs typeface="Gill Sans MT"/>
                        </a:rPr>
                        <a:t>Wr</a:t>
                      </a:r>
                      <a:r>
                        <a:rPr sz="2400" spc="5" dirty="0">
                          <a:latin typeface="Gill Sans MT"/>
                          <a:cs typeface="Gill Sans MT"/>
                        </a:rPr>
                        <a:t>i</a:t>
                      </a:r>
                      <a:r>
                        <a:rPr sz="2400" spc="-5" dirty="0">
                          <a:latin typeface="Gill Sans MT"/>
                          <a:cs typeface="Gill Sans MT"/>
                        </a:rPr>
                        <a:t>t</a:t>
                      </a:r>
                      <a:r>
                        <a:rPr sz="2400" dirty="0">
                          <a:latin typeface="Gill Sans MT"/>
                          <a:cs typeface="Gill Sans MT"/>
                        </a:rPr>
                        <a:t>e</a:t>
                      </a:r>
                      <a:r>
                        <a:rPr sz="2400" spc="-80" dirty="0">
                          <a:latin typeface="Gill Sans MT"/>
                          <a:cs typeface="Gill Sans MT"/>
                        </a:rPr>
                        <a:t> </a:t>
                      </a:r>
                      <a:r>
                        <a:rPr sz="2400" dirty="0">
                          <a:latin typeface="Gill Sans MT"/>
                          <a:cs typeface="Gill Sans MT"/>
                        </a:rPr>
                        <a:t>CS</a:t>
                      </a:r>
                      <a:r>
                        <a:rPr sz="2400" spc="-5" dirty="0">
                          <a:latin typeface="Gill Sans MT"/>
                          <a:cs typeface="Gill Sans MT"/>
                        </a:rPr>
                        <a:t>R</a:t>
                      </a:r>
                      <a:r>
                        <a:rPr sz="2400" dirty="0">
                          <a:latin typeface="Gill Sans MT"/>
                          <a:cs typeface="Gill Sans MT"/>
                        </a:rPr>
                        <a:t>?</a:t>
                      </a:r>
                    </a:p>
                  </a:txBody>
                  <a:tcPr marL="0" marR="0" marT="0" marB="0"/>
                </a:tc>
                <a:extLst>
                  <a:ext uri="{0D108BD9-81ED-4DB2-BD59-A6C34878D82A}">
                    <a16:rowId xmlns:a16="http://schemas.microsoft.com/office/drawing/2014/main" val="10000"/>
                  </a:ext>
                </a:extLst>
              </a:tr>
              <a:tr h="493775">
                <a:tc>
                  <a:txBody>
                    <a:bodyPr/>
                    <a:lstStyle/>
                    <a:p>
                      <a:pPr marR="262255" algn="ctr">
                        <a:lnSpc>
                          <a:spcPct val="100000"/>
                        </a:lnSpc>
                        <a:spcBef>
                          <a:spcPts val="105"/>
                        </a:spcBef>
                      </a:pPr>
                      <a:r>
                        <a:rPr sz="2400" b="1" spc="-10" dirty="0">
                          <a:latin typeface="Courier New"/>
                          <a:cs typeface="Courier New"/>
                        </a:rPr>
                        <a:t>csrrw</a:t>
                      </a:r>
                      <a:endParaRPr sz="2400" dirty="0">
                        <a:latin typeface="Courier New"/>
                        <a:cs typeface="Courier New"/>
                      </a:endParaRPr>
                    </a:p>
                  </a:txBody>
                  <a:tcPr marL="0" marR="0" marT="17780" marB="0"/>
                </a:tc>
                <a:tc>
                  <a:txBody>
                    <a:bodyPr/>
                    <a:lstStyle/>
                    <a:p>
                      <a:pPr marR="128905" algn="ctr">
                        <a:lnSpc>
                          <a:spcPct val="100000"/>
                        </a:lnSpc>
                        <a:spcBef>
                          <a:spcPts val="105"/>
                        </a:spcBef>
                      </a:pPr>
                      <a:r>
                        <a:rPr sz="2400" b="1" spc="-10" dirty="0">
                          <a:latin typeface="Courier New"/>
                          <a:cs typeface="Courier New"/>
                        </a:rPr>
                        <a:t>x0</a:t>
                      </a:r>
                      <a:endParaRPr sz="2400">
                        <a:latin typeface="Courier New"/>
                        <a:cs typeface="Courier New"/>
                      </a:endParaRPr>
                    </a:p>
                  </a:txBody>
                  <a:tcPr marL="0" marR="0" marT="17780" marB="0"/>
                </a:tc>
                <a:tc>
                  <a:txBody>
                    <a:bodyPr/>
                    <a:lstStyle/>
                    <a:p>
                      <a:pPr marL="135890" algn="ctr">
                        <a:lnSpc>
                          <a:spcPct val="100000"/>
                        </a:lnSpc>
                        <a:spcBef>
                          <a:spcPts val="105"/>
                        </a:spcBef>
                      </a:pPr>
                      <a:r>
                        <a:rPr sz="2400" b="1" dirty="0">
                          <a:latin typeface="Courier New"/>
                          <a:cs typeface="Courier New"/>
                        </a:rPr>
                        <a:t>-</a:t>
                      </a:r>
                      <a:endParaRPr sz="2400">
                        <a:latin typeface="Courier New"/>
                        <a:cs typeface="Courier New"/>
                      </a:endParaRPr>
                    </a:p>
                  </a:txBody>
                  <a:tcPr marL="0" marR="0" marT="17780" marB="0"/>
                </a:tc>
                <a:tc>
                  <a:txBody>
                    <a:bodyPr/>
                    <a:lstStyle/>
                    <a:p>
                      <a:pPr marL="133985" algn="ctr">
                        <a:lnSpc>
                          <a:spcPct val="100000"/>
                        </a:lnSpc>
                        <a:spcBef>
                          <a:spcPts val="200"/>
                        </a:spcBef>
                      </a:pPr>
                      <a:r>
                        <a:rPr sz="2400" spc="-35" dirty="0">
                          <a:latin typeface="Gill Sans MT"/>
                          <a:cs typeface="Gill Sans MT"/>
                        </a:rPr>
                        <a:t>no</a:t>
                      </a:r>
                      <a:endParaRPr sz="2400">
                        <a:latin typeface="Gill Sans MT"/>
                        <a:cs typeface="Gill Sans MT"/>
                      </a:endParaRPr>
                    </a:p>
                  </a:txBody>
                  <a:tcPr marL="0" marR="0" marT="33867" marB="0"/>
                </a:tc>
                <a:tc>
                  <a:txBody>
                    <a:bodyPr/>
                    <a:lstStyle/>
                    <a:p>
                      <a:pPr marL="136525" algn="ctr">
                        <a:lnSpc>
                          <a:spcPct val="100000"/>
                        </a:lnSpc>
                        <a:spcBef>
                          <a:spcPts val="200"/>
                        </a:spcBef>
                      </a:pPr>
                      <a:r>
                        <a:rPr sz="2400" spc="5" dirty="0">
                          <a:latin typeface="Gill Sans MT"/>
                          <a:cs typeface="Gill Sans MT"/>
                        </a:rPr>
                        <a:t>yes</a:t>
                      </a:r>
                      <a:endParaRPr sz="2400">
                        <a:latin typeface="Gill Sans MT"/>
                        <a:cs typeface="Gill Sans MT"/>
                      </a:endParaRPr>
                    </a:p>
                  </a:txBody>
                  <a:tcPr marL="0" marR="0" marT="33867" marB="0"/>
                </a:tc>
                <a:extLst>
                  <a:ext uri="{0D108BD9-81ED-4DB2-BD59-A6C34878D82A}">
                    <a16:rowId xmlns:a16="http://schemas.microsoft.com/office/drawing/2014/main" val="10001"/>
                  </a:ext>
                </a:extLst>
              </a:tr>
              <a:tr h="495807">
                <a:tc>
                  <a:txBody>
                    <a:bodyPr/>
                    <a:lstStyle/>
                    <a:p>
                      <a:pPr marR="262255" algn="ctr">
                        <a:lnSpc>
                          <a:spcPct val="100000"/>
                        </a:lnSpc>
                        <a:spcBef>
                          <a:spcPts val="114"/>
                        </a:spcBef>
                      </a:pPr>
                      <a:r>
                        <a:rPr sz="2400" b="1" spc="-10" dirty="0">
                          <a:latin typeface="Courier New"/>
                          <a:cs typeface="Courier New"/>
                        </a:rPr>
                        <a:t>csrrw</a:t>
                      </a:r>
                      <a:endParaRPr sz="2400">
                        <a:latin typeface="Courier New"/>
                        <a:cs typeface="Courier New"/>
                      </a:endParaRPr>
                    </a:p>
                  </a:txBody>
                  <a:tcPr marL="0" marR="0" marT="19472" marB="0"/>
                </a:tc>
                <a:tc>
                  <a:txBody>
                    <a:bodyPr/>
                    <a:lstStyle/>
                    <a:p>
                      <a:pPr marR="128905" algn="ctr">
                        <a:lnSpc>
                          <a:spcPct val="100000"/>
                        </a:lnSpc>
                        <a:spcBef>
                          <a:spcPts val="114"/>
                        </a:spcBef>
                      </a:pPr>
                      <a:r>
                        <a:rPr sz="2400" b="1" spc="-10" dirty="0">
                          <a:latin typeface="Courier New"/>
                          <a:cs typeface="Courier New"/>
                        </a:rPr>
                        <a:t>!x0</a:t>
                      </a:r>
                      <a:endParaRPr sz="2400">
                        <a:latin typeface="Courier New"/>
                        <a:cs typeface="Courier New"/>
                      </a:endParaRPr>
                    </a:p>
                  </a:txBody>
                  <a:tcPr marL="0" marR="0" marT="19472" marB="0"/>
                </a:tc>
                <a:tc>
                  <a:txBody>
                    <a:bodyPr/>
                    <a:lstStyle/>
                    <a:p>
                      <a:pPr marL="135890" algn="ctr">
                        <a:lnSpc>
                          <a:spcPct val="100000"/>
                        </a:lnSpc>
                        <a:spcBef>
                          <a:spcPts val="114"/>
                        </a:spcBef>
                      </a:pPr>
                      <a:r>
                        <a:rPr sz="2400" b="1" dirty="0">
                          <a:latin typeface="Courier New"/>
                          <a:cs typeface="Courier New"/>
                        </a:rPr>
                        <a:t>-</a:t>
                      </a:r>
                      <a:endParaRPr sz="2400">
                        <a:latin typeface="Courier New"/>
                        <a:cs typeface="Courier New"/>
                      </a:endParaRPr>
                    </a:p>
                  </a:txBody>
                  <a:tcPr marL="0" marR="0" marT="19472" marB="0"/>
                </a:tc>
                <a:tc>
                  <a:txBody>
                    <a:bodyPr/>
                    <a:lstStyle/>
                    <a:p>
                      <a:pPr marL="133350" algn="ctr">
                        <a:lnSpc>
                          <a:spcPct val="100000"/>
                        </a:lnSpc>
                        <a:spcBef>
                          <a:spcPts val="210"/>
                        </a:spcBef>
                      </a:pPr>
                      <a:r>
                        <a:rPr sz="2400" spc="5" dirty="0">
                          <a:latin typeface="Gill Sans MT"/>
                          <a:cs typeface="Gill Sans MT"/>
                        </a:rPr>
                        <a:t>yes</a:t>
                      </a:r>
                      <a:endParaRPr sz="2400">
                        <a:latin typeface="Gill Sans MT"/>
                        <a:cs typeface="Gill Sans MT"/>
                      </a:endParaRPr>
                    </a:p>
                  </a:txBody>
                  <a:tcPr marL="0" marR="0" marT="35560" marB="0"/>
                </a:tc>
                <a:tc>
                  <a:txBody>
                    <a:bodyPr/>
                    <a:lstStyle/>
                    <a:p>
                      <a:pPr marL="136525" algn="ctr">
                        <a:lnSpc>
                          <a:spcPct val="100000"/>
                        </a:lnSpc>
                        <a:spcBef>
                          <a:spcPts val="210"/>
                        </a:spcBef>
                      </a:pPr>
                      <a:r>
                        <a:rPr sz="2400" spc="5" dirty="0">
                          <a:latin typeface="Gill Sans MT"/>
                          <a:cs typeface="Gill Sans MT"/>
                        </a:rPr>
                        <a:t>yes</a:t>
                      </a:r>
                      <a:endParaRPr sz="2400">
                        <a:latin typeface="Gill Sans MT"/>
                        <a:cs typeface="Gill Sans MT"/>
                      </a:endParaRPr>
                    </a:p>
                  </a:txBody>
                  <a:tcPr marL="0" marR="0" marT="35560" marB="0"/>
                </a:tc>
                <a:extLst>
                  <a:ext uri="{0D108BD9-81ED-4DB2-BD59-A6C34878D82A}">
                    <a16:rowId xmlns:a16="http://schemas.microsoft.com/office/drawing/2014/main" val="10002"/>
                  </a:ext>
                </a:extLst>
              </a:tr>
              <a:tr h="493775">
                <a:tc>
                  <a:txBody>
                    <a:bodyPr/>
                    <a:lstStyle/>
                    <a:p>
                      <a:pPr marR="262255" algn="ctr">
                        <a:lnSpc>
                          <a:spcPct val="100000"/>
                        </a:lnSpc>
                        <a:spcBef>
                          <a:spcPts val="114"/>
                        </a:spcBef>
                      </a:pPr>
                      <a:r>
                        <a:rPr sz="2400" b="1" spc="-10" dirty="0">
                          <a:latin typeface="Courier New"/>
                          <a:cs typeface="Courier New"/>
                        </a:rPr>
                        <a:t>csrrs/c</a:t>
                      </a:r>
                      <a:endParaRPr sz="2400" dirty="0">
                        <a:latin typeface="Courier New"/>
                        <a:cs typeface="Courier New"/>
                      </a:endParaRPr>
                    </a:p>
                  </a:txBody>
                  <a:tcPr marL="0" marR="0" marT="19472" marB="0"/>
                </a:tc>
                <a:tc>
                  <a:txBody>
                    <a:bodyPr/>
                    <a:lstStyle/>
                    <a:p>
                      <a:pPr marR="127635" algn="ctr">
                        <a:lnSpc>
                          <a:spcPct val="100000"/>
                        </a:lnSpc>
                        <a:spcBef>
                          <a:spcPts val="114"/>
                        </a:spcBef>
                      </a:pPr>
                      <a:r>
                        <a:rPr sz="2400" b="1" dirty="0">
                          <a:latin typeface="Courier New"/>
                          <a:cs typeface="Courier New"/>
                        </a:rPr>
                        <a:t>-</a:t>
                      </a:r>
                      <a:endParaRPr sz="2400">
                        <a:latin typeface="Courier New"/>
                        <a:cs typeface="Courier New"/>
                      </a:endParaRPr>
                    </a:p>
                  </a:txBody>
                  <a:tcPr marL="0" marR="0" marT="19472" marB="0"/>
                </a:tc>
                <a:tc>
                  <a:txBody>
                    <a:bodyPr/>
                    <a:lstStyle/>
                    <a:p>
                      <a:pPr marL="135255" algn="ctr">
                        <a:lnSpc>
                          <a:spcPct val="100000"/>
                        </a:lnSpc>
                        <a:spcBef>
                          <a:spcPts val="114"/>
                        </a:spcBef>
                      </a:pPr>
                      <a:r>
                        <a:rPr sz="2400" b="1" spc="-10" dirty="0">
                          <a:latin typeface="Courier New"/>
                          <a:cs typeface="Courier New"/>
                        </a:rPr>
                        <a:t>x0</a:t>
                      </a:r>
                      <a:endParaRPr sz="2400">
                        <a:latin typeface="Courier New"/>
                        <a:cs typeface="Courier New"/>
                      </a:endParaRPr>
                    </a:p>
                  </a:txBody>
                  <a:tcPr marL="0" marR="0" marT="19472" marB="0"/>
                </a:tc>
                <a:tc>
                  <a:txBody>
                    <a:bodyPr/>
                    <a:lstStyle/>
                    <a:p>
                      <a:pPr marL="133350" algn="ctr">
                        <a:lnSpc>
                          <a:spcPct val="100000"/>
                        </a:lnSpc>
                        <a:spcBef>
                          <a:spcPts val="210"/>
                        </a:spcBef>
                      </a:pPr>
                      <a:r>
                        <a:rPr sz="2400" spc="5" dirty="0">
                          <a:latin typeface="Gill Sans MT"/>
                          <a:cs typeface="Gill Sans MT"/>
                        </a:rPr>
                        <a:t>yes</a:t>
                      </a:r>
                      <a:endParaRPr sz="2400">
                        <a:latin typeface="Gill Sans MT"/>
                        <a:cs typeface="Gill Sans MT"/>
                      </a:endParaRPr>
                    </a:p>
                  </a:txBody>
                  <a:tcPr marL="0" marR="0" marT="35560" marB="0"/>
                </a:tc>
                <a:tc>
                  <a:txBody>
                    <a:bodyPr/>
                    <a:lstStyle/>
                    <a:p>
                      <a:pPr marL="136525" algn="ctr">
                        <a:lnSpc>
                          <a:spcPct val="100000"/>
                        </a:lnSpc>
                        <a:spcBef>
                          <a:spcPts val="210"/>
                        </a:spcBef>
                      </a:pPr>
                      <a:r>
                        <a:rPr sz="2400" spc="-35" dirty="0">
                          <a:latin typeface="Gill Sans MT"/>
                          <a:cs typeface="Gill Sans MT"/>
                        </a:rPr>
                        <a:t>no</a:t>
                      </a:r>
                      <a:endParaRPr sz="2400">
                        <a:latin typeface="Gill Sans MT"/>
                        <a:cs typeface="Gill Sans MT"/>
                      </a:endParaRPr>
                    </a:p>
                  </a:txBody>
                  <a:tcPr marL="0" marR="0" marT="35560" marB="0"/>
                </a:tc>
                <a:extLst>
                  <a:ext uri="{0D108BD9-81ED-4DB2-BD59-A6C34878D82A}">
                    <a16:rowId xmlns:a16="http://schemas.microsoft.com/office/drawing/2014/main" val="10003"/>
                  </a:ext>
                </a:extLst>
              </a:tr>
              <a:tr h="418997">
                <a:tc>
                  <a:txBody>
                    <a:bodyPr/>
                    <a:lstStyle/>
                    <a:p>
                      <a:pPr marR="262255" algn="ctr">
                        <a:lnSpc>
                          <a:spcPct val="100000"/>
                        </a:lnSpc>
                        <a:spcBef>
                          <a:spcPts val="105"/>
                        </a:spcBef>
                      </a:pPr>
                      <a:r>
                        <a:rPr sz="2400" b="1" spc="-10" dirty="0">
                          <a:latin typeface="Courier New"/>
                          <a:cs typeface="Courier New"/>
                        </a:rPr>
                        <a:t>csrrs/c</a:t>
                      </a:r>
                      <a:endParaRPr sz="2400">
                        <a:latin typeface="Courier New"/>
                        <a:cs typeface="Courier New"/>
                      </a:endParaRPr>
                    </a:p>
                  </a:txBody>
                  <a:tcPr marL="0" marR="0" marT="17780" marB="0"/>
                </a:tc>
                <a:tc>
                  <a:txBody>
                    <a:bodyPr/>
                    <a:lstStyle/>
                    <a:p>
                      <a:pPr marR="127635" algn="ctr">
                        <a:lnSpc>
                          <a:spcPct val="100000"/>
                        </a:lnSpc>
                        <a:spcBef>
                          <a:spcPts val="105"/>
                        </a:spcBef>
                      </a:pPr>
                      <a:r>
                        <a:rPr sz="2400" b="1" dirty="0">
                          <a:latin typeface="Courier New"/>
                          <a:cs typeface="Courier New"/>
                        </a:rPr>
                        <a:t>-</a:t>
                      </a:r>
                      <a:endParaRPr sz="2400">
                        <a:latin typeface="Courier New"/>
                        <a:cs typeface="Courier New"/>
                      </a:endParaRPr>
                    </a:p>
                  </a:txBody>
                  <a:tcPr marL="0" marR="0" marT="17780" marB="0"/>
                </a:tc>
                <a:tc>
                  <a:txBody>
                    <a:bodyPr/>
                    <a:lstStyle/>
                    <a:p>
                      <a:pPr marL="135255" algn="ctr">
                        <a:lnSpc>
                          <a:spcPct val="100000"/>
                        </a:lnSpc>
                        <a:spcBef>
                          <a:spcPts val="105"/>
                        </a:spcBef>
                      </a:pPr>
                      <a:r>
                        <a:rPr sz="2400" b="1" spc="-10" dirty="0">
                          <a:latin typeface="Courier New"/>
                          <a:cs typeface="Courier New"/>
                        </a:rPr>
                        <a:t>!x0</a:t>
                      </a:r>
                      <a:endParaRPr sz="2400">
                        <a:latin typeface="Courier New"/>
                        <a:cs typeface="Courier New"/>
                      </a:endParaRPr>
                    </a:p>
                  </a:txBody>
                  <a:tcPr marL="0" marR="0" marT="17780" marB="0"/>
                </a:tc>
                <a:tc>
                  <a:txBody>
                    <a:bodyPr/>
                    <a:lstStyle/>
                    <a:p>
                      <a:pPr marL="133350" algn="ctr">
                        <a:lnSpc>
                          <a:spcPct val="100000"/>
                        </a:lnSpc>
                        <a:spcBef>
                          <a:spcPts val="200"/>
                        </a:spcBef>
                      </a:pPr>
                      <a:r>
                        <a:rPr sz="2400" spc="5" dirty="0">
                          <a:latin typeface="Gill Sans MT"/>
                          <a:cs typeface="Gill Sans MT"/>
                        </a:rPr>
                        <a:t>yes</a:t>
                      </a:r>
                      <a:endParaRPr sz="2400">
                        <a:latin typeface="Gill Sans MT"/>
                        <a:cs typeface="Gill Sans MT"/>
                      </a:endParaRPr>
                    </a:p>
                  </a:txBody>
                  <a:tcPr marL="0" marR="0" marT="33867" marB="0"/>
                </a:tc>
                <a:tc>
                  <a:txBody>
                    <a:bodyPr/>
                    <a:lstStyle/>
                    <a:p>
                      <a:pPr marL="136525" algn="ctr">
                        <a:lnSpc>
                          <a:spcPct val="100000"/>
                        </a:lnSpc>
                        <a:spcBef>
                          <a:spcPts val="200"/>
                        </a:spcBef>
                      </a:pPr>
                      <a:r>
                        <a:rPr sz="2400" spc="5" dirty="0">
                          <a:latin typeface="Gill Sans MT"/>
                          <a:cs typeface="Gill Sans MT"/>
                        </a:rPr>
                        <a:t>yes</a:t>
                      </a:r>
                      <a:endParaRPr sz="2400" dirty="0">
                        <a:latin typeface="Gill Sans MT"/>
                        <a:cs typeface="Gill Sans MT"/>
                      </a:endParaRPr>
                    </a:p>
                  </a:txBody>
                  <a:tcPr marL="0" marR="0" marT="33867" marB="0"/>
                </a:tc>
                <a:extLst>
                  <a:ext uri="{0D108BD9-81ED-4DB2-BD59-A6C34878D82A}">
                    <a16:rowId xmlns:a16="http://schemas.microsoft.com/office/drawing/2014/main" val="10004"/>
                  </a:ext>
                </a:extLst>
              </a:tr>
            </a:tbl>
          </a:graphicData>
        </a:graphic>
      </p:graphicFrame>
      <p:sp>
        <p:nvSpPr>
          <p:cNvPr id="3" name="object 3"/>
          <p:cNvSpPr txBox="1">
            <a:spLocks noGrp="1"/>
          </p:cNvSpPr>
          <p:nvPr>
            <p:ph type="title"/>
          </p:nvPr>
        </p:nvSpPr>
        <p:spPr>
          <a:xfrm>
            <a:off x="1274829" y="106710"/>
            <a:ext cx="3599180" cy="694207"/>
          </a:xfrm>
          <a:prstGeom prst="rect">
            <a:avLst/>
          </a:prstGeom>
        </p:spPr>
        <p:txBody>
          <a:bodyPr vert="horz" wrap="square" lIns="0" tIns="16933" rIns="0" bIns="0" rtlCol="0" anchor="ctr">
            <a:spAutoFit/>
          </a:bodyPr>
          <a:lstStyle/>
          <a:p>
            <a:pPr marL="16933">
              <a:lnSpc>
                <a:spcPct val="100000"/>
              </a:lnSpc>
              <a:spcBef>
                <a:spcPts val="133"/>
              </a:spcBef>
            </a:pPr>
            <a:r>
              <a:rPr b="1" spc="-287" dirty="0"/>
              <a:t>C</a:t>
            </a:r>
            <a:r>
              <a:rPr b="1" spc="-220" dirty="0"/>
              <a:t>S</a:t>
            </a:r>
            <a:r>
              <a:rPr b="1" spc="-152" dirty="0"/>
              <a:t>R</a:t>
            </a:r>
            <a:r>
              <a:rPr b="1" spc="-353" dirty="0"/>
              <a:t> </a:t>
            </a:r>
            <a:r>
              <a:rPr b="1" spc="-140" dirty="0"/>
              <a:t>I</a:t>
            </a:r>
            <a:r>
              <a:rPr b="1" spc="73" dirty="0"/>
              <a:t>n</a:t>
            </a:r>
            <a:r>
              <a:rPr b="1" spc="33" dirty="0"/>
              <a:t>s</a:t>
            </a:r>
            <a:r>
              <a:rPr b="1" spc="27" dirty="0"/>
              <a:t>t</a:t>
            </a:r>
            <a:r>
              <a:rPr b="1" spc="-107" dirty="0"/>
              <a:t>r</a:t>
            </a:r>
            <a:r>
              <a:rPr b="1" spc="-93" dirty="0"/>
              <a:t>u</a:t>
            </a:r>
            <a:r>
              <a:rPr b="1" spc="-40" dirty="0"/>
              <a:t>c</a:t>
            </a:r>
            <a:r>
              <a:rPr b="1" spc="-27" dirty="0"/>
              <a:t>t</a:t>
            </a:r>
            <a:r>
              <a:rPr b="1" spc="47" dirty="0"/>
              <a:t>i</a:t>
            </a:r>
            <a:r>
              <a:rPr b="1" spc="-227" dirty="0"/>
              <a:t>o</a:t>
            </a:r>
            <a:r>
              <a:rPr b="1" spc="73" dirty="0"/>
              <a:t>n</a:t>
            </a:r>
            <a:r>
              <a:rPr b="1" spc="213" dirty="0"/>
              <a:t>s</a:t>
            </a:r>
          </a:p>
        </p:txBody>
      </p:sp>
      <p:sp>
        <p:nvSpPr>
          <p:cNvPr id="4" name="object 4"/>
          <p:cNvSpPr txBox="1"/>
          <p:nvPr/>
        </p:nvSpPr>
        <p:spPr>
          <a:xfrm>
            <a:off x="8800228" y="1345579"/>
            <a:ext cx="1308100" cy="1300078"/>
          </a:xfrm>
          <a:prstGeom prst="rect">
            <a:avLst/>
          </a:prstGeom>
        </p:spPr>
        <p:txBody>
          <a:bodyPr vert="horz" wrap="square" lIns="0" tIns="118533" rIns="0" bIns="0" rtlCol="0">
            <a:spAutoFit/>
          </a:bodyPr>
          <a:lstStyle/>
          <a:p>
            <a:pPr marL="407236">
              <a:spcBef>
                <a:spcPts val="933"/>
              </a:spcBef>
            </a:pPr>
            <a:r>
              <a:rPr sz="1867" b="1" dirty="0">
                <a:latin typeface="Courier New"/>
                <a:cs typeface="Courier New"/>
              </a:rPr>
              <a:t>7</a:t>
            </a:r>
            <a:endParaRPr sz="1867">
              <a:latin typeface="Courier New"/>
              <a:cs typeface="Courier New"/>
            </a:endParaRPr>
          </a:p>
          <a:p>
            <a:pPr marL="16933" marR="6773" indent="91438">
              <a:lnSpc>
                <a:spcPct val="110000"/>
              </a:lnSpc>
              <a:spcBef>
                <a:spcPts val="747"/>
              </a:spcBef>
            </a:pPr>
            <a:r>
              <a:rPr sz="2400" b="1" spc="-13" dirty="0">
                <a:latin typeface="Courier New"/>
                <a:cs typeface="Courier New"/>
              </a:rPr>
              <a:t>SYSTEM </a:t>
            </a:r>
            <a:r>
              <a:rPr sz="2400" b="1" spc="-1427" dirty="0">
                <a:latin typeface="Courier New"/>
                <a:cs typeface="Courier New"/>
              </a:rPr>
              <a:t> </a:t>
            </a:r>
            <a:r>
              <a:rPr sz="2400" b="1" spc="-13" dirty="0">
                <a:latin typeface="Courier New"/>
                <a:cs typeface="Courier New"/>
              </a:rPr>
              <a:t>1110011</a:t>
            </a:r>
            <a:endParaRPr sz="2400">
              <a:latin typeface="Courier New"/>
              <a:cs typeface="Courier New"/>
            </a:endParaRPr>
          </a:p>
        </p:txBody>
      </p:sp>
      <p:sp>
        <p:nvSpPr>
          <p:cNvPr id="5" name="object 5"/>
          <p:cNvSpPr txBox="1"/>
          <p:nvPr/>
        </p:nvSpPr>
        <p:spPr>
          <a:xfrm>
            <a:off x="7728854" y="1345580"/>
            <a:ext cx="408940" cy="904585"/>
          </a:xfrm>
          <a:prstGeom prst="rect">
            <a:avLst/>
          </a:prstGeom>
        </p:spPr>
        <p:txBody>
          <a:bodyPr vert="horz" wrap="square" lIns="0" tIns="118533" rIns="0" bIns="0" rtlCol="0">
            <a:spAutoFit/>
          </a:bodyPr>
          <a:lstStyle/>
          <a:p>
            <a:pPr marL="16933">
              <a:spcBef>
                <a:spcPts val="933"/>
              </a:spcBef>
            </a:pPr>
            <a:r>
              <a:rPr sz="1867" b="1" dirty="0">
                <a:latin typeface="Courier New"/>
                <a:cs typeface="Courier New"/>
              </a:rPr>
              <a:t>5</a:t>
            </a:r>
            <a:endParaRPr sz="1867">
              <a:latin typeface="Courier New"/>
              <a:cs typeface="Courier New"/>
            </a:endParaRPr>
          </a:p>
          <a:p>
            <a:pPr marL="27093">
              <a:spcBef>
                <a:spcPts val="1040"/>
              </a:spcBef>
            </a:pPr>
            <a:r>
              <a:rPr sz="2400" b="1" spc="-13" dirty="0">
                <a:latin typeface="Courier New"/>
                <a:cs typeface="Courier New"/>
              </a:rPr>
              <a:t>rd</a:t>
            </a:r>
            <a:endParaRPr sz="2400">
              <a:latin typeface="Courier New"/>
              <a:cs typeface="Courier New"/>
            </a:endParaRPr>
          </a:p>
        </p:txBody>
      </p:sp>
      <p:sp>
        <p:nvSpPr>
          <p:cNvPr id="6" name="object 6"/>
          <p:cNvSpPr txBox="1"/>
          <p:nvPr/>
        </p:nvSpPr>
        <p:spPr>
          <a:xfrm>
            <a:off x="1400738" y="809733"/>
            <a:ext cx="317500"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31</a:t>
            </a:r>
            <a:endParaRPr sz="1867">
              <a:latin typeface="Courier New"/>
              <a:cs typeface="Courier New"/>
            </a:endParaRPr>
          </a:p>
        </p:txBody>
      </p:sp>
      <p:sp>
        <p:nvSpPr>
          <p:cNvPr id="7" name="object 7"/>
          <p:cNvSpPr txBox="1"/>
          <p:nvPr/>
        </p:nvSpPr>
        <p:spPr>
          <a:xfrm>
            <a:off x="4102444" y="809733"/>
            <a:ext cx="2994660" cy="1838879"/>
          </a:xfrm>
          <a:prstGeom prst="rect">
            <a:avLst/>
          </a:prstGeom>
        </p:spPr>
        <p:txBody>
          <a:bodyPr vert="horz" wrap="square" lIns="0" tIns="16933" rIns="0" bIns="0" rtlCol="0">
            <a:spAutoFit/>
          </a:bodyPr>
          <a:lstStyle/>
          <a:p>
            <a:pPr marL="16933">
              <a:spcBef>
                <a:spcPts val="133"/>
              </a:spcBef>
              <a:tabLst>
                <a:tab pos="1333467" algn="l"/>
              </a:tabLst>
            </a:pPr>
            <a:r>
              <a:rPr sz="1867" b="1" spc="-7" dirty="0">
                <a:latin typeface="Courier New"/>
                <a:cs typeface="Courier New"/>
              </a:rPr>
              <a:t>20</a:t>
            </a:r>
            <a:r>
              <a:rPr sz="1867" b="1" spc="-700" dirty="0">
                <a:latin typeface="Courier New"/>
                <a:cs typeface="Courier New"/>
              </a:rPr>
              <a:t> </a:t>
            </a:r>
            <a:r>
              <a:rPr sz="1867" b="1" spc="-7" dirty="0">
                <a:latin typeface="Courier New"/>
                <a:cs typeface="Courier New"/>
              </a:rPr>
              <a:t>19	</a:t>
            </a:r>
            <a:r>
              <a:rPr sz="1867" b="1" spc="27" dirty="0">
                <a:latin typeface="Courier New"/>
                <a:cs typeface="Courier New"/>
              </a:rPr>
              <a:t>1514</a:t>
            </a:r>
            <a:endParaRPr sz="1867" dirty="0">
              <a:latin typeface="Courier New"/>
              <a:cs typeface="Courier New"/>
            </a:endParaRPr>
          </a:p>
          <a:p>
            <a:pPr>
              <a:spcBef>
                <a:spcPts val="60"/>
              </a:spcBef>
            </a:pPr>
            <a:endParaRPr sz="2400" dirty="0">
              <a:latin typeface="Courier New"/>
              <a:cs typeface="Courier New"/>
            </a:endParaRPr>
          </a:p>
          <a:p>
            <a:pPr marL="941470">
              <a:tabLst>
                <a:tab pos="2290176" algn="l"/>
              </a:tabLst>
            </a:pPr>
            <a:r>
              <a:rPr sz="1867" b="1" dirty="0">
                <a:latin typeface="Courier New"/>
                <a:cs typeface="Courier New"/>
              </a:rPr>
              <a:t>5	3</a:t>
            </a:r>
            <a:endParaRPr sz="1867" dirty="0">
              <a:latin typeface="Courier New"/>
              <a:cs typeface="Courier New"/>
            </a:endParaRPr>
          </a:p>
          <a:p>
            <a:pPr marL="338658" marR="6773" indent="272620">
              <a:lnSpc>
                <a:spcPts val="2747"/>
              </a:lnSpc>
              <a:spcBef>
                <a:spcPts val="1307"/>
              </a:spcBef>
              <a:tabLst>
                <a:tab pos="2066662" algn="l"/>
              </a:tabLst>
            </a:pPr>
            <a:r>
              <a:rPr sz="2400" b="1" spc="-13" dirty="0">
                <a:latin typeface="Courier New"/>
                <a:cs typeface="Courier New"/>
              </a:rPr>
              <a:t>sourc</a:t>
            </a:r>
            <a:r>
              <a:rPr sz="2400" b="1" dirty="0">
                <a:latin typeface="Courier New"/>
                <a:cs typeface="Courier New"/>
              </a:rPr>
              <a:t>e	</a:t>
            </a:r>
            <a:r>
              <a:rPr sz="2400" b="1" spc="-13" dirty="0">
                <a:latin typeface="Courier New"/>
                <a:cs typeface="Courier New"/>
              </a:rPr>
              <a:t>instr  uimm[4:0]</a:t>
            </a:r>
            <a:endParaRPr sz="2400" dirty="0">
              <a:latin typeface="Courier New"/>
              <a:cs typeface="Courier New"/>
            </a:endParaRPr>
          </a:p>
        </p:txBody>
      </p:sp>
      <p:sp>
        <p:nvSpPr>
          <p:cNvPr id="8" name="object 8"/>
          <p:cNvSpPr txBox="1"/>
          <p:nvPr/>
        </p:nvSpPr>
        <p:spPr>
          <a:xfrm>
            <a:off x="6826130" y="809733"/>
            <a:ext cx="634153"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11</a:t>
            </a:r>
            <a:endParaRPr sz="1867">
              <a:latin typeface="Courier New"/>
              <a:cs typeface="Courier New"/>
            </a:endParaRPr>
          </a:p>
        </p:txBody>
      </p:sp>
      <p:sp>
        <p:nvSpPr>
          <p:cNvPr id="9" name="object 9"/>
          <p:cNvSpPr txBox="1"/>
          <p:nvPr/>
        </p:nvSpPr>
        <p:spPr>
          <a:xfrm>
            <a:off x="8387372" y="809733"/>
            <a:ext cx="330200" cy="304421"/>
          </a:xfrm>
          <a:prstGeom prst="rect">
            <a:avLst/>
          </a:prstGeom>
        </p:spPr>
        <p:txBody>
          <a:bodyPr vert="horz" wrap="square" lIns="0" tIns="16933" rIns="0" bIns="0" rtlCol="0">
            <a:spAutoFit/>
          </a:bodyPr>
          <a:lstStyle/>
          <a:p>
            <a:pPr marL="16933">
              <a:spcBef>
                <a:spcPts val="133"/>
              </a:spcBef>
            </a:pPr>
            <a:r>
              <a:rPr sz="1867" b="1" spc="87"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10" name="object 10"/>
          <p:cNvSpPr txBox="1"/>
          <p:nvPr/>
        </p:nvSpPr>
        <p:spPr>
          <a:xfrm>
            <a:off x="9952942" y="809733"/>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0</a:t>
            </a:r>
            <a:endParaRPr sz="1867">
              <a:latin typeface="Courier New"/>
              <a:cs typeface="Courier New"/>
            </a:endParaRPr>
          </a:p>
        </p:txBody>
      </p:sp>
      <p:graphicFrame>
        <p:nvGraphicFramePr>
          <p:cNvPr id="11" name="object 11"/>
          <p:cNvGraphicFramePr>
            <a:graphicFrameLocks noGrp="1"/>
          </p:cNvGraphicFramePr>
          <p:nvPr>
            <p:extLst>
              <p:ext uri="{D42A27DB-BD31-4B8C-83A1-F6EECF244321}">
                <p14:modId xmlns:p14="http://schemas.microsoft.com/office/powerpoint/2010/main" val="3130460464"/>
              </p:ext>
            </p:extLst>
          </p:nvPr>
        </p:nvGraphicFramePr>
        <p:xfrm>
          <a:off x="1415742" y="1082022"/>
          <a:ext cx="8685954" cy="348789"/>
        </p:xfrm>
        <a:graphic>
          <a:graphicData uri="http://schemas.openxmlformats.org/drawingml/2006/table">
            <a:tbl>
              <a:tblPr firstRow="1" bandRow="1">
                <a:tableStyleId>{2D5ABB26-0587-4C30-8999-92F81FD0307C}</a:tableStyleId>
              </a:tblPr>
              <a:tblGrid>
                <a:gridCol w="2892213">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1380067">
                  <a:extLst>
                    <a:ext uri="{9D8B030D-6E8A-4147-A177-3AD203B41FA5}">
                      <a16:colId xmlns:a16="http://schemas.microsoft.com/office/drawing/2014/main" val="20002"/>
                    </a:ext>
                  </a:extLst>
                </a:gridCol>
                <a:gridCol w="1380067">
                  <a:extLst>
                    <a:ext uri="{9D8B030D-6E8A-4147-A177-3AD203B41FA5}">
                      <a16:colId xmlns:a16="http://schemas.microsoft.com/office/drawing/2014/main" val="20003"/>
                    </a:ext>
                  </a:extLst>
                </a:gridCol>
                <a:gridCol w="1623907">
                  <a:extLst>
                    <a:ext uri="{9D8B030D-6E8A-4147-A177-3AD203B41FA5}">
                      <a16:colId xmlns:a16="http://schemas.microsoft.com/office/drawing/2014/main" val="20004"/>
                    </a:ext>
                  </a:extLst>
                </a:gridCol>
              </a:tblGrid>
              <a:tr h="348789">
                <a:tc>
                  <a:txBody>
                    <a:bodyPr/>
                    <a:lstStyle/>
                    <a:p>
                      <a:pPr marL="327660" algn="ctr">
                        <a:lnSpc>
                          <a:spcPts val="1814"/>
                        </a:lnSpc>
                      </a:pPr>
                      <a:r>
                        <a:rPr sz="2100" b="1" dirty="0">
                          <a:latin typeface="Courier New"/>
                          <a:cs typeface="Courier New"/>
                        </a:rPr>
                        <a:t>csr</a:t>
                      </a:r>
                      <a:endParaRPr sz="2100">
                        <a:latin typeface="Courier New"/>
                        <a:cs typeface="Courier New"/>
                      </a:endParaRPr>
                    </a:p>
                  </a:txBody>
                  <a:tcPr marL="0" marR="0" marT="0" marB="0" anchor="ctr">
                    <a:lnL w="53975">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L="367030">
                        <a:lnSpc>
                          <a:spcPts val="1739"/>
                        </a:lnSpc>
                      </a:pPr>
                      <a:r>
                        <a:rPr sz="2100" b="1" dirty="0">
                          <a:latin typeface="Courier New"/>
                          <a:cs typeface="Courier New"/>
                        </a:rPr>
                        <a:t>rs1</a:t>
                      </a:r>
                      <a:endParaRPr sz="2100">
                        <a:latin typeface="Courier New"/>
                        <a:cs typeface="Courier New"/>
                      </a:endParaRPr>
                    </a:p>
                  </a:txBody>
                  <a:tcPr marL="0" marR="0" marT="0" marB="0" anchor="ctr">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L="168910">
                        <a:lnSpc>
                          <a:spcPts val="1739"/>
                        </a:lnSpc>
                      </a:pPr>
                      <a:r>
                        <a:rPr sz="2100" b="1" dirty="0">
                          <a:latin typeface="Courier New"/>
                          <a:cs typeface="Courier New"/>
                        </a:rPr>
                        <a:t>funct3</a:t>
                      </a:r>
                      <a:endParaRPr sz="2100">
                        <a:latin typeface="Courier New"/>
                        <a:cs typeface="Courier New"/>
                      </a:endParaRPr>
                    </a:p>
                  </a:txBody>
                  <a:tcPr marL="0" marR="0" marT="0" marB="0" anchor="ctr">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R="31115" algn="ctr">
                        <a:lnSpc>
                          <a:spcPts val="1739"/>
                        </a:lnSpc>
                      </a:pPr>
                      <a:r>
                        <a:rPr sz="2100" b="1" dirty="0">
                          <a:latin typeface="Courier New"/>
                          <a:cs typeface="Courier New"/>
                        </a:rPr>
                        <a:t>rd</a:t>
                      </a:r>
                      <a:endParaRPr sz="2100">
                        <a:latin typeface="Courier New"/>
                        <a:cs typeface="Courier New"/>
                      </a:endParaRPr>
                    </a:p>
                  </a:txBody>
                  <a:tcPr marL="0" marR="0" marT="0" marB="0" anchor="ctr">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L="167640">
                        <a:lnSpc>
                          <a:spcPts val="1739"/>
                        </a:lnSpc>
                      </a:pPr>
                      <a:r>
                        <a:rPr sz="2100" b="1" dirty="0">
                          <a:latin typeface="Courier New"/>
                          <a:cs typeface="Courier New"/>
                        </a:rPr>
                        <a:t>opcode</a:t>
                      </a:r>
                      <a:endParaRPr sz="2100" dirty="0">
                        <a:latin typeface="Courier New"/>
                        <a:cs typeface="Courier New"/>
                      </a:endParaRPr>
                    </a:p>
                  </a:txBody>
                  <a:tcPr marL="0" marR="0" marT="0" marB="0" anchor="ctr">
                    <a:lnL w="38100">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0"/>
                  </a:ext>
                </a:extLst>
              </a:tr>
            </a:tbl>
          </a:graphicData>
        </a:graphic>
      </p:graphicFrame>
      <p:sp>
        <p:nvSpPr>
          <p:cNvPr id="12" name="object 12"/>
          <p:cNvSpPr txBox="1"/>
          <p:nvPr/>
        </p:nvSpPr>
        <p:spPr>
          <a:xfrm>
            <a:off x="1910318" y="1326615"/>
            <a:ext cx="2036233" cy="949898"/>
          </a:xfrm>
          <a:prstGeom prst="rect">
            <a:avLst/>
          </a:prstGeom>
        </p:spPr>
        <p:txBody>
          <a:bodyPr vert="horz" wrap="square" lIns="0" tIns="138007" rIns="0" bIns="0" rtlCol="0">
            <a:spAutoFit/>
          </a:bodyPr>
          <a:lstStyle/>
          <a:p>
            <a:pPr marL="285320" algn="ctr">
              <a:spcBef>
                <a:spcPts val="1087"/>
              </a:spcBef>
            </a:pPr>
            <a:r>
              <a:rPr sz="1867" b="1" spc="-7" dirty="0">
                <a:latin typeface="Courier New"/>
                <a:cs typeface="Courier New"/>
              </a:rPr>
              <a:t>12</a:t>
            </a:r>
            <a:endParaRPr sz="1867">
              <a:latin typeface="Courier New"/>
              <a:cs typeface="Courier New"/>
            </a:endParaRPr>
          </a:p>
          <a:p>
            <a:pPr marL="16933">
              <a:spcBef>
                <a:spcPts val="1225"/>
              </a:spcBef>
            </a:pPr>
            <a:r>
              <a:rPr sz="2400" b="1" spc="-13" dirty="0">
                <a:latin typeface="Courier New"/>
                <a:cs typeface="Courier New"/>
              </a:rPr>
              <a:t>source/dest</a:t>
            </a:r>
            <a:endParaRPr sz="2400">
              <a:latin typeface="Courier New"/>
              <a:cs typeface="Courier New"/>
            </a:endParaRPr>
          </a:p>
        </p:txBody>
      </p:sp>
      <p:sp>
        <p:nvSpPr>
          <p:cNvPr id="13" name="Date Placeholder 12">
            <a:extLst>
              <a:ext uri="{FF2B5EF4-FFF2-40B4-BE49-F238E27FC236}">
                <a16:creationId xmlns:a16="http://schemas.microsoft.com/office/drawing/2014/main" id="{FC00A010-BC7B-46B0-9CC7-0A66697655DC}"/>
              </a:ext>
            </a:extLst>
          </p:cNvPr>
          <p:cNvSpPr>
            <a:spLocks noGrp="1"/>
          </p:cNvSpPr>
          <p:nvPr>
            <p:ph type="dt" sz="half" idx="10"/>
          </p:nvPr>
        </p:nvSpPr>
        <p:spPr/>
        <p:txBody>
          <a:bodyPr/>
          <a:lstStyle/>
          <a:p>
            <a:fld id="{5445D1C5-704D-4CB7-8389-0CD6C4156247}" type="datetime1">
              <a:rPr lang="en-US" smtClean="0"/>
              <a:t>5/11/2024</a:t>
            </a:fld>
            <a:endParaRPr lang="en-US"/>
          </a:p>
        </p:txBody>
      </p:sp>
      <p:sp>
        <p:nvSpPr>
          <p:cNvPr id="14" name="Slide Number Placeholder 13">
            <a:extLst>
              <a:ext uri="{FF2B5EF4-FFF2-40B4-BE49-F238E27FC236}">
                <a16:creationId xmlns:a16="http://schemas.microsoft.com/office/drawing/2014/main" id="{57EFC240-879E-4B2E-A355-743153B00283}"/>
              </a:ext>
            </a:extLst>
          </p:cNvPr>
          <p:cNvSpPr>
            <a:spLocks noGrp="1"/>
          </p:cNvSpPr>
          <p:nvPr>
            <p:ph type="sldNum" sz="quarter" idx="12"/>
          </p:nvPr>
        </p:nvSpPr>
        <p:spPr/>
        <p:txBody>
          <a:bodyPr/>
          <a:lstStyle/>
          <a:p>
            <a:fld id="{AB6352F2-FB44-4DA6-821F-C2F4E454E2C0}" type="slidenum">
              <a:rPr lang="en-US" smtClean="0"/>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941469844"/>
              </p:ext>
            </p:extLst>
          </p:nvPr>
        </p:nvGraphicFramePr>
        <p:xfrm>
          <a:off x="1416854" y="3629563"/>
          <a:ext cx="9550338" cy="2545821"/>
        </p:xfrm>
        <a:graphic>
          <a:graphicData uri="http://schemas.openxmlformats.org/drawingml/2006/table">
            <a:tbl>
              <a:tblPr firstRow="1" bandRow="1">
                <a:tableStyleId>{2D5ABB26-0587-4C30-8999-92F81FD0307C}</a:tableStyleId>
              </a:tblPr>
              <a:tblGrid>
                <a:gridCol w="2134530">
                  <a:extLst>
                    <a:ext uri="{9D8B030D-6E8A-4147-A177-3AD203B41FA5}">
                      <a16:colId xmlns:a16="http://schemas.microsoft.com/office/drawing/2014/main" val="20000"/>
                    </a:ext>
                  </a:extLst>
                </a:gridCol>
                <a:gridCol w="1669824">
                  <a:extLst>
                    <a:ext uri="{9D8B030D-6E8A-4147-A177-3AD203B41FA5}">
                      <a16:colId xmlns:a16="http://schemas.microsoft.com/office/drawing/2014/main" val="20001"/>
                    </a:ext>
                  </a:extLst>
                </a:gridCol>
                <a:gridCol w="1847133">
                  <a:extLst>
                    <a:ext uri="{9D8B030D-6E8A-4147-A177-3AD203B41FA5}">
                      <a16:colId xmlns:a16="http://schemas.microsoft.com/office/drawing/2014/main" val="20002"/>
                    </a:ext>
                  </a:extLst>
                </a:gridCol>
                <a:gridCol w="2140373">
                  <a:extLst>
                    <a:ext uri="{9D8B030D-6E8A-4147-A177-3AD203B41FA5}">
                      <a16:colId xmlns:a16="http://schemas.microsoft.com/office/drawing/2014/main" val="20003"/>
                    </a:ext>
                  </a:extLst>
                </a:gridCol>
                <a:gridCol w="1758478">
                  <a:extLst>
                    <a:ext uri="{9D8B030D-6E8A-4147-A177-3AD203B41FA5}">
                      <a16:colId xmlns:a16="http://schemas.microsoft.com/office/drawing/2014/main" val="20004"/>
                    </a:ext>
                  </a:extLst>
                </a:gridCol>
              </a:tblGrid>
              <a:tr h="643467">
                <a:tc>
                  <a:txBody>
                    <a:bodyPr/>
                    <a:lstStyle/>
                    <a:p>
                      <a:pPr marR="228600" algn="ctr">
                        <a:lnSpc>
                          <a:spcPts val="1930"/>
                        </a:lnSpc>
                      </a:pPr>
                      <a:r>
                        <a:rPr sz="2400" spc="-65" dirty="0">
                          <a:latin typeface="Gill Sans MT"/>
                          <a:cs typeface="Gill Sans MT"/>
                        </a:rPr>
                        <a:t>Instr.</a:t>
                      </a:r>
                      <a:endParaRPr sz="2400">
                        <a:latin typeface="Gill Sans MT"/>
                        <a:cs typeface="Gill Sans MT"/>
                      </a:endParaRPr>
                    </a:p>
                  </a:txBody>
                  <a:tcPr marL="0" marR="0" marT="0" marB="0"/>
                </a:tc>
                <a:tc>
                  <a:txBody>
                    <a:bodyPr/>
                    <a:lstStyle/>
                    <a:p>
                      <a:pPr marR="136525" algn="ctr">
                        <a:lnSpc>
                          <a:spcPts val="1930"/>
                        </a:lnSpc>
                      </a:pPr>
                      <a:r>
                        <a:rPr sz="2400" spc="-95" dirty="0">
                          <a:latin typeface="Gill Sans MT"/>
                          <a:cs typeface="Gill Sans MT"/>
                        </a:rPr>
                        <a:t>rd</a:t>
                      </a:r>
                      <a:endParaRPr sz="2400">
                        <a:latin typeface="Gill Sans MT"/>
                        <a:cs typeface="Gill Sans MT"/>
                      </a:endParaRPr>
                    </a:p>
                  </a:txBody>
                  <a:tcPr marL="0" marR="0" marT="0" marB="0"/>
                </a:tc>
                <a:tc>
                  <a:txBody>
                    <a:bodyPr/>
                    <a:lstStyle/>
                    <a:p>
                      <a:pPr marL="135255" algn="ctr">
                        <a:lnSpc>
                          <a:spcPts val="1930"/>
                        </a:lnSpc>
                      </a:pPr>
                      <a:r>
                        <a:rPr sz="2400" spc="-5" dirty="0">
                          <a:latin typeface="Gill Sans MT"/>
                          <a:cs typeface="Gill Sans MT"/>
                        </a:rPr>
                        <a:t>uimm</a:t>
                      </a:r>
                      <a:endParaRPr sz="2400">
                        <a:latin typeface="Gill Sans MT"/>
                        <a:cs typeface="Gill Sans MT"/>
                      </a:endParaRPr>
                    </a:p>
                  </a:txBody>
                  <a:tcPr marL="0" marR="0" marT="0" marB="0"/>
                </a:tc>
                <a:tc>
                  <a:txBody>
                    <a:bodyPr/>
                    <a:lstStyle/>
                    <a:p>
                      <a:pPr marL="106680" algn="ctr">
                        <a:lnSpc>
                          <a:spcPts val="1930"/>
                        </a:lnSpc>
                      </a:pPr>
                      <a:r>
                        <a:rPr sz="2400" spc="-5" dirty="0">
                          <a:latin typeface="Gill Sans MT"/>
                          <a:cs typeface="Gill Sans MT"/>
                        </a:rPr>
                        <a:t>Read</a:t>
                      </a:r>
                      <a:r>
                        <a:rPr sz="2400" spc="-114" dirty="0">
                          <a:latin typeface="Gill Sans MT"/>
                          <a:cs typeface="Gill Sans MT"/>
                        </a:rPr>
                        <a:t> </a:t>
                      </a:r>
                      <a:r>
                        <a:rPr sz="2400" spc="-90" dirty="0">
                          <a:latin typeface="Gill Sans MT"/>
                          <a:cs typeface="Gill Sans MT"/>
                        </a:rPr>
                        <a:t>CSR?</a:t>
                      </a:r>
                      <a:endParaRPr sz="2400">
                        <a:latin typeface="Gill Sans MT"/>
                        <a:cs typeface="Gill Sans MT"/>
                      </a:endParaRPr>
                    </a:p>
                  </a:txBody>
                  <a:tcPr marL="0" marR="0" marT="0" marB="0"/>
                </a:tc>
                <a:tc>
                  <a:txBody>
                    <a:bodyPr/>
                    <a:lstStyle/>
                    <a:p>
                      <a:pPr marL="136525" algn="ctr">
                        <a:lnSpc>
                          <a:spcPts val="1930"/>
                        </a:lnSpc>
                      </a:pPr>
                      <a:r>
                        <a:rPr sz="2400" spc="-10" dirty="0">
                          <a:latin typeface="Gill Sans MT"/>
                          <a:cs typeface="Gill Sans MT"/>
                        </a:rPr>
                        <a:t>Wr</a:t>
                      </a:r>
                      <a:r>
                        <a:rPr sz="2400" spc="5" dirty="0">
                          <a:latin typeface="Gill Sans MT"/>
                          <a:cs typeface="Gill Sans MT"/>
                        </a:rPr>
                        <a:t>i</a:t>
                      </a:r>
                      <a:r>
                        <a:rPr sz="2400" spc="-5" dirty="0">
                          <a:latin typeface="Gill Sans MT"/>
                          <a:cs typeface="Gill Sans MT"/>
                        </a:rPr>
                        <a:t>t</a:t>
                      </a:r>
                      <a:r>
                        <a:rPr sz="2400" dirty="0">
                          <a:latin typeface="Gill Sans MT"/>
                          <a:cs typeface="Gill Sans MT"/>
                        </a:rPr>
                        <a:t>e</a:t>
                      </a:r>
                      <a:r>
                        <a:rPr sz="2400" spc="-80" dirty="0">
                          <a:latin typeface="Gill Sans MT"/>
                          <a:cs typeface="Gill Sans MT"/>
                        </a:rPr>
                        <a:t> </a:t>
                      </a:r>
                      <a:r>
                        <a:rPr sz="2400" dirty="0">
                          <a:latin typeface="Gill Sans MT"/>
                          <a:cs typeface="Gill Sans MT"/>
                        </a:rPr>
                        <a:t>CS</a:t>
                      </a:r>
                      <a:r>
                        <a:rPr sz="2400" spc="-5" dirty="0">
                          <a:latin typeface="Gill Sans MT"/>
                          <a:cs typeface="Gill Sans MT"/>
                        </a:rPr>
                        <a:t>R</a:t>
                      </a:r>
                      <a:r>
                        <a:rPr sz="2400" dirty="0">
                          <a:latin typeface="Gill Sans MT"/>
                          <a:cs typeface="Gill Sans MT"/>
                        </a:rPr>
                        <a:t>?</a:t>
                      </a:r>
                      <a:endParaRPr sz="2400">
                        <a:latin typeface="Gill Sans MT"/>
                        <a:cs typeface="Gill Sans MT"/>
                      </a:endParaRPr>
                    </a:p>
                  </a:txBody>
                  <a:tcPr marL="0" marR="0" marT="0" marB="0"/>
                </a:tc>
                <a:extLst>
                  <a:ext uri="{0D108BD9-81ED-4DB2-BD59-A6C34878D82A}">
                    <a16:rowId xmlns:a16="http://schemas.microsoft.com/office/drawing/2014/main" val="10000"/>
                  </a:ext>
                </a:extLst>
              </a:tr>
              <a:tr h="493775">
                <a:tc>
                  <a:txBody>
                    <a:bodyPr/>
                    <a:lstStyle/>
                    <a:p>
                      <a:pPr marR="227965" algn="ctr">
                        <a:lnSpc>
                          <a:spcPct val="100000"/>
                        </a:lnSpc>
                        <a:spcBef>
                          <a:spcPts val="105"/>
                        </a:spcBef>
                      </a:pPr>
                      <a:r>
                        <a:rPr sz="2400" b="1" spc="-10" dirty="0">
                          <a:latin typeface="Courier New"/>
                          <a:cs typeface="Courier New"/>
                        </a:rPr>
                        <a:t>csrrwi</a:t>
                      </a:r>
                      <a:endParaRPr sz="2400">
                        <a:latin typeface="Courier New"/>
                        <a:cs typeface="Courier New"/>
                      </a:endParaRPr>
                    </a:p>
                  </a:txBody>
                  <a:tcPr marL="0" marR="0" marT="17780" marB="0"/>
                </a:tc>
                <a:tc>
                  <a:txBody>
                    <a:bodyPr/>
                    <a:lstStyle/>
                    <a:p>
                      <a:pPr marR="135890" algn="ctr">
                        <a:lnSpc>
                          <a:spcPct val="100000"/>
                        </a:lnSpc>
                        <a:spcBef>
                          <a:spcPts val="105"/>
                        </a:spcBef>
                      </a:pPr>
                      <a:r>
                        <a:rPr sz="2400" b="1" spc="-10" dirty="0">
                          <a:latin typeface="Courier New"/>
                          <a:cs typeface="Courier New"/>
                        </a:rPr>
                        <a:t>x0</a:t>
                      </a:r>
                      <a:endParaRPr sz="2400">
                        <a:latin typeface="Courier New"/>
                        <a:cs typeface="Courier New"/>
                      </a:endParaRPr>
                    </a:p>
                  </a:txBody>
                  <a:tcPr marL="0" marR="0" marT="17780" marB="0"/>
                </a:tc>
                <a:tc>
                  <a:txBody>
                    <a:bodyPr/>
                    <a:lstStyle/>
                    <a:p>
                      <a:pPr marL="135255" algn="ctr">
                        <a:lnSpc>
                          <a:spcPct val="100000"/>
                        </a:lnSpc>
                        <a:spcBef>
                          <a:spcPts val="105"/>
                        </a:spcBef>
                      </a:pPr>
                      <a:r>
                        <a:rPr sz="2400" b="1" dirty="0">
                          <a:latin typeface="Courier New"/>
                          <a:cs typeface="Courier New"/>
                        </a:rPr>
                        <a:t>-</a:t>
                      </a:r>
                      <a:endParaRPr sz="2400">
                        <a:latin typeface="Courier New"/>
                        <a:cs typeface="Courier New"/>
                      </a:endParaRPr>
                    </a:p>
                  </a:txBody>
                  <a:tcPr marL="0" marR="0" marT="17780" marB="0"/>
                </a:tc>
                <a:tc>
                  <a:txBody>
                    <a:bodyPr/>
                    <a:lstStyle/>
                    <a:p>
                      <a:pPr marL="106680" algn="ctr">
                        <a:lnSpc>
                          <a:spcPct val="100000"/>
                        </a:lnSpc>
                        <a:spcBef>
                          <a:spcPts val="200"/>
                        </a:spcBef>
                      </a:pPr>
                      <a:r>
                        <a:rPr sz="2400" spc="-35" dirty="0">
                          <a:latin typeface="Gill Sans MT"/>
                          <a:cs typeface="Gill Sans MT"/>
                        </a:rPr>
                        <a:t>no</a:t>
                      </a:r>
                      <a:endParaRPr sz="2400">
                        <a:latin typeface="Gill Sans MT"/>
                        <a:cs typeface="Gill Sans MT"/>
                      </a:endParaRPr>
                    </a:p>
                  </a:txBody>
                  <a:tcPr marL="0" marR="0" marT="33867" marB="0"/>
                </a:tc>
                <a:tc>
                  <a:txBody>
                    <a:bodyPr/>
                    <a:lstStyle/>
                    <a:p>
                      <a:pPr marL="136525" algn="ctr">
                        <a:lnSpc>
                          <a:spcPct val="100000"/>
                        </a:lnSpc>
                        <a:spcBef>
                          <a:spcPts val="200"/>
                        </a:spcBef>
                      </a:pPr>
                      <a:r>
                        <a:rPr sz="2400" spc="5" dirty="0">
                          <a:latin typeface="Gill Sans MT"/>
                          <a:cs typeface="Gill Sans MT"/>
                        </a:rPr>
                        <a:t>yes</a:t>
                      </a:r>
                      <a:endParaRPr sz="2400">
                        <a:latin typeface="Gill Sans MT"/>
                        <a:cs typeface="Gill Sans MT"/>
                      </a:endParaRPr>
                    </a:p>
                  </a:txBody>
                  <a:tcPr marL="0" marR="0" marT="33867" marB="0"/>
                </a:tc>
                <a:extLst>
                  <a:ext uri="{0D108BD9-81ED-4DB2-BD59-A6C34878D82A}">
                    <a16:rowId xmlns:a16="http://schemas.microsoft.com/office/drawing/2014/main" val="10001"/>
                  </a:ext>
                </a:extLst>
              </a:tr>
              <a:tr h="495807">
                <a:tc>
                  <a:txBody>
                    <a:bodyPr/>
                    <a:lstStyle/>
                    <a:p>
                      <a:pPr marR="227965" algn="ctr">
                        <a:lnSpc>
                          <a:spcPct val="100000"/>
                        </a:lnSpc>
                        <a:spcBef>
                          <a:spcPts val="114"/>
                        </a:spcBef>
                      </a:pPr>
                      <a:r>
                        <a:rPr sz="2400" b="1" spc="-10" dirty="0">
                          <a:latin typeface="Courier New"/>
                          <a:cs typeface="Courier New"/>
                        </a:rPr>
                        <a:t>csrrwi</a:t>
                      </a:r>
                      <a:endParaRPr sz="2400">
                        <a:latin typeface="Courier New"/>
                        <a:cs typeface="Courier New"/>
                      </a:endParaRPr>
                    </a:p>
                  </a:txBody>
                  <a:tcPr marL="0" marR="0" marT="19472" marB="0"/>
                </a:tc>
                <a:tc>
                  <a:txBody>
                    <a:bodyPr/>
                    <a:lstStyle/>
                    <a:p>
                      <a:pPr marR="135890" algn="ctr">
                        <a:lnSpc>
                          <a:spcPct val="100000"/>
                        </a:lnSpc>
                        <a:spcBef>
                          <a:spcPts val="114"/>
                        </a:spcBef>
                      </a:pPr>
                      <a:r>
                        <a:rPr sz="2400" b="1" spc="-10" dirty="0">
                          <a:latin typeface="Courier New"/>
                          <a:cs typeface="Courier New"/>
                        </a:rPr>
                        <a:t>!x0</a:t>
                      </a:r>
                      <a:endParaRPr sz="2400">
                        <a:latin typeface="Courier New"/>
                        <a:cs typeface="Courier New"/>
                      </a:endParaRPr>
                    </a:p>
                  </a:txBody>
                  <a:tcPr marL="0" marR="0" marT="19472" marB="0"/>
                </a:tc>
                <a:tc>
                  <a:txBody>
                    <a:bodyPr/>
                    <a:lstStyle/>
                    <a:p>
                      <a:pPr marL="135255" algn="ctr">
                        <a:lnSpc>
                          <a:spcPct val="100000"/>
                        </a:lnSpc>
                        <a:spcBef>
                          <a:spcPts val="114"/>
                        </a:spcBef>
                      </a:pPr>
                      <a:r>
                        <a:rPr sz="2400" b="1" dirty="0">
                          <a:latin typeface="Courier New"/>
                          <a:cs typeface="Courier New"/>
                        </a:rPr>
                        <a:t>-</a:t>
                      </a:r>
                      <a:endParaRPr sz="2400">
                        <a:latin typeface="Courier New"/>
                        <a:cs typeface="Courier New"/>
                      </a:endParaRPr>
                    </a:p>
                  </a:txBody>
                  <a:tcPr marL="0" marR="0" marT="19472" marB="0"/>
                </a:tc>
                <a:tc>
                  <a:txBody>
                    <a:bodyPr/>
                    <a:lstStyle/>
                    <a:p>
                      <a:pPr marL="106680" algn="ctr">
                        <a:lnSpc>
                          <a:spcPct val="100000"/>
                        </a:lnSpc>
                        <a:spcBef>
                          <a:spcPts val="210"/>
                        </a:spcBef>
                      </a:pPr>
                      <a:r>
                        <a:rPr sz="2400" spc="5" dirty="0">
                          <a:latin typeface="Gill Sans MT"/>
                          <a:cs typeface="Gill Sans MT"/>
                        </a:rPr>
                        <a:t>yes</a:t>
                      </a:r>
                      <a:endParaRPr sz="2400">
                        <a:latin typeface="Gill Sans MT"/>
                        <a:cs typeface="Gill Sans MT"/>
                      </a:endParaRPr>
                    </a:p>
                  </a:txBody>
                  <a:tcPr marL="0" marR="0" marT="35560" marB="0"/>
                </a:tc>
                <a:tc>
                  <a:txBody>
                    <a:bodyPr/>
                    <a:lstStyle/>
                    <a:p>
                      <a:pPr marL="136525" algn="ctr">
                        <a:lnSpc>
                          <a:spcPct val="100000"/>
                        </a:lnSpc>
                        <a:spcBef>
                          <a:spcPts val="210"/>
                        </a:spcBef>
                      </a:pPr>
                      <a:r>
                        <a:rPr sz="2400" spc="5" dirty="0">
                          <a:latin typeface="Gill Sans MT"/>
                          <a:cs typeface="Gill Sans MT"/>
                        </a:rPr>
                        <a:t>yes</a:t>
                      </a:r>
                      <a:endParaRPr sz="2400" dirty="0">
                        <a:latin typeface="Gill Sans MT"/>
                        <a:cs typeface="Gill Sans MT"/>
                      </a:endParaRPr>
                    </a:p>
                  </a:txBody>
                  <a:tcPr marL="0" marR="0" marT="35560" marB="0"/>
                </a:tc>
                <a:extLst>
                  <a:ext uri="{0D108BD9-81ED-4DB2-BD59-A6C34878D82A}">
                    <a16:rowId xmlns:a16="http://schemas.microsoft.com/office/drawing/2014/main" val="10002"/>
                  </a:ext>
                </a:extLst>
              </a:tr>
              <a:tr h="493775">
                <a:tc>
                  <a:txBody>
                    <a:bodyPr/>
                    <a:lstStyle/>
                    <a:p>
                      <a:pPr marR="227965" algn="ctr">
                        <a:lnSpc>
                          <a:spcPct val="100000"/>
                        </a:lnSpc>
                        <a:spcBef>
                          <a:spcPts val="114"/>
                        </a:spcBef>
                      </a:pPr>
                      <a:r>
                        <a:rPr sz="2400" b="1" spc="-10" dirty="0">
                          <a:latin typeface="Courier New"/>
                          <a:cs typeface="Courier New"/>
                        </a:rPr>
                        <a:t>csrrs/ci</a:t>
                      </a:r>
                      <a:endParaRPr sz="2400">
                        <a:latin typeface="Courier New"/>
                        <a:cs typeface="Courier New"/>
                      </a:endParaRPr>
                    </a:p>
                  </a:txBody>
                  <a:tcPr marL="0" marR="0" marT="19472" marB="0"/>
                </a:tc>
                <a:tc>
                  <a:txBody>
                    <a:bodyPr/>
                    <a:lstStyle/>
                    <a:p>
                      <a:pPr marR="135255" algn="ctr">
                        <a:lnSpc>
                          <a:spcPct val="100000"/>
                        </a:lnSpc>
                        <a:spcBef>
                          <a:spcPts val="114"/>
                        </a:spcBef>
                      </a:pPr>
                      <a:r>
                        <a:rPr sz="2400" b="1" dirty="0">
                          <a:latin typeface="Courier New"/>
                          <a:cs typeface="Courier New"/>
                        </a:rPr>
                        <a:t>-</a:t>
                      </a:r>
                      <a:endParaRPr sz="2400">
                        <a:latin typeface="Courier New"/>
                        <a:cs typeface="Courier New"/>
                      </a:endParaRPr>
                    </a:p>
                  </a:txBody>
                  <a:tcPr marL="0" marR="0" marT="19472" marB="0"/>
                </a:tc>
                <a:tc>
                  <a:txBody>
                    <a:bodyPr/>
                    <a:lstStyle/>
                    <a:p>
                      <a:pPr marL="135255" algn="ctr">
                        <a:lnSpc>
                          <a:spcPct val="100000"/>
                        </a:lnSpc>
                        <a:spcBef>
                          <a:spcPts val="114"/>
                        </a:spcBef>
                      </a:pPr>
                      <a:r>
                        <a:rPr sz="2400" b="1" dirty="0">
                          <a:latin typeface="Courier New"/>
                          <a:cs typeface="Courier New"/>
                        </a:rPr>
                        <a:t>0</a:t>
                      </a:r>
                      <a:endParaRPr sz="2400">
                        <a:latin typeface="Courier New"/>
                        <a:cs typeface="Courier New"/>
                      </a:endParaRPr>
                    </a:p>
                  </a:txBody>
                  <a:tcPr marL="0" marR="0" marT="19472" marB="0"/>
                </a:tc>
                <a:tc>
                  <a:txBody>
                    <a:bodyPr/>
                    <a:lstStyle/>
                    <a:p>
                      <a:pPr marL="106680" algn="ctr">
                        <a:lnSpc>
                          <a:spcPct val="100000"/>
                        </a:lnSpc>
                        <a:spcBef>
                          <a:spcPts val="210"/>
                        </a:spcBef>
                      </a:pPr>
                      <a:r>
                        <a:rPr sz="2400" spc="5" dirty="0">
                          <a:latin typeface="Gill Sans MT"/>
                          <a:cs typeface="Gill Sans MT"/>
                        </a:rPr>
                        <a:t>yes</a:t>
                      </a:r>
                      <a:endParaRPr sz="2400">
                        <a:latin typeface="Gill Sans MT"/>
                        <a:cs typeface="Gill Sans MT"/>
                      </a:endParaRPr>
                    </a:p>
                  </a:txBody>
                  <a:tcPr marL="0" marR="0" marT="35560" marB="0"/>
                </a:tc>
                <a:tc>
                  <a:txBody>
                    <a:bodyPr/>
                    <a:lstStyle/>
                    <a:p>
                      <a:pPr marL="136525" algn="ctr">
                        <a:lnSpc>
                          <a:spcPct val="100000"/>
                        </a:lnSpc>
                        <a:spcBef>
                          <a:spcPts val="210"/>
                        </a:spcBef>
                      </a:pPr>
                      <a:r>
                        <a:rPr sz="2400" spc="-35" dirty="0">
                          <a:latin typeface="Gill Sans MT"/>
                          <a:cs typeface="Gill Sans MT"/>
                        </a:rPr>
                        <a:t>no</a:t>
                      </a:r>
                      <a:endParaRPr sz="2400">
                        <a:latin typeface="Gill Sans MT"/>
                        <a:cs typeface="Gill Sans MT"/>
                      </a:endParaRPr>
                    </a:p>
                  </a:txBody>
                  <a:tcPr marL="0" marR="0" marT="35560" marB="0"/>
                </a:tc>
                <a:extLst>
                  <a:ext uri="{0D108BD9-81ED-4DB2-BD59-A6C34878D82A}">
                    <a16:rowId xmlns:a16="http://schemas.microsoft.com/office/drawing/2014/main" val="10003"/>
                  </a:ext>
                </a:extLst>
              </a:tr>
              <a:tr h="418997">
                <a:tc>
                  <a:txBody>
                    <a:bodyPr/>
                    <a:lstStyle/>
                    <a:p>
                      <a:pPr marR="227965" algn="ctr">
                        <a:lnSpc>
                          <a:spcPct val="100000"/>
                        </a:lnSpc>
                        <a:spcBef>
                          <a:spcPts val="105"/>
                        </a:spcBef>
                      </a:pPr>
                      <a:r>
                        <a:rPr sz="2400" b="1" spc="-10" dirty="0">
                          <a:latin typeface="Courier New"/>
                          <a:cs typeface="Courier New"/>
                        </a:rPr>
                        <a:t>csrrs/ci</a:t>
                      </a:r>
                      <a:endParaRPr sz="2400">
                        <a:latin typeface="Courier New"/>
                        <a:cs typeface="Courier New"/>
                      </a:endParaRPr>
                    </a:p>
                  </a:txBody>
                  <a:tcPr marL="0" marR="0" marT="17780" marB="0"/>
                </a:tc>
                <a:tc>
                  <a:txBody>
                    <a:bodyPr/>
                    <a:lstStyle/>
                    <a:p>
                      <a:pPr marR="135255" algn="ctr">
                        <a:lnSpc>
                          <a:spcPct val="100000"/>
                        </a:lnSpc>
                        <a:spcBef>
                          <a:spcPts val="105"/>
                        </a:spcBef>
                      </a:pPr>
                      <a:r>
                        <a:rPr sz="2400" b="1" dirty="0">
                          <a:latin typeface="Courier New"/>
                          <a:cs typeface="Courier New"/>
                        </a:rPr>
                        <a:t>-</a:t>
                      </a:r>
                      <a:endParaRPr sz="2400">
                        <a:latin typeface="Courier New"/>
                        <a:cs typeface="Courier New"/>
                      </a:endParaRPr>
                    </a:p>
                  </a:txBody>
                  <a:tcPr marL="0" marR="0" marT="17780" marB="0"/>
                </a:tc>
                <a:tc>
                  <a:txBody>
                    <a:bodyPr/>
                    <a:lstStyle/>
                    <a:p>
                      <a:pPr marL="134620" algn="ctr">
                        <a:lnSpc>
                          <a:spcPct val="100000"/>
                        </a:lnSpc>
                        <a:spcBef>
                          <a:spcPts val="105"/>
                        </a:spcBef>
                      </a:pPr>
                      <a:r>
                        <a:rPr sz="2400" b="1" spc="-10" dirty="0">
                          <a:latin typeface="Courier New"/>
                          <a:cs typeface="Courier New"/>
                        </a:rPr>
                        <a:t>!0</a:t>
                      </a:r>
                      <a:endParaRPr sz="2400">
                        <a:latin typeface="Courier New"/>
                        <a:cs typeface="Courier New"/>
                      </a:endParaRPr>
                    </a:p>
                  </a:txBody>
                  <a:tcPr marL="0" marR="0" marT="17780" marB="0"/>
                </a:tc>
                <a:tc>
                  <a:txBody>
                    <a:bodyPr/>
                    <a:lstStyle/>
                    <a:p>
                      <a:pPr marL="106680" algn="ctr">
                        <a:lnSpc>
                          <a:spcPct val="100000"/>
                        </a:lnSpc>
                        <a:spcBef>
                          <a:spcPts val="200"/>
                        </a:spcBef>
                      </a:pPr>
                      <a:r>
                        <a:rPr sz="2400" spc="5" dirty="0">
                          <a:latin typeface="Gill Sans MT"/>
                          <a:cs typeface="Gill Sans MT"/>
                        </a:rPr>
                        <a:t>yes</a:t>
                      </a:r>
                      <a:endParaRPr sz="2400">
                        <a:latin typeface="Gill Sans MT"/>
                        <a:cs typeface="Gill Sans MT"/>
                      </a:endParaRPr>
                    </a:p>
                  </a:txBody>
                  <a:tcPr marL="0" marR="0" marT="33867" marB="0"/>
                </a:tc>
                <a:tc>
                  <a:txBody>
                    <a:bodyPr/>
                    <a:lstStyle/>
                    <a:p>
                      <a:pPr marL="136525" algn="ctr">
                        <a:lnSpc>
                          <a:spcPct val="100000"/>
                        </a:lnSpc>
                        <a:spcBef>
                          <a:spcPts val="200"/>
                        </a:spcBef>
                      </a:pPr>
                      <a:r>
                        <a:rPr sz="2400" spc="5" dirty="0">
                          <a:latin typeface="Gill Sans MT"/>
                          <a:cs typeface="Gill Sans MT"/>
                        </a:rPr>
                        <a:t>yes</a:t>
                      </a:r>
                      <a:endParaRPr sz="2400" dirty="0">
                        <a:latin typeface="Gill Sans MT"/>
                        <a:cs typeface="Gill Sans MT"/>
                      </a:endParaRPr>
                    </a:p>
                  </a:txBody>
                  <a:tcPr marL="0" marR="0" marT="33867" marB="0"/>
                </a:tc>
                <a:extLst>
                  <a:ext uri="{0D108BD9-81ED-4DB2-BD59-A6C34878D82A}">
                    <a16:rowId xmlns:a16="http://schemas.microsoft.com/office/drawing/2014/main" val="10004"/>
                  </a:ext>
                </a:extLst>
              </a:tr>
            </a:tbl>
          </a:graphicData>
        </a:graphic>
      </p:graphicFrame>
      <p:sp>
        <p:nvSpPr>
          <p:cNvPr id="3" name="object 3"/>
          <p:cNvSpPr txBox="1">
            <a:spLocks noGrp="1"/>
          </p:cNvSpPr>
          <p:nvPr>
            <p:ph type="title"/>
          </p:nvPr>
        </p:nvSpPr>
        <p:spPr>
          <a:xfrm>
            <a:off x="1274829" y="106710"/>
            <a:ext cx="3599180" cy="694207"/>
          </a:xfrm>
          <a:prstGeom prst="rect">
            <a:avLst/>
          </a:prstGeom>
        </p:spPr>
        <p:txBody>
          <a:bodyPr vert="horz" wrap="square" lIns="0" tIns="16933" rIns="0" bIns="0" rtlCol="0" anchor="ctr">
            <a:spAutoFit/>
          </a:bodyPr>
          <a:lstStyle/>
          <a:p>
            <a:pPr marL="16933">
              <a:lnSpc>
                <a:spcPct val="100000"/>
              </a:lnSpc>
              <a:spcBef>
                <a:spcPts val="133"/>
              </a:spcBef>
            </a:pPr>
            <a:r>
              <a:rPr b="1" spc="-287" dirty="0"/>
              <a:t>C</a:t>
            </a:r>
            <a:r>
              <a:rPr b="1" spc="-220" dirty="0"/>
              <a:t>S</a:t>
            </a:r>
            <a:r>
              <a:rPr b="1" spc="-152" dirty="0"/>
              <a:t>R</a:t>
            </a:r>
            <a:r>
              <a:rPr b="1" spc="-353" dirty="0"/>
              <a:t> </a:t>
            </a:r>
            <a:r>
              <a:rPr b="1" spc="-140" dirty="0"/>
              <a:t>I</a:t>
            </a:r>
            <a:r>
              <a:rPr b="1" spc="73" dirty="0"/>
              <a:t>n</a:t>
            </a:r>
            <a:r>
              <a:rPr b="1" spc="33" dirty="0"/>
              <a:t>s</a:t>
            </a:r>
            <a:r>
              <a:rPr b="1" spc="27" dirty="0"/>
              <a:t>t</a:t>
            </a:r>
            <a:r>
              <a:rPr b="1" spc="-107" dirty="0"/>
              <a:t>r</a:t>
            </a:r>
            <a:r>
              <a:rPr b="1" spc="-93" dirty="0"/>
              <a:t>u</a:t>
            </a:r>
            <a:r>
              <a:rPr b="1" spc="-40" dirty="0"/>
              <a:t>c</a:t>
            </a:r>
            <a:r>
              <a:rPr b="1" spc="-27" dirty="0"/>
              <a:t>t</a:t>
            </a:r>
            <a:r>
              <a:rPr b="1" spc="47" dirty="0"/>
              <a:t>i</a:t>
            </a:r>
            <a:r>
              <a:rPr b="1" spc="-227" dirty="0"/>
              <a:t>o</a:t>
            </a:r>
            <a:r>
              <a:rPr b="1" spc="73" dirty="0"/>
              <a:t>n</a:t>
            </a:r>
            <a:r>
              <a:rPr b="1" spc="213" dirty="0"/>
              <a:t>s</a:t>
            </a:r>
          </a:p>
        </p:txBody>
      </p:sp>
      <p:sp>
        <p:nvSpPr>
          <p:cNvPr id="4" name="object 4"/>
          <p:cNvSpPr txBox="1"/>
          <p:nvPr/>
        </p:nvSpPr>
        <p:spPr>
          <a:xfrm>
            <a:off x="8766227" y="1336764"/>
            <a:ext cx="1126067" cy="904585"/>
          </a:xfrm>
          <a:prstGeom prst="rect">
            <a:avLst/>
          </a:prstGeom>
        </p:spPr>
        <p:txBody>
          <a:bodyPr vert="horz" wrap="square" lIns="0" tIns="118533" rIns="0" bIns="0" rtlCol="0">
            <a:spAutoFit/>
          </a:bodyPr>
          <a:lstStyle/>
          <a:p>
            <a:pPr marL="315797">
              <a:spcBef>
                <a:spcPts val="933"/>
              </a:spcBef>
            </a:pPr>
            <a:r>
              <a:rPr sz="1867" b="1" dirty="0">
                <a:latin typeface="Courier New"/>
                <a:cs typeface="Courier New"/>
              </a:rPr>
              <a:t>7</a:t>
            </a:r>
            <a:endParaRPr sz="1867">
              <a:latin typeface="Courier New"/>
              <a:cs typeface="Courier New"/>
            </a:endParaRPr>
          </a:p>
          <a:p>
            <a:pPr marL="16933">
              <a:spcBef>
                <a:spcPts val="1040"/>
              </a:spcBef>
            </a:pPr>
            <a:r>
              <a:rPr sz="2400" b="1" spc="-13" dirty="0">
                <a:solidFill>
                  <a:srgbClr val="D8E156"/>
                </a:solidFill>
                <a:latin typeface="Courier New"/>
                <a:cs typeface="Courier New"/>
              </a:rPr>
              <a:t>SYSTEM</a:t>
            </a:r>
            <a:endParaRPr sz="2400">
              <a:latin typeface="Courier New"/>
              <a:cs typeface="Courier New"/>
            </a:endParaRPr>
          </a:p>
        </p:txBody>
      </p:sp>
      <p:sp>
        <p:nvSpPr>
          <p:cNvPr id="5" name="object 5"/>
          <p:cNvSpPr txBox="1"/>
          <p:nvPr/>
        </p:nvSpPr>
        <p:spPr>
          <a:xfrm>
            <a:off x="7602945" y="1336764"/>
            <a:ext cx="408940" cy="904585"/>
          </a:xfrm>
          <a:prstGeom prst="rect">
            <a:avLst/>
          </a:prstGeom>
        </p:spPr>
        <p:txBody>
          <a:bodyPr vert="horz" wrap="square" lIns="0" tIns="118533" rIns="0" bIns="0" rtlCol="0">
            <a:spAutoFit/>
          </a:bodyPr>
          <a:lstStyle/>
          <a:p>
            <a:pPr marL="16933">
              <a:spcBef>
                <a:spcPts val="933"/>
              </a:spcBef>
            </a:pPr>
            <a:r>
              <a:rPr sz="1867" b="1" dirty="0">
                <a:latin typeface="Courier New"/>
                <a:cs typeface="Courier New"/>
              </a:rPr>
              <a:t>5</a:t>
            </a:r>
            <a:endParaRPr sz="1867">
              <a:latin typeface="Courier New"/>
              <a:cs typeface="Courier New"/>
            </a:endParaRPr>
          </a:p>
          <a:p>
            <a:pPr marL="27093">
              <a:spcBef>
                <a:spcPts val="1040"/>
              </a:spcBef>
            </a:pPr>
            <a:r>
              <a:rPr sz="2400" b="1" spc="-13" dirty="0">
                <a:solidFill>
                  <a:srgbClr val="D8E156"/>
                </a:solidFill>
                <a:latin typeface="Courier New"/>
                <a:cs typeface="Courier New"/>
              </a:rPr>
              <a:t>rd</a:t>
            </a:r>
            <a:endParaRPr sz="2400">
              <a:latin typeface="Courier New"/>
              <a:cs typeface="Courier New"/>
            </a:endParaRPr>
          </a:p>
        </p:txBody>
      </p:sp>
      <p:sp>
        <p:nvSpPr>
          <p:cNvPr id="6" name="object 6"/>
          <p:cNvSpPr txBox="1"/>
          <p:nvPr/>
        </p:nvSpPr>
        <p:spPr>
          <a:xfrm>
            <a:off x="1274829" y="800917"/>
            <a:ext cx="317500"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31</a:t>
            </a:r>
            <a:endParaRPr sz="1867">
              <a:latin typeface="Courier New"/>
              <a:cs typeface="Courier New"/>
            </a:endParaRPr>
          </a:p>
        </p:txBody>
      </p:sp>
      <p:sp>
        <p:nvSpPr>
          <p:cNvPr id="7" name="object 7"/>
          <p:cNvSpPr txBox="1"/>
          <p:nvPr/>
        </p:nvSpPr>
        <p:spPr>
          <a:xfrm>
            <a:off x="3976535" y="800917"/>
            <a:ext cx="2994660" cy="1838879"/>
          </a:xfrm>
          <a:prstGeom prst="rect">
            <a:avLst/>
          </a:prstGeom>
        </p:spPr>
        <p:txBody>
          <a:bodyPr vert="horz" wrap="square" lIns="0" tIns="16933" rIns="0" bIns="0" rtlCol="0">
            <a:spAutoFit/>
          </a:bodyPr>
          <a:lstStyle/>
          <a:p>
            <a:pPr marL="16933">
              <a:spcBef>
                <a:spcPts val="133"/>
              </a:spcBef>
              <a:tabLst>
                <a:tab pos="1333467" algn="l"/>
              </a:tabLst>
            </a:pPr>
            <a:r>
              <a:rPr sz="1867" b="1" spc="-7" dirty="0">
                <a:latin typeface="Courier New"/>
                <a:cs typeface="Courier New"/>
              </a:rPr>
              <a:t>20</a:t>
            </a:r>
            <a:r>
              <a:rPr sz="1867" b="1" spc="-700" dirty="0">
                <a:latin typeface="Courier New"/>
                <a:cs typeface="Courier New"/>
              </a:rPr>
              <a:t> </a:t>
            </a:r>
            <a:r>
              <a:rPr sz="1867" b="1" spc="-7" dirty="0">
                <a:latin typeface="Courier New"/>
                <a:cs typeface="Courier New"/>
              </a:rPr>
              <a:t>19	</a:t>
            </a:r>
            <a:r>
              <a:rPr sz="1867" b="1" spc="27" dirty="0">
                <a:latin typeface="Courier New"/>
                <a:cs typeface="Courier New"/>
              </a:rPr>
              <a:t>1514</a:t>
            </a:r>
            <a:endParaRPr sz="1867">
              <a:latin typeface="Courier New"/>
              <a:cs typeface="Courier New"/>
            </a:endParaRPr>
          </a:p>
          <a:p>
            <a:pPr>
              <a:spcBef>
                <a:spcPts val="60"/>
              </a:spcBef>
            </a:pPr>
            <a:endParaRPr sz="2400">
              <a:latin typeface="Courier New"/>
              <a:cs typeface="Courier New"/>
            </a:endParaRPr>
          </a:p>
          <a:p>
            <a:pPr marL="941470">
              <a:tabLst>
                <a:tab pos="2290176" algn="l"/>
              </a:tabLst>
            </a:pPr>
            <a:r>
              <a:rPr sz="1867" b="1" dirty="0">
                <a:latin typeface="Courier New"/>
                <a:cs typeface="Courier New"/>
              </a:rPr>
              <a:t>5	3</a:t>
            </a:r>
            <a:endParaRPr sz="1867">
              <a:latin typeface="Courier New"/>
              <a:cs typeface="Courier New"/>
            </a:endParaRPr>
          </a:p>
          <a:p>
            <a:pPr marL="338658" marR="6773" indent="272620">
              <a:lnSpc>
                <a:spcPts val="2747"/>
              </a:lnSpc>
              <a:spcBef>
                <a:spcPts val="1307"/>
              </a:spcBef>
              <a:tabLst>
                <a:tab pos="2066662" algn="l"/>
              </a:tabLst>
            </a:pPr>
            <a:r>
              <a:rPr sz="2400" b="1" spc="-13" dirty="0">
                <a:solidFill>
                  <a:srgbClr val="D8E156"/>
                </a:solidFill>
                <a:latin typeface="Courier New"/>
                <a:cs typeface="Courier New"/>
              </a:rPr>
              <a:t>sourc</a:t>
            </a:r>
            <a:r>
              <a:rPr sz="2400" b="1" dirty="0">
                <a:solidFill>
                  <a:srgbClr val="D8E156"/>
                </a:solidFill>
                <a:latin typeface="Courier New"/>
                <a:cs typeface="Courier New"/>
              </a:rPr>
              <a:t>e	</a:t>
            </a:r>
            <a:r>
              <a:rPr sz="2400" b="1" spc="-13" dirty="0">
                <a:solidFill>
                  <a:srgbClr val="D8E156"/>
                </a:solidFill>
                <a:latin typeface="Courier New"/>
                <a:cs typeface="Courier New"/>
              </a:rPr>
              <a:t>instr  uimm[4:0]</a:t>
            </a:r>
            <a:endParaRPr sz="2400">
              <a:latin typeface="Courier New"/>
              <a:cs typeface="Courier New"/>
            </a:endParaRPr>
          </a:p>
        </p:txBody>
      </p:sp>
      <p:sp>
        <p:nvSpPr>
          <p:cNvPr id="8" name="object 8"/>
          <p:cNvSpPr txBox="1"/>
          <p:nvPr/>
        </p:nvSpPr>
        <p:spPr>
          <a:xfrm>
            <a:off x="6700221" y="800917"/>
            <a:ext cx="634153" cy="304421"/>
          </a:xfrm>
          <a:prstGeom prst="rect">
            <a:avLst/>
          </a:prstGeom>
        </p:spPr>
        <p:txBody>
          <a:bodyPr vert="horz" wrap="square" lIns="0" tIns="16933" rIns="0" bIns="0" rtlCol="0">
            <a:spAutoFit/>
          </a:bodyPr>
          <a:lstStyle/>
          <a:p>
            <a:pPr marL="16933">
              <a:spcBef>
                <a:spcPts val="133"/>
              </a:spcBef>
            </a:pP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11</a:t>
            </a:r>
            <a:endParaRPr sz="1867">
              <a:latin typeface="Courier New"/>
              <a:cs typeface="Courier New"/>
            </a:endParaRPr>
          </a:p>
        </p:txBody>
      </p:sp>
      <p:sp>
        <p:nvSpPr>
          <p:cNvPr id="9" name="object 9"/>
          <p:cNvSpPr txBox="1"/>
          <p:nvPr/>
        </p:nvSpPr>
        <p:spPr>
          <a:xfrm>
            <a:off x="8261463" y="800917"/>
            <a:ext cx="330200" cy="304421"/>
          </a:xfrm>
          <a:prstGeom prst="rect">
            <a:avLst/>
          </a:prstGeom>
        </p:spPr>
        <p:txBody>
          <a:bodyPr vert="horz" wrap="square" lIns="0" tIns="16933" rIns="0" bIns="0" rtlCol="0">
            <a:spAutoFit/>
          </a:bodyPr>
          <a:lstStyle/>
          <a:p>
            <a:pPr marL="16933">
              <a:spcBef>
                <a:spcPts val="133"/>
              </a:spcBef>
            </a:pPr>
            <a:r>
              <a:rPr sz="1867" b="1" spc="87"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10" name="object 10"/>
          <p:cNvSpPr txBox="1"/>
          <p:nvPr/>
        </p:nvSpPr>
        <p:spPr>
          <a:xfrm>
            <a:off x="9827033" y="800917"/>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0</a:t>
            </a:r>
            <a:endParaRPr sz="1867">
              <a:latin typeface="Courier New"/>
              <a:cs typeface="Courier New"/>
            </a:endParaRPr>
          </a:p>
        </p:txBody>
      </p:sp>
      <p:graphicFrame>
        <p:nvGraphicFramePr>
          <p:cNvPr id="11" name="object 11"/>
          <p:cNvGraphicFramePr>
            <a:graphicFrameLocks noGrp="1"/>
          </p:cNvGraphicFramePr>
          <p:nvPr>
            <p:extLst>
              <p:ext uri="{D42A27DB-BD31-4B8C-83A1-F6EECF244321}">
                <p14:modId xmlns:p14="http://schemas.microsoft.com/office/powerpoint/2010/main" val="864133564"/>
              </p:ext>
            </p:extLst>
          </p:nvPr>
        </p:nvGraphicFramePr>
        <p:xfrm>
          <a:off x="1289833" y="1073206"/>
          <a:ext cx="8685954" cy="348789"/>
        </p:xfrm>
        <a:graphic>
          <a:graphicData uri="http://schemas.openxmlformats.org/drawingml/2006/table">
            <a:tbl>
              <a:tblPr firstRow="1" bandRow="1">
                <a:tableStyleId>{2D5ABB26-0587-4C30-8999-92F81FD0307C}</a:tableStyleId>
              </a:tblPr>
              <a:tblGrid>
                <a:gridCol w="2892213">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1380067">
                  <a:extLst>
                    <a:ext uri="{9D8B030D-6E8A-4147-A177-3AD203B41FA5}">
                      <a16:colId xmlns:a16="http://schemas.microsoft.com/office/drawing/2014/main" val="20002"/>
                    </a:ext>
                  </a:extLst>
                </a:gridCol>
                <a:gridCol w="1380067">
                  <a:extLst>
                    <a:ext uri="{9D8B030D-6E8A-4147-A177-3AD203B41FA5}">
                      <a16:colId xmlns:a16="http://schemas.microsoft.com/office/drawing/2014/main" val="20003"/>
                    </a:ext>
                  </a:extLst>
                </a:gridCol>
                <a:gridCol w="1623907">
                  <a:extLst>
                    <a:ext uri="{9D8B030D-6E8A-4147-A177-3AD203B41FA5}">
                      <a16:colId xmlns:a16="http://schemas.microsoft.com/office/drawing/2014/main" val="20004"/>
                    </a:ext>
                  </a:extLst>
                </a:gridCol>
              </a:tblGrid>
              <a:tr h="348789">
                <a:tc>
                  <a:txBody>
                    <a:bodyPr/>
                    <a:lstStyle/>
                    <a:p>
                      <a:pPr marL="327660" algn="ctr">
                        <a:lnSpc>
                          <a:spcPts val="1814"/>
                        </a:lnSpc>
                      </a:pPr>
                      <a:r>
                        <a:rPr sz="2100" b="1" dirty="0">
                          <a:latin typeface="Courier New"/>
                          <a:cs typeface="Courier New"/>
                        </a:rPr>
                        <a:t>csr</a:t>
                      </a:r>
                      <a:endParaRPr sz="2100">
                        <a:latin typeface="Courier New"/>
                        <a:cs typeface="Courier New"/>
                      </a:endParaRPr>
                    </a:p>
                  </a:txBody>
                  <a:tcPr marL="0" marR="0" marT="0" marB="0" anchor="ctr">
                    <a:lnL w="53975">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L="367030">
                        <a:lnSpc>
                          <a:spcPts val="1739"/>
                        </a:lnSpc>
                      </a:pPr>
                      <a:r>
                        <a:rPr sz="2100" b="1" dirty="0">
                          <a:latin typeface="Courier New"/>
                          <a:cs typeface="Courier New"/>
                        </a:rPr>
                        <a:t>rs1</a:t>
                      </a:r>
                      <a:endParaRPr sz="2100">
                        <a:latin typeface="Courier New"/>
                        <a:cs typeface="Courier New"/>
                      </a:endParaRPr>
                    </a:p>
                  </a:txBody>
                  <a:tcPr marL="0" marR="0" marT="0" marB="0" anchor="ctr">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L="168910">
                        <a:lnSpc>
                          <a:spcPts val="1739"/>
                        </a:lnSpc>
                      </a:pPr>
                      <a:r>
                        <a:rPr sz="2100" b="1" dirty="0">
                          <a:latin typeface="Courier New"/>
                          <a:cs typeface="Courier New"/>
                        </a:rPr>
                        <a:t>funct3</a:t>
                      </a:r>
                      <a:endParaRPr sz="2100">
                        <a:latin typeface="Courier New"/>
                        <a:cs typeface="Courier New"/>
                      </a:endParaRPr>
                    </a:p>
                  </a:txBody>
                  <a:tcPr marL="0" marR="0" marT="0" marB="0" anchor="ctr">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R="31115" algn="ctr">
                        <a:lnSpc>
                          <a:spcPts val="1739"/>
                        </a:lnSpc>
                      </a:pPr>
                      <a:r>
                        <a:rPr sz="2100" b="1" dirty="0">
                          <a:latin typeface="Courier New"/>
                          <a:cs typeface="Courier New"/>
                        </a:rPr>
                        <a:t>rd</a:t>
                      </a:r>
                      <a:endParaRPr sz="2100">
                        <a:latin typeface="Courier New"/>
                        <a:cs typeface="Courier New"/>
                      </a:endParaRPr>
                    </a:p>
                  </a:txBody>
                  <a:tcPr marL="0" marR="0" marT="0" marB="0" anchor="ctr">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L="167640">
                        <a:lnSpc>
                          <a:spcPts val="1739"/>
                        </a:lnSpc>
                      </a:pPr>
                      <a:r>
                        <a:rPr sz="2100" b="1" dirty="0">
                          <a:latin typeface="Courier New"/>
                          <a:cs typeface="Courier New"/>
                        </a:rPr>
                        <a:t>opcode</a:t>
                      </a:r>
                      <a:endParaRPr sz="2100" dirty="0">
                        <a:latin typeface="Courier New"/>
                        <a:cs typeface="Courier New"/>
                      </a:endParaRPr>
                    </a:p>
                  </a:txBody>
                  <a:tcPr marL="0" marR="0" marT="0" marB="0" anchor="ctr">
                    <a:lnL w="38100">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0"/>
                  </a:ext>
                </a:extLst>
              </a:tr>
            </a:tbl>
          </a:graphicData>
        </a:graphic>
      </p:graphicFrame>
      <p:sp>
        <p:nvSpPr>
          <p:cNvPr id="12" name="object 12"/>
          <p:cNvSpPr txBox="1"/>
          <p:nvPr/>
        </p:nvSpPr>
        <p:spPr>
          <a:xfrm>
            <a:off x="1784409" y="1317799"/>
            <a:ext cx="2036233" cy="949898"/>
          </a:xfrm>
          <a:prstGeom prst="rect">
            <a:avLst/>
          </a:prstGeom>
        </p:spPr>
        <p:txBody>
          <a:bodyPr vert="horz" wrap="square" lIns="0" tIns="138007" rIns="0" bIns="0" rtlCol="0">
            <a:spAutoFit/>
          </a:bodyPr>
          <a:lstStyle/>
          <a:p>
            <a:pPr marL="285320" algn="ctr">
              <a:spcBef>
                <a:spcPts val="1087"/>
              </a:spcBef>
            </a:pPr>
            <a:r>
              <a:rPr sz="1867" b="1" spc="-7" dirty="0">
                <a:latin typeface="Courier New"/>
                <a:cs typeface="Courier New"/>
              </a:rPr>
              <a:t>12</a:t>
            </a:r>
            <a:endParaRPr sz="1867">
              <a:latin typeface="Courier New"/>
              <a:cs typeface="Courier New"/>
            </a:endParaRPr>
          </a:p>
          <a:p>
            <a:pPr marL="16933">
              <a:spcBef>
                <a:spcPts val="1225"/>
              </a:spcBef>
            </a:pPr>
            <a:r>
              <a:rPr sz="2400" b="1" spc="-13" dirty="0">
                <a:solidFill>
                  <a:srgbClr val="D8E156"/>
                </a:solidFill>
                <a:latin typeface="Courier New"/>
                <a:cs typeface="Courier New"/>
              </a:rPr>
              <a:t>source/dest</a:t>
            </a:r>
            <a:endParaRPr sz="2400">
              <a:latin typeface="Courier New"/>
              <a:cs typeface="Courier New"/>
            </a:endParaRPr>
          </a:p>
        </p:txBody>
      </p:sp>
      <p:sp>
        <p:nvSpPr>
          <p:cNvPr id="13" name="object 13"/>
          <p:cNvSpPr txBox="1"/>
          <p:nvPr/>
        </p:nvSpPr>
        <p:spPr>
          <a:xfrm>
            <a:off x="6731770" y="2288341"/>
            <a:ext cx="2930313" cy="427532"/>
          </a:xfrm>
          <a:prstGeom prst="rect">
            <a:avLst/>
          </a:prstGeom>
        </p:spPr>
        <p:txBody>
          <a:bodyPr vert="horz" wrap="square" lIns="0" tIns="16933" rIns="0" bIns="0" rtlCol="0">
            <a:spAutoFit/>
          </a:bodyPr>
          <a:lstStyle/>
          <a:p>
            <a:pPr marL="16933">
              <a:spcBef>
                <a:spcPts val="133"/>
              </a:spcBef>
            </a:pPr>
            <a:r>
              <a:rPr sz="2667" spc="-187" dirty="0">
                <a:latin typeface="Gill Sans MT"/>
                <a:cs typeface="Gill Sans MT"/>
              </a:rPr>
              <a:t>Z</a:t>
            </a:r>
            <a:r>
              <a:rPr sz="2667" spc="-133" dirty="0">
                <a:latin typeface="Gill Sans MT"/>
                <a:cs typeface="Gill Sans MT"/>
              </a:rPr>
              <a:t>e</a:t>
            </a:r>
            <a:r>
              <a:rPr sz="2667" spc="-280" dirty="0">
                <a:latin typeface="Gill Sans MT"/>
                <a:cs typeface="Gill Sans MT"/>
              </a:rPr>
              <a:t>r</a:t>
            </a:r>
            <a:r>
              <a:rPr sz="2667" spc="-133" dirty="0">
                <a:latin typeface="Gill Sans MT"/>
                <a:cs typeface="Gill Sans MT"/>
              </a:rPr>
              <a:t>o</a:t>
            </a:r>
            <a:r>
              <a:rPr sz="2667" spc="13" dirty="0">
                <a:latin typeface="Gill Sans MT"/>
                <a:cs typeface="Gill Sans MT"/>
              </a:rPr>
              <a:t>-</a:t>
            </a:r>
            <a:r>
              <a:rPr sz="2667" spc="-80" dirty="0">
                <a:latin typeface="Gill Sans MT"/>
                <a:cs typeface="Gill Sans MT"/>
              </a:rPr>
              <a:t>e</a:t>
            </a:r>
            <a:r>
              <a:rPr sz="2667" spc="-87" dirty="0">
                <a:latin typeface="Gill Sans MT"/>
                <a:cs typeface="Gill Sans MT"/>
              </a:rPr>
              <a:t>x</a:t>
            </a:r>
            <a:r>
              <a:rPr sz="2667" spc="-67" dirty="0">
                <a:latin typeface="Gill Sans MT"/>
                <a:cs typeface="Gill Sans MT"/>
              </a:rPr>
              <a:t>te</a:t>
            </a:r>
            <a:r>
              <a:rPr sz="2667" spc="-73" dirty="0">
                <a:latin typeface="Gill Sans MT"/>
                <a:cs typeface="Gill Sans MT"/>
              </a:rPr>
              <a:t>n</a:t>
            </a:r>
            <a:r>
              <a:rPr sz="2667" spc="20" dirty="0">
                <a:latin typeface="Gill Sans MT"/>
                <a:cs typeface="Gill Sans MT"/>
              </a:rPr>
              <a:t>ded</a:t>
            </a:r>
            <a:r>
              <a:rPr sz="2667" spc="-133" dirty="0">
                <a:latin typeface="Gill Sans MT"/>
                <a:cs typeface="Gill Sans MT"/>
              </a:rPr>
              <a:t> </a:t>
            </a:r>
            <a:r>
              <a:rPr sz="2667" spc="-187" dirty="0">
                <a:latin typeface="Gill Sans MT"/>
                <a:cs typeface="Gill Sans MT"/>
              </a:rPr>
              <a:t>to</a:t>
            </a:r>
            <a:r>
              <a:rPr sz="2667" spc="-120" dirty="0">
                <a:latin typeface="Gill Sans MT"/>
                <a:cs typeface="Gill Sans MT"/>
              </a:rPr>
              <a:t> </a:t>
            </a:r>
            <a:r>
              <a:rPr sz="2667" spc="-7" dirty="0">
                <a:latin typeface="Gill Sans MT"/>
                <a:cs typeface="Gill Sans MT"/>
              </a:rPr>
              <a:t>32</a:t>
            </a:r>
            <a:r>
              <a:rPr sz="2667" spc="53" dirty="0">
                <a:latin typeface="Gill Sans MT"/>
                <a:cs typeface="Gill Sans MT"/>
              </a:rPr>
              <a:t>b</a:t>
            </a:r>
            <a:endParaRPr sz="2667">
              <a:latin typeface="Gill Sans MT"/>
              <a:cs typeface="Gill Sans MT"/>
            </a:endParaRPr>
          </a:p>
        </p:txBody>
      </p:sp>
      <p:sp>
        <p:nvSpPr>
          <p:cNvPr id="14" name="object 14"/>
          <p:cNvSpPr/>
          <p:nvPr/>
        </p:nvSpPr>
        <p:spPr>
          <a:xfrm>
            <a:off x="5988833" y="2399380"/>
            <a:ext cx="640927" cy="158327"/>
          </a:xfrm>
          <a:custGeom>
            <a:avLst/>
            <a:gdLst/>
            <a:ahLst/>
            <a:cxnLst/>
            <a:rect l="l" t="t" r="r" b="b"/>
            <a:pathLst>
              <a:path w="480695" h="118744">
                <a:moveTo>
                  <a:pt x="76692" y="28136"/>
                </a:moveTo>
                <a:lnTo>
                  <a:pt x="73370" y="46894"/>
                </a:lnTo>
                <a:lnTo>
                  <a:pt x="476802" y="118351"/>
                </a:lnTo>
                <a:lnTo>
                  <a:pt x="480124" y="99593"/>
                </a:lnTo>
                <a:lnTo>
                  <a:pt x="76692" y="28136"/>
                </a:lnTo>
                <a:close/>
              </a:path>
              <a:path w="480695" h="118744">
                <a:moveTo>
                  <a:pt x="81676" y="0"/>
                </a:moveTo>
                <a:lnTo>
                  <a:pt x="0" y="24226"/>
                </a:lnTo>
                <a:lnTo>
                  <a:pt x="68386" y="75031"/>
                </a:lnTo>
                <a:lnTo>
                  <a:pt x="73370" y="46894"/>
                </a:lnTo>
                <a:lnTo>
                  <a:pt x="60864" y="44679"/>
                </a:lnTo>
                <a:lnTo>
                  <a:pt x="64188" y="25921"/>
                </a:lnTo>
                <a:lnTo>
                  <a:pt x="77085" y="25921"/>
                </a:lnTo>
                <a:lnTo>
                  <a:pt x="81676" y="0"/>
                </a:lnTo>
                <a:close/>
              </a:path>
              <a:path w="480695" h="118744">
                <a:moveTo>
                  <a:pt x="64188" y="25921"/>
                </a:moveTo>
                <a:lnTo>
                  <a:pt x="60864" y="44679"/>
                </a:lnTo>
                <a:lnTo>
                  <a:pt x="73370" y="46894"/>
                </a:lnTo>
                <a:lnTo>
                  <a:pt x="76692" y="28136"/>
                </a:lnTo>
                <a:lnTo>
                  <a:pt x="64188" y="25921"/>
                </a:lnTo>
                <a:close/>
              </a:path>
              <a:path w="480695" h="118744">
                <a:moveTo>
                  <a:pt x="77085" y="25921"/>
                </a:moveTo>
                <a:lnTo>
                  <a:pt x="64188" y="25921"/>
                </a:lnTo>
                <a:lnTo>
                  <a:pt x="76692" y="28136"/>
                </a:lnTo>
                <a:lnTo>
                  <a:pt x="77085" y="25921"/>
                </a:lnTo>
                <a:close/>
              </a:path>
            </a:pathLst>
          </a:custGeom>
          <a:solidFill>
            <a:srgbClr val="000000"/>
          </a:solidFill>
        </p:spPr>
        <p:txBody>
          <a:bodyPr wrap="square" lIns="0" tIns="0" rIns="0" bIns="0" rtlCol="0"/>
          <a:lstStyle/>
          <a:p>
            <a:endParaRPr sz="2400"/>
          </a:p>
        </p:txBody>
      </p:sp>
      <p:sp>
        <p:nvSpPr>
          <p:cNvPr id="15" name="Date Placeholder 14">
            <a:extLst>
              <a:ext uri="{FF2B5EF4-FFF2-40B4-BE49-F238E27FC236}">
                <a16:creationId xmlns:a16="http://schemas.microsoft.com/office/drawing/2014/main" id="{BCB3D1D7-73B4-4E04-B395-735E9010E1D4}"/>
              </a:ext>
            </a:extLst>
          </p:cNvPr>
          <p:cNvSpPr>
            <a:spLocks noGrp="1"/>
          </p:cNvSpPr>
          <p:nvPr>
            <p:ph type="dt" sz="half" idx="10"/>
          </p:nvPr>
        </p:nvSpPr>
        <p:spPr/>
        <p:txBody>
          <a:bodyPr/>
          <a:lstStyle/>
          <a:p>
            <a:fld id="{30067BAF-597B-447B-A1F6-305A725B84E9}" type="datetime1">
              <a:rPr lang="en-US" smtClean="0"/>
              <a:t>5/11/2024</a:t>
            </a:fld>
            <a:endParaRPr lang="en-US"/>
          </a:p>
        </p:txBody>
      </p:sp>
      <p:sp>
        <p:nvSpPr>
          <p:cNvPr id="16" name="Slide Number Placeholder 15">
            <a:extLst>
              <a:ext uri="{FF2B5EF4-FFF2-40B4-BE49-F238E27FC236}">
                <a16:creationId xmlns:a16="http://schemas.microsoft.com/office/drawing/2014/main" id="{0BEA51C0-47B2-444F-9FC3-3068AE22D6C1}"/>
              </a:ext>
            </a:extLst>
          </p:cNvPr>
          <p:cNvSpPr>
            <a:spLocks noGrp="1"/>
          </p:cNvSpPr>
          <p:nvPr>
            <p:ph type="sldNum" sz="quarter" idx="12"/>
          </p:nvPr>
        </p:nvSpPr>
        <p:spPr/>
        <p:txBody>
          <a:bodyPr/>
          <a:lstStyle/>
          <a:p>
            <a:fld id="{AB6352F2-FB44-4DA6-821F-C2F4E454E2C0}" type="slidenum">
              <a:rPr lang="en-US" smtClean="0"/>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64889" y="1035941"/>
            <a:ext cx="10318630" cy="4786118"/>
          </a:xfrm>
          <a:prstGeom prst="rect">
            <a:avLst/>
          </a:prstGeom>
        </p:spPr>
        <p:txBody>
          <a:bodyPr vert="horz" wrap="square" lIns="0" tIns="38100" rIns="0" bIns="0" rtlCol="0">
            <a:spAutoFit/>
          </a:bodyPr>
          <a:lstStyle/>
          <a:p>
            <a:pPr marL="425016" marR="6773" indent="-408083">
              <a:lnSpc>
                <a:spcPts val="2787"/>
              </a:lnSpc>
              <a:spcBef>
                <a:spcPts val="300"/>
              </a:spcBef>
              <a:buClr>
                <a:srgbClr val="E4DDD2"/>
              </a:buClr>
              <a:buSzPct val="94444"/>
              <a:buFont typeface="Wingdings"/>
              <a:buChar char=""/>
              <a:tabLst>
                <a:tab pos="424169" algn="l"/>
                <a:tab pos="425016" algn="l"/>
              </a:tabLst>
            </a:pPr>
            <a:r>
              <a:rPr sz="2400" spc="-147" dirty="0">
                <a:latin typeface="Gill Sans MT"/>
                <a:cs typeface="Gill Sans MT"/>
              </a:rPr>
              <a:t>The</a:t>
            </a:r>
            <a:r>
              <a:rPr sz="2400" spc="-107" dirty="0">
                <a:latin typeface="Gill Sans MT"/>
                <a:cs typeface="Gill Sans MT"/>
              </a:rPr>
              <a:t> </a:t>
            </a:r>
            <a:r>
              <a:rPr sz="2400" spc="-320" dirty="0">
                <a:latin typeface="Gill Sans MT"/>
                <a:cs typeface="Gill Sans MT"/>
              </a:rPr>
              <a:t>CSRRW</a:t>
            </a:r>
            <a:r>
              <a:rPr sz="2400" spc="-107" dirty="0">
                <a:latin typeface="Gill Sans MT"/>
                <a:cs typeface="Gill Sans MT"/>
              </a:rPr>
              <a:t> </a:t>
            </a:r>
            <a:r>
              <a:rPr sz="2400" spc="-127" dirty="0">
                <a:latin typeface="Gill Sans MT"/>
                <a:cs typeface="Gill Sans MT"/>
              </a:rPr>
              <a:t>(Atomic</a:t>
            </a:r>
            <a:r>
              <a:rPr sz="2400" spc="-93" dirty="0">
                <a:latin typeface="Gill Sans MT"/>
                <a:cs typeface="Gill Sans MT"/>
              </a:rPr>
              <a:t> </a:t>
            </a:r>
            <a:r>
              <a:rPr sz="2400" spc="-100" dirty="0">
                <a:latin typeface="Gill Sans MT"/>
                <a:cs typeface="Gill Sans MT"/>
              </a:rPr>
              <a:t>Read/Write </a:t>
            </a:r>
            <a:r>
              <a:rPr sz="2400" spc="-233" dirty="0">
                <a:latin typeface="Gill Sans MT"/>
                <a:cs typeface="Gill Sans MT"/>
              </a:rPr>
              <a:t>CSR)</a:t>
            </a:r>
            <a:r>
              <a:rPr sz="2400" spc="-87" dirty="0">
                <a:latin typeface="Gill Sans MT"/>
                <a:cs typeface="Gill Sans MT"/>
              </a:rPr>
              <a:t> instruction</a:t>
            </a:r>
            <a:r>
              <a:rPr sz="2400" spc="-93" dirty="0">
                <a:latin typeface="Gill Sans MT"/>
                <a:cs typeface="Gill Sans MT"/>
              </a:rPr>
              <a:t> </a:t>
            </a:r>
            <a:r>
              <a:rPr sz="2400" spc="-27" dirty="0">
                <a:latin typeface="Gill Sans MT"/>
                <a:cs typeface="Gill Sans MT"/>
              </a:rPr>
              <a:t>‘atomically’ </a:t>
            </a:r>
            <a:r>
              <a:rPr sz="2400" spc="-645" dirty="0">
                <a:latin typeface="Gill Sans MT"/>
                <a:cs typeface="Gill Sans MT"/>
              </a:rPr>
              <a:t> </a:t>
            </a:r>
            <a:r>
              <a:rPr sz="2400" dirty="0">
                <a:latin typeface="Gill Sans MT"/>
                <a:cs typeface="Gill Sans MT"/>
              </a:rPr>
              <a:t>sw</a:t>
            </a:r>
            <a:r>
              <a:rPr sz="2400" spc="213" dirty="0">
                <a:latin typeface="Gill Sans MT"/>
                <a:cs typeface="Gill Sans MT"/>
              </a:rPr>
              <a:t>a</a:t>
            </a:r>
            <a:r>
              <a:rPr sz="2400" spc="40" dirty="0">
                <a:latin typeface="Gill Sans MT"/>
                <a:cs typeface="Gill Sans MT"/>
              </a:rPr>
              <a:t>p</a:t>
            </a:r>
            <a:r>
              <a:rPr sz="2400" spc="73" dirty="0">
                <a:latin typeface="Gill Sans MT"/>
                <a:cs typeface="Gill Sans MT"/>
              </a:rPr>
              <a:t>s</a:t>
            </a:r>
            <a:r>
              <a:rPr sz="2400" spc="-100" dirty="0">
                <a:latin typeface="Gill Sans MT"/>
                <a:cs typeface="Gill Sans MT"/>
              </a:rPr>
              <a:t> </a:t>
            </a:r>
            <a:r>
              <a:rPr sz="2400" spc="-113" dirty="0">
                <a:latin typeface="Gill Sans MT"/>
                <a:cs typeface="Gill Sans MT"/>
              </a:rPr>
              <a:t>v</a:t>
            </a:r>
            <a:r>
              <a:rPr sz="2400" spc="213" dirty="0">
                <a:latin typeface="Gill Sans MT"/>
                <a:cs typeface="Gill Sans MT"/>
              </a:rPr>
              <a:t>a</a:t>
            </a:r>
            <a:r>
              <a:rPr sz="2400" spc="-67" dirty="0">
                <a:latin typeface="Gill Sans MT"/>
                <a:cs typeface="Gill Sans MT"/>
              </a:rPr>
              <a:t>l</a:t>
            </a:r>
            <a:r>
              <a:rPr sz="2400" spc="7" dirty="0">
                <a:latin typeface="Gill Sans MT"/>
                <a:cs typeface="Gill Sans MT"/>
              </a:rPr>
              <a:t>ue</a:t>
            </a:r>
            <a:r>
              <a:rPr sz="2400" spc="73" dirty="0">
                <a:latin typeface="Gill Sans MT"/>
                <a:cs typeface="Gill Sans MT"/>
              </a:rPr>
              <a:t>s</a:t>
            </a:r>
            <a:r>
              <a:rPr sz="2400" spc="-100" dirty="0">
                <a:latin typeface="Gill Sans MT"/>
                <a:cs typeface="Gill Sans MT"/>
              </a:rPr>
              <a:t> </a:t>
            </a:r>
            <a:r>
              <a:rPr sz="2400" spc="-67" dirty="0">
                <a:latin typeface="Gill Sans MT"/>
                <a:cs typeface="Gill Sans MT"/>
              </a:rPr>
              <a:t>i</a:t>
            </a:r>
            <a:r>
              <a:rPr sz="2400" spc="7" dirty="0">
                <a:latin typeface="Gill Sans MT"/>
                <a:cs typeface="Gill Sans MT"/>
              </a:rPr>
              <a:t>n</a:t>
            </a:r>
            <a:r>
              <a:rPr sz="2400" spc="-100" dirty="0">
                <a:latin typeface="Gill Sans MT"/>
                <a:cs typeface="Gill Sans MT"/>
              </a:rPr>
              <a:t> </a:t>
            </a:r>
            <a:r>
              <a:rPr sz="2400" spc="-227" dirty="0">
                <a:latin typeface="Gill Sans MT"/>
                <a:cs typeface="Gill Sans MT"/>
              </a:rPr>
              <a:t>t</a:t>
            </a:r>
            <a:r>
              <a:rPr sz="2400" spc="7" dirty="0">
                <a:latin typeface="Gill Sans MT"/>
                <a:cs typeface="Gill Sans MT"/>
              </a:rPr>
              <a:t>h</a:t>
            </a:r>
            <a:r>
              <a:rPr sz="2400" spc="13" dirty="0">
                <a:latin typeface="Gill Sans MT"/>
                <a:cs typeface="Gill Sans MT"/>
              </a:rPr>
              <a:t>e</a:t>
            </a:r>
            <a:r>
              <a:rPr sz="2400" spc="-107" dirty="0">
                <a:latin typeface="Gill Sans MT"/>
                <a:cs typeface="Gill Sans MT"/>
              </a:rPr>
              <a:t> </a:t>
            </a:r>
            <a:r>
              <a:rPr sz="2400" spc="-193" dirty="0">
                <a:latin typeface="Gill Sans MT"/>
                <a:cs typeface="Gill Sans MT"/>
              </a:rPr>
              <a:t>CS</a:t>
            </a:r>
            <a:r>
              <a:rPr sz="2400" spc="-293" dirty="0">
                <a:latin typeface="Gill Sans MT"/>
                <a:cs typeface="Gill Sans MT"/>
              </a:rPr>
              <a:t>R</a:t>
            </a:r>
            <a:r>
              <a:rPr sz="2400" spc="73" dirty="0">
                <a:latin typeface="Gill Sans MT"/>
                <a:cs typeface="Gill Sans MT"/>
              </a:rPr>
              <a:t>s</a:t>
            </a:r>
            <a:r>
              <a:rPr sz="2400" spc="-100" dirty="0">
                <a:latin typeface="Gill Sans MT"/>
                <a:cs typeface="Gill Sans MT"/>
              </a:rPr>
              <a:t> </a:t>
            </a:r>
            <a:r>
              <a:rPr sz="2400" spc="213" dirty="0">
                <a:latin typeface="Gill Sans MT"/>
                <a:cs typeface="Gill Sans MT"/>
              </a:rPr>
              <a:t>a</a:t>
            </a:r>
            <a:r>
              <a:rPr sz="2400" spc="7" dirty="0">
                <a:latin typeface="Gill Sans MT"/>
                <a:cs typeface="Gill Sans MT"/>
              </a:rPr>
              <a:t>n</a:t>
            </a:r>
            <a:r>
              <a:rPr sz="2400" spc="27" dirty="0">
                <a:latin typeface="Gill Sans MT"/>
                <a:cs typeface="Gill Sans MT"/>
              </a:rPr>
              <a:t>d</a:t>
            </a:r>
            <a:r>
              <a:rPr sz="2400" spc="-107" dirty="0">
                <a:latin typeface="Gill Sans MT"/>
                <a:cs typeface="Gill Sans MT"/>
              </a:rPr>
              <a:t> </a:t>
            </a:r>
            <a:r>
              <a:rPr sz="2400" spc="-67" dirty="0">
                <a:latin typeface="Gill Sans MT"/>
                <a:cs typeface="Gill Sans MT"/>
              </a:rPr>
              <a:t>i</a:t>
            </a:r>
            <a:r>
              <a:rPr sz="2400" spc="7" dirty="0">
                <a:latin typeface="Gill Sans MT"/>
                <a:cs typeface="Gill Sans MT"/>
              </a:rPr>
              <a:t>n</a:t>
            </a:r>
            <a:r>
              <a:rPr sz="2400" spc="-227" dirty="0">
                <a:latin typeface="Gill Sans MT"/>
                <a:cs typeface="Gill Sans MT"/>
              </a:rPr>
              <a:t>t</a:t>
            </a:r>
            <a:r>
              <a:rPr sz="2400" spc="7" dirty="0">
                <a:latin typeface="Gill Sans MT"/>
                <a:cs typeface="Gill Sans MT"/>
              </a:rPr>
              <a:t>e</a:t>
            </a:r>
            <a:r>
              <a:rPr sz="2400" spc="213" dirty="0">
                <a:latin typeface="Gill Sans MT"/>
                <a:cs typeface="Gill Sans MT"/>
              </a:rPr>
              <a:t>g</a:t>
            </a:r>
            <a:r>
              <a:rPr sz="2400" spc="7" dirty="0">
                <a:latin typeface="Gill Sans MT"/>
                <a:cs typeface="Gill Sans MT"/>
              </a:rPr>
              <a:t>e</a:t>
            </a:r>
            <a:r>
              <a:rPr sz="2400" spc="-247" dirty="0">
                <a:latin typeface="Gill Sans MT"/>
                <a:cs typeface="Gill Sans MT"/>
              </a:rPr>
              <a:t>r</a:t>
            </a:r>
            <a:r>
              <a:rPr sz="2400" spc="-113" dirty="0">
                <a:latin typeface="Gill Sans MT"/>
                <a:cs typeface="Gill Sans MT"/>
              </a:rPr>
              <a:t> </a:t>
            </a:r>
            <a:r>
              <a:rPr sz="2400" spc="-260" dirty="0">
                <a:latin typeface="Gill Sans MT"/>
                <a:cs typeface="Gill Sans MT"/>
              </a:rPr>
              <a:t>r</a:t>
            </a:r>
            <a:r>
              <a:rPr sz="2400" spc="7" dirty="0">
                <a:latin typeface="Gill Sans MT"/>
                <a:cs typeface="Gill Sans MT"/>
              </a:rPr>
              <a:t>e</a:t>
            </a:r>
            <a:r>
              <a:rPr sz="2400" spc="213" dirty="0">
                <a:latin typeface="Gill Sans MT"/>
                <a:cs typeface="Gill Sans MT"/>
              </a:rPr>
              <a:t>g</a:t>
            </a:r>
            <a:r>
              <a:rPr sz="2400" spc="-67" dirty="0">
                <a:latin typeface="Gill Sans MT"/>
                <a:cs typeface="Gill Sans MT"/>
              </a:rPr>
              <a:t>i</a:t>
            </a:r>
            <a:r>
              <a:rPr sz="2400" spc="-80" dirty="0">
                <a:latin typeface="Gill Sans MT"/>
                <a:cs typeface="Gill Sans MT"/>
              </a:rPr>
              <a:t>s</a:t>
            </a:r>
            <a:r>
              <a:rPr sz="2400" spc="-73" dirty="0">
                <a:latin typeface="Gill Sans MT"/>
                <a:cs typeface="Gill Sans MT"/>
              </a:rPr>
              <a:t>t</a:t>
            </a:r>
            <a:r>
              <a:rPr sz="2400" spc="7" dirty="0">
                <a:latin typeface="Gill Sans MT"/>
                <a:cs typeface="Gill Sans MT"/>
              </a:rPr>
              <a:t>e</a:t>
            </a:r>
            <a:r>
              <a:rPr sz="2400" spc="-260" dirty="0">
                <a:latin typeface="Gill Sans MT"/>
                <a:cs typeface="Gill Sans MT"/>
              </a:rPr>
              <a:t>r</a:t>
            </a:r>
            <a:r>
              <a:rPr sz="2400" spc="53" dirty="0">
                <a:latin typeface="Gill Sans MT"/>
                <a:cs typeface="Gill Sans MT"/>
              </a:rPr>
              <a:t>s.</a:t>
            </a:r>
            <a:endParaRPr sz="2400" dirty="0">
              <a:latin typeface="Gill Sans MT"/>
              <a:cs typeface="Gill Sans MT"/>
            </a:endParaRPr>
          </a:p>
          <a:p>
            <a:pPr marL="816166" lvl="1" indent="-340351">
              <a:spcBef>
                <a:spcPts val="393"/>
              </a:spcBef>
              <a:buSzPct val="92857"/>
              <a:buFont typeface="Wingdings"/>
              <a:buChar char=""/>
              <a:tabLst>
                <a:tab pos="815320" algn="l"/>
                <a:tab pos="816166" algn="l"/>
              </a:tabLst>
            </a:pPr>
            <a:r>
              <a:rPr sz="1867" spc="-339" dirty="0">
                <a:latin typeface="Gill Sans MT"/>
                <a:cs typeface="Gill Sans MT"/>
              </a:rPr>
              <a:t>W</a:t>
            </a:r>
            <a:r>
              <a:rPr sz="1867" spc="-152" dirty="0">
                <a:latin typeface="Gill Sans MT"/>
                <a:cs typeface="Gill Sans MT"/>
              </a:rPr>
              <a:t>e</a:t>
            </a:r>
            <a:r>
              <a:rPr sz="1867" spc="-80" dirty="0">
                <a:latin typeface="Gill Sans MT"/>
                <a:cs typeface="Gill Sans MT"/>
              </a:rPr>
              <a:t> </a:t>
            </a:r>
            <a:r>
              <a:rPr sz="1867" spc="-47" dirty="0">
                <a:latin typeface="Gill Sans MT"/>
                <a:cs typeface="Gill Sans MT"/>
              </a:rPr>
              <a:t>w</a:t>
            </a:r>
            <a:r>
              <a:rPr sz="1867" spc="-60" dirty="0">
                <a:latin typeface="Gill Sans MT"/>
                <a:cs typeface="Gill Sans MT"/>
              </a:rPr>
              <a:t>il</a:t>
            </a:r>
            <a:r>
              <a:rPr sz="1867" spc="-53" dirty="0">
                <a:latin typeface="Gill Sans MT"/>
                <a:cs typeface="Gill Sans MT"/>
              </a:rPr>
              <a:t>l</a:t>
            </a:r>
            <a:r>
              <a:rPr sz="1867" spc="-93" dirty="0">
                <a:latin typeface="Gill Sans MT"/>
                <a:cs typeface="Gill Sans MT"/>
              </a:rPr>
              <a:t> </a:t>
            </a:r>
            <a:r>
              <a:rPr sz="1867" spc="60" dirty="0">
                <a:latin typeface="Gill Sans MT"/>
                <a:cs typeface="Gill Sans MT"/>
              </a:rPr>
              <a:t>s</a:t>
            </a:r>
            <a:r>
              <a:rPr sz="1867" spc="20" dirty="0">
                <a:latin typeface="Gill Sans MT"/>
                <a:cs typeface="Gill Sans MT"/>
              </a:rPr>
              <a:t>e</a:t>
            </a:r>
            <a:r>
              <a:rPr sz="1867" spc="13" dirty="0">
                <a:latin typeface="Gill Sans MT"/>
                <a:cs typeface="Gill Sans MT"/>
              </a:rPr>
              <a:t>e</a:t>
            </a:r>
            <a:r>
              <a:rPr sz="1867" spc="-80" dirty="0">
                <a:latin typeface="Gill Sans MT"/>
                <a:cs typeface="Gill Sans MT"/>
              </a:rPr>
              <a:t> </a:t>
            </a:r>
            <a:r>
              <a:rPr sz="1867" spc="-113" dirty="0">
                <a:latin typeface="Gill Sans MT"/>
                <a:cs typeface="Gill Sans MT"/>
              </a:rPr>
              <a:t>mo</a:t>
            </a:r>
            <a:r>
              <a:rPr sz="1867" spc="-67" dirty="0">
                <a:latin typeface="Gill Sans MT"/>
                <a:cs typeface="Gill Sans MT"/>
              </a:rPr>
              <a:t>r</a:t>
            </a:r>
            <a:r>
              <a:rPr sz="1867" spc="13" dirty="0">
                <a:latin typeface="Gill Sans MT"/>
                <a:cs typeface="Gill Sans MT"/>
              </a:rPr>
              <a:t>e</a:t>
            </a:r>
            <a:r>
              <a:rPr sz="1867" spc="-80" dirty="0">
                <a:latin typeface="Gill Sans MT"/>
                <a:cs typeface="Gill Sans MT"/>
              </a:rPr>
              <a:t> </a:t>
            </a:r>
            <a:r>
              <a:rPr sz="1867" spc="-60" dirty="0">
                <a:latin typeface="Gill Sans MT"/>
                <a:cs typeface="Gill Sans MT"/>
              </a:rPr>
              <a:t>o</a:t>
            </a:r>
            <a:r>
              <a:rPr sz="1867" spc="-40" dirty="0">
                <a:latin typeface="Gill Sans MT"/>
                <a:cs typeface="Gill Sans MT"/>
              </a:rPr>
              <a:t>n</a:t>
            </a:r>
            <a:r>
              <a:rPr sz="1867" spc="-100" dirty="0">
                <a:latin typeface="Gill Sans MT"/>
                <a:cs typeface="Gill Sans MT"/>
              </a:rPr>
              <a:t> </a:t>
            </a:r>
            <a:r>
              <a:rPr sz="1867" spc="-60" dirty="0">
                <a:latin typeface="Gill Sans MT"/>
                <a:cs typeface="Gill Sans MT"/>
              </a:rPr>
              <a:t>‘</a:t>
            </a:r>
            <a:r>
              <a:rPr sz="1867" spc="167" dirty="0">
                <a:latin typeface="Gill Sans MT"/>
                <a:cs typeface="Gill Sans MT"/>
              </a:rPr>
              <a:t>a</a:t>
            </a:r>
            <a:r>
              <a:rPr sz="1867" spc="-180" dirty="0">
                <a:latin typeface="Gill Sans MT"/>
                <a:cs typeface="Gill Sans MT"/>
              </a:rPr>
              <a:t>t</a:t>
            </a:r>
            <a:r>
              <a:rPr sz="1867" spc="-67" dirty="0">
                <a:latin typeface="Gill Sans MT"/>
                <a:cs typeface="Gill Sans MT"/>
              </a:rPr>
              <a:t>om</a:t>
            </a:r>
            <a:r>
              <a:rPr sz="1867" spc="-27" dirty="0">
                <a:latin typeface="Gill Sans MT"/>
                <a:cs typeface="Gill Sans MT"/>
              </a:rPr>
              <a:t>i</a:t>
            </a:r>
            <a:r>
              <a:rPr sz="1867" spc="-40" dirty="0">
                <a:latin typeface="Gill Sans MT"/>
                <a:cs typeface="Gill Sans MT"/>
              </a:rPr>
              <a:t>c</a:t>
            </a:r>
            <a:r>
              <a:rPr sz="1867" spc="60" dirty="0">
                <a:latin typeface="Gill Sans MT"/>
                <a:cs typeface="Gill Sans MT"/>
              </a:rPr>
              <a:t>s</a:t>
            </a:r>
            <a:r>
              <a:rPr sz="1867" spc="-53" dirty="0">
                <a:latin typeface="Gill Sans MT"/>
                <a:cs typeface="Gill Sans MT"/>
              </a:rPr>
              <a:t>’</a:t>
            </a:r>
            <a:r>
              <a:rPr sz="1867" spc="-93" dirty="0">
                <a:latin typeface="Gill Sans MT"/>
                <a:cs typeface="Gill Sans MT"/>
              </a:rPr>
              <a:t> </a:t>
            </a:r>
            <a:r>
              <a:rPr sz="1867" spc="-60" dirty="0">
                <a:latin typeface="Gill Sans MT"/>
                <a:cs typeface="Gill Sans MT"/>
              </a:rPr>
              <a:t>l</a:t>
            </a:r>
            <a:r>
              <a:rPr sz="1867" spc="167" dirty="0">
                <a:latin typeface="Gill Sans MT"/>
                <a:cs typeface="Gill Sans MT"/>
              </a:rPr>
              <a:t>a</a:t>
            </a:r>
            <a:r>
              <a:rPr sz="1867" spc="-180" dirty="0">
                <a:latin typeface="Gill Sans MT"/>
                <a:cs typeface="Gill Sans MT"/>
              </a:rPr>
              <a:t>t</a:t>
            </a:r>
            <a:r>
              <a:rPr sz="1867" spc="20" dirty="0">
                <a:latin typeface="Gill Sans MT"/>
                <a:cs typeface="Gill Sans MT"/>
              </a:rPr>
              <a:t>e</a:t>
            </a:r>
            <a:r>
              <a:rPr sz="1867" spc="-193" dirty="0">
                <a:latin typeface="Gill Sans MT"/>
                <a:cs typeface="Gill Sans MT"/>
              </a:rPr>
              <a:t>r</a:t>
            </a:r>
            <a:endParaRPr sz="1867" dirty="0">
              <a:latin typeface="Gill Sans MT"/>
              <a:cs typeface="Gill Sans MT"/>
            </a:endParaRPr>
          </a:p>
          <a:p>
            <a:pPr marL="425016" marR="82971" indent="-408083">
              <a:lnSpc>
                <a:spcPts val="2813"/>
              </a:lnSpc>
              <a:spcBef>
                <a:spcPts val="960"/>
              </a:spcBef>
              <a:buClr>
                <a:srgbClr val="E4DDD2"/>
              </a:buClr>
              <a:buSzPct val="94444"/>
              <a:buFont typeface="Wingdings"/>
              <a:buChar char=""/>
              <a:tabLst>
                <a:tab pos="424169" algn="l"/>
                <a:tab pos="425016" algn="l"/>
              </a:tabLst>
            </a:pPr>
            <a:r>
              <a:rPr sz="2400" spc="-193" dirty="0">
                <a:latin typeface="Gill Sans MT"/>
                <a:cs typeface="Gill Sans MT"/>
              </a:rPr>
              <a:t>CS</a:t>
            </a:r>
            <a:r>
              <a:rPr sz="2400" spc="-293" dirty="0">
                <a:latin typeface="Gill Sans MT"/>
                <a:cs typeface="Gill Sans MT"/>
              </a:rPr>
              <a:t>RR</a:t>
            </a:r>
            <a:r>
              <a:rPr sz="2400" spc="-627" dirty="0">
                <a:latin typeface="Gill Sans MT"/>
                <a:cs typeface="Gill Sans MT"/>
              </a:rPr>
              <a:t>W</a:t>
            </a:r>
            <a:r>
              <a:rPr sz="2400" spc="-113" dirty="0">
                <a:latin typeface="Gill Sans MT"/>
                <a:cs typeface="Gill Sans MT"/>
              </a:rPr>
              <a:t> </a:t>
            </a:r>
            <a:r>
              <a:rPr sz="2400" spc="-260" dirty="0">
                <a:latin typeface="Gill Sans MT"/>
                <a:cs typeface="Gill Sans MT"/>
              </a:rPr>
              <a:t>r</a:t>
            </a:r>
            <a:r>
              <a:rPr sz="2400" spc="7" dirty="0">
                <a:latin typeface="Gill Sans MT"/>
                <a:cs typeface="Gill Sans MT"/>
              </a:rPr>
              <a:t>e</a:t>
            </a:r>
            <a:r>
              <a:rPr sz="2400" spc="213" dirty="0">
                <a:latin typeface="Gill Sans MT"/>
                <a:cs typeface="Gill Sans MT"/>
              </a:rPr>
              <a:t>a</a:t>
            </a:r>
            <a:r>
              <a:rPr sz="2400" spc="20" dirty="0">
                <a:latin typeface="Gill Sans MT"/>
                <a:cs typeface="Gill Sans MT"/>
              </a:rPr>
              <a:t>d</a:t>
            </a:r>
            <a:r>
              <a:rPr sz="2400" spc="73" dirty="0">
                <a:latin typeface="Gill Sans MT"/>
                <a:cs typeface="Gill Sans MT"/>
              </a:rPr>
              <a:t>s</a:t>
            </a:r>
            <a:r>
              <a:rPr sz="2400" spc="-100" dirty="0">
                <a:latin typeface="Gill Sans MT"/>
                <a:cs typeface="Gill Sans MT"/>
              </a:rPr>
              <a:t> </a:t>
            </a:r>
            <a:r>
              <a:rPr sz="2400" spc="-227" dirty="0">
                <a:latin typeface="Gill Sans MT"/>
                <a:cs typeface="Gill Sans MT"/>
              </a:rPr>
              <a:t>t</a:t>
            </a:r>
            <a:r>
              <a:rPr sz="2400" spc="7" dirty="0">
                <a:latin typeface="Gill Sans MT"/>
                <a:cs typeface="Gill Sans MT"/>
              </a:rPr>
              <a:t>h</a:t>
            </a:r>
            <a:r>
              <a:rPr sz="2400" spc="13" dirty="0">
                <a:latin typeface="Gill Sans MT"/>
                <a:cs typeface="Gill Sans MT"/>
              </a:rPr>
              <a:t>e</a:t>
            </a:r>
            <a:r>
              <a:rPr sz="2400" spc="-107" dirty="0">
                <a:latin typeface="Gill Sans MT"/>
                <a:cs typeface="Gill Sans MT"/>
              </a:rPr>
              <a:t> </a:t>
            </a:r>
            <a:r>
              <a:rPr sz="2400" spc="40" dirty="0">
                <a:latin typeface="Gill Sans MT"/>
                <a:cs typeface="Gill Sans MT"/>
              </a:rPr>
              <a:t>p</a:t>
            </a:r>
            <a:r>
              <a:rPr sz="2400" spc="-260" dirty="0">
                <a:latin typeface="Gill Sans MT"/>
                <a:cs typeface="Gill Sans MT"/>
              </a:rPr>
              <a:t>r</a:t>
            </a:r>
            <a:r>
              <a:rPr sz="2400" spc="7" dirty="0">
                <a:latin typeface="Gill Sans MT"/>
                <a:cs typeface="Gill Sans MT"/>
              </a:rPr>
              <a:t>e</a:t>
            </a:r>
            <a:r>
              <a:rPr sz="2400" spc="-113" dirty="0">
                <a:latin typeface="Gill Sans MT"/>
                <a:cs typeface="Gill Sans MT"/>
              </a:rPr>
              <a:t>v</a:t>
            </a:r>
            <a:r>
              <a:rPr sz="2400" spc="-67" dirty="0">
                <a:latin typeface="Gill Sans MT"/>
                <a:cs typeface="Gill Sans MT"/>
              </a:rPr>
              <a:t>i</a:t>
            </a:r>
            <a:r>
              <a:rPr sz="2400" spc="-120" dirty="0">
                <a:latin typeface="Gill Sans MT"/>
                <a:cs typeface="Gill Sans MT"/>
              </a:rPr>
              <a:t>o</a:t>
            </a:r>
            <a:r>
              <a:rPr sz="2400" spc="7" dirty="0">
                <a:latin typeface="Gill Sans MT"/>
                <a:cs typeface="Gill Sans MT"/>
              </a:rPr>
              <a:t>u</a:t>
            </a:r>
            <a:r>
              <a:rPr sz="2400" spc="73" dirty="0">
                <a:latin typeface="Gill Sans MT"/>
                <a:cs typeface="Gill Sans MT"/>
              </a:rPr>
              <a:t>s</a:t>
            </a:r>
            <a:r>
              <a:rPr sz="2400" spc="-100" dirty="0">
                <a:latin typeface="Gill Sans MT"/>
                <a:cs typeface="Gill Sans MT"/>
              </a:rPr>
              <a:t> </a:t>
            </a:r>
            <a:r>
              <a:rPr sz="2400" spc="-113" dirty="0">
                <a:latin typeface="Gill Sans MT"/>
                <a:cs typeface="Gill Sans MT"/>
              </a:rPr>
              <a:t>v</a:t>
            </a:r>
            <a:r>
              <a:rPr sz="2400" spc="213" dirty="0">
                <a:latin typeface="Gill Sans MT"/>
                <a:cs typeface="Gill Sans MT"/>
              </a:rPr>
              <a:t>a</a:t>
            </a:r>
            <a:r>
              <a:rPr sz="2400" spc="-67" dirty="0">
                <a:latin typeface="Gill Sans MT"/>
                <a:cs typeface="Gill Sans MT"/>
              </a:rPr>
              <a:t>l</a:t>
            </a:r>
            <a:r>
              <a:rPr sz="2400" spc="7" dirty="0">
                <a:latin typeface="Gill Sans MT"/>
                <a:cs typeface="Gill Sans MT"/>
              </a:rPr>
              <a:t>u</a:t>
            </a:r>
            <a:r>
              <a:rPr sz="2400" spc="13" dirty="0">
                <a:latin typeface="Gill Sans MT"/>
                <a:cs typeface="Gill Sans MT"/>
              </a:rPr>
              <a:t>e</a:t>
            </a:r>
            <a:r>
              <a:rPr sz="2400" spc="-107" dirty="0">
                <a:latin typeface="Gill Sans MT"/>
                <a:cs typeface="Gill Sans MT"/>
              </a:rPr>
              <a:t> </a:t>
            </a:r>
            <a:r>
              <a:rPr sz="2400" spc="-120" dirty="0">
                <a:latin typeface="Gill Sans MT"/>
                <a:cs typeface="Gill Sans MT"/>
              </a:rPr>
              <a:t>o</a:t>
            </a:r>
            <a:r>
              <a:rPr sz="2400" spc="-20" dirty="0">
                <a:latin typeface="Gill Sans MT"/>
                <a:cs typeface="Gill Sans MT"/>
              </a:rPr>
              <a:t>f</a:t>
            </a:r>
            <a:r>
              <a:rPr sz="2400" spc="-100" dirty="0">
                <a:latin typeface="Gill Sans MT"/>
                <a:cs typeface="Gill Sans MT"/>
              </a:rPr>
              <a:t> </a:t>
            </a:r>
            <a:r>
              <a:rPr sz="2400" spc="-227" dirty="0">
                <a:latin typeface="Gill Sans MT"/>
                <a:cs typeface="Gill Sans MT"/>
              </a:rPr>
              <a:t>t</a:t>
            </a:r>
            <a:r>
              <a:rPr sz="2400" spc="7" dirty="0">
                <a:latin typeface="Gill Sans MT"/>
                <a:cs typeface="Gill Sans MT"/>
              </a:rPr>
              <a:t>h</a:t>
            </a:r>
            <a:r>
              <a:rPr sz="2400" spc="13" dirty="0">
                <a:latin typeface="Gill Sans MT"/>
                <a:cs typeface="Gill Sans MT"/>
              </a:rPr>
              <a:t>e</a:t>
            </a:r>
            <a:r>
              <a:rPr sz="2400" spc="-107" dirty="0">
                <a:latin typeface="Gill Sans MT"/>
                <a:cs typeface="Gill Sans MT"/>
              </a:rPr>
              <a:t> </a:t>
            </a:r>
            <a:r>
              <a:rPr sz="2400" spc="-193" dirty="0">
                <a:latin typeface="Gill Sans MT"/>
                <a:cs typeface="Gill Sans MT"/>
              </a:rPr>
              <a:t>CS</a:t>
            </a:r>
            <a:r>
              <a:rPr sz="2400" spc="-287" dirty="0">
                <a:latin typeface="Gill Sans MT"/>
                <a:cs typeface="Gill Sans MT"/>
              </a:rPr>
              <a:t>R</a:t>
            </a:r>
            <a:r>
              <a:rPr sz="2400" spc="-100" dirty="0">
                <a:latin typeface="Gill Sans MT"/>
                <a:cs typeface="Gill Sans MT"/>
              </a:rPr>
              <a:t> </a:t>
            </a:r>
            <a:r>
              <a:rPr sz="2400" spc="213" dirty="0">
                <a:latin typeface="Gill Sans MT"/>
                <a:cs typeface="Gill Sans MT"/>
              </a:rPr>
              <a:t>a</a:t>
            </a:r>
            <a:r>
              <a:rPr sz="2400" spc="7" dirty="0">
                <a:latin typeface="Gill Sans MT"/>
                <a:cs typeface="Gill Sans MT"/>
              </a:rPr>
              <a:t>n</a:t>
            </a:r>
            <a:r>
              <a:rPr sz="2400" spc="27" dirty="0">
                <a:latin typeface="Gill Sans MT"/>
                <a:cs typeface="Gill Sans MT"/>
              </a:rPr>
              <a:t>d</a:t>
            </a:r>
            <a:r>
              <a:rPr sz="2400" spc="-100" dirty="0">
                <a:latin typeface="Gill Sans MT"/>
                <a:cs typeface="Gill Sans MT"/>
              </a:rPr>
              <a:t> </a:t>
            </a:r>
            <a:r>
              <a:rPr sz="2400" spc="-67" dirty="0">
                <a:latin typeface="Gill Sans MT"/>
                <a:cs typeface="Gill Sans MT"/>
              </a:rPr>
              <a:t>w</a:t>
            </a:r>
            <a:r>
              <a:rPr sz="2400" spc="-260" dirty="0">
                <a:latin typeface="Gill Sans MT"/>
                <a:cs typeface="Gill Sans MT"/>
              </a:rPr>
              <a:t>r</a:t>
            </a:r>
            <a:r>
              <a:rPr sz="2400" spc="-67" dirty="0">
                <a:latin typeface="Gill Sans MT"/>
                <a:cs typeface="Gill Sans MT"/>
              </a:rPr>
              <a:t>i</a:t>
            </a:r>
            <a:r>
              <a:rPr sz="2400" spc="-227" dirty="0">
                <a:latin typeface="Gill Sans MT"/>
                <a:cs typeface="Gill Sans MT"/>
              </a:rPr>
              <a:t>t</a:t>
            </a:r>
            <a:r>
              <a:rPr sz="2400" spc="7" dirty="0">
                <a:latin typeface="Gill Sans MT"/>
                <a:cs typeface="Gill Sans MT"/>
              </a:rPr>
              <a:t>e</a:t>
            </a:r>
            <a:r>
              <a:rPr sz="2400" spc="73" dirty="0">
                <a:latin typeface="Gill Sans MT"/>
                <a:cs typeface="Gill Sans MT"/>
              </a:rPr>
              <a:t>s</a:t>
            </a:r>
            <a:r>
              <a:rPr sz="2400" spc="-100" dirty="0">
                <a:latin typeface="Gill Sans MT"/>
                <a:cs typeface="Gill Sans MT"/>
              </a:rPr>
              <a:t> </a:t>
            </a:r>
            <a:r>
              <a:rPr sz="2400" spc="-67" dirty="0">
                <a:latin typeface="Gill Sans MT"/>
                <a:cs typeface="Gill Sans MT"/>
              </a:rPr>
              <a:t>i</a:t>
            </a:r>
            <a:r>
              <a:rPr sz="2400" spc="-220" dirty="0">
                <a:latin typeface="Gill Sans MT"/>
                <a:cs typeface="Gill Sans MT"/>
              </a:rPr>
              <a:t>t</a:t>
            </a:r>
            <a:r>
              <a:rPr sz="2400" spc="-100" dirty="0">
                <a:latin typeface="Gill Sans MT"/>
                <a:cs typeface="Gill Sans MT"/>
              </a:rPr>
              <a:t> </a:t>
            </a:r>
            <a:r>
              <a:rPr sz="2400" spc="-227" dirty="0">
                <a:latin typeface="Gill Sans MT"/>
                <a:cs typeface="Gill Sans MT"/>
              </a:rPr>
              <a:t>t</a:t>
            </a:r>
            <a:r>
              <a:rPr sz="2400" spc="-80" dirty="0">
                <a:latin typeface="Gill Sans MT"/>
                <a:cs typeface="Gill Sans MT"/>
              </a:rPr>
              <a:t>o  </a:t>
            </a:r>
            <a:r>
              <a:rPr sz="2400" spc="-13" dirty="0">
                <a:latin typeface="Gill Sans MT"/>
                <a:cs typeface="Gill Sans MT"/>
              </a:rPr>
              <a:t>i</a:t>
            </a:r>
            <a:r>
              <a:rPr sz="2400" spc="-47" dirty="0">
                <a:latin typeface="Gill Sans MT"/>
                <a:cs typeface="Gill Sans MT"/>
              </a:rPr>
              <a:t>n</a:t>
            </a:r>
            <a:r>
              <a:rPr sz="2400" spc="-220" dirty="0">
                <a:latin typeface="Gill Sans MT"/>
                <a:cs typeface="Gill Sans MT"/>
              </a:rPr>
              <a:t>t</a:t>
            </a:r>
            <a:r>
              <a:rPr sz="2400" spc="7" dirty="0">
                <a:latin typeface="Gill Sans MT"/>
                <a:cs typeface="Gill Sans MT"/>
              </a:rPr>
              <a:t>e</a:t>
            </a:r>
            <a:r>
              <a:rPr sz="2400" spc="213" dirty="0">
                <a:latin typeface="Gill Sans MT"/>
                <a:cs typeface="Gill Sans MT"/>
              </a:rPr>
              <a:t>g</a:t>
            </a:r>
            <a:r>
              <a:rPr sz="2400" spc="7" dirty="0">
                <a:latin typeface="Gill Sans MT"/>
                <a:cs typeface="Gill Sans MT"/>
              </a:rPr>
              <a:t>e</a:t>
            </a:r>
            <a:r>
              <a:rPr sz="2400" spc="-247" dirty="0">
                <a:latin typeface="Gill Sans MT"/>
                <a:cs typeface="Gill Sans MT"/>
              </a:rPr>
              <a:t>r</a:t>
            </a:r>
            <a:r>
              <a:rPr sz="2400" spc="-113" dirty="0">
                <a:latin typeface="Gill Sans MT"/>
                <a:cs typeface="Gill Sans MT"/>
              </a:rPr>
              <a:t> </a:t>
            </a:r>
            <a:r>
              <a:rPr sz="2400" spc="-260" dirty="0">
                <a:latin typeface="Gill Sans MT"/>
                <a:cs typeface="Gill Sans MT"/>
              </a:rPr>
              <a:t>r</a:t>
            </a:r>
            <a:r>
              <a:rPr sz="2400" spc="7" dirty="0">
                <a:latin typeface="Gill Sans MT"/>
                <a:cs typeface="Gill Sans MT"/>
              </a:rPr>
              <a:t>e</a:t>
            </a:r>
            <a:r>
              <a:rPr sz="2400" spc="213" dirty="0">
                <a:latin typeface="Gill Sans MT"/>
                <a:cs typeface="Gill Sans MT"/>
              </a:rPr>
              <a:t>g</a:t>
            </a:r>
            <a:r>
              <a:rPr sz="2400" spc="7" dirty="0">
                <a:latin typeface="Gill Sans MT"/>
                <a:cs typeface="Gill Sans MT"/>
              </a:rPr>
              <a:t>i</a:t>
            </a:r>
            <a:r>
              <a:rPr sz="2400" dirty="0">
                <a:latin typeface="Gill Sans MT"/>
                <a:cs typeface="Gill Sans MT"/>
              </a:rPr>
              <a:t>s</a:t>
            </a:r>
            <a:r>
              <a:rPr sz="2400" spc="-220" dirty="0">
                <a:latin typeface="Gill Sans MT"/>
                <a:cs typeface="Gill Sans MT"/>
              </a:rPr>
              <a:t>t</a:t>
            </a:r>
            <a:r>
              <a:rPr sz="2400" spc="7" dirty="0">
                <a:latin typeface="Gill Sans MT"/>
                <a:cs typeface="Gill Sans MT"/>
              </a:rPr>
              <a:t>e</a:t>
            </a:r>
            <a:r>
              <a:rPr sz="2400" spc="-247" dirty="0">
                <a:latin typeface="Gill Sans MT"/>
                <a:cs typeface="Gill Sans MT"/>
              </a:rPr>
              <a:t>r</a:t>
            </a:r>
            <a:r>
              <a:rPr sz="2400" spc="-113" dirty="0">
                <a:latin typeface="Gill Sans MT"/>
                <a:cs typeface="Gill Sans MT"/>
              </a:rPr>
              <a:t> </a:t>
            </a:r>
            <a:r>
              <a:rPr sz="2400" b="1" spc="-13" dirty="0">
                <a:latin typeface="Courier New"/>
                <a:cs typeface="Courier New"/>
              </a:rPr>
              <a:t>rd</a:t>
            </a:r>
            <a:r>
              <a:rPr sz="2400" spc="33" dirty="0">
                <a:latin typeface="Gill Sans MT"/>
                <a:cs typeface="Gill Sans MT"/>
              </a:rPr>
              <a:t>.</a:t>
            </a:r>
            <a:r>
              <a:rPr sz="2400" spc="-100" dirty="0">
                <a:latin typeface="Gill Sans MT"/>
                <a:cs typeface="Gill Sans MT"/>
              </a:rPr>
              <a:t> </a:t>
            </a:r>
            <a:r>
              <a:rPr sz="2400" spc="-227" dirty="0">
                <a:latin typeface="Gill Sans MT"/>
                <a:cs typeface="Gill Sans MT"/>
              </a:rPr>
              <a:t>Th</a:t>
            </a:r>
            <a:r>
              <a:rPr sz="2400" spc="7" dirty="0">
                <a:latin typeface="Gill Sans MT"/>
                <a:cs typeface="Gill Sans MT"/>
              </a:rPr>
              <a:t>en</a:t>
            </a:r>
            <a:r>
              <a:rPr sz="2400" spc="-100" dirty="0">
                <a:latin typeface="Gill Sans MT"/>
                <a:cs typeface="Gill Sans MT"/>
              </a:rPr>
              <a:t> </a:t>
            </a:r>
            <a:r>
              <a:rPr sz="2400" spc="-67" dirty="0">
                <a:latin typeface="Gill Sans MT"/>
                <a:cs typeface="Gill Sans MT"/>
              </a:rPr>
              <a:t>w</a:t>
            </a:r>
            <a:r>
              <a:rPr sz="2400" spc="-260" dirty="0">
                <a:latin typeface="Gill Sans MT"/>
                <a:cs typeface="Gill Sans MT"/>
              </a:rPr>
              <a:t>r</a:t>
            </a:r>
            <a:r>
              <a:rPr sz="2400" spc="-67" dirty="0">
                <a:latin typeface="Gill Sans MT"/>
                <a:cs typeface="Gill Sans MT"/>
              </a:rPr>
              <a:t>i</a:t>
            </a:r>
            <a:r>
              <a:rPr sz="2400" spc="-227" dirty="0">
                <a:latin typeface="Gill Sans MT"/>
                <a:cs typeface="Gill Sans MT"/>
              </a:rPr>
              <a:t>t</a:t>
            </a:r>
            <a:r>
              <a:rPr sz="2400" spc="7" dirty="0">
                <a:latin typeface="Gill Sans MT"/>
                <a:cs typeface="Gill Sans MT"/>
              </a:rPr>
              <a:t>e</a:t>
            </a:r>
            <a:r>
              <a:rPr sz="2400" spc="73" dirty="0">
                <a:latin typeface="Gill Sans MT"/>
                <a:cs typeface="Gill Sans MT"/>
              </a:rPr>
              <a:t>s</a:t>
            </a:r>
            <a:r>
              <a:rPr sz="2400" spc="-100" dirty="0">
                <a:latin typeface="Gill Sans MT"/>
                <a:cs typeface="Gill Sans MT"/>
              </a:rPr>
              <a:t> </a:t>
            </a:r>
            <a:r>
              <a:rPr sz="2400" b="1" spc="-13" dirty="0">
                <a:latin typeface="Courier New"/>
                <a:cs typeface="Courier New"/>
              </a:rPr>
              <a:t>rs</a:t>
            </a:r>
            <a:r>
              <a:rPr sz="2400" b="1" dirty="0">
                <a:latin typeface="Courier New"/>
                <a:cs typeface="Courier New"/>
              </a:rPr>
              <a:t>1</a:t>
            </a:r>
            <a:r>
              <a:rPr sz="2400" b="1" spc="-887" dirty="0">
                <a:latin typeface="Courier New"/>
                <a:cs typeface="Courier New"/>
              </a:rPr>
              <a:t> </a:t>
            </a:r>
            <a:r>
              <a:rPr sz="2400" spc="-167" dirty="0">
                <a:latin typeface="Gill Sans MT"/>
                <a:cs typeface="Gill Sans MT"/>
              </a:rPr>
              <a:t>to</a:t>
            </a:r>
            <a:r>
              <a:rPr sz="2400" spc="-93" dirty="0">
                <a:latin typeface="Gill Sans MT"/>
                <a:cs typeface="Gill Sans MT"/>
              </a:rPr>
              <a:t> </a:t>
            </a:r>
            <a:r>
              <a:rPr sz="2400" spc="-373" dirty="0">
                <a:latin typeface="Gill Sans MT"/>
                <a:cs typeface="Gill Sans MT"/>
              </a:rPr>
              <a:t>C</a:t>
            </a:r>
            <a:r>
              <a:rPr sz="2400" spc="-20" dirty="0">
                <a:latin typeface="Gill Sans MT"/>
                <a:cs typeface="Gill Sans MT"/>
              </a:rPr>
              <a:t>S</a:t>
            </a:r>
            <a:r>
              <a:rPr sz="2400" spc="-287" dirty="0">
                <a:latin typeface="Gill Sans MT"/>
                <a:cs typeface="Gill Sans MT"/>
              </a:rPr>
              <a:t>R</a:t>
            </a:r>
            <a:endParaRPr sz="2400" dirty="0">
              <a:latin typeface="Gill Sans MT"/>
              <a:cs typeface="Gill Sans MT"/>
            </a:endParaRPr>
          </a:p>
          <a:p>
            <a:pPr marL="425016" indent="-408083">
              <a:spcBef>
                <a:spcPts val="747"/>
              </a:spcBef>
              <a:buClr>
                <a:srgbClr val="E4DDD2"/>
              </a:buClr>
              <a:buSzPct val="94444"/>
              <a:buFont typeface="Wingdings"/>
              <a:buChar char=""/>
              <a:tabLst>
                <a:tab pos="424169" algn="l"/>
                <a:tab pos="425016" algn="l"/>
                <a:tab pos="2725351" algn="l"/>
              </a:tabLst>
            </a:pPr>
            <a:r>
              <a:rPr sz="2400" spc="-53" dirty="0">
                <a:latin typeface="Gill Sans MT"/>
                <a:cs typeface="Gill Sans MT"/>
              </a:rPr>
              <a:t>Pseudoinstruction	</a:t>
            </a:r>
            <a:r>
              <a:rPr sz="2400" b="1" spc="-13" dirty="0">
                <a:latin typeface="Courier New"/>
                <a:cs typeface="Courier New"/>
              </a:rPr>
              <a:t>csrw</a:t>
            </a:r>
            <a:r>
              <a:rPr sz="2400" b="1" spc="-47" dirty="0">
                <a:latin typeface="Courier New"/>
                <a:cs typeface="Courier New"/>
              </a:rPr>
              <a:t> </a:t>
            </a:r>
            <a:r>
              <a:rPr sz="2400" b="1" spc="-13" dirty="0">
                <a:latin typeface="Courier New"/>
                <a:cs typeface="Courier New"/>
              </a:rPr>
              <a:t>csr,</a:t>
            </a:r>
            <a:r>
              <a:rPr sz="2400" b="1" spc="-47" dirty="0">
                <a:latin typeface="Courier New"/>
                <a:cs typeface="Courier New"/>
              </a:rPr>
              <a:t> </a:t>
            </a:r>
            <a:r>
              <a:rPr sz="2400" b="1" spc="-13" dirty="0">
                <a:latin typeface="Courier New"/>
                <a:cs typeface="Courier New"/>
              </a:rPr>
              <a:t>rs1</a:t>
            </a:r>
            <a:r>
              <a:rPr sz="2400" b="1" spc="-333" dirty="0">
                <a:latin typeface="Courier New"/>
                <a:cs typeface="Courier New"/>
              </a:rPr>
              <a:t> </a:t>
            </a:r>
            <a:r>
              <a:rPr sz="2400" spc="7" dirty="0">
                <a:latin typeface="Gill Sans MT"/>
                <a:cs typeface="Gill Sans MT"/>
              </a:rPr>
              <a:t>is</a:t>
            </a:r>
            <a:endParaRPr sz="2400" dirty="0">
              <a:latin typeface="Gill Sans MT"/>
              <a:cs typeface="Gill Sans MT"/>
            </a:endParaRPr>
          </a:p>
          <a:p>
            <a:pPr marL="425016">
              <a:spcBef>
                <a:spcPts val="67"/>
              </a:spcBef>
            </a:pPr>
            <a:r>
              <a:rPr sz="2400" b="1" spc="-13" dirty="0">
                <a:latin typeface="Courier New"/>
                <a:cs typeface="Courier New"/>
              </a:rPr>
              <a:t>csrrw</a:t>
            </a:r>
            <a:r>
              <a:rPr sz="2400" b="1" spc="-47" dirty="0">
                <a:latin typeface="Courier New"/>
                <a:cs typeface="Courier New"/>
              </a:rPr>
              <a:t> </a:t>
            </a:r>
            <a:r>
              <a:rPr sz="2400" b="1" spc="-13" dirty="0">
                <a:latin typeface="Courier New"/>
                <a:cs typeface="Courier New"/>
              </a:rPr>
              <a:t>x0,</a:t>
            </a:r>
            <a:r>
              <a:rPr sz="2400" b="1" spc="-40" dirty="0">
                <a:latin typeface="Courier New"/>
                <a:cs typeface="Courier New"/>
              </a:rPr>
              <a:t> </a:t>
            </a:r>
            <a:r>
              <a:rPr sz="2400" b="1" spc="-13" dirty="0">
                <a:latin typeface="Courier New"/>
                <a:cs typeface="Courier New"/>
              </a:rPr>
              <a:t>csr,</a:t>
            </a:r>
            <a:r>
              <a:rPr sz="2400" b="1" spc="-47" dirty="0">
                <a:latin typeface="Courier New"/>
                <a:cs typeface="Courier New"/>
              </a:rPr>
              <a:t> </a:t>
            </a:r>
            <a:r>
              <a:rPr sz="2400" b="1" spc="-13" dirty="0">
                <a:latin typeface="Courier New"/>
                <a:cs typeface="Courier New"/>
              </a:rPr>
              <a:t>rs1</a:t>
            </a:r>
            <a:endParaRPr sz="2400" dirty="0">
              <a:latin typeface="Courier New"/>
              <a:cs typeface="Courier New"/>
            </a:endParaRPr>
          </a:p>
          <a:p>
            <a:pPr marL="816166" lvl="1" indent="-340351">
              <a:spcBef>
                <a:spcPts val="473"/>
              </a:spcBef>
              <a:buSzPct val="92857"/>
              <a:buFont typeface="Wingdings"/>
              <a:buChar char=""/>
              <a:tabLst>
                <a:tab pos="815320" algn="l"/>
                <a:tab pos="816166" algn="l"/>
              </a:tabLst>
            </a:pPr>
            <a:r>
              <a:rPr sz="1867" b="1" spc="-7" dirty="0">
                <a:latin typeface="Courier New"/>
                <a:cs typeface="Courier New"/>
              </a:rPr>
              <a:t>rd</a:t>
            </a:r>
            <a:r>
              <a:rPr sz="1867" spc="-47" dirty="0">
                <a:latin typeface="Gill Sans MT"/>
                <a:cs typeface="Gill Sans MT"/>
              </a:rPr>
              <a:t>=</a:t>
            </a:r>
            <a:r>
              <a:rPr sz="1867" b="1" spc="-7" dirty="0">
                <a:latin typeface="Courier New"/>
                <a:cs typeface="Courier New"/>
              </a:rPr>
              <a:t>x0</a:t>
            </a:r>
            <a:r>
              <a:rPr sz="1867" spc="27" dirty="0">
                <a:latin typeface="Gill Sans MT"/>
                <a:cs typeface="Gill Sans MT"/>
              </a:rPr>
              <a:t>,</a:t>
            </a:r>
            <a:r>
              <a:rPr sz="1867" spc="-93" dirty="0">
                <a:latin typeface="Gill Sans MT"/>
                <a:cs typeface="Gill Sans MT"/>
              </a:rPr>
              <a:t> </a:t>
            </a:r>
            <a:r>
              <a:rPr sz="1867" spc="-67" dirty="0">
                <a:latin typeface="Gill Sans MT"/>
                <a:cs typeface="Gill Sans MT"/>
              </a:rPr>
              <a:t>j</a:t>
            </a:r>
            <a:r>
              <a:rPr sz="1867" spc="-7" dirty="0">
                <a:latin typeface="Gill Sans MT"/>
                <a:cs typeface="Gill Sans MT"/>
              </a:rPr>
              <a:t>u</a:t>
            </a:r>
            <a:r>
              <a:rPr sz="1867" spc="60" dirty="0">
                <a:latin typeface="Gill Sans MT"/>
                <a:cs typeface="Gill Sans MT"/>
              </a:rPr>
              <a:t>s</a:t>
            </a:r>
            <a:r>
              <a:rPr sz="1867" spc="-173" dirty="0">
                <a:latin typeface="Gill Sans MT"/>
                <a:cs typeface="Gill Sans MT"/>
              </a:rPr>
              <a:t>t</a:t>
            </a:r>
            <a:r>
              <a:rPr sz="1867" spc="-93" dirty="0">
                <a:latin typeface="Gill Sans MT"/>
                <a:cs typeface="Gill Sans MT"/>
              </a:rPr>
              <a:t> </a:t>
            </a:r>
            <a:r>
              <a:rPr sz="1867" spc="-47" dirty="0">
                <a:latin typeface="Gill Sans MT"/>
                <a:cs typeface="Gill Sans MT"/>
              </a:rPr>
              <a:t>w</a:t>
            </a:r>
            <a:r>
              <a:rPr sz="1867" spc="-193" dirty="0">
                <a:latin typeface="Gill Sans MT"/>
                <a:cs typeface="Gill Sans MT"/>
              </a:rPr>
              <a:t>r</a:t>
            </a:r>
            <a:r>
              <a:rPr sz="1867" spc="-67" dirty="0">
                <a:latin typeface="Gill Sans MT"/>
                <a:cs typeface="Gill Sans MT"/>
              </a:rPr>
              <a:t>i</a:t>
            </a:r>
            <a:r>
              <a:rPr sz="1867" spc="-73" dirty="0">
                <a:latin typeface="Gill Sans MT"/>
                <a:cs typeface="Gill Sans MT"/>
              </a:rPr>
              <a:t>t</a:t>
            </a:r>
            <a:r>
              <a:rPr sz="1867" spc="-87" dirty="0">
                <a:latin typeface="Gill Sans MT"/>
                <a:cs typeface="Gill Sans MT"/>
              </a:rPr>
              <a:t>e</a:t>
            </a:r>
            <a:r>
              <a:rPr sz="1867" spc="53" dirty="0">
                <a:latin typeface="Gill Sans MT"/>
                <a:cs typeface="Gill Sans MT"/>
              </a:rPr>
              <a:t>s</a:t>
            </a:r>
            <a:r>
              <a:rPr sz="1867" spc="-80" dirty="0">
                <a:latin typeface="Gill Sans MT"/>
                <a:cs typeface="Gill Sans MT"/>
              </a:rPr>
              <a:t> </a:t>
            </a:r>
            <a:r>
              <a:rPr sz="1867" b="1" spc="-7" dirty="0">
                <a:latin typeface="Courier New"/>
                <a:cs typeface="Courier New"/>
              </a:rPr>
              <a:t>rs</a:t>
            </a:r>
            <a:r>
              <a:rPr sz="1867" b="1" dirty="0">
                <a:latin typeface="Courier New"/>
                <a:cs typeface="Courier New"/>
              </a:rPr>
              <a:t>1</a:t>
            </a:r>
            <a:r>
              <a:rPr sz="1867" b="1" spc="-693" dirty="0">
                <a:latin typeface="Courier New"/>
                <a:cs typeface="Courier New"/>
              </a:rPr>
              <a:t> </a:t>
            </a:r>
            <a:r>
              <a:rPr sz="1867" spc="-107" dirty="0">
                <a:latin typeface="Gill Sans MT"/>
                <a:cs typeface="Gill Sans MT"/>
              </a:rPr>
              <a:t>t</a:t>
            </a:r>
            <a:r>
              <a:rPr sz="1867" spc="-167" dirty="0">
                <a:latin typeface="Gill Sans MT"/>
                <a:cs typeface="Gill Sans MT"/>
              </a:rPr>
              <a:t>o</a:t>
            </a:r>
            <a:r>
              <a:rPr sz="1867" spc="-93" dirty="0">
                <a:latin typeface="Gill Sans MT"/>
                <a:cs typeface="Gill Sans MT"/>
              </a:rPr>
              <a:t> </a:t>
            </a:r>
            <a:r>
              <a:rPr sz="1867" spc="-293" dirty="0">
                <a:latin typeface="Gill Sans MT"/>
                <a:cs typeface="Gill Sans MT"/>
              </a:rPr>
              <a:t>C</a:t>
            </a:r>
            <a:r>
              <a:rPr sz="1867" spc="-33" dirty="0">
                <a:latin typeface="Gill Sans MT"/>
                <a:cs typeface="Gill Sans MT"/>
              </a:rPr>
              <a:t>S</a:t>
            </a:r>
            <a:r>
              <a:rPr sz="1867" spc="-227" dirty="0">
                <a:latin typeface="Gill Sans MT"/>
                <a:cs typeface="Gill Sans MT"/>
              </a:rPr>
              <a:t>R</a:t>
            </a:r>
            <a:endParaRPr sz="1867" dirty="0">
              <a:latin typeface="Gill Sans MT"/>
              <a:cs typeface="Gill Sans MT"/>
            </a:endParaRPr>
          </a:p>
          <a:p>
            <a:pPr marL="425016" indent="-408083">
              <a:spcBef>
                <a:spcPts val="679"/>
              </a:spcBef>
              <a:buClr>
                <a:srgbClr val="E4DDD2"/>
              </a:buClr>
              <a:buSzPct val="94444"/>
              <a:buFont typeface="Wingdings"/>
              <a:buChar char=""/>
              <a:tabLst>
                <a:tab pos="424169" algn="l"/>
                <a:tab pos="425016" algn="l"/>
                <a:tab pos="2725351" algn="l"/>
              </a:tabLst>
            </a:pPr>
            <a:r>
              <a:rPr sz="2400" spc="-53" dirty="0">
                <a:latin typeface="Gill Sans MT"/>
                <a:cs typeface="Gill Sans MT"/>
              </a:rPr>
              <a:t>Pseudoinstruction	</a:t>
            </a:r>
            <a:r>
              <a:rPr sz="2400" b="1" spc="-13" dirty="0">
                <a:latin typeface="Courier New"/>
                <a:cs typeface="Courier New"/>
              </a:rPr>
              <a:t>csrwi</a:t>
            </a:r>
            <a:r>
              <a:rPr sz="2400" b="1" spc="-47" dirty="0">
                <a:latin typeface="Courier New"/>
                <a:cs typeface="Courier New"/>
              </a:rPr>
              <a:t> </a:t>
            </a:r>
            <a:r>
              <a:rPr sz="2400" b="1" spc="-13" dirty="0">
                <a:latin typeface="Courier New"/>
                <a:cs typeface="Courier New"/>
              </a:rPr>
              <a:t>csr,</a:t>
            </a:r>
            <a:r>
              <a:rPr sz="2400" b="1" spc="-47" dirty="0">
                <a:latin typeface="Courier New"/>
                <a:cs typeface="Courier New"/>
              </a:rPr>
              <a:t> </a:t>
            </a:r>
            <a:r>
              <a:rPr sz="2400" b="1" spc="-13" dirty="0">
                <a:latin typeface="Courier New"/>
                <a:cs typeface="Courier New"/>
              </a:rPr>
              <a:t>uimm</a:t>
            </a:r>
            <a:r>
              <a:rPr sz="2400" b="1" spc="-339" dirty="0">
                <a:latin typeface="Courier New"/>
                <a:cs typeface="Courier New"/>
              </a:rPr>
              <a:t> </a:t>
            </a:r>
            <a:r>
              <a:rPr sz="2400" spc="7" dirty="0">
                <a:latin typeface="Gill Sans MT"/>
                <a:cs typeface="Gill Sans MT"/>
              </a:rPr>
              <a:t>is</a:t>
            </a:r>
            <a:endParaRPr sz="2400" dirty="0">
              <a:latin typeface="Gill Sans MT"/>
              <a:cs typeface="Gill Sans MT"/>
            </a:endParaRPr>
          </a:p>
          <a:p>
            <a:pPr marL="425016">
              <a:spcBef>
                <a:spcPts val="67"/>
              </a:spcBef>
            </a:pPr>
            <a:r>
              <a:rPr sz="2400" b="1" spc="-13" dirty="0">
                <a:latin typeface="Courier New"/>
                <a:cs typeface="Courier New"/>
              </a:rPr>
              <a:t>csrrwi</a:t>
            </a:r>
            <a:r>
              <a:rPr sz="2400" b="1" spc="-47" dirty="0">
                <a:latin typeface="Courier New"/>
                <a:cs typeface="Courier New"/>
              </a:rPr>
              <a:t> </a:t>
            </a:r>
            <a:r>
              <a:rPr sz="2400" b="1" spc="-13" dirty="0">
                <a:latin typeface="Courier New"/>
                <a:cs typeface="Courier New"/>
              </a:rPr>
              <a:t>x0,</a:t>
            </a:r>
            <a:r>
              <a:rPr sz="2400" b="1" spc="-40" dirty="0">
                <a:latin typeface="Courier New"/>
                <a:cs typeface="Courier New"/>
              </a:rPr>
              <a:t> </a:t>
            </a:r>
            <a:r>
              <a:rPr sz="2400" b="1" spc="-13" dirty="0">
                <a:latin typeface="Courier New"/>
                <a:cs typeface="Courier New"/>
              </a:rPr>
              <a:t>csr,</a:t>
            </a:r>
            <a:r>
              <a:rPr sz="2400" b="1" spc="-47" dirty="0">
                <a:latin typeface="Courier New"/>
                <a:cs typeface="Courier New"/>
              </a:rPr>
              <a:t> </a:t>
            </a:r>
            <a:r>
              <a:rPr sz="2400" b="1" spc="-13" dirty="0">
                <a:latin typeface="Courier New"/>
                <a:cs typeface="Courier New"/>
              </a:rPr>
              <a:t>uimm</a:t>
            </a:r>
            <a:endParaRPr sz="2400" dirty="0">
              <a:latin typeface="Courier New"/>
              <a:cs typeface="Courier New"/>
            </a:endParaRPr>
          </a:p>
          <a:p>
            <a:pPr marL="816166" lvl="1" indent="-340351">
              <a:spcBef>
                <a:spcPts val="433"/>
              </a:spcBef>
              <a:buSzPct val="92857"/>
              <a:buFont typeface="Wingdings"/>
              <a:buChar char=""/>
              <a:tabLst>
                <a:tab pos="815320" algn="l"/>
                <a:tab pos="816166" algn="l"/>
              </a:tabLst>
            </a:pPr>
            <a:r>
              <a:rPr sz="1867" b="1" spc="-7" dirty="0">
                <a:latin typeface="Courier New"/>
                <a:cs typeface="Courier New"/>
              </a:rPr>
              <a:t>rd</a:t>
            </a:r>
            <a:r>
              <a:rPr sz="1867" spc="-47" dirty="0">
                <a:latin typeface="Gill Sans MT"/>
                <a:cs typeface="Gill Sans MT"/>
              </a:rPr>
              <a:t>=</a:t>
            </a:r>
            <a:r>
              <a:rPr sz="1867" b="1" spc="-7" dirty="0">
                <a:latin typeface="Courier New"/>
                <a:cs typeface="Courier New"/>
              </a:rPr>
              <a:t>x0</a:t>
            </a:r>
            <a:r>
              <a:rPr sz="1867" spc="27" dirty="0">
                <a:latin typeface="Gill Sans MT"/>
                <a:cs typeface="Gill Sans MT"/>
              </a:rPr>
              <a:t>,</a:t>
            </a:r>
            <a:r>
              <a:rPr sz="1867" spc="-93" dirty="0">
                <a:latin typeface="Gill Sans MT"/>
                <a:cs typeface="Gill Sans MT"/>
              </a:rPr>
              <a:t> </a:t>
            </a:r>
            <a:r>
              <a:rPr sz="1867" spc="-67" dirty="0">
                <a:latin typeface="Gill Sans MT"/>
                <a:cs typeface="Gill Sans MT"/>
              </a:rPr>
              <a:t>j</a:t>
            </a:r>
            <a:r>
              <a:rPr sz="1867" spc="-7" dirty="0">
                <a:latin typeface="Gill Sans MT"/>
                <a:cs typeface="Gill Sans MT"/>
              </a:rPr>
              <a:t>u</a:t>
            </a:r>
            <a:r>
              <a:rPr sz="1867" spc="60" dirty="0">
                <a:latin typeface="Gill Sans MT"/>
                <a:cs typeface="Gill Sans MT"/>
              </a:rPr>
              <a:t>s</a:t>
            </a:r>
            <a:r>
              <a:rPr sz="1867" spc="-173" dirty="0">
                <a:latin typeface="Gill Sans MT"/>
                <a:cs typeface="Gill Sans MT"/>
              </a:rPr>
              <a:t>t</a:t>
            </a:r>
            <a:r>
              <a:rPr sz="1867" spc="-93" dirty="0">
                <a:latin typeface="Gill Sans MT"/>
                <a:cs typeface="Gill Sans MT"/>
              </a:rPr>
              <a:t> </a:t>
            </a:r>
            <a:r>
              <a:rPr sz="1867" spc="-47" dirty="0">
                <a:latin typeface="Gill Sans MT"/>
                <a:cs typeface="Gill Sans MT"/>
              </a:rPr>
              <a:t>w</a:t>
            </a:r>
            <a:r>
              <a:rPr sz="1867" spc="-193" dirty="0">
                <a:latin typeface="Gill Sans MT"/>
                <a:cs typeface="Gill Sans MT"/>
              </a:rPr>
              <a:t>r</a:t>
            </a:r>
            <a:r>
              <a:rPr sz="1867" spc="-67" dirty="0">
                <a:latin typeface="Gill Sans MT"/>
                <a:cs typeface="Gill Sans MT"/>
              </a:rPr>
              <a:t>i</a:t>
            </a:r>
            <a:r>
              <a:rPr sz="1867" spc="-73" dirty="0">
                <a:latin typeface="Gill Sans MT"/>
                <a:cs typeface="Gill Sans MT"/>
              </a:rPr>
              <a:t>t</a:t>
            </a:r>
            <a:r>
              <a:rPr sz="1867" spc="-87" dirty="0">
                <a:latin typeface="Gill Sans MT"/>
                <a:cs typeface="Gill Sans MT"/>
              </a:rPr>
              <a:t>e</a:t>
            </a:r>
            <a:r>
              <a:rPr sz="1867" spc="53" dirty="0">
                <a:latin typeface="Gill Sans MT"/>
                <a:cs typeface="Gill Sans MT"/>
              </a:rPr>
              <a:t>s</a:t>
            </a:r>
            <a:r>
              <a:rPr sz="1867" spc="-80" dirty="0">
                <a:latin typeface="Gill Sans MT"/>
                <a:cs typeface="Gill Sans MT"/>
              </a:rPr>
              <a:t> </a:t>
            </a:r>
            <a:r>
              <a:rPr sz="1867" b="1" spc="-7" dirty="0">
                <a:latin typeface="Courier New"/>
                <a:cs typeface="Courier New"/>
              </a:rPr>
              <a:t>uim</a:t>
            </a:r>
            <a:r>
              <a:rPr sz="1867" b="1" dirty="0">
                <a:latin typeface="Courier New"/>
                <a:cs typeface="Courier New"/>
              </a:rPr>
              <a:t>m</a:t>
            </a:r>
            <a:r>
              <a:rPr sz="1867" b="1" spc="-693" dirty="0">
                <a:latin typeface="Courier New"/>
                <a:cs typeface="Courier New"/>
              </a:rPr>
              <a:t> </a:t>
            </a:r>
            <a:r>
              <a:rPr sz="1867" spc="-107" dirty="0">
                <a:latin typeface="Gill Sans MT"/>
                <a:cs typeface="Gill Sans MT"/>
              </a:rPr>
              <a:t>t</a:t>
            </a:r>
            <a:r>
              <a:rPr sz="1867" spc="-167" dirty="0">
                <a:latin typeface="Gill Sans MT"/>
                <a:cs typeface="Gill Sans MT"/>
              </a:rPr>
              <a:t>o</a:t>
            </a:r>
            <a:r>
              <a:rPr sz="1867" spc="-93" dirty="0">
                <a:latin typeface="Gill Sans MT"/>
                <a:cs typeface="Gill Sans MT"/>
              </a:rPr>
              <a:t> </a:t>
            </a:r>
            <a:r>
              <a:rPr sz="1867" spc="-293" dirty="0">
                <a:latin typeface="Gill Sans MT"/>
                <a:cs typeface="Gill Sans MT"/>
              </a:rPr>
              <a:t>C</a:t>
            </a:r>
            <a:r>
              <a:rPr sz="1867" spc="-33" dirty="0">
                <a:latin typeface="Gill Sans MT"/>
                <a:cs typeface="Gill Sans MT"/>
              </a:rPr>
              <a:t>S</a:t>
            </a:r>
            <a:r>
              <a:rPr sz="1867" spc="-227" dirty="0">
                <a:latin typeface="Gill Sans MT"/>
                <a:cs typeface="Gill Sans MT"/>
              </a:rPr>
              <a:t>R</a:t>
            </a:r>
            <a:endParaRPr sz="1867" dirty="0">
              <a:latin typeface="Gill Sans MT"/>
              <a:cs typeface="Gill Sans MT"/>
            </a:endParaRPr>
          </a:p>
          <a:p>
            <a:pPr marL="425016" indent="-408083">
              <a:spcBef>
                <a:spcPts val="847"/>
              </a:spcBef>
              <a:buClr>
                <a:srgbClr val="E4DDD2"/>
              </a:buClr>
              <a:buSzPct val="94444"/>
              <a:buFont typeface="Wingdings"/>
              <a:buChar char=""/>
              <a:tabLst>
                <a:tab pos="424169" algn="l"/>
                <a:tab pos="425016" algn="l"/>
              </a:tabLst>
            </a:pPr>
            <a:r>
              <a:rPr sz="2400" spc="-247" dirty="0">
                <a:latin typeface="Gill Sans MT"/>
                <a:cs typeface="Gill Sans MT"/>
              </a:rPr>
              <a:t>H</a:t>
            </a:r>
            <a:r>
              <a:rPr sz="2400" spc="-67" dirty="0">
                <a:latin typeface="Gill Sans MT"/>
                <a:cs typeface="Gill Sans MT"/>
              </a:rPr>
              <a:t>i</a:t>
            </a:r>
            <a:r>
              <a:rPr sz="2400" spc="13" dirty="0">
                <a:latin typeface="Gill Sans MT"/>
                <a:cs typeface="Gill Sans MT"/>
              </a:rPr>
              <a:t>n</a:t>
            </a:r>
            <a:r>
              <a:rPr sz="2400" spc="-220" dirty="0">
                <a:latin typeface="Gill Sans MT"/>
                <a:cs typeface="Gill Sans MT"/>
              </a:rPr>
              <a:t>t</a:t>
            </a:r>
            <a:r>
              <a:rPr sz="2400" spc="33" dirty="0">
                <a:latin typeface="Gill Sans MT"/>
                <a:cs typeface="Gill Sans MT"/>
              </a:rPr>
              <a:t>:</a:t>
            </a:r>
            <a:r>
              <a:rPr sz="2400" spc="-100" dirty="0">
                <a:latin typeface="Gill Sans MT"/>
                <a:cs typeface="Gill Sans MT"/>
              </a:rPr>
              <a:t> </a:t>
            </a:r>
            <a:r>
              <a:rPr sz="2400" spc="-207" dirty="0">
                <a:latin typeface="Gill Sans MT"/>
                <a:cs typeface="Gill Sans MT"/>
              </a:rPr>
              <a:t>U</a:t>
            </a:r>
            <a:r>
              <a:rPr sz="2400" spc="73" dirty="0">
                <a:latin typeface="Gill Sans MT"/>
                <a:cs typeface="Gill Sans MT"/>
              </a:rPr>
              <a:t>s</a:t>
            </a:r>
            <a:r>
              <a:rPr sz="2400" spc="13" dirty="0">
                <a:latin typeface="Gill Sans MT"/>
                <a:cs typeface="Gill Sans MT"/>
              </a:rPr>
              <a:t>e</a:t>
            </a:r>
            <a:r>
              <a:rPr sz="2400" spc="-107" dirty="0">
                <a:latin typeface="Gill Sans MT"/>
                <a:cs typeface="Gill Sans MT"/>
              </a:rPr>
              <a:t> </a:t>
            </a:r>
            <a:r>
              <a:rPr sz="2400" spc="-67" dirty="0">
                <a:latin typeface="Gill Sans MT"/>
                <a:cs typeface="Gill Sans MT"/>
              </a:rPr>
              <a:t>w</a:t>
            </a:r>
            <a:r>
              <a:rPr sz="2400" spc="-260" dirty="0">
                <a:latin typeface="Gill Sans MT"/>
                <a:cs typeface="Gill Sans MT"/>
              </a:rPr>
              <a:t>r</a:t>
            </a:r>
            <a:r>
              <a:rPr sz="2400" spc="-67" dirty="0">
                <a:latin typeface="Gill Sans MT"/>
                <a:cs typeface="Gill Sans MT"/>
              </a:rPr>
              <a:t>i</a:t>
            </a:r>
            <a:r>
              <a:rPr sz="2400" spc="-220" dirty="0">
                <a:latin typeface="Gill Sans MT"/>
                <a:cs typeface="Gill Sans MT"/>
              </a:rPr>
              <a:t>t</a:t>
            </a:r>
            <a:r>
              <a:rPr sz="2400" spc="13" dirty="0">
                <a:latin typeface="Gill Sans MT"/>
                <a:cs typeface="Gill Sans MT"/>
              </a:rPr>
              <a:t>e</a:t>
            </a:r>
            <a:r>
              <a:rPr sz="2400" spc="-107" dirty="0">
                <a:latin typeface="Gill Sans MT"/>
                <a:cs typeface="Gill Sans MT"/>
              </a:rPr>
              <a:t> </a:t>
            </a:r>
            <a:r>
              <a:rPr sz="2400" spc="7" dirty="0">
                <a:latin typeface="Gill Sans MT"/>
                <a:cs typeface="Gill Sans MT"/>
              </a:rPr>
              <a:t>e</a:t>
            </a:r>
            <a:r>
              <a:rPr sz="2400" spc="13" dirty="0">
                <a:latin typeface="Gill Sans MT"/>
                <a:cs typeface="Gill Sans MT"/>
              </a:rPr>
              <a:t>n</a:t>
            </a:r>
            <a:r>
              <a:rPr sz="2400" spc="213" dirty="0">
                <a:latin typeface="Gill Sans MT"/>
                <a:cs typeface="Gill Sans MT"/>
              </a:rPr>
              <a:t>a</a:t>
            </a:r>
            <a:r>
              <a:rPr sz="2400" spc="40" dirty="0">
                <a:latin typeface="Gill Sans MT"/>
                <a:cs typeface="Gill Sans MT"/>
              </a:rPr>
              <a:t>b</a:t>
            </a:r>
            <a:r>
              <a:rPr sz="2400" spc="-67" dirty="0">
                <a:latin typeface="Gill Sans MT"/>
                <a:cs typeface="Gill Sans MT"/>
              </a:rPr>
              <a:t>l</a:t>
            </a:r>
            <a:r>
              <a:rPr sz="2400" spc="13" dirty="0">
                <a:latin typeface="Gill Sans MT"/>
                <a:cs typeface="Gill Sans MT"/>
              </a:rPr>
              <a:t>e</a:t>
            </a:r>
            <a:r>
              <a:rPr sz="2400" spc="-107" dirty="0">
                <a:latin typeface="Gill Sans MT"/>
                <a:cs typeface="Gill Sans MT"/>
              </a:rPr>
              <a:t> </a:t>
            </a:r>
            <a:r>
              <a:rPr sz="2400" spc="213" dirty="0">
                <a:latin typeface="Gill Sans MT"/>
                <a:cs typeface="Gill Sans MT"/>
              </a:rPr>
              <a:t>a</a:t>
            </a:r>
            <a:r>
              <a:rPr sz="2400" spc="13" dirty="0">
                <a:latin typeface="Gill Sans MT"/>
                <a:cs typeface="Gill Sans MT"/>
              </a:rPr>
              <a:t>n</a:t>
            </a:r>
            <a:r>
              <a:rPr sz="2400" spc="27" dirty="0">
                <a:latin typeface="Gill Sans MT"/>
                <a:cs typeface="Gill Sans MT"/>
              </a:rPr>
              <a:t>d</a:t>
            </a:r>
            <a:r>
              <a:rPr sz="2400" spc="-107" dirty="0">
                <a:latin typeface="Gill Sans MT"/>
                <a:cs typeface="Gill Sans MT"/>
              </a:rPr>
              <a:t> </a:t>
            </a:r>
            <a:r>
              <a:rPr sz="2400" spc="-53" dirty="0">
                <a:latin typeface="Gill Sans MT"/>
                <a:cs typeface="Gill Sans MT"/>
              </a:rPr>
              <a:t>c</a:t>
            </a:r>
            <a:r>
              <a:rPr sz="2400" spc="-67" dirty="0">
                <a:latin typeface="Gill Sans MT"/>
                <a:cs typeface="Gill Sans MT"/>
              </a:rPr>
              <a:t>l</a:t>
            </a:r>
            <a:r>
              <a:rPr sz="2400" spc="-113" dirty="0">
                <a:latin typeface="Gill Sans MT"/>
                <a:cs typeface="Gill Sans MT"/>
              </a:rPr>
              <a:t>o</a:t>
            </a:r>
            <a:r>
              <a:rPr sz="2400" spc="-53" dirty="0">
                <a:latin typeface="Gill Sans MT"/>
                <a:cs typeface="Gill Sans MT"/>
              </a:rPr>
              <a:t>c</a:t>
            </a:r>
            <a:r>
              <a:rPr sz="2400" spc="-127" dirty="0">
                <a:latin typeface="Gill Sans MT"/>
                <a:cs typeface="Gill Sans MT"/>
              </a:rPr>
              <a:t>k</a:t>
            </a:r>
            <a:r>
              <a:rPr sz="2400" spc="-160" dirty="0">
                <a:latin typeface="Gill Sans MT"/>
                <a:cs typeface="Gill Sans MT"/>
              </a:rPr>
              <a:t>…</a:t>
            </a:r>
            <a:endParaRPr sz="2400" dirty="0">
              <a:latin typeface="Gill Sans MT"/>
              <a:cs typeface="Gill Sans MT"/>
            </a:endParaRPr>
          </a:p>
        </p:txBody>
      </p:sp>
      <p:sp>
        <p:nvSpPr>
          <p:cNvPr id="3" name="object 3"/>
          <p:cNvSpPr txBox="1">
            <a:spLocks noGrp="1"/>
          </p:cNvSpPr>
          <p:nvPr>
            <p:ph type="title"/>
          </p:nvPr>
        </p:nvSpPr>
        <p:spPr>
          <a:xfrm>
            <a:off x="1274829" y="106710"/>
            <a:ext cx="5392420" cy="694207"/>
          </a:xfrm>
          <a:prstGeom prst="rect">
            <a:avLst/>
          </a:prstGeom>
        </p:spPr>
        <p:txBody>
          <a:bodyPr vert="horz" wrap="square" lIns="0" tIns="16933" rIns="0" bIns="0" rtlCol="0" anchor="ctr">
            <a:spAutoFit/>
          </a:bodyPr>
          <a:lstStyle/>
          <a:p>
            <a:pPr marL="16933">
              <a:lnSpc>
                <a:spcPct val="100000"/>
              </a:lnSpc>
              <a:spcBef>
                <a:spcPts val="133"/>
              </a:spcBef>
            </a:pPr>
            <a:r>
              <a:rPr b="1" spc="-287" dirty="0"/>
              <a:t>C</a:t>
            </a:r>
            <a:r>
              <a:rPr b="1" spc="-220" dirty="0"/>
              <a:t>S</a:t>
            </a:r>
            <a:r>
              <a:rPr b="1" spc="-152" dirty="0"/>
              <a:t>R</a:t>
            </a:r>
            <a:r>
              <a:rPr b="1" spc="-353" dirty="0"/>
              <a:t> </a:t>
            </a:r>
            <a:r>
              <a:rPr b="1" spc="-140" dirty="0"/>
              <a:t>I</a:t>
            </a:r>
            <a:r>
              <a:rPr b="1" spc="73" dirty="0"/>
              <a:t>n</a:t>
            </a:r>
            <a:r>
              <a:rPr b="1" spc="33" dirty="0"/>
              <a:t>s</a:t>
            </a:r>
            <a:r>
              <a:rPr b="1" spc="27" dirty="0"/>
              <a:t>t</a:t>
            </a:r>
            <a:r>
              <a:rPr b="1" spc="-107" dirty="0"/>
              <a:t>r</a:t>
            </a:r>
            <a:r>
              <a:rPr b="1" spc="-93" dirty="0"/>
              <a:t>u</a:t>
            </a:r>
            <a:r>
              <a:rPr b="1" spc="-40" dirty="0"/>
              <a:t>c</a:t>
            </a:r>
            <a:r>
              <a:rPr b="1" spc="-27" dirty="0"/>
              <a:t>t</a:t>
            </a:r>
            <a:r>
              <a:rPr b="1" spc="47" dirty="0"/>
              <a:t>i</a:t>
            </a:r>
            <a:r>
              <a:rPr b="1" spc="-227" dirty="0"/>
              <a:t>o</a:t>
            </a:r>
            <a:r>
              <a:rPr b="1" spc="187" dirty="0"/>
              <a:t>n</a:t>
            </a:r>
            <a:r>
              <a:rPr b="1" spc="-347" dirty="0"/>
              <a:t> </a:t>
            </a:r>
            <a:r>
              <a:rPr b="1" spc="-287" dirty="0"/>
              <a:t>E</a:t>
            </a:r>
            <a:r>
              <a:rPr b="1" spc="-27" dirty="0"/>
              <a:t>x</a:t>
            </a:r>
            <a:r>
              <a:rPr b="1" spc="167" dirty="0"/>
              <a:t>a</a:t>
            </a:r>
            <a:r>
              <a:rPr b="1" spc="413" dirty="0"/>
              <a:t>m</a:t>
            </a:r>
            <a:r>
              <a:rPr b="1" spc="100" dirty="0"/>
              <a:t>p</a:t>
            </a:r>
            <a:r>
              <a:rPr b="1" spc="-60" dirty="0"/>
              <a:t>l</a:t>
            </a:r>
            <a:r>
              <a:rPr b="1" spc="213" dirty="0"/>
              <a:t>e</a:t>
            </a:r>
          </a:p>
        </p:txBody>
      </p:sp>
      <p:sp>
        <p:nvSpPr>
          <p:cNvPr id="4" name="Date Placeholder 3">
            <a:extLst>
              <a:ext uri="{FF2B5EF4-FFF2-40B4-BE49-F238E27FC236}">
                <a16:creationId xmlns:a16="http://schemas.microsoft.com/office/drawing/2014/main" id="{7FDF059C-A580-4107-9B19-189C08D70933}"/>
              </a:ext>
            </a:extLst>
          </p:cNvPr>
          <p:cNvSpPr>
            <a:spLocks noGrp="1"/>
          </p:cNvSpPr>
          <p:nvPr>
            <p:ph type="dt" sz="half" idx="10"/>
          </p:nvPr>
        </p:nvSpPr>
        <p:spPr/>
        <p:txBody>
          <a:bodyPr/>
          <a:lstStyle/>
          <a:p>
            <a:fld id="{2E24AB1B-FA31-4B6E-94F9-623179B2DA90}" type="datetime1">
              <a:rPr lang="en-US" smtClean="0"/>
              <a:t>5/11/2024</a:t>
            </a:fld>
            <a:endParaRPr lang="en-US"/>
          </a:p>
        </p:txBody>
      </p:sp>
      <p:sp>
        <p:nvSpPr>
          <p:cNvPr id="5" name="Slide Number Placeholder 4">
            <a:extLst>
              <a:ext uri="{FF2B5EF4-FFF2-40B4-BE49-F238E27FC236}">
                <a16:creationId xmlns:a16="http://schemas.microsoft.com/office/drawing/2014/main" id="{A226EC6A-71F5-4C5E-A143-7FF605FC8126}"/>
              </a:ext>
            </a:extLst>
          </p:cNvPr>
          <p:cNvSpPr>
            <a:spLocks noGrp="1"/>
          </p:cNvSpPr>
          <p:nvPr>
            <p:ph type="sldNum" sz="quarter" idx="12"/>
          </p:nvPr>
        </p:nvSpPr>
        <p:spPr/>
        <p:txBody>
          <a:bodyPr/>
          <a:lstStyle/>
          <a:p>
            <a:fld id="{AB6352F2-FB44-4DA6-821F-C2F4E454E2C0}" type="slidenum">
              <a:rPr lang="en-US" smtClean="0"/>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280161" y="1026050"/>
            <a:ext cx="7839287" cy="2171855"/>
          </a:xfrm>
          <a:prstGeom prst="rect">
            <a:avLst/>
          </a:prstGeom>
        </p:spPr>
        <p:txBody>
          <a:bodyPr vert="horz" wrap="square" lIns="0" tIns="16933" rIns="0" bIns="0" rtlCol="0">
            <a:spAutoFit/>
          </a:bodyPr>
          <a:lstStyle/>
          <a:p>
            <a:pPr marL="425016" marR="832253" indent="-408083" algn="just">
              <a:spcBef>
                <a:spcPts val="133"/>
              </a:spcBef>
              <a:buClr>
                <a:srgbClr val="E4DDD2"/>
              </a:buClr>
              <a:buSzPct val="95000"/>
              <a:buFont typeface="Wingdings"/>
              <a:buChar char=""/>
              <a:tabLst>
                <a:tab pos="425016" algn="l"/>
              </a:tabLst>
            </a:pPr>
            <a:r>
              <a:rPr sz="2667" b="1" spc="-7" dirty="0">
                <a:latin typeface="Courier New"/>
                <a:cs typeface="Courier New"/>
              </a:rPr>
              <a:t>ecal</a:t>
            </a:r>
            <a:r>
              <a:rPr sz="2667" b="1" dirty="0">
                <a:latin typeface="Courier New"/>
                <a:cs typeface="Courier New"/>
              </a:rPr>
              <a:t>l</a:t>
            </a:r>
            <a:r>
              <a:rPr sz="2667" b="1" spc="-987" dirty="0">
                <a:latin typeface="Courier New"/>
                <a:cs typeface="Courier New"/>
              </a:rPr>
              <a:t> </a:t>
            </a:r>
            <a:r>
              <a:rPr sz="2667" spc="-87" dirty="0">
                <a:latin typeface="Gill Sans MT"/>
                <a:cs typeface="Gill Sans MT"/>
              </a:rPr>
              <a:t>–</a:t>
            </a:r>
            <a:r>
              <a:rPr sz="2667" spc="-127" dirty="0">
                <a:latin typeface="Gill Sans MT"/>
                <a:cs typeface="Gill Sans MT"/>
              </a:rPr>
              <a:t> </a:t>
            </a:r>
            <a:r>
              <a:rPr sz="2667" spc="-247" dirty="0">
                <a:latin typeface="Gill Sans MT"/>
                <a:cs typeface="Gill Sans MT"/>
              </a:rPr>
              <a:t>(</a:t>
            </a:r>
            <a:r>
              <a:rPr sz="2667" spc="-180" dirty="0">
                <a:latin typeface="Gill Sans MT"/>
                <a:cs typeface="Gill Sans MT"/>
              </a:rPr>
              <a:t>I</a:t>
            </a:r>
            <a:r>
              <a:rPr sz="2667" spc="13" dirty="0">
                <a:latin typeface="Gill Sans MT"/>
                <a:cs typeface="Gill Sans MT"/>
              </a:rPr>
              <a:t>-</a:t>
            </a:r>
            <a:r>
              <a:rPr sz="2667" spc="-73" dirty="0">
                <a:latin typeface="Gill Sans MT"/>
                <a:cs typeface="Gill Sans MT"/>
              </a:rPr>
              <a:t>fo</a:t>
            </a:r>
            <a:r>
              <a:rPr sz="2667" spc="-280" dirty="0">
                <a:latin typeface="Gill Sans MT"/>
                <a:cs typeface="Gill Sans MT"/>
              </a:rPr>
              <a:t>r</a:t>
            </a:r>
            <a:r>
              <a:rPr sz="2667" spc="20" dirty="0">
                <a:latin typeface="Gill Sans MT"/>
                <a:cs typeface="Gill Sans MT"/>
              </a:rPr>
              <a:t>m</a:t>
            </a:r>
            <a:r>
              <a:rPr sz="2667" spc="240" dirty="0">
                <a:latin typeface="Gill Sans MT"/>
                <a:cs typeface="Gill Sans MT"/>
              </a:rPr>
              <a:t>a</a:t>
            </a:r>
            <a:r>
              <a:rPr sz="2667" spc="-253" dirty="0">
                <a:latin typeface="Gill Sans MT"/>
                <a:cs typeface="Gill Sans MT"/>
              </a:rPr>
              <a:t>t)</a:t>
            </a:r>
            <a:r>
              <a:rPr sz="2667" spc="-133" dirty="0">
                <a:latin typeface="Gill Sans MT"/>
                <a:cs typeface="Gill Sans MT"/>
              </a:rPr>
              <a:t> </a:t>
            </a:r>
            <a:r>
              <a:rPr sz="2667" spc="20" dirty="0">
                <a:latin typeface="Gill Sans MT"/>
                <a:cs typeface="Gill Sans MT"/>
              </a:rPr>
              <a:t>m</a:t>
            </a:r>
            <a:r>
              <a:rPr sz="2667" spc="240" dirty="0">
                <a:latin typeface="Gill Sans MT"/>
                <a:cs typeface="Gill Sans MT"/>
              </a:rPr>
              <a:t>a</a:t>
            </a:r>
            <a:r>
              <a:rPr sz="2667" spc="-133" dirty="0">
                <a:latin typeface="Gill Sans MT"/>
                <a:cs typeface="Gill Sans MT"/>
              </a:rPr>
              <a:t>k</a:t>
            </a:r>
            <a:r>
              <a:rPr sz="2667" spc="47" dirty="0">
                <a:latin typeface="Gill Sans MT"/>
                <a:cs typeface="Gill Sans MT"/>
              </a:rPr>
              <a:t>es</a:t>
            </a:r>
            <a:r>
              <a:rPr sz="2667" spc="-120" dirty="0">
                <a:latin typeface="Gill Sans MT"/>
                <a:cs typeface="Gill Sans MT"/>
              </a:rPr>
              <a:t> </a:t>
            </a:r>
            <a:r>
              <a:rPr sz="2667" spc="-280" dirty="0">
                <a:latin typeface="Gill Sans MT"/>
                <a:cs typeface="Gill Sans MT"/>
              </a:rPr>
              <a:t>r</a:t>
            </a:r>
            <a:r>
              <a:rPr sz="2667" spc="33" dirty="0">
                <a:latin typeface="Gill Sans MT"/>
                <a:cs typeface="Gill Sans MT"/>
              </a:rPr>
              <a:t>e</a:t>
            </a:r>
            <a:r>
              <a:rPr sz="2667" spc="27" dirty="0">
                <a:latin typeface="Gill Sans MT"/>
                <a:cs typeface="Gill Sans MT"/>
              </a:rPr>
              <a:t>q</a:t>
            </a:r>
            <a:r>
              <a:rPr sz="2667" spc="7" dirty="0">
                <a:latin typeface="Gill Sans MT"/>
                <a:cs typeface="Gill Sans MT"/>
              </a:rPr>
              <a:t>u</a:t>
            </a:r>
            <a:r>
              <a:rPr sz="2667" spc="53" dirty="0">
                <a:latin typeface="Gill Sans MT"/>
                <a:cs typeface="Gill Sans MT"/>
              </a:rPr>
              <a:t>es</a:t>
            </a:r>
            <a:r>
              <a:rPr sz="2667" spc="-80" dirty="0">
                <a:latin typeface="Gill Sans MT"/>
                <a:cs typeface="Gill Sans MT"/>
              </a:rPr>
              <a:t>ts</a:t>
            </a:r>
            <a:r>
              <a:rPr sz="2667" spc="-120" dirty="0">
                <a:latin typeface="Gill Sans MT"/>
                <a:cs typeface="Gill Sans MT"/>
              </a:rPr>
              <a:t> </a:t>
            </a:r>
            <a:r>
              <a:rPr sz="2667" spc="-187" dirty="0">
                <a:latin typeface="Gill Sans MT"/>
                <a:cs typeface="Gill Sans MT"/>
              </a:rPr>
              <a:t>to</a:t>
            </a:r>
            <a:r>
              <a:rPr sz="2667" spc="-127" dirty="0">
                <a:latin typeface="Gill Sans MT"/>
                <a:cs typeface="Gill Sans MT"/>
              </a:rPr>
              <a:t> </a:t>
            </a:r>
            <a:r>
              <a:rPr sz="2667" spc="87" dirty="0">
                <a:latin typeface="Gill Sans MT"/>
                <a:cs typeface="Gill Sans MT"/>
              </a:rPr>
              <a:t>s</a:t>
            </a:r>
            <a:r>
              <a:rPr sz="2667" spc="7" dirty="0">
                <a:latin typeface="Gill Sans MT"/>
                <a:cs typeface="Gill Sans MT"/>
              </a:rPr>
              <a:t>u</a:t>
            </a:r>
            <a:r>
              <a:rPr sz="2667" spc="47" dirty="0">
                <a:latin typeface="Gill Sans MT"/>
                <a:cs typeface="Gill Sans MT"/>
              </a:rPr>
              <a:t>pp</a:t>
            </a:r>
            <a:r>
              <a:rPr sz="2667" spc="-133" dirty="0">
                <a:latin typeface="Gill Sans MT"/>
                <a:cs typeface="Gill Sans MT"/>
              </a:rPr>
              <a:t>o</a:t>
            </a:r>
            <a:r>
              <a:rPr sz="2667" spc="-280" dirty="0">
                <a:latin typeface="Gill Sans MT"/>
                <a:cs typeface="Gill Sans MT"/>
              </a:rPr>
              <a:t>r</a:t>
            </a:r>
            <a:r>
              <a:rPr sz="2667" spc="-193" dirty="0">
                <a:latin typeface="Gill Sans MT"/>
                <a:cs typeface="Gill Sans MT"/>
              </a:rPr>
              <a:t>t</a:t>
            </a:r>
            <a:r>
              <a:rPr sz="2667" spc="-120" dirty="0">
                <a:latin typeface="Gill Sans MT"/>
                <a:cs typeface="Gill Sans MT"/>
              </a:rPr>
              <a:t>i</a:t>
            </a:r>
            <a:r>
              <a:rPr sz="2667" spc="7" dirty="0">
                <a:latin typeface="Gill Sans MT"/>
                <a:cs typeface="Gill Sans MT"/>
              </a:rPr>
              <a:t>n</a:t>
            </a:r>
            <a:r>
              <a:rPr sz="2667" spc="187" dirty="0">
                <a:latin typeface="Gill Sans MT"/>
                <a:cs typeface="Gill Sans MT"/>
              </a:rPr>
              <a:t>g  </a:t>
            </a:r>
            <a:r>
              <a:rPr sz="2667" spc="20" dirty="0">
                <a:latin typeface="Gill Sans MT"/>
                <a:cs typeface="Gill Sans MT"/>
              </a:rPr>
              <a:t>e</a:t>
            </a:r>
            <a:r>
              <a:rPr sz="2667" spc="-193" dirty="0">
                <a:latin typeface="Gill Sans MT"/>
                <a:cs typeface="Gill Sans MT"/>
              </a:rPr>
              <a:t>x</a:t>
            </a:r>
            <a:r>
              <a:rPr sz="2667" spc="20" dirty="0">
                <a:latin typeface="Gill Sans MT"/>
                <a:cs typeface="Gill Sans MT"/>
              </a:rPr>
              <a:t>e</a:t>
            </a:r>
            <a:r>
              <a:rPr sz="2667" spc="-53" dirty="0">
                <a:latin typeface="Gill Sans MT"/>
                <a:cs typeface="Gill Sans MT"/>
              </a:rPr>
              <a:t>c</a:t>
            </a:r>
            <a:r>
              <a:rPr sz="2667" spc="7" dirty="0">
                <a:latin typeface="Gill Sans MT"/>
                <a:cs typeface="Gill Sans MT"/>
              </a:rPr>
              <a:t>u</a:t>
            </a:r>
            <a:r>
              <a:rPr sz="2667" spc="-240" dirty="0">
                <a:latin typeface="Gill Sans MT"/>
                <a:cs typeface="Gill Sans MT"/>
              </a:rPr>
              <a:t>t</a:t>
            </a:r>
            <a:r>
              <a:rPr sz="2667" spc="-73" dirty="0">
                <a:latin typeface="Gill Sans MT"/>
                <a:cs typeface="Gill Sans MT"/>
              </a:rPr>
              <a:t>i</a:t>
            </a:r>
            <a:r>
              <a:rPr sz="2667" spc="-133" dirty="0">
                <a:latin typeface="Gill Sans MT"/>
                <a:cs typeface="Gill Sans MT"/>
              </a:rPr>
              <a:t>o</a:t>
            </a:r>
            <a:r>
              <a:rPr sz="2667" spc="7" dirty="0">
                <a:latin typeface="Gill Sans MT"/>
                <a:cs typeface="Gill Sans MT"/>
              </a:rPr>
              <a:t>n</a:t>
            </a:r>
            <a:r>
              <a:rPr sz="2667" spc="-120" dirty="0">
                <a:latin typeface="Gill Sans MT"/>
                <a:cs typeface="Gill Sans MT"/>
              </a:rPr>
              <a:t> </a:t>
            </a:r>
            <a:r>
              <a:rPr sz="2667" spc="20" dirty="0">
                <a:latin typeface="Gill Sans MT"/>
                <a:cs typeface="Gill Sans MT"/>
              </a:rPr>
              <a:t>e</a:t>
            </a:r>
            <a:r>
              <a:rPr sz="2667" spc="7" dirty="0">
                <a:latin typeface="Gill Sans MT"/>
                <a:cs typeface="Gill Sans MT"/>
              </a:rPr>
              <a:t>n</a:t>
            </a:r>
            <a:r>
              <a:rPr sz="2667" spc="-107" dirty="0">
                <a:latin typeface="Gill Sans MT"/>
                <a:cs typeface="Gill Sans MT"/>
              </a:rPr>
              <a:t>v</a:t>
            </a:r>
            <a:r>
              <a:rPr sz="2667" spc="-73" dirty="0">
                <a:latin typeface="Gill Sans MT"/>
                <a:cs typeface="Gill Sans MT"/>
              </a:rPr>
              <a:t>i</a:t>
            </a:r>
            <a:r>
              <a:rPr sz="2667" spc="-280" dirty="0">
                <a:latin typeface="Gill Sans MT"/>
                <a:cs typeface="Gill Sans MT"/>
              </a:rPr>
              <a:t>r</a:t>
            </a:r>
            <a:r>
              <a:rPr sz="2667" spc="-133" dirty="0">
                <a:latin typeface="Gill Sans MT"/>
                <a:cs typeface="Gill Sans MT"/>
              </a:rPr>
              <a:t>o</a:t>
            </a:r>
            <a:r>
              <a:rPr sz="2667" spc="7" dirty="0">
                <a:latin typeface="Gill Sans MT"/>
                <a:cs typeface="Gill Sans MT"/>
              </a:rPr>
              <a:t>n</a:t>
            </a:r>
            <a:r>
              <a:rPr sz="2667" spc="27" dirty="0">
                <a:latin typeface="Gill Sans MT"/>
                <a:cs typeface="Gill Sans MT"/>
              </a:rPr>
              <a:t>m</a:t>
            </a:r>
            <a:r>
              <a:rPr sz="2667" spc="20" dirty="0">
                <a:latin typeface="Gill Sans MT"/>
                <a:cs typeface="Gill Sans MT"/>
              </a:rPr>
              <a:t>e</a:t>
            </a:r>
            <a:r>
              <a:rPr sz="2667" spc="7" dirty="0">
                <a:latin typeface="Gill Sans MT"/>
                <a:cs typeface="Gill Sans MT"/>
              </a:rPr>
              <a:t>n</a:t>
            </a:r>
            <a:r>
              <a:rPr sz="2667" spc="-240" dirty="0">
                <a:latin typeface="Gill Sans MT"/>
                <a:cs typeface="Gill Sans MT"/>
              </a:rPr>
              <a:t>t</a:t>
            </a:r>
            <a:r>
              <a:rPr sz="2667" spc="-127" dirty="0">
                <a:latin typeface="Gill Sans MT"/>
                <a:cs typeface="Gill Sans MT"/>
              </a:rPr>
              <a:t> </a:t>
            </a:r>
            <a:r>
              <a:rPr sz="2667" spc="-267" dirty="0">
                <a:latin typeface="Gill Sans MT"/>
                <a:cs typeface="Gill Sans MT"/>
              </a:rPr>
              <a:t>(</a:t>
            </a:r>
            <a:r>
              <a:rPr sz="2667" spc="-487" dirty="0">
                <a:latin typeface="Gill Sans MT"/>
                <a:cs typeface="Gill Sans MT"/>
              </a:rPr>
              <a:t>O</a:t>
            </a:r>
            <a:r>
              <a:rPr sz="2667" spc="-167" dirty="0">
                <a:latin typeface="Gill Sans MT"/>
                <a:cs typeface="Gill Sans MT"/>
              </a:rPr>
              <a:t>S</a:t>
            </a:r>
            <a:r>
              <a:rPr sz="2667" spc="-127" dirty="0">
                <a:latin typeface="Gill Sans MT"/>
                <a:cs typeface="Gill Sans MT"/>
              </a:rPr>
              <a:t>)</a:t>
            </a:r>
            <a:r>
              <a:rPr sz="2667" spc="33" dirty="0">
                <a:latin typeface="Gill Sans MT"/>
                <a:cs typeface="Gill Sans MT"/>
              </a:rPr>
              <a:t>,</a:t>
            </a:r>
            <a:r>
              <a:rPr sz="2667" spc="-133" dirty="0">
                <a:latin typeface="Gill Sans MT"/>
                <a:cs typeface="Gill Sans MT"/>
              </a:rPr>
              <a:t> </a:t>
            </a:r>
            <a:r>
              <a:rPr sz="2667" spc="87" dirty="0">
                <a:latin typeface="Gill Sans MT"/>
                <a:cs typeface="Gill Sans MT"/>
              </a:rPr>
              <a:t>s</a:t>
            </a:r>
            <a:r>
              <a:rPr sz="2667" spc="7" dirty="0">
                <a:latin typeface="Gill Sans MT"/>
                <a:cs typeface="Gill Sans MT"/>
              </a:rPr>
              <a:t>u</a:t>
            </a:r>
            <a:r>
              <a:rPr sz="2667" spc="-53" dirty="0">
                <a:latin typeface="Gill Sans MT"/>
                <a:cs typeface="Gill Sans MT"/>
              </a:rPr>
              <a:t>c</a:t>
            </a:r>
            <a:r>
              <a:rPr sz="2667" spc="7" dirty="0">
                <a:latin typeface="Gill Sans MT"/>
                <a:cs typeface="Gill Sans MT"/>
              </a:rPr>
              <a:t>h</a:t>
            </a:r>
            <a:r>
              <a:rPr sz="2667" spc="-120" dirty="0">
                <a:latin typeface="Gill Sans MT"/>
                <a:cs typeface="Gill Sans MT"/>
              </a:rPr>
              <a:t> </a:t>
            </a:r>
            <a:r>
              <a:rPr sz="2667" spc="240" dirty="0">
                <a:latin typeface="Gill Sans MT"/>
                <a:cs typeface="Gill Sans MT"/>
              </a:rPr>
              <a:t>a</a:t>
            </a:r>
            <a:r>
              <a:rPr sz="2667" spc="80" dirty="0">
                <a:latin typeface="Gill Sans MT"/>
                <a:cs typeface="Gill Sans MT"/>
              </a:rPr>
              <a:t>s</a:t>
            </a:r>
            <a:r>
              <a:rPr sz="2667" spc="-120" dirty="0">
                <a:latin typeface="Gill Sans MT"/>
                <a:cs typeface="Gill Sans MT"/>
              </a:rPr>
              <a:t> </a:t>
            </a:r>
            <a:r>
              <a:rPr sz="2667" spc="87" dirty="0">
                <a:latin typeface="Gill Sans MT"/>
                <a:cs typeface="Gill Sans MT"/>
              </a:rPr>
              <a:t>s</a:t>
            </a:r>
            <a:r>
              <a:rPr sz="2667" spc="-53" dirty="0">
                <a:latin typeface="Gill Sans MT"/>
                <a:cs typeface="Gill Sans MT"/>
              </a:rPr>
              <a:t>y</a:t>
            </a:r>
            <a:r>
              <a:rPr sz="2667" spc="87" dirty="0">
                <a:latin typeface="Gill Sans MT"/>
                <a:cs typeface="Gill Sans MT"/>
              </a:rPr>
              <a:t>s</a:t>
            </a:r>
            <a:r>
              <a:rPr sz="2667" spc="-240" dirty="0">
                <a:latin typeface="Gill Sans MT"/>
                <a:cs typeface="Gill Sans MT"/>
              </a:rPr>
              <a:t>t</a:t>
            </a:r>
            <a:r>
              <a:rPr sz="2667" spc="20" dirty="0">
                <a:latin typeface="Gill Sans MT"/>
                <a:cs typeface="Gill Sans MT"/>
              </a:rPr>
              <a:t>e</a:t>
            </a:r>
            <a:r>
              <a:rPr sz="2667" spc="27" dirty="0">
                <a:latin typeface="Gill Sans MT"/>
                <a:cs typeface="Gill Sans MT"/>
              </a:rPr>
              <a:t>m</a:t>
            </a:r>
            <a:r>
              <a:rPr sz="2667" spc="-127" dirty="0">
                <a:latin typeface="Gill Sans MT"/>
                <a:cs typeface="Gill Sans MT"/>
              </a:rPr>
              <a:t> </a:t>
            </a:r>
            <a:r>
              <a:rPr sz="2667" spc="-53" dirty="0">
                <a:latin typeface="Gill Sans MT"/>
                <a:cs typeface="Gill Sans MT"/>
              </a:rPr>
              <a:t>c</a:t>
            </a:r>
            <a:r>
              <a:rPr sz="2667" spc="240" dirty="0">
                <a:latin typeface="Gill Sans MT"/>
                <a:cs typeface="Gill Sans MT"/>
              </a:rPr>
              <a:t>a</a:t>
            </a:r>
            <a:r>
              <a:rPr sz="2667" spc="-73" dirty="0">
                <a:latin typeface="Gill Sans MT"/>
                <a:cs typeface="Gill Sans MT"/>
              </a:rPr>
              <a:t>ll</a:t>
            </a:r>
            <a:r>
              <a:rPr sz="2667" spc="67" dirty="0">
                <a:latin typeface="Gill Sans MT"/>
                <a:cs typeface="Gill Sans MT"/>
              </a:rPr>
              <a:t>s  </a:t>
            </a:r>
            <a:r>
              <a:rPr sz="2667" spc="-53" dirty="0">
                <a:latin typeface="Gill Sans MT"/>
                <a:cs typeface="Gill Sans MT"/>
              </a:rPr>
              <a:t>(</a:t>
            </a:r>
            <a:r>
              <a:rPr sz="2667" b="1" spc="-53" dirty="0">
                <a:latin typeface="Courier New"/>
                <a:cs typeface="Courier New"/>
              </a:rPr>
              <a:t>syscall</a:t>
            </a:r>
            <a:r>
              <a:rPr sz="2667" spc="-53" dirty="0">
                <a:latin typeface="Gill Sans MT"/>
                <a:cs typeface="Gill Sans MT"/>
              </a:rPr>
              <a:t>s)</a:t>
            </a:r>
            <a:endParaRPr sz="2667">
              <a:latin typeface="Gill Sans MT"/>
              <a:cs typeface="Gill Sans MT"/>
            </a:endParaRPr>
          </a:p>
          <a:p>
            <a:pPr marL="425016" marR="6773" indent="-408083" algn="just">
              <a:spcBef>
                <a:spcPts val="800"/>
              </a:spcBef>
              <a:buClr>
                <a:srgbClr val="E4DDD2"/>
              </a:buClr>
              <a:buSzPct val="95000"/>
              <a:buFont typeface="Wingdings"/>
              <a:buChar char=""/>
              <a:tabLst>
                <a:tab pos="425016" algn="l"/>
              </a:tabLst>
            </a:pPr>
            <a:r>
              <a:rPr sz="2667" b="1" spc="-7" dirty="0">
                <a:latin typeface="Courier New"/>
                <a:cs typeface="Courier New"/>
              </a:rPr>
              <a:t>ebrea</a:t>
            </a:r>
            <a:r>
              <a:rPr sz="2667" b="1" dirty="0">
                <a:latin typeface="Courier New"/>
                <a:cs typeface="Courier New"/>
              </a:rPr>
              <a:t>k</a:t>
            </a:r>
            <a:r>
              <a:rPr sz="2667" b="1" spc="-987" dirty="0">
                <a:latin typeface="Courier New"/>
                <a:cs typeface="Courier New"/>
              </a:rPr>
              <a:t> </a:t>
            </a:r>
            <a:r>
              <a:rPr sz="2667" spc="-87" dirty="0">
                <a:latin typeface="Gill Sans MT"/>
                <a:cs typeface="Gill Sans MT"/>
              </a:rPr>
              <a:t>–</a:t>
            </a:r>
            <a:r>
              <a:rPr sz="2667" spc="-127" dirty="0">
                <a:latin typeface="Gill Sans MT"/>
                <a:cs typeface="Gill Sans MT"/>
              </a:rPr>
              <a:t> </a:t>
            </a:r>
            <a:r>
              <a:rPr sz="2667" spc="-247" dirty="0">
                <a:latin typeface="Gill Sans MT"/>
                <a:cs typeface="Gill Sans MT"/>
              </a:rPr>
              <a:t>(</a:t>
            </a:r>
            <a:r>
              <a:rPr sz="2667" spc="-180" dirty="0">
                <a:latin typeface="Gill Sans MT"/>
                <a:cs typeface="Gill Sans MT"/>
              </a:rPr>
              <a:t>I</a:t>
            </a:r>
            <a:r>
              <a:rPr sz="2667" spc="13" dirty="0">
                <a:latin typeface="Gill Sans MT"/>
                <a:cs typeface="Gill Sans MT"/>
              </a:rPr>
              <a:t>-</a:t>
            </a:r>
            <a:r>
              <a:rPr sz="2667" spc="-73" dirty="0">
                <a:latin typeface="Gill Sans MT"/>
                <a:cs typeface="Gill Sans MT"/>
              </a:rPr>
              <a:t>fo</a:t>
            </a:r>
            <a:r>
              <a:rPr sz="2667" spc="-280" dirty="0">
                <a:latin typeface="Gill Sans MT"/>
                <a:cs typeface="Gill Sans MT"/>
              </a:rPr>
              <a:t>r</a:t>
            </a:r>
            <a:r>
              <a:rPr sz="2667" spc="20" dirty="0">
                <a:latin typeface="Gill Sans MT"/>
                <a:cs typeface="Gill Sans MT"/>
              </a:rPr>
              <a:t>m</a:t>
            </a:r>
            <a:r>
              <a:rPr sz="2667" spc="240" dirty="0">
                <a:latin typeface="Gill Sans MT"/>
                <a:cs typeface="Gill Sans MT"/>
              </a:rPr>
              <a:t>a</a:t>
            </a:r>
            <a:r>
              <a:rPr sz="2667" spc="-253" dirty="0">
                <a:latin typeface="Gill Sans MT"/>
                <a:cs typeface="Gill Sans MT"/>
              </a:rPr>
              <a:t>t)</a:t>
            </a:r>
            <a:r>
              <a:rPr sz="2667" spc="-133" dirty="0">
                <a:latin typeface="Gill Sans MT"/>
                <a:cs typeface="Gill Sans MT"/>
              </a:rPr>
              <a:t> </a:t>
            </a:r>
            <a:r>
              <a:rPr sz="2667" spc="7" dirty="0">
                <a:latin typeface="Gill Sans MT"/>
                <a:cs typeface="Gill Sans MT"/>
              </a:rPr>
              <a:t>u</a:t>
            </a:r>
            <a:r>
              <a:rPr sz="2667" spc="87" dirty="0">
                <a:latin typeface="Gill Sans MT"/>
                <a:cs typeface="Gill Sans MT"/>
              </a:rPr>
              <a:t>s</a:t>
            </a:r>
            <a:r>
              <a:rPr sz="2667" spc="20" dirty="0">
                <a:latin typeface="Gill Sans MT"/>
                <a:cs typeface="Gill Sans MT"/>
              </a:rPr>
              <a:t>ed</a:t>
            </a:r>
            <a:r>
              <a:rPr sz="2667" spc="-133" dirty="0">
                <a:latin typeface="Gill Sans MT"/>
                <a:cs typeface="Gill Sans MT"/>
              </a:rPr>
              <a:t> </a:t>
            </a:r>
            <a:r>
              <a:rPr sz="2667" spc="40" dirty="0">
                <a:latin typeface="Gill Sans MT"/>
                <a:cs typeface="Gill Sans MT"/>
              </a:rPr>
              <a:t>e</a:t>
            </a:r>
            <a:r>
              <a:rPr sz="2667" dirty="0">
                <a:latin typeface="Gill Sans MT"/>
                <a:cs typeface="Gill Sans MT"/>
              </a:rPr>
              <a:t>.</a:t>
            </a:r>
            <a:r>
              <a:rPr sz="2667" spc="240" dirty="0">
                <a:latin typeface="Gill Sans MT"/>
                <a:cs typeface="Gill Sans MT"/>
              </a:rPr>
              <a:t>g</a:t>
            </a:r>
            <a:r>
              <a:rPr sz="2667" spc="33" dirty="0">
                <a:latin typeface="Gill Sans MT"/>
                <a:cs typeface="Gill Sans MT"/>
              </a:rPr>
              <a:t>.</a:t>
            </a:r>
            <a:r>
              <a:rPr sz="2667" spc="-140" dirty="0">
                <a:latin typeface="Gill Sans MT"/>
                <a:cs typeface="Gill Sans MT"/>
              </a:rPr>
              <a:t> </a:t>
            </a:r>
            <a:r>
              <a:rPr sz="2667" spc="47" dirty="0">
                <a:latin typeface="Gill Sans MT"/>
                <a:cs typeface="Gill Sans MT"/>
              </a:rPr>
              <a:t>b</a:t>
            </a:r>
            <a:r>
              <a:rPr sz="2667" spc="-60" dirty="0">
                <a:latin typeface="Gill Sans MT"/>
                <a:cs typeface="Gill Sans MT"/>
              </a:rPr>
              <a:t>y</a:t>
            </a:r>
            <a:r>
              <a:rPr sz="2667" spc="-120" dirty="0">
                <a:latin typeface="Gill Sans MT"/>
                <a:cs typeface="Gill Sans MT"/>
              </a:rPr>
              <a:t> </a:t>
            </a:r>
            <a:r>
              <a:rPr sz="2667" spc="20" dirty="0">
                <a:latin typeface="Gill Sans MT"/>
                <a:cs typeface="Gill Sans MT"/>
              </a:rPr>
              <a:t>d</a:t>
            </a:r>
            <a:r>
              <a:rPr sz="2667" spc="33" dirty="0">
                <a:latin typeface="Gill Sans MT"/>
                <a:cs typeface="Gill Sans MT"/>
              </a:rPr>
              <a:t>e</a:t>
            </a:r>
            <a:r>
              <a:rPr sz="2667" spc="27" dirty="0">
                <a:latin typeface="Gill Sans MT"/>
                <a:cs typeface="Gill Sans MT"/>
              </a:rPr>
              <a:t>b</a:t>
            </a:r>
            <a:r>
              <a:rPr sz="2667" spc="7" dirty="0">
                <a:latin typeface="Gill Sans MT"/>
                <a:cs typeface="Gill Sans MT"/>
              </a:rPr>
              <a:t>u</a:t>
            </a:r>
            <a:r>
              <a:rPr sz="2667" spc="240" dirty="0">
                <a:latin typeface="Gill Sans MT"/>
                <a:cs typeface="Gill Sans MT"/>
              </a:rPr>
              <a:t>gg</a:t>
            </a:r>
            <a:r>
              <a:rPr sz="2667" spc="-140" dirty="0">
                <a:latin typeface="Gill Sans MT"/>
                <a:cs typeface="Gill Sans MT"/>
              </a:rPr>
              <a:t>e</a:t>
            </a:r>
            <a:r>
              <a:rPr sz="2667" spc="-120" dirty="0">
                <a:latin typeface="Gill Sans MT"/>
                <a:cs typeface="Gill Sans MT"/>
              </a:rPr>
              <a:t>r</a:t>
            </a:r>
            <a:r>
              <a:rPr sz="2667" spc="80" dirty="0">
                <a:latin typeface="Gill Sans MT"/>
                <a:cs typeface="Gill Sans MT"/>
              </a:rPr>
              <a:t>s</a:t>
            </a:r>
            <a:r>
              <a:rPr sz="2667" spc="-120" dirty="0">
                <a:latin typeface="Gill Sans MT"/>
                <a:cs typeface="Gill Sans MT"/>
              </a:rPr>
              <a:t> </a:t>
            </a:r>
            <a:r>
              <a:rPr sz="2667" spc="-187" dirty="0">
                <a:latin typeface="Gill Sans MT"/>
                <a:cs typeface="Gill Sans MT"/>
              </a:rPr>
              <a:t>to</a:t>
            </a:r>
            <a:r>
              <a:rPr sz="2667" spc="-127" dirty="0">
                <a:latin typeface="Gill Sans MT"/>
                <a:cs typeface="Gill Sans MT"/>
              </a:rPr>
              <a:t> </a:t>
            </a:r>
            <a:r>
              <a:rPr sz="2667" spc="-233" dirty="0">
                <a:latin typeface="Gill Sans MT"/>
                <a:cs typeface="Gill Sans MT"/>
              </a:rPr>
              <a:t>t</a:t>
            </a:r>
            <a:r>
              <a:rPr sz="2667" spc="-287" dirty="0">
                <a:latin typeface="Gill Sans MT"/>
                <a:cs typeface="Gill Sans MT"/>
              </a:rPr>
              <a:t>r</a:t>
            </a:r>
            <a:r>
              <a:rPr sz="2667" spc="240" dirty="0">
                <a:latin typeface="Gill Sans MT"/>
                <a:cs typeface="Gill Sans MT"/>
              </a:rPr>
              <a:t>a</a:t>
            </a:r>
            <a:r>
              <a:rPr sz="2667" spc="7" dirty="0">
                <a:latin typeface="Gill Sans MT"/>
                <a:cs typeface="Gill Sans MT"/>
              </a:rPr>
              <a:t>n</a:t>
            </a:r>
            <a:r>
              <a:rPr sz="2667" spc="87" dirty="0">
                <a:latin typeface="Gill Sans MT"/>
                <a:cs typeface="Gill Sans MT"/>
              </a:rPr>
              <a:t>s</a:t>
            </a:r>
            <a:r>
              <a:rPr sz="2667" spc="-80" dirty="0">
                <a:latin typeface="Gill Sans MT"/>
                <a:cs typeface="Gill Sans MT"/>
              </a:rPr>
              <a:t>fer  c</a:t>
            </a:r>
            <a:r>
              <a:rPr sz="2667" spc="-107" dirty="0">
                <a:latin typeface="Gill Sans MT"/>
                <a:cs typeface="Gill Sans MT"/>
              </a:rPr>
              <a:t>o</a:t>
            </a:r>
            <a:r>
              <a:rPr sz="2667" spc="7" dirty="0">
                <a:latin typeface="Gill Sans MT"/>
                <a:cs typeface="Gill Sans MT"/>
              </a:rPr>
              <a:t>n</a:t>
            </a:r>
            <a:r>
              <a:rPr sz="2667" spc="-240" dirty="0">
                <a:latin typeface="Gill Sans MT"/>
                <a:cs typeface="Gill Sans MT"/>
              </a:rPr>
              <a:t>t</a:t>
            </a:r>
            <a:r>
              <a:rPr sz="2667" spc="-280" dirty="0">
                <a:latin typeface="Gill Sans MT"/>
                <a:cs typeface="Gill Sans MT"/>
              </a:rPr>
              <a:t>r</a:t>
            </a:r>
            <a:r>
              <a:rPr sz="2667" spc="-133" dirty="0">
                <a:latin typeface="Gill Sans MT"/>
                <a:cs typeface="Gill Sans MT"/>
              </a:rPr>
              <a:t>o</a:t>
            </a:r>
            <a:r>
              <a:rPr sz="2667" spc="-80" dirty="0">
                <a:latin typeface="Gill Sans MT"/>
                <a:cs typeface="Gill Sans MT"/>
              </a:rPr>
              <a:t>l</a:t>
            </a:r>
            <a:r>
              <a:rPr sz="2667" spc="-120" dirty="0">
                <a:latin typeface="Gill Sans MT"/>
                <a:cs typeface="Gill Sans MT"/>
              </a:rPr>
              <a:t> </a:t>
            </a:r>
            <a:r>
              <a:rPr sz="2667" spc="-240" dirty="0">
                <a:latin typeface="Gill Sans MT"/>
                <a:cs typeface="Gill Sans MT"/>
              </a:rPr>
              <a:t>t</a:t>
            </a:r>
            <a:r>
              <a:rPr sz="2667" spc="-133" dirty="0">
                <a:latin typeface="Gill Sans MT"/>
                <a:cs typeface="Gill Sans MT"/>
              </a:rPr>
              <a:t>o</a:t>
            </a:r>
            <a:r>
              <a:rPr sz="2667" spc="-127" dirty="0">
                <a:latin typeface="Gill Sans MT"/>
                <a:cs typeface="Gill Sans MT"/>
              </a:rPr>
              <a:t> </a:t>
            </a:r>
            <a:r>
              <a:rPr sz="2667" spc="247" dirty="0">
                <a:latin typeface="Gill Sans MT"/>
                <a:cs typeface="Gill Sans MT"/>
              </a:rPr>
              <a:t>a</a:t>
            </a:r>
            <a:r>
              <a:rPr sz="2667" spc="-133" dirty="0">
                <a:latin typeface="Gill Sans MT"/>
                <a:cs typeface="Gill Sans MT"/>
              </a:rPr>
              <a:t> </a:t>
            </a:r>
            <a:r>
              <a:rPr sz="2667" spc="20" dirty="0">
                <a:latin typeface="Gill Sans MT"/>
                <a:cs typeface="Gill Sans MT"/>
              </a:rPr>
              <a:t>de</a:t>
            </a:r>
            <a:r>
              <a:rPr sz="2667" spc="47" dirty="0">
                <a:latin typeface="Gill Sans MT"/>
                <a:cs typeface="Gill Sans MT"/>
              </a:rPr>
              <a:t>b</a:t>
            </a:r>
            <a:r>
              <a:rPr sz="2667" spc="7" dirty="0">
                <a:latin typeface="Gill Sans MT"/>
                <a:cs typeface="Gill Sans MT"/>
              </a:rPr>
              <a:t>u</a:t>
            </a:r>
            <a:r>
              <a:rPr sz="2667" spc="240" dirty="0">
                <a:latin typeface="Gill Sans MT"/>
                <a:cs typeface="Gill Sans MT"/>
              </a:rPr>
              <a:t>gg</a:t>
            </a:r>
            <a:r>
              <a:rPr sz="2667" spc="-13" dirty="0">
                <a:latin typeface="Gill Sans MT"/>
                <a:cs typeface="Gill Sans MT"/>
              </a:rPr>
              <a:t>i</a:t>
            </a:r>
            <a:r>
              <a:rPr sz="2667" spc="-47" dirty="0">
                <a:latin typeface="Gill Sans MT"/>
                <a:cs typeface="Gill Sans MT"/>
              </a:rPr>
              <a:t>n</a:t>
            </a:r>
            <a:r>
              <a:rPr sz="2667" spc="247" dirty="0">
                <a:latin typeface="Gill Sans MT"/>
                <a:cs typeface="Gill Sans MT"/>
              </a:rPr>
              <a:t>g</a:t>
            </a:r>
            <a:r>
              <a:rPr sz="2667" spc="-133" dirty="0">
                <a:latin typeface="Gill Sans MT"/>
                <a:cs typeface="Gill Sans MT"/>
              </a:rPr>
              <a:t> </a:t>
            </a:r>
            <a:r>
              <a:rPr sz="2667" spc="20" dirty="0">
                <a:latin typeface="Gill Sans MT"/>
                <a:cs typeface="Gill Sans MT"/>
              </a:rPr>
              <a:t>e</a:t>
            </a:r>
            <a:r>
              <a:rPr sz="2667" spc="7" dirty="0">
                <a:latin typeface="Gill Sans MT"/>
                <a:cs typeface="Gill Sans MT"/>
              </a:rPr>
              <a:t>n</a:t>
            </a:r>
            <a:r>
              <a:rPr sz="2667" spc="-107" dirty="0">
                <a:latin typeface="Gill Sans MT"/>
                <a:cs typeface="Gill Sans MT"/>
              </a:rPr>
              <a:t>v</a:t>
            </a:r>
            <a:r>
              <a:rPr sz="2667" spc="-120" dirty="0">
                <a:latin typeface="Gill Sans MT"/>
                <a:cs typeface="Gill Sans MT"/>
              </a:rPr>
              <a:t>i</a:t>
            </a:r>
            <a:r>
              <a:rPr sz="2667" spc="-233" dirty="0">
                <a:latin typeface="Gill Sans MT"/>
                <a:cs typeface="Gill Sans MT"/>
              </a:rPr>
              <a:t>r</a:t>
            </a:r>
            <a:r>
              <a:rPr sz="2667" spc="-133" dirty="0">
                <a:latin typeface="Gill Sans MT"/>
                <a:cs typeface="Gill Sans MT"/>
              </a:rPr>
              <a:t>o</a:t>
            </a:r>
            <a:r>
              <a:rPr sz="2667" spc="7" dirty="0">
                <a:latin typeface="Gill Sans MT"/>
                <a:cs typeface="Gill Sans MT"/>
              </a:rPr>
              <a:t>n</a:t>
            </a:r>
            <a:r>
              <a:rPr sz="2667" spc="20" dirty="0">
                <a:latin typeface="Gill Sans MT"/>
                <a:cs typeface="Gill Sans MT"/>
              </a:rPr>
              <a:t>me</a:t>
            </a:r>
            <a:r>
              <a:rPr sz="2667" spc="7" dirty="0">
                <a:latin typeface="Gill Sans MT"/>
                <a:cs typeface="Gill Sans MT"/>
              </a:rPr>
              <a:t>n</a:t>
            </a:r>
            <a:r>
              <a:rPr sz="2667" spc="-240" dirty="0">
                <a:latin typeface="Gill Sans MT"/>
                <a:cs typeface="Gill Sans MT"/>
              </a:rPr>
              <a:t>t</a:t>
            </a:r>
            <a:endParaRPr sz="2667">
              <a:latin typeface="Gill Sans MT"/>
              <a:cs typeface="Gill Sans MT"/>
            </a:endParaRPr>
          </a:p>
        </p:txBody>
      </p:sp>
      <p:sp>
        <p:nvSpPr>
          <p:cNvPr id="3" name="object 3"/>
          <p:cNvSpPr txBox="1"/>
          <p:nvPr/>
        </p:nvSpPr>
        <p:spPr>
          <a:xfrm>
            <a:off x="1280160" y="5293252"/>
            <a:ext cx="7330440" cy="837964"/>
          </a:xfrm>
          <a:prstGeom prst="rect">
            <a:avLst/>
          </a:prstGeom>
        </p:spPr>
        <p:txBody>
          <a:bodyPr vert="horz" wrap="square" lIns="0" tIns="16933" rIns="0" bIns="0" rtlCol="0">
            <a:spAutoFit/>
          </a:bodyPr>
          <a:lstStyle/>
          <a:p>
            <a:pPr marL="425016" marR="6773" indent="-408083">
              <a:spcBef>
                <a:spcPts val="133"/>
              </a:spcBef>
              <a:buClr>
                <a:srgbClr val="E4DDD2"/>
              </a:buClr>
              <a:buSzPct val="95000"/>
              <a:buFont typeface="Wingdings"/>
              <a:buChar char=""/>
              <a:tabLst>
                <a:tab pos="424169" algn="l"/>
                <a:tab pos="425016" algn="l"/>
              </a:tabLst>
            </a:pPr>
            <a:r>
              <a:rPr sz="2667" b="1" spc="-7" dirty="0">
                <a:latin typeface="Courier New"/>
                <a:cs typeface="Courier New"/>
              </a:rPr>
              <a:t>fenc</a:t>
            </a:r>
            <a:r>
              <a:rPr sz="2667" b="1" dirty="0">
                <a:latin typeface="Courier New"/>
                <a:cs typeface="Courier New"/>
              </a:rPr>
              <a:t>e</a:t>
            </a:r>
            <a:r>
              <a:rPr sz="2667" b="1" spc="-987" dirty="0">
                <a:latin typeface="Courier New"/>
                <a:cs typeface="Courier New"/>
              </a:rPr>
              <a:t> </a:t>
            </a:r>
            <a:r>
              <a:rPr sz="2667" spc="-87" dirty="0">
                <a:latin typeface="Gill Sans MT"/>
                <a:cs typeface="Gill Sans MT"/>
              </a:rPr>
              <a:t>–</a:t>
            </a:r>
            <a:r>
              <a:rPr sz="2667" spc="-127" dirty="0">
                <a:latin typeface="Gill Sans MT"/>
                <a:cs typeface="Gill Sans MT"/>
              </a:rPr>
              <a:t> </a:t>
            </a:r>
            <a:r>
              <a:rPr sz="2667" spc="53" dirty="0">
                <a:latin typeface="Gill Sans MT"/>
                <a:cs typeface="Gill Sans MT"/>
              </a:rPr>
              <a:t>se</a:t>
            </a:r>
            <a:r>
              <a:rPr sz="2667" spc="47" dirty="0">
                <a:latin typeface="Gill Sans MT"/>
                <a:cs typeface="Gill Sans MT"/>
              </a:rPr>
              <a:t>q</a:t>
            </a:r>
            <a:r>
              <a:rPr sz="2667" spc="7" dirty="0">
                <a:latin typeface="Gill Sans MT"/>
                <a:cs typeface="Gill Sans MT"/>
              </a:rPr>
              <a:t>u</a:t>
            </a:r>
            <a:r>
              <a:rPr sz="2667" spc="20" dirty="0">
                <a:latin typeface="Gill Sans MT"/>
                <a:cs typeface="Gill Sans MT"/>
              </a:rPr>
              <a:t>e</a:t>
            </a:r>
            <a:r>
              <a:rPr sz="2667" spc="7" dirty="0">
                <a:latin typeface="Gill Sans MT"/>
                <a:cs typeface="Gill Sans MT"/>
              </a:rPr>
              <a:t>n</a:t>
            </a:r>
            <a:r>
              <a:rPr sz="2667" spc="-13" dirty="0">
                <a:latin typeface="Gill Sans MT"/>
                <a:cs typeface="Gill Sans MT"/>
              </a:rPr>
              <a:t>c</a:t>
            </a:r>
            <a:r>
              <a:rPr sz="2667" spc="-20" dirty="0">
                <a:latin typeface="Gill Sans MT"/>
                <a:cs typeface="Gill Sans MT"/>
              </a:rPr>
              <a:t>e</a:t>
            </a:r>
            <a:r>
              <a:rPr sz="2667" spc="80" dirty="0">
                <a:latin typeface="Gill Sans MT"/>
                <a:cs typeface="Gill Sans MT"/>
              </a:rPr>
              <a:t>s</a:t>
            </a:r>
            <a:r>
              <a:rPr sz="2667" spc="-120" dirty="0">
                <a:latin typeface="Gill Sans MT"/>
                <a:cs typeface="Gill Sans MT"/>
              </a:rPr>
              <a:t> </a:t>
            </a:r>
            <a:r>
              <a:rPr sz="2667" spc="20" dirty="0">
                <a:latin typeface="Gill Sans MT"/>
                <a:cs typeface="Gill Sans MT"/>
              </a:rPr>
              <a:t>mem</a:t>
            </a:r>
            <a:r>
              <a:rPr sz="2667" spc="-133" dirty="0">
                <a:latin typeface="Gill Sans MT"/>
                <a:cs typeface="Gill Sans MT"/>
              </a:rPr>
              <a:t>o</a:t>
            </a:r>
            <a:r>
              <a:rPr sz="2667" spc="-280" dirty="0">
                <a:latin typeface="Gill Sans MT"/>
                <a:cs typeface="Gill Sans MT"/>
              </a:rPr>
              <a:t>r</a:t>
            </a:r>
            <a:r>
              <a:rPr sz="2667" spc="-60" dirty="0">
                <a:latin typeface="Gill Sans MT"/>
                <a:cs typeface="Gill Sans MT"/>
              </a:rPr>
              <a:t>y</a:t>
            </a:r>
            <a:r>
              <a:rPr sz="2667" spc="-120" dirty="0">
                <a:latin typeface="Gill Sans MT"/>
                <a:cs typeface="Gill Sans MT"/>
              </a:rPr>
              <a:t> </a:t>
            </a:r>
            <a:r>
              <a:rPr sz="2667" spc="-267" dirty="0">
                <a:latin typeface="Gill Sans MT"/>
                <a:cs typeface="Gill Sans MT"/>
              </a:rPr>
              <a:t>(</a:t>
            </a:r>
            <a:r>
              <a:rPr sz="2667" spc="240" dirty="0">
                <a:latin typeface="Gill Sans MT"/>
                <a:cs typeface="Gill Sans MT"/>
              </a:rPr>
              <a:t>a</a:t>
            </a:r>
            <a:r>
              <a:rPr sz="2667" spc="7" dirty="0">
                <a:latin typeface="Gill Sans MT"/>
                <a:cs typeface="Gill Sans MT"/>
              </a:rPr>
              <a:t>n</a:t>
            </a:r>
            <a:r>
              <a:rPr sz="2667" spc="27" dirty="0">
                <a:latin typeface="Gill Sans MT"/>
                <a:cs typeface="Gill Sans MT"/>
              </a:rPr>
              <a:t>d</a:t>
            </a:r>
            <a:r>
              <a:rPr sz="2667" spc="-133" dirty="0">
                <a:latin typeface="Gill Sans MT"/>
                <a:cs typeface="Gill Sans MT"/>
              </a:rPr>
              <a:t> </a:t>
            </a:r>
            <a:r>
              <a:rPr sz="2667" spc="53" dirty="0">
                <a:latin typeface="Gill Sans MT"/>
                <a:cs typeface="Gill Sans MT"/>
              </a:rPr>
              <a:t>I</a:t>
            </a:r>
            <a:r>
              <a:rPr sz="2667" spc="47" dirty="0">
                <a:latin typeface="Gill Sans MT"/>
                <a:cs typeface="Gill Sans MT"/>
              </a:rPr>
              <a:t>/</a:t>
            </a:r>
            <a:r>
              <a:rPr sz="2667" spc="-487" dirty="0">
                <a:latin typeface="Gill Sans MT"/>
                <a:cs typeface="Gill Sans MT"/>
              </a:rPr>
              <a:t>O</a:t>
            </a:r>
            <a:r>
              <a:rPr sz="2667" spc="-260" dirty="0">
                <a:latin typeface="Gill Sans MT"/>
                <a:cs typeface="Gill Sans MT"/>
              </a:rPr>
              <a:t>)</a:t>
            </a:r>
            <a:r>
              <a:rPr sz="2667" spc="-133" dirty="0">
                <a:latin typeface="Gill Sans MT"/>
                <a:cs typeface="Gill Sans MT"/>
              </a:rPr>
              <a:t> </a:t>
            </a:r>
            <a:r>
              <a:rPr sz="2667" spc="240" dirty="0">
                <a:latin typeface="Gill Sans MT"/>
                <a:cs typeface="Gill Sans MT"/>
              </a:rPr>
              <a:t>a</a:t>
            </a:r>
            <a:r>
              <a:rPr sz="2667" spc="-27" dirty="0">
                <a:latin typeface="Gill Sans MT"/>
                <a:cs typeface="Gill Sans MT"/>
              </a:rPr>
              <a:t>cc</a:t>
            </a:r>
            <a:r>
              <a:rPr sz="2667" spc="-40" dirty="0">
                <a:latin typeface="Gill Sans MT"/>
                <a:cs typeface="Gill Sans MT"/>
              </a:rPr>
              <a:t>e</a:t>
            </a:r>
            <a:r>
              <a:rPr sz="2667" spc="60" dirty="0">
                <a:latin typeface="Gill Sans MT"/>
                <a:cs typeface="Gill Sans MT"/>
              </a:rPr>
              <a:t>ss</a:t>
            </a:r>
            <a:r>
              <a:rPr sz="2667" spc="67" dirty="0">
                <a:latin typeface="Gill Sans MT"/>
                <a:cs typeface="Gill Sans MT"/>
              </a:rPr>
              <a:t>e</a:t>
            </a:r>
            <a:r>
              <a:rPr sz="2667" spc="80" dirty="0">
                <a:latin typeface="Gill Sans MT"/>
                <a:cs typeface="Gill Sans MT"/>
              </a:rPr>
              <a:t>s</a:t>
            </a:r>
            <a:r>
              <a:rPr sz="2667" spc="-120" dirty="0">
                <a:latin typeface="Gill Sans MT"/>
                <a:cs typeface="Gill Sans MT"/>
              </a:rPr>
              <a:t> </a:t>
            </a:r>
            <a:r>
              <a:rPr sz="2667" spc="240" dirty="0">
                <a:latin typeface="Gill Sans MT"/>
                <a:cs typeface="Gill Sans MT"/>
              </a:rPr>
              <a:t>a</a:t>
            </a:r>
            <a:r>
              <a:rPr sz="2667" spc="67" dirty="0">
                <a:latin typeface="Gill Sans MT"/>
                <a:cs typeface="Gill Sans MT"/>
              </a:rPr>
              <a:t>s  </a:t>
            </a:r>
            <a:r>
              <a:rPr sz="2667" spc="-120" dirty="0">
                <a:latin typeface="Gill Sans MT"/>
                <a:cs typeface="Gill Sans MT"/>
              </a:rPr>
              <a:t>v</a:t>
            </a:r>
            <a:r>
              <a:rPr sz="2667" spc="-53" dirty="0">
                <a:latin typeface="Gill Sans MT"/>
                <a:cs typeface="Gill Sans MT"/>
              </a:rPr>
              <a:t>i</a:t>
            </a:r>
            <a:r>
              <a:rPr sz="2667" spc="20" dirty="0">
                <a:latin typeface="Gill Sans MT"/>
                <a:cs typeface="Gill Sans MT"/>
              </a:rPr>
              <a:t>e</a:t>
            </a:r>
            <a:r>
              <a:rPr sz="2667" spc="-73" dirty="0">
                <a:latin typeface="Gill Sans MT"/>
                <a:cs typeface="Gill Sans MT"/>
              </a:rPr>
              <a:t>w</a:t>
            </a:r>
            <a:r>
              <a:rPr sz="2667" spc="20" dirty="0">
                <a:latin typeface="Gill Sans MT"/>
                <a:cs typeface="Gill Sans MT"/>
              </a:rPr>
              <a:t>e</a:t>
            </a:r>
            <a:r>
              <a:rPr sz="2667" spc="27" dirty="0">
                <a:latin typeface="Gill Sans MT"/>
                <a:cs typeface="Gill Sans MT"/>
              </a:rPr>
              <a:t>d</a:t>
            </a:r>
            <a:r>
              <a:rPr sz="2667" spc="-133" dirty="0">
                <a:latin typeface="Gill Sans MT"/>
                <a:cs typeface="Gill Sans MT"/>
              </a:rPr>
              <a:t> </a:t>
            </a:r>
            <a:r>
              <a:rPr sz="2667" spc="47" dirty="0">
                <a:latin typeface="Gill Sans MT"/>
                <a:cs typeface="Gill Sans MT"/>
              </a:rPr>
              <a:t>b</a:t>
            </a:r>
            <a:r>
              <a:rPr sz="2667" spc="-60" dirty="0">
                <a:latin typeface="Gill Sans MT"/>
                <a:cs typeface="Gill Sans MT"/>
              </a:rPr>
              <a:t>y</a:t>
            </a:r>
            <a:r>
              <a:rPr sz="2667" spc="-120" dirty="0">
                <a:latin typeface="Gill Sans MT"/>
                <a:cs typeface="Gill Sans MT"/>
              </a:rPr>
              <a:t> </a:t>
            </a:r>
            <a:r>
              <a:rPr sz="2667" spc="-133" dirty="0">
                <a:latin typeface="Gill Sans MT"/>
                <a:cs typeface="Gill Sans MT"/>
              </a:rPr>
              <a:t>o</a:t>
            </a:r>
            <a:r>
              <a:rPr sz="2667" spc="-120" dirty="0">
                <a:latin typeface="Gill Sans MT"/>
                <a:cs typeface="Gill Sans MT"/>
              </a:rPr>
              <a:t>th</a:t>
            </a:r>
            <a:r>
              <a:rPr sz="2667" spc="20" dirty="0">
                <a:latin typeface="Gill Sans MT"/>
                <a:cs typeface="Gill Sans MT"/>
              </a:rPr>
              <a:t>e</a:t>
            </a:r>
            <a:r>
              <a:rPr sz="2667" spc="-272" dirty="0">
                <a:latin typeface="Gill Sans MT"/>
                <a:cs typeface="Gill Sans MT"/>
              </a:rPr>
              <a:t>r</a:t>
            </a:r>
            <a:r>
              <a:rPr sz="2667" spc="-133" dirty="0">
                <a:latin typeface="Gill Sans MT"/>
                <a:cs typeface="Gill Sans MT"/>
              </a:rPr>
              <a:t> </a:t>
            </a:r>
            <a:r>
              <a:rPr sz="2667" spc="-120" dirty="0">
                <a:latin typeface="Gill Sans MT"/>
                <a:cs typeface="Gill Sans MT"/>
              </a:rPr>
              <a:t>th</a:t>
            </a:r>
            <a:r>
              <a:rPr sz="2667" spc="-280" dirty="0">
                <a:latin typeface="Gill Sans MT"/>
                <a:cs typeface="Gill Sans MT"/>
              </a:rPr>
              <a:t>r</a:t>
            </a:r>
            <a:r>
              <a:rPr sz="2667" spc="20" dirty="0">
                <a:latin typeface="Gill Sans MT"/>
                <a:cs typeface="Gill Sans MT"/>
              </a:rPr>
              <a:t>e</a:t>
            </a:r>
            <a:r>
              <a:rPr sz="2667" spc="240" dirty="0">
                <a:latin typeface="Gill Sans MT"/>
                <a:cs typeface="Gill Sans MT"/>
              </a:rPr>
              <a:t>a</a:t>
            </a:r>
            <a:r>
              <a:rPr sz="2667" spc="20" dirty="0">
                <a:latin typeface="Gill Sans MT"/>
                <a:cs typeface="Gill Sans MT"/>
              </a:rPr>
              <a:t>d</a:t>
            </a:r>
            <a:r>
              <a:rPr sz="2667" spc="80" dirty="0">
                <a:latin typeface="Gill Sans MT"/>
                <a:cs typeface="Gill Sans MT"/>
              </a:rPr>
              <a:t>s</a:t>
            </a:r>
            <a:r>
              <a:rPr sz="2667" spc="-120" dirty="0">
                <a:latin typeface="Gill Sans MT"/>
                <a:cs typeface="Gill Sans MT"/>
              </a:rPr>
              <a:t> </a:t>
            </a:r>
            <a:r>
              <a:rPr sz="2667" spc="-133" dirty="0">
                <a:latin typeface="Gill Sans MT"/>
                <a:cs typeface="Gill Sans MT"/>
              </a:rPr>
              <a:t>o</a:t>
            </a:r>
            <a:r>
              <a:rPr sz="2667" spc="-272" dirty="0">
                <a:latin typeface="Gill Sans MT"/>
                <a:cs typeface="Gill Sans MT"/>
              </a:rPr>
              <a:t>r</a:t>
            </a:r>
            <a:r>
              <a:rPr sz="2667" spc="-133" dirty="0">
                <a:latin typeface="Gill Sans MT"/>
                <a:cs typeface="Gill Sans MT"/>
              </a:rPr>
              <a:t> </a:t>
            </a:r>
            <a:r>
              <a:rPr sz="2667" spc="-53" dirty="0">
                <a:latin typeface="Gill Sans MT"/>
                <a:cs typeface="Gill Sans MT"/>
              </a:rPr>
              <a:t>c</a:t>
            </a:r>
            <a:r>
              <a:rPr sz="2667" spc="-127" dirty="0">
                <a:latin typeface="Gill Sans MT"/>
                <a:cs typeface="Gill Sans MT"/>
              </a:rPr>
              <a:t>o</a:t>
            </a:r>
            <a:r>
              <a:rPr sz="2667" spc="13" dirty="0">
                <a:latin typeface="Gill Sans MT"/>
                <a:cs typeface="Gill Sans MT"/>
              </a:rPr>
              <a:t>-</a:t>
            </a:r>
            <a:r>
              <a:rPr sz="2667" spc="-113" dirty="0">
                <a:latin typeface="Gill Sans MT"/>
                <a:cs typeface="Gill Sans MT"/>
              </a:rPr>
              <a:t>pr</a:t>
            </a:r>
            <a:r>
              <a:rPr sz="2667" spc="-127" dirty="0">
                <a:latin typeface="Gill Sans MT"/>
                <a:cs typeface="Gill Sans MT"/>
              </a:rPr>
              <a:t>o</a:t>
            </a:r>
            <a:r>
              <a:rPr sz="2667" spc="-53" dirty="0">
                <a:latin typeface="Gill Sans MT"/>
                <a:cs typeface="Gill Sans MT"/>
              </a:rPr>
              <a:t>c</a:t>
            </a:r>
            <a:r>
              <a:rPr sz="2667" spc="20" dirty="0">
                <a:latin typeface="Gill Sans MT"/>
                <a:cs typeface="Gill Sans MT"/>
              </a:rPr>
              <a:t>e</a:t>
            </a:r>
            <a:r>
              <a:rPr sz="2667" spc="87" dirty="0">
                <a:latin typeface="Gill Sans MT"/>
                <a:cs typeface="Gill Sans MT"/>
              </a:rPr>
              <a:t>ss</a:t>
            </a:r>
            <a:r>
              <a:rPr sz="2667" spc="-127" dirty="0">
                <a:latin typeface="Gill Sans MT"/>
                <a:cs typeface="Gill Sans MT"/>
              </a:rPr>
              <a:t>o</a:t>
            </a:r>
            <a:r>
              <a:rPr sz="2667" spc="-280" dirty="0">
                <a:latin typeface="Gill Sans MT"/>
                <a:cs typeface="Gill Sans MT"/>
              </a:rPr>
              <a:t>r</a:t>
            </a:r>
            <a:r>
              <a:rPr sz="2667" spc="80" dirty="0">
                <a:latin typeface="Gill Sans MT"/>
                <a:cs typeface="Gill Sans MT"/>
              </a:rPr>
              <a:t>s</a:t>
            </a:r>
            <a:endParaRPr sz="2667">
              <a:latin typeface="Gill Sans MT"/>
              <a:cs typeface="Gill Sans MT"/>
            </a:endParaRPr>
          </a:p>
        </p:txBody>
      </p:sp>
      <p:sp>
        <p:nvSpPr>
          <p:cNvPr id="4" name="object 4"/>
          <p:cNvSpPr txBox="1">
            <a:spLocks noGrp="1"/>
          </p:cNvSpPr>
          <p:nvPr>
            <p:ph type="title"/>
          </p:nvPr>
        </p:nvSpPr>
        <p:spPr>
          <a:xfrm>
            <a:off x="1274829" y="106710"/>
            <a:ext cx="5852233" cy="694207"/>
          </a:xfrm>
          <a:prstGeom prst="rect">
            <a:avLst/>
          </a:prstGeom>
        </p:spPr>
        <p:txBody>
          <a:bodyPr vert="horz" wrap="square" lIns="0" tIns="16933" rIns="0" bIns="0" rtlCol="0" anchor="ctr">
            <a:spAutoFit/>
          </a:bodyPr>
          <a:lstStyle/>
          <a:p>
            <a:pPr marL="16933">
              <a:lnSpc>
                <a:spcPct val="100000"/>
              </a:lnSpc>
              <a:spcBef>
                <a:spcPts val="133"/>
              </a:spcBef>
            </a:pPr>
            <a:r>
              <a:rPr b="1" spc="173" dirty="0"/>
              <a:t>S</a:t>
            </a:r>
            <a:r>
              <a:rPr b="1" spc="152" dirty="0"/>
              <a:t>y</a:t>
            </a:r>
            <a:r>
              <a:rPr b="1" spc="87" dirty="0"/>
              <a:t>s</a:t>
            </a:r>
            <a:r>
              <a:rPr b="1" dirty="0"/>
              <a:t>t</a:t>
            </a:r>
            <a:r>
              <a:rPr b="1" spc="47" dirty="0"/>
              <a:t>e</a:t>
            </a:r>
            <a:r>
              <a:rPr b="1" spc="260" dirty="0"/>
              <a:t>m</a:t>
            </a:r>
            <a:r>
              <a:rPr b="1" spc="-360" dirty="0"/>
              <a:t> </a:t>
            </a:r>
            <a:r>
              <a:rPr b="1" spc="-140" dirty="0"/>
              <a:t>I</a:t>
            </a:r>
            <a:r>
              <a:rPr b="1" spc="73" dirty="0"/>
              <a:t>n</a:t>
            </a:r>
            <a:r>
              <a:rPr b="1" spc="87" dirty="0"/>
              <a:t>s</a:t>
            </a:r>
            <a:r>
              <a:rPr b="1" spc="-140" dirty="0"/>
              <a:t>t</a:t>
            </a:r>
            <a:r>
              <a:rPr b="1" spc="-152" dirty="0"/>
              <a:t>r</a:t>
            </a:r>
            <a:r>
              <a:rPr b="1" spc="7" dirty="0"/>
              <a:t>uc</a:t>
            </a:r>
            <a:r>
              <a:rPr b="1" spc="-47" dirty="0"/>
              <a:t>tio</a:t>
            </a:r>
            <a:r>
              <a:rPr b="1" spc="-13" dirty="0"/>
              <a:t>n</a:t>
            </a:r>
            <a:r>
              <a:rPr b="1" spc="213" dirty="0"/>
              <a:t>s</a:t>
            </a:r>
          </a:p>
        </p:txBody>
      </p:sp>
      <p:sp>
        <p:nvSpPr>
          <p:cNvPr id="5" name="object 5"/>
          <p:cNvSpPr txBox="1"/>
          <p:nvPr/>
        </p:nvSpPr>
        <p:spPr>
          <a:xfrm>
            <a:off x="4777813" y="3858057"/>
            <a:ext cx="342900" cy="1255964"/>
          </a:xfrm>
          <a:prstGeom prst="rect">
            <a:avLst/>
          </a:prstGeom>
        </p:spPr>
        <p:txBody>
          <a:bodyPr vert="horz" wrap="square" lIns="0" tIns="118533" rIns="0" bIns="0" rtlCol="0">
            <a:spAutoFit/>
          </a:bodyPr>
          <a:lstStyle/>
          <a:p>
            <a:pPr marL="16933">
              <a:spcBef>
                <a:spcPts val="933"/>
              </a:spcBef>
            </a:pPr>
            <a:r>
              <a:rPr sz="1867" b="1" dirty="0">
                <a:latin typeface="Courier New"/>
                <a:cs typeface="Courier New"/>
              </a:rPr>
              <a:t>5</a:t>
            </a:r>
            <a:endParaRPr sz="1867">
              <a:latin typeface="Courier New"/>
              <a:cs typeface="Courier New"/>
            </a:endParaRPr>
          </a:p>
          <a:p>
            <a:pPr marL="142236">
              <a:lnSpc>
                <a:spcPts val="2847"/>
              </a:lnSpc>
              <a:spcBef>
                <a:spcPts val="1040"/>
              </a:spcBef>
            </a:pPr>
            <a:r>
              <a:rPr sz="2400" b="1" dirty="0">
                <a:solidFill>
                  <a:srgbClr val="D8E156"/>
                </a:solidFill>
                <a:latin typeface="Courier New"/>
                <a:cs typeface="Courier New"/>
              </a:rPr>
              <a:t>0</a:t>
            </a:r>
            <a:endParaRPr sz="2400">
              <a:latin typeface="Courier New"/>
              <a:cs typeface="Courier New"/>
            </a:endParaRPr>
          </a:p>
          <a:p>
            <a:pPr marL="142236">
              <a:lnSpc>
                <a:spcPts val="2847"/>
              </a:lnSpc>
            </a:pPr>
            <a:r>
              <a:rPr sz="2400" b="1" dirty="0">
                <a:solidFill>
                  <a:srgbClr val="D8E156"/>
                </a:solidFill>
                <a:latin typeface="Courier New"/>
                <a:cs typeface="Courier New"/>
              </a:rPr>
              <a:t>0</a:t>
            </a:r>
            <a:endParaRPr sz="2400">
              <a:latin typeface="Courier New"/>
              <a:cs typeface="Courier New"/>
            </a:endParaRPr>
          </a:p>
        </p:txBody>
      </p:sp>
      <p:sp>
        <p:nvSpPr>
          <p:cNvPr id="6" name="object 6"/>
          <p:cNvSpPr txBox="1"/>
          <p:nvPr/>
        </p:nvSpPr>
        <p:spPr>
          <a:xfrm>
            <a:off x="5734828" y="3873861"/>
            <a:ext cx="762000" cy="1240575"/>
          </a:xfrm>
          <a:prstGeom prst="rect">
            <a:avLst/>
          </a:prstGeom>
        </p:spPr>
        <p:txBody>
          <a:bodyPr vert="horz" wrap="square" lIns="0" tIns="103293" rIns="0" bIns="0" rtlCol="0">
            <a:spAutoFit/>
          </a:bodyPr>
          <a:lstStyle/>
          <a:p>
            <a:pPr marL="408930">
              <a:spcBef>
                <a:spcPts val="813"/>
              </a:spcBef>
            </a:pPr>
            <a:r>
              <a:rPr sz="1867" b="1" dirty="0">
                <a:latin typeface="Courier New"/>
                <a:cs typeface="Courier New"/>
              </a:rPr>
              <a:t>3</a:t>
            </a:r>
            <a:endParaRPr sz="1867">
              <a:latin typeface="Courier New"/>
              <a:cs typeface="Courier New"/>
            </a:endParaRPr>
          </a:p>
          <a:p>
            <a:pPr marL="16933" marR="6773">
              <a:lnSpc>
                <a:spcPts val="2787"/>
              </a:lnSpc>
              <a:spcBef>
                <a:spcPts val="1047"/>
              </a:spcBef>
            </a:pPr>
            <a:r>
              <a:rPr sz="2400" b="1" spc="-13" dirty="0">
                <a:solidFill>
                  <a:srgbClr val="D8E156"/>
                </a:solidFill>
                <a:latin typeface="Courier New"/>
                <a:cs typeface="Courier New"/>
              </a:rPr>
              <a:t>PRIV  PRIV</a:t>
            </a:r>
            <a:endParaRPr sz="2400">
              <a:latin typeface="Courier New"/>
              <a:cs typeface="Courier New"/>
            </a:endParaRPr>
          </a:p>
        </p:txBody>
      </p:sp>
      <p:sp>
        <p:nvSpPr>
          <p:cNvPr id="7" name="object 7"/>
          <p:cNvSpPr txBox="1"/>
          <p:nvPr/>
        </p:nvSpPr>
        <p:spPr>
          <a:xfrm>
            <a:off x="8642802" y="3858057"/>
            <a:ext cx="1126067" cy="904585"/>
          </a:xfrm>
          <a:prstGeom prst="rect">
            <a:avLst/>
          </a:prstGeom>
        </p:spPr>
        <p:txBody>
          <a:bodyPr vert="horz" wrap="square" lIns="0" tIns="118533" rIns="0" bIns="0" rtlCol="0">
            <a:spAutoFit/>
          </a:bodyPr>
          <a:lstStyle/>
          <a:p>
            <a:pPr marL="315797">
              <a:spcBef>
                <a:spcPts val="933"/>
              </a:spcBef>
            </a:pPr>
            <a:r>
              <a:rPr sz="1867" b="1" dirty="0">
                <a:latin typeface="Courier New"/>
                <a:cs typeface="Courier New"/>
              </a:rPr>
              <a:t>7</a:t>
            </a:r>
            <a:endParaRPr sz="1867">
              <a:latin typeface="Courier New"/>
              <a:cs typeface="Courier New"/>
            </a:endParaRPr>
          </a:p>
          <a:p>
            <a:pPr marL="16933">
              <a:spcBef>
                <a:spcPts val="1040"/>
              </a:spcBef>
            </a:pPr>
            <a:r>
              <a:rPr sz="2400" b="1" spc="-13" dirty="0">
                <a:solidFill>
                  <a:srgbClr val="D8E156"/>
                </a:solidFill>
                <a:latin typeface="Courier New"/>
                <a:cs typeface="Courier New"/>
              </a:rPr>
              <a:t>SYSTEM</a:t>
            </a:r>
            <a:endParaRPr sz="2400">
              <a:latin typeface="Courier New"/>
              <a:cs typeface="Courier New"/>
            </a:endParaRPr>
          </a:p>
        </p:txBody>
      </p:sp>
      <p:sp>
        <p:nvSpPr>
          <p:cNvPr id="8" name="object 8"/>
          <p:cNvSpPr txBox="1"/>
          <p:nvPr/>
        </p:nvSpPr>
        <p:spPr>
          <a:xfrm>
            <a:off x="7479520" y="3858057"/>
            <a:ext cx="227753" cy="1255964"/>
          </a:xfrm>
          <a:prstGeom prst="rect">
            <a:avLst/>
          </a:prstGeom>
        </p:spPr>
        <p:txBody>
          <a:bodyPr vert="horz" wrap="square" lIns="0" tIns="118533" rIns="0" bIns="0" rtlCol="0">
            <a:spAutoFit/>
          </a:bodyPr>
          <a:lstStyle/>
          <a:p>
            <a:pPr marL="16933">
              <a:spcBef>
                <a:spcPts val="933"/>
              </a:spcBef>
            </a:pPr>
            <a:r>
              <a:rPr sz="1867" b="1" dirty="0">
                <a:latin typeface="Courier New"/>
                <a:cs typeface="Courier New"/>
              </a:rPr>
              <a:t>5</a:t>
            </a:r>
            <a:endParaRPr sz="1867">
              <a:latin typeface="Courier New"/>
              <a:cs typeface="Courier New"/>
            </a:endParaRPr>
          </a:p>
          <a:p>
            <a:pPr marL="27093">
              <a:lnSpc>
                <a:spcPts val="2847"/>
              </a:lnSpc>
              <a:spcBef>
                <a:spcPts val="1040"/>
              </a:spcBef>
            </a:pPr>
            <a:r>
              <a:rPr sz="2400" b="1" dirty="0">
                <a:solidFill>
                  <a:srgbClr val="D8E156"/>
                </a:solidFill>
                <a:latin typeface="Courier New"/>
                <a:cs typeface="Courier New"/>
              </a:rPr>
              <a:t>0</a:t>
            </a:r>
            <a:endParaRPr sz="2400">
              <a:latin typeface="Courier New"/>
              <a:cs typeface="Courier New"/>
            </a:endParaRPr>
          </a:p>
          <a:p>
            <a:pPr marL="27093">
              <a:lnSpc>
                <a:spcPts val="2847"/>
              </a:lnSpc>
            </a:pPr>
            <a:r>
              <a:rPr sz="2400" b="1" dirty="0">
                <a:solidFill>
                  <a:srgbClr val="D8E156"/>
                </a:solidFill>
                <a:latin typeface="Courier New"/>
                <a:cs typeface="Courier New"/>
              </a:rPr>
              <a:t>0</a:t>
            </a:r>
            <a:endParaRPr sz="2400">
              <a:latin typeface="Courier New"/>
              <a:cs typeface="Courier New"/>
            </a:endParaRPr>
          </a:p>
        </p:txBody>
      </p:sp>
      <p:sp>
        <p:nvSpPr>
          <p:cNvPr id="9" name="object 9"/>
          <p:cNvSpPr txBox="1"/>
          <p:nvPr/>
        </p:nvSpPr>
        <p:spPr>
          <a:xfrm>
            <a:off x="1151406" y="3322210"/>
            <a:ext cx="7316893" cy="304421"/>
          </a:xfrm>
          <a:prstGeom prst="rect">
            <a:avLst/>
          </a:prstGeom>
        </p:spPr>
        <p:txBody>
          <a:bodyPr vert="horz" wrap="square" lIns="0" tIns="16933" rIns="0" bIns="0" rtlCol="0">
            <a:spAutoFit/>
          </a:bodyPr>
          <a:lstStyle/>
          <a:p>
            <a:pPr marL="16933">
              <a:spcBef>
                <a:spcPts val="133"/>
              </a:spcBef>
              <a:tabLst>
                <a:tab pos="2717732" algn="l"/>
                <a:tab pos="4035112" algn="l"/>
                <a:tab pos="5441391" algn="l"/>
                <a:tab pos="7002605" algn="l"/>
              </a:tabLst>
            </a:pPr>
            <a:r>
              <a:rPr sz="1867" b="1" spc="-7" dirty="0">
                <a:latin typeface="Courier New"/>
                <a:cs typeface="Courier New"/>
              </a:rPr>
              <a:t>3</a:t>
            </a:r>
            <a:r>
              <a:rPr sz="1867" b="1" dirty="0">
                <a:latin typeface="Courier New"/>
                <a:cs typeface="Courier New"/>
              </a:rPr>
              <a:t>1	</a:t>
            </a:r>
            <a:r>
              <a:rPr sz="1867" b="1" spc="-7" dirty="0">
                <a:latin typeface="Courier New"/>
                <a:cs typeface="Courier New"/>
              </a:rPr>
              <a:t>2</a:t>
            </a:r>
            <a:r>
              <a:rPr sz="1867" b="1" dirty="0">
                <a:latin typeface="Courier New"/>
                <a:cs typeface="Courier New"/>
              </a:rPr>
              <a:t>0</a:t>
            </a:r>
            <a:r>
              <a:rPr sz="1867" b="1" spc="-700" dirty="0">
                <a:latin typeface="Courier New"/>
                <a:cs typeface="Courier New"/>
              </a:rPr>
              <a:t> </a:t>
            </a:r>
            <a:r>
              <a:rPr sz="1867" b="1" spc="-7" dirty="0">
                <a:latin typeface="Courier New"/>
                <a:cs typeface="Courier New"/>
              </a:rPr>
              <a:t>1</a:t>
            </a:r>
            <a:r>
              <a:rPr sz="1867" b="1" dirty="0">
                <a:latin typeface="Courier New"/>
                <a:cs typeface="Courier New"/>
              </a:rPr>
              <a:t>9	</a:t>
            </a:r>
            <a:r>
              <a:rPr sz="1867" b="1" spc="-7" dirty="0">
                <a:latin typeface="Courier New"/>
                <a:cs typeface="Courier New"/>
              </a:rPr>
              <a:t>1</a:t>
            </a:r>
            <a:r>
              <a:rPr sz="1867" b="1" spc="127" dirty="0">
                <a:latin typeface="Courier New"/>
                <a:cs typeface="Courier New"/>
              </a:rPr>
              <a:t>5</a:t>
            </a:r>
            <a:r>
              <a:rPr sz="1867" b="1" spc="-7" dirty="0">
                <a:latin typeface="Courier New"/>
                <a:cs typeface="Courier New"/>
              </a:rPr>
              <a:t>1</a:t>
            </a:r>
            <a:r>
              <a:rPr sz="1867" b="1" dirty="0">
                <a:latin typeface="Courier New"/>
                <a:cs typeface="Courier New"/>
              </a:rPr>
              <a:t>4	</a:t>
            </a:r>
            <a:r>
              <a:rPr sz="1867" b="1" spc="-7" dirty="0">
                <a:latin typeface="Courier New"/>
                <a:cs typeface="Courier New"/>
              </a:rPr>
              <a:t>1</a:t>
            </a:r>
            <a:r>
              <a:rPr sz="1867" b="1" dirty="0">
                <a:latin typeface="Courier New"/>
                <a:cs typeface="Courier New"/>
              </a:rPr>
              <a:t>2</a:t>
            </a:r>
            <a:r>
              <a:rPr sz="1867" b="1" spc="-873" dirty="0">
                <a:latin typeface="Courier New"/>
                <a:cs typeface="Courier New"/>
              </a:rPr>
              <a:t> </a:t>
            </a:r>
            <a:r>
              <a:rPr sz="1867" b="1" spc="-7" dirty="0">
                <a:latin typeface="Courier New"/>
                <a:cs typeface="Courier New"/>
              </a:rPr>
              <a:t>1</a:t>
            </a:r>
            <a:r>
              <a:rPr sz="1867" b="1" dirty="0">
                <a:latin typeface="Courier New"/>
                <a:cs typeface="Courier New"/>
              </a:rPr>
              <a:t>1	</a:t>
            </a:r>
            <a:r>
              <a:rPr sz="1867" b="1" spc="87" dirty="0">
                <a:latin typeface="Courier New"/>
                <a:cs typeface="Courier New"/>
              </a:rPr>
              <a:t>7</a:t>
            </a:r>
            <a:r>
              <a:rPr sz="1867" b="1" dirty="0">
                <a:latin typeface="Courier New"/>
                <a:cs typeface="Courier New"/>
              </a:rPr>
              <a:t>6</a:t>
            </a:r>
            <a:endParaRPr sz="1867">
              <a:latin typeface="Courier New"/>
              <a:cs typeface="Courier New"/>
            </a:endParaRPr>
          </a:p>
        </p:txBody>
      </p:sp>
      <p:sp>
        <p:nvSpPr>
          <p:cNvPr id="10" name="object 10"/>
          <p:cNvSpPr txBox="1"/>
          <p:nvPr/>
        </p:nvSpPr>
        <p:spPr>
          <a:xfrm>
            <a:off x="9703608" y="3322210"/>
            <a:ext cx="176953" cy="304421"/>
          </a:xfrm>
          <a:prstGeom prst="rect">
            <a:avLst/>
          </a:prstGeom>
        </p:spPr>
        <p:txBody>
          <a:bodyPr vert="horz" wrap="square" lIns="0" tIns="16933" rIns="0" bIns="0" rtlCol="0">
            <a:spAutoFit/>
          </a:bodyPr>
          <a:lstStyle/>
          <a:p>
            <a:pPr marL="16933">
              <a:spcBef>
                <a:spcPts val="133"/>
              </a:spcBef>
            </a:pPr>
            <a:r>
              <a:rPr sz="1867" b="1" dirty="0">
                <a:latin typeface="Courier New"/>
                <a:cs typeface="Courier New"/>
              </a:rPr>
              <a:t>0</a:t>
            </a:r>
            <a:endParaRPr sz="1867">
              <a:latin typeface="Courier New"/>
              <a:cs typeface="Courier New"/>
            </a:endParaRPr>
          </a:p>
        </p:txBody>
      </p:sp>
      <p:graphicFrame>
        <p:nvGraphicFramePr>
          <p:cNvPr id="11" name="object 11"/>
          <p:cNvGraphicFramePr>
            <a:graphicFrameLocks noGrp="1"/>
          </p:cNvGraphicFramePr>
          <p:nvPr>
            <p:extLst>
              <p:ext uri="{D42A27DB-BD31-4B8C-83A1-F6EECF244321}">
                <p14:modId xmlns:p14="http://schemas.microsoft.com/office/powerpoint/2010/main" val="2409765568"/>
              </p:ext>
            </p:extLst>
          </p:nvPr>
        </p:nvGraphicFramePr>
        <p:xfrm>
          <a:off x="1166409" y="3593974"/>
          <a:ext cx="8685954" cy="348789"/>
        </p:xfrm>
        <a:graphic>
          <a:graphicData uri="http://schemas.openxmlformats.org/drawingml/2006/table">
            <a:tbl>
              <a:tblPr firstRow="1" bandRow="1">
                <a:tableStyleId>{2D5ABB26-0587-4C30-8999-92F81FD0307C}</a:tableStyleId>
              </a:tblPr>
              <a:tblGrid>
                <a:gridCol w="2892213">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1380067">
                  <a:extLst>
                    <a:ext uri="{9D8B030D-6E8A-4147-A177-3AD203B41FA5}">
                      <a16:colId xmlns:a16="http://schemas.microsoft.com/office/drawing/2014/main" val="20002"/>
                    </a:ext>
                  </a:extLst>
                </a:gridCol>
                <a:gridCol w="1380067">
                  <a:extLst>
                    <a:ext uri="{9D8B030D-6E8A-4147-A177-3AD203B41FA5}">
                      <a16:colId xmlns:a16="http://schemas.microsoft.com/office/drawing/2014/main" val="20003"/>
                    </a:ext>
                  </a:extLst>
                </a:gridCol>
                <a:gridCol w="1623907">
                  <a:extLst>
                    <a:ext uri="{9D8B030D-6E8A-4147-A177-3AD203B41FA5}">
                      <a16:colId xmlns:a16="http://schemas.microsoft.com/office/drawing/2014/main" val="20004"/>
                    </a:ext>
                  </a:extLst>
                </a:gridCol>
              </a:tblGrid>
              <a:tr h="348789">
                <a:tc>
                  <a:txBody>
                    <a:bodyPr/>
                    <a:lstStyle/>
                    <a:p>
                      <a:pPr marL="820419">
                        <a:lnSpc>
                          <a:spcPts val="1814"/>
                        </a:lnSpc>
                      </a:pPr>
                      <a:r>
                        <a:rPr sz="2100" b="1" dirty="0">
                          <a:latin typeface="Courier New"/>
                          <a:cs typeface="Courier New"/>
                        </a:rPr>
                        <a:t>funct12</a:t>
                      </a:r>
                      <a:endParaRPr sz="2100">
                        <a:latin typeface="Courier New"/>
                        <a:cs typeface="Courier New"/>
                      </a:endParaRPr>
                    </a:p>
                  </a:txBody>
                  <a:tcPr marL="0" marR="0" marT="0" marB="0" anchor="ctr">
                    <a:lnL w="53975">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L="367030">
                        <a:lnSpc>
                          <a:spcPts val="1745"/>
                        </a:lnSpc>
                      </a:pPr>
                      <a:r>
                        <a:rPr sz="2100" b="1" dirty="0">
                          <a:latin typeface="Courier New"/>
                          <a:cs typeface="Courier New"/>
                        </a:rPr>
                        <a:t>rs1</a:t>
                      </a:r>
                      <a:endParaRPr sz="2100">
                        <a:latin typeface="Courier New"/>
                        <a:cs typeface="Courier New"/>
                      </a:endParaRPr>
                    </a:p>
                  </a:txBody>
                  <a:tcPr marL="0" marR="0" marT="0" marB="0" anchor="ctr">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L="168910">
                        <a:lnSpc>
                          <a:spcPts val="1745"/>
                        </a:lnSpc>
                      </a:pPr>
                      <a:r>
                        <a:rPr sz="2100" b="1" dirty="0">
                          <a:latin typeface="Courier New"/>
                          <a:cs typeface="Courier New"/>
                        </a:rPr>
                        <a:t>funct3</a:t>
                      </a:r>
                      <a:endParaRPr sz="2100">
                        <a:latin typeface="Courier New"/>
                        <a:cs typeface="Courier New"/>
                      </a:endParaRPr>
                    </a:p>
                  </a:txBody>
                  <a:tcPr marL="0" marR="0" marT="0" marB="0" anchor="ctr">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R="31115" algn="ctr">
                        <a:lnSpc>
                          <a:spcPts val="1745"/>
                        </a:lnSpc>
                      </a:pPr>
                      <a:r>
                        <a:rPr sz="2100" b="1" dirty="0">
                          <a:latin typeface="Courier New"/>
                          <a:cs typeface="Courier New"/>
                        </a:rPr>
                        <a:t>rd</a:t>
                      </a:r>
                      <a:endParaRPr sz="2100">
                        <a:latin typeface="Courier New"/>
                        <a:cs typeface="Courier New"/>
                      </a:endParaRPr>
                    </a:p>
                  </a:txBody>
                  <a:tcPr marL="0" marR="0" marT="0" marB="0" anchor="ctr">
                    <a:lnL w="38100">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tcPr>
                </a:tc>
                <a:tc>
                  <a:txBody>
                    <a:bodyPr/>
                    <a:lstStyle/>
                    <a:p>
                      <a:pPr marL="167640">
                        <a:lnSpc>
                          <a:spcPts val="1745"/>
                        </a:lnSpc>
                      </a:pPr>
                      <a:r>
                        <a:rPr sz="2100" b="1" dirty="0">
                          <a:latin typeface="Courier New"/>
                          <a:cs typeface="Courier New"/>
                        </a:rPr>
                        <a:t>opcode</a:t>
                      </a:r>
                      <a:endParaRPr sz="2100" dirty="0">
                        <a:latin typeface="Courier New"/>
                        <a:cs typeface="Courier New"/>
                      </a:endParaRPr>
                    </a:p>
                  </a:txBody>
                  <a:tcPr marL="0" marR="0" marT="0" marB="0" anchor="ctr">
                    <a:lnL w="38100">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0"/>
                  </a:ext>
                </a:extLst>
              </a:tr>
            </a:tbl>
          </a:graphicData>
        </a:graphic>
      </p:graphicFrame>
      <p:sp>
        <p:nvSpPr>
          <p:cNvPr id="12" name="object 12"/>
          <p:cNvSpPr txBox="1"/>
          <p:nvPr/>
        </p:nvSpPr>
        <p:spPr>
          <a:xfrm>
            <a:off x="2215930" y="3832770"/>
            <a:ext cx="1126067" cy="1345732"/>
          </a:xfrm>
          <a:prstGeom prst="rect">
            <a:avLst/>
          </a:prstGeom>
        </p:spPr>
        <p:txBody>
          <a:bodyPr vert="horz" wrap="square" lIns="0" tIns="143933" rIns="0" bIns="0" rtlCol="0">
            <a:spAutoFit/>
          </a:bodyPr>
          <a:lstStyle/>
          <a:p>
            <a:pPr marL="85511" algn="ctr">
              <a:spcBef>
                <a:spcPts val="1133"/>
              </a:spcBef>
            </a:pPr>
            <a:r>
              <a:rPr sz="1867" b="1" spc="-7" dirty="0">
                <a:latin typeface="Courier New"/>
                <a:cs typeface="Courier New"/>
              </a:rPr>
              <a:t>12</a:t>
            </a:r>
            <a:endParaRPr sz="1867">
              <a:latin typeface="Courier New"/>
              <a:cs typeface="Courier New"/>
            </a:endParaRPr>
          </a:p>
          <a:p>
            <a:pPr marL="16933" marR="6773" indent="90591">
              <a:lnSpc>
                <a:spcPts val="2787"/>
              </a:lnSpc>
              <a:spcBef>
                <a:spcPts val="1460"/>
              </a:spcBef>
            </a:pPr>
            <a:r>
              <a:rPr sz="2400" b="1" spc="-13" dirty="0">
                <a:solidFill>
                  <a:srgbClr val="D8E156"/>
                </a:solidFill>
                <a:latin typeface="Courier New"/>
                <a:cs typeface="Courier New"/>
              </a:rPr>
              <a:t>ECALL </a:t>
            </a:r>
            <a:r>
              <a:rPr sz="2400" b="1" spc="-1427" dirty="0">
                <a:solidFill>
                  <a:srgbClr val="D8E156"/>
                </a:solidFill>
                <a:latin typeface="Courier New"/>
                <a:cs typeface="Courier New"/>
              </a:rPr>
              <a:t> </a:t>
            </a:r>
            <a:r>
              <a:rPr sz="2400" b="1" spc="-13" dirty="0">
                <a:solidFill>
                  <a:srgbClr val="D8E156"/>
                </a:solidFill>
                <a:latin typeface="Courier New"/>
                <a:cs typeface="Courier New"/>
              </a:rPr>
              <a:t>EBREAK</a:t>
            </a:r>
            <a:endParaRPr sz="2400">
              <a:latin typeface="Courier New"/>
              <a:cs typeface="Courier New"/>
            </a:endParaRPr>
          </a:p>
        </p:txBody>
      </p:sp>
      <p:sp>
        <p:nvSpPr>
          <p:cNvPr id="13" name="Date Placeholder 12">
            <a:extLst>
              <a:ext uri="{FF2B5EF4-FFF2-40B4-BE49-F238E27FC236}">
                <a16:creationId xmlns:a16="http://schemas.microsoft.com/office/drawing/2014/main" id="{449AFC13-43A0-494E-8D02-758A887C3409}"/>
              </a:ext>
            </a:extLst>
          </p:cNvPr>
          <p:cNvSpPr>
            <a:spLocks noGrp="1"/>
          </p:cNvSpPr>
          <p:nvPr>
            <p:ph type="dt" sz="half" idx="10"/>
          </p:nvPr>
        </p:nvSpPr>
        <p:spPr/>
        <p:txBody>
          <a:bodyPr/>
          <a:lstStyle/>
          <a:p>
            <a:fld id="{E1D6F39D-BDA4-4863-8B12-07651DA535B4}" type="datetime1">
              <a:rPr lang="en-US" smtClean="0"/>
              <a:t>5/11/2024</a:t>
            </a:fld>
            <a:endParaRPr lang="en-US"/>
          </a:p>
        </p:txBody>
      </p:sp>
      <p:sp>
        <p:nvSpPr>
          <p:cNvPr id="14" name="Slide Number Placeholder 13">
            <a:extLst>
              <a:ext uri="{FF2B5EF4-FFF2-40B4-BE49-F238E27FC236}">
                <a16:creationId xmlns:a16="http://schemas.microsoft.com/office/drawing/2014/main" id="{556C583F-0278-4630-B0EF-E27FA4209091}"/>
              </a:ext>
            </a:extLst>
          </p:cNvPr>
          <p:cNvSpPr>
            <a:spLocks noGrp="1"/>
          </p:cNvSpPr>
          <p:nvPr>
            <p:ph type="sldNum" sz="quarter" idx="12"/>
          </p:nvPr>
        </p:nvSpPr>
        <p:spPr/>
        <p:txBody>
          <a:bodyPr/>
          <a:lstStyle/>
          <a:p>
            <a:fld id="{AB6352F2-FB44-4DA6-821F-C2F4E454E2C0}" type="slidenum">
              <a:rPr lang="en-US" smtClean="0"/>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68544" y="2470911"/>
            <a:ext cx="4628896" cy="2263648"/>
          </a:xfrm>
          <a:prstGeom prst="rect">
            <a:avLst/>
          </a:prstGeom>
        </p:spPr>
      </p:pic>
      <p:sp>
        <p:nvSpPr>
          <p:cNvPr id="3" name="Date Placeholder 2">
            <a:extLst>
              <a:ext uri="{FF2B5EF4-FFF2-40B4-BE49-F238E27FC236}">
                <a16:creationId xmlns:a16="http://schemas.microsoft.com/office/drawing/2014/main" id="{70094AB4-A4D6-4A99-8786-BDE848324A86}"/>
              </a:ext>
            </a:extLst>
          </p:cNvPr>
          <p:cNvSpPr>
            <a:spLocks noGrp="1"/>
          </p:cNvSpPr>
          <p:nvPr>
            <p:ph type="dt" sz="half" idx="10"/>
          </p:nvPr>
        </p:nvSpPr>
        <p:spPr/>
        <p:txBody>
          <a:bodyPr/>
          <a:lstStyle/>
          <a:p>
            <a:fld id="{EF7F903F-4FEF-4EAA-AA97-3005FB66A3C0}" type="datetime1">
              <a:rPr lang="en-US" smtClean="0"/>
              <a:t>5/11/2024</a:t>
            </a:fld>
            <a:endParaRPr lang="en-US"/>
          </a:p>
        </p:txBody>
      </p:sp>
      <p:sp>
        <p:nvSpPr>
          <p:cNvPr id="4" name="Slide Number Placeholder 3">
            <a:extLst>
              <a:ext uri="{FF2B5EF4-FFF2-40B4-BE49-F238E27FC236}">
                <a16:creationId xmlns:a16="http://schemas.microsoft.com/office/drawing/2014/main" id="{276335A7-B0F8-4358-9E82-C7781955B874}"/>
              </a:ext>
            </a:extLst>
          </p:cNvPr>
          <p:cNvSpPr>
            <a:spLocks noGrp="1"/>
          </p:cNvSpPr>
          <p:nvPr>
            <p:ph type="sldNum" sz="quarter" idx="12"/>
          </p:nvPr>
        </p:nvSpPr>
        <p:spPr/>
        <p:txBody>
          <a:bodyPr/>
          <a:lstStyle/>
          <a:p>
            <a:fld id="{AB6352F2-FB44-4DA6-821F-C2F4E454E2C0}" type="slidenum">
              <a:rPr lang="en-US" smtClean="0"/>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8" y="106710"/>
            <a:ext cx="5725160" cy="694207"/>
          </a:xfrm>
          <a:prstGeom prst="rect">
            <a:avLst/>
          </a:prstGeom>
        </p:spPr>
        <p:txBody>
          <a:bodyPr vert="horz" wrap="square" lIns="0" tIns="16933" rIns="0" bIns="0" rtlCol="0" anchor="ctr">
            <a:spAutoFit/>
          </a:bodyPr>
          <a:lstStyle/>
          <a:p>
            <a:pPr marL="16933">
              <a:lnSpc>
                <a:spcPct val="100000"/>
              </a:lnSpc>
              <a:spcBef>
                <a:spcPts val="133"/>
              </a:spcBef>
            </a:pPr>
            <a:r>
              <a:rPr b="1" spc="-367" dirty="0"/>
              <a:t>O</a:t>
            </a:r>
            <a:r>
              <a:rPr b="1" spc="-260" dirty="0"/>
              <a:t>u</a:t>
            </a:r>
            <a:r>
              <a:rPr b="1" spc="-133" dirty="0"/>
              <a:t>r</a:t>
            </a:r>
            <a:r>
              <a:rPr b="1" spc="-367" dirty="0"/>
              <a:t> </a:t>
            </a:r>
            <a:r>
              <a:rPr b="1" spc="207" dirty="0"/>
              <a:t>S</a:t>
            </a:r>
            <a:r>
              <a:rPr b="1" spc="40" dirty="0"/>
              <a:t>i</a:t>
            </a:r>
            <a:r>
              <a:rPr b="1" spc="73" dirty="0"/>
              <a:t>n</a:t>
            </a:r>
            <a:r>
              <a:rPr b="1" spc="400" dirty="0"/>
              <a:t>g</a:t>
            </a:r>
            <a:r>
              <a:rPr b="1" spc="-60" dirty="0"/>
              <a:t>l</a:t>
            </a:r>
            <a:r>
              <a:rPr b="1" spc="80" dirty="0"/>
              <a:t>e</a:t>
            </a:r>
            <a:r>
              <a:rPr b="1" spc="-453" dirty="0"/>
              <a:t>-</a:t>
            </a:r>
            <a:r>
              <a:rPr b="1" spc="-520" dirty="0"/>
              <a:t>C</a:t>
            </a:r>
            <a:r>
              <a:rPr b="1" spc="-420" dirty="0"/>
              <a:t>o</a:t>
            </a:r>
            <a:r>
              <a:rPr b="1" spc="-93" dirty="0"/>
              <a:t>r</a:t>
            </a:r>
            <a:r>
              <a:rPr b="1" spc="40" dirty="0"/>
              <a:t>e</a:t>
            </a:r>
            <a:r>
              <a:rPr b="1" spc="-367" dirty="0"/>
              <a:t> </a:t>
            </a:r>
            <a:r>
              <a:rPr b="1" spc="53" dirty="0"/>
              <a:t>P</a:t>
            </a:r>
            <a:r>
              <a:rPr b="1" spc="-233" dirty="0"/>
              <a:t>r</a:t>
            </a:r>
            <a:r>
              <a:rPr b="1" spc="-260" dirty="0"/>
              <a:t>o</a:t>
            </a:r>
            <a:r>
              <a:rPr b="1" spc="-40" dirty="0"/>
              <a:t>c</a:t>
            </a:r>
            <a:r>
              <a:rPr b="1" spc="-7" dirty="0"/>
              <a:t>ess</a:t>
            </a:r>
            <a:r>
              <a:rPr b="1" spc="47" dirty="0"/>
              <a:t>o</a:t>
            </a:r>
            <a:r>
              <a:rPr b="1" spc="-133" dirty="0"/>
              <a:t>r</a:t>
            </a:r>
          </a:p>
        </p:txBody>
      </p:sp>
      <p:grpSp>
        <p:nvGrpSpPr>
          <p:cNvPr id="3" name="object 3"/>
          <p:cNvGrpSpPr/>
          <p:nvPr/>
        </p:nvGrpSpPr>
        <p:grpSpPr>
          <a:xfrm>
            <a:off x="1274828" y="1114213"/>
            <a:ext cx="2954867" cy="4676987"/>
            <a:chOff x="2438400" y="918210"/>
            <a:chExt cx="2216150" cy="3507740"/>
          </a:xfrm>
        </p:grpSpPr>
        <p:sp>
          <p:nvSpPr>
            <p:cNvPr id="4" name="object 4"/>
            <p:cNvSpPr/>
            <p:nvPr/>
          </p:nvSpPr>
          <p:spPr>
            <a:xfrm>
              <a:off x="2463800" y="943609"/>
              <a:ext cx="2165350" cy="3456940"/>
            </a:xfrm>
            <a:custGeom>
              <a:avLst/>
              <a:gdLst/>
              <a:ahLst/>
              <a:cxnLst/>
              <a:rect l="l" t="t" r="r" b="b"/>
              <a:pathLst>
                <a:path w="2165350" h="3456940">
                  <a:moveTo>
                    <a:pt x="2165350" y="0"/>
                  </a:moveTo>
                  <a:lnTo>
                    <a:pt x="2060575" y="0"/>
                  </a:lnTo>
                  <a:lnTo>
                    <a:pt x="2060575" y="1056640"/>
                  </a:lnTo>
                  <a:lnTo>
                    <a:pt x="2060575" y="3374390"/>
                  </a:lnTo>
                  <a:lnTo>
                    <a:pt x="88900" y="3374390"/>
                  </a:lnTo>
                  <a:lnTo>
                    <a:pt x="88900" y="1056640"/>
                  </a:lnTo>
                  <a:lnTo>
                    <a:pt x="2060575" y="1056640"/>
                  </a:lnTo>
                  <a:lnTo>
                    <a:pt x="2060575" y="0"/>
                  </a:lnTo>
                  <a:lnTo>
                    <a:pt x="0" y="0"/>
                  </a:lnTo>
                  <a:lnTo>
                    <a:pt x="0" y="1056640"/>
                  </a:lnTo>
                  <a:lnTo>
                    <a:pt x="0" y="3374390"/>
                  </a:lnTo>
                  <a:lnTo>
                    <a:pt x="0" y="3456940"/>
                  </a:lnTo>
                  <a:lnTo>
                    <a:pt x="2165350" y="3456940"/>
                  </a:lnTo>
                  <a:lnTo>
                    <a:pt x="2165350" y="3374390"/>
                  </a:lnTo>
                  <a:lnTo>
                    <a:pt x="2165350" y="1056640"/>
                  </a:lnTo>
                  <a:lnTo>
                    <a:pt x="2165350" y="0"/>
                  </a:lnTo>
                  <a:close/>
                </a:path>
              </a:pathLst>
            </a:custGeom>
            <a:solidFill>
              <a:srgbClr val="CADCC6"/>
            </a:solidFill>
          </p:spPr>
          <p:txBody>
            <a:bodyPr wrap="square" lIns="0" tIns="0" rIns="0" bIns="0" rtlCol="0"/>
            <a:lstStyle/>
            <a:p>
              <a:endParaRPr sz="2400"/>
            </a:p>
          </p:txBody>
        </p:sp>
        <p:sp>
          <p:nvSpPr>
            <p:cNvPr id="5" name="object 5"/>
            <p:cNvSpPr/>
            <p:nvPr/>
          </p:nvSpPr>
          <p:spPr>
            <a:xfrm>
              <a:off x="2438400" y="918209"/>
              <a:ext cx="2216150" cy="3507740"/>
            </a:xfrm>
            <a:custGeom>
              <a:avLst/>
              <a:gdLst/>
              <a:ahLst/>
              <a:cxnLst/>
              <a:rect l="l" t="t" r="r" b="b"/>
              <a:pathLst>
                <a:path w="2216150" h="3507740">
                  <a:moveTo>
                    <a:pt x="2216150" y="0"/>
                  </a:moveTo>
                  <a:lnTo>
                    <a:pt x="2190750" y="0"/>
                  </a:lnTo>
                  <a:lnTo>
                    <a:pt x="2190750" y="25400"/>
                  </a:lnTo>
                  <a:lnTo>
                    <a:pt x="2190750" y="3482340"/>
                  </a:lnTo>
                  <a:lnTo>
                    <a:pt x="25400" y="3482340"/>
                  </a:lnTo>
                  <a:lnTo>
                    <a:pt x="25400" y="25400"/>
                  </a:lnTo>
                  <a:lnTo>
                    <a:pt x="2190750" y="25400"/>
                  </a:lnTo>
                  <a:lnTo>
                    <a:pt x="2190750" y="0"/>
                  </a:lnTo>
                  <a:lnTo>
                    <a:pt x="0" y="0"/>
                  </a:lnTo>
                  <a:lnTo>
                    <a:pt x="0" y="25400"/>
                  </a:lnTo>
                  <a:lnTo>
                    <a:pt x="0" y="3482340"/>
                  </a:lnTo>
                  <a:lnTo>
                    <a:pt x="0" y="3495040"/>
                  </a:lnTo>
                  <a:lnTo>
                    <a:pt x="0" y="3507740"/>
                  </a:lnTo>
                  <a:lnTo>
                    <a:pt x="2216150" y="3507740"/>
                  </a:lnTo>
                  <a:lnTo>
                    <a:pt x="2216150" y="3495040"/>
                  </a:lnTo>
                  <a:lnTo>
                    <a:pt x="2216150" y="3482340"/>
                  </a:lnTo>
                  <a:lnTo>
                    <a:pt x="2216150" y="25400"/>
                  </a:lnTo>
                  <a:lnTo>
                    <a:pt x="2216150" y="0"/>
                  </a:lnTo>
                  <a:close/>
                </a:path>
              </a:pathLst>
            </a:custGeom>
            <a:solidFill>
              <a:srgbClr val="7096B4"/>
            </a:solidFill>
          </p:spPr>
          <p:txBody>
            <a:bodyPr wrap="square" lIns="0" tIns="0" rIns="0" bIns="0" rtlCol="0"/>
            <a:lstStyle/>
            <a:p>
              <a:endParaRPr sz="2400"/>
            </a:p>
          </p:txBody>
        </p:sp>
        <p:sp>
          <p:nvSpPr>
            <p:cNvPr id="6" name="object 6"/>
            <p:cNvSpPr/>
            <p:nvPr/>
          </p:nvSpPr>
          <p:spPr>
            <a:xfrm>
              <a:off x="2565400" y="2012950"/>
              <a:ext cx="1946275" cy="2292350"/>
            </a:xfrm>
            <a:custGeom>
              <a:avLst/>
              <a:gdLst/>
              <a:ahLst/>
              <a:cxnLst/>
              <a:rect l="l" t="t" r="r" b="b"/>
              <a:pathLst>
                <a:path w="1946275" h="2292350">
                  <a:moveTo>
                    <a:pt x="1946275" y="0"/>
                  </a:moveTo>
                  <a:lnTo>
                    <a:pt x="0" y="0"/>
                  </a:lnTo>
                  <a:lnTo>
                    <a:pt x="0" y="2292350"/>
                  </a:lnTo>
                  <a:lnTo>
                    <a:pt x="1946275" y="2292350"/>
                  </a:lnTo>
                  <a:lnTo>
                    <a:pt x="1946275" y="0"/>
                  </a:lnTo>
                  <a:close/>
                </a:path>
              </a:pathLst>
            </a:custGeom>
            <a:solidFill>
              <a:srgbClr val="00B0DA"/>
            </a:solidFill>
          </p:spPr>
          <p:txBody>
            <a:bodyPr wrap="square" lIns="0" tIns="0" rIns="0" bIns="0" rtlCol="0"/>
            <a:lstStyle/>
            <a:p>
              <a:endParaRPr sz="2400"/>
            </a:p>
          </p:txBody>
        </p:sp>
        <p:sp>
          <p:nvSpPr>
            <p:cNvPr id="7" name="object 7"/>
            <p:cNvSpPr/>
            <p:nvPr/>
          </p:nvSpPr>
          <p:spPr>
            <a:xfrm>
              <a:off x="2552700" y="1784349"/>
              <a:ext cx="1971675" cy="2533650"/>
            </a:xfrm>
            <a:custGeom>
              <a:avLst/>
              <a:gdLst/>
              <a:ahLst/>
              <a:cxnLst/>
              <a:rect l="l" t="t" r="r" b="b"/>
              <a:pathLst>
                <a:path w="1971675" h="2533650">
                  <a:moveTo>
                    <a:pt x="1971675" y="215900"/>
                  </a:moveTo>
                  <a:lnTo>
                    <a:pt x="1958975" y="215900"/>
                  </a:lnTo>
                  <a:lnTo>
                    <a:pt x="1958975" y="2508250"/>
                  </a:lnTo>
                  <a:lnTo>
                    <a:pt x="1958975" y="2520950"/>
                  </a:lnTo>
                  <a:lnTo>
                    <a:pt x="1946275" y="2520950"/>
                  </a:lnTo>
                  <a:lnTo>
                    <a:pt x="1946275" y="2508250"/>
                  </a:lnTo>
                  <a:lnTo>
                    <a:pt x="25400" y="2508250"/>
                  </a:lnTo>
                  <a:lnTo>
                    <a:pt x="25400" y="241300"/>
                  </a:lnTo>
                  <a:lnTo>
                    <a:pt x="1946275" y="241300"/>
                  </a:lnTo>
                  <a:lnTo>
                    <a:pt x="1946275" y="2508250"/>
                  </a:lnTo>
                  <a:lnTo>
                    <a:pt x="1958975" y="2508250"/>
                  </a:lnTo>
                  <a:lnTo>
                    <a:pt x="1958975" y="215900"/>
                  </a:lnTo>
                  <a:lnTo>
                    <a:pt x="1508125" y="215900"/>
                  </a:lnTo>
                  <a:lnTo>
                    <a:pt x="1508125" y="94615"/>
                  </a:lnTo>
                  <a:lnTo>
                    <a:pt x="1549400" y="111125"/>
                  </a:lnTo>
                  <a:lnTo>
                    <a:pt x="1501775" y="0"/>
                  </a:lnTo>
                  <a:lnTo>
                    <a:pt x="1452562" y="111125"/>
                  </a:lnTo>
                  <a:lnTo>
                    <a:pt x="1495425" y="94538"/>
                  </a:lnTo>
                  <a:lnTo>
                    <a:pt x="1495425" y="215900"/>
                  </a:lnTo>
                  <a:lnTo>
                    <a:pt x="476923" y="215900"/>
                  </a:lnTo>
                  <a:lnTo>
                    <a:pt x="519112" y="117475"/>
                  </a:lnTo>
                  <a:lnTo>
                    <a:pt x="477837" y="133985"/>
                  </a:lnTo>
                  <a:lnTo>
                    <a:pt x="477837" y="0"/>
                  </a:lnTo>
                  <a:lnTo>
                    <a:pt x="465137" y="0"/>
                  </a:lnTo>
                  <a:lnTo>
                    <a:pt x="465137" y="133985"/>
                  </a:lnTo>
                  <a:lnTo>
                    <a:pt x="423862" y="117475"/>
                  </a:lnTo>
                  <a:lnTo>
                    <a:pt x="466039" y="215900"/>
                  </a:lnTo>
                  <a:lnTo>
                    <a:pt x="0" y="215900"/>
                  </a:lnTo>
                  <a:lnTo>
                    <a:pt x="0" y="241300"/>
                  </a:lnTo>
                  <a:lnTo>
                    <a:pt x="0" y="2508250"/>
                  </a:lnTo>
                  <a:lnTo>
                    <a:pt x="0" y="2520950"/>
                  </a:lnTo>
                  <a:lnTo>
                    <a:pt x="0" y="2533650"/>
                  </a:lnTo>
                  <a:lnTo>
                    <a:pt x="1971675" y="2533650"/>
                  </a:lnTo>
                  <a:lnTo>
                    <a:pt x="1971675" y="2520950"/>
                  </a:lnTo>
                  <a:lnTo>
                    <a:pt x="1971675" y="2508250"/>
                  </a:lnTo>
                  <a:lnTo>
                    <a:pt x="1971675" y="241300"/>
                  </a:lnTo>
                  <a:lnTo>
                    <a:pt x="1971675" y="215900"/>
                  </a:lnTo>
                  <a:close/>
                </a:path>
              </a:pathLst>
            </a:custGeom>
            <a:solidFill>
              <a:srgbClr val="000000"/>
            </a:solidFill>
          </p:spPr>
          <p:txBody>
            <a:bodyPr wrap="square" lIns="0" tIns="0" rIns="0" bIns="0" rtlCol="0"/>
            <a:lstStyle/>
            <a:p>
              <a:endParaRPr sz="2400"/>
            </a:p>
          </p:txBody>
        </p:sp>
      </p:grpSp>
      <p:sp>
        <p:nvSpPr>
          <p:cNvPr id="8" name="object 8"/>
          <p:cNvSpPr txBox="1"/>
          <p:nvPr/>
        </p:nvSpPr>
        <p:spPr>
          <a:xfrm>
            <a:off x="1444162" y="1505374"/>
            <a:ext cx="2595033" cy="339346"/>
          </a:xfrm>
          <a:prstGeom prst="rect">
            <a:avLst/>
          </a:prstGeom>
          <a:solidFill>
            <a:srgbClr val="FFC000"/>
          </a:solidFill>
          <a:ln w="25400">
            <a:solidFill>
              <a:srgbClr val="000000"/>
            </a:solidFill>
          </a:ln>
        </p:spPr>
        <p:txBody>
          <a:bodyPr vert="horz" wrap="square" lIns="0" tIns="132927" rIns="0" bIns="0" rtlCol="0">
            <a:spAutoFit/>
          </a:bodyPr>
          <a:lstStyle/>
          <a:p>
            <a:pPr marL="148163">
              <a:spcBef>
                <a:spcPts val="1047"/>
              </a:spcBef>
            </a:pPr>
            <a:r>
              <a:rPr sz="1333" spc="-107" dirty="0">
                <a:solidFill>
                  <a:srgbClr val="FFFFFF"/>
                </a:solidFill>
                <a:latin typeface="Lucida Sans"/>
                <a:cs typeface="Lucida Sans"/>
              </a:rPr>
              <a:t>Control</a:t>
            </a:r>
            <a:endParaRPr sz="1333">
              <a:latin typeface="Lucida Sans"/>
              <a:cs typeface="Lucida Sans"/>
            </a:endParaRPr>
          </a:p>
        </p:txBody>
      </p:sp>
      <p:sp>
        <p:nvSpPr>
          <p:cNvPr id="9" name="object 9"/>
          <p:cNvSpPr txBox="1"/>
          <p:nvPr/>
        </p:nvSpPr>
        <p:spPr>
          <a:xfrm>
            <a:off x="1575395" y="2690706"/>
            <a:ext cx="734060" cy="222219"/>
          </a:xfrm>
          <a:prstGeom prst="rect">
            <a:avLst/>
          </a:prstGeom>
        </p:spPr>
        <p:txBody>
          <a:bodyPr vert="horz" wrap="square" lIns="0" tIns="16933" rIns="0" bIns="0" rtlCol="0">
            <a:spAutoFit/>
          </a:bodyPr>
          <a:lstStyle/>
          <a:p>
            <a:pPr marL="16933">
              <a:spcBef>
                <a:spcPts val="133"/>
              </a:spcBef>
            </a:pPr>
            <a:r>
              <a:rPr sz="1333" spc="-53" dirty="0">
                <a:solidFill>
                  <a:srgbClr val="FFFFFF"/>
                </a:solidFill>
                <a:latin typeface="Lucida Sans"/>
                <a:cs typeface="Lucida Sans"/>
              </a:rPr>
              <a:t>Datapath</a:t>
            </a:r>
            <a:endParaRPr sz="1333">
              <a:latin typeface="Lucida Sans"/>
              <a:cs typeface="Lucida Sans"/>
            </a:endParaRPr>
          </a:p>
        </p:txBody>
      </p:sp>
      <p:grpSp>
        <p:nvGrpSpPr>
          <p:cNvPr id="10" name="object 10"/>
          <p:cNvGrpSpPr/>
          <p:nvPr/>
        </p:nvGrpSpPr>
        <p:grpSpPr>
          <a:xfrm>
            <a:off x="1571162" y="1088814"/>
            <a:ext cx="6509173" cy="4680372"/>
            <a:chOff x="2660650" y="899160"/>
            <a:chExt cx="4881880" cy="3510279"/>
          </a:xfrm>
        </p:grpSpPr>
        <p:sp>
          <p:nvSpPr>
            <p:cNvPr id="11" name="object 11"/>
            <p:cNvSpPr/>
            <p:nvPr/>
          </p:nvSpPr>
          <p:spPr>
            <a:xfrm>
              <a:off x="2679700" y="3732212"/>
              <a:ext cx="1717675" cy="455930"/>
            </a:xfrm>
            <a:custGeom>
              <a:avLst/>
              <a:gdLst/>
              <a:ahLst/>
              <a:cxnLst/>
              <a:rect l="l" t="t" r="r" b="b"/>
              <a:pathLst>
                <a:path w="1717675" h="455929">
                  <a:moveTo>
                    <a:pt x="1717675" y="0"/>
                  </a:moveTo>
                  <a:lnTo>
                    <a:pt x="915987" y="0"/>
                  </a:lnTo>
                  <a:lnTo>
                    <a:pt x="858837" y="76200"/>
                  </a:lnTo>
                  <a:lnTo>
                    <a:pt x="801687" y="0"/>
                  </a:lnTo>
                  <a:lnTo>
                    <a:pt x="0" y="0"/>
                  </a:lnTo>
                  <a:lnTo>
                    <a:pt x="338137" y="455613"/>
                  </a:lnTo>
                  <a:lnTo>
                    <a:pt x="1377950" y="455613"/>
                  </a:lnTo>
                  <a:lnTo>
                    <a:pt x="1717675" y="0"/>
                  </a:lnTo>
                  <a:close/>
                </a:path>
              </a:pathLst>
            </a:custGeom>
            <a:solidFill>
              <a:srgbClr val="DDD5CF"/>
            </a:solidFill>
          </p:spPr>
          <p:txBody>
            <a:bodyPr wrap="square" lIns="0" tIns="0" rIns="0" bIns="0" rtlCol="0"/>
            <a:lstStyle/>
            <a:p>
              <a:endParaRPr sz="2400"/>
            </a:p>
          </p:txBody>
        </p:sp>
        <p:sp>
          <p:nvSpPr>
            <p:cNvPr id="12" name="object 12"/>
            <p:cNvSpPr/>
            <p:nvPr/>
          </p:nvSpPr>
          <p:spPr>
            <a:xfrm>
              <a:off x="2660650" y="3722687"/>
              <a:ext cx="1755775" cy="474980"/>
            </a:xfrm>
            <a:custGeom>
              <a:avLst/>
              <a:gdLst/>
              <a:ahLst/>
              <a:cxnLst/>
              <a:rect l="l" t="t" r="r" b="b"/>
              <a:pathLst>
                <a:path w="1755775" h="474979">
                  <a:moveTo>
                    <a:pt x="823912" y="0"/>
                  </a:moveTo>
                  <a:lnTo>
                    <a:pt x="0" y="0"/>
                  </a:lnTo>
                  <a:lnTo>
                    <a:pt x="354012" y="474663"/>
                  </a:lnTo>
                  <a:lnTo>
                    <a:pt x="1403350" y="474663"/>
                  </a:lnTo>
                  <a:lnTo>
                    <a:pt x="1417494" y="455613"/>
                  </a:lnTo>
                  <a:lnTo>
                    <a:pt x="363537" y="455613"/>
                  </a:lnTo>
                  <a:lnTo>
                    <a:pt x="38100" y="19050"/>
                  </a:lnTo>
                  <a:lnTo>
                    <a:pt x="838632" y="19050"/>
                  </a:lnTo>
                  <a:lnTo>
                    <a:pt x="823912" y="0"/>
                  </a:lnTo>
                  <a:close/>
                </a:path>
                <a:path w="1755775" h="474979">
                  <a:moveTo>
                    <a:pt x="1755775" y="0"/>
                  </a:moveTo>
                  <a:lnTo>
                    <a:pt x="1736725" y="0"/>
                  </a:lnTo>
                  <a:lnTo>
                    <a:pt x="1736725" y="19050"/>
                  </a:lnTo>
                  <a:lnTo>
                    <a:pt x="1715502" y="19050"/>
                  </a:lnTo>
                  <a:lnTo>
                    <a:pt x="1393825" y="455613"/>
                  </a:lnTo>
                  <a:lnTo>
                    <a:pt x="1417494" y="455613"/>
                  </a:lnTo>
                  <a:lnTo>
                    <a:pt x="1755775" y="0"/>
                  </a:lnTo>
                  <a:close/>
                </a:path>
                <a:path w="1755775" h="474979">
                  <a:moveTo>
                    <a:pt x="838632" y="19050"/>
                  </a:moveTo>
                  <a:lnTo>
                    <a:pt x="814387" y="19050"/>
                  </a:lnTo>
                  <a:lnTo>
                    <a:pt x="877887" y="101601"/>
                  </a:lnTo>
                  <a:lnTo>
                    <a:pt x="901089" y="69850"/>
                  </a:lnTo>
                  <a:lnTo>
                    <a:pt x="877887" y="69850"/>
                  </a:lnTo>
                  <a:lnTo>
                    <a:pt x="838632" y="19050"/>
                  </a:lnTo>
                  <a:close/>
                </a:path>
                <a:path w="1755775" h="474979">
                  <a:moveTo>
                    <a:pt x="1736725" y="0"/>
                  </a:moveTo>
                  <a:lnTo>
                    <a:pt x="928687" y="0"/>
                  </a:lnTo>
                  <a:lnTo>
                    <a:pt x="877887" y="69850"/>
                  </a:lnTo>
                  <a:lnTo>
                    <a:pt x="901089" y="69850"/>
                  </a:lnTo>
                  <a:lnTo>
                    <a:pt x="938212" y="19050"/>
                  </a:lnTo>
                  <a:lnTo>
                    <a:pt x="1715502" y="19050"/>
                  </a:lnTo>
                  <a:lnTo>
                    <a:pt x="1727200" y="3175"/>
                  </a:lnTo>
                  <a:lnTo>
                    <a:pt x="1736725" y="3175"/>
                  </a:lnTo>
                  <a:lnTo>
                    <a:pt x="1736725" y="0"/>
                  </a:lnTo>
                  <a:close/>
                </a:path>
                <a:path w="1755775" h="474979">
                  <a:moveTo>
                    <a:pt x="1736725" y="3175"/>
                  </a:moveTo>
                  <a:lnTo>
                    <a:pt x="1727200" y="3175"/>
                  </a:lnTo>
                  <a:lnTo>
                    <a:pt x="1736725" y="9525"/>
                  </a:lnTo>
                  <a:lnTo>
                    <a:pt x="1736725" y="3175"/>
                  </a:lnTo>
                  <a:close/>
                </a:path>
              </a:pathLst>
            </a:custGeom>
            <a:solidFill>
              <a:srgbClr val="000000"/>
            </a:solidFill>
          </p:spPr>
          <p:txBody>
            <a:bodyPr wrap="square" lIns="0" tIns="0" rIns="0" bIns="0" rtlCol="0"/>
            <a:lstStyle/>
            <a:p>
              <a:endParaRPr sz="2400"/>
            </a:p>
          </p:txBody>
        </p:sp>
        <p:sp>
          <p:nvSpPr>
            <p:cNvPr id="13" name="object 13"/>
            <p:cNvSpPr/>
            <p:nvPr/>
          </p:nvSpPr>
          <p:spPr>
            <a:xfrm>
              <a:off x="5462587" y="924559"/>
              <a:ext cx="2054225" cy="3459479"/>
            </a:xfrm>
            <a:custGeom>
              <a:avLst/>
              <a:gdLst/>
              <a:ahLst/>
              <a:cxnLst/>
              <a:rect l="l" t="t" r="r" b="b"/>
              <a:pathLst>
                <a:path w="2054225" h="3459479">
                  <a:moveTo>
                    <a:pt x="2054225" y="0"/>
                  </a:moveTo>
                  <a:lnTo>
                    <a:pt x="0" y="0"/>
                  </a:lnTo>
                  <a:lnTo>
                    <a:pt x="0" y="1576070"/>
                  </a:lnTo>
                  <a:lnTo>
                    <a:pt x="0" y="1823720"/>
                  </a:lnTo>
                  <a:lnTo>
                    <a:pt x="0" y="3459480"/>
                  </a:lnTo>
                  <a:lnTo>
                    <a:pt x="2054225" y="3459480"/>
                  </a:lnTo>
                  <a:lnTo>
                    <a:pt x="2054225" y="1823720"/>
                  </a:lnTo>
                  <a:lnTo>
                    <a:pt x="85725" y="1823720"/>
                  </a:lnTo>
                  <a:lnTo>
                    <a:pt x="85725" y="1576070"/>
                  </a:lnTo>
                  <a:lnTo>
                    <a:pt x="1477962" y="1576070"/>
                  </a:lnTo>
                  <a:lnTo>
                    <a:pt x="1477962" y="1585277"/>
                  </a:lnTo>
                  <a:lnTo>
                    <a:pt x="1477962" y="1813877"/>
                  </a:lnTo>
                  <a:lnTo>
                    <a:pt x="1477962" y="1823402"/>
                  </a:lnTo>
                  <a:lnTo>
                    <a:pt x="2054225" y="1823402"/>
                  </a:lnTo>
                  <a:lnTo>
                    <a:pt x="2054225" y="1813877"/>
                  </a:lnTo>
                  <a:lnTo>
                    <a:pt x="2054225" y="1585277"/>
                  </a:lnTo>
                  <a:lnTo>
                    <a:pt x="2054225" y="1576070"/>
                  </a:lnTo>
                  <a:lnTo>
                    <a:pt x="2054225" y="1575752"/>
                  </a:lnTo>
                  <a:lnTo>
                    <a:pt x="2054225" y="0"/>
                  </a:lnTo>
                  <a:close/>
                </a:path>
              </a:pathLst>
            </a:custGeom>
            <a:solidFill>
              <a:srgbClr val="CADCC6"/>
            </a:solidFill>
          </p:spPr>
          <p:txBody>
            <a:bodyPr wrap="square" lIns="0" tIns="0" rIns="0" bIns="0" rtlCol="0"/>
            <a:lstStyle/>
            <a:p>
              <a:endParaRPr sz="2400"/>
            </a:p>
          </p:txBody>
        </p:sp>
        <p:sp>
          <p:nvSpPr>
            <p:cNvPr id="14" name="object 14"/>
            <p:cNvSpPr/>
            <p:nvPr/>
          </p:nvSpPr>
          <p:spPr>
            <a:xfrm>
              <a:off x="5437187" y="899159"/>
              <a:ext cx="2105025" cy="3510279"/>
            </a:xfrm>
            <a:custGeom>
              <a:avLst/>
              <a:gdLst/>
              <a:ahLst/>
              <a:cxnLst/>
              <a:rect l="l" t="t" r="r" b="b"/>
              <a:pathLst>
                <a:path w="2105025" h="3510279">
                  <a:moveTo>
                    <a:pt x="2105025" y="0"/>
                  </a:moveTo>
                  <a:lnTo>
                    <a:pt x="2079625" y="0"/>
                  </a:lnTo>
                  <a:lnTo>
                    <a:pt x="2079625" y="24130"/>
                  </a:lnTo>
                  <a:lnTo>
                    <a:pt x="2079625" y="25400"/>
                  </a:lnTo>
                  <a:lnTo>
                    <a:pt x="2079625" y="3484880"/>
                  </a:lnTo>
                  <a:lnTo>
                    <a:pt x="25400" y="3484880"/>
                  </a:lnTo>
                  <a:lnTo>
                    <a:pt x="25400" y="25400"/>
                  </a:lnTo>
                  <a:lnTo>
                    <a:pt x="25400" y="24130"/>
                  </a:lnTo>
                  <a:lnTo>
                    <a:pt x="2079625" y="24130"/>
                  </a:lnTo>
                  <a:lnTo>
                    <a:pt x="2079625" y="0"/>
                  </a:lnTo>
                  <a:lnTo>
                    <a:pt x="0" y="0"/>
                  </a:lnTo>
                  <a:lnTo>
                    <a:pt x="0" y="24130"/>
                  </a:lnTo>
                  <a:lnTo>
                    <a:pt x="0" y="25400"/>
                  </a:lnTo>
                  <a:lnTo>
                    <a:pt x="0" y="3484880"/>
                  </a:lnTo>
                  <a:lnTo>
                    <a:pt x="0" y="3497580"/>
                  </a:lnTo>
                  <a:lnTo>
                    <a:pt x="0" y="3510280"/>
                  </a:lnTo>
                  <a:lnTo>
                    <a:pt x="2105025" y="3510280"/>
                  </a:lnTo>
                  <a:lnTo>
                    <a:pt x="2105025" y="3497580"/>
                  </a:lnTo>
                  <a:lnTo>
                    <a:pt x="2105025" y="3484880"/>
                  </a:lnTo>
                  <a:lnTo>
                    <a:pt x="2105025" y="25400"/>
                  </a:lnTo>
                  <a:lnTo>
                    <a:pt x="2105025" y="24130"/>
                  </a:lnTo>
                  <a:lnTo>
                    <a:pt x="2105025" y="0"/>
                  </a:lnTo>
                  <a:close/>
                </a:path>
              </a:pathLst>
            </a:custGeom>
            <a:solidFill>
              <a:srgbClr val="7096B4"/>
            </a:solidFill>
          </p:spPr>
          <p:txBody>
            <a:bodyPr wrap="square" lIns="0" tIns="0" rIns="0" bIns="0" rtlCol="0"/>
            <a:lstStyle/>
            <a:p>
              <a:endParaRPr sz="2400"/>
            </a:p>
          </p:txBody>
        </p:sp>
      </p:grpSp>
      <p:sp>
        <p:nvSpPr>
          <p:cNvPr id="15" name="object 15"/>
          <p:cNvSpPr txBox="1"/>
          <p:nvPr/>
        </p:nvSpPr>
        <p:spPr>
          <a:xfrm>
            <a:off x="1596562" y="3033606"/>
            <a:ext cx="2290233" cy="192360"/>
          </a:xfrm>
          <a:prstGeom prst="rect">
            <a:avLst/>
          </a:prstGeom>
          <a:solidFill>
            <a:srgbClr val="DDD5CF"/>
          </a:solidFill>
          <a:ln w="19050">
            <a:solidFill>
              <a:srgbClr val="000000"/>
            </a:solidFill>
          </a:ln>
        </p:spPr>
        <p:txBody>
          <a:bodyPr vert="horz" wrap="square" lIns="0" tIns="0" rIns="0" bIns="0" rtlCol="0">
            <a:spAutoFit/>
          </a:bodyPr>
          <a:lstStyle/>
          <a:p>
            <a:pPr marL="148163">
              <a:lnSpc>
                <a:spcPts val="1467"/>
              </a:lnSpc>
            </a:pPr>
            <a:r>
              <a:rPr sz="1333" spc="-13" dirty="0">
                <a:latin typeface="Lucida Sans"/>
                <a:cs typeface="Lucida Sans"/>
              </a:rPr>
              <a:t>P</a:t>
            </a:r>
            <a:r>
              <a:rPr sz="1333" spc="-80" dirty="0">
                <a:latin typeface="Lucida Sans"/>
                <a:cs typeface="Lucida Sans"/>
              </a:rPr>
              <a:t>r</a:t>
            </a:r>
            <a:r>
              <a:rPr sz="1333" spc="-107" dirty="0">
                <a:latin typeface="Lucida Sans"/>
                <a:cs typeface="Lucida Sans"/>
              </a:rPr>
              <a:t>o</a:t>
            </a:r>
            <a:r>
              <a:rPr sz="1333" spc="-67" dirty="0">
                <a:latin typeface="Lucida Sans"/>
                <a:cs typeface="Lucida Sans"/>
              </a:rPr>
              <a:t>g</a:t>
            </a:r>
            <a:r>
              <a:rPr sz="1333" spc="-80" dirty="0">
                <a:latin typeface="Lucida Sans"/>
                <a:cs typeface="Lucida Sans"/>
              </a:rPr>
              <a:t>r</a:t>
            </a:r>
            <a:r>
              <a:rPr sz="1333" spc="-67" dirty="0">
                <a:latin typeface="Lucida Sans"/>
                <a:cs typeface="Lucida Sans"/>
              </a:rPr>
              <a:t>am</a:t>
            </a:r>
            <a:r>
              <a:rPr sz="1333" spc="-120" dirty="0">
                <a:latin typeface="Lucida Sans"/>
                <a:cs typeface="Lucida Sans"/>
              </a:rPr>
              <a:t> </a:t>
            </a:r>
            <a:r>
              <a:rPr sz="1333" spc="-160" dirty="0">
                <a:latin typeface="Lucida Sans"/>
                <a:cs typeface="Lucida Sans"/>
              </a:rPr>
              <a:t>C</a:t>
            </a:r>
            <a:r>
              <a:rPr sz="1333" spc="-120" dirty="0">
                <a:latin typeface="Lucida Sans"/>
                <a:cs typeface="Lucida Sans"/>
              </a:rPr>
              <a:t>oun</a:t>
            </a:r>
            <a:r>
              <a:rPr sz="1333" spc="-33" dirty="0">
                <a:latin typeface="Lucida Sans"/>
                <a:cs typeface="Lucida Sans"/>
              </a:rPr>
              <a:t>t</a:t>
            </a:r>
            <a:r>
              <a:rPr sz="1333" spc="-47" dirty="0">
                <a:latin typeface="Lucida Sans"/>
                <a:cs typeface="Lucida Sans"/>
              </a:rPr>
              <a:t>e</a:t>
            </a:r>
            <a:r>
              <a:rPr sz="1333" spc="-60" dirty="0">
                <a:latin typeface="Lucida Sans"/>
                <a:cs typeface="Lucida Sans"/>
              </a:rPr>
              <a:t>r</a:t>
            </a:r>
            <a:r>
              <a:rPr sz="1333" spc="-93" dirty="0">
                <a:latin typeface="Lucida Sans"/>
                <a:cs typeface="Lucida Sans"/>
              </a:rPr>
              <a:t> </a:t>
            </a:r>
            <a:r>
              <a:rPr sz="1333" spc="-53" dirty="0">
                <a:latin typeface="Lucida Sans"/>
                <a:cs typeface="Lucida Sans"/>
              </a:rPr>
              <a:t>(</a:t>
            </a:r>
            <a:r>
              <a:rPr sz="1333" spc="-13" dirty="0">
                <a:latin typeface="Lucida Sans"/>
                <a:cs typeface="Lucida Sans"/>
              </a:rPr>
              <a:t>P</a:t>
            </a:r>
            <a:r>
              <a:rPr sz="1333" spc="-160" dirty="0">
                <a:latin typeface="Lucida Sans"/>
                <a:cs typeface="Lucida Sans"/>
              </a:rPr>
              <a:t>C</a:t>
            </a:r>
            <a:r>
              <a:rPr sz="1333" spc="-53" dirty="0">
                <a:latin typeface="Lucida Sans"/>
                <a:cs typeface="Lucida Sans"/>
              </a:rPr>
              <a:t>)</a:t>
            </a:r>
            <a:endParaRPr sz="1333">
              <a:latin typeface="Lucida Sans"/>
              <a:cs typeface="Lucida Sans"/>
            </a:endParaRPr>
          </a:p>
        </p:txBody>
      </p:sp>
      <p:graphicFrame>
        <p:nvGraphicFramePr>
          <p:cNvPr id="16" name="object 16"/>
          <p:cNvGraphicFramePr>
            <a:graphicFrameLocks noGrp="1"/>
          </p:cNvGraphicFramePr>
          <p:nvPr>
            <p:extLst>
              <p:ext uri="{D42A27DB-BD31-4B8C-83A1-F6EECF244321}">
                <p14:modId xmlns:p14="http://schemas.microsoft.com/office/powerpoint/2010/main" val="2199738638"/>
              </p:ext>
            </p:extLst>
          </p:nvPr>
        </p:nvGraphicFramePr>
        <p:xfrm>
          <a:off x="1583862" y="3430693"/>
          <a:ext cx="2290233" cy="1325876"/>
        </p:xfrm>
        <a:graphic>
          <a:graphicData uri="http://schemas.openxmlformats.org/drawingml/2006/table">
            <a:tbl>
              <a:tblPr firstRow="1" bandRow="1">
                <a:tableStyleId>{2D5ABB26-0587-4C30-8999-92F81FD0307C}</a:tableStyleId>
              </a:tblPr>
              <a:tblGrid>
                <a:gridCol w="2290233">
                  <a:extLst>
                    <a:ext uri="{9D8B030D-6E8A-4147-A177-3AD203B41FA5}">
                      <a16:colId xmlns:a16="http://schemas.microsoft.com/office/drawing/2014/main" val="20000"/>
                    </a:ext>
                  </a:extLst>
                </a:gridCol>
              </a:tblGrid>
              <a:tr h="157479">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0"/>
                  </a:ext>
                </a:extLst>
              </a:tr>
              <a:tr h="174413">
                <a:tc>
                  <a:txBody>
                    <a:bodyPr/>
                    <a:lstStyle/>
                    <a:p>
                      <a:pPr marL="114300">
                        <a:lnSpc>
                          <a:spcPts val="780"/>
                        </a:lnSpc>
                        <a:spcBef>
                          <a:spcPts val="145"/>
                        </a:spcBef>
                      </a:pPr>
                      <a:r>
                        <a:rPr sz="1300" u="heavy" spc="25" dirty="0">
                          <a:uFill>
                            <a:solidFill>
                              <a:srgbClr val="BDB9B6"/>
                            </a:solidFill>
                          </a:uFill>
                          <a:latin typeface="Lucida Sans"/>
                          <a:cs typeface="Lucida Sans"/>
                        </a:rPr>
                        <a:t> </a:t>
                      </a:r>
                      <a:r>
                        <a:rPr sz="1300" u="heavy" spc="-55" dirty="0">
                          <a:uFill>
                            <a:solidFill>
                              <a:srgbClr val="BDB9B6"/>
                            </a:solidFill>
                          </a:uFill>
                          <a:latin typeface="Lucida Sans"/>
                          <a:cs typeface="Lucida Sans"/>
                        </a:rPr>
                        <a:t>Registers</a:t>
                      </a:r>
                      <a:r>
                        <a:rPr sz="1300" u="heavy" spc="80" dirty="0">
                          <a:uFill>
                            <a:solidFill>
                              <a:srgbClr val="BDB9B6"/>
                            </a:solidFill>
                          </a:uFill>
                          <a:latin typeface="Lucida Sans"/>
                          <a:cs typeface="Lucida Sans"/>
                        </a:rPr>
                        <a:t> </a:t>
                      </a:r>
                      <a:endParaRPr sz="1300">
                        <a:latin typeface="Lucida Sans"/>
                        <a:cs typeface="Lucida Sans"/>
                      </a:endParaRPr>
                    </a:p>
                  </a:txBody>
                  <a:tcPr marL="0" marR="0" marT="24553"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5CF"/>
                    </a:solidFill>
                  </a:tcPr>
                </a:tc>
                <a:extLst>
                  <a:ext uri="{0D108BD9-81ED-4DB2-BD59-A6C34878D82A}">
                    <a16:rowId xmlns:a16="http://schemas.microsoft.com/office/drawing/2014/main" val="10001"/>
                  </a:ext>
                </a:extLst>
              </a:tr>
              <a:tr h="162559">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2"/>
                  </a:ext>
                </a:extLst>
              </a:tr>
              <a:tr h="164253">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3"/>
                  </a:ext>
                </a:extLst>
              </a:tr>
              <a:tr h="160867">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4"/>
                  </a:ext>
                </a:extLst>
              </a:tr>
              <a:tr h="169333">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5"/>
                  </a:ext>
                </a:extLst>
              </a:tr>
              <a:tr h="162559">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6"/>
                  </a:ext>
                </a:extLst>
              </a:tr>
              <a:tr h="174413">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7"/>
                  </a:ext>
                </a:extLst>
              </a:tr>
            </a:tbl>
          </a:graphicData>
        </a:graphic>
      </p:graphicFrame>
      <p:sp>
        <p:nvSpPr>
          <p:cNvPr id="17" name="object 17"/>
          <p:cNvSpPr txBox="1"/>
          <p:nvPr/>
        </p:nvSpPr>
        <p:spPr>
          <a:xfrm>
            <a:off x="2136311" y="4990930"/>
            <a:ext cx="1216659" cy="427339"/>
          </a:xfrm>
          <a:prstGeom prst="rect">
            <a:avLst/>
          </a:prstGeom>
        </p:spPr>
        <p:txBody>
          <a:bodyPr vert="horz" wrap="square" lIns="0" tIns="16933" rIns="0" bIns="0" rtlCol="0">
            <a:spAutoFit/>
          </a:bodyPr>
          <a:lstStyle/>
          <a:p>
            <a:pPr marL="241294" marR="6773" indent="-224361">
              <a:spcBef>
                <a:spcPts val="133"/>
              </a:spcBef>
            </a:pPr>
            <a:r>
              <a:rPr sz="1333" spc="-93" dirty="0">
                <a:latin typeface="Lucida Sans"/>
                <a:cs typeface="Lucida Sans"/>
              </a:rPr>
              <a:t>A</a:t>
            </a:r>
            <a:r>
              <a:rPr sz="1333" spc="-80" dirty="0">
                <a:latin typeface="Lucida Sans"/>
                <a:cs typeface="Lucida Sans"/>
              </a:rPr>
              <a:t>r</a:t>
            </a:r>
            <a:r>
              <a:rPr sz="1333" spc="-60" dirty="0">
                <a:latin typeface="Lucida Sans"/>
                <a:cs typeface="Lucida Sans"/>
              </a:rPr>
              <a:t>i</a:t>
            </a:r>
            <a:r>
              <a:rPr sz="1333" spc="-33" dirty="0">
                <a:latin typeface="Lucida Sans"/>
                <a:cs typeface="Lucida Sans"/>
              </a:rPr>
              <a:t>t</a:t>
            </a:r>
            <a:r>
              <a:rPr sz="1333" spc="-93" dirty="0">
                <a:latin typeface="Lucida Sans"/>
                <a:cs typeface="Lucida Sans"/>
              </a:rPr>
              <a:t>h</a:t>
            </a:r>
            <a:r>
              <a:rPr sz="1333" spc="-160" dirty="0">
                <a:latin typeface="Lucida Sans"/>
                <a:cs typeface="Lucida Sans"/>
              </a:rPr>
              <a:t>m</a:t>
            </a:r>
            <a:r>
              <a:rPr sz="1333" spc="-47" dirty="0">
                <a:latin typeface="Lucida Sans"/>
                <a:cs typeface="Lucida Sans"/>
              </a:rPr>
              <a:t>e</a:t>
            </a:r>
            <a:r>
              <a:rPr sz="1333" spc="-33" dirty="0">
                <a:latin typeface="Lucida Sans"/>
                <a:cs typeface="Lucida Sans"/>
              </a:rPr>
              <a:t>t</a:t>
            </a:r>
            <a:r>
              <a:rPr sz="1333" spc="-60" dirty="0">
                <a:latin typeface="Lucida Sans"/>
                <a:cs typeface="Lucida Sans"/>
              </a:rPr>
              <a:t>i</a:t>
            </a:r>
            <a:r>
              <a:rPr sz="1333" spc="-93" dirty="0">
                <a:latin typeface="Lucida Sans"/>
                <a:cs typeface="Lucida Sans"/>
              </a:rPr>
              <a:t>c</a:t>
            </a:r>
            <a:r>
              <a:rPr sz="1333" spc="-107" dirty="0">
                <a:latin typeface="Lucida Sans"/>
                <a:cs typeface="Lucida Sans"/>
              </a:rPr>
              <a:t>-</a:t>
            </a:r>
            <a:r>
              <a:rPr sz="1333" spc="-167" dirty="0">
                <a:latin typeface="Lucida Sans"/>
                <a:cs typeface="Lucida Sans"/>
              </a:rPr>
              <a:t>L</a:t>
            </a:r>
            <a:r>
              <a:rPr sz="1333" spc="-127" dirty="0">
                <a:latin typeface="Lucida Sans"/>
                <a:cs typeface="Lucida Sans"/>
              </a:rPr>
              <a:t>o</a:t>
            </a:r>
            <a:r>
              <a:rPr sz="1333" spc="-100" dirty="0">
                <a:latin typeface="Lucida Sans"/>
                <a:cs typeface="Lucida Sans"/>
              </a:rPr>
              <a:t>g</a:t>
            </a:r>
            <a:r>
              <a:rPr sz="1333" spc="-40" dirty="0">
                <a:latin typeface="Lucida Sans"/>
                <a:cs typeface="Lucida Sans"/>
              </a:rPr>
              <a:t>i</a:t>
            </a:r>
            <a:r>
              <a:rPr sz="1333" spc="-60" dirty="0">
                <a:latin typeface="Lucida Sans"/>
                <a:cs typeface="Lucida Sans"/>
              </a:rPr>
              <a:t>c  </a:t>
            </a:r>
            <a:r>
              <a:rPr sz="1333" spc="-27" dirty="0">
                <a:latin typeface="Lucida Sans"/>
                <a:cs typeface="Lucida Sans"/>
              </a:rPr>
              <a:t>U</a:t>
            </a:r>
            <a:r>
              <a:rPr sz="1333" spc="-67" dirty="0">
                <a:latin typeface="Lucida Sans"/>
                <a:cs typeface="Lucida Sans"/>
              </a:rPr>
              <a:t>ni</a:t>
            </a:r>
            <a:r>
              <a:rPr sz="1333" spc="-27" dirty="0">
                <a:latin typeface="Lucida Sans"/>
                <a:cs typeface="Lucida Sans"/>
              </a:rPr>
              <a:t>t</a:t>
            </a:r>
            <a:r>
              <a:rPr sz="1333" spc="-113" dirty="0">
                <a:latin typeface="Lucida Sans"/>
                <a:cs typeface="Lucida Sans"/>
              </a:rPr>
              <a:t> </a:t>
            </a:r>
            <a:r>
              <a:rPr sz="1333" spc="-40" dirty="0">
                <a:latin typeface="Lucida Sans"/>
                <a:cs typeface="Lucida Sans"/>
              </a:rPr>
              <a:t>(</a:t>
            </a:r>
            <a:r>
              <a:rPr sz="1333" spc="-127" dirty="0">
                <a:latin typeface="Lucida Sans"/>
                <a:cs typeface="Lucida Sans"/>
              </a:rPr>
              <a:t>A</a:t>
            </a:r>
            <a:r>
              <a:rPr sz="1333" spc="-180" dirty="0">
                <a:latin typeface="Lucida Sans"/>
                <a:cs typeface="Lucida Sans"/>
              </a:rPr>
              <a:t>L</a:t>
            </a:r>
            <a:r>
              <a:rPr sz="1333" spc="-53" dirty="0">
                <a:latin typeface="Lucida Sans"/>
                <a:cs typeface="Lucida Sans"/>
              </a:rPr>
              <a:t>U)</a:t>
            </a:r>
            <a:endParaRPr sz="1333">
              <a:latin typeface="Lucida Sans"/>
              <a:cs typeface="Lucida Sans"/>
            </a:endParaRPr>
          </a:p>
        </p:txBody>
      </p:sp>
      <p:sp>
        <p:nvSpPr>
          <p:cNvPr id="18" name="object 18"/>
          <p:cNvSpPr txBox="1"/>
          <p:nvPr/>
        </p:nvSpPr>
        <p:spPr>
          <a:xfrm>
            <a:off x="1422995" y="1154514"/>
            <a:ext cx="734907" cy="222219"/>
          </a:xfrm>
          <a:prstGeom prst="rect">
            <a:avLst/>
          </a:prstGeom>
        </p:spPr>
        <p:txBody>
          <a:bodyPr vert="horz" wrap="square" lIns="0" tIns="16933" rIns="0" bIns="0" rtlCol="0">
            <a:spAutoFit/>
          </a:bodyPr>
          <a:lstStyle/>
          <a:p>
            <a:pPr marL="16933">
              <a:spcBef>
                <a:spcPts val="133"/>
              </a:spcBef>
            </a:pPr>
            <a:r>
              <a:rPr sz="1333" spc="-13" dirty="0">
                <a:latin typeface="Lucida Sans"/>
                <a:cs typeface="Lucida Sans"/>
              </a:rPr>
              <a:t>P</a:t>
            </a:r>
            <a:r>
              <a:rPr sz="1333" spc="-80" dirty="0">
                <a:latin typeface="Lucida Sans"/>
                <a:cs typeface="Lucida Sans"/>
              </a:rPr>
              <a:t>r</a:t>
            </a:r>
            <a:r>
              <a:rPr sz="1333" spc="-127" dirty="0">
                <a:latin typeface="Lucida Sans"/>
                <a:cs typeface="Lucida Sans"/>
              </a:rPr>
              <a:t>oc</a:t>
            </a:r>
            <a:r>
              <a:rPr sz="1333" spc="-47" dirty="0">
                <a:latin typeface="Lucida Sans"/>
                <a:cs typeface="Lucida Sans"/>
              </a:rPr>
              <a:t>e</a:t>
            </a:r>
            <a:r>
              <a:rPr sz="1333" spc="-100" dirty="0">
                <a:latin typeface="Lucida Sans"/>
                <a:cs typeface="Lucida Sans"/>
              </a:rPr>
              <a:t>ss</a:t>
            </a:r>
            <a:r>
              <a:rPr sz="1333" spc="-127" dirty="0">
                <a:latin typeface="Lucida Sans"/>
                <a:cs typeface="Lucida Sans"/>
              </a:rPr>
              <a:t>o</a:t>
            </a:r>
            <a:r>
              <a:rPr sz="1333" spc="-60" dirty="0">
                <a:latin typeface="Lucida Sans"/>
                <a:cs typeface="Lucida Sans"/>
              </a:rPr>
              <a:t>r</a:t>
            </a:r>
            <a:endParaRPr sz="1333">
              <a:latin typeface="Lucida Sans"/>
              <a:cs typeface="Lucida Sans"/>
            </a:endParaRPr>
          </a:p>
        </p:txBody>
      </p:sp>
      <p:sp>
        <p:nvSpPr>
          <p:cNvPr id="19" name="object 19"/>
          <p:cNvSpPr txBox="1"/>
          <p:nvPr/>
        </p:nvSpPr>
        <p:spPr>
          <a:xfrm>
            <a:off x="5417145" y="1162643"/>
            <a:ext cx="639233" cy="222219"/>
          </a:xfrm>
          <a:prstGeom prst="rect">
            <a:avLst/>
          </a:prstGeom>
        </p:spPr>
        <p:txBody>
          <a:bodyPr vert="horz" wrap="square" lIns="0" tIns="16933" rIns="0" bIns="0" rtlCol="0">
            <a:spAutoFit/>
          </a:bodyPr>
          <a:lstStyle/>
          <a:p>
            <a:pPr marL="16933">
              <a:spcBef>
                <a:spcPts val="133"/>
              </a:spcBef>
            </a:pPr>
            <a:r>
              <a:rPr sz="1333" spc="-60" dirty="0">
                <a:latin typeface="Lucida Sans"/>
                <a:cs typeface="Lucida Sans"/>
              </a:rPr>
              <a:t>Me</a:t>
            </a:r>
            <a:r>
              <a:rPr sz="1333" spc="-133" dirty="0">
                <a:latin typeface="Lucida Sans"/>
                <a:cs typeface="Lucida Sans"/>
              </a:rPr>
              <a:t>m</a:t>
            </a:r>
            <a:r>
              <a:rPr sz="1333" spc="-127" dirty="0">
                <a:latin typeface="Lucida Sans"/>
                <a:cs typeface="Lucida Sans"/>
              </a:rPr>
              <a:t>o</a:t>
            </a:r>
            <a:r>
              <a:rPr sz="1333" spc="-47" dirty="0">
                <a:latin typeface="Lucida Sans"/>
                <a:cs typeface="Lucida Sans"/>
              </a:rPr>
              <a:t>r</a:t>
            </a:r>
            <a:r>
              <a:rPr sz="1333" spc="-40" dirty="0">
                <a:latin typeface="Lucida Sans"/>
                <a:cs typeface="Lucida Sans"/>
              </a:rPr>
              <a:t>y</a:t>
            </a:r>
            <a:endParaRPr sz="1333">
              <a:latin typeface="Lucida Sans"/>
              <a:cs typeface="Lucida Sans"/>
            </a:endParaRPr>
          </a:p>
        </p:txBody>
      </p:sp>
      <p:sp>
        <p:nvSpPr>
          <p:cNvPr id="20" name="object 20"/>
          <p:cNvSpPr/>
          <p:nvPr/>
        </p:nvSpPr>
        <p:spPr>
          <a:xfrm>
            <a:off x="4212762" y="1898649"/>
            <a:ext cx="1069340" cy="3149600"/>
          </a:xfrm>
          <a:custGeom>
            <a:avLst/>
            <a:gdLst/>
            <a:ahLst/>
            <a:cxnLst/>
            <a:rect l="l" t="t" r="r" b="b"/>
            <a:pathLst>
              <a:path w="802004" h="2362200">
                <a:moveTo>
                  <a:pt x="801687" y="2308225"/>
                </a:moveTo>
                <a:lnTo>
                  <a:pt x="94615" y="2308225"/>
                </a:lnTo>
                <a:lnTo>
                  <a:pt x="111125" y="2266950"/>
                </a:lnTo>
                <a:lnTo>
                  <a:pt x="0" y="2314575"/>
                </a:lnTo>
                <a:lnTo>
                  <a:pt x="111125" y="2362200"/>
                </a:lnTo>
                <a:lnTo>
                  <a:pt x="94615" y="2320925"/>
                </a:lnTo>
                <a:lnTo>
                  <a:pt x="801687" y="2320925"/>
                </a:lnTo>
                <a:lnTo>
                  <a:pt x="801687" y="2308225"/>
                </a:lnTo>
                <a:close/>
              </a:path>
              <a:path w="802004" h="2362200">
                <a:moveTo>
                  <a:pt x="801687" y="1703387"/>
                </a:moveTo>
                <a:lnTo>
                  <a:pt x="690562" y="1655762"/>
                </a:lnTo>
                <a:lnTo>
                  <a:pt x="707072" y="1697037"/>
                </a:lnTo>
                <a:lnTo>
                  <a:pt x="0" y="1697037"/>
                </a:lnTo>
                <a:lnTo>
                  <a:pt x="0" y="1709737"/>
                </a:lnTo>
                <a:lnTo>
                  <a:pt x="707072" y="1709737"/>
                </a:lnTo>
                <a:lnTo>
                  <a:pt x="690562" y="1751012"/>
                </a:lnTo>
                <a:lnTo>
                  <a:pt x="801687" y="1703387"/>
                </a:lnTo>
                <a:close/>
              </a:path>
              <a:path w="802004" h="2362200">
                <a:moveTo>
                  <a:pt x="801687" y="735012"/>
                </a:moveTo>
                <a:lnTo>
                  <a:pt x="690562" y="687387"/>
                </a:lnTo>
                <a:lnTo>
                  <a:pt x="707072" y="728662"/>
                </a:lnTo>
                <a:lnTo>
                  <a:pt x="0" y="728662"/>
                </a:lnTo>
                <a:lnTo>
                  <a:pt x="0" y="741362"/>
                </a:lnTo>
                <a:lnTo>
                  <a:pt x="707072" y="741362"/>
                </a:lnTo>
                <a:lnTo>
                  <a:pt x="690562" y="782637"/>
                </a:lnTo>
                <a:lnTo>
                  <a:pt x="801687" y="735012"/>
                </a:lnTo>
                <a:close/>
              </a:path>
              <a:path w="802004" h="2362200">
                <a:moveTo>
                  <a:pt x="801687" y="47625"/>
                </a:moveTo>
                <a:lnTo>
                  <a:pt x="690562" y="0"/>
                </a:lnTo>
                <a:lnTo>
                  <a:pt x="707072" y="41275"/>
                </a:lnTo>
                <a:lnTo>
                  <a:pt x="0" y="41275"/>
                </a:lnTo>
                <a:lnTo>
                  <a:pt x="0" y="53975"/>
                </a:lnTo>
                <a:lnTo>
                  <a:pt x="707072" y="53975"/>
                </a:lnTo>
                <a:lnTo>
                  <a:pt x="690562" y="95250"/>
                </a:lnTo>
                <a:lnTo>
                  <a:pt x="801687" y="47625"/>
                </a:lnTo>
                <a:close/>
              </a:path>
            </a:pathLst>
          </a:custGeom>
          <a:solidFill>
            <a:srgbClr val="DDD5CF"/>
          </a:solidFill>
        </p:spPr>
        <p:txBody>
          <a:bodyPr wrap="square" lIns="0" tIns="0" rIns="0" bIns="0" rtlCol="0"/>
          <a:lstStyle/>
          <a:p>
            <a:endParaRPr sz="2400"/>
          </a:p>
        </p:txBody>
      </p:sp>
      <p:sp>
        <p:nvSpPr>
          <p:cNvPr id="21" name="object 21"/>
          <p:cNvSpPr txBox="1"/>
          <p:nvPr/>
        </p:nvSpPr>
        <p:spPr>
          <a:xfrm>
            <a:off x="4276261" y="1471506"/>
            <a:ext cx="883920" cy="427339"/>
          </a:xfrm>
          <a:prstGeom prst="rect">
            <a:avLst/>
          </a:prstGeom>
        </p:spPr>
        <p:txBody>
          <a:bodyPr vert="horz" wrap="square" lIns="0" tIns="16933" rIns="0" bIns="0" rtlCol="0">
            <a:spAutoFit/>
          </a:bodyPr>
          <a:lstStyle/>
          <a:p>
            <a:pPr marL="16933" marR="6773">
              <a:spcBef>
                <a:spcPts val="133"/>
              </a:spcBef>
            </a:pPr>
            <a:r>
              <a:rPr sz="1333" spc="-60" dirty="0">
                <a:latin typeface="Lucida Sans"/>
                <a:cs typeface="Lucida Sans"/>
              </a:rPr>
              <a:t>Enable? </a:t>
            </a:r>
            <a:r>
              <a:rPr sz="1333" spc="-53" dirty="0">
                <a:latin typeface="Lucida Sans"/>
                <a:cs typeface="Lucida Sans"/>
              </a:rPr>
              <a:t> </a:t>
            </a:r>
            <a:r>
              <a:rPr sz="1333" spc="-113" dirty="0">
                <a:latin typeface="Lucida Sans"/>
                <a:cs typeface="Lucida Sans"/>
              </a:rPr>
              <a:t>R</a:t>
            </a:r>
            <a:r>
              <a:rPr sz="1333" spc="-27" dirty="0">
                <a:latin typeface="Lucida Sans"/>
                <a:cs typeface="Lucida Sans"/>
              </a:rPr>
              <a:t>e</a:t>
            </a:r>
            <a:r>
              <a:rPr sz="1333" spc="-20" dirty="0">
                <a:latin typeface="Lucida Sans"/>
                <a:cs typeface="Lucida Sans"/>
              </a:rPr>
              <a:t>a</a:t>
            </a:r>
            <a:r>
              <a:rPr sz="1333" spc="-100" dirty="0">
                <a:latin typeface="Lucida Sans"/>
                <a:cs typeface="Lucida Sans"/>
              </a:rPr>
              <a:t>d</a:t>
            </a:r>
            <a:r>
              <a:rPr sz="1333" spc="-67" dirty="0">
                <a:latin typeface="Lucida Sans"/>
                <a:cs typeface="Lucida Sans"/>
              </a:rPr>
              <a:t>/</a:t>
            </a:r>
            <a:r>
              <a:rPr sz="1333" spc="40" dirty="0">
                <a:latin typeface="Lucida Sans"/>
                <a:cs typeface="Lucida Sans"/>
              </a:rPr>
              <a:t>W</a:t>
            </a:r>
            <a:r>
              <a:rPr sz="1333" spc="-80" dirty="0">
                <a:latin typeface="Lucida Sans"/>
                <a:cs typeface="Lucida Sans"/>
              </a:rPr>
              <a:t>r</a:t>
            </a:r>
            <a:r>
              <a:rPr sz="1333" spc="-60" dirty="0">
                <a:latin typeface="Lucida Sans"/>
                <a:cs typeface="Lucida Sans"/>
              </a:rPr>
              <a:t>i</a:t>
            </a:r>
            <a:r>
              <a:rPr sz="1333" spc="-33" dirty="0">
                <a:latin typeface="Lucida Sans"/>
                <a:cs typeface="Lucida Sans"/>
              </a:rPr>
              <a:t>t</a:t>
            </a:r>
            <a:r>
              <a:rPr sz="1333" spc="-40" dirty="0">
                <a:latin typeface="Lucida Sans"/>
                <a:cs typeface="Lucida Sans"/>
              </a:rPr>
              <a:t>e</a:t>
            </a:r>
            <a:endParaRPr sz="1333" dirty="0">
              <a:latin typeface="Lucida Sans"/>
              <a:cs typeface="Lucida Sans"/>
            </a:endParaRPr>
          </a:p>
        </p:txBody>
      </p:sp>
      <p:sp>
        <p:nvSpPr>
          <p:cNvPr id="22" name="object 22"/>
          <p:cNvSpPr txBox="1"/>
          <p:nvPr/>
        </p:nvSpPr>
        <p:spPr>
          <a:xfrm>
            <a:off x="4276262" y="2540339"/>
            <a:ext cx="615527" cy="222219"/>
          </a:xfrm>
          <a:prstGeom prst="rect">
            <a:avLst/>
          </a:prstGeom>
        </p:spPr>
        <p:txBody>
          <a:bodyPr vert="horz" wrap="square" lIns="0" tIns="16933" rIns="0" bIns="0" rtlCol="0">
            <a:spAutoFit/>
          </a:bodyPr>
          <a:lstStyle/>
          <a:p>
            <a:pPr marL="16933">
              <a:spcBef>
                <a:spcPts val="133"/>
              </a:spcBef>
            </a:pPr>
            <a:r>
              <a:rPr sz="1333" spc="-127" dirty="0">
                <a:latin typeface="Lucida Sans"/>
                <a:cs typeface="Lucida Sans"/>
              </a:rPr>
              <a:t>A</a:t>
            </a:r>
            <a:r>
              <a:rPr sz="1333" spc="-113" dirty="0">
                <a:latin typeface="Lucida Sans"/>
                <a:cs typeface="Lucida Sans"/>
              </a:rPr>
              <a:t>dd</a:t>
            </a:r>
            <a:r>
              <a:rPr sz="1333" spc="-80" dirty="0">
                <a:latin typeface="Lucida Sans"/>
                <a:cs typeface="Lucida Sans"/>
              </a:rPr>
              <a:t>r</a:t>
            </a:r>
            <a:r>
              <a:rPr sz="1333" spc="-47" dirty="0">
                <a:latin typeface="Lucida Sans"/>
                <a:cs typeface="Lucida Sans"/>
              </a:rPr>
              <a:t>e</a:t>
            </a:r>
            <a:r>
              <a:rPr sz="1333" spc="-113" dirty="0">
                <a:latin typeface="Lucida Sans"/>
                <a:cs typeface="Lucida Sans"/>
              </a:rPr>
              <a:t>s</a:t>
            </a:r>
            <a:r>
              <a:rPr sz="1333" spc="-100" dirty="0">
                <a:latin typeface="Lucida Sans"/>
                <a:cs typeface="Lucida Sans"/>
              </a:rPr>
              <a:t>s</a:t>
            </a:r>
            <a:endParaRPr sz="1333" dirty="0">
              <a:latin typeface="Lucida Sans"/>
              <a:cs typeface="Lucida Sans"/>
            </a:endParaRPr>
          </a:p>
        </p:txBody>
      </p:sp>
      <p:sp>
        <p:nvSpPr>
          <p:cNvPr id="23" name="object 23"/>
          <p:cNvSpPr txBox="1"/>
          <p:nvPr/>
        </p:nvSpPr>
        <p:spPr>
          <a:xfrm>
            <a:off x="4276262" y="3865202"/>
            <a:ext cx="829733" cy="222219"/>
          </a:xfrm>
          <a:prstGeom prst="rect">
            <a:avLst/>
          </a:prstGeom>
        </p:spPr>
        <p:txBody>
          <a:bodyPr vert="horz" wrap="square" lIns="0" tIns="16933" rIns="0" bIns="0" rtlCol="0">
            <a:spAutoFit/>
          </a:bodyPr>
          <a:lstStyle/>
          <a:p>
            <a:pPr marL="16933">
              <a:spcBef>
                <a:spcPts val="133"/>
              </a:spcBef>
            </a:pPr>
            <a:r>
              <a:rPr sz="1333" spc="-13" dirty="0">
                <a:latin typeface="Lucida Sans"/>
                <a:cs typeface="Lucida Sans"/>
              </a:rPr>
              <a:t>W</a:t>
            </a:r>
            <a:r>
              <a:rPr sz="1333" spc="-80" dirty="0">
                <a:latin typeface="Lucida Sans"/>
                <a:cs typeface="Lucida Sans"/>
              </a:rPr>
              <a:t>r</a:t>
            </a:r>
            <a:r>
              <a:rPr sz="1333" spc="-27" dirty="0">
                <a:latin typeface="Lucida Sans"/>
                <a:cs typeface="Lucida Sans"/>
              </a:rPr>
              <a:t>i</a:t>
            </a:r>
            <a:r>
              <a:rPr sz="1333" spc="-67" dirty="0">
                <a:latin typeface="Lucida Sans"/>
                <a:cs typeface="Lucida Sans"/>
              </a:rPr>
              <a:t>t</a:t>
            </a:r>
            <a:r>
              <a:rPr sz="1333" spc="-40" dirty="0">
                <a:latin typeface="Lucida Sans"/>
                <a:cs typeface="Lucida Sans"/>
              </a:rPr>
              <a:t>e</a:t>
            </a:r>
            <a:r>
              <a:rPr sz="1333" spc="-100" dirty="0">
                <a:latin typeface="Lucida Sans"/>
                <a:cs typeface="Lucida Sans"/>
              </a:rPr>
              <a:t> </a:t>
            </a:r>
            <a:r>
              <a:rPr sz="1333" spc="-140" dirty="0">
                <a:latin typeface="Lucida Sans"/>
                <a:cs typeface="Lucida Sans"/>
              </a:rPr>
              <a:t>D</a:t>
            </a:r>
            <a:r>
              <a:rPr sz="1333" spc="7" dirty="0">
                <a:latin typeface="Lucida Sans"/>
                <a:cs typeface="Lucida Sans"/>
              </a:rPr>
              <a:t>a</a:t>
            </a:r>
            <a:r>
              <a:rPr sz="1333" spc="-33" dirty="0">
                <a:latin typeface="Lucida Sans"/>
                <a:cs typeface="Lucida Sans"/>
              </a:rPr>
              <a:t>t</a:t>
            </a:r>
            <a:r>
              <a:rPr sz="1333" spc="7" dirty="0">
                <a:latin typeface="Lucida Sans"/>
                <a:cs typeface="Lucida Sans"/>
              </a:rPr>
              <a:t>a</a:t>
            </a:r>
            <a:endParaRPr sz="1333">
              <a:latin typeface="Lucida Sans"/>
              <a:cs typeface="Lucida Sans"/>
            </a:endParaRPr>
          </a:p>
        </p:txBody>
      </p:sp>
      <p:sp>
        <p:nvSpPr>
          <p:cNvPr id="24" name="object 24"/>
          <p:cNvSpPr txBox="1"/>
          <p:nvPr/>
        </p:nvSpPr>
        <p:spPr>
          <a:xfrm>
            <a:off x="4276262" y="4714579"/>
            <a:ext cx="804333" cy="222219"/>
          </a:xfrm>
          <a:prstGeom prst="rect">
            <a:avLst/>
          </a:prstGeom>
        </p:spPr>
        <p:txBody>
          <a:bodyPr vert="horz" wrap="square" lIns="0" tIns="16933" rIns="0" bIns="0" rtlCol="0">
            <a:spAutoFit/>
          </a:bodyPr>
          <a:lstStyle/>
          <a:p>
            <a:pPr marL="16933">
              <a:spcBef>
                <a:spcPts val="133"/>
              </a:spcBef>
            </a:pPr>
            <a:r>
              <a:rPr sz="1333" spc="-113" dirty="0">
                <a:latin typeface="Lucida Sans"/>
                <a:cs typeface="Lucida Sans"/>
              </a:rPr>
              <a:t>R</a:t>
            </a:r>
            <a:r>
              <a:rPr sz="1333" spc="-27" dirty="0">
                <a:latin typeface="Lucida Sans"/>
                <a:cs typeface="Lucida Sans"/>
              </a:rPr>
              <a:t>e</a:t>
            </a:r>
            <a:r>
              <a:rPr sz="1333" spc="-20" dirty="0">
                <a:latin typeface="Lucida Sans"/>
                <a:cs typeface="Lucida Sans"/>
              </a:rPr>
              <a:t>a</a:t>
            </a:r>
            <a:r>
              <a:rPr sz="1333" spc="-107" dirty="0">
                <a:latin typeface="Lucida Sans"/>
                <a:cs typeface="Lucida Sans"/>
              </a:rPr>
              <a:t>d</a:t>
            </a:r>
            <a:r>
              <a:rPr sz="1333" spc="-80" dirty="0">
                <a:latin typeface="Lucida Sans"/>
                <a:cs typeface="Lucida Sans"/>
              </a:rPr>
              <a:t> </a:t>
            </a:r>
            <a:r>
              <a:rPr sz="1333" spc="-173" dirty="0">
                <a:latin typeface="Lucida Sans"/>
                <a:cs typeface="Lucida Sans"/>
              </a:rPr>
              <a:t>D</a:t>
            </a:r>
            <a:r>
              <a:rPr sz="1333" spc="40" dirty="0">
                <a:latin typeface="Lucida Sans"/>
                <a:cs typeface="Lucida Sans"/>
              </a:rPr>
              <a:t>a</a:t>
            </a:r>
            <a:r>
              <a:rPr sz="1333" spc="-67" dirty="0">
                <a:latin typeface="Lucida Sans"/>
                <a:cs typeface="Lucida Sans"/>
              </a:rPr>
              <a:t>t</a:t>
            </a:r>
            <a:r>
              <a:rPr sz="1333" spc="7" dirty="0">
                <a:latin typeface="Lucida Sans"/>
                <a:cs typeface="Lucida Sans"/>
              </a:rPr>
              <a:t>a</a:t>
            </a:r>
            <a:endParaRPr sz="1333" dirty="0">
              <a:latin typeface="Lucida Sans"/>
              <a:cs typeface="Lucida Sans"/>
            </a:endParaRPr>
          </a:p>
        </p:txBody>
      </p:sp>
      <p:sp>
        <p:nvSpPr>
          <p:cNvPr id="25" name="object 25"/>
          <p:cNvSpPr/>
          <p:nvPr/>
        </p:nvSpPr>
        <p:spPr>
          <a:xfrm>
            <a:off x="8029111" y="1593850"/>
            <a:ext cx="914400" cy="3641513"/>
          </a:xfrm>
          <a:custGeom>
            <a:avLst/>
            <a:gdLst/>
            <a:ahLst/>
            <a:cxnLst/>
            <a:rect l="l" t="t" r="r" b="b"/>
            <a:pathLst>
              <a:path w="685800" h="2731135">
                <a:moveTo>
                  <a:pt x="685800" y="2682887"/>
                </a:moveTo>
                <a:lnTo>
                  <a:pt x="574675" y="2635262"/>
                </a:lnTo>
                <a:lnTo>
                  <a:pt x="591185" y="2676537"/>
                </a:lnTo>
                <a:lnTo>
                  <a:pt x="0" y="2676537"/>
                </a:lnTo>
                <a:lnTo>
                  <a:pt x="0" y="2689237"/>
                </a:lnTo>
                <a:lnTo>
                  <a:pt x="591185" y="2689237"/>
                </a:lnTo>
                <a:lnTo>
                  <a:pt x="574675" y="2730512"/>
                </a:lnTo>
                <a:lnTo>
                  <a:pt x="685800" y="2682887"/>
                </a:lnTo>
                <a:close/>
              </a:path>
              <a:path w="685800" h="2731135">
                <a:moveTo>
                  <a:pt x="685800" y="41275"/>
                </a:moveTo>
                <a:lnTo>
                  <a:pt x="94615" y="41275"/>
                </a:lnTo>
                <a:lnTo>
                  <a:pt x="111125" y="0"/>
                </a:lnTo>
                <a:lnTo>
                  <a:pt x="0" y="47625"/>
                </a:lnTo>
                <a:lnTo>
                  <a:pt x="111125" y="95250"/>
                </a:lnTo>
                <a:lnTo>
                  <a:pt x="94615" y="53975"/>
                </a:lnTo>
                <a:lnTo>
                  <a:pt x="685800" y="53975"/>
                </a:lnTo>
                <a:lnTo>
                  <a:pt x="685800" y="41275"/>
                </a:lnTo>
                <a:close/>
              </a:path>
            </a:pathLst>
          </a:custGeom>
          <a:solidFill>
            <a:srgbClr val="DDD5CF"/>
          </a:solidFill>
        </p:spPr>
        <p:txBody>
          <a:bodyPr wrap="square" lIns="0" tIns="0" rIns="0" bIns="0" rtlCol="0"/>
          <a:lstStyle/>
          <a:p>
            <a:endParaRPr sz="2400"/>
          </a:p>
        </p:txBody>
      </p:sp>
      <p:sp>
        <p:nvSpPr>
          <p:cNvPr id="26" name="object 26"/>
          <p:cNvSpPr txBox="1"/>
          <p:nvPr/>
        </p:nvSpPr>
        <p:spPr>
          <a:xfrm>
            <a:off x="8964677" y="1198880"/>
            <a:ext cx="878840" cy="560837"/>
          </a:xfrm>
          <a:prstGeom prst="rect">
            <a:avLst/>
          </a:prstGeom>
          <a:solidFill>
            <a:srgbClr val="B9D2B6"/>
          </a:solidFill>
          <a:ln w="25400">
            <a:solidFill>
              <a:srgbClr val="3C7EA1"/>
            </a:solidFill>
          </a:ln>
        </p:spPr>
        <p:txBody>
          <a:bodyPr vert="horz" wrap="square" lIns="0" tIns="6773" rIns="0" bIns="0" rtlCol="0">
            <a:spAutoFit/>
          </a:bodyPr>
          <a:lstStyle/>
          <a:p>
            <a:pPr>
              <a:spcBef>
                <a:spcPts val="53"/>
              </a:spcBef>
            </a:pPr>
            <a:endParaRPr sz="2267">
              <a:latin typeface="Times New Roman"/>
              <a:cs typeface="Times New Roman"/>
            </a:endParaRPr>
          </a:p>
          <a:p>
            <a:pPr marL="131230"/>
            <a:r>
              <a:rPr sz="1333" spc="-87" dirty="0">
                <a:latin typeface="Lucida Sans"/>
                <a:cs typeface="Lucida Sans"/>
              </a:rPr>
              <a:t>Input</a:t>
            </a:r>
            <a:endParaRPr sz="1333">
              <a:latin typeface="Lucida Sans"/>
              <a:cs typeface="Lucida Sans"/>
            </a:endParaRPr>
          </a:p>
        </p:txBody>
      </p:sp>
      <p:sp>
        <p:nvSpPr>
          <p:cNvPr id="27" name="object 27"/>
          <p:cNvSpPr txBox="1"/>
          <p:nvPr/>
        </p:nvSpPr>
        <p:spPr>
          <a:xfrm>
            <a:off x="8943511" y="4714239"/>
            <a:ext cx="921173" cy="560837"/>
          </a:xfrm>
          <a:prstGeom prst="rect">
            <a:avLst/>
          </a:prstGeom>
          <a:solidFill>
            <a:srgbClr val="B9D2B6"/>
          </a:solidFill>
          <a:ln w="25400">
            <a:solidFill>
              <a:srgbClr val="3C7EA1"/>
            </a:solidFill>
          </a:ln>
        </p:spPr>
        <p:txBody>
          <a:bodyPr vert="horz" wrap="square" lIns="0" tIns="6773" rIns="0" bIns="0" rtlCol="0">
            <a:spAutoFit/>
          </a:bodyPr>
          <a:lstStyle/>
          <a:p>
            <a:pPr>
              <a:spcBef>
                <a:spcPts val="53"/>
              </a:spcBef>
            </a:pPr>
            <a:endParaRPr sz="2267">
              <a:latin typeface="Times New Roman"/>
              <a:cs typeface="Times New Roman"/>
            </a:endParaRPr>
          </a:p>
          <a:p>
            <a:pPr marL="152396"/>
            <a:r>
              <a:rPr sz="1333" spc="-87" dirty="0">
                <a:latin typeface="Lucida Sans"/>
                <a:cs typeface="Lucida Sans"/>
              </a:rPr>
              <a:t>Output</a:t>
            </a:r>
            <a:endParaRPr sz="1333">
              <a:latin typeface="Lucida Sans"/>
              <a:cs typeface="Lucida Sans"/>
            </a:endParaRPr>
          </a:p>
        </p:txBody>
      </p:sp>
      <p:graphicFrame>
        <p:nvGraphicFramePr>
          <p:cNvPr id="28" name="object 28"/>
          <p:cNvGraphicFramePr>
            <a:graphicFrameLocks noGrp="1"/>
          </p:cNvGraphicFramePr>
          <p:nvPr>
            <p:extLst>
              <p:ext uri="{D42A27DB-BD31-4B8C-83A1-F6EECF244321}">
                <p14:modId xmlns:p14="http://schemas.microsoft.com/office/powerpoint/2010/main" val="2228558842"/>
              </p:ext>
            </p:extLst>
          </p:nvPr>
        </p:nvGraphicFramePr>
        <p:xfrm>
          <a:off x="5415028" y="1525692"/>
          <a:ext cx="2442632" cy="4091086"/>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11292">
                  <a:extLst>
                    <a:ext uri="{9D8B030D-6E8A-4147-A177-3AD203B41FA5}">
                      <a16:colId xmlns:a16="http://schemas.microsoft.com/office/drawing/2014/main" val="20001"/>
                    </a:ext>
                  </a:extLst>
                </a:gridCol>
                <a:gridCol w="608753">
                  <a:extLst>
                    <a:ext uri="{9D8B030D-6E8A-4147-A177-3AD203B41FA5}">
                      <a16:colId xmlns:a16="http://schemas.microsoft.com/office/drawing/2014/main" val="20002"/>
                    </a:ext>
                  </a:extLst>
                </a:gridCol>
                <a:gridCol w="612987">
                  <a:extLst>
                    <a:ext uri="{9D8B030D-6E8A-4147-A177-3AD203B41FA5}">
                      <a16:colId xmlns:a16="http://schemas.microsoft.com/office/drawing/2014/main" val="20003"/>
                    </a:ext>
                  </a:extLst>
                </a:gridCol>
              </a:tblGrid>
              <a:tr h="152400">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0"/>
                  </a:ext>
                </a:extLst>
              </a:tr>
              <a:tr h="152400">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2"/>
                  </a:ext>
                </a:extLst>
              </a:tr>
              <a:tr h="153247">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5CF"/>
                    </a:solidFill>
                  </a:tcPr>
                </a:tc>
                <a:extLst>
                  <a:ext uri="{0D108BD9-81ED-4DB2-BD59-A6C34878D82A}">
                    <a16:rowId xmlns:a16="http://schemas.microsoft.com/office/drawing/2014/main" val="10003"/>
                  </a:ext>
                </a:extLst>
              </a:tr>
              <a:tr h="763693">
                <a:tc gridSpan="4">
                  <a:txBody>
                    <a:bodyPr/>
                    <a:lstStyle/>
                    <a:p>
                      <a:pPr marL="80645">
                        <a:lnSpc>
                          <a:spcPct val="100000"/>
                        </a:lnSpc>
                        <a:spcBef>
                          <a:spcPts val="420"/>
                        </a:spcBef>
                      </a:pPr>
                      <a:r>
                        <a:rPr sz="1300" spc="-55" dirty="0">
                          <a:solidFill>
                            <a:srgbClr val="FFFFFF"/>
                          </a:solidFill>
                          <a:latin typeface="Lucida Sans"/>
                          <a:cs typeface="Lucida Sans"/>
                        </a:rPr>
                        <a:t>Program</a:t>
                      </a:r>
                      <a:endParaRPr sz="1300">
                        <a:latin typeface="Lucida Sans"/>
                        <a:cs typeface="Lucida Sans"/>
                      </a:endParaRPr>
                    </a:p>
                  </a:txBody>
                  <a:tcPr marL="0" marR="0" marT="7112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00A59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171872">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5"/>
                  </a:ext>
                </a:extLst>
              </a:tr>
              <a:tr h="152400">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6"/>
                  </a:ext>
                </a:extLst>
              </a:tr>
              <a:tr h="152400">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BDB9B6"/>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BDB9B6"/>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7"/>
                  </a:ext>
                </a:extLst>
              </a:tr>
              <a:tr h="152400">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BDB9B6"/>
                      </a:solidFill>
                      <a:prstDash val="solid"/>
                    </a:lnR>
                    <a:lnT w="19050">
                      <a:solidFill>
                        <a:srgbClr val="BDB9B6"/>
                      </a:solidFill>
                      <a:prstDash val="solid"/>
                    </a:lnT>
                    <a:lnB w="19050">
                      <a:solidFill>
                        <a:srgbClr val="000000"/>
                      </a:solidFill>
                      <a:prstDash val="solid"/>
                    </a:lnB>
                    <a:solidFill>
                      <a:srgbClr val="DDD5CF"/>
                    </a:solidFill>
                  </a:tcPr>
                </a:tc>
                <a:tc>
                  <a:txBody>
                    <a:bodyPr/>
                    <a:lstStyle/>
                    <a:p>
                      <a:pPr marL="20320">
                        <a:lnSpc>
                          <a:spcPts val="605"/>
                        </a:lnSpc>
                      </a:pPr>
                      <a:r>
                        <a:rPr sz="1300" spc="-45" dirty="0">
                          <a:latin typeface="Lucida Sans"/>
                          <a:cs typeface="Lucida Sans"/>
                        </a:rPr>
                        <a:t>Bytes</a:t>
                      </a:r>
                      <a:endParaRPr sz="1300">
                        <a:latin typeface="Lucida Sans"/>
                        <a:cs typeface="Lucida Sans"/>
                      </a:endParaRPr>
                    </a:p>
                  </a:txBody>
                  <a:tcPr marL="0" marR="0" marT="0" marB="0">
                    <a:lnL w="19050">
                      <a:solidFill>
                        <a:srgbClr val="BDB9B6"/>
                      </a:solidFill>
                      <a:prstDash val="solid"/>
                    </a:lnL>
                    <a:lnR w="19050">
                      <a:solidFill>
                        <a:srgbClr val="000000"/>
                      </a:solidFill>
                      <a:prstDash val="solid"/>
                    </a:lnR>
                    <a:lnT w="19050">
                      <a:solidFill>
                        <a:srgbClr val="BDB9B6"/>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8"/>
                  </a:ext>
                </a:extLst>
              </a:tr>
              <a:tr h="152400">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09"/>
                  </a:ext>
                </a:extLst>
              </a:tr>
              <a:tr h="154093">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10"/>
                  </a:ext>
                </a:extLst>
              </a:tr>
              <a:tr h="136312">
                <a:tc>
                  <a:txBody>
                    <a:bodyPr/>
                    <a:lstStyle/>
                    <a:p>
                      <a:pPr>
                        <a:lnSpc>
                          <a:spcPct val="100000"/>
                        </a:lnSpc>
                      </a:pPr>
                      <a:endParaRPr sz="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5CF"/>
                    </a:solidFill>
                  </a:tcPr>
                </a:tc>
                <a:tc>
                  <a:txBody>
                    <a:bodyPr/>
                    <a:lstStyle/>
                    <a:p>
                      <a:pPr>
                        <a:lnSpc>
                          <a:spcPct val="100000"/>
                        </a:lnSpc>
                      </a:pPr>
                      <a:endParaRPr sz="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5CF"/>
                    </a:solidFill>
                  </a:tcPr>
                </a:tc>
                <a:tc>
                  <a:txBody>
                    <a:bodyPr/>
                    <a:lstStyle/>
                    <a:p>
                      <a:pPr>
                        <a:lnSpc>
                          <a:spcPct val="100000"/>
                        </a:lnSpc>
                      </a:pPr>
                      <a:endParaRPr sz="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5CF"/>
                    </a:solidFill>
                  </a:tcPr>
                </a:tc>
                <a:tc>
                  <a:txBody>
                    <a:bodyPr/>
                    <a:lstStyle/>
                    <a:p>
                      <a:pPr>
                        <a:lnSpc>
                          <a:spcPct val="100000"/>
                        </a:lnSpc>
                      </a:pPr>
                      <a:endParaRPr sz="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DDD5CF"/>
                    </a:solidFill>
                  </a:tcPr>
                </a:tc>
                <a:extLst>
                  <a:ext uri="{0D108BD9-81ED-4DB2-BD59-A6C34878D82A}">
                    <a16:rowId xmlns:a16="http://schemas.microsoft.com/office/drawing/2014/main" val="10011"/>
                  </a:ext>
                </a:extLst>
              </a:tr>
              <a:tr h="763693">
                <a:tc gridSpan="4">
                  <a:txBody>
                    <a:bodyPr/>
                    <a:lstStyle/>
                    <a:p>
                      <a:pPr marL="64769">
                        <a:lnSpc>
                          <a:spcPct val="100000"/>
                        </a:lnSpc>
                        <a:spcBef>
                          <a:spcPts val="500"/>
                        </a:spcBef>
                      </a:pPr>
                      <a:r>
                        <a:rPr sz="1300" spc="-35" dirty="0">
                          <a:solidFill>
                            <a:srgbClr val="FFFFFF"/>
                          </a:solidFill>
                          <a:latin typeface="Lucida Sans"/>
                          <a:cs typeface="Lucida Sans"/>
                        </a:rPr>
                        <a:t>Data</a:t>
                      </a:r>
                      <a:endParaRPr sz="1300">
                        <a:latin typeface="Lucida Sans"/>
                        <a:cs typeface="Lucida Sans"/>
                      </a:endParaRPr>
                    </a:p>
                  </a:txBody>
                  <a:tcPr marL="0" marR="0" marT="84667"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00A59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2"/>
                  </a:ext>
                </a:extLst>
              </a:tr>
              <a:tr h="128693">
                <a:tc gridSpan="2">
                  <a:txBody>
                    <a:bodyPr/>
                    <a:lstStyle/>
                    <a:p>
                      <a:pPr>
                        <a:lnSpc>
                          <a:spcPct val="100000"/>
                        </a:lnSpc>
                      </a:pPr>
                      <a:endParaRPr sz="5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000000"/>
                      </a:solidFill>
                      <a:prstDash val="solid"/>
                    </a:lnT>
                    <a:lnB w="28575">
                      <a:solidFill>
                        <a:srgbClr val="FFFFFF"/>
                      </a:solidFill>
                      <a:prstDash val="solid"/>
                    </a:lnB>
                    <a:solidFill>
                      <a:srgbClr val="DDD5CF"/>
                    </a:solidFill>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000000"/>
                      </a:solidFill>
                      <a:prstDash val="solid"/>
                    </a:lnT>
                    <a:lnB w="28575">
                      <a:solidFill>
                        <a:srgbClr val="FFFFFF"/>
                      </a:solidFill>
                      <a:prstDash val="solid"/>
                    </a:lnB>
                    <a:solidFill>
                      <a:srgbClr val="DDD5CF"/>
                    </a:solidFill>
                  </a:tcPr>
                </a:tc>
                <a:tc>
                  <a:txBody>
                    <a:bodyPr/>
                    <a:lstStyle/>
                    <a:p>
                      <a:pPr>
                        <a:lnSpc>
                          <a:spcPct val="100000"/>
                        </a:lnSpc>
                      </a:pPr>
                      <a:endParaRPr sz="5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000000"/>
                      </a:solidFill>
                      <a:prstDash val="solid"/>
                    </a:lnT>
                    <a:lnB w="28575">
                      <a:solidFill>
                        <a:srgbClr val="FFFFFF"/>
                      </a:solidFill>
                      <a:prstDash val="solid"/>
                    </a:lnB>
                    <a:solidFill>
                      <a:srgbClr val="DDD5CF"/>
                    </a:solidFill>
                  </a:tcPr>
                </a:tc>
                <a:extLst>
                  <a:ext uri="{0D108BD9-81ED-4DB2-BD59-A6C34878D82A}">
                    <a16:rowId xmlns:a16="http://schemas.microsoft.com/office/drawing/2014/main" val="10013"/>
                  </a:ext>
                </a:extLst>
              </a:tr>
              <a:tr h="154516">
                <a:tc>
                  <a:txBody>
                    <a:bodyPr/>
                    <a:lstStyle/>
                    <a:p>
                      <a:pPr>
                        <a:lnSpc>
                          <a:spcPct val="100000"/>
                        </a:lnSpc>
                      </a:pPr>
                      <a:endParaRPr sz="8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solidFill>
                      <a:srgbClr val="DDD5CF"/>
                    </a:solidFill>
                  </a:tcPr>
                </a:tc>
                <a:extLst>
                  <a:ext uri="{0D108BD9-81ED-4DB2-BD59-A6C34878D82A}">
                    <a16:rowId xmlns:a16="http://schemas.microsoft.com/office/drawing/2014/main" val="10014"/>
                  </a:ext>
                </a:extLst>
              </a:tr>
              <a:tr h="152399">
                <a:tc>
                  <a:txBody>
                    <a:bodyPr/>
                    <a:lstStyle/>
                    <a:p>
                      <a:pPr>
                        <a:lnSpc>
                          <a:spcPct val="100000"/>
                        </a:lnSpc>
                      </a:pPr>
                      <a:endParaRPr sz="8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solidFill>
                      <a:srgbClr val="DDD5CF"/>
                    </a:solidFill>
                  </a:tcPr>
                </a:tc>
                <a:extLst>
                  <a:ext uri="{0D108BD9-81ED-4DB2-BD59-A6C34878D82A}">
                    <a16:rowId xmlns:a16="http://schemas.microsoft.com/office/drawing/2014/main" val="10015"/>
                  </a:ext>
                </a:extLst>
              </a:tr>
              <a:tr h="140969">
                <a:tc>
                  <a:txBody>
                    <a:bodyPr/>
                    <a:lstStyle/>
                    <a:p>
                      <a:pPr>
                        <a:lnSpc>
                          <a:spcPct val="100000"/>
                        </a:lnSpc>
                      </a:pPr>
                      <a:endParaRPr sz="700">
                        <a:latin typeface="Times New Roman"/>
                        <a:cs typeface="Times New Roman"/>
                      </a:endParaRPr>
                    </a:p>
                  </a:txBody>
                  <a:tcPr marL="0" marR="0" marT="0" marB="0">
                    <a:lnL w="19050">
                      <a:solidFill>
                        <a:srgbClr val="000000"/>
                      </a:solidFill>
                      <a:prstDash val="solid"/>
                    </a:lnL>
                    <a:lnR w="19050">
                      <a:solidFill>
                        <a:srgbClr val="000000"/>
                      </a:solidFill>
                      <a:prstDash val="solid"/>
                    </a:lnR>
                    <a:lnT w="28575">
                      <a:solidFill>
                        <a:srgbClr val="FFFFFF"/>
                      </a:solidFill>
                      <a:prstDash val="solid"/>
                    </a:lnT>
                    <a:lnB w="28575">
                      <a:solidFill>
                        <a:srgbClr val="000000"/>
                      </a:solidFill>
                      <a:prstDash val="solid"/>
                    </a:lnB>
                    <a:solidFill>
                      <a:srgbClr val="DDD5CF"/>
                    </a:solidFill>
                  </a:tcPr>
                </a:tc>
                <a:tc>
                  <a:txBody>
                    <a:bodyPr/>
                    <a:lstStyle/>
                    <a:p>
                      <a:pPr>
                        <a:lnSpc>
                          <a:spcPct val="100000"/>
                        </a:lnSpc>
                      </a:pPr>
                      <a:endParaRPr sz="700">
                        <a:latin typeface="Times New Roman"/>
                        <a:cs typeface="Times New Roman"/>
                      </a:endParaRPr>
                    </a:p>
                  </a:txBody>
                  <a:tcPr marL="0" marR="0" marT="0" marB="0">
                    <a:lnL w="19050">
                      <a:solidFill>
                        <a:srgbClr val="000000"/>
                      </a:solidFill>
                      <a:prstDash val="solid"/>
                    </a:lnL>
                    <a:lnR w="19050">
                      <a:solidFill>
                        <a:srgbClr val="000000"/>
                      </a:solidFill>
                      <a:prstDash val="solid"/>
                    </a:lnR>
                    <a:lnT w="28575">
                      <a:solidFill>
                        <a:srgbClr val="FFFFFF"/>
                      </a:solidFill>
                      <a:prstDash val="solid"/>
                    </a:lnT>
                    <a:lnB w="28575">
                      <a:solidFill>
                        <a:srgbClr val="000000"/>
                      </a:solidFill>
                      <a:prstDash val="solid"/>
                    </a:lnB>
                    <a:solidFill>
                      <a:srgbClr val="DDD5CF"/>
                    </a:solidFill>
                  </a:tcPr>
                </a:tc>
                <a:tc>
                  <a:txBody>
                    <a:bodyPr/>
                    <a:lstStyle/>
                    <a:p>
                      <a:pPr>
                        <a:lnSpc>
                          <a:spcPct val="100000"/>
                        </a:lnSpc>
                      </a:pPr>
                      <a:endParaRPr sz="700">
                        <a:latin typeface="Times New Roman"/>
                        <a:cs typeface="Times New Roman"/>
                      </a:endParaRPr>
                    </a:p>
                  </a:txBody>
                  <a:tcPr marL="0" marR="0" marT="0" marB="0">
                    <a:lnL w="19050">
                      <a:solidFill>
                        <a:srgbClr val="000000"/>
                      </a:solidFill>
                      <a:prstDash val="solid"/>
                    </a:lnL>
                    <a:lnR w="19050">
                      <a:solidFill>
                        <a:srgbClr val="000000"/>
                      </a:solidFill>
                      <a:prstDash val="solid"/>
                    </a:lnR>
                    <a:lnT w="28575">
                      <a:solidFill>
                        <a:srgbClr val="FFFFFF"/>
                      </a:solidFill>
                      <a:prstDash val="solid"/>
                    </a:lnT>
                    <a:lnB w="28575">
                      <a:solidFill>
                        <a:srgbClr val="000000"/>
                      </a:solidFill>
                      <a:prstDash val="solid"/>
                    </a:lnB>
                    <a:solidFill>
                      <a:srgbClr val="DDD5CF"/>
                    </a:solidFill>
                  </a:tcPr>
                </a:tc>
                <a:tc>
                  <a:txBody>
                    <a:bodyPr/>
                    <a:lstStyle/>
                    <a:p>
                      <a:pPr>
                        <a:lnSpc>
                          <a:spcPct val="100000"/>
                        </a:lnSpc>
                      </a:pPr>
                      <a:endParaRPr sz="700">
                        <a:latin typeface="Times New Roman"/>
                        <a:cs typeface="Times New Roman"/>
                      </a:endParaRPr>
                    </a:p>
                  </a:txBody>
                  <a:tcPr marL="0" marR="0" marT="0" marB="0">
                    <a:lnL w="19050">
                      <a:solidFill>
                        <a:srgbClr val="000000"/>
                      </a:solidFill>
                      <a:prstDash val="solid"/>
                    </a:lnL>
                    <a:lnR w="19050">
                      <a:solidFill>
                        <a:srgbClr val="000000"/>
                      </a:solidFill>
                      <a:prstDash val="solid"/>
                    </a:lnR>
                    <a:lnT w="28575">
                      <a:solidFill>
                        <a:srgbClr val="FFFFFF"/>
                      </a:solidFill>
                      <a:prstDash val="solid"/>
                    </a:lnT>
                    <a:lnB w="28575">
                      <a:solidFill>
                        <a:srgbClr val="000000"/>
                      </a:solidFill>
                      <a:prstDash val="solid"/>
                    </a:lnB>
                    <a:solidFill>
                      <a:srgbClr val="DDD5CF"/>
                    </a:solidFill>
                  </a:tcPr>
                </a:tc>
                <a:extLst>
                  <a:ext uri="{0D108BD9-81ED-4DB2-BD59-A6C34878D82A}">
                    <a16:rowId xmlns:a16="http://schemas.microsoft.com/office/drawing/2014/main" val="10016"/>
                  </a:ext>
                </a:extLst>
              </a:tr>
              <a:tr h="152400">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17"/>
                  </a:ext>
                </a:extLst>
              </a:tr>
              <a:tr h="152399">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tc>
                  <a:txBody>
                    <a:bodyPr/>
                    <a:lstStyle/>
                    <a:p>
                      <a:pPr>
                        <a:lnSpc>
                          <a:spcPct val="100000"/>
                        </a:lnSpc>
                      </a:pPr>
                      <a:endParaRPr sz="8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DD5CF"/>
                    </a:solidFill>
                  </a:tcPr>
                </a:tc>
                <a:extLst>
                  <a:ext uri="{0D108BD9-81ED-4DB2-BD59-A6C34878D82A}">
                    <a16:rowId xmlns:a16="http://schemas.microsoft.com/office/drawing/2014/main" val="10018"/>
                  </a:ext>
                </a:extLst>
              </a:tr>
            </a:tbl>
          </a:graphicData>
        </a:graphic>
      </p:graphicFrame>
      <p:sp>
        <p:nvSpPr>
          <p:cNvPr id="29" name="Date Placeholder 28">
            <a:extLst>
              <a:ext uri="{FF2B5EF4-FFF2-40B4-BE49-F238E27FC236}">
                <a16:creationId xmlns:a16="http://schemas.microsoft.com/office/drawing/2014/main" id="{890E560E-60EE-4B28-8817-C3AEDBA8DB1E}"/>
              </a:ext>
            </a:extLst>
          </p:cNvPr>
          <p:cNvSpPr>
            <a:spLocks noGrp="1"/>
          </p:cNvSpPr>
          <p:nvPr>
            <p:ph type="dt" sz="half" idx="10"/>
          </p:nvPr>
        </p:nvSpPr>
        <p:spPr/>
        <p:txBody>
          <a:bodyPr/>
          <a:lstStyle/>
          <a:p>
            <a:fld id="{C26E6453-E403-4934-9079-8CC6F7ECB614}" type="datetime1">
              <a:rPr lang="en-US" smtClean="0"/>
              <a:t>5/11/2024</a:t>
            </a:fld>
            <a:endParaRPr lang="en-US"/>
          </a:p>
        </p:txBody>
      </p:sp>
      <p:sp>
        <p:nvSpPr>
          <p:cNvPr id="30" name="Slide Number Placeholder 29">
            <a:extLst>
              <a:ext uri="{FF2B5EF4-FFF2-40B4-BE49-F238E27FC236}">
                <a16:creationId xmlns:a16="http://schemas.microsoft.com/office/drawing/2014/main" id="{61828F8F-06A4-4AD3-90CF-DB9EE7C53C17}"/>
              </a:ext>
            </a:extLst>
          </p:cNvPr>
          <p:cNvSpPr>
            <a:spLocks noGrp="1"/>
          </p:cNvSpPr>
          <p:nvPr>
            <p:ph type="sldNum" sz="quarter" idx="12"/>
          </p:nvPr>
        </p:nvSpPr>
        <p:spPr/>
        <p:txBody>
          <a:bodyPr/>
          <a:lstStyle/>
          <a:p>
            <a:fld id="{AB6352F2-FB44-4DA6-821F-C2F4E454E2C0}" type="slidenum">
              <a:rPr lang="en-US" smtClean="0"/>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9" y="90454"/>
            <a:ext cx="8985673" cy="694207"/>
          </a:xfrm>
          <a:prstGeom prst="rect">
            <a:avLst/>
          </a:prstGeom>
        </p:spPr>
        <p:txBody>
          <a:bodyPr vert="horz" wrap="square" lIns="0" tIns="16933" rIns="0" bIns="0" rtlCol="0" anchor="ctr">
            <a:spAutoFit/>
          </a:bodyPr>
          <a:lstStyle/>
          <a:p>
            <a:pPr marL="16933">
              <a:lnSpc>
                <a:spcPct val="100000"/>
              </a:lnSpc>
              <a:spcBef>
                <a:spcPts val="133"/>
              </a:spcBef>
            </a:pPr>
            <a:r>
              <a:rPr b="1" spc="73" dirty="0"/>
              <a:t>Si</a:t>
            </a:r>
            <a:r>
              <a:rPr b="1" spc="173" dirty="0"/>
              <a:t>n</a:t>
            </a:r>
            <a:r>
              <a:rPr b="1" spc="107" dirty="0"/>
              <a:t>gl</a:t>
            </a:r>
            <a:r>
              <a:rPr b="1" spc="200" dirty="0"/>
              <a:t>e</a:t>
            </a:r>
            <a:r>
              <a:rPr b="1" spc="-453" dirty="0"/>
              <a:t>-</a:t>
            </a:r>
            <a:r>
              <a:rPr b="1" spc="-293" dirty="0"/>
              <a:t>Cy</a:t>
            </a:r>
            <a:r>
              <a:rPr b="1" spc="-40" dirty="0"/>
              <a:t>c</a:t>
            </a:r>
            <a:r>
              <a:rPr b="1" spc="-60" dirty="0"/>
              <a:t>l</a:t>
            </a:r>
            <a:r>
              <a:rPr b="1" spc="213" dirty="0"/>
              <a:t>e</a:t>
            </a:r>
            <a:r>
              <a:rPr b="1" spc="-367" dirty="0"/>
              <a:t> </a:t>
            </a:r>
            <a:r>
              <a:rPr b="1" spc="-267" dirty="0"/>
              <a:t>R</a:t>
            </a:r>
            <a:r>
              <a:rPr b="1" spc="-152" dirty="0"/>
              <a:t>V</a:t>
            </a:r>
            <a:r>
              <a:rPr b="1" spc="107" dirty="0"/>
              <a:t>3</a:t>
            </a:r>
            <a:r>
              <a:rPr b="1" spc="-47" dirty="0"/>
              <a:t>2</a:t>
            </a:r>
            <a:r>
              <a:rPr b="1" spc="-20" dirty="0"/>
              <a:t>I</a:t>
            </a:r>
            <a:r>
              <a:rPr b="1" spc="-360" dirty="0"/>
              <a:t> </a:t>
            </a:r>
            <a:r>
              <a:rPr b="1" spc="-612" dirty="0"/>
              <a:t>D</a:t>
            </a:r>
            <a:r>
              <a:rPr b="1" spc="240" dirty="0"/>
              <a:t>a</a:t>
            </a:r>
            <a:r>
              <a:rPr b="1" spc="173" dirty="0"/>
              <a:t>t</a:t>
            </a:r>
            <a:r>
              <a:rPr b="1" spc="233" dirty="0"/>
              <a:t>a</a:t>
            </a:r>
            <a:r>
              <a:rPr b="1" spc="305" dirty="0"/>
              <a:t>p</a:t>
            </a:r>
            <a:r>
              <a:rPr b="1" spc="240" dirty="0"/>
              <a:t>a</a:t>
            </a:r>
            <a:r>
              <a:rPr b="1" spc="173" dirty="0"/>
              <a:t>t</a:t>
            </a:r>
            <a:r>
              <a:rPr b="1" spc="200" dirty="0"/>
              <a:t>h</a:t>
            </a:r>
            <a:r>
              <a:rPr b="1" spc="-360" dirty="0"/>
              <a:t> </a:t>
            </a:r>
            <a:r>
              <a:rPr b="1" spc="220" dirty="0"/>
              <a:t>a</a:t>
            </a:r>
            <a:r>
              <a:rPr b="1" spc="293" dirty="0"/>
              <a:t>n</a:t>
            </a:r>
            <a:r>
              <a:rPr b="1" spc="187" dirty="0"/>
              <a:t>d</a:t>
            </a:r>
            <a:r>
              <a:rPr b="1" spc="-360" dirty="0"/>
              <a:t> </a:t>
            </a:r>
            <a:r>
              <a:rPr b="1" spc="-520" dirty="0"/>
              <a:t>C</a:t>
            </a:r>
            <a:r>
              <a:rPr b="1" spc="-420" dirty="0"/>
              <a:t>o</a:t>
            </a:r>
            <a:r>
              <a:rPr b="1" spc="73" dirty="0"/>
              <a:t>n</a:t>
            </a:r>
            <a:r>
              <a:rPr b="1" spc="-27" dirty="0"/>
              <a:t>t</a:t>
            </a:r>
            <a:r>
              <a:rPr b="1" spc="-233" dirty="0"/>
              <a:t>r</a:t>
            </a:r>
            <a:r>
              <a:rPr b="1" spc="-260" dirty="0"/>
              <a:t>o</a:t>
            </a:r>
            <a:r>
              <a:rPr b="1" spc="53" dirty="0"/>
              <a:t>l</a:t>
            </a:r>
          </a:p>
        </p:txBody>
      </p:sp>
      <p:grpSp>
        <p:nvGrpSpPr>
          <p:cNvPr id="3" name="object 3"/>
          <p:cNvGrpSpPr/>
          <p:nvPr/>
        </p:nvGrpSpPr>
        <p:grpSpPr>
          <a:xfrm>
            <a:off x="2709922" y="1450919"/>
            <a:ext cx="5325533" cy="3695700"/>
            <a:chOff x="3657055" y="1288089"/>
            <a:chExt cx="3994150" cy="2771775"/>
          </a:xfrm>
        </p:grpSpPr>
        <p:sp>
          <p:nvSpPr>
            <p:cNvPr id="4" name="object 4"/>
            <p:cNvSpPr/>
            <p:nvPr/>
          </p:nvSpPr>
          <p:spPr>
            <a:xfrm>
              <a:off x="7565360" y="3020533"/>
              <a:ext cx="85725" cy="1039494"/>
            </a:xfrm>
            <a:custGeom>
              <a:avLst/>
              <a:gdLst/>
              <a:ahLst/>
              <a:cxnLst/>
              <a:rect l="l" t="t" r="r" b="b"/>
              <a:pathLst>
                <a:path w="85725" h="1039495">
                  <a:moveTo>
                    <a:pt x="28574" y="85647"/>
                  </a:moveTo>
                  <a:lnTo>
                    <a:pt x="23465" y="1038785"/>
                  </a:lnTo>
                  <a:lnTo>
                    <a:pt x="52040" y="1038938"/>
                  </a:lnTo>
                  <a:lnTo>
                    <a:pt x="57148" y="85800"/>
                  </a:lnTo>
                  <a:lnTo>
                    <a:pt x="28574" y="85647"/>
                  </a:lnTo>
                  <a:close/>
                </a:path>
                <a:path w="85725" h="1039495">
                  <a:moveTo>
                    <a:pt x="78524" y="71360"/>
                  </a:moveTo>
                  <a:lnTo>
                    <a:pt x="28651" y="71360"/>
                  </a:lnTo>
                  <a:lnTo>
                    <a:pt x="57224" y="71512"/>
                  </a:lnTo>
                  <a:lnTo>
                    <a:pt x="57148" y="85800"/>
                  </a:lnTo>
                  <a:lnTo>
                    <a:pt x="85723" y="85953"/>
                  </a:lnTo>
                  <a:lnTo>
                    <a:pt x="78524" y="71360"/>
                  </a:lnTo>
                  <a:close/>
                </a:path>
                <a:path w="85725" h="1039495">
                  <a:moveTo>
                    <a:pt x="28651" y="71360"/>
                  </a:moveTo>
                  <a:lnTo>
                    <a:pt x="28574" y="85647"/>
                  </a:lnTo>
                  <a:lnTo>
                    <a:pt x="57148" y="85800"/>
                  </a:lnTo>
                  <a:lnTo>
                    <a:pt x="57224" y="71512"/>
                  </a:lnTo>
                  <a:lnTo>
                    <a:pt x="28651" y="71360"/>
                  </a:lnTo>
                  <a:close/>
                </a:path>
                <a:path w="85725" h="1039495">
                  <a:moveTo>
                    <a:pt x="43320" y="0"/>
                  </a:moveTo>
                  <a:lnTo>
                    <a:pt x="0" y="85493"/>
                  </a:lnTo>
                  <a:lnTo>
                    <a:pt x="28574" y="85647"/>
                  </a:lnTo>
                  <a:lnTo>
                    <a:pt x="28651" y="71360"/>
                  </a:lnTo>
                  <a:lnTo>
                    <a:pt x="78524" y="71360"/>
                  </a:lnTo>
                  <a:lnTo>
                    <a:pt x="43320" y="0"/>
                  </a:lnTo>
                  <a:close/>
                </a:path>
              </a:pathLst>
            </a:custGeom>
            <a:solidFill>
              <a:srgbClr val="000000"/>
            </a:solidFill>
          </p:spPr>
          <p:txBody>
            <a:bodyPr wrap="square" lIns="0" tIns="0" rIns="0" bIns="0" rtlCol="0"/>
            <a:lstStyle/>
            <a:p>
              <a:endParaRPr sz="2400"/>
            </a:p>
          </p:txBody>
        </p:sp>
        <p:sp>
          <p:nvSpPr>
            <p:cNvPr id="5" name="object 5"/>
            <p:cNvSpPr/>
            <p:nvPr/>
          </p:nvSpPr>
          <p:spPr>
            <a:xfrm>
              <a:off x="4166345" y="2551680"/>
              <a:ext cx="176530" cy="0"/>
            </a:xfrm>
            <a:custGeom>
              <a:avLst/>
              <a:gdLst/>
              <a:ahLst/>
              <a:cxnLst/>
              <a:rect l="l" t="t" r="r" b="b"/>
              <a:pathLst>
                <a:path w="176529">
                  <a:moveTo>
                    <a:pt x="0" y="1"/>
                  </a:moveTo>
                  <a:lnTo>
                    <a:pt x="175952" y="0"/>
                  </a:lnTo>
                </a:path>
              </a:pathLst>
            </a:custGeom>
            <a:ln w="25400">
              <a:solidFill>
                <a:srgbClr val="000000"/>
              </a:solidFill>
            </a:ln>
          </p:spPr>
          <p:txBody>
            <a:bodyPr wrap="square" lIns="0" tIns="0" rIns="0" bIns="0" rtlCol="0"/>
            <a:lstStyle/>
            <a:p>
              <a:endParaRPr sz="2400"/>
            </a:p>
          </p:txBody>
        </p:sp>
        <p:sp>
          <p:nvSpPr>
            <p:cNvPr id="6" name="object 6"/>
            <p:cNvSpPr/>
            <p:nvPr/>
          </p:nvSpPr>
          <p:spPr>
            <a:xfrm>
              <a:off x="3778218" y="1307139"/>
              <a:ext cx="386715" cy="651510"/>
            </a:xfrm>
            <a:custGeom>
              <a:avLst/>
              <a:gdLst/>
              <a:ahLst/>
              <a:cxnLst/>
              <a:rect l="l" t="t" r="r" b="b"/>
              <a:pathLst>
                <a:path w="386714" h="651510">
                  <a:moveTo>
                    <a:pt x="0" y="0"/>
                  </a:moveTo>
                  <a:lnTo>
                    <a:pt x="0" y="271340"/>
                  </a:lnTo>
                  <a:lnTo>
                    <a:pt x="77303" y="325608"/>
                  </a:lnTo>
                  <a:lnTo>
                    <a:pt x="0" y="379876"/>
                  </a:lnTo>
                  <a:lnTo>
                    <a:pt x="0" y="651217"/>
                  </a:lnTo>
                  <a:lnTo>
                    <a:pt x="386516" y="488412"/>
                  </a:lnTo>
                  <a:lnTo>
                    <a:pt x="386516" y="162804"/>
                  </a:lnTo>
                  <a:lnTo>
                    <a:pt x="0" y="0"/>
                  </a:lnTo>
                </a:path>
              </a:pathLst>
            </a:custGeom>
            <a:ln w="38100">
              <a:solidFill>
                <a:srgbClr val="000000"/>
              </a:solidFill>
            </a:ln>
          </p:spPr>
          <p:txBody>
            <a:bodyPr wrap="square" lIns="0" tIns="0" rIns="0" bIns="0" rtlCol="0"/>
            <a:lstStyle/>
            <a:p>
              <a:endParaRPr sz="2400"/>
            </a:p>
          </p:txBody>
        </p:sp>
        <p:sp>
          <p:nvSpPr>
            <p:cNvPr id="7" name="object 7"/>
            <p:cNvSpPr/>
            <p:nvPr/>
          </p:nvSpPr>
          <p:spPr>
            <a:xfrm>
              <a:off x="3671977" y="1387530"/>
              <a:ext cx="99695" cy="1270"/>
            </a:xfrm>
            <a:custGeom>
              <a:avLst/>
              <a:gdLst/>
              <a:ahLst/>
              <a:cxnLst/>
              <a:rect l="l" t="t" r="r" b="b"/>
              <a:pathLst>
                <a:path w="99695" h="1269">
                  <a:moveTo>
                    <a:pt x="-14287" y="504"/>
                  </a:moveTo>
                  <a:lnTo>
                    <a:pt x="113676" y="504"/>
                  </a:lnTo>
                </a:path>
              </a:pathLst>
            </a:custGeom>
            <a:ln w="29584">
              <a:solidFill>
                <a:srgbClr val="000000"/>
              </a:solidFill>
            </a:ln>
          </p:spPr>
          <p:txBody>
            <a:bodyPr wrap="square" lIns="0" tIns="0" rIns="0" bIns="0" rtlCol="0"/>
            <a:lstStyle/>
            <a:p>
              <a:endParaRPr sz="2400"/>
            </a:p>
          </p:txBody>
        </p:sp>
      </p:grpSp>
      <p:sp>
        <p:nvSpPr>
          <p:cNvPr id="8" name="object 8"/>
          <p:cNvSpPr txBox="1"/>
          <p:nvPr/>
        </p:nvSpPr>
        <p:spPr>
          <a:xfrm>
            <a:off x="2460729" y="1392998"/>
            <a:ext cx="869527" cy="604567"/>
          </a:xfrm>
          <a:prstGeom prst="rect">
            <a:avLst/>
          </a:prstGeom>
        </p:spPr>
        <p:txBody>
          <a:bodyPr vert="horz" wrap="square" lIns="0" tIns="110913" rIns="0" bIns="0" rtlCol="0">
            <a:spAutoFit/>
          </a:bodyPr>
          <a:lstStyle/>
          <a:p>
            <a:pPr marL="16933">
              <a:spcBef>
                <a:spcPts val="873"/>
              </a:spcBef>
            </a:pPr>
            <a:r>
              <a:rPr sz="1267" b="1" spc="100" dirty="0">
                <a:latin typeface="Calibri"/>
                <a:cs typeface="Calibri"/>
              </a:rPr>
              <a:t>+4</a:t>
            </a:r>
            <a:endParaRPr sz="1267">
              <a:latin typeface="Calibri"/>
              <a:cs typeface="Calibri"/>
            </a:endParaRPr>
          </a:p>
          <a:p>
            <a:pPr marL="573179">
              <a:spcBef>
                <a:spcPts val="753"/>
              </a:spcBef>
            </a:pPr>
            <a:r>
              <a:rPr sz="1267" b="1" spc="13" dirty="0">
                <a:latin typeface="Calibri"/>
                <a:cs typeface="Calibri"/>
              </a:rPr>
              <a:t>A</a:t>
            </a:r>
            <a:r>
              <a:rPr sz="1267" b="1" spc="20" dirty="0">
                <a:latin typeface="Calibri"/>
                <a:cs typeface="Calibri"/>
              </a:rPr>
              <a:t>d</a:t>
            </a:r>
            <a:r>
              <a:rPr sz="1267" b="1" spc="13" dirty="0">
                <a:latin typeface="Calibri"/>
                <a:cs typeface="Calibri"/>
              </a:rPr>
              <a:t>d</a:t>
            </a:r>
            <a:endParaRPr sz="1267">
              <a:latin typeface="Calibri"/>
              <a:cs typeface="Calibri"/>
            </a:endParaRPr>
          </a:p>
        </p:txBody>
      </p:sp>
      <p:sp>
        <p:nvSpPr>
          <p:cNvPr id="9" name="object 9"/>
          <p:cNvSpPr txBox="1"/>
          <p:nvPr/>
        </p:nvSpPr>
        <p:spPr>
          <a:xfrm>
            <a:off x="1938760" y="3449301"/>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grpSp>
        <p:nvGrpSpPr>
          <p:cNvPr id="10" name="object 10"/>
          <p:cNvGrpSpPr/>
          <p:nvPr/>
        </p:nvGrpSpPr>
        <p:grpSpPr>
          <a:xfrm>
            <a:off x="2148805" y="2642553"/>
            <a:ext cx="1246292" cy="1371600"/>
            <a:chOff x="3236217" y="2181815"/>
            <a:chExt cx="934719" cy="1028700"/>
          </a:xfrm>
        </p:grpSpPr>
        <p:pic>
          <p:nvPicPr>
            <p:cNvPr id="11" name="object 11"/>
            <p:cNvPicPr/>
            <p:nvPr/>
          </p:nvPicPr>
          <p:blipFill>
            <a:blip r:embed="rId2" cstate="print"/>
            <a:stretch>
              <a:fillRect/>
            </a:stretch>
          </p:blipFill>
          <p:spPr>
            <a:xfrm>
              <a:off x="3323821" y="2405207"/>
              <a:ext cx="245896" cy="76200"/>
            </a:xfrm>
            <a:prstGeom prst="rect">
              <a:avLst/>
            </a:prstGeom>
          </p:spPr>
        </p:pic>
        <p:sp>
          <p:nvSpPr>
            <p:cNvPr id="12" name="object 12"/>
            <p:cNvSpPr/>
            <p:nvPr/>
          </p:nvSpPr>
          <p:spPr>
            <a:xfrm>
              <a:off x="3572290" y="2200865"/>
              <a:ext cx="579755" cy="990600"/>
            </a:xfrm>
            <a:custGeom>
              <a:avLst/>
              <a:gdLst/>
              <a:ahLst/>
              <a:cxnLst/>
              <a:rect l="l" t="t" r="r" b="b"/>
              <a:pathLst>
                <a:path w="579754" h="990600">
                  <a:moveTo>
                    <a:pt x="0" y="0"/>
                  </a:moveTo>
                  <a:lnTo>
                    <a:pt x="579543" y="0"/>
                  </a:lnTo>
                  <a:lnTo>
                    <a:pt x="579543"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3" name="object 13"/>
            <p:cNvSpPr/>
            <p:nvPr/>
          </p:nvSpPr>
          <p:spPr>
            <a:xfrm>
              <a:off x="3250505" y="2704542"/>
              <a:ext cx="0" cy="140970"/>
            </a:xfrm>
            <a:custGeom>
              <a:avLst/>
              <a:gdLst/>
              <a:ahLst/>
              <a:cxnLst/>
              <a:rect l="l" t="t" r="r" b="b"/>
              <a:pathLst>
                <a:path h="140969">
                  <a:moveTo>
                    <a:pt x="0" y="0"/>
                  </a:moveTo>
                  <a:lnTo>
                    <a:pt x="1" y="140758"/>
                  </a:lnTo>
                </a:path>
              </a:pathLst>
            </a:custGeom>
            <a:ln w="28575">
              <a:solidFill>
                <a:srgbClr val="000000"/>
              </a:solidFill>
            </a:ln>
          </p:spPr>
          <p:txBody>
            <a:bodyPr wrap="square" lIns="0" tIns="0" rIns="0" bIns="0" rtlCol="0"/>
            <a:lstStyle/>
            <a:p>
              <a:endParaRPr sz="2400"/>
            </a:p>
          </p:txBody>
        </p:sp>
      </p:grpSp>
      <p:sp>
        <p:nvSpPr>
          <p:cNvPr id="14" name="object 14"/>
          <p:cNvSpPr txBox="1"/>
          <p:nvPr/>
        </p:nvSpPr>
        <p:spPr>
          <a:xfrm>
            <a:off x="2838197" y="2794997"/>
            <a:ext cx="398780" cy="425031"/>
          </a:xfrm>
          <a:prstGeom prst="rect">
            <a:avLst/>
          </a:prstGeom>
        </p:spPr>
        <p:txBody>
          <a:bodyPr vert="horz" wrap="square" lIns="0" tIns="22013" rIns="0" bIns="0" rtlCol="0">
            <a:spAutoFit/>
          </a:bodyPr>
          <a:lstStyle/>
          <a:p>
            <a:pPr marR="62652" algn="r">
              <a:spcBef>
                <a:spcPts val="173"/>
              </a:spcBef>
            </a:pPr>
            <a:r>
              <a:rPr sz="1267" b="1" spc="27" dirty="0">
                <a:latin typeface="Calibri"/>
                <a:cs typeface="Calibri"/>
              </a:rPr>
              <a:t>addr</a:t>
            </a:r>
            <a:endParaRPr sz="1267">
              <a:latin typeface="Calibri"/>
              <a:cs typeface="Calibri"/>
            </a:endParaRPr>
          </a:p>
          <a:p>
            <a:pPr marR="6773" algn="r">
              <a:spcBef>
                <a:spcPts val="113"/>
              </a:spcBef>
            </a:pPr>
            <a:r>
              <a:rPr sz="1267" b="1" spc="-7" dirty="0">
                <a:latin typeface="Calibri"/>
                <a:cs typeface="Calibri"/>
              </a:rPr>
              <a:t>inst</a:t>
            </a:r>
            <a:endParaRPr sz="1267">
              <a:latin typeface="Calibri"/>
              <a:cs typeface="Calibri"/>
            </a:endParaRPr>
          </a:p>
        </p:txBody>
      </p:sp>
      <p:sp>
        <p:nvSpPr>
          <p:cNvPr id="15" name="object 15"/>
          <p:cNvSpPr txBox="1"/>
          <p:nvPr/>
        </p:nvSpPr>
        <p:spPr>
          <a:xfrm>
            <a:off x="2725082" y="3635738"/>
            <a:ext cx="437727" cy="236817"/>
          </a:xfrm>
          <a:prstGeom prst="rect">
            <a:avLst/>
          </a:prstGeom>
        </p:spPr>
        <p:txBody>
          <a:bodyPr vert="horz" wrap="square" lIns="0" tIns="21167" rIns="0" bIns="0" rtlCol="0">
            <a:spAutoFit/>
          </a:bodyPr>
          <a:lstStyle/>
          <a:p>
            <a:pPr>
              <a:spcBef>
                <a:spcPts val="167"/>
              </a:spcBef>
            </a:pPr>
            <a:r>
              <a:rPr sz="1400" b="1" spc="-7" dirty="0">
                <a:latin typeface="Calibri"/>
                <a:cs typeface="Calibri"/>
              </a:rPr>
              <a:t>I</a:t>
            </a:r>
            <a:r>
              <a:rPr sz="1400" b="1" spc="-80" dirty="0">
                <a:latin typeface="Calibri"/>
                <a:cs typeface="Calibri"/>
              </a:rPr>
              <a:t>M</a:t>
            </a:r>
            <a:r>
              <a:rPr sz="1400" b="1" spc="-40" dirty="0">
                <a:latin typeface="Calibri"/>
                <a:cs typeface="Calibri"/>
              </a:rPr>
              <a:t>E</a:t>
            </a:r>
            <a:r>
              <a:rPr sz="1400" b="1" spc="-80" dirty="0">
                <a:latin typeface="Calibri"/>
                <a:cs typeface="Calibri"/>
              </a:rPr>
              <a:t>M</a:t>
            </a:r>
            <a:endParaRPr sz="1400">
              <a:latin typeface="Calibri"/>
              <a:cs typeface="Calibri"/>
            </a:endParaRPr>
          </a:p>
        </p:txBody>
      </p:sp>
      <p:sp>
        <p:nvSpPr>
          <p:cNvPr id="16" name="object 16"/>
          <p:cNvSpPr/>
          <p:nvPr/>
        </p:nvSpPr>
        <p:spPr>
          <a:xfrm>
            <a:off x="8400560" y="2882763"/>
            <a:ext cx="860213" cy="1320800"/>
          </a:xfrm>
          <a:custGeom>
            <a:avLst/>
            <a:gdLst/>
            <a:ahLst/>
            <a:cxnLst/>
            <a:rect l="l" t="t" r="r" b="b"/>
            <a:pathLst>
              <a:path w="645159" h="990600">
                <a:moveTo>
                  <a:pt x="0" y="0"/>
                </a:moveTo>
                <a:lnTo>
                  <a:pt x="645166" y="0"/>
                </a:lnTo>
                <a:lnTo>
                  <a:pt x="645166"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7" name="object 17"/>
          <p:cNvSpPr txBox="1"/>
          <p:nvPr/>
        </p:nvSpPr>
        <p:spPr>
          <a:xfrm>
            <a:off x="8541469" y="3786106"/>
            <a:ext cx="530860"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D</a:t>
            </a:r>
            <a:r>
              <a:rPr sz="1400" b="1" spc="-7" dirty="0">
                <a:latin typeface="Calibri"/>
                <a:cs typeface="Calibri"/>
              </a:rPr>
              <a:t>M</a:t>
            </a:r>
            <a:r>
              <a:rPr sz="1400" b="1" spc="-40" dirty="0">
                <a:latin typeface="Calibri"/>
                <a:cs typeface="Calibri"/>
              </a:rPr>
              <a:t>E</a:t>
            </a:r>
            <a:r>
              <a:rPr sz="1400" b="1" spc="-80" dirty="0">
                <a:latin typeface="Calibri"/>
                <a:cs typeface="Calibri"/>
              </a:rPr>
              <a:t>M</a:t>
            </a:r>
            <a:endParaRPr sz="1400">
              <a:latin typeface="Calibri"/>
              <a:cs typeface="Calibri"/>
            </a:endParaRPr>
          </a:p>
        </p:txBody>
      </p:sp>
      <p:grpSp>
        <p:nvGrpSpPr>
          <p:cNvPr id="18" name="object 18"/>
          <p:cNvGrpSpPr/>
          <p:nvPr/>
        </p:nvGrpSpPr>
        <p:grpSpPr>
          <a:xfrm>
            <a:off x="2005448" y="2486415"/>
            <a:ext cx="343747" cy="883073"/>
            <a:chOff x="3128700" y="2064711"/>
            <a:chExt cx="257810" cy="662305"/>
          </a:xfrm>
        </p:grpSpPr>
        <p:sp>
          <p:nvSpPr>
            <p:cNvPr id="19" name="object 19"/>
            <p:cNvSpPr/>
            <p:nvPr/>
          </p:nvSpPr>
          <p:spPr>
            <a:xfrm>
              <a:off x="3147750" y="2083761"/>
              <a:ext cx="219710" cy="624205"/>
            </a:xfrm>
            <a:custGeom>
              <a:avLst/>
              <a:gdLst/>
              <a:ahLst/>
              <a:cxnLst/>
              <a:rect l="l" t="t" r="r" b="b"/>
              <a:pathLst>
                <a:path w="219710" h="624205">
                  <a:moveTo>
                    <a:pt x="219236" y="0"/>
                  </a:moveTo>
                  <a:lnTo>
                    <a:pt x="0" y="0"/>
                  </a:lnTo>
                  <a:lnTo>
                    <a:pt x="0" y="624083"/>
                  </a:lnTo>
                  <a:lnTo>
                    <a:pt x="219236" y="624083"/>
                  </a:lnTo>
                  <a:lnTo>
                    <a:pt x="219236" y="0"/>
                  </a:lnTo>
                  <a:close/>
                </a:path>
              </a:pathLst>
            </a:custGeom>
            <a:solidFill>
              <a:srgbClr val="FFFFFF"/>
            </a:solidFill>
          </p:spPr>
          <p:txBody>
            <a:bodyPr wrap="square" lIns="0" tIns="0" rIns="0" bIns="0" rtlCol="0"/>
            <a:lstStyle/>
            <a:p>
              <a:endParaRPr sz="2400"/>
            </a:p>
          </p:txBody>
        </p:sp>
        <p:sp>
          <p:nvSpPr>
            <p:cNvPr id="20" name="object 20"/>
            <p:cNvSpPr/>
            <p:nvPr/>
          </p:nvSpPr>
          <p:spPr>
            <a:xfrm>
              <a:off x="3147750" y="2083761"/>
              <a:ext cx="219710" cy="624205"/>
            </a:xfrm>
            <a:custGeom>
              <a:avLst/>
              <a:gdLst/>
              <a:ahLst/>
              <a:cxnLst/>
              <a:rect l="l" t="t" r="r" b="b"/>
              <a:pathLst>
                <a:path w="219710" h="624205">
                  <a:moveTo>
                    <a:pt x="0" y="0"/>
                  </a:moveTo>
                  <a:lnTo>
                    <a:pt x="219236" y="0"/>
                  </a:lnTo>
                  <a:lnTo>
                    <a:pt x="219236" y="624083"/>
                  </a:lnTo>
                  <a:lnTo>
                    <a:pt x="0" y="624083"/>
                  </a:lnTo>
                  <a:lnTo>
                    <a:pt x="0" y="0"/>
                  </a:lnTo>
                  <a:close/>
                </a:path>
              </a:pathLst>
            </a:custGeom>
            <a:ln w="38100">
              <a:solidFill>
                <a:srgbClr val="000000"/>
              </a:solidFill>
            </a:ln>
          </p:spPr>
          <p:txBody>
            <a:bodyPr wrap="square" lIns="0" tIns="0" rIns="0" bIns="0" rtlCol="0"/>
            <a:lstStyle/>
            <a:p>
              <a:endParaRPr sz="2400"/>
            </a:p>
          </p:txBody>
        </p:sp>
      </p:grpSp>
      <p:sp>
        <p:nvSpPr>
          <p:cNvPr id="21" name="object 21"/>
          <p:cNvSpPr txBox="1"/>
          <p:nvPr/>
        </p:nvSpPr>
        <p:spPr>
          <a:xfrm>
            <a:off x="2071492" y="2787381"/>
            <a:ext cx="193040"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PC</a:t>
            </a:r>
            <a:endParaRPr sz="1133">
              <a:latin typeface="Calibri"/>
              <a:cs typeface="Calibri"/>
            </a:endParaRPr>
          </a:p>
        </p:txBody>
      </p:sp>
      <p:grpSp>
        <p:nvGrpSpPr>
          <p:cNvPr id="22" name="object 22"/>
          <p:cNvGrpSpPr/>
          <p:nvPr/>
        </p:nvGrpSpPr>
        <p:grpSpPr>
          <a:xfrm>
            <a:off x="2074090" y="2142902"/>
            <a:ext cx="794173" cy="1218353"/>
            <a:chOff x="3180181" y="1807076"/>
            <a:chExt cx="595630" cy="913765"/>
          </a:xfrm>
        </p:grpSpPr>
        <p:sp>
          <p:nvSpPr>
            <p:cNvPr id="23" name="object 23"/>
            <p:cNvSpPr/>
            <p:nvPr/>
          </p:nvSpPr>
          <p:spPr>
            <a:xfrm>
              <a:off x="3192881" y="2626531"/>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24" name="object 24"/>
            <p:cNvSpPr/>
            <p:nvPr/>
          </p:nvSpPr>
          <p:spPr>
            <a:xfrm>
              <a:off x="3419636" y="1807076"/>
              <a:ext cx="356235" cy="629285"/>
            </a:xfrm>
            <a:custGeom>
              <a:avLst/>
              <a:gdLst/>
              <a:ahLst/>
              <a:cxnLst/>
              <a:rect l="l" t="t" r="r" b="b"/>
              <a:pathLst>
                <a:path w="356235" h="629285">
                  <a:moveTo>
                    <a:pt x="20022" y="19803"/>
                  </a:moveTo>
                  <a:lnTo>
                    <a:pt x="16939" y="20925"/>
                  </a:lnTo>
                  <a:lnTo>
                    <a:pt x="1578" y="34392"/>
                  </a:lnTo>
                  <a:lnTo>
                    <a:pt x="0" y="37891"/>
                  </a:lnTo>
                  <a:lnTo>
                    <a:pt x="2054" y="628870"/>
                  </a:lnTo>
                  <a:lnTo>
                    <a:pt x="27454" y="628783"/>
                  </a:lnTo>
                  <a:lnTo>
                    <a:pt x="25446" y="51070"/>
                  </a:lnTo>
                  <a:lnTo>
                    <a:pt x="21084" y="51070"/>
                  </a:lnTo>
                  <a:lnTo>
                    <a:pt x="23693" y="45287"/>
                  </a:lnTo>
                  <a:lnTo>
                    <a:pt x="22650" y="45265"/>
                  </a:lnTo>
                  <a:lnTo>
                    <a:pt x="23910" y="44806"/>
                  </a:lnTo>
                  <a:lnTo>
                    <a:pt x="25412" y="41476"/>
                  </a:lnTo>
                  <a:lnTo>
                    <a:pt x="279563" y="41476"/>
                  </a:lnTo>
                  <a:lnTo>
                    <a:pt x="279909" y="25394"/>
                  </a:lnTo>
                  <a:lnTo>
                    <a:pt x="20022" y="19803"/>
                  </a:lnTo>
                  <a:close/>
                </a:path>
                <a:path w="356235" h="629285">
                  <a:moveTo>
                    <a:pt x="279363" y="50788"/>
                  </a:moveTo>
                  <a:lnTo>
                    <a:pt x="278817" y="76182"/>
                  </a:lnTo>
                  <a:lnTo>
                    <a:pt x="331882" y="51061"/>
                  </a:lnTo>
                  <a:lnTo>
                    <a:pt x="292060" y="51061"/>
                  </a:lnTo>
                  <a:lnTo>
                    <a:pt x="279363" y="50788"/>
                  </a:lnTo>
                  <a:close/>
                </a:path>
                <a:path w="356235" h="629285">
                  <a:moveTo>
                    <a:pt x="23693" y="45287"/>
                  </a:moveTo>
                  <a:lnTo>
                    <a:pt x="21084" y="51070"/>
                  </a:lnTo>
                  <a:lnTo>
                    <a:pt x="25432" y="47258"/>
                  </a:lnTo>
                  <a:lnTo>
                    <a:pt x="25426" y="45325"/>
                  </a:lnTo>
                  <a:lnTo>
                    <a:pt x="23693" y="45287"/>
                  </a:lnTo>
                  <a:close/>
                </a:path>
                <a:path w="356235" h="629285">
                  <a:moveTo>
                    <a:pt x="25432" y="47258"/>
                  </a:moveTo>
                  <a:lnTo>
                    <a:pt x="21084" y="51070"/>
                  </a:lnTo>
                  <a:lnTo>
                    <a:pt x="25446" y="51070"/>
                  </a:lnTo>
                  <a:lnTo>
                    <a:pt x="25432" y="47258"/>
                  </a:lnTo>
                  <a:close/>
                </a:path>
                <a:path w="356235" h="629285">
                  <a:moveTo>
                    <a:pt x="279909" y="25394"/>
                  </a:moveTo>
                  <a:lnTo>
                    <a:pt x="279363" y="50788"/>
                  </a:lnTo>
                  <a:lnTo>
                    <a:pt x="292060" y="51061"/>
                  </a:lnTo>
                  <a:lnTo>
                    <a:pt x="292606" y="25667"/>
                  </a:lnTo>
                  <a:lnTo>
                    <a:pt x="279909" y="25394"/>
                  </a:lnTo>
                  <a:close/>
                </a:path>
                <a:path w="356235" h="629285">
                  <a:moveTo>
                    <a:pt x="280455" y="0"/>
                  </a:moveTo>
                  <a:lnTo>
                    <a:pt x="279909" y="25394"/>
                  </a:lnTo>
                  <a:lnTo>
                    <a:pt x="292606" y="25667"/>
                  </a:lnTo>
                  <a:lnTo>
                    <a:pt x="292060" y="51061"/>
                  </a:lnTo>
                  <a:lnTo>
                    <a:pt x="331882" y="51061"/>
                  </a:lnTo>
                  <a:lnTo>
                    <a:pt x="355818" y="39730"/>
                  </a:lnTo>
                  <a:lnTo>
                    <a:pt x="280455" y="0"/>
                  </a:lnTo>
                  <a:close/>
                </a:path>
                <a:path w="356235" h="629285">
                  <a:moveTo>
                    <a:pt x="279549" y="42118"/>
                  </a:moveTo>
                  <a:lnTo>
                    <a:pt x="31296" y="42118"/>
                  </a:lnTo>
                  <a:lnTo>
                    <a:pt x="27585" y="45371"/>
                  </a:lnTo>
                  <a:lnTo>
                    <a:pt x="279363" y="50788"/>
                  </a:lnTo>
                  <a:lnTo>
                    <a:pt x="279549" y="42118"/>
                  </a:lnTo>
                  <a:close/>
                </a:path>
                <a:path w="356235" h="629285">
                  <a:moveTo>
                    <a:pt x="25426" y="45325"/>
                  </a:moveTo>
                  <a:lnTo>
                    <a:pt x="25432" y="47258"/>
                  </a:lnTo>
                  <a:lnTo>
                    <a:pt x="27585" y="45371"/>
                  </a:lnTo>
                  <a:lnTo>
                    <a:pt x="25426" y="45325"/>
                  </a:lnTo>
                  <a:close/>
                </a:path>
                <a:path w="356235" h="629285">
                  <a:moveTo>
                    <a:pt x="31296" y="42118"/>
                  </a:moveTo>
                  <a:lnTo>
                    <a:pt x="25422" y="44256"/>
                  </a:lnTo>
                  <a:lnTo>
                    <a:pt x="25426" y="45325"/>
                  </a:lnTo>
                  <a:lnTo>
                    <a:pt x="27585" y="45371"/>
                  </a:lnTo>
                  <a:lnTo>
                    <a:pt x="31296" y="42118"/>
                  </a:lnTo>
                  <a:close/>
                </a:path>
                <a:path w="356235" h="629285">
                  <a:moveTo>
                    <a:pt x="25422" y="44256"/>
                  </a:moveTo>
                  <a:lnTo>
                    <a:pt x="23910" y="44806"/>
                  </a:lnTo>
                  <a:lnTo>
                    <a:pt x="23693" y="45287"/>
                  </a:lnTo>
                  <a:lnTo>
                    <a:pt x="25426" y="45325"/>
                  </a:lnTo>
                  <a:lnTo>
                    <a:pt x="25422" y="44256"/>
                  </a:lnTo>
                  <a:close/>
                </a:path>
                <a:path w="356235" h="629285">
                  <a:moveTo>
                    <a:pt x="23910" y="44806"/>
                  </a:moveTo>
                  <a:lnTo>
                    <a:pt x="22650" y="45265"/>
                  </a:lnTo>
                  <a:lnTo>
                    <a:pt x="23693" y="45287"/>
                  </a:lnTo>
                  <a:lnTo>
                    <a:pt x="23910" y="44806"/>
                  </a:lnTo>
                  <a:close/>
                </a:path>
                <a:path w="356235" h="629285">
                  <a:moveTo>
                    <a:pt x="25412" y="41476"/>
                  </a:moveTo>
                  <a:lnTo>
                    <a:pt x="23910" y="44806"/>
                  </a:lnTo>
                  <a:lnTo>
                    <a:pt x="25422" y="44256"/>
                  </a:lnTo>
                  <a:lnTo>
                    <a:pt x="25412" y="41476"/>
                  </a:lnTo>
                  <a:close/>
                </a:path>
                <a:path w="356235" h="629285">
                  <a:moveTo>
                    <a:pt x="279563" y="41476"/>
                  </a:moveTo>
                  <a:lnTo>
                    <a:pt x="25412" y="41476"/>
                  </a:lnTo>
                  <a:lnTo>
                    <a:pt x="25422" y="44256"/>
                  </a:lnTo>
                  <a:lnTo>
                    <a:pt x="31296" y="42118"/>
                  </a:lnTo>
                  <a:lnTo>
                    <a:pt x="279549" y="42118"/>
                  </a:lnTo>
                  <a:lnTo>
                    <a:pt x="279563" y="41476"/>
                  </a:lnTo>
                  <a:close/>
                </a:path>
              </a:pathLst>
            </a:custGeom>
            <a:solidFill>
              <a:srgbClr val="000000"/>
            </a:solidFill>
          </p:spPr>
          <p:txBody>
            <a:bodyPr wrap="square" lIns="0" tIns="0" rIns="0" bIns="0" rtlCol="0"/>
            <a:lstStyle/>
            <a:p>
              <a:endParaRPr sz="2400"/>
            </a:p>
          </p:txBody>
        </p:sp>
      </p:grpSp>
      <p:sp>
        <p:nvSpPr>
          <p:cNvPr id="25" name="object 25"/>
          <p:cNvSpPr txBox="1"/>
          <p:nvPr/>
        </p:nvSpPr>
        <p:spPr>
          <a:xfrm>
            <a:off x="1427229" y="2278869"/>
            <a:ext cx="383540" cy="217218"/>
          </a:xfrm>
          <a:prstGeom prst="rect">
            <a:avLst/>
          </a:prstGeom>
        </p:spPr>
        <p:txBody>
          <a:bodyPr vert="horz" wrap="square" lIns="0" tIns="22013" rIns="0" bIns="0" rtlCol="0">
            <a:spAutoFit/>
          </a:bodyPr>
          <a:lstStyle/>
          <a:p>
            <a:pPr marL="16933">
              <a:spcBef>
                <a:spcPts val="173"/>
              </a:spcBef>
            </a:pPr>
            <a:r>
              <a:rPr sz="1267" b="1" spc="40" dirty="0">
                <a:latin typeface="Calibri"/>
                <a:cs typeface="Calibri"/>
              </a:rPr>
              <a:t>pc</a:t>
            </a:r>
            <a:r>
              <a:rPr sz="1267" b="1" spc="147" dirty="0">
                <a:latin typeface="Calibri"/>
                <a:cs typeface="Calibri"/>
              </a:rPr>
              <a:t>+</a:t>
            </a:r>
            <a:r>
              <a:rPr sz="1267" b="1" spc="27" dirty="0">
                <a:latin typeface="Calibri"/>
                <a:cs typeface="Calibri"/>
              </a:rPr>
              <a:t>4</a:t>
            </a:r>
            <a:endParaRPr sz="1267">
              <a:latin typeface="Calibri"/>
              <a:cs typeface="Calibri"/>
            </a:endParaRPr>
          </a:p>
        </p:txBody>
      </p:sp>
      <p:grpSp>
        <p:nvGrpSpPr>
          <p:cNvPr id="26" name="object 26"/>
          <p:cNvGrpSpPr/>
          <p:nvPr/>
        </p:nvGrpSpPr>
        <p:grpSpPr>
          <a:xfrm>
            <a:off x="3575626" y="2808195"/>
            <a:ext cx="4548293" cy="2392680"/>
            <a:chOff x="4306333" y="2306047"/>
            <a:chExt cx="3411220" cy="1794510"/>
          </a:xfrm>
        </p:grpSpPr>
        <p:sp>
          <p:nvSpPr>
            <p:cNvPr id="27" name="object 27"/>
            <p:cNvSpPr/>
            <p:nvPr/>
          </p:nvSpPr>
          <p:spPr>
            <a:xfrm>
              <a:off x="7366792" y="2374529"/>
              <a:ext cx="332105" cy="728980"/>
            </a:xfrm>
            <a:custGeom>
              <a:avLst/>
              <a:gdLst/>
              <a:ahLst/>
              <a:cxnLst/>
              <a:rect l="l" t="t" r="r" b="b"/>
              <a:pathLst>
                <a:path w="332104" h="728980">
                  <a:moveTo>
                    <a:pt x="0" y="0"/>
                  </a:moveTo>
                  <a:lnTo>
                    <a:pt x="0" y="303634"/>
                  </a:lnTo>
                  <a:lnTo>
                    <a:pt x="66320" y="364361"/>
                  </a:lnTo>
                  <a:lnTo>
                    <a:pt x="0" y="425088"/>
                  </a:lnTo>
                  <a:lnTo>
                    <a:pt x="0" y="728723"/>
                  </a:lnTo>
                  <a:lnTo>
                    <a:pt x="331603" y="546542"/>
                  </a:lnTo>
                  <a:lnTo>
                    <a:pt x="331603" y="182180"/>
                  </a:lnTo>
                  <a:lnTo>
                    <a:pt x="0" y="0"/>
                  </a:lnTo>
                </a:path>
              </a:pathLst>
            </a:custGeom>
            <a:ln w="38100">
              <a:solidFill>
                <a:srgbClr val="000000"/>
              </a:solidFill>
            </a:ln>
          </p:spPr>
          <p:txBody>
            <a:bodyPr wrap="square" lIns="0" tIns="0" rIns="0" bIns="0" rtlCol="0"/>
            <a:lstStyle/>
            <a:p>
              <a:endParaRPr sz="2400"/>
            </a:p>
          </p:txBody>
        </p:sp>
        <p:sp>
          <p:nvSpPr>
            <p:cNvPr id="28" name="object 28"/>
            <p:cNvSpPr/>
            <p:nvPr/>
          </p:nvSpPr>
          <p:spPr>
            <a:xfrm>
              <a:off x="4306328" y="2306053"/>
              <a:ext cx="933450" cy="1794510"/>
            </a:xfrm>
            <a:custGeom>
              <a:avLst/>
              <a:gdLst/>
              <a:ahLst/>
              <a:cxnLst/>
              <a:rect l="l" t="t" r="r" b="b"/>
              <a:pathLst>
                <a:path w="933450" h="1794510">
                  <a:moveTo>
                    <a:pt x="933386" y="42862"/>
                  </a:moveTo>
                  <a:lnTo>
                    <a:pt x="904811" y="28575"/>
                  </a:lnTo>
                  <a:lnTo>
                    <a:pt x="847661" y="0"/>
                  </a:lnTo>
                  <a:lnTo>
                    <a:pt x="847661" y="28575"/>
                  </a:lnTo>
                  <a:lnTo>
                    <a:pt x="29171" y="28575"/>
                  </a:lnTo>
                  <a:lnTo>
                    <a:pt x="22783" y="34975"/>
                  </a:lnTo>
                  <a:lnTo>
                    <a:pt x="22783" y="47739"/>
                  </a:lnTo>
                  <a:lnTo>
                    <a:pt x="22783" y="257911"/>
                  </a:lnTo>
                  <a:lnTo>
                    <a:pt x="22783" y="273685"/>
                  </a:lnTo>
                  <a:lnTo>
                    <a:pt x="22783" y="282740"/>
                  </a:lnTo>
                  <a:lnTo>
                    <a:pt x="23596" y="283565"/>
                  </a:lnTo>
                  <a:lnTo>
                    <a:pt x="28575" y="1708594"/>
                  </a:lnTo>
                  <a:lnTo>
                    <a:pt x="0" y="1708696"/>
                  </a:lnTo>
                  <a:lnTo>
                    <a:pt x="43154" y="1794268"/>
                  </a:lnTo>
                  <a:lnTo>
                    <a:pt x="78549" y="1722882"/>
                  </a:lnTo>
                  <a:lnTo>
                    <a:pt x="85725" y="1708391"/>
                  </a:lnTo>
                  <a:lnTo>
                    <a:pt x="57150" y="1708492"/>
                  </a:lnTo>
                  <a:lnTo>
                    <a:pt x="52781" y="458635"/>
                  </a:lnTo>
                  <a:lnTo>
                    <a:pt x="838885" y="458635"/>
                  </a:lnTo>
                  <a:lnTo>
                    <a:pt x="838885" y="487210"/>
                  </a:lnTo>
                  <a:lnTo>
                    <a:pt x="896035" y="458635"/>
                  </a:lnTo>
                  <a:lnTo>
                    <a:pt x="924610" y="444347"/>
                  </a:lnTo>
                  <a:lnTo>
                    <a:pt x="896035" y="430060"/>
                  </a:lnTo>
                  <a:lnTo>
                    <a:pt x="838885" y="401485"/>
                  </a:lnTo>
                  <a:lnTo>
                    <a:pt x="838885" y="430060"/>
                  </a:lnTo>
                  <a:lnTo>
                    <a:pt x="52679" y="430060"/>
                  </a:lnTo>
                  <a:lnTo>
                    <a:pt x="52158" y="280085"/>
                  </a:lnTo>
                  <a:lnTo>
                    <a:pt x="847661" y="280085"/>
                  </a:lnTo>
                  <a:lnTo>
                    <a:pt x="847661" y="308660"/>
                  </a:lnTo>
                  <a:lnTo>
                    <a:pt x="904811" y="280085"/>
                  </a:lnTo>
                  <a:lnTo>
                    <a:pt x="933386" y="265798"/>
                  </a:lnTo>
                  <a:lnTo>
                    <a:pt x="904811" y="251510"/>
                  </a:lnTo>
                  <a:lnTo>
                    <a:pt x="847661" y="222935"/>
                  </a:lnTo>
                  <a:lnTo>
                    <a:pt x="847661" y="251510"/>
                  </a:lnTo>
                  <a:lnTo>
                    <a:pt x="52057" y="251510"/>
                  </a:lnTo>
                  <a:lnTo>
                    <a:pt x="51384" y="57150"/>
                  </a:lnTo>
                  <a:lnTo>
                    <a:pt x="847661" y="57150"/>
                  </a:lnTo>
                  <a:lnTo>
                    <a:pt x="847661" y="85725"/>
                  </a:lnTo>
                  <a:lnTo>
                    <a:pt x="904811" y="57150"/>
                  </a:lnTo>
                  <a:lnTo>
                    <a:pt x="933386" y="42862"/>
                  </a:lnTo>
                  <a:close/>
                </a:path>
              </a:pathLst>
            </a:custGeom>
            <a:solidFill>
              <a:srgbClr val="000000"/>
            </a:solidFill>
          </p:spPr>
          <p:txBody>
            <a:bodyPr wrap="square" lIns="0" tIns="0" rIns="0" bIns="0" rtlCol="0"/>
            <a:lstStyle/>
            <a:p>
              <a:endParaRPr sz="2400"/>
            </a:p>
          </p:txBody>
        </p:sp>
      </p:grpSp>
      <p:sp>
        <p:nvSpPr>
          <p:cNvPr id="29" name="object 29"/>
          <p:cNvSpPr txBox="1"/>
          <p:nvPr/>
        </p:nvSpPr>
        <p:spPr>
          <a:xfrm>
            <a:off x="7705071" y="3099290"/>
            <a:ext cx="336972" cy="236817"/>
          </a:xfrm>
          <a:prstGeom prst="rect">
            <a:avLst/>
          </a:prstGeom>
        </p:spPr>
        <p:txBody>
          <a:bodyPr vert="horz" wrap="square" lIns="0" tIns="21167" rIns="0" bIns="0" rtlCol="0">
            <a:spAutoFit/>
          </a:bodyPr>
          <a:lstStyle/>
          <a:p>
            <a:pPr marL="16933">
              <a:spcBef>
                <a:spcPts val="167"/>
              </a:spcBef>
            </a:pPr>
            <a:r>
              <a:rPr sz="1400" b="1" dirty="0">
                <a:latin typeface="Calibri"/>
                <a:cs typeface="Calibri"/>
              </a:rPr>
              <a:t>A</a:t>
            </a:r>
            <a:r>
              <a:rPr sz="1400" b="1" spc="13" dirty="0">
                <a:latin typeface="Calibri"/>
                <a:cs typeface="Calibri"/>
              </a:rPr>
              <a:t>L</a:t>
            </a:r>
            <a:r>
              <a:rPr sz="1400" b="1" dirty="0">
                <a:latin typeface="Calibri"/>
                <a:cs typeface="Calibri"/>
              </a:rPr>
              <a:t>U</a:t>
            </a:r>
            <a:endParaRPr sz="1400">
              <a:latin typeface="Calibri"/>
              <a:cs typeface="Calibri"/>
            </a:endParaRPr>
          </a:p>
        </p:txBody>
      </p:sp>
      <p:sp>
        <p:nvSpPr>
          <p:cNvPr id="30" name="object 30"/>
          <p:cNvSpPr txBox="1"/>
          <p:nvPr/>
        </p:nvSpPr>
        <p:spPr>
          <a:xfrm>
            <a:off x="5706453" y="4018261"/>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sp>
        <p:nvSpPr>
          <p:cNvPr id="31" name="object 31"/>
          <p:cNvSpPr/>
          <p:nvPr/>
        </p:nvSpPr>
        <p:spPr>
          <a:xfrm>
            <a:off x="4839178" y="2113410"/>
            <a:ext cx="1170092" cy="1920240"/>
          </a:xfrm>
          <a:custGeom>
            <a:avLst/>
            <a:gdLst/>
            <a:ahLst/>
            <a:cxnLst/>
            <a:rect l="l" t="t" r="r" b="b"/>
            <a:pathLst>
              <a:path w="877570" h="1440180">
                <a:moveTo>
                  <a:pt x="0" y="0"/>
                </a:moveTo>
                <a:lnTo>
                  <a:pt x="877380" y="0"/>
                </a:lnTo>
                <a:lnTo>
                  <a:pt x="877380" y="1439786"/>
                </a:lnTo>
                <a:lnTo>
                  <a:pt x="0" y="1439786"/>
                </a:lnTo>
                <a:lnTo>
                  <a:pt x="0" y="0"/>
                </a:lnTo>
                <a:close/>
              </a:path>
            </a:pathLst>
          </a:custGeom>
          <a:ln w="38100">
            <a:solidFill>
              <a:srgbClr val="000000"/>
            </a:solidFill>
          </a:ln>
        </p:spPr>
        <p:txBody>
          <a:bodyPr wrap="square" lIns="0" tIns="0" rIns="0" bIns="0" rtlCol="0"/>
          <a:lstStyle/>
          <a:p>
            <a:endParaRPr sz="2400"/>
          </a:p>
        </p:txBody>
      </p:sp>
      <p:sp>
        <p:nvSpPr>
          <p:cNvPr id="32" name="object 32"/>
          <p:cNvSpPr txBox="1"/>
          <p:nvPr/>
        </p:nvSpPr>
        <p:spPr>
          <a:xfrm>
            <a:off x="4935691" y="3737338"/>
            <a:ext cx="519007" cy="236817"/>
          </a:xfrm>
          <a:prstGeom prst="rect">
            <a:avLst/>
          </a:prstGeom>
        </p:spPr>
        <p:txBody>
          <a:bodyPr vert="horz" wrap="square" lIns="0" tIns="21167" rIns="0" bIns="0" rtlCol="0">
            <a:spAutoFit/>
          </a:bodyPr>
          <a:lstStyle/>
          <a:p>
            <a:pPr marL="16933">
              <a:spcBef>
                <a:spcPts val="167"/>
              </a:spcBef>
            </a:pPr>
            <a:r>
              <a:rPr sz="1400" b="1" spc="40" dirty="0">
                <a:latin typeface="Calibri"/>
                <a:cs typeface="Calibri"/>
              </a:rPr>
              <a:t>Reg</a:t>
            </a:r>
            <a:r>
              <a:rPr sz="1400" b="1" spc="60" dirty="0">
                <a:latin typeface="Calibri"/>
                <a:cs typeface="Calibri"/>
              </a:rPr>
              <a:t> </a:t>
            </a:r>
            <a:r>
              <a:rPr sz="1400" b="1" spc="-127" dirty="0">
                <a:latin typeface="Calibri"/>
                <a:cs typeface="Calibri"/>
              </a:rPr>
              <a:t>[</a:t>
            </a:r>
            <a:r>
              <a:rPr sz="1400" b="1" spc="53" dirty="0">
                <a:latin typeface="Calibri"/>
                <a:cs typeface="Calibri"/>
              </a:rPr>
              <a:t> </a:t>
            </a:r>
            <a:r>
              <a:rPr sz="1400" b="1" spc="-127" dirty="0">
                <a:latin typeface="Calibri"/>
                <a:cs typeface="Calibri"/>
              </a:rPr>
              <a:t>]</a:t>
            </a:r>
            <a:endParaRPr sz="1400">
              <a:latin typeface="Calibri"/>
              <a:cs typeface="Calibri"/>
            </a:endParaRPr>
          </a:p>
        </p:txBody>
      </p:sp>
      <p:grpSp>
        <p:nvGrpSpPr>
          <p:cNvPr id="33" name="object 33"/>
          <p:cNvGrpSpPr/>
          <p:nvPr/>
        </p:nvGrpSpPr>
        <p:grpSpPr>
          <a:xfrm>
            <a:off x="3949705" y="1453791"/>
            <a:ext cx="5929207" cy="2806700"/>
            <a:chOff x="4586892" y="1290243"/>
            <a:chExt cx="4446905" cy="2105025"/>
          </a:xfrm>
        </p:grpSpPr>
        <p:pic>
          <p:nvPicPr>
            <p:cNvPr id="34" name="object 34"/>
            <p:cNvPicPr/>
            <p:nvPr/>
          </p:nvPicPr>
          <p:blipFill>
            <a:blip r:embed="rId3" cstate="print"/>
            <a:stretch>
              <a:fillRect/>
            </a:stretch>
          </p:blipFill>
          <p:spPr>
            <a:xfrm>
              <a:off x="6116966" y="2481469"/>
              <a:ext cx="233530" cy="76200"/>
            </a:xfrm>
            <a:prstGeom prst="rect">
              <a:avLst/>
            </a:prstGeom>
          </p:spPr>
        </p:pic>
        <p:sp>
          <p:nvSpPr>
            <p:cNvPr id="35" name="object 35"/>
            <p:cNvSpPr/>
            <p:nvPr/>
          </p:nvSpPr>
          <p:spPr>
            <a:xfrm>
              <a:off x="9015276" y="1326056"/>
              <a:ext cx="4445" cy="1017269"/>
            </a:xfrm>
            <a:custGeom>
              <a:avLst/>
              <a:gdLst/>
              <a:ahLst/>
              <a:cxnLst/>
              <a:rect l="l" t="t" r="r" b="b"/>
              <a:pathLst>
                <a:path w="4445" h="1017269">
                  <a:moveTo>
                    <a:pt x="4184" y="0"/>
                  </a:moveTo>
                  <a:lnTo>
                    <a:pt x="0" y="1017091"/>
                  </a:lnTo>
                </a:path>
              </a:pathLst>
            </a:custGeom>
            <a:ln w="28575">
              <a:solidFill>
                <a:srgbClr val="000000"/>
              </a:solidFill>
            </a:ln>
          </p:spPr>
          <p:txBody>
            <a:bodyPr wrap="square" lIns="0" tIns="0" rIns="0" bIns="0" rtlCol="0"/>
            <a:lstStyle/>
            <a:p>
              <a:endParaRPr sz="2400"/>
            </a:p>
          </p:txBody>
        </p:sp>
        <p:sp>
          <p:nvSpPr>
            <p:cNvPr id="36" name="object 36"/>
            <p:cNvSpPr/>
            <p:nvPr/>
          </p:nvSpPr>
          <p:spPr>
            <a:xfrm>
              <a:off x="4614092" y="1306136"/>
              <a:ext cx="4405630" cy="10160"/>
            </a:xfrm>
            <a:custGeom>
              <a:avLst/>
              <a:gdLst/>
              <a:ahLst/>
              <a:cxnLst/>
              <a:rect l="l" t="t" r="r" b="b"/>
              <a:pathLst>
                <a:path w="4405630" h="10159">
                  <a:moveTo>
                    <a:pt x="0" y="0"/>
                  </a:moveTo>
                  <a:lnTo>
                    <a:pt x="4405368" y="9924"/>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601179" y="1304531"/>
              <a:ext cx="5715" cy="730885"/>
            </a:xfrm>
            <a:custGeom>
              <a:avLst/>
              <a:gdLst/>
              <a:ahLst/>
              <a:cxnLst/>
              <a:rect l="l" t="t" r="r" b="b"/>
              <a:pathLst>
                <a:path w="5714" h="730885">
                  <a:moveTo>
                    <a:pt x="0" y="0"/>
                  </a:moveTo>
                  <a:lnTo>
                    <a:pt x="5656" y="730811"/>
                  </a:lnTo>
                </a:path>
              </a:pathLst>
            </a:custGeom>
            <a:ln w="28575">
              <a:solidFill>
                <a:srgbClr val="000000"/>
              </a:solidFill>
            </a:ln>
          </p:spPr>
          <p:txBody>
            <a:bodyPr wrap="square" lIns="0" tIns="0" rIns="0" bIns="0" rtlCol="0"/>
            <a:lstStyle/>
            <a:p>
              <a:endParaRPr sz="2400"/>
            </a:p>
          </p:txBody>
        </p:sp>
        <p:sp>
          <p:nvSpPr>
            <p:cNvPr id="38" name="object 38"/>
            <p:cNvSpPr/>
            <p:nvPr/>
          </p:nvSpPr>
          <p:spPr>
            <a:xfrm>
              <a:off x="4601391" y="1997243"/>
              <a:ext cx="640080" cy="76200"/>
            </a:xfrm>
            <a:custGeom>
              <a:avLst/>
              <a:gdLst/>
              <a:ahLst/>
              <a:cxnLst/>
              <a:rect l="l" t="t" r="r" b="b"/>
              <a:pathLst>
                <a:path w="640079" h="76200">
                  <a:moveTo>
                    <a:pt x="563337" y="0"/>
                  </a:moveTo>
                  <a:lnTo>
                    <a:pt x="563337" y="76200"/>
                  </a:lnTo>
                  <a:lnTo>
                    <a:pt x="614137" y="50800"/>
                  </a:lnTo>
                  <a:lnTo>
                    <a:pt x="583051" y="50800"/>
                  </a:lnTo>
                  <a:lnTo>
                    <a:pt x="588737" y="45114"/>
                  </a:lnTo>
                  <a:lnTo>
                    <a:pt x="588737" y="31085"/>
                  </a:lnTo>
                  <a:lnTo>
                    <a:pt x="583051" y="25400"/>
                  </a:lnTo>
                  <a:lnTo>
                    <a:pt x="614137" y="25400"/>
                  </a:lnTo>
                  <a:lnTo>
                    <a:pt x="563337" y="0"/>
                  </a:lnTo>
                  <a:close/>
                </a:path>
                <a:path w="640079" h="76200">
                  <a:moveTo>
                    <a:pt x="563337" y="25400"/>
                  </a:moveTo>
                  <a:lnTo>
                    <a:pt x="5685" y="25400"/>
                  </a:lnTo>
                  <a:lnTo>
                    <a:pt x="0" y="31085"/>
                  </a:lnTo>
                  <a:lnTo>
                    <a:pt x="0" y="45114"/>
                  </a:lnTo>
                  <a:lnTo>
                    <a:pt x="5685" y="50800"/>
                  </a:lnTo>
                  <a:lnTo>
                    <a:pt x="563337" y="50800"/>
                  </a:lnTo>
                  <a:lnTo>
                    <a:pt x="563337" y="25400"/>
                  </a:lnTo>
                  <a:close/>
                </a:path>
                <a:path w="640079" h="76200">
                  <a:moveTo>
                    <a:pt x="614137" y="25400"/>
                  </a:moveTo>
                  <a:lnTo>
                    <a:pt x="583051" y="25400"/>
                  </a:lnTo>
                  <a:lnTo>
                    <a:pt x="588737" y="31085"/>
                  </a:lnTo>
                  <a:lnTo>
                    <a:pt x="588737" y="45114"/>
                  </a:lnTo>
                  <a:lnTo>
                    <a:pt x="583051" y="50800"/>
                  </a:lnTo>
                  <a:lnTo>
                    <a:pt x="614137" y="50800"/>
                  </a:lnTo>
                  <a:lnTo>
                    <a:pt x="639537" y="38100"/>
                  </a:lnTo>
                  <a:lnTo>
                    <a:pt x="614137" y="25400"/>
                  </a:lnTo>
                  <a:close/>
                </a:path>
              </a:pathLst>
            </a:custGeom>
            <a:solidFill>
              <a:srgbClr val="000000"/>
            </a:solidFill>
          </p:spPr>
          <p:txBody>
            <a:bodyPr wrap="square" lIns="0" tIns="0" rIns="0" bIns="0" rtlCol="0"/>
            <a:lstStyle/>
            <a:p>
              <a:endParaRPr sz="2400"/>
            </a:p>
          </p:txBody>
        </p:sp>
        <p:sp>
          <p:nvSpPr>
            <p:cNvPr id="39" name="object 39"/>
            <p:cNvSpPr/>
            <p:nvPr/>
          </p:nvSpPr>
          <p:spPr>
            <a:xfrm>
              <a:off x="5825010" y="313889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40" name="object 40"/>
            <p:cNvSpPr/>
            <p:nvPr/>
          </p:nvSpPr>
          <p:spPr>
            <a:xfrm>
              <a:off x="5866971" y="3238303"/>
              <a:ext cx="0" cy="144145"/>
            </a:xfrm>
            <a:custGeom>
              <a:avLst/>
              <a:gdLst/>
              <a:ahLst/>
              <a:cxnLst/>
              <a:rect l="l" t="t" r="r" b="b"/>
              <a:pathLst>
                <a:path h="144145">
                  <a:moveTo>
                    <a:pt x="1" y="0"/>
                  </a:moveTo>
                  <a:lnTo>
                    <a:pt x="0" y="143669"/>
                  </a:lnTo>
                </a:path>
              </a:pathLst>
            </a:custGeom>
            <a:ln w="25400">
              <a:solidFill>
                <a:srgbClr val="000000"/>
              </a:solidFill>
            </a:ln>
          </p:spPr>
          <p:txBody>
            <a:bodyPr wrap="square" lIns="0" tIns="0" rIns="0" bIns="0" rtlCol="0"/>
            <a:lstStyle/>
            <a:p>
              <a:endParaRPr sz="2400"/>
            </a:p>
          </p:txBody>
        </p:sp>
      </p:grpSp>
      <p:sp>
        <p:nvSpPr>
          <p:cNvPr id="41" name="object 41"/>
          <p:cNvSpPr txBox="1"/>
          <p:nvPr/>
        </p:nvSpPr>
        <p:spPr>
          <a:xfrm>
            <a:off x="3782722" y="2811333"/>
            <a:ext cx="756073" cy="539443"/>
          </a:xfrm>
          <a:prstGeom prst="rect">
            <a:avLst/>
          </a:prstGeom>
        </p:spPr>
        <p:txBody>
          <a:bodyPr vert="horz" wrap="square" lIns="0" tIns="15240" rIns="0" bIns="0" rtlCol="0">
            <a:spAutoFit/>
          </a:bodyPr>
          <a:lstStyle/>
          <a:p>
            <a:pPr marL="16933" marR="6773">
              <a:lnSpc>
                <a:spcPct val="141100"/>
              </a:lnSpc>
              <a:spcBef>
                <a:spcPts val="120"/>
              </a:spcBef>
            </a:pPr>
            <a:r>
              <a:rPr sz="1267" b="1" spc="-47" dirty="0">
                <a:latin typeface="Calibri"/>
                <a:cs typeface="Calibri"/>
              </a:rPr>
              <a:t>Inst[19:15] </a:t>
            </a:r>
            <a:r>
              <a:rPr sz="1267" b="1" spc="-40" dirty="0">
                <a:latin typeface="Calibri"/>
                <a:cs typeface="Calibri"/>
              </a:rPr>
              <a:t> </a:t>
            </a:r>
            <a:r>
              <a:rPr sz="1267" b="1" spc="-20" dirty="0">
                <a:latin typeface="Calibri"/>
                <a:cs typeface="Calibri"/>
              </a:rPr>
              <a:t>In</a:t>
            </a:r>
            <a:r>
              <a:rPr sz="1267" b="1" spc="-7" dirty="0">
                <a:latin typeface="Calibri"/>
                <a:cs typeface="Calibri"/>
              </a:rPr>
              <a:t>st</a:t>
            </a:r>
            <a:r>
              <a:rPr sz="1267" b="1" spc="-20" dirty="0">
                <a:latin typeface="Calibri"/>
                <a:cs typeface="Calibri"/>
              </a:rPr>
              <a:t>[2</a:t>
            </a:r>
            <a:r>
              <a:rPr sz="1267" b="1" spc="53" dirty="0">
                <a:latin typeface="Calibri"/>
                <a:cs typeface="Calibri"/>
              </a:rPr>
              <a:t>4</a:t>
            </a:r>
            <a:r>
              <a:rPr sz="1267" b="1" spc="-20" dirty="0">
                <a:latin typeface="Calibri"/>
                <a:cs typeface="Calibri"/>
              </a:rPr>
              <a:t>:</a:t>
            </a:r>
            <a:r>
              <a:rPr sz="1267" b="1" spc="53" dirty="0">
                <a:latin typeface="Calibri"/>
                <a:cs typeface="Calibri"/>
              </a:rPr>
              <a:t>20</a:t>
            </a:r>
            <a:r>
              <a:rPr sz="1267" b="1" spc="-113" dirty="0">
                <a:latin typeface="Calibri"/>
                <a:cs typeface="Calibri"/>
              </a:rPr>
              <a:t>]</a:t>
            </a:r>
            <a:endParaRPr sz="1267">
              <a:latin typeface="Calibri"/>
              <a:cs typeface="Calibri"/>
            </a:endParaRPr>
          </a:p>
        </p:txBody>
      </p:sp>
      <p:sp>
        <p:nvSpPr>
          <p:cNvPr id="42" name="object 42"/>
          <p:cNvSpPr txBox="1"/>
          <p:nvPr/>
        </p:nvSpPr>
        <p:spPr>
          <a:xfrm>
            <a:off x="3834872" y="2591797"/>
            <a:ext cx="601979" cy="217218"/>
          </a:xfrm>
          <a:prstGeom prst="rect">
            <a:avLst/>
          </a:prstGeom>
        </p:spPr>
        <p:txBody>
          <a:bodyPr vert="horz" wrap="square" lIns="0" tIns="22013" rIns="0" bIns="0" rtlCol="0">
            <a:spAutoFit/>
          </a:bodyPr>
          <a:lstStyle/>
          <a:p>
            <a:pPr marL="16933">
              <a:spcBef>
                <a:spcPts val="173"/>
              </a:spcBef>
            </a:pPr>
            <a:r>
              <a:rPr sz="1267" b="1" spc="-67" dirty="0">
                <a:latin typeface="Calibri"/>
                <a:cs typeface="Calibri"/>
              </a:rPr>
              <a:t>Inst[11:7]</a:t>
            </a:r>
            <a:endParaRPr sz="1267">
              <a:latin typeface="Calibri"/>
              <a:cs typeface="Calibri"/>
            </a:endParaRPr>
          </a:p>
        </p:txBody>
      </p:sp>
      <p:sp>
        <p:nvSpPr>
          <p:cNvPr id="43" name="object 43"/>
          <p:cNvSpPr txBox="1"/>
          <p:nvPr/>
        </p:nvSpPr>
        <p:spPr>
          <a:xfrm>
            <a:off x="4859453" y="3010389"/>
            <a:ext cx="465667" cy="540447"/>
          </a:xfrm>
          <a:prstGeom prst="rect">
            <a:avLst/>
          </a:prstGeom>
        </p:spPr>
        <p:txBody>
          <a:bodyPr vert="horz" wrap="square" lIns="0" tIns="22013" rIns="0" bIns="0" rtlCol="0">
            <a:spAutoFit/>
          </a:bodyPr>
          <a:lstStyle/>
          <a:p>
            <a:pPr marL="16933">
              <a:spcBef>
                <a:spcPts val="173"/>
              </a:spcBef>
            </a:pPr>
            <a:r>
              <a:rPr sz="1267" b="1" spc="13" dirty="0">
                <a:latin typeface="Calibri"/>
                <a:cs typeface="Calibri"/>
              </a:rPr>
              <a:t>A</a:t>
            </a:r>
            <a:r>
              <a:rPr sz="1267" b="1" spc="20" dirty="0">
                <a:latin typeface="Calibri"/>
                <a:cs typeface="Calibri"/>
              </a:rPr>
              <a:t>d</a:t>
            </a:r>
            <a:r>
              <a:rPr sz="1267" b="1" spc="33" dirty="0">
                <a:latin typeface="Calibri"/>
                <a:cs typeface="Calibri"/>
              </a:rPr>
              <a:t>d</a:t>
            </a:r>
            <a:r>
              <a:rPr sz="1267" b="1" spc="-40" dirty="0">
                <a:latin typeface="Calibri"/>
                <a:cs typeface="Calibri"/>
              </a:rPr>
              <a:t>r</a:t>
            </a:r>
            <a:r>
              <a:rPr sz="1267" b="1" spc="-7" dirty="0">
                <a:latin typeface="Calibri"/>
                <a:cs typeface="Calibri"/>
              </a:rPr>
              <a:t>A</a:t>
            </a:r>
            <a:endParaRPr sz="1267">
              <a:latin typeface="Calibri"/>
              <a:cs typeface="Calibri"/>
            </a:endParaRPr>
          </a:p>
          <a:p>
            <a:pPr marL="16933">
              <a:spcBef>
                <a:spcPts val="973"/>
              </a:spcBef>
            </a:pPr>
            <a:r>
              <a:rPr sz="1267" b="1" dirty="0">
                <a:latin typeface="Calibri"/>
                <a:cs typeface="Calibri"/>
              </a:rPr>
              <a:t>AddrB</a:t>
            </a:r>
            <a:endParaRPr sz="1267">
              <a:latin typeface="Calibri"/>
              <a:cs typeface="Calibri"/>
            </a:endParaRPr>
          </a:p>
        </p:txBody>
      </p:sp>
      <p:sp>
        <p:nvSpPr>
          <p:cNvPr id="44" name="object 44"/>
          <p:cNvSpPr txBox="1"/>
          <p:nvPr/>
        </p:nvSpPr>
        <p:spPr>
          <a:xfrm>
            <a:off x="5493469" y="2994133"/>
            <a:ext cx="461433"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7" dirty="0">
                <a:latin typeface="Calibri"/>
                <a:cs typeface="Calibri"/>
              </a:rPr>
              <a:t>A</a:t>
            </a:r>
            <a:endParaRPr sz="1267">
              <a:latin typeface="Calibri"/>
              <a:cs typeface="Calibri"/>
            </a:endParaRPr>
          </a:p>
        </p:txBody>
      </p:sp>
      <p:sp>
        <p:nvSpPr>
          <p:cNvPr id="45" name="object 45"/>
          <p:cNvSpPr txBox="1"/>
          <p:nvPr/>
        </p:nvSpPr>
        <p:spPr>
          <a:xfrm>
            <a:off x="5493469" y="3384277"/>
            <a:ext cx="449580"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40" dirty="0">
                <a:latin typeface="Calibri"/>
                <a:cs typeface="Calibri"/>
              </a:rPr>
              <a:t>B</a:t>
            </a:r>
            <a:endParaRPr sz="1267">
              <a:latin typeface="Calibri"/>
              <a:cs typeface="Calibri"/>
            </a:endParaRPr>
          </a:p>
        </p:txBody>
      </p:sp>
      <p:sp>
        <p:nvSpPr>
          <p:cNvPr id="46" name="object 46"/>
          <p:cNvSpPr txBox="1"/>
          <p:nvPr/>
        </p:nvSpPr>
        <p:spPr>
          <a:xfrm>
            <a:off x="4855265" y="2729973"/>
            <a:ext cx="468207" cy="217218"/>
          </a:xfrm>
          <a:prstGeom prst="rect">
            <a:avLst/>
          </a:prstGeom>
        </p:spPr>
        <p:txBody>
          <a:bodyPr vert="horz" wrap="square" lIns="0" tIns="22013" rIns="0" bIns="0" rtlCol="0">
            <a:spAutoFit/>
          </a:bodyPr>
          <a:lstStyle/>
          <a:p>
            <a:pPr marL="16933">
              <a:spcBef>
                <a:spcPts val="173"/>
              </a:spcBef>
            </a:pPr>
            <a:r>
              <a:rPr sz="1267" b="1" spc="13" dirty="0">
                <a:latin typeface="Calibri"/>
                <a:cs typeface="Calibri"/>
              </a:rPr>
              <a:t>A</a:t>
            </a:r>
            <a:r>
              <a:rPr sz="1267" b="1" spc="20" dirty="0">
                <a:latin typeface="Calibri"/>
                <a:cs typeface="Calibri"/>
              </a:rPr>
              <a:t>d</a:t>
            </a:r>
            <a:r>
              <a:rPr sz="1267" b="1" spc="33" dirty="0">
                <a:latin typeface="Calibri"/>
                <a:cs typeface="Calibri"/>
              </a:rPr>
              <a:t>d</a:t>
            </a:r>
            <a:r>
              <a:rPr sz="1267" b="1" spc="-40" dirty="0">
                <a:latin typeface="Calibri"/>
                <a:cs typeface="Calibri"/>
              </a:rPr>
              <a:t>r</a:t>
            </a:r>
            <a:r>
              <a:rPr sz="1267" b="1" spc="-13" dirty="0">
                <a:latin typeface="Calibri"/>
                <a:cs typeface="Calibri"/>
              </a:rPr>
              <a:t>D</a:t>
            </a:r>
            <a:endParaRPr sz="1267">
              <a:latin typeface="Calibri"/>
              <a:cs typeface="Calibri"/>
            </a:endParaRPr>
          </a:p>
        </p:txBody>
      </p:sp>
      <p:sp>
        <p:nvSpPr>
          <p:cNvPr id="47" name="object 47"/>
          <p:cNvSpPr txBox="1"/>
          <p:nvPr/>
        </p:nvSpPr>
        <p:spPr>
          <a:xfrm>
            <a:off x="4859454" y="2315445"/>
            <a:ext cx="463973"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13" dirty="0">
                <a:latin typeface="Calibri"/>
                <a:cs typeface="Calibri"/>
              </a:rPr>
              <a:t>D</a:t>
            </a:r>
            <a:endParaRPr sz="1267">
              <a:latin typeface="Calibri"/>
              <a:cs typeface="Calibri"/>
            </a:endParaRPr>
          </a:p>
        </p:txBody>
      </p:sp>
      <p:sp>
        <p:nvSpPr>
          <p:cNvPr id="48" name="object 48"/>
          <p:cNvSpPr txBox="1"/>
          <p:nvPr/>
        </p:nvSpPr>
        <p:spPr>
          <a:xfrm>
            <a:off x="7977738" y="2591797"/>
            <a:ext cx="246380" cy="217218"/>
          </a:xfrm>
          <a:prstGeom prst="rect">
            <a:avLst/>
          </a:prstGeom>
        </p:spPr>
        <p:txBody>
          <a:bodyPr vert="horz" wrap="square" lIns="0" tIns="22013" rIns="0" bIns="0" rtlCol="0">
            <a:spAutoFit/>
          </a:bodyPr>
          <a:lstStyle/>
          <a:p>
            <a:pPr marL="16933">
              <a:spcBef>
                <a:spcPts val="173"/>
              </a:spcBef>
            </a:pPr>
            <a:r>
              <a:rPr sz="1267" b="1" spc="27" dirty="0">
                <a:latin typeface="Calibri"/>
                <a:cs typeface="Calibri"/>
              </a:rPr>
              <a:t>al</a:t>
            </a:r>
            <a:r>
              <a:rPr sz="1267" b="1" spc="-13" dirty="0">
                <a:latin typeface="Calibri"/>
                <a:cs typeface="Calibri"/>
              </a:rPr>
              <a:t>u</a:t>
            </a:r>
            <a:endParaRPr sz="1267">
              <a:latin typeface="Calibri"/>
              <a:cs typeface="Calibri"/>
            </a:endParaRPr>
          </a:p>
        </p:txBody>
      </p:sp>
      <p:sp>
        <p:nvSpPr>
          <p:cNvPr id="49" name="object 49"/>
          <p:cNvSpPr txBox="1"/>
          <p:nvPr/>
        </p:nvSpPr>
        <p:spPr>
          <a:xfrm>
            <a:off x="6052011" y="2197589"/>
            <a:ext cx="386080" cy="217218"/>
          </a:xfrm>
          <a:prstGeom prst="rect">
            <a:avLst/>
          </a:prstGeom>
        </p:spPr>
        <p:txBody>
          <a:bodyPr vert="horz" wrap="square" lIns="0" tIns="22013" rIns="0" bIns="0" rtlCol="0">
            <a:spAutoFit/>
          </a:bodyPr>
          <a:lstStyle/>
          <a:p>
            <a:pPr marL="16933">
              <a:spcBef>
                <a:spcPts val="173"/>
              </a:spcBef>
            </a:pPr>
            <a:r>
              <a:rPr sz="1267" b="1" spc="-100" dirty="0">
                <a:latin typeface="Calibri"/>
                <a:cs typeface="Calibri"/>
              </a:rPr>
              <a:t>R</a:t>
            </a:r>
            <a:r>
              <a:rPr sz="1267" b="1" spc="-40" dirty="0">
                <a:latin typeface="Calibri"/>
                <a:cs typeface="Calibri"/>
              </a:rPr>
              <a:t>[r</a:t>
            </a:r>
            <a:r>
              <a:rPr sz="1267" b="1" spc="73" dirty="0">
                <a:latin typeface="Calibri"/>
                <a:cs typeface="Calibri"/>
              </a:rPr>
              <a:t>s</a:t>
            </a:r>
            <a:r>
              <a:rPr sz="1267" b="1" spc="-180" dirty="0">
                <a:latin typeface="Calibri"/>
                <a:cs typeface="Calibri"/>
              </a:rPr>
              <a:t>1</a:t>
            </a:r>
            <a:r>
              <a:rPr sz="1267" b="1" spc="-113" dirty="0">
                <a:latin typeface="Calibri"/>
                <a:cs typeface="Calibri"/>
              </a:rPr>
              <a:t>]</a:t>
            </a:r>
            <a:endParaRPr sz="1267">
              <a:latin typeface="Calibri"/>
              <a:cs typeface="Calibri"/>
            </a:endParaRPr>
          </a:p>
        </p:txBody>
      </p:sp>
      <p:sp>
        <p:nvSpPr>
          <p:cNvPr id="50" name="object 50"/>
          <p:cNvSpPr txBox="1"/>
          <p:nvPr/>
        </p:nvSpPr>
        <p:spPr>
          <a:xfrm>
            <a:off x="5902625" y="4266165"/>
            <a:ext cx="415713" cy="217218"/>
          </a:xfrm>
          <a:prstGeom prst="rect">
            <a:avLst/>
          </a:prstGeom>
        </p:spPr>
        <p:txBody>
          <a:bodyPr vert="horz" wrap="square" lIns="0" tIns="22013" rIns="0" bIns="0" rtlCol="0">
            <a:spAutoFit/>
          </a:bodyPr>
          <a:lstStyle/>
          <a:p>
            <a:pPr marL="16933">
              <a:spcBef>
                <a:spcPts val="173"/>
              </a:spcBef>
            </a:pPr>
            <a:r>
              <a:rPr sz="1267" b="1" spc="-100" dirty="0">
                <a:latin typeface="Calibri"/>
                <a:cs typeface="Calibri"/>
              </a:rPr>
              <a:t>R</a:t>
            </a:r>
            <a:r>
              <a:rPr sz="1267" b="1" spc="-40" dirty="0">
                <a:latin typeface="Calibri"/>
                <a:cs typeface="Calibri"/>
              </a:rPr>
              <a:t>[r</a:t>
            </a:r>
            <a:r>
              <a:rPr sz="1267" b="1" spc="73" dirty="0">
                <a:latin typeface="Calibri"/>
                <a:cs typeface="Calibri"/>
              </a:rPr>
              <a:t>s</a:t>
            </a:r>
            <a:r>
              <a:rPr sz="1267" b="1" spc="53" dirty="0">
                <a:latin typeface="Calibri"/>
                <a:cs typeface="Calibri"/>
              </a:rPr>
              <a:t>2</a:t>
            </a:r>
            <a:r>
              <a:rPr sz="1267" b="1" spc="-113" dirty="0">
                <a:latin typeface="Calibri"/>
                <a:cs typeface="Calibri"/>
              </a:rPr>
              <a:t>]</a:t>
            </a:r>
            <a:endParaRPr sz="1267">
              <a:latin typeface="Calibri"/>
              <a:cs typeface="Calibri"/>
            </a:endParaRPr>
          </a:p>
        </p:txBody>
      </p:sp>
      <p:grpSp>
        <p:nvGrpSpPr>
          <p:cNvPr id="51" name="object 51"/>
          <p:cNvGrpSpPr/>
          <p:nvPr/>
        </p:nvGrpSpPr>
        <p:grpSpPr>
          <a:xfrm>
            <a:off x="1059648" y="3445075"/>
            <a:ext cx="8881533" cy="2486660"/>
            <a:chOff x="2419350" y="2783706"/>
            <a:chExt cx="6661150" cy="1864995"/>
          </a:xfrm>
        </p:grpSpPr>
        <p:pic>
          <p:nvPicPr>
            <p:cNvPr id="52" name="object 52"/>
            <p:cNvPicPr/>
            <p:nvPr/>
          </p:nvPicPr>
          <p:blipFill>
            <a:blip r:embed="rId4" cstate="print"/>
            <a:stretch>
              <a:fillRect/>
            </a:stretch>
          </p:blipFill>
          <p:spPr>
            <a:xfrm>
              <a:off x="6128217" y="2841777"/>
              <a:ext cx="223958" cy="76200"/>
            </a:xfrm>
            <a:prstGeom prst="rect">
              <a:avLst/>
            </a:prstGeom>
          </p:spPr>
        </p:pic>
        <p:sp>
          <p:nvSpPr>
            <p:cNvPr id="53" name="object 53"/>
            <p:cNvSpPr/>
            <p:nvPr/>
          </p:nvSpPr>
          <p:spPr>
            <a:xfrm>
              <a:off x="2438400" y="4075968"/>
              <a:ext cx="6623050" cy="553720"/>
            </a:xfrm>
            <a:custGeom>
              <a:avLst/>
              <a:gdLst/>
              <a:ahLst/>
              <a:cxnLst/>
              <a:rect l="l" t="t" r="r" b="b"/>
              <a:pathLst>
                <a:path w="6623050" h="553720">
                  <a:moveTo>
                    <a:pt x="0" y="0"/>
                  </a:moveTo>
                  <a:lnTo>
                    <a:pt x="6622666" y="0"/>
                  </a:lnTo>
                  <a:lnTo>
                    <a:pt x="6622666" y="553179"/>
                  </a:lnTo>
                  <a:lnTo>
                    <a:pt x="0" y="553179"/>
                  </a:lnTo>
                  <a:lnTo>
                    <a:pt x="0" y="0"/>
                  </a:lnTo>
                  <a:close/>
                </a:path>
              </a:pathLst>
            </a:custGeom>
            <a:ln w="38100">
              <a:solidFill>
                <a:srgbClr val="000000"/>
              </a:solidFill>
            </a:ln>
          </p:spPr>
          <p:txBody>
            <a:bodyPr wrap="square" lIns="0" tIns="0" rIns="0" bIns="0" rtlCol="0"/>
            <a:lstStyle/>
            <a:p>
              <a:endParaRPr sz="2400"/>
            </a:p>
          </p:txBody>
        </p:sp>
        <p:sp>
          <p:nvSpPr>
            <p:cNvPr id="54" name="object 54"/>
            <p:cNvSpPr/>
            <p:nvPr/>
          </p:nvSpPr>
          <p:spPr>
            <a:xfrm>
              <a:off x="5513537" y="3224724"/>
              <a:ext cx="76200" cy="816610"/>
            </a:xfrm>
            <a:custGeom>
              <a:avLst/>
              <a:gdLst/>
              <a:ahLst/>
              <a:cxnLst/>
              <a:rect l="l" t="t" r="r" b="b"/>
              <a:pathLst>
                <a:path w="76200" h="816610">
                  <a:moveTo>
                    <a:pt x="50800" y="63498"/>
                  </a:moveTo>
                  <a:lnTo>
                    <a:pt x="25400" y="63498"/>
                  </a:lnTo>
                  <a:lnTo>
                    <a:pt x="25400" y="816563"/>
                  </a:lnTo>
                  <a:lnTo>
                    <a:pt x="50800" y="816563"/>
                  </a:lnTo>
                  <a:lnTo>
                    <a:pt x="50800" y="63498"/>
                  </a:lnTo>
                  <a:close/>
                </a:path>
                <a:path w="76200" h="816610">
                  <a:moveTo>
                    <a:pt x="38100" y="0"/>
                  </a:moveTo>
                  <a:lnTo>
                    <a:pt x="0" y="76200"/>
                  </a:lnTo>
                  <a:lnTo>
                    <a:pt x="25400" y="76200"/>
                  </a:lnTo>
                  <a:lnTo>
                    <a:pt x="25400" y="63498"/>
                  </a:lnTo>
                  <a:lnTo>
                    <a:pt x="69849" y="63498"/>
                  </a:lnTo>
                  <a:lnTo>
                    <a:pt x="38100" y="0"/>
                  </a:lnTo>
                  <a:close/>
                </a:path>
                <a:path w="76200" h="816610">
                  <a:moveTo>
                    <a:pt x="69849" y="63498"/>
                  </a:moveTo>
                  <a:lnTo>
                    <a:pt x="50800" y="63498"/>
                  </a:lnTo>
                  <a:lnTo>
                    <a:pt x="50800" y="76200"/>
                  </a:lnTo>
                  <a:lnTo>
                    <a:pt x="76200" y="76200"/>
                  </a:lnTo>
                  <a:lnTo>
                    <a:pt x="69849" y="63498"/>
                  </a:lnTo>
                  <a:close/>
                </a:path>
              </a:pathLst>
            </a:custGeom>
            <a:solidFill>
              <a:srgbClr val="000000"/>
            </a:solidFill>
          </p:spPr>
          <p:txBody>
            <a:bodyPr wrap="square" lIns="0" tIns="0" rIns="0" bIns="0" rtlCol="0"/>
            <a:lstStyle/>
            <a:p>
              <a:endParaRPr sz="2400"/>
            </a:p>
          </p:txBody>
        </p:sp>
        <p:sp>
          <p:nvSpPr>
            <p:cNvPr id="55" name="object 55"/>
            <p:cNvSpPr/>
            <p:nvPr/>
          </p:nvSpPr>
          <p:spPr>
            <a:xfrm>
              <a:off x="7065703" y="2797994"/>
              <a:ext cx="173355" cy="459105"/>
            </a:xfrm>
            <a:custGeom>
              <a:avLst/>
              <a:gdLst/>
              <a:ahLst/>
              <a:cxnLst/>
              <a:rect l="l" t="t" r="r" b="b"/>
              <a:pathLst>
                <a:path w="173354" h="459104">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56" name="object 56"/>
          <p:cNvSpPr txBox="1"/>
          <p:nvPr/>
        </p:nvSpPr>
        <p:spPr>
          <a:xfrm>
            <a:off x="7261922" y="3372101"/>
            <a:ext cx="110913" cy="591615"/>
          </a:xfrm>
          <a:prstGeom prst="rect">
            <a:avLst/>
          </a:prstGeom>
        </p:spPr>
        <p:txBody>
          <a:bodyPr vert="horz" wrap="square" lIns="0" tIns="118533" rIns="0" bIns="0" rtlCol="0">
            <a:spAutoFit/>
          </a:bodyPr>
          <a:lstStyle/>
          <a:p>
            <a:pPr marL="16933">
              <a:spcBef>
                <a:spcPts val="933"/>
              </a:spcBef>
            </a:pPr>
            <a:r>
              <a:rPr sz="1200" spc="-33" dirty="0">
                <a:latin typeface="Trebuchet MS"/>
                <a:cs typeface="Trebuchet MS"/>
              </a:rPr>
              <a:t>0</a:t>
            </a:r>
            <a:endParaRPr sz="1200">
              <a:latin typeface="Trebuchet MS"/>
              <a:cs typeface="Trebuchet MS"/>
            </a:endParaRPr>
          </a:p>
          <a:p>
            <a:pPr marL="38944">
              <a:spcBef>
                <a:spcPts val="800"/>
              </a:spcBef>
            </a:pPr>
            <a:r>
              <a:rPr sz="1200" spc="-233" dirty="0">
                <a:latin typeface="Trebuchet MS"/>
                <a:cs typeface="Trebuchet MS"/>
              </a:rPr>
              <a:t>1</a:t>
            </a:r>
            <a:endParaRPr sz="1200">
              <a:latin typeface="Trebuchet MS"/>
              <a:cs typeface="Trebuchet MS"/>
            </a:endParaRPr>
          </a:p>
        </p:txBody>
      </p:sp>
      <p:grpSp>
        <p:nvGrpSpPr>
          <p:cNvPr id="57" name="object 57"/>
          <p:cNvGrpSpPr/>
          <p:nvPr/>
        </p:nvGrpSpPr>
        <p:grpSpPr>
          <a:xfrm>
            <a:off x="7073043" y="3680900"/>
            <a:ext cx="587587" cy="865293"/>
            <a:chOff x="6929396" y="2960575"/>
            <a:chExt cx="440690" cy="648970"/>
          </a:xfrm>
        </p:grpSpPr>
        <p:pic>
          <p:nvPicPr>
            <p:cNvPr id="58" name="object 58"/>
            <p:cNvPicPr/>
            <p:nvPr/>
          </p:nvPicPr>
          <p:blipFill>
            <a:blip r:embed="rId5" cstate="print"/>
            <a:stretch>
              <a:fillRect/>
            </a:stretch>
          </p:blipFill>
          <p:spPr>
            <a:xfrm>
              <a:off x="6942656" y="3098661"/>
              <a:ext cx="137328" cy="85725"/>
            </a:xfrm>
            <a:prstGeom prst="rect">
              <a:avLst/>
            </a:prstGeom>
          </p:spPr>
        </p:pic>
        <p:sp>
          <p:nvSpPr>
            <p:cNvPr id="59" name="object 59"/>
            <p:cNvSpPr/>
            <p:nvPr/>
          </p:nvSpPr>
          <p:spPr>
            <a:xfrm>
              <a:off x="6943683" y="3156273"/>
              <a:ext cx="0" cy="438784"/>
            </a:xfrm>
            <a:custGeom>
              <a:avLst/>
              <a:gdLst/>
              <a:ahLst/>
              <a:cxnLst/>
              <a:rect l="l" t="t" r="r" b="b"/>
              <a:pathLst>
                <a:path h="438785">
                  <a:moveTo>
                    <a:pt x="4" y="0"/>
                  </a:moveTo>
                  <a:lnTo>
                    <a:pt x="0" y="438695"/>
                  </a:lnTo>
                </a:path>
              </a:pathLst>
            </a:custGeom>
            <a:ln w="28575">
              <a:solidFill>
                <a:srgbClr val="000000"/>
              </a:solidFill>
            </a:ln>
          </p:spPr>
          <p:txBody>
            <a:bodyPr wrap="square" lIns="0" tIns="0" rIns="0" bIns="0" rtlCol="0"/>
            <a:lstStyle/>
            <a:p>
              <a:endParaRPr sz="2400"/>
            </a:p>
          </p:txBody>
        </p:sp>
        <p:pic>
          <p:nvPicPr>
            <p:cNvPr id="60" name="object 60"/>
            <p:cNvPicPr/>
            <p:nvPr/>
          </p:nvPicPr>
          <p:blipFill>
            <a:blip r:embed="rId6" cstate="print"/>
            <a:stretch>
              <a:fillRect/>
            </a:stretch>
          </p:blipFill>
          <p:spPr>
            <a:xfrm>
              <a:off x="7248663" y="2960575"/>
              <a:ext cx="121192" cy="76200"/>
            </a:xfrm>
            <a:prstGeom prst="rect">
              <a:avLst/>
            </a:prstGeom>
          </p:spPr>
        </p:pic>
      </p:grpSp>
      <p:sp>
        <p:nvSpPr>
          <p:cNvPr id="61" name="object 61"/>
          <p:cNvSpPr txBox="1"/>
          <p:nvPr/>
        </p:nvSpPr>
        <p:spPr>
          <a:xfrm>
            <a:off x="5316075" y="4518133"/>
            <a:ext cx="70104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Imm[31:0]</a:t>
            </a:r>
            <a:endParaRPr sz="1267">
              <a:latin typeface="Calibri"/>
              <a:cs typeface="Calibri"/>
            </a:endParaRPr>
          </a:p>
        </p:txBody>
      </p:sp>
      <p:grpSp>
        <p:nvGrpSpPr>
          <p:cNvPr id="62" name="object 62"/>
          <p:cNvGrpSpPr/>
          <p:nvPr/>
        </p:nvGrpSpPr>
        <p:grpSpPr>
          <a:xfrm>
            <a:off x="4134813" y="4016981"/>
            <a:ext cx="3292687" cy="1129453"/>
            <a:chOff x="4725723" y="3212636"/>
            <a:chExt cx="2469515" cy="847090"/>
          </a:xfrm>
        </p:grpSpPr>
        <p:sp>
          <p:nvSpPr>
            <p:cNvPr id="63" name="object 63"/>
            <p:cNvSpPr/>
            <p:nvPr/>
          </p:nvSpPr>
          <p:spPr>
            <a:xfrm>
              <a:off x="7108897" y="3212636"/>
              <a:ext cx="85725" cy="847090"/>
            </a:xfrm>
            <a:custGeom>
              <a:avLst/>
              <a:gdLst/>
              <a:ahLst/>
              <a:cxnLst/>
              <a:rect l="l" t="t" r="r" b="b"/>
              <a:pathLst>
                <a:path w="85725" h="847089">
                  <a:moveTo>
                    <a:pt x="28574" y="85625"/>
                  </a:moveTo>
                  <a:lnTo>
                    <a:pt x="23317" y="846275"/>
                  </a:lnTo>
                  <a:lnTo>
                    <a:pt x="51890" y="846473"/>
                  </a:lnTo>
                  <a:lnTo>
                    <a:pt x="57149" y="85822"/>
                  </a:lnTo>
                  <a:lnTo>
                    <a:pt x="28574" y="85625"/>
                  </a:lnTo>
                  <a:close/>
                </a:path>
                <a:path w="85725" h="847089">
                  <a:moveTo>
                    <a:pt x="78509" y="71338"/>
                  </a:moveTo>
                  <a:lnTo>
                    <a:pt x="28672" y="71338"/>
                  </a:lnTo>
                  <a:lnTo>
                    <a:pt x="57247" y="71535"/>
                  </a:lnTo>
                  <a:lnTo>
                    <a:pt x="57149" y="85822"/>
                  </a:lnTo>
                  <a:lnTo>
                    <a:pt x="85723" y="86019"/>
                  </a:lnTo>
                  <a:lnTo>
                    <a:pt x="78509" y="71338"/>
                  </a:lnTo>
                  <a:close/>
                </a:path>
                <a:path w="85725" h="847089">
                  <a:moveTo>
                    <a:pt x="28672" y="71338"/>
                  </a:moveTo>
                  <a:lnTo>
                    <a:pt x="28574" y="85625"/>
                  </a:lnTo>
                  <a:lnTo>
                    <a:pt x="57149" y="85822"/>
                  </a:lnTo>
                  <a:lnTo>
                    <a:pt x="57247" y="71535"/>
                  </a:lnTo>
                  <a:lnTo>
                    <a:pt x="28672" y="71338"/>
                  </a:lnTo>
                  <a:close/>
                </a:path>
                <a:path w="85725" h="847089">
                  <a:moveTo>
                    <a:pt x="43454" y="0"/>
                  </a:moveTo>
                  <a:lnTo>
                    <a:pt x="0" y="85427"/>
                  </a:lnTo>
                  <a:lnTo>
                    <a:pt x="28574" y="85625"/>
                  </a:lnTo>
                  <a:lnTo>
                    <a:pt x="28672" y="71338"/>
                  </a:lnTo>
                  <a:lnTo>
                    <a:pt x="78509" y="71338"/>
                  </a:lnTo>
                  <a:lnTo>
                    <a:pt x="43454" y="0"/>
                  </a:lnTo>
                  <a:close/>
                </a:path>
              </a:pathLst>
            </a:custGeom>
            <a:solidFill>
              <a:srgbClr val="000000"/>
            </a:solidFill>
          </p:spPr>
          <p:txBody>
            <a:bodyPr wrap="square" lIns="0" tIns="0" rIns="0" bIns="0" rtlCol="0"/>
            <a:lstStyle/>
            <a:p>
              <a:endParaRPr sz="2400"/>
            </a:p>
          </p:txBody>
        </p:sp>
        <p:sp>
          <p:nvSpPr>
            <p:cNvPr id="64" name="object 64"/>
            <p:cNvSpPr/>
            <p:nvPr/>
          </p:nvSpPr>
          <p:spPr>
            <a:xfrm>
              <a:off x="4740011" y="3228757"/>
              <a:ext cx="521970" cy="718185"/>
            </a:xfrm>
            <a:custGeom>
              <a:avLst/>
              <a:gdLst/>
              <a:ahLst/>
              <a:cxnLst/>
              <a:rect l="l" t="t" r="r" b="b"/>
              <a:pathLst>
                <a:path w="521970" h="718185">
                  <a:moveTo>
                    <a:pt x="0" y="0"/>
                  </a:moveTo>
                  <a:lnTo>
                    <a:pt x="521515" y="159875"/>
                  </a:lnTo>
                  <a:lnTo>
                    <a:pt x="521515" y="557932"/>
                  </a:lnTo>
                  <a:lnTo>
                    <a:pt x="0" y="717808"/>
                  </a:lnTo>
                  <a:lnTo>
                    <a:pt x="0" y="0"/>
                  </a:lnTo>
                  <a:close/>
                </a:path>
              </a:pathLst>
            </a:custGeom>
            <a:ln w="28575">
              <a:solidFill>
                <a:srgbClr val="000000"/>
              </a:solidFill>
            </a:ln>
          </p:spPr>
          <p:txBody>
            <a:bodyPr wrap="square" lIns="0" tIns="0" rIns="0" bIns="0" rtlCol="0"/>
            <a:lstStyle/>
            <a:p>
              <a:endParaRPr sz="2400"/>
            </a:p>
          </p:txBody>
        </p:sp>
      </p:grpSp>
      <p:sp>
        <p:nvSpPr>
          <p:cNvPr id="65" name="object 65"/>
          <p:cNvSpPr txBox="1"/>
          <p:nvPr/>
        </p:nvSpPr>
        <p:spPr>
          <a:xfrm>
            <a:off x="4296533" y="4253467"/>
            <a:ext cx="422487"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I</a:t>
            </a:r>
            <a:r>
              <a:rPr sz="1400" b="1" spc="-13" dirty="0">
                <a:latin typeface="Calibri"/>
                <a:cs typeface="Calibri"/>
              </a:rPr>
              <a:t>m</a:t>
            </a:r>
            <a:r>
              <a:rPr sz="1400" b="1" spc="53" dirty="0">
                <a:latin typeface="Calibri"/>
                <a:cs typeface="Calibri"/>
              </a:rPr>
              <a:t>m</a:t>
            </a:r>
            <a:r>
              <a:rPr sz="1400" b="1" spc="-33" dirty="0">
                <a:latin typeface="Calibri"/>
                <a:cs typeface="Calibri"/>
              </a:rPr>
              <a:t>.</a:t>
            </a:r>
            <a:endParaRPr sz="1400">
              <a:latin typeface="Calibri"/>
              <a:cs typeface="Calibri"/>
            </a:endParaRPr>
          </a:p>
        </p:txBody>
      </p:sp>
      <p:sp>
        <p:nvSpPr>
          <p:cNvPr id="66" name="object 66"/>
          <p:cNvSpPr txBox="1"/>
          <p:nvPr/>
        </p:nvSpPr>
        <p:spPr>
          <a:xfrm>
            <a:off x="4296533" y="4489178"/>
            <a:ext cx="347980" cy="236817"/>
          </a:xfrm>
          <a:prstGeom prst="rect">
            <a:avLst/>
          </a:prstGeom>
        </p:spPr>
        <p:txBody>
          <a:bodyPr vert="horz" wrap="square" lIns="0" tIns="21167" rIns="0" bIns="0" rtlCol="0">
            <a:spAutoFit/>
          </a:bodyPr>
          <a:lstStyle/>
          <a:p>
            <a:pPr marL="16933">
              <a:spcBef>
                <a:spcPts val="167"/>
              </a:spcBef>
            </a:pPr>
            <a:r>
              <a:rPr sz="1400" b="1" spc="60" dirty="0">
                <a:latin typeface="Calibri"/>
                <a:cs typeface="Calibri"/>
              </a:rPr>
              <a:t>Ge</a:t>
            </a:r>
            <a:r>
              <a:rPr sz="1400" b="1" spc="-13" dirty="0">
                <a:latin typeface="Calibri"/>
                <a:cs typeface="Calibri"/>
              </a:rPr>
              <a:t>n</a:t>
            </a:r>
            <a:endParaRPr sz="1400">
              <a:latin typeface="Calibri"/>
              <a:cs typeface="Calibri"/>
            </a:endParaRPr>
          </a:p>
        </p:txBody>
      </p:sp>
      <p:sp>
        <p:nvSpPr>
          <p:cNvPr id="67" name="object 67"/>
          <p:cNvSpPr txBox="1"/>
          <p:nvPr/>
        </p:nvSpPr>
        <p:spPr>
          <a:xfrm>
            <a:off x="3097369" y="4136117"/>
            <a:ext cx="277705"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In</a:t>
            </a:r>
            <a:r>
              <a:rPr sz="1267" b="1" spc="-7" dirty="0">
                <a:latin typeface="Calibri"/>
                <a:cs typeface="Calibri"/>
              </a:rPr>
              <a:t>st</a:t>
            </a:r>
            <a:endParaRPr sz="1267">
              <a:latin typeface="Calibri"/>
              <a:cs typeface="Calibri"/>
            </a:endParaRPr>
          </a:p>
        </p:txBody>
      </p:sp>
      <p:sp>
        <p:nvSpPr>
          <p:cNvPr id="68" name="object 68"/>
          <p:cNvSpPr txBox="1"/>
          <p:nvPr/>
        </p:nvSpPr>
        <p:spPr>
          <a:xfrm>
            <a:off x="3097369" y="4339317"/>
            <a:ext cx="483447"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[3</a:t>
            </a:r>
            <a:r>
              <a:rPr sz="1267" b="1" spc="-180" dirty="0">
                <a:latin typeface="Calibri"/>
                <a:cs typeface="Calibri"/>
              </a:rPr>
              <a:t>1</a:t>
            </a:r>
            <a:r>
              <a:rPr sz="1267" b="1" spc="-20" dirty="0">
                <a:latin typeface="Calibri"/>
                <a:cs typeface="Calibri"/>
              </a:rPr>
              <a:t>:</a:t>
            </a:r>
            <a:r>
              <a:rPr sz="1267" b="1" spc="53" dirty="0">
                <a:latin typeface="Calibri"/>
                <a:cs typeface="Calibri"/>
              </a:rPr>
              <a:t>20</a:t>
            </a:r>
            <a:r>
              <a:rPr sz="1267" b="1" spc="-113" dirty="0">
                <a:latin typeface="Calibri"/>
                <a:cs typeface="Calibri"/>
              </a:rPr>
              <a:t>]</a:t>
            </a:r>
            <a:endParaRPr sz="1267">
              <a:latin typeface="Calibri"/>
              <a:cs typeface="Calibri"/>
            </a:endParaRPr>
          </a:p>
        </p:txBody>
      </p:sp>
      <p:grpSp>
        <p:nvGrpSpPr>
          <p:cNvPr id="69" name="object 69"/>
          <p:cNvGrpSpPr/>
          <p:nvPr/>
        </p:nvGrpSpPr>
        <p:grpSpPr>
          <a:xfrm>
            <a:off x="3625344" y="4459862"/>
            <a:ext cx="3474720" cy="658707"/>
            <a:chOff x="4343622" y="3544797"/>
            <a:chExt cx="2606040" cy="494030"/>
          </a:xfrm>
        </p:grpSpPr>
        <p:pic>
          <p:nvPicPr>
            <p:cNvPr id="70" name="object 70"/>
            <p:cNvPicPr/>
            <p:nvPr/>
          </p:nvPicPr>
          <p:blipFill>
            <a:blip r:embed="rId7" cstate="print"/>
            <a:stretch>
              <a:fillRect/>
            </a:stretch>
          </p:blipFill>
          <p:spPr>
            <a:xfrm>
              <a:off x="4965331" y="3866627"/>
              <a:ext cx="76154" cy="171813"/>
            </a:xfrm>
            <a:prstGeom prst="rect">
              <a:avLst/>
            </a:prstGeom>
          </p:spPr>
        </p:pic>
        <p:sp>
          <p:nvSpPr>
            <p:cNvPr id="71" name="object 71"/>
            <p:cNvSpPr/>
            <p:nvPr/>
          </p:nvSpPr>
          <p:spPr>
            <a:xfrm>
              <a:off x="4343622" y="3544797"/>
              <a:ext cx="396240" cy="85725"/>
            </a:xfrm>
            <a:custGeom>
              <a:avLst/>
              <a:gdLst/>
              <a:ahLst/>
              <a:cxnLst/>
              <a:rect l="l" t="t" r="r" b="b"/>
              <a:pathLst>
                <a:path w="396239" h="85725">
                  <a:moveTo>
                    <a:pt x="310196" y="0"/>
                  </a:moveTo>
                  <a:lnTo>
                    <a:pt x="310196" y="85724"/>
                  </a:lnTo>
                  <a:lnTo>
                    <a:pt x="367346" y="57149"/>
                  </a:lnTo>
                  <a:lnTo>
                    <a:pt x="332374" y="57149"/>
                  </a:lnTo>
                  <a:lnTo>
                    <a:pt x="338771" y="50753"/>
                  </a:lnTo>
                  <a:lnTo>
                    <a:pt x="338771" y="34971"/>
                  </a:lnTo>
                  <a:lnTo>
                    <a:pt x="332374" y="28574"/>
                  </a:lnTo>
                  <a:lnTo>
                    <a:pt x="367346" y="28574"/>
                  </a:lnTo>
                  <a:lnTo>
                    <a:pt x="310196" y="0"/>
                  </a:lnTo>
                  <a:close/>
                </a:path>
                <a:path w="396239" h="85725">
                  <a:moveTo>
                    <a:pt x="310196" y="28574"/>
                  </a:moveTo>
                  <a:lnTo>
                    <a:pt x="6396" y="28574"/>
                  </a:lnTo>
                  <a:lnTo>
                    <a:pt x="0" y="34971"/>
                  </a:lnTo>
                  <a:lnTo>
                    <a:pt x="0" y="50753"/>
                  </a:lnTo>
                  <a:lnTo>
                    <a:pt x="6396" y="57149"/>
                  </a:lnTo>
                  <a:lnTo>
                    <a:pt x="310196" y="57149"/>
                  </a:lnTo>
                  <a:lnTo>
                    <a:pt x="310196" y="28574"/>
                  </a:lnTo>
                  <a:close/>
                </a:path>
                <a:path w="396239" h="85725">
                  <a:moveTo>
                    <a:pt x="367346" y="28574"/>
                  </a:moveTo>
                  <a:lnTo>
                    <a:pt x="332374" y="28574"/>
                  </a:lnTo>
                  <a:lnTo>
                    <a:pt x="338771" y="34971"/>
                  </a:lnTo>
                  <a:lnTo>
                    <a:pt x="338771" y="50753"/>
                  </a:lnTo>
                  <a:lnTo>
                    <a:pt x="332374" y="57149"/>
                  </a:lnTo>
                  <a:lnTo>
                    <a:pt x="367346" y="57149"/>
                  </a:lnTo>
                  <a:lnTo>
                    <a:pt x="395921" y="42862"/>
                  </a:lnTo>
                  <a:lnTo>
                    <a:pt x="367346" y="28574"/>
                  </a:lnTo>
                  <a:close/>
                </a:path>
              </a:pathLst>
            </a:custGeom>
            <a:solidFill>
              <a:srgbClr val="000000"/>
            </a:solidFill>
          </p:spPr>
          <p:txBody>
            <a:bodyPr wrap="square" lIns="0" tIns="0" rIns="0" bIns="0" rtlCol="0"/>
            <a:lstStyle/>
            <a:p>
              <a:endParaRPr sz="2400"/>
            </a:p>
          </p:txBody>
        </p:sp>
        <p:sp>
          <p:nvSpPr>
            <p:cNvPr id="72" name="object 72"/>
            <p:cNvSpPr/>
            <p:nvPr/>
          </p:nvSpPr>
          <p:spPr>
            <a:xfrm>
              <a:off x="5273410" y="3589761"/>
              <a:ext cx="1663700" cy="5715"/>
            </a:xfrm>
            <a:custGeom>
              <a:avLst/>
              <a:gdLst/>
              <a:ahLst/>
              <a:cxnLst/>
              <a:rect l="l" t="t" r="r" b="b"/>
              <a:pathLst>
                <a:path w="1663700" h="5714">
                  <a:moveTo>
                    <a:pt x="0" y="0"/>
                  </a:moveTo>
                  <a:lnTo>
                    <a:pt x="1663521" y="5208"/>
                  </a:lnTo>
                </a:path>
              </a:pathLst>
            </a:custGeom>
            <a:ln w="25400">
              <a:solidFill>
                <a:srgbClr val="000000"/>
              </a:solidFill>
            </a:ln>
          </p:spPr>
          <p:txBody>
            <a:bodyPr wrap="square" lIns="0" tIns="0" rIns="0" bIns="0" rtlCol="0"/>
            <a:lstStyle/>
            <a:p>
              <a:endParaRPr sz="2400"/>
            </a:p>
          </p:txBody>
        </p:sp>
      </p:grpSp>
      <p:sp>
        <p:nvSpPr>
          <p:cNvPr id="73" name="object 73"/>
          <p:cNvSpPr txBox="1"/>
          <p:nvPr/>
        </p:nvSpPr>
        <p:spPr>
          <a:xfrm>
            <a:off x="3273057" y="5217141"/>
            <a:ext cx="2335107" cy="617327"/>
          </a:xfrm>
          <a:prstGeom prst="rect">
            <a:avLst/>
          </a:prstGeom>
        </p:spPr>
        <p:txBody>
          <a:bodyPr vert="horz" wrap="square" lIns="0" tIns="22013" rIns="0" bIns="0" rtlCol="0">
            <a:spAutoFit/>
          </a:bodyPr>
          <a:lstStyle/>
          <a:p>
            <a:pPr>
              <a:spcBef>
                <a:spcPts val="173"/>
              </a:spcBef>
              <a:tabLst>
                <a:tab pos="1046454" algn="l"/>
                <a:tab pos="1759329" algn="l"/>
              </a:tabLst>
            </a:pPr>
            <a:r>
              <a:rPr sz="1900" b="1" spc="-29" baseline="2923" dirty="0">
                <a:latin typeface="Calibri"/>
                <a:cs typeface="Calibri"/>
              </a:rPr>
              <a:t>In</a:t>
            </a:r>
            <a:r>
              <a:rPr sz="1900" b="1" spc="-9" baseline="2923" dirty="0">
                <a:latin typeface="Calibri"/>
                <a:cs typeface="Calibri"/>
              </a:rPr>
              <a:t>st</a:t>
            </a:r>
            <a:r>
              <a:rPr sz="1900" b="1" spc="-29" baseline="2923" dirty="0">
                <a:latin typeface="Calibri"/>
                <a:cs typeface="Calibri"/>
              </a:rPr>
              <a:t>[3</a:t>
            </a:r>
            <a:r>
              <a:rPr sz="1900" b="1" spc="-269" baseline="2923" dirty="0">
                <a:latin typeface="Calibri"/>
                <a:cs typeface="Calibri"/>
              </a:rPr>
              <a:t>1</a:t>
            </a:r>
            <a:r>
              <a:rPr sz="1900" b="1" spc="-29" baseline="2923" dirty="0">
                <a:latin typeface="Calibri"/>
                <a:cs typeface="Calibri"/>
              </a:rPr>
              <a:t>:</a:t>
            </a:r>
            <a:r>
              <a:rPr sz="1900" b="1" spc="80" baseline="2923" dirty="0">
                <a:latin typeface="Calibri"/>
                <a:cs typeface="Calibri"/>
              </a:rPr>
              <a:t>0</a:t>
            </a:r>
            <a:r>
              <a:rPr sz="1900" b="1" spc="-169" baseline="2923" dirty="0">
                <a:latin typeface="Calibri"/>
                <a:cs typeface="Calibri"/>
              </a:rPr>
              <a:t>]</a:t>
            </a:r>
            <a:r>
              <a:rPr sz="1900" b="1" baseline="2923" dirty="0">
                <a:latin typeface="Calibri"/>
                <a:cs typeface="Calibri"/>
              </a:rPr>
              <a:t>	</a:t>
            </a:r>
            <a:r>
              <a:rPr sz="1267" b="1" spc="7" dirty="0">
                <a:latin typeface="Calibri"/>
                <a:cs typeface="Calibri"/>
              </a:rPr>
              <a:t>I</a:t>
            </a:r>
            <a:r>
              <a:rPr sz="1267" b="1" spc="-40" dirty="0">
                <a:latin typeface="Calibri"/>
                <a:cs typeface="Calibri"/>
              </a:rPr>
              <a:t>m</a:t>
            </a:r>
            <a:r>
              <a:rPr sz="1267" b="1" spc="27" dirty="0">
                <a:latin typeface="Calibri"/>
                <a:cs typeface="Calibri"/>
              </a:rPr>
              <a:t>m</a:t>
            </a:r>
            <a:r>
              <a:rPr sz="1267" b="1" spc="33" dirty="0">
                <a:latin typeface="Calibri"/>
                <a:cs typeface="Calibri"/>
              </a:rPr>
              <a:t>S</a:t>
            </a:r>
            <a:r>
              <a:rPr sz="1267" b="1" spc="40" dirty="0">
                <a:latin typeface="Calibri"/>
                <a:cs typeface="Calibri"/>
              </a:rPr>
              <a:t>e</a:t>
            </a:r>
            <a:r>
              <a:rPr sz="1267" b="1" spc="-60" dirty="0">
                <a:latin typeface="Calibri"/>
                <a:cs typeface="Calibri"/>
              </a:rPr>
              <a:t>l</a:t>
            </a:r>
            <a:r>
              <a:rPr sz="1267" b="1" dirty="0">
                <a:latin typeface="Calibri"/>
                <a:cs typeface="Calibri"/>
              </a:rPr>
              <a:t>	</a:t>
            </a:r>
            <a:r>
              <a:rPr sz="1900" b="1" spc="-29" baseline="2923" dirty="0">
                <a:latin typeface="Calibri"/>
                <a:cs typeface="Calibri"/>
              </a:rPr>
              <a:t>R</a:t>
            </a:r>
            <a:r>
              <a:rPr sz="1900" b="1" spc="9" baseline="2923" dirty="0">
                <a:latin typeface="Calibri"/>
                <a:cs typeface="Calibri"/>
              </a:rPr>
              <a:t>e</a:t>
            </a:r>
            <a:r>
              <a:rPr sz="1900" b="1" spc="169" baseline="2923" dirty="0">
                <a:latin typeface="Calibri"/>
                <a:cs typeface="Calibri"/>
              </a:rPr>
              <a:t>g</a:t>
            </a:r>
            <a:r>
              <a:rPr sz="1900" b="1" spc="-129" baseline="2923" dirty="0">
                <a:latin typeface="Calibri"/>
                <a:cs typeface="Calibri"/>
              </a:rPr>
              <a:t>W</a:t>
            </a:r>
            <a:r>
              <a:rPr sz="1900" b="1" spc="-59" baseline="2923" dirty="0">
                <a:latin typeface="Calibri"/>
                <a:cs typeface="Calibri"/>
              </a:rPr>
              <a:t>E</a:t>
            </a:r>
            <a:r>
              <a:rPr sz="1900" b="1" spc="-20" baseline="2923" dirty="0">
                <a:latin typeface="Calibri"/>
                <a:cs typeface="Calibri"/>
              </a:rPr>
              <a:t>n</a:t>
            </a:r>
            <a:endParaRPr sz="1900" baseline="2923">
              <a:latin typeface="Calibri"/>
              <a:cs typeface="Calibri"/>
            </a:endParaRPr>
          </a:p>
          <a:p>
            <a:pPr>
              <a:spcBef>
                <a:spcPts val="13"/>
              </a:spcBef>
            </a:pPr>
            <a:endParaRPr sz="1200">
              <a:latin typeface="Calibri"/>
              <a:cs typeface="Calibri"/>
            </a:endParaRPr>
          </a:p>
          <a:p>
            <a:pPr marL="177796"/>
            <a:r>
              <a:rPr sz="1400" b="1" dirty="0">
                <a:latin typeface="Calibri"/>
                <a:cs typeface="Calibri"/>
              </a:rPr>
              <a:t>Control</a:t>
            </a:r>
            <a:r>
              <a:rPr sz="1400" b="1" spc="47" dirty="0">
                <a:latin typeface="Calibri"/>
                <a:cs typeface="Calibri"/>
              </a:rPr>
              <a:t> </a:t>
            </a:r>
            <a:r>
              <a:rPr sz="1400" b="1" spc="27" dirty="0">
                <a:latin typeface="Calibri"/>
                <a:cs typeface="Calibri"/>
              </a:rPr>
              <a:t>logic</a:t>
            </a:r>
            <a:endParaRPr sz="1400">
              <a:latin typeface="Calibri"/>
              <a:cs typeface="Calibri"/>
            </a:endParaRPr>
          </a:p>
        </p:txBody>
      </p:sp>
      <p:sp>
        <p:nvSpPr>
          <p:cNvPr id="74" name="object 74"/>
          <p:cNvSpPr txBox="1"/>
          <p:nvPr/>
        </p:nvSpPr>
        <p:spPr>
          <a:xfrm>
            <a:off x="8492707" y="2856037"/>
            <a:ext cx="728980" cy="604333"/>
          </a:xfrm>
          <a:prstGeom prst="rect">
            <a:avLst/>
          </a:prstGeom>
        </p:spPr>
        <p:txBody>
          <a:bodyPr vert="horz" wrap="square" lIns="0" tIns="15240" rIns="0" bIns="0" rtlCol="0">
            <a:spAutoFit/>
          </a:bodyPr>
          <a:lstStyle/>
          <a:p>
            <a:pPr marL="16933" marR="6773" indent="279393">
              <a:lnSpc>
                <a:spcPct val="160000"/>
              </a:lnSpc>
              <a:spcBef>
                <a:spcPts val="120"/>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27" dirty="0">
                <a:latin typeface="Calibri"/>
                <a:cs typeface="Calibri"/>
              </a:rPr>
              <a:t>B  </a:t>
            </a:r>
            <a:r>
              <a:rPr sz="1267" b="1" spc="27" dirty="0">
                <a:latin typeface="Calibri"/>
                <a:cs typeface="Calibri"/>
              </a:rPr>
              <a:t>addr</a:t>
            </a:r>
            <a:endParaRPr sz="1267">
              <a:latin typeface="Calibri"/>
              <a:cs typeface="Calibri"/>
            </a:endParaRPr>
          </a:p>
        </p:txBody>
      </p:sp>
      <p:grpSp>
        <p:nvGrpSpPr>
          <p:cNvPr id="75" name="object 75"/>
          <p:cNvGrpSpPr/>
          <p:nvPr/>
        </p:nvGrpSpPr>
        <p:grpSpPr>
          <a:xfrm>
            <a:off x="8655773" y="2126520"/>
            <a:ext cx="1217507" cy="3019213"/>
            <a:chOff x="8116444" y="1794790"/>
            <a:chExt cx="913130" cy="2264410"/>
          </a:xfrm>
        </p:grpSpPr>
        <p:sp>
          <p:nvSpPr>
            <p:cNvPr id="76" name="object 76"/>
            <p:cNvSpPr/>
            <p:nvPr/>
          </p:nvSpPr>
          <p:spPr>
            <a:xfrm>
              <a:off x="8936296" y="2343149"/>
              <a:ext cx="79375" cy="0"/>
            </a:xfrm>
            <a:custGeom>
              <a:avLst/>
              <a:gdLst/>
              <a:ahLst/>
              <a:cxnLst/>
              <a:rect l="l" t="t" r="r" b="b"/>
              <a:pathLst>
                <a:path w="79375">
                  <a:moveTo>
                    <a:pt x="0" y="0"/>
                  </a:moveTo>
                  <a:lnTo>
                    <a:pt x="78980" y="1"/>
                  </a:lnTo>
                </a:path>
              </a:pathLst>
            </a:custGeom>
            <a:ln w="28575">
              <a:solidFill>
                <a:srgbClr val="000000"/>
              </a:solidFill>
            </a:ln>
          </p:spPr>
          <p:txBody>
            <a:bodyPr wrap="square" lIns="0" tIns="0" rIns="0" bIns="0" rtlCol="0"/>
            <a:lstStyle/>
            <a:p>
              <a:endParaRPr sz="2400"/>
            </a:p>
          </p:txBody>
        </p:sp>
        <p:sp>
          <p:nvSpPr>
            <p:cNvPr id="77" name="object 77"/>
            <p:cNvSpPr/>
            <p:nvPr/>
          </p:nvSpPr>
          <p:spPr>
            <a:xfrm>
              <a:off x="8116444" y="3362680"/>
              <a:ext cx="85725" cy="696595"/>
            </a:xfrm>
            <a:custGeom>
              <a:avLst/>
              <a:gdLst/>
              <a:ahLst/>
              <a:cxnLst/>
              <a:rect l="l" t="t" r="r" b="b"/>
              <a:pathLst>
                <a:path w="85725" h="696595">
                  <a:moveTo>
                    <a:pt x="28573" y="85583"/>
                  </a:moveTo>
                  <a:lnTo>
                    <a:pt x="22668" y="696192"/>
                  </a:lnTo>
                  <a:lnTo>
                    <a:pt x="51241" y="696468"/>
                  </a:lnTo>
                  <a:lnTo>
                    <a:pt x="57147" y="85860"/>
                  </a:lnTo>
                  <a:lnTo>
                    <a:pt x="28573" y="85583"/>
                  </a:lnTo>
                  <a:close/>
                </a:path>
                <a:path w="85725" h="696595">
                  <a:moveTo>
                    <a:pt x="78479" y="71296"/>
                  </a:moveTo>
                  <a:lnTo>
                    <a:pt x="28712" y="71296"/>
                  </a:lnTo>
                  <a:lnTo>
                    <a:pt x="57285" y="71572"/>
                  </a:lnTo>
                  <a:lnTo>
                    <a:pt x="57147" y="85860"/>
                  </a:lnTo>
                  <a:lnTo>
                    <a:pt x="85721" y="86136"/>
                  </a:lnTo>
                  <a:lnTo>
                    <a:pt x="78479" y="71296"/>
                  </a:lnTo>
                  <a:close/>
                </a:path>
                <a:path w="85725" h="696595">
                  <a:moveTo>
                    <a:pt x="28712" y="71296"/>
                  </a:moveTo>
                  <a:lnTo>
                    <a:pt x="28573" y="85583"/>
                  </a:lnTo>
                  <a:lnTo>
                    <a:pt x="57147" y="85860"/>
                  </a:lnTo>
                  <a:lnTo>
                    <a:pt x="57285" y="71572"/>
                  </a:lnTo>
                  <a:lnTo>
                    <a:pt x="28712" y="71296"/>
                  </a:lnTo>
                  <a:close/>
                </a:path>
                <a:path w="85725" h="696595">
                  <a:moveTo>
                    <a:pt x="43689" y="0"/>
                  </a:moveTo>
                  <a:lnTo>
                    <a:pt x="0" y="85307"/>
                  </a:lnTo>
                  <a:lnTo>
                    <a:pt x="28573" y="85583"/>
                  </a:lnTo>
                  <a:lnTo>
                    <a:pt x="28712" y="71296"/>
                  </a:lnTo>
                  <a:lnTo>
                    <a:pt x="78479" y="71296"/>
                  </a:lnTo>
                  <a:lnTo>
                    <a:pt x="43689" y="0"/>
                  </a:lnTo>
                  <a:close/>
                </a:path>
              </a:pathLst>
            </a:custGeom>
            <a:solidFill>
              <a:srgbClr val="000000"/>
            </a:solidFill>
          </p:spPr>
          <p:txBody>
            <a:bodyPr wrap="square" lIns="0" tIns="0" rIns="0" bIns="0" rtlCol="0"/>
            <a:lstStyle/>
            <a:p>
              <a:endParaRPr sz="2400"/>
            </a:p>
          </p:txBody>
        </p:sp>
        <p:sp>
          <p:nvSpPr>
            <p:cNvPr id="78" name="object 78"/>
            <p:cNvSpPr/>
            <p:nvPr/>
          </p:nvSpPr>
          <p:spPr>
            <a:xfrm>
              <a:off x="8760953" y="1809078"/>
              <a:ext cx="182245" cy="779145"/>
            </a:xfrm>
            <a:custGeom>
              <a:avLst/>
              <a:gdLst/>
              <a:ahLst/>
              <a:cxnLst/>
              <a:rect l="l" t="t" r="r" b="b"/>
              <a:pathLst>
                <a:path w="182245" h="779144">
                  <a:moveTo>
                    <a:pt x="0" y="0"/>
                  </a:moveTo>
                  <a:lnTo>
                    <a:pt x="181697" y="113940"/>
                  </a:lnTo>
                  <a:lnTo>
                    <a:pt x="181697" y="664921"/>
                  </a:lnTo>
                  <a:lnTo>
                    <a:pt x="0" y="778862"/>
                  </a:lnTo>
                  <a:lnTo>
                    <a:pt x="0" y="0"/>
                  </a:lnTo>
                  <a:close/>
                </a:path>
              </a:pathLst>
            </a:custGeom>
            <a:ln w="28575">
              <a:solidFill>
                <a:srgbClr val="000000"/>
              </a:solidFill>
            </a:ln>
          </p:spPr>
          <p:txBody>
            <a:bodyPr wrap="square" lIns="0" tIns="0" rIns="0" bIns="0" rtlCol="0"/>
            <a:lstStyle/>
            <a:p>
              <a:endParaRPr sz="2400"/>
            </a:p>
          </p:txBody>
        </p:sp>
      </p:grpSp>
      <p:sp>
        <p:nvSpPr>
          <p:cNvPr id="79" name="object 79"/>
          <p:cNvSpPr txBox="1"/>
          <p:nvPr/>
        </p:nvSpPr>
        <p:spPr>
          <a:xfrm>
            <a:off x="9541369" y="2864101"/>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80" name="object 80"/>
          <p:cNvSpPr txBox="1"/>
          <p:nvPr/>
        </p:nvSpPr>
        <p:spPr>
          <a:xfrm>
            <a:off x="9541368" y="2571493"/>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81" name="object 81"/>
          <p:cNvGrpSpPr/>
          <p:nvPr/>
        </p:nvGrpSpPr>
        <p:grpSpPr>
          <a:xfrm>
            <a:off x="8219991" y="1213016"/>
            <a:ext cx="1297940" cy="2210647"/>
            <a:chOff x="7789607" y="1109662"/>
            <a:chExt cx="973455" cy="1657985"/>
          </a:xfrm>
        </p:grpSpPr>
        <p:pic>
          <p:nvPicPr>
            <p:cNvPr id="82" name="object 82"/>
            <p:cNvPicPr/>
            <p:nvPr/>
          </p:nvPicPr>
          <p:blipFill>
            <a:blip r:embed="rId8" cstate="print"/>
            <a:stretch>
              <a:fillRect/>
            </a:stretch>
          </p:blipFill>
          <p:spPr>
            <a:xfrm>
              <a:off x="8565637" y="2404028"/>
              <a:ext cx="197363" cy="85725"/>
            </a:xfrm>
            <a:prstGeom prst="rect">
              <a:avLst/>
            </a:prstGeom>
          </p:spPr>
        </p:pic>
        <p:sp>
          <p:nvSpPr>
            <p:cNvPr id="83" name="object 83"/>
            <p:cNvSpPr/>
            <p:nvPr/>
          </p:nvSpPr>
          <p:spPr>
            <a:xfrm>
              <a:off x="7803894" y="1123950"/>
              <a:ext cx="1905" cy="1629410"/>
            </a:xfrm>
            <a:custGeom>
              <a:avLst/>
              <a:gdLst/>
              <a:ahLst/>
              <a:cxnLst/>
              <a:rect l="l" t="t" r="r" b="b"/>
              <a:pathLst>
                <a:path w="1904" h="1629410">
                  <a:moveTo>
                    <a:pt x="0" y="0"/>
                  </a:moveTo>
                  <a:lnTo>
                    <a:pt x="1542" y="1629043"/>
                  </a:lnTo>
                </a:path>
              </a:pathLst>
            </a:custGeom>
            <a:ln w="28575">
              <a:solidFill>
                <a:srgbClr val="000000"/>
              </a:solidFill>
            </a:ln>
          </p:spPr>
          <p:txBody>
            <a:bodyPr wrap="square" lIns="0" tIns="0" rIns="0" bIns="0" rtlCol="0"/>
            <a:lstStyle/>
            <a:p>
              <a:endParaRPr sz="2400"/>
            </a:p>
          </p:txBody>
        </p:sp>
        <p:sp>
          <p:nvSpPr>
            <p:cNvPr id="84" name="object 84"/>
            <p:cNvSpPr/>
            <p:nvPr/>
          </p:nvSpPr>
          <p:spPr>
            <a:xfrm>
              <a:off x="7804449" y="2156414"/>
              <a:ext cx="946785" cy="85725"/>
            </a:xfrm>
            <a:custGeom>
              <a:avLst/>
              <a:gdLst/>
              <a:ahLst/>
              <a:cxnLst/>
              <a:rect l="l" t="t" r="r" b="b"/>
              <a:pathLst>
                <a:path w="946784" h="85725">
                  <a:moveTo>
                    <a:pt x="861008" y="57148"/>
                  </a:moveTo>
                  <a:lnTo>
                    <a:pt x="860913" y="85723"/>
                  </a:lnTo>
                  <a:lnTo>
                    <a:pt x="918394" y="57222"/>
                  </a:lnTo>
                  <a:lnTo>
                    <a:pt x="883187" y="57222"/>
                  </a:lnTo>
                  <a:lnTo>
                    <a:pt x="861008" y="57148"/>
                  </a:lnTo>
                  <a:close/>
                </a:path>
                <a:path w="946784" h="85725">
                  <a:moveTo>
                    <a:pt x="861103" y="28574"/>
                  </a:moveTo>
                  <a:lnTo>
                    <a:pt x="861008" y="57148"/>
                  </a:lnTo>
                  <a:lnTo>
                    <a:pt x="883187" y="57222"/>
                  </a:lnTo>
                  <a:lnTo>
                    <a:pt x="889605" y="50846"/>
                  </a:lnTo>
                  <a:lnTo>
                    <a:pt x="889657" y="35065"/>
                  </a:lnTo>
                  <a:lnTo>
                    <a:pt x="883282" y="28648"/>
                  </a:lnTo>
                  <a:lnTo>
                    <a:pt x="861103" y="28574"/>
                  </a:lnTo>
                  <a:close/>
                </a:path>
                <a:path w="946784" h="85725">
                  <a:moveTo>
                    <a:pt x="861198" y="0"/>
                  </a:moveTo>
                  <a:lnTo>
                    <a:pt x="861103" y="28574"/>
                  </a:lnTo>
                  <a:lnTo>
                    <a:pt x="883282" y="28648"/>
                  </a:lnTo>
                  <a:lnTo>
                    <a:pt x="889657" y="35065"/>
                  </a:lnTo>
                  <a:lnTo>
                    <a:pt x="889605" y="50846"/>
                  </a:lnTo>
                  <a:lnTo>
                    <a:pt x="883187" y="57222"/>
                  </a:lnTo>
                  <a:lnTo>
                    <a:pt x="918394" y="57222"/>
                  </a:lnTo>
                  <a:lnTo>
                    <a:pt x="946781" y="43146"/>
                  </a:lnTo>
                  <a:lnTo>
                    <a:pt x="861198" y="0"/>
                  </a:lnTo>
                  <a:close/>
                </a:path>
                <a:path w="946784" h="85725">
                  <a:moveTo>
                    <a:pt x="6469" y="25734"/>
                  </a:moveTo>
                  <a:lnTo>
                    <a:pt x="52" y="32109"/>
                  </a:lnTo>
                  <a:lnTo>
                    <a:pt x="0" y="47890"/>
                  </a:lnTo>
                  <a:lnTo>
                    <a:pt x="6375" y="54309"/>
                  </a:lnTo>
                  <a:lnTo>
                    <a:pt x="861008" y="57148"/>
                  </a:lnTo>
                  <a:lnTo>
                    <a:pt x="861103" y="28574"/>
                  </a:lnTo>
                  <a:lnTo>
                    <a:pt x="6469" y="25734"/>
                  </a:lnTo>
                  <a:close/>
                </a:path>
              </a:pathLst>
            </a:custGeom>
            <a:solidFill>
              <a:srgbClr val="000000"/>
            </a:solidFill>
          </p:spPr>
          <p:txBody>
            <a:bodyPr wrap="square" lIns="0" tIns="0" rIns="0" bIns="0" rtlCol="0"/>
            <a:lstStyle/>
            <a:p>
              <a:endParaRPr sz="2400"/>
            </a:p>
          </p:txBody>
        </p:sp>
      </p:grpSp>
      <p:sp>
        <p:nvSpPr>
          <p:cNvPr id="85" name="object 85"/>
          <p:cNvSpPr txBox="1"/>
          <p:nvPr/>
        </p:nvSpPr>
        <p:spPr>
          <a:xfrm>
            <a:off x="9151432" y="4176757"/>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grpSp>
        <p:nvGrpSpPr>
          <p:cNvPr id="86" name="object 86"/>
          <p:cNvGrpSpPr/>
          <p:nvPr/>
        </p:nvGrpSpPr>
        <p:grpSpPr>
          <a:xfrm>
            <a:off x="7228204" y="2735071"/>
            <a:ext cx="2473960" cy="2411307"/>
            <a:chOff x="7045767" y="2251204"/>
            <a:chExt cx="1855470" cy="1808480"/>
          </a:xfrm>
        </p:grpSpPr>
        <p:sp>
          <p:nvSpPr>
            <p:cNvPr id="87" name="object 87"/>
            <p:cNvSpPr/>
            <p:nvPr/>
          </p:nvSpPr>
          <p:spPr>
            <a:xfrm>
              <a:off x="8408742" y="325754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88" name="object 88"/>
            <p:cNvSpPr/>
            <p:nvPr/>
          </p:nvSpPr>
          <p:spPr>
            <a:xfrm>
              <a:off x="8458199" y="3333749"/>
              <a:ext cx="0" cy="144145"/>
            </a:xfrm>
            <a:custGeom>
              <a:avLst/>
              <a:gdLst/>
              <a:ahLst/>
              <a:cxnLst/>
              <a:rect l="l" t="t" r="r" b="b"/>
              <a:pathLst>
                <a:path h="144145">
                  <a:moveTo>
                    <a:pt x="1" y="0"/>
                  </a:moveTo>
                  <a:lnTo>
                    <a:pt x="0" y="143669"/>
                  </a:lnTo>
                </a:path>
              </a:pathLst>
            </a:custGeom>
            <a:ln w="25400">
              <a:solidFill>
                <a:srgbClr val="000000"/>
              </a:solidFill>
            </a:ln>
          </p:spPr>
          <p:txBody>
            <a:bodyPr wrap="square" lIns="0" tIns="0" rIns="0" bIns="0" rtlCol="0"/>
            <a:lstStyle/>
            <a:p>
              <a:endParaRPr sz="2400"/>
            </a:p>
          </p:txBody>
        </p:sp>
        <p:sp>
          <p:nvSpPr>
            <p:cNvPr id="89" name="object 89"/>
            <p:cNvSpPr/>
            <p:nvPr/>
          </p:nvSpPr>
          <p:spPr>
            <a:xfrm>
              <a:off x="8815427" y="2512908"/>
              <a:ext cx="85725" cy="1546225"/>
            </a:xfrm>
            <a:custGeom>
              <a:avLst/>
              <a:gdLst/>
              <a:ahLst/>
              <a:cxnLst/>
              <a:rect l="l" t="t" r="r" b="b"/>
              <a:pathLst>
                <a:path w="85725" h="1546225">
                  <a:moveTo>
                    <a:pt x="28574" y="85633"/>
                  </a:moveTo>
                  <a:lnTo>
                    <a:pt x="19389" y="1546012"/>
                  </a:lnTo>
                  <a:lnTo>
                    <a:pt x="47964" y="1546192"/>
                  </a:lnTo>
                  <a:lnTo>
                    <a:pt x="57149" y="85813"/>
                  </a:lnTo>
                  <a:lnTo>
                    <a:pt x="28574" y="85633"/>
                  </a:lnTo>
                  <a:close/>
                </a:path>
                <a:path w="85725" h="1546225">
                  <a:moveTo>
                    <a:pt x="78513" y="71343"/>
                  </a:moveTo>
                  <a:lnTo>
                    <a:pt x="28663" y="71343"/>
                  </a:lnTo>
                  <a:lnTo>
                    <a:pt x="57238" y="71523"/>
                  </a:lnTo>
                  <a:lnTo>
                    <a:pt x="57149" y="85813"/>
                  </a:lnTo>
                  <a:lnTo>
                    <a:pt x="85723" y="85992"/>
                  </a:lnTo>
                  <a:lnTo>
                    <a:pt x="78513" y="71343"/>
                  </a:lnTo>
                  <a:close/>
                </a:path>
                <a:path w="85725" h="1546225">
                  <a:moveTo>
                    <a:pt x="28663" y="71343"/>
                  </a:moveTo>
                  <a:lnTo>
                    <a:pt x="28574" y="85633"/>
                  </a:lnTo>
                  <a:lnTo>
                    <a:pt x="57149" y="85813"/>
                  </a:lnTo>
                  <a:lnTo>
                    <a:pt x="57238" y="71523"/>
                  </a:lnTo>
                  <a:lnTo>
                    <a:pt x="28663" y="71343"/>
                  </a:lnTo>
                  <a:close/>
                </a:path>
                <a:path w="85725" h="1546225">
                  <a:moveTo>
                    <a:pt x="43400" y="0"/>
                  </a:moveTo>
                  <a:lnTo>
                    <a:pt x="0" y="85453"/>
                  </a:lnTo>
                  <a:lnTo>
                    <a:pt x="28574" y="85633"/>
                  </a:lnTo>
                  <a:lnTo>
                    <a:pt x="28663" y="71343"/>
                  </a:lnTo>
                  <a:lnTo>
                    <a:pt x="78513" y="71343"/>
                  </a:lnTo>
                  <a:lnTo>
                    <a:pt x="43400" y="0"/>
                  </a:lnTo>
                  <a:close/>
                </a:path>
              </a:pathLst>
            </a:custGeom>
            <a:solidFill>
              <a:srgbClr val="000000"/>
            </a:solidFill>
          </p:spPr>
          <p:txBody>
            <a:bodyPr wrap="square" lIns="0" tIns="0" rIns="0" bIns="0" rtlCol="0"/>
            <a:lstStyle/>
            <a:p>
              <a:endParaRPr sz="2400"/>
            </a:p>
          </p:txBody>
        </p:sp>
        <p:sp>
          <p:nvSpPr>
            <p:cNvPr id="90" name="object 90"/>
            <p:cNvSpPr/>
            <p:nvPr/>
          </p:nvSpPr>
          <p:spPr>
            <a:xfrm>
              <a:off x="7060055" y="2265491"/>
              <a:ext cx="173355" cy="459105"/>
            </a:xfrm>
            <a:custGeom>
              <a:avLst/>
              <a:gdLst/>
              <a:ahLst/>
              <a:cxnLst/>
              <a:rect l="l" t="t" r="r" b="b"/>
              <a:pathLst>
                <a:path w="173354"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91" name="object 91"/>
          <p:cNvSpPr txBox="1"/>
          <p:nvPr/>
        </p:nvSpPr>
        <p:spPr>
          <a:xfrm>
            <a:off x="7270776" y="3067301"/>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92" name="object 92"/>
          <p:cNvSpPr txBox="1"/>
          <p:nvPr/>
        </p:nvSpPr>
        <p:spPr>
          <a:xfrm>
            <a:off x="7270775" y="2774693"/>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93" name="object 93"/>
          <p:cNvGrpSpPr/>
          <p:nvPr/>
        </p:nvGrpSpPr>
        <p:grpSpPr>
          <a:xfrm>
            <a:off x="6297902" y="2830845"/>
            <a:ext cx="1363133" cy="963507"/>
            <a:chOff x="6348040" y="2323034"/>
            <a:chExt cx="1022350" cy="722630"/>
          </a:xfrm>
        </p:grpSpPr>
        <p:pic>
          <p:nvPicPr>
            <p:cNvPr id="94" name="object 94"/>
            <p:cNvPicPr/>
            <p:nvPr/>
          </p:nvPicPr>
          <p:blipFill>
            <a:blip r:embed="rId6" cstate="print"/>
            <a:stretch>
              <a:fillRect/>
            </a:stretch>
          </p:blipFill>
          <p:spPr>
            <a:xfrm>
              <a:off x="7248650" y="2478565"/>
              <a:ext cx="121192" cy="76200"/>
            </a:xfrm>
            <a:prstGeom prst="rect">
              <a:avLst/>
            </a:prstGeom>
          </p:spPr>
        </p:pic>
        <p:sp>
          <p:nvSpPr>
            <p:cNvPr id="95" name="object 95"/>
            <p:cNvSpPr/>
            <p:nvPr/>
          </p:nvSpPr>
          <p:spPr>
            <a:xfrm>
              <a:off x="6362327" y="2337322"/>
              <a:ext cx="426084" cy="694055"/>
            </a:xfrm>
            <a:custGeom>
              <a:avLst/>
              <a:gdLst/>
              <a:ahLst/>
              <a:cxnLst/>
              <a:rect l="l" t="t" r="r" b="b"/>
              <a:pathLst>
                <a:path w="426084" h="694055">
                  <a:moveTo>
                    <a:pt x="0" y="0"/>
                  </a:moveTo>
                  <a:lnTo>
                    <a:pt x="425919" y="130569"/>
                  </a:lnTo>
                  <a:lnTo>
                    <a:pt x="425919" y="563450"/>
                  </a:lnTo>
                  <a:lnTo>
                    <a:pt x="0" y="694020"/>
                  </a:lnTo>
                  <a:lnTo>
                    <a:pt x="0" y="0"/>
                  </a:lnTo>
                  <a:close/>
                </a:path>
              </a:pathLst>
            </a:custGeom>
            <a:ln w="28575">
              <a:solidFill>
                <a:srgbClr val="000000"/>
              </a:solidFill>
            </a:ln>
          </p:spPr>
          <p:txBody>
            <a:bodyPr wrap="square" lIns="0" tIns="0" rIns="0" bIns="0" rtlCol="0"/>
            <a:lstStyle/>
            <a:p>
              <a:endParaRPr sz="2400"/>
            </a:p>
          </p:txBody>
        </p:sp>
      </p:grpSp>
      <p:sp>
        <p:nvSpPr>
          <p:cNvPr id="96" name="object 96"/>
          <p:cNvSpPr txBox="1"/>
          <p:nvPr/>
        </p:nvSpPr>
        <p:spPr>
          <a:xfrm>
            <a:off x="6337481" y="3087097"/>
            <a:ext cx="543560" cy="447131"/>
          </a:xfrm>
          <a:prstGeom prst="rect">
            <a:avLst/>
          </a:prstGeom>
        </p:spPr>
        <p:txBody>
          <a:bodyPr vert="horz" wrap="square" lIns="0" tIns="36407" rIns="0" bIns="0" rtlCol="0">
            <a:spAutoFit/>
          </a:bodyPr>
          <a:lstStyle/>
          <a:p>
            <a:pPr marL="16933" marR="6773">
              <a:lnSpc>
                <a:spcPts val="1600"/>
              </a:lnSpc>
              <a:spcBef>
                <a:spcPts val="287"/>
              </a:spcBef>
            </a:pPr>
            <a:r>
              <a:rPr sz="1400" b="1" spc="-80" dirty="0">
                <a:latin typeface="Calibri"/>
                <a:cs typeface="Calibri"/>
              </a:rPr>
              <a:t>B</a:t>
            </a:r>
            <a:r>
              <a:rPr sz="1400" b="1" spc="-47" dirty="0">
                <a:latin typeface="Calibri"/>
                <a:cs typeface="Calibri"/>
              </a:rPr>
              <a:t>r</a:t>
            </a:r>
            <a:r>
              <a:rPr sz="1400" b="1" spc="47" dirty="0">
                <a:latin typeface="Calibri"/>
                <a:cs typeface="Calibri"/>
              </a:rPr>
              <a:t>a</a:t>
            </a:r>
            <a:r>
              <a:rPr sz="1400" b="1" spc="-20" dirty="0">
                <a:latin typeface="Calibri"/>
                <a:cs typeface="Calibri"/>
              </a:rPr>
              <a:t>n</a:t>
            </a:r>
            <a:r>
              <a:rPr sz="1400" b="1" spc="27" dirty="0">
                <a:latin typeface="Calibri"/>
                <a:cs typeface="Calibri"/>
              </a:rPr>
              <a:t>c</a:t>
            </a:r>
            <a:r>
              <a:rPr sz="1400" b="1" spc="-13" dirty="0">
                <a:latin typeface="Calibri"/>
                <a:cs typeface="Calibri"/>
              </a:rPr>
              <a:t>h  </a:t>
            </a:r>
            <a:r>
              <a:rPr sz="1400" b="1" dirty="0">
                <a:latin typeface="Calibri"/>
                <a:cs typeface="Calibri"/>
              </a:rPr>
              <a:t>Comp</a:t>
            </a:r>
            <a:endParaRPr sz="1400">
              <a:latin typeface="Calibri"/>
              <a:cs typeface="Calibri"/>
            </a:endParaRPr>
          </a:p>
        </p:txBody>
      </p:sp>
      <p:grpSp>
        <p:nvGrpSpPr>
          <p:cNvPr id="97" name="object 97"/>
          <p:cNvGrpSpPr/>
          <p:nvPr/>
        </p:nvGrpSpPr>
        <p:grpSpPr>
          <a:xfrm>
            <a:off x="1640203" y="1897895"/>
            <a:ext cx="6784340" cy="3277447"/>
            <a:chOff x="2854766" y="1623321"/>
            <a:chExt cx="5088255" cy="2458085"/>
          </a:xfrm>
        </p:grpSpPr>
        <p:sp>
          <p:nvSpPr>
            <p:cNvPr id="98" name="object 98"/>
            <p:cNvSpPr/>
            <p:nvPr/>
          </p:nvSpPr>
          <p:spPr>
            <a:xfrm>
              <a:off x="6219107" y="2902413"/>
              <a:ext cx="4445" cy="504825"/>
            </a:xfrm>
            <a:custGeom>
              <a:avLst/>
              <a:gdLst/>
              <a:ahLst/>
              <a:cxnLst/>
              <a:rect l="l" t="t" r="r" b="b"/>
              <a:pathLst>
                <a:path w="4445" h="504825">
                  <a:moveTo>
                    <a:pt x="0" y="0"/>
                  </a:moveTo>
                  <a:lnTo>
                    <a:pt x="4073" y="504311"/>
                  </a:lnTo>
                </a:path>
              </a:pathLst>
            </a:custGeom>
            <a:ln w="28575">
              <a:solidFill>
                <a:srgbClr val="000000"/>
              </a:solidFill>
            </a:ln>
          </p:spPr>
          <p:txBody>
            <a:bodyPr wrap="square" lIns="0" tIns="0" rIns="0" bIns="0" rtlCol="0"/>
            <a:lstStyle/>
            <a:p>
              <a:endParaRPr sz="2400"/>
            </a:p>
          </p:txBody>
        </p:sp>
        <p:sp>
          <p:nvSpPr>
            <p:cNvPr id="99" name="object 99"/>
            <p:cNvSpPr/>
            <p:nvPr/>
          </p:nvSpPr>
          <p:spPr>
            <a:xfrm>
              <a:off x="6230123" y="3408875"/>
              <a:ext cx="1542415" cy="13335"/>
            </a:xfrm>
            <a:custGeom>
              <a:avLst/>
              <a:gdLst/>
              <a:ahLst/>
              <a:cxnLst/>
              <a:rect l="l" t="t" r="r" b="b"/>
              <a:pathLst>
                <a:path w="1542415" h="13335">
                  <a:moveTo>
                    <a:pt x="0" y="0"/>
                  </a:moveTo>
                  <a:lnTo>
                    <a:pt x="1542277" y="13321"/>
                  </a:lnTo>
                </a:path>
              </a:pathLst>
            </a:custGeom>
            <a:ln w="25400">
              <a:solidFill>
                <a:srgbClr val="000000"/>
              </a:solidFill>
            </a:ln>
          </p:spPr>
          <p:txBody>
            <a:bodyPr wrap="square" lIns="0" tIns="0" rIns="0" bIns="0" rtlCol="0"/>
            <a:lstStyle/>
            <a:p>
              <a:endParaRPr sz="2400"/>
            </a:p>
          </p:txBody>
        </p:sp>
        <p:sp>
          <p:nvSpPr>
            <p:cNvPr id="100" name="object 100"/>
            <p:cNvSpPr/>
            <p:nvPr/>
          </p:nvSpPr>
          <p:spPr>
            <a:xfrm>
              <a:off x="7779150" y="3138899"/>
              <a:ext cx="2540" cy="276225"/>
            </a:xfrm>
            <a:custGeom>
              <a:avLst/>
              <a:gdLst/>
              <a:ahLst/>
              <a:cxnLst/>
              <a:rect l="l" t="t" r="r" b="b"/>
              <a:pathLst>
                <a:path w="2540" h="276225">
                  <a:moveTo>
                    <a:pt x="1106" y="-14287"/>
                  </a:moveTo>
                  <a:lnTo>
                    <a:pt x="1106" y="289922"/>
                  </a:lnTo>
                </a:path>
              </a:pathLst>
            </a:custGeom>
            <a:ln w="30787">
              <a:solidFill>
                <a:srgbClr val="000000"/>
              </a:solidFill>
            </a:ln>
          </p:spPr>
          <p:txBody>
            <a:bodyPr wrap="square" lIns="0" tIns="0" rIns="0" bIns="0" rtlCol="0"/>
            <a:lstStyle/>
            <a:p>
              <a:endParaRPr sz="2400"/>
            </a:p>
          </p:txBody>
        </p:sp>
        <p:pic>
          <p:nvPicPr>
            <p:cNvPr id="101" name="object 101"/>
            <p:cNvPicPr/>
            <p:nvPr/>
          </p:nvPicPr>
          <p:blipFill>
            <a:blip r:embed="rId9" cstate="print"/>
            <a:stretch>
              <a:fillRect/>
            </a:stretch>
          </p:blipFill>
          <p:spPr>
            <a:xfrm>
              <a:off x="7766450" y="3097531"/>
              <a:ext cx="157606" cy="76200"/>
            </a:xfrm>
            <a:prstGeom prst="rect">
              <a:avLst/>
            </a:prstGeom>
          </p:spPr>
        </p:pic>
        <p:pic>
          <p:nvPicPr>
            <p:cNvPr id="102" name="object 102"/>
            <p:cNvPicPr/>
            <p:nvPr/>
          </p:nvPicPr>
          <p:blipFill>
            <a:blip r:embed="rId10" cstate="print"/>
            <a:stretch>
              <a:fillRect/>
            </a:stretch>
          </p:blipFill>
          <p:spPr>
            <a:xfrm>
              <a:off x="7701102" y="2731852"/>
              <a:ext cx="241901" cy="76200"/>
            </a:xfrm>
            <a:prstGeom prst="rect">
              <a:avLst/>
            </a:prstGeom>
          </p:spPr>
        </p:pic>
        <p:sp>
          <p:nvSpPr>
            <p:cNvPr id="103" name="object 103"/>
            <p:cNvSpPr/>
            <p:nvPr/>
          </p:nvSpPr>
          <p:spPr>
            <a:xfrm>
              <a:off x="6226374" y="2132869"/>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04" name="object 104"/>
            <p:cNvSpPr/>
            <p:nvPr/>
          </p:nvSpPr>
          <p:spPr>
            <a:xfrm>
              <a:off x="6236709" y="2125748"/>
              <a:ext cx="617855" cy="1270"/>
            </a:xfrm>
            <a:custGeom>
              <a:avLst/>
              <a:gdLst/>
              <a:ahLst/>
              <a:cxnLst/>
              <a:rect l="l" t="t" r="r" b="b"/>
              <a:pathLst>
                <a:path w="617854" h="1269">
                  <a:moveTo>
                    <a:pt x="0" y="1254"/>
                  </a:moveTo>
                  <a:lnTo>
                    <a:pt x="617544" y="0"/>
                  </a:lnTo>
                </a:path>
              </a:pathLst>
            </a:custGeom>
            <a:ln w="25400">
              <a:solidFill>
                <a:srgbClr val="000000"/>
              </a:solidFill>
            </a:ln>
          </p:spPr>
          <p:txBody>
            <a:bodyPr wrap="square" lIns="0" tIns="0" rIns="0" bIns="0" rtlCol="0"/>
            <a:lstStyle/>
            <a:p>
              <a:endParaRPr sz="2400"/>
            </a:p>
          </p:txBody>
        </p:sp>
        <p:pic>
          <p:nvPicPr>
            <p:cNvPr id="105" name="object 105"/>
            <p:cNvPicPr/>
            <p:nvPr/>
          </p:nvPicPr>
          <p:blipFill>
            <a:blip r:embed="rId11" cstate="print"/>
            <a:stretch>
              <a:fillRect/>
            </a:stretch>
          </p:blipFill>
          <p:spPr>
            <a:xfrm>
              <a:off x="6843712" y="2574604"/>
              <a:ext cx="233109" cy="85725"/>
            </a:xfrm>
            <a:prstGeom prst="rect">
              <a:avLst/>
            </a:prstGeom>
          </p:spPr>
        </p:pic>
        <p:sp>
          <p:nvSpPr>
            <p:cNvPr id="106" name="object 106"/>
            <p:cNvSpPr/>
            <p:nvPr/>
          </p:nvSpPr>
          <p:spPr>
            <a:xfrm>
              <a:off x="6857999" y="2135393"/>
              <a:ext cx="0" cy="473075"/>
            </a:xfrm>
            <a:custGeom>
              <a:avLst/>
              <a:gdLst/>
              <a:ahLst/>
              <a:cxnLst/>
              <a:rect l="l" t="t" r="r" b="b"/>
              <a:pathLst>
                <a:path h="473075">
                  <a:moveTo>
                    <a:pt x="0" y="0"/>
                  </a:moveTo>
                  <a:lnTo>
                    <a:pt x="1" y="472562"/>
                  </a:lnTo>
                </a:path>
              </a:pathLst>
            </a:custGeom>
            <a:ln w="28575">
              <a:solidFill>
                <a:srgbClr val="000000"/>
              </a:solidFill>
            </a:ln>
          </p:spPr>
          <p:txBody>
            <a:bodyPr wrap="square" lIns="0" tIns="0" rIns="0" bIns="0" rtlCol="0"/>
            <a:lstStyle/>
            <a:p>
              <a:endParaRPr sz="2400"/>
            </a:p>
          </p:txBody>
        </p:sp>
        <p:pic>
          <p:nvPicPr>
            <p:cNvPr id="107" name="object 107"/>
            <p:cNvPicPr/>
            <p:nvPr/>
          </p:nvPicPr>
          <p:blipFill>
            <a:blip r:embed="rId5" cstate="print"/>
            <a:stretch>
              <a:fillRect/>
            </a:stretch>
          </p:blipFill>
          <p:spPr>
            <a:xfrm>
              <a:off x="6942655" y="2345298"/>
              <a:ext cx="137330" cy="85725"/>
            </a:xfrm>
            <a:prstGeom prst="rect">
              <a:avLst/>
            </a:prstGeom>
          </p:spPr>
        </p:pic>
        <p:sp>
          <p:nvSpPr>
            <p:cNvPr id="108" name="object 108"/>
            <p:cNvSpPr/>
            <p:nvPr/>
          </p:nvSpPr>
          <p:spPr>
            <a:xfrm>
              <a:off x="6956942" y="1657350"/>
              <a:ext cx="0" cy="730885"/>
            </a:xfrm>
            <a:custGeom>
              <a:avLst/>
              <a:gdLst/>
              <a:ahLst/>
              <a:cxnLst/>
              <a:rect l="l" t="t" r="r" b="b"/>
              <a:pathLst>
                <a:path h="730885">
                  <a:moveTo>
                    <a:pt x="0" y="0"/>
                  </a:moveTo>
                  <a:lnTo>
                    <a:pt x="1" y="730811"/>
                  </a:lnTo>
                </a:path>
              </a:pathLst>
            </a:custGeom>
            <a:ln w="28575">
              <a:solidFill>
                <a:srgbClr val="000000"/>
              </a:solidFill>
            </a:ln>
          </p:spPr>
          <p:txBody>
            <a:bodyPr wrap="square" lIns="0" tIns="0" rIns="0" bIns="0" rtlCol="0"/>
            <a:lstStyle/>
            <a:p>
              <a:endParaRPr sz="2400"/>
            </a:p>
          </p:txBody>
        </p:sp>
        <p:pic>
          <p:nvPicPr>
            <p:cNvPr id="109" name="object 109"/>
            <p:cNvPicPr/>
            <p:nvPr/>
          </p:nvPicPr>
          <p:blipFill>
            <a:blip r:embed="rId11" cstate="print"/>
            <a:stretch>
              <a:fillRect/>
            </a:stretch>
          </p:blipFill>
          <p:spPr>
            <a:xfrm>
              <a:off x="6849988" y="2849281"/>
              <a:ext cx="233109" cy="85725"/>
            </a:xfrm>
            <a:prstGeom prst="rect">
              <a:avLst/>
            </a:prstGeom>
          </p:spPr>
        </p:pic>
        <p:sp>
          <p:nvSpPr>
            <p:cNvPr id="110" name="object 110"/>
            <p:cNvSpPr/>
            <p:nvPr/>
          </p:nvSpPr>
          <p:spPr>
            <a:xfrm>
              <a:off x="6862662" y="2897277"/>
              <a:ext cx="1270" cy="491490"/>
            </a:xfrm>
            <a:custGeom>
              <a:avLst/>
              <a:gdLst/>
              <a:ahLst/>
              <a:cxnLst/>
              <a:rect l="l" t="t" r="r" b="b"/>
              <a:pathLst>
                <a:path w="1270" h="491489">
                  <a:moveTo>
                    <a:pt x="0" y="0"/>
                  </a:moveTo>
                  <a:lnTo>
                    <a:pt x="728" y="491282"/>
                  </a:lnTo>
                </a:path>
              </a:pathLst>
            </a:custGeom>
            <a:ln w="28575">
              <a:solidFill>
                <a:srgbClr val="000000"/>
              </a:solidFill>
            </a:ln>
          </p:spPr>
          <p:txBody>
            <a:bodyPr wrap="square" lIns="0" tIns="0" rIns="0" bIns="0" rtlCol="0"/>
            <a:lstStyle/>
            <a:p>
              <a:endParaRPr sz="2400"/>
            </a:p>
          </p:txBody>
        </p:sp>
        <p:sp>
          <p:nvSpPr>
            <p:cNvPr id="111" name="object 111"/>
            <p:cNvSpPr/>
            <p:nvPr/>
          </p:nvSpPr>
          <p:spPr>
            <a:xfrm>
              <a:off x="4471052" y="1636021"/>
              <a:ext cx="2488565" cy="2540"/>
            </a:xfrm>
            <a:custGeom>
              <a:avLst/>
              <a:gdLst/>
              <a:ahLst/>
              <a:cxnLst/>
              <a:rect l="l" t="t" r="r" b="b"/>
              <a:pathLst>
                <a:path w="2488565" h="2539">
                  <a:moveTo>
                    <a:pt x="0" y="0"/>
                  </a:moveTo>
                  <a:lnTo>
                    <a:pt x="2488505" y="2467"/>
                  </a:lnTo>
                </a:path>
              </a:pathLst>
            </a:custGeom>
            <a:ln w="25400">
              <a:solidFill>
                <a:srgbClr val="000000"/>
              </a:solidFill>
            </a:ln>
          </p:spPr>
          <p:txBody>
            <a:bodyPr wrap="square" lIns="0" tIns="0" rIns="0" bIns="0" rtlCol="0"/>
            <a:lstStyle/>
            <a:p>
              <a:endParaRPr sz="2400"/>
            </a:p>
          </p:txBody>
        </p:sp>
        <p:sp>
          <p:nvSpPr>
            <p:cNvPr id="112" name="object 112"/>
            <p:cNvSpPr/>
            <p:nvPr/>
          </p:nvSpPr>
          <p:spPr>
            <a:xfrm>
              <a:off x="4465551" y="16442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13" name="object 113"/>
            <p:cNvSpPr/>
            <p:nvPr/>
          </p:nvSpPr>
          <p:spPr>
            <a:xfrm>
              <a:off x="3447943" y="2045902"/>
              <a:ext cx="1011555" cy="1270"/>
            </a:xfrm>
            <a:custGeom>
              <a:avLst/>
              <a:gdLst/>
              <a:ahLst/>
              <a:cxnLst/>
              <a:rect l="l" t="t" r="r" b="b"/>
              <a:pathLst>
                <a:path w="1011554" h="1269">
                  <a:moveTo>
                    <a:pt x="0" y="977"/>
                  </a:moveTo>
                  <a:lnTo>
                    <a:pt x="1011514" y="0"/>
                  </a:lnTo>
                </a:path>
              </a:pathLst>
            </a:custGeom>
            <a:ln w="25400">
              <a:solidFill>
                <a:srgbClr val="000000"/>
              </a:solidFill>
            </a:ln>
          </p:spPr>
          <p:txBody>
            <a:bodyPr wrap="square" lIns="0" tIns="0" rIns="0" bIns="0" rtlCol="0"/>
            <a:lstStyle/>
            <a:p>
              <a:endParaRPr sz="2400"/>
            </a:p>
          </p:txBody>
        </p:sp>
        <p:sp>
          <p:nvSpPr>
            <p:cNvPr id="114" name="object 114"/>
            <p:cNvSpPr/>
            <p:nvPr/>
          </p:nvSpPr>
          <p:spPr>
            <a:xfrm>
              <a:off x="7122153" y="2660699"/>
              <a:ext cx="85725" cy="107314"/>
            </a:xfrm>
            <a:custGeom>
              <a:avLst/>
              <a:gdLst/>
              <a:ahLst/>
              <a:cxnLst/>
              <a:rect l="l" t="t" r="r" b="b"/>
              <a:pathLst>
                <a:path w="85725" h="107314">
                  <a:moveTo>
                    <a:pt x="28575" y="85725"/>
                  </a:moveTo>
                  <a:lnTo>
                    <a:pt x="28575" y="107017"/>
                  </a:lnTo>
                  <a:lnTo>
                    <a:pt x="57150" y="107017"/>
                  </a:lnTo>
                  <a:lnTo>
                    <a:pt x="57150" y="85725"/>
                  </a:lnTo>
                  <a:lnTo>
                    <a:pt x="28575" y="85725"/>
                  </a:lnTo>
                  <a:close/>
                </a:path>
                <a:path w="85725" h="107314">
                  <a:moveTo>
                    <a:pt x="78580" y="71437"/>
                  </a:moveTo>
                  <a:lnTo>
                    <a:pt x="57150" y="71437"/>
                  </a:lnTo>
                  <a:lnTo>
                    <a:pt x="57150" y="85725"/>
                  </a:lnTo>
                  <a:lnTo>
                    <a:pt x="85725" y="85726"/>
                  </a:lnTo>
                  <a:lnTo>
                    <a:pt x="78580" y="71437"/>
                  </a:lnTo>
                  <a:close/>
                </a:path>
                <a:path w="85725" h="107314">
                  <a:moveTo>
                    <a:pt x="57150" y="71437"/>
                  </a:moveTo>
                  <a:lnTo>
                    <a:pt x="28575" y="71437"/>
                  </a:lnTo>
                  <a:lnTo>
                    <a:pt x="28575" y="85725"/>
                  </a:lnTo>
                  <a:lnTo>
                    <a:pt x="57150" y="85725"/>
                  </a:lnTo>
                  <a:lnTo>
                    <a:pt x="57150" y="71437"/>
                  </a:lnTo>
                  <a:close/>
                </a:path>
                <a:path w="85725" h="107314">
                  <a:moveTo>
                    <a:pt x="42863" y="0"/>
                  </a:moveTo>
                  <a:lnTo>
                    <a:pt x="0" y="85725"/>
                  </a:lnTo>
                  <a:lnTo>
                    <a:pt x="28575" y="85725"/>
                  </a:lnTo>
                  <a:lnTo>
                    <a:pt x="28575" y="71437"/>
                  </a:lnTo>
                  <a:lnTo>
                    <a:pt x="78580" y="71437"/>
                  </a:lnTo>
                  <a:lnTo>
                    <a:pt x="42863" y="0"/>
                  </a:lnTo>
                  <a:close/>
                </a:path>
              </a:pathLst>
            </a:custGeom>
            <a:solidFill>
              <a:srgbClr val="000000"/>
            </a:solidFill>
          </p:spPr>
          <p:txBody>
            <a:bodyPr wrap="square" lIns="0" tIns="0" rIns="0" bIns="0" rtlCol="0"/>
            <a:lstStyle/>
            <a:p>
              <a:endParaRPr sz="2400"/>
            </a:p>
          </p:txBody>
        </p:sp>
        <p:sp>
          <p:nvSpPr>
            <p:cNvPr id="115" name="object 115"/>
            <p:cNvSpPr/>
            <p:nvPr/>
          </p:nvSpPr>
          <p:spPr>
            <a:xfrm>
              <a:off x="7178626" y="2769090"/>
              <a:ext cx="109220" cy="0"/>
            </a:xfrm>
            <a:custGeom>
              <a:avLst/>
              <a:gdLst/>
              <a:ahLst/>
              <a:cxnLst/>
              <a:rect l="l" t="t" r="r" b="b"/>
              <a:pathLst>
                <a:path w="109220">
                  <a:moveTo>
                    <a:pt x="0" y="0"/>
                  </a:moveTo>
                  <a:lnTo>
                    <a:pt x="108617" y="1"/>
                  </a:lnTo>
                </a:path>
              </a:pathLst>
            </a:custGeom>
            <a:ln w="25400">
              <a:solidFill>
                <a:srgbClr val="000000"/>
              </a:solidFill>
            </a:ln>
          </p:spPr>
          <p:txBody>
            <a:bodyPr wrap="square" lIns="0" tIns="0" rIns="0" bIns="0" rtlCol="0"/>
            <a:lstStyle/>
            <a:p>
              <a:endParaRPr sz="2400"/>
            </a:p>
          </p:txBody>
        </p:sp>
        <p:sp>
          <p:nvSpPr>
            <p:cNvPr id="116" name="object 116"/>
            <p:cNvSpPr/>
            <p:nvPr/>
          </p:nvSpPr>
          <p:spPr>
            <a:xfrm>
              <a:off x="7289325" y="2772404"/>
              <a:ext cx="4445" cy="1294765"/>
            </a:xfrm>
            <a:custGeom>
              <a:avLst/>
              <a:gdLst/>
              <a:ahLst/>
              <a:cxnLst/>
              <a:rect l="l" t="t" r="r" b="b"/>
              <a:pathLst>
                <a:path w="4445" h="1294764">
                  <a:moveTo>
                    <a:pt x="4426" y="0"/>
                  </a:moveTo>
                  <a:lnTo>
                    <a:pt x="0" y="1294197"/>
                  </a:lnTo>
                </a:path>
              </a:pathLst>
            </a:custGeom>
            <a:ln w="28575">
              <a:solidFill>
                <a:srgbClr val="000000"/>
              </a:solidFill>
            </a:ln>
          </p:spPr>
          <p:txBody>
            <a:bodyPr wrap="square" lIns="0" tIns="0" rIns="0" bIns="0" rtlCol="0"/>
            <a:lstStyle/>
            <a:p>
              <a:endParaRPr sz="2400"/>
            </a:p>
          </p:txBody>
        </p:sp>
        <p:sp>
          <p:nvSpPr>
            <p:cNvPr id="117" name="object 117"/>
            <p:cNvSpPr/>
            <p:nvPr/>
          </p:nvSpPr>
          <p:spPr>
            <a:xfrm>
              <a:off x="6425831" y="2919869"/>
              <a:ext cx="348615" cy="1147445"/>
            </a:xfrm>
            <a:custGeom>
              <a:avLst/>
              <a:gdLst/>
              <a:ahLst/>
              <a:cxnLst/>
              <a:rect l="l" t="t" r="r" b="b"/>
              <a:pathLst>
                <a:path w="348615" h="1147445">
                  <a:moveTo>
                    <a:pt x="85725" y="191389"/>
                  </a:moveTo>
                  <a:lnTo>
                    <a:pt x="78511" y="176784"/>
                  </a:lnTo>
                  <a:lnTo>
                    <a:pt x="43345" y="105422"/>
                  </a:lnTo>
                  <a:lnTo>
                    <a:pt x="0" y="190906"/>
                  </a:lnTo>
                  <a:lnTo>
                    <a:pt x="28575" y="191071"/>
                  </a:lnTo>
                  <a:lnTo>
                    <a:pt x="23202" y="1146657"/>
                  </a:lnTo>
                  <a:lnTo>
                    <a:pt x="51777" y="1146822"/>
                  </a:lnTo>
                  <a:lnTo>
                    <a:pt x="57150" y="191223"/>
                  </a:lnTo>
                  <a:lnTo>
                    <a:pt x="85725" y="191389"/>
                  </a:lnTo>
                  <a:close/>
                </a:path>
                <a:path w="348615" h="1147445">
                  <a:moveTo>
                    <a:pt x="229501" y="1053426"/>
                  </a:moveTo>
                  <a:lnTo>
                    <a:pt x="200926" y="1053426"/>
                  </a:lnTo>
                  <a:lnTo>
                    <a:pt x="200926" y="38671"/>
                  </a:lnTo>
                  <a:lnTo>
                    <a:pt x="194538" y="32270"/>
                  </a:lnTo>
                  <a:lnTo>
                    <a:pt x="178752" y="32270"/>
                  </a:lnTo>
                  <a:lnTo>
                    <a:pt x="172351" y="38671"/>
                  </a:lnTo>
                  <a:lnTo>
                    <a:pt x="172351" y="1053426"/>
                  </a:lnTo>
                  <a:lnTo>
                    <a:pt x="143776" y="1053426"/>
                  </a:lnTo>
                  <a:lnTo>
                    <a:pt x="186639" y="1139151"/>
                  </a:lnTo>
                  <a:lnTo>
                    <a:pt x="215214" y="1082001"/>
                  </a:lnTo>
                  <a:lnTo>
                    <a:pt x="229501" y="1053426"/>
                  </a:lnTo>
                  <a:close/>
                </a:path>
                <a:path w="348615" h="1147445">
                  <a:moveTo>
                    <a:pt x="348107" y="1053223"/>
                  </a:moveTo>
                  <a:lnTo>
                    <a:pt x="319532" y="1053363"/>
                  </a:lnTo>
                  <a:lnTo>
                    <a:pt x="314744" y="6375"/>
                  </a:lnTo>
                  <a:lnTo>
                    <a:pt x="308317" y="0"/>
                  </a:lnTo>
                  <a:lnTo>
                    <a:pt x="292531" y="76"/>
                  </a:lnTo>
                  <a:lnTo>
                    <a:pt x="286296" y="6375"/>
                  </a:lnTo>
                  <a:lnTo>
                    <a:pt x="286194" y="14262"/>
                  </a:lnTo>
                  <a:lnTo>
                    <a:pt x="290957" y="1053490"/>
                  </a:lnTo>
                  <a:lnTo>
                    <a:pt x="262382" y="1053617"/>
                  </a:lnTo>
                  <a:lnTo>
                    <a:pt x="305638" y="1139151"/>
                  </a:lnTo>
                  <a:lnTo>
                    <a:pt x="333870" y="1082027"/>
                  </a:lnTo>
                  <a:lnTo>
                    <a:pt x="348107" y="1053223"/>
                  </a:lnTo>
                  <a:close/>
                </a:path>
              </a:pathLst>
            </a:custGeom>
            <a:solidFill>
              <a:srgbClr val="000000"/>
            </a:solidFill>
          </p:spPr>
          <p:txBody>
            <a:bodyPr wrap="square" lIns="0" tIns="0" rIns="0" bIns="0" rtlCol="0"/>
            <a:lstStyle/>
            <a:p>
              <a:endParaRPr sz="2400"/>
            </a:p>
          </p:txBody>
        </p:sp>
        <p:sp>
          <p:nvSpPr>
            <p:cNvPr id="118" name="object 118"/>
            <p:cNvSpPr/>
            <p:nvPr/>
          </p:nvSpPr>
          <p:spPr>
            <a:xfrm>
              <a:off x="2869053" y="2159095"/>
              <a:ext cx="173355" cy="459105"/>
            </a:xfrm>
            <a:custGeom>
              <a:avLst/>
              <a:gdLst/>
              <a:ahLst/>
              <a:cxnLst/>
              <a:rect l="l" t="t" r="r" b="b"/>
              <a:pathLst>
                <a:path w="173355"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119" name="object 119"/>
          <p:cNvSpPr txBox="1"/>
          <p:nvPr/>
        </p:nvSpPr>
        <p:spPr>
          <a:xfrm>
            <a:off x="9253185" y="3156693"/>
            <a:ext cx="38862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m</a:t>
            </a:r>
            <a:r>
              <a:rPr sz="1267" b="1" spc="40" dirty="0">
                <a:latin typeface="Calibri"/>
                <a:cs typeface="Calibri"/>
              </a:rPr>
              <a:t>e</a:t>
            </a:r>
            <a:r>
              <a:rPr sz="1267" b="1" spc="7" dirty="0">
                <a:latin typeface="Calibri"/>
                <a:cs typeface="Calibri"/>
              </a:rPr>
              <a:t>m</a:t>
            </a:r>
            <a:endParaRPr sz="1267">
              <a:latin typeface="Calibri"/>
              <a:cs typeface="Calibri"/>
            </a:endParaRPr>
          </a:p>
        </p:txBody>
      </p:sp>
      <p:sp>
        <p:nvSpPr>
          <p:cNvPr id="120" name="object 120"/>
          <p:cNvSpPr txBox="1"/>
          <p:nvPr/>
        </p:nvSpPr>
        <p:spPr>
          <a:xfrm>
            <a:off x="1678234" y="2669029"/>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121" name="object 121"/>
          <p:cNvSpPr txBox="1"/>
          <p:nvPr/>
        </p:nvSpPr>
        <p:spPr>
          <a:xfrm>
            <a:off x="1667551" y="2933189"/>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122" name="object 122"/>
          <p:cNvGrpSpPr/>
          <p:nvPr/>
        </p:nvGrpSpPr>
        <p:grpSpPr>
          <a:xfrm>
            <a:off x="1181352" y="1209276"/>
            <a:ext cx="8099213" cy="3923453"/>
            <a:chOff x="2510628" y="1106857"/>
            <a:chExt cx="6074410" cy="2942590"/>
          </a:xfrm>
        </p:grpSpPr>
        <p:pic>
          <p:nvPicPr>
            <p:cNvPr id="123" name="object 123"/>
            <p:cNvPicPr/>
            <p:nvPr/>
          </p:nvPicPr>
          <p:blipFill>
            <a:blip r:embed="rId11" cstate="print"/>
            <a:stretch>
              <a:fillRect/>
            </a:stretch>
          </p:blipFill>
          <p:spPr>
            <a:xfrm>
              <a:off x="2658548" y="2250723"/>
              <a:ext cx="233109" cy="85725"/>
            </a:xfrm>
            <a:prstGeom prst="rect">
              <a:avLst/>
            </a:prstGeom>
          </p:spPr>
        </p:pic>
        <p:sp>
          <p:nvSpPr>
            <p:cNvPr id="124" name="object 124"/>
            <p:cNvSpPr/>
            <p:nvPr/>
          </p:nvSpPr>
          <p:spPr>
            <a:xfrm>
              <a:off x="2670348" y="1227200"/>
              <a:ext cx="7620" cy="1061720"/>
            </a:xfrm>
            <a:custGeom>
              <a:avLst/>
              <a:gdLst/>
              <a:ahLst/>
              <a:cxnLst/>
              <a:rect l="l" t="t" r="r" b="b"/>
              <a:pathLst>
                <a:path w="7619" h="1061720">
                  <a:moveTo>
                    <a:pt x="7030" y="0"/>
                  </a:moveTo>
                  <a:lnTo>
                    <a:pt x="0" y="1061311"/>
                  </a:lnTo>
                </a:path>
              </a:pathLst>
            </a:custGeom>
            <a:ln w="28575">
              <a:solidFill>
                <a:srgbClr val="000000"/>
              </a:solidFill>
            </a:ln>
          </p:spPr>
          <p:txBody>
            <a:bodyPr wrap="square" lIns="0" tIns="0" rIns="0" bIns="0" rtlCol="0"/>
            <a:lstStyle/>
            <a:p>
              <a:endParaRPr sz="2400"/>
            </a:p>
          </p:txBody>
        </p:sp>
        <p:sp>
          <p:nvSpPr>
            <p:cNvPr id="125" name="object 125"/>
            <p:cNvSpPr/>
            <p:nvPr/>
          </p:nvSpPr>
          <p:spPr>
            <a:xfrm>
              <a:off x="2534163" y="2453076"/>
              <a:ext cx="346710" cy="85725"/>
            </a:xfrm>
            <a:custGeom>
              <a:avLst/>
              <a:gdLst/>
              <a:ahLst/>
              <a:cxnLst/>
              <a:rect l="l" t="t" r="r" b="b"/>
              <a:pathLst>
                <a:path w="346710" h="85725">
                  <a:moveTo>
                    <a:pt x="260456" y="0"/>
                  </a:moveTo>
                  <a:lnTo>
                    <a:pt x="260456" y="85725"/>
                  </a:lnTo>
                  <a:lnTo>
                    <a:pt x="317606" y="57150"/>
                  </a:lnTo>
                  <a:lnTo>
                    <a:pt x="282635" y="57150"/>
                  </a:lnTo>
                  <a:lnTo>
                    <a:pt x="289031" y="50753"/>
                  </a:lnTo>
                  <a:lnTo>
                    <a:pt x="289031" y="34970"/>
                  </a:lnTo>
                  <a:lnTo>
                    <a:pt x="282635" y="28575"/>
                  </a:lnTo>
                  <a:lnTo>
                    <a:pt x="317606" y="28575"/>
                  </a:lnTo>
                  <a:lnTo>
                    <a:pt x="260456" y="0"/>
                  </a:lnTo>
                  <a:close/>
                </a:path>
                <a:path w="346710" h="85725">
                  <a:moveTo>
                    <a:pt x="260456" y="28575"/>
                  </a:moveTo>
                  <a:lnTo>
                    <a:pt x="6396" y="28575"/>
                  </a:lnTo>
                  <a:lnTo>
                    <a:pt x="0" y="34970"/>
                  </a:lnTo>
                  <a:lnTo>
                    <a:pt x="0" y="50753"/>
                  </a:lnTo>
                  <a:lnTo>
                    <a:pt x="6396" y="57150"/>
                  </a:lnTo>
                  <a:lnTo>
                    <a:pt x="260456" y="57150"/>
                  </a:lnTo>
                  <a:lnTo>
                    <a:pt x="260456" y="28575"/>
                  </a:lnTo>
                  <a:close/>
                </a:path>
                <a:path w="346710" h="85725">
                  <a:moveTo>
                    <a:pt x="317606" y="28575"/>
                  </a:moveTo>
                  <a:lnTo>
                    <a:pt x="282635" y="28575"/>
                  </a:lnTo>
                  <a:lnTo>
                    <a:pt x="289031" y="34970"/>
                  </a:lnTo>
                  <a:lnTo>
                    <a:pt x="289031" y="50753"/>
                  </a:lnTo>
                  <a:lnTo>
                    <a:pt x="282635" y="57150"/>
                  </a:lnTo>
                  <a:lnTo>
                    <a:pt x="317606" y="57150"/>
                  </a:lnTo>
                  <a:lnTo>
                    <a:pt x="346181" y="42862"/>
                  </a:lnTo>
                  <a:lnTo>
                    <a:pt x="317606" y="28575"/>
                  </a:lnTo>
                  <a:close/>
                </a:path>
              </a:pathLst>
            </a:custGeom>
            <a:solidFill>
              <a:srgbClr val="000000"/>
            </a:solidFill>
          </p:spPr>
          <p:txBody>
            <a:bodyPr wrap="square" lIns="0" tIns="0" rIns="0" bIns="0" rtlCol="0"/>
            <a:lstStyle/>
            <a:p>
              <a:endParaRPr sz="2400"/>
            </a:p>
          </p:txBody>
        </p:sp>
        <p:pic>
          <p:nvPicPr>
            <p:cNvPr id="126" name="object 126"/>
            <p:cNvPicPr/>
            <p:nvPr/>
          </p:nvPicPr>
          <p:blipFill>
            <a:blip r:embed="rId5" cstate="print"/>
            <a:stretch>
              <a:fillRect/>
            </a:stretch>
          </p:blipFill>
          <p:spPr>
            <a:xfrm>
              <a:off x="3033712" y="2346006"/>
              <a:ext cx="137328" cy="85725"/>
            </a:xfrm>
            <a:prstGeom prst="rect">
              <a:avLst/>
            </a:prstGeom>
          </p:spPr>
        </p:pic>
        <p:sp>
          <p:nvSpPr>
            <p:cNvPr id="127" name="object 127"/>
            <p:cNvSpPr/>
            <p:nvPr/>
          </p:nvSpPr>
          <p:spPr>
            <a:xfrm>
              <a:off x="4263449" y="12339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28" name="object 128"/>
            <p:cNvSpPr/>
            <p:nvPr/>
          </p:nvSpPr>
          <p:spPr>
            <a:xfrm>
              <a:off x="4263449" y="1196740"/>
              <a:ext cx="4307205" cy="3810"/>
            </a:xfrm>
            <a:custGeom>
              <a:avLst/>
              <a:gdLst/>
              <a:ahLst/>
              <a:cxnLst/>
              <a:rect l="l" t="t" r="r" b="b"/>
              <a:pathLst>
                <a:path w="4307205" h="3809">
                  <a:moveTo>
                    <a:pt x="4306750" y="0"/>
                  </a:moveTo>
                  <a:lnTo>
                    <a:pt x="0" y="3776"/>
                  </a:lnTo>
                </a:path>
              </a:pathLst>
            </a:custGeom>
            <a:ln w="28575">
              <a:solidFill>
                <a:srgbClr val="000000"/>
              </a:solidFill>
            </a:ln>
          </p:spPr>
          <p:txBody>
            <a:bodyPr wrap="square" lIns="0" tIns="0" rIns="0" bIns="0" rtlCol="0"/>
            <a:lstStyle/>
            <a:p>
              <a:endParaRPr sz="2400"/>
            </a:p>
          </p:txBody>
        </p:sp>
        <p:sp>
          <p:nvSpPr>
            <p:cNvPr id="129" name="object 129"/>
            <p:cNvSpPr/>
            <p:nvPr/>
          </p:nvSpPr>
          <p:spPr>
            <a:xfrm>
              <a:off x="4173195" y="1620264"/>
              <a:ext cx="90805" cy="1270"/>
            </a:xfrm>
            <a:custGeom>
              <a:avLst/>
              <a:gdLst/>
              <a:ahLst/>
              <a:cxnLst/>
              <a:rect l="l" t="t" r="r" b="b"/>
              <a:pathLst>
                <a:path w="90804" h="1269">
                  <a:moveTo>
                    <a:pt x="-14287" y="488"/>
                  </a:moveTo>
                  <a:lnTo>
                    <a:pt x="104541" y="488"/>
                  </a:lnTo>
                </a:path>
              </a:pathLst>
            </a:custGeom>
            <a:ln w="29552">
              <a:solidFill>
                <a:srgbClr val="000000"/>
              </a:solidFill>
            </a:ln>
          </p:spPr>
          <p:txBody>
            <a:bodyPr wrap="square" lIns="0" tIns="0" rIns="0" bIns="0" rtlCol="0"/>
            <a:lstStyle/>
            <a:p>
              <a:endParaRPr sz="2400"/>
            </a:p>
          </p:txBody>
        </p:sp>
        <p:sp>
          <p:nvSpPr>
            <p:cNvPr id="130" name="object 130"/>
            <p:cNvSpPr/>
            <p:nvPr/>
          </p:nvSpPr>
          <p:spPr>
            <a:xfrm>
              <a:off x="2526935" y="1121144"/>
              <a:ext cx="5278755" cy="3175"/>
            </a:xfrm>
            <a:custGeom>
              <a:avLst/>
              <a:gdLst/>
              <a:ahLst/>
              <a:cxnLst/>
              <a:rect l="l" t="t" r="r" b="b"/>
              <a:pathLst>
                <a:path w="5278755" h="3175">
                  <a:moveTo>
                    <a:pt x="0" y="0"/>
                  </a:moveTo>
                  <a:lnTo>
                    <a:pt x="5278285" y="2806"/>
                  </a:lnTo>
                </a:path>
              </a:pathLst>
            </a:custGeom>
            <a:ln w="28575">
              <a:solidFill>
                <a:srgbClr val="000000"/>
              </a:solidFill>
            </a:ln>
          </p:spPr>
          <p:txBody>
            <a:bodyPr wrap="square" lIns="0" tIns="0" rIns="0" bIns="0" rtlCol="0"/>
            <a:lstStyle/>
            <a:p>
              <a:endParaRPr sz="2400"/>
            </a:p>
          </p:txBody>
        </p:sp>
        <p:sp>
          <p:nvSpPr>
            <p:cNvPr id="131" name="object 131"/>
            <p:cNvSpPr/>
            <p:nvPr/>
          </p:nvSpPr>
          <p:spPr>
            <a:xfrm>
              <a:off x="2524916" y="1126694"/>
              <a:ext cx="2540" cy="1367155"/>
            </a:xfrm>
            <a:custGeom>
              <a:avLst/>
              <a:gdLst/>
              <a:ahLst/>
              <a:cxnLst/>
              <a:rect l="l" t="t" r="r" b="b"/>
              <a:pathLst>
                <a:path w="2539" h="1367155">
                  <a:moveTo>
                    <a:pt x="1986" y="0"/>
                  </a:moveTo>
                  <a:lnTo>
                    <a:pt x="0" y="1366877"/>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2923067" y="2553194"/>
              <a:ext cx="85725" cy="1496060"/>
            </a:xfrm>
            <a:custGeom>
              <a:avLst/>
              <a:gdLst/>
              <a:ahLst/>
              <a:cxnLst/>
              <a:rect l="l" t="t" r="r" b="b"/>
              <a:pathLst>
                <a:path w="85725" h="1496060">
                  <a:moveTo>
                    <a:pt x="28574" y="85611"/>
                  </a:moveTo>
                  <a:lnTo>
                    <a:pt x="17597" y="1495630"/>
                  </a:lnTo>
                  <a:lnTo>
                    <a:pt x="46170" y="1495853"/>
                  </a:lnTo>
                  <a:lnTo>
                    <a:pt x="57148" y="85833"/>
                  </a:lnTo>
                  <a:lnTo>
                    <a:pt x="28574" y="85611"/>
                  </a:lnTo>
                  <a:close/>
                </a:path>
                <a:path w="85725" h="1496060">
                  <a:moveTo>
                    <a:pt x="78499" y="71324"/>
                  </a:moveTo>
                  <a:lnTo>
                    <a:pt x="28685" y="71324"/>
                  </a:lnTo>
                  <a:lnTo>
                    <a:pt x="57259" y="71547"/>
                  </a:lnTo>
                  <a:lnTo>
                    <a:pt x="57148" y="85833"/>
                  </a:lnTo>
                  <a:lnTo>
                    <a:pt x="85722" y="86056"/>
                  </a:lnTo>
                  <a:lnTo>
                    <a:pt x="78499" y="71324"/>
                  </a:lnTo>
                  <a:close/>
                </a:path>
                <a:path w="85725" h="1496060">
                  <a:moveTo>
                    <a:pt x="28685" y="71324"/>
                  </a:moveTo>
                  <a:lnTo>
                    <a:pt x="28574" y="85611"/>
                  </a:lnTo>
                  <a:lnTo>
                    <a:pt x="57148" y="85833"/>
                  </a:lnTo>
                  <a:lnTo>
                    <a:pt x="57259" y="71547"/>
                  </a:lnTo>
                  <a:lnTo>
                    <a:pt x="28685" y="71324"/>
                  </a:lnTo>
                  <a:close/>
                </a:path>
                <a:path w="85725" h="1496060">
                  <a:moveTo>
                    <a:pt x="43527" y="0"/>
                  </a:moveTo>
                  <a:lnTo>
                    <a:pt x="0" y="85388"/>
                  </a:lnTo>
                  <a:lnTo>
                    <a:pt x="28574" y="85611"/>
                  </a:lnTo>
                  <a:lnTo>
                    <a:pt x="28685" y="71324"/>
                  </a:lnTo>
                  <a:lnTo>
                    <a:pt x="78499" y="71324"/>
                  </a:lnTo>
                  <a:lnTo>
                    <a:pt x="43527" y="0"/>
                  </a:lnTo>
                  <a:close/>
                </a:path>
              </a:pathLst>
            </a:custGeom>
            <a:solidFill>
              <a:srgbClr val="000000"/>
            </a:solidFill>
          </p:spPr>
          <p:txBody>
            <a:bodyPr wrap="square" lIns="0" tIns="0" rIns="0" bIns="0" rtlCol="0"/>
            <a:lstStyle/>
            <a:p>
              <a:endParaRPr sz="2400"/>
            </a:p>
          </p:txBody>
        </p:sp>
      </p:grpSp>
      <p:sp>
        <p:nvSpPr>
          <p:cNvPr id="133" name="object 133"/>
          <p:cNvSpPr txBox="1"/>
          <p:nvPr/>
        </p:nvSpPr>
        <p:spPr>
          <a:xfrm>
            <a:off x="2325323" y="2977877"/>
            <a:ext cx="19812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pc</a:t>
            </a:r>
            <a:endParaRPr sz="1267">
              <a:latin typeface="Calibri"/>
              <a:cs typeface="Calibri"/>
            </a:endParaRPr>
          </a:p>
        </p:txBody>
      </p:sp>
      <p:sp>
        <p:nvSpPr>
          <p:cNvPr id="134" name="object 134"/>
          <p:cNvSpPr txBox="1"/>
          <p:nvPr/>
        </p:nvSpPr>
        <p:spPr>
          <a:xfrm>
            <a:off x="1391294" y="5171930"/>
            <a:ext cx="438573" cy="236817"/>
          </a:xfrm>
          <a:prstGeom prst="rect">
            <a:avLst/>
          </a:prstGeom>
        </p:spPr>
        <p:txBody>
          <a:bodyPr vert="horz" wrap="square" lIns="0" tIns="21167" rIns="0" bIns="0" rtlCol="0">
            <a:spAutoFit/>
          </a:bodyPr>
          <a:lstStyle/>
          <a:p>
            <a:pPr>
              <a:spcBef>
                <a:spcPts val="167"/>
              </a:spcBef>
            </a:pPr>
            <a:r>
              <a:rPr sz="1400" b="1" spc="53" dirty="0">
                <a:latin typeface="Calibri"/>
                <a:cs typeface="Calibri"/>
              </a:rPr>
              <a:t>PC</a:t>
            </a:r>
            <a:r>
              <a:rPr sz="1400" b="1" spc="13" dirty="0">
                <a:latin typeface="Calibri"/>
                <a:cs typeface="Calibri"/>
              </a:rPr>
              <a:t>S</a:t>
            </a:r>
            <a:r>
              <a:rPr sz="1400" b="1" spc="40" dirty="0">
                <a:latin typeface="Calibri"/>
                <a:cs typeface="Calibri"/>
              </a:rPr>
              <a:t>e</a:t>
            </a:r>
            <a:r>
              <a:rPr sz="1400" b="1" spc="-67" dirty="0">
                <a:latin typeface="Calibri"/>
                <a:cs typeface="Calibri"/>
              </a:rPr>
              <a:t>l</a:t>
            </a:r>
            <a:endParaRPr sz="1400">
              <a:latin typeface="Calibri"/>
              <a:cs typeface="Calibri"/>
            </a:endParaRPr>
          </a:p>
        </p:txBody>
      </p:sp>
      <p:sp>
        <p:nvSpPr>
          <p:cNvPr id="135" name="object 135"/>
          <p:cNvSpPr txBox="1"/>
          <p:nvPr/>
        </p:nvSpPr>
        <p:spPr>
          <a:xfrm>
            <a:off x="6498272" y="5464538"/>
            <a:ext cx="341205" cy="236817"/>
          </a:xfrm>
          <a:prstGeom prst="rect">
            <a:avLst/>
          </a:prstGeom>
        </p:spPr>
        <p:txBody>
          <a:bodyPr vert="horz" wrap="square" lIns="0" tIns="21167" rIns="0" bIns="0" rtlCol="0">
            <a:spAutoFit/>
          </a:bodyPr>
          <a:lstStyle/>
          <a:p>
            <a:pPr>
              <a:spcBef>
                <a:spcPts val="167"/>
              </a:spcBef>
            </a:pPr>
            <a:r>
              <a:rPr sz="1400" b="1" spc="-80" dirty="0">
                <a:latin typeface="Calibri"/>
                <a:cs typeface="Calibri"/>
              </a:rPr>
              <a:t>B</a:t>
            </a:r>
            <a:r>
              <a:rPr sz="1400" b="1" spc="-47" dirty="0">
                <a:latin typeface="Calibri"/>
                <a:cs typeface="Calibri"/>
              </a:rPr>
              <a:t>r</a:t>
            </a:r>
            <a:r>
              <a:rPr sz="1400" b="1" spc="-67" dirty="0">
                <a:latin typeface="Calibri"/>
                <a:cs typeface="Calibri"/>
              </a:rPr>
              <a:t>E</a:t>
            </a:r>
            <a:r>
              <a:rPr sz="1400" b="1" spc="7" dirty="0">
                <a:latin typeface="Calibri"/>
                <a:cs typeface="Calibri"/>
              </a:rPr>
              <a:t>q</a:t>
            </a:r>
            <a:endParaRPr sz="1400">
              <a:latin typeface="Calibri"/>
              <a:cs typeface="Calibri"/>
            </a:endParaRPr>
          </a:p>
        </p:txBody>
      </p:sp>
      <p:sp>
        <p:nvSpPr>
          <p:cNvPr id="136" name="object 136"/>
          <p:cNvSpPr txBox="1"/>
          <p:nvPr/>
        </p:nvSpPr>
        <p:spPr>
          <a:xfrm>
            <a:off x="6127445" y="5200539"/>
            <a:ext cx="3752427" cy="236817"/>
          </a:xfrm>
          <a:prstGeom prst="rect">
            <a:avLst/>
          </a:prstGeom>
        </p:spPr>
        <p:txBody>
          <a:bodyPr vert="horz" wrap="square" lIns="0" tIns="21167" rIns="0" bIns="0" rtlCol="0">
            <a:spAutoFit/>
          </a:bodyPr>
          <a:lstStyle/>
          <a:p>
            <a:pPr marL="33866">
              <a:spcBef>
                <a:spcPts val="167"/>
              </a:spcBef>
              <a:tabLst>
                <a:tab pos="600272" algn="l"/>
                <a:tab pos="2486598" algn="l"/>
                <a:tab pos="3276518" algn="l"/>
              </a:tabLst>
            </a:pPr>
            <a:r>
              <a:rPr sz="2100" b="1" spc="-59" baseline="10582" dirty="0">
                <a:latin typeface="Calibri"/>
                <a:cs typeface="Calibri"/>
              </a:rPr>
              <a:t>BrUn	</a:t>
            </a:r>
            <a:r>
              <a:rPr sz="2100" b="1" spc="-100" baseline="5291" dirty="0">
                <a:latin typeface="Calibri"/>
                <a:cs typeface="Calibri"/>
              </a:rPr>
              <a:t>BrLT</a:t>
            </a:r>
            <a:r>
              <a:rPr sz="2100" b="1" spc="600" baseline="5291" dirty="0">
                <a:latin typeface="Calibri"/>
                <a:cs typeface="Calibri"/>
              </a:rPr>
              <a:t> </a:t>
            </a:r>
            <a:r>
              <a:rPr sz="1900" b="1" spc="9" baseline="20467" dirty="0">
                <a:latin typeface="Calibri"/>
                <a:cs typeface="Calibri"/>
              </a:rPr>
              <a:t>Bsel</a:t>
            </a:r>
            <a:r>
              <a:rPr sz="1900" b="1" spc="429" baseline="20467" dirty="0">
                <a:latin typeface="Calibri"/>
                <a:cs typeface="Calibri"/>
              </a:rPr>
              <a:t> </a:t>
            </a:r>
            <a:r>
              <a:rPr sz="1900" b="1" spc="20" baseline="23391" dirty="0">
                <a:latin typeface="Calibri"/>
                <a:cs typeface="Calibri"/>
              </a:rPr>
              <a:t>Asel</a:t>
            </a:r>
            <a:r>
              <a:rPr sz="1900" b="1" spc="360" baseline="23391" dirty="0">
                <a:latin typeface="Calibri"/>
                <a:cs typeface="Calibri"/>
              </a:rPr>
              <a:t> </a:t>
            </a:r>
            <a:r>
              <a:rPr sz="1900" b="1" spc="9" baseline="2923" dirty="0">
                <a:latin typeface="Calibri"/>
                <a:cs typeface="Calibri"/>
              </a:rPr>
              <a:t>ALUSel	</a:t>
            </a:r>
            <a:r>
              <a:rPr sz="1267" b="1" spc="-27" dirty="0">
                <a:latin typeface="Calibri"/>
                <a:cs typeface="Calibri"/>
              </a:rPr>
              <a:t>MemRW	</a:t>
            </a:r>
            <a:r>
              <a:rPr sz="1900" b="1" spc="-29" baseline="5847" dirty="0">
                <a:latin typeface="Calibri"/>
                <a:cs typeface="Calibri"/>
              </a:rPr>
              <a:t>WBSel</a:t>
            </a:r>
            <a:endParaRPr sz="1900" baseline="5847">
              <a:latin typeface="Calibri"/>
              <a:cs typeface="Calibri"/>
            </a:endParaRPr>
          </a:p>
        </p:txBody>
      </p:sp>
      <p:grpSp>
        <p:nvGrpSpPr>
          <p:cNvPr id="137" name="object 137"/>
          <p:cNvGrpSpPr/>
          <p:nvPr/>
        </p:nvGrpSpPr>
        <p:grpSpPr>
          <a:xfrm>
            <a:off x="9238647" y="1328080"/>
            <a:ext cx="323427" cy="1082887"/>
            <a:chOff x="8553599" y="1195960"/>
            <a:chExt cx="242570" cy="812165"/>
          </a:xfrm>
        </p:grpSpPr>
        <p:pic>
          <p:nvPicPr>
            <p:cNvPr id="138" name="object 138"/>
            <p:cNvPicPr/>
            <p:nvPr/>
          </p:nvPicPr>
          <p:blipFill>
            <a:blip r:embed="rId12" cstate="print"/>
            <a:stretch>
              <a:fillRect/>
            </a:stretch>
          </p:blipFill>
          <p:spPr>
            <a:xfrm>
              <a:off x="8565363" y="1922365"/>
              <a:ext cx="230286" cy="85670"/>
            </a:xfrm>
            <a:prstGeom prst="rect">
              <a:avLst/>
            </a:prstGeom>
          </p:spPr>
        </p:pic>
        <p:sp>
          <p:nvSpPr>
            <p:cNvPr id="139" name="object 139"/>
            <p:cNvSpPr/>
            <p:nvPr/>
          </p:nvSpPr>
          <p:spPr>
            <a:xfrm>
              <a:off x="8567887" y="1210247"/>
              <a:ext cx="2540" cy="749935"/>
            </a:xfrm>
            <a:custGeom>
              <a:avLst/>
              <a:gdLst/>
              <a:ahLst/>
              <a:cxnLst/>
              <a:rect l="l" t="t" r="r" b="b"/>
              <a:pathLst>
                <a:path w="2540" h="749935">
                  <a:moveTo>
                    <a:pt x="0" y="0"/>
                  </a:moveTo>
                  <a:lnTo>
                    <a:pt x="2312" y="749806"/>
                  </a:lnTo>
                </a:path>
              </a:pathLst>
            </a:custGeom>
            <a:ln w="28575">
              <a:solidFill>
                <a:srgbClr val="000000"/>
              </a:solidFill>
            </a:ln>
          </p:spPr>
          <p:txBody>
            <a:bodyPr wrap="square" lIns="0" tIns="0" rIns="0" bIns="0" rtlCol="0"/>
            <a:lstStyle/>
            <a:p>
              <a:endParaRPr sz="2400"/>
            </a:p>
          </p:txBody>
        </p:sp>
      </p:grpSp>
      <p:sp>
        <p:nvSpPr>
          <p:cNvPr id="140" name="object 140"/>
          <p:cNvSpPr txBox="1"/>
          <p:nvPr/>
        </p:nvSpPr>
        <p:spPr>
          <a:xfrm>
            <a:off x="9527708" y="2213859"/>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2</a:t>
            </a:r>
            <a:endParaRPr sz="1200">
              <a:latin typeface="Trebuchet MS"/>
              <a:cs typeface="Trebuchet MS"/>
            </a:endParaRPr>
          </a:p>
        </p:txBody>
      </p:sp>
      <p:sp>
        <p:nvSpPr>
          <p:cNvPr id="141" name="object 141"/>
          <p:cNvSpPr/>
          <p:nvPr/>
        </p:nvSpPr>
        <p:spPr>
          <a:xfrm>
            <a:off x="1407001" y="1336080"/>
            <a:ext cx="2093807" cy="4233"/>
          </a:xfrm>
          <a:custGeom>
            <a:avLst/>
            <a:gdLst/>
            <a:ahLst/>
            <a:cxnLst/>
            <a:rect l="l" t="t" r="r" b="b"/>
            <a:pathLst>
              <a:path w="1570354" h="3175">
                <a:moveTo>
                  <a:pt x="1570183" y="2868"/>
                </a:moveTo>
                <a:lnTo>
                  <a:pt x="0" y="0"/>
                </a:lnTo>
              </a:path>
            </a:pathLst>
          </a:custGeom>
          <a:ln w="28575">
            <a:solidFill>
              <a:srgbClr val="000000"/>
            </a:solidFill>
          </a:ln>
        </p:spPr>
        <p:txBody>
          <a:bodyPr wrap="square" lIns="0" tIns="0" rIns="0" bIns="0" rtlCol="0"/>
          <a:lstStyle/>
          <a:p>
            <a:endParaRPr sz="2400"/>
          </a:p>
        </p:txBody>
      </p:sp>
      <p:sp>
        <p:nvSpPr>
          <p:cNvPr id="142" name="Date Placeholder 141">
            <a:extLst>
              <a:ext uri="{FF2B5EF4-FFF2-40B4-BE49-F238E27FC236}">
                <a16:creationId xmlns:a16="http://schemas.microsoft.com/office/drawing/2014/main" id="{E23398B4-C5A3-4854-8090-C04C5C35DA61}"/>
              </a:ext>
            </a:extLst>
          </p:cNvPr>
          <p:cNvSpPr>
            <a:spLocks noGrp="1"/>
          </p:cNvSpPr>
          <p:nvPr>
            <p:ph type="dt" sz="half" idx="10"/>
          </p:nvPr>
        </p:nvSpPr>
        <p:spPr/>
        <p:txBody>
          <a:bodyPr/>
          <a:lstStyle/>
          <a:p>
            <a:fld id="{4369E01F-07B8-4FA4-8358-89B2D4D0728D}" type="datetime1">
              <a:rPr lang="en-US" smtClean="0"/>
              <a:t>5/11/2024</a:t>
            </a:fld>
            <a:endParaRPr lang="en-US"/>
          </a:p>
        </p:txBody>
      </p:sp>
      <p:sp>
        <p:nvSpPr>
          <p:cNvPr id="143" name="Slide Number Placeholder 142">
            <a:extLst>
              <a:ext uri="{FF2B5EF4-FFF2-40B4-BE49-F238E27FC236}">
                <a16:creationId xmlns:a16="http://schemas.microsoft.com/office/drawing/2014/main" id="{CE4EE538-EA29-40C9-9D5A-05F2AF126F50}"/>
              </a:ext>
            </a:extLst>
          </p:cNvPr>
          <p:cNvSpPr>
            <a:spLocks noGrp="1"/>
          </p:cNvSpPr>
          <p:nvPr>
            <p:ph type="sldNum" sz="quarter" idx="12"/>
          </p:nvPr>
        </p:nvSpPr>
        <p:spPr/>
        <p:txBody>
          <a:bodyPr/>
          <a:lstStyle/>
          <a:p>
            <a:fld id="{AB6352F2-FB44-4DA6-821F-C2F4E454E2C0}" type="slidenum">
              <a:rPr lang="en-US" smtClean="0"/>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99914" y="2888268"/>
            <a:ext cx="114300" cy="2329180"/>
          </a:xfrm>
          <a:custGeom>
            <a:avLst/>
            <a:gdLst/>
            <a:ahLst/>
            <a:cxnLst/>
            <a:rect l="l" t="t" r="r" b="b"/>
            <a:pathLst>
              <a:path w="85725" h="1746885">
                <a:moveTo>
                  <a:pt x="28574" y="1660945"/>
                </a:moveTo>
                <a:lnTo>
                  <a:pt x="0" y="1661045"/>
                </a:lnTo>
                <a:lnTo>
                  <a:pt x="43160" y="1746620"/>
                </a:lnTo>
                <a:lnTo>
                  <a:pt x="78544" y="1675232"/>
                </a:lnTo>
                <a:lnTo>
                  <a:pt x="28624" y="1675232"/>
                </a:lnTo>
                <a:lnTo>
                  <a:pt x="28574" y="1660945"/>
                </a:lnTo>
                <a:close/>
              </a:path>
              <a:path w="85725" h="1746885">
                <a:moveTo>
                  <a:pt x="57149" y="1660846"/>
                </a:moveTo>
                <a:lnTo>
                  <a:pt x="28574" y="1660945"/>
                </a:lnTo>
                <a:lnTo>
                  <a:pt x="28624" y="1675232"/>
                </a:lnTo>
                <a:lnTo>
                  <a:pt x="57199" y="1675132"/>
                </a:lnTo>
                <a:lnTo>
                  <a:pt x="57149" y="1660846"/>
                </a:lnTo>
                <a:close/>
              </a:path>
              <a:path w="85725" h="1746885">
                <a:moveTo>
                  <a:pt x="85725" y="1660746"/>
                </a:moveTo>
                <a:lnTo>
                  <a:pt x="57149" y="1660846"/>
                </a:lnTo>
                <a:lnTo>
                  <a:pt x="57199" y="1675132"/>
                </a:lnTo>
                <a:lnTo>
                  <a:pt x="28624" y="1675232"/>
                </a:lnTo>
                <a:lnTo>
                  <a:pt x="78544" y="1675232"/>
                </a:lnTo>
                <a:lnTo>
                  <a:pt x="85725" y="1660746"/>
                </a:lnTo>
                <a:close/>
              </a:path>
              <a:path w="85725" h="1746885">
                <a:moveTo>
                  <a:pt x="51354" y="0"/>
                </a:moveTo>
                <a:lnTo>
                  <a:pt x="22779" y="99"/>
                </a:lnTo>
                <a:lnTo>
                  <a:pt x="28574" y="1660945"/>
                </a:lnTo>
                <a:lnTo>
                  <a:pt x="57149" y="1660846"/>
                </a:lnTo>
                <a:lnTo>
                  <a:pt x="51354" y="0"/>
                </a:lnTo>
                <a:close/>
              </a:path>
            </a:pathLst>
          </a:custGeom>
          <a:solidFill>
            <a:srgbClr val="000000"/>
          </a:solidFill>
        </p:spPr>
        <p:txBody>
          <a:bodyPr wrap="square" lIns="0" tIns="0" rIns="0" bIns="0" rtlCol="0"/>
          <a:lstStyle/>
          <a:p>
            <a:endParaRPr sz="2400"/>
          </a:p>
        </p:txBody>
      </p:sp>
      <p:grpSp>
        <p:nvGrpSpPr>
          <p:cNvPr id="3" name="object 3"/>
          <p:cNvGrpSpPr/>
          <p:nvPr/>
        </p:nvGrpSpPr>
        <p:grpSpPr>
          <a:xfrm>
            <a:off x="2834210" y="1467464"/>
            <a:ext cx="6992620" cy="3695700"/>
            <a:chOff x="3657055" y="1288089"/>
            <a:chExt cx="5244465" cy="2771775"/>
          </a:xfrm>
        </p:grpSpPr>
        <p:sp>
          <p:nvSpPr>
            <p:cNvPr id="4" name="object 4"/>
            <p:cNvSpPr/>
            <p:nvPr/>
          </p:nvSpPr>
          <p:spPr>
            <a:xfrm>
              <a:off x="7565352" y="2512910"/>
              <a:ext cx="1336040" cy="1546860"/>
            </a:xfrm>
            <a:custGeom>
              <a:avLst/>
              <a:gdLst/>
              <a:ahLst/>
              <a:cxnLst/>
              <a:rect l="l" t="t" r="r" b="b"/>
              <a:pathLst>
                <a:path w="1336040" h="1546860">
                  <a:moveTo>
                    <a:pt x="85725" y="593585"/>
                  </a:moveTo>
                  <a:lnTo>
                    <a:pt x="78524" y="578993"/>
                  </a:lnTo>
                  <a:lnTo>
                    <a:pt x="43319" y="507631"/>
                  </a:lnTo>
                  <a:lnTo>
                    <a:pt x="0" y="593128"/>
                  </a:lnTo>
                  <a:lnTo>
                    <a:pt x="28575" y="593280"/>
                  </a:lnTo>
                  <a:lnTo>
                    <a:pt x="23469" y="1546415"/>
                  </a:lnTo>
                  <a:lnTo>
                    <a:pt x="52044" y="1546567"/>
                  </a:lnTo>
                  <a:lnTo>
                    <a:pt x="57150" y="593432"/>
                  </a:lnTo>
                  <a:lnTo>
                    <a:pt x="85725" y="593585"/>
                  </a:lnTo>
                  <a:close/>
                </a:path>
                <a:path w="1336040" h="1546860">
                  <a:moveTo>
                    <a:pt x="1335798" y="85991"/>
                  </a:moveTo>
                  <a:lnTo>
                    <a:pt x="1328585" y="71348"/>
                  </a:lnTo>
                  <a:lnTo>
                    <a:pt x="1293469" y="0"/>
                  </a:lnTo>
                  <a:lnTo>
                    <a:pt x="1250073" y="85458"/>
                  </a:lnTo>
                  <a:lnTo>
                    <a:pt x="1278648" y="85636"/>
                  </a:lnTo>
                  <a:lnTo>
                    <a:pt x="1269453" y="1546021"/>
                  </a:lnTo>
                  <a:lnTo>
                    <a:pt x="1298028" y="1546199"/>
                  </a:lnTo>
                  <a:lnTo>
                    <a:pt x="1307223" y="85813"/>
                  </a:lnTo>
                  <a:lnTo>
                    <a:pt x="1335798" y="85991"/>
                  </a:lnTo>
                  <a:close/>
                </a:path>
              </a:pathLst>
            </a:custGeom>
            <a:solidFill>
              <a:srgbClr val="000000"/>
            </a:solidFill>
          </p:spPr>
          <p:txBody>
            <a:bodyPr wrap="square" lIns="0" tIns="0" rIns="0" bIns="0" rtlCol="0"/>
            <a:lstStyle/>
            <a:p>
              <a:endParaRPr sz="2400"/>
            </a:p>
          </p:txBody>
        </p:sp>
        <p:sp>
          <p:nvSpPr>
            <p:cNvPr id="5" name="object 5"/>
            <p:cNvSpPr/>
            <p:nvPr/>
          </p:nvSpPr>
          <p:spPr>
            <a:xfrm>
              <a:off x="4166345" y="2551680"/>
              <a:ext cx="176530" cy="0"/>
            </a:xfrm>
            <a:custGeom>
              <a:avLst/>
              <a:gdLst/>
              <a:ahLst/>
              <a:cxnLst/>
              <a:rect l="l" t="t" r="r" b="b"/>
              <a:pathLst>
                <a:path w="176529">
                  <a:moveTo>
                    <a:pt x="0" y="1"/>
                  </a:moveTo>
                  <a:lnTo>
                    <a:pt x="175952" y="0"/>
                  </a:lnTo>
                </a:path>
              </a:pathLst>
            </a:custGeom>
            <a:ln w="25400">
              <a:solidFill>
                <a:srgbClr val="000000"/>
              </a:solidFill>
            </a:ln>
          </p:spPr>
          <p:txBody>
            <a:bodyPr wrap="square" lIns="0" tIns="0" rIns="0" bIns="0" rtlCol="0"/>
            <a:lstStyle/>
            <a:p>
              <a:endParaRPr sz="2400"/>
            </a:p>
          </p:txBody>
        </p:sp>
        <p:sp>
          <p:nvSpPr>
            <p:cNvPr id="6" name="object 6"/>
            <p:cNvSpPr/>
            <p:nvPr/>
          </p:nvSpPr>
          <p:spPr>
            <a:xfrm>
              <a:off x="3778218" y="1307139"/>
              <a:ext cx="386715" cy="651510"/>
            </a:xfrm>
            <a:custGeom>
              <a:avLst/>
              <a:gdLst/>
              <a:ahLst/>
              <a:cxnLst/>
              <a:rect l="l" t="t" r="r" b="b"/>
              <a:pathLst>
                <a:path w="386714" h="651510">
                  <a:moveTo>
                    <a:pt x="0" y="0"/>
                  </a:moveTo>
                  <a:lnTo>
                    <a:pt x="0" y="271340"/>
                  </a:lnTo>
                  <a:lnTo>
                    <a:pt x="77303" y="325608"/>
                  </a:lnTo>
                  <a:lnTo>
                    <a:pt x="0" y="379876"/>
                  </a:lnTo>
                  <a:lnTo>
                    <a:pt x="0" y="651217"/>
                  </a:lnTo>
                  <a:lnTo>
                    <a:pt x="386516" y="488412"/>
                  </a:lnTo>
                  <a:lnTo>
                    <a:pt x="386516" y="162804"/>
                  </a:lnTo>
                  <a:lnTo>
                    <a:pt x="0" y="0"/>
                  </a:lnTo>
                </a:path>
              </a:pathLst>
            </a:custGeom>
            <a:ln w="38100">
              <a:solidFill>
                <a:srgbClr val="000000"/>
              </a:solidFill>
            </a:ln>
          </p:spPr>
          <p:txBody>
            <a:bodyPr wrap="square" lIns="0" tIns="0" rIns="0" bIns="0" rtlCol="0"/>
            <a:lstStyle/>
            <a:p>
              <a:endParaRPr sz="2400"/>
            </a:p>
          </p:txBody>
        </p:sp>
        <p:sp>
          <p:nvSpPr>
            <p:cNvPr id="7" name="object 7"/>
            <p:cNvSpPr/>
            <p:nvPr/>
          </p:nvSpPr>
          <p:spPr>
            <a:xfrm>
              <a:off x="3671977" y="1387530"/>
              <a:ext cx="99695" cy="1270"/>
            </a:xfrm>
            <a:custGeom>
              <a:avLst/>
              <a:gdLst/>
              <a:ahLst/>
              <a:cxnLst/>
              <a:rect l="l" t="t" r="r" b="b"/>
              <a:pathLst>
                <a:path w="99695" h="1269">
                  <a:moveTo>
                    <a:pt x="-14287" y="504"/>
                  </a:moveTo>
                  <a:lnTo>
                    <a:pt x="113676" y="504"/>
                  </a:lnTo>
                </a:path>
              </a:pathLst>
            </a:custGeom>
            <a:ln w="29584">
              <a:solidFill>
                <a:srgbClr val="000000"/>
              </a:solidFill>
            </a:ln>
          </p:spPr>
          <p:txBody>
            <a:bodyPr wrap="square" lIns="0" tIns="0" rIns="0" bIns="0" rtlCol="0"/>
            <a:lstStyle/>
            <a:p>
              <a:endParaRPr sz="2400"/>
            </a:p>
          </p:txBody>
        </p:sp>
      </p:grpSp>
      <p:sp>
        <p:nvSpPr>
          <p:cNvPr id="8" name="object 8"/>
          <p:cNvSpPr txBox="1">
            <a:spLocks noGrp="1"/>
          </p:cNvSpPr>
          <p:nvPr>
            <p:ph type="title"/>
          </p:nvPr>
        </p:nvSpPr>
        <p:spPr>
          <a:xfrm>
            <a:off x="1274829" y="90454"/>
            <a:ext cx="5187856" cy="694207"/>
          </a:xfrm>
          <a:prstGeom prst="rect">
            <a:avLst/>
          </a:prstGeom>
        </p:spPr>
        <p:txBody>
          <a:bodyPr vert="horz" wrap="square" lIns="0" tIns="16933" rIns="0" bIns="0" rtlCol="0" anchor="ctr">
            <a:spAutoFit/>
          </a:bodyPr>
          <a:lstStyle/>
          <a:p>
            <a:pPr marL="16933">
              <a:lnSpc>
                <a:spcPct val="100000"/>
              </a:lnSpc>
              <a:spcBef>
                <a:spcPts val="133"/>
              </a:spcBef>
            </a:pPr>
            <a:r>
              <a:rPr spc="-160" dirty="0"/>
              <a:t>Ex</a:t>
            </a:r>
            <a:r>
              <a:rPr spc="440" dirty="0"/>
              <a:t>a</a:t>
            </a:r>
            <a:r>
              <a:rPr spc="113" dirty="0"/>
              <a:t>mp</a:t>
            </a:r>
            <a:r>
              <a:rPr spc="-60" dirty="0"/>
              <a:t>l</a:t>
            </a:r>
            <a:r>
              <a:rPr spc="80" dirty="0"/>
              <a:t>e</a:t>
            </a:r>
            <a:r>
              <a:rPr spc="200" dirty="0"/>
              <a:t>:</a:t>
            </a:r>
            <a:r>
              <a:rPr spc="-367" dirty="0"/>
              <a:t> </a:t>
            </a:r>
            <a:r>
              <a:rPr b="1" spc="-113" dirty="0">
                <a:latin typeface="Courier New"/>
                <a:cs typeface="Courier New"/>
              </a:rPr>
              <a:t>sw</a:t>
            </a:r>
          </a:p>
        </p:txBody>
      </p:sp>
      <p:sp>
        <p:nvSpPr>
          <p:cNvPr id="9" name="object 9"/>
          <p:cNvSpPr txBox="1"/>
          <p:nvPr/>
        </p:nvSpPr>
        <p:spPr>
          <a:xfrm>
            <a:off x="2585017" y="1409543"/>
            <a:ext cx="869527" cy="604567"/>
          </a:xfrm>
          <a:prstGeom prst="rect">
            <a:avLst/>
          </a:prstGeom>
        </p:spPr>
        <p:txBody>
          <a:bodyPr vert="horz" wrap="square" lIns="0" tIns="110913" rIns="0" bIns="0" rtlCol="0">
            <a:spAutoFit/>
          </a:bodyPr>
          <a:lstStyle/>
          <a:p>
            <a:pPr marL="16933">
              <a:spcBef>
                <a:spcPts val="873"/>
              </a:spcBef>
            </a:pPr>
            <a:r>
              <a:rPr sz="1267" b="1" spc="100" dirty="0">
                <a:latin typeface="Calibri"/>
                <a:cs typeface="Calibri"/>
              </a:rPr>
              <a:t>+4</a:t>
            </a:r>
            <a:endParaRPr sz="1267">
              <a:latin typeface="Calibri"/>
              <a:cs typeface="Calibri"/>
            </a:endParaRPr>
          </a:p>
          <a:p>
            <a:pPr marL="573179">
              <a:spcBef>
                <a:spcPts val="753"/>
              </a:spcBef>
            </a:pPr>
            <a:r>
              <a:rPr sz="1267" b="1" spc="13" dirty="0">
                <a:latin typeface="Calibri"/>
                <a:cs typeface="Calibri"/>
              </a:rPr>
              <a:t>A</a:t>
            </a:r>
            <a:r>
              <a:rPr sz="1267" b="1" spc="20" dirty="0">
                <a:latin typeface="Calibri"/>
                <a:cs typeface="Calibri"/>
              </a:rPr>
              <a:t>d</a:t>
            </a:r>
            <a:r>
              <a:rPr sz="1267" b="1" spc="13" dirty="0">
                <a:latin typeface="Calibri"/>
                <a:cs typeface="Calibri"/>
              </a:rPr>
              <a:t>d</a:t>
            </a:r>
            <a:endParaRPr sz="1267">
              <a:latin typeface="Calibri"/>
              <a:cs typeface="Calibri"/>
            </a:endParaRPr>
          </a:p>
        </p:txBody>
      </p:sp>
      <p:sp>
        <p:nvSpPr>
          <p:cNvPr id="10" name="object 10"/>
          <p:cNvSpPr txBox="1"/>
          <p:nvPr/>
        </p:nvSpPr>
        <p:spPr>
          <a:xfrm>
            <a:off x="2063048" y="3465846"/>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grpSp>
        <p:nvGrpSpPr>
          <p:cNvPr id="11" name="object 11"/>
          <p:cNvGrpSpPr/>
          <p:nvPr/>
        </p:nvGrpSpPr>
        <p:grpSpPr>
          <a:xfrm>
            <a:off x="2270129" y="2659098"/>
            <a:ext cx="1249680" cy="1371600"/>
            <a:chOff x="3233995" y="2181815"/>
            <a:chExt cx="937260" cy="1028700"/>
          </a:xfrm>
        </p:grpSpPr>
        <p:pic>
          <p:nvPicPr>
            <p:cNvPr id="12" name="object 12"/>
            <p:cNvPicPr/>
            <p:nvPr/>
          </p:nvPicPr>
          <p:blipFill>
            <a:blip r:embed="rId2" cstate="print"/>
            <a:stretch>
              <a:fillRect/>
            </a:stretch>
          </p:blipFill>
          <p:spPr>
            <a:xfrm>
              <a:off x="3323821" y="2405207"/>
              <a:ext cx="245896" cy="76200"/>
            </a:xfrm>
            <a:prstGeom prst="rect">
              <a:avLst/>
            </a:prstGeom>
          </p:spPr>
        </p:pic>
        <p:sp>
          <p:nvSpPr>
            <p:cNvPr id="13" name="object 13"/>
            <p:cNvSpPr/>
            <p:nvPr/>
          </p:nvSpPr>
          <p:spPr>
            <a:xfrm>
              <a:off x="3572290" y="2200865"/>
              <a:ext cx="579755" cy="990600"/>
            </a:xfrm>
            <a:custGeom>
              <a:avLst/>
              <a:gdLst/>
              <a:ahLst/>
              <a:cxnLst/>
              <a:rect l="l" t="t" r="r" b="b"/>
              <a:pathLst>
                <a:path w="579754" h="990600">
                  <a:moveTo>
                    <a:pt x="0" y="0"/>
                  </a:moveTo>
                  <a:lnTo>
                    <a:pt x="579543" y="0"/>
                  </a:lnTo>
                  <a:lnTo>
                    <a:pt x="579543"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4" name="object 14"/>
            <p:cNvSpPr/>
            <p:nvPr/>
          </p:nvSpPr>
          <p:spPr>
            <a:xfrm>
              <a:off x="3236217" y="2706557"/>
              <a:ext cx="28575" cy="0"/>
            </a:xfrm>
            <a:custGeom>
              <a:avLst/>
              <a:gdLst/>
              <a:ahLst/>
              <a:cxnLst/>
              <a:rect l="l" t="t" r="r" b="b"/>
              <a:pathLst>
                <a:path w="28575">
                  <a:moveTo>
                    <a:pt x="0" y="0"/>
                  </a:moveTo>
                  <a:lnTo>
                    <a:pt x="28576" y="0"/>
                  </a:lnTo>
                </a:path>
              </a:pathLst>
            </a:custGeom>
            <a:ln w="4031">
              <a:solidFill>
                <a:srgbClr val="000000"/>
              </a:solidFill>
            </a:ln>
          </p:spPr>
          <p:txBody>
            <a:bodyPr wrap="square" lIns="0" tIns="0" rIns="0" bIns="0" rtlCol="0"/>
            <a:lstStyle/>
            <a:p>
              <a:endParaRPr sz="2400"/>
            </a:p>
          </p:txBody>
        </p:sp>
      </p:grpSp>
      <p:sp>
        <p:nvSpPr>
          <p:cNvPr id="15" name="object 15"/>
          <p:cNvSpPr txBox="1"/>
          <p:nvPr/>
        </p:nvSpPr>
        <p:spPr>
          <a:xfrm>
            <a:off x="2945552" y="2811542"/>
            <a:ext cx="415713" cy="425031"/>
          </a:xfrm>
          <a:prstGeom prst="rect">
            <a:avLst/>
          </a:prstGeom>
        </p:spPr>
        <p:txBody>
          <a:bodyPr vert="horz" wrap="square" lIns="0" tIns="22013" rIns="0" bIns="0" rtlCol="0">
            <a:spAutoFit/>
          </a:bodyPr>
          <a:lstStyle/>
          <a:p>
            <a:pPr marR="62652" algn="r">
              <a:spcBef>
                <a:spcPts val="173"/>
              </a:spcBef>
            </a:pPr>
            <a:r>
              <a:rPr sz="1267" b="1" spc="27" dirty="0">
                <a:latin typeface="Calibri"/>
                <a:cs typeface="Calibri"/>
              </a:rPr>
              <a:t>addr</a:t>
            </a:r>
            <a:endParaRPr sz="1267">
              <a:latin typeface="Calibri"/>
              <a:cs typeface="Calibri"/>
            </a:endParaRPr>
          </a:p>
          <a:p>
            <a:pPr marR="6773" algn="r">
              <a:spcBef>
                <a:spcPts val="113"/>
              </a:spcBef>
            </a:pPr>
            <a:r>
              <a:rPr sz="1267" b="1" spc="-7" dirty="0">
                <a:latin typeface="Calibri"/>
                <a:cs typeface="Calibri"/>
              </a:rPr>
              <a:t>inst</a:t>
            </a:r>
            <a:endParaRPr sz="1267">
              <a:latin typeface="Calibri"/>
              <a:cs typeface="Calibri"/>
            </a:endParaRPr>
          </a:p>
        </p:txBody>
      </p:sp>
      <p:sp>
        <p:nvSpPr>
          <p:cNvPr id="16" name="object 16"/>
          <p:cNvSpPr txBox="1"/>
          <p:nvPr/>
        </p:nvSpPr>
        <p:spPr>
          <a:xfrm>
            <a:off x="2832437" y="3652283"/>
            <a:ext cx="454660"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I</a:t>
            </a:r>
            <a:r>
              <a:rPr sz="1400" b="1" spc="-80" dirty="0">
                <a:latin typeface="Calibri"/>
                <a:cs typeface="Calibri"/>
              </a:rPr>
              <a:t>M</a:t>
            </a:r>
            <a:r>
              <a:rPr sz="1400" b="1" spc="-40" dirty="0">
                <a:latin typeface="Calibri"/>
                <a:cs typeface="Calibri"/>
              </a:rPr>
              <a:t>E</a:t>
            </a:r>
            <a:r>
              <a:rPr sz="1400" b="1" spc="-80" dirty="0">
                <a:latin typeface="Calibri"/>
                <a:cs typeface="Calibri"/>
              </a:rPr>
              <a:t>M</a:t>
            </a:r>
            <a:endParaRPr sz="1400">
              <a:latin typeface="Calibri"/>
              <a:cs typeface="Calibri"/>
            </a:endParaRPr>
          </a:p>
        </p:txBody>
      </p:sp>
      <p:sp>
        <p:nvSpPr>
          <p:cNvPr id="17" name="object 17"/>
          <p:cNvSpPr/>
          <p:nvPr/>
        </p:nvSpPr>
        <p:spPr>
          <a:xfrm>
            <a:off x="8524848" y="2899308"/>
            <a:ext cx="860213" cy="1320800"/>
          </a:xfrm>
          <a:custGeom>
            <a:avLst/>
            <a:gdLst/>
            <a:ahLst/>
            <a:cxnLst/>
            <a:rect l="l" t="t" r="r" b="b"/>
            <a:pathLst>
              <a:path w="645159" h="990600">
                <a:moveTo>
                  <a:pt x="0" y="0"/>
                </a:moveTo>
                <a:lnTo>
                  <a:pt x="645166" y="0"/>
                </a:lnTo>
                <a:lnTo>
                  <a:pt x="645166"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8" name="object 18"/>
          <p:cNvSpPr txBox="1"/>
          <p:nvPr/>
        </p:nvSpPr>
        <p:spPr>
          <a:xfrm>
            <a:off x="8665757" y="3802651"/>
            <a:ext cx="530860"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D</a:t>
            </a:r>
            <a:r>
              <a:rPr sz="1400" b="1" spc="-7" dirty="0">
                <a:latin typeface="Calibri"/>
                <a:cs typeface="Calibri"/>
              </a:rPr>
              <a:t>M</a:t>
            </a:r>
            <a:r>
              <a:rPr sz="1400" b="1" spc="-40" dirty="0">
                <a:latin typeface="Calibri"/>
                <a:cs typeface="Calibri"/>
              </a:rPr>
              <a:t>E</a:t>
            </a:r>
            <a:r>
              <a:rPr sz="1400" b="1" spc="-80" dirty="0">
                <a:latin typeface="Calibri"/>
                <a:cs typeface="Calibri"/>
              </a:rPr>
              <a:t>M</a:t>
            </a:r>
            <a:endParaRPr sz="1400">
              <a:latin typeface="Calibri"/>
              <a:cs typeface="Calibri"/>
            </a:endParaRPr>
          </a:p>
        </p:txBody>
      </p:sp>
      <p:grpSp>
        <p:nvGrpSpPr>
          <p:cNvPr id="19" name="object 19"/>
          <p:cNvGrpSpPr/>
          <p:nvPr/>
        </p:nvGrpSpPr>
        <p:grpSpPr>
          <a:xfrm>
            <a:off x="2129736" y="2502960"/>
            <a:ext cx="343747" cy="883073"/>
            <a:chOff x="3128700" y="2064711"/>
            <a:chExt cx="257810" cy="662305"/>
          </a:xfrm>
        </p:grpSpPr>
        <p:sp>
          <p:nvSpPr>
            <p:cNvPr id="20" name="object 20"/>
            <p:cNvSpPr/>
            <p:nvPr/>
          </p:nvSpPr>
          <p:spPr>
            <a:xfrm>
              <a:off x="3147750" y="2083761"/>
              <a:ext cx="219710" cy="624205"/>
            </a:xfrm>
            <a:custGeom>
              <a:avLst/>
              <a:gdLst/>
              <a:ahLst/>
              <a:cxnLst/>
              <a:rect l="l" t="t" r="r" b="b"/>
              <a:pathLst>
                <a:path w="219710" h="624205">
                  <a:moveTo>
                    <a:pt x="219236" y="0"/>
                  </a:moveTo>
                  <a:lnTo>
                    <a:pt x="0" y="0"/>
                  </a:lnTo>
                  <a:lnTo>
                    <a:pt x="0" y="624083"/>
                  </a:lnTo>
                  <a:lnTo>
                    <a:pt x="219236" y="624083"/>
                  </a:lnTo>
                  <a:lnTo>
                    <a:pt x="219236" y="0"/>
                  </a:lnTo>
                  <a:close/>
                </a:path>
              </a:pathLst>
            </a:custGeom>
            <a:solidFill>
              <a:srgbClr val="FFFFFF"/>
            </a:solidFill>
          </p:spPr>
          <p:txBody>
            <a:bodyPr wrap="square" lIns="0" tIns="0" rIns="0" bIns="0" rtlCol="0"/>
            <a:lstStyle/>
            <a:p>
              <a:endParaRPr sz="2400"/>
            </a:p>
          </p:txBody>
        </p:sp>
        <p:sp>
          <p:nvSpPr>
            <p:cNvPr id="21" name="object 21"/>
            <p:cNvSpPr/>
            <p:nvPr/>
          </p:nvSpPr>
          <p:spPr>
            <a:xfrm>
              <a:off x="3147750" y="2083761"/>
              <a:ext cx="219710" cy="624205"/>
            </a:xfrm>
            <a:custGeom>
              <a:avLst/>
              <a:gdLst/>
              <a:ahLst/>
              <a:cxnLst/>
              <a:rect l="l" t="t" r="r" b="b"/>
              <a:pathLst>
                <a:path w="219710" h="624205">
                  <a:moveTo>
                    <a:pt x="0" y="0"/>
                  </a:moveTo>
                  <a:lnTo>
                    <a:pt x="219236" y="0"/>
                  </a:lnTo>
                  <a:lnTo>
                    <a:pt x="219236" y="624083"/>
                  </a:lnTo>
                  <a:lnTo>
                    <a:pt x="0" y="624083"/>
                  </a:lnTo>
                  <a:lnTo>
                    <a:pt x="0" y="0"/>
                  </a:lnTo>
                  <a:close/>
                </a:path>
              </a:pathLst>
            </a:custGeom>
            <a:ln w="38100">
              <a:solidFill>
                <a:srgbClr val="000000"/>
              </a:solidFill>
            </a:ln>
          </p:spPr>
          <p:txBody>
            <a:bodyPr wrap="square" lIns="0" tIns="0" rIns="0" bIns="0" rtlCol="0"/>
            <a:lstStyle/>
            <a:p>
              <a:endParaRPr sz="2400"/>
            </a:p>
          </p:txBody>
        </p:sp>
      </p:grpSp>
      <p:sp>
        <p:nvSpPr>
          <p:cNvPr id="22" name="object 22"/>
          <p:cNvSpPr txBox="1"/>
          <p:nvPr/>
        </p:nvSpPr>
        <p:spPr>
          <a:xfrm>
            <a:off x="2195780" y="2803926"/>
            <a:ext cx="193040"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PC</a:t>
            </a:r>
            <a:endParaRPr sz="1133">
              <a:latin typeface="Calibri"/>
              <a:cs typeface="Calibri"/>
            </a:endParaRPr>
          </a:p>
        </p:txBody>
      </p:sp>
      <p:grpSp>
        <p:nvGrpSpPr>
          <p:cNvPr id="23" name="object 23"/>
          <p:cNvGrpSpPr/>
          <p:nvPr/>
        </p:nvGrpSpPr>
        <p:grpSpPr>
          <a:xfrm>
            <a:off x="2198378" y="2159447"/>
            <a:ext cx="794173" cy="1218353"/>
            <a:chOff x="3180181" y="1807076"/>
            <a:chExt cx="595630" cy="913765"/>
          </a:xfrm>
        </p:grpSpPr>
        <p:sp>
          <p:nvSpPr>
            <p:cNvPr id="24" name="object 24"/>
            <p:cNvSpPr/>
            <p:nvPr/>
          </p:nvSpPr>
          <p:spPr>
            <a:xfrm>
              <a:off x="3192881" y="2626531"/>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19636" y="1807076"/>
              <a:ext cx="356235" cy="629285"/>
            </a:xfrm>
            <a:custGeom>
              <a:avLst/>
              <a:gdLst/>
              <a:ahLst/>
              <a:cxnLst/>
              <a:rect l="l" t="t" r="r" b="b"/>
              <a:pathLst>
                <a:path w="356235" h="629285">
                  <a:moveTo>
                    <a:pt x="20022" y="19803"/>
                  </a:moveTo>
                  <a:lnTo>
                    <a:pt x="16939" y="20925"/>
                  </a:lnTo>
                  <a:lnTo>
                    <a:pt x="1578" y="34392"/>
                  </a:lnTo>
                  <a:lnTo>
                    <a:pt x="0" y="37891"/>
                  </a:lnTo>
                  <a:lnTo>
                    <a:pt x="2054" y="628870"/>
                  </a:lnTo>
                  <a:lnTo>
                    <a:pt x="27454" y="628783"/>
                  </a:lnTo>
                  <a:lnTo>
                    <a:pt x="25446" y="51070"/>
                  </a:lnTo>
                  <a:lnTo>
                    <a:pt x="21084" y="51070"/>
                  </a:lnTo>
                  <a:lnTo>
                    <a:pt x="23693" y="45287"/>
                  </a:lnTo>
                  <a:lnTo>
                    <a:pt x="22650" y="45265"/>
                  </a:lnTo>
                  <a:lnTo>
                    <a:pt x="23910" y="44806"/>
                  </a:lnTo>
                  <a:lnTo>
                    <a:pt x="25412" y="41476"/>
                  </a:lnTo>
                  <a:lnTo>
                    <a:pt x="279563" y="41476"/>
                  </a:lnTo>
                  <a:lnTo>
                    <a:pt x="279909" y="25394"/>
                  </a:lnTo>
                  <a:lnTo>
                    <a:pt x="20022" y="19803"/>
                  </a:lnTo>
                  <a:close/>
                </a:path>
                <a:path w="356235" h="629285">
                  <a:moveTo>
                    <a:pt x="279363" y="50788"/>
                  </a:moveTo>
                  <a:lnTo>
                    <a:pt x="278817" y="76182"/>
                  </a:lnTo>
                  <a:lnTo>
                    <a:pt x="331882" y="51061"/>
                  </a:lnTo>
                  <a:lnTo>
                    <a:pt x="292060" y="51061"/>
                  </a:lnTo>
                  <a:lnTo>
                    <a:pt x="279363" y="50788"/>
                  </a:lnTo>
                  <a:close/>
                </a:path>
                <a:path w="356235" h="629285">
                  <a:moveTo>
                    <a:pt x="23693" y="45287"/>
                  </a:moveTo>
                  <a:lnTo>
                    <a:pt x="21084" y="51070"/>
                  </a:lnTo>
                  <a:lnTo>
                    <a:pt x="25432" y="47258"/>
                  </a:lnTo>
                  <a:lnTo>
                    <a:pt x="25426" y="45325"/>
                  </a:lnTo>
                  <a:lnTo>
                    <a:pt x="23693" y="45287"/>
                  </a:lnTo>
                  <a:close/>
                </a:path>
                <a:path w="356235" h="629285">
                  <a:moveTo>
                    <a:pt x="25432" y="47258"/>
                  </a:moveTo>
                  <a:lnTo>
                    <a:pt x="21084" y="51070"/>
                  </a:lnTo>
                  <a:lnTo>
                    <a:pt x="25446" y="51070"/>
                  </a:lnTo>
                  <a:lnTo>
                    <a:pt x="25432" y="47258"/>
                  </a:lnTo>
                  <a:close/>
                </a:path>
                <a:path w="356235" h="629285">
                  <a:moveTo>
                    <a:pt x="279909" y="25394"/>
                  </a:moveTo>
                  <a:lnTo>
                    <a:pt x="279363" y="50788"/>
                  </a:lnTo>
                  <a:lnTo>
                    <a:pt x="292060" y="51061"/>
                  </a:lnTo>
                  <a:lnTo>
                    <a:pt x="292606" y="25667"/>
                  </a:lnTo>
                  <a:lnTo>
                    <a:pt x="279909" y="25394"/>
                  </a:lnTo>
                  <a:close/>
                </a:path>
                <a:path w="356235" h="629285">
                  <a:moveTo>
                    <a:pt x="280455" y="0"/>
                  </a:moveTo>
                  <a:lnTo>
                    <a:pt x="279909" y="25394"/>
                  </a:lnTo>
                  <a:lnTo>
                    <a:pt x="292606" y="25667"/>
                  </a:lnTo>
                  <a:lnTo>
                    <a:pt x="292060" y="51061"/>
                  </a:lnTo>
                  <a:lnTo>
                    <a:pt x="331882" y="51061"/>
                  </a:lnTo>
                  <a:lnTo>
                    <a:pt x="355818" y="39730"/>
                  </a:lnTo>
                  <a:lnTo>
                    <a:pt x="280455" y="0"/>
                  </a:lnTo>
                  <a:close/>
                </a:path>
                <a:path w="356235" h="629285">
                  <a:moveTo>
                    <a:pt x="279549" y="42118"/>
                  </a:moveTo>
                  <a:lnTo>
                    <a:pt x="31296" y="42118"/>
                  </a:lnTo>
                  <a:lnTo>
                    <a:pt x="27585" y="45371"/>
                  </a:lnTo>
                  <a:lnTo>
                    <a:pt x="279363" y="50788"/>
                  </a:lnTo>
                  <a:lnTo>
                    <a:pt x="279549" y="42118"/>
                  </a:lnTo>
                  <a:close/>
                </a:path>
                <a:path w="356235" h="629285">
                  <a:moveTo>
                    <a:pt x="25426" y="45325"/>
                  </a:moveTo>
                  <a:lnTo>
                    <a:pt x="25432" y="47258"/>
                  </a:lnTo>
                  <a:lnTo>
                    <a:pt x="27585" y="45371"/>
                  </a:lnTo>
                  <a:lnTo>
                    <a:pt x="25426" y="45325"/>
                  </a:lnTo>
                  <a:close/>
                </a:path>
                <a:path w="356235" h="629285">
                  <a:moveTo>
                    <a:pt x="31296" y="42118"/>
                  </a:moveTo>
                  <a:lnTo>
                    <a:pt x="25422" y="44256"/>
                  </a:lnTo>
                  <a:lnTo>
                    <a:pt x="25426" y="45325"/>
                  </a:lnTo>
                  <a:lnTo>
                    <a:pt x="27585" y="45371"/>
                  </a:lnTo>
                  <a:lnTo>
                    <a:pt x="31296" y="42118"/>
                  </a:lnTo>
                  <a:close/>
                </a:path>
                <a:path w="356235" h="629285">
                  <a:moveTo>
                    <a:pt x="25422" y="44256"/>
                  </a:moveTo>
                  <a:lnTo>
                    <a:pt x="23910" y="44806"/>
                  </a:lnTo>
                  <a:lnTo>
                    <a:pt x="23693" y="45287"/>
                  </a:lnTo>
                  <a:lnTo>
                    <a:pt x="25426" y="45325"/>
                  </a:lnTo>
                  <a:lnTo>
                    <a:pt x="25422" y="44256"/>
                  </a:lnTo>
                  <a:close/>
                </a:path>
                <a:path w="356235" h="629285">
                  <a:moveTo>
                    <a:pt x="23910" y="44806"/>
                  </a:moveTo>
                  <a:lnTo>
                    <a:pt x="22650" y="45265"/>
                  </a:lnTo>
                  <a:lnTo>
                    <a:pt x="23693" y="45287"/>
                  </a:lnTo>
                  <a:lnTo>
                    <a:pt x="23910" y="44806"/>
                  </a:lnTo>
                  <a:close/>
                </a:path>
                <a:path w="356235" h="629285">
                  <a:moveTo>
                    <a:pt x="25412" y="41476"/>
                  </a:moveTo>
                  <a:lnTo>
                    <a:pt x="23910" y="44806"/>
                  </a:lnTo>
                  <a:lnTo>
                    <a:pt x="25422" y="44256"/>
                  </a:lnTo>
                  <a:lnTo>
                    <a:pt x="25412" y="41476"/>
                  </a:lnTo>
                  <a:close/>
                </a:path>
                <a:path w="356235" h="629285">
                  <a:moveTo>
                    <a:pt x="279563" y="41476"/>
                  </a:moveTo>
                  <a:lnTo>
                    <a:pt x="25412" y="41476"/>
                  </a:lnTo>
                  <a:lnTo>
                    <a:pt x="25422" y="44256"/>
                  </a:lnTo>
                  <a:lnTo>
                    <a:pt x="31296" y="42118"/>
                  </a:lnTo>
                  <a:lnTo>
                    <a:pt x="279549" y="42118"/>
                  </a:lnTo>
                  <a:lnTo>
                    <a:pt x="279563" y="41476"/>
                  </a:lnTo>
                  <a:close/>
                </a:path>
              </a:pathLst>
            </a:custGeom>
            <a:solidFill>
              <a:srgbClr val="000000"/>
            </a:solidFill>
          </p:spPr>
          <p:txBody>
            <a:bodyPr wrap="square" lIns="0" tIns="0" rIns="0" bIns="0" rtlCol="0"/>
            <a:lstStyle/>
            <a:p>
              <a:endParaRPr sz="2400"/>
            </a:p>
          </p:txBody>
        </p:sp>
      </p:grpSp>
      <p:sp>
        <p:nvSpPr>
          <p:cNvPr id="26" name="object 26"/>
          <p:cNvSpPr txBox="1"/>
          <p:nvPr/>
        </p:nvSpPr>
        <p:spPr>
          <a:xfrm>
            <a:off x="1551517" y="2295414"/>
            <a:ext cx="383540" cy="217218"/>
          </a:xfrm>
          <a:prstGeom prst="rect">
            <a:avLst/>
          </a:prstGeom>
        </p:spPr>
        <p:txBody>
          <a:bodyPr vert="horz" wrap="square" lIns="0" tIns="22013" rIns="0" bIns="0" rtlCol="0">
            <a:spAutoFit/>
          </a:bodyPr>
          <a:lstStyle/>
          <a:p>
            <a:pPr marL="16933">
              <a:spcBef>
                <a:spcPts val="173"/>
              </a:spcBef>
            </a:pPr>
            <a:r>
              <a:rPr sz="1267" b="1" spc="40" dirty="0">
                <a:latin typeface="Calibri"/>
                <a:cs typeface="Calibri"/>
              </a:rPr>
              <a:t>pc</a:t>
            </a:r>
            <a:r>
              <a:rPr sz="1267" b="1" spc="147" dirty="0">
                <a:latin typeface="Calibri"/>
                <a:cs typeface="Calibri"/>
              </a:rPr>
              <a:t>+</a:t>
            </a:r>
            <a:r>
              <a:rPr sz="1267" b="1" spc="27" dirty="0">
                <a:latin typeface="Calibri"/>
                <a:cs typeface="Calibri"/>
              </a:rPr>
              <a:t>4</a:t>
            </a:r>
            <a:endParaRPr sz="1267">
              <a:latin typeface="Calibri"/>
              <a:cs typeface="Calibri"/>
            </a:endParaRPr>
          </a:p>
        </p:txBody>
      </p:sp>
      <p:grpSp>
        <p:nvGrpSpPr>
          <p:cNvPr id="27" name="object 27"/>
          <p:cNvGrpSpPr/>
          <p:nvPr/>
        </p:nvGrpSpPr>
        <p:grpSpPr>
          <a:xfrm>
            <a:off x="3730286" y="2824741"/>
            <a:ext cx="4517813" cy="1088813"/>
            <a:chOff x="4329112" y="2306047"/>
            <a:chExt cx="3388360" cy="816610"/>
          </a:xfrm>
        </p:grpSpPr>
        <p:sp>
          <p:nvSpPr>
            <p:cNvPr id="28" name="object 28"/>
            <p:cNvSpPr/>
            <p:nvPr/>
          </p:nvSpPr>
          <p:spPr>
            <a:xfrm>
              <a:off x="7366792" y="2374529"/>
              <a:ext cx="332105" cy="728980"/>
            </a:xfrm>
            <a:custGeom>
              <a:avLst/>
              <a:gdLst/>
              <a:ahLst/>
              <a:cxnLst/>
              <a:rect l="l" t="t" r="r" b="b"/>
              <a:pathLst>
                <a:path w="332104" h="728980">
                  <a:moveTo>
                    <a:pt x="0" y="0"/>
                  </a:moveTo>
                  <a:lnTo>
                    <a:pt x="0" y="303634"/>
                  </a:lnTo>
                  <a:lnTo>
                    <a:pt x="66320" y="364361"/>
                  </a:lnTo>
                  <a:lnTo>
                    <a:pt x="0" y="425088"/>
                  </a:lnTo>
                  <a:lnTo>
                    <a:pt x="0" y="728723"/>
                  </a:lnTo>
                  <a:lnTo>
                    <a:pt x="331603" y="546542"/>
                  </a:lnTo>
                  <a:lnTo>
                    <a:pt x="331603" y="182180"/>
                  </a:lnTo>
                  <a:lnTo>
                    <a:pt x="0" y="0"/>
                  </a:lnTo>
                </a:path>
              </a:pathLst>
            </a:custGeom>
            <a:ln w="38100">
              <a:solidFill>
                <a:srgbClr val="000000"/>
              </a:solidFill>
            </a:ln>
          </p:spPr>
          <p:txBody>
            <a:bodyPr wrap="square" lIns="0" tIns="0" rIns="0" bIns="0" rtlCol="0"/>
            <a:lstStyle/>
            <a:p>
              <a:endParaRPr sz="2400"/>
            </a:p>
          </p:txBody>
        </p:sp>
        <p:sp>
          <p:nvSpPr>
            <p:cNvPr id="29" name="object 29"/>
            <p:cNvSpPr/>
            <p:nvPr/>
          </p:nvSpPr>
          <p:spPr>
            <a:xfrm>
              <a:off x="4329112" y="2306053"/>
              <a:ext cx="911225" cy="487680"/>
            </a:xfrm>
            <a:custGeom>
              <a:avLst/>
              <a:gdLst/>
              <a:ahLst/>
              <a:cxnLst/>
              <a:rect l="l" t="t" r="r" b="b"/>
              <a:pathLst>
                <a:path w="911225" h="487680">
                  <a:moveTo>
                    <a:pt x="901827" y="444347"/>
                  </a:moveTo>
                  <a:lnTo>
                    <a:pt x="873252" y="430060"/>
                  </a:lnTo>
                  <a:lnTo>
                    <a:pt x="816102" y="401485"/>
                  </a:lnTo>
                  <a:lnTo>
                    <a:pt x="816102" y="430060"/>
                  </a:lnTo>
                  <a:lnTo>
                    <a:pt x="8864" y="430060"/>
                  </a:lnTo>
                  <a:lnTo>
                    <a:pt x="2463" y="436460"/>
                  </a:lnTo>
                  <a:lnTo>
                    <a:pt x="2463" y="452247"/>
                  </a:lnTo>
                  <a:lnTo>
                    <a:pt x="8864" y="458635"/>
                  </a:lnTo>
                  <a:lnTo>
                    <a:pt x="816102" y="458635"/>
                  </a:lnTo>
                  <a:lnTo>
                    <a:pt x="816102" y="487210"/>
                  </a:lnTo>
                  <a:lnTo>
                    <a:pt x="873252" y="458635"/>
                  </a:lnTo>
                  <a:lnTo>
                    <a:pt x="901827" y="444347"/>
                  </a:lnTo>
                  <a:close/>
                </a:path>
                <a:path w="911225" h="487680">
                  <a:moveTo>
                    <a:pt x="910602" y="42862"/>
                  </a:moveTo>
                  <a:lnTo>
                    <a:pt x="882027" y="28575"/>
                  </a:lnTo>
                  <a:lnTo>
                    <a:pt x="824877" y="0"/>
                  </a:lnTo>
                  <a:lnTo>
                    <a:pt x="824877" y="28575"/>
                  </a:lnTo>
                  <a:lnTo>
                    <a:pt x="6388" y="28575"/>
                  </a:lnTo>
                  <a:lnTo>
                    <a:pt x="0" y="34975"/>
                  </a:lnTo>
                  <a:lnTo>
                    <a:pt x="0" y="257911"/>
                  </a:lnTo>
                  <a:lnTo>
                    <a:pt x="0" y="273685"/>
                  </a:lnTo>
                  <a:lnTo>
                    <a:pt x="0" y="282740"/>
                  </a:lnTo>
                  <a:lnTo>
                    <a:pt x="6388" y="289140"/>
                  </a:lnTo>
                  <a:lnTo>
                    <a:pt x="22174" y="289140"/>
                  </a:lnTo>
                  <a:lnTo>
                    <a:pt x="28575" y="282740"/>
                  </a:lnTo>
                  <a:lnTo>
                    <a:pt x="28575" y="280085"/>
                  </a:lnTo>
                  <a:lnTo>
                    <a:pt x="824877" y="280085"/>
                  </a:lnTo>
                  <a:lnTo>
                    <a:pt x="824877" y="308660"/>
                  </a:lnTo>
                  <a:lnTo>
                    <a:pt x="882027" y="280085"/>
                  </a:lnTo>
                  <a:lnTo>
                    <a:pt x="910602" y="265798"/>
                  </a:lnTo>
                  <a:lnTo>
                    <a:pt x="882027" y="251510"/>
                  </a:lnTo>
                  <a:lnTo>
                    <a:pt x="824877" y="222935"/>
                  </a:lnTo>
                  <a:lnTo>
                    <a:pt x="824877" y="251510"/>
                  </a:lnTo>
                  <a:lnTo>
                    <a:pt x="28575" y="251510"/>
                  </a:lnTo>
                  <a:lnTo>
                    <a:pt x="28575" y="57150"/>
                  </a:lnTo>
                  <a:lnTo>
                    <a:pt x="824877" y="57150"/>
                  </a:lnTo>
                  <a:lnTo>
                    <a:pt x="824877" y="85725"/>
                  </a:lnTo>
                  <a:lnTo>
                    <a:pt x="882027" y="57150"/>
                  </a:lnTo>
                  <a:lnTo>
                    <a:pt x="910602" y="42862"/>
                  </a:lnTo>
                  <a:close/>
                </a:path>
              </a:pathLst>
            </a:custGeom>
            <a:solidFill>
              <a:srgbClr val="000000"/>
            </a:solidFill>
          </p:spPr>
          <p:txBody>
            <a:bodyPr wrap="square" lIns="0" tIns="0" rIns="0" bIns="0" rtlCol="0"/>
            <a:lstStyle/>
            <a:p>
              <a:endParaRPr sz="2400"/>
            </a:p>
          </p:txBody>
        </p:sp>
      </p:grpSp>
      <p:sp>
        <p:nvSpPr>
          <p:cNvPr id="30" name="object 30"/>
          <p:cNvSpPr txBox="1"/>
          <p:nvPr/>
        </p:nvSpPr>
        <p:spPr>
          <a:xfrm>
            <a:off x="7829359" y="3115835"/>
            <a:ext cx="336972" cy="236817"/>
          </a:xfrm>
          <a:prstGeom prst="rect">
            <a:avLst/>
          </a:prstGeom>
        </p:spPr>
        <p:txBody>
          <a:bodyPr vert="horz" wrap="square" lIns="0" tIns="21167" rIns="0" bIns="0" rtlCol="0">
            <a:spAutoFit/>
          </a:bodyPr>
          <a:lstStyle/>
          <a:p>
            <a:pPr marL="16933">
              <a:spcBef>
                <a:spcPts val="167"/>
              </a:spcBef>
            </a:pPr>
            <a:r>
              <a:rPr sz="1400" b="1" dirty="0">
                <a:latin typeface="Calibri"/>
                <a:cs typeface="Calibri"/>
              </a:rPr>
              <a:t>A</a:t>
            </a:r>
            <a:r>
              <a:rPr sz="1400" b="1" spc="13" dirty="0">
                <a:latin typeface="Calibri"/>
                <a:cs typeface="Calibri"/>
              </a:rPr>
              <a:t>L</a:t>
            </a:r>
            <a:r>
              <a:rPr sz="1400" b="1" dirty="0">
                <a:latin typeface="Calibri"/>
                <a:cs typeface="Calibri"/>
              </a:rPr>
              <a:t>U</a:t>
            </a:r>
            <a:endParaRPr sz="1400">
              <a:latin typeface="Calibri"/>
              <a:cs typeface="Calibri"/>
            </a:endParaRPr>
          </a:p>
        </p:txBody>
      </p:sp>
      <p:sp>
        <p:nvSpPr>
          <p:cNvPr id="31" name="object 31"/>
          <p:cNvSpPr txBox="1"/>
          <p:nvPr/>
        </p:nvSpPr>
        <p:spPr>
          <a:xfrm>
            <a:off x="5830741" y="4034806"/>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sp>
        <p:nvSpPr>
          <p:cNvPr id="32" name="object 32"/>
          <p:cNvSpPr/>
          <p:nvPr/>
        </p:nvSpPr>
        <p:spPr>
          <a:xfrm>
            <a:off x="4963466" y="2129955"/>
            <a:ext cx="1170092" cy="1920240"/>
          </a:xfrm>
          <a:custGeom>
            <a:avLst/>
            <a:gdLst/>
            <a:ahLst/>
            <a:cxnLst/>
            <a:rect l="l" t="t" r="r" b="b"/>
            <a:pathLst>
              <a:path w="877570" h="1440180">
                <a:moveTo>
                  <a:pt x="0" y="0"/>
                </a:moveTo>
                <a:lnTo>
                  <a:pt x="877380" y="0"/>
                </a:lnTo>
                <a:lnTo>
                  <a:pt x="877380" y="1439786"/>
                </a:lnTo>
                <a:lnTo>
                  <a:pt x="0" y="1439786"/>
                </a:lnTo>
                <a:lnTo>
                  <a:pt x="0" y="0"/>
                </a:lnTo>
                <a:close/>
              </a:path>
            </a:pathLst>
          </a:custGeom>
          <a:ln w="38100">
            <a:solidFill>
              <a:srgbClr val="000000"/>
            </a:solidFill>
          </a:ln>
        </p:spPr>
        <p:txBody>
          <a:bodyPr wrap="square" lIns="0" tIns="0" rIns="0" bIns="0" rtlCol="0"/>
          <a:lstStyle/>
          <a:p>
            <a:endParaRPr sz="2400"/>
          </a:p>
        </p:txBody>
      </p:sp>
      <p:sp>
        <p:nvSpPr>
          <p:cNvPr id="33" name="object 33"/>
          <p:cNvSpPr txBox="1"/>
          <p:nvPr/>
        </p:nvSpPr>
        <p:spPr>
          <a:xfrm>
            <a:off x="5059979" y="3753883"/>
            <a:ext cx="519007" cy="236817"/>
          </a:xfrm>
          <a:prstGeom prst="rect">
            <a:avLst/>
          </a:prstGeom>
        </p:spPr>
        <p:txBody>
          <a:bodyPr vert="horz" wrap="square" lIns="0" tIns="21167" rIns="0" bIns="0" rtlCol="0">
            <a:spAutoFit/>
          </a:bodyPr>
          <a:lstStyle/>
          <a:p>
            <a:pPr marL="16933">
              <a:spcBef>
                <a:spcPts val="167"/>
              </a:spcBef>
            </a:pPr>
            <a:r>
              <a:rPr sz="1400" b="1" spc="40" dirty="0">
                <a:latin typeface="Calibri"/>
                <a:cs typeface="Calibri"/>
              </a:rPr>
              <a:t>Reg</a:t>
            </a:r>
            <a:r>
              <a:rPr sz="1400" b="1" spc="60" dirty="0">
                <a:latin typeface="Calibri"/>
                <a:cs typeface="Calibri"/>
              </a:rPr>
              <a:t> </a:t>
            </a:r>
            <a:r>
              <a:rPr sz="1400" b="1" spc="-127" dirty="0">
                <a:latin typeface="Calibri"/>
                <a:cs typeface="Calibri"/>
              </a:rPr>
              <a:t>[</a:t>
            </a:r>
            <a:r>
              <a:rPr sz="1400" b="1" spc="53" dirty="0">
                <a:latin typeface="Calibri"/>
                <a:cs typeface="Calibri"/>
              </a:rPr>
              <a:t> </a:t>
            </a:r>
            <a:r>
              <a:rPr sz="1400" b="1" spc="-127" dirty="0">
                <a:latin typeface="Calibri"/>
                <a:cs typeface="Calibri"/>
              </a:rPr>
              <a:t>]</a:t>
            </a:r>
            <a:endParaRPr sz="1400">
              <a:latin typeface="Calibri"/>
              <a:cs typeface="Calibri"/>
            </a:endParaRPr>
          </a:p>
        </p:txBody>
      </p:sp>
      <p:grpSp>
        <p:nvGrpSpPr>
          <p:cNvPr id="34" name="object 34"/>
          <p:cNvGrpSpPr/>
          <p:nvPr/>
        </p:nvGrpSpPr>
        <p:grpSpPr>
          <a:xfrm>
            <a:off x="4073993" y="1470336"/>
            <a:ext cx="5929207" cy="2806700"/>
            <a:chOff x="4586892" y="1290243"/>
            <a:chExt cx="4446905" cy="2105025"/>
          </a:xfrm>
        </p:grpSpPr>
        <p:pic>
          <p:nvPicPr>
            <p:cNvPr id="35" name="object 35"/>
            <p:cNvPicPr/>
            <p:nvPr/>
          </p:nvPicPr>
          <p:blipFill>
            <a:blip r:embed="rId3" cstate="print"/>
            <a:stretch>
              <a:fillRect/>
            </a:stretch>
          </p:blipFill>
          <p:spPr>
            <a:xfrm>
              <a:off x="6116966" y="2481469"/>
              <a:ext cx="233530" cy="76200"/>
            </a:xfrm>
            <a:prstGeom prst="rect">
              <a:avLst/>
            </a:prstGeom>
          </p:spPr>
        </p:pic>
        <p:sp>
          <p:nvSpPr>
            <p:cNvPr id="36" name="object 36"/>
            <p:cNvSpPr/>
            <p:nvPr/>
          </p:nvSpPr>
          <p:spPr>
            <a:xfrm>
              <a:off x="9015276" y="1326056"/>
              <a:ext cx="4445" cy="1017269"/>
            </a:xfrm>
            <a:custGeom>
              <a:avLst/>
              <a:gdLst/>
              <a:ahLst/>
              <a:cxnLst/>
              <a:rect l="l" t="t" r="r" b="b"/>
              <a:pathLst>
                <a:path w="4445" h="1017269">
                  <a:moveTo>
                    <a:pt x="4184" y="0"/>
                  </a:moveTo>
                  <a:lnTo>
                    <a:pt x="0" y="1017091"/>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614092" y="1306136"/>
              <a:ext cx="4405630" cy="10160"/>
            </a:xfrm>
            <a:custGeom>
              <a:avLst/>
              <a:gdLst/>
              <a:ahLst/>
              <a:cxnLst/>
              <a:rect l="l" t="t" r="r" b="b"/>
              <a:pathLst>
                <a:path w="4405630" h="10159">
                  <a:moveTo>
                    <a:pt x="0" y="0"/>
                  </a:moveTo>
                  <a:lnTo>
                    <a:pt x="4405368" y="9924"/>
                  </a:lnTo>
                </a:path>
              </a:pathLst>
            </a:custGeom>
            <a:ln w="28575">
              <a:solidFill>
                <a:srgbClr val="000000"/>
              </a:solidFill>
            </a:ln>
          </p:spPr>
          <p:txBody>
            <a:bodyPr wrap="square" lIns="0" tIns="0" rIns="0" bIns="0" rtlCol="0"/>
            <a:lstStyle/>
            <a:p>
              <a:endParaRPr sz="2400"/>
            </a:p>
          </p:txBody>
        </p:sp>
        <p:sp>
          <p:nvSpPr>
            <p:cNvPr id="38" name="object 38"/>
            <p:cNvSpPr/>
            <p:nvPr/>
          </p:nvSpPr>
          <p:spPr>
            <a:xfrm>
              <a:off x="4601179" y="1304531"/>
              <a:ext cx="5715" cy="730885"/>
            </a:xfrm>
            <a:custGeom>
              <a:avLst/>
              <a:gdLst/>
              <a:ahLst/>
              <a:cxnLst/>
              <a:rect l="l" t="t" r="r" b="b"/>
              <a:pathLst>
                <a:path w="5714" h="730885">
                  <a:moveTo>
                    <a:pt x="0" y="0"/>
                  </a:moveTo>
                  <a:lnTo>
                    <a:pt x="5656" y="730811"/>
                  </a:lnTo>
                </a:path>
              </a:pathLst>
            </a:custGeom>
            <a:ln w="28575">
              <a:solidFill>
                <a:srgbClr val="000000"/>
              </a:solidFill>
            </a:ln>
          </p:spPr>
          <p:txBody>
            <a:bodyPr wrap="square" lIns="0" tIns="0" rIns="0" bIns="0" rtlCol="0"/>
            <a:lstStyle/>
            <a:p>
              <a:endParaRPr sz="2400"/>
            </a:p>
          </p:txBody>
        </p:sp>
        <p:sp>
          <p:nvSpPr>
            <p:cNvPr id="39" name="object 39"/>
            <p:cNvSpPr/>
            <p:nvPr/>
          </p:nvSpPr>
          <p:spPr>
            <a:xfrm>
              <a:off x="4601391" y="1997243"/>
              <a:ext cx="640080" cy="76200"/>
            </a:xfrm>
            <a:custGeom>
              <a:avLst/>
              <a:gdLst/>
              <a:ahLst/>
              <a:cxnLst/>
              <a:rect l="l" t="t" r="r" b="b"/>
              <a:pathLst>
                <a:path w="640079" h="76200">
                  <a:moveTo>
                    <a:pt x="563337" y="0"/>
                  </a:moveTo>
                  <a:lnTo>
                    <a:pt x="563337" y="76200"/>
                  </a:lnTo>
                  <a:lnTo>
                    <a:pt x="614137" y="50800"/>
                  </a:lnTo>
                  <a:lnTo>
                    <a:pt x="583051" y="50800"/>
                  </a:lnTo>
                  <a:lnTo>
                    <a:pt x="588737" y="45114"/>
                  </a:lnTo>
                  <a:lnTo>
                    <a:pt x="588737" y="31085"/>
                  </a:lnTo>
                  <a:lnTo>
                    <a:pt x="583051" y="25400"/>
                  </a:lnTo>
                  <a:lnTo>
                    <a:pt x="614137" y="25400"/>
                  </a:lnTo>
                  <a:lnTo>
                    <a:pt x="563337" y="0"/>
                  </a:lnTo>
                  <a:close/>
                </a:path>
                <a:path w="640079" h="76200">
                  <a:moveTo>
                    <a:pt x="563337" y="25400"/>
                  </a:moveTo>
                  <a:lnTo>
                    <a:pt x="5685" y="25400"/>
                  </a:lnTo>
                  <a:lnTo>
                    <a:pt x="0" y="31085"/>
                  </a:lnTo>
                  <a:lnTo>
                    <a:pt x="0" y="45114"/>
                  </a:lnTo>
                  <a:lnTo>
                    <a:pt x="5685" y="50800"/>
                  </a:lnTo>
                  <a:lnTo>
                    <a:pt x="563337" y="50800"/>
                  </a:lnTo>
                  <a:lnTo>
                    <a:pt x="563337" y="25400"/>
                  </a:lnTo>
                  <a:close/>
                </a:path>
                <a:path w="640079" h="76200">
                  <a:moveTo>
                    <a:pt x="614137" y="25400"/>
                  </a:moveTo>
                  <a:lnTo>
                    <a:pt x="583051" y="25400"/>
                  </a:lnTo>
                  <a:lnTo>
                    <a:pt x="588737" y="31085"/>
                  </a:lnTo>
                  <a:lnTo>
                    <a:pt x="588737" y="45114"/>
                  </a:lnTo>
                  <a:lnTo>
                    <a:pt x="583051" y="50800"/>
                  </a:lnTo>
                  <a:lnTo>
                    <a:pt x="614137" y="50800"/>
                  </a:lnTo>
                  <a:lnTo>
                    <a:pt x="639537" y="38100"/>
                  </a:lnTo>
                  <a:lnTo>
                    <a:pt x="614137" y="25400"/>
                  </a:lnTo>
                  <a:close/>
                </a:path>
              </a:pathLst>
            </a:custGeom>
            <a:solidFill>
              <a:srgbClr val="000000"/>
            </a:solidFill>
          </p:spPr>
          <p:txBody>
            <a:bodyPr wrap="square" lIns="0" tIns="0" rIns="0" bIns="0" rtlCol="0"/>
            <a:lstStyle/>
            <a:p>
              <a:endParaRPr sz="2400"/>
            </a:p>
          </p:txBody>
        </p:sp>
        <p:sp>
          <p:nvSpPr>
            <p:cNvPr id="40" name="object 40"/>
            <p:cNvSpPr/>
            <p:nvPr/>
          </p:nvSpPr>
          <p:spPr>
            <a:xfrm>
              <a:off x="5825010" y="313889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41" name="object 41"/>
            <p:cNvSpPr/>
            <p:nvPr/>
          </p:nvSpPr>
          <p:spPr>
            <a:xfrm>
              <a:off x="5866971" y="3238303"/>
              <a:ext cx="0" cy="144145"/>
            </a:xfrm>
            <a:custGeom>
              <a:avLst/>
              <a:gdLst/>
              <a:ahLst/>
              <a:cxnLst/>
              <a:rect l="l" t="t" r="r" b="b"/>
              <a:pathLst>
                <a:path h="144145">
                  <a:moveTo>
                    <a:pt x="1" y="0"/>
                  </a:moveTo>
                  <a:lnTo>
                    <a:pt x="0" y="143669"/>
                  </a:lnTo>
                </a:path>
              </a:pathLst>
            </a:custGeom>
            <a:ln w="25400">
              <a:solidFill>
                <a:srgbClr val="000000"/>
              </a:solidFill>
            </a:ln>
          </p:spPr>
          <p:txBody>
            <a:bodyPr wrap="square" lIns="0" tIns="0" rIns="0" bIns="0" rtlCol="0"/>
            <a:lstStyle/>
            <a:p>
              <a:endParaRPr sz="2400"/>
            </a:p>
          </p:txBody>
        </p:sp>
      </p:grpSp>
      <p:sp>
        <p:nvSpPr>
          <p:cNvPr id="42" name="object 42"/>
          <p:cNvSpPr txBox="1"/>
          <p:nvPr/>
        </p:nvSpPr>
        <p:spPr>
          <a:xfrm>
            <a:off x="3907010" y="2827878"/>
            <a:ext cx="756073" cy="539443"/>
          </a:xfrm>
          <a:prstGeom prst="rect">
            <a:avLst/>
          </a:prstGeom>
        </p:spPr>
        <p:txBody>
          <a:bodyPr vert="horz" wrap="square" lIns="0" tIns="15240" rIns="0" bIns="0" rtlCol="0">
            <a:spAutoFit/>
          </a:bodyPr>
          <a:lstStyle/>
          <a:p>
            <a:pPr marL="16933" marR="6773">
              <a:lnSpc>
                <a:spcPct val="141100"/>
              </a:lnSpc>
              <a:spcBef>
                <a:spcPts val="120"/>
              </a:spcBef>
            </a:pPr>
            <a:r>
              <a:rPr sz="1267" b="1" spc="-47" dirty="0">
                <a:latin typeface="Calibri"/>
                <a:cs typeface="Calibri"/>
              </a:rPr>
              <a:t>Inst[19:15] </a:t>
            </a:r>
            <a:r>
              <a:rPr sz="1267" b="1" spc="-40" dirty="0">
                <a:latin typeface="Calibri"/>
                <a:cs typeface="Calibri"/>
              </a:rPr>
              <a:t> </a:t>
            </a:r>
            <a:r>
              <a:rPr sz="1267" b="1" spc="-20" dirty="0">
                <a:latin typeface="Calibri"/>
                <a:cs typeface="Calibri"/>
              </a:rPr>
              <a:t>In</a:t>
            </a:r>
            <a:r>
              <a:rPr sz="1267" b="1" spc="-7" dirty="0">
                <a:latin typeface="Calibri"/>
                <a:cs typeface="Calibri"/>
              </a:rPr>
              <a:t>st</a:t>
            </a:r>
            <a:r>
              <a:rPr sz="1267" b="1" spc="-20" dirty="0">
                <a:latin typeface="Calibri"/>
                <a:cs typeface="Calibri"/>
              </a:rPr>
              <a:t>[2</a:t>
            </a:r>
            <a:r>
              <a:rPr sz="1267" b="1" spc="53" dirty="0">
                <a:latin typeface="Calibri"/>
                <a:cs typeface="Calibri"/>
              </a:rPr>
              <a:t>4</a:t>
            </a:r>
            <a:r>
              <a:rPr sz="1267" b="1" spc="-20" dirty="0">
                <a:latin typeface="Calibri"/>
                <a:cs typeface="Calibri"/>
              </a:rPr>
              <a:t>:</a:t>
            </a:r>
            <a:r>
              <a:rPr sz="1267" b="1" spc="53" dirty="0">
                <a:latin typeface="Calibri"/>
                <a:cs typeface="Calibri"/>
              </a:rPr>
              <a:t>20</a:t>
            </a:r>
            <a:r>
              <a:rPr sz="1267" b="1" spc="-113" dirty="0">
                <a:latin typeface="Calibri"/>
                <a:cs typeface="Calibri"/>
              </a:rPr>
              <a:t>]</a:t>
            </a:r>
            <a:endParaRPr sz="1267">
              <a:latin typeface="Calibri"/>
              <a:cs typeface="Calibri"/>
            </a:endParaRPr>
          </a:p>
        </p:txBody>
      </p:sp>
      <p:sp>
        <p:nvSpPr>
          <p:cNvPr id="43" name="object 43"/>
          <p:cNvSpPr txBox="1"/>
          <p:nvPr/>
        </p:nvSpPr>
        <p:spPr>
          <a:xfrm>
            <a:off x="3959160" y="2608342"/>
            <a:ext cx="601979" cy="217218"/>
          </a:xfrm>
          <a:prstGeom prst="rect">
            <a:avLst/>
          </a:prstGeom>
        </p:spPr>
        <p:txBody>
          <a:bodyPr vert="horz" wrap="square" lIns="0" tIns="22013" rIns="0" bIns="0" rtlCol="0">
            <a:spAutoFit/>
          </a:bodyPr>
          <a:lstStyle/>
          <a:p>
            <a:pPr marL="16933">
              <a:spcBef>
                <a:spcPts val="173"/>
              </a:spcBef>
            </a:pPr>
            <a:r>
              <a:rPr sz="1267" b="1" spc="-67" dirty="0">
                <a:latin typeface="Calibri"/>
                <a:cs typeface="Calibri"/>
              </a:rPr>
              <a:t>Inst[11:7]</a:t>
            </a:r>
            <a:endParaRPr sz="1267">
              <a:latin typeface="Calibri"/>
              <a:cs typeface="Calibri"/>
            </a:endParaRPr>
          </a:p>
        </p:txBody>
      </p:sp>
      <p:sp>
        <p:nvSpPr>
          <p:cNvPr id="44" name="object 44"/>
          <p:cNvSpPr txBox="1"/>
          <p:nvPr/>
        </p:nvSpPr>
        <p:spPr>
          <a:xfrm>
            <a:off x="5617757" y="3010678"/>
            <a:ext cx="461433"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7" dirty="0">
                <a:latin typeface="Calibri"/>
                <a:cs typeface="Calibri"/>
              </a:rPr>
              <a:t>A</a:t>
            </a:r>
            <a:endParaRPr sz="1267">
              <a:latin typeface="Calibri"/>
              <a:cs typeface="Calibri"/>
            </a:endParaRPr>
          </a:p>
        </p:txBody>
      </p:sp>
      <p:sp>
        <p:nvSpPr>
          <p:cNvPr id="45" name="object 45"/>
          <p:cNvSpPr txBox="1"/>
          <p:nvPr/>
        </p:nvSpPr>
        <p:spPr>
          <a:xfrm>
            <a:off x="5617757" y="3400822"/>
            <a:ext cx="449580"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40" dirty="0">
                <a:latin typeface="Calibri"/>
                <a:cs typeface="Calibri"/>
              </a:rPr>
              <a:t>B</a:t>
            </a:r>
            <a:endParaRPr sz="1267">
              <a:latin typeface="Calibri"/>
              <a:cs typeface="Calibri"/>
            </a:endParaRPr>
          </a:p>
        </p:txBody>
      </p:sp>
      <p:sp>
        <p:nvSpPr>
          <p:cNvPr id="46" name="object 46"/>
          <p:cNvSpPr txBox="1"/>
          <p:nvPr/>
        </p:nvSpPr>
        <p:spPr>
          <a:xfrm>
            <a:off x="4979553" y="2665318"/>
            <a:ext cx="469900" cy="904030"/>
          </a:xfrm>
          <a:prstGeom prst="rect">
            <a:avLst/>
          </a:prstGeom>
        </p:spPr>
        <p:txBody>
          <a:bodyPr vert="horz" wrap="square" lIns="0" tIns="15240" rIns="0" bIns="0" rtlCol="0">
            <a:spAutoFit/>
          </a:bodyPr>
          <a:lstStyle/>
          <a:p>
            <a:pPr marL="20319" marR="6773" indent="-4233">
              <a:lnSpc>
                <a:spcPct val="145300"/>
              </a:lnSpc>
              <a:spcBef>
                <a:spcPts val="120"/>
              </a:spcBef>
            </a:pPr>
            <a:r>
              <a:rPr sz="1267" b="1" spc="13" dirty="0">
                <a:latin typeface="Calibri"/>
                <a:cs typeface="Calibri"/>
              </a:rPr>
              <a:t>A</a:t>
            </a:r>
            <a:r>
              <a:rPr sz="1267" b="1" spc="20" dirty="0">
                <a:latin typeface="Calibri"/>
                <a:cs typeface="Calibri"/>
              </a:rPr>
              <a:t>d</a:t>
            </a:r>
            <a:r>
              <a:rPr sz="1267" b="1" spc="33" dirty="0">
                <a:latin typeface="Calibri"/>
                <a:cs typeface="Calibri"/>
              </a:rPr>
              <a:t>d</a:t>
            </a:r>
            <a:r>
              <a:rPr sz="1267" b="1" spc="-40" dirty="0">
                <a:latin typeface="Calibri"/>
                <a:cs typeface="Calibri"/>
              </a:rPr>
              <a:t>r</a:t>
            </a:r>
            <a:r>
              <a:rPr sz="1267" b="1" spc="-13" dirty="0">
                <a:latin typeface="Calibri"/>
                <a:cs typeface="Calibri"/>
              </a:rPr>
              <a:t>D  </a:t>
            </a:r>
            <a:r>
              <a:rPr sz="1267" b="1" spc="13" dirty="0">
                <a:latin typeface="Calibri"/>
                <a:cs typeface="Calibri"/>
              </a:rPr>
              <a:t>A</a:t>
            </a:r>
            <a:r>
              <a:rPr sz="1267" b="1" spc="20" dirty="0">
                <a:latin typeface="Calibri"/>
                <a:cs typeface="Calibri"/>
              </a:rPr>
              <a:t>d</a:t>
            </a:r>
            <a:r>
              <a:rPr sz="1267" b="1" spc="33" dirty="0">
                <a:latin typeface="Calibri"/>
                <a:cs typeface="Calibri"/>
              </a:rPr>
              <a:t>d</a:t>
            </a:r>
            <a:r>
              <a:rPr sz="1267" b="1" spc="-40" dirty="0">
                <a:latin typeface="Calibri"/>
                <a:cs typeface="Calibri"/>
              </a:rPr>
              <a:t>r</a:t>
            </a:r>
            <a:r>
              <a:rPr sz="1267" b="1" spc="-7" dirty="0">
                <a:latin typeface="Calibri"/>
                <a:cs typeface="Calibri"/>
              </a:rPr>
              <a:t>A</a:t>
            </a:r>
            <a:endParaRPr sz="1267">
              <a:latin typeface="Calibri"/>
              <a:cs typeface="Calibri"/>
            </a:endParaRPr>
          </a:p>
          <a:p>
            <a:pPr marL="20319">
              <a:spcBef>
                <a:spcPts val="980"/>
              </a:spcBef>
            </a:pPr>
            <a:r>
              <a:rPr sz="1267" b="1" dirty="0">
                <a:latin typeface="Calibri"/>
                <a:cs typeface="Calibri"/>
              </a:rPr>
              <a:t>AddrB</a:t>
            </a:r>
            <a:endParaRPr sz="1267">
              <a:latin typeface="Calibri"/>
              <a:cs typeface="Calibri"/>
            </a:endParaRPr>
          </a:p>
        </p:txBody>
      </p:sp>
      <p:sp>
        <p:nvSpPr>
          <p:cNvPr id="47" name="object 47"/>
          <p:cNvSpPr txBox="1"/>
          <p:nvPr/>
        </p:nvSpPr>
        <p:spPr>
          <a:xfrm>
            <a:off x="4983742" y="2331990"/>
            <a:ext cx="463973"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13" dirty="0">
                <a:latin typeface="Calibri"/>
                <a:cs typeface="Calibri"/>
              </a:rPr>
              <a:t>D</a:t>
            </a:r>
            <a:endParaRPr sz="1267">
              <a:latin typeface="Calibri"/>
              <a:cs typeface="Calibri"/>
            </a:endParaRPr>
          </a:p>
        </p:txBody>
      </p:sp>
      <p:sp>
        <p:nvSpPr>
          <p:cNvPr id="48" name="object 48"/>
          <p:cNvSpPr txBox="1"/>
          <p:nvPr/>
        </p:nvSpPr>
        <p:spPr>
          <a:xfrm>
            <a:off x="8102026" y="2608342"/>
            <a:ext cx="246380" cy="217218"/>
          </a:xfrm>
          <a:prstGeom prst="rect">
            <a:avLst/>
          </a:prstGeom>
        </p:spPr>
        <p:txBody>
          <a:bodyPr vert="horz" wrap="square" lIns="0" tIns="22013" rIns="0" bIns="0" rtlCol="0">
            <a:spAutoFit/>
          </a:bodyPr>
          <a:lstStyle/>
          <a:p>
            <a:pPr marL="16933">
              <a:spcBef>
                <a:spcPts val="173"/>
              </a:spcBef>
            </a:pPr>
            <a:r>
              <a:rPr sz="1267" b="1" spc="27" dirty="0">
                <a:latin typeface="Calibri"/>
                <a:cs typeface="Calibri"/>
              </a:rPr>
              <a:t>al</a:t>
            </a:r>
            <a:r>
              <a:rPr sz="1267" b="1" spc="-13" dirty="0">
                <a:latin typeface="Calibri"/>
                <a:cs typeface="Calibri"/>
              </a:rPr>
              <a:t>u</a:t>
            </a:r>
            <a:endParaRPr sz="1267">
              <a:latin typeface="Calibri"/>
              <a:cs typeface="Calibri"/>
            </a:endParaRPr>
          </a:p>
        </p:txBody>
      </p:sp>
      <p:sp>
        <p:nvSpPr>
          <p:cNvPr id="49" name="object 49"/>
          <p:cNvSpPr txBox="1"/>
          <p:nvPr/>
        </p:nvSpPr>
        <p:spPr>
          <a:xfrm>
            <a:off x="6176299" y="2214134"/>
            <a:ext cx="386080" cy="217218"/>
          </a:xfrm>
          <a:prstGeom prst="rect">
            <a:avLst/>
          </a:prstGeom>
        </p:spPr>
        <p:txBody>
          <a:bodyPr vert="horz" wrap="square" lIns="0" tIns="22013" rIns="0" bIns="0" rtlCol="0">
            <a:spAutoFit/>
          </a:bodyPr>
          <a:lstStyle/>
          <a:p>
            <a:pPr marL="16933">
              <a:spcBef>
                <a:spcPts val="173"/>
              </a:spcBef>
            </a:pPr>
            <a:r>
              <a:rPr sz="1267" b="1" spc="-100" dirty="0">
                <a:latin typeface="Calibri"/>
                <a:cs typeface="Calibri"/>
              </a:rPr>
              <a:t>R</a:t>
            </a:r>
            <a:r>
              <a:rPr sz="1267" b="1" spc="-40" dirty="0">
                <a:latin typeface="Calibri"/>
                <a:cs typeface="Calibri"/>
              </a:rPr>
              <a:t>[r</a:t>
            </a:r>
            <a:r>
              <a:rPr sz="1267" b="1" spc="73" dirty="0">
                <a:latin typeface="Calibri"/>
                <a:cs typeface="Calibri"/>
              </a:rPr>
              <a:t>s</a:t>
            </a:r>
            <a:r>
              <a:rPr sz="1267" b="1" spc="-180" dirty="0">
                <a:latin typeface="Calibri"/>
                <a:cs typeface="Calibri"/>
              </a:rPr>
              <a:t>1</a:t>
            </a:r>
            <a:r>
              <a:rPr sz="1267" b="1" spc="-113" dirty="0">
                <a:latin typeface="Calibri"/>
                <a:cs typeface="Calibri"/>
              </a:rPr>
              <a:t>]</a:t>
            </a:r>
            <a:endParaRPr sz="1267">
              <a:latin typeface="Calibri"/>
              <a:cs typeface="Calibri"/>
            </a:endParaRPr>
          </a:p>
        </p:txBody>
      </p:sp>
      <p:sp>
        <p:nvSpPr>
          <p:cNvPr id="50" name="object 50"/>
          <p:cNvSpPr txBox="1"/>
          <p:nvPr/>
        </p:nvSpPr>
        <p:spPr>
          <a:xfrm>
            <a:off x="6026913" y="4282710"/>
            <a:ext cx="415713" cy="217218"/>
          </a:xfrm>
          <a:prstGeom prst="rect">
            <a:avLst/>
          </a:prstGeom>
        </p:spPr>
        <p:txBody>
          <a:bodyPr vert="horz" wrap="square" lIns="0" tIns="22013" rIns="0" bIns="0" rtlCol="0">
            <a:spAutoFit/>
          </a:bodyPr>
          <a:lstStyle/>
          <a:p>
            <a:pPr marL="16933">
              <a:spcBef>
                <a:spcPts val="173"/>
              </a:spcBef>
            </a:pPr>
            <a:r>
              <a:rPr sz="1267" b="1" spc="-100" dirty="0">
                <a:latin typeface="Calibri"/>
                <a:cs typeface="Calibri"/>
              </a:rPr>
              <a:t>R</a:t>
            </a:r>
            <a:r>
              <a:rPr sz="1267" b="1" spc="-40" dirty="0">
                <a:latin typeface="Calibri"/>
                <a:cs typeface="Calibri"/>
              </a:rPr>
              <a:t>[r</a:t>
            </a:r>
            <a:r>
              <a:rPr sz="1267" b="1" spc="73" dirty="0">
                <a:latin typeface="Calibri"/>
                <a:cs typeface="Calibri"/>
              </a:rPr>
              <a:t>s</a:t>
            </a:r>
            <a:r>
              <a:rPr sz="1267" b="1" spc="53" dirty="0">
                <a:latin typeface="Calibri"/>
                <a:cs typeface="Calibri"/>
              </a:rPr>
              <a:t>2</a:t>
            </a:r>
            <a:r>
              <a:rPr sz="1267" b="1" spc="-113" dirty="0">
                <a:latin typeface="Calibri"/>
                <a:cs typeface="Calibri"/>
              </a:rPr>
              <a:t>]</a:t>
            </a:r>
            <a:endParaRPr sz="1267">
              <a:latin typeface="Calibri"/>
              <a:cs typeface="Calibri"/>
            </a:endParaRPr>
          </a:p>
        </p:txBody>
      </p:sp>
      <p:sp>
        <p:nvSpPr>
          <p:cNvPr id="51" name="object 51"/>
          <p:cNvSpPr txBox="1"/>
          <p:nvPr/>
        </p:nvSpPr>
        <p:spPr>
          <a:xfrm>
            <a:off x="2905790" y="5229622"/>
            <a:ext cx="637540"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In</a:t>
            </a:r>
            <a:r>
              <a:rPr sz="1267" b="1" spc="-7" dirty="0">
                <a:latin typeface="Calibri"/>
                <a:cs typeface="Calibri"/>
              </a:rPr>
              <a:t>st</a:t>
            </a:r>
            <a:r>
              <a:rPr sz="1267" b="1" spc="-20" dirty="0">
                <a:latin typeface="Calibri"/>
                <a:cs typeface="Calibri"/>
              </a:rPr>
              <a:t>[3</a:t>
            </a:r>
            <a:r>
              <a:rPr sz="1267" b="1" spc="-180" dirty="0">
                <a:latin typeface="Calibri"/>
                <a:cs typeface="Calibri"/>
              </a:rPr>
              <a:t>1</a:t>
            </a:r>
            <a:r>
              <a:rPr sz="1267" b="1" spc="-20" dirty="0">
                <a:latin typeface="Calibri"/>
                <a:cs typeface="Calibri"/>
              </a:rPr>
              <a:t>:</a:t>
            </a:r>
            <a:r>
              <a:rPr sz="1267" b="1" spc="53" dirty="0">
                <a:latin typeface="Calibri"/>
                <a:cs typeface="Calibri"/>
              </a:rPr>
              <a:t>0</a:t>
            </a:r>
            <a:r>
              <a:rPr sz="1267" b="1" spc="-113" dirty="0">
                <a:latin typeface="Calibri"/>
                <a:cs typeface="Calibri"/>
              </a:rPr>
              <a:t>]</a:t>
            </a:r>
            <a:endParaRPr sz="1267">
              <a:latin typeface="Calibri"/>
              <a:cs typeface="Calibri"/>
            </a:endParaRPr>
          </a:p>
        </p:txBody>
      </p:sp>
      <p:grpSp>
        <p:nvGrpSpPr>
          <p:cNvPr id="52" name="object 52"/>
          <p:cNvGrpSpPr/>
          <p:nvPr/>
        </p:nvGrpSpPr>
        <p:grpSpPr>
          <a:xfrm>
            <a:off x="1183936" y="3461620"/>
            <a:ext cx="8881533" cy="2486660"/>
            <a:chOff x="2419350" y="2783706"/>
            <a:chExt cx="6661150" cy="1864995"/>
          </a:xfrm>
        </p:grpSpPr>
        <p:sp>
          <p:nvSpPr>
            <p:cNvPr id="53" name="object 53"/>
            <p:cNvSpPr/>
            <p:nvPr/>
          </p:nvSpPr>
          <p:spPr>
            <a:xfrm>
              <a:off x="2438400" y="4075969"/>
              <a:ext cx="6623050" cy="553720"/>
            </a:xfrm>
            <a:custGeom>
              <a:avLst/>
              <a:gdLst/>
              <a:ahLst/>
              <a:cxnLst/>
              <a:rect l="l" t="t" r="r" b="b"/>
              <a:pathLst>
                <a:path w="6623050" h="553720">
                  <a:moveTo>
                    <a:pt x="0" y="0"/>
                  </a:moveTo>
                  <a:lnTo>
                    <a:pt x="6622666" y="0"/>
                  </a:lnTo>
                  <a:lnTo>
                    <a:pt x="6622666" y="553179"/>
                  </a:lnTo>
                  <a:lnTo>
                    <a:pt x="0" y="553179"/>
                  </a:lnTo>
                  <a:lnTo>
                    <a:pt x="0" y="0"/>
                  </a:lnTo>
                  <a:close/>
                </a:path>
              </a:pathLst>
            </a:custGeom>
            <a:ln w="38100">
              <a:solidFill>
                <a:srgbClr val="000000"/>
              </a:solidFill>
            </a:ln>
          </p:spPr>
          <p:txBody>
            <a:bodyPr wrap="square" lIns="0" tIns="0" rIns="0" bIns="0" rtlCol="0"/>
            <a:lstStyle/>
            <a:p>
              <a:endParaRPr sz="2400"/>
            </a:p>
          </p:txBody>
        </p:sp>
        <p:pic>
          <p:nvPicPr>
            <p:cNvPr id="54" name="object 54"/>
            <p:cNvPicPr/>
            <p:nvPr/>
          </p:nvPicPr>
          <p:blipFill>
            <a:blip r:embed="rId4" cstate="print"/>
            <a:stretch>
              <a:fillRect/>
            </a:stretch>
          </p:blipFill>
          <p:spPr>
            <a:xfrm>
              <a:off x="6128217" y="2841777"/>
              <a:ext cx="223958" cy="76200"/>
            </a:xfrm>
            <a:prstGeom prst="rect">
              <a:avLst/>
            </a:prstGeom>
          </p:spPr>
        </p:pic>
        <p:sp>
          <p:nvSpPr>
            <p:cNvPr id="55" name="object 55"/>
            <p:cNvSpPr/>
            <p:nvPr/>
          </p:nvSpPr>
          <p:spPr>
            <a:xfrm>
              <a:off x="5501980" y="3247128"/>
              <a:ext cx="76200" cy="816610"/>
            </a:xfrm>
            <a:custGeom>
              <a:avLst/>
              <a:gdLst/>
              <a:ahLst/>
              <a:cxnLst/>
              <a:rect l="l" t="t" r="r" b="b"/>
              <a:pathLst>
                <a:path w="76200" h="816610">
                  <a:moveTo>
                    <a:pt x="50800" y="63498"/>
                  </a:moveTo>
                  <a:lnTo>
                    <a:pt x="25400" y="63498"/>
                  </a:lnTo>
                  <a:lnTo>
                    <a:pt x="25400" y="816563"/>
                  </a:lnTo>
                  <a:lnTo>
                    <a:pt x="50800" y="816563"/>
                  </a:lnTo>
                  <a:lnTo>
                    <a:pt x="50800" y="63498"/>
                  </a:lnTo>
                  <a:close/>
                </a:path>
                <a:path w="76200" h="816610">
                  <a:moveTo>
                    <a:pt x="38100" y="0"/>
                  </a:moveTo>
                  <a:lnTo>
                    <a:pt x="0" y="76200"/>
                  </a:lnTo>
                  <a:lnTo>
                    <a:pt x="25400" y="76200"/>
                  </a:lnTo>
                  <a:lnTo>
                    <a:pt x="25400" y="63498"/>
                  </a:lnTo>
                  <a:lnTo>
                    <a:pt x="69849" y="63498"/>
                  </a:lnTo>
                  <a:lnTo>
                    <a:pt x="38100" y="0"/>
                  </a:lnTo>
                  <a:close/>
                </a:path>
                <a:path w="76200" h="816610">
                  <a:moveTo>
                    <a:pt x="69849" y="63498"/>
                  </a:moveTo>
                  <a:lnTo>
                    <a:pt x="50800" y="63498"/>
                  </a:lnTo>
                  <a:lnTo>
                    <a:pt x="50800" y="76200"/>
                  </a:lnTo>
                  <a:lnTo>
                    <a:pt x="76200" y="76200"/>
                  </a:lnTo>
                  <a:lnTo>
                    <a:pt x="69849" y="63498"/>
                  </a:lnTo>
                  <a:close/>
                </a:path>
              </a:pathLst>
            </a:custGeom>
            <a:solidFill>
              <a:srgbClr val="000000"/>
            </a:solidFill>
          </p:spPr>
          <p:txBody>
            <a:bodyPr wrap="square" lIns="0" tIns="0" rIns="0" bIns="0" rtlCol="0"/>
            <a:lstStyle/>
            <a:p>
              <a:endParaRPr sz="2400"/>
            </a:p>
          </p:txBody>
        </p:sp>
        <p:sp>
          <p:nvSpPr>
            <p:cNvPr id="56" name="object 56"/>
            <p:cNvSpPr/>
            <p:nvPr/>
          </p:nvSpPr>
          <p:spPr>
            <a:xfrm>
              <a:off x="7065703" y="2797994"/>
              <a:ext cx="173355" cy="459105"/>
            </a:xfrm>
            <a:custGeom>
              <a:avLst/>
              <a:gdLst/>
              <a:ahLst/>
              <a:cxnLst/>
              <a:rect l="l" t="t" r="r" b="b"/>
              <a:pathLst>
                <a:path w="173354" h="459104">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57" name="object 57"/>
          <p:cNvSpPr txBox="1"/>
          <p:nvPr/>
        </p:nvSpPr>
        <p:spPr>
          <a:xfrm>
            <a:off x="7386210" y="3388646"/>
            <a:ext cx="110913" cy="591615"/>
          </a:xfrm>
          <a:prstGeom prst="rect">
            <a:avLst/>
          </a:prstGeom>
        </p:spPr>
        <p:txBody>
          <a:bodyPr vert="horz" wrap="square" lIns="0" tIns="118533" rIns="0" bIns="0" rtlCol="0">
            <a:spAutoFit/>
          </a:bodyPr>
          <a:lstStyle/>
          <a:p>
            <a:pPr marL="16933">
              <a:spcBef>
                <a:spcPts val="933"/>
              </a:spcBef>
            </a:pPr>
            <a:r>
              <a:rPr sz="1200" spc="-33" dirty="0">
                <a:latin typeface="Trebuchet MS"/>
                <a:cs typeface="Trebuchet MS"/>
              </a:rPr>
              <a:t>0</a:t>
            </a:r>
            <a:endParaRPr sz="1200">
              <a:latin typeface="Trebuchet MS"/>
              <a:cs typeface="Trebuchet MS"/>
            </a:endParaRPr>
          </a:p>
          <a:p>
            <a:pPr marL="38944">
              <a:spcBef>
                <a:spcPts val="800"/>
              </a:spcBef>
            </a:pPr>
            <a:r>
              <a:rPr sz="1200" spc="-233" dirty="0">
                <a:latin typeface="Trebuchet MS"/>
                <a:cs typeface="Trebuchet MS"/>
              </a:rPr>
              <a:t>1</a:t>
            </a:r>
            <a:endParaRPr sz="1200">
              <a:latin typeface="Trebuchet MS"/>
              <a:cs typeface="Trebuchet MS"/>
            </a:endParaRPr>
          </a:p>
        </p:txBody>
      </p:sp>
      <p:grpSp>
        <p:nvGrpSpPr>
          <p:cNvPr id="58" name="object 58"/>
          <p:cNvGrpSpPr/>
          <p:nvPr/>
        </p:nvGrpSpPr>
        <p:grpSpPr>
          <a:xfrm>
            <a:off x="7197331" y="3697445"/>
            <a:ext cx="587587" cy="865293"/>
            <a:chOff x="6929396" y="2960575"/>
            <a:chExt cx="440690" cy="648970"/>
          </a:xfrm>
        </p:grpSpPr>
        <p:pic>
          <p:nvPicPr>
            <p:cNvPr id="59" name="object 59"/>
            <p:cNvPicPr/>
            <p:nvPr/>
          </p:nvPicPr>
          <p:blipFill>
            <a:blip r:embed="rId5" cstate="print"/>
            <a:stretch>
              <a:fillRect/>
            </a:stretch>
          </p:blipFill>
          <p:spPr>
            <a:xfrm>
              <a:off x="6942656" y="3098661"/>
              <a:ext cx="137328" cy="85725"/>
            </a:xfrm>
            <a:prstGeom prst="rect">
              <a:avLst/>
            </a:prstGeom>
          </p:spPr>
        </p:pic>
        <p:sp>
          <p:nvSpPr>
            <p:cNvPr id="60" name="object 60"/>
            <p:cNvSpPr/>
            <p:nvPr/>
          </p:nvSpPr>
          <p:spPr>
            <a:xfrm>
              <a:off x="6943683" y="3156273"/>
              <a:ext cx="0" cy="438784"/>
            </a:xfrm>
            <a:custGeom>
              <a:avLst/>
              <a:gdLst/>
              <a:ahLst/>
              <a:cxnLst/>
              <a:rect l="l" t="t" r="r" b="b"/>
              <a:pathLst>
                <a:path h="438785">
                  <a:moveTo>
                    <a:pt x="4" y="0"/>
                  </a:moveTo>
                  <a:lnTo>
                    <a:pt x="0" y="438695"/>
                  </a:lnTo>
                </a:path>
              </a:pathLst>
            </a:custGeom>
            <a:ln w="28575">
              <a:solidFill>
                <a:srgbClr val="000000"/>
              </a:solidFill>
            </a:ln>
          </p:spPr>
          <p:txBody>
            <a:bodyPr wrap="square" lIns="0" tIns="0" rIns="0" bIns="0" rtlCol="0"/>
            <a:lstStyle/>
            <a:p>
              <a:endParaRPr sz="2400"/>
            </a:p>
          </p:txBody>
        </p:sp>
        <p:pic>
          <p:nvPicPr>
            <p:cNvPr id="61" name="object 61"/>
            <p:cNvPicPr/>
            <p:nvPr/>
          </p:nvPicPr>
          <p:blipFill>
            <a:blip r:embed="rId6" cstate="print"/>
            <a:stretch>
              <a:fillRect/>
            </a:stretch>
          </p:blipFill>
          <p:spPr>
            <a:xfrm>
              <a:off x="7248663" y="2960575"/>
              <a:ext cx="121192" cy="76200"/>
            </a:xfrm>
            <a:prstGeom prst="rect">
              <a:avLst/>
            </a:prstGeom>
          </p:spPr>
        </p:pic>
      </p:grpSp>
      <p:sp>
        <p:nvSpPr>
          <p:cNvPr id="62" name="object 62"/>
          <p:cNvSpPr txBox="1"/>
          <p:nvPr/>
        </p:nvSpPr>
        <p:spPr>
          <a:xfrm>
            <a:off x="5431157" y="4550934"/>
            <a:ext cx="70104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Imm[31:0]</a:t>
            </a:r>
            <a:endParaRPr sz="1267">
              <a:latin typeface="Calibri"/>
              <a:cs typeface="Calibri"/>
            </a:endParaRPr>
          </a:p>
        </p:txBody>
      </p:sp>
      <p:grpSp>
        <p:nvGrpSpPr>
          <p:cNvPr id="63" name="object 63"/>
          <p:cNvGrpSpPr/>
          <p:nvPr/>
        </p:nvGrpSpPr>
        <p:grpSpPr>
          <a:xfrm>
            <a:off x="4259101" y="4033526"/>
            <a:ext cx="3292687" cy="1129453"/>
            <a:chOff x="4725723" y="3212636"/>
            <a:chExt cx="2469515" cy="847090"/>
          </a:xfrm>
        </p:grpSpPr>
        <p:sp>
          <p:nvSpPr>
            <p:cNvPr id="64" name="object 64"/>
            <p:cNvSpPr/>
            <p:nvPr/>
          </p:nvSpPr>
          <p:spPr>
            <a:xfrm>
              <a:off x="7108897" y="3212636"/>
              <a:ext cx="85725" cy="847090"/>
            </a:xfrm>
            <a:custGeom>
              <a:avLst/>
              <a:gdLst/>
              <a:ahLst/>
              <a:cxnLst/>
              <a:rect l="l" t="t" r="r" b="b"/>
              <a:pathLst>
                <a:path w="85725" h="847089">
                  <a:moveTo>
                    <a:pt x="28574" y="85625"/>
                  </a:moveTo>
                  <a:lnTo>
                    <a:pt x="23317" y="846275"/>
                  </a:lnTo>
                  <a:lnTo>
                    <a:pt x="51890" y="846473"/>
                  </a:lnTo>
                  <a:lnTo>
                    <a:pt x="57149" y="85822"/>
                  </a:lnTo>
                  <a:lnTo>
                    <a:pt x="28574" y="85625"/>
                  </a:lnTo>
                  <a:close/>
                </a:path>
                <a:path w="85725" h="847089">
                  <a:moveTo>
                    <a:pt x="78509" y="71338"/>
                  </a:moveTo>
                  <a:lnTo>
                    <a:pt x="28672" y="71338"/>
                  </a:lnTo>
                  <a:lnTo>
                    <a:pt x="57247" y="71535"/>
                  </a:lnTo>
                  <a:lnTo>
                    <a:pt x="57149" y="85822"/>
                  </a:lnTo>
                  <a:lnTo>
                    <a:pt x="85723" y="86019"/>
                  </a:lnTo>
                  <a:lnTo>
                    <a:pt x="78509" y="71338"/>
                  </a:lnTo>
                  <a:close/>
                </a:path>
                <a:path w="85725" h="847089">
                  <a:moveTo>
                    <a:pt x="28672" y="71338"/>
                  </a:moveTo>
                  <a:lnTo>
                    <a:pt x="28574" y="85625"/>
                  </a:lnTo>
                  <a:lnTo>
                    <a:pt x="57149" y="85822"/>
                  </a:lnTo>
                  <a:lnTo>
                    <a:pt x="57247" y="71535"/>
                  </a:lnTo>
                  <a:lnTo>
                    <a:pt x="28672" y="71338"/>
                  </a:lnTo>
                  <a:close/>
                </a:path>
                <a:path w="85725" h="847089">
                  <a:moveTo>
                    <a:pt x="43454" y="0"/>
                  </a:moveTo>
                  <a:lnTo>
                    <a:pt x="0" y="85427"/>
                  </a:lnTo>
                  <a:lnTo>
                    <a:pt x="28574" y="85625"/>
                  </a:lnTo>
                  <a:lnTo>
                    <a:pt x="28672" y="71338"/>
                  </a:lnTo>
                  <a:lnTo>
                    <a:pt x="78509" y="71338"/>
                  </a:lnTo>
                  <a:lnTo>
                    <a:pt x="43454" y="0"/>
                  </a:lnTo>
                  <a:close/>
                </a:path>
              </a:pathLst>
            </a:custGeom>
            <a:solidFill>
              <a:srgbClr val="000000"/>
            </a:solidFill>
          </p:spPr>
          <p:txBody>
            <a:bodyPr wrap="square" lIns="0" tIns="0" rIns="0" bIns="0" rtlCol="0"/>
            <a:lstStyle/>
            <a:p>
              <a:endParaRPr sz="2400"/>
            </a:p>
          </p:txBody>
        </p:sp>
        <p:sp>
          <p:nvSpPr>
            <p:cNvPr id="65" name="object 65"/>
            <p:cNvSpPr/>
            <p:nvPr/>
          </p:nvSpPr>
          <p:spPr>
            <a:xfrm>
              <a:off x="4740011" y="3228757"/>
              <a:ext cx="521970" cy="718185"/>
            </a:xfrm>
            <a:custGeom>
              <a:avLst/>
              <a:gdLst/>
              <a:ahLst/>
              <a:cxnLst/>
              <a:rect l="l" t="t" r="r" b="b"/>
              <a:pathLst>
                <a:path w="521970" h="718185">
                  <a:moveTo>
                    <a:pt x="0" y="0"/>
                  </a:moveTo>
                  <a:lnTo>
                    <a:pt x="521515" y="159875"/>
                  </a:lnTo>
                  <a:lnTo>
                    <a:pt x="521515" y="557932"/>
                  </a:lnTo>
                  <a:lnTo>
                    <a:pt x="0" y="717808"/>
                  </a:lnTo>
                  <a:lnTo>
                    <a:pt x="0" y="0"/>
                  </a:lnTo>
                  <a:close/>
                </a:path>
              </a:pathLst>
            </a:custGeom>
            <a:ln w="28575">
              <a:solidFill>
                <a:srgbClr val="000000"/>
              </a:solidFill>
            </a:ln>
          </p:spPr>
          <p:txBody>
            <a:bodyPr wrap="square" lIns="0" tIns="0" rIns="0" bIns="0" rtlCol="0"/>
            <a:lstStyle/>
            <a:p>
              <a:endParaRPr sz="2400"/>
            </a:p>
          </p:txBody>
        </p:sp>
      </p:grpSp>
      <p:sp>
        <p:nvSpPr>
          <p:cNvPr id="66" name="object 66"/>
          <p:cNvSpPr txBox="1"/>
          <p:nvPr/>
        </p:nvSpPr>
        <p:spPr>
          <a:xfrm>
            <a:off x="4420821" y="4270012"/>
            <a:ext cx="422487"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I</a:t>
            </a:r>
            <a:r>
              <a:rPr sz="1400" b="1" spc="-13" dirty="0">
                <a:latin typeface="Calibri"/>
                <a:cs typeface="Calibri"/>
              </a:rPr>
              <a:t>m</a:t>
            </a:r>
            <a:r>
              <a:rPr sz="1400" b="1" spc="53" dirty="0">
                <a:latin typeface="Calibri"/>
                <a:cs typeface="Calibri"/>
              </a:rPr>
              <a:t>m</a:t>
            </a:r>
            <a:r>
              <a:rPr sz="1400" b="1" spc="-33" dirty="0">
                <a:latin typeface="Calibri"/>
                <a:cs typeface="Calibri"/>
              </a:rPr>
              <a:t>.</a:t>
            </a:r>
            <a:endParaRPr sz="1400">
              <a:latin typeface="Calibri"/>
              <a:cs typeface="Calibri"/>
            </a:endParaRPr>
          </a:p>
        </p:txBody>
      </p:sp>
      <p:sp>
        <p:nvSpPr>
          <p:cNvPr id="67" name="object 67"/>
          <p:cNvSpPr txBox="1"/>
          <p:nvPr/>
        </p:nvSpPr>
        <p:spPr>
          <a:xfrm>
            <a:off x="4420821" y="4505723"/>
            <a:ext cx="347980" cy="236817"/>
          </a:xfrm>
          <a:prstGeom prst="rect">
            <a:avLst/>
          </a:prstGeom>
        </p:spPr>
        <p:txBody>
          <a:bodyPr vert="horz" wrap="square" lIns="0" tIns="21167" rIns="0" bIns="0" rtlCol="0">
            <a:spAutoFit/>
          </a:bodyPr>
          <a:lstStyle/>
          <a:p>
            <a:pPr marL="16933">
              <a:spcBef>
                <a:spcPts val="167"/>
              </a:spcBef>
            </a:pPr>
            <a:r>
              <a:rPr sz="1400" b="1" spc="60" dirty="0">
                <a:latin typeface="Calibri"/>
                <a:cs typeface="Calibri"/>
              </a:rPr>
              <a:t>Ge</a:t>
            </a:r>
            <a:r>
              <a:rPr sz="1400" b="1" spc="-13" dirty="0">
                <a:latin typeface="Calibri"/>
                <a:cs typeface="Calibri"/>
              </a:rPr>
              <a:t>n</a:t>
            </a:r>
            <a:endParaRPr sz="1400">
              <a:latin typeface="Calibri"/>
              <a:cs typeface="Calibri"/>
            </a:endParaRPr>
          </a:p>
        </p:txBody>
      </p:sp>
      <p:sp>
        <p:nvSpPr>
          <p:cNvPr id="68" name="object 68"/>
          <p:cNvSpPr txBox="1"/>
          <p:nvPr/>
        </p:nvSpPr>
        <p:spPr>
          <a:xfrm>
            <a:off x="3221657" y="4152662"/>
            <a:ext cx="277705"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In</a:t>
            </a:r>
            <a:r>
              <a:rPr sz="1267" b="1" spc="-7" dirty="0">
                <a:latin typeface="Calibri"/>
                <a:cs typeface="Calibri"/>
              </a:rPr>
              <a:t>st</a:t>
            </a:r>
            <a:endParaRPr sz="1267">
              <a:latin typeface="Calibri"/>
              <a:cs typeface="Calibri"/>
            </a:endParaRPr>
          </a:p>
        </p:txBody>
      </p:sp>
      <p:sp>
        <p:nvSpPr>
          <p:cNvPr id="69" name="object 69"/>
          <p:cNvSpPr txBox="1"/>
          <p:nvPr/>
        </p:nvSpPr>
        <p:spPr>
          <a:xfrm>
            <a:off x="3221657" y="4355862"/>
            <a:ext cx="483447"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[3</a:t>
            </a:r>
            <a:r>
              <a:rPr sz="1267" b="1" spc="-180" dirty="0">
                <a:latin typeface="Calibri"/>
                <a:cs typeface="Calibri"/>
              </a:rPr>
              <a:t>1</a:t>
            </a:r>
            <a:r>
              <a:rPr sz="1267" b="1" spc="-20" dirty="0">
                <a:latin typeface="Calibri"/>
                <a:cs typeface="Calibri"/>
              </a:rPr>
              <a:t>:</a:t>
            </a:r>
            <a:r>
              <a:rPr sz="1267" b="1" spc="53" dirty="0">
                <a:latin typeface="Calibri"/>
                <a:cs typeface="Calibri"/>
              </a:rPr>
              <a:t>20</a:t>
            </a:r>
            <a:r>
              <a:rPr sz="1267" b="1" spc="-113" dirty="0">
                <a:latin typeface="Calibri"/>
                <a:cs typeface="Calibri"/>
              </a:rPr>
              <a:t>]</a:t>
            </a:r>
            <a:endParaRPr sz="1267">
              <a:latin typeface="Calibri"/>
              <a:cs typeface="Calibri"/>
            </a:endParaRPr>
          </a:p>
        </p:txBody>
      </p:sp>
      <p:grpSp>
        <p:nvGrpSpPr>
          <p:cNvPr id="70" name="object 70"/>
          <p:cNvGrpSpPr/>
          <p:nvPr/>
        </p:nvGrpSpPr>
        <p:grpSpPr>
          <a:xfrm>
            <a:off x="3749632" y="4476407"/>
            <a:ext cx="3474720" cy="658707"/>
            <a:chOff x="4343622" y="3544797"/>
            <a:chExt cx="2606040" cy="494030"/>
          </a:xfrm>
        </p:grpSpPr>
        <p:pic>
          <p:nvPicPr>
            <p:cNvPr id="71" name="object 71"/>
            <p:cNvPicPr/>
            <p:nvPr/>
          </p:nvPicPr>
          <p:blipFill>
            <a:blip r:embed="rId7" cstate="print"/>
            <a:stretch>
              <a:fillRect/>
            </a:stretch>
          </p:blipFill>
          <p:spPr>
            <a:xfrm>
              <a:off x="4965331" y="3866627"/>
              <a:ext cx="76154" cy="171813"/>
            </a:xfrm>
            <a:prstGeom prst="rect">
              <a:avLst/>
            </a:prstGeom>
          </p:spPr>
        </p:pic>
        <p:sp>
          <p:nvSpPr>
            <p:cNvPr id="72" name="object 72"/>
            <p:cNvSpPr/>
            <p:nvPr/>
          </p:nvSpPr>
          <p:spPr>
            <a:xfrm>
              <a:off x="4343622" y="3544797"/>
              <a:ext cx="396240" cy="85725"/>
            </a:xfrm>
            <a:custGeom>
              <a:avLst/>
              <a:gdLst/>
              <a:ahLst/>
              <a:cxnLst/>
              <a:rect l="l" t="t" r="r" b="b"/>
              <a:pathLst>
                <a:path w="396239" h="85725">
                  <a:moveTo>
                    <a:pt x="310196" y="0"/>
                  </a:moveTo>
                  <a:lnTo>
                    <a:pt x="310196" y="85724"/>
                  </a:lnTo>
                  <a:lnTo>
                    <a:pt x="367346" y="57149"/>
                  </a:lnTo>
                  <a:lnTo>
                    <a:pt x="332374" y="57149"/>
                  </a:lnTo>
                  <a:lnTo>
                    <a:pt x="338771" y="50753"/>
                  </a:lnTo>
                  <a:lnTo>
                    <a:pt x="338771" y="34971"/>
                  </a:lnTo>
                  <a:lnTo>
                    <a:pt x="332374" y="28574"/>
                  </a:lnTo>
                  <a:lnTo>
                    <a:pt x="367346" y="28574"/>
                  </a:lnTo>
                  <a:lnTo>
                    <a:pt x="310196" y="0"/>
                  </a:lnTo>
                  <a:close/>
                </a:path>
                <a:path w="396239" h="85725">
                  <a:moveTo>
                    <a:pt x="310196" y="28574"/>
                  </a:moveTo>
                  <a:lnTo>
                    <a:pt x="6396" y="28574"/>
                  </a:lnTo>
                  <a:lnTo>
                    <a:pt x="0" y="34971"/>
                  </a:lnTo>
                  <a:lnTo>
                    <a:pt x="0" y="50753"/>
                  </a:lnTo>
                  <a:lnTo>
                    <a:pt x="6396" y="57149"/>
                  </a:lnTo>
                  <a:lnTo>
                    <a:pt x="310196" y="57149"/>
                  </a:lnTo>
                  <a:lnTo>
                    <a:pt x="310196" y="28574"/>
                  </a:lnTo>
                  <a:close/>
                </a:path>
                <a:path w="396239" h="85725">
                  <a:moveTo>
                    <a:pt x="367346" y="28574"/>
                  </a:moveTo>
                  <a:lnTo>
                    <a:pt x="332374" y="28574"/>
                  </a:lnTo>
                  <a:lnTo>
                    <a:pt x="338771" y="34971"/>
                  </a:lnTo>
                  <a:lnTo>
                    <a:pt x="338771" y="50753"/>
                  </a:lnTo>
                  <a:lnTo>
                    <a:pt x="332374" y="57149"/>
                  </a:lnTo>
                  <a:lnTo>
                    <a:pt x="367346" y="57149"/>
                  </a:lnTo>
                  <a:lnTo>
                    <a:pt x="395921" y="42862"/>
                  </a:lnTo>
                  <a:lnTo>
                    <a:pt x="367346" y="28574"/>
                  </a:lnTo>
                  <a:close/>
                </a:path>
              </a:pathLst>
            </a:custGeom>
            <a:solidFill>
              <a:srgbClr val="000000"/>
            </a:solidFill>
          </p:spPr>
          <p:txBody>
            <a:bodyPr wrap="square" lIns="0" tIns="0" rIns="0" bIns="0" rtlCol="0"/>
            <a:lstStyle/>
            <a:p>
              <a:endParaRPr sz="2400"/>
            </a:p>
          </p:txBody>
        </p:sp>
        <p:sp>
          <p:nvSpPr>
            <p:cNvPr id="73" name="object 73"/>
            <p:cNvSpPr/>
            <p:nvPr/>
          </p:nvSpPr>
          <p:spPr>
            <a:xfrm>
              <a:off x="5273410" y="3589761"/>
              <a:ext cx="1663700" cy="5715"/>
            </a:xfrm>
            <a:custGeom>
              <a:avLst/>
              <a:gdLst/>
              <a:ahLst/>
              <a:cxnLst/>
              <a:rect l="l" t="t" r="r" b="b"/>
              <a:pathLst>
                <a:path w="1663700" h="5714">
                  <a:moveTo>
                    <a:pt x="0" y="0"/>
                  </a:moveTo>
                  <a:lnTo>
                    <a:pt x="1663521" y="5208"/>
                  </a:lnTo>
                </a:path>
              </a:pathLst>
            </a:custGeom>
            <a:ln w="25400">
              <a:solidFill>
                <a:srgbClr val="000000"/>
              </a:solidFill>
            </a:ln>
          </p:spPr>
          <p:txBody>
            <a:bodyPr wrap="square" lIns="0" tIns="0" rIns="0" bIns="0" rtlCol="0"/>
            <a:lstStyle/>
            <a:p>
              <a:endParaRPr sz="2400"/>
            </a:p>
          </p:txBody>
        </p:sp>
      </p:grpSp>
      <p:sp>
        <p:nvSpPr>
          <p:cNvPr id="74" name="object 74"/>
          <p:cNvSpPr txBox="1"/>
          <p:nvPr/>
        </p:nvSpPr>
        <p:spPr>
          <a:xfrm>
            <a:off x="8616995" y="2872582"/>
            <a:ext cx="728980" cy="604333"/>
          </a:xfrm>
          <a:prstGeom prst="rect">
            <a:avLst/>
          </a:prstGeom>
        </p:spPr>
        <p:txBody>
          <a:bodyPr vert="horz" wrap="square" lIns="0" tIns="15240" rIns="0" bIns="0" rtlCol="0">
            <a:spAutoFit/>
          </a:bodyPr>
          <a:lstStyle/>
          <a:p>
            <a:pPr marL="16933" marR="6773" indent="279393">
              <a:lnSpc>
                <a:spcPct val="160000"/>
              </a:lnSpc>
              <a:spcBef>
                <a:spcPts val="120"/>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27" dirty="0">
                <a:latin typeface="Calibri"/>
                <a:cs typeface="Calibri"/>
              </a:rPr>
              <a:t>B  </a:t>
            </a:r>
            <a:r>
              <a:rPr sz="1267" b="1" spc="27" dirty="0">
                <a:latin typeface="Calibri"/>
                <a:cs typeface="Calibri"/>
              </a:rPr>
              <a:t>addr</a:t>
            </a:r>
            <a:endParaRPr sz="1267">
              <a:latin typeface="Calibri"/>
              <a:cs typeface="Calibri"/>
            </a:endParaRPr>
          </a:p>
        </p:txBody>
      </p:sp>
      <p:grpSp>
        <p:nvGrpSpPr>
          <p:cNvPr id="75" name="object 75"/>
          <p:cNvGrpSpPr/>
          <p:nvPr/>
        </p:nvGrpSpPr>
        <p:grpSpPr>
          <a:xfrm>
            <a:off x="8780061" y="2143065"/>
            <a:ext cx="1217507" cy="3019213"/>
            <a:chOff x="8116444" y="1794790"/>
            <a:chExt cx="913130" cy="2264410"/>
          </a:xfrm>
        </p:grpSpPr>
        <p:sp>
          <p:nvSpPr>
            <p:cNvPr id="76" name="object 76"/>
            <p:cNvSpPr/>
            <p:nvPr/>
          </p:nvSpPr>
          <p:spPr>
            <a:xfrm>
              <a:off x="8936296" y="2343149"/>
              <a:ext cx="79375" cy="0"/>
            </a:xfrm>
            <a:custGeom>
              <a:avLst/>
              <a:gdLst/>
              <a:ahLst/>
              <a:cxnLst/>
              <a:rect l="l" t="t" r="r" b="b"/>
              <a:pathLst>
                <a:path w="79375">
                  <a:moveTo>
                    <a:pt x="0" y="0"/>
                  </a:moveTo>
                  <a:lnTo>
                    <a:pt x="78980" y="1"/>
                  </a:lnTo>
                </a:path>
              </a:pathLst>
            </a:custGeom>
            <a:ln w="28575">
              <a:solidFill>
                <a:srgbClr val="000000"/>
              </a:solidFill>
            </a:ln>
          </p:spPr>
          <p:txBody>
            <a:bodyPr wrap="square" lIns="0" tIns="0" rIns="0" bIns="0" rtlCol="0"/>
            <a:lstStyle/>
            <a:p>
              <a:endParaRPr sz="2400"/>
            </a:p>
          </p:txBody>
        </p:sp>
        <p:sp>
          <p:nvSpPr>
            <p:cNvPr id="77" name="object 77"/>
            <p:cNvSpPr/>
            <p:nvPr/>
          </p:nvSpPr>
          <p:spPr>
            <a:xfrm>
              <a:off x="8116444" y="3362680"/>
              <a:ext cx="85725" cy="696595"/>
            </a:xfrm>
            <a:custGeom>
              <a:avLst/>
              <a:gdLst/>
              <a:ahLst/>
              <a:cxnLst/>
              <a:rect l="l" t="t" r="r" b="b"/>
              <a:pathLst>
                <a:path w="85725" h="696595">
                  <a:moveTo>
                    <a:pt x="28573" y="85583"/>
                  </a:moveTo>
                  <a:lnTo>
                    <a:pt x="22668" y="696192"/>
                  </a:lnTo>
                  <a:lnTo>
                    <a:pt x="51241" y="696468"/>
                  </a:lnTo>
                  <a:lnTo>
                    <a:pt x="57147" y="85860"/>
                  </a:lnTo>
                  <a:lnTo>
                    <a:pt x="28573" y="85583"/>
                  </a:lnTo>
                  <a:close/>
                </a:path>
                <a:path w="85725" h="696595">
                  <a:moveTo>
                    <a:pt x="78479" y="71296"/>
                  </a:moveTo>
                  <a:lnTo>
                    <a:pt x="28712" y="71296"/>
                  </a:lnTo>
                  <a:lnTo>
                    <a:pt x="57285" y="71572"/>
                  </a:lnTo>
                  <a:lnTo>
                    <a:pt x="57147" y="85860"/>
                  </a:lnTo>
                  <a:lnTo>
                    <a:pt x="85721" y="86136"/>
                  </a:lnTo>
                  <a:lnTo>
                    <a:pt x="78479" y="71296"/>
                  </a:lnTo>
                  <a:close/>
                </a:path>
                <a:path w="85725" h="696595">
                  <a:moveTo>
                    <a:pt x="28712" y="71296"/>
                  </a:moveTo>
                  <a:lnTo>
                    <a:pt x="28573" y="85583"/>
                  </a:lnTo>
                  <a:lnTo>
                    <a:pt x="57147" y="85860"/>
                  </a:lnTo>
                  <a:lnTo>
                    <a:pt x="57285" y="71572"/>
                  </a:lnTo>
                  <a:lnTo>
                    <a:pt x="28712" y="71296"/>
                  </a:lnTo>
                  <a:close/>
                </a:path>
                <a:path w="85725" h="696595">
                  <a:moveTo>
                    <a:pt x="43689" y="0"/>
                  </a:moveTo>
                  <a:lnTo>
                    <a:pt x="0" y="85307"/>
                  </a:lnTo>
                  <a:lnTo>
                    <a:pt x="28573" y="85583"/>
                  </a:lnTo>
                  <a:lnTo>
                    <a:pt x="28712" y="71296"/>
                  </a:lnTo>
                  <a:lnTo>
                    <a:pt x="78479" y="71296"/>
                  </a:lnTo>
                  <a:lnTo>
                    <a:pt x="43689" y="0"/>
                  </a:lnTo>
                  <a:close/>
                </a:path>
              </a:pathLst>
            </a:custGeom>
            <a:solidFill>
              <a:srgbClr val="000000"/>
            </a:solidFill>
          </p:spPr>
          <p:txBody>
            <a:bodyPr wrap="square" lIns="0" tIns="0" rIns="0" bIns="0" rtlCol="0"/>
            <a:lstStyle/>
            <a:p>
              <a:endParaRPr sz="2400"/>
            </a:p>
          </p:txBody>
        </p:sp>
        <p:sp>
          <p:nvSpPr>
            <p:cNvPr id="78" name="object 78"/>
            <p:cNvSpPr/>
            <p:nvPr/>
          </p:nvSpPr>
          <p:spPr>
            <a:xfrm>
              <a:off x="8760953" y="1809078"/>
              <a:ext cx="182245" cy="779145"/>
            </a:xfrm>
            <a:custGeom>
              <a:avLst/>
              <a:gdLst/>
              <a:ahLst/>
              <a:cxnLst/>
              <a:rect l="l" t="t" r="r" b="b"/>
              <a:pathLst>
                <a:path w="182245" h="779144">
                  <a:moveTo>
                    <a:pt x="0" y="0"/>
                  </a:moveTo>
                  <a:lnTo>
                    <a:pt x="181697" y="113940"/>
                  </a:lnTo>
                  <a:lnTo>
                    <a:pt x="181697" y="664921"/>
                  </a:lnTo>
                  <a:lnTo>
                    <a:pt x="0" y="778862"/>
                  </a:lnTo>
                  <a:lnTo>
                    <a:pt x="0" y="0"/>
                  </a:lnTo>
                  <a:close/>
                </a:path>
              </a:pathLst>
            </a:custGeom>
            <a:ln w="28575">
              <a:solidFill>
                <a:srgbClr val="000000"/>
              </a:solidFill>
            </a:ln>
          </p:spPr>
          <p:txBody>
            <a:bodyPr wrap="square" lIns="0" tIns="0" rIns="0" bIns="0" rtlCol="0"/>
            <a:lstStyle/>
            <a:p>
              <a:endParaRPr sz="2400"/>
            </a:p>
          </p:txBody>
        </p:sp>
      </p:grpSp>
      <p:sp>
        <p:nvSpPr>
          <p:cNvPr id="79" name="object 79"/>
          <p:cNvSpPr txBox="1"/>
          <p:nvPr/>
        </p:nvSpPr>
        <p:spPr>
          <a:xfrm>
            <a:off x="9665657" y="2880646"/>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80" name="object 80"/>
          <p:cNvSpPr txBox="1"/>
          <p:nvPr/>
        </p:nvSpPr>
        <p:spPr>
          <a:xfrm>
            <a:off x="9665656" y="2588038"/>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81" name="object 81"/>
          <p:cNvGrpSpPr/>
          <p:nvPr/>
        </p:nvGrpSpPr>
        <p:grpSpPr>
          <a:xfrm>
            <a:off x="8344279" y="1229561"/>
            <a:ext cx="1297940" cy="2210647"/>
            <a:chOff x="7789607" y="1109662"/>
            <a:chExt cx="973455" cy="1657985"/>
          </a:xfrm>
        </p:grpSpPr>
        <p:pic>
          <p:nvPicPr>
            <p:cNvPr id="82" name="object 82"/>
            <p:cNvPicPr/>
            <p:nvPr/>
          </p:nvPicPr>
          <p:blipFill>
            <a:blip r:embed="rId8" cstate="print"/>
            <a:stretch>
              <a:fillRect/>
            </a:stretch>
          </p:blipFill>
          <p:spPr>
            <a:xfrm>
              <a:off x="8565637" y="2404028"/>
              <a:ext cx="197363" cy="85725"/>
            </a:xfrm>
            <a:prstGeom prst="rect">
              <a:avLst/>
            </a:prstGeom>
          </p:spPr>
        </p:pic>
        <p:sp>
          <p:nvSpPr>
            <p:cNvPr id="83" name="object 83"/>
            <p:cNvSpPr/>
            <p:nvPr/>
          </p:nvSpPr>
          <p:spPr>
            <a:xfrm>
              <a:off x="7803894" y="1123950"/>
              <a:ext cx="1905" cy="1629410"/>
            </a:xfrm>
            <a:custGeom>
              <a:avLst/>
              <a:gdLst/>
              <a:ahLst/>
              <a:cxnLst/>
              <a:rect l="l" t="t" r="r" b="b"/>
              <a:pathLst>
                <a:path w="1904" h="1629410">
                  <a:moveTo>
                    <a:pt x="0" y="0"/>
                  </a:moveTo>
                  <a:lnTo>
                    <a:pt x="1542" y="1629043"/>
                  </a:lnTo>
                </a:path>
              </a:pathLst>
            </a:custGeom>
            <a:ln w="28575">
              <a:solidFill>
                <a:srgbClr val="000000"/>
              </a:solidFill>
            </a:ln>
          </p:spPr>
          <p:txBody>
            <a:bodyPr wrap="square" lIns="0" tIns="0" rIns="0" bIns="0" rtlCol="0"/>
            <a:lstStyle/>
            <a:p>
              <a:endParaRPr sz="2400"/>
            </a:p>
          </p:txBody>
        </p:sp>
        <p:sp>
          <p:nvSpPr>
            <p:cNvPr id="84" name="object 84"/>
            <p:cNvSpPr/>
            <p:nvPr/>
          </p:nvSpPr>
          <p:spPr>
            <a:xfrm>
              <a:off x="7804449" y="2156414"/>
              <a:ext cx="946785" cy="85725"/>
            </a:xfrm>
            <a:custGeom>
              <a:avLst/>
              <a:gdLst/>
              <a:ahLst/>
              <a:cxnLst/>
              <a:rect l="l" t="t" r="r" b="b"/>
              <a:pathLst>
                <a:path w="946784" h="85725">
                  <a:moveTo>
                    <a:pt x="861008" y="57148"/>
                  </a:moveTo>
                  <a:lnTo>
                    <a:pt x="860913" y="85723"/>
                  </a:lnTo>
                  <a:lnTo>
                    <a:pt x="918394" y="57222"/>
                  </a:lnTo>
                  <a:lnTo>
                    <a:pt x="883187" y="57222"/>
                  </a:lnTo>
                  <a:lnTo>
                    <a:pt x="861008" y="57148"/>
                  </a:lnTo>
                  <a:close/>
                </a:path>
                <a:path w="946784" h="85725">
                  <a:moveTo>
                    <a:pt x="861103" y="28574"/>
                  </a:moveTo>
                  <a:lnTo>
                    <a:pt x="861008" y="57148"/>
                  </a:lnTo>
                  <a:lnTo>
                    <a:pt x="883187" y="57222"/>
                  </a:lnTo>
                  <a:lnTo>
                    <a:pt x="889605" y="50846"/>
                  </a:lnTo>
                  <a:lnTo>
                    <a:pt x="889657" y="35065"/>
                  </a:lnTo>
                  <a:lnTo>
                    <a:pt x="883282" y="28648"/>
                  </a:lnTo>
                  <a:lnTo>
                    <a:pt x="861103" y="28574"/>
                  </a:lnTo>
                  <a:close/>
                </a:path>
                <a:path w="946784" h="85725">
                  <a:moveTo>
                    <a:pt x="861198" y="0"/>
                  </a:moveTo>
                  <a:lnTo>
                    <a:pt x="861103" y="28574"/>
                  </a:lnTo>
                  <a:lnTo>
                    <a:pt x="883282" y="28648"/>
                  </a:lnTo>
                  <a:lnTo>
                    <a:pt x="889657" y="35065"/>
                  </a:lnTo>
                  <a:lnTo>
                    <a:pt x="889605" y="50846"/>
                  </a:lnTo>
                  <a:lnTo>
                    <a:pt x="883187" y="57222"/>
                  </a:lnTo>
                  <a:lnTo>
                    <a:pt x="918394" y="57222"/>
                  </a:lnTo>
                  <a:lnTo>
                    <a:pt x="946781" y="43146"/>
                  </a:lnTo>
                  <a:lnTo>
                    <a:pt x="861198" y="0"/>
                  </a:lnTo>
                  <a:close/>
                </a:path>
                <a:path w="946784" h="85725">
                  <a:moveTo>
                    <a:pt x="6469" y="25734"/>
                  </a:moveTo>
                  <a:lnTo>
                    <a:pt x="52" y="32109"/>
                  </a:lnTo>
                  <a:lnTo>
                    <a:pt x="0" y="47890"/>
                  </a:lnTo>
                  <a:lnTo>
                    <a:pt x="6375" y="54309"/>
                  </a:lnTo>
                  <a:lnTo>
                    <a:pt x="861008" y="57148"/>
                  </a:lnTo>
                  <a:lnTo>
                    <a:pt x="861103" y="28574"/>
                  </a:lnTo>
                  <a:lnTo>
                    <a:pt x="6469" y="25734"/>
                  </a:lnTo>
                  <a:close/>
                </a:path>
              </a:pathLst>
            </a:custGeom>
            <a:solidFill>
              <a:srgbClr val="000000"/>
            </a:solidFill>
          </p:spPr>
          <p:txBody>
            <a:bodyPr wrap="square" lIns="0" tIns="0" rIns="0" bIns="0" rtlCol="0"/>
            <a:lstStyle/>
            <a:p>
              <a:endParaRPr sz="2400"/>
            </a:p>
          </p:txBody>
        </p:sp>
      </p:grpSp>
      <p:sp>
        <p:nvSpPr>
          <p:cNvPr id="85" name="object 85"/>
          <p:cNvSpPr txBox="1"/>
          <p:nvPr/>
        </p:nvSpPr>
        <p:spPr>
          <a:xfrm>
            <a:off x="9275720" y="4193302"/>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grpSp>
        <p:nvGrpSpPr>
          <p:cNvPr id="86" name="object 86"/>
          <p:cNvGrpSpPr/>
          <p:nvPr/>
        </p:nvGrpSpPr>
        <p:grpSpPr>
          <a:xfrm>
            <a:off x="7352492" y="2751616"/>
            <a:ext cx="2473960" cy="2411307"/>
            <a:chOff x="7045767" y="2251204"/>
            <a:chExt cx="1855470" cy="1808480"/>
          </a:xfrm>
        </p:grpSpPr>
        <p:sp>
          <p:nvSpPr>
            <p:cNvPr id="87" name="object 87"/>
            <p:cNvSpPr/>
            <p:nvPr/>
          </p:nvSpPr>
          <p:spPr>
            <a:xfrm>
              <a:off x="8408742" y="325754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88" name="object 88"/>
            <p:cNvSpPr/>
            <p:nvPr/>
          </p:nvSpPr>
          <p:spPr>
            <a:xfrm>
              <a:off x="8458199" y="3333749"/>
              <a:ext cx="0" cy="29209"/>
            </a:xfrm>
            <a:custGeom>
              <a:avLst/>
              <a:gdLst/>
              <a:ahLst/>
              <a:cxnLst/>
              <a:rect l="l" t="t" r="r" b="b"/>
              <a:pathLst>
                <a:path h="29210">
                  <a:moveTo>
                    <a:pt x="0" y="0"/>
                  </a:moveTo>
                  <a:lnTo>
                    <a:pt x="0" y="28930"/>
                  </a:lnTo>
                </a:path>
              </a:pathLst>
            </a:custGeom>
            <a:ln w="25401">
              <a:solidFill>
                <a:srgbClr val="000000"/>
              </a:solidFill>
            </a:ln>
          </p:spPr>
          <p:txBody>
            <a:bodyPr wrap="square" lIns="0" tIns="0" rIns="0" bIns="0" rtlCol="0"/>
            <a:lstStyle/>
            <a:p>
              <a:endParaRPr sz="2400"/>
            </a:p>
          </p:txBody>
        </p:sp>
        <p:sp>
          <p:nvSpPr>
            <p:cNvPr id="89" name="object 89"/>
            <p:cNvSpPr/>
            <p:nvPr/>
          </p:nvSpPr>
          <p:spPr>
            <a:xfrm>
              <a:off x="8815427" y="2512908"/>
              <a:ext cx="85725" cy="1546225"/>
            </a:xfrm>
            <a:custGeom>
              <a:avLst/>
              <a:gdLst/>
              <a:ahLst/>
              <a:cxnLst/>
              <a:rect l="l" t="t" r="r" b="b"/>
              <a:pathLst>
                <a:path w="85725" h="1546225">
                  <a:moveTo>
                    <a:pt x="28574" y="85633"/>
                  </a:moveTo>
                  <a:lnTo>
                    <a:pt x="19389" y="1546012"/>
                  </a:lnTo>
                  <a:lnTo>
                    <a:pt x="47964" y="1546192"/>
                  </a:lnTo>
                  <a:lnTo>
                    <a:pt x="57149" y="85813"/>
                  </a:lnTo>
                  <a:lnTo>
                    <a:pt x="28574" y="85633"/>
                  </a:lnTo>
                  <a:close/>
                </a:path>
                <a:path w="85725" h="1546225">
                  <a:moveTo>
                    <a:pt x="78513" y="71343"/>
                  </a:moveTo>
                  <a:lnTo>
                    <a:pt x="28663" y="71343"/>
                  </a:lnTo>
                  <a:lnTo>
                    <a:pt x="57238" y="71523"/>
                  </a:lnTo>
                  <a:lnTo>
                    <a:pt x="57149" y="85813"/>
                  </a:lnTo>
                  <a:lnTo>
                    <a:pt x="85723" y="85992"/>
                  </a:lnTo>
                  <a:lnTo>
                    <a:pt x="78513" y="71343"/>
                  </a:lnTo>
                  <a:close/>
                </a:path>
                <a:path w="85725" h="1546225">
                  <a:moveTo>
                    <a:pt x="28663" y="71343"/>
                  </a:moveTo>
                  <a:lnTo>
                    <a:pt x="28574" y="85633"/>
                  </a:lnTo>
                  <a:lnTo>
                    <a:pt x="57149" y="85813"/>
                  </a:lnTo>
                  <a:lnTo>
                    <a:pt x="57238" y="71523"/>
                  </a:lnTo>
                  <a:lnTo>
                    <a:pt x="28663" y="71343"/>
                  </a:lnTo>
                  <a:close/>
                </a:path>
                <a:path w="85725" h="1546225">
                  <a:moveTo>
                    <a:pt x="43400" y="0"/>
                  </a:moveTo>
                  <a:lnTo>
                    <a:pt x="0" y="85453"/>
                  </a:lnTo>
                  <a:lnTo>
                    <a:pt x="28574" y="85633"/>
                  </a:lnTo>
                  <a:lnTo>
                    <a:pt x="28663" y="71343"/>
                  </a:lnTo>
                  <a:lnTo>
                    <a:pt x="78513" y="71343"/>
                  </a:lnTo>
                  <a:lnTo>
                    <a:pt x="43400" y="0"/>
                  </a:lnTo>
                  <a:close/>
                </a:path>
              </a:pathLst>
            </a:custGeom>
            <a:solidFill>
              <a:srgbClr val="000000"/>
            </a:solidFill>
          </p:spPr>
          <p:txBody>
            <a:bodyPr wrap="square" lIns="0" tIns="0" rIns="0" bIns="0" rtlCol="0"/>
            <a:lstStyle/>
            <a:p>
              <a:endParaRPr sz="2400"/>
            </a:p>
          </p:txBody>
        </p:sp>
        <p:sp>
          <p:nvSpPr>
            <p:cNvPr id="90" name="object 90"/>
            <p:cNvSpPr/>
            <p:nvPr/>
          </p:nvSpPr>
          <p:spPr>
            <a:xfrm>
              <a:off x="7060055" y="2265491"/>
              <a:ext cx="173355" cy="459105"/>
            </a:xfrm>
            <a:custGeom>
              <a:avLst/>
              <a:gdLst/>
              <a:ahLst/>
              <a:cxnLst/>
              <a:rect l="l" t="t" r="r" b="b"/>
              <a:pathLst>
                <a:path w="173354"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91" name="object 91"/>
          <p:cNvSpPr txBox="1"/>
          <p:nvPr/>
        </p:nvSpPr>
        <p:spPr>
          <a:xfrm>
            <a:off x="7395064" y="2791238"/>
            <a:ext cx="110913" cy="501846"/>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a:p>
            <a:pPr marL="16933">
              <a:spcBef>
                <a:spcPts val="860"/>
              </a:spcBef>
            </a:pPr>
            <a:r>
              <a:rPr sz="1200" spc="-33" dirty="0">
                <a:latin typeface="Trebuchet MS"/>
                <a:cs typeface="Trebuchet MS"/>
              </a:rPr>
              <a:t>0</a:t>
            </a:r>
            <a:endParaRPr sz="1200">
              <a:latin typeface="Trebuchet MS"/>
              <a:cs typeface="Trebuchet MS"/>
            </a:endParaRPr>
          </a:p>
        </p:txBody>
      </p:sp>
      <p:grpSp>
        <p:nvGrpSpPr>
          <p:cNvPr id="92" name="object 92"/>
          <p:cNvGrpSpPr/>
          <p:nvPr/>
        </p:nvGrpSpPr>
        <p:grpSpPr>
          <a:xfrm>
            <a:off x="6422190" y="2847390"/>
            <a:ext cx="1363133" cy="963507"/>
            <a:chOff x="6348040" y="2323034"/>
            <a:chExt cx="1022350" cy="722630"/>
          </a:xfrm>
        </p:grpSpPr>
        <p:pic>
          <p:nvPicPr>
            <p:cNvPr id="93" name="object 93"/>
            <p:cNvPicPr/>
            <p:nvPr/>
          </p:nvPicPr>
          <p:blipFill>
            <a:blip r:embed="rId6" cstate="print"/>
            <a:stretch>
              <a:fillRect/>
            </a:stretch>
          </p:blipFill>
          <p:spPr>
            <a:xfrm>
              <a:off x="7248650" y="2478565"/>
              <a:ext cx="121192" cy="76200"/>
            </a:xfrm>
            <a:prstGeom prst="rect">
              <a:avLst/>
            </a:prstGeom>
          </p:spPr>
        </p:pic>
        <p:sp>
          <p:nvSpPr>
            <p:cNvPr id="94" name="object 94"/>
            <p:cNvSpPr/>
            <p:nvPr/>
          </p:nvSpPr>
          <p:spPr>
            <a:xfrm>
              <a:off x="6362327" y="2337322"/>
              <a:ext cx="426084" cy="694055"/>
            </a:xfrm>
            <a:custGeom>
              <a:avLst/>
              <a:gdLst/>
              <a:ahLst/>
              <a:cxnLst/>
              <a:rect l="l" t="t" r="r" b="b"/>
              <a:pathLst>
                <a:path w="426084" h="694055">
                  <a:moveTo>
                    <a:pt x="0" y="0"/>
                  </a:moveTo>
                  <a:lnTo>
                    <a:pt x="425919" y="130569"/>
                  </a:lnTo>
                  <a:lnTo>
                    <a:pt x="425919" y="563450"/>
                  </a:lnTo>
                  <a:lnTo>
                    <a:pt x="0" y="694020"/>
                  </a:lnTo>
                  <a:lnTo>
                    <a:pt x="0" y="0"/>
                  </a:lnTo>
                  <a:close/>
                </a:path>
              </a:pathLst>
            </a:custGeom>
            <a:ln w="28575">
              <a:solidFill>
                <a:srgbClr val="000000"/>
              </a:solidFill>
            </a:ln>
          </p:spPr>
          <p:txBody>
            <a:bodyPr wrap="square" lIns="0" tIns="0" rIns="0" bIns="0" rtlCol="0"/>
            <a:lstStyle/>
            <a:p>
              <a:endParaRPr sz="2400"/>
            </a:p>
          </p:txBody>
        </p:sp>
      </p:grpSp>
      <p:sp>
        <p:nvSpPr>
          <p:cNvPr id="95" name="object 95"/>
          <p:cNvSpPr txBox="1"/>
          <p:nvPr/>
        </p:nvSpPr>
        <p:spPr>
          <a:xfrm>
            <a:off x="6461769" y="3103642"/>
            <a:ext cx="543560" cy="447131"/>
          </a:xfrm>
          <a:prstGeom prst="rect">
            <a:avLst/>
          </a:prstGeom>
        </p:spPr>
        <p:txBody>
          <a:bodyPr vert="horz" wrap="square" lIns="0" tIns="36407" rIns="0" bIns="0" rtlCol="0">
            <a:spAutoFit/>
          </a:bodyPr>
          <a:lstStyle/>
          <a:p>
            <a:pPr marL="16933" marR="6773">
              <a:lnSpc>
                <a:spcPts val="1600"/>
              </a:lnSpc>
              <a:spcBef>
                <a:spcPts val="287"/>
              </a:spcBef>
            </a:pPr>
            <a:r>
              <a:rPr sz="1400" b="1" spc="-80" dirty="0">
                <a:latin typeface="Calibri"/>
                <a:cs typeface="Calibri"/>
              </a:rPr>
              <a:t>B</a:t>
            </a:r>
            <a:r>
              <a:rPr sz="1400" b="1" spc="-47" dirty="0">
                <a:latin typeface="Calibri"/>
                <a:cs typeface="Calibri"/>
              </a:rPr>
              <a:t>r</a:t>
            </a:r>
            <a:r>
              <a:rPr sz="1400" b="1" spc="47" dirty="0">
                <a:latin typeface="Calibri"/>
                <a:cs typeface="Calibri"/>
              </a:rPr>
              <a:t>a</a:t>
            </a:r>
            <a:r>
              <a:rPr sz="1400" b="1" spc="-20" dirty="0">
                <a:latin typeface="Calibri"/>
                <a:cs typeface="Calibri"/>
              </a:rPr>
              <a:t>n</a:t>
            </a:r>
            <a:r>
              <a:rPr sz="1400" b="1" spc="27" dirty="0">
                <a:latin typeface="Calibri"/>
                <a:cs typeface="Calibri"/>
              </a:rPr>
              <a:t>c</a:t>
            </a:r>
            <a:r>
              <a:rPr sz="1400" b="1" spc="-13" dirty="0">
                <a:latin typeface="Calibri"/>
                <a:cs typeface="Calibri"/>
              </a:rPr>
              <a:t>h  </a:t>
            </a:r>
            <a:r>
              <a:rPr sz="1400" b="1" dirty="0">
                <a:latin typeface="Calibri"/>
                <a:cs typeface="Calibri"/>
              </a:rPr>
              <a:t>Comp</a:t>
            </a:r>
            <a:endParaRPr sz="1400">
              <a:latin typeface="Calibri"/>
              <a:cs typeface="Calibri"/>
            </a:endParaRPr>
          </a:p>
        </p:txBody>
      </p:sp>
      <p:grpSp>
        <p:nvGrpSpPr>
          <p:cNvPr id="96" name="object 96"/>
          <p:cNvGrpSpPr/>
          <p:nvPr/>
        </p:nvGrpSpPr>
        <p:grpSpPr>
          <a:xfrm>
            <a:off x="2538461" y="1914440"/>
            <a:ext cx="5985087" cy="3277447"/>
            <a:chOff x="3435243" y="1623321"/>
            <a:chExt cx="4488815" cy="2458085"/>
          </a:xfrm>
        </p:grpSpPr>
        <p:sp>
          <p:nvSpPr>
            <p:cNvPr id="97" name="object 97"/>
            <p:cNvSpPr/>
            <p:nvPr/>
          </p:nvSpPr>
          <p:spPr>
            <a:xfrm>
              <a:off x="6219107" y="2902413"/>
              <a:ext cx="4445" cy="504825"/>
            </a:xfrm>
            <a:custGeom>
              <a:avLst/>
              <a:gdLst/>
              <a:ahLst/>
              <a:cxnLst/>
              <a:rect l="l" t="t" r="r" b="b"/>
              <a:pathLst>
                <a:path w="4445" h="504825">
                  <a:moveTo>
                    <a:pt x="0" y="0"/>
                  </a:moveTo>
                  <a:lnTo>
                    <a:pt x="4073" y="504311"/>
                  </a:lnTo>
                </a:path>
              </a:pathLst>
            </a:custGeom>
            <a:ln w="28575">
              <a:solidFill>
                <a:srgbClr val="000000"/>
              </a:solidFill>
            </a:ln>
          </p:spPr>
          <p:txBody>
            <a:bodyPr wrap="square" lIns="0" tIns="0" rIns="0" bIns="0" rtlCol="0"/>
            <a:lstStyle/>
            <a:p>
              <a:endParaRPr sz="2400"/>
            </a:p>
          </p:txBody>
        </p:sp>
        <p:sp>
          <p:nvSpPr>
            <p:cNvPr id="98" name="object 98"/>
            <p:cNvSpPr/>
            <p:nvPr/>
          </p:nvSpPr>
          <p:spPr>
            <a:xfrm>
              <a:off x="6230123" y="3408875"/>
              <a:ext cx="1542415" cy="13335"/>
            </a:xfrm>
            <a:custGeom>
              <a:avLst/>
              <a:gdLst/>
              <a:ahLst/>
              <a:cxnLst/>
              <a:rect l="l" t="t" r="r" b="b"/>
              <a:pathLst>
                <a:path w="1542415" h="13335">
                  <a:moveTo>
                    <a:pt x="0" y="0"/>
                  </a:moveTo>
                  <a:lnTo>
                    <a:pt x="1542277" y="13321"/>
                  </a:lnTo>
                </a:path>
              </a:pathLst>
            </a:custGeom>
            <a:ln w="25400">
              <a:solidFill>
                <a:srgbClr val="000000"/>
              </a:solidFill>
            </a:ln>
          </p:spPr>
          <p:txBody>
            <a:bodyPr wrap="square" lIns="0" tIns="0" rIns="0" bIns="0" rtlCol="0"/>
            <a:lstStyle/>
            <a:p>
              <a:endParaRPr sz="2400"/>
            </a:p>
          </p:txBody>
        </p:sp>
        <p:sp>
          <p:nvSpPr>
            <p:cNvPr id="99" name="object 99"/>
            <p:cNvSpPr/>
            <p:nvPr/>
          </p:nvSpPr>
          <p:spPr>
            <a:xfrm>
              <a:off x="7779149" y="3138899"/>
              <a:ext cx="2540" cy="276225"/>
            </a:xfrm>
            <a:custGeom>
              <a:avLst/>
              <a:gdLst/>
              <a:ahLst/>
              <a:cxnLst/>
              <a:rect l="l" t="t" r="r" b="b"/>
              <a:pathLst>
                <a:path w="2540" h="276225">
                  <a:moveTo>
                    <a:pt x="1106" y="-14287"/>
                  </a:moveTo>
                  <a:lnTo>
                    <a:pt x="1106" y="289922"/>
                  </a:lnTo>
                </a:path>
              </a:pathLst>
            </a:custGeom>
            <a:ln w="30787">
              <a:solidFill>
                <a:srgbClr val="000000"/>
              </a:solidFill>
            </a:ln>
          </p:spPr>
          <p:txBody>
            <a:bodyPr wrap="square" lIns="0" tIns="0" rIns="0" bIns="0" rtlCol="0"/>
            <a:lstStyle/>
            <a:p>
              <a:endParaRPr sz="2400"/>
            </a:p>
          </p:txBody>
        </p:sp>
        <p:pic>
          <p:nvPicPr>
            <p:cNvPr id="100" name="object 100"/>
            <p:cNvPicPr/>
            <p:nvPr/>
          </p:nvPicPr>
          <p:blipFill>
            <a:blip r:embed="rId9" cstate="print"/>
            <a:stretch>
              <a:fillRect/>
            </a:stretch>
          </p:blipFill>
          <p:spPr>
            <a:xfrm>
              <a:off x="7766449" y="3097531"/>
              <a:ext cx="157606" cy="76200"/>
            </a:xfrm>
            <a:prstGeom prst="rect">
              <a:avLst/>
            </a:prstGeom>
          </p:spPr>
        </p:pic>
        <p:sp>
          <p:nvSpPr>
            <p:cNvPr id="101" name="object 101"/>
            <p:cNvSpPr/>
            <p:nvPr/>
          </p:nvSpPr>
          <p:spPr>
            <a:xfrm>
              <a:off x="6226374" y="2132869"/>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02" name="object 102"/>
            <p:cNvSpPr/>
            <p:nvPr/>
          </p:nvSpPr>
          <p:spPr>
            <a:xfrm>
              <a:off x="6236709" y="2125748"/>
              <a:ext cx="617855" cy="1270"/>
            </a:xfrm>
            <a:custGeom>
              <a:avLst/>
              <a:gdLst/>
              <a:ahLst/>
              <a:cxnLst/>
              <a:rect l="l" t="t" r="r" b="b"/>
              <a:pathLst>
                <a:path w="617854" h="1269">
                  <a:moveTo>
                    <a:pt x="0" y="1254"/>
                  </a:moveTo>
                  <a:lnTo>
                    <a:pt x="617544" y="0"/>
                  </a:lnTo>
                </a:path>
              </a:pathLst>
            </a:custGeom>
            <a:ln w="25400">
              <a:solidFill>
                <a:srgbClr val="000000"/>
              </a:solidFill>
            </a:ln>
          </p:spPr>
          <p:txBody>
            <a:bodyPr wrap="square" lIns="0" tIns="0" rIns="0" bIns="0" rtlCol="0"/>
            <a:lstStyle/>
            <a:p>
              <a:endParaRPr sz="2400"/>
            </a:p>
          </p:txBody>
        </p:sp>
        <p:pic>
          <p:nvPicPr>
            <p:cNvPr id="103" name="object 103"/>
            <p:cNvPicPr/>
            <p:nvPr/>
          </p:nvPicPr>
          <p:blipFill>
            <a:blip r:embed="rId10" cstate="print"/>
            <a:stretch>
              <a:fillRect/>
            </a:stretch>
          </p:blipFill>
          <p:spPr>
            <a:xfrm>
              <a:off x="6843712" y="2574604"/>
              <a:ext cx="233109" cy="85725"/>
            </a:xfrm>
            <a:prstGeom prst="rect">
              <a:avLst/>
            </a:prstGeom>
          </p:spPr>
        </p:pic>
        <p:sp>
          <p:nvSpPr>
            <p:cNvPr id="104" name="object 104"/>
            <p:cNvSpPr/>
            <p:nvPr/>
          </p:nvSpPr>
          <p:spPr>
            <a:xfrm>
              <a:off x="6858000" y="2135393"/>
              <a:ext cx="0" cy="473075"/>
            </a:xfrm>
            <a:custGeom>
              <a:avLst/>
              <a:gdLst/>
              <a:ahLst/>
              <a:cxnLst/>
              <a:rect l="l" t="t" r="r" b="b"/>
              <a:pathLst>
                <a:path h="473075">
                  <a:moveTo>
                    <a:pt x="0" y="0"/>
                  </a:moveTo>
                  <a:lnTo>
                    <a:pt x="1" y="472562"/>
                  </a:lnTo>
                </a:path>
              </a:pathLst>
            </a:custGeom>
            <a:ln w="28575">
              <a:solidFill>
                <a:srgbClr val="000000"/>
              </a:solidFill>
            </a:ln>
          </p:spPr>
          <p:txBody>
            <a:bodyPr wrap="square" lIns="0" tIns="0" rIns="0" bIns="0" rtlCol="0"/>
            <a:lstStyle/>
            <a:p>
              <a:endParaRPr sz="2400"/>
            </a:p>
          </p:txBody>
        </p:sp>
        <p:pic>
          <p:nvPicPr>
            <p:cNvPr id="105" name="object 105"/>
            <p:cNvPicPr/>
            <p:nvPr/>
          </p:nvPicPr>
          <p:blipFill>
            <a:blip r:embed="rId5" cstate="print"/>
            <a:stretch>
              <a:fillRect/>
            </a:stretch>
          </p:blipFill>
          <p:spPr>
            <a:xfrm>
              <a:off x="6942655" y="2345298"/>
              <a:ext cx="137330" cy="85725"/>
            </a:xfrm>
            <a:prstGeom prst="rect">
              <a:avLst/>
            </a:prstGeom>
          </p:spPr>
        </p:pic>
        <p:sp>
          <p:nvSpPr>
            <p:cNvPr id="106" name="object 106"/>
            <p:cNvSpPr/>
            <p:nvPr/>
          </p:nvSpPr>
          <p:spPr>
            <a:xfrm>
              <a:off x="6956943" y="1657350"/>
              <a:ext cx="0" cy="730885"/>
            </a:xfrm>
            <a:custGeom>
              <a:avLst/>
              <a:gdLst/>
              <a:ahLst/>
              <a:cxnLst/>
              <a:rect l="l" t="t" r="r" b="b"/>
              <a:pathLst>
                <a:path h="730885">
                  <a:moveTo>
                    <a:pt x="0" y="0"/>
                  </a:moveTo>
                  <a:lnTo>
                    <a:pt x="1" y="730811"/>
                  </a:lnTo>
                </a:path>
              </a:pathLst>
            </a:custGeom>
            <a:ln w="28575">
              <a:solidFill>
                <a:srgbClr val="000000"/>
              </a:solidFill>
            </a:ln>
          </p:spPr>
          <p:txBody>
            <a:bodyPr wrap="square" lIns="0" tIns="0" rIns="0" bIns="0" rtlCol="0"/>
            <a:lstStyle/>
            <a:p>
              <a:endParaRPr sz="2400"/>
            </a:p>
          </p:txBody>
        </p:sp>
        <p:pic>
          <p:nvPicPr>
            <p:cNvPr id="107" name="object 107"/>
            <p:cNvPicPr/>
            <p:nvPr/>
          </p:nvPicPr>
          <p:blipFill>
            <a:blip r:embed="rId10" cstate="print"/>
            <a:stretch>
              <a:fillRect/>
            </a:stretch>
          </p:blipFill>
          <p:spPr>
            <a:xfrm>
              <a:off x="6849988" y="2849281"/>
              <a:ext cx="233109" cy="85725"/>
            </a:xfrm>
            <a:prstGeom prst="rect">
              <a:avLst/>
            </a:prstGeom>
          </p:spPr>
        </p:pic>
        <p:sp>
          <p:nvSpPr>
            <p:cNvPr id="108" name="object 108"/>
            <p:cNvSpPr/>
            <p:nvPr/>
          </p:nvSpPr>
          <p:spPr>
            <a:xfrm>
              <a:off x="6862662" y="2897277"/>
              <a:ext cx="1270" cy="491490"/>
            </a:xfrm>
            <a:custGeom>
              <a:avLst/>
              <a:gdLst/>
              <a:ahLst/>
              <a:cxnLst/>
              <a:rect l="l" t="t" r="r" b="b"/>
              <a:pathLst>
                <a:path w="1270" h="491489">
                  <a:moveTo>
                    <a:pt x="0" y="0"/>
                  </a:moveTo>
                  <a:lnTo>
                    <a:pt x="728" y="491282"/>
                  </a:lnTo>
                </a:path>
              </a:pathLst>
            </a:custGeom>
            <a:ln w="28575">
              <a:solidFill>
                <a:srgbClr val="000000"/>
              </a:solidFill>
            </a:ln>
          </p:spPr>
          <p:txBody>
            <a:bodyPr wrap="square" lIns="0" tIns="0" rIns="0" bIns="0" rtlCol="0"/>
            <a:lstStyle/>
            <a:p>
              <a:endParaRPr sz="2400"/>
            </a:p>
          </p:txBody>
        </p:sp>
        <p:sp>
          <p:nvSpPr>
            <p:cNvPr id="109" name="object 109"/>
            <p:cNvSpPr/>
            <p:nvPr/>
          </p:nvSpPr>
          <p:spPr>
            <a:xfrm>
              <a:off x="4471052" y="1636021"/>
              <a:ext cx="2488565" cy="2540"/>
            </a:xfrm>
            <a:custGeom>
              <a:avLst/>
              <a:gdLst/>
              <a:ahLst/>
              <a:cxnLst/>
              <a:rect l="l" t="t" r="r" b="b"/>
              <a:pathLst>
                <a:path w="2488565" h="2539">
                  <a:moveTo>
                    <a:pt x="0" y="0"/>
                  </a:moveTo>
                  <a:lnTo>
                    <a:pt x="2488505" y="2467"/>
                  </a:lnTo>
                </a:path>
              </a:pathLst>
            </a:custGeom>
            <a:ln w="25400">
              <a:solidFill>
                <a:srgbClr val="000000"/>
              </a:solidFill>
            </a:ln>
          </p:spPr>
          <p:txBody>
            <a:bodyPr wrap="square" lIns="0" tIns="0" rIns="0" bIns="0" rtlCol="0"/>
            <a:lstStyle/>
            <a:p>
              <a:endParaRPr sz="2400"/>
            </a:p>
          </p:txBody>
        </p:sp>
        <p:sp>
          <p:nvSpPr>
            <p:cNvPr id="110" name="object 110"/>
            <p:cNvSpPr/>
            <p:nvPr/>
          </p:nvSpPr>
          <p:spPr>
            <a:xfrm>
              <a:off x="4465551" y="16442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11" name="object 111"/>
            <p:cNvSpPr/>
            <p:nvPr/>
          </p:nvSpPr>
          <p:spPr>
            <a:xfrm>
              <a:off x="3447943" y="2045902"/>
              <a:ext cx="1011555" cy="1270"/>
            </a:xfrm>
            <a:custGeom>
              <a:avLst/>
              <a:gdLst/>
              <a:ahLst/>
              <a:cxnLst/>
              <a:rect l="l" t="t" r="r" b="b"/>
              <a:pathLst>
                <a:path w="1011554" h="1269">
                  <a:moveTo>
                    <a:pt x="0" y="977"/>
                  </a:moveTo>
                  <a:lnTo>
                    <a:pt x="1011514" y="0"/>
                  </a:lnTo>
                </a:path>
              </a:pathLst>
            </a:custGeom>
            <a:ln w="25400">
              <a:solidFill>
                <a:srgbClr val="000000"/>
              </a:solidFill>
            </a:ln>
          </p:spPr>
          <p:txBody>
            <a:bodyPr wrap="square" lIns="0" tIns="0" rIns="0" bIns="0" rtlCol="0"/>
            <a:lstStyle/>
            <a:p>
              <a:endParaRPr sz="2400"/>
            </a:p>
          </p:txBody>
        </p:sp>
        <p:sp>
          <p:nvSpPr>
            <p:cNvPr id="112" name="object 112"/>
            <p:cNvSpPr/>
            <p:nvPr/>
          </p:nvSpPr>
          <p:spPr>
            <a:xfrm>
              <a:off x="7122153" y="2660699"/>
              <a:ext cx="85725" cy="107314"/>
            </a:xfrm>
            <a:custGeom>
              <a:avLst/>
              <a:gdLst/>
              <a:ahLst/>
              <a:cxnLst/>
              <a:rect l="l" t="t" r="r" b="b"/>
              <a:pathLst>
                <a:path w="85725" h="107314">
                  <a:moveTo>
                    <a:pt x="28575" y="85725"/>
                  </a:moveTo>
                  <a:lnTo>
                    <a:pt x="28575" y="107017"/>
                  </a:lnTo>
                  <a:lnTo>
                    <a:pt x="57150" y="107017"/>
                  </a:lnTo>
                  <a:lnTo>
                    <a:pt x="57150" y="85725"/>
                  </a:lnTo>
                  <a:lnTo>
                    <a:pt x="28575" y="85725"/>
                  </a:lnTo>
                  <a:close/>
                </a:path>
                <a:path w="85725" h="107314">
                  <a:moveTo>
                    <a:pt x="78580" y="71437"/>
                  </a:moveTo>
                  <a:lnTo>
                    <a:pt x="57150" y="71437"/>
                  </a:lnTo>
                  <a:lnTo>
                    <a:pt x="57150" y="85725"/>
                  </a:lnTo>
                  <a:lnTo>
                    <a:pt x="85725" y="85726"/>
                  </a:lnTo>
                  <a:lnTo>
                    <a:pt x="78580" y="71437"/>
                  </a:lnTo>
                  <a:close/>
                </a:path>
                <a:path w="85725" h="107314">
                  <a:moveTo>
                    <a:pt x="57150" y="71437"/>
                  </a:moveTo>
                  <a:lnTo>
                    <a:pt x="28575" y="71437"/>
                  </a:lnTo>
                  <a:lnTo>
                    <a:pt x="28575" y="85725"/>
                  </a:lnTo>
                  <a:lnTo>
                    <a:pt x="57150" y="85725"/>
                  </a:lnTo>
                  <a:lnTo>
                    <a:pt x="57150" y="71437"/>
                  </a:lnTo>
                  <a:close/>
                </a:path>
                <a:path w="85725" h="107314">
                  <a:moveTo>
                    <a:pt x="42863" y="0"/>
                  </a:moveTo>
                  <a:lnTo>
                    <a:pt x="0" y="85725"/>
                  </a:lnTo>
                  <a:lnTo>
                    <a:pt x="28575" y="85725"/>
                  </a:lnTo>
                  <a:lnTo>
                    <a:pt x="28575" y="71437"/>
                  </a:lnTo>
                  <a:lnTo>
                    <a:pt x="78580" y="71437"/>
                  </a:lnTo>
                  <a:lnTo>
                    <a:pt x="42863" y="0"/>
                  </a:lnTo>
                  <a:close/>
                </a:path>
              </a:pathLst>
            </a:custGeom>
            <a:solidFill>
              <a:srgbClr val="000000"/>
            </a:solidFill>
          </p:spPr>
          <p:txBody>
            <a:bodyPr wrap="square" lIns="0" tIns="0" rIns="0" bIns="0" rtlCol="0"/>
            <a:lstStyle/>
            <a:p>
              <a:endParaRPr sz="2400"/>
            </a:p>
          </p:txBody>
        </p:sp>
        <p:sp>
          <p:nvSpPr>
            <p:cNvPr id="113" name="object 113"/>
            <p:cNvSpPr/>
            <p:nvPr/>
          </p:nvSpPr>
          <p:spPr>
            <a:xfrm>
              <a:off x="7178626" y="2769090"/>
              <a:ext cx="109220" cy="0"/>
            </a:xfrm>
            <a:custGeom>
              <a:avLst/>
              <a:gdLst/>
              <a:ahLst/>
              <a:cxnLst/>
              <a:rect l="l" t="t" r="r" b="b"/>
              <a:pathLst>
                <a:path w="109220">
                  <a:moveTo>
                    <a:pt x="0" y="0"/>
                  </a:moveTo>
                  <a:lnTo>
                    <a:pt x="108617" y="1"/>
                  </a:lnTo>
                </a:path>
              </a:pathLst>
            </a:custGeom>
            <a:ln w="25400">
              <a:solidFill>
                <a:srgbClr val="000000"/>
              </a:solidFill>
            </a:ln>
          </p:spPr>
          <p:txBody>
            <a:bodyPr wrap="square" lIns="0" tIns="0" rIns="0" bIns="0" rtlCol="0"/>
            <a:lstStyle/>
            <a:p>
              <a:endParaRPr sz="2400"/>
            </a:p>
          </p:txBody>
        </p:sp>
        <p:sp>
          <p:nvSpPr>
            <p:cNvPr id="114" name="object 114"/>
            <p:cNvSpPr/>
            <p:nvPr/>
          </p:nvSpPr>
          <p:spPr>
            <a:xfrm>
              <a:off x="7289325" y="2772404"/>
              <a:ext cx="4445" cy="1294765"/>
            </a:xfrm>
            <a:custGeom>
              <a:avLst/>
              <a:gdLst/>
              <a:ahLst/>
              <a:cxnLst/>
              <a:rect l="l" t="t" r="r" b="b"/>
              <a:pathLst>
                <a:path w="4445" h="1294764">
                  <a:moveTo>
                    <a:pt x="4426" y="0"/>
                  </a:moveTo>
                  <a:lnTo>
                    <a:pt x="0" y="1294197"/>
                  </a:lnTo>
                </a:path>
              </a:pathLst>
            </a:custGeom>
            <a:ln w="28575">
              <a:solidFill>
                <a:srgbClr val="000000"/>
              </a:solidFill>
            </a:ln>
          </p:spPr>
          <p:txBody>
            <a:bodyPr wrap="square" lIns="0" tIns="0" rIns="0" bIns="0" rtlCol="0"/>
            <a:lstStyle/>
            <a:p>
              <a:endParaRPr sz="2400"/>
            </a:p>
          </p:txBody>
        </p:sp>
        <p:sp>
          <p:nvSpPr>
            <p:cNvPr id="115" name="object 115"/>
            <p:cNvSpPr/>
            <p:nvPr/>
          </p:nvSpPr>
          <p:spPr>
            <a:xfrm>
              <a:off x="6425832" y="2919869"/>
              <a:ext cx="348615" cy="1147445"/>
            </a:xfrm>
            <a:custGeom>
              <a:avLst/>
              <a:gdLst/>
              <a:ahLst/>
              <a:cxnLst/>
              <a:rect l="l" t="t" r="r" b="b"/>
              <a:pathLst>
                <a:path w="348615" h="1147445">
                  <a:moveTo>
                    <a:pt x="85725" y="191389"/>
                  </a:moveTo>
                  <a:lnTo>
                    <a:pt x="78511" y="176784"/>
                  </a:lnTo>
                  <a:lnTo>
                    <a:pt x="43345" y="105422"/>
                  </a:lnTo>
                  <a:lnTo>
                    <a:pt x="0" y="190906"/>
                  </a:lnTo>
                  <a:lnTo>
                    <a:pt x="28575" y="191071"/>
                  </a:lnTo>
                  <a:lnTo>
                    <a:pt x="23202" y="1146657"/>
                  </a:lnTo>
                  <a:lnTo>
                    <a:pt x="51777" y="1146822"/>
                  </a:lnTo>
                  <a:lnTo>
                    <a:pt x="57150" y="191223"/>
                  </a:lnTo>
                  <a:lnTo>
                    <a:pt x="85725" y="191389"/>
                  </a:lnTo>
                  <a:close/>
                </a:path>
                <a:path w="348615" h="1147445">
                  <a:moveTo>
                    <a:pt x="229501" y="1053426"/>
                  </a:moveTo>
                  <a:lnTo>
                    <a:pt x="200926" y="1053426"/>
                  </a:lnTo>
                  <a:lnTo>
                    <a:pt x="200926" y="38671"/>
                  </a:lnTo>
                  <a:lnTo>
                    <a:pt x="194538" y="32270"/>
                  </a:lnTo>
                  <a:lnTo>
                    <a:pt x="178752" y="32270"/>
                  </a:lnTo>
                  <a:lnTo>
                    <a:pt x="172351" y="38671"/>
                  </a:lnTo>
                  <a:lnTo>
                    <a:pt x="172351" y="1053426"/>
                  </a:lnTo>
                  <a:lnTo>
                    <a:pt x="143776" y="1053426"/>
                  </a:lnTo>
                  <a:lnTo>
                    <a:pt x="186639" y="1139151"/>
                  </a:lnTo>
                  <a:lnTo>
                    <a:pt x="215214" y="1082001"/>
                  </a:lnTo>
                  <a:lnTo>
                    <a:pt x="229501" y="1053426"/>
                  </a:lnTo>
                  <a:close/>
                </a:path>
                <a:path w="348615" h="1147445">
                  <a:moveTo>
                    <a:pt x="348107" y="1053223"/>
                  </a:moveTo>
                  <a:lnTo>
                    <a:pt x="319532" y="1053363"/>
                  </a:lnTo>
                  <a:lnTo>
                    <a:pt x="314744" y="6375"/>
                  </a:lnTo>
                  <a:lnTo>
                    <a:pt x="308317" y="0"/>
                  </a:lnTo>
                  <a:lnTo>
                    <a:pt x="292531" y="76"/>
                  </a:lnTo>
                  <a:lnTo>
                    <a:pt x="286296" y="6375"/>
                  </a:lnTo>
                  <a:lnTo>
                    <a:pt x="286194" y="14262"/>
                  </a:lnTo>
                  <a:lnTo>
                    <a:pt x="290957" y="1053490"/>
                  </a:lnTo>
                  <a:lnTo>
                    <a:pt x="262382" y="1053617"/>
                  </a:lnTo>
                  <a:lnTo>
                    <a:pt x="305638" y="1139151"/>
                  </a:lnTo>
                  <a:lnTo>
                    <a:pt x="333870" y="1082027"/>
                  </a:lnTo>
                  <a:lnTo>
                    <a:pt x="348107" y="1053223"/>
                  </a:lnTo>
                  <a:close/>
                </a:path>
              </a:pathLst>
            </a:custGeom>
            <a:solidFill>
              <a:srgbClr val="000000"/>
            </a:solidFill>
          </p:spPr>
          <p:txBody>
            <a:bodyPr wrap="square" lIns="0" tIns="0" rIns="0" bIns="0" rtlCol="0"/>
            <a:lstStyle/>
            <a:p>
              <a:endParaRPr sz="2400"/>
            </a:p>
          </p:txBody>
        </p:sp>
      </p:grpSp>
      <p:sp>
        <p:nvSpPr>
          <p:cNvPr id="116" name="object 116"/>
          <p:cNvSpPr txBox="1"/>
          <p:nvPr/>
        </p:nvSpPr>
        <p:spPr>
          <a:xfrm>
            <a:off x="9377473" y="3173238"/>
            <a:ext cx="38862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m</a:t>
            </a:r>
            <a:r>
              <a:rPr sz="1267" b="1" spc="40" dirty="0">
                <a:latin typeface="Calibri"/>
                <a:cs typeface="Calibri"/>
              </a:rPr>
              <a:t>e</a:t>
            </a:r>
            <a:r>
              <a:rPr sz="1267" b="1" spc="7" dirty="0">
                <a:latin typeface="Calibri"/>
                <a:cs typeface="Calibri"/>
              </a:rPr>
              <a:t>m</a:t>
            </a:r>
            <a:endParaRPr sz="1267">
              <a:latin typeface="Calibri"/>
              <a:cs typeface="Calibri"/>
            </a:endParaRPr>
          </a:p>
        </p:txBody>
      </p:sp>
      <p:sp>
        <p:nvSpPr>
          <p:cNvPr id="117" name="object 117"/>
          <p:cNvSpPr/>
          <p:nvPr/>
        </p:nvSpPr>
        <p:spPr>
          <a:xfrm>
            <a:off x="1783541" y="2628805"/>
            <a:ext cx="231140" cy="612140"/>
          </a:xfrm>
          <a:custGeom>
            <a:avLst/>
            <a:gdLst/>
            <a:ahLst/>
            <a:cxnLst/>
            <a:rect l="l" t="t" r="r" b="b"/>
            <a:pathLst>
              <a:path w="173355"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sp>
        <p:nvSpPr>
          <p:cNvPr id="118" name="object 118"/>
          <p:cNvSpPr txBox="1"/>
          <p:nvPr/>
        </p:nvSpPr>
        <p:spPr>
          <a:xfrm>
            <a:off x="1791840" y="2604293"/>
            <a:ext cx="121073" cy="545448"/>
          </a:xfrm>
          <a:prstGeom prst="rect">
            <a:avLst/>
          </a:prstGeom>
        </p:spPr>
        <p:txBody>
          <a:bodyPr vert="horz" wrap="square" lIns="0" tIns="98213" rIns="0" bIns="0" rtlCol="0">
            <a:spAutoFit/>
          </a:bodyPr>
          <a:lstStyle/>
          <a:p>
            <a:pPr marL="27093">
              <a:spcBef>
                <a:spcPts val="773"/>
              </a:spcBef>
            </a:pPr>
            <a:r>
              <a:rPr sz="1200" spc="-33" dirty="0">
                <a:latin typeface="Trebuchet MS"/>
                <a:cs typeface="Trebuchet MS"/>
              </a:rPr>
              <a:t>0</a:t>
            </a:r>
            <a:endParaRPr sz="1200">
              <a:latin typeface="Trebuchet MS"/>
              <a:cs typeface="Trebuchet MS"/>
            </a:endParaRPr>
          </a:p>
          <a:p>
            <a:pPr marL="16933">
              <a:spcBef>
                <a:spcPts val="640"/>
              </a:spcBef>
            </a:pPr>
            <a:r>
              <a:rPr sz="1200" spc="-233" dirty="0">
                <a:latin typeface="Trebuchet MS"/>
                <a:cs typeface="Trebuchet MS"/>
              </a:rPr>
              <a:t>1</a:t>
            </a:r>
            <a:endParaRPr sz="1200">
              <a:latin typeface="Trebuchet MS"/>
              <a:cs typeface="Trebuchet MS"/>
            </a:endParaRPr>
          </a:p>
        </p:txBody>
      </p:sp>
      <p:grpSp>
        <p:nvGrpSpPr>
          <p:cNvPr id="119" name="object 119"/>
          <p:cNvGrpSpPr/>
          <p:nvPr/>
        </p:nvGrpSpPr>
        <p:grpSpPr>
          <a:xfrm>
            <a:off x="1337021" y="1367229"/>
            <a:ext cx="476673" cy="1768687"/>
            <a:chOff x="2534163" y="1212913"/>
            <a:chExt cx="357505" cy="1326515"/>
          </a:xfrm>
        </p:grpSpPr>
        <p:pic>
          <p:nvPicPr>
            <p:cNvPr id="120" name="object 120"/>
            <p:cNvPicPr/>
            <p:nvPr/>
          </p:nvPicPr>
          <p:blipFill>
            <a:blip r:embed="rId10" cstate="print"/>
            <a:stretch>
              <a:fillRect/>
            </a:stretch>
          </p:blipFill>
          <p:spPr>
            <a:xfrm>
              <a:off x="2658548" y="2250723"/>
              <a:ext cx="233109" cy="85725"/>
            </a:xfrm>
            <a:prstGeom prst="rect">
              <a:avLst/>
            </a:prstGeom>
          </p:spPr>
        </p:pic>
        <p:sp>
          <p:nvSpPr>
            <p:cNvPr id="121" name="object 121"/>
            <p:cNvSpPr/>
            <p:nvPr/>
          </p:nvSpPr>
          <p:spPr>
            <a:xfrm>
              <a:off x="2670348" y="1227200"/>
              <a:ext cx="7620" cy="1061720"/>
            </a:xfrm>
            <a:custGeom>
              <a:avLst/>
              <a:gdLst/>
              <a:ahLst/>
              <a:cxnLst/>
              <a:rect l="l" t="t" r="r" b="b"/>
              <a:pathLst>
                <a:path w="7619" h="1061720">
                  <a:moveTo>
                    <a:pt x="7030" y="0"/>
                  </a:moveTo>
                  <a:lnTo>
                    <a:pt x="0" y="1061311"/>
                  </a:lnTo>
                </a:path>
              </a:pathLst>
            </a:custGeom>
            <a:ln w="28575">
              <a:solidFill>
                <a:srgbClr val="000000"/>
              </a:solidFill>
            </a:ln>
          </p:spPr>
          <p:txBody>
            <a:bodyPr wrap="square" lIns="0" tIns="0" rIns="0" bIns="0" rtlCol="0"/>
            <a:lstStyle/>
            <a:p>
              <a:endParaRPr sz="2400"/>
            </a:p>
          </p:txBody>
        </p:sp>
        <p:sp>
          <p:nvSpPr>
            <p:cNvPr id="122" name="object 122"/>
            <p:cNvSpPr/>
            <p:nvPr/>
          </p:nvSpPr>
          <p:spPr>
            <a:xfrm>
              <a:off x="2534163" y="2453076"/>
              <a:ext cx="346710" cy="85725"/>
            </a:xfrm>
            <a:custGeom>
              <a:avLst/>
              <a:gdLst/>
              <a:ahLst/>
              <a:cxnLst/>
              <a:rect l="l" t="t" r="r" b="b"/>
              <a:pathLst>
                <a:path w="346710" h="85725">
                  <a:moveTo>
                    <a:pt x="260456" y="0"/>
                  </a:moveTo>
                  <a:lnTo>
                    <a:pt x="260456" y="85725"/>
                  </a:lnTo>
                  <a:lnTo>
                    <a:pt x="317606" y="57150"/>
                  </a:lnTo>
                  <a:lnTo>
                    <a:pt x="282635" y="57150"/>
                  </a:lnTo>
                  <a:lnTo>
                    <a:pt x="289031" y="50753"/>
                  </a:lnTo>
                  <a:lnTo>
                    <a:pt x="289031" y="34970"/>
                  </a:lnTo>
                  <a:lnTo>
                    <a:pt x="282635" y="28575"/>
                  </a:lnTo>
                  <a:lnTo>
                    <a:pt x="317606" y="28575"/>
                  </a:lnTo>
                  <a:lnTo>
                    <a:pt x="260456" y="0"/>
                  </a:lnTo>
                  <a:close/>
                </a:path>
                <a:path w="346710" h="85725">
                  <a:moveTo>
                    <a:pt x="260456" y="28575"/>
                  </a:moveTo>
                  <a:lnTo>
                    <a:pt x="6396" y="28575"/>
                  </a:lnTo>
                  <a:lnTo>
                    <a:pt x="0" y="34970"/>
                  </a:lnTo>
                  <a:lnTo>
                    <a:pt x="0" y="50753"/>
                  </a:lnTo>
                  <a:lnTo>
                    <a:pt x="6396" y="57150"/>
                  </a:lnTo>
                  <a:lnTo>
                    <a:pt x="260456" y="57150"/>
                  </a:lnTo>
                  <a:lnTo>
                    <a:pt x="260456" y="28575"/>
                  </a:lnTo>
                  <a:close/>
                </a:path>
                <a:path w="346710" h="85725">
                  <a:moveTo>
                    <a:pt x="317606" y="28575"/>
                  </a:moveTo>
                  <a:lnTo>
                    <a:pt x="282635" y="28575"/>
                  </a:lnTo>
                  <a:lnTo>
                    <a:pt x="289031" y="34970"/>
                  </a:lnTo>
                  <a:lnTo>
                    <a:pt x="289031" y="50753"/>
                  </a:lnTo>
                  <a:lnTo>
                    <a:pt x="282635" y="57150"/>
                  </a:lnTo>
                  <a:lnTo>
                    <a:pt x="317606" y="57150"/>
                  </a:lnTo>
                  <a:lnTo>
                    <a:pt x="346181" y="42862"/>
                  </a:lnTo>
                  <a:lnTo>
                    <a:pt x="317606" y="28575"/>
                  </a:lnTo>
                  <a:close/>
                </a:path>
              </a:pathLst>
            </a:custGeom>
            <a:solidFill>
              <a:srgbClr val="000000"/>
            </a:solidFill>
          </p:spPr>
          <p:txBody>
            <a:bodyPr wrap="square" lIns="0" tIns="0" rIns="0" bIns="0" rtlCol="0"/>
            <a:lstStyle/>
            <a:p>
              <a:endParaRPr sz="2400"/>
            </a:p>
          </p:txBody>
        </p:sp>
      </p:grpSp>
      <p:sp>
        <p:nvSpPr>
          <p:cNvPr id="123" name="object 123"/>
          <p:cNvSpPr txBox="1"/>
          <p:nvPr/>
        </p:nvSpPr>
        <p:spPr>
          <a:xfrm>
            <a:off x="2449611" y="2994422"/>
            <a:ext cx="19812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pc</a:t>
            </a:r>
            <a:endParaRPr sz="1267">
              <a:latin typeface="Calibri"/>
              <a:cs typeface="Calibri"/>
            </a:endParaRPr>
          </a:p>
        </p:txBody>
      </p:sp>
      <p:grpSp>
        <p:nvGrpSpPr>
          <p:cNvPr id="124" name="object 124"/>
          <p:cNvGrpSpPr/>
          <p:nvPr/>
        </p:nvGrpSpPr>
        <p:grpSpPr>
          <a:xfrm>
            <a:off x="1305640" y="1225821"/>
            <a:ext cx="8380307" cy="3923453"/>
            <a:chOff x="2510628" y="1106857"/>
            <a:chExt cx="6285230" cy="2942590"/>
          </a:xfrm>
        </p:grpSpPr>
        <p:pic>
          <p:nvPicPr>
            <p:cNvPr id="125" name="object 125"/>
            <p:cNvPicPr/>
            <p:nvPr/>
          </p:nvPicPr>
          <p:blipFill>
            <a:blip r:embed="rId5" cstate="print"/>
            <a:stretch>
              <a:fillRect/>
            </a:stretch>
          </p:blipFill>
          <p:spPr>
            <a:xfrm>
              <a:off x="3033712" y="2346006"/>
              <a:ext cx="137328" cy="85725"/>
            </a:xfrm>
            <a:prstGeom prst="rect">
              <a:avLst/>
            </a:prstGeom>
          </p:spPr>
        </p:pic>
        <p:sp>
          <p:nvSpPr>
            <p:cNvPr id="126" name="object 126"/>
            <p:cNvSpPr/>
            <p:nvPr/>
          </p:nvSpPr>
          <p:spPr>
            <a:xfrm>
              <a:off x="4263449" y="12339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27" name="object 127"/>
            <p:cNvSpPr/>
            <p:nvPr/>
          </p:nvSpPr>
          <p:spPr>
            <a:xfrm>
              <a:off x="4263449" y="1196740"/>
              <a:ext cx="4307205" cy="3810"/>
            </a:xfrm>
            <a:custGeom>
              <a:avLst/>
              <a:gdLst/>
              <a:ahLst/>
              <a:cxnLst/>
              <a:rect l="l" t="t" r="r" b="b"/>
              <a:pathLst>
                <a:path w="4307205" h="3809">
                  <a:moveTo>
                    <a:pt x="4306750" y="0"/>
                  </a:moveTo>
                  <a:lnTo>
                    <a:pt x="0" y="3776"/>
                  </a:lnTo>
                </a:path>
              </a:pathLst>
            </a:custGeom>
            <a:ln w="28575">
              <a:solidFill>
                <a:srgbClr val="000000"/>
              </a:solidFill>
            </a:ln>
          </p:spPr>
          <p:txBody>
            <a:bodyPr wrap="square" lIns="0" tIns="0" rIns="0" bIns="0" rtlCol="0"/>
            <a:lstStyle/>
            <a:p>
              <a:endParaRPr sz="2400"/>
            </a:p>
          </p:txBody>
        </p:sp>
        <p:sp>
          <p:nvSpPr>
            <p:cNvPr id="128" name="object 128"/>
            <p:cNvSpPr/>
            <p:nvPr/>
          </p:nvSpPr>
          <p:spPr>
            <a:xfrm>
              <a:off x="4173195" y="1620264"/>
              <a:ext cx="90805" cy="1270"/>
            </a:xfrm>
            <a:custGeom>
              <a:avLst/>
              <a:gdLst/>
              <a:ahLst/>
              <a:cxnLst/>
              <a:rect l="l" t="t" r="r" b="b"/>
              <a:pathLst>
                <a:path w="90804" h="1269">
                  <a:moveTo>
                    <a:pt x="-14287" y="488"/>
                  </a:moveTo>
                  <a:lnTo>
                    <a:pt x="104541" y="488"/>
                  </a:lnTo>
                </a:path>
              </a:pathLst>
            </a:custGeom>
            <a:ln w="29552">
              <a:solidFill>
                <a:srgbClr val="000000"/>
              </a:solidFill>
            </a:ln>
          </p:spPr>
          <p:txBody>
            <a:bodyPr wrap="square" lIns="0" tIns="0" rIns="0" bIns="0" rtlCol="0"/>
            <a:lstStyle/>
            <a:p>
              <a:endParaRPr sz="2400"/>
            </a:p>
          </p:txBody>
        </p:sp>
        <p:sp>
          <p:nvSpPr>
            <p:cNvPr id="129" name="object 129"/>
            <p:cNvSpPr/>
            <p:nvPr/>
          </p:nvSpPr>
          <p:spPr>
            <a:xfrm>
              <a:off x="2526935" y="1121144"/>
              <a:ext cx="5278755" cy="3175"/>
            </a:xfrm>
            <a:custGeom>
              <a:avLst/>
              <a:gdLst/>
              <a:ahLst/>
              <a:cxnLst/>
              <a:rect l="l" t="t" r="r" b="b"/>
              <a:pathLst>
                <a:path w="5278755" h="3175">
                  <a:moveTo>
                    <a:pt x="0" y="0"/>
                  </a:moveTo>
                  <a:lnTo>
                    <a:pt x="5278285" y="2806"/>
                  </a:lnTo>
                </a:path>
              </a:pathLst>
            </a:custGeom>
            <a:ln w="28575">
              <a:solidFill>
                <a:srgbClr val="000000"/>
              </a:solidFill>
            </a:ln>
          </p:spPr>
          <p:txBody>
            <a:bodyPr wrap="square" lIns="0" tIns="0" rIns="0" bIns="0" rtlCol="0"/>
            <a:lstStyle/>
            <a:p>
              <a:endParaRPr sz="2400"/>
            </a:p>
          </p:txBody>
        </p:sp>
        <p:sp>
          <p:nvSpPr>
            <p:cNvPr id="130" name="object 130"/>
            <p:cNvSpPr/>
            <p:nvPr/>
          </p:nvSpPr>
          <p:spPr>
            <a:xfrm>
              <a:off x="2524916" y="1126694"/>
              <a:ext cx="2540" cy="1367155"/>
            </a:xfrm>
            <a:custGeom>
              <a:avLst/>
              <a:gdLst/>
              <a:ahLst/>
              <a:cxnLst/>
              <a:rect l="l" t="t" r="r" b="b"/>
              <a:pathLst>
                <a:path w="2539" h="1367155">
                  <a:moveTo>
                    <a:pt x="1986" y="0"/>
                  </a:moveTo>
                  <a:lnTo>
                    <a:pt x="0" y="1366877"/>
                  </a:lnTo>
                </a:path>
              </a:pathLst>
            </a:custGeom>
            <a:ln w="28575">
              <a:solidFill>
                <a:srgbClr val="000000"/>
              </a:solidFill>
            </a:ln>
          </p:spPr>
          <p:txBody>
            <a:bodyPr wrap="square" lIns="0" tIns="0" rIns="0" bIns="0" rtlCol="0"/>
            <a:lstStyle/>
            <a:p>
              <a:endParaRPr sz="2400"/>
            </a:p>
          </p:txBody>
        </p:sp>
        <p:sp>
          <p:nvSpPr>
            <p:cNvPr id="131" name="object 131"/>
            <p:cNvSpPr/>
            <p:nvPr/>
          </p:nvSpPr>
          <p:spPr>
            <a:xfrm>
              <a:off x="2923067" y="2553194"/>
              <a:ext cx="85725" cy="1496060"/>
            </a:xfrm>
            <a:custGeom>
              <a:avLst/>
              <a:gdLst/>
              <a:ahLst/>
              <a:cxnLst/>
              <a:rect l="l" t="t" r="r" b="b"/>
              <a:pathLst>
                <a:path w="85725" h="1496060">
                  <a:moveTo>
                    <a:pt x="28574" y="85611"/>
                  </a:moveTo>
                  <a:lnTo>
                    <a:pt x="17597" y="1495630"/>
                  </a:lnTo>
                  <a:lnTo>
                    <a:pt x="46170" y="1495853"/>
                  </a:lnTo>
                  <a:lnTo>
                    <a:pt x="57148" y="85833"/>
                  </a:lnTo>
                  <a:lnTo>
                    <a:pt x="28574" y="85611"/>
                  </a:lnTo>
                  <a:close/>
                </a:path>
                <a:path w="85725" h="1496060">
                  <a:moveTo>
                    <a:pt x="78499" y="71324"/>
                  </a:moveTo>
                  <a:lnTo>
                    <a:pt x="28685" y="71324"/>
                  </a:lnTo>
                  <a:lnTo>
                    <a:pt x="57259" y="71547"/>
                  </a:lnTo>
                  <a:lnTo>
                    <a:pt x="57148" y="85833"/>
                  </a:lnTo>
                  <a:lnTo>
                    <a:pt x="85722" y="86056"/>
                  </a:lnTo>
                  <a:lnTo>
                    <a:pt x="78499" y="71324"/>
                  </a:lnTo>
                  <a:close/>
                </a:path>
                <a:path w="85725" h="1496060">
                  <a:moveTo>
                    <a:pt x="28685" y="71324"/>
                  </a:moveTo>
                  <a:lnTo>
                    <a:pt x="28574" y="85611"/>
                  </a:lnTo>
                  <a:lnTo>
                    <a:pt x="57148" y="85833"/>
                  </a:lnTo>
                  <a:lnTo>
                    <a:pt x="57259" y="71547"/>
                  </a:lnTo>
                  <a:lnTo>
                    <a:pt x="28685" y="71324"/>
                  </a:lnTo>
                  <a:close/>
                </a:path>
                <a:path w="85725" h="1496060">
                  <a:moveTo>
                    <a:pt x="43527" y="0"/>
                  </a:moveTo>
                  <a:lnTo>
                    <a:pt x="0" y="85388"/>
                  </a:lnTo>
                  <a:lnTo>
                    <a:pt x="28574" y="85611"/>
                  </a:lnTo>
                  <a:lnTo>
                    <a:pt x="28685" y="71324"/>
                  </a:lnTo>
                  <a:lnTo>
                    <a:pt x="78499" y="71324"/>
                  </a:lnTo>
                  <a:lnTo>
                    <a:pt x="43527" y="0"/>
                  </a:lnTo>
                  <a:close/>
                </a:path>
              </a:pathLst>
            </a:custGeom>
            <a:solidFill>
              <a:srgbClr val="000000"/>
            </a:solidFill>
          </p:spPr>
          <p:txBody>
            <a:bodyPr wrap="square" lIns="0" tIns="0" rIns="0" bIns="0" rtlCol="0"/>
            <a:lstStyle/>
            <a:p>
              <a:endParaRPr sz="2400"/>
            </a:p>
          </p:txBody>
        </p:sp>
        <p:pic>
          <p:nvPicPr>
            <p:cNvPr id="132" name="object 132"/>
            <p:cNvPicPr/>
            <p:nvPr/>
          </p:nvPicPr>
          <p:blipFill>
            <a:blip r:embed="rId11" cstate="print"/>
            <a:stretch>
              <a:fillRect/>
            </a:stretch>
          </p:blipFill>
          <p:spPr>
            <a:xfrm>
              <a:off x="8565363" y="1922365"/>
              <a:ext cx="230286" cy="85670"/>
            </a:xfrm>
            <a:prstGeom prst="rect">
              <a:avLst/>
            </a:prstGeom>
          </p:spPr>
        </p:pic>
        <p:sp>
          <p:nvSpPr>
            <p:cNvPr id="133" name="object 133"/>
            <p:cNvSpPr/>
            <p:nvPr/>
          </p:nvSpPr>
          <p:spPr>
            <a:xfrm>
              <a:off x="8567887" y="1210247"/>
              <a:ext cx="2540" cy="749935"/>
            </a:xfrm>
            <a:custGeom>
              <a:avLst/>
              <a:gdLst/>
              <a:ahLst/>
              <a:cxnLst/>
              <a:rect l="l" t="t" r="r" b="b"/>
              <a:pathLst>
                <a:path w="2540" h="749935">
                  <a:moveTo>
                    <a:pt x="0" y="0"/>
                  </a:moveTo>
                  <a:lnTo>
                    <a:pt x="2312" y="749806"/>
                  </a:lnTo>
                </a:path>
              </a:pathLst>
            </a:custGeom>
            <a:ln w="28575">
              <a:solidFill>
                <a:srgbClr val="000000"/>
              </a:solidFill>
            </a:ln>
          </p:spPr>
          <p:txBody>
            <a:bodyPr wrap="square" lIns="0" tIns="0" rIns="0" bIns="0" rtlCol="0"/>
            <a:lstStyle/>
            <a:p>
              <a:endParaRPr sz="2400"/>
            </a:p>
          </p:txBody>
        </p:sp>
      </p:grpSp>
      <p:sp>
        <p:nvSpPr>
          <p:cNvPr id="134" name="object 134"/>
          <p:cNvSpPr txBox="1"/>
          <p:nvPr/>
        </p:nvSpPr>
        <p:spPr>
          <a:xfrm>
            <a:off x="6268667" y="5184412"/>
            <a:ext cx="391160" cy="236817"/>
          </a:xfrm>
          <a:prstGeom prst="rect">
            <a:avLst/>
          </a:prstGeom>
        </p:spPr>
        <p:txBody>
          <a:bodyPr vert="horz" wrap="square" lIns="0" tIns="21167" rIns="0" bIns="0" rtlCol="0">
            <a:spAutoFit/>
          </a:bodyPr>
          <a:lstStyle/>
          <a:p>
            <a:pPr marL="16933">
              <a:spcBef>
                <a:spcPts val="167"/>
              </a:spcBef>
            </a:pPr>
            <a:r>
              <a:rPr sz="1400" b="1" spc="-80" dirty="0">
                <a:latin typeface="Calibri"/>
                <a:cs typeface="Calibri"/>
              </a:rPr>
              <a:t>B</a:t>
            </a:r>
            <a:r>
              <a:rPr sz="1400" b="1" spc="-47" dirty="0">
                <a:latin typeface="Calibri"/>
                <a:cs typeface="Calibri"/>
              </a:rPr>
              <a:t>r</a:t>
            </a:r>
            <a:r>
              <a:rPr sz="1400" b="1" spc="-20" dirty="0">
                <a:latin typeface="Calibri"/>
                <a:cs typeface="Calibri"/>
              </a:rPr>
              <a:t>U</a:t>
            </a:r>
            <a:r>
              <a:rPr sz="1400" b="1" spc="-13" dirty="0">
                <a:latin typeface="Calibri"/>
                <a:cs typeface="Calibri"/>
              </a:rPr>
              <a:t>n</a:t>
            </a:r>
            <a:endParaRPr sz="1400">
              <a:latin typeface="Calibri"/>
              <a:cs typeface="Calibri"/>
            </a:endParaRPr>
          </a:p>
        </p:txBody>
      </p:sp>
      <p:sp>
        <p:nvSpPr>
          <p:cNvPr id="135" name="object 135"/>
          <p:cNvSpPr txBox="1"/>
          <p:nvPr/>
        </p:nvSpPr>
        <p:spPr>
          <a:xfrm>
            <a:off x="6801354" y="5200666"/>
            <a:ext cx="1673013" cy="236817"/>
          </a:xfrm>
          <a:prstGeom prst="rect">
            <a:avLst/>
          </a:prstGeom>
        </p:spPr>
        <p:txBody>
          <a:bodyPr vert="horz" wrap="square" lIns="0" tIns="21167" rIns="0" bIns="0" rtlCol="0">
            <a:spAutoFit/>
          </a:bodyPr>
          <a:lstStyle/>
          <a:p>
            <a:pPr marL="50799">
              <a:spcBef>
                <a:spcPts val="167"/>
              </a:spcBef>
            </a:pPr>
            <a:r>
              <a:rPr sz="1400" b="1" spc="-67" dirty="0">
                <a:latin typeface="Calibri"/>
                <a:cs typeface="Calibri"/>
              </a:rPr>
              <a:t>BrLT</a:t>
            </a:r>
            <a:r>
              <a:rPr sz="1400" b="1" spc="120" dirty="0">
                <a:latin typeface="Calibri"/>
                <a:cs typeface="Calibri"/>
              </a:rPr>
              <a:t> </a:t>
            </a:r>
            <a:r>
              <a:rPr sz="1900" b="1" spc="9" baseline="14619" dirty="0">
                <a:latin typeface="Calibri"/>
                <a:cs typeface="Calibri"/>
              </a:rPr>
              <a:t>Bsel</a:t>
            </a:r>
            <a:r>
              <a:rPr sz="1900" b="1" spc="379" baseline="14619" dirty="0">
                <a:latin typeface="Calibri"/>
                <a:cs typeface="Calibri"/>
              </a:rPr>
              <a:t> </a:t>
            </a:r>
            <a:r>
              <a:rPr sz="1900" b="1" spc="20" baseline="17543" dirty="0">
                <a:latin typeface="Calibri"/>
                <a:cs typeface="Calibri"/>
              </a:rPr>
              <a:t>Asel</a:t>
            </a:r>
            <a:r>
              <a:rPr sz="1900" b="1" spc="320" baseline="17543" dirty="0">
                <a:latin typeface="Calibri"/>
                <a:cs typeface="Calibri"/>
              </a:rPr>
              <a:t> </a:t>
            </a:r>
            <a:r>
              <a:rPr sz="1900" b="1" spc="9" baseline="2923" dirty="0">
                <a:latin typeface="Calibri"/>
                <a:cs typeface="Calibri"/>
              </a:rPr>
              <a:t>ALUSel</a:t>
            </a:r>
            <a:endParaRPr sz="1900" baseline="2923">
              <a:latin typeface="Calibri"/>
              <a:cs typeface="Calibri"/>
            </a:endParaRPr>
          </a:p>
        </p:txBody>
      </p:sp>
      <p:sp>
        <p:nvSpPr>
          <p:cNvPr id="136" name="object 136"/>
          <p:cNvSpPr txBox="1"/>
          <p:nvPr/>
        </p:nvSpPr>
        <p:spPr>
          <a:xfrm>
            <a:off x="9651996" y="2230404"/>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2</a:t>
            </a:r>
            <a:endParaRPr sz="1200">
              <a:latin typeface="Trebuchet MS"/>
              <a:cs typeface="Trebuchet MS"/>
            </a:endParaRPr>
          </a:p>
        </p:txBody>
      </p:sp>
      <p:grpSp>
        <p:nvGrpSpPr>
          <p:cNvPr id="137" name="object 137"/>
          <p:cNvGrpSpPr/>
          <p:nvPr/>
        </p:nvGrpSpPr>
        <p:grpSpPr>
          <a:xfrm>
            <a:off x="1388151" y="1192730"/>
            <a:ext cx="8510693" cy="4754880"/>
            <a:chOff x="2572511" y="1082039"/>
            <a:chExt cx="6383020" cy="3566160"/>
          </a:xfrm>
        </p:grpSpPr>
        <p:sp>
          <p:nvSpPr>
            <p:cNvPr id="138" name="object 138"/>
            <p:cNvSpPr/>
            <p:nvPr/>
          </p:nvSpPr>
          <p:spPr>
            <a:xfrm>
              <a:off x="2679864" y="1201960"/>
              <a:ext cx="1570355" cy="3175"/>
            </a:xfrm>
            <a:custGeom>
              <a:avLst/>
              <a:gdLst/>
              <a:ahLst/>
              <a:cxnLst/>
              <a:rect l="l" t="t" r="r" b="b"/>
              <a:pathLst>
                <a:path w="1570354" h="3175">
                  <a:moveTo>
                    <a:pt x="1570183" y="2868"/>
                  </a:moveTo>
                  <a:lnTo>
                    <a:pt x="0" y="0"/>
                  </a:lnTo>
                </a:path>
              </a:pathLst>
            </a:custGeom>
            <a:ln w="28575">
              <a:solidFill>
                <a:srgbClr val="000000"/>
              </a:solidFill>
            </a:ln>
          </p:spPr>
          <p:txBody>
            <a:bodyPr wrap="square" lIns="0" tIns="0" rIns="0" bIns="0" rtlCol="0"/>
            <a:lstStyle/>
            <a:p>
              <a:endParaRPr sz="2400"/>
            </a:p>
          </p:txBody>
        </p:sp>
        <p:pic>
          <p:nvPicPr>
            <p:cNvPr id="139" name="object 139"/>
            <p:cNvPicPr/>
            <p:nvPr/>
          </p:nvPicPr>
          <p:blipFill>
            <a:blip r:embed="rId12" cstate="print"/>
            <a:stretch>
              <a:fillRect/>
            </a:stretch>
          </p:blipFill>
          <p:spPr>
            <a:xfrm>
              <a:off x="4261104" y="2234183"/>
              <a:ext cx="1075944" cy="219456"/>
            </a:xfrm>
            <a:prstGeom prst="rect">
              <a:avLst/>
            </a:prstGeom>
          </p:spPr>
        </p:pic>
        <p:pic>
          <p:nvPicPr>
            <p:cNvPr id="140" name="object 140"/>
            <p:cNvPicPr/>
            <p:nvPr/>
          </p:nvPicPr>
          <p:blipFill>
            <a:blip r:embed="rId13" cstate="print"/>
            <a:stretch>
              <a:fillRect/>
            </a:stretch>
          </p:blipFill>
          <p:spPr>
            <a:xfrm>
              <a:off x="8738615" y="2456687"/>
              <a:ext cx="216407" cy="1700783"/>
            </a:xfrm>
            <a:prstGeom prst="rect">
              <a:avLst/>
            </a:prstGeom>
          </p:spPr>
        </p:pic>
        <p:pic>
          <p:nvPicPr>
            <p:cNvPr id="141" name="object 141"/>
            <p:cNvPicPr/>
            <p:nvPr/>
          </p:nvPicPr>
          <p:blipFill>
            <a:blip r:embed="rId14" cstate="print"/>
            <a:stretch>
              <a:fillRect/>
            </a:stretch>
          </p:blipFill>
          <p:spPr>
            <a:xfrm>
              <a:off x="4081272" y="2462783"/>
              <a:ext cx="377951" cy="219456"/>
            </a:xfrm>
            <a:prstGeom prst="rect">
              <a:avLst/>
            </a:prstGeom>
          </p:spPr>
        </p:pic>
        <p:pic>
          <p:nvPicPr>
            <p:cNvPr id="142" name="object 142"/>
            <p:cNvPicPr/>
            <p:nvPr/>
          </p:nvPicPr>
          <p:blipFill>
            <a:blip r:embed="rId15" cstate="print"/>
            <a:stretch>
              <a:fillRect/>
            </a:stretch>
          </p:blipFill>
          <p:spPr>
            <a:xfrm>
              <a:off x="4233672" y="2462783"/>
              <a:ext cx="1075944" cy="417575"/>
            </a:xfrm>
            <a:prstGeom prst="rect">
              <a:avLst/>
            </a:prstGeom>
          </p:spPr>
        </p:pic>
        <p:pic>
          <p:nvPicPr>
            <p:cNvPr id="143" name="object 143"/>
            <p:cNvPicPr/>
            <p:nvPr/>
          </p:nvPicPr>
          <p:blipFill>
            <a:blip r:embed="rId16" cstate="print"/>
            <a:stretch>
              <a:fillRect/>
            </a:stretch>
          </p:blipFill>
          <p:spPr>
            <a:xfrm>
              <a:off x="6022847" y="1972055"/>
              <a:ext cx="1124711" cy="792480"/>
            </a:xfrm>
            <a:prstGeom prst="rect">
              <a:avLst/>
            </a:prstGeom>
          </p:spPr>
        </p:pic>
        <p:pic>
          <p:nvPicPr>
            <p:cNvPr id="144" name="object 144"/>
            <p:cNvPicPr/>
            <p:nvPr/>
          </p:nvPicPr>
          <p:blipFill>
            <a:blip r:embed="rId17" cstate="print"/>
            <a:stretch>
              <a:fillRect/>
            </a:stretch>
          </p:blipFill>
          <p:spPr>
            <a:xfrm>
              <a:off x="3130295" y="2609087"/>
              <a:ext cx="207264" cy="362712"/>
            </a:xfrm>
            <a:prstGeom prst="rect">
              <a:avLst/>
            </a:prstGeom>
          </p:spPr>
        </p:pic>
        <p:sp>
          <p:nvSpPr>
            <p:cNvPr id="145" name="object 145"/>
            <p:cNvSpPr/>
            <p:nvPr/>
          </p:nvSpPr>
          <p:spPr>
            <a:xfrm>
              <a:off x="3271567" y="2710866"/>
              <a:ext cx="0" cy="196215"/>
            </a:xfrm>
            <a:custGeom>
              <a:avLst/>
              <a:gdLst/>
              <a:ahLst/>
              <a:cxnLst/>
              <a:rect l="l" t="t" r="r" b="b"/>
              <a:pathLst>
                <a:path h="196214">
                  <a:moveTo>
                    <a:pt x="0" y="0"/>
                  </a:moveTo>
                  <a:lnTo>
                    <a:pt x="0" y="195967"/>
                  </a:lnTo>
                </a:path>
              </a:pathLst>
            </a:custGeom>
            <a:ln w="3175">
              <a:solidFill>
                <a:srgbClr val="D8E156"/>
              </a:solidFill>
            </a:ln>
          </p:spPr>
          <p:txBody>
            <a:bodyPr wrap="square" lIns="0" tIns="0" rIns="0" bIns="0" rtlCol="0"/>
            <a:lstStyle/>
            <a:p>
              <a:endParaRPr sz="2400"/>
            </a:p>
          </p:txBody>
        </p:sp>
        <p:pic>
          <p:nvPicPr>
            <p:cNvPr id="146" name="object 146"/>
            <p:cNvPicPr/>
            <p:nvPr/>
          </p:nvPicPr>
          <p:blipFill>
            <a:blip r:embed="rId18" cstate="print"/>
            <a:stretch>
              <a:fillRect/>
            </a:stretch>
          </p:blipFill>
          <p:spPr>
            <a:xfrm>
              <a:off x="3300983" y="2316479"/>
              <a:ext cx="384048" cy="207263"/>
            </a:xfrm>
            <a:prstGeom prst="rect">
              <a:avLst/>
            </a:prstGeom>
          </p:spPr>
        </p:pic>
        <p:sp>
          <p:nvSpPr>
            <p:cNvPr id="147" name="object 147"/>
            <p:cNvSpPr/>
            <p:nvPr/>
          </p:nvSpPr>
          <p:spPr>
            <a:xfrm>
              <a:off x="3366987" y="2419350"/>
              <a:ext cx="214629" cy="0"/>
            </a:xfrm>
            <a:custGeom>
              <a:avLst/>
              <a:gdLst/>
              <a:ahLst/>
              <a:cxnLst/>
              <a:rect l="l" t="t" r="r" b="b"/>
              <a:pathLst>
                <a:path w="214629">
                  <a:moveTo>
                    <a:pt x="0" y="1"/>
                  </a:moveTo>
                  <a:lnTo>
                    <a:pt x="214413" y="0"/>
                  </a:lnTo>
                </a:path>
              </a:pathLst>
            </a:custGeom>
            <a:ln w="76200">
              <a:solidFill>
                <a:srgbClr val="D8E156"/>
              </a:solidFill>
            </a:ln>
          </p:spPr>
          <p:txBody>
            <a:bodyPr wrap="square" lIns="0" tIns="0" rIns="0" bIns="0" rtlCol="0"/>
            <a:lstStyle/>
            <a:p>
              <a:endParaRPr sz="2400"/>
            </a:p>
          </p:txBody>
        </p:sp>
        <p:pic>
          <p:nvPicPr>
            <p:cNvPr id="148" name="object 148"/>
            <p:cNvPicPr/>
            <p:nvPr/>
          </p:nvPicPr>
          <p:blipFill>
            <a:blip r:embed="rId19" cstate="print"/>
            <a:stretch>
              <a:fillRect/>
            </a:stretch>
          </p:blipFill>
          <p:spPr>
            <a:xfrm>
              <a:off x="3325367" y="1746503"/>
              <a:ext cx="502920" cy="725424"/>
            </a:xfrm>
            <a:prstGeom prst="rect">
              <a:avLst/>
            </a:prstGeom>
          </p:spPr>
        </p:pic>
        <p:pic>
          <p:nvPicPr>
            <p:cNvPr id="149" name="object 149"/>
            <p:cNvPicPr/>
            <p:nvPr/>
          </p:nvPicPr>
          <p:blipFill>
            <a:blip r:embed="rId20" cstate="print"/>
            <a:stretch>
              <a:fillRect/>
            </a:stretch>
          </p:blipFill>
          <p:spPr>
            <a:xfrm>
              <a:off x="2572511" y="1082039"/>
              <a:ext cx="1804415" cy="1319784"/>
            </a:xfrm>
            <a:prstGeom prst="rect">
              <a:avLst/>
            </a:prstGeom>
          </p:spPr>
        </p:pic>
        <p:pic>
          <p:nvPicPr>
            <p:cNvPr id="150" name="object 150"/>
            <p:cNvPicPr/>
            <p:nvPr/>
          </p:nvPicPr>
          <p:blipFill>
            <a:blip r:embed="rId21" cstate="print"/>
            <a:stretch>
              <a:fillRect/>
            </a:stretch>
          </p:blipFill>
          <p:spPr>
            <a:xfrm>
              <a:off x="2898647" y="4056887"/>
              <a:ext cx="2273807" cy="591312"/>
            </a:xfrm>
            <a:prstGeom prst="rect">
              <a:avLst/>
            </a:prstGeom>
          </p:spPr>
        </p:pic>
        <p:sp>
          <p:nvSpPr>
            <p:cNvPr id="151" name="object 151"/>
            <p:cNvSpPr/>
            <p:nvPr/>
          </p:nvSpPr>
          <p:spPr>
            <a:xfrm>
              <a:off x="3194485" y="4238258"/>
              <a:ext cx="1682750" cy="228600"/>
            </a:xfrm>
            <a:custGeom>
              <a:avLst/>
              <a:gdLst/>
              <a:ahLst/>
              <a:cxnLst/>
              <a:rect l="l" t="t" r="r" b="b"/>
              <a:pathLst>
                <a:path w="1682750" h="228600">
                  <a:moveTo>
                    <a:pt x="228599" y="0"/>
                  </a:moveTo>
                  <a:lnTo>
                    <a:pt x="0" y="114300"/>
                  </a:lnTo>
                  <a:lnTo>
                    <a:pt x="228599" y="228600"/>
                  </a:lnTo>
                  <a:lnTo>
                    <a:pt x="228599" y="152400"/>
                  </a:lnTo>
                  <a:lnTo>
                    <a:pt x="190499" y="152400"/>
                  </a:lnTo>
                  <a:lnTo>
                    <a:pt x="190499" y="76200"/>
                  </a:lnTo>
                  <a:lnTo>
                    <a:pt x="228599" y="76200"/>
                  </a:lnTo>
                  <a:lnTo>
                    <a:pt x="228599" y="0"/>
                  </a:lnTo>
                  <a:close/>
                </a:path>
                <a:path w="1682750" h="228600">
                  <a:moveTo>
                    <a:pt x="1606114" y="76199"/>
                  </a:moveTo>
                  <a:lnTo>
                    <a:pt x="1491814" y="76199"/>
                  </a:lnTo>
                  <a:lnTo>
                    <a:pt x="1491814" y="152399"/>
                  </a:lnTo>
                  <a:lnTo>
                    <a:pt x="1453714" y="152400"/>
                  </a:lnTo>
                  <a:lnTo>
                    <a:pt x="1453714" y="228599"/>
                  </a:lnTo>
                  <a:lnTo>
                    <a:pt x="1682314" y="114299"/>
                  </a:lnTo>
                  <a:lnTo>
                    <a:pt x="1606114" y="76199"/>
                  </a:lnTo>
                  <a:close/>
                </a:path>
                <a:path w="1682750" h="228600">
                  <a:moveTo>
                    <a:pt x="228599" y="76200"/>
                  </a:moveTo>
                  <a:lnTo>
                    <a:pt x="190499" y="76200"/>
                  </a:lnTo>
                  <a:lnTo>
                    <a:pt x="190499" y="152400"/>
                  </a:lnTo>
                  <a:lnTo>
                    <a:pt x="228599" y="152400"/>
                  </a:lnTo>
                  <a:lnTo>
                    <a:pt x="228599" y="76200"/>
                  </a:lnTo>
                  <a:close/>
                </a:path>
                <a:path w="1682750" h="228600">
                  <a:moveTo>
                    <a:pt x="228599" y="152400"/>
                  </a:moveTo>
                  <a:lnTo>
                    <a:pt x="190499" y="152400"/>
                  </a:lnTo>
                  <a:lnTo>
                    <a:pt x="228599" y="152400"/>
                  </a:lnTo>
                  <a:close/>
                </a:path>
                <a:path w="1682750" h="228600">
                  <a:moveTo>
                    <a:pt x="1453714" y="76200"/>
                  </a:moveTo>
                  <a:lnTo>
                    <a:pt x="228599" y="76200"/>
                  </a:lnTo>
                  <a:lnTo>
                    <a:pt x="228599" y="152400"/>
                  </a:lnTo>
                  <a:lnTo>
                    <a:pt x="1453714" y="152400"/>
                  </a:lnTo>
                  <a:lnTo>
                    <a:pt x="1453714" y="76200"/>
                  </a:lnTo>
                  <a:close/>
                </a:path>
                <a:path w="1682750" h="228600">
                  <a:moveTo>
                    <a:pt x="1491814" y="76199"/>
                  </a:moveTo>
                  <a:lnTo>
                    <a:pt x="1453714" y="76200"/>
                  </a:lnTo>
                  <a:lnTo>
                    <a:pt x="1453714" y="152400"/>
                  </a:lnTo>
                  <a:lnTo>
                    <a:pt x="1491814" y="152399"/>
                  </a:lnTo>
                  <a:lnTo>
                    <a:pt x="1491814" y="76199"/>
                  </a:lnTo>
                  <a:close/>
                </a:path>
                <a:path w="1682750" h="228600">
                  <a:moveTo>
                    <a:pt x="1453714" y="0"/>
                  </a:moveTo>
                  <a:lnTo>
                    <a:pt x="1453714" y="76200"/>
                  </a:lnTo>
                  <a:lnTo>
                    <a:pt x="1606114" y="76199"/>
                  </a:lnTo>
                  <a:lnTo>
                    <a:pt x="1453714" y="0"/>
                  </a:lnTo>
                  <a:close/>
                </a:path>
              </a:pathLst>
            </a:custGeom>
            <a:solidFill>
              <a:srgbClr val="D8E156"/>
            </a:solidFill>
          </p:spPr>
          <p:txBody>
            <a:bodyPr wrap="square" lIns="0" tIns="0" rIns="0" bIns="0" rtlCol="0"/>
            <a:lstStyle/>
            <a:p>
              <a:endParaRPr sz="2400"/>
            </a:p>
          </p:txBody>
        </p:sp>
      </p:grpSp>
      <p:sp>
        <p:nvSpPr>
          <p:cNvPr id="152" name="object 152"/>
          <p:cNvSpPr txBox="1"/>
          <p:nvPr/>
        </p:nvSpPr>
        <p:spPr>
          <a:xfrm>
            <a:off x="1475871" y="5151580"/>
            <a:ext cx="529167" cy="528350"/>
          </a:xfrm>
          <a:prstGeom prst="rect">
            <a:avLst/>
          </a:prstGeom>
        </p:spPr>
        <p:txBody>
          <a:bodyPr vert="horz" wrap="square" lIns="0" tIns="58420" rIns="0" bIns="0" rtlCol="0">
            <a:spAutoFit/>
          </a:bodyPr>
          <a:lstStyle/>
          <a:p>
            <a:pPr marL="38944">
              <a:spcBef>
                <a:spcPts val="460"/>
              </a:spcBef>
            </a:pPr>
            <a:r>
              <a:rPr sz="1400" b="1" spc="20" dirty="0">
                <a:latin typeface="Calibri"/>
                <a:cs typeface="Calibri"/>
              </a:rPr>
              <a:t>PCSel</a:t>
            </a:r>
            <a:endParaRPr sz="1400">
              <a:latin typeface="Calibri"/>
              <a:cs typeface="Calibri"/>
            </a:endParaRPr>
          </a:p>
          <a:p>
            <a:pPr marL="16933">
              <a:spcBef>
                <a:spcPts val="333"/>
              </a:spcBef>
            </a:pPr>
            <a:r>
              <a:rPr sz="1400" b="1" spc="80" dirty="0">
                <a:solidFill>
                  <a:srgbClr val="D8E156"/>
                </a:solidFill>
                <a:latin typeface="Calibri"/>
                <a:cs typeface="Calibri"/>
              </a:rPr>
              <a:t>=pc+4</a:t>
            </a:r>
            <a:endParaRPr sz="1400">
              <a:latin typeface="Calibri"/>
              <a:cs typeface="Calibri"/>
            </a:endParaRPr>
          </a:p>
        </p:txBody>
      </p:sp>
      <p:sp>
        <p:nvSpPr>
          <p:cNvPr id="153" name="object 153"/>
          <p:cNvSpPr txBox="1"/>
          <p:nvPr/>
        </p:nvSpPr>
        <p:spPr>
          <a:xfrm>
            <a:off x="3558353" y="5233686"/>
            <a:ext cx="2189480" cy="630664"/>
          </a:xfrm>
          <a:prstGeom prst="rect">
            <a:avLst/>
          </a:prstGeom>
        </p:spPr>
        <p:txBody>
          <a:bodyPr vert="horz" wrap="square" lIns="0" tIns="22013" rIns="0" bIns="0" rtlCol="0">
            <a:spAutoFit/>
          </a:bodyPr>
          <a:lstStyle/>
          <a:p>
            <a:pPr marL="885591">
              <a:lnSpc>
                <a:spcPts val="1493"/>
              </a:lnSpc>
              <a:spcBef>
                <a:spcPts val="173"/>
              </a:spcBef>
              <a:tabLst>
                <a:tab pos="1614553" algn="l"/>
              </a:tabLst>
            </a:pPr>
            <a:r>
              <a:rPr sz="1267" b="1" spc="7" dirty="0">
                <a:latin typeface="Calibri"/>
                <a:cs typeface="Calibri"/>
              </a:rPr>
              <a:t>I</a:t>
            </a:r>
            <a:r>
              <a:rPr sz="1267" b="1" spc="-40" dirty="0">
                <a:latin typeface="Calibri"/>
                <a:cs typeface="Calibri"/>
              </a:rPr>
              <a:t>m</a:t>
            </a:r>
            <a:r>
              <a:rPr sz="1267" b="1" spc="27" dirty="0">
                <a:latin typeface="Calibri"/>
                <a:cs typeface="Calibri"/>
              </a:rPr>
              <a:t>m</a:t>
            </a:r>
            <a:r>
              <a:rPr sz="1267" b="1" spc="33" dirty="0">
                <a:latin typeface="Calibri"/>
                <a:cs typeface="Calibri"/>
              </a:rPr>
              <a:t>S</a:t>
            </a:r>
            <a:r>
              <a:rPr sz="1267" b="1" spc="40" dirty="0">
                <a:latin typeface="Calibri"/>
                <a:cs typeface="Calibri"/>
              </a:rPr>
              <a:t>e</a:t>
            </a:r>
            <a:r>
              <a:rPr sz="1267" b="1" spc="-60" dirty="0">
                <a:latin typeface="Calibri"/>
                <a:cs typeface="Calibri"/>
              </a:rPr>
              <a:t>l</a:t>
            </a:r>
            <a:r>
              <a:rPr sz="1267" b="1" dirty="0">
                <a:latin typeface="Calibri"/>
                <a:cs typeface="Calibri"/>
              </a:rPr>
              <a:t>	</a:t>
            </a:r>
            <a:r>
              <a:rPr sz="1267" b="1" spc="-20" dirty="0">
                <a:latin typeface="Calibri"/>
                <a:cs typeface="Calibri"/>
              </a:rPr>
              <a:t>R</a:t>
            </a:r>
            <a:r>
              <a:rPr sz="1267" b="1" spc="7" dirty="0">
                <a:latin typeface="Calibri"/>
                <a:cs typeface="Calibri"/>
              </a:rPr>
              <a:t>e</a:t>
            </a:r>
            <a:r>
              <a:rPr sz="1267" b="1" spc="113" dirty="0">
                <a:latin typeface="Calibri"/>
                <a:cs typeface="Calibri"/>
              </a:rPr>
              <a:t>g</a:t>
            </a:r>
            <a:r>
              <a:rPr sz="1267" b="1" spc="-87" dirty="0">
                <a:latin typeface="Calibri"/>
                <a:cs typeface="Calibri"/>
              </a:rPr>
              <a:t>W</a:t>
            </a:r>
            <a:r>
              <a:rPr sz="1267" b="1" spc="-40" dirty="0">
                <a:latin typeface="Calibri"/>
                <a:cs typeface="Calibri"/>
              </a:rPr>
              <a:t>E</a:t>
            </a:r>
            <a:r>
              <a:rPr sz="1267" b="1" spc="-13" dirty="0">
                <a:latin typeface="Calibri"/>
                <a:cs typeface="Calibri"/>
              </a:rPr>
              <a:t>n</a:t>
            </a:r>
            <a:endParaRPr sz="1267">
              <a:latin typeface="Calibri"/>
              <a:cs typeface="Calibri"/>
            </a:endParaRPr>
          </a:p>
          <a:p>
            <a:pPr marL="1015128">
              <a:lnSpc>
                <a:spcPts val="1627"/>
              </a:lnSpc>
              <a:tabLst>
                <a:tab pos="1670432" algn="l"/>
              </a:tabLst>
            </a:pPr>
            <a:r>
              <a:rPr sz="1400" b="1" spc="67" dirty="0">
                <a:solidFill>
                  <a:srgbClr val="D8E156"/>
                </a:solidFill>
                <a:latin typeface="Calibri"/>
                <a:cs typeface="Calibri"/>
              </a:rPr>
              <a:t>=S	</a:t>
            </a:r>
            <a:r>
              <a:rPr sz="2100" b="1" spc="189" baseline="2645" dirty="0">
                <a:solidFill>
                  <a:srgbClr val="D8E156"/>
                </a:solidFill>
                <a:latin typeface="Calibri"/>
                <a:cs typeface="Calibri"/>
              </a:rPr>
              <a:t>=</a:t>
            </a:r>
            <a:endParaRPr sz="2100" baseline="2645">
              <a:latin typeface="Calibri"/>
              <a:cs typeface="Calibri"/>
            </a:endParaRPr>
          </a:p>
          <a:p>
            <a:pPr marL="16933">
              <a:lnSpc>
                <a:spcPts val="1653"/>
              </a:lnSpc>
              <a:tabLst>
                <a:tab pos="1670432" algn="l"/>
              </a:tabLst>
            </a:pPr>
            <a:r>
              <a:rPr sz="2100" b="1" baseline="2645" dirty="0">
                <a:latin typeface="Calibri"/>
                <a:cs typeface="Calibri"/>
              </a:rPr>
              <a:t>Control</a:t>
            </a:r>
            <a:r>
              <a:rPr sz="2100" b="1" spc="149" baseline="2645" dirty="0">
                <a:latin typeface="Calibri"/>
                <a:cs typeface="Calibri"/>
              </a:rPr>
              <a:t> </a:t>
            </a:r>
            <a:r>
              <a:rPr sz="2100" b="1" spc="40" baseline="2645" dirty="0">
                <a:latin typeface="Calibri"/>
                <a:cs typeface="Calibri"/>
              </a:rPr>
              <a:t>logic	</a:t>
            </a:r>
            <a:r>
              <a:rPr sz="1400" b="1" spc="27" dirty="0">
                <a:solidFill>
                  <a:srgbClr val="D8E156"/>
                </a:solidFill>
                <a:latin typeface="Calibri"/>
                <a:cs typeface="Calibri"/>
              </a:rPr>
              <a:t>0</a:t>
            </a:r>
            <a:endParaRPr sz="1400">
              <a:latin typeface="Calibri"/>
              <a:cs typeface="Calibri"/>
            </a:endParaRPr>
          </a:p>
        </p:txBody>
      </p:sp>
      <p:sp>
        <p:nvSpPr>
          <p:cNvPr id="154" name="object 154"/>
          <p:cNvSpPr txBox="1"/>
          <p:nvPr/>
        </p:nvSpPr>
        <p:spPr>
          <a:xfrm>
            <a:off x="6394323" y="5371355"/>
            <a:ext cx="213360" cy="236817"/>
          </a:xfrm>
          <a:prstGeom prst="rect">
            <a:avLst/>
          </a:prstGeom>
        </p:spPr>
        <p:txBody>
          <a:bodyPr vert="horz" wrap="square" lIns="0" tIns="21167" rIns="0" bIns="0" rtlCol="0">
            <a:spAutoFit/>
          </a:bodyPr>
          <a:lstStyle/>
          <a:p>
            <a:pPr marL="16933">
              <a:spcBef>
                <a:spcPts val="167"/>
              </a:spcBef>
            </a:pPr>
            <a:r>
              <a:rPr sz="1400" b="1" dirty="0">
                <a:solidFill>
                  <a:srgbClr val="D8E156"/>
                </a:solidFill>
                <a:latin typeface="Calibri"/>
                <a:cs typeface="Calibri"/>
              </a:rPr>
              <a:t>=*</a:t>
            </a:r>
            <a:endParaRPr sz="1400">
              <a:latin typeface="Calibri"/>
              <a:cs typeface="Calibri"/>
            </a:endParaRPr>
          </a:p>
        </p:txBody>
      </p:sp>
      <p:sp>
        <p:nvSpPr>
          <p:cNvPr id="155" name="object 155"/>
          <p:cNvSpPr txBox="1"/>
          <p:nvPr/>
        </p:nvSpPr>
        <p:spPr>
          <a:xfrm>
            <a:off x="6605627" y="5481083"/>
            <a:ext cx="554567" cy="236817"/>
          </a:xfrm>
          <a:prstGeom prst="rect">
            <a:avLst/>
          </a:prstGeom>
        </p:spPr>
        <p:txBody>
          <a:bodyPr vert="horz" wrap="square" lIns="0" tIns="21167" rIns="0" bIns="0" rtlCol="0">
            <a:spAutoFit/>
          </a:bodyPr>
          <a:lstStyle/>
          <a:p>
            <a:pPr marL="16933">
              <a:spcBef>
                <a:spcPts val="167"/>
              </a:spcBef>
            </a:pPr>
            <a:r>
              <a:rPr sz="1400" b="1" spc="-80" dirty="0">
                <a:latin typeface="Calibri"/>
                <a:cs typeface="Calibri"/>
              </a:rPr>
              <a:t>B</a:t>
            </a:r>
            <a:r>
              <a:rPr sz="1400" b="1" spc="-47" dirty="0">
                <a:latin typeface="Calibri"/>
                <a:cs typeface="Calibri"/>
              </a:rPr>
              <a:t>r</a:t>
            </a:r>
            <a:r>
              <a:rPr sz="1400" b="1" spc="-67" dirty="0">
                <a:latin typeface="Calibri"/>
                <a:cs typeface="Calibri"/>
              </a:rPr>
              <a:t>E</a:t>
            </a:r>
            <a:r>
              <a:rPr sz="1400" b="1" spc="7" dirty="0">
                <a:latin typeface="Calibri"/>
                <a:cs typeface="Calibri"/>
              </a:rPr>
              <a:t>q</a:t>
            </a:r>
            <a:r>
              <a:rPr sz="1400" b="1" spc="-187" dirty="0">
                <a:latin typeface="Calibri"/>
                <a:cs typeface="Calibri"/>
              </a:rPr>
              <a:t> </a:t>
            </a:r>
            <a:r>
              <a:rPr sz="2100" b="1" baseline="2645" dirty="0">
                <a:solidFill>
                  <a:srgbClr val="D8E156"/>
                </a:solidFill>
                <a:latin typeface="Calibri"/>
                <a:cs typeface="Calibri"/>
              </a:rPr>
              <a:t>=*</a:t>
            </a:r>
            <a:endParaRPr sz="2100" baseline="2645">
              <a:latin typeface="Calibri"/>
              <a:cs typeface="Calibri"/>
            </a:endParaRPr>
          </a:p>
        </p:txBody>
      </p:sp>
      <p:sp>
        <p:nvSpPr>
          <p:cNvPr id="156" name="object 156"/>
          <p:cNvSpPr txBox="1"/>
          <p:nvPr/>
        </p:nvSpPr>
        <p:spPr>
          <a:xfrm>
            <a:off x="6959936" y="5338843"/>
            <a:ext cx="213360" cy="236817"/>
          </a:xfrm>
          <a:prstGeom prst="rect">
            <a:avLst/>
          </a:prstGeom>
        </p:spPr>
        <p:txBody>
          <a:bodyPr vert="horz" wrap="square" lIns="0" tIns="21167" rIns="0" bIns="0" rtlCol="0">
            <a:spAutoFit/>
          </a:bodyPr>
          <a:lstStyle/>
          <a:p>
            <a:pPr marL="16933">
              <a:spcBef>
                <a:spcPts val="167"/>
              </a:spcBef>
            </a:pPr>
            <a:r>
              <a:rPr sz="1400" b="1" dirty="0">
                <a:solidFill>
                  <a:srgbClr val="D8E156"/>
                </a:solidFill>
                <a:latin typeface="Calibri"/>
                <a:cs typeface="Calibri"/>
              </a:rPr>
              <a:t>=*</a:t>
            </a:r>
            <a:endParaRPr sz="1400">
              <a:latin typeface="Calibri"/>
              <a:cs typeface="Calibri"/>
            </a:endParaRPr>
          </a:p>
        </p:txBody>
      </p:sp>
      <p:sp>
        <p:nvSpPr>
          <p:cNvPr id="157" name="object 157"/>
          <p:cNvSpPr txBox="1"/>
          <p:nvPr/>
        </p:nvSpPr>
        <p:spPr>
          <a:xfrm>
            <a:off x="7308723" y="5310396"/>
            <a:ext cx="206587" cy="236817"/>
          </a:xfrm>
          <a:prstGeom prst="rect">
            <a:avLst/>
          </a:prstGeom>
        </p:spPr>
        <p:txBody>
          <a:bodyPr vert="horz" wrap="square" lIns="0" tIns="21167" rIns="0" bIns="0" rtlCol="0">
            <a:spAutoFit/>
          </a:bodyPr>
          <a:lstStyle/>
          <a:p>
            <a:pPr marL="16933">
              <a:spcBef>
                <a:spcPts val="167"/>
              </a:spcBef>
            </a:pPr>
            <a:r>
              <a:rPr sz="1400" b="1" spc="-33" dirty="0">
                <a:solidFill>
                  <a:srgbClr val="D8E156"/>
                </a:solidFill>
                <a:latin typeface="Calibri"/>
                <a:cs typeface="Calibri"/>
              </a:rPr>
              <a:t>=1</a:t>
            </a:r>
            <a:endParaRPr sz="1400">
              <a:latin typeface="Calibri"/>
              <a:cs typeface="Calibri"/>
            </a:endParaRPr>
          </a:p>
        </p:txBody>
      </p:sp>
      <p:sp>
        <p:nvSpPr>
          <p:cNvPr id="158" name="object 158"/>
          <p:cNvSpPr txBox="1"/>
          <p:nvPr/>
        </p:nvSpPr>
        <p:spPr>
          <a:xfrm>
            <a:off x="7613523" y="5298203"/>
            <a:ext cx="138852" cy="451149"/>
          </a:xfrm>
          <a:prstGeom prst="rect">
            <a:avLst/>
          </a:prstGeom>
        </p:spPr>
        <p:txBody>
          <a:bodyPr vert="horz" wrap="square" lIns="0" tIns="15240" rIns="0" bIns="0" rtlCol="0">
            <a:spAutoFit/>
          </a:bodyPr>
          <a:lstStyle/>
          <a:p>
            <a:pPr marL="16933" marR="6773">
              <a:lnSpc>
                <a:spcPct val="102899"/>
              </a:lnSpc>
              <a:spcBef>
                <a:spcPts val="120"/>
              </a:spcBef>
            </a:pPr>
            <a:r>
              <a:rPr sz="1400" b="1" spc="80" dirty="0">
                <a:solidFill>
                  <a:srgbClr val="D8E156"/>
                </a:solidFill>
                <a:latin typeface="Calibri"/>
                <a:cs typeface="Calibri"/>
              </a:rPr>
              <a:t>=  </a:t>
            </a:r>
            <a:r>
              <a:rPr sz="1400" b="1" spc="27" dirty="0">
                <a:solidFill>
                  <a:srgbClr val="D8E156"/>
                </a:solidFill>
                <a:latin typeface="Calibri"/>
                <a:cs typeface="Calibri"/>
              </a:rPr>
              <a:t>0</a:t>
            </a:r>
            <a:endParaRPr sz="1400">
              <a:latin typeface="Calibri"/>
              <a:cs typeface="Calibri"/>
            </a:endParaRPr>
          </a:p>
        </p:txBody>
      </p:sp>
      <p:sp>
        <p:nvSpPr>
          <p:cNvPr id="159" name="object 159"/>
          <p:cNvSpPr txBox="1"/>
          <p:nvPr/>
        </p:nvSpPr>
        <p:spPr>
          <a:xfrm>
            <a:off x="7918323" y="5399804"/>
            <a:ext cx="442807" cy="236817"/>
          </a:xfrm>
          <a:prstGeom prst="rect">
            <a:avLst/>
          </a:prstGeom>
        </p:spPr>
        <p:txBody>
          <a:bodyPr vert="horz" wrap="square" lIns="0" tIns="21167" rIns="0" bIns="0" rtlCol="0">
            <a:spAutoFit/>
          </a:bodyPr>
          <a:lstStyle/>
          <a:p>
            <a:pPr marL="16933">
              <a:spcBef>
                <a:spcPts val="167"/>
              </a:spcBef>
            </a:pPr>
            <a:r>
              <a:rPr sz="1400" b="1" spc="120" dirty="0">
                <a:solidFill>
                  <a:srgbClr val="D8E156"/>
                </a:solidFill>
                <a:latin typeface="Calibri"/>
                <a:cs typeface="Calibri"/>
              </a:rPr>
              <a:t>=</a:t>
            </a:r>
            <a:r>
              <a:rPr sz="1400" b="1" spc="127" dirty="0">
                <a:solidFill>
                  <a:srgbClr val="D8E156"/>
                </a:solidFill>
                <a:latin typeface="Calibri"/>
                <a:cs typeface="Calibri"/>
              </a:rPr>
              <a:t>a</a:t>
            </a:r>
            <a:r>
              <a:rPr sz="1400" b="1" spc="40" dirty="0">
                <a:solidFill>
                  <a:srgbClr val="D8E156"/>
                </a:solidFill>
                <a:latin typeface="Calibri"/>
                <a:cs typeface="Calibri"/>
              </a:rPr>
              <a:t>d</a:t>
            </a:r>
            <a:r>
              <a:rPr sz="1400" b="1" spc="7" dirty="0">
                <a:solidFill>
                  <a:srgbClr val="D8E156"/>
                </a:solidFill>
                <a:latin typeface="Calibri"/>
                <a:cs typeface="Calibri"/>
              </a:rPr>
              <a:t>d</a:t>
            </a:r>
            <a:endParaRPr sz="1400">
              <a:latin typeface="Calibri"/>
              <a:cs typeface="Calibri"/>
            </a:endParaRPr>
          </a:p>
        </p:txBody>
      </p:sp>
      <p:sp>
        <p:nvSpPr>
          <p:cNvPr id="160" name="object 160"/>
          <p:cNvSpPr txBox="1"/>
          <p:nvPr/>
        </p:nvSpPr>
        <p:spPr>
          <a:xfrm>
            <a:off x="8721949" y="5233686"/>
            <a:ext cx="1248833" cy="425480"/>
          </a:xfrm>
          <a:prstGeom prst="rect">
            <a:avLst/>
          </a:prstGeom>
        </p:spPr>
        <p:txBody>
          <a:bodyPr vert="horz" wrap="square" lIns="0" tIns="22013" rIns="0" bIns="0" rtlCol="0">
            <a:spAutoFit/>
          </a:bodyPr>
          <a:lstStyle/>
          <a:p>
            <a:pPr marL="16933">
              <a:lnSpc>
                <a:spcPts val="1507"/>
              </a:lnSpc>
              <a:spcBef>
                <a:spcPts val="173"/>
              </a:spcBef>
              <a:tabLst>
                <a:tab pos="806853" algn="l"/>
              </a:tabLst>
            </a:pPr>
            <a:r>
              <a:rPr sz="1267" b="1" spc="-20" dirty="0">
                <a:latin typeface="Calibri"/>
                <a:cs typeface="Calibri"/>
              </a:rPr>
              <a:t>M</a:t>
            </a:r>
            <a:r>
              <a:rPr sz="1267" b="1" spc="13" dirty="0">
                <a:latin typeface="Calibri"/>
                <a:cs typeface="Calibri"/>
              </a:rPr>
              <a:t>e</a:t>
            </a:r>
            <a:r>
              <a:rPr sz="1267" b="1" spc="-13" dirty="0">
                <a:latin typeface="Calibri"/>
                <a:cs typeface="Calibri"/>
              </a:rPr>
              <a:t>mR</a:t>
            </a:r>
            <a:r>
              <a:rPr sz="1267" b="1" spc="-107" dirty="0">
                <a:latin typeface="Calibri"/>
                <a:cs typeface="Calibri"/>
              </a:rPr>
              <a:t>W</a:t>
            </a:r>
            <a:r>
              <a:rPr sz="1267" b="1" dirty="0">
                <a:latin typeface="Calibri"/>
                <a:cs typeface="Calibri"/>
              </a:rPr>
              <a:t>	</a:t>
            </a:r>
            <a:r>
              <a:rPr sz="1900" b="1" spc="-109" baseline="5847" dirty="0">
                <a:latin typeface="Calibri"/>
                <a:cs typeface="Calibri"/>
              </a:rPr>
              <a:t>W</a:t>
            </a:r>
            <a:r>
              <a:rPr sz="1900" b="1" spc="-49" baseline="5847" dirty="0">
                <a:latin typeface="Calibri"/>
                <a:cs typeface="Calibri"/>
              </a:rPr>
              <a:t>B</a:t>
            </a:r>
            <a:r>
              <a:rPr sz="1900" b="1" spc="49" baseline="5847" dirty="0">
                <a:latin typeface="Calibri"/>
                <a:cs typeface="Calibri"/>
              </a:rPr>
              <a:t>S</a:t>
            </a:r>
            <a:r>
              <a:rPr sz="1900" b="1" spc="59" baseline="5847" dirty="0">
                <a:latin typeface="Calibri"/>
                <a:cs typeface="Calibri"/>
              </a:rPr>
              <a:t>e</a:t>
            </a:r>
            <a:r>
              <a:rPr sz="1900" b="1" spc="-89" baseline="5847" dirty="0">
                <a:latin typeface="Calibri"/>
                <a:cs typeface="Calibri"/>
              </a:rPr>
              <a:t>l</a:t>
            </a:r>
            <a:endParaRPr sz="1900" baseline="5847">
              <a:latin typeface="Calibri"/>
              <a:cs typeface="Calibri"/>
            </a:endParaRPr>
          </a:p>
          <a:p>
            <a:pPr marL="52492">
              <a:lnSpc>
                <a:spcPts val="1667"/>
              </a:lnSpc>
              <a:tabLst>
                <a:tab pos="911837" algn="l"/>
              </a:tabLst>
            </a:pPr>
            <a:r>
              <a:rPr sz="2100" b="1" spc="-29" baseline="2645" dirty="0">
                <a:solidFill>
                  <a:srgbClr val="D8E156"/>
                </a:solidFill>
                <a:latin typeface="Calibri"/>
                <a:cs typeface="Calibri"/>
              </a:rPr>
              <a:t>=Write	</a:t>
            </a:r>
            <a:r>
              <a:rPr sz="1400" b="1" dirty="0">
                <a:solidFill>
                  <a:srgbClr val="D8E156"/>
                </a:solidFill>
                <a:latin typeface="Calibri"/>
                <a:cs typeface="Calibri"/>
              </a:rPr>
              <a:t>=*</a:t>
            </a:r>
            <a:endParaRPr sz="1400">
              <a:latin typeface="Calibri"/>
              <a:cs typeface="Calibri"/>
            </a:endParaRPr>
          </a:p>
        </p:txBody>
      </p:sp>
      <p:grpSp>
        <p:nvGrpSpPr>
          <p:cNvPr id="161" name="object 161"/>
          <p:cNvGrpSpPr/>
          <p:nvPr/>
        </p:nvGrpSpPr>
        <p:grpSpPr>
          <a:xfrm>
            <a:off x="1636055" y="2667963"/>
            <a:ext cx="768773" cy="2629747"/>
            <a:chOff x="2758439" y="2188464"/>
            <a:chExt cx="576580" cy="1972310"/>
          </a:xfrm>
        </p:grpSpPr>
        <p:pic>
          <p:nvPicPr>
            <p:cNvPr id="162" name="object 162"/>
            <p:cNvPicPr/>
            <p:nvPr/>
          </p:nvPicPr>
          <p:blipFill>
            <a:blip r:embed="rId22" cstate="print"/>
            <a:stretch>
              <a:fillRect/>
            </a:stretch>
          </p:blipFill>
          <p:spPr>
            <a:xfrm>
              <a:off x="2859023" y="2478023"/>
              <a:ext cx="216407" cy="1682495"/>
            </a:xfrm>
            <a:prstGeom prst="rect">
              <a:avLst/>
            </a:prstGeom>
          </p:spPr>
        </p:pic>
        <p:pic>
          <p:nvPicPr>
            <p:cNvPr id="163" name="object 163"/>
            <p:cNvPicPr/>
            <p:nvPr/>
          </p:nvPicPr>
          <p:blipFill>
            <a:blip r:embed="rId23" cstate="print"/>
            <a:stretch>
              <a:fillRect/>
            </a:stretch>
          </p:blipFill>
          <p:spPr>
            <a:xfrm>
              <a:off x="2758439" y="2188464"/>
              <a:ext cx="493775" cy="301751"/>
            </a:xfrm>
            <a:prstGeom prst="rect">
              <a:avLst/>
            </a:prstGeom>
          </p:spPr>
        </p:pic>
        <p:pic>
          <p:nvPicPr>
            <p:cNvPr id="164" name="object 164"/>
            <p:cNvPicPr/>
            <p:nvPr/>
          </p:nvPicPr>
          <p:blipFill>
            <a:blip r:embed="rId24" cstate="print"/>
            <a:stretch>
              <a:fillRect/>
            </a:stretch>
          </p:blipFill>
          <p:spPr>
            <a:xfrm>
              <a:off x="3130295" y="2606040"/>
              <a:ext cx="204216" cy="405384"/>
            </a:xfrm>
            <a:prstGeom prst="rect">
              <a:avLst/>
            </a:prstGeom>
          </p:spPr>
        </p:pic>
        <p:sp>
          <p:nvSpPr>
            <p:cNvPr id="165" name="object 165"/>
            <p:cNvSpPr/>
            <p:nvPr/>
          </p:nvSpPr>
          <p:spPr>
            <a:xfrm>
              <a:off x="3232090" y="2708573"/>
              <a:ext cx="0" cy="201295"/>
            </a:xfrm>
            <a:custGeom>
              <a:avLst/>
              <a:gdLst/>
              <a:ahLst/>
              <a:cxnLst/>
              <a:rect l="l" t="t" r="r" b="b"/>
              <a:pathLst>
                <a:path h="201294">
                  <a:moveTo>
                    <a:pt x="0" y="200759"/>
                  </a:moveTo>
                  <a:lnTo>
                    <a:pt x="1" y="0"/>
                  </a:lnTo>
                </a:path>
              </a:pathLst>
            </a:custGeom>
            <a:ln w="76200">
              <a:solidFill>
                <a:srgbClr val="FFC000"/>
              </a:solidFill>
            </a:ln>
          </p:spPr>
          <p:txBody>
            <a:bodyPr wrap="square" lIns="0" tIns="0" rIns="0" bIns="0" rtlCol="0"/>
            <a:lstStyle/>
            <a:p>
              <a:endParaRPr sz="2400"/>
            </a:p>
          </p:txBody>
        </p:sp>
      </p:grpSp>
      <p:grpSp>
        <p:nvGrpSpPr>
          <p:cNvPr id="166" name="object 166"/>
          <p:cNvGrpSpPr/>
          <p:nvPr/>
        </p:nvGrpSpPr>
        <p:grpSpPr>
          <a:xfrm>
            <a:off x="4460536" y="4094426"/>
            <a:ext cx="4914053" cy="1211580"/>
            <a:chOff x="4876800" y="3258311"/>
            <a:chExt cx="3685540" cy="908685"/>
          </a:xfrm>
        </p:grpSpPr>
        <p:pic>
          <p:nvPicPr>
            <p:cNvPr id="167" name="object 167"/>
            <p:cNvPicPr/>
            <p:nvPr/>
          </p:nvPicPr>
          <p:blipFill>
            <a:blip r:embed="rId25" cstate="print"/>
            <a:stretch>
              <a:fillRect/>
            </a:stretch>
          </p:blipFill>
          <p:spPr>
            <a:xfrm>
              <a:off x="8354567" y="3258311"/>
              <a:ext cx="207264" cy="408431"/>
            </a:xfrm>
            <a:prstGeom prst="rect">
              <a:avLst/>
            </a:prstGeom>
          </p:spPr>
        </p:pic>
        <p:sp>
          <p:nvSpPr>
            <p:cNvPr id="168" name="object 168"/>
            <p:cNvSpPr/>
            <p:nvPr/>
          </p:nvSpPr>
          <p:spPr>
            <a:xfrm>
              <a:off x="8458200" y="3362680"/>
              <a:ext cx="0" cy="201295"/>
            </a:xfrm>
            <a:custGeom>
              <a:avLst/>
              <a:gdLst/>
              <a:ahLst/>
              <a:cxnLst/>
              <a:rect l="l" t="t" r="r" b="b"/>
              <a:pathLst>
                <a:path h="201295">
                  <a:moveTo>
                    <a:pt x="0" y="200759"/>
                  </a:moveTo>
                  <a:lnTo>
                    <a:pt x="1" y="0"/>
                  </a:lnTo>
                </a:path>
              </a:pathLst>
            </a:custGeom>
            <a:ln w="76200">
              <a:solidFill>
                <a:srgbClr val="FFC000"/>
              </a:solidFill>
            </a:ln>
          </p:spPr>
          <p:txBody>
            <a:bodyPr wrap="square" lIns="0" tIns="0" rIns="0" bIns="0" rtlCol="0"/>
            <a:lstStyle/>
            <a:p>
              <a:endParaRPr sz="2400"/>
            </a:p>
          </p:txBody>
        </p:sp>
        <p:pic>
          <p:nvPicPr>
            <p:cNvPr id="169" name="object 169"/>
            <p:cNvPicPr/>
            <p:nvPr/>
          </p:nvPicPr>
          <p:blipFill>
            <a:blip r:embed="rId26" cstate="print"/>
            <a:stretch>
              <a:fillRect/>
            </a:stretch>
          </p:blipFill>
          <p:spPr>
            <a:xfrm>
              <a:off x="4876800" y="3809999"/>
              <a:ext cx="216408" cy="356616"/>
            </a:xfrm>
            <a:prstGeom prst="rect">
              <a:avLst/>
            </a:prstGeom>
          </p:spPr>
        </p:pic>
      </p:grpSp>
      <p:grpSp>
        <p:nvGrpSpPr>
          <p:cNvPr id="170" name="object 170"/>
          <p:cNvGrpSpPr/>
          <p:nvPr/>
        </p:nvGrpSpPr>
        <p:grpSpPr>
          <a:xfrm>
            <a:off x="3598968" y="2765498"/>
            <a:ext cx="776393" cy="2682240"/>
            <a:chOff x="4230623" y="2261615"/>
            <a:chExt cx="582295" cy="2011680"/>
          </a:xfrm>
        </p:grpSpPr>
        <p:pic>
          <p:nvPicPr>
            <p:cNvPr id="171" name="object 171"/>
            <p:cNvPicPr/>
            <p:nvPr/>
          </p:nvPicPr>
          <p:blipFill>
            <a:blip r:embed="rId27" cstate="print"/>
            <a:stretch>
              <a:fillRect/>
            </a:stretch>
          </p:blipFill>
          <p:spPr>
            <a:xfrm>
              <a:off x="4230623" y="2261615"/>
              <a:ext cx="219455" cy="2011679"/>
            </a:xfrm>
            <a:prstGeom prst="rect">
              <a:avLst/>
            </a:prstGeom>
          </p:spPr>
        </p:pic>
        <p:pic>
          <p:nvPicPr>
            <p:cNvPr id="172" name="object 172"/>
            <p:cNvPicPr/>
            <p:nvPr/>
          </p:nvPicPr>
          <p:blipFill>
            <a:blip r:embed="rId28" cstate="print"/>
            <a:stretch>
              <a:fillRect/>
            </a:stretch>
          </p:blipFill>
          <p:spPr>
            <a:xfrm>
              <a:off x="4233671" y="3496055"/>
              <a:ext cx="579120" cy="219456"/>
            </a:xfrm>
            <a:prstGeom prst="rect">
              <a:avLst/>
            </a:prstGeom>
          </p:spPr>
        </p:pic>
      </p:grpSp>
      <p:grpSp>
        <p:nvGrpSpPr>
          <p:cNvPr id="173" name="object 173"/>
          <p:cNvGrpSpPr/>
          <p:nvPr/>
        </p:nvGrpSpPr>
        <p:grpSpPr>
          <a:xfrm>
            <a:off x="4899448" y="2948380"/>
            <a:ext cx="4084320" cy="2365585"/>
            <a:chOff x="5205984" y="2398776"/>
            <a:chExt cx="3063240" cy="1774189"/>
          </a:xfrm>
        </p:grpSpPr>
        <p:pic>
          <p:nvPicPr>
            <p:cNvPr id="174" name="object 174"/>
            <p:cNvPicPr/>
            <p:nvPr/>
          </p:nvPicPr>
          <p:blipFill>
            <a:blip r:embed="rId29" cstate="print"/>
            <a:stretch>
              <a:fillRect/>
            </a:stretch>
          </p:blipFill>
          <p:spPr>
            <a:xfrm>
              <a:off x="5431536" y="3139439"/>
              <a:ext cx="216408" cy="1005839"/>
            </a:xfrm>
            <a:prstGeom prst="rect">
              <a:avLst/>
            </a:prstGeom>
          </p:spPr>
        </p:pic>
        <p:pic>
          <p:nvPicPr>
            <p:cNvPr id="175" name="object 175"/>
            <p:cNvPicPr/>
            <p:nvPr/>
          </p:nvPicPr>
          <p:blipFill>
            <a:blip r:embed="rId30" cstate="print"/>
            <a:stretch>
              <a:fillRect/>
            </a:stretch>
          </p:blipFill>
          <p:spPr>
            <a:xfrm>
              <a:off x="7016496" y="2575559"/>
              <a:ext cx="426720" cy="1597152"/>
            </a:xfrm>
            <a:prstGeom prst="rect">
              <a:avLst/>
            </a:prstGeom>
          </p:spPr>
        </p:pic>
        <p:pic>
          <p:nvPicPr>
            <p:cNvPr id="176" name="object 176"/>
            <p:cNvPicPr/>
            <p:nvPr/>
          </p:nvPicPr>
          <p:blipFill>
            <a:blip r:embed="rId31" cstate="print"/>
            <a:stretch>
              <a:fillRect/>
            </a:stretch>
          </p:blipFill>
          <p:spPr>
            <a:xfrm>
              <a:off x="7043928" y="3124199"/>
              <a:ext cx="216407" cy="1021080"/>
            </a:xfrm>
            <a:prstGeom prst="rect">
              <a:avLst/>
            </a:prstGeom>
          </p:spPr>
        </p:pic>
        <p:pic>
          <p:nvPicPr>
            <p:cNvPr id="177" name="object 177"/>
            <p:cNvPicPr/>
            <p:nvPr/>
          </p:nvPicPr>
          <p:blipFill>
            <a:blip r:embed="rId32" cstate="print"/>
            <a:stretch>
              <a:fillRect/>
            </a:stretch>
          </p:blipFill>
          <p:spPr>
            <a:xfrm>
              <a:off x="6958584" y="2398776"/>
              <a:ext cx="469392" cy="329184"/>
            </a:xfrm>
            <a:prstGeom prst="rect">
              <a:avLst/>
            </a:prstGeom>
          </p:spPr>
        </p:pic>
        <p:pic>
          <p:nvPicPr>
            <p:cNvPr id="178" name="object 178"/>
            <p:cNvPicPr/>
            <p:nvPr/>
          </p:nvPicPr>
          <p:blipFill>
            <a:blip r:embed="rId33" cstate="print"/>
            <a:stretch>
              <a:fillRect/>
            </a:stretch>
          </p:blipFill>
          <p:spPr>
            <a:xfrm>
              <a:off x="5205984" y="3035808"/>
              <a:ext cx="1917191" cy="688848"/>
            </a:xfrm>
            <a:prstGeom prst="rect">
              <a:avLst/>
            </a:prstGeom>
          </p:spPr>
        </p:pic>
        <p:pic>
          <p:nvPicPr>
            <p:cNvPr id="179" name="object 179"/>
            <p:cNvPicPr/>
            <p:nvPr/>
          </p:nvPicPr>
          <p:blipFill>
            <a:blip r:embed="rId34" cstate="print"/>
            <a:stretch>
              <a:fillRect/>
            </a:stretch>
          </p:blipFill>
          <p:spPr>
            <a:xfrm>
              <a:off x="7501128" y="2907791"/>
              <a:ext cx="219455" cy="1231392"/>
            </a:xfrm>
            <a:prstGeom prst="rect">
              <a:avLst/>
            </a:prstGeom>
          </p:spPr>
        </p:pic>
        <p:pic>
          <p:nvPicPr>
            <p:cNvPr id="180" name="object 180"/>
            <p:cNvPicPr/>
            <p:nvPr/>
          </p:nvPicPr>
          <p:blipFill>
            <a:blip r:embed="rId35" cstate="print"/>
            <a:stretch>
              <a:fillRect/>
            </a:stretch>
          </p:blipFill>
          <p:spPr>
            <a:xfrm>
              <a:off x="6937248" y="2913888"/>
              <a:ext cx="542544" cy="341375"/>
            </a:xfrm>
            <a:prstGeom prst="rect">
              <a:avLst/>
            </a:prstGeom>
          </p:spPr>
        </p:pic>
        <p:pic>
          <p:nvPicPr>
            <p:cNvPr id="181" name="object 181"/>
            <p:cNvPicPr/>
            <p:nvPr/>
          </p:nvPicPr>
          <p:blipFill>
            <a:blip r:embed="rId36" cstate="print"/>
            <a:stretch>
              <a:fillRect/>
            </a:stretch>
          </p:blipFill>
          <p:spPr>
            <a:xfrm>
              <a:off x="7647432" y="2663952"/>
              <a:ext cx="399288" cy="210312"/>
            </a:xfrm>
            <a:prstGeom prst="rect">
              <a:avLst/>
            </a:prstGeom>
          </p:spPr>
        </p:pic>
        <p:pic>
          <p:nvPicPr>
            <p:cNvPr id="182" name="object 182"/>
            <p:cNvPicPr/>
            <p:nvPr/>
          </p:nvPicPr>
          <p:blipFill>
            <a:blip r:embed="rId37" cstate="print"/>
            <a:stretch>
              <a:fillRect/>
            </a:stretch>
          </p:blipFill>
          <p:spPr>
            <a:xfrm>
              <a:off x="8049768" y="3288791"/>
              <a:ext cx="219455" cy="868679"/>
            </a:xfrm>
            <a:prstGeom prst="rect">
              <a:avLst/>
            </a:prstGeom>
          </p:spPr>
        </p:pic>
        <p:sp>
          <p:nvSpPr>
            <p:cNvPr id="183" name="object 183"/>
            <p:cNvSpPr/>
            <p:nvPr/>
          </p:nvSpPr>
          <p:spPr>
            <a:xfrm>
              <a:off x="7713802" y="2767544"/>
              <a:ext cx="229235" cy="2540"/>
            </a:xfrm>
            <a:custGeom>
              <a:avLst/>
              <a:gdLst/>
              <a:ahLst/>
              <a:cxnLst/>
              <a:rect l="l" t="t" r="r" b="b"/>
              <a:pathLst>
                <a:path w="229234" h="2539">
                  <a:moveTo>
                    <a:pt x="-38100" y="1204"/>
                  </a:moveTo>
                  <a:lnTo>
                    <a:pt x="267302" y="1204"/>
                  </a:lnTo>
                </a:path>
              </a:pathLst>
            </a:custGeom>
            <a:ln w="78608">
              <a:solidFill>
                <a:srgbClr val="D8E156"/>
              </a:solidFill>
            </a:ln>
          </p:spPr>
          <p:txBody>
            <a:bodyPr wrap="square" lIns="0" tIns="0" rIns="0" bIns="0" rtlCol="0"/>
            <a:lstStyle/>
            <a:p>
              <a:endParaRPr sz="2400"/>
            </a:p>
          </p:txBody>
        </p:sp>
        <p:pic>
          <p:nvPicPr>
            <p:cNvPr id="184" name="object 184"/>
            <p:cNvPicPr/>
            <p:nvPr/>
          </p:nvPicPr>
          <p:blipFill>
            <a:blip r:embed="rId38" cstate="print"/>
            <a:stretch>
              <a:fillRect/>
            </a:stretch>
          </p:blipFill>
          <p:spPr>
            <a:xfrm>
              <a:off x="6010656" y="2767584"/>
              <a:ext cx="2017776" cy="758951"/>
            </a:xfrm>
            <a:prstGeom prst="rect">
              <a:avLst/>
            </a:prstGeom>
          </p:spPr>
        </p:pic>
      </p:grpSp>
      <p:sp>
        <p:nvSpPr>
          <p:cNvPr id="185" name="Date Placeholder 184">
            <a:extLst>
              <a:ext uri="{FF2B5EF4-FFF2-40B4-BE49-F238E27FC236}">
                <a16:creationId xmlns:a16="http://schemas.microsoft.com/office/drawing/2014/main" id="{3EABCA34-E890-44A3-87E2-0943626E690E}"/>
              </a:ext>
            </a:extLst>
          </p:cNvPr>
          <p:cNvSpPr>
            <a:spLocks noGrp="1"/>
          </p:cNvSpPr>
          <p:nvPr>
            <p:ph type="dt" sz="half" idx="10"/>
          </p:nvPr>
        </p:nvSpPr>
        <p:spPr/>
        <p:txBody>
          <a:bodyPr/>
          <a:lstStyle/>
          <a:p>
            <a:fld id="{B2BE3B63-C253-4D8A-925B-5DE10C54EB63}" type="datetime1">
              <a:rPr lang="en-US" smtClean="0"/>
              <a:t>5/11/2024</a:t>
            </a:fld>
            <a:endParaRPr lang="en-US"/>
          </a:p>
        </p:txBody>
      </p:sp>
      <p:sp>
        <p:nvSpPr>
          <p:cNvPr id="186" name="Slide Number Placeholder 185">
            <a:extLst>
              <a:ext uri="{FF2B5EF4-FFF2-40B4-BE49-F238E27FC236}">
                <a16:creationId xmlns:a16="http://schemas.microsoft.com/office/drawing/2014/main" id="{011CC319-07C7-4BAE-9525-0C3B1EA72861}"/>
              </a:ext>
            </a:extLst>
          </p:cNvPr>
          <p:cNvSpPr>
            <a:spLocks noGrp="1"/>
          </p:cNvSpPr>
          <p:nvPr>
            <p:ph type="sldNum" sz="quarter" idx="12"/>
          </p:nvPr>
        </p:nvSpPr>
        <p:spPr/>
        <p:txBody>
          <a:bodyPr/>
          <a:lstStyle/>
          <a:p>
            <a:fld id="{AB6352F2-FB44-4DA6-821F-C2F4E454E2C0}" type="slidenum">
              <a:rPr lang="en-US" smtClean="0"/>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79813" y="2967516"/>
            <a:ext cx="114300" cy="2329180"/>
          </a:xfrm>
          <a:custGeom>
            <a:avLst/>
            <a:gdLst/>
            <a:ahLst/>
            <a:cxnLst/>
            <a:rect l="l" t="t" r="r" b="b"/>
            <a:pathLst>
              <a:path w="85725" h="1746885">
                <a:moveTo>
                  <a:pt x="28574" y="1660945"/>
                </a:moveTo>
                <a:lnTo>
                  <a:pt x="0" y="1661045"/>
                </a:lnTo>
                <a:lnTo>
                  <a:pt x="43160" y="1746620"/>
                </a:lnTo>
                <a:lnTo>
                  <a:pt x="78544" y="1675232"/>
                </a:lnTo>
                <a:lnTo>
                  <a:pt x="28624" y="1675232"/>
                </a:lnTo>
                <a:lnTo>
                  <a:pt x="28574" y="1660945"/>
                </a:lnTo>
                <a:close/>
              </a:path>
              <a:path w="85725" h="1746885">
                <a:moveTo>
                  <a:pt x="57149" y="1660846"/>
                </a:moveTo>
                <a:lnTo>
                  <a:pt x="28574" y="1660945"/>
                </a:lnTo>
                <a:lnTo>
                  <a:pt x="28624" y="1675232"/>
                </a:lnTo>
                <a:lnTo>
                  <a:pt x="57199" y="1675132"/>
                </a:lnTo>
                <a:lnTo>
                  <a:pt x="57149" y="1660846"/>
                </a:lnTo>
                <a:close/>
              </a:path>
              <a:path w="85725" h="1746885">
                <a:moveTo>
                  <a:pt x="85725" y="1660746"/>
                </a:moveTo>
                <a:lnTo>
                  <a:pt x="57149" y="1660846"/>
                </a:lnTo>
                <a:lnTo>
                  <a:pt x="57199" y="1675132"/>
                </a:lnTo>
                <a:lnTo>
                  <a:pt x="28624" y="1675232"/>
                </a:lnTo>
                <a:lnTo>
                  <a:pt x="78544" y="1675232"/>
                </a:lnTo>
                <a:lnTo>
                  <a:pt x="85725" y="1660746"/>
                </a:lnTo>
                <a:close/>
              </a:path>
              <a:path w="85725" h="1746885">
                <a:moveTo>
                  <a:pt x="51354" y="0"/>
                </a:moveTo>
                <a:lnTo>
                  <a:pt x="22779" y="99"/>
                </a:lnTo>
                <a:lnTo>
                  <a:pt x="28574" y="1660945"/>
                </a:lnTo>
                <a:lnTo>
                  <a:pt x="57149" y="1660846"/>
                </a:lnTo>
                <a:lnTo>
                  <a:pt x="51354" y="0"/>
                </a:lnTo>
                <a:close/>
              </a:path>
            </a:pathLst>
          </a:custGeom>
          <a:solidFill>
            <a:srgbClr val="000000"/>
          </a:solidFill>
        </p:spPr>
        <p:txBody>
          <a:bodyPr wrap="square" lIns="0" tIns="0" rIns="0" bIns="0" rtlCol="0"/>
          <a:lstStyle/>
          <a:p>
            <a:endParaRPr sz="2400"/>
          </a:p>
        </p:txBody>
      </p:sp>
      <p:grpSp>
        <p:nvGrpSpPr>
          <p:cNvPr id="3" name="object 3"/>
          <p:cNvGrpSpPr/>
          <p:nvPr/>
        </p:nvGrpSpPr>
        <p:grpSpPr>
          <a:xfrm>
            <a:off x="2914109" y="1546712"/>
            <a:ext cx="6992620" cy="3695700"/>
            <a:chOff x="3657055" y="1288089"/>
            <a:chExt cx="5244465" cy="2771775"/>
          </a:xfrm>
        </p:grpSpPr>
        <p:sp>
          <p:nvSpPr>
            <p:cNvPr id="4" name="object 4"/>
            <p:cNvSpPr/>
            <p:nvPr/>
          </p:nvSpPr>
          <p:spPr>
            <a:xfrm>
              <a:off x="7565352" y="2512910"/>
              <a:ext cx="1336040" cy="1546860"/>
            </a:xfrm>
            <a:custGeom>
              <a:avLst/>
              <a:gdLst/>
              <a:ahLst/>
              <a:cxnLst/>
              <a:rect l="l" t="t" r="r" b="b"/>
              <a:pathLst>
                <a:path w="1336040" h="1546860">
                  <a:moveTo>
                    <a:pt x="85725" y="593585"/>
                  </a:moveTo>
                  <a:lnTo>
                    <a:pt x="78524" y="578993"/>
                  </a:lnTo>
                  <a:lnTo>
                    <a:pt x="43319" y="507631"/>
                  </a:lnTo>
                  <a:lnTo>
                    <a:pt x="0" y="593128"/>
                  </a:lnTo>
                  <a:lnTo>
                    <a:pt x="28575" y="593280"/>
                  </a:lnTo>
                  <a:lnTo>
                    <a:pt x="23469" y="1546415"/>
                  </a:lnTo>
                  <a:lnTo>
                    <a:pt x="52044" y="1546567"/>
                  </a:lnTo>
                  <a:lnTo>
                    <a:pt x="57150" y="593432"/>
                  </a:lnTo>
                  <a:lnTo>
                    <a:pt x="85725" y="593585"/>
                  </a:lnTo>
                  <a:close/>
                </a:path>
                <a:path w="1336040" h="1546860">
                  <a:moveTo>
                    <a:pt x="1335798" y="85991"/>
                  </a:moveTo>
                  <a:lnTo>
                    <a:pt x="1328585" y="71348"/>
                  </a:lnTo>
                  <a:lnTo>
                    <a:pt x="1293469" y="0"/>
                  </a:lnTo>
                  <a:lnTo>
                    <a:pt x="1250073" y="85458"/>
                  </a:lnTo>
                  <a:lnTo>
                    <a:pt x="1278648" y="85636"/>
                  </a:lnTo>
                  <a:lnTo>
                    <a:pt x="1269453" y="1546021"/>
                  </a:lnTo>
                  <a:lnTo>
                    <a:pt x="1298028" y="1546199"/>
                  </a:lnTo>
                  <a:lnTo>
                    <a:pt x="1307223" y="85813"/>
                  </a:lnTo>
                  <a:lnTo>
                    <a:pt x="1335798" y="85991"/>
                  </a:lnTo>
                  <a:close/>
                </a:path>
              </a:pathLst>
            </a:custGeom>
            <a:solidFill>
              <a:srgbClr val="000000"/>
            </a:solidFill>
          </p:spPr>
          <p:txBody>
            <a:bodyPr wrap="square" lIns="0" tIns="0" rIns="0" bIns="0" rtlCol="0"/>
            <a:lstStyle/>
            <a:p>
              <a:endParaRPr sz="2400"/>
            </a:p>
          </p:txBody>
        </p:sp>
        <p:sp>
          <p:nvSpPr>
            <p:cNvPr id="5" name="object 5"/>
            <p:cNvSpPr/>
            <p:nvPr/>
          </p:nvSpPr>
          <p:spPr>
            <a:xfrm>
              <a:off x="4166345" y="2551680"/>
              <a:ext cx="176530" cy="0"/>
            </a:xfrm>
            <a:custGeom>
              <a:avLst/>
              <a:gdLst/>
              <a:ahLst/>
              <a:cxnLst/>
              <a:rect l="l" t="t" r="r" b="b"/>
              <a:pathLst>
                <a:path w="176529">
                  <a:moveTo>
                    <a:pt x="0" y="1"/>
                  </a:moveTo>
                  <a:lnTo>
                    <a:pt x="175952" y="0"/>
                  </a:lnTo>
                </a:path>
              </a:pathLst>
            </a:custGeom>
            <a:ln w="25400">
              <a:solidFill>
                <a:srgbClr val="000000"/>
              </a:solidFill>
            </a:ln>
          </p:spPr>
          <p:txBody>
            <a:bodyPr wrap="square" lIns="0" tIns="0" rIns="0" bIns="0" rtlCol="0"/>
            <a:lstStyle/>
            <a:p>
              <a:endParaRPr sz="2400"/>
            </a:p>
          </p:txBody>
        </p:sp>
        <p:sp>
          <p:nvSpPr>
            <p:cNvPr id="6" name="object 6"/>
            <p:cNvSpPr/>
            <p:nvPr/>
          </p:nvSpPr>
          <p:spPr>
            <a:xfrm>
              <a:off x="3778218" y="1307139"/>
              <a:ext cx="386715" cy="651510"/>
            </a:xfrm>
            <a:custGeom>
              <a:avLst/>
              <a:gdLst/>
              <a:ahLst/>
              <a:cxnLst/>
              <a:rect l="l" t="t" r="r" b="b"/>
              <a:pathLst>
                <a:path w="386714" h="651510">
                  <a:moveTo>
                    <a:pt x="0" y="0"/>
                  </a:moveTo>
                  <a:lnTo>
                    <a:pt x="0" y="271340"/>
                  </a:lnTo>
                  <a:lnTo>
                    <a:pt x="77303" y="325608"/>
                  </a:lnTo>
                  <a:lnTo>
                    <a:pt x="0" y="379876"/>
                  </a:lnTo>
                  <a:lnTo>
                    <a:pt x="0" y="651217"/>
                  </a:lnTo>
                  <a:lnTo>
                    <a:pt x="386516" y="488412"/>
                  </a:lnTo>
                  <a:lnTo>
                    <a:pt x="386516" y="162804"/>
                  </a:lnTo>
                  <a:lnTo>
                    <a:pt x="0" y="0"/>
                  </a:lnTo>
                </a:path>
              </a:pathLst>
            </a:custGeom>
            <a:ln w="38100">
              <a:solidFill>
                <a:srgbClr val="000000"/>
              </a:solidFill>
            </a:ln>
          </p:spPr>
          <p:txBody>
            <a:bodyPr wrap="square" lIns="0" tIns="0" rIns="0" bIns="0" rtlCol="0"/>
            <a:lstStyle/>
            <a:p>
              <a:endParaRPr sz="2400"/>
            </a:p>
          </p:txBody>
        </p:sp>
        <p:sp>
          <p:nvSpPr>
            <p:cNvPr id="7" name="object 7"/>
            <p:cNvSpPr/>
            <p:nvPr/>
          </p:nvSpPr>
          <p:spPr>
            <a:xfrm>
              <a:off x="3671977" y="1387530"/>
              <a:ext cx="99695" cy="1270"/>
            </a:xfrm>
            <a:custGeom>
              <a:avLst/>
              <a:gdLst/>
              <a:ahLst/>
              <a:cxnLst/>
              <a:rect l="l" t="t" r="r" b="b"/>
              <a:pathLst>
                <a:path w="99695" h="1269">
                  <a:moveTo>
                    <a:pt x="-14287" y="504"/>
                  </a:moveTo>
                  <a:lnTo>
                    <a:pt x="113676" y="504"/>
                  </a:lnTo>
                </a:path>
              </a:pathLst>
            </a:custGeom>
            <a:ln w="29584">
              <a:solidFill>
                <a:srgbClr val="000000"/>
              </a:solidFill>
            </a:ln>
          </p:spPr>
          <p:txBody>
            <a:bodyPr wrap="square" lIns="0" tIns="0" rIns="0" bIns="0" rtlCol="0"/>
            <a:lstStyle/>
            <a:p>
              <a:endParaRPr sz="2400"/>
            </a:p>
          </p:txBody>
        </p:sp>
      </p:grpSp>
      <p:sp>
        <p:nvSpPr>
          <p:cNvPr id="8" name="object 8"/>
          <p:cNvSpPr txBox="1">
            <a:spLocks noGrp="1"/>
          </p:cNvSpPr>
          <p:nvPr>
            <p:ph type="title"/>
          </p:nvPr>
        </p:nvSpPr>
        <p:spPr>
          <a:xfrm>
            <a:off x="1274828" y="90454"/>
            <a:ext cx="5227572" cy="694207"/>
          </a:xfrm>
          <a:prstGeom prst="rect">
            <a:avLst/>
          </a:prstGeom>
        </p:spPr>
        <p:txBody>
          <a:bodyPr vert="horz" wrap="square" lIns="0" tIns="16933" rIns="0" bIns="0" rtlCol="0" anchor="ctr">
            <a:spAutoFit/>
          </a:bodyPr>
          <a:lstStyle/>
          <a:p>
            <a:pPr marL="16933">
              <a:lnSpc>
                <a:spcPct val="100000"/>
              </a:lnSpc>
              <a:spcBef>
                <a:spcPts val="133"/>
              </a:spcBef>
            </a:pPr>
            <a:r>
              <a:rPr spc="-160" dirty="0"/>
              <a:t>Ex</a:t>
            </a:r>
            <a:r>
              <a:rPr spc="440" dirty="0"/>
              <a:t>a</a:t>
            </a:r>
            <a:r>
              <a:rPr spc="113" dirty="0"/>
              <a:t>mp</a:t>
            </a:r>
            <a:r>
              <a:rPr spc="-60" dirty="0"/>
              <a:t>l</a:t>
            </a:r>
            <a:r>
              <a:rPr spc="80" dirty="0"/>
              <a:t>e</a:t>
            </a:r>
            <a:r>
              <a:rPr spc="200" dirty="0"/>
              <a:t>:</a:t>
            </a:r>
            <a:r>
              <a:rPr spc="-367" dirty="0"/>
              <a:t> </a:t>
            </a:r>
            <a:r>
              <a:rPr b="1" spc="-113" dirty="0">
                <a:latin typeface="Courier New"/>
                <a:cs typeface="Courier New"/>
              </a:rPr>
              <a:t>beq</a:t>
            </a:r>
          </a:p>
        </p:txBody>
      </p:sp>
      <p:sp>
        <p:nvSpPr>
          <p:cNvPr id="9" name="object 9"/>
          <p:cNvSpPr txBox="1"/>
          <p:nvPr/>
        </p:nvSpPr>
        <p:spPr>
          <a:xfrm>
            <a:off x="2664916" y="1488791"/>
            <a:ext cx="869527" cy="604567"/>
          </a:xfrm>
          <a:prstGeom prst="rect">
            <a:avLst/>
          </a:prstGeom>
        </p:spPr>
        <p:txBody>
          <a:bodyPr vert="horz" wrap="square" lIns="0" tIns="110913" rIns="0" bIns="0" rtlCol="0">
            <a:spAutoFit/>
          </a:bodyPr>
          <a:lstStyle/>
          <a:p>
            <a:pPr marL="16933">
              <a:spcBef>
                <a:spcPts val="873"/>
              </a:spcBef>
            </a:pPr>
            <a:r>
              <a:rPr sz="1267" b="1" spc="100" dirty="0">
                <a:latin typeface="Calibri"/>
                <a:cs typeface="Calibri"/>
              </a:rPr>
              <a:t>+4</a:t>
            </a:r>
            <a:endParaRPr sz="1267">
              <a:latin typeface="Calibri"/>
              <a:cs typeface="Calibri"/>
            </a:endParaRPr>
          </a:p>
          <a:p>
            <a:pPr marL="573179">
              <a:spcBef>
                <a:spcPts val="753"/>
              </a:spcBef>
            </a:pPr>
            <a:r>
              <a:rPr sz="1267" b="1" spc="13" dirty="0">
                <a:latin typeface="Calibri"/>
                <a:cs typeface="Calibri"/>
              </a:rPr>
              <a:t>A</a:t>
            </a:r>
            <a:r>
              <a:rPr sz="1267" b="1" spc="20" dirty="0">
                <a:latin typeface="Calibri"/>
                <a:cs typeface="Calibri"/>
              </a:rPr>
              <a:t>d</a:t>
            </a:r>
            <a:r>
              <a:rPr sz="1267" b="1" spc="13" dirty="0">
                <a:latin typeface="Calibri"/>
                <a:cs typeface="Calibri"/>
              </a:rPr>
              <a:t>d</a:t>
            </a:r>
            <a:endParaRPr sz="1267">
              <a:latin typeface="Calibri"/>
              <a:cs typeface="Calibri"/>
            </a:endParaRPr>
          </a:p>
        </p:txBody>
      </p:sp>
      <p:sp>
        <p:nvSpPr>
          <p:cNvPr id="10" name="object 10"/>
          <p:cNvSpPr txBox="1"/>
          <p:nvPr/>
        </p:nvSpPr>
        <p:spPr>
          <a:xfrm>
            <a:off x="2142947" y="3545094"/>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grpSp>
        <p:nvGrpSpPr>
          <p:cNvPr id="11" name="object 11"/>
          <p:cNvGrpSpPr/>
          <p:nvPr/>
        </p:nvGrpSpPr>
        <p:grpSpPr>
          <a:xfrm>
            <a:off x="2350028" y="2738346"/>
            <a:ext cx="1249680" cy="1371600"/>
            <a:chOff x="3233995" y="2181815"/>
            <a:chExt cx="937260" cy="1028700"/>
          </a:xfrm>
        </p:grpSpPr>
        <p:pic>
          <p:nvPicPr>
            <p:cNvPr id="12" name="object 12"/>
            <p:cNvPicPr/>
            <p:nvPr/>
          </p:nvPicPr>
          <p:blipFill>
            <a:blip r:embed="rId2" cstate="print"/>
            <a:stretch>
              <a:fillRect/>
            </a:stretch>
          </p:blipFill>
          <p:spPr>
            <a:xfrm>
              <a:off x="3323821" y="2405207"/>
              <a:ext cx="245896" cy="76200"/>
            </a:xfrm>
            <a:prstGeom prst="rect">
              <a:avLst/>
            </a:prstGeom>
          </p:spPr>
        </p:pic>
        <p:sp>
          <p:nvSpPr>
            <p:cNvPr id="13" name="object 13"/>
            <p:cNvSpPr/>
            <p:nvPr/>
          </p:nvSpPr>
          <p:spPr>
            <a:xfrm>
              <a:off x="3572290" y="2200865"/>
              <a:ext cx="579755" cy="990600"/>
            </a:xfrm>
            <a:custGeom>
              <a:avLst/>
              <a:gdLst/>
              <a:ahLst/>
              <a:cxnLst/>
              <a:rect l="l" t="t" r="r" b="b"/>
              <a:pathLst>
                <a:path w="579754" h="990600">
                  <a:moveTo>
                    <a:pt x="0" y="0"/>
                  </a:moveTo>
                  <a:lnTo>
                    <a:pt x="579543" y="0"/>
                  </a:lnTo>
                  <a:lnTo>
                    <a:pt x="579543"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4" name="object 14"/>
            <p:cNvSpPr/>
            <p:nvPr/>
          </p:nvSpPr>
          <p:spPr>
            <a:xfrm>
              <a:off x="3236217" y="2706557"/>
              <a:ext cx="28575" cy="0"/>
            </a:xfrm>
            <a:custGeom>
              <a:avLst/>
              <a:gdLst/>
              <a:ahLst/>
              <a:cxnLst/>
              <a:rect l="l" t="t" r="r" b="b"/>
              <a:pathLst>
                <a:path w="28575">
                  <a:moveTo>
                    <a:pt x="0" y="0"/>
                  </a:moveTo>
                  <a:lnTo>
                    <a:pt x="28576" y="0"/>
                  </a:lnTo>
                </a:path>
              </a:pathLst>
            </a:custGeom>
            <a:ln w="4031">
              <a:solidFill>
                <a:srgbClr val="000000"/>
              </a:solidFill>
            </a:ln>
          </p:spPr>
          <p:txBody>
            <a:bodyPr wrap="square" lIns="0" tIns="0" rIns="0" bIns="0" rtlCol="0"/>
            <a:lstStyle/>
            <a:p>
              <a:endParaRPr sz="2400"/>
            </a:p>
          </p:txBody>
        </p:sp>
      </p:grpSp>
      <p:sp>
        <p:nvSpPr>
          <p:cNvPr id="15" name="object 15"/>
          <p:cNvSpPr txBox="1"/>
          <p:nvPr/>
        </p:nvSpPr>
        <p:spPr>
          <a:xfrm>
            <a:off x="3042384" y="2890790"/>
            <a:ext cx="398780" cy="425031"/>
          </a:xfrm>
          <a:prstGeom prst="rect">
            <a:avLst/>
          </a:prstGeom>
        </p:spPr>
        <p:txBody>
          <a:bodyPr vert="horz" wrap="square" lIns="0" tIns="22013" rIns="0" bIns="0" rtlCol="0">
            <a:spAutoFit/>
          </a:bodyPr>
          <a:lstStyle/>
          <a:p>
            <a:pPr marR="62652" algn="r">
              <a:spcBef>
                <a:spcPts val="173"/>
              </a:spcBef>
            </a:pPr>
            <a:r>
              <a:rPr sz="1267" b="1" spc="27" dirty="0">
                <a:latin typeface="Calibri"/>
                <a:cs typeface="Calibri"/>
              </a:rPr>
              <a:t>addr</a:t>
            </a:r>
            <a:endParaRPr sz="1267">
              <a:latin typeface="Calibri"/>
              <a:cs typeface="Calibri"/>
            </a:endParaRPr>
          </a:p>
          <a:p>
            <a:pPr marR="6773" algn="r">
              <a:spcBef>
                <a:spcPts val="113"/>
              </a:spcBef>
            </a:pPr>
            <a:r>
              <a:rPr sz="1267" b="1" spc="-7" dirty="0">
                <a:latin typeface="Calibri"/>
                <a:cs typeface="Calibri"/>
              </a:rPr>
              <a:t>inst</a:t>
            </a:r>
            <a:endParaRPr sz="1267">
              <a:latin typeface="Calibri"/>
              <a:cs typeface="Calibri"/>
            </a:endParaRPr>
          </a:p>
        </p:txBody>
      </p:sp>
      <p:sp>
        <p:nvSpPr>
          <p:cNvPr id="16" name="object 16"/>
          <p:cNvSpPr txBox="1"/>
          <p:nvPr/>
        </p:nvSpPr>
        <p:spPr>
          <a:xfrm>
            <a:off x="2929269" y="3731531"/>
            <a:ext cx="437727" cy="236817"/>
          </a:xfrm>
          <a:prstGeom prst="rect">
            <a:avLst/>
          </a:prstGeom>
        </p:spPr>
        <p:txBody>
          <a:bodyPr vert="horz" wrap="square" lIns="0" tIns="21167" rIns="0" bIns="0" rtlCol="0">
            <a:spAutoFit/>
          </a:bodyPr>
          <a:lstStyle/>
          <a:p>
            <a:pPr>
              <a:spcBef>
                <a:spcPts val="167"/>
              </a:spcBef>
            </a:pPr>
            <a:r>
              <a:rPr sz="1400" b="1" spc="-7" dirty="0">
                <a:latin typeface="Calibri"/>
                <a:cs typeface="Calibri"/>
              </a:rPr>
              <a:t>I</a:t>
            </a:r>
            <a:r>
              <a:rPr sz="1400" b="1" spc="-80" dirty="0">
                <a:latin typeface="Calibri"/>
                <a:cs typeface="Calibri"/>
              </a:rPr>
              <a:t>M</a:t>
            </a:r>
            <a:r>
              <a:rPr sz="1400" b="1" spc="-40" dirty="0">
                <a:latin typeface="Calibri"/>
                <a:cs typeface="Calibri"/>
              </a:rPr>
              <a:t>E</a:t>
            </a:r>
            <a:r>
              <a:rPr sz="1400" b="1" spc="-80" dirty="0">
                <a:latin typeface="Calibri"/>
                <a:cs typeface="Calibri"/>
              </a:rPr>
              <a:t>M</a:t>
            </a:r>
            <a:endParaRPr sz="1400">
              <a:latin typeface="Calibri"/>
              <a:cs typeface="Calibri"/>
            </a:endParaRPr>
          </a:p>
        </p:txBody>
      </p:sp>
      <p:sp>
        <p:nvSpPr>
          <p:cNvPr id="17" name="object 17"/>
          <p:cNvSpPr/>
          <p:nvPr/>
        </p:nvSpPr>
        <p:spPr>
          <a:xfrm>
            <a:off x="8604747" y="2978556"/>
            <a:ext cx="860213" cy="1320800"/>
          </a:xfrm>
          <a:custGeom>
            <a:avLst/>
            <a:gdLst/>
            <a:ahLst/>
            <a:cxnLst/>
            <a:rect l="l" t="t" r="r" b="b"/>
            <a:pathLst>
              <a:path w="645159" h="990600">
                <a:moveTo>
                  <a:pt x="0" y="0"/>
                </a:moveTo>
                <a:lnTo>
                  <a:pt x="645166" y="0"/>
                </a:lnTo>
                <a:lnTo>
                  <a:pt x="645166"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8" name="object 18"/>
          <p:cNvSpPr txBox="1"/>
          <p:nvPr/>
        </p:nvSpPr>
        <p:spPr>
          <a:xfrm>
            <a:off x="8745656" y="3881899"/>
            <a:ext cx="530860"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D</a:t>
            </a:r>
            <a:r>
              <a:rPr sz="1400" b="1" spc="-7" dirty="0">
                <a:latin typeface="Calibri"/>
                <a:cs typeface="Calibri"/>
              </a:rPr>
              <a:t>M</a:t>
            </a:r>
            <a:r>
              <a:rPr sz="1400" b="1" spc="-40" dirty="0">
                <a:latin typeface="Calibri"/>
                <a:cs typeface="Calibri"/>
              </a:rPr>
              <a:t>E</a:t>
            </a:r>
            <a:r>
              <a:rPr sz="1400" b="1" spc="-80" dirty="0">
                <a:latin typeface="Calibri"/>
                <a:cs typeface="Calibri"/>
              </a:rPr>
              <a:t>M</a:t>
            </a:r>
            <a:endParaRPr sz="1400">
              <a:latin typeface="Calibri"/>
              <a:cs typeface="Calibri"/>
            </a:endParaRPr>
          </a:p>
        </p:txBody>
      </p:sp>
      <p:grpSp>
        <p:nvGrpSpPr>
          <p:cNvPr id="19" name="object 19"/>
          <p:cNvGrpSpPr/>
          <p:nvPr/>
        </p:nvGrpSpPr>
        <p:grpSpPr>
          <a:xfrm>
            <a:off x="2209635" y="2582208"/>
            <a:ext cx="343747" cy="883073"/>
            <a:chOff x="3128700" y="2064711"/>
            <a:chExt cx="257810" cy="662305"/>
          </a:xfrm>
        </p:grpSpPr>
        <p:sp>
          <p:nvSpPr>
            <p:cNvPr id="20" name="object 20"/>
            <p:cNvSpPr/>
            <p:nvPr/>
          </p:nvSpPr>
          <p:spPr>
            <a:xfrm>
              <a:off x="3147750" y="2083761"/>
              <a:ext cx="219710" cy="624205"/>
            </a:xfrm>
            <a:custGeom>
              <a:avLst/>
              <a:gdLst/>
              <a:ahLst/>
              <a:cxnLst/>
              <a:rect l="l" t="t" r="r" b="b"/>
              <a:pathLst>
                <a:path w="219710" h="624205">
                  <a:moveTo>
                    <a:pt x="219236" y="0"/>
                  </a:moveTo>
                  <a:lnTo>
                    <a:pt x="0" y="0"/>
                  </a:lnTo>
                  <a:lnTo>
                    <a:pt x="0" y="624083"/>
                  </a:lnTo>
                  <a:lnTo>
                    <a:pt x="219236" y="624083"/>
                  </a:lnTo>
                  <a:lnTo>
                    <a:pt x="219236" y="0"/>
                  </a:lnTo>
                  <a:close/>
                </a:path>
              </a:pathLst>
            </a:custGeom>
            <a:solidFill>
              <a:srgbClr val="FFFFFF"/>
            </a:solidFill>
          </p:spPr>
          <p:txBody>
            <a:bodyPr wrap="square" lIns="0" tIns="0" rIns="0" bIns="0" rtlCol="0"/>
            <a:lstStyle/>
            <a:p>
              <a:endParaRPr sz="2400"/>
            </a:p>
          </p:txBody>
        </p:sp>
        <p:sp>
          <p:nvSpPr>
            <p:cNvPr id="21" name="object 21"/>
            <p:cNvSpPr/>
            <p:nvPr/>
          </p:nvSpPr>
          <p:spPr>
            <a:xfrm>
              <a:off x="3147750" y="2083761"/>
              <a:ext cx="219710" cy="624205"/>
            </a:xfrm>
            <a:custGeom>
              <a:avLst/>
              <a:gdLst/>
              <a:ahLst/>
              <a:cxnLst/>
              <a:rect l="l" t="t" r="r" b="b"/>
              <a:pathLst>
                <a:path w="219710" h="624205">
                  <a:moveTo>
                    <a:pt x="0" y="0"/>
                  </a:moveTo>
                  <a:lnTo>
                    <a:pt x="219236" y="0"/>
                  </a:lnTo>
                  <a:lnTo>
                    <a:pt x="219236" y="624083"/>
                  </a:lnTo>
                  <a:lnTo>
                    <a:pt x="0" y="624083"/>
                  </a:lnTo>
                  <a:lnTo>
                    <a:pt x="0" y="0"/>
                  </a:lnTo>
                  <a:close/>
                </a:path>
              </a:pathLst>
            </a:custGeom>
            <a:ln w="38100">
              <a:solidFill>
                <a:srgbClr val="000000"/>
              </a:solidFill>
            </a:ln>
          </p:spPr>
          <p:txBody>
            <a:bodyPr wrap="square" lIns="0" tIns="0" rIns="0" bIns="0" rtlCol="0"/>
            <a:lstStyle/>
            <a:p>
              <a:endParaRPr sz="2400"/>
            </a:p>
          </p:txBody>
        </p:sp>
      </p:grpSp>
      <p:sp>
        <p:nvSpPr>
          <p:cNvPr id="22" name="object 22"/>
          <p:cNvSpPr txBox="1"/>
          <p:nvPr/>
        </p:nvSpPr>
        <p:spPr>
          <a:xfrm>
            <a:off x="2275679" y="2883174"/>
            <a:ext cx="193040"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PC</a:t>
            </a:r>
            <a:endParaRPr sz="1133">
              <a:latin typeface="Calibri"/>
              <a:cs typeface="Calibri"/>
            </a:endParaRPr>
          </a:p>
        </p:txBody>
      </p:sp>
      <p:grpSp>
        <p:nvGrpSpPr>
          <p:cNvPr id="23" name="object 23"/>
          <p:cNvGrpSpPr/>
          <p:nvPr/>
        </p:nvGrpSpPr>
        <p:grpSpPr>
          <a:xfrm>
            <a:off x="2278277" y="2238695"/>
            <a:ext cx="794173" cy="1218353"/>
            <a:chOff x="3180181" y="1807076"/>
            <a:chExt cx="595630" cy="913765"/>
          </a:xfrm>
        </p:grpSpPr>
        <p:sp>
          <p:nvSpPr>
            <p:cNvPr id="24" name="object 24"/>
            <p:cNvSpPr/>
            <p:nvPr/>
          </p:nvSpPr>
          <p:spPr>
            <a:xfrm>
              <a:off x="3192881" y="2626531"/>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19636" y="1807076"/>
              <a:ext cx="356235" cy="629285"/>
            </a:xfrm>
            <a:custGeom>
              <a:avLst/>
              <a:gdLst/>
              <a:ahLst/>
              <a:cxnLst/>
              <a:rect l="l" t="t" r="r" b="b"/>
              <a:pathLst>
                <a:path w="356235" h="629285">
                  <a:moveTo>
                    <a:pt x="20022" y="19803"/>
                  </a:moveTo>
                  <a:lnTo>
                    <a:pt x="16939" y="20925"/>
                  </a:lnTo>
                  <a:lnTo>
                    <a:pt x="1578" y="34392"/>
                  </a:lnTo>
                  <a:lnTo>
                    <a:pt x="0" y="37891"/>
                  </a:lnTo>
                  <a:lnTo>
                    <a:pt x="2054" y="628870"/>
                  </a:lnTo>
                  <a:lnTo>
                    <a:pt x="27454" y="628783"/>
                  </a:lnTo>
                  <a:lnTo>
                    <a:pt x="25446" y="51070"/>
                  </a:lnTo>
                  <a:lnTo>
                    <a:pt x="21084" y="51070"/>
                  </a:lnTo>
                  <a:lnTo>
                    <a:pt x="23693" y="45287"/>
                  </a:lnTo>
                  <a:lnTo>
                    <a:pt x="22650" y="45265"/>
                  </a:lnTo>
                  <a:lnTo>
                    <a:pt x="23910" y="44806"/>
                  </a:lnTo>
                  <a:lnTo>
                    <a:pt x="25412" y="41476"/>
                  </a:lnTo>
                  <a:lnTo>
                    <a:pt x="279563" y="41476"/>
                  </a:lnTo>
                  <a:lnTo>
                    <a:pt x="279909" y="25394"/>
                  </a:lnTo>
                  <a:lnTo>
                    <a:pt x="20022" y="19803"/>
                  </a:lnTo>
                  <a:close/>
                </a:path>
                <a:path w="356235" h="629285">
                  <a:moveTo>
                    <a:pt x="279363" y="50788"/>
                  </a:moveTo>
                  <a:lnTo>
                    <a:pt x="278817" y="76182"/>
                  </a:lnTo>
                  <a:lnTo>
                    <a:pt x="331882" y="51061"/>
                  </a:lnTo>
                  <a:lnTo>
                    <a:pt x="292060" y="51061"/>
                  </a:lnTo>
                  <a:lnTo>
                    <a:pt x="279363" y="50788"/>
                  </a:lnTo>
                  <a:close/>
                </a:path>
                <a:path w="356235" h="629285">
                  <a:moveTo>
                    <a:pt x="23693" y="45287"/>
                  </a:moveTo>
                  <a:lnTo>
                    <a:pt x="21084" y="51070"/>
                  </a:lnTo>
                  <a:lnTo>
                    <a:pt x="25432" y="47258"/>
                  </a:lnTo>
                  <a:lnTo>
                    <a:pt x="25426" y="45325"/>
                  </a:lnTo>
                  <a:lnTo>
                    <a:pt x="23693" y="45287"/>
                  </a:lnTo>
                  <a:close/>
                </a:path>
                <a:path w="356235" h="629285">
                  <a:moveTo>
                    <a:pt x="25432" y="47258"/>
                  </a:moveTo>
                  <a:lnTo>
                    <a:pt x="21084" y="51070"/>
                  </a:lnTo>
                  <a:lnTo>
                    <a:pt x="25446" y="51070"/>
                  </a:lnTo>
                  <a:lnTo>
                    <a:pt x="25432" y="47258"/>
                  </a:lnTo>
                  <a:close/>
                </a:path>
                <a:path w="356235" h="629285">
                  <a:moveTo>
                    <a:pt x="279909" y="25394"/>
                  </a:moveTo>
                  <a:lnTo>
                    <a:pt x="279363" y="50788"/>
                  </a:lnTo>
                  <a:lnTo>
                    <a:pt x="292060" y="51061"/>
                  </a:lnTo>
                  <a:lnTo>
                    <a:pt x="292606" y="25667"/>
                  </a:lnTo>
                  <a:lnTo>
                    <a:pt x="279909" y="25394"/>
                  </a:lnTo>
                  <a:close/>
                </a:path>
                <a:path w="356235" h="629285">
                  <a:moveTo>
                    <a:pt x="280455" y="0"/>
                  </a:moveTo>
                  <a:lnTo>
                    <a:pt x="279909" y="25394"/>
                  </a:lnTo>
                  <a:lnTo>
                    <a:pt x="292606" y="25667"/>
                  </a:lnTo>
                  <a:lnTo>
                    <a:pt x="292060" y="51061"/>
                  </a:lnTo>
                  <a:lnTo>
                    <a:pt x="331882" y="51061"/>
                  </a:lnTo>
                  <a:lnTo>
                    <a:pt x="355818" y="39730"/>
                  </a:lnTo>
                  <a:lnTo>
                    <a:pt x="280455" y="0"/>
                  </a:lnTo>
                  <a:close/>
                </a:path>
                <a:path w="356235" h="629285">
                  <a:moveTo>
                    <a:pt x="279549" y="42118"/>
                  </a:moveTo>
                  <a:lnTo>
                    <a:pt x="31296" y="42118"/>
                  </a:lnTo>
                  <a:lnTo>
                    <a:pt x="27585" y="45371"/>
                  </a:lnTo>
                  <a:lnTo>
                    <a:pt x="279363" y="50788"/>
                  </a:lnTo>
                  <a:lnTo>
                    <a:pt x="279549" y="42118"/>
                  </a:lnTo>
                  <a:close/>
                </a:path>
                <a:path w="356235" h="629285">
                  <a:moveTo>
                    <a:pt x="25426" y="45325"/>
                  </a:moveTo>
                  <a:lnTo>
                    <a:pt x="25432" y="47258"/>
                  </a:lnTo>
                  <a:lnTo>
                    <a:pt x="27585" y="45371"/>
                  </a:lnTo>
                  <a:lnTo>
                    <a:pt x="25426" y="45325"/>
                  </a:lnTo>
                  <a:close/>
                </a:path>
                <a:path w="356235" h="629285">
                  <a:moveTo>
                    <a:pt x="31296" y="42118"/>
                  </a:moveTo>
                  <a:lnTo>
                    <a:pt x="25422" y="44256"/>
                  </a:lnTo>
                  <a:lnTo>
                    <a:pt x="25426" y="45325"/>
                  </a:lnTo>
                  <a:lnTo>
                    <a:pt x="27585" y="45371"/>
                  </a:lnTo>
                  <a:lnTo>
                    <a:pt x="31296" y="42118"/>
                  </a:lnTo>
                  <a:close/>
                </a:path>
                <a:path w="356235" h="629285">
                  <a:moveTo>
                    <a:pt x="25422" y="44256"/>
                  </a:moveTo>
                  <a:lnTo>
                    <a:pt x="23910" y="44806"/>
                  </a:lnTo>
                  <a:lnTo>
                    <a:pt x="23693" y="45287"/>
                  </a:lnTo>
                  <a:lnTo>
                    <a:pt x="25426" y="45325"/>
                  </a:lnTo>
                  <a:lnTo>
                    <a:pt x="25422" y="44256"/>
                  </a:lnTo>
                  <a:close/>
                </a:path>
                <a:path w="356235" h="629285">
                  <a:moveTo>
                    <a:pt x="23910" y="44806"/>
                  </a:moveTo>
                  <a:lnTo>
                    <a:pt x="22650" y="45265"/>
                  </a:lnTo>
                  <a:lnTo>
                    <a:pt x="23693" y="45287"/>
                  </a:lnTo>
                  <a:lnTo>
                    <a:pt x="23910" y="44806"/>
                  </a:lnTo>
                  <a:close/>
                </a:path>
                <a:path w="356235" h="629285">
                  <a:moveTo>
                    <a:pt x="25412" y="41476"/>
                  </a:moveTo>
                  <a:lnTo>
                    <a:pt x="23910" y="44806"/>
                  </a:lnTo>
                  <a:lnTo>
                    <a:pt x="25422" y="44256"/>
                  </a:lnTo>
                  <a:lnTo>
                    <a:pt x="25412" y="41476"/>
                  </a:lnTo>
                  <a:close/>
                </a:path>
                <a:path w="356235" h="629285">
                  <a:moveTo>
                    <a:pt x="279563" y="41476"/>
                  </a:moveTo>
                  <a:lnTo>
                    <a:pt x="25412" y="41476"/>
                  </a:lnTo>
                  <a:lnTo>
                    <a:pt x="25422" y="44256"/>
                  </a:lnTo>
                  <a:lnTo>
                    <a:pt x="31296" y="42118"/>
                  </a:lnTo>
                  <a:lnTo>
                    <a:pt x="279549" y="42118"/>
                  </a:lnTo>
                  <a:lnTo>
                    <a:pt x="279563" y="41476"/>
                  </a:lnTo>
                  <a:close/>
                </a:path>
              </a:pathLst>
            </a:custGeom>
            <a:solidFill>
              <a:srgbClr val="000000"/>
            </a:solidFill>
          </p:spPr>
          <p:txBody>
            <a:bodyPr wrap="square" lIns="0" tIns="0" rIns="0" bIns="0" rtlCol="0"/>
            <a:lstStyle/>
            <a:p>
              <a:endParaRPr sz="2400"/>
            </a:p>
          </p:txBody>
        </p:sp>
      </p:grpSp>
      <p:sp>
        <p:nvSpPr>
          <p:cNvPr id="26" name="object 26"/>
          <p:cNvSpPr txBox="1"/>
          <p:nvPr/>
        </p:nvSpPr>
        <p:spPr>
          <a:xfrm>
            <a:off x="1631416" y="2374662"/>
            <a:ext cx="383540" cy="217218"/>
          </a:xfrm>
          <a:prstGeom prst="rect">
            <a:avLst/>
          </a:prstGeom>
        </p:spPr>
        <p:txBody>
          <a:bodyPr vert="horz" wrap="square" lIns="0" tIns="22013" rIns="0" bIns="0" rtlCol="0">
            <a:spAutoFit/>
          </a:bodyPr>
          <a:lstStyle/>
          <a:p>
            <a:pPr marL="16933">
              <a:spcBef>
                <a:spcPts val="173"/>
              </a:spcBef>
            </a:pPr>
            <a:r>
              <a:rPr sz="1267" b="1" spc="40" dirty="0">
                <a:latin typeface="Calibri"/>
                <a:cs typeface="Calibri"/>
              </a:rPr>
              <a:t>pc</a:t>
            </a:r>
            <a:r>
              <a:rPr sz="1267" b="1" spc="147" dirty="0">
                <a:latin typeface="Calibri"/>
                <a:cs typeface="Calibri"/>
              </a:rPr>
              <a:t>+</a:t>
            </a:r>
            <a:r>
              <a:rPr sz="1267" b="1" spc="27" dirty="0">
                <a:latin typeface="Calibri"/>
                <a:cs typeface="Calibri"/>
              </a:rPr>
              <a:t>4</a:t>
            </a:r>
            <a:endParaRPr sz="1267">
              <a:latin typeface="Calibri"/>
              <a:cs typeface="Calibri"/>
            </a:endParaRPr>
          </a:p>
        </p:txBody>
      </p:sp>
      <p:grpSp>
        <p:nvGrpSpPr>
          <p:cNvPr id="27" name="object 27"/>
          <p:cNvGrpSpPr/>
          <p:nvPr/>
        </p:nvGrpSpPr>
        <p:grpSpPr>
          <a:xfrm>
            <a:off x="3810185" y="2903989"/>
            <a:ext cx="4517813" cy="1088813"/>
            <a:chOff x="4329112" y="2306047"/>
            <a:chExt cx="3388360" cy="816610"/>
          </a:xfrm>
        </p:grpSpPr>
        <p:sp>
          <p:nvSpPr>
            <p:cNvPr id="28" name="object 28"/>
            <p:cNvSpPr/>
            <p:nvPr/>
          </p:nvSpPr>
          <p:spPr>
            <a:xfrm>
              <a:off x="7366792" y="2374529"/>
              <a:ext cx="332105" cy="728980"/>
            </a:xfrm>
            <a:custGeom>
              <a:avLst/>
              <a:gdLst/>
              <a:ahLst/>
              <a:cxnLst/>
              <a:rect l="l" t="t" r="r" b="b"/>
              <a:pathLst>
                <a:path w="332104" h="728980">
                  <a:moveTo>
                    <a:pt x="0" y="0"/>
                  </a:moveTo>
                  <a:lnTo>
                    <a:pt x="0" y="303634"/>
                  </a:lnTo>
                  <a:lnTo>
                    <a:pt x="66320" y="364361"/>
                  </a:lnTo>
                  <a:lnTo>
                    <a:pt x="0" y="425088"/>
                  </a:lnTo>
                  <a:lnTo>
                    <a:pt x="0" y="728723"/>
                  </a:lnTo>
                  <a:lnTo>
                    <a:pt x="331603" y="546542"/>
                  </a:lnTo>
                  <a:lnTo>
                    <a:pt x="331603" y="182180"/>
                  </a:lnTo>
                  <a:lnTo>
                    <a:pt x="0" y="0"/>
                  </a:lnTo>
                </a:path>
              </a:pathLst>
            </a:custGeom>
            <a:ln w="38100">
              <a:solidFill>
                <a:srgbClr val="000000"/>
              </a:solidFill>
            </a:ln>
          </p:spPr>
          <p:txBody>
            <a:bodyPr wrap="square" lIns="0" tIns="0" rIns="0" bIns="0" rtlCol="0"/>
            <a:lstStyle/>
            <a:p>
              <a:endParaRPr sz="2400"/>
            </a:p>
          </p:txBody>
        </p:sp>
        <p:sp>
          <p:nvSpPr>
            <p:cNvPr id="29" name="object 29"/>
            <p:cNvSpPr/>
            <p:nvPr/>
          </p:nvSpPr>
          <p:spPr>
            <a:xfrm>
              <a:off x="4329112" y="2306053"/>
              <a:ext cx="911225" cy="487680"/>
            </a:xfrm>
            <a:custGeom>
              <a:avLst/>
              <a:gdLst/>
              <a:ahLst/>
              <a:cxnLst/>
              <a:rect l="l" t="t" r="r" b="b"/>
              <a:pathLst>
                <a:path w="911225" h="487680">
                  <a:moveTo>
                    <a:pt x="901827" y="444347"/>
                  </a:moveTo>
                  <a:lnTo>
                    <a:pt x="873252" y="430060"/>
                  </a:lnTo>
                  <a:lnTo>
                    <a:pt x="816102" y="401485"/>
                  </a:lnTo>
                  <a:lnTo>
                    <a:pt x="816102" y="430060"/>
                  </a:lnTo>
                  <a:lnTo>
                    <a:pt x="8864" y="430060"/>
                  </a:lnTo>
                  <a:lnTo>
                    <a:pt x="2463" y="436460"/>
                  </a:lnTo>
                  <a:lnTo>
                    <a:pt x="2463" y="452247"/>
                  </a:lnTo>
                  <a:lnTo>
                    <a:pt x="8864" y="458635"/>
                  </a:lnTo>
                  <a:lnTo>
                    <a:pt x="816102" y="458635"/>
                  </a:lnTo>
                  <a:lnTo>
                    <a:pt x="816102" y="487210"/>
                  </a:lnTo>
                  <a:lnTo>
                    <a:pt x="873252" y="458635"/>
                  </a:lnTo>
                  <a:lnTo>
                    <a:pt x="901827" y="444347"/>
                  </a:lnTo>
                  <a:close/>
                </a:path>
                <a:path w="911225" h="487680">
                  <a:moveTo>
                    <a:pt x="910602" y="42862"/>
                  </a:moveTo>
                  <a:lnTo>
                    <a:pt x="882027" y="28575"/>
                  </a:lnTo>
                  <a:lnTo>
                    <a:pt x="824877" y="0"/>
                  </a:lnTo>
                  <a:lnTo>
                    <a:pt x="824877" y="28575"/>
                  </a:lnTo>
                  <a:lnTo>
                    <a:pt x="6388" y="28575"/>
                  </a:lnTo>
                  <a:lnTo>
                    <a:pt x="0" y="34975"/>
                  </a:lnTo>
                  <a:lnTo>
                    <a:pt x="0" y="257911"/>
                  </a:lnTo>
                  <a:lnTo>
                    <a:pt x="0" y="273685"/>
                  </a:lnTo>
                  <a:lnTo>
                    <a:pt x="0" y="282740"/>
                  </a:lnTo>
                  <a:lnTo>
                    <a:pt x="6388" y="289140"/>
                  </a:lnTo>
                  <a:lnTo>
                    <a:pt x="22174" y="289140"/>
                  </a:lnTo>
                  <a:lnTo>
                    <a:pt x="28575" y="282740"/>
                  </a:lnTo>
                  <a:lnTo>
                    <a:pt x="28575" y="280085"/>
                  </a:lnTo>
                  <a:lnTo>
                    <a:pt x="824877" y="280085"/>
                  </a:lnTo>
                  <a:lnTo>
                    <a:pt x="824877" y="308660"/>
                  </a:lnTo>
                  <a:lnTo>
                    <a:pt x="882027" y="280085"/>
                  </a:lnTo>
                  <a:lnTo>
                    <a:pt x="910602" y="265798"/>
                  </a:lnTo>
                  <a:lnTo>
                    <a:pt x="882027" y="251510"/>
                  </a:lnTo>
                  <a:lnTo>
                    <a:pt x="824877" y="222935"/>
                  </a:lnTo>
                  <a:lnTo>
                    <a:pt x="824877" y="251510"/>
                  </a:lnTo>
                  <a:lnTo>
                    <a:pt x="28575" y="251510"/>
                  </a:lnTo>
                  <a:lnTo>
                    <a:pt x="28575" y="57150"/>
                  </a:lnTo>
                  <a:lnTo>
                    <a:pt x="824877" y="57150"/>
                  </a:lnTo>
                  <a:lnTo>
                    <a:pt x="824877" y="85725"/>
                  </a:lnTo>
                  <a:lnTo>
                    <a:pt x="882027" y="57150"/>
                  </a:lnTo>
                  <a:lnTo>
                    <a:pt x="910602" y="42862"/>
                  </a:lnTo>
                  <a:close/>
                </a:path>
              </a:pathLst>
            </a:custGeom>
            <a:solidFill>
              <a:srgbClr val="000000"/>
            </a:solidFill>
          </p:spPr>
          <p:txBody>
            <a:bodyPr wrap="square" lIns="0" tIns="0" rIns="0" bIns="0" rtlCol="0"/>
            <a:lstStyle/>
            <a:p>
              <a:endParaRPr sz="2400"/>
            </a:p>
          </p:txBody>
        </p:sp>
      </p:grpSp>
      <p:sp>
        <p:nvSpPr>
          <p:cNvPr id="30" name="object 30"/>
          <p:cNvSpPr txBox="1"/>
          <p:nvPr/>
        </p:nvSpPr>
        <p:spPr>
          <a:xfrm>
            <a:off x="7909258" y="3195083"/>
            <a:ext cx="336972" cy="236817"/>
          </a:xfrm>
          <a:prstGeom prst="rect">
            <a:avLst/>
          </a:prstGeom>
        </p:spPr>
        <p:txBody>
          <a:bodyPr vert="horz" wrap="square" lIns="0" tIns="21167" rIns="0" bIns="0" rtlCol="0">
            <a:spAutoFit/>
          </a:bodyPr>
          <a:lstStyle/>
          <a:p>
            <a:pPr marL="16933">
              <a:spcBef>
                <a:spcPts val="167"/>
              </a:spcBef>
            </a:pPr>
            <a:r>
              <a:rPr sz="1400" b="1" dirty="0">
                <a:latin typeface="Calibri"/>
                <a:cs typeface="Calibri"/>
              </a:rPr>
              <a:t>A</a:t>
            </a:r>
            <a:r>
              <a:rPr sz="1400" b="1" spc="13" dirty="0">
                <a:latin typeface="Calibri"/>
                <a:cs typeface="Calibri"/>
              </a:rPr>
              <a:t>L</a:t>
            </a:r>
            <a:r>
              <a:rPr sz="1400" b="1" dirty="0">
                <a:latin typeface="Calibri"/>
                <a:cs typeface="Calibri"/>
              </a:rPr>
              <a:t>U</a:t>
            </a:r>
            <a:endParaRPr sz="1400">
              <a:latin typeface="Calibri"/>
              <a:cs typeface="Calibri"/>
            </a:endParaRPr>
          </a:p>
        </p:txBody>
      </p:sp>
      <p:sp>
        <p:nvSpPr>
          <p:cNvPr id="31" name="object 31"/>
          <p:cNvSpPr txBox="1"/>
          <p:nvPr/>
        </p:nvSpPr>
        <p:spPr>
          <a:xfrm>
            <a:off x="5910640" y="4114054"/>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sp>
        <p:nvSpPr>
          <p:cNvPr id="32" name="object 32"/>
          <p:cNvSpPr/>
          <p:nvPr/>
        </p:nvSpPr>
        <p:spPr>
          <a:xfrm>
            <a:off x="5043365" y="2209203"/>
            <a:ext cx="1170092" cy="1920240"/>
          </a:xfrm>
          <a:custGeom>
            <a:avLst/>
            <a:gdLst/>
            <a:ahLst/>
            <a:cxnLst/>
            <a:rect l="l" t="t" r="r" b="b"/>
            <a:pathLst>
              <a:path w="877570" h="1440180">
                <a:moveTo>
                  <a:pt x="0" y="0"/>
                </a:moveTo>
                <a:lnTo>
                  <a:pt x="877380" y="0"/>
                </a:lnTo>
                <a:lnTo>
                  <a:pt x="877380" y="1439786"/>
                </a:lnTo>
                <a:lnTo>
                  <a:pt x="0" y="1439786"/>
                </a:lnTo>
                <a:lnTo>
                  <a:pt x="0" y="0"/>
                </a:lnTo>
                <a:close/>
              </a:path>
            </a:pathLst>
          </a:custGeom>
          <a:ln w="38100">
            <a:solidFill>
              <a:srgbClr val="000000"/>
            </a:solidFill>
          </a:ln>
        </p:spPr>
        <p:txBody>
          <a:bodyPr wrap="square" lIns="0" tIns="0" rIns="0" bIns="0" rtlCol="0"/>
          <a:lstStyle/>
          <a:p>
            <a:endParaRPr sz="2400"/>
          </a:p>
        </p:txBody>
      </p:sp>
      <p:sp>
        <p:nvSpPr>
          <p:cNvPr id="33" name="object 33"/>
          <p:cNvSpPr txBox="1"/>
          <p:nvPr/>
        </p:nvSpPr>
        <p:spPr>
          <a:xfrm>
            <a:off x="5139878" y="3833131"/>
            <a:ext cx="519007" cy="236817"/>
          </a:xfrm>
          <a:prstGeom prst="rect">
            <a:avLst/>
          </a:prstGeom>
        </p:spPr>
        <p:txBody>
          <a:bodyPr vert="horz" wrap="square" lIns="0" tIns="21167" rIns="0" bIns="0" rtlCol="0">
            <a:spAutoFit/>
          </a:bodyPr>
          <a:lstStyle/>
          <a:p>
            <a:pPr marL="16933">
              <a:spcBef>
                <a:spcPts val="167"/>
              </a:spcBef>
            </a:pPr>
            <a:r>
              <a:rPr sz="1400" b="1" spc="40" dirty="0">
                <a:latin typeface="Calibri"/>
                <a:cs typeface="Calibri"/>
              </a:rPr>
              <a:t>Reg</a:t>
            </a:r>
            <a:r>
              <a:rPr sz="1400" b="1" spc="60" dirty="0">
                <a:latin typeface="Calibri"/>
                <a:cs typeface="Calibri"/>
              </a:rPr>
              <a:t> </a:t>
            </a:r>
            <a:r>
              <a:rPr sz="1400" b="1" spc="-127" dirty="0">
                <a:latin typeface="Calibri"/>
                <a:cs typeface="Calibri"/>
              </a:rPr>
              <a:t>[</a:t>
            </a:r>
            <a:r>
              <a:rPr sz="1400" b="1" spc="53" dirty="0">
                <a:latin typeface="Calibri"/>
                <a:cs typeface="Calibri"/>
              </a:rPr>
              <a:t> </a:t>
            </a:r>
            <a:r>
              <a:rPr sz="1400" b="1" spc="-127" dirty="0">
                <a:latin typeface="Calibri"/>
                <a:cs typeface="Calibri"/>
              </a:rPr>
              <a:t>]</a:t>
            </a:r>
            <a:endParaRPr sz="1400">
              <a:latin typeface="Calibri"/>
              <a:cs typeface="Calibri"/>
            </a:endParaRPr>
          </a:p>
        </p:txBody>
      </p:sp>
      <p:grpSp>
        <p:nvGrpSpPr>
          <p:cNvPr id="34" name="object 34"/>
          <p:cNvGrpSpPr/>
          <p:nvPr/>
        </p:nvGrpSpPr>
        <p:grpSpPr>
          <a:xfrm>
            <a:off x="4153892" y="1549584"/>
            <a:ext cx="5929207" cy="2806700"/>
            <a:chOff x="4586892" y="1290243"/>
            <a:chExt cx="4446905" cy="2105025"/>
          </a:xfrm>
        </p:grpSpPr>
        <p:pic>
          <p:nvPicPr>
            <p:cNvPr id="35" name="object 35"/>
            <p:cNvPicPr/>
            <p:nvPr/>
          </p:nvPicPr>
          <p:blipFill>
            <a:blip r:embed="rId3" cstate="print"/>
            <a:stretch>
              <a:fillRect/>
            </a:stretch>
          </p:blipFill>
          <p:spPr>
            <a:xfrm>
              <a:off x="6116966" y="2481469"/>
              <a:ext cx="233530" cy="76200"/>
            </a:xfrm>
            <a:prstGeom prst="rect">
              <a:avLst/>
            </a:prstGeom>
          </p:spPr>
        </p:pic>
        <p:sp>
          <p:nvSpPr>
            <p:cNvPr id="36" name="object 36"/>
            <p:cNvSpPr/>
            <p:nvPr/>
          </p:nvSpPr>
          <p:spPr>
            <a:xfrm>
              <a:off x="9015276" y="1326056"/>
              <a:ext cx="4445" cy="1017269"/>
            </a:xfrm>
            <a:custGeom>
              <a:avLst/>
              <a:gdLst/>
              <a:ahLst/>
              <a:cxnLst/>
              <a:rect l="l" t="t" r="r" b="b"/>
              <a:pathLst>
                <a:path w="4445" h="1017269">
                  <a:moveTo>
                    <a:pt x="4184" y="0"/>
                  </a:moveTo>
                  <a:lnTo>
                    <a:pt x="0" y="1017091"/>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614092" y="1306136"/>
              <a:ext cx="4405630" cy="10160"/>
            </a:xfrm>
            <a:custGeom>
              <a:avLst/>
              <a:gdLst/>
              <a:ahLst/>
              <a:cxnLst/>
              <a:rect l="l" t="t" r="r" b="b"/>
              <a:pathLst>
                <a:path w="4405630" h="10159">
                  <a:moveTo>
                    <a:pt x="0" y="0"/>
                  </a:moveTo>
                  <a:lnTo>
                    <a:pt x="4405368" y="9924"/>
                  </a:lnTo>
                </a:path>
              </a:pathLst>
            </a:custGeom>
            <a:ln w="28575">
              <a:solidFill>
                <a:srgbClr val="000000"/>
              </a:solidFill>
            </a:ln>
          </p:spPr>
          <p:txBody>
            <a:bodyPr wrap="square" lIns="0" tIns="0" rIns="0" bIns="0" rtlCol="0"/>
            <a:lstStyle/>
            <a:p>
              <a:endParaRPr sz="2400"/>
            </a:p>
          </p:txBody>
        </p:sp>
        <p:sp>
          <p:nvSpPr>
            <p:cNvPr id="38" name="object 38"/>
            <p:cNvSpPr/>
            <p:nvPr/>
          </p:nvSpPr>
          <p:spPr>
            <a:xfrm>
              <a:off x="4601179" y="1304531"/>
              <a:ext cx="5715" cy="730885"/>
            </a:xfrm>
            <a:custGeom>
              <a:avLst/>
              <a:gdLst/>
              <a:ahLst/>
              <a:cxnLst/>
              <a:rect l="l" t="t" r="r" b="b"/>
              <a:pathLst>
                <a:path w="5714" h="730885">
                  <a:moveTo>
                    <a:pt x="0" y="0"/>
                  </a:moveTo>
                  <a:lnTo>
                    <a:pt x="5656" y="730811"/>
                  </a:lnTo>
                </a:path>
              </a:pathLst>
            </a:custGeom>
            <a:ln w="28575">
              <a:solidFill>
                <a:srgbClr val="000000"/>
              </a:solidFill>
            </a:ln>
          </p:spPr>
          <p:txBody>
            <a:bodyPr wrap="square" lIns="0" tIns="0" rIns="0" bIns="0" rtlCol="0"/>
            <a:lstStyle/>
            <a:p>
              <a:endParaRPr sz="2400"/>
            </a:p>
          </p:txBody>
        </p:sp>
        <p:sp>
          <p:nvSpPr>
            <p:cNvPr id="39" name="object 39"/>
            <p:cNvSpPr/>
            <p:nvPr/>
          </p:nvSpPr>
          <p:spPr>
            <a:xfrm>
              <a:off x="4601391" y="1997243"/>
              <a:ext cx="640080" cy="76200"/>
            </a:xfrm>
            <a:custGeom>
              <a:avLst/>
              <a:gdLst/>
              <a:ahLst/>
              <a:cxnLst/>
              <a:rect l="l" t="t" r="r" b="b"/>
              <a:pathLst>
                <a:path w="640079" h="76200">
                  <a:moveTo>
                    <a:pt x="563337" y="0"/>
                  </a:moveTo>
                  <a:lnTo>
                    <a:pt x="563337" y="76200"/>
                  </a:lnTo>
                  <a:lnTo>
                    <a:pt x="614137" y="50800"/>
                  </a:lnTo>
                  <a:lnTo>
                    <a:pt x="583051" y="50800"/>
                  </a:lnTo>
                  <a:lnTo>
                    <a:pt x="588737" y="45114"/>
                  </a:lnTo>
                  <a:lnTo>
                    <a:pt x="588737" y="31085"/>
                  </a:lnTo>
                  <a:lnTo>
                    <a:pt x="583051" y="25400"/>
                  </a:lnTo>
                  <a:lnTo>
                    <a:pt x="614137" y="25400"/>
                  </a:lnTo>
                  <a:lnTo>
                    <a:pt x="563337" y="0"/>
                  </a:lnTo>
                  <a:close/>
                </a:path>
                <a:path w="640079" h="76200">
                  <a:moveTo>
                    <a:pt x="563337" y="25400"/>
                  </a:moveTo>
                  <a:lnTo>
                    <a:pt x="5685" y="25400"/>
                  </a:lnTo>
                  <a:lnTo>
                    <a:pt x="0" y="31085"/>
                  </a:lnTo>
                  <a:lnTo>
                    <a:pt x="0" y="45114"/>
                  </a:lnTo>
                  <a:lnTo>
                    <a:pt x="5685" y="50800"/>
                  </a:lnTo>
                  <a:lnTo>
                    <a:pt x="563337" y="50800"/>
                  </a:lnTo>
                  <a:lnTo>
                    <a:pt x="563337" y="25400"/>
                  </a:lnTo>
                  <a:close/>
                </a:path>
                <a:path w="640079" h="76200">
                  <a:moveTo>
                    <a:pt x="614137" y="25400"/>
                  </a:moveTo>
                  <a:lnTo>
                    <a:pt x="583051" y="25400"/>
                  </a:lnTo>
                  <a:lnTo>
                    <a:pt x="588737" y="31085"/>
                  </a:lnTo>
                  <a:lnTo>
                    <a:pt x="588737" y="45114"/>
                  </a:lnTo>
                  <a:lnTo>
                    <a:pt x="583051" y="50800"/>
                  </a:lnTo>
                  <a:lnTo>
                    <a:pt x="614137" y="50800"/>
                  </a:lnTo>
                  <a:lnTo>
                    <a:pt x="639537" y="38100"/>
                  </a:lnTo>
                  <a:lnTo>
                    <a:pt x="614137" y="25400"/>
                  </a:lnTo>
                  <a:close/>
                </a:path>
              </a:pathLst>
            </a:custGeom>
            <a:solidFill>
              <a:srgbClr val="000000"/>
            </a:solidFill>
          </p:spPr>
          <p:txBody>
            <a:bodyPr wrap="square" lIns="0" tIns="0" rIns="0" bIns="0" rtlCol="0"/>
            <a:lstStyle/>
            <a:p>
              <a:endParaRPr sz="2400"/>
            </a:p>
          </p:txBody>
        </p:sp>
        <p:sp>
          <p:nvSpPr>
            <p:cNvPr id="40" name="object 40"/>
            <p:cNvSpPr/>
            <p:nvPr/>
          </p:nvSpPr>
          <p:spPr>
            <a:xfrm>
              <a:off x="5825010" y="313889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41" name="object 41"/>
            <p:cNvSpPr/>
            <p:nvPr/>
          </p:nvSpPr>
          <p:spPr>
            <a:xfrm>
              <a:off x="5866971" y="3238303"/>
              <a:ext cx="0" cy="144145"/>
            </a:xfrm>
            <a:custGeom>
              <a:avLst/>
              <a:gdLst/>
              <a:ahLst/>
              <a:cxnLst/>
              <a:rect l="l" t="t" r="r" b="b"/>
              <a:pathLst>
                <a:path h="144145">
                  <a:moveTo>
                    <a:pt x="1" y="0"/>
                  </a:moveTo>
                  <a:lnTo>
                    <a:pt x="0" y="143669"/>
                  </a:lnTo>
                </a:path>
              </a:pathLst>
            </a:custGeom>
            <a:ln w="25400">
              <a:solidFill>
                <a:srgbClr val="000000"/>
              </a:solidFill>
            </a:ln>
          </p:spPr>
          <p:txBody>
            <a:bodyPr wrap="square" lIns="0" tIns="0" rIns="0" bIns="0" rtlCol="0"/>
            <a:lstStyle/>
            <a:p>
              <a:endParaRPr sz="2400"/>
            </a:p>
          </p:txBody>
        </p:sp>
      </p:grpSp>
      <p:sp>
        <p:nvSpPr>
          <p:cNvPr id="42" name="object 42"/>
          <p:cNvSpPr txBox="1"/>
          <p:nvPr/>
        </p:nvSpPr>
        <p:spPr>
          <a:xfrm>
            <a:off x="3986909" y="2907126"/>
            <a:ext cx="756073" cy="539443"/>
          </a:xfrm>
          <a:prstGeom prst="rect">
            <a:avLst/>
          </a:prstGeom>
        </p:spPr>
        <p:txBody>
          <a:bodyPr vert="horz" wrap="square" lIns="0" tIns="15240" rIns="0" bIns="0" rtlCol="0">
            <a:spAutoFit/>
          </a:bodyPr>
          <a:lstStyle/>
          <a:p>
            <a:pPr marL="16933" marR="6773">
              <a:lnSpc>
                <a:spcPct val="141100"/>
              </a:lnSpc>
              <a:spcBef>
                <a:spcPts val="120"/>
              </a:spcBef>
            </a:pPr>
            <a:r>
              <a:rPr sz="1267" b="1" spc="-47" dirty="0">
                <a:latin typeface="Calibri"/>
                <a:cs typeface="Calibri"/>
              </a:rPr>
              <a:t>Inst[19:15] </a:t>
            </a:r>
            <a:r>
              <a:rPr sz="1267" b="1" spc="-40" dirty="0">
                <a:latin typeface="Calibri"/>
                <a:cs typeface="Calibri"/>
              </a:rPr>
              <a:t> </a:t>
            </a:r>
            <a:r>
              <a:rPr sz="1267" b="1" spc="-20" dirty="0">
                <a:latin typeface="Calibri"/>
                <a:cs typeface="Calibri"/>
              </a:rPr>
              <a:t>In</a:t>
            </a:r>
            <a:r>
              <a:rPr sz="1267" b="1" spc="-7" dirty="0">
                <a:latin typeface="Calibri"/>
                <a:cs typeface="Calibri"/>
              </a:rPr>
              <a:t>st</a:t>
            </a:r>
            <a:r>
              <a:rPr sz="1267" b="1" spc="-20" dirty="0">
                <a:latin typeface="Calibri"/>
                <a:cs typeface="Calibri"/>
              </a:rPr>
              <a:t>[2</a:t>
            </a:r>
            <a:r>
              <a:rPr sz="1267" b="1" spc="53" dirty="0">
                <a:latin typeface="Calibri"/>
                <a:cs typeface="Calibri"/>
              </a:rPr>
              <a:t>4</a:t>
            </a:r>
            <a:r>
              <a:rPr sz="1267" b="1" spc="-20" dirty="0">
                <a:latin typeface="Calibri"/>
                <a:cs typeface="Calibri"/>
              </a:rPr>
              <a:t>:</a:t>
            </a:r>
            <a:r>
              <a:rPr sz="1267" b="1" spc="53" dirty="0">
                <a:latin typeface="Calibri"/>
                <a:cs typeface="Calibri"/>
              </a:rPr>
              <a:t>20</a:t>
            </a:r>
            <a:r>
              <a:rPr sz="1267" b="1" spc="-113" dirty="0">
                <a:latin typeface="Calibri"/>
                <a:cs typeface="Calibri"/>
              </a:rPr>
              <a:t>]</a:t>
            </a:r>
            <a:endParaRPr sz="1267">
              <a:latin typeface="Calibri"/>
              <a:cs typeface="Calibri"/>
            </a:endParaRPr>
          </a:p>
        </p:txBody>
      </p:sp>
      <p:sp>
        <p:nvSpPr>
          <p:cNvPr id="43" name="object 43"/>
          <p:cNvSpPr txBox="1"/>
          <p:nvPr/>
        </p:nvSpPr>
        <p:spPr>
          <a:xfrm>
            <a:off x="4039059" y="2687590"/>
            <a:ext cx="601979" cy="217218"/>
          </a:xfrm>
          <a:prstGeom prst="rect">
            <a:avLst/>
          </a:prstGeom>
        </p:spPr>
        <p:txBody>
          <a:bodyPr vert="horz" wrap="square" lIns="0" tIns="22013" rIns="0" bIns="0" rtlCol="0">
            <a:spAutoFit/>
          </a:bodyPr>
          <a:lstStyle/>
          <a:p>
            <a:pPr marL="16933">
              <a:spcBef>
                <a:spcPts val="173"/>
              </a:spcBef>
            </a:pPr>
            <a:r>
              <a:rPr sz="1267" b="1" spc="-67" dirty="0">
                <a:latin typeface="Calibri"/>
                <a:cs typeface="Calibri"/>
              </a:rPr>
              <a:t>Inst[11:7]</a:t>
            </a:r>
            <a:endParaRPr sz="1267">
              <a:latin typeface="Calibri"/>
              <a:cs typeface="Calibri"/>
            </a:endParaRPr>
          </a:p>
        </p:txBody>
      </p:sp>
      <p:sp>
        <p:nvSpPr>
          <p:cNvPr id="44" name="object 44"/>
          <p:cNvSpPr txBox="1"/>
          <p:nvPr/>
        </p:nvSpPr>
        <p:spPr>
          <a:xfrm>
            <a:off x="5063640" y="3106182"/>
            <a:ext cx="465667" cy="540447"/>
          </a:xfrm>
          <a:prstGeom prst="rect">
            <a:avLst/>
          </a:prstGeom>
        </p:spPr>
        <p:txBody>
          <a:bodyPr vert="horz" wrap="square" lIns="0" tIns="22013" rIns="0" bIns="0" rtlCol="0">
            <a:spAutoFit/>
          </a:bodyPr>
          <a:lstStyle/>
          <a:p>
            <a:pPr marL="16933">
              <a:spcBef>
                <a:spcPts val="173"/>
              </a:spcBef>
            </a:pPr>
            <a:r>
              <a:rPr sz="1267" b="1" spc="13" dirty="0">
                <a:latin typeface="Calibri"/>
                <a:cs typeface="Calibri"/>
              </a:rPr>
              <a:t>A</a:t>
            </a:r>
            <a:r>
              <a:rPr sz="1267" b="1" spc="20" dirty="0">
                <a:latin typeface="Calibri"/>
                <a:cs typeface="Calibri"/>
              </a:rPr>
              <a:t>d</a:t>
            </a:r>
            <a:r>
              <a:rPr sz="1267" b="1" spc="33" dirty="0">
                <a:latin typeface="Calibri"/>
                <a:cs typeface="Calibri"/>
              </a:rPr>
              <a:t>d</a:t>
            </a:r>
            <a:r>
              <a:rPr sz="1267" b="1" spc="-40" dirty="0">
                <a:latin typeface="Calibri"/>
                <a:cs typeface="Calibri"/>
              </a:rPr>
              <a:t>r</a:t>
            </a:r>
            <a:r>
              <a:rPr sz="1267" b="1" spc="-7" dirty="0">
                <a:latin typeface="Calibri"/>
                <a:cs typeface="Calibri"/>
              </a:rPr>
              <a:t>A</a:t>
            </a:r>
            <a:endParaRPr sz="1267">
              <a:latin typeface="Calibri"/>
              <a:cs typeface="Calibri"/>
            </a:endParaRPr>
          </a:p>
          <a:p>
            <a:pPr marL="16933">
              <a:spcBef>
                <a:spcPts val="973"/>
              </a:spcBef>
            </a:pPr>
            <a:r>
              <a:rPr sz="1267" b="1" dirty="0">
                <a:latin typeface="Calibri"/>
                <a:cs typeface="Calibri"/>
              </a:rPr>
              <a:t>AddrB</a:t>
            </a:r>
            <a:endParaRPr sz="1267">
              <a:latin typeface="Calibri"/>
              <a:cs typeface="Calibri"/>
            </a:endParaRPr>
          </a:p>
        </p:txBody>
      </p:sp>
      <p:sp>
        <p:nvSpPr>
          <p:cNvPr id="45" name="object 45"/>
          <p:cNvSpPr txBox="1"/>
          <p:nvPr/>
        </p:nvSpPr>
        <p:spPr>
          <a:xfrm>
            <a:off x="5697656" y="3089926"/>
            <a:ext cx="461433"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7" dirty="0">
                <a:latin typeface="Calibri"/>
                <a:cs typeface="Calibri"/>
              </a:rPr>
              <a:t>A</a:t>
            </a:r>
            <a:endParaRPr sz="1267">
              <a:latin typeface="Calibri"/>
              <a:cs typeface="Calibri"/>
            </a:endParaRPr>
          </a:p>
        </p:txBody>
      </p:sp>
      <p:sp>
        <p:nvSpPr>
          <p:cNvPr id="46" name="object 46"/>
          <p:cNvSpPr txBox="1"/>
          <p:nvPr/>
        </p:nvSpPr>
        <p:spPr>
          <a:xfrm>
            <a:off x="5697656" y="3480070"/>
            <a:ext cx="449580"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40" dirty="0">
                <a:latin typeface="Calibri"/>
                <a:cs typeface="Calibri"/>
              </a:rPr>
              <a:t>B</a:t>
            </a:r>
            <a:endParaRPr sz="1267">
              <a:latin typeface="Calibri"/>
              <a:cs typeface="Calibri"/>
            </a:endParaRPr>
          </a:p>
        </p:txBody>
      </p:sp>
      <p:sp>
        <p:nvSpPr>
          <p:cNvPr id="47" name="object 47"/>
          <p:cNvSpPr txBox="1"/>
          <p:nvPr/>
        </p:nvSpPr>
        <p:spPr>
          <a:xfrm>
            <a:off x="5059452" y="2825766"/>
            <a:ext cx="468207" cy="217218"/>
          </a:xfrm>
          <a:prstGeom prst="rect">
            <a:avLst/>
          </a:prstGeom>
        </p:spPr>
        <p:txBody>
          <a:bodyPr vert="horz" wrap="square" lIns="0" tIns="22013" rIns="0" bIns="0" rtlCol="0">
            <a:spAutoFit/>
          </a:bodyPr>
          <a:lstStyle/>
          <a:p>
            <a:pPr marL="16933">
              <a:spcBef>
                <a:spcPts val="173"/>
              </a:spcBef>
            </a:pPr>
            <a:r>
              <a:rPr sz="1267" b="1" spc="13" dirty="0">
                <a:latin typeface="Calibri"/>
                <a:cs typeface="Calibri"/>
              </a:rPr>
              <a:t>A</a:t>
            </a:r>
            <a:r>
              <a:rPr sz="1267" b="1" spc="20" dirty="0">
                <a:latin typeface="Calibri"/>
                <a:cs typeface="Calibri"/>
              </a:rPr>
              <a:t>d</a:t>
            </a:r>
            <a:r>
              <a:rPr sz="1267" b="1" spc="33" dirty="0">
                <a:latin typeface="Calibri"/>
                <a:cs typeface="Calibri"/>
              </a:rPr>
              <a:t>d</a:t>
            </a:r>
            <a:r>
              <a:rPr sz="1267" b="1" spc="-40" dirty="0">
                <a:latin typeface="Calibri"/>
                <a:cs typeface="Calibri"/>
              </a:rPr>
              <a:t>r</a:t>
            </a:r>
            <a:r>
              <a:rPr sz="1267" b="1" spc="-13" dirty="0">
                <a:latin typeface="Calibri"/>
                <a:cs typeface="Calibri"/>
              </a:rPr>
              <a:t>D</a:t>
            </a:r>
            <a:endParaRPr sz="1267">
              <a:latin typeface="Calibri"/>
              <a:cs typeface="Calibri"/>
            </a:endParaRPr>
          </a:p>
        </p:txBody>
      </p:sp>
      <p:sp>
        <p:nvSpPr>
          <p:cNvPr id="48" name="object 48"/>
          <p:cNvSpPr txBox="1"/>
          <p:nvPr/>
        </p:nvSpPr>
        <p:spPr>
          <a:xfrm>
            <a:off x="5063641" y="2411238"/>
            <a:ext cx="463973" cy="217218"/>
          </a:xfrm>
          <a:prstGeom prst="rect">
            <a:avLst/>
          </a:prstGeom>
        </p:spPr>
        <p:txBody>
          <a:bodyPr vert="horz" wrap="square" lIns="0" tIns="22013" rIns="0" bIns="0" rtlCol="0">
            <a:spAutoFit/>
          </a:bodyPr>
          <a:lstStyle/>
          <a:p>
            <a:pPr marL="16933">
              <a:spcBef>
                <a:spcPts val="173"/>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13" dirty="0">
                <a:latin typeface="Calibri"/>
                <a:cs typeface="Calibri"/>
              </a:rPr>
              <a:t>D</a:t>
            </a:r>
            <a:endParaRPr sz="1267">
              <a:latin typeface="Calibri"/>
              <a:cs typeface="Calibri"/>
            </a:endParaRPr>
          </a:p>
        </p:txBody>
      </p:sp>
      <p:sp>
        <p:nvSpPr>
          <p:cNvPr id="49" name="object 49"/>
          <p:cNvSpPr txBox="1"/>
          <p:nvPr/>
        </p:nvSpPr>
        <p:spPr>
          <a:xfrm>
            <a:off x="8181925" y="2687590"/>
            <a:ext cx="246380" cy="217218"/>
          </a:xfrm>
          <a:prstGeom prst="rect">
            <a:avLst/>
          </a:prstGeom>
        </p:spPr>
        <p:txBody>
          <a:bodyPr vert="horz" wrap="square" lIns="0" tIns="22013" rIns="0" bIns="0" rtlCol="0">
            <a:spAutoFit/>
          </a:bodyPr>
          <a:lstStyle/>
          <a:p>
            <a:pPr marL="16933">
              <a:spcBef>
                <a:spcPts val="173"/>
              </a:spcBef>
            </a:pPr>
            <a:r>
              <a:rPr sz="1267" b="1" spc="27" dirty="0">
                <a:latin typeface="Calibri"/>
                <a:cs typeface="Calibri"/>
              </a:rPr>
              <a:t>al</a:t>
            </a:r>
            <a:r>
              <a:rPr sz="1267" b="1" spc="-13" dirty="0">
                <a:latin typeface="Calibri"/>
                <a:cs typeface="Calibri"/>
              </a:rPr>
              <a:t>u</a:t>
            </a:r>
            <a:endParaRPr sz="1267">
              <a:latin typeface="Calibri"/>
              <a:cs typeface="Calibri"/>
            </a:endParaRPr>
          </a:p>
        </p:txBody>
      </p:sp>
      <p:sp>
        <p:nvSpPr>
          <p:cNvPr id="50" name="object 50"/>
          <p:cNvSpPr txBox="1"/>
          <p:nvPr/>
        </p:nvSpPr>
        <p:spPr>
          <a:xfrm>
            <a:off x="6256198" y="2293382"/>
            <a:ext cx="386080" cy="217218"/>
          </a:xfrm>
          <a:prstGeom prst="rect">
            <a:avLst/>
          </a:prstGeom>
        </p:spPr>
        <p:txBody>
          <a:bodyPr vert="horz" wrap="square" lIns="0" tIns="22013" rIns="0" bIns="0" rtlCol="0">
            <a:spAutoFit/>
          </a:bodyPr>
          <a:lstStyle/>
          <a:p>
            <a:pPr marL="16933">
              <a:spcBef>
                <a:spcPts val="173"/>
              </a:spcBef>
            </a:pPr>
            <a:r>
              <a:rPr sz="1267" b="1" spc="-100" dirty="0">
                <a:latin typeface="Calibri"/>
                <a:cs typeface="Calibri"/>
              </a:rPr>
              <a:t>R</a:t>
            </a:r>
            <a:r>
              <a:rPr sz="1267" b="1" spc="-40" dirty="0">
                <a:latin typeface="Calibri"/>
                <a:cs typeface="Calibri"/>
              </a:rPr>
              <a:t>[r</a:t>
            </a:r>
            <a:r>
              <a:rPr sz="1267" b="1" spc="73" dirty="0">
                <a:latin typeface="Calibri"/>
                <a:cs typeface="Calibri"/>
              </a:rPr>
              <a:t>s</a:t>
            </a:r>
            <a:r>
              <a:rPr sz="1267" b="1" spc="-180" dirty="0">
                <a:latin typeface="Calibri"/>
                <a:cs typeface="Calibri"/>
              </a:rPr>
              <a:t>1</a:t>
            </a:r>
            <a:r>
              <a:rPr sz="1267" b="1" spc="-113" dirty="0">
                <a:latin typeface="Calibri"/>
                <a:cs typeface="Calibri"/>
              </a:rPr>
              <a:t>]</a:t>
            </a:r>
            <a:endParaRPr sz="1267">
              <a:latin typeface="Calibri"/>
              <a:cs typeface="Calibri"/>
            </a:endParaRPr>
          </a:p>
        </p:txBody>
      </p:sp>
      <p:sp>
        <p:nvSpPr>
          <p:cNvPr id="51" name="object 51"/>
          <p:cNvSpPr txBox="1"/>
          <p:nvPr/>
        </p:nvSpPr>
        <p:spPr>
          <a:xfrm>
            <a:off x="6106812" y="4361958"/>
            <a:ext cx="415713" cy="217218"/>
          </a:xfrm>
          <a:prstGeom prst="rect">
            <a:avLst/>
          </a:prstGeom>
        </p:spPr>
        <p:txBody>
          <a:bodyPr vert="horz" wrap="square" lIns="0" tIns="22013" rIns="0" bIns="0" rtlCol="0">
            <a:spAutoFit/>
          </a:bodyPr>
          <a:lstStyle/>
          <a:p>
            <a:pPr marL="16933">
              <a:spcBef>
                <a:spcPts val="173"/>
              </a:spcBef>
            </a:pPr>
            <a:r>
              <a:rPr sz="1267" b="1" spc="-100" dirty="0">
                <a:latin typeface="Calibri"/>
                <a:cs typeface="Calibri"/>
              </a:rPr>
              <a:t>R</a:t>
            </a:r>
            <a:r>
              <a:rPr sz="1267" b="1" spc="-40" dirty="0">
                <a:latin typeface="Calibri"/>
                <a:cs typeface="Calibri"/>
              </a:rPr>
              <a:t>[r</a:t>
            </a:r>
            <a:r>
              <a:rPr sz="1267" b="1" spc="73" dirty="0">
                <a:latin typeface="Calibri"/>
                <a:cs typeface="Calibri"/>
              </a:rPr>
              <a:t>s</a:t>
            </a:r>
            <a:r>
              <a:rPr sz="1267" b="1" spc="53" dirty="0">
                <a:latin typeface="Calibri"/>
                <a:cs typeface="Calibri"/>
              </a:rPr>
              <a:t>2</a:t>
            </a:r>
            <a:r>
              <a:rPr sz="1267" b="1" spc="-113" dirty="0">
                <a:latin typeface="Calibri"/>
                <a:cs typeface="Calibri"/>
              </a:rPr>
              <a:t>]</a:t>
            </a:r>
            <a:endParaRPr sz="1267">
              <a:latin typeface="Calibri"/>
              <a:cs typeface="Calibri"/>
            </a:endParaRPr>
          </a:p>
        </p:txBody>
      </p:sp>
      <p:sp>
        <p:nvSpPr>
          <p:cNvPr id="52" name="object 52"/>
          <p:cNvSpPr txBox="1"/>
          <p:nvPr/>
        </p:nvSpPr>
        <p:spPr>
          <a:xfrm>
            <a:off x="2985689" y="5308870"/>
            <a:ext cx="637540"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In</a:t>
            </a:r>
            <a:r>
              <a:rPr sz="1267" b="1" spc="-7" dirty="0">
                <a:latin typeface="Calibri"/>
                <a:cs typeface="Calibri"/>
              </a:rPr>
              <a:t>st</a:t>
            </a:r>
            <a:r>
              <a:rPr sz="1267" b="1" spc="-20" dirty="0">
                <a:latin typeface="Calibri"/>
                <a:cs typeface="Calibri"/>
              </a:rPr>
              <a:t>[3</a:t>
            </a:r>
            <a:r>
              <a:rPr sz="1267" b="1" spc="-180" dirty="0">
                <a:latin typeface="Calibri"/>
                <a:cs typeface="Calibri"/>
              </a:rPr>
              <a:t>1</a:t>
            </a:r>
            <a:r>
              <a:rPr sz="1267" b="1" spc="-20" dirty="0">
                <a:latin typeface="Calibri"/>
                <a:cs typeface="Calibri"/>
              </a:rPr>
              <a:t>:</a:t>
            </a:r>
            <a:r>
              <a:rPr sz="1267" b="1" spc="53" dirty="0">
                <a:latin typeface="Calibri"/>
                <a:cs typeface="Calibri"/>
              </a:rPr>
              <a:t>0</a:t>
            </a:r>
            <a:r>
              <a:rPr sz="1267" b="1" spc="-113" dirty="0">
                <a:latin typeface="Calibri"/>
                <a:cs typeface="Calibri"/>
              </a:rPr>
              <a:t>]</a:t>
            </a:r>
            <a:endParaRPr sz="1267">
              <a:latin typeface="Calibri"/>
              <a:cs typeface="Calibri"/>
            </a:endParaRPr>
          </a:p>
        </p:txBody>
      </p:sp>
      <p:grpSp>
        <p:nvGrpSpPr>
          <p:cNvPr id="53" name="object 53"/>
          <p:cNvGrpSpPr/>
          <p:nvPr/>
        </p:nvGrpSpPr>
        <p:grpSpPr>
          <a:xfrm>
            <a:off x="1263835" y="3540868"/>
            <a:ext cx="8881533" cy="2486660"/>
            <a:chOff x="2419350" y="2783706"/>
            <a:chExt cx="6661150" cy="1864995"/>
          </a:xfrm>
        </p:grpSpPr>
        <p:sp>
          <p:nvSpPr>
            <p:cNvPr id="54" name="object 54"/>
            <p:cNvSpPr/>
            <p:nvPr/>
          </p:nvSpPr>
          <p:spPr>
            <a:xfrm>
              <a:off x="2438400" y="4075969"/>
              <a:ext cx="6623050" cy="553720"/>
            </a:xfrm>
            <a:custGeom>
              <a:avLst/>
              <a:gdLst/>
              <a:ahLst/>
              <a:cxnLst/>
              <a:rect l="l" t="t" r="r" b="b"/>
              <a:pathLst>
                <a:path w="6623050" h="553720">
                  <a:moveTo>
                    <a:pt x="0" y="0"/>
                  </a:moveTo>
                  <a:lnTo>
                    <a:pt x="6622666" y="0"/>
                  </a:lnTo>
                  <a:lnTo>
                    <a:pt x="6622666" y="553179"/>
                  </a:lnTo>
                  <a:lnTo>
                    <a:pt x="0" y="553179"/>
                  </a:lnTo>
                  <a:lnTo>
                    <a:pt x="0" y="0"/>
                  </a:lnTo>
                  <a:close/>
                </a:path>
              </a:pathLst>
            </a:custGeom>
            <a:ln w="38100">
              <a:solidFill>
                <a:srgbClr val="000000"/>
              </a:solidFill>
            </a:ln>
          </p:spPr>
          <p:txBody>
            <a:bodyPr wrap="square" lIns="0" tIns="0" rIns="0" bIns="0" rtlCol="0"/>
            <a:lstStyle/>
            <a:p>
              <a:endParaRPr sz="2400"/>
            </a:p>
          </p:txBody>
        </p:sp>
        <p:pic>
          <p:nvPicPr>
            <p:cNvPr id="55" name="object 55"/>
            <p:cNvPicPr/>
            <p:nvPr/>
          </p:nvPicPr>
          <p:blipFill>
            <a:blip r:embed="rId4" cstate="print"/>
            <a:stretch>
              <a:fillRect/>
            </a:stretch>
          </p:blipFill>
          <p:spPr>
            <a:xfrm>
              <a:off x="6128217" y="2841777"/>
              <a:ext cx="223958" cy="76200"/>
            </a:xfrm>
            <a:prstGeom prst="rect">
              <a:avLst/>
            </a:prstGeom>
          </p:spPr>
        </p:pic>
        <p:sp>
          <p:nvSpPr>
            <p:cNvPr id="56" name="object 56"/>
            <p:cNvSpPr/>
            <p:nvPr/>
          </p:nvSpPr>
          <p:spPr>
            <a:xfrm>
              <a:off x="5501980" y="3247128"/>
              <a:ext cx="76200" cy="816610"/>
            </a:xfrm>
            <a:custGeom>
              <a:avLst/>
              <a:gdLst/>
              <a:ahLst/>
              <a:cxnLst/>
              <a:rect l="l" t="t" r="r" b="b"/>
              <a:pathLst>
                <a:path w="76200" h="816610">
                  <a:moveTo>
                    <a:pt x="50800" y="63498"/>
                  </a:moveTo>
                  <a:lnTo>
                    <a:pt x="25400" y="63498"/>
                  </a:lnTo>
                  <a:lnTo>
                    <a:pt x="25400" y="816563"/>
                  </a:lnTo>
                  <a:lnTo>
                    <a:pt x="50800" y="816563"/>
                  </a:lnTo>
                  <a:lnTo>
                    <a:pt x="50800" y="63498"/>
                  </a:lnTo>
                  <a:close/>
                </a:path>
                <a:path w="76200" h="816610">
                  <a:moveTo>
                    <a:pt x="38100" y="0"/>
                  </a:moveTo>
                  <a:lnTo>
                    <a:pt x="0" y="76200"/>
                  </a:lnTo>
                  <a:lnTo>
                    <a:pt x="25400" y="76200"/>
                  </a:lnTo>
                  <a:lnTo>
                    <a:pt x="25400" y="63498"/>
                  </a:lnTo>
                  <a:lnTo>
                    <a:pt x="69849" y="63498"/>
                  </a:lnTo>
                  <a:lnTo>
                    <a:pt x="38100" y="0"/>
                  </a:lnTo>
                  <a:close/>
                </a:path>
                <a:path w="76200" h="816610">
                  <a:moveTo>
                    <a:pt x="69849" y="63498"/>
                  </a:moveTo>
                  <a:lnTo>
                    <a:pt x="50800" y="63498"/>
                  </a:lnTo>
                  <a:lnTo>
                    <a:pt x="50800" y="76200"/>
                  </a:lnTo>
                  <a:lnTo>
                    <a:pt x="76200" y="76200"/>
                  </a:lnTo>
                  <a:lnTo>
                    <a:pt x="69849" y="63498"/>
                  </a:lnTo>
                  <a:close/>
                </a:path>
              </a:pathLst>
            </a:custGeom>
            <a:solidFill>
              <a:srgbClr val="000000"/>
            </a:solidFill>
          </p:spPr>
          <p:txBody>
            <a:bodyPr wrap="square" lIns="0" tIns="0" rIns="0" bIns="0" rtlCol="0"/>
            <a:lstStyle/>
            <a:p>
              <a:endParaRPr sz="2400"/>
            </a:p>
          </p:txBody>
        </p:sp>
        <p:sp>
          <p:nvSpPr>
            <p:cNvPr id="57" name="object 57"/>
            <p:cNvSpPr/>
            <p:nvPr/>
          </p:nvSpPr>
          <p:spPr>
            <a:xfrm>
              <a:off x="7065703" y="2797994"/>
              <a:ext cx="173355" cy="459105"/>
            </a:xfrm>
            <a:custGeom>
              <a:avLst/>
              <a:gdLst/>
              <a:ahLst/>
              <a:cxnLst/>
              <a:rect l="l" t="t" r="r" b="b"/>
              <a:pathLst>
                <a:path w="173354" h="459104">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58" name="object 58"/>
          <p:cNvSpPr txBox="1"/>
          <p:nvPr/>
        </p:nvSpPr>
        <p:spPr>
          <a:xfrm>
            <a:off x="7466109" y="3467894"/>
            <a:ext cx="110913" cy="591615"/>
          </a:xfrm>
          <a:prstGeom prst="rect">
            <a:avLst/>
          </a:prstGeom>
        </p:spPr>
        <p:txBody>
          <a:bodyPr vert="horz" wrap="square" lIns="0" tIns="118533" rIns="0" bIns="0" rtlCol="0">
            <a:spAutoFit/>
          </a:bodyPr>
          <a:lstStyle/>
          <a:p>
            <a:pPr marL="16933">
              <a:spcBef>
                <a:spcPts val="933"/>
              </a:spcBef>
            </a:pPr>
            <a:r>
              <a:rPr sz="1200" spc="-33" dirty="0">
                <a:latin typeface="Trebuchet MS"/>
                <a:cs typeface="Trebuchet MS"/>
              </a:rPr>
              <a:t>0</a:t>
            </a:r>
            <a:endParaRPr sz="1200">
              <a:latin typeface="Trebuchet MS"/>
              <a:cs typeface="Trebuchet MS"/>
            </a:endParaRPr>
          </a:p>
          <a:p>
            <a:pPr marL="38944">
              <a:spcBef>
                <a:spcPts val="800"/>
              </a:spcBef>
            </a:pPr>
            <a:r>
              <a:rPr sz="1200" spc="-233" dirty="0">
                <a:latin typeface="Trebuchet MS"/>
                <a:cs typeface="Trebuchet MS"/>
              </a:rPr>
              <a:t>1</a:t>
            </a:r>
            <a:endParaRPr sz="1200">
              <a:latin typeface="Trebuchet MS"/>
              <a:cs typeface="Trebuchet MS"/>
            </a:endParaRPr>
          </a:p>
        </p:txBody>
      </p:sp>
      <p:grpSp>
        <p:nvGrpSpPr>
          <p:cNvPr id="59" name="object 59"/>
          <p:cNvGrpSpPr/>
          <p:nvPr/>
        </p:nvGrpSpPr>
        <p:grpSpPr>
          <a:xfrm>
            <a:off x="7277230" y="3776693"/>
            <a:ext cx="587587" cy="865293"/>
            <a:chOff x="6929396" y="2960575"/>
            <a:chExt cx="440690" cy="648970"/>
          </a:xfrm>
        </p:grpSpPr>
        <p:pic>
          <p:nvPicPr>
            <p:cNvPr id="60" name="object 60"/>
            <p:cNvPicPr/>
            <p:nvPr/>
          </p:nvPicPr>
          <p:blipFill>
            <a:blip r:embed="rId5" cstate="print"/>
            <a:stretch>
              <a:fillRect/>
            </a:stretch>
          </p:blipFill>
          <p:spPr>
            <a:xfrm>
              <a:off x="6942656" y="3098661"/>
              <a:ext cx="137328" cy="85725"/>
            </a:xfrm>
            <a:prstGeom prst="rect">
              <a:avLst/>
            </a:prstGeom>
          </p:spPr>
        </p:pic>
        <p:sp>
          <p:nvSpPr>
            <p:cNvPr id="61" name="object 61"/>
            <p:cNvSpPr/>
            <p:nvPr/>
          </p:nvSpPr>
          <p:spPr>
            <a:xfrm>
              <a:off x="6943683" y="3156273"/>
              <a:ext cx="0" cy="438784"/>
            </a:xfrm>
            <a:custGeom>
              <a:avLst/>
              <a:gdLst/>
              <a:ahLst/>
              <a:cxnLst/>
              <a:rect l="l" t="t" r="r" b="b"/>
              <a:pathLst>
                <a:path h="438785">
                  <a:moveTo>
                    <a:pt x="4" y="0"/>
                  </a:moveTo>
                  <a:lnTo>
                    <a:pt x="0" y="438695"/>
                  </a:lnTo>
                </a:path>
              </a:pathLst>
            </a:custGeom>
            <a:ln w="28575">
              <a:solidFill>
                <a:srgbClr val="000000"/>
              </a:solidFill>
            </a:ln>
          </p:spPr>
          <p:txBody>
            <a:bodyPr wrap="square" lIns="0" tIns="0" rIns="0" bIns="0" rtlCol="0"/>
            <a:lstStyle/>
            <a:p>
              <a:endParaRPr sz="2400"/>
            </a:p>
          </p:txBody>
        </p:sp>
        <p:pic>
          <p:nvPicPr>
            <p:cNvPr id="62" name="object 62"/>
            <p:cNvPicPr/>
            <p:nvPr/>
          </p:nvPicPr>
          <p:blipFill>
            <a:blip r:embed="rId6" cstate="print"/>
            <a:stretch>
              <a:fillRect/>
            </a:stretch>
          </p:blipFill>
          <p:spPr>
            <a:xfrm>
              <a:off x="7248663" y="2960575"/>
              <a:ext cx="121192" cy="76200"/>
            </a:xfrm>
            <a:prstGeom prst="rect">
              <a:avLst/>
            </a:prstGeom>
          </p:spPr>
        </p:pic>
      </p:grpSp>
      <p:sp>
        <p:nvSpPr>
          <p:cNvPr id="63" name="object 63"/>
          <p:cNvSpPr txBox="1"/>
          <p:nvPr/>
        </p:nvSpPr>
        <p:spPr>
          <a:xfrm>
            <a:off x="5511056" y="4630182"/>
            <a:ext cx="70104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Imm[31:0]</a:t>
            </a:r>
            <a:endParaRPr sz="1267">
              <a:latin typeface="Calibri"/>
              <a:cs typeface="Calibri"/>
            </a:endParaRPr>
          </a:p>
        </p:txBody>
      </p:sp>
      <p:grpSp>
        <p:nvGrpSpPr>
          <p:cNvPr id="64" name="object 64"/>
          <p:cNvGrpSpPr/>
          <p:nvPr/>
        </p:nvGrpSpPr>
        <p:grpSpPr>
          <a:xfrm>
            <a:off x="4339000" y="4112774"/>
            <a:ext cx="3292687" cy="1129453"/>
            <a:chOff x="4725723" y="3212636"/>
            <a:chExt cx="2469515" cy="847090"/>
          </a:xfrm>
        </p:grpSpPr>
        <p:sp>
          <p:nvSpPr>
            <p:cNvPr id="65" name="object 65"/>
            <p:cNvSpPr/>
            <p:nvPr/>
          </p:nvSpPr>
          <p:spPr>
            <a:xfrm>
              <a:off x="7108897" y="3212636"/>
              <a:ext cx="85725" cy="847090"/>
            </a:xfrm>
            <a:custGeom>
              <a:avLst/>
              <a:gdLst/>
              <a:ahLst/>
              <a:cxnLst/>
              <a:rect l="l" t="t" r="r" b="b"/>
              <a:pathLst>
                <a:path w="85725" h="847089">
                  <a:moveTo>
                    <a:pt x="28574" y="85625"/>
                  </a:moveTo>
                  <a:lnTo>
                    <a:pt x="23317" y="846275"/>
                  </a:lnTo>
                  <a:lnTo>
                    <a:pt x="51890" y="846473"/>
                  </a:lnTo>
                  <a:lnTo>
                    <a:pt x="57149" y="85822"/>
                  </a:lnTo>
                  <a:lnTo>
                    <a:pt x="28574" y="85625"/>
                  </a:lnTo>
                  <a:close/>
                </a:path>
                <a:path w="85725" h="847089">
                  <a:moveTo>
                    <a:pt x="78509" y="71338"/>
                  </a:moveTo>
                  <a:lnTo>
                    <a:pt x="28672" y="71338"/>
                  </a:lnTo>
                  <a:lnTo>
                    <a:pt x="57247" y="71535"/>
                  </a:lnTo>
                  <a:lnTo>
                    <a:pt x="57149" y="85822"/>
                  </a:lnTo>
                  <a:lnTo>
                    <a:pt x="85723" y="86019"/>
                  </a:lnTo>
                  <a:lnTo>
                    <a:pt x="78509" y="71338"/>
                  </a:lnTo>
                  <a:close/>
                </a:path>
                <a:path w="85725" h="847089">
                  <a:moveTo>
                    <a:pt x="28672" y="71338"/>
                  </a:moveTo>
                  <a:lnTo>
                    <a:pt x="28574" y="85625"/>
                  </a:lnTo>
                  <a:lnTo>
                    <a:pt x="57149" y="85822"/>
                  </a:lnTo>
                  <a:lnTo>
                    <a:pt x="57247" y="71535"/>
                  </a:lnTo>
                  <a:lnTo>
                    <a:pt x="28672" y="71338"/>
                  </a:lnTo>
                  <a:close/>
                </a:path>
                <a:path w="85725" h="847089">
                  <a:moveTo>
                    <a:pt x="43454" y="0"/>
                  </a:moveTo>
                  <a:lnTo>
                    <a:pt x="0" y="85427"/>
                  </a:lnTo>
                  <a:lnTo>
                    <a:pt x="28574" y="85625"/>
                  </a:lnTo>
                  <a:lnTo>
                    <a:pt x="28672" y="71338"/>
                  </a:lnTo>
                  <a:lnTo>
                    <a:pt x="78509" y="71338"/>
                  </a:lnTo>
                  <a:lnTo>
                    <a:pt x="43454" y="0"/>
                  </a:lnTo>
                  <a:close/>
                </a:path>
              </a:pathLst>
            </a:custGeom>
            <a:solidFill>
              <a:srgbClr val="000000"/>
            </a:solidFill>
          </p:spPr>
          <p:txBody>
            <a:bodyPr wrap="square" lIns="0" tIns="0" rIns="0" bIns="0" rtlCol="0"/>
            <a:lstStyle/>
            <a:p>
              <a:endParaRPr sz="2400"/>
            </a:p>
          </p:txBody>
        </p:sp>
        <p:sp>
          <p:nvSpPr>
            <p:cNvPr id="66" name="object 66"/>
            <p:cNvSpPr/>
            <p:nvPr/>
          </p:nvSpPr>
          <p:spPr>
            <a:xfrm>
              <a:off x="4740011" y="3228757"/>
              <a:ext cx="521970" cy="718185"/>
            </a:xfrm>
            <a:custGeom>
              <a:avLst/>
              <a:gdLst/>
              <a:ahLst/>
              <a:cxnLst/>
              <a:rect l="l" t="t" r="r" b="b"/>
              <a:pathLst>
                <a:path w="521970" h="718185">
                  <a:moveTo>
                    <a:pt x="0" y="0"/>
                  </a:moveTo>
                  <a:lnTo>
                    <a:pt x="521515" y="159875"/>
                  </a:lnTo>
                  <a:lnTo>
                    <a:pt x="521515" y="557932"/>
                  </a:lnTo>
                  <a:lnTo>
                    <a:pt x="0" y="717808"/>
                  </a:lnTo>
                  <a:lnTo>
                    <a:pt x="0" y="0"/>
                  </a:lnTo>
                  <a:close/>
                </a:path>
              </a:pathLst>
            </a:custGeom>
            <a:ln w="28575">
              <a:solidFill>
                <a:srgbClr val="000000"/>
              </a:solidFill>
            </a:ln>
          </p:spPr>
          <p:txBody>
            <a:bodyPr wrap="square" lIns="0" tIns="0" rIns="0" bIns="0" rtlCol="0"/>
            <a:lstStyle/>
            <a:p>
              <a:endParaRPr sz="2400"/>
            </a:p>
          </p:txBody>
        </p:sp>
      </p:grpSp>
      <p:sp>
        <p:nvSpPr>
          <p:cNvPr id="67" name="object 67"/>
          <p:cNvSpPr txBox="1"/>
          <p:nvPr/>
        </p:nvSpPr>
        <p:spPr>
          <a:xfrm>
            <a:off x="4500720" y="4349260"/>
            <a:ext cx="422487"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I</a:t>
            </a:r>
            <a:r>
              <a:rPr sz="1400" b="1" spc="-13" dirty="0">
                <a:latin typeface="Calibri"/>
                <a:cs typeface="Calibri"/>
              </a:rPr>
              <a:t>m</a:t>
            </a:r>
            <a:r>
              <a:rPr sz="1400" b="1" spc="53" dirty="0">
                <a:latin typeface="Calibri"/>
                <a:cs typeface="Calibri"/>
              </a:rPr>
              <a:t>m</a:t>
            </a:r>
            <a:r>
              <a:rPr sz="1400" b="1" spc="-33" dirty="0">
                <a:latin typeface="Calibri"/>
                <a:cs typeface="Calibri"/>
              </a:rPr>
              <a:t>.</a:t>
            </a:r>
            <a:endParaRPr sz="1400">
              <a:latin typeface="Calibri"/>
              <a:cs typeface="Calibri"/>
            </a:endParaRPr>
          </a:p>
        </p:txBody>
      </p:sp>
      <p:sp>
        <p:nvSpPr>
          <p:cNvPr id="68" name="object 68"/>
          <p:cNvSpPr txBox="1"/>
          <p:nvPr/>
        </p:nvSpPr>
        <p:spPr>
          <a:xfrm>
            <a:off x="4500720" y="4584971"/>
            <a:ext cx="347980" cy="236817"/>
          </a:xfrm>
          <a:prstGeom prst="rect">
            <a:avLst/>
          </a:prstGeom>
        </p:spPr>
        <p:txBody>
          <a:bodyPr vert="horz" wrap="square" lIns="0" tIns="21167" rIns="0" bIns="0" rtlCol="0">
            <a:spAutoFit/>
          </a:bodyPr>
          <a:lstStyle/>
          <a:p>
            <a:pPr marL="16933">
              <a:spcBef>
                <a:spcPts val="167"/>
              </a:spcBef>
            </a:pPr>
            <a:r>
              <a:rPr sz="1400" b="1" spc="60" dirty="0">
                <a:latin typeface="Calibri"/>
                <a:cs typeface="Calibri"/>
              </a:rPr>
              <a:t>Ge</a:t>
            </a:r>
            <a:r>
              <a:rPr sz="1400" b="1" spc="-13" dirty="0">
                <a:latin typeface="Calibri"/>
                <a:cs typeface="Calibri"/>
              </a:rPr>
              <a:t>n</a:t>
            </a:r>
            <a:endParaRPr sz="1400">
              <a:latin typeface="Calibri"/>
              <a:cs typeface="Calibri"/>
            </a:endParaRPr>
          </a:p>
        </p:txBody>
      </p:sp>
      <p:sp>
        <p:nvSpPr>
          <p:cNvPr id="69" name="object 69"/>
          <p:cNvSpPr txBox="1"/>
          <p:nvPr/>
        </p:nvSpPr>
        <p:spPr>
          <a:xfrm>
            <a:off x="3301556" y="4231910"/>
            <a:ext cx="277705"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In</a:t>
            </a:r>
            <a:r>
              <a:rPr sz="1267" b="1" spc="-7" dirty="0">
                <a:latin typeface="Calibri"/>
                <a:cs typeface="Calibri"/>
              </a:rPr>
              <a:t>st</a:t>
            </a:r>
            <a:endParaRPr sz="1267">
              <a:latin typeface="Calibri"/>
              <a:cs typeface="Calibri"/>
            </a:endParaRPr>
          </a:p>
        </p:txBody>
      </p:sp>
      <p:sp>
        <p:nvSpPr>
          <p:cNvPr id="70" name="object 70"/>
          <p:cNvSpPr txBox="1"/>
          <p:nvPr/>
        </p:nvSpPr>
        <p:spPr>
          <a:xfrm>
            <a:off x="3301556" y="4435110"/>
            <a:ext cx="483447"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[3</a:t>
            </a:r>
            <a:r>
              <a:rPr sz="1267" b="1" spc="-180" dirty="0">
                <a:latin typeface="Calibri"/>
                <a:cs typeface="Calibri"/>
              </a:rPr>
              <a:t>1</a:t>
            </a:r>
            <a:r>
              <a:rPr sz="1267" b="1" spc="-20" dirty="0">
                <a:latin typeface="Calibri"/>
                <a:cs typeface="Calibri"/>
              </a:rPr>
              <a:t>:</a:t>
            </a:r>
            <a:r>
              <a:rPr sz="1267" b="1" spc="53" dirty="0">
                <a:latin typeface="Calibri"/>
                <a:cs typeface="Calibri"/>
              </a:rPr>
              <a:t>20</a:t>
            </a:r>
            <a:r>
              <a:rPr sz="1267" b="1" spc="-113" dirty="0">
                <a:latin typeface="Calibri"/>
                <a:cs typeface="Calibri"/>
              </a:rPr>
              <a:t>]</a:t>
            </a:r>
            <a:endParaRPr sz="1267">
              <a:latin typeface="Calibri"/>
              <a:cs typeface="Calibri"/>
            </a:endParaRPr>
          </a:p>
        </p:txBody>
      </p:sp>
      <p:grpSp>
        <p:nvGrpSpPr>
          <p:cNvPr id="71" name="object 71"/>
          <p:cNvGrpSpPr/>
          <p:nvPr/>
        </p:nvGrpSpPr>
        <p:grpSpPr>
          <a:xfrm>
            <a:off x="3829531" y="4555655"/>
            <a:ext cx="3474720" cy="658707"/>
            <a:chOff x="4343622" y="3544797"/>
            <a:chExt cx="2606040" cy="494030"/>
          </a:xfrm>
        </p:grpSpPr>
        <p:pic>
          <p:nvPicPr>
            <p:cNvPr id="72" name="object 72"/>
            <p:cNvPicPr/>
            <p:nvPr/>
          </p:nvPicPr>
          <p:blipFill>
            <a:blip r:embed="rId7" cstate="print"/>
            <a:stretch>
              <a:fillRect/>
            </a:stretch>
          </p:blipFill>
          <p:spPr>
            <a:xfrm>
              <a:off x="4965331" y="3866627"/>
              <a:ext cx="76154" cy="171813"/>
            </a:xfrm>
            <a:prstGeom prst="rect">
              <a:avLst/>
            </a:prstGeom>
          </p:spPr>
        </p:pic>
        <p:sp>
          <p:nvSpPr>
            <p:cNvPr id="73" name="object 73"/>
            <p:cNvSpPr/>
            <p:nvPr/>
          </p:nvSpPr>
          <p:spPr>
            <a:xfrm>
              <a:off x="4343622" y="3544797"/>
              <a:ext cx="396240" cy="85725"/>
            </a:xfrm>
            <a:custGeom>
              <a:avLst/>
              <a:gdLst/>
              <a:ahLst/>
              <a:cxnLst/>
              <a:rect l="l" t="t" r="r" b="b"/>
              <a:pathLst>
                <a:path w="396239" h="85725">
                  <a:moveTo>
                    <a:pt x="310196" y="0"/>
                  </a:moveTo>
                  <a:lnTo>
                    <a:pt x="310196" y="85724"/>
                  </a:lnTo>
                  <a:lnTo>
                    <a:pt x="367346" y="57149"/>
                  </a:lnTo>
                  <a:lnTo>
                    <a:pt x="332374" y="57149"/>
                  </a:lnTo>
                  <a:lnTo>
                    <a:pt x="338771" y="50753"/>
                  </a:lnTo>
                  <a:lnTo>
                    <a:pt x="338771" y="34971"/>
                  </a:lnTo>
                  <a:lnTo>
                    <a:pt x="332374" y="28574"/>
                  </a:lnTo>
                  <a:lnTo>
                    <a:pt x="367346" y="28574"/>
                  </a:lnTo>
                  <a:lnTo>
                    <a:pt x="310196" y="0"/>
                  </a:lnTo>
                  <a:close/>
                </a:path>
                <a:path w="396239" h="85725">
                  <a:moveTo>
                    <a:pt x="310196" y="28574"/>
                  </a:moveTo>
                  <a:lnTo>
                    <a:pt x="6396" y="28574"/>
                  </a:lnTo>
                  <a:lnTo>
                    <a:pt x="0" y="34971"/>
                  </a:lnTo>
                  <a:lnTo>
                    <a:pt x="0" y="50753"/>
                  </a:lnTo>
                  <a:lnTo>
                    <a:pt x="6396" y="57149"/>
                  </a:lnTo>
                  <a:lnTo>
                    <a:pt x="310196" y="57149"/>
                  </a:lnTo>
                  <a:lnTo>
                    <a:pt x="310196" y="28574"/>
                  </a:lnTo>
                  <a:close/>
                </a:path>
                <a:path w="396239" h="85725">
                  <a:moveTo>
                    <a:pt x="367346" y="28574"/>
                  </a:moveTo>
                  <a:lnTo>
                    <a:pt x="332374" y="28574"/>
                  </a:lnTo>
                  <a:lnTo>
                    <a:pt x="338771" y="34971"/>
                  </a:lnTo>
                  <a:lnTo>
                    <a:pt x="338771" y="50753"/>
                  </a:lnTo>
                  <a:lnTo>
                    <a:pt x="332374" y="57149"/>
                  </a:lnTo>
                  <a:lnTo>
                    <a:pt x="367346" y="57149"/>
                  </a:lnTo>
                  <a:lnTo>
                    <a:pt x="395921" y="42862"/>
                  </a:lnTo>
                  <a:lnTo>
                    <a:pt x="367346" y="28574"/>
                  </a:lnTo>
                  <a:close/>
                </a:path>
              </a:pathLst>
            </a:custGeom>
            <a:solidFill>
              <a:srgbClr val="000000"/>
            </a:solidFill>
          </p:spPr>
          <p:txBody>
            <a:bodyPr wrap="square" lIns="0" tIns="0" rIns="0" bIns="0" rtlCol="0"/>
            <a:lstStyle/>
            <a:p>
              <a:endParaRPr sz="2400"/>
            </a:p>
          </p:txBody>
        </p:sp>
        <p:sp>
          <p:nvSpPr>
            <p:cNvPr id="74" name="object 74"/>
            <p:cNvSpPr/>
            <p:nvPr/>
          </p:nvSpPr>
          <p:spPr>
            <a:xfrm>
              <a:off x="5273410" y="3589761"/>
              <a:ext cx="1663700" cy="5715"/>
            </a:xfrm>
            <a:custGeom>
              <a:avLst/>
              <a:gdLst/>
              <a:ahLst/>
              <a:cxnLst/>
              <a:rect l="l" t="t" r="r" b="b"/>
              <a:pathLst>
                <a:path w="1663700" h="5714">
                  <a:moveTo>
                    <a:pt x="0" y="0"/>
                  </a:moveTo>
                  <a:lnTo>
                    <a:pt x="1663521" y="5208"/>
                  </a:lnTo>
                </a:path>
              </a:pathLst>
            </a:custGeom>
            <a:ln w="25400">
              <a:solidFill>
                <a:srgbClr val="000000"/>
              </a:solidFill>
            </a:ln>
          </p:spPr>
          <p:txBody>
            <a:bodyPr wrap="square" lIns="0" tIns="0" rIns="0" bIns="0" rtlCol="0"/>
            <a:lstStyle/>
            <a:p>
              <a:endParaRPr sz="2400"/>
            </a:p>
          </p:txBody>
        </p:sp>
      </p:grpSp>
      <p:sp>
        <p:nvSpPr>
          <p:cNvPr id="75" name="object 75"/>
          <p:cNvSpPr txBox="1"/>
          <p:nvPr/>
        </p:nvSpPr>
        <p:spPr>
          <a:xfrm>
            <a:off x="8696894" y="2951830"/>
            <a:ext cx="728980" cy="604333"/>
          </a:xfrm>
          <a:prstGeom prst="rect">
            <a:avLst/>
          </a:prstGeom>
        </p:spPr>
        <p:txBody>
          <a:bodyPr vert="horz" wrap="square" lIns="0" tIns="15240" rIns="0" bIns="0" rtlCol="0">
            <a:spAutoFit/>
          </a:bodyPr>
          <a:lstStyle/>
          <a:p>
            <a:pPr marL="16933" marR="6773" indent="279393">
              <a:lnSpc>
                <a:spcPct val="160000"/>
              </a:lnSpc>
              <a:spcBef>
                <a:spcPts val="120"/>
              </a:spcBef>
            </a:pPr>
            <a:r>
              <a:rPr sz="1267" b="1" spc="53" dirty="0">
                <a:latin typeface="Calibri"/>
                <a:cs typeface="Calibri"/>
              </a:rPr>
              <a:t>D</a:t>
            </a:r>
            <a:r>
              <a:rPr sz="1267" b="1" spc="40" dirty="0">
                <a:latin typeface="Calibri"/>
                <a:cs typeface="Calibri"/>
              </a:rPr>
              <a:t>a</a:t>
            </a:r>
            <a:r>
              <a:rPr sz="1267" b="1" spc="-100" dirty="0">
                <a:latin typeface="Calibri"/>
                <a:cs typeface="Calibri"/>
              </a:rPr>
              <a:t>t</a:t>
            </a:r>
            <a:r>
              <a:rPr sz="1267" b="1" spc="87" dirty="0">
                <a:latin typeface="Calibri"/>
                <a:cs typeface="Calibri"/>
              </a:rPr>
              <a:t>a</a:t>
            </a:r>
            <a:r>
              <a:rPr sz="1267" b="1" spc="-27" dirty="0">
                <a:latin typeface="Calibri"/>
                <a:cs typeface="Calibri"/>
              </a:rPr>
              <a:t>B  </a:t>
            </a:r>
            <a:r>
              <a:rPr sz="1267" b="1" spc="27" dirty="0">
                <a:latin typeface="Calibri"/>
                <a:cs typeface="Calibri"/>
              </a:rPr>
              <a:t>addr</a:t>
            </a:r>
            <a:endParaRPr sz="1267">
              <a:latin typeface="Calibri"/>
              <a:cs typeface="Calibri"/>
            </a:endParaRPr>
          </a:p>
        </p:txBody>
      </p:sp>
      <p:grpSp>
        <p:nvGrpSpPr>
          <p:cNvPr id="76" name="object 76"/>
          <p:cNvGrpSpPr/>
          <p:nvPr/>
        </p:nvGrpSpPr>
        <p:grpSpPr>
          <a:xfrm>
            <a:off x="8859960" y="2222313"/>
            <a:ext cx="1217507" cy="3019213"/>
            <a:chOff x="8116444" y="1794790"/>
            <a:chExt cx="913130" cy="2264410"/>
          </a:xfrm>
        </p:grpSpPr>
        <p:sp>
          <p:nvSpPr>
            <p:cNvPr id="77" name="object 77"/>
            <p:cNvSpPr/>
            <p:nvPr/>
          </p:nvSpPr>
          <p:spPr>
            <a:xfrm>
              <a:off x="8936296" y="2343149"/>
              <a:ext cx="79375" cy="0"/>
            </a:xfrm>
            <a:custGeom>
              <a:avLst/>
              <a:gdLst/>
              <a:ahLst/>
              <a:cxnLst/>
              <a:rect l="l" t="t" r="r" b="b"/>
              <a:pathLst>
                <a:path w="79375">
                  <a:moveTo>
                    <a:pt x="0" y="0"/>
                  </a:moveTo>
                  <a:lnTo>
                    <a:pt x="78980" y="1"/>
                  </a:lnTo>
                </a:path>
              </a:pathLst>
            </a:custGeom>
            <a:ln w="28575">
              <a:solidFill>
                <a:srgbClr val="000000"/>
              </a:solidFill>
            </a:ln>
          </p:spPr>
          <p:txBody>
            <a:bodyPr wrap="square" lIns="0" tIns="0" rIns="0" bIns="0" rtlCol="0"/>
            <a:lstStyle/>
            <a:p>
              <a:endParaRPr sz="2400"/>
            </a:p>
          </p:txBody>
        </p:sp>
        <p:sp>
          <p:nvSpPr>
            <p:cNvPr id="78" name="object 78"/>
            <p:cNvSpPr/>
            <p:nvPr/>
          </p:nvSpPr>
          <p:spPr>
            <a:xfrm>
              <a:off x="8116444" y="3362680"/>
              <a:ext cx="85725" cy="696595"/>
            </a:xfrm>
            <a:custGeom>
              <a:avLst/>
              <a:gdLst/>
              <a:ahLst/>
              <a:cxnLst/>
              <a:rect l="l" t="t" r="r" b="b"/>
              <a:pathLst>
                <a:path w="85725" h="696595">
                  <a:moveTo>
                    <a:pt x="28573" y="85583"/>
                  </a:moveTo>
                  <a:lnTo>
                    <a:pt x="22668" y="696192"/>
                  </a:lnTo>
                  <a:lnTo>
                    <a:pt x="51241" y="696468"/>
                  </a:lnTo>
                  <a:lnTo>
                    <a:pt x="57147" y="85860"/>
                  </a:lnTo>
                  <a:lnTo>
                    <a:pt x="28573" y="85583"/>
                  </a:lnTo>
                  <a:close/>
                </a:path>
                <a:path w="85725" h="696595">
                  <a:moveTo>
                    <a:pt x="78479" y="71296"/>
                  </a:moveTo>
                  <a:lnTo>
                    <a:pt x="28712" y="71296"/>
                  </a:lnTo>
                  <a:lnTo>
                    <a:pt x="57285" y="71572"/>
                  </a:lnTo>
                  <a:lnTo>
                    <a:pt x="57147" y="85860"/>
                  </a:lnTo>
                  <a:lnTo>
                    <a:pt x="85721" y="86136"/>
                  </a:lnTo>
                  <a:lnTo>
                    <a:pt x="78479" y="71296"/>
                  </a:lnTo>
                  <a:close/>
                </a:path>
                <a:path w="85725" h="696595">
                  <a:moveTo>
                    <a:pt x="28712" y="71296"/>
                  </a:moveTo>
                  <a:lnTo>
                    <a:pt x="28573" y="85583"/>
                  </a:lnTo>
                  <a:lnTo>
                    <a:pt x="57147" y="85860"/>
                  </a:lnTo>
                  <a:lnTo>
                    <a:pt x="57285" y="71572"/>
                  </a:lnTo>
                  <a:lnTo>
                    <a:pt x="28712" y="71296"/>
                  </a:lnTo>
                  <a:close/>
                </a:path>
                <a:path w="85725" h="696595">
                  <a:moveTo>
                    <a:pt x="43689" y="0"/>
                  </a:moveTo>
                  <a:lnTo>
                    <a:pt x="0" y="85307"/>
                  </a:lnTo>
                  <a:lnTo>
                    <a:pt x="28573" y="85583"/>
                  </a:lnTo>
                  <a:lnTo>
                    <a:pt x="28712" y="71296"/>
                  </a:lnTo>
                  <a:lnTo>
                    <a:pt x="78479" y="71296"/>
                  </a:lnTo>
                  <a:lnTo>
                    <a:pt x="43689" y="0"/>
                  </a:lnTo>
                  <a:close/>
                </a:path>
              </a:pathLst>
            </a:custGeom>
            <a:solidFill>
              <a:srgbClr val="000000"/>
            </a:solidFill>
          </p:spPr>
          <p:txBody>
            <a:bodyPr wrap="square" lIns="0" tIns="0" rIns="0" bIns="0" rtlCol="0"/>
            <a:lstStyle/>
            <a:p>
              <a:endParaRPr sz="2400"/>
            </a:p>
          </p:txBody>
        </p:sp>
        <p:sp>
          <p:nvSpPr>
            <p:cNvPr id="79" name="object 79"/>
            <p:cNvSpPr/>
            <p:nvPr/>
          </p:nvSpPr>
          <p:spPr>
            <a:xfrm>
              <a:off x="8760953" y="1809078"/>
              <a:ext cx="182245" cy="779145"/>
            </a:xfrm>
            <a:custGeom>
              <a:avLst/>
              <a:gdLst/>
              <a:ahLst/>
              <a:cxnLst/>
              <a:rect l="l" t="t" r="r" b="b"/>
              <a:pathLst>
                <a:path w="182245" h="779144">
                  <a:moveTo>
                    <a:pt x="0" y="0"/>
                  </a:moveTo>
                  <a:lnTo>
                    <a:pt x="181697" y="113940"/>
                  </a:lnTo>
                  <a:lnTo>
                    <a:pt x="181697" y="664921"/>
                  </a:lnTo>
                  <a:lnTo>
                    <a:pt x="0" y="778862"/>
                  </a:lnTo>
                  <a:lnTo>
                    <a:pt x="0" y="0"/>
                  </a:lnTo>
                  <a:close/>
                </a:path>
              </a:pathLst>
            </a:custGeom>
            <a:ln w="28575">
              <a:solidFill>
                <a:srgbClr val="000000"/>
              </a:solidFill>
            </a:ln>
          </p:spPr>
          <p:txBody>
            <a:bodyPr wrap="square" lIns="0" tIns="0" rIns="0" bIns="0" rtlCol="0"/>
            <a:lstStyle/>
            <a:p>
              <a:endParaRPr sz="2400"/>
            </a:p>
          </p:txBody>
        </p:sp>
      </p:grpSp>
      <p:sp>
        <p:nvSpPr>
          <p:cNvPr id="80" name="object 80"/>
          <p:cNvSpPr txBox="1"/>
          <p:nvPr/>
        </p:nvSpPr>
        <p:spPr>
          <a:xfrm>
            <a:off x="9745556" y="2959894"/>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81" name="object 81"/>
          <p:cNvSpPr txBox="1"/>
          <p:nvPr/>
        </p:nvSpPr>
        <p:spPr>
          <a:xfrm>
            <a:off x="9745555" y="2667286"/>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82" name="object 82"/>
          <p:cNvGrpSpPr/>
          <p:nvPr/>
        </p:nvGrpSpPr>
        <p:grpSpPr>
          <a:xfrm>
            <a:off x="8424178" y="1308809"/>
            <a:ext cx="1297940" cy="2210647"/>
            <a:chOff x="7789607" y="1109662"/>
            <a:chExt cx="973455" cy="1657985"/>
          </a:xfrm>
        </p:grpSpPr>
        <p:pic>
          <p:nvPicPr>
            <p:cNvPr id="83" name="object 83"/>
            <p:cNvPicPr/>
            <p:nvPr/>
          </p:nvPicPr>
          <p:blipFill>
            <a:blip r:embed="rId8" cstate="print"/>
            <a:stretch>
              <a:fillRect/>
            </a:stretch>
          </p:blipFill>
          <p:spPr>
            <a:xfrm>
              <a:off x="8565637" y="2404028"/>
              <a:ext cx="197363" cy="85725"/>
            </a:xfrm>
            <a:prstGeom prst="rect">
              <a:avLst/>
            </a:prstGeom>
          </p:spPr>
        </p:pic>
        <p:sp>
          <p:nvSpPr>
            <p:cNvPr id="84" name="object 84"/>
            <p:cNvSpPr/>
            <p:nvPr/>
          </p:nvSpPr>
          <p:spPr>
            <a:xfrm>
              <a:off x="7803894" y="1123950"/>
              <a:ext cx="1905" cy="1629410"/>
            </a:xfrm>
            <a:custGeom>
              <a:avLst/>
              <a:gdLst/>
              <a:ahLst/>
              <a:cxnLst/>
              <a:rect l="l" t="t" r="r" b="b"/>
              <a:pathLst>
                <a:path w="1904" h="1629410">
                  <a:moveTo>
                    <a:pt x="0" y="0"/>
                  </a:moveTo>
                  <a:lnTo>
                    <a:pt x="1542" y="1629043"/>
                  </a:lnTo>
                </a:path>
              </a:pathLst>
            </a:custGeom>
            <a:ln w="28575">
              <a:solidFill>
                <a:srgbClr val="000000"/>
              </a:solidFill>
            </a:ln>
          </p:spPr>
          <p:txBody>
            <a:bodyPr wrap="square" lIns="0" tIns="0" rIns="0" bIns="0" rtlCol="0"/>
            <a:lstStyle/>
            <a:p>
              <a:endParaRPr sz="2400"/>
            </a:p>
          </p:txBody>
        </p:sp>
        <p:sp>
          <p:nvSpPr>
            <p:cNvPr id="85" name="object 85"/>
            <p:cNvSpPr/>
            <p:nvPr/>
          </p:nvSpPr>
          <p:spPr>
            <a:xfrm>
              <a:off x="7804449" y="2156414"/>
              <a:ext cx="946785" cy="85725"/>
            </a:xfrm>
            <a:custGeom>
              <a:avLst/>
              <a:gdLst/>
              <a:ahLst/>
              <a:cxnLst/>
              <a:rect l="l" t="t" r="r" b="b"/>
              <a:pathLst>
                <a:path w="946784" h="85725">
                  <a:moveTo>
                    <a:pt x="861008" y="57148"/>
                  </a:moveTo>
                  <a:lnTo>
                    <a:pt x="860913" y="85723"/>
                  </a:lnTo>
                  <a:lnTo>
                    <a:pt x="918394" y="57222"/>
                  </a:lnTo>
                  <a:lnTo>
                    <a:pt x="883187" y="57222"/>
                  </a:lnTo>
                  <a:lnTo>
                    <a:pt x="861008" y="57148"/>
                  </a:lnTo>
                  <a:close/>
                </a:path>
                <a:path w="946784" h="85725">
                  <a:moveTo>
                    <a:pt x="861103" y="28574"/>
                  </a:moveTo>
                  <a:lnTo>
                    <a:pt x="861008" y="57148"/>
                  </a:lnTo>
                  <a:lnTo>
                    <a:pt x="883187" y="57222"/>
                  </a:lnTo>
                  <a:lnTo>
                    <a:pt x="889605" y="50846"/>
                  </a:lnTo>
                  <a:lnTo>
                    <a:pt x="889657" y="35065"/>
                  </a:lnTo>
                  <a:lnTo>
                    <a:pt x="883282" y="28648"/>
                  </a:lnTo>
                  <a:lnTo>
                    <a:pt x="861103" y="28574"/>
                  </a:lnTo>
                  <a:close/>
                </a:path>
                <a:path w="946784" h="85725">
                  <a:moveTo>
                    <a:pt x="861198" y="0"/>
                  </a:moveTo>
                  <a:lnTo>
                    <a:pt x="861103" y="28574"/>
                  </a:lnTo>
                  <a:lnTo>
                    <a:pt x="883282" y="28648"/>
                  </a:lnTo>
                  <a:lnTo>
                    <a:pt x="889657" y="35065"/>
                  </a:lnTo>
                  <a:lnTo>
                    <a:pt x="889605" y="50846"/>
                  </a:lnTo>
                  <a:lnTo>
                    <a:pt x="883187" y="57222"/>
                  </a:lnTo>
                  <a:lnTo>
                    <a:pt x="918394" y="57222"/>
                  </a:lnTo>
                  <a:lnTo>
                    <a:pt x="946781" y="43146"/>
                  </a:lnTo>
                  <a:lnTo>
                    <a:pt x="861198" y="0"/>
                  </a:lnTo>
                  <a:close/>
                </a:path>
                <a:path w="946784" h="85725">
                  <a:moveTo>
                    <a:pt x="6469" y="25734"/>
                  </a:moveTo>
                  <a:lnTo>
                    <a:pt x="52" y="32109"/>
                  </a:lnTo>
                  <a:lnTo>
                    <a:pt x="0" y="47890"/>
                  </a:lnTo>
                  <a:lnTo>
                    <a:pt x="6375" y="54309"/>
                  </a:lnTo>
                  <a:lnTo>
                    <a:pt x="861008" y="57148"/>
                  </a:lnTo>
                  <a:lnTo>
                    <a:pt x="861103" y="28574"/>
                  </a:lnTo>
                  <a:lnTo>
                    <a:pt x="6469" y="25734"/>
                  </a:lnTo>
                  <a:close/>
                </a:path>
              </a:pathLst>
            </a:custGeom>
            <a:solidFill>
              <a:srgbClr val="000000"/>
            </a:solidFill>
          </p:spPr>
          <p:txBody>
            <a:bodyPr wrap="square" lIns="0" tIns="0" rIns="0" bIns="0" rtlCol="0"/>
            <a:lstStyle/>
            <a:p>
              <a:endParaRPr sz="2400"/>
            </a:p>
          </p:txBody>
        </p:sp>
      </p:grpSp>
      <p:sp>
        <p:nvSpPr>
          <p:cNvPr id="86" name="object 86"/>
          <p:cNvSpPr txBox="1"/>
          <p:nvPr/>
        </p:nvSpPr>
        <p:spPr>
          <a:xfrm>
            <a:off x="9355619" y="4272550"/>
            <a:ext cx="221827"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clk</a:t>
            </a:r>
            <a:endParaRPr sz="1267">
              <a:latin typeface="Calibri"/>
              <a:cs typeface="Calibri"/>
            </a:endParaRPr>
          </a:p>
        </p:txBody>
      </p:sp>
      <p:grpSp>
        <p:nvGrpSpPr>
          <p:cNvPr id="87" name="object 87"/>
          <p:cNvGrpSpPr/>
          <p:nvPr/>
        </p:nvGrpSpPr>
        <p:grpSpPr>
          <a:xfrm>
            <a:off x="7432391" y="2830864"/>
            <a:ext cx="2473960" cy="2411307"/>
            <a:chOff x="7045767" y="2251204"/>
            <a:chExt cx="1855470" cy="1808480"/>
          </a:xfrm>
        </p:grpSpPr>
        <p:sp>
          <p:nvSpPr>
            <p:cNvPr id="88" name="object 88"/>
            <p:cNvSpPr/>
            <p:nvPr/>
          </p:nvSpPr>
          <p:spPr>
            <a:xfrm>
              <a:off x="8408742" y="325754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89" name="object 89"/>
            <p:cNvSpPr/>
            <p:nvPr/>
          </p:nvSpPr>
          <p:spPr>
            <a:xfrm>
              <a:off x="8458199" y="3333749"/>
              <a:ext cx="0" cy="144145"/>
            </a:xfrm>
            <a:custGeom>
              <a:avLst/>
              <a:gdLst/>
              <a:ahLst/>
              <a:cxnLst/>
              <a:rect l="l" t="t" r="r" b="b"/>
              <a:pathLst>
                <a:path h="144145">
                  <a:moveTo>
                    <a:pt x="1" y="0"/>
                  </a:moveTo>
                  <a:lnTo>
                    <a:pt x="0" y="143669"/>
                  </a:lnTo>
                </a:path>
              </a:pathLst>
            </a:custGeom>
            <a:ln w="25400">
              <a:solidFill>
                <a:srgbClr val="000000"/>
              </a:solidFill>
            </a:ln>
          </p:spPr>
          <p:txBody>
            <a:bodyPr wrap="square" lIns="0" tIns="0" rIns="0" bIns="0" rtlCol="0"/>
            <a:lstStyle/>
            <a:p>
              <a:endParaRPr sz="2400"/>
            </a:p>
          </p:txBody>
        </p:sp>
        <p:sp>
          <p:nvSpPr>
            <p:cNvPr id="90" name="object 90"/>
            <p:cNvSpPr/>
            <p:nvPr/>
          </p:nvSpPr>
          <p:spPr>
            <a:xfrm>
              <a:off x="8815427" y="2512908"/>
              <a:ext cx="85725" cy="1546225"/>
            </a:xfrm>
            <a:custGeom>
              <a:avLst/>
              <a:gdLst/>
              <a:ahLst/>
              <a:cxnLst/>
              <a:rect l="l" t="t" r="r" b="b"/>
              <a:pathLst>
                <a:path w="85725" h="1546225">
                  <a:moveTo>
                    <a:pt x="28574" y="85633"/>
                  </a:moveTo>
                  <a:lnTo>
                    <a:pt x="19389" y="1546012"/>
                  </a:lnTo>
                  <a:lnTo>
                    <a:pt x="47964" y="1546192"/>
                  </a:lnTo>
                  <a:lnTo>
                    <a:pt x="57149" y="85813"/>
                  </a:lnTo>
                  <a:lnTo>
                    <a:pt x="28574" y="85633"/>
                  </a:lnTo>
                  <a:close/>
                </a:path>
                <a:path w="85725" h="1546225">
                  <a:moveTo>
                    <a:pt x="78513" y="71343"/>
                  </a:moveTo>
                  <a:lnTo>
                    <a:pt x="28663" y="71343"/>
                  </a:lnTo>
                  <a:lnTo>
                    <a:pt x="57238" y="71523"/>
                  </a:lnTo>
                  <a:lnTo>
                    <a:pt x="57149" y="85813"/>
                  </a:lnTo>
                  <a:lnTo>
                    <a:pt x="85723" y="85992"/>
                  </a:lnTo>
                  <a:lnTo>
                    <a:pt x="78513" y="71343"/>
                  </a:lnTo>
                  <a:close/>
                </a:path>
                <a:path w="85725" h="1546225">
                  <a:moveTo>
                    <a:pt x="28663" y="71343"/>
                  </a:moveTo>
                  <a:lnTo>
                    <a:pt x="28574" y="85633"/>
                  </a:lnTo>
                  <a:lnTo>
                    <a:pt x="57149" y="85813"/>
                  </a:lnTo>
                  <a:lnTo>
                    <a:pt x="57238" y="71523"/>
                  </a:lnTo>
                  <a:lnTo>
                    <a:pt x="28663" y="71343"/>
                  </a:lnTo>
                  <a:close/>
                </a:path>
                <a:path w="85725" h="1546225">
                  <a:moveTo>
                    <a:pt x="43400" y="0"/>
                  </a:moveTo>
                  <a:lnTo>
                    <a:pt x="0" y="85453"/>
                  </a:lnTo>
                  <a:lnTo>
                    <a:pt x="28574" y="85633"/>
                  </a:lnTo>
                  <a:lnTo>
                    <a:pt x="28663" y="71343"/>
                  </a:lnTo>
                  <a:lnTo>
                    <a:pt x="78513" y="71343"/>
                  </a:lnTo>
                  <a:lnTo>
                    <a:pt x="43400" y="0"/>
                  </a:lnTo>
                  <a:close/>
                </a:path>
              </a:pathLst>
            </a:custGeom>
            <a:solidFill>
              <a:srgbClr val="000000"/>
            </a:solidFill>
          </p:spPr>
          <p:txBody>
            <a:bodyPr wrap="square" lIns="0" tIns="0" rIns="0" bIns="0" rtlCol="0"/>
            <a:lstStyle/>
            <a:p>
              <a:endParaRPr sz="2400"/>
            </a:p>
          </p:txBody>
        </p:sp>
        <p:sp>
          <p:nvSpPr>
            <p:cNvPr id="91" name="object 91"/>
            <p:cNvSpPr/>
            <p:nvPr/>
          </p:nvSpPr>
          <p:spPr>
            <a:xfrm>
              <a:off x="7060055" y="2265491"/>
              <a:ext cx="173355" cy="459105"/>
            </a:xfrm>
            <a:custGeom>
              <a:avLst/>
              <a:gdLst/>
              <a:ahLst/>
              <a:cxnLst/>
              <a:rect l="l" t="t" r="r" b="b"/>
              <a:pathLst>
                <a:path w="173354"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92" name="object 92"/>
          <p:cNvSpPr txBox="1"/>
          <p:nvPr/>
        </p:nvSpPr>
        <p:spPr>
          <a:xfrm>
            <a:off x="7474963" y="3163094"/>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93" name="object 93"/>
          <p:cNvSpPr txBox="1"/>
          <p:nvPr/>
        </p:nvSpPr>
        <p:spPr>
          <a:xfrm>
            <a:off x="7474962" y="2870486"/>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94" name="object 94"/>
          <p:cNvGrpSpPr/>
          <p:nvPr/>
        </p:nvGrpSpPr>
        <p:grpSpPr>
          <a:xfrm>
            <a:off x="6502089" y="2926638"/>
            <a:ext cx="1363133" cy="963507"/>
            <a:chOff x="6348040" y="2323034"/>
            <a:chExt cx="1022350" cy="722630"/>
          </a:xfrm>
        </p:grpSpPr>
        <p:pic>
          <p:nvPicPr>
            <p:cNvPr id="95" name="object 95"/>
            <p:cNvPicPr/>
            <p:nvPr/>
          </p:nvPicPr>
          <p:blipFill>
            <a:blip r:embed="rId6" cstate="print"/>
            <a:stretch>
              <a:fillRect/>
            </a:stretch>
          </p:blipFill>
          <p:spPr>
            <a:xfrm>
              <a:off x="7248650" y="2478565"/>
              <a:ext cx="121192" cy="76200"/>
            </a:xfrm>
            <a:prstGeom prst="rect">
              <a:avLst/>
            </a:prstGeom>
          </p:spPr>
        </p:pic>
        <p:sp>
          <p:nvSpPr>
            <p:cNvPr id="96" name="object 96"/>
            <p:cNvSpPr/>
            <p:nvPr/>
          </p:nvSpPr>
          <p:spPr>
            <a:xfrm>
              <a:off x="6362327" y="2337322"/>
              <a:ext cx="426084" cy="694055"/>
            </a:xfrm>
            <a:custGeom>
              <a:avLst/>
              <a:gdLst/>
              <a:ahLst/>
              <a:cxnLst/>
              <a:rect l="l" t="t" r="r" b="b"/>
              <a:pathLst>
                <a:path w="426084" h="694055">
                  <a:moveTo>
                    <a:pt x="0" y="0"/>
                  </a:moveTo>
                  <a:lnTo>
                    <a:pt x="425919" y="130569"/>
                  </a:lnTo>
                  <a:lnTo>
                    <a:pt x="425919" y="563450"/>
                  </a:lnTo>
                  <a:lnTo>
                    <a:pt x="0" y="694020"/>
                  </a:lnTo>
                  <a:lnTo>
                    <a:pt x="0" y="0"/>
                  </a:lnTo>
                  <a:close/>
                </a:path>
              </a:pathLst>
            </a:custGeom>
            <a:ln w="28575">
              <a:solidFill>
                <a:srgbClr val="000000"/>
              </a:solidFill>
            </a:ln>
          </p:spPr>
          <p:txBody>
            <a:bodyPr wrap="square" lIns="0" tIns="0" rIns="0" bIns="0" rtlCol="0"/>
            <a:lstStyle/>
            <a:p>
              <a:endParaRPr sz="2400"/>
            </a:p>
          </p:txBody>
        </p:sp>
      </p:grpSp>
      <p:sp>
        <p:nvSpPr>
          <p:cNvPr id="97" name="object 97"/>
          <p:cNvSpPr txBox="1"/>
          <p:nvPr/>
        </p:nvSpPr>
        <p:spPr>
          <a:xfrm>
            <a:off x="6541668" y="3182890"/>
            <a:ext cx="543560" cy="447131"/>
          </a:xfrm>
          <a:prstGeom prst="rect">
            <a:avLst/>
          </a:prstGeom>
        </p:spPr>
        <p:txBody>
          <a:bodyPr vert="horz" wrap="square" lIns="0" tIns="36407" rIns="0" bIns="0" rtlCol="0">
            <a:spAutoFit/>
          </a:bodyPr>
          <a:lstStyle/>
          <a:p>
            <a:pPr marL="16933" marR="6773">
              <a:lnSpc>
                <a:spcPts val="1600"/>
              </a:lnSpc>
              <a:spcBef>
                <a:spcPts val="287"/>
              </a:spcBef>
            </a:pPr>
            <a:r>
              <a:rPr sz="1400" b="1" spc="-80" dirty="0">
                <a:latin typeface="Calibri"/>
                <a:cs typeface="Calibri"/>
              </a:rPr>
              <a:t>B</a:t>
            </a:r>
            <a:r>
              <a:rPr sz="1400" b="1" spc="-47" dirty="0">
                <a:latin typeface="Calibri"/>
                <a:cs typeface="Calibri"/>
              </a:rPr>
              <a:t>r</a:t>
            </a:r>
            <a:r>
              <a:rPr sz="1400" b="1" spc="47" dirty="0">
                <a:latin typeface="Calibri"/>
                <a:cs typeface="Calibri"/>
              </a:rPr>
              <a:t>a</a:t>
            </a:r>
            <a:r>
              <a:rPr sz="1400" b="1" spc="-20" dirty="0">
                <a:latin typeface="Calibri"/>
                <a:cs typeface="Calibri"/>
              </a:rPr>
              <a:t>n</a:t>
            </a:r>
            <a:r>
              <a:rPr sz="1400" b="1" spc="27" dirty="0">
                <a:latin typeface="Calibri"/>
                <a:cs typeface="Calibri"/>
              </a:rPr>
              <a:t>c</a:t>
            </a:r>
            <a:r>
              <a:rPr sz="1400" b="1" spc="-13" dirty="0">
                <a:latin typeface="Calibri"/>
                <a:cs typeface="Calibri"/>
              </a:rPr>
              <a:t>h  </a:t>
            </a:r>
            <a:r>
              <a:rPr sz="1400" b="1" dirty="0">
                <a:latin typeface="Calibri"/>
                <a:cs typeface="Calibri"/>
              </a:rPr>
              <a:t>Comp</a:t>
            </a:r>
            <a:endParaRPr sz="1400">
              <a:latin typeface="Calibri"/>
              <a:cs typeface="Calibri"/>
            </a:endParaRPr>
          </a:p>
        </p:txBody>
      </p:sp>
      <p:grpSp>
        <p:nvGrpSpPr>
          <p:cNvPr id="98" name="object 98"/>
          <p:cNvGrpSpPr/>
          <p:nvPr/>
        </p:nvGrpSpPr>
        <p:grpSpPr>
          <a:xfrm>
            <a:off x="1844390" y="1993688"/>
            <a:ext cx="6784340" cy="3277447"/>
            <a:chOff x="2854766" y="1623321"/>
            <a:chExt cx="5088255" cy="2458085"/>
          </a:xfrm>
        </p:grpSpPr>
        <p:sp>
          <p:nvSpPr>
            <p:cNvPr id="99" name="object 99"/>
            <p:cNvSpPr/>
            <p:nvPr/>
          </p:nvSpPr>
          <p:spPr>
            <a:xfrm>
              <a:off x="6219107" y="2902413"/>
              <a:ext cx="4445" cy="504825"/>
            </a:xfrm>
            <a:custGeom>
              <a:avLst/>
              <a:gdLst/>
              <a:ahLst/>
              <a:cxnLst/>
              <a:rect l="l" t="t" r="r" b="b"/>
              <a:pathLst>
                <a:path w="4445" h="504825">
                  <a:moveTo>
                    <a:pt x="0" y="0"/>
                  </a:moveTo>
                  <a:lnTo>
                    <a:pt x="4073" y="504311"/>
                  </a:lnTo>
                </a:path>
              </a:pathLst>
            </a:custGeom>
            <a:ln w="28575">
              <a:solidFill>
                <a:srgbClr val="000000"/>
              </a:solidFill>
            </a:ln>
          </p:spPr>
          <p:txBody>
            <a:bodyPr wrap="square" lIns="0" tIns="0" rIns="0" bIns="0" rtlCol="0"/>
            <a:lstStyle/>
            <a:p>
              <a:endParaRPr sz="2400"/>
            </a:p>
          </p:txBody>
        </p:sp>
        <p:sp>
          <p:nvSpPr>
            <p:cNvPr id="100" name="object 100"/>
            <p:cNvSpPr/>
            <p:nvPr/>
          </p:nvSpPr>
          <p:spPr>
            <a:xfrm>
              <a:off x="6230123" y="3408875"/>
              <a:ext cx="1542415" cy="13335"/>
            </a:xfrm>
            <a:custGeom>
              <a:avLst/>
              <a:gdLst/>
              <a:ahLst/>
              <a:cxnLst/>
              <a:rect l="l" t="t" r="r" b="b"/>
              <a:pathLst>
                <a:path w="1542415" h="13335">
                  <a:moveTo>
                    <a:pt x="0" y="0"/>
                  </a:moveTo>
                  <a:lnTo>
                    <a:pt x="1542277" y="13321"/>
                  </a:lnTo>
                </a:path>
              </a:pathLst>
            </a:custGeom>
            <a:ln w="25400">
              <a:solidFill>
                <a:srgbClr val="000000"/>
              </a:solidFill>
            </a:ln>
          </p:spPr>
          <p:txBody>
            <a:bodyPr wrap="square" lIns="0" tIns="0" rIns="0" bIns="0" rtlCol="0"/>
            <a:lstStyle/>
            <a:p>
              <a:endParaRPr sz="2400"/>
            </a:p>
          </p:txBody>
        </p:sp>
        <p:sp>
          <p:nvSpPr>
            <p:cNvPr id="101" name="object 101"/>
            <p:cNvSpPr/>
            <p:nvPr/>
          </p:nvSpPr>
          <p:spPr>
            <a:xfrm>
              <a:off x="7779150" y="3138899"/>
              <a:ext cx="2540" cy="276225"/>
            </a:xfrm>
            <a:custGeom>
              <a:avLst/>
              <a:gdLst/>
              <a:ahLst/>
              <a:cxnLst/>
              <a:rect l="l" t="t" r="r" b="b"/>
              <a:pathLst>
                <a:path w="2540" h="276225">
                  <a:moveTo>
                    <a:pt x="1106" y="-14287"/>
                  </a:moveTo>
                  <a:lnTo>
                    <a:pt x="1106" y="289922"/>
                  </a:lnTo>
                </a:path>
              </a:pathLst>
            </a:custGeom>
            <a:ln w="30787">
              <a:solidFill>
                <a:srgbClr val="000000"/>
              </a:solidFill>
            </a:ln>
          </p:spPr>
          <p:txBody>
            <a:bodyPr wrap="square" lIns="0" tIns="0" rIns="0" bIns="0" rtlCol="0"/>
            <a:lstStyle/>
            <a:p>
              <a:endParaRPr sz="2400"/>
            </a:p>
          </p:txBody>
        </p:sp>
        <p:pic>
          <p:nvPicPr>
            <p:cNvPr id="102" name="object 102"/>
            <p:cNvPicPr/>
            <p:nvPr/>
          </p:nvPicPr>
          <p:blipFill>
            <a:blip r:embed="rId9" cstate="print"/>
            <a:stretch>
              <a:fillRect/>
            </a:stretch>
          </p:blipFill>
          <p:spPr>
            <a:xfrm>
              <a:off x="7766450" y="3097531"/>
              <a:ext cx="157606" cy="76200"/>
            </a:xfrm>
            <a:prstGeom prst="rect">
              <a:avLst/>
            </a:prstGeom>
          </p:spPr>
        </p:pic>
        <p:pic>
          <p:nvPicPr>
            <p:cNvPr id="103" name="object 103"/>
            <p:cNvPicPr/>
            <p:nvPr/>
          </p:nvPicPr>
          <p:blipFill>
            <a:blip r:embed="rId10" cstate="print"/>
            <a:stretch>
              <a:fillRect/>
            </a:stretch>
          </p:blipFill>
          <p:spPr>
            <a:xfrm>
              <a:off x="7701102" y="2731852"/>
              <a:ext cx="241901" cy="76200"/>
            </a:xfrm>
            <a:prstGeom prst="rect">
              <a:avLst/>
            </a:prstGeom>
          </p:spPr>
        </p:pic>
        <p:sp>
          <p:nvSpPr>
            <p:cNvPr id="104" name="object 104"/>
            <p:cNvSpPr/>
            <p:nvPr/>
          </p:nvSpPr>
          <p:spPr>
            <a:xfrm>
              <a:off x="6226374" y="2132869"/>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05" name="object 105"/>
            <p:cNvSpPr/>
            <p:nvPr/>
          </p:nvSpPr>
          <p:spPr>
            <a:xfrm>
              <a:off x="6236709" y="2125748"/>
              <a:ext cx="617855" cy="1270"/>
            </a:xfrm>
            <a:custGeom>
              <a:avLst/>
              <a:gdLst/>
              <a:ahLst/>
              <a:cxnLst/>
              <a:rect l="l" t="t" r="r" b="b"/>
              <a:pathLst>
                <a:path w="617854" h="1269">
                  <a:moveTo>
                    <a:pt x="0" y="1254"/>
                  </a:moveTo>
                  <a:lnTo>
                    <a:pt x="617544" y="0"/>
                  </a:lnTo>
                </a:path>
              </a:pathLst>
            </a:custGeom>
            <a:ln w="25400">
              <a:solidFill>
                <a:srgbClr val="000000"/>
              </a:solidFill>
            </a:ln>
          </p:spPr>
          <p:txBody>
            <a:bodyPr wrap="square" lIns="0" tIns="0" rIns="0" bIns="0" rtlCol="0"/>
            <a:lstStyle/>
            <a:p>
              <a:endParaRPr sz="2400"/>
            </a:p>
          </p:txBody>
        </p:sp>
        <p:pic>
          <p:nvPicPr>
            <p:cNvPr id="106" name="object 106"/>
            <p:cNvPicPr/>
            <p:nvPr/>
          </p:nvPicPr>
          <p:blipFill>
            <a:blip r:embed="rId11" cstate="print"/>
            <a:stretch>
              <a:fillRect/>
            </a:stretch>
          </p:blipFill>
          <p:spPr>
            <a:xfrm>
              <a:off x="6843712" y="2574604"/>
              <a:ext cx="233109" cy="85725"/>
            </a:xfrm>
            <a:prstGeom prst="rect">
              <a:avLst/>
            </a:prstGeom>
          </p:spPr>
        </p:pic>
        <p:sp>
          <p:nvSpPr>
            <p:cNvPr id="107" name="object 107"/>
            <p:cNvSpPr/>
            <p:nvPr/>
          </p:nvSpPr>
          <p:spPr>
            <a:xfrm>
              <a:off x="6857999" y="2135393"/>
              <a:ext cx="0" cy="473075"/>
            </a:xfrm>
            <a:custGeom>
              <a:avLst/>
              <a:gdLst/>
              <a:ahLst/>
              <a:cxnLst/>
              <a:rect l="l" t="t" r="r" b="b"/>
              <a:pathLst>
                <a:path h="473075">
                  <a:moveTo>
                    <a:pt x="0" y="0"/>
                  </a:moveTo>
                  <a:lnTo>
                    <a:pt x="1" y="472562"/>
                  </a:lnTo>
                </a:path>
              </a:pathLst>
            </a:custGeom>
            <a:ln w="28575">
              <a:solidFill>
                <a:srgbClr val="000000"/>
              </a:solidFill>
            </a:ln>
          </p:spPr>
          <p:txBody>
            <a:bodyPr wrap="square" lIns="0" tIns="0" rIns="0" bIns="0" rtlCol="0"/>
            <a:lstStyle/>
            <a:p>
              <a:endParaRPr sz="2400"/>
            </a:p>
          </p:txBody>
        </p:sp>
        <p:pic>
          <p:nvPicPr>
            <p:cNvPr id="108" name="object 108"/>
            <p:cNvPicPr/>
            <p:nvPr/>
          </p:nvPicPr>
          <p:blipFill>
            <a:blip r:embed="rId5" cstate="print"/>
            <a:stretch>
              <a:fillRect/>
            </a:stretch>
          </p:blipFill>
          <p:spPr>
            <a:xfrm>
              <a:off x="6942655" y="2345298"/>
              <a:ext cx="137330" cy="85725"/>
            </a:xfrm>
            <a:prstGeom prst="rect">
              <a:avLst/>
            </a:prstGeom>
          </p:spPr>
        </p:pic>
        <p:sp>
          <p:nvSpPr>
            <p:cNvPr id="109" name="object 109"/>
            <p:cNvSpPr/>
            <p:nvPr/>
          </p:nvSpPr>
          <p:spPr>
            <a:xfrm>
              <a:off x="6956942" y="1657350"/>
              <a:ext cx="0" cy="730885"/>
            </a:xfrm>
            <a:custGeom>
              <a:avLst/>
              <a:gdLst/>
              <a:ahLst/>
              <a:cxnLst/>
              <a:rect l="l" t="t" r="r" b="b"/>
              <a:pathLst>
                <a:path h="730885">
                  <a:moveTo>
                    <a:pt x="0" y="0"/>
                  </a:moveTo>
                  <a:lnTo>
                    <a:pt x="1" y="730811"/>
                  </a:lnTo>
                </a:path>
              </a:pathLst>
            </a:custGeom>
            <a:ln w="28575">
              <a:solidFill>
                <a:srgbClr val="000000"/>
              </a:solidFill>
            </a:ln>
          </p:spPr>
          <p:txBody>
            <a:bodyPr wrap="square" lIns="0" tIns="0" rIns="0" bIns="0" rtlCol="0"/>
            <a:lstStyle/>
            <a:p>
              <a:endParaRPr sz="2400"/>
            </a:p>
          </p:txBody>
        </p:sp>
        <p:pic>
          <p:nvPicPr>
            <p:cNvPr id="110" name="object 110"/>
            <p:cNvPicPr/>
            <p:nvPr/>
          </p:nvPicPr>
          <p:blipFill>
            <a:blip r:embed="rId11" cstate="print"/>
            <a:stretch>
              <a:fillRect/>
            </a:stretch>
          </p:blipFill>
          <p:spPr>
            <a:xfrm>
              <a:off x="6849988" y="2849281"/>
              <a:ext cx="233109" cy="85725"/>
            </a:xfrm>
            <a:prstGeom prst="rect">
              <a:avLst/>
            </a:prstGeom>
          </p:spPr>
        </p:pic>
        <p:sp>
          <p:nvSpPr>
            <p:cNvPr id="111" name="object 111"/>
            <p:cNvSpPr/>
            <p:nvPr/>
          </p:nvSpPr>
          <p:spPr>
            <a:xfrm>
              <a:off x="6862662" y="2897277"/>
              <a:ext cx="1270" cy="491490"/>
            </a:xfrm>
            <a:custGeom>
              <a:avLst/>
              <a:gdLst/>
              <a:ahLst/>
              <a:cxnLst/>
              <a:rect l="l" t="t" r="r" b="b"/>
              <a:pathLst>
                <a:path w="1270" h="491489">
                  <a:moveTo>
                    <a:pt x="0" y="0"/>
                  </a:moveTo>
                  <a:lnTo>
                    <a:pt x="728" y="491282"/>
                  </a:lnTo>
                </a:path>
              </a:pathLst>
            </a:custGeom>
            <a:ln w="28575">
              <a:solidFill>
                <a:srgbClr val="000000"/>
              </a:solidFill>
            </a:ln>
          </p:spPr>
          <p:txBody>
            <a:bodyPr wrap="square" lIns="0" tIns="0" rIns="0" bIns="0" rtlCol="0"/>
            <a:lstStyle/>
            <a:p>
              <a:endParaRPr sz="2400"/>
            </a:p>
          </p:txBody>
        </p:sp>
        <p:sp>
          <p:nvSpPr>
            <p:cNvPr id="112" name="object 112"/>
            <p:cNvSpPr/>
            <p:nvPr/>
          </p:nvSpPr>
          <p:spPr>
            <a:xfrm>
              <a:off x="4471052" y="1636021"/>
              <a:ext cx="2488565" cy="2540"/>
            </a:xfrm>
            <a:custGeom>
              <a:avLst/>
              <a:gdLst/>
              <a:ahLst/>
              <a:cxnLst/>
              <a:rect l="l" t="t" r="r" b="b"/>
              <a:pathLst>
                <a:path w="2488565" h="2539">
                  <a:moveTo>
                    <a:pt x="0" y="0"/>
                  </a:moveTo>
                  <a:lnTo>
                    <a:pt x="2488505" y="2467"/>
                  </a:lnTo>
                </a:path>
              </a:pathLst>
            </a:custGeom>
            <a:ln w="25400">
              <a:solidFill>
                <a:srgbClr val="000000"/>
              </a:solidFill>
            </a:ln>
          </p:spPr>
          <p:txBody>
            <a:bodyPr wrap="square" lIns="0" tIns="0" rIns="0" bIns="0" rtlCol="0"/>
            <a:lstStyle/>
            <a:p>
              <a:endParaRPr sz="2400"/>
            </a:p>
          </p:txBody>
        </p:sp>
        <p:sp>
          <p:nvSpPr>
            <p:cNvPr id="113" name="object 113"/>
            <p:cNvSpPr/>
            <p:nvPr/>
          </p:nvSpPr>
          <p:spPr>
            <a:xfrm>
              <a:off x="4465551" y="16442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14" name="object 114"/>
            <p:cNvSpPr/>
            <p:nvPr/>
          </p:nvSpPr>
          <p:spPr>
            <a:xfrm>
              <a:off x="3447943" y="2045902"/>
              <a:ext cx="1011555" cy="1270"/>
            </a:xfrm>
            <a:custGeom>
              <a:avLst/>
              <a:gdLst/>
              <a:ahLst/>
              <a:cxnLst/>
              <a:rect l="l" t="t" r="r" b="b"/>
              <a:pathLst>
                <a:path w="1011554" h="1269">
                  <a:moveTo>
                    <a:pt x="0" y="977"/>
                  </a:moveTo>
                  <a:lnTo>
                    <a:pt x="1011514" y="0"/>
                  </a:lnTo>
                </a:path>
              </a:pathLst>
            </a:custGeom>
            <a:ln w="25400">
              <a:solidFill>
                <a:srgbClr val="000000"/>
              </a:solidFill>
            </a:ln>
          </p:spPr>
          <p:txBody>
            <a:bodyPr wrap="square" lIns="0" tIns="0" rIns="0" bIns="0" rtlCol="0"/>
            <a:lstStyle/>
            <a:p>
              <a:endParaRPr sz="2400"/>
            </a:p>
          </p:txBody>
        </p:sp>
        <p:sp>
          <p:nvSpPr>
            <p:cNvPr id="115" name="object 115"/>
            <p:cNvSpPr/>
            <p:nvPr/>
          </p:nvSpPr>
          <p:spPr>
            <a:xfrm>
              <a:off x="7122153" y="2660699"/>
              <a:ext cx="85725" cy="107314"/>
            </a:xfrm>
            <a:custGeom>
              <a:avLst/>
              <a:gdLst/>
              <a:ahLst/>
              <a:cxnLst/>
              <a:rect l="l" t="t" r="r" b="b"/>
              <a:pathLst>
                <a:path w="85725" h="107314">
                  <a:moveTo>
                    <a:pt x="28575" y="85725"/>
                  </a:moveTo>
                  <a:lnTo>
                    <a:pt x="28575" y="107017"/>
                  </a:lnTo>
                  <a:lnTo>
                    <a:pt x="57150" y="107017"/>
                  </a:lnTo>
                  <a:lnTo>
                    <a:pt x="57150" y="85725"/>
                  </a:lnTo>
                  <a:lnTo>
                    <a:pt x="28575" y="85725"/>
                  </a:lnTo>
                  <a:close/>
                </a:path>
                <a:path w="85725" h="107314">
                  <a:moveTo>
                    <a:pt x="78580" y="71437"/>
                  </a:moveTo>
                  <a:lnTo>
                    <a:pt x="57150" y="71437"/>
                  </a:lnTo>
                  <a:lnTo>
                    <a:pt x="57150" y="85725"/>
                  </a:lnTo>
                  <a:lnTo>
                    <a:pt x="85725" y="85726"/>
                  </a:lnTo>
                  <a:lnTo>
                    <a:pt x="78580" y="71437"/>
                  </a:lnTo>
                  <a:close/>
                </a:path>
                <a:path w="85725" h="107314">
                  <a:moveTo>
                    <a:pt x="57150" y="71437"/>
                  </a:moveTo>
                  <a:lnTo>
                    <a:pt x="28575" y="71437"/>
                  </a:lnTo>
                  <a:lnTo>
                    <a:pt x="28575" y="85725"/>
                  </a:lnTo>
                  <a:lnTo>
                    <a:pt x="57150" y="85725"/>
                  </a:lnTo>
                  <a:lnTo>
                    <a:pt x="57150" y="71437"/>
                  </a:lnTo>
                  <a:close/>
                </a:path>
                <a:path w="85725" h="107314">
                  <a:moveTo>
                    <a:pt x="42863" y="0"/>
                  </a:moveTo>
                  <a:lnTo>
                    <a:pt x="0" y="85725"/>
                  </a:lnTo>
                  <a:lnTo>
                    <a:pt x="28575" y="85725"/>
                  </a:lnTo>
                  <a:lnTo>
                    <a:pt x="28575" y="71437"/>
                  </a:lnTo>
                  <a:lnTo>
                    <a:pt x="78580" y="71437"/>
                  </a:lnTo>
                  <a:lnTo>
                    <a:pt x="42863" y="0"/>
                  </a:lnTo>
                  <a:close/>
                </a:path>
              </a:pathLst>
            </a:custGeom>
            <a:solidFill>
              <a:srgbClr val="000000"/>
            </a:solidFill>
          </p:spPr>
          <p:txBody>
            <a:bodyPr wrap="square" lIns="0" tIns="0" rIns="0" bIns="0" rtlCol="0"/>
            <a:lstStyle/>
            <a:p>
              <a:endParaRPr sz="2400"/>
            </a:p>
          </p:txBody>
        </p:sp>
        <p:sp>
          <p:nvSpPr>
            <p:cNvPr id="116" name="object 116"/>
            <p:cNvSpPr/>
            <p:nvPr/>
          </p:nvSpPr>
          <p:spPr>
            <a:xfrm>
              <a:off x="7178626" y="2769090"/>
              <a:ext cx="109220" cy="0"/>
            </a:xfrm>
            <a:custGeom>
              <a:avLst/>
              <a:gdLst/>
              <a:ahLst/>
              <a:cxnLst/>
              <a:rect l="l" t="t" r="r" b="b"/>
              <a:pathLst>
                <a:path w="109220">
                  <a:moveTo>
                    <a:pt x="0" y="0"/>
                  </a:moveTo>
                  <a:lnTo>
                    <a:pt x="108617" y="1"/>
                  </a:lnTo>
                </a:path>
              </a:pathLst>
            </a:custGeom>
            <a:ln w="25400">
              <a:solidFill>
                <a:srgbClr val="000000"/>
              </a:solidFill>
            </a:ln>
          </p:spPr>
          <p:txBody>
            <a:bodyPr wrap="square" lIns="0" tIns="0" rIns="0" bIns="0" rtlCol="0"/>
            <a:lstStyle/>
            <a:p>
              <a:endParaRPr sz="2400"/>
            </a:p>
          </p:txBody>
        </p:sp>
        <p:sp>
          <p:nvSpPr>
            <p:cNvPr id="117" name="object 117"/>
            <p:cNvSpPr/>
            <p:nvPr/>
          </p:nvSpPr>
          <p:spPr>
            <a:xfrm>
              <a:off x="7289325" y="2772404"/>
              <a:ext cx="4445" cy="1294765"/>
            </a:xfrm>
            <a:custGeom>
              <a:avLst/>
              <a:gdLst/>
              <a:ahLst/>
              <a:cxnLst/>
              <a:rect l="l" t="t" r="r" b="b"/>
              <a:pathLst>
                <a:path w="4445" h="1294764">
                  <a:moveTo>
                    <a:pt x="4426" y="0"/>
                  </a:moveTo>
                  <a:lnTo>
                    <a:pt x="0" y="1294197"/>
                  </a:lnTo>
                </a:path>
              </a:pathLst>
            </a:custGeom>
            <a:ln w="28575">
              <a:solidFill>
                <a:srgbClr val="000000"/>
              </a:solidFill>
            </a:ln>
          </p:spPr>
          <p:txBody>
            <a:bodyPr wrap="square" lIns="0" tIns="0" rIns="0" bIns="0" rtlCol="0"/>
            <a:lstStyle/>
            <a:p>
              <a:endParaRPr sz="2400"/>
            </a:p>
          </p:txBody>
        </p:sp>
        <p:sp>
          <p:nvSpPr>
            <p:cNvPr id="118" name="object 118"/>
            <p:cNvSpPr/>
            <p:nvPr/>
          </p:nvSpPr>
          <p:spPr>
            <a:xfrm>
              <a:off x="6425831" y="2919869"/>
              <a:ext cx="348615" cy="1147445"/>
            </a:xfrm>
            <a:custGeom>
              <a:avLst/>
              <a:gdLst/>
              <a:ahLst/>
              <a:cxnLst/>
              <a:rect l="l" t="t" r="r" b="b"/>
              <a:pathLst>
                <a:path w="348615" h="1147445">
                  <a:moveTo>
                    <a:pt x="85725" y="191389"/>
                  </a:moveTo>
                  <a:lnTo>
                    <a:pt x="78511" y="176784"/>
                  </a:lnTo>
                  <a:lnTo>
                    <a:pt x="43345" y="105422"/>
                  </a:lnTo>
                  <a:lnTo>
                    <a:pt x="0" y="190906"/>
                  </a:lnTo>
                  <a:lnTo>
                    <a:pt x="28575" y="191071"/>
                  </a:lnTo>
                  <a:lnTo>
                    <a:pt x="23202" y="1146657"/>
                  </a:lnTo>
                  <a:lnTo>
                    <a:pt x="51777" y="1146822"/>
                  </a:lnTo>
                  <a:lnTo>
                    <a:pt x="57150" y="191223"/>
                  </a:lnTo>
                  <a:lnTo>
                    <a:pt x="85725" y="191389"/>
                  </a:lnTo>
                  <a:close/>
                </a:path>
                <a:path w="348615" h="1147445">
                  <a:moveTo>
                    <a:pt x="229501" y="1053426"/>
                  </a:moveTo>
                  <a:lnTo>
                    <a:pt x="200926" y="1053426"/>
                  </a:lnTo>
                  <a:lnTo>
                    <a:pt x="200926" y="38671"/>
                  </a:lnTo>
                  <a:lnTo>
                    <a:pt x="194538" y="32270"/>
                  </a:lnTo>
                  <a:lnTo>
                    <a:pt x="178752" y="32270"/>
                  </a:lnTo>
                  <a:lnTo>
                    <a:pt x="172351" y="38671"/>
                  </a:lnTo>
                  <a:lnTo>
                    <a:pt x="172351" y="1053426"/>
                  </a:lnTo>
                  <a:lnTo>
                    <a:pt x="143776" y="1053426"/>
                  </a:lnTo>
                  <a:lnTo>
                    <a:pt x="186639" y="1139151"/>
                  </a:lnTo>
                  <a:lnTo>
                    <a:pt x="215214" y="1082001"/>
                  </a:lnTo>
                  <a:lnTo>
                    <a:pt x="229501" y="1053426"/>
                  </a:lnTo>
                  <a:close/>
                </a:path>
                <a:path w="348615" h="1147445">
                  <a:moveTo>
                    <a:pt x="348107" y="1053223"/>
                  </a:moveTo>
                  <a:lnTo>
                    <a:pt x="319532" y="1053363"/>
                  </a:lnTo>
                  <a:lnTo>
                    <a:pt x="314744" y="6375"/>
                  </a:lnTo>
                  <a:lnTo>
                    <a:pt x="308317" y="0"/>
                  </a:lnTo>
                  <a:lnTo>
                    <a:pt x="292531" y="76"/>
                  </a:lnTo>
                  <a:lnTo>
                    <a:pt x="286296" y="6375"/>
                  </a:lnTo>
                  <a:lnTo>
                    <a:pt x="286194" y="14262"/>
                  </a:lnTo>
                  <a:lnTo>
                    <a:pt x="290957" y="1053490"/>
                  </a:lnTo>
                  <a:lnTo>
                    <a:pt x="262382" y="1053617"/>
                  </a:lnTo>
                  <a:lnTo>
                    <a:pt x="305638" y="1139151"/>
                  </a:lnTo>
                  <a:lnTo>
                    <a:pt x="333870" y="1082027"/>
                  </a:lnTo>
                  <a:lnTo>
                    <a:pt x="348107" y="1053223"/>
                  </a:lnTo>
                  <a:close/>
                </a:path>
              </a:pathLst>
            </a:custGeom>
            <a:solidFill>
              <a:srgbClr val="000000"/>
            </a:solidFill>
          </p:spPr>
          <p:txBody>
            <a:bodyPr wrap="square" lIns="0" tIns="0" rIns="0" bIns="0" rtlCol="0"/>
            <a:lstStyle/>
            <a:p>
              <a:endParaRPr sz="2400"/>
            </a:p>
          </p:txBody>
        </p:sp>
        <p:sp>
          <p:nvSpPr>
            <p:cNvPr id="119" name="object 119"/>
            <p:cNvSpPr/>
            <p:nvPr/>
          </p:nvSpPr>
          <p:spPr>
            <a:xfrm>
              <a:off x="2869053" y="2159095"/>
              <a:ext cx="173355" cy="459105"/>
            </a:xfrm>
            <a:custGeom>
              <a:avLst/>
              <a:gdLst/>
              <a:ahLst/>
              <a:cxnLst/>
              <a:rect l="l" t="t" r="r" b="b"/>
              <a:pathLst>
                <a:path w="173355"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120" name="object 120"/>
          <p:cNvSpPr txBox="1"/>
          <p:nvPr/>
        </p:nvSpPr>
        <p:spPr>
          <a:xfrm>
            <a:off x="9457372" y="3252486"/>
            <a:ext cx="38862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m</a:t>
            </a:r>
            <a:r>
              <a:rPr sz="1267" b="1" spc="40" dirty="0">
                <a:latin typeface="Calibri"/>
                <a:cs typeface="Calibri"/>
              </a:rPr>
              <a:t>e</a:t>
            </a:r>
            <a:r>
              <a:rPr sz="1267" b="1" spc="7" dirty="0">
                <a:latin typeface="Calibri"/>
                <a:cs typeface="Calibri"/>
              </a:rPr>
              <a:t>m</a:t>
            </a:r>
            <a:endParaRPr sz="1267">
              <a:latin typeface="Calibri"/>
              <a:cs typeface="Calibri"/>
            </a:endParaRPr>
          </a:p>
        </p:txBody>
      </p:sp>
      <p:sp>
        <p:nvSpPr>
          <p:cNvPr id="121" name="object 121"/>
          <p:cNvSpPr txBox="1"/>
          <p:nvPr/>
        </p:nvSpPr>
        <p:spPr>
          <a:xfrm>
            <a:off x="1882421" y="2764822"/>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0</a:t>
            </a:r>
            <a:endParaRPr sz="1200">
              <a:latin typeface="Trebuchet MS"/>
              <a:cs typeface="Trebuchet MS"/>
            </a:endParaRPr>
          </a:p>
        </p:txBody>
      </p:sp>
      <p:sp>
        <p:nvSpPr>
          <p:cNvPr id="122" name="object 122"/>
          <p:cNvSpPr txBox="1"/>
          <p:nvPr/>
        </p:nvSpPr>
        <p:spPr>
          <a:xfrm>
            <a:off x="1871738" y="3028982"/>
            <a:ext cx="84667" cy="201764"/>
          </a:xfrm>
          <a:prstGeom prst="rect">
            <a:avLst/>
          </a:prstGeom>
        </p:spPr>
        <p:txBody>
          <a:bodyPr vert="horz" wrap="square" lIns="0" tIns="16933" rIns="0" bIns="0" rtlCol="0">
            <a:spAutoFit/>
          </a:bodyPr>
          <a:lstStyle/>
          <a:p>
            <a:pPr marL="16933">
              <a:spcBef>
                <a:spcPts val="133"/>
              </a:spcBef>
            </a:pPr>
            <a:r>
              <a:rPr sz="1200" spc="-233" dirty="0">
                <a:latin typeface="Trebuchet MS"/>
                <a:cs typeface="Trebuchet MS"/>
              </a:rPr>
              <a:t>1</a:t>
            </a:r>
            <a:endParaRPr sz="1200">
              <a:latin typeface="Trebuchet MS"/>
              <a:cs typeface="Trebuchet MS"/>
            </a:endParaRPr>
          </a:p>
        </p:txBody>
      </p:sp>
      <p:grpSp>
        <p:nvGrpSpPr>
          <p:cNvPr id="123" name="object 123"/>
          <p:cNvGrpSpPr/>
          <p:nvPr/>
        </p:nvGrpSpPr>
        <p:grpSpPr>
          <a:xfrm>
            <a:off x="1416920" y="1446477"/>
            <a:ext cx="476673" cy="1768687"/>
            <a:chOff x="2534163" y="1212913"/>
            <a:chExt cx="357505" cy="1326515"/>
          </a:xfrm>
        </p:grpSpPr>
        <p:pic>
          <p:nvPicPr>
            <p:cNvPr id="124" name="object 124"/>
            <p:cNvPicPr/>
            <p:nvPr/>
          </p:nvPicPr>
          <p:blipFill>
            <a:blip r:embed="rId11" cstate="print"/>
            <a:stretch>
              <a:fillRect/>
            </a:stretch>
          </p:blipFill>
          <p:spPr>
            <a:xfrm>
              <a:off x="2658548" y="2250723"/>
              <a:ext cx="233109" cy="85725"/>
            </a:xfrm>
            <a:prstGeom prst="rect">
              <a:avLst/>
            </a:prstGeom>
          </p:spPr>
        </p:pic>
        <p:sp>
          <p:nvSpPr>
            <p:cNvPr id="125" name="object 125"/>
            <p:cNvSpPr/>
            <p:nvPr/>
          </p:nvSpPr>
          <p:spPr>
            <a:xfrm>
              <a:off x="2670348" y="1227200"/>
              <a:ext cx="7620" cy="1061720"/>
            </a:xfrm>
            <a:custGeom>
              <a:avLst/>
              <a:gdLst/>
              <a:ahLst/>
              <a:cxnLst/>
              <a:rect l="l" t="t" r="r" b="b"/>
              <a:pathLst>
                <a:path w="7619" h="1061720">
                  <a:moveTo>
                    <a:pt x="7030" y="0"/>
                  </a:moveTo>
                  <a:lnTo>
                    <a:pt x="0" y="1061311"/>
                  </a:lnTo>
                </a:path>
              </a:pathLst>
            </a:custGeom>
            <a:ln w="28575">
              <a:solidFill>
                <a:srgbClr val="000000"/>
              </a:solidFill>
            </a:ln>
          </p:spPr>
          <p:txBody>
            <a:bodyPr wrap="square" lIns="0" tIns="0" rIns="0" bIns="0" rtlCol="0"/>
            <a:lstStyle/>
            <a:p>
              <a:endParaRPr sz="2400"/>
            </a:p>
          </p:txBody>
        </p:sp>
        <p:sp>
          <p:nvSpPr>
            <p:cNvPr id="126" name="object 126"/>
            <p:cNvSpPr/>
            <p:nvPr/>
          </p:nvSpPr>
          <p:spPr>
            <a:xfrm>
              <a:off x="2534163" y="2453076"/>
              <a:ext cx="346710" cy="85725"/>
            </a:xfrm>
            <a:custGeom>
              <a:avLst/>
              <a:gdLst/>
              <a:ahLst/>
              <a:cxnLst/>
              <a:rect l="l" t="t" r="r" b="b"/>
              <a:pathLst>
                <a:path w="346710" h="85725">
                  <a:moveTo>
                    <a:pt x="260456" y="0"/>
                  </a:moveTo>
                  <a:lnTo>
                    <a:pt x="260456" y="85725"/>
                  </a:lnTo>
                  <a:lnTo>
                    <a:pt x="317606" y="57150"/>
                  </a:lnTo>
                  <a:lnTo>
                    <a:pt x="282635" y="57150"/>
                  </a:lnTo>
                  <a:lnTo>
                    <a:pt x="289031" y="50753"/>
                  </a:lnTo>
                  <a:lnTo>
                    <a:pt x="289031" y="34970"/>
                  </a:lnTo>
                  <a:lnTo>
                    <a:pt x="282635" y="28575"/>
                  </a:lnTo>
                  <a:lnTo>
                    <a:pt x="317606" y="28575"/>
                  </a:lnTo>
                  <a:lnTo>
                    <a:pt x="260456" y="0"/>
                  </a:lnTo>
                  <a:close/>
                </a:path>
                <a:path w="346710" h="85725">
                  <a:moveTo>
                    <a:pt x="260456" y="28575"/>
                  </a:moveTo>
                  <a:lnTo>
                    <a:pt x="6396" y="28575"/>
                  </a:lnTo>
                  <a:lnTo>
                    <a:pt x="0" y="34970"/>
                  </a:lnTo>
                  <a:lnTo>
                    <a:pt x="0" y="50753"/>
                  </a:lnTo>
                  <a:lnTo>
                    <a:pt x="6396" y="57150"/>
                  </a:lnTo>
                  <a:lnTo>
                    <a:pt x="260456" y="57150"/>
                  </a:lnTo>
                  <a:lnTo>
                    <a:pt x="260456" y="28575"/>
                  </a:lnTo>
                  <a:close/>
                </a:path>
                <a:path w="346710" h="85725">
                  <a:moveTo>
                    <a:pt x="317606" y="28575"/>
                  </a:moveTo>
                  <a:lnTo>
                    <a:pt x="282635" y="28575"/>
                  </a:lnTo>
                  <a:lnTo>
                    <a:pt x="289031" y="34970"/>
                  </a:lnTo>
                  <a:lnTo>
                    <a:pt x="289031" y="50753"/>
                  </a:lnTo>
                  <a:lnTo>
                    <a:pt x="282635" y="57150"/>
                  </a:lnTo>
                  <a:lnTo>
                    <a:pt x="317606" y="57150"/>
                  </a:lnTo>
                  <a:lnTo>
                    <a:pt x="346181" y="42862"/>
                  </a:lnTo>
                  <a:lnTo>
                    <a:pt x="317606" y="28575"/>
                  </a:lnTo>
                  <a:close/>
                </a:path>
              </a:pathLst>
            </a:custGeom>
            <a:solidFill>
              <a:srgbClr val="000000"/>
            </a:solidFill>
          </p:spPr>
          <p:txBody>
            <a:bodyPr wrap="square" lIns="0" tIns="0" rIns="0" bIns="0" rtlCol="0"/>
            <a:lstStyle/>
            <a:p>
              <a:endParaRPr sz="2400"/>
            </a:p>
          </p:txBody>
        </p:sp>
      </p:grpSp>
      <p:sp>
        <p:nvSpPr>
          <p:cNvPr id="127" name="object 127"/>
          <p:cNvSpPr txBox="1"/>
          <p:nvPr/>
        </p:nvSpPr>
        <p:spPr>
          <a:xfrm>
            <a:off x="2529510" y="3073670"/>
            <a:ext cx="198120" cy="217218"/>
          </a:xfrm>
          <a:prstGeom prst="rect">
            <a:avLst/>
          </a:prstGeom>
        </p:spPr>
        <p:txBody>
          <a:bodyPr vert="horz" wrap="square" lIns="0" tIns="22013" rIns="0" bIns="0" rtlCol="0">
            <a:spAutoFit/>
          </a:bodyPr>
          <a:lstStyle/>
          <a:p>
            <a:pPr marL="16933">
              <a:spcBef>
                <a:spcPts val="173"/>
              </a:spcBef>
            </a:pPr>
            <a:r>
              <a:rPr sz="1267" b="1" spc="33" dirty="0">
                <a:latin typeface="Calibri"/>
                <a:cs typeface="Calibri"/>
              </a:rPr>
              <a:t>pc</a:t>
            </a:r>
            <a:endParaRPr sz="1267">
              <a:latin typeface="Calibri"/>
              <a:cs typeface="Calibri"/>
            </a:endParaRPr>
          </a:p>
        </p:txBody>
      </p:sp>
      <p:grpSp>
        <p:nvGrpSpPr>
          <p:cNvPr id="128" name="object 128"/>
          <p:cNvGrpSpPr/>
          <p:nvPr/>
        </p:nvGrpSpPr>
        <p:grpSpPr>
          <a:xfrm>
            <a:off x="1385539" y="1305069"/>
            <a:ext cx="8099213" cy="3923453"/>
            <a:chOff x="2510628" y="1106857"/>
            <a:chExt cx="6074410" cy="2942590"/>
          </a:xfrm>
        </p:grpSpPr>
        <p:pic>
          <p:nvPicPr>
            <p:cNvPr id="129" name="object 129"/>
            <p:cNvPicPr/>
            <p:nvPr/>
          </p:nvPicPr>
          <p:blipFill>
            <a:blip r:embed="rId5" cstate="print"/>
            <a:stretch>
              <a:fillRect/>
            </a:stretch>
          </p:blipFill>
          <p:spPr>
            <a:xfrm>
              <a:off x="3033712" y="2346006"/>
              <a:ext cx="137328" cy="85725"/>
            </a:xfrm>
            <a:prstGeom prst="rect">
              <a:avLst/>
            </a:prstGeom>
          </p:spPr>
        </p:pic>
        <p:sp>
          <p:nvSpPr>
            <p:cNvPr id="130" name="object 130"/>
            <p:cNvSpPr/>
            <p:nvPr/>
          </p:nvSpPr>
          <p:spPr>
            <a:xfrm>
              <a:off x="4263449" y="12339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31" name="object 131"/>
            <p:cNvSpPr/>
            <p:nvPr/>
          </p:nvSpPr>
          <p:spPr>
            <a:xfrm>
              <a:off x="4263449" y="1196740"/>
              <a:ext cx="4307205" cy="3810"/>
            </a:xfrm>
            <a:custGeom>
              <a:avLst/>
              <a:gdLst/>
              <a:ahLst/>
              <a:cxnLst/>
              <a:rect l="l" t="t" r="r" b="b"/>
              <a:pathLst>
                <a:path w="4307205" h="3809">
                  <a:moveTo>
                    <a:pt x="4306750" y="0"/>
                  </a:moveTo>
                  <a:lnTo>
                    <a:pt x="0" y="3776"/>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4173195" y="1620264"/>
              <a:ext cx="90805" cy="1270"/>
            </a:xfrm>
            <a:custGeom>
              <a:avLst/>
              <a:gdLst/>
              <a:ahLst/>
              <a:cxnLst/>
              <a:rect l="l" t="t" r="r" b="b"/>
              <a:pathLst>
                <a:path w="90804" h="1269">
                  <a:moveTo>
                    <a:pt x="-14287" y="488"/>
                  </a:moveTo>
                  <a:lnTo>
                    <a:pt x="104541" y="488"/>
                  </a:lnTo>
                </a:path>
              </a:pathLst>
            </a:custGeom>
            <a:ln w="29552">
              <a:solidFill>
                <a:srgbClr val="000000"/>
              </a:solidFill>
            </a:ln>
          </p:spPr>
          <p:txBody>
            <a:bodyPr wrap="square" lIns="0" tIns="0" rIns="0" bIns="0" rtlCol="0"/>
            <a:lstStyle/>
            <a:p>
              <a:endParaRPr sz="2400"/>
            </a:p>
          </p:txBody>
        </p:sp>
        <p:sp>
          <p:nvSpPr>
            <p:cNvPr id="133" name="object 133"/>
            <p:cNvSpPr/>
            <p:nvPr/>
          </p:nvSpPr>
          <p:spPr>
            <a:xfrm>
              <a:off x="2526935" y="1121144"/>
              <a:ext cx="5278755" cy="3175"/>
            </a:xfrm>
            <a:custGeom>
              <a:avLst/>
              <a:gdLst/>
              <a:ahLst/>
              <a:cxnLst/>
              <a:rect l="l" t="t" r="r" b="b"/>
              <a:pathLst>
                <a:path w="5278755" h="3175">
                  <a:moveTo>
                    <a:pt x="0" y="0"/>
                  </a:moveTo>
                  <a:lnTo>
                    <a:pt x="5278285" y="2806"/>
                  </a:lnTo>
                </a:path>
              </a:pathLst>
            </a:custGeom>
            <a:ln w="28575">
              <a:solidFill>
                <a:srgbClr val="000000"/>
              </a:solidFill>
            </a:ln>
          </p:spPr>
          <p:txBody>
            <a:bodyPr wrap="square" lIns="0" tIns="0" rIns="0" bIns="0" rtlCol="0"/>
            <a:lstStyle/>
            <a:p>
              <a:endParaRPr sz="2400"/>
            </a:p>
          </p:txBody>
        </p:sp>
        <p:sp>
          <p:nvSpPr>
            <p:cNvPr id="134" name="object 134"/>
            <p:cNvSpPr/>
            <p:nvPr/>
          </p:nvSpPr>
          <p:spPr>
            <a:xfrm>
              <a:off x="2524916" y="1126694"/>
              <a:ext cx="2540" cy="1367155"/>
            </a:xfrm>
            <a:custGeom>
              <a:avLst/>
              <a:gdLst/>
              <a:ahLst/>
              <a:cxnLst/>
              <a:rect l="l" t="t" r="r" b="b"/>
              <a:pathLst>
                <a:path w="2539" h="1367155">
                  <a:moveTo>
                    <a:pt x="1986" y="0"/>
                  </a:moveTo>
                  <a:lnTo>
                    <a:pt x="0" y="1366877"/>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2923067" y="2553194"/>
              <a:ext cx="85725" cy="1496060"/>
            </a:xfrm>
            <a:custGeom>
              <a:avLst/>
              <a:gdLst/>
              <a:ahLst/>
              <a:cxnLst/>
              <a:rect l="l" t="t" r="r" b="b"/>
              <a:pathLst>
                <a:path w="85725" h="1496060">
                  <a:moveTo>
                    <a:pt x="28574" y="85611"/>
                  </a:moveTo>
                  <a:lnTo>
                    <a:pt x="17597" y="1495630"/>
                  </a:lnTo>
                  <a:lnTo>
                    <a:pt x="46170" y="1495853"/>
                  </a:lnTo>
                  <a:lnTo>
                    <a:pt x="57148" y="85833"/>
                  </a:lnTo>
                  <a:lnTo>
                    <a:pt x="28574" y="85611"/>
                  </a:lnTo>
                  <a:close/>
                </a:path>
                <a:path w="85725" h="1496060">
                  <a:moveTo>
                    <a:pt x="78499" y="71324"/>
                  </a:moveTo>
                  <a:lnTo>
                    <a:pt x="28685" y="71324"/>
                  </a:lnTo>
                  <a:lnTo>
                    <a:pt x="57259" y="71547"/>
                  </a:lnTo>
                  <a:lnTo>
                    <a:pt x="57148" y="85833"/>
                  </a:lnTo>
                  <a:lnTo>
                    <a:pt x="85722" y="86056"/>
                  </a:lnTo>
                  <a:lnTo>
                    <a:pt x="78499" y="71324"/>
                  </a:lnTo>
                  <a:close/>
                </a:path>
                <a:path w="85725" h="1496060">
                  <a:moveTo>
                    <a:pt x="28685" y="71324"/>
                  </a:moveTo>
                  <a:lnTo>
                    <a:pt x="28574" y="85611"/>
                  </a:lnTo>
                  <a:lnTo>
                    <a:pt x="57148" y="85833"/>
                  </a:lnTo>
                  <a:lnTo>
                    <a:pt x="57259" y="71547"/>
                  </a:lnTo>
                  <a:lnTo>
                    <a:pt x="28685" y="71324"/>
                  </a:lnTo>
                  <a:close/>
                </a:path>
                <a:path w="85725" h="1496060">
                  <a:moveTo>
                    <a:pt x="43527" y="0"/>
                  </a:moveTo>
                  <a:lnTo>
                    <a:pt x="0" y="85388"/>
                  </a:lnTo>
                  <a:lnTo>
                    <a:pt x="28574" y="85611"/>
                  </a:lnTo>
                  <a:lnTo>
                    <a:pt x="28685" y="71324"/>
                  </a:lnTo>
                  <a:lnTo>
                    <a:pt x="78499" y="71324"/>
                  </a:lnTo>
                  <a:lnTo>
                    <a:pt x="43527" y="0"/>
                  </a:lnTo>
                  <a:close/>
                </a:path>
              </a:pathLst>
            </a:custGeom>
            <a:solidFill>
              <a:srgbClr val="000000"/>
            </a:solidFill>
          </p:spPr>
          <p:txBody>
            <a:bodyPr wrap="square" lIns="0" tIns="0" rIns="0" bIns="0" rtlCol="0"/>
            <a:lstStyle/>
            <a:p>
              <a:endParaRPr sz="2400"/>
            </a:p>
          </p:txBody>
        </p:sp>
      </p:grpSp>
      <p:sp>
        <p:nvSpPr>
          <p:cNvPr id="136" name="object 136"/>
          <p:cNvSpPr txBox="1"/>
          <p:nvPr/>
        </p:nvSpPr>
        <p:spPr>
          <a:xfrm>
            <a:off x="1578547" y="5267723"/>
            <a:ext cx="455507" cy="236817"/>
          </a:xfrm>
          <a:prstGeom prst="rect">
            <a:avLst/>
          </a:prstGeom>
        </p:spPr>
        <p:txBody>
          <a:bodyPr vert="horz" wrap="square" lIns="0" tIns="21167" rIns="0" bIns="0" rtlCol="0">
            <a:spAutoFit/>
          </a:bodyPr>
          <a:lstStyle/>
          <a:p>
            <a:pPr marL="16933">
              <a:spcBef>
                <a:spcPts val="167"/>
              </a:spcBef>
            </a:pPr>
            <a:r>
              <a:rPr sz="1400" b="1" spc="53" dirty="0">
                <a:latin typeface="Calibri"/>
                <a:cs typeface="Calibri"/>
              </a:rPr>
              <a:t>PC</a:t>
            </a:r>
            <a:r>
              <a:rPr sz="1400" b="1" spc="13" dirty="0">
                <a:latin typeface="Calibri"/>
                <a:cs typeface="Calibri"/>
              </a:rPr>
              <a:t>S</a:t>
            </a:r>
            <a:r>
              <a:rPr sz="1400" b="1" spc="40" dirty="0">
                <a:latin typeface="Calibri"/>
                <a:cs typeface="Calibri"/>
              </a:rPr>
              <a:t>e</a:t>
            </a:r>
            <a:r>
              <a:rPr sz="1400" b="1" spc="-67" dirty="0">
                <a:latin typeface="Calibri"/>
                <a:cs typeface="Calibri"/>
              </a:rPr>
              <a:t>l</a:t>
            </a:r>
            <a:endParaRPr sz="1400">
              <a:latin typeface="Calibri"/>
              <a:cs typeface="Calibri"/>
            </a:endParaRPr>
          </a:p>
        </p:txBody>
      </p:sp>
      <p:sp>
        <p:nvSpPr>
          <p:cNvPr id="137" name="object 137"/>
          <p:cNvSpPr txBox="1"/>
          <p:nvPr/>
        </p:nvSpPr>
        <p:spPr>
          <a:xfrm>
            <a:off x="6314700" y="5279914"/>
            <a:ext cx="2256367" cy="236817"/>
          </a:xfrm>
          <a:prstGeom prst="rect">
            <a:avLst/>
          </a:prstGeom>
        </p:spPr>
        <p:txBody>
          <a:bodyPr vert="horz" wrap="square" lIns="0" tIns="21167" rIns="0" bIns="0" rtlCol="0">
            <a:spAutoFit/>
          </a:bodyPr>
          <a:lstStyle/>
          <a:p>
            <a:pPr marL="50799">
              <a:spcBef>
                <a:spcPts val="167"/>
              </a:spcBef>
              <a:tabLst>
                <a:tab pos="617205" algn="l"/>
              </a:tabLst>
            </a:pPr>
            <a:r>
              <a:rPr sz="2100" b="1" spc="-59" baseline="5291" dirty="0">
                <a:latin typeface="Calibri"/>
                <a:cs typeface="Calibri"/>
              </a:rPr>
              <a:t>BrUn	</a:t>
            </a:r>
            <a:r>
              <a:rPr sz="1400" b="1" spc="-67" dirty="0">
                <a:latin typeface="Calibri"/>
                <a:cs typeface="Calibri"/>
              </a:rPr>
              <a:t>BrLT</a:t>
            </a:r>
            <a:r>
              <a:rPr sz="1400" b="1" spc="120" dirty="0">
                <a:latin typeface="Calibri"/>
                <a:cs typeface="Calibri"/>
              </a:rPr>
              <a:t> </a:t>
            </a:r>
            <a:r>
              <a:rPr sz="1900" b="1" spc="9" baseline="14619" dirty="0">
                <a:latin typeface="Calibri"/>
                <a:cs typeface="Calibri"/>
              </a:rPr>
              <a:t>Bsel</a:t>
            </a:r>
            <a:r>
              <a:rPr sz="1900" b="1" spc="379" baseline="14619" dirty="0">
                <a:latin typeface="Calibri"/>
                <a:cs typeface="Calibri"/>
              </a:rPr>
              <a:t> </a:t>
            </a:r>
            <a:r>
              <a:rPr sz="1900" b="1" spc="20" baseline="17543" dirty="0">
                <a:latin typeface="Calibri"/>
                <a:cs typeface="Calibri"/>
              </a:rPr>
              <a:t>Asel</a:t>
            </a:r>
            <a:r>
              <a:rPr sz="1900" b="1" spc="320" baseline="17543" dirty="0">
                <a:latin typeface="Calibri"/>
                <a:cs typeface="Calibri"/>
              </a:rPr>
              <a:t> </a:t>
            </a:r>
            <a:r>
              <a:rPr sz="1900" b="1" spc="9" baseline="2923" dirty="0">
                <a:latin typeface="Calibri"/>
                <a:cs typeface="Calibri"/>
              </a:rPr>
              <a:t>ALUSel</a:t>
            </a:r>
            <a:endParaRPr sz="1900" baseline="2923">
              <a:latin typeface="Calibri"/>
              <a:cs typeface="Calibri"/>
            </a:endParaRPr>
          </a:p>
        </p:txBody>
      </p:sp>
      <p:grpSp>
        <p:nvGrpSpPr>
          <p:cNvPr id="138" name="object 138"/>
          <p:cNvGrpSpPr/>
          <p:nvPr/>
        </p:nvGrpSpPr>
        <p:grpSpPr>
          <a:xfrm>
            <a:off x="9442834" y="1423873"/>
            <a:ext cx="323427" cy="1082887"/>
            <a:chOff x="8553599" y="1195960"/>
            <a:chExt cx="242570" cy="812165"/>
          </a:xfrm>
        </p:grpSpPr>
        <p:pic>
          <p:nvPicPr>
            <p:cNvPr id="139" name="object 139"/>
            <p:cNvPicPr/>
            <p:nvPr/>
          </p:nvPicPr>
          <p:blipFill>
            <a:blip r:embed="rId12" cstate="print"/>
            <a:stretch>
              <a:fillRect/>
            </a:stretch>
          </p:blipFill>
          <p:spPr>
            <a:xfrm>
              <a:off x="8565363" y="1922365"/>
              <a:ext cx="230286" cy="85670"/>
            </a:xfrm>
            <a:prstGeom prst="rect">
              <a:avLst/>
            </a:prstGeom>
          </p:spPr>
        </p:pic>
        <p:sp>
          <p:nvSpPr>
            <p:cNvPr id="140" name="object 140"/>
            <p:cNvSpPr/>
            <p:nvPr/>
          </p:nvSpPr>
          <p:spPr>
            <a:xfrm>
              <a:off x="8567887" y="1210247"/>
              <a:ext cx="2540" cy="749935"/>
            </a:xfrm>
            <a:custGeom>
              <a:avLst/>
              <a:gdLst/>
              <a:ahLst/>
              <a:cxnLst/>
              <a:rect l="l" t="t" r="r" b="b"/>
              <a:pathLst>
                <a:path w="2540" h="749935">
                  <a:moveTo>
                    <a:pt x="0" y="0"/>
                  </a:moveTo>
                  <a:lnTo>
                    <a:pt x="2312" y="749806"/>
                  </a:lnTo>
                </a:path>
              </a:pathLst>
            </a:custGeom>
            <a:ln w="28575">
              <a:solidFill>
                <a:srgbClr val="000000"/>
              </a:solidFill>
            </a:ln>
          </p:spPr>
          <p:txBody>
            <a:bodyPr wrap="square" lIns="0" tIns="0" rIns="0" bIns="0" rtlCol="0"/>
            <a:lstStyle/>
            <a:p>
              <a:endParaRPr sz="2400"/>
            </a:p>
          </p:txBody>
        </p:sp>
      </p:grpSp>
      <p:sp>
        <p:nvSpPr>
          <p:cNvPr id="141" name="object 141"/>
          <p:cNvSpPr txBox="1"/>
          <p:nvPr/>
        </p:nvSpPr>
        <p:spPr>
          <a:xfrm>
            <a:off x="9731895" y="2309652"/>
            <a:ext cx="110913" cy="201764"/>
          </a:xfrm>
          <a:prstGeom prst="rect">
            <a:avLst/>
          </a:prstGeom>
        </p:spPr>
        <p:txBody>
          <a:bodyPr vert="horz" wrap="square" lIns="0" tIns="16933" rIns="0" bIns="0" rtlCol="0">
            <a:spAutoFit/>
          </a:bodyPr>
          <a:lstStyle/>
          <a:p>
            <a:pPr marL="16933">
              <a:spcBef>
                <a:spcPts val="133"/>
              </a:spcBef>
            </a:pPr>
            <a:r>
              <a:rPr sz="1200" spc="-33" dirty="0">
                <a:latin typeface="Trebuchet MS"/>
                <a:cs typeface="Trebuchet MS"/>
              </a:rPr>
              <a:t>2</a:t>
            </a:r>
            <a:endParaRPr sz="1200">
              <a:latin typeface="Trebuchet MS"/>
              <a:cs typeface="Trebuchet MS"/>
            </a:endParaRPr>
          </a:p>
        </p:txBody>
      </p:sp>
      <p:grpSp>
        <p:nvGrpSpPr>
          <p:cNvPr id="142" name="object 142"/>
          <p:cNvGrpSpPr/>
          <p:nvPr/>
        </p:nvGrpSpPr>
        <p:grpSpPr>
          <a:xfrm>
            <a:off x="1468050" y="1271978"/>
            <a:ext cx="5527039" cy="4754880"/>
            <a:chOff x="2572511" y="1082039"/>
            <a:chExt cx="4145279" cy="3566160"/>
          </a:xfrm>
        </p:grpSpPr>
        <p:sp>
          <p:nvSpPr>
            <p:cNvPr id="143" name="object 143"/>
            <p:cNvSpPr/>
            <p:nvPr/>
          </p:nvSpPr>
          <p:spPr>
            <a:xfrm>
              <a:off x="2679864" y="1201960"/>
              <a:ext cx="1570355" cy="3175"/>
            </a:xfrm>
            <a:custGeom>
              <a:avLst/>
              <a:gdLst/>
              <a:ahLst/>
              <a:cxnLst/>
              <a:rect l="l" t="t" r="r" b="b"/>
              <a:pathLst>
                <a:path w="1570354" h="3175">
                  <a:moveTo>
                    <a:pt x="1570183" y="2868"/>
                  </a:moveTo>
                  <a:lnTo>
                    <a:pt x="0" y="0"/>
                  </a:lnTo>
                </a:path>
              </a:pathLst>
            </a:custGeom>
            <a:ln w="28575">
              <a:solidFill>
                <a:srgbClr val="000000"/>
              </a:solidFill>
            </a:ln>
          </p:spPr>
          <p:txBody>
            <a:bodyPr wrap="square" lIns="0" tIns="0" rIns="0" bIns="0" rtlCol="0"/>
            <a:lstStyle/>
            <a:p>
              <a:endParaRPr sz="2400"/>
            </a:p>
          </p:txBody>
        </p:sp>
        <p:pic>
          <p:nvPicPr>
            <p:cNvPr id="144" name="object 144"/>
            <p:cNvPicPr/>
            <p:nvPr/>
          </p:nvPicPr>
          <p:blipFill>
            <a:blip r:embed="rId13" cstate="print"/>
            <a:stretch>
              <a:fillRect/>
            </a:stretch>
          </p:blipFill>
          <p:spPr>
            <a:xfrm>
              <a:off x="4261104" y="2234183"/>
              <a:ext cx="1075944" cy="219456"/>
            </a:xfrm>
            <a:prstGeom prst="rect">
              <a:avLst/>
            </a:prstGeom>
          </p:spPr>
        </p:pic>
        <p:pic>
          <p:nvPicPr>
            <p:cNvPr id="145" name="object 145"/>
            <p:cNvPicPr/>
            <p:nvPr/>
          </p:nvPicPr>
          <p:blipFill>
            <a:blip r:embed="rId14" cstate="print"/>
            <a:stretch>
              <a:fillRect/>
            </a:stretch>
          </p:blipFill>
          <p:spPr>
            <a:xfrm>
              <a:off x="6498335" y="2852927"/>
              <a:ext cx="219456" cy="1277111"/>
            </a:xfrm>
            <a:prstGeom prst="rect">
              <a:avLst/>
            </a:prstGeom>
          </p:spPr>
        </p:pic>
        <p:pic>
          <p:nvPicPr>
            <p:cNvPr id="146" name="object 146"/>
            <p:cNvPicPr/>
            <p:nvPr/>
          </p:nvPicPr>
          <p:blipFill>
            <a:blip r:embed="rId15" cstate="print"/>
            <a:stretch>
              <a:fillRect/>
            </a:stretch>
          </p:blipFill>
          <p:spPr>
            <a:xfrm>
              <a:off x="4081272" y="2462783"/>
              <a:ext cx="377951" cy="219456"/>
            </a:xfrm>
            <a:prstGeom prst="rect">
              <a:avLst/>
            </a:prstGeom>
          </p:spPr>
        </p:pic>
        <p:pic>
          <p:nvPicPr>
            <p:cNvPr id="147" name="object 147"/>
            <p:cNvPicPr/>
            <p:nvPr/>
          </p:nvPicPr>
          <p:blipFill>
            <a:blip r:embed="rId16" cstate="print"/>
            <a:stretch>
              <a:fillRect/>
            </a:stretch>
          </p:blipFill>
          <p:spPr>
            <a:xfrm>
              <a:off x="4233672" y="2462783"/>
              <a:ext cx="1075944" cy="417575"/>
            </a:xfrm>
            <a:prstGeom prst="rect">
              <a:avLst/>
            </a:prstGeom>
          </p:spPr>
        </p:pic>
        <p:pic>
          <p:nvPicPr>
            <p:cNvPr id="148" name="object 148"/>
            <p:cNvPicPr/>
            <p:nvPr/>
          </p:nvPicPr>
          <p:blipFill>
            <a:blip r:embed="rId17" cstate="print"/>
            <a:stretch>
              <a:fillRect/>
            </a:stretch>
          </p:blipFill>
          <p:spPr>
            <a:xfrm>
              <a:off x="3130295" y="2609087"/>
              <a:ext cx="207264" cy="362712"/>
            </a:xfrm>
            <a:prstGeom prst="rect">
              <a:avLst/>
            </a:prstGeom>
          </p:spPr>
        </p:pic>
        <p:sp>
          <p:nvSpPr>
            <p:cNvPr id="149" name="object 149"/>
            <p:cNvSpPr/>
            <p:nvPr/>
          </p:nvSpPr>
          <p:spPr>
            <a:xfrm>
              <a:off x="3271567" y="2710866"/>
              <a:ext cx="0" cy="196215"/>
            </a:xfrm>
            <a:custGeom>
              <a:avLst/>
              <a:gdLst/>
              <a:ahLst/>
              <a:cxnLst/>
              <a:rect l="l" t="t" r="r" b="b"/>
              <a:pathLst>
                <a:path h="196214">
                  <a:moveTo>
                    <a:pt x="0" y="0"/>
                  </a:moveTo>
                  <a:lnTo>
                    <a:pt x="0" y="195967"/>
                  </a:lnTo>
                </a:path>
              </a:pathLst>
            </a:custGeom>
            <a:ln w="3175">
              <a:solidFill>
                <a:srgbClr val="D8E156"/>
              </a:solidFill>
            </a:ln>
          </p:spPr>
          <p:txBody>
            <a:bodyPr wrap="square" lIns="0" tIns="0" rIns="0" bIns="0" rtlCol="0"/>
            <a:lstStyle/>
            <a:p>
              <a:endParaRPr sz="2400"/>
            </a:p>
          </p:txBody>
        </p:sp>
        <p:pic>
          <p:nvPicPr>
            <p:cNvPr id="150" name="object 150"/>
            <p:cNvPicPr/>
            <p:nvPr/>
          </p:nvPicPr>
          <p:blipFill>
            <a:blip r:embed="rId18" cstate="print"/>
            <a:stretch>
              <a:fillRect/>
            </a:stretch>
          </p:blipFill>
          <p:spPr>
            <a:xfrm>
              <a:off x="3300983" y="2316479"/>
              <a:ext cx="384048" cy="207263"/>
            </a:xfrm>
            <a:prstGeom prst="rect">
              <a:avLst/>
            </a:prstGeom>
          </p:spPr>
        </p:pic>
        <p:sp>
          <p:nvSpPr>
            <p:cNvPr id="151" name="object 151"/>
            <p:cNvSpPr/>
            <p:nvPr/>
          </p:nvSpPr>
          <p:spPr>
            <a:xfrm>
              <a:off x="3366987" y="2419350"/>
              <a:ext cx="214629" cy="0"/>
            </a:xfrm>
            <a:custGeom>
              <a:avLst/>
              <a:gdLst/>
              <a:ahLst/>
              <a:cxnLst/>
              <a:rect l="l" t="t" r="r" b="b"/>
              <a:pathLst>
                <a:path w="214629">
                  <a:moveTo>
                    <a:pt x="0" y="1"/>
                  </a:moveTo>
                  <a:lnTo>
                    <a:pt x="214413" y="0"/>
                  </a:lnTo>
                </a:path>
              </a:pathLst>
            </a:custGeom>
            <a:ln w="76200">
              <a:solidFill>
                <a:srgbClr val="D8E156"/>
              </a:solidFill>
            </a:ln>
          </p:spPr>
          <p:txBody>
            <a:bodyPr wrap="square" lIns="0" tIns="0" rIns="0" bIns="0" rtlCol="0"/>
            <a:lstStyle/>
            <a:p>
              <a:endParaRPr sz="2400"/>
            </a:p>
          </p:txBody>
        </p:sp>
        <p:pic>
          <p:nvPicPr>
            <p:cNvPr id="152" name="object 152"/>
            <p:cNvPicPr/>
            <p:nvPr/>
          </p:nvPicPr>
          <p:blipFill>
            <a:blip r:embed="rId19" cstate="print"/>
            <a:stretch>
              <a:fillRect/>
            </a:stretch>
          </p:blipFill>
          <p:spPr>
            <a:xfrm>
              <a:off x="3325367" y="1746503"/>
              <a:ext cx="502920" cy="725424"/>
            </a:xfrm>
            <a:prstGeom prst="rect">
              <a:avLst/>
            </a:prstGeom>
          </p:spPr>
        </p:pic>
        <p:pic>
          <p:nvPicPr>
            <p:cNvPr id="153" name="object 153"/>
            <p:cNvPicPr/>
            <p:nvPr/>
          </p:nvPicPr>
          <p:blipFill>
            <a:blip r:embed="rId20" cstate="print"/>
            <a:stretch>
              <a:fillRect/>
            </a:stretch>
          </p:blipFill>
          <p:spPr>
            <a:xfrm>
              <a:off x="2572511" y="1082039"/>
              <a:ext cx="1804415" cy="1319784"/>
            </a:xfrm>
            <a:prstGeom prst="rect">
              <a:avLst/>
            </a:prstGeom>
          </p:spPr>
        </p:pic>
        <p:pic>
          <p:nvPicPr>
            <p:cNvPr id="154" name="object 154"/>
            <p:cNvPicPr/>
            <p:nvPr/>
          </p:nvPicPr>
          <p:blipFill>
            <a:blip r:embed="rId21" cstate="print"/>
            <a:stretch>
              <a:fillRect/>
            </a:stretch>
          </p:blipFill>
          <p:spPr>
            <a:xfrm>
              <a:off x="2898647" y="4056887"/>
              <a:ext cx="2273807" cy="591312"/>
            </a:xfrm>
            <a:prstGeom prst="rect">
              <a:avLst/>
            </a:prstGeom>
          </p:spPr>
        </p:pic>
        <p:sp>
          <p:nvSpPr>
            <p:cNvPr id="155" name="object 155"/>
            <p:cNvSpPr/>
            <p:nvPr/>
          </p:nvSpPr>
          <p:spPr>
            <a:xfrm>
              <a:off x="3194485" y="4238258"/>
              <a:ext cx="1682750" cy="228600"/>
            </a:xfrm>
            <a:custGeom>
              <a:avLst/>
              <a:gdLst/>
              <a:ahLst/>
              <a:cxnLst/>
              <a:rect l="l" t="t" r="r" b="b"/>
              <a:pathLst>
                <a:path w="1682750" h="228600">
                  <a:moveTo>
                    <a:pt x="228599" y="0"/>
                  </a:moveTo>
                  <a:lnTo>
                    <a:pt x="0" y="114300"/>
                  </a:lnTo>
                  <a:lnTo>
                    <a:pt x="228599" y="228600"/>
                  </a:lnTo>
                  <a:lnTo>
                    <a:pt x="228599" y="152400"/>
                  </a:lnTo>
                  <a:lnTo>
                    <a:pt x="190499" y="152400"/>
                  </a:lnTo>
                  <a:lnTo>
                    <a:pt x="190499" y="76200"/>
                  </a:lnTo>
                  <a:lnTo>
                    <a:pt x="228599" y="76200"/>
                  </a:lnTo>
                  <a:lnTo>
                    <a:pt x="228599" y="0"/>
                  </a:lnTo>
                  <a:close/>
                </a:path>
                <a:path w="1682750" h="228600">
                  <a:moveTo>
                    <a:pt x="1606114" y="76199"/>
                  </a:moveTo>
                  <a:lnTo>
                    <a:pt x="1491814" y="76199"/>
                  </a:lnTo>
                  <a:lnTo>
                    <a:pt x="1491814" y="152399"/>
                  </a:lnTo>
                  <a:lnTo>
                    <a:pt x="1453714" y="152400"/>
                  </a:lnTo>
                  <a:lnTo>
                    <a:pt x="1453714" y="228599"/>
                  </a:lnTo>
                  <a:lnTo>
                    <a:pt x="1682314" y="114299"/>
                  </a:lnTo>
                  <a:lnTo>
                    <a:pt x="1606114" y="76199"/>
                  </a:lnTo>
                  <a:close/>
                </a:path>
                <a:path w="1682750" h="228600">
                  <a:moveTo>
                    <a:pt x="228599" y="76200"/>
                  </a:moveTo>
                  <a:lnTo>
                    <a:pt x="190499" y="76200"/>
                  </a:lnTo>
                  <a:lnTo>
                    <a:pt x="190499" y="152400"/>
                  </a:lnTo>
                  <a:lnTo>
                    <a:pt x="228599" y="152400"/>
                  </a:lnTo>
                  <a:lnTo>
                    <a:pt x="228599" y="76200"/>
                  </a:lnTo>
                  <a:close/>
                </a:path>
                <a:path w="1682750" h="228600">
                  <a:moveTo>
                    <a:pt x="228599" y="152400"/>
                  </a:moveTo>
                  <a:lnTo>
                    <a:pt x="190499" y="152400"/>
                  </a:lnTo>
                  <a:lnTo>
                    <a:pt x="228599" y="152400"/>
                  </a:lnTo>
                  <a:close/>
                </a:path>
                <a:path w="1682750" h="228600">
                  <a:moveTo>
                    <a:pt x="1453714" y="76200"/>
                  </a:moveTo>
                  <a:lnTo>
                    <a:pt x="228599" y="76200"/>
                  </a:lnTo>
                  <a:lnTo>
                    <a:pt x="228599" y="152400"/>
                  </a:lnTo>
                  <a:lnTo>
                    <a:pt x="1453714" y="152400"/>
                  </a:lnTo>
                  <a:lnTo>
                    <a:pt x="1453714" y="76200"/>
                  </a:lnTo>
                  <a:close/>
                </a:path>
                <a:path w="1682750" h="228600">
                  <a:moveTo>
                    <a:pt x="1491814" y="76199"/>
                  </a:moveTo>
                  <a:lnTo>
                    <a:pt x="1453714" y="76200"/>
                  </a:lnTo>
                  <a:lnTo>
                    <a:pt x="1453714" y="152400"/>
                  </a:lnTo>
                  <a:lnTo>
                    <a:pt x="1491814" y="152399"/>
                  </a:lnTo>
                  <a:lnTo>
                    <a:pt x="1491814" y="76199"/>
                  </a:lnTo>
                  <a:close/>
                </a:path>
                <a:path w="1682750" h="228600">
                  <a:moveTo>
                    <a:pt x="1453714" y="0"/>
                  </a:moveTo>
                  <a:lnTo>
                    <a:pt x="1453714" y="76200"/>
                  </a:lnTo>
                  <a:lnTo>
                    <a:pt x="1606114" y="76199"/>
                  </a:lnTo>
                  <a:lnTo>
                    <a:pt x="1453714" y="0"/>
                  </a:lnTo>
                  <a:close/>
                </a:path>
              </a:pathLst>
            </a:custGeom>
            <a:solidFill>
              <a:srgbClr val="D8E156"/>
            </a:solidFill>
          </p:spPr>
          <p:txBody>
            <a:bodyPr wrap="square" lIns="0" tIns="0" rIns="0" bIns="0" rtlCol="0"/>
            <a:lstStyle/>
            <a:p>
              <a:endParaRPr sz="2400"/>
            </a:p>
          </p:txBody>
        </p:sp>
      </p:grpSp>
      <p:sp>
        <p:nvSpPr>
          <p:cNvPr id="156" name="object 156"/>
          <p:cNvSpPr txBox="1"/>
          <p:nvPr/>
        </p:nvSpPr>
        <p:spPr>
          <a:xfrm>
            <a:off x="3638252" y="5312934"/>
            <a:ext cx="2189480" cy="630664"/>
          </a:xfrm>
          <a:prstGeom prst="rect">
            <a:avLst/>
          </a:prstGeom>
        </p:spPr>
        <p:txBody>
          <a:bodyPr vert="horz" wrap="square" lIns="0" tIns="22013" rIns="0" bIns="0" rtlCol="0">
            <a:spAutoFit/>
          </a:bodyPr>
          <a:lstStyle/>
          <a:p>
            <a:pPr marL="885591">
              <a:lnSpc>
                <a:spcPts val="1493"/>
              </a:lnSpc>
              <a:spcBef>
                <a:spcPts val="173"/>
              </a:spcBef>
              <a:tabLst>
                <a:tab pos="1614553" algn="l"/>
              </a:tabLst>
            </a:pPr>
            <a:r>
              <a:rPr sz="1267" b="1" spc="7" dirty="0">
                <a:latin typeface="Calibri"/>
                <a:cs typeface="Calibri"/>
              </a:rPr>
              <a:t>I</a:t>
            </a:r>
            <a:r>
              <a:rPr sz="1267" b="1" spc="-40" dirty="0">
                <a:latin typeface="Calibri"/>
                <a:cs typeface="Calibri"/>
              </a:rPr>
              <a:t>m</a:t>
            </a:r>
            <a:r>
              <a:rPr sz="1267" b="1" spc="27" dirty="0">
                <a:latin typeface="Calibri"/>
                <a:cs typeface="Calibri"/>
              </a:rPr>
              <a:t>m</a:t>
            </a:r>
            <a:r>
              <a:rPr sz="1267" b="1" spc="33" dirty="0">
                <a:latin typeface="Calibri"/>
                <a:cs typeface="Calibri"/>
              </a:rPr>
              <a:t>S</a:t>
            </a:r>
            <a:r>
              <a:rPr sz="1267" b="1" spc="40" dirty="0">
                <a:latin typeface="Calibri"/>
                <a:cs typeface="Calibri"/>
              </a:rPr>
              <a:t>e</a:t>
            </a:r>
            <a:r>
              <a:rPr sz="1267" b="1" spc="-60" dirty="0">
                <a:latin typeface="Calibri"/>
                <a:cs typeface="Calibri"/>
              </a:rPr>
              <a:t>l</a:t>
            </a:r>
            <a:r>
              <a:rPr sz="1267" b="1" dirty="0">
                <a:latin typeface="Calibri"/>
                <a:cs typeface="Calibri"/>
              </a:rPr>
              <a:t>	</a:t>
            </a:r>
            <a:r>
              <a:rPr sz="1267" b="1" spc="-20" dirty="0">
                <a:latin typeface="Calibri"/>
                <a:cs typeface="Calibri"/>
              </a:rPr>
              <a:t>R</a:t>
            </a:r>
            <a:r>
              <a:rPr sz="1267" b="1" spc="7" dirty="0">
                <a:latin typeface="Calibri"/>
                <a:cs typeface="Calibri"/>
              </a:rPr>
              <a:t>e</a:t>
            </a:r>
            <a:r>
              <a:rPr sz="1267" b="1" spc="113" dirty="0">
                <a:latin typeface="Calibri"/>
                <a:cs typeface="Calibri"/>
              </a:rPr>
              <a:t>g</a:t>
            </a:r>
            <a:r>
              <a:rPr sz="1267" b="1" spc="-87" dirty="0">
                <a:latin typeface="Calibri"/>
                <a:cs typeface="Calibri"/>
              </a:rPr>
              <a:t>W</a:t>
            </a:r>
            <a:r>
              <a:rPr sz="1267" b="1" spc="-40" dirty="0">
                <a:latin typeface="Calibri"/>
                <a:cs typeface="Calibri"/>
              </a:rPr>
              <a:t>E</a:t>
            </a:r>
            <a:r>
              <a:rPr sz="1267" b="1" spc="-13" dirty="0">
                <a:latin typeface="Calibri"/>
                <a:cs typeface="Calibri"/>
              </a:rPr>
              <a:t>n</a:t>
            </a:r>
            <a:endParaRPr sz="1267">
              <a:latin typeface="Calibri"/>
              <a:cs typeface="Calibri"/>
            </a:endParaRPr>
          </a:p>
          <a:p>
            <a:pPr marL="1015128">
              <a:lnSpc>
                <a:spcPts val="1627"/>
              </a:lnSpc>
              <a:tabLst>
                <a:tab pos="1670432" algn="l"/>
              </a:tabLst>
            </a:pPr>
            <a:r>
              <a:rPr sz="1400" b="1" spc="47" dirty="0">
                <a:solidFill>
                  <a:srgbClr val="D8E156"/>
                </a:solidFill>
                <a:latin typeface="Calibri"/>
                <a:cs typeface="Calibri"/>
              </a:rPr>
              <a:t>=B	</a:t>
            </a:r>
            <a:r>
              <a:rPr sz="2100" b="1" spc="189" baseline="2645" dirty="0">
                <a:solidFill>
                  <a:srgbClr val="D8E156"/>
                </a:solidFill>
                <a:latin typeface="Calibri"/>
                <a:cs typeface="Calibri"/>
              </a:rPr>
              <a:t>=</a:t>
            </a:r>
            <a:endParaRPr sz="2100" baseline="2645">
              <a:latin typeface="Calibri"/>
              <a:cs typeface="Calibri"/>
            </a:endParaRPr>
          </a:p>
          <a:p>
            <a:pPr marL="16933">
              <a:lnSpc>
                <a:spcPts val="1653"/>
              </a:lnSpc>
              <a:tabLst>
                <a:tab pos="1670432" algn="l"/>
              </a:tabLst>
            </a:pPr>
            <a:r>
              <a:rPr sz="2100" b="1" baseline="2645" dirty="0">
                <a:latin typeface="Calibri"/>
                <a:cs typeface="Calibri"/>
              </a:rPr>
              <a:t>Control</a:t>
            </a:r>
            <a:r>
              <a:rPr sz="2100" b="1" spc="149" baseline="2645" dirty="0">
                <a:latin typeface="Calibri"/>
                <a:cs typeface="Calibri"/>
              </a:rPr>
              <a:t> </a:t>
            </a:r>
            <a:r>
              <a:rPr sz="2100" b="1" spc="40" baseline="2645" dirty="0">
                <a:latin typeface="Calibri"/>
                <a:cs typeface="Calibri"/>
              </a:rPr>
              <a:t>logic	</a:t>
            </a:r>
            <a:r>
              <a:rPr sz="1400" b="1" spc="27" dirty="0">
                <a:solidFill>
                  <a:srgbClr val="D8E156"/>
                </a:solidFill>
                <a:latin typeface="Calibri"/>
                <a:cs typeface="Calibri"/>
              </a:rPr>
              <a:t>0</a:t>
            </a:r>
            <a:endParaRPr sz="1400">
              <a:latin typeface="Calibri"/>
              <a:cs typeface="Calibri"/>
            </a:endParaRPr>
          </a:p>
        </p:txBody>
      </p:sp>
      <p:sp>
        <p:nvSpPr>
          <p:cNvPr id="157" name="object 157"/>
          <p:cNvSpPr txBox="1"/>
          <p:nvPr/>
        </p:nvSpPr>
        <p:spPr>
          <a:xfrm>
            <a:off x="6440355" y="5556268"/>
            <a:ext cx="846667" cy="236817"/>
          </a:xfrm>
          <a:prstGeom prst="rect">
            <a:avLst/>
          </a:prstGeom>
        </p:spPr>
        <p:txBody>
          <a:bodyPr vert="horz" wrap="square" lIns="0" tIns="21167" rIns="0" bIns="0" rtlCol="0">
            <a:spAutoFit/>
          </a:bodyPr>
          <a:lstStyle/>
          <a:p>
            <a:pPr marL="50799">
              <a:spcBef>
                <a:spcPts val="167"/>
              </a:spcBef>
            </a:pPr>
            <a:r>
              <a:rPr sz="2100" b="1" baseline="31746" dirty="0">
                <a:solidFill>
                  <a:srgbClr val="D8E156"/>
                </a:solidFill>
                <a:latin typeface="Calibri"/>
                <a:cs typeface="Calibri"/>
              </a:rPr>
              <a:t>=</a:t>
            </a:r>
            <a:r>
              <a:rPr sz="2100" b="1" spc="-29" baseline="31746" dirty="0">
                <a:solidFill>
                  <a:srgbClr val="D8E156"/>
                </a:solidFill>
                <a:latin typeface="Calibri"/>
                <a:cs typeface="Calibri"/>
              </a:rPr>
              <a:t>*</a:t>
            </a:r>
            <a:r>
              <a:rPr sz="2100" b="1" spc="-189" baseline="31746" dirty="0">
                <a:solidFill>
                  <a:srgbClr val="D8E156"/>
                </a:solidFill>
                <a:latin typeface="Calibri"/>
                <a:cs typeface="Calibri"/>
              </a:rPr>
              <a:t> </a:t>
            </a:r>
            <a:r>
              <a:rPr sz="1400" b="1" spc="-80" dirty="0">
                <a:solidFill>
                  <a:srgbClr val="D8E156"/>
                </a:solidFill>
                <a:latin typeface="Calibri"/>
                <a:cs typeface="Calibri"/>
              </a:rPr>
              <a:t>B</a:t>
            </a:r>
            <a:r>
              <a:rPr sz="1400" b="1" spc="-47" dirty="0">
                <a:solidFill>
                  <a:srgbClr val="D8E156"/>
                </a:solidFill>
                <a:latin typeface="Calibri"/>
                <a:cs typeface="Calibri"/>
              </a:rPr>
              <a:t>r</a:t>
            </a:r>
            <a:r>
              <a:rPr sz="1400" b="1" spc="-67" dirty="0">
                <a:solidFill>
                  <a:srgbClr val="D8E156"/>
                </a:solidFill>
                <a:latin typeface="Calibri"/>
                <a:cs typeface="Calibri"/>
              </a:rPr>
              <a:t>E</a:t>
            </a:r>
            <a:r>
              <a:rPr sz="1400" b="1" spc="7" dirty="0">
                <a:solidFill>
                  <a:srgbClr val="D8E156"/>
                </a:solidFill>
                <a:latin typeface="Calibri"/>
                <a:cs typeface="Calibri"/>
              </a:rPr>
              <a:t>q </a:t>
            </a:r>
            <a:r>
              <a:rPr sz="2100" b="1" baseline="42328" dirty="0">
                <a:solidFill>
                  <a:srgbClr val="D8E156"/>
                </a:solidFill>
                <a:latin typeface="Calibri"/>
                <a:cs typeface="Calibri"/>
              </a:rPr>
              <a:t>=*</a:t>
            </a:r>
            <a:endParaRPr sz="2100" baseline="42328">
              <a:latin typeface="Calibri"/>
              <a:cs typeface="Calibri"/>
            </a:endParaRPr>
          </a:p>
        </p:txBody>
      </p:sp>
      <p:sp>
        <p:nvSpPr>
          <p:cNvPr id="158" name="object 158"/>
          <p:cNvSpPr txBox="1"/>
          <p:nvPr/>
        </p:nvSpPr>
        <p:spPr>
          <a:xfrm>
            <a:off x="7388622" y="5389644"/>
            <a:ext cx="511387" cy="236817"/>
          </a:xfrm>
          <a:prstGeom prst="rect">
            <a:avLst/>
          </a:prstGeom>
        </p:spPr>
        <p:txBody>
          <a:bodyPr vert="horz" wrap="square" lIns="0" tIns="21167" rIns="0" bIns="0" rtlCol="0">
            <a:spAutoFit/>
          </a:bodyPr>
          <a:lstStyle/>
          <a:p>
            <a:pPr marL="16933">
              <a:spcBef>
                <a:spcPts val="167"/>
              </a:spcBef>
            </a:pPr>
            <a:r>
              <a:rPr sz="1400" b="1" spc="-40" dirty="0">
                <a:solidFill>
                  <a:srgbClr val="D8E156"/>
                </a:solidFill>
                <a:latin typeface="Calibri"/>
                <a:cs typeface="Calibri"/>
              </a:rPr>
              <a:t>=1</a:t>
            </a:r>
            <a:r>
              <a:rPr sz="1400" b="1" spc="633" dirty="0">
                <a:solidFill>
                  <a:srgbClr val="D8E156"/>
                </a:solidFill>
                <a:latin typeface="Calibri"/>
                <a:cs typeface="Calibri"/>
              </a:rPr>
              <a:t> </a:t>
            </a:r>
            <a:r>
              <a:rPr sz="2100" b="1" spc="-49" baseline="2645" dirty="0">
                <a:solidFill>
                  <a:srgbClr val="D8E156"/>
                </a:solidFill>
                <a:latin typeface="Calibri"/>
                <a:cs typeface="Calibri"/>
              </a:rPr>
              <a:t>=1</a:t>
            </a:r>
            <a:endParaRPr sz="2100" baseline="2645">
              <a:latin typeface="Calibri"/>
              <a:cs typeface="Calibri"/>
            </a:endParaRPr>
          </a:p>
        </p:txBody>
      </p:sp>
      <p:sp>
        <p:nvSpPr>
          <p:cNvPr id="159" name="object 159"/>
          <p:cNvSpPr txBox="1"/>
          <p:nvPr/>
        </p:nvSpPr>
        <p:spPr>
          <a:xfrm>
            <a:off x="7998222" y="5479052"/>
            <a:ext cx="442807" cy="236817"/>
          </a:xfrm>
          <a:prstGeom prst="rect">
            <a:avLst/>
          </a:prstGeom>
        </p:spPr>
        <p:txBody>
          <a:bodyPr vert="horz" wrap="square" lIns="0" tIns="21167" rIns="0" bIns="0" rtlCol="0">
            <a:spAutoFit/>
          </a:bodyPr>
          <a:lstStyle/>
          <a:p>
            <a:pPr marL="16933">
              <a:spcBef>
                <a:spcPts val="167"/>
              </a:spcBef>
            </a:pPr>
            <a:r>
              <a:rPr sz="1400" b="1" spc="120" dirty="0">
                <a:solidFill>
                  <a:srgbClr val="D8E156"/>
                </a:solidFill>
                <a:latin typeface="Calibri"/>
                <a:cs typeface="Calibri"/>
              </a:rPr>
              <a:t>=</a:t>
            </a:r>
            <a:r>
              <a:rPr sz="1400" b="1" spc="127" dirty="0">
                <a:solidFill>
                  <a:srgbClr val="D8E156"/>
                </a:solidFill>
                <a:latin typeface="Calibri"/>
                <a:cs typeface="Calibri"/>
              </a:rPr>
              <a:t>a</a:t>
            </a:r>
            <a:r>
              <a:rPr sz="1400" b="1" spc="40" dirty="0">
                <a:solidFill>
                  <a:srgbClr val="D8E156"/>
                </a:solidFill>
                <a:latin typeface="Calibri"/>
                <a:cs typeface="Calibri"/>
              </a:rPr>
              <a:t>d</a:t>
            </a:r>
            <a:r>
              <a:rPr sz="1400" b="1" spc="7" dirty="0">
                <a:solidFill>
                  <a:srgbClr val="D8E156"/>
                </a:solidFill>
                <a:latin typeface="Calibri"/>
                <a:cs typeface="Calibri"/>
              </a:rPr>
              <a:t>d</a:t>
            </a:r>
            <a:endParaRPr sz="1400">
              <a:latin typeface="Calibri"/>
              <a:cs typeface="Calibri"/>
            </a:endParaRPr>
          </a:p>
        </p:txBody>
      </p:sp>
      <p:sp>
        <p:nvSpPr>
          <p:cNvPr id="160" name="object 160"/>
          <p:cNvSpPr txBox="1"/>
          <p:nvPr/>
        </p:nvSpPr>
        <p:spPr>
          <a:xfrm>
            <a:off x="8801848" y="5312934"/>
            <a:ext cx="1248833" cy="425480"/>
          </a:xfrm>
          <a:prstGeom prst="rect">
            <a:avLst/>
          </a:prstGeom>
        </p:spPr>
        <p:txBody>
          <a:bodyPr vert="horz" wrap="square" lIns="0" tIns="22013" rIns="0" bIns="0" rtlCol="0">
            <a:spAutoFit/>
          </a:bodyPr>
          <a:lstStyle/>
          <a:p>
            <a:pPr marL="16933">
              <a:lnSpc>
                <a:spcPts val="1507"/>
              </a:lnSpc>
              <a:spcBef>
                <a:spcPts val="173"/>
              </a:spcBef>
              <a:tabLst>
                <a:tab pos="806853" algn="l"/>
              </a:tabLst>
            </a:pPr>
            <a:r>
              <a:rPr sz="1267" b="1" spc="-20" dirty="0">
                <a:latin typeface="Calibri"/>
                <a:cs typeface="Calibri"/>
              </a:rPr>
              <a:t>M</a:t>
            </a:r>
            <a:r>
              <a:rPr sz="1267" b="1" spc="13" dirty="0">
                <a:latin typeface="Calibri"/>
                <a:cs typeface="Calibri"/>
              </a:rPr>
              <a:t>e</a:t>
            </a:r>
            <a:r>
              <a:rPr sz="1267" b="1" spc="-13" dirty="0">
                <a:latin typeface="Calibri"/>
                <a:cs typeface="Calibri"/>
              </a:rPr>
              <a:t>mR</a:t>
            </a:r>
            <a:r>
              <a:rPr sz="1267" b="1" spc="-107" dirty="0">
                <a:latin typeface="Calibri"/>
                <a:cs typeface="Calibri"/>
              </a:rPr>
              <a:t>W</a:t>
            </a:r>
            <a:r>
              <a:rPr sz="1267" b="1" dirty="0">
                <a:latin typeface="Calibri"/>
                <a:cs typeface="Calibri"/>
              </a:rPr>
              <a:t>	</a:t>
            </a:r>
            <a:r>
              <a:rPr sz="1900" b="1" spc="-109" baseline="5847" dirty="0">
                <a:latin typeface="Calibri"/>
                <a:cs typeface="Calibri"/>
              </a:rPr>
              <a:t>W</a:t>
            </a:r>
            <a:r>
              <a:rPr sz="1900" b="1" spc="-49" baseline="5847" dirty="0">
                <a:latin typeface="Calibri"/>
                <a:cs typeface="Calibri"/>
              </a:rPr>
              <a:t>B</a:t>
            </a:r>
            <a:r>
              <a:rPr sz="1900" b="1" spc="49" baseline="5847" dirty="0">
                <a:latin typeface="Calibri"/>
                <a:cs typeface="Calibri"/>
              </a:rPr>
              <a:t>S</a:t>
            </a:r>
            <a:r>
              <a:rPr sz="1900" b="1" spc="59" baseline="5847" dirty="0">
                <a:latin typeface="Calibri"/>
                <a:cs typeface="Calibri"/>
              </a:rPr>
              <a:t>e</a:t>
            </a:r>
            <a:r>
              <a:rPr sz="1900" b="1" spc="-89" baseline="5847" dirty="0">
                <a:latin typeface="Calibri"/>
                <a:cs typeface="Calibri"/>
              </a:rPr>
              <a:t>l</a:t>
            </a:r>
            <a:endParaRPr sz="1900" baseline="5847">
              <a:latin typeface="Calibri"/>
              <a:cs typeface="Calibri"/>
            </a:endParaRPr>
          </a:p>
          <a:p>
            <a:pPr marL="52492">
              <a:lnSpc>
                <a:spcPts val="1667"/>
              </a:lnSpc>
              <a:tabLst>
                <a:tab pos="911837" algn="l"/>
              </a:tabLst>
            </a:pPr>
            <a:r>
              <a:rPr sz="2100" b="1" spc="80" baseline="2645" dirty="0">
                <a:solidFill>
                  <a:srgbClr val="D8E156"/>
                </a:solidFill>
                <a:latin typeface="Calibri"/>
                <a:cs typeface="Calibri"/>
              </a:rPr>
              <a:t>=Read	</a:t>
            </a:r>
            <a:r>
              <a:rPr sz="1400" b="1" dirty="0">
                <a:solidFill>
                  <a:srgbClr val="D8E156"/>
                </a:solidFill>
                <a:latin typeface="Calibri"/>
                <a:cs typeface="Calibri"/>
              </a:rPr>
              <a:t>=*</a:t>
            </a:r>
            <a:endParaRPr sz="1400">
              <a:latin typeface="Calibri"/>
              <a:cs typeface="Calibri"/>
            </a:endParaRPr>
          </a:p>
        </p:txBody>
      </p:sp>
      <p:pic>
        <p:nvPicPr>
          <p:cNvPr id="161" name="object 161"/>
          <p:cNvPicPr/>
          <p:nvPr/>
        </p:nvPicPr>
        <p:blipFill>
          <a:blip r:embed="rId22" cstate="print"/>
          <a:stretch>
            <a:fillRect/>
          </a:stretch>
        </p:blipFill>
        <p:spPr>
          <a:xfrm>
            <a:off x="4540435" y="4909259"/>
            <a:ext cx="288544" cy="475488"/>
          </a:xfrm>
          <a:prstGeom prst="rect">
            <a:avLst/>
          </a:prstGeom>
        </p:spPr>
      </p:pic>
      <p:grpSp>
        <p:nvGrpSpPr>
          <p:cNvPr id="162" name="object 162"/>
          <p:cNvGrpSpPr/>
          <p:nvPr/>
        </p:nvGrpSpPr>
        <p:grpSpPr>
          <a:xfrm>
            <a:off x="1203891" y="1113482"/>
            <a:ext cx="7465907" cy="4413672"/>
            <a:chOff x="2374392" y="963167"/>
            <a:chExt cx="5599430" cy="3310254"/>
          </a:xfrm>
        </p:grpSpPr>
        <p:pic>
          <p:nvPicPr>
            <p:cNvPr id="163" name="object 163"/>
            <p:cNvPicPr/>
            <p:nvPr/>
          </p:nvPicPr>
          <p:blipFill>
            <a:blip r:embed="rId23" cstate="print"/>
            <a:stretch>
              <a:fillRect/>
            </a:stretch>
          </p:blipFill>
          <p:spPr>
            <a:xfrm>
              <a:off x="4230624" y="2261615"/>
              <a:ext cx="219455" cy="2011679"/>
            </a:xfrm>
            <a:prstGeom prst="rect">
              <a:avLst/>
            </a:prstGeom>
          </p:spPr>
        </p:pic>
        <p:pic>
          <p:nvPicPr>
            <p:cNvPr id="164" name="object 164"/>
            <p:cNvPicPr/>
            <p:nvPr/>
          </p:nvPicPr>
          <p:blipFill>
            <a:blip r:embed="rId24" cstate="print"/>
            <a:stretch>
              <a:fillRect/>
            </a:stretch>
          </p:blipFill>
          <p:spPr>
            <a:xfrm>
              <a:off x="4233672" y="3496055"/>
              <a:ext cx="579120" cy="219456"/>
            </a:xfrm>
            <a:prstGeom prst="rect">
              <a:avLst/>
            </a:prstGeom>
          </p:spPr>
        </p:pic>
        <p:pic>
          <p:nvPicPr>
            <p:cNvPr id="165" name="object 165"/>
            <p:cNvPicPr/>
            <p:nvPr/>
          </p:nvPicPr>
          <p:blipFill>
            <a:blip r:embed="rId25" cstate="print"/>
            <a:stretch>
              <a:fillRect/>
            </a:stretch>
          </p:blipFill>
          <p:spPr>
            <a:xfrm>
              <a:off x="3401568" y="1514855"/>
              <a:ext cx="3715512" cy="981456"/>
            </a:xfrm>
            <a:prstGeom prst="rect">
              <a:avLst/>
            </a:prstGeom>
          </p:spPr>
        </p:pic>
        <p:pic>
          <p:nvPicPr>
            <p:cNvPr id="166" name="object 166"/>
            <p:cNvPicPr/>
            <p:nvPr/>
          </p:nvPicPr>
          <p:blipFill>
            <a:blip r:embed="rId26" cstate="print"/>
            <a:stretch>
              <a:fillRect/>
            </a:stretch>
          </p:blipFill>
          <p:spPr>
            <a:xfrm>
              <a:off x="5431536" y="3139439"/>
              <a:ext cx="216408" cy="1005839"/>
            </a:xfrm>
            <a:prstGeom prst="rect">
              <a:avLst/>
            </a:prstGeom>
          </p:spPr>
        </p:pic>
        <p:pic>
          <p:nvPicPr>
            <p:cNvPr id="167" name="object 167"/>
            <p:cNvPicPr/>
            <p:nvPr/>
          </p:nvPicPr>
          <p:blipFill>
            <a:blip r:embed="rId27" cstate="print"/>
            <a:stretch>
              <a:fillRect/>
            </a:stretch>
          </p:blipFill>
          <p:spPr>
            <a:xfrm>
              <a:off x="6358127" y="2916935"/>
              <a:ext cx="219455" cy="1246632"/>
            </a:xfrm>
            <a:prstGeom prst="rect">
              <a:avLst/>
            </a:prstGeom>
          </p:spPr>
        </p:pic>
        <p:pic>
          <p:nvPicPr>
            <p:cNvPr id="168" name="object 168"/>
            <p:cNvPicPr/>
            <p:nvPr/>
          </p:nvPicPr>
          <p:blipFill>
            <a:blip r:embed="rId28" cstate="print"/>
            <a:stretch>
              <a:fillRect/>
            </a:stretch>
          </p:blipFill>
          <p:spPr>
            <a:xfrm>
              <a:off x="7016495" y="2575559"/>
              <a:ext cx="426720" cy="1597152"/>
            </a:xfrm>
            <a:prstGeom prst="rect">
              <a:avLst/>
            </a:prstGeom>
          </p:spPr>
        </p:pic>
        <p:pic>
          <p:nvPicPr>
            <p:cNvPr id="169" name="object 169"/>
            <p:cNvPicPr/>
            <p:nvPr/>
          </p:nvPicPr>
          <p:blipFill>
            <a:blip r:embed="rId29" cstate="print"/>
            <a:stretch>
              <a:fillRect/>
            </a:stretch>
          </p:blipFill>
          <p:spPr>
            <a:xfrm>
              <a:off x="7043927" y="3124199"/>
              <a:ext cx="216407" cy="1021080"/>
            </a:xfrm>
            <a:prstGeom prst="rect">
              <a:avLst/>
            </a:prstGeom>
          </p:spPr>
        </p:pic>
        <p:pic>
          <p:nvPicPr>
            <p:cNvPr id="170" name="object 170"/>
            <p:cNvPicPr/>
            <p:nvPr/>
          </p:nvPicPr>
          <p:blipFill>
            <a:blip r:embed="rId30" cstate="print"/>
            <a:stretch>
              <a:fillRect/>
            </a:stretch>
          </p:blipFill>
          <p:spPr>
            <a:xfrm>
              <a:off x="5205984" y="3035807"/>
              <a:ext cx="1917191" cy="688848"/>
            </a:xfrm>
            <a:prstGeom prst="rect">
              <a:avLst/>
            </a:prstGeom>
          </p:spPr>
        </p:pic>
        <p:pic>
          <p:nvPicPr>
            <p:cNvPr id="171" name="object 171"/>
            <p:cNvPicPr/>
            <p:nvPr/>
          </p:nvPicPr>
          <p:blipFill>
            <a:blip r:embed="rId31" cstate="print"/>
            <a:stretch>
              <a:fillRect/>
            </a:stretch>
          </p:blipFill>
          <p:spPr>
            <a:xfrm>
              <a:off x="7501127" y="2907791"/>
              <a:ext cx="219455" cy="1231392"/>
            </a:xfrm>
            <a:prstGeom prst="rect">
              <a:avLst/>
            </a:prstGeom>
          </p:spPr>
        </p:pic>
        <p:pic>
          <p:nvPicPr>
            <p:cNvPr id="172" name="object 172"/>
            <p:cNvPicPr/>
            <p:nvPr/>
          </p:nvPicPr>
          <p:blipFill>
            <a:blip r:embed="rId32" cstate="print"/>
            <a:stretch>
              <a:fillRect/>
            </a:stretch>
          </p:blipFill>
          <p:spPr>
            <a:xfrm>
              <a:off x="6937248" y="2913888"/>
              <a:ext cx="542544" cy="341375"/>
            </a:xfrm>
            <a:prstGeom prst="rect">
              <a:avLst/>
            </a:prstGeom>
          </p:spPr>
        </p:pic>
        <p:pic>
          <p:nvPicPr>
            <p:cNvPr id="173" name="object 173"/>
            <p:cNvPicPr/>
            <p:nvPr/>
          </p:nvPicPr>
          <p:blipFill>
            <a:blip r:embed="rId33" cstate="print"/>
            <a:stretch>
              <a:fillRect/>
            </a:stretch>
          </p:blipFill>
          <p:spPr>
            <a:xfrm>
              <a:off x="6925056" y="2249423"/>
              <a:ext cx="539496" cy="405383"/>
            </a:xfrm>
            <a:prstGeom prst="rect">
              <a:avLst/>
            </a:prstGeom>
          </p:spPr>
        </p:pic>
        <p:pic>
          <p:nvPicPr>
            <p:cNvPr id="174" name="object 174"/>
            <p:cNvPicPr/>
            <p:nvPr/>
          </p:nvPicPr>
          <p:blipFill>
            <a:blip r:embed="rId34" cstate="print"/>
            <a:stretch>
              <a:fillRect/>
            </a:stretch>
          </p:blipFill>
          <p:spPr>
            <a:xfrm>
              <a:off x="2859024" y="2478023"/>
              <a:ext cx="216407" cy="1682495"/>
            </a:xfrm>
            <a:prstGeom prst="rect">
              <a:avLst/>
            </a:prstGeom>
          </p:spPr>
        </p:pic>
        <p:pic>
          <p:nvPicPr>
            <p:cNvPr id="175" name="object 175"/>
            <p:cNvPicPr/>
            <p:nvPr/>
          </p:nvPicPr>
          <p:blipFill>
            <a:blip r:embed="rId35" cstate="print"/>
            <a:stretch>
              <a:fillRect/>
            </a:stretch>
          </p:blipFill>
          <p:spPr>
            <a:xfrm>
              <a:off x="3130296" y="2606039"/>
              <a:ext cx="204216" cy="405384"/>
            </a:xfrm>
            <a:prstGeom prst="rect">
              <a:avLst/>
            </a:prstGeom>
          </p:spPr>
        </p:pic>
        <p:sp>
          <p:nvSpPr>
            <p:cNvPr id="176" name="object 176"/>
            <p:cNvSpPr/>
            <p:nvPr/>
          </p:nvSpPr>
          <p:spPr>
            <a:xfrm>
              <a:off x="3232090" y="2708573"/>
              <a:ext cx="0" cy="201295"/>
            </a:xfrm>
            <a:custGeom>
              <a:avLst/>
              <a:gdLst/>
              <a:ahLst/>
              <a:cxnLst/>
              <a:rect l="l" t="t" r="r" b="b"/>
              <a:pathLst>
                <a:path h="201294">
                  <a:moveTo>
                    <a:pt x="0" y="200759"/>
                  </a:moveTo>
                  <a:lnTo>
                    <a:pt x="1" y="0"/>
                  </a:lnTo>
                </a:path>
              </a:pathLst>
            </a:custGeom>
            <a:ln w="76200">
              <a:solidFill>
                <a:srgbClr val="FFC000"/>
              </a:solidFill>
            </a:ln>
          </p:spPr>
          <p:txBody>
            <a:bodyPr wrap="square" lIns="0" tIns="0" rIns="0" bIns="0" rtlCol="0"/>
            <a:lstStyle/>
            <a:p>
              <a:endParaRPr sz="2400"/>
            </a:p>
          </p:txBody>
        </p:sp>
        <p:pic>
          <p:nvPicPr>
            <p:cNvPr id="177" name="object 177"/>
            <p:cNvPicPr/>
            <p:nvPr/>
          </p:nvPicPr>
          <p:blipFill>
            <a:blip r:embed="rId36" cstate="print"/>
            <a:stretch>
              <a:fillRect/>
            </a:stretch>
          </p:blipFill>
          <p:spPr>
            <a:xfrm>
              <a:off x="2374392" y="963167"/>
              <a:ext cx="5599176" cy="1944623"/>
            </a:xfrm>
            <a:prstGeom prst="rect">
              <a:avLst/>
            </a:prstGeom>
          </p:spPr>
        </p:pic>
        <p:pic>
          <p:nvPicPr>
            <p:cNvPr id="178" name="object 178"/>
            <p:cNvPicPr/>
            <p:nvPr/>
          </p:nvPicPr>
          <p:blipFill>
            <a:blip r:embed="rId37" cstate="print"/>
            <a:stretch>
              <a:fillRect/>
            </a:stretch>
          </p:blipFill>
          <p:spPr>
            <a:xfrm>
              <a:off x="2983992" y="2286000"/>
              <a:ext cx="289559" cy="207263"/>
            </a:xfrm>
            <a:prstGeom prst="rect">
              <a:avLst/>
            </a:prstGeom>
          </p:spPr>
        </p:pic>
        <p:sp>
          <p:nvSpPr>
            <p:cNvPr id="179" name="object 179"/>
            <p:cNvSpPr/>
            <p:nvPr/>
          </p:nvSpPr>
          <p:spPr>
            <a:xfrm>
              <a:off x="3048000" y="2388868"/>
              <a:ext cx="123189" cy="0"/>
            </a:xfrm>
            <a:custGeom>
              <a:avLst/>
              <a:gdLst/>
              <a:ahLst/>
              <a:cxnLst/>
              <a:rect l="l" t="t" r="r" b="b"/>
              <a:pathLst>
                <a:path w="123189">
                  <a:moveTo>
                    <a:pt x="0" y="0"/>
                  </a:moveTo>
                  <a:lnTo>
                    <a:pt x="123042" y="1"/>
                  </a:lnTo>
                </a:path>
              </a:pathLst>
            </a:custGeom>
            <a:ln w="76200">
              <a:solidFill>
                <a:srgbClr val="D8E156"/>
              </a:solidFill>
            </a:ln>
          </p:spPr>
          <p:txBody>
            <a:bodyPr wrap="square" lIns="0" tIns="0" rIns="0" bIns="0" rtlCol="0"/>
            <a:lstStyle/>
            <a:p>
              <a:endParaRPr sz="2400"/>
            </a:p>
          </p:txBody>
        </p:sp>
        <p:pic>
          <p:nvPicPr>
            <p:cNvPr id="180" name="object 180"/>
            <p:cNvPicPr/>
            <p:nvPr/>
          </p:nvPicPr>
          <p:blipFill>
            <a:blip r:embed="rId38" cstate="print"/>
            <a:stretch>
              <a:fillRect/>
            </a:stretch>
          </p:blipFill>
          <p:spPr>
            <a:xfrm>
              <a:off x="6065520" y="2401823"/>
              <a:ext cx="387096" cy="207263"/>
            </a:xfrm>
            <a:prstGeom prst="rect">
              <a:avLst/>
            </a:prstGeom>
          </p:spPr>
        </p:pic>
        <p:sp>
          <p:nvSpPr>
            <p:cNvPr id="181" name="object 181"/>
            <p:cNvSpPr/>
            <p:nvPr/>
          </p:nvSpPr>
          <p:spPr>
            <a:xfrm>
              <a:off x="6131378" y="2504851"/>
              <a:ext cx="219710" cy="0"/>
            </a:xfrm>
            <a:custGeom>
              <a:avLst/>
              <a:gdLst/>
              <a:ahLst/>
              <a:cxnLst/>
              <a:rect l="l" t="t" r="r" b="b"/>
              <a:pathLst>
                <a:path w="219710">
                  <a:moveTo>
                    <a:pt x="0" y="0"/>
                  </a:moveTo>
                  <a:lnTo>
                    <a:pt x="219372" y="1"/>
                  </a:lnTo>
                </a:path>
              </a:pathLst>
            </a:custGeom>
            <a:ln w="76200">
              <a:solidFill>
                <a:srgbClr val="D8E156"/>
              </a:solidFill>
            </a:ln>
          </p:spPr>
          <p:txBody>
            <a:bodyPr wrap="square" lIns="0" tIns="0" rIns="0" bIns="0" rtlCol="0"/>
            <a:lstStyle/>
            <a:p>
              <a:endParaRPr sz="2400"/>
            </a:p>
          </p:txBody>
        </p:sp>
        <p:pic>
          <p:nvPicPr>
            <p:cNvPr id="182" name="object 182"/>
            <p:cNvPicPr/>
            <p:nvPr/>
          </p:nvPicPr>
          <p:blipFill>
            <a:blip r:embed="rId38" cstate="print"/>
            <a:stretch>
              <a:fillRect/>
            </a:stretch>
          </p:blipFill>
          <p:spPr>
            <a:xfrm>
              <a:off x="6077712" y="2773679"/>
              <a:ext cx="387096" cy="207263"/>
            </a:xfrm>
            <a:prstGeom prst="rect">
              <a:avLst/>
            </a:prstGeom>
          </p:spPr>
        </p:pic>
        <p:sp>
          <p:nvSpPr>
            <p:cNvPr id="183" name="object 183"/>
            <p:cNvSpPr/>
            <p:nvPr/>
          </p:nvSpPr>
          <p:spPr>
            <a:xfrm>
              <a:off x="6143749" y="2876430"/>
              <a:ext cx="219710" cy="0"/>
            </a:xfrm>
            <a:custGeom>
              <a:avLst/>
              <a:gdLst/>
              <a:ahLst/>
              <a:cxnLst/>
              <a:rect l="l" t="t" r="r" b="b"/>
              <a:pathLst>
                <a:path w="219710">
                  <a:moveTo>
                    <a:pt x="0" y="0"/>
                  </a:moveTo>
                  <a:lnTo>
                    <a:pt x="219372" y="1"/>
                  </a:lnTo>
                </a:path>
              </a:pathLst>
            </a:custGeom>
            <a:ln w="76200">
              <a:solidFill>
                <a:srgbClr val="D8E156"/>
              </a:solidFill>
            </a:ln>
          </p:spPr>
          <p:txBody>
            <a:bodyPr wrap="square" lIns="0" tIns="0" rIns="0" bIns="0" rtlCol="0"/>
            <a:lstStyle/>
            <a:p>
              <a:endParaRPr sz="2400"/>
            </a:p>
          </p:txBody>
        </p:sp>
      </p:grpSp>
      <p:sp>
        <p:nvSpPr>
          <p:cNvPr id="184" name="Date Placeholder 183">
            <a:extLst>
              <a:ext uri="{FF2B5EF4-FFF2-40B4-BE49-F238E27FC236}">
                <a16:creationId xmlns:a16="http://schemas.microsoft.com/office/drawing/2014/main" id="{66E9EAE6-42B9-4FC4-86F4-8F765EF80989}"/>
              </a:ext>
            </a:extLst>
          </p:cNvPr>
          <p:cNvSpPr>
            <a:spLocks noGrp="1"/>
          </p:cNvSpPr>
          <p:nvPr>
            <p:ph type="dt" sz="half" idx="10"/>
          </p:nvPr>
        </p:nvSpPr>
        <p:spPr/>
        <p:txBody>
          <a:bodyPr/>
          <a:lstStyle/>
          <a:p>
            <a:fld id="{CC06E440-1A3E-43A9-AA24-F1780F03048E}" type="datetime1">
              <a:rPr lang="en-US" smtClean="0"/>
              <a:t>5/11/2024</a:t>
            </a:fld>
            <a:endParaRPr lang="en-US"/>
          </a:p>
        </p:txBody>
      </p:sp>
      <p:sp>
        <p:nvSpPr>
          <p:cNvPr id="185" name="Slide Number Placeholder 184">
            <a:extLst>
              <a:ext uri="{FF2B5EF4-FFF2-40B4-BE49-F238E27FC236}">
                <a16:creationId xmlns:a16="http://schemas.microsoft.com/office/drawing/2014/main" id="{9D9B21AA-54CA-4A4C-9B59-17338FB53844}"/>
              </a:ext>
            </a:extLst>
          </p:cNvPr>
          <p:cNvSpPr>
            <a:spLocks noGrp="1"/>
          </p:cNvSpPr>
          <p:nvPr>
            <p:ph type="sldNum" sz="quarter" idx="12"/>
          </p:nvPr>
        </p:nvSpPr>
        <p:spPr/>
        <p:txBody>
          <a:bodyPr/>
          <a:lstStyle/>
          <a:p>
            <a:fld id="{AB6352F2-FB44-4DA6-821F-C2F4E454E2C0}" type="slidenum">
              <a:rPr lang="en-US" smtClean="0"/>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55E42739-742F-AA8A-5F80-E3D8FCE72520}"/>
              </a:ext>
            </a:extLst>
          </p:cNvPr>
          <p:cNvSpPr>
            <a:spLocks noGrp="1"/>
          </p:cNvSpPr>
          <p:nvPr>
            <p:ph type="dt" sz="half" idx="10"/>
          </p:nvPr>
        </p:nvSpPr>
        <p:spPr/>
        <p:txBody>
          <a:bodyPr/>
          <a:lstStyle/>
          <a:p>
            <a:fld id="{733BD295-5B1B-40A1-B94C-DF325691A2CA}" type="datetime1">
              <a:rPr lang="en-US" smtClean="0"/>
              <a:t>5/11/2024</a:t>
            </a:fld>
            <a:endParaRPr lang="en-US"/>
          </a:p>
        </p:txBody>
      </p:sp>
      <p:sp>
        <p:nvSpPr>
          <p:cNvPr id="5" name="Chỗ dành sẵn cho Số hiệu Bản chiếu 4">
            <a:extLst>
              <a:ext uri="{FF2B5EF4-FFF2-40B4-BE49-F238E27FC236}">
                <a16:creationId xmlns:a16="http://schemas.microsoft.com/office/drawing/2014/main" id="{CF6A451C-6566-8846-E5A0-B25A9F30C359}"/>
              </a:ext>
            </a:extLst>
          </p:cNvPr>
          <p:cNvSpPr>
            <a:spLocks noGrp="1"/>
          </p:cNvSpPr>
          <p:nvPr>
            <p:ph type="sldNum" sz="quarter" idx="12"/>
          </p:nvPr>
        </p:nvSpPr>
        <p:spPr/>
        <p:txBody>
          <a:bodyPr/>
          <a:lstStyle/>
          <a:p>
            <a:fld id="{AB6352F2-FB44-4DA6-821F-C2F4E454E2C0}" type="slidenum">
              <a:rPr lang="en-US" smtClean="0"/>
              <a:t>9</a:t>
            </a:fld>
            <a:endParaRPr lang="en-US"/>
          </a:p>
        </p:txBody>
      </p:sp>
      <p:sp>
        <p:nvSpPr>
          <p:cNvPr id="9" name="Hộp Văn bản 8">
            <a:extLst>
              <a:ext uri="{FF2B5EF4-FFF2-40B4-BE49-F238E27FC236}">
                <a16:creationId xmlns:a16="http://schemas.microsoft.com/office/drawing/2014/main" id="{03642895-E611-2195-8B09-51392F8B3544}"/>
              </a:ext>
            </a:extLst>
          </p:cNvPr>
          <p:cNvSpPr txBox="1"/>
          <p:nvPr/>
        </p:nvSpPr>
        <p:spPr>
          <a:xfrm>
            <a:off x="374072" y="136526"/>
            <a:ext cx="11443855" cy="5114348"/>
          </a:xfrm>
          <a:prstGeom prst="rect">
            <a:avLst/>
          </a:prstGeom>
          <a:noFill/>
        </p:spPr>
        <p:txBody>
          <a:bodyPr wrap="square">
            <a:spAutoFit/>
          </a:bodyPr>
          <a:lstStyle/>
          <a:p>
            <a:pPr algn="l">
              <a:buFont typeface="+mj-lt"/>
              <a:buAutoNum type="arabicPeriod"/>
            </a:pPr>
            <a:r>
              <a:rPr lang="vi-VN" b="1" i="0">
                <a:solidFill>
                  <a:srgbClr val="0D0D0D"/>
                </a:solidFill>
                <a:effectLst/>
                <a:highlight>
                  <a:srgbClr val="FFFFFF"/>
                </a:highlight>
                <a:latin typeface="Söhne"/>
              </a:rPr>
              <a:t>PC (Program Counter):</a:t>
            </a:r>
            <a:endParaRPr lang="vi-VN" b="0" i="0">
              <a:solidFill>
                <a:srgbClr val="0D0D0D"/>
              </a:solidFill>
              <a:effectLst/>
              <a:highlight>
                <a:srgbClr val="FFFFFF"/>
              </a:highlight>
              <a:latin typeface="Söhne"/>
            </a:endParaRPr>
          </a:p>
          <a:p>
            <a:pPr marL="742950" lvl="1" indent="-285750" algn="l">
              <a:buFont typeface="+mj-lt"/>
              <a:buAutoNum type="arabicPeriod"/>
            </a:pPr>
            <a:r>
              <a:rPr lang="vi-VN" b="1" i="0">
                <a:solidFill>
                  <a:srgbClr val="0D0D0D"/>
                </a:solidFill>
                <a:effectLst/>
                <a:highlight>
                  <a:srgbClr val="FFFFFF"/>
                </a:highlight>
                <a:latin typeface="Söhne"/>
              </a:rPr>
              <a:t>Chức năng:</a:t>
            </a:r>
            <a:r>
              <a:rPr lang="vi-VN" b="0" i="0">
                <a:solidFill>
                  <a:srgbClr val="0D0D0D"/>
                </a:solidFill>
                <a:effectLst/>
                <a:highlight>
                  <a:srgbClr val="FFFFFF"/>
                </a:highlight>
                <a:latin typeface="Söhne"/>
              </a:rPr>
              <a:t> Thanh ghi này chứa địa chỉ của lệnh hiện tại đang được xử lý trong bộ nhớ chương trình (IMEM). PC cập nhật sau mỗi lệnh để trỏ đến lệnh tiếp theo.</a:t>
            </a:r>
          </a:p>
          <a:p>
            <a:pPr algn="l">
              <a:buFont typeface="+mj-lt"/>
              <a:buAutoNum type="arabicPeriod"/>
            </a:pPr>
            <a:r>
              <a:rPr lang="vi-VN" b="1" i="0">
                <a:solidFill>
                  <a:srgbClr val="0D0D0D"/>
                </a:solidFill>
                <a:effectLst/>
                <a:highlight>
                  <a:srgbClr val="FFFFFF"/>
                </a:highlight>
                <a:latin typeface="Söhne"/>
              </a:rPr>
              <a:t>IMEM (Instruction Memory):</a:t>
            </a:r>
            <a:endParaRPr lang="vi-VN" b="0" i="0">
              <a:solidFill>
                <a:srgbClr val="0D0D0D"/>
              </a:solidFill>
              <a:effectLst/>
              <a:highlight>
                <a:srgbClr val="FFFFFF"/>
              </a:highlight>
              <a:latin typeface="Söhne"/>
            </a:endParaRPr>
          </a:p>
          <a:p>
            <a:pPr marL="742950" lvl="1" indent="-285750" algn="l">
              <a:buFont typeface="+mj-lt"/>
              <a:buAutoNum type="arabicPeriod"/>
            </a:pPr>
            <a:r>
              <a:rPr lang="vi-VN" b="1" i="0">
                <a:solidFill>
                  <a:srgbClr val="0D0D0D"/>
                </a:solidFill>
                <a:effectLst/>
                <a:highlight>
                  <a:srgbClr val="FFFFFF"/>
                </a:highlight>
                <a:latin typeface="Söhne"/>
              </a:rPr>
              <a:t>Chức năng:</a:t>
            </a:r>
            <a:r>
              <a:rPr lang="vi-VN" b="0" i="0">
                <a:solidFill>
                  <a:srgbClr val="0D0D0D"/>
                </a:solidFill>
                <a:effectLst/>
                <a:highlight>
                  <a:srgbClr val="FFFFFF"/>
                </a:highlight>
                <a:latin typeface="Söhne"/>
              </a:rPr>
              <a:t> Bộ nhớ chứa các lệnh của chương trình. Địa chỉ được trỏ bởi PC được sử dụng để tải lệnh từ IMEM.</a:t>
            </a:r>
          </a:p>
          <a:p>
            <a:pPr algn="l">
              <a:buFont typeface="+mj-lt"/>
              <a:buAutoNum type="arabicPeriod"/>
            </a:pPr>
            <a:r>
              <a:rPr lang="vi-VN" b="1" i="0">
                <a:solidFill>
                  <a:srgbClr val="0D0D0D"/>
                </a:solidFill>
                <a:effectLst/>
                <a:highlight>
                  <a:srgbClr val="FFFFFF"/>
                </a:highlight>
                <a:latin typeface="Söhne"/>
              </a:rPr>
              <a:t>Reg[] (Registers):</a:t>
            </a:r>
            <a:endParaRPr lang="vi-VN" b="0" i="0">
              <a:solidFill>
                <a:srgbClr val="0D0D0D"/>
              </a:solidFill>
              <a:effectLst/>
              <a:highlight>
                <a:srgbClr val="FFFFFF"/>
              </a:highlight>
              <a:latin typeface="Söhne"/>
            </a:endParaRPr>
          </a:p>
          <a:p>
            <a:pPr marL="742950" lvl="1" indent="-285750" algn="l">
              <a:buFont typeface="+mj-lt"/>
              <a:buAutoNum type="arabicPeriod"/>
            </a:pPr>
            <a:r>
              <a:rPr lang="vi-VN" b="1" i="0">
                <a:solidFill>
                  <a:srgbClr val="0D0D0D"/>
                </a:solidFill>
                <a:effectLst/>
                <a:highlight>
                  <a:srgbClr val="FFFFFF"/>
                </a:highlight>
                <a:latin typeface="Söhne"/>
              </a:rPr>
              <a:t>Chức năng:</a:t>
            </a:r>
            <a:r>
              <a:rPr lang="vi-VN" b="0" i="0">
                <a:solidFill>
                  <a:srgbClr val="0D0D0D"/>
                </a:solidFill>
                <a:effectLst/>
                <a:highlight>
                  <a:srgbClr val="FFFFFF"/>
                </a:highlight>
                <a:latin typeface="Söhne"/>
              </a:rPr>
              <a:t> Mảng thanh ghi chứa dữ liệu có thể được sử dụng trong các phép tính. Các lệnh có thể đọc dữ liệu từ các thanh ghi này hoặc ghi kết quả vào chúng.</a:t>
            </a:r>
          </a:p>
          <a:p>
            <a:pPr algn="l">
              <a:buFont typeface="+mj-lt"/>
              <a:buAutoNum type="arabicPeriod"/>
            </a:pPr>
            <a:r>
              <a:rPr lang="vi-VN" b="1" i="0">
                <a:solidFill>
                  <a:srgbClr val="0D0D0D"/>
                </a:solidFill>
                <a:effectLst/>
                <a:highlight>
                  <a:srgbClr val="FFFFFF"/>
                </a:highlight>
                <a:latin typeface="Söhne"/>
              </a:rPr>
              <a:t>DMEM (Data Memory):</a:t>
            </a:r>
            <a:endParaRPr lang="vi-VN" b="0" i="0">
              <a:solidFill>
                <a:srgbClr val="0D0D0D"/>
              </a:solidFill>
              <a:effectLst/>
              <a:highlight>
                <a:srgbClr val="FFFFFF"/>
              </a:highlight>
              <a:latin typeface="Söhne"/>
            </a:endParaRPr>
          </a:p>
          <a:p>
            <a:pPr marL="742950" lvl="1" indent="-285750" algn="l">
              <a:buFont typeface="+mj-lt"/>
              <a:buAutoNum type="arabicPeriod"/>
            </a:pPr>
            <a:r>
              <a:rPr lang="vi-VN" b="1" i="0">
                <a:solidFill>
                  <a:srgbClr val="0D0D0D"/>
                </a:solidFill>
                <a:effectLst/>
                <a:highlight>
                  <a:srgbClr val="FFFFFF"/>
                </a:highlight>
                <a:latin typeface="Söhne"/>
              </a:rPr>
              <a:t>Chức năng:</a:t>
            </a:r>
            <a:r>
              <a:rPr lang="vi-VN" b="0" i="0">
                <a:solidFill>
                  <a:srgbClr val="0D0D0D"/>
                </a:solidFill>
                <a:effectLst/>
                <a:highlight>
                  <a:srgbClr val="FFFFFF"/>
                </a:highlight>
                <a:latin typeface="Söhne"/>
              </a:rPr>
              <a:t> Bộ nhớ chứa dữ liệu mà chương trình sử dụng, chẳng hạn như biến hoặc mảng. Các lệnh như load và store sẽ tương tác với DMEM để lấy hoặc cập nhật dữ liệu.</a:t>
            </a:r>
          </a:p>
          <a:p>
            <a:pPr algn="l">
              <a:buFont typeface="+mj-lt"/>
              <a:buAutoNum type="arabicPeriod"/>
            </a:pPr>
            <a:r>
              <a:rPr lang="vi-VN" b="1" i="0">
                <a:solidFill>
                  <a:srgbClr val="0D0D0D"/>
                </a:solidFill>
                <a:effectLst/>
                <a:highlight>
                  <a:srgbClr val="FFFFFF"/>
                </a:highlight>
                <a:latin typeface="Söhne"/>
              </a:rPr>
              <a:t>Combinational Logic:</a:t>
            </a:r>
            <a:endParaRPr lang="vi-VN" b="0" i="0">
              <a:solidFill>
                <a:srgbClr val="0D0D0D"/>
              </a:solidFill>
              <a:effectLst/>
              <a:highlight>
                <a:srgbClr val="FFFFFF"/>
              </a:highlight>
              <a:latin typeface="Söhne"/>
            </a:endParaRPr>
          </a:p>
          <a:p>
            <a:pPr marL="742950" lvl="1" indent="-285750" algn="l">
              <a:buFont typeface="+mj-lt"/>
              <a:buAutoNum type="arabicPeriod"/>
            </a:pPr>
            <a:r>
              <a:rPr lang="vi-VN" b="1" i="0">
                <a:solidFill>
                  <a:srgbClr val="0D0D0D"/>
                </a:solidFill>
                <a:effectLst/>
                <a:highlight>
                  <a:srgbClr val="FFFFFF"/>
                </a:highlight>
                <a:latin typeface="Söhne"/>
              </a:rPr>
              <a:t>Chức năng:</a:t>
            </a:r>
            <a:r>
              <a:rPr lang="vi-VN" b="0" i="0">
                <a:solidFill>
                  <a:srgbClr val="0D0D0D"/>
                </a:solidFill>
                <a:effectLst/>
                <a:highlight>
                  <a:srgbClr val="FFFFFF"/>
                </a:highlight>
                <a:latin typeface="Söhne"/>
              </a:rPr>
              <a:t> Đây là nơi xử lý các lệnh, bao gồm tính toán địa chỉ tiếp theo của PC, giải mã lệnh, và thực hiện các phép tính hoặc so sánh dựa trên lệnh hiện tại và/hoặc dữ liệu từ các thanh ghi. Logic tổ hợp phản ánh thiết kế của đơn vị xử lý trung tâm (CPU), xử lý tất cả các hoạt động tính toán và điều khiển dựa trên lệnh.</a:t>
            </a:r>
          </a:p>
          <a:p>
            <a:pPr algn="l">
              <a:buFont typeface="+mj-lt"/>
              <a:buAutoNum type="arabicPeriod"/>
            </a:pPr>
            <a:r>
              <a:rPr lang="vi-VN" b="1" i="0">
                <a:solidFill>
                  <a:srgbClr val="0D0D0D"/>
                </a:solidFill>
                <a:effectLst/>
                <a:highlight>
                  <a:srgbClr val="FFFFFF"/>
                </a:highlight>
                <a:latin typeface="Söhne"/>
              </a:rPr>
              <a:t>Clock (Đồng hồ):</a:t>
            </a:r>
            <a:endParaRPr lang="vi-VN" b="0" i="0">
              <a:solidFill>
                <a:srgbClr val="0D0D0D"/>
              </a:solidFill>
              <a:effectLst/>
              <a:highlight>
                <a:srgbClr val="FFFFFF"/>
              </a:highlight>
              <a:latin typeface="Söhne"/>
            </a:endParaRPr>
          </a:p>
          <a:p>
            <a:pPr marL="742950" lvl="1" indent="-285750" algn="l">
              <a:buFont typeface="+mj-lt"/>
              <a:buAutoNum type="arabicPeriod"/>
            </a:pPr>
            <a:r>
              <a:rPr lang="vi-VN" b="1" i="0">
                <a:solidFill>
                  <a:srgbClr val="0D0D0D"/>
                </a:solidFill>
                <a:effectLst/>
                <a:highlight>
                  <a:srgbClr val="FFFFFF"/>
                </a:highlight>
                <a:latin typeface="Söhne"/>
              </a:rPr>
              <a:t>Chức năng:</a:t>
            </a:r>
            <a:r>
              <a:rPr lang="vi-VN" b="0" i="0">
                <a:solidFill>
                  <a:srgbClr val="0D0D0D"/>
                </a:solidFill>
                <a:effectLst/>
                <a:highlight>
                  <a:srgbClr val="FFFFFF"/>
                </a:highlight>
                <a:latin typeface="Söhne"/>
              </a:rPr>
              <a:t> Đồng hồ cung cấp tín hiệu nhịp để đồng bộ hóa tất cả các hoạt động trong máy tính. Mỗi xung nhịp đồng hồ cho phép bước tiếp theo trong chu kỳ lệnh được thực hiện.</a:t>
            </a:r>
          </a:p>
        </p:txBody>
      </p:sp>
      <p:sp>
        <p:nvSpPr>
          <p:cNvPr id="11" name="Hộp Văn bản 10">
            <a:extLst>
              <a:ext uri="{FF2B5EF4-FFF2-40B4-BE49-F238E27FC236}">
                <a16:creationId xmlns:a16="http://schemas.microsoft.com/office/drawing/2014/main" id="{434D2CB2-CE6B-9249-48FF-7238BA650998}"/>
              </a:ext>
            </a:extLst>
          </p:cNvPr>
          <p:cNvSpPr txBox="1"/>
          <p:nvPr/>
        </p:nvSpPr>
        <p:spPr>
          <a:xfrm>
            <a:off x="557644" y="5433020"/>
            <a:ext cx="11076710" cy="1200329"/>
          </a:xfrm>
          <a:prstGeom prst="rect">
            <a:avLst/>
          </a:prstGeom>
          <a:noFill/>
        </p:spPr>
        <p:txBody>
          <a:bodyPr wrap="square">
            <a:spAutoFit/>
          </a:bodyPr>
          <a:lstStyle/>
          <a:p>
            <a:r>
              <a:rPr lang="vi-VN" b="0" i="0">
                <a:solidFill>
                  <a:srgbClr val="0D0D0D"/>
                </a:solidFill>
                <a:effectLst/>
                <a:highlight>
                  <a:srgbClr val="FFFFFF"/>
                </a:highlight>
                <a:latin typeface="Söhne"/>
              </a:rPr>
              <a:t>Kiến trúc này cho thấy quá trình thực thi lệnh từ lấy lệnh ở IMEM, giải mã và thực thi ở logic tổ hợp, và tương tác với bộ nhớ dữ liệu (DMEM) nếu cần. PC, IMEM, và các thanh ghi là cơ bản cho việc xác định lệnh tiếp theo và cung cấp dữ liệu cần thiết để thực thi chúng, trong khi DMEM được sử dụng để lưu trữ và truy cập dữ liệu runtime</a:t>
            </a:r>
            <a:r>
              <a:rPr lang="en-US" b="0" i="0">
                <a:solidFill>
                  <a:srgbClr val="0D0D0D"/>
                </a:solidFill>
                <a:effectLst/>
                <a:highlight>
                  <a:srgbClr val="FFFFFF"/>
                </a:highlight>
                <a:latin typeface="Söhne"/>
              </a:rPr>
              <a:t>(dữ liệu thời gian chạy,-</a:t>
            </a:r>
            <a:r>
              <a:rPr lang="vi-VN" b="1" i="0">
                <a:solidFill>
                  <a:srgbClr val="0D0D0D"/>
                </a:solidFill>
                <a:effectLst/>
                <a:highlight>
                  <a:srgbClr val="FFFFFF"/>
                </a:highlight>
                <a:latin typeface="Söhne"/>
              </a:rPr>
              <a:t>Biến động trong chương trình</a:t>
            </a:r>
            <a:r>
              <a:rPr lang="en-US" b="1" i="0">
                <a:solidFill>
                  <a:srgbClr val="0D0D0D"/>
                </a:solidFill>
                <a:effectLst/>
                <a:highlight>
                  <a:srgbClr val="FFFFFF"/>
                </a:highlight>
                <a:latin typeface="Söhne"/>
              </a:rPr>
              <a:t>, cấp phát động</a:t>
            </a:r>
            <a:r>
              <a:rPr lang="en-US" b="0" i="0">
                <a:solidFill>
                  <a:srgbClr val="0D0D0D"/>
                </a:solidFill>
                <a:effectLst/>
                <a:highlight>
                  <a:srgbClr val="FFFFFF"/>
                </a:highlight>
                <a:latin typeface="Söhne"/>
              </a:rPr>
              <a:t>) </a:t>
            </a:r>
            <a:r>
              <a:rPr lang="vi-VN" b="0" i="0">
                <a:solidFill>
                  <a:srgbClr val="0D0D0D"/>
                </a:solidFill>
                <a:effectLst/>
                <a:highlight>
                  <a:srgbClr val="FFFFFF"/>
                </a:highlight>
                <a:latin typeface="Söhne"/>
              </a:rPr>
              <a:t>.</a:t>
            </a:r>
            <a:endParaRPr lang="en-US"/>
          </a:p>
        </p:txBody>
      </p:sp>
    </p:spTree>
    <p:extLst>
      <p:ext uri="{BB962C8B-B14F-4D97-AF65-F5344CB8AC3E}">
        <p14:creationId xmlns:p14="http://schemas.microsoft.com/office/powerpoint/2010/main" val="4279888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59679" y="2470911"/>
            <a:ext cx="5238496" cy="2466848"/>
          </a:xfrm>
          <a:prstGeom prst="rect">
            <a:avLst/>
          </a:prstGeom>
        </p:spPr>
      </p:pic>
      <p:sp>
        <p:nvSpPr>
          <p:cNvPr id="3" name="Date Placeholder 2">
            <a:extLst>
              <a:ext uri="{FF2B5EF4-FFF2-40B4-BE49-F238E27FC236}">
                <a16:creationId xmlns:a16="http://schemas.microsoft.com/office/drawing/2014/main" id="{118FE9CF-838A-45E6-8CAE-99A0B54AF3AE}"/>
              </a:ext>
            </a:extLst>
          </p:cNvPr>
          <p:cNvSpPr>
            <a:spLocks noGrp="1"/>
          </p:cNvSpPr>
          <p:nvPr>
            <p:ph type="dt" sz="half" idx="10"/>
          </p:nvPr>
        </p:nvSpPr>
        <p:spPr/>
        <p:txBody>
          <a:bodyPr/>
          <a:lstStyle/>
          <a:p>
            <a:fld id="{F157E111-D2A8-4906-AC3E-B4E5C8B8873E}" type="datetime1">
              <a:rPr lang="en-US" smtClean="0"/>
              <a:t>5/11/2024</a:t>
            </a:fld>
            <a:endParaRPr lang="en-US"/>
          </a:p>
        </p:txBody>
      </p:sp>
      <p:sp>
        <p:nvSpPr>
          <p:cNvPr id="4" name="Slide Number Placeholder 3">
            <a:extLst>
              <a:ext uri="{FF2B5EF4-FFF2-40B4-BE49-F238E27FC236}">
                <a16:creationId xmlns:a16="http://schemas.microsoft.com/office/drawing/2014/main" id="{32AC7736-5A4A-4BAD-AF9B-44C0C67C0F09}"/>
              </a:ext>
            </a:extLst>
          </p:cNvPr>
          <p:cNvSpPr>
            <a:spLocks noGrp="1"/>
          </p:cNvSpPr>
          <p:nvPr>
            <p:ph type="sldNum" sz="quarter" idx="12"/>
          </p:nvPr>
        </p:nvSpPr>
        <p:spPr/>
        <p:txBody>
          <a:bodyPr/>
          <a:lstStyle/>
          <a:p>
            <a:fld id="{AB6352F2-FB44-4DA6-821F-C2F4E454E2C0}" type="slidenum">
              <a:rPr lang="en-US" smtClean="0"/>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16454" y="1246936"/>
            <a:ext cx="6992620" cy="3695700"/>
            <a:chOff x="3657055" y="1288089"/>
            <a:chExt cx="5244465" cy="2771775"/>
          </a:xfrm>
        </p:grpSpPr>
        <p:sp>
          <p:nvSpPr>
            <p:cNvPr id="3" name="object 3"/>
            <p:cNvSpPr/>
            <p:nvPr/>
          </p:nvSpPr>
          <p:spPr>
            <a:xfrm>
              <a:off x="7565352" y="2512910"/>
              <a:ext cx="1336040" cy="1546860"/>
            </a:xfrm>
            <a:custGeom>
              <a:avLst/>
              <a:gdLst/>
              <a:ahLst/>
              <a:cxnLst/>
              <a:rect l="l" t="t" r="r" b="b"/>
              <a:pathLst>
                <a:path w="1336040" h="1546860">
                  <a:moveTo>
                    <a:pt x="85725" y="593585"/>
                  </a:moveTo>
                  <a:lnTo>
                    <a:pt x="78524" y="578993"/>
                  </a:lnTo>
                  <a:lnTo>
                    <a:pt x="43319" y="507631"/>
                  </a:lnTo>
                  <a:lnTo>
                    <a:pt x="0" y="593128"/>
                  </a:lnTo>
                  <a:lnTo>
                    <a:pt x="28575" y="593280"/>
                  </a:lnTo>
                  <a:lnTo>
                    <a:pt x="23469" y="1546415"/>
                  </a:lnTo>
                  <a:lnTo>
                    <a:pt x="52044" y="1546567"/>
                  </a:lnTo>
                  <a:lnTo>
                    <a:pt x="57150" y="593432"/>
                  </a:lnTo>
                  <a:lnTo>
                    <a:pt x="85725" y="593585"/>
                  </a:lnTo>
                  <a:close/>
                </a:path>
                <a:path w="1336040" h="1546860">
                  <a:moveTo>
                    <a:pt x="1335798" y="85991"/>
                  </a:moveTo>
                  <a:lnTo>
                    <a:pt x="1328585" y="71348"/>
                  </a:lnTo>
                  <a:lnTo>
                    <a:pt x="1293469" y="0"/>
                  </a:lnTo>
                  <a:lnTo>
                    <a:pt x="1250073" y="85458"/>
                  </a:lnTo>
                  <a:lnTo>
                    <a:pt x="1278648" y="85636"/>
                  </a:lnTo>
                  <a:lnTo>
                    <a:pt x="1269453" y="1546021"/>
                  </a:lnTo>
                  <a:lnTo>
                    <a:pt x="1298028" y="1546199"/>
                  </a:lnTo>
                  <a:lnTo>
                    <a:pt x="1307223" y="85813"/>
                  </a:lnTo>
                  <a:lnTo>
                    <a:pt x="1335798" y="85991"/>
                  </a:lnTo>
                  <a:close/>
                </a:path>
              </a:pathLst>
            </a:custGeom>
            <a:solidFill>
              <a:srgbClr val="000000"/>
            </a:solidFill>
          </p:spPr>
          <p:txBody>
            <a:bodyPr wrap="square" lIns="0" tIns="0" rIns="0" bIns="0" rtlCol="0"/>
            <a:lstStyle/>
            <a:p>
              <a:endParaRPr sz="2400"/>
            </a:p>
          </p:txBody>
        </p:sp>
        <p:sp>
          <p:nvSpPr>
            <p:cNvPr id="4" name="object 4"/>
            <p:cNvSpPr/>
            <p:nvPr/>
          </p:nvSpPr>
          <p:spPr>
            <a:xfrm>
              <a:off x="4166345" y="2551680"/>
              <a:ext cx="176530" cy="0"/>
            </a:xfrm>
            <a:custGeom>
              <a:avLst/>
              <a:gdLst/>
              <a:ahLst/>
              <a:cxnLst/>
              <a:rect l="l" t="t" r="r" b="b"/>
              <a:pathLst>
                <a:path w="176529">
                  <a:moveTo>
                    <a:pt x="0" y="1"/>
                  </a:moveTo>
                  <a:lnTo>
                    <a:pt x="175952" y="0"/>
                  </a:lnTo>
                </a:path>
              </a:pathLst>
            </a:custGeom>
            <a:ln w="25400">
              <a:solidFill>
                <a:srgbClr val="000000"/>
              </a:solidFill>
            </a:ln>
          </p:spPr>
          <p:txBody>
            <a:bodyPr wrap="square" lIns="0" tIns="0" rIns="0" bIns="0" rtlCol="0"/>
            <a:lstStyle/>
            <a:p>
              <a:endParaRPr sz="2400"/>
            </a:p>
          </p:txBody>
        </p:sp>
        <p:sp>
          <p:nvSpPr>
            <p:cNvPr id="5" name="object 5"/>
            <p:cNvSpPr/>
            <p:nvPr/>
          </p:nvSpPr>
          <p:spPr>
            <a:xfrm>
              <a:off x="3778218" y="1307139"/>
              <a:ext cx="386715" cy="651510"/>
            </a:xfrm>
            <a:custGeom>
              <a:avLst/>
              <a:gdLst/>
              <a:ahLst/>
              <a:cxnLst/>
              <a:rect l="l" t="t" r="r" b="b"/>
              <a:pathLst>
                <a:path w="386714" h="651510">
                  <a:moveTo>
                    <a:pt x="0" y="0"/>
                  </a:moveTo>
                  <a:lnTo>
                    <a:pt x="0" y="271340"/>
                  </a:lnTo>
                  <a:lnTo>
                    <a:pt x="77303" y="325608"/>
                  </a:lnTo>
                  <a:lnTo>
                    <a:pt x="0" y="379876"/>
                  </a:lnTo>
                  <a:lnTo>
                    <a:pt x="0" y="651217"/>
                  </a:lnTo>
                  <a:lnTo>
                    <a:pt x="386516" y="488412"/>
                  </a:lnTo>
                  <a:lnTo>
                    <a:pt x="386516" y="162804"/>
                  </a:lnTo>
                  <a:lnTo>
                    <a:pt x="0" y="0"/>
                  </a:lnTo>
                </a:path>
              </a:pathLst>
            </a:custGeom>
            <a:ln w="38100">
              <a:solidFill>
                <a:srgbClr val="000000"/>
              </a:solidFill>
            </a:ln>
          </p:spPr>
          <p:txBody>
            <a:bodyPr wrap="square" lIns="0" tIns="0" rIns="0" bIns="0" rtlCol="0"/>
            <a:lstStyle/>
            <a:p>
              <a:endParaRPr sz="2400"/>
            </a:p>
          </p:txBody>
        </p:sp>
        <p:sp>
          <p:nvSpPr>
            <p:cNvPr id="6" name="object 6"/>
            <p:cNvSpPr/>
            <p:nvPr/>
          </p:nvSpPr>
          <p:spPr>
            <a:xfrm>
              <a:off x="3671977" y="1387530"/>
              <a:ext cx="99695" cy="1270"/>
            </a:xfrm>
            <a:custGeom>
              <a:avLst/>
              <a:gdLst/>
              <a:ahLst/>
              <a:cxnLst/>
              <a:rect l="l" t="t" r="r" b="b"/>
              <a:pathLst>
                <a:path w="99695" h="1269">
                  <a:moveTo>
                    <a:pt x="-14287" y="504"/>
                  </a:moveTo>
                  <a:lnTo>
                    <a:pt x="113676" y="504"/>
                  </a:lnTo>
                </a:path>
              </a:pathLst>
            </a:custGeom>
            <a:ln w="29584">
              <a:solidFill>
                <a:srgbClr val="000000"/>
              </a:solidFill>
            </a:ln>
          </p:spPr>
          <p:txBody>
            <a:bodyPr wrap="square" lIns="0" tIns="0" rIns="0" bIns="0" rtlCol="0"/>
            <a:lstStyle/>
            <a:p>
              <a:endParaRPr sz="2400"/>
            </a:p>
          </p:txBody>
        </p:sp>
      </p:grpSp>
      <p:sp>
        <p:nvSpPr>
          <p:cNvPr id="7" name="object 7"/>
          <p:cNvSpPr txBox="1">
            <a:spLocks noGrp="1"/>
          </p:cNvSpPr>
          <p:nvPr>
            <p:ph type="title"/>
          </p:nvPr>
        </p:nvSpPr>
        <p:spPr>
          <a:xfrm>
            <a:off x="1274827" y="90454"/>
            <a:ext cx="4722809" cy="694207"/>
          </a:xfrm>
          <a:prstGeom prst="rect">
            <a:avLst/>
          </a:prstGeom>
        </p:spPr>
        <p:txBody>
          <a:bodyPr vert="horz" wrap="square" lIns="0" tIns="16933" rIns="0" bIns="0" rtlCol="0" anchor="ctr">
            <a:spAutoFit/>
          </a:bodyPr>
          <a:lstStyle/>
          <a:p>
            <a:pPr marL="16933">
              <a:lnSpc>
                <a:spcPct val="100000"/>
              </a:lnSpc>
              <a:spcBef>
                <a:spcPts val="133"/>
              </a:spcBef>
            </a:pPr>
            <a:r>
              <a:rPr spc="-160" dirty="0"/>
              <a:t>Ex</a:t>
            </a:r>
            <a:r>
              <a:rPr spc="440" dirty="0"/>
              <a:t>a</a:t>
            </a:r>
            <a:r>
              <a:rPr spc="113" dirty="0"/>
              <a:t>mp</a:t>
            </a:r>
            <a:r>
              <a:rPr spc="-60" dirty="0"/>
              <a:t>l</a:t>
            </a:r>
            <a:r>
              <a:rPr spc="80" dirty="0"/>
              <a:t>e</a:t>
            </a:r>
            <a:r>
              <a:rPr spc="200" dirty="0"/>
              <a:t>:</a:t>
            </a:r>
            <a:r>
              <a:rPr spc="-367" dirty="0"/>
              <a:t> </a:t>
            </a:r>
            <a:r>
              <a:rPr b="1" spc="-113" dirty="0">
                <a:latin typeface="Courier New"/>
                <a:cs typeface="Courier New"/>
              </a:rPr>
              <a:t>add</a:t>
            </a:r>
          </a:p>
        </p:txBody>
      </p:sp>
      <p:sp>
        <p:nvSpPr>
          <p:cNvPr id="8" name="object 8"/>
          <p:cNvSpPr txBox="1"/>
          <p:nvPr/>
        </p:nvSpPr>
        <p:spPr>
          <a:xfrm>
            <a:off x="2567260" y="1274790"/>
            <a:ext cx="843280" cy="486329"/>
          </a:xfrm>
          <a:prstGeom prst="rect">
            <a:avLst/>
          </a:prstGeom>
        </p:spPr>
        <p:txBody>
          <a:bodyPr vert="horz" wrap="square" lIns="0" tIns="22013" rIns="0" bIns="0" rtlCol="0">
            <a:spAutoFit/>
          </a:bodyPr>
          <a:lstStyle/>
          <a:p>
            <a:pPr marL="16933">
              <a:spcBef>
                <a:spcPts val="173"/>
              </a:spcBef>
            </a:pPr>
            <a:r>
              <a:rPr sz="1133" b="1" spc="87" dirty="0">
                <a:latin typeface="Calibri"/>
                <a:cs typeface="Calibri"/>
              </a:rPr>
              <a:t>+4</a:t>
            </a:r>
            <a:endParaRPr sz="1133">
              <a:latin typeface="Calibri"/>
              <a:cs typeface="Calibri"/>
            </a:endParaRPr>
          </a:p>
          <a:p>
            <a:pPr marR="6773" algn="r">
              <a:spcBef>
                <a:spcPts val="913"/>
              </a:spcBef>
            </a:pPr>
            <a:r>
              <a:rPr sz="1133" b="1" spc="27" dirty="0">
                <a:latin typeface="Calibri"/>
                <a:cs typeface="Calibri"/>
              </a:rPr>
              <a:t>Add</a:t>
            </a:r>
            <a:endParaRPr sz="1133">
              <a:latin typeface="Calibri"/>
              <a:cs typeface="Calibri"/>
            </a:endParaRPr>
          </a:p>
        </p:txBody>
      </p:sp>
      <p:sp>
        <p:nvSpPr>
          <p:cNvPr id="9" name="object 9"/>
          <p:cNvSpPr txBox="1"/>
          <p:nvPr/>
        </p:nvSpPr>
        <p:spPr>
          <a:xfrm>
            <a:off x="2045292" y="3245830"/>
            <a:ext cx="1981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c</a:t>
            </a:r>
            <a:r>
              <a:rPr sz="1133" b="1" spc="7" dirty="0">
                <a:latin typeface="Calibri"/>
                <a:cs typeface="Calibri"/>
              </a:rPr>
              <a:t>l</a:t>
            </a:r>
            <a:r>
              <a:rPr sz="1133" b="1" spc="-27" dirty="0">
                <a:latin typeface="Calibri"/>
                <a:cs typeface="Calibri"/>
              </a:rPr>
              <a:t>k</a:t>
            </a:r>
            <a:endParaRPr sz="1133">
              <a:latin typeface="Calibri"/>
              <a:cs typeface="Calibri"/>
            </a:endParaRPr>
          </a:p>
        </p:txBody>
      </p:sp>
      <p:grpSp>
        <p:nvGrpSpPr>
          <p:cNvPr id="10" name="object 10"/>
          <p:cNvGrpSpPr/>
          <p:nvPr/>
        </p:nvGrpSpPr>
        <p:grpSpPr>
          <a:xfrm>
            <a:off x="2252373" y="2438570"/>
            <a:ext cx="1249680" cy="1371600"/>
            <a:chOff x="3233995" y="2181815"/>
            <a:chExt cx="937260" cy="1028700"/>
          </a:xfrm>
        </p:grpSpPr>
        <p:pic>
          <p:nvPicPr>
            <p:cNvPr id="11" name="object 11"/>
            <p:cNvPicPr/>
            <p:nvPr/>
          </p:nvPicPr>
          <p:blipFill>
            <a:blip r:embed="rId2" cstate="print"/>
            <a:stretch>
              <a:fillRect/>
            </a:stretch>
          </p:blipFill>
          <p:spPr>
            <a:xfrm>
              <a:off x="3323821" y="2405207"/>
              <a:ext cx="245896" cy="76200"/>
            </a:xfrm>
            <a:prstGeom prst="rect">
              <a:avLst/>
            </a:prstGeom>
          </p:spPr>
        </p:pic>
        <p:sp>
          <p:nvSpPr>
            <p:cNvPr id="12" name="object 12"/>
            <p:cNvSpPr/>
            <p:nvPr/>
          </p:nvSpPr>
          <p:spPr>
            <a:xfrm>
              <a:off x="3572290" y="2200865"/>
              <a:ext cx="579755" cy="990600"/>
            </a:xfrm>
            <a:custGeom>
              <a:avLst/>
              <a:gdLst/>
              <a:ahLst/>
              <a:cxnLst/>
              <a:rect l="l" t="t" r="r" b="b"/>
              <a:pathLst>
                <a:path w="579754" h="990600">
                  <a:moveTo>
                    <a:pt x="0" y="0"/>
                  </a:moveTo>
                  <a:lnTo>
                    <a:pt x="579543" y="0"/>
                  </a:lnTo>
                  <a:lnTo>
                    <a:pt x="579543"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3" name="object 13"/>
            <p:cNvSpPr/>
            <p:nvPr/>
          </p:nvSpPr>
          <p:spPr>
            <a:xfrm>
              <a:off x="3236217" y="2706557"/>
              <a:ext cx="28575" cy="0"/>
            </a:xfrm>
            <a:custGeom>
              <a:avLst/>
              <a:gdLst/>
              <a:ahLst/>
              <a:cxnLst/>
              <a:rect l="l" t="t" r="r" b="b"/>
              <a:pathLst>
                <a:path w="28575">
                  <a:moveTo>
                    <a:pt x="0" y="0"/>
                  </a:moveTo>
                  <a:lnTo>
                    <a:pt x="28576" y="0"/>
                  </a:lnTo>
                </a:path>
              </a:pathLst>
            </a:custGeom>
            <a:ln w="4031">
              <a:solidFill>
                <a:srgbClr val="000000"/>
              </a:solidFill>
            </a:ln>
          </p:spPr>
          <p:txBody>
            <a:bodyPr wrap="square" lIns="0" tIns="0" rIns="0" bIns="0" rtlCol="0"/>
            <a:lstStyle/>
            <a:p>
              <a:endParaRPr sz="2400"/>
            </a:p>
          </p:txBody>
        </p:sp>
      </p:grpSp>
      <p:sp>
        <p:nvSpPr>
          <p:cNvPr id="14" name="object 14"/>
          <p:cNvSpPr txBox="1"/>
          <p:nvPr/>
        </p:nvSpPr>
        <p:spPr>
          <a:xfrm>
            <a:off x="2944729" y="2555429"/>
            <a:ext cx="369993" cy="441873"/>
          </a:xfrm>
          <a:prstGeom prst="rect">
            <a:avLst/>
          </a:prstGeom>
        </p:spPr>
        <p:txBody>
          <a:bodyPr vert="horz" wrap="square" lIns="0" tIns="54187" rIns="0" bIns="0" rtlCol="0">
            <a:spAutoFit/>
          </a:bodyPr>
          <a:lstStyle/>
          <a:p>
            <a:pPr marR="63498" algn="r">
              <a:spcBef>
                <a:spcPts val="427"/>
              </a:spcBef>
            </a:pPr>
            <a:r>
              <a:rPr sz="1133" b="1" spc="27" dirty="0">
                <a:latin typeface="Calibri"/>
                <a:cs typeface="Calibri"/>
              </a:rPr>
              <a:t>addr</a:t>
            </a:r>
            <a:endParaRPr sz="1133">
              <a:latin typeface="Calibri"/>
              <a:cs typeface="Calibri"/>
            </a:endParaRPr>
          </a:p>
          <a:p>
            <a:pPr marR="6773" algn="r">
              <a:spcBef>
                <a:spcPts val="305"/>
              </a:spcBef>
            </a:pPr>
            <a:r>
              <a:rPr sz="1133" b="1" spc="-13" dirty="0">
                <a:latin typeface="Calibri"/>
                <a:cs typeface="Calibri"/>
              </a:rPr>
              <a:t>inst</a:t>
            </a:r>
            <a:endParaRPr sz="1133">
              <a:latin typeface="Calibri"/>
              <a:cs typeface="Calibri"/>
            </a:endParaRPr>
          </a:p>
        </p:txBody>
      </p:sp>
      <p:sp>
        <p:nvSpPr>
          <p:cNvPr id="15" name="object 15"/>
          <p:cNvSpPr txBox="1"/>
          <p:nvPr/>
        </p:nvSpPr>
        <p:spPr>
          <a:xfrm>
            <a:off x="2831613" y="3431755"/>
            <a:ext cx="431800" cy="236817"/>
          </a:xfrm>
          <a:prstGeom prst="rect">
            <a:avLst/>
          </a:prstGeom>
        </p:spPr>
        <p:txBody>
          <a:bodyPr vert="horz" wrap="square" lIns="0" tIns="21167" rIns="0" bIns="0" rtlCol="0">
            <a:spAutoFit/>
          </a:bodyPr>
          <a:lstStyle/>
          <a:p>
            <a:pPr>
              <a:spcBef>
                <a:spcPts val="167"/>
              </a:spcBef>
            </a:pPr>
            <a:r>
              <a:rPr sz="1400" b="1" spc="-7" dirty="0">
                <a:latin typeface="Calibri"/>
                <a:cs typeface="Calibri"/>
              </a:rPr>
              <a:t>I</a:t>
            </a:r>
            <a:r>
              <a:rPr sz="1400" b="1" spc="-113" dirty="0">
                <a:latin typeface="Calibri"/>
                <a:cs typeface="Calibri"/>
              </a:rPr>
              <a:t>M</a:t>
            </a:r>
            <a:r>
              <a:rPr sz="1400" b="1" spc="-53" dirty="0">
                <a:latin typeface="Calibri"/>
                <a:cs typeface="Calibri"/>
              </a:rPr>
              <a:t>E</a:t>
            </a:r>
            <a:r>
              <a:rPr sz="1400" b="1" spc="-80" dirty="0">
                <a:latin typeface="Calibri"/>
                <a:cs typeface="Calibri"/>
              </a:rPr>
              <a:t>M</a:t>
            </a:r>
            <a:endParaRPr sz="1400">
              <a:latin typeface="Calibri"/>
              <a:cs typeface="Calibri"/>
            </a:endParaRPr>
          </a:p>
        </p:txBody>
      </p:sp>
      <p:sp>
        <p:nvSpPr>
          <p:cNvPr id="16" name="object 16"/>
          <p:cNvSpPr/>
          <p:nvPr/>
        </p:nvSpPr>
        <p:spPr>
          <a:xfrm>
            <a:off x="8507092" y="2678780"/>
            <a:ext cx="860213" cy="1320800"/>
          </a:xfrm>
          <a:custGeom>
            <a:avLst/>
            <a:gdLst/>
            <a:ahLst/>
            <a:cxnLst/>
            <a:rect l="l" t="t" r="r" b="b"/>
            <a:pathLst>
              <a:path w="645159" h="990600">
                <a:moveTo>
                  <a:pt x="0" y="0"/>
                </a:moveTo>
                <a:lnTo>
                  <a:pt x="645166" y="0"/>
                </a:lnTo>
                <a:lnTo>
                  <a:pt x="645166"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7" name="object 17"/>
          <p:cNvSpPr txBox="1"/>
          <p:nvPr/>
        </p:nvSpPr>
        <p:spPr>
          <a:xfrm>
            <a:off x="8648001" y="3582123"/>
            <a:ext cx="522393"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D</a:t>
            </a:r>
            <a:r>
              <a:rPr sz="1400" b="1" spc="-40" dirty="0">
                <a:latin typeface="Calibri"/>
                <a:cs typeface="Calibri"/>
              </a:rPr>
              <a:t>M</a:t>
            </a:r>
            <a:r>
              <a:rPr sz="1400" b="1" spc="-53" dirty="0">
                <a:latin typeface="Calibri"/>
                <a:cs typeface="Calibri"/>
              </a:rPr>
              <a:t>E</a:t>
            </a:r>
            <a:r>
              <a:rPr sz="1400" b="1" spc="-80" dirty="0">
                <a:latin typeface="Calibri"/>
                <a:cs typeface="Calibri"/>
              </a:rPr>
              <a:t>M</a:t>
            </a:r>
            <a:endParaRPr sz="1400">
              <a:latin typeface="Calibri"/>
              <a:cs typeface="Calibri"/>
            </a:endParaRPr>
          </a:p>
        </p:txBody>
      </p:sp>
      <p:grpSp>
        <p:nvGrpSpPr>
          <p:cNvPr id="18" name="object 18"/>
          <p:cNvGrpSpPr/>
          <p:nvPr/>
        </p:nvGrpSpPr>
        <p:grpSpPr>
          <a:xfrm>
            <a:off x="2111980" y="2282432"/>
            <a:ext cx="343747" cy="883073"/>
            <a:chOff x="3128700" y="2064711"/>
            <a:chExt cx="257810" cy="662305"/>
          </a:xfrm>
        </p:grpSpPr>
        <p:sp>
          <p:nvSpPr>
            <p:cNvPr id="19" name="object 19"/>
            <p:cNvSpPr/>
            <p:nvPr/>
          </p:nvSpPr>
          <p:spPr>
            <a:xfrm>
              <a:off x="3147750" y="2083761"/>
              <a:ext cx="219710" cy="624205"/>
            </a:xfrm>
            <a:custGeom>
              <a:avLst/>
              <a:gdLst/>
              <a:ahLst/>
              <a:cxnLst/>
              <a:rect l="l" t="t" r="r" b="b"/>
              <a:pathLst>
                <a:path w="219710" h="624205">
                  <a:moveTo>
                    <a:pt x="219236" y="0"/>
                  </a:moveTo>
                  <a:lnTo>
                    <a:pt x="0" y="0"/>
                  </a:lnTo>
                  <a:lnTo>
                    <a:pt x="0" y="624083"/>
                  </a:lnTo>
                  <a:lnTo>
                    <a:pt x="219236" y="624083"/>
                  </a:lnTo>
                  <a:lnTo>
                    <a:pt x="219236" y="0"/>
                  </a:lnTo>
                  <a:close/>
                </a:path>
              </a:pathLst>
            </a:custGeom>
            <a:solidFill>
              <a:srgbClr val="FFFFFF"/>
            </a:solidFill>
          </p:spPr>
          <p:txBody>
            <a:bodyPr wrap="square" lIns="0" tIns="0" rIns="0" bIns="0" rtlCol="0"/>
            <a:lstStyle/>
            <a:p>
              <a:endParaRPr sz="2400"/>
            </a:p>
          </p:txBody>
        </p:sp>
        <p:sp>
          <p:nvSpPr>
            <p:cNvPr id="20" name="object 20"/>
            <p:cNvSpPr/>
            <p:nvPr/>
          </p:nvSpPr>
          <p:spPr>
            <a:xfrm>
              <a:off x="3147750" y="2083761"/>
              <a:ext cx="219710" cy="624205"/>
            </a:xfrm>
            <a:custGeom>
              <a:avLst/>
              <a:gdLst/>
              <a:ahLst/>
              <a:cxnLst/>
              <a:rect l="l" t="t" r="r" b="b"/>
              <a:pathLst>
                <a:path w="219710" h="624205">
                  <a:moveTo>
                    <a:pt x="0" y="0"/>
                  </a:moveTo>
                  <a:lnTo>
                    <a:pt x="219236" y="0"/>
                  </a:lnTo>
                  <a:lnTo>
                    <a:pt x="219236" y="624083"/>
                  </a:lnTo>
                  <a:lnTo>
                    <a:pt x="0" y="624083"/>
                  </a:lnTo>
                  <a:lnTo>
                    <a:pt x="0" y="0"/>
                  </a:lnTo>
                  <a:close/>
                </a:path>
              </a:pathLst>
            </a:custGeom>
            <a:ln w="38100">
              <a:solidFill>
                <a:srgbClr val="000000"/>
              </a:solidFill>
            </a:ln>
          </p:spPr>
          <p:txBody>
            <a:bodyPr wrap="square" lIns="0" tIns="0" rIns="0" bIns="0" rtlCol="0"/>
            <a:lstStyle/>
            <a:p>
              <a:endParaRPr sz="2400"/>
            </a:p>
          </p:txBody>
        </p:sp>
      </p:grpSp>
      <p:sp>
        <p:nvSpPr>
          <p:cNvPr id="21" name="object 21"/>
          <p:cNvSpPr txBox="1"/>
          <p:nvPr/>
        </p:nvSpPr>
        <p:spPr>
          <a:xfrm>
            <a:off x="2178024" y="2583910"/>
            <a:ext cx="179493" cy="176972"/>
          </a:xfrm>
          <a:prstGeom prst="rect">
            <a:avLst/>
          </a:prstGeom>
        </p:spPr>
        <p:txBody>
          <a:bodyPr vert="horz" wrap="square" lIns="0" tIns="22860" rIns="0" bIns="0" rtlCol="0">
            <a:spAutoFit/>
          </a:bodyPr>
          <a:lstStyle/>
          <a:p>
            <a:pPr marL="16933">
              <a:spcBef>
                <a:spcPts val="180"/>
              </a:spcBef>
            </a:pPr>
            <a:r>
              <a:rPr sz="1000" b="1" spc="33" dirty="0">
                <a:latin typeface="Calibri"/>
                <a:cs typeface="Calibri"/>
              </a:rPr>
              <a:t>PC</a:t>
            </a:r>
            <a:endParaRPr sz="1000">
              <a:latin typeface="Calibri"/>
              <a:cs typeface="Calibri"/>
            </a:endParaRPr>
          </a:p>
        </p:txBody>
      </p:sp>
      <p:grpSp>
        <p:nvGrpSpPr>
          <p:cNvPr id="22" name="object 22"/>
          <p:cNvGrpSpPr/>
          <p:nvPr/>
        </p:nvGrpSpPr>
        <p:grpSpPr>
          <a:xfrm>
            <a:off x="2180622" y="1938919"/>
            <a:ext cx="794173" cy="1218353"/>
            <a:chOff x="3180181" y="1807076"/>
            <a:chExt cx="595630" cy="913765"/>
          </a:xfrm>
        </p:grpSpPr>
        <p:sp>
          <p:nvSpPr>
            <p:cNvPr id="23" name="object 23"/>
            <p:cNvSpPr/>
            <p:nvPr/>
          </p:nvSpPr>
          <p:spPr>
            <a:xfrm>
              <a:off x="3192881" y="2626531"/>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24" name="object 24"/>
            <p:cNvSpPr/>
            <p:nvPr/>
          </p:nvSpPr>
          <p:spPr>
            <a:xfrm>
              <a:off x="3419636" y="1807076"/>
              <a:ext cx="356235" cy="629285"/>
            </a:xfrm>
            <a:custGeom>
              <a:avLst/>
              <a:gdLst/>
              <a:ahLst/>
              <a:cxnLst/>
              <a:rect l="l" t="t" r="r" b="b"/>
              <a:pathLst>
                <a:path w="356235" h="629285">
                  <a:moveTo>
                    <a:pt x="20022" y="19803"/>
                  </a:moveTo>
                  <a:lnTo>
                    <a:pt x="16939" y="20925"/>
                  </a:lnTo>
                  <a:lnTo>
                    <a:pt x="1578" y="34392"/>
                  </a:lnTo>
                  <a:lnTo>
                    <a:pt x="0" y="37891"/>
                  </a:lnTo>
                  <a:lnTo>
                    <a:pt x="2054" y="628870"/>
                  </a:lnTo>
                  <a:lnTo>
                    <a:pt x="27454" y="628783"/>
                  </a:lnTo>
                  <a:lnTo>
                    <a:pt x="25446" y="51070"/>
                  </a:lnTo>
                  <a:lnTo>
                    <a:pt x="21084" y="51070"/>
                  </a:lnTo>
                  <a:lnTo>
                    <a:pt x="23693" y="45287"/>
                  </a:lnTo>
                  <a:lnTo>
                    <a:pt x="22650" y="45265"/>
                  </a:lnTo>
                  <a:lnTo>
                    <a:pt x="23910" y="44806"/>
                  </a:lnTo>
                  <a:lnTo>
                    <a:pt x="25412" y="41476"/>
                  </a:lnTo>
                  <a:lnTo>
                    <a:pt x="279563" y="41476"/>
                  </a:lnTo>
                  <a:lnTo>
                    <a:pt x="279909" y="25394"/>
                  </a:lnTo>
                  <a:lnTo>
                    <a:pt x="20022" y="19803"/>
                  </a:lnTo>
                  <a:close/>
                </a:path>
                <a:path w="356235" h="629285">
                  <a:moveTo>
                    <a:pt x="279363" y="50788"/>
                  </a:moveTo>
                  <a:lnTo>
                    <a:pt x="278817" y="76182"/>
                  </a:lnTo>
                  <a:lnTo>
                    <a:pt x="331882" y="51061"/>
                  </a:lnTo>
                  <a:lnTo>
                    <a:pt x="292060" y="51061"/>
                  </a:lnTo>
                  <a:lnTo>
                    <a:pt x="279363" y="50788"/>
                  </a:lnTo>
                  <a:close/>
                </a:path>
                <a:path w="356235" h="629285">
                  <a:moveTo>
                    <a:pt x="23693" y="45287"/>
                  </a:moveTo>
                  <a:lnTo>
                    <a:pt x="21084" y="51070"/>
                  </a:lnTo>
                  <a:lnTo>
                    <a:pt x="25432" y="47258"/>
                  </a:lnTo>
                  <a:lnTo>
                    <a:pt x="25426" y="45325"/>
                  </a:lnTo>
                  <a:lnTo>
                    <a:pt x="23693" y="45287"/>
                  </a:lnTo>
                  <a:close/>
                </a:path>
                <a:path w="356235" h="629285">
                  <a:moveTo>
                    <a:pt x="25432" y="47258"/>
                  </a:moveTo>
                  <a:lnTo>
                    <a:pt x="21084" y="51070"/>
                  </a:lnTo>
                  <a:lnTo>
                    <a:pt x="25446" y="51070"/>
                  </a:lnTo>
                  <a:lnTo>
                    <a:pt x="25432" y="47258"/>
                  </a:lnTo>
                  <a:close/>
                </a:path>
                <a:path w="356235" h="629285">
                  <a:moveTo>
                    <a:pt x="279909" y="25394"/>
                  </a:moveTo>
                  <a:lnTo>
                    <a:pt x="279363" y="50788"/>
                  </a:lnTo>
                  <a:lnTo>
                    <a:pt x="292060" y="51061"/>
                  </a:lnTo>
                  <a:lnTo>
                    <a:pt x="292606" y="25667"/>
                  </a:lnTo>
                  <a:lnTo>
                    <a:pt x="279909" y="25394"/>
                  </a:lnTo>
                  <a:close/>
                </a:path>
                <a:path w="356235" h="629285">
                  <a:moveTo>
                    <a:pt x="280455" y="0"/>
                  </a:moveTo>
                  <a:lnTo>
                    <a:pt x="279909" y="25394"/>
                  </a:lnTo>
                  <a:lnTo>
                    <a:pt x="292606" y="25667"/>
                  </a:lnTo>
                  <a:lnTo>
                    <a:pt x="292060" y="51061"/>
                  </a:lnTo>
                  <a:lnTo>
                    <a:pt x="331882" y="51061"/>
                  </a:lnTo>
                  <a:lnTo>
                    <a:pt x="355818" y="39730"/>
                  </a:lnTo>
                  <a:lnTo>
                    <a:pt x="280455" y="0"/>
                  </a:lnTo>
                  <a:close/>
                </a:path>
                <a:path w="356235" h="629285">
                  <a:moveTo>
                    <a:pt x="279549" y="42118"/>
                  </a:moveTo>
                  <a:lnTo>
                    <a:pt x="31296" y="42118"/>
                  </a:lnTo>
                  <a:lnTo>
                    <a:pt x="27585" y="45371"/>
                  </a:lnTo>
                  <a:lnTo>
                    <a:pt x="279363" y="50788"/>
                  </a:lnTo>
                  <a:lnTo>
                    <a:pt x="279549" y="42118"/>
                  </a:lnTo>
                  <a:close/>
                </a:path>
                <a:path w="356235" h="629285">
                  <a:moveTo>
                    <a:pt x="25426" y="45325"/>
                  </a:moveTo>
                  <a:lnTo>
                    <a:pt x="25432" y="47258"/>
                  </a:lnTo>
                  <a:lnTo>
                    <a:pt x="27585" y="45371"/>
                  </a:lnTo>
                  <a:lnTo>
                    <a:pt x="25426" y="45325"/>
                  </a:lnTo>
                  <a:close/>
                </a:path>
                <a:path w="356235" h="629285">
                  <a:moveTo>
                    <a:pt x="31296" y="42118"/>
                  </a:moveTo>
                  <a:lnTo>
                    <a:pt x="25422" y="44256"/>
                  </a:lnTo>
                  <a:lnTo>
                    <a:pt x="25426" y="45325"/>
                  </a:lnTo>
                  <a:lnTo>
                    <a:pt x="27585" y="45371"/>
                  </a:lnTo>
                  <a:lnTo>
                    <a:pt x="31296" y="42118"/>
                  </a:lnTo>
                  <a:close/>
                </a:path>
                <a:path w="356235" h="629285">
                  <a:moveTo>
                    <a:pt x="25422" y="44256"/>
                  </a:moveTo>
                  <a:lnTo>
                    <a:pt x="23910" y="44806"/>
                  </a:lnTo>
                  <a:lnTo>
                    <a:pt x="23693" y="45287"/>
                  </a:lnTo>
                  <a:lnTo>
                    <a:pt x="25426" y="45325"/>
                  </a:lnTo>
                  <a:lnTo>
                    <a:pt x="25422" y="44256"/>
                  </a:lnTo>
                  <a:close/>
                </a:path>
                <a:path w="356235" h="629285">
                  <a:moveTo>
                    <a:pt x="23910" y="44806"/>
                  </a:moveTo>
                  <a:lnTo>
                    <a:pt x="22650" y="45265"/>
                  </a:lnTo>
                  <a:lnTo>
                    <a:pt x="23693" y="45287"/>
                  </a:lnTo>
                  <a:lnTo>
                    <a:pt x="23910" y="44806"/>
                  </a:lnTo>
                  <a:close/>
                </a:path>
                <a:path w="356235" h="629285">
                  <a:moveTo>
                    <a:pt x="25412" y="41476"/>
                  </a:moveTo>
                  <a:lnTo>
                    <a:pt x="23910" y="44806"/>
                  </a:lnTo>
                  <a:lnTo>
                    <a:pt x="25422" y="44256"/>
                  </a:lnTo>
                  <a:lnTo>
                    <a:pt x="25412" y="41476"/>
                  </a:lnTo>
                  <a:close/>
                </a:path>
                <a:path w="356235" h="629285">
                  <a:moveTo>
                    <a:pt x="279563" y="41476"/>
                  </a:moveTo>
                  <a:lnTo>
                    <a:pt x="25412" y="41476"/>
                  </a:lnTo>
                  <a:lnTo>
                    <a:pt x="25422" y="44256"/>
                  </a:lnTo>
                  <a:lnTo>
                    <a:pt x="31296" y="42118"/>
                  </a:lnTo>
                  <a:lnTo>
                    <a:pt x="279549" y="42118"/>
                  </a:lnTo>
                  <a:lnTo>
                    <a:pt x="279563" y="41476"/>
                  </a:lnTo>
                  <a:close/>
                </a:path>
              </a:pathLst>
            </a:custGeom>
            <a:solidFill>
              <a:srgbClr val="000000"/>
            </a:solidFill>
          </p:spPr>
          <p:txBody>
            <a:bodyPr wrap="square" lIns="0" tIns="0" rIns="0" bIns="0" rtlCol="0"/>
            <a:lstStyle/>
            <a:p>
              <a:endParaRPr sz="2400"/>
            </a:p>
          </p:txBody>
        </p:sp>
      </p:grpSp>
      <p:sp>
        <p:nvSpPr>
          <p:cNvPr id="25" name="object 25"/>
          <p:cNvSpPr txBox="1"/>
          <p:nvPr/>
        </p:nvSpPr>
        <p:spPr>
          <a:xfrm>
            <a:off x="1533761" y="2075398"/>
            <a:ext cx="347980" cy="196571"/>
          </a:xfrm>
          <a:prstGeom prst="rect">
            <a:avLst/>
          </a:prstGeom>
        </p:spPr>
        <p:txBody>
          <a:bodyPr vert="horz" wrap="square" lIns="0" tIns="22013" rIns="0" bIns="0" rtlCol="0">
            <a:spAutoFit/>
          </a:bodyPr>
          <a:lstStyle/>
          <a:p>
            <a:pPr marL="16933">
              <a:spcBef>
                <a:spcPts val="173"/>
              </a:spcBef>
            </a:pPr>
            <a:r>
              <a:rPr sz="1133" b="1" spc="40" dirty="0">
                <a:latin typeface="Calibri"/>
                <a:cs typeface="Calibri"/>
              </a:rPr>
              <a:t>p</a:t>
            </a:r>
            <a:r>
              <a:rPr sz="1133" b="1" spc="27" dirty="0">
                <a:latin typeface="Calibri"/>
                <a:cs typeface="Calibri"/>
              </a:rPr>
              <a:t>c</a:t>
            </a:r>
            <a:r>
              <a:rPr sz="1133" b="1" spc="127" dirty="0">
                <a:latin typeface="Calibri"/>
                <a:cs typeface="Calibri"/>
              </a:rPr>
              <a:t>+</a:t>
            </a:r>
            <a:r>
              <a:rPr sz="1133" b="1" spc="27" dirty="0">
                <a:latin typeface="Calibri"/>
                <a:cs typeface="Calibri"/>
              </a:rPr>
              <a:t>4</a:t>
            </a:r>
            <a:endParaRPr sz="1133">
              <a:latin typeface="Calibri"/>
              <a:cs typeface="Calibri"/>
            </a:endParaRPr>
          </a:p>
        </p:txBody>
      </p:sp>
      <p:grpSp>
        <p:nvGrpSpPr>
          <p:cNvPr id="26" name="object 26"/>
          <p:cNvGrpSpPr/>
          <p:nvPr/>
        </p:nvGrpSpPr>
        <p:grpSpPr>
          <a:xfrm>
            <a:off x="3704009" y="2604213"/>
            <a:ext cx="4527127" cy="2366433"/>
            <a:chOff x="4322721" y="2306047"/>
            <a:chExt cx="3395345" cy="1774825"/>
          </a:xfrm>
        </p:grpSpPr>
        <p:sp>
          <p:nvSpPr>
            <p:cNvPr id="27" name="object 27"/>
            <p:cNvSpPr/>
            <p:nvPr/>
          </p:nvSpPr>
          <p:spPr>
            <a:xfrm>
              <a:off x="7366794" y="2374529"/>
              <a:ext cx="332105" cy="728980"/>
            </a:xfrm>
            <a:custGeom>
              <a:avLst/>
              <a:gdLst/>
              <a:ahLst/>
              <a:cxnLst/>
              <a:rect l="l" t="t" r="r" b="b"/>
              <a:pathLst>
                <a:path w="332104" h="728980">
                  <a:moveTo>
                    <a:pt x="0" y="0"/>
                  </a:moveTo>
                  <a:lnTo>
                    <a:pt x="0" y="303634"/>
                  </a:lnTo>
                  <a:lnTo>
                    <a:pt x="66320" y="364361"/>
                  </a:lnTo>
                  <a:lnTo>
                    <a:pt x="0" y="425088"/>
                  </a:lnTo>
                  <a:lnTo>
                    <a:pt x="0" y="728723"/>
                  </a:lnTo>
                  <a:lnTo>
                    <a:pt x="331603" y="546542"/>
                  </a:lnTo>
                  <a:lnTo>
                    <a:pt x="331603" y="182180"/>
                  </a:lnTo>
                  <a:lnTo>
                    <a:pt x="0" y="0"/>
                  </a:lnTo>
                </a:path>
              </a:pathLst>
            </a:custGeom>
            <a:ln w="38100">
              <a:solidFill>
                <a:srgbClr val="000000"/>
              </a:solidFill>
            </a:ln>
          </p:spPr>
          <p:txBody>
            <a:bodyPr wrap="square" lIns="0" tIns="0" rIns="0" bIns="0" rtlCol="0"/>
            <a:lstStyle/>
            <a:p>
              <a:endParaRPr sz="2400"/>
            </a:p>
          </p:txBody>
        </p:sp>
        <p:sp>
          <p:nvSpPr>
            <p:cNvPr id="28" name="object 28"/>
            <p:cNvSpPr/>
            <p:nvPr/>
          </p:nvSpPr>
          <p:spPr>
            <a:xfrm>
              <a:off x="4322711" y="2306053"/>
              <a:ext cx="917575" cy="1774825"/>
            </a:xfrm>
            <a:custGeom>
              <a:avLst/>
              <a:gdLst/>
              <a:ahLst/>
              <a:cxnLst/>
              <a:rect l="l" t="t" r="r" b="b"/>
              <a:pathLst>
                <a:path w="917575" h="1774825">
                  <a:moveTo>
                    <a:pt x="917003" y="265798"/>
                  </a:moveTo>
                  <a:lnTo>
                    <a:pt x="888428" y="251510"/>
                  </a:lnTo>
                  <a:lnTo>
                    <a:pt x="831278" y="222935"/>
                  </a:lnTo>
                  <a:lnTo>
                    <a:pt x="831278" y="251510"/>
                  </a:lnTo>
                  <a:lnTo>
                    <a:pt x="28575" y="251510"/>
                  </a:lnTo>
                  <a:lnTo>
                    <a:pt x="28575" y="57150"/>
                  </a:lnTo>
                  <a:lnTo>
                    <a:pt x="831265" y="57150"/>
                  </a:lnTo>
                  <a:lnTo>
                    <a:pt x="831265" y="85725"/>
                  </a:lnTo>
                  <a:lnTo>
                    <a:pt x="888415" y="57150"/>
                  </a:lnTo>
                  <a:lnTo>
                    <a:pt x="916990" y="42862"/>
                  </a:lnTo>
                  <a:lnTo>
                    <a:pt x="888415" y="28575"/>
                  </a:lnTo>
                  <a:lnTo>
                    <a:pt x="831265" y="0"/>
                  </a:lnTo>
                  <a:lnTo>
                    <a:pt x="831265" y="28575"/>
                  </a:lnTo>
                  <a:lnTo>
                    <a:pt x="6400" y="28575"/>
                  </a:lnTo>
                  <a:lnTo>
                    <a:pt x="0" y="34975"/>
                  </a:lnTo>
                  <a:lnTo>
                    <a:pt x="0" y="1767890"/>
                  </a:lnTo>
                  <a:lnTo>
                    <a:pt x="6400" y="1774291"/>
                  </a:lnTo>
                  <a:lnTo>
                    <a:pt x="22186" y="1774291"/>
                  </a:lnTo>
                  <a:lnTo>
                    <a:pt x="28575" y="1767890"/>
                  </a:lnTo>
                  <a:lnTo>
                    <a:pt x="28575" y="458635"/>
                  </a:lnTo>
                  <a:lnTo>
                    <a:pt x="822502" y="458635"/>
                  </a:lnTo>
                  <a:lnTo>
                    <a:pt x="822502" y="487210"/>
                  </a:lnTo>
                  <a:lnTo>
                    <a:pt x="879652" y="458635"/>
                  </a:lnTo>
                  <a:lnTo>
                    <a:pt x="908227" y="444347"/>
                  </a:lnTo>
                  <a:lnTo>
                    <a:pt x="879652" y="430060"/>
                  </a:lnTo>
                  <a:lnTo>
                    <a:pt x="822502" y="401485"/>
                  </a:lnTo>
                  <a:lnTo>
                    <a:pt x="822502" y="430060"/>
                  </a:lnTo>
                  <a:lnTo>
                    <a:pt x="28575" y="430060"/>
                  </a:lnTo>
                  <a:lnTo>
                    <a:pt x="28575" y="280085"/>
                  </a:lnTo>
                  <a:lnTo>
                    <a:pt x="831278" y="280085"/>
                  </a:lnTo>
                  <a:lnTo>
                    <a:pt x="831278" y="308660"/>
                  </a:lnTo>
                  <a:lnTo>
                    <a:pt x="888428" y="280085"/>
                  </a:lnTo>
                  <a:lnTo>
                    <a:pt x="917003" y="265798"/>
                  </a:lnTo>
                  <a:close/>
                </a:path>
              </a:pathLst>
            </a:custGeom>
            <a:solidFill>
              <a:srgbClr val="000000"/>
            </a:solidFill>
          </p:spPr>
          <p:txBody>
            <a:bodyPr wrap="square" lIns="0" tIns="0" rIns="0" bIns="0" rtlCol="0"/>
            <a:lstStyle/>
            <a:p>
              <a:endParaRPr sz="2400"/>
            </a:p>
          </p:txBody>
        </p:sp>
      </p:grpSp>
      <p:sp>
        <p:nvSpPr>
          <p:cNvPr id="29" name="object 29"/>
          <p:cNvSpPr txBox="1"/>
          <p:nvPr/>
        </p:nvSpPr>
        <p:spPr>
          <a:xfrm>
            <a:off x="7811607" y="2895307"/>
            <a:ext cx="332739" cy="236817"/>
          </a:xfrm>
          <a:prstGeom prst="rect">
            <a:avLst/>
          </a:prstGeom>
        </p:spPr>
        <p:txBody>
          <a:bodyPr vert="horz" wrap="square" lIns="0" tIns="21167" rIns="0" bIns="0" rtlCol="0">
            <a:spAutoFit/>
          </a:bodyPr>
          <a:lstStyle/>
          <a:p>
            <a:pPr marL="16933">
              <a:spcBef>
                <a:spcPts val="167"/>
              </a:spcBef>
            </a:pPr>
            <a:r>
              <a:rPr sz="1400" b="1" spc="-20" dirty="0">
                <a:latin typeface="Calibri"/>
                <a:cs typeface="Calibri"/>
              </a:rPr>
              <a:t>A</a:t>
            </a:r>
            <a:r>
              <a:rPr sz="1400" b="1" dirty="0">
                <a:latin typeface="Calibri"/>
                <a:cs typeface="Calibri"/>
              </a:rPr>
              <a:t>LU</a:t>
            </a:r>
            <a:endParaRPr sz="1400">
              <a:latin typeface="Calibri"/>
              <a:cs typeface="Calibri"/>
            </a:endParaRPr>
          </a:p>
        </p:txBody>
      </p:sp>
      <p:sp>
        <p:nvSpPr>
          <p:cNvPr id="30" name="object 30"/>
          <p:cNvSpPr txBox="1"/>
          <p:nvPr/>
        </p:nvSpPr>
        <p:spPr>
          <a:xfrm>
            <a:off x="5812985" y="3814790"/>
            <a:ext cx="1981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c</a:t>
            </a:r>
            <a:r>
              <a:rPr sz="1133" b="1" spc="7" dirty="0">
                <a:latin typeface="Calibri"/>
                <a:cs typeface="Calibri"/>
              </a:rPr>
              <a:t>l</a:t>
            </a:r>
            <a:r>
              <a:rPr sz="1133" b="1" spc="-27" dirty="0">
                <a:latin typeface="Calibri"/>
                <a:cs typeface="Calibri"/>
              </a:rPr>
              <a:t>k</a:t>
            </a:r>
            <a:endParaRPr sz="1133">
              <a:latin typeface="Calibri"/>
              <a:cs typeface="Calibri"/>
            </a:endParaRPr>
          </a:p>
        </p:txBody>
      </p:sp>
      <p:sp>
        <p:nvSpPr>
          <p:cNvPr id="31" name="object 31"/>
          <p:cNvSpPr/>
          <p:nvPr/>
        </p:nvSpPr>
        <p:spPr>
          <a:xfrm>
            <a:off x="4945710" y="1909427"/>
            <a:ext cx="1170092" cy="1920240"/>
          </a:xfrm>
          <a:custGeom>
            <a:avLst/>
            <a:gdLst/>
            <a:ahLst/>
            <a:cxnLst/>
            <a:rect l="l" t="t" r="r" b="b"/>
            <a:pathLst>
              <a:path w="877570" h="1440180">
                <a:moveTo>
                  <a:pt x="0" y="0"/>
                </a:moveTo>
                <a:lnTo>
                  <a:pt x="877380" y="0"/>
                </a:lnTo>
                <a:lnTo>
                  <a:pt x="877380" y="1439786"/>
                </a:lnTo>
                <a:lnTo>
                  <a:pt x="0" y="1439786"/>
                </a:lnTo>
                <a:lnTo>
                  <a:pt x="0" y="0"/>
                </a:lnTo>
                <a:close/>
              </a:path>
            </a:pathLst>
          </a:custGeom>
          <a:ln w="38100">
            <a:solidFill>
              <a:srgbClr val="000000"/>
            </a:solidFill>
          </a:ln>
        </p:spPr>
        <p:txBody>
          <a:bodyPr wrap="square" lIns="0" tIns="0" rIns="0" bIns="0" rtlCol="0"/>
          <a:lstStyle/>
          <a:p>
            <a:endParaRPr sz="2400"/>
          </a:p>
        </p:txBody>
      </p:sp>
      <p:sp>
        <p:nvSpPr>
          <p:cNvPr id="32" name="object 32"/>
          <p:cNvSpPr txBox="1"/>
          <p:nvPr/>
        </p:nvSpPr>
        <p:spPr>
          <a:xfrm>
            <a:off x="5042223" y="3533355"/>
            <a:ext cx="508000" cy="236817"/>
          </a:xfrm>
          <a:prstGeom prst="rect">
            <a:avLst/>
          </a:prstGeom>
        </p:spPr>
        <p:txBody>
          <a:bodyPr vert="horz" wrap="square" lIns="0" tIns="21167" rIns="0" bIns="0" rtlCol="0">
            <a:spAutoFit/>
          </a:bodyPr>
          <a:lstStyle/>
          <a:p>
            <a:pPr marL="16933">
              <a:spcBef>
                <a:spcPts val="167"/>
              </a:spcBef>
            </a:pPr>
            <a:r>
              <a:rPr sz="1400" b="1" dirty="0">
                <a:latin typeface="Calibri"/>
                <a:cs typeface="Calibri"/>
              </a:rPr>
              <a:t>Re</a:t>
            </a:r>
            <a:r>
              <a:rPr sz="1400" b="1" spc="100" dirty="0">
                <a:latin typeface="Calibri"/>
                <a:cs typeface="Calibri"/>
              </a:rPr>
              <a:t>g</a:t>
            </a:r>
            <a:r>
              <a:rPr sz="1400" b="1" spc="80" dirty="0">
                <a:latin typeface="Calibri"/>
                <a:cs typeface="Calibri"/>
              </a:rPr>
              <a:t> </a:t>
            </a:r>
            <a:r>
              <a:rPr sz="1400" b="1" spc="-127" dirty="0">
                <a:latin typeface="Calibri"/>
                <a:cs typeface="Calibri"/>
              </a:rPr>
              <a:t>[</a:t>
            </a:r>
            <a:r>
              <a:rPr sz="1400" b="1" spc="80" dirty="0">
                <a:latin typeface="Calibri"/>
                <a:cs typeface="Calibri"/>
              </a:rPr>
              <a:t> </a:t>
            </a:r>
            <a:r>
              <a:rPr sz="1400" b="1" spc="-127" dirty="0">
                <a:latin typeface="Calibri"/>
                <a:cs typeface="Calibri"/>
              </a:rPr>
              <a:t>]</a:t>
            </a:r>
            <a:endParaRPr sz="1400">
              <a:latin typeface="Calibri"/>
              <a:cs typeface="Calibri"/>
            </a:endParaRPr>
          </a:p>
        </p:txBody>
      </p:sp>
      <p:grpSp>
        <p:nvGrpSpPr>
          <p:cNvPr id="33" name="object 33"/>
          <p:cNvGrpSpPr/>
          <p:nvPr/>
        </p:nvGrpSpPr>
        <p:grpSpPr>
          <a:xfrm>
            <a:off x="4056237" y="1249807"/>
            <a:ext cx="5929207" cy="2590800"/>
            <a:chOff x="4586892" y="1290243"/>
            <a:chExt cx="4446905" cy="1943100"/>
          </a:xfrm>
        </p:grpSpPr>
        <p:pic>
          <p:nvPicPr>
            <p:cNvPr id="34" name="object 34"/>
            <p:cNvPicPr/>
            <p:nvPr/>
          </p:nvPicPr>
          <p:blipFill>
            <a:blip r:embed="rId3" cstate="print"/>
            <a:stretch>
              <a:fillRect/>
            </a:stretch>
          </p:blipFill>
          <p:spPr>
            <a:xfrm>
              <a:off x="6116966" y="2481469"/>
              <a:ext cx="233530" cy="76200"/>
            </a:xfrm>
            <a:prstGeom prst="rect">
              <a:avLst/>
            </a:prstGeom>
          </p:spPr>
        </p:pic>
        <p:sp>
          <p:nvSpPr>
            <p:cNvPr id="35" name="object 35"/>
            <p:cNvSpPr/>
            <p:nvPr/>
          </p:nvSpPr>
          <p:spPr>
            <a:xfrm>
              <a:off x="9015276" y="1326056"/>
              <a:ext cx="4445" cy="1017269"/>
            </a:xfrm>
            <a:custGeom>
              <a:avLst/>
              <a:gdLst/>
              <a:ahLst/>
              <a:cxnLst/>
              <a:rect l="l" t="t" r="r" b="b"/>
              <a:pathLst>
                <a:path w="4445" h="1017269">
                  <a:moveTo>
                    <a:pt x="4184" y="0"/>
                  </a:moveTo>
                  <a:lnTo>
                    <a:pt x="0" y="1017091"/>
                  </a:lnTo>
                </a:path>
              </a:pathLst>
            </a:custGeom>
            <a:ln w="28575">
              <a:solidFill>
                <a:srgbClr val="000000"/>
              </a:solidFill>
            </a:ln>
          </p:spPr>
          <p:txBody>
            <a:bodyPr wrap="square" lIns="0" tIns="0" rIns="0" bIns="0" rtlCol="0"/>
            <a:lstStyle/>
            <a:p>
              <a:endParaRPr sz="2400"/>
            </a:p>
          </p:txBody>
        </p:sp>
        <p:sp>
          <p:nvSpPr>
            <p:cNvPr id="36" name="object 36"/>
            <p:cNvSpPr/>
            <p:nvPr/>
          </p:nvSpPr>
          <p:spPr>
            <a:xfrm>
              <a:off x="4614092" y="1306136"/>
              <a:ext cx="4405630" cy="10160"/>
            </a:xfrm>
            <a:custGeom>
              <a:avLst/>
              <a:gdLst/>
              <a:ahLst/>
              <a:cxnLst/>
              <a:rect l="l" t="t" r="r" b="b"/>
              <a:pathLst>
                <a:path w="4405630" h="10159">
                  <a:moveTo>
                    <a:pt x="0" y="0"/>
                  </a:moveTo>
                  <a:lnTo>
                    <a:pt x="4405368" y="9924"/>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601179" y="1304531"/>
              <a:ext cx="5715" cy="730885"/>
            </a:xfrm>
            <a:custGeom>
              <a:avLst/>
              <a:gdLst/>
              <a:ahLst/>
              <a:cxnLst/>
              <a:rect l="l" t="t" r="r" b="b"/>
              <a:pathLst>
                <a:path w="5714" h="730885">
                  <a:moveTo>
                    <a:pt x="0" y="0"/>
                  </a:moveTo>
                  <a:lnTo>
                    <a:pt x="5656" y="730811"/>
                  </a:lnTo>
                </a:path>
              </a:pathLst>
            </a:custGeom>
            <a:ln w="28575">
              <a:solidFill>
                <a:srgbClr val="000000"/>
              </a:solidFill>
            </a:ln>
          </p:spPr>
          <p:txBody>
            <a:bodyPr wrap="square" lIns="0" tIns="0" rIns="0" bIns="0" rtlCol="0"/>
            <a:lstStyle/>
            <a:p>
              <a:endParaRPr sz="2400"/>
            </a:p>
          </p:txBody>
        </p:sp>
        <p:sp>
          <p:nvSpPr>
            <p:cNvPr id="38" name="object 38"/>
            <p:cNvSpPr/>
            <p:nvPr/>
          </p:nvSpPr>
          <p:spPr>
            <a:xfrm>
              <a:off x="4601391" y="1997243"/>
              <a:ext cx="640080" cy="76200"/>
            </a:xfrm>
            <a:custGeom>
              <a:avLst/>
              <a:gdLst/>
              <a:ahLst/>
              <a:cxnLst/>
              <a:rect l="l" t="t" r="r" b="b"/>
              <a:pathLst>
                <a:path w="640079" h="76200">
                  <a:moveTo>
                    <a:pt x="563337" y="0"/>
                  </a:moveTo>
                  <a:lnTo>
                    <a:pt x="563337" y="76200"/>
                  </a:lnTo>
                  <a:lnTo>
                    <a:pt x="614137" y="50800"/>
                  </a:lnTo>
                  <a:lnTo>
                    <a:pt x="583051" y="50800"/>
                  </a:lnTo>
                  <a:lnTo>
                    <a:pt x="588737" y="45114"/>
                  </a:lnTo>
                  <a:lnTo>
                    <a:pt x="588737" y="31085"/>
                  </a:lnTo>
                  <a:lnTo>
                    <a:pt x="583051" y="25400"/>
                  </a:lnTo>
                  <a:lnTo>
                    <a:pt x="614137" y="25400"/>
                  </a:lnTo>
                  <a:lnTo>
                    <a:pt x="563337" y="0"/>
                  </a:lnTo>
                  <a:close/>
                </a:path>
                <a:path w="640079" h="76200">
                  <a:moveTo>
                    <a:pt x="563337" y="25400"/>
                  </a:moveTo>
                  <a:lnTo>
                    <a:pt x="5685" y="25400"/>
                  </a:lnTo>
                  <a:lnTo>
                    <a:pt x="0" y="31085"/>
                  </a:lnTo>
                  <a:lnTo>
                    <a:pt x="0" y="45114"/>
                  </a:lnTo>
                  <a:lnTo>
                    <a:pt x="5685" y="50800"/>
                  </a:lnTo>
                  <a:lnTo>
                    <a:pt x="563337" y="50800"/>
                  </a:lnTo>
                  <a:lnTo>
                    <a:pt x="563337" y="25400"/>
                  </a:lnTo>
                  <a:close/>
                </a:path>
                <a:path w="640079" h="76200">
                  <a:moveTo>
                    <a:pt x="614137" y="25400"/>
                  </a:moveTo>
                  <a:lnTo>
                    <a:pt x="583051" y="25400"/>
                  </a:lnTo>
                  <a:lnTo>
                    <a:pt x="588737" y="31085"/>
                  </a:lnTo>
                  <a:lnTo>
                    <a:pt x="588737" y="45114"/>
                  </a:lnTo>
                  <a:lnTo>
                    <a:pt x="583051" y="50800"/>
                  </a:lnTo>
                  <a:lnTo>
                    <a:pt x="614137" y="50800"/>
                  </a:lnTo>
                  <a:lnTo>
                    <a:pt x="639537" y="38100"/>
                  </a:lnTo>
                  <a:lnTo>
                    <a:pt x="614137" y="25400"/>
                  </a:lnTo>
                  <a:close/>
                </a:path>
              </a:pathLst>
            </a:custGeom>
            <a:solidFill>
              <a:srgbClr val="000000"/>
            </a:solidFill>
          </p:spPr>
          <p:txBody>
            <a:bodyPr wrap="square" lIns="0" tIns="0" rIns="0" bIns="0" rtlCol="0"/>
            <a:lstStyle/>
            <a:p>
              <a:endParaRPr sz="2400"/>
            </a:p>
          </p:txBody>
        </p:sp>
        <p:sp>
          <p:nvSpPr>
            <p:cNvPr id="39" name="object 39"/>
            <p:cNvSpPr/>
            <p:nvPr/>
          </p:nvSpPr>
          <p:spPr>
            <a:xfrm>
              <a:off x="5825010" y="313889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grpSp>
      <p:sp>
        <p:nvSpPr>
          <p:cNvPr id="40" name="object 40"/>
          <p:cNvSpPr txBox="1"/>
          <p:nvPr/>
        </p:nvSpPr>
        <p:spPr>
          <a:xfrm>
            <a:off x="3889254" y="2587941"/>
            <a:ext cx="684953" cy="536643"/>
          </a:xfrm>
          <a:prstGeom prst="rect">
            <a:avLst/>
          </a:prstGeom>
        </p:spPr>
        <p:txBody>
          <a:bodyPr vert="horz" wrap="square" lIns="0" tIns="16087" rIns="0" bIns="0" rtlCol="0">
            <a:spAutoFit/>
          </a:bodyPr>
          <a:lstStyle/>
          <a:p>
            <a:pPr marL="16933" marR="6773">
              <a:lnSpc>
                <a:spcPct val="157600"/>
              </a:lnSpc>
              <a:spcBef>
                <a:spcPts val="127"/>
              </a:spcBef>
            </a:pPr>
            <a:r>
              <a:rPr sz="1133" b="1" spc="-47" dirty="0">
                <a:latin typeface="Calibri"/>
                <a:cs typeface="Calibri"/>
              </a:rPr>
              <a:t>Inst[19:15] </a:t>
            </a:r>
            <a:r>
              <a:rPr sz="1133" b="1" spc="-40" dirty="0">
                <a:latin typeface="Calibri"/>
                <a:cs typeface="Calibri"/>
              </a:rPr>
              <a:t> </a:t>
            </a:r>
            <a:r>
              <a:rPr sz="1133" b="1" spc="-7" dirty="0">
                <a:latin typeface="Calibri"/>
                <a:cs typeface="Calibri"/>
              </a:rPr>
              <a:t>I</a:t>
            </a:r>
            <a:r>
              <a:rPr sz="1133" b="1" spc="-27" dirty="0">
                <a:latin typeface="Calibri"/>
                <a:cs typeface="Calibri"/>
              </a:rPr>
              <a:t>n</a:t>
            </a:r>
            <a:r>
              <a:rPr sz="1133" b="1" spc="60" dirty="0">
                <a:latin typeface="Calibri"/>
                <a:cs typeface="Calibri"/>
              </a:rPr>
              <a:t>s</a:t>
            </a:r>
            <a:r>
              <a:rPr sz="1133" b="1" spc="-87" dirty="0">
                <a:latin typeface="Calibri"/>
                <a:cs typeface="Calibri"/>
              </a:rPr>
              <a:t>t</a:t>
            </a:r>
            <a:r>
              <a:rPr sz="1133" b="1" spc="-13" dirty="0">
                <a:latin typeface="Calibri"/>
                <a:cs typeface="Calibri"/>
              </a:rPr>
              <a:t>[2</a:t>
            </a:r>
            <a:r>
              <a:rPr sz="1133" b="1" spc="53" dirty="0">
                <a:latin typeface="Calibri"/>
                <a:cs typeface="Calibri"/>
              </a:rPr>
              <a:t>4</a:t>
            </a:r>
            <a:r>
              <a:rPr sz="1133" b="1" spc="-20" dirty="0">
                <a:latin typeface="Calibri"/>
                <a:cs typeface="Calibri"/>
              </a:rPr>
              <a:t>:</a:t>
            </a:r>
            <a:r>
              <a:rPr sz="1133" b="1" spc="53" dirty="0">
                <a:latin typeface="Calibri"/>
                <a:cs typeface="Calibri"/>
              </a:rPr>
              <a:t>20</a:t>
            </a:r>
            <a:r>
              <a:rPr sz="1133" b="1" spc="-100" dirty="0">
                <a:latin typeface="Calibri"/>
                <a:cs typeface="Calibri"/>
              </a:rPr>
              <a:t>]</a:t>
            </a:r>
            <a:endParaRPr sz="1133">
              <a:latin typeface="Calibri"/>
              <a:cs typeface="Calibri"/>
            </a:endParaRPr>
          </a:p>
        </p:txBody>
      </p:sp>
      <p:sp>
        <p:nvSpPr>
          <p:cNvPr id="41" name="object 41"/>
          <p:cNvSpPr txBox="1"/>
          <p:nvPr/>
        </p:nvSpPr>
        <p:spPr>
          <a:xfrm>
            <a:off x="3941404" y="2388326"/>
            <a:ext cx="542712" cy="196571"/>
          </a:xfrm>
          <a:prstGeom prst="rect">
            <a:avLst/>
          </a:prstGeom>
        </p:spPr>
        <p:txBody>
          <a:bodyPr vert="horz" wrap="square" lIns="0" tIns="22013" rIns="0" bIns="0" rtlCol="0">
            <a:spAutoFit/>
          </a:bodyPr>
          <a:lstStyle/>
          <a:p>
            <a:pPr marL="16933">
              <a:spcBef>
                <a:spcPts val="173"/>
              </a:spcBef>
            </a:pPr>
            <a:r>
              <a:rPr sz="1133" b="1" spc="-60" dirty="0">
                <a:latin typeface="Calibri"/>
                <a:cs typeface="Calibri"/>
              </a:rPr>
              <a:t>Inst[11:7]</a:t>
            </a:r>
            <a:endParaRPr sz="1133">
              <a:latin typeface="Calibri"/>
              <a:cs typeface="Calibri"/>
            </a:endParaRPr>
          </a:p>
        </p:txBody>
      </p:sp>
      <p:sp>
        <p:nvSpPr>
          <p:cNvPr id="42" name="object 42"/>
          <p:cNvSpPr txBox="1"/>
          <p:nvPr/>
        </p:nvSpPr>
        <p:spPr>
          <a:xfrm>
            <a:off x="4965985" y="2806918"/>
            <a:ext cx="430107" cy="511977"/>
          </a:xfrm>
          <a:prstGeom prst="rect">
            <a:avLst/>
          </a:prstGeom>
        </p:spPr>
        <p:txBody>
          <a:bodyPr vert="horz" wrap="square" lIns="0" tIns="22013" rIns="0" bIns="0" rtlCol="0">
            <a:spAutoFit/>
          </a:bodyPr>
          <a:lstStyle/>
          <a:p>
            <a:pPr marL="16933">
              <a:spcBef>
                <a:spcPts val="173"/>
              </a:spcBef>
            </a:pPr>
            <a:r>
              <a:rPr sz="1133" b="1" spc="33" dirty="0">
                <a:latin typeface="Calibri"/>
                <a:cs typeface="Calibri"/>
              </a:rPr>
              <a:t>A</a:t>
            </a:r>
            <a:r>
              <a:rPr sz="1133" b="1" spc="27" dirty="0">
                <a:latin typeface="Calibri"/>
                <a:cs typeface="Calibri"/>
              </a:rPr>
              <a:t>d</a:t>
            </a:r>
            <a:r>
              <a:rPr sz="1133" b="1" spc="33" dirty="0">
                <a:latin typeface="Calibri"/>
                <a:cs typeface="Calibri"/>
              </a:rPr>
              <a:t>d</a:t>
            </a:r>
            <a:r>
              <a:rPr sz="1133" b="1" dirty="0">
                <a:latin typeface="Calibri"/>
                <a:cs typeface="Calibri"/>
              </a:rPr>
              <a:t>rA</a:t>
            </a:r>
            <a:endParaRPr sz="1133">
              <a:latin typeface="Calibri"/>
              <a:cs typeface="Calibri"/>
            </a:endParaRPr>
          </a:p>
          <a:p>
            <a:pPr marL="16933">
              <a:spcBef>
                <a:spcPts val="1140"/>
              </a:spcBef>
            </a:pPr>
            <a:r>
              <a:rPr sz="1133" b="1" spc="13" dirty="0">
                <a:latin typeface="Calibri"/>
                <a:cs typeface="Calibri"/>
              </a:rPr>
              <a:t>AddrB</a:t>
            </a:r>
            <a:endParaRPr sz="1133">
              <a:latin typeface="Calibri"/>
              <a:cs typeface="Calibri"/>
            </a:endParaRPr>
          </a:p>
        </p:txBody>
      </p:sp>
      <p:sp>
        <p:nvSpPr>
          <p:cNvPr id="43" name="object 43"/>
          <p:cNvSpPr txBox="1"/>
          <p:nvPr/>
        </p:nvSpPr>
        <p:spPr>
          <a:xfrm>
            <a:off x="5600000" y="2790662"/>
            <a:ext cx="423333"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DataA</a:t>
            </a:r>
            <a:endParaRPr sz="1133">
              <a:latin typeface="Calibri"/>
              <a:cs typeface="Calibri"/>
            </a:endParaRPr>
          </a:p>
        </p:txBody>
      </p:sp>
      <p:sp>
        <p:nvSpPr>
          <p:cNvPr id="44" name="object 44"/>
          <p:cNvSpPr txBox="1"/>
          <p:nvPr/>
        </p:nvSpPr>
        <p:spPr>
          <a:xfrm>
            <a:off x="5600000" y="3180806"/>
            <a:ext cx="413173" cy="196571"/>
          </a:xfrm>
          <a:prstGeom prst="rect">
            <a:avLst/>
          </a:prstGeom>
        </p:spPr>
        <p:txBody>
          <a:bodyPr vert="horz" wrap="square" lIns="0" tIns="22013" rIns="0" bIns="0" rtlCol="0">
            <a:spAutoFit/>
          </a:bodyPr>
          <a:lstStyle/>
          <a:p>
            <a:pPr marL="16933">
              <a:spcBef>
                <a:spcPts val="173"/>
              </a:spcBef>
            </a:pPr>
            <a:r>
              <a:rPr sz="1133" b="1" spc="13" dirty="0">
                <a:latin typeface="Calibri"/>
                <a:cs typeface="Calibri"/>
              </a:rPr>
              <a:t>DataB</a:t>
            </a:r>
            <a:endParaRPr sz="1133">
              <a:latin typeface="Calibri"/>
              <a:cs typeface="Calibri"/>
            </a:endParaRPr>
          </a:p>
        </p:txBody>
      </p:sp>
      <p:sp>
        <p:nvSpPr>
          <p:cNvPr id="45" name="object 45"/>
          <p:cNvSpPr txBox="1"/>
          <p:nvPr/>
        </p:nvSpPr>
        <p:spPr>
          <a:xfrm>
            <a:off x="4961797" y="2526502"/>
            <a:ext cx="432647" cy="196571"/>
          </a:xfrm>
          <a:prstGeom prst="rect">
            <a:avLst/>
          </a:prstGeom>
        </p:spPr>
        <p:txBody>
          <a:bodyPr vert="horz" wrap="square" lIns="0" tIns="22013" rIns="0" bIns="0" rtlCol="0">
            <a:spAutoFit/>
          </a:bodyPr>
          <a:lstStyle/>
          <a:p>
            <a:pPr marL="16933">
              <a:spcBef>
                <a:spcPts val="173"/>
              </a:spcBef>
            </a:pPr>
            <a:r>
              <a:rPr sz="1133" b="1" spc="13" dirty="0">
                <a:latin typeface="Calibri"/>
                <a:cs typeface="Calibri"/>
              </a:rPr>
              <a:t>AddrD</a:t>
            </a:r>
            <a:endParaRPr sz="1133">
              <a:latin typeface="Calibri"/>
              <a:cs typeface="Calibri"/>
            </a:endParaRPr>
          </a:p>
        </p:txBody>
      </p:sp>
      <p:sp>
        <p:nvSpPr>
          <p:cNvPr id="46" name="object 46"/>
          <p:cNvSpPr txBox="1"/>
          <p:nvPr/>
        </p:nvSpPr>
        <p:spPr>
          <a:xfrm>
            <a:off x="4965986" y="2107910"/>
            <a:ext cx="425873"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DataD</a:t>
            </a:r>
            <a:endParaRPr sz="1133">
              <a:latin typeface="Calibri"/>
              <a:cs typeface="Calibri"/>
            </a:endParaRPr>
          </a:p>
        </p:txBody>
      </p:sp>
      <p:sp>
        <p:nvSpPr>
          <p:cNvPr id="47" name="object 47"/>
          <p:cNvSpPr txBox="1"/>
          <p:nvPr/>
        </p:nvSpPr>
        <p:spPr>
          <a:xfrm>
            <a:off x="8084270" y="2388326"/>
            <a:ext cx="225213" cy="196571"/>
          </a:xfrm>
          <a:prstGeom prst="rect">
            <a:avLst/>
          </a:prstGeom>
        </p:spPr>
        <p:txBody>
          <a:bodyPr vert="horz" wrap="square" lIns="0" tIns="22013" rIns="0" bIns="0" rtlCol="0">
            <a:spAutoFit/>
          </a:bodyPr>
          <a:lstStyle/>
          <a:p>
            <a:pPr marL="16933">
              <a:spcBef>
                <a:spcPts val="173"/>
              </a:spcBef>
            </a:pPr>
            <a:r>
              <a:rPr sz="1133" b="1" spc="27" dirty="0">
                <a:latin typeface="Calibri"/>
                <a:cs typeface="Calibri"/>
              </a:rPr>
              <a:t>al</a:t>
            </a:r>
            <a:r>
              <a:rPr sz="1133" b="1" spc="-7" dirty="0">
                <a:latin typeface="Calibri"/>
                <a:cs typeface="Calibri"/>
              </a:rPr>
              <a:t>u</a:t>
            </a:r>
            <a:endParaRPr sz="1133">
              <a:latin typeface="Calibri"/>
              <a:cs typeface="Calibri"/>
            </a:endParaRPr>
          </a:p>
        </p:txBody>
      </p:sp>
      <p:sp>
        <p:nvSpPr>
          <p:cNvPr id="48" name="object 48"/>
          <p:cNvSpPr txBox="1"/>
          <p:nvPr/>
        </p:nvSpPr>
        <p:spPr>
          <a:xfrm>
            <a:off x="6158543" y="1994118"/>
            <a:ext cx="350520" cy="196571"/>
          </a:xfrm>
          <a:prstGeom prst="rect">
            <a:avLst/>
          </a:prstGeom>
        </p:spPr>
        <p:txBody>
          <a:bodyPr vert="horz" wrap="square" lIns="0" tIns="22013" rIns="0" bIns="0" rtlCol="0">
            <a:spAutoFit/>
          </a:bodyPr>
          <a:lstStyle/>
          <a:p>
            <a:pPr marL="16933">
              <a:spcBef>
                <a:spcPts val="173"/>
              </a:spcBef>
            </a:pPr>
            <a:r>
              <a:rPr sz="1133" b="1" spc="-87" dirty="0">
                <a:latin typeface="Calibri"/>
                <a:cs typeface="Calibri"/>
              </a:rPr>
              <a:t>R</a:t>
            </a:r>
            <a:r>
              <a:rPr sz="1133" b="1" spc="-33" dirty="0">
                <a:latin typeface="Calibri"/>
                <a:cs typeface="Calibri"/>
              </a:rPr>
              <a:t>[</a:t>
            </a:r>
            <a:r>
              <a:rPr sz="1133" b="1" spc="-27" dirty="0">
                <a:latin typeface="Calibri"/>
                <a:cs typeface="Calibri"/>
              </a:rPr>
              <a:t>r</a:t>
            </a:r>
            <a:r>
              <a:rPr sz="1133" b="1" spc="60" dirty="0">
                <a:latin typeface="Calibri"/>
                <a:cs typeface="Calibri"/>
              </a:rPr>
              <a:t>s</a:t>
            </a:r>
            <a:r>
              <a:rPr sz="1133" b="1" spc="-160" dirty="0">
                <a:latin typeface="Calibri"/>
                <a:cs typeface="Calibri"/>
              </a:rPr>
              <a:t>1</a:t>
            </a:r>
            <a:r>
              <a:rPr sz="1133" b="1" spc="-100" dirty="0">
                <a:latin typeface="Calibri"/>
                <a:cs typeface="Calibri"/>
              </a:rPr>
              <a:t>]</a:t>
            </a:r>
            <a:endParaRPr sz="1133">
              <a:latin typeface="Calibri"/>
              <a:cs typeface="Calibri"/>
            </a:endParaRPr>
          </a:p>
        </p:txBody>
      </p:sp>
      <p:sp>
        <p:nvSpPr>
          <p:cNvPr id="49" name="object 49"/>
          <p:cNvSpPr txBox="1"/>
          <p:nvPr/>
        </p:nvSpPr>
        <p:spPr>
          <a:xfrm>
            <a:off x="6009156" y="4058630"/>
            <a:ext cx="377613" cy="196571"/>
          </a:xfrm>
          <a:prstGeom prst="rect">
            <a:avLst/>
          </a:prstGeom>
        </p:spPr>
        <p:txBody>
          <a:bodyPr vert="horz" wrap="square" lIns="0" tIns="22013" rIns="0" bIns="0" rtlCol="0">
            <a:spAutoFit/>
          </a:bodyPr>
          <a:lstStyle/>
          <a:p>
            <a:pPr marL="16933">
              <a:spcBef>
                <a:spcPts val="173"/>
              </a:spcBef>
            </a:pPr>
            <a:r>
              <a:rPr sz="1133" b="1" spc="-87" dirty="0">
                <a:latin typeface="Calibri"/>
                <a:cs typeface="Calibri"/>
              </a:rPr>
              <a:t>R</a:t>
            </a:r>
            <a:r>
              <a:rPr sz="1133" b="1" spc="-33" dirty="0">
                <a:latin typeface="Calibri"/>
                <a:cs typeface="Calibri"/>
              </a:rPr>
              <a:t>[</a:t>
            </a:r>
            <a:r>
              <a:rPr sz="1133" b="1" spc="-27" dirty="0">
                <a:latin typeface="Calibri"/>
                <a:cs typeface="Calibri"/>
              </a:rPr>
              <a:t>r</a:t>
            </a:r>
            <a:r>
              <a:rPr sz="1133" b="1" spc="60" dirty="0">
                <a:latin typeface="Calibri"/>
                <a:cs typeface="Calibri"/>
              </a:rPr>
              <a:t>s</a:t>
            </a:r>
            <a:r>
              <a:rPr sz="1133" b="1" spc="53" dirty="0">
                <a:latin typeface="Calibri"/>
                <a:cs typeface="Calibri"/>
              </a:rPr>
              <a:t>2</a:t>
            </a:r>
            <a:r>
              <a:rPr sz="1133" b="1" spc="-100" dirty="0">
                <a:latin typeface="Calibri"/>
                <a:cs typeface="Calibri"/>
              </a:rPr>
              <a:t>]</a:t>
            </a:r>
            <a:endParaRPr sz="1133">
              <a:latin typeface="Calibri"/>
              <a:cs typeface="Calibri"/>
            </a:endParaRPr>
          </a:p>
        </p:txBody>
      </p:sp>
      <p:sp>
        <p:nvSpPr>
          <p:cNvPr id="50" name="object 50"/>
          <p:cNvSpPr txBox="1"/>
          <p:nvPr/>
        </p:nvSpPr>
        <p:spPr>
          <a:xfrm>
            <a:off x="2904967" y="5009606"/>
            <a:ext cx="559645" cy="196571"/>
          </a:xfrm>
          <a:prstGeom prst="rect">
            <a:avLst/>
          </a:prstGeom>
        </p:spPr>
        <p:txBody>
          <a:bodyPr vert="horz" wrap="square" lIns="0" tIns="22013" rIns="0" bIns="0" rtlCol="0">
            <a:spAutoFit/>
          </a:bodyPr>
          <a:lstStyle/>
          <a:p>
            <a:pPr>
              <a:spcBef>
                <a:spcPts val="173"/>
              </a:spcBef>
            </a:pPr>
            <a:r>
              <a:rPr sz="1133" b="1" spc="-33" dirty="0">
                <a:latin typeface="Calibri"/>
                <a:cs typeface="Calibri"/>
              </a:rPr>
              <a:t>Inst[31:0]</a:t>
            </a:r>
            <a:endParaRPr sz="1133">
              <a:latin typeface="Calibri"/>
              <a:cs typeface="Calibri"/>
            </a:endParaRPr>
          </a:p>
        </p:txBody>
      </p:sp>
      <p:grpSp>
        <p:nvGrpSpPr>
          <p:cNvPr id="51" name="object 51"/>
          <p:cNvGrpSpPr/>
          <p:nvPr/>
        </p:nvGrpSpPr>
        <p:grpSpPr>
          <a:xfrm>
            <a:off x="1166180" y="3241092"/>
            <a:ext cx="8881533" cy="2486660"/>
            <a:chOff x="2419350" y="2783706"/>
            <a:chExt cx="6661150" cy="1864995"/>
          </a:xfrm>
        </p:grpSpPr>
        <p:pic>
          <p:nvPicPr>
            <p:cNvPr id="52" name="object 52"/>
            <p:cNvPicPr/>
            <p:nvPr/>
          </p:nvPicPr>
          <p:blipFill>
            <a:blip r:embed="rId4" cstate="print"/>
            <a:stretch>
              <a:fillRect/>
            </a:stretch>
          </p:blipFill>
          <p:spPr>
            <a:xfrm>
              <a:off x="6128217" y="2841777"/>
              <a:ext cx="223958" cy="76200"/>
            </a:xfrm>
            <a:prstGeom prst="rect">
              <a:avLst/>
            </a:prstGeom>
          </p:spPr>
        </p:pic>
        <p:sp>
          <p:nvSpPr>
            <p:cNvPr id="53" name="object 53"/>
            <p:cNvSpPr/>
            <p:nvPr/>
          </p:nvSpPr>
          <p:spPr>
            <a:xfrm>
              <a:off x="2438400" y="4075969"/>
              <a:ext cx="6623050" cy="553720"/>
            </a:xfrm>
            <a:custGeom>
              <a:avLst/>
              <a:gdLst/>
              <a:ahLst/>
              <a:cxnLst/>
              <a:rect l="l" t="t" r="r" b="b"/>
              <a:pathLst>
                <a:path w="6623050" h="553720">
                  <a:moveTo>
                    <a:pt x="0" y="0"/>
                  </a:moveTo>
                  <a:lnTo>
                    <a:pt x="6622666" y="0"/>
                  </a:lnTo>
                  <a:lnTo>
                    <a:pt x="6622666" y="553179"/>
                  </a:lnTo>
                  <a:lnTo>
                    <a:pt x="0" y="553179"/>
                  </a:lnTo>
                  <a:lnTo>
                    <a:pt x="0" y="0"/>
                  </a:lnTo>
                  <a:close/>
                </a:path>
              </a:pathLst>
            </a:custGeom>
            <a:ln w="38100">
              <a:solidFill>
                <a:srgbClr val="000000"/>
              </a:solidFill>
            </a:ln>
          </p:spPr>
          <p:txBody>
            <a:bodyPr wrap="square" lIns="0" tIns="0" rIns="0" bIns="0" rtlCol="0"/>
            <a:lstStyle/>
            <a:p>
              <a:endParaRPr sz="2400"/>
            </a:p>
          </p:txBody>
        </p:sp>
        <p:sp>
          <p:nvSpPr>
            <p:cNvPr id="54" name="object 54"/>
            <p:cNvSpPr/>
            <p:nvPr/>
          </p:nvSpPr>
          <p:spPr>
            <a:xfrm>
              <a:off x="5501980" y="3247128"/>
              <a:ext cx="76200" cy="816610"/>
            </a:xfrm>
            <a:custGeom>
              <a:avLst/>
              <a:gdLst/>
              <a:ahLst/>
              <a:cxnLst/>
              <a:rect l="l" t="t" r="r" b="b"/>
              <a:pathLst>
                <a:path w="76200" h="816610">
                  <a:moveTo>
                    <a:pt x="50800" y="63498"/>
                  </a:moveTo>
                  <a:lnTo>
                    <a:pt x="25400" y="63498"/>
                  </a:lnTo>
                  <a:lnTo>
                    <a:pt x="25400" y="816563"/>
                  </a:lnTo>
                  <a:lnTo>
                    <a:pt x="50800" y="816563"/>
                  </a:lnTo>
                  <a:lnTo>
                    <a:pt x="50800" y="63498"/>
                  </a:lnTo>
                  <a:close/>
                </a:path>
                <a:path w="76200" h="816610">
                  <a:moveTo>
                    <a:pt x="38100" y="0"/>
                  </a:moveTo>
                  <a:lnTo>
                    <a:pt x="0" y="76200"/>
                  </a:lnTo>
                  <a:lnTo>
                    <a:pt x="25400" y="76200"/>
                  </a:lnTo>
                  <a:lnTo>
                    <a:pt x="25400" y="63498"/>
                  </a:lnTo>
                  <a:lnTo>
                    <a:pt x="69849" y="63498"/>
                  </a:lnTo>
                  <a:lnTo>
                    <a:pt x="38100" y="0"/>
                  </a:lnTo>
                  <a:close/>
                </a:path>
                <a:path w="76200" h="816610">
                  <a:moveTo>
                    <a:pt x="69849" y="63498"/>
                  </a:moveTo>
                  <a:lnTo>
                    <a:pt x="50800" y="63498"/>
                  </a:lnTo>
                  <a:lnTo>
                    <a:pt x="50800" y="76200"/>
                  </a:lnTo>
                  <a:lnTo>
                    <a:pt x="76200" y="76200"/>
                  </a:lnTo>
                  <a:lnTo>
                    <a:pt x="69849" y="63498"/>
                  </a:lnTo>
                  <a:close/>
                </a:path>
              </a:pathLst>
            </a:custGeom>
            <a:solidFill>
              <a:srgbClr val="000000"/>
            </a:solidFill>
          </p:spPr>
          <p:txBody>
            <a:bodyPr wrap="square" lIns="0" tIns="0" rIns="0" bIns="0" rtlCol="0"/>
            <a:lstStyle/>
            <a:p>
              <a:endParaRPr sz="2400"/>
            </a:p>
          </p:txBody>
        </p:sp>
        <p:sp>
          <p:nvSpPr>
            <p:cNvPr id="55" name="object 55"/>
            <p:cNvSpPr/>
            <p:nvPr/>
          </p:nvSpPr>
          <p:spPr>
            <a:xfrm>
              <a:off x="7065703" y="2797994"/>
              <a:ext cx="173355" cy="459105"/>
            </a:xfrm>
            <a:custGeom>
              <a:avLst/>
              <a:gdLst/>
              <a:ahLst/>
              <a:cxnLst/>
              <a:rect l="l" t="t" r="r" b="b"/>
              <a:pathLst>
                <a:path w="173354" h="459104">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56" name="object 56"/>
          <p:cNvSpPr txBox="1"/>
          <p:nvPr/>
        </p:nvSpPr>
        <p:spPr>
          <a:xfrm>
            <a:off x="7368454" y="3270394"/>
            <a:ext cx="102447"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p:txBody>
      </p:sp>
      <p:sp>
        <p:nvSpPr>
          <p:cNvPr id="57" name="object 57"/>
          <p:cNvSpPr txBox="1"/>
          <p:nvPr/>
        </p:nvSpPr>
        <p:spPr>
          <a:xfrm>
            <a:off x="7390983" y="3554875"/>
            <a:ext cx="78740"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1</a:t>
            </a:r>
            <a:endParaRPr sz="1067">
              <a:latin typeface="Californian FB"/>
              <a:cs typeface="Californian FB"/>
            </a:endParaRPr>
          </a:p>
        </p:txBody>
      </p:sp>
      <p:grpSp>
        <p:nvGrpSpPr>
          <p:cNvPr id="58" name="object 58"/>
          <p:cNvGrpSpPr/>
          <p:nvPr/>
        </p:nvGrpSpPr>
        <p:grpSpPr>
          <a:xfrm>
            <a:off x="7179575" y="3476917"/>
            <a:ext cx="587587" cy="865293"/>
            <a:chOff x="6929396" y="2960575"/>
            <a:chExt cx="440690" cy="648970"/>
          </a:xfrm>
        </p:grpSpPr>
        <p:pic>
          <p:nvPicPr>
            <p:cNvPr id="59" name="object 59"/>
            <p:cNvPicPr/>
            <p:nvPr/>
          </p:nvPicPr>
          <p:blipFill>
            <a:blip r:embed="rId5" cstate="print"/>
            <a:stretch>
              <a:fillRect/>
            </a:stretch>
          </p:blipFill>
          <p:spPr>
            <a:xfrm>
              <a:off x="6942656" y="3098661"/>
              <a:ext cx="137328" cy="85725"/>
            </a:xfrm>
            <a:prstGeom prst="rect">
              <a:avLst/>
            </a:prstGeom>
          </p:spPr>
        </p:pic>
        <p:sp>
          <p:nvSpPr>
            <p:cNvPr id="60" name="object 60"/>
            <p:cNvSpPr/>
            <p:nvPr/>
          </p:nvSpPr>
          <p:spPr>
            <a:xfrm>
              <a:off x="6943683" y="3156273"/>
              <a:ext cx="0" cy="438784"/>
            </a:xfrm>
            <a:custGeom>
              <a:avLst/>
              <a:gdLst/>
              <a:ahLst/>
              <a:cxnLst/>
              <a:rect l="l" t="t" r="r" b="b"/>
              <a:pathLst>
                <a:path h="438785">
                  <a:moveTo>
                    <a:pt x="4" y="0"/>
                  </a:moveTo>
                  <a:lnTo>
                    <a:pt x="0" y="438695"/>
                  </a:lnTo>
                </a:path>
              </a:pathLst>
            </a:custGeom>
            <a:ln w="28575">
              <a:solidFill>
                <a:srgbClr val="000000"/>
              </a:solidFill>
            </a:ln>
          </p:spPr>
          <p:txBody>
            <a:bodyPr wrap="square" lIns="0" tIns="0" rIns="0" bIns="0" rtlCol="0"/>
            <a:lstStyle/>
            <a:p>
              <a:endParaRPr sz="2400"/>
            </a:p>
          </p:txBody>
        </p:sp>
        <p:pic>
          <p:nvPicPr>
            <p:cNvPr id="61" name="object 61"/>
            <p:cNvPicPr/>
            <p:nvPr/>
          </p:nvPicPr>
          <p:blipFill>
            <a:blip r:embed="rId6" cstate="print"/>
            <a:stretch>
              <a:fillRect/>
            </a:stretch>
          </p:blipFill>
          <p:spPr>
            <a:xfrm>
              <a:off x="7248663" y="2960575"/>
              <a:ext cx="121192" cy="76200"/>
            </a:xfrm>
            <a:prstGeom prst="rect">
              <a:avLst/>
            </a:prstGeom>
          </p:spPr>
        </p:pic>
      </p:grpSp>
      <p:sp>
        <p:nvSpPr>
          <p:cNvPr id="62" name="object 62"/>
          <p:cNvSpPr txBox="1"/>
          <p:nvPr/>
        </p:nvSpPr>
        <p:spPr>
          <a:xfrm>
            <a:off x="5413402" y="4330918"/>
            <a:ext cx="635845" cy="196571"/>
          </a:xfrm>
          <a:prstGeom prst="rect">
            <a:avLst/>
          </a:prstGeom>
        </p:spPr>
        <p:txBody>
          <a:bodyPr vert="horz" wrap="square" lIns="0" tIns="22013" rIns="0" bIns="0" rtlCol="0">
            <a:spAutoFit/>
          </a:bodyPr>
          <a:lstStyle/>
          <a:p>
            <a:pPr marL="16933">
              <a:spcBef>
                <a:spcPts val="173"/>
              </a:spcBef>
            </a:pPr>
            <a:r>
              <a:rPr sz="1133" b="1" spc="-27" dirty="0">
                <a:latin typeface="Calibri"/>
                <a:cs typeface="Calibri"/>
              </a:rPr>
              <a:t>Imm[31:0]</a:t>
            </a:r>
            <a:endParaRPr sz="1133">
              <a:latin typeface="Calibri"/>
              <a:cs typeface="Calibri"/>
            </a:endParaRPr>
          </a:p>
        </p:txBody>
      </p:sp>
      <p:grpSp>
        <p:nvGrpSpPr>
          <p:cNvPr id="63" name="object 63"/>
          <p:cNvGrpSpPr/>
          <p:nvPr/>
        </p:nvGrpSpPr>
        <p:grpSpPr>
          <a:xfrm>
            <a:off x="4241343" y="3812998"/>
            <a:ext cx="3292687" cy="1129453"/>
            <a:chOff x="4725722" y="3212636"/>
            <a:chExt cx="2469515" cy="847090"/>
          </a:xfrm>
        </p:grpSpPr>
        <p:sp>
          <p:nvSpPr>
            <p:cNvPr id="64" name="object 64"/>
            <p:cNvSpPr/>
            <p:nvPr/>
          </p:nvSpPr>
          <p:spPr>
            <a:xfrm>
              <a:off x="7108897" y="3212636"/>
              <a:ext cx="85725" cy="847090"/>
            </a:xfrm>
            <a:custGeom>
              <a:avLst/>
              <a:gdLst/>
              <a:ahLst/>
              <a:cxnLst/>
              <a:rect l="l" t="t" r="r" b="b"/>
              <a:pathLst>
                <a:path w="85725" h="847089">
                  <a:moveTo>
                    <a:pt x="28574" y="85625"/>
                  </a:moveTo>
                  <a:lnTo>
                    <a:pt x="23317" y="846275"/>
                  </a:lnTo>
                  <a:lnTo>
                    <a:pt x="51890" y="846473"/>
                  </a:lnTo>
                  <a:lnTo>
                    <a:pt x="57149" y="85822"/>
                  </a:lnTo>
                  <a:lnTo>
                    <a:pt x="28574" y="85625"/>
                  </a:lnTo>
                  <a:close/>
                </a:path>
                <a:path w="85725" h="847089">
                  <a:moveTo>
                    <a:pt x="78509" y="71338"/>
                  </a:moveTo>
                  <a:lnTo>
                    <a:pt x="28672" y="71338"/>
                  </a:lnTo>
                  <a:lnTo>
                    <a:pt x="57247" y="71535"/>
                  </a:lnTo>
                  <a:lnTo>
                    <a:pt x="57149" y="85822"/>
                  </a:lnTo>
                  <a:lnTo>
                    <a:pt x="85723" y="86019"/>
                  </a:lnTo>
                  <a:lnTo>
                    <a:pt x="78509" y="71338"/>
                  </a:lnTo>
                  <a:close/>
                </a:path>
                <a:path w="85725" h="847089">
                  <a:moveTo>
                    <a:pt x="28672" y="71338"/>
                  </a:moveTo>
                  <a:lnTo>
                    <a:pt x="28574" y="85625"/>
                  </a:lnTo>
                  <a:lnTo>
                    <a:pt x="57149" y="85822"/>
                  </a:lnTo>
                  <a:lnTo>
                    <a:pt x="57247" y="71535"/>
                  </a:lnTo>
                  <a:lnTo>
                    <a:pt x="28672" y="71338"/>
                  </a:lnTo>
                  <a:close/>
                </a:path>
                <a:path w="85725" h="847089">
                  <a:moveTo>
                    <a:pt x="43454" y="0"/>
                  </a:moveTo>
                  <a:lnTo>
                    <a:pt x="0" y="85427"/>
                  </a:lnTo>
                  <a:lnTo>
                    <a:pt x="28574" y="85625"/>
                  </a:lnTo>
                  <a:lnTo>
                    <a:pt x="28672" y="71338"/>
                  </a:lnTo>
                  <a:lnTo>
                    <a:pt x="78509" y="71338"/>
                  </a:lnTo>
                  <a:lnTo>
                    <a:pt x="43454" y="0"/>
                  </a:lnTo>
                  <a:close/>
                </a:path>
              </a:pathLst>
            </a:custGeom>
            <a:solidFill>
              <a:srgbClr val="000000"/>
            </a:solidFill>
          </p:spPr>
          <p:txBody>
            <a:bodyPr wrap="square" lIns="0" tIns="0" rIns="0" bIns="0" rtlCol="0"/>
            <a:lstStyle/>
            <a:p>
              <a:endParaRPr sz="2400"/>
            </a:p>
          </p:txBody>
        </p:sp>
        <p:sp>
          <p:nvSpPr>
            <p:cNvPr id="65" name="object 65"/>
            <p:cNvSpPr/>
            <p:nvPr/>
          </p:nvSpPr>
          <p:spPr>
            <a:xfrm>
              <a:off x="4740009" y="3228757"/>
              <a:ext cx="521970" cy="718185"/>
            </a:xfrm>
            <a:custGeom>
              <a:avLst/>
              <a:gdLst/>
              <a:ahLst/>
              <a:cxnLst/>
              <a:rect l="l" t="t" r="r" b="b"/>
              <a:pathLst>
                <a:path w="521970" h="718185">
                  <a:moveTo>
                    <a:pt x="0" y="0"/>
                  </a:moveTo>
                  <a:lnTo>
                    <a:pt x="521515" y="159875"/>
                  </a:lnTo>
                  <a:lnTo>
                    <a:pt x="521515" y="557932"/>
                  </a:lnTo>
                  <a:lnTo>
                    <a:pt x="0" y="717808"/>
                  </a:lnTo>
                  <a:lnTo>
                    <a:pt x="0" y="0"/>
                  </a:lnTo>
                  <a:close/>
                </a:path>
              </a:pathLst>
            </a:custGeom>
            <a:ln w="28575">
              <a:solidFill>
                <a:srgbClr val="000000"/>
              </a:solidFill>
            </a:ln>
          </p:spPr>
          <p:txBody>
            <a:bodyPr wrap="square" lIns="0" tIns="0" rIns="0" bIns="0" rtlCol="0"/>
            <a:lstStyle/>
            <a:p>
              <a:endParaRPr sz="2400"/>
            </a:p>
          </p:txBody>
        </p:sp>
      </p:grpSp>
      <p:sp>
        <p:nvSpPr>
          <p:cNvPr id="66" name="object 66"/>
          <p:cNvSpPr txBox="1"/>
          <p:nvPr/>
        </p:nvSpPr>
        <p:spPr>
          <a:xfrm>
            <a:off x="4403063" y="4049484"/>
            <a:ext cx="414020" cy="451149"/>
          </a:xfrm>
          <a:prstGeom prst="rect">
            <a:avLst/>
          </a:prstGeom>
        </p:spPr>
        <p:txBody>
          <a:bodyPr vert="horz" wrap="square" lIns="0" tIns="15240" rIns="0" bIns="0" rtlCol="0">
            <a:spAutoFit/>
          </a:bodyPr>
          <a:lstStyle/>
          <a:p>
            <a:pPr marL="16933" marR="6773">
              <a:lnSpc>
                <a:spcPct val="102899"/>
              </a:lnSpc>
              <a:spcBef>
                <a:spcPts val="120"/>
              </a:spcBef>
            </a:pPr>
            <a:r>
              <a:rPr sz="1400" b="1" spc="7" dirty="0">
                <a:latin typeface="Calibri"/>
                <a:cs typeface="Calibri"/>
              </a:rPr>
              <a:t>I</a:t>
            </a:r>
            <a:r>
              <a:rPr sz="1400" b="1" spc="-47" dirty="0">
                <a:latin typeface="Calibri"/>
                <a:cs typeface="Calibri"/>
              </a:rPr>
              <a:t>m</a:t>
            </a:r>
            <a:r>
              <a:rPr sz="1400" b="1" spc="20" dirty="0">
                <a:latin typeface="Calibri"/>
                <a:cs typeface="Calibri"/>
              </a:rPr>
              <a:t>m</a:t>
            </a:r>
            <a:r>
              <a:rPr sz="1400" b="1" spc="-33" dirty="0">
                <a:latin typeface="Calibri"/>
                <a:cs typeface="Calibri"/>
              </a:rPr>
              <a:t>.  </a:t>
            </a:r>
            <a:r>
              <a:rPr sz="1400" b="1" spc="27" dirty="0">
                <a:latin typeface="Calibri"/>
                <a:cs typeface="Calibri"/>
              </a:rPr>
              <a:t>Gen</a:t>
            </a:r>
            <a:endParaRPr sz="1400">
              <a:latin typeface="Calibri"/>
              <a:cs typeface="Calibri"/>
            </a:endParaRPr>
          </a:p>
        </p:txBody>
      </p:sp>
      <p:sp>
        <p:nvSpPr>
          <p:cNvPr id="67" name="object 67"/>
          <p:cNvSpPr txBox="1"/>
          <p:nvPr/>
        </p:nvSpPr>
        <p:spPr>
          <a:xfrm>
            <a:off x="3203900" y="3932646"/>
            <a:ext cx="2489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I</a:t>
            </a:r>
            <a:r>
              <a:rPr sz="1133" b="1" spc="-27" dirty="0">
                <a:latin typeface="Calibri"/>
                <a:cs typeface="Calibri"/>
              </a:rPr>
              <a:t>n</a:t>
            </a:r>
            <a:r>
              <a:rPr sz="1133" b="1" spc="60" dirty="0">
                <a:latin typeface="Calibri"/>
                <a:cs typeface="Calibri"/>
              </a:rPr>
              <a:t>s</a:t>
            </a:r>
            <a:r>
              <a:rPr sz="1133" b="1" spc="-107" dirty="0">
                <a:latin typeface="Calibri"/>
                <a:cs typeface="Calibri"/>
              </a:rPr>
              <a:t>t</a:t>
            </a:r>
            <a:endParaRPr sz="1133">
              <a:latin typeface="Calibri"/>
              <a:cs typeface="Calibri"/>
            </a:endParaRPr>
          </a:p>
        </p:txBody>
      </p:sp>
      <p:sp>
        <p:nvSpPr>
          <p:cNvPr id="68" name="object 68"/>
          <p:cNvSpPr txBox="1"/>
          <p:nvPr/>
        </p:nvSpPr>
        <p:spPr>
          <a:xfrm>
            <a:off x="3203901" y="4119590"/>
            <a:ext cx="439420" cy="196571"/>
          </a:xfrm>
          <a:prstGeom prst="rect">
            <a:avLst/>
          </a:prstGeom>
        </p:spPr>
        <p:txBody>
          <a:bodyPr vert="horz" wrap="square" lIns="0" tIns="22013" rIns="0" bIns="0" rtlCol="0">
            <a:spAutoFit/>
          </a:bodyPr>
          <a:lstStyle/>
          <a:p>
            <a:pPr marL="16933">
              <a:spcBef>
                <a:spcPts val="173"/>
              </a:spcBef>
            </a:pPr>
            <a:r>
              <a:rPr sz="1133" b="1" spc="-13" dirty="0">
                <a:latin typeface="Calibri"/>
                <a:cs typeface="Calibri"/>
              </a:rPr>
              <a:t>[3</a:t>
            </a:r>
            <a:r>
              <a:rPr sz="1133" b="1" spc="-160" dirty="0">
                <a:latin typeface="Calibri"/>
                <a:cs typeface="Calibri"/>
              </a:rPr>
              <a:t>1</a:t>
            </a:r>
            <a:r>
              <a:rPr sz="1133" b="1" spc="-20" dirty="0">
                <a:latin typeface="Calibri"/>
                <a:cs typeface="Calibri"/>
              </a:rPr>
              <a:t>:</a:t>
            </a:r>
            <a:r>
              <a:rPr sz="1133" b="1" spc="53" dirty="0">
                <a:latin typeface="Calibri"/>
                <a:cs typeface="Calibri"/>
              </a:rPr>
              <a:t>20</a:t>
            </a:r>
            <a:r>
              <a:rPr sz="1133" b="1" spc="-100" dirty="0">
                <a:latin typeface="Calibri"/>
                <a:cs typeface="Calibri"/>
              </a:rPr>
              <a:t>]</a:t>
            </a:r>
            <a:endParaRPr sz="1133">
              <a:latin typeface="Calibri"/>
              <a:cs typeface="Calibri"/>
            </a:endParaRPr>
          </a:p>
        </p:txBody>
      </p:sp>
      <p:grpSp>
        <p:nvGrpSpPr>
          <p:cNvPr id="69" name="object 69"/>
          <p:cNvGrpSpPr/>
          <p:nvPr/>
        </p:nvGrpSpPr>
        <p:grpSpPr>
          <a:xfrm>
            <a:off x="3731876" y="1922537"/>
            <a:ext cx="6248400" cy="3019213"/>
            <a:chOff x="4343622" y="1794790"/>
            <a:chExt cx="4686300" cy="2264410"/>
          </a:xfrm>
        </p:grpSpPr>
        <p:pic>
          <p:nvPicPr>
            <p:cNvPr id="70" name="object 70"/>
            <p:cNvPicPr/>
            <p:nvPr/>
          </p:nvPicPr>
          <p:blipFill>
            <a:blip r:embed="rId7" cstate="print"/>
            <a:stretch>
              <a:fillRect/>
            </a:stretch>
          </p:blipFill>
          <p:spPr>
            <a:xfrm>
              <a:off x="4965331" y="3866627"/>
              <a:ext cx="76154" cy="171813"/>
            </a:xfrm>
            <a:prstGeom prst="rect">
              <a:avLst/>
            </a:prstGeom>
          </p:spPr>
        </p:pic>
        <p:sp>
          <p:nvSpPr>
            <p:cNvPr id="71" name="object 71"/>
            <p:cNvSpPr/>
            <p:nvPr/>
          </p:nvSpPr>
          <p:spPr>
            <a:xfrm>
              <a:off x="4343622" y="3544797"/>
              <a:ext cx="396240" cy="85725"/>
            </a:xfrm>
            <a:custGeom>
              <a:avLst/>
              <a:gdLst/>
              <a:ahLst/>
              <a:cxnLst/>
              <a:rect l="l" t="t" r="r" b="b"/>
              <a:pathLst>
                <a:path w="396239" h="85725">
                  <a:moveTo>
                    <a:pt x="310196" y="0"/>
                  </a:moveTo>
                  <a:lnTo>
                    <a:pt x="310196" y="85724"/>
                  </a:lnTo>
                  <a:lnTo>
                    <a:pt x="367346" y="57149"/>
                  </a:lnTo>
                  <a:lnTo>
                    <a:pt x="332374" y="57149"/>
                  </a:lnTo>
                  <a:lnTo>
                    <a:pt x="338771" y="50753"/>
                  </a:lnTo>
                  <a:lnTo>
                    <a:pt x="338771" y="34971"/>
                  </a:lnTo>
                  <a:lnTo>
                    <a:pt x="332374" y="28574"/>
                  </a:lnTo>
                  <a:lnTo>
                    <a:pt x="367346" y="28574"/>
                  </a:lnTo>
                  <a:lnTo>
                    <a:pt x="310196" y="0"/>
                  </a:lnTo>
                  <a:close/>
                </a:path>
                <a:path w="396239" h="85725">
                  <a:moveTo>
                    <a:pt x="310196" y="28574"/>
                  </a:moveTo>
                  <a:lnTo>
                    <a:pt x="6396" y="28574"/>
                  </a:lnTo>
                  <a:lnTo>
                    <a:pt x="0" y="34971"/>
                  </a:lnTo>
                  <a:lnTo>
                    <a:pt x="0" y="50753"/>
                  </a:lnTo>
                  <a:lnTo>
                    <a:pt x="6396" y="57149"/>
                  </a:lnTo>
                  <a:lnTo>
                    <a:pt x="310196" y="57149"/>
                  </a:lnTo>
                  <a:lnTo>
                    <a:pt x="310196" y="28574"/>
                  </a:lnTo>
                  <a:close/>
                </a:path>
                <a:path w="396239" h="85725">
                  <a:moveTo>
                    <a:pt x="367346" y="28574"/>
                  </a:moveTo>
                  <a:lnTo>
                    <a:pt x="332374" y="28574"/>
                  </a:lnTo>
                  <a:lnTo>
                    <a:pt x="338771" y="34971"/>
                  </a:lnTo>
                  <a:lnTo>
                    <a:pt x="338771" y="50753"/>
                  </a:lnTo>
                  <a:lnTo>
                    <a:pt x="332374" y="57149"/>
                  </a:lnTo>
                  <a:lnTo>
                    <a:pt x="367346" y="57149"/>
                  </a:lnTo>
                  <a:lnTo>
                    <a:pt x="395921" y="42862"/>
                  </a:lnTo>
                  <a:lnTo>
                    <a:pt x="367346" y="28574"/>
                  </a:lnTo>
                  <a:close/>
                </a:path>
              </a:pathLst>
            </a:custGeom>
            <a:solidFill>
              <a:srgbClr val="000000"/>
            </a:solidFill>
          </p:spPr>
          <p:txBody>
            <a:bodyPr wrap="square" lIns="0" tIns="0" rIns="0" bIns="0" rtlCol="0"/>
            <a:lstStyle/>
            <a:p>
              <a:endParaRPr sz="2400"/>
            </a:p>
          </p:txBody>
        </p:sp>
        <p:sp>
          <p:nvSpPr>
            <p:cNvPr id="72" name="object 72"/>
            <p:cNvSpPr/>
            <p:nvPr/>
          </p:nvSpPr>
          <p:spPr>
            <a:xfrm>
              <a:off x="5273410" y="3589761"/>
              <a:ext cx="1663700" cy="5715"/>
            </a:xfrm>
            <a:custGeom>
              <a:avLst/>
              <a:gdLst/>
              <a:ahLst/>
              <a:cxnLst/>
              <a:rect l="l" t="t" r="r" b="b"/>
              <a:pathLst>
                <a:path w="1663700" h="5714">
                  <a:moveTo>
                    <a:pt x="0" y="0"/>
                  </a:moveTo>
                  <a:lnTo>
                    <a:pt x="1663521" y="5208"/>
                  </a:lnTo>
                </a:path>
              </a:pathLst>
            </a:custGeom>
            <a:ln w="25400">
              <a:solidFill>
                <a:srgbClr val="000000"/>
              </a:solidFill>
            </a:ln>
          </p:spPr>
          <p:txBody>
            <a:bodyPr wrap="square" lIns="0" tIns="0" rIns="0" bIns="0" rtlCol="0"/>
            <a:lstStyle/>
            <a:p>
              <a:endParaRPr sz="2400"/>
            </a:p>
          </p:txBody>
        </p:sp>
        <p:sp>
          <p:nvSpPr>
            <p:cNvPr id="73" name="object 73"/>
            <p:cNvSpPr/>
            <p:nvPr/>
          </p:nvSpPr>
          <p:spPr>
            <a:xfrm>
              <a:off x="8936296" y="2343149"/>
              <a:ext cx="79375" cy="0"/>
            </a:xfrm>
            <a:custGeom>
              <a:avLst/>
              <a:gdLst/>
              <a:ahLst/>
              <a:cxnLst/>
              <a:rect l="l" t="t" r="r" b="b"/>
              <a:pathLst>
                <a:path w="79375">
                  <a:moveTo>
                    <a:pt x="0" y="0"/>
                  </a:moveTo>
                  <a:lnTo>
                    <a:pt x="78980" y="1"/>
                  </a:lnTo>
                </a:path>
              </a:pathLst>
            </a:custGeom>
            <a:ln w="28575">
              <a:solidFill>
                <a:srgbClr val="000000"/>
              </a:solidFill>
            </a:ln>
          </p:spPr>
          <p:txBody>
            <a:bodyPr wrap="square" lIns="0" tIns="0" rIns="0" bIns="0" rtlCol="0"/>
            <a:lstStyle/>
            <a:p>
              <a:endParaRPr sz="2400"/>
            </a:p>
          </p:txBody>
        </p:sp>
        <p:sp>
          <p:nvSpPr>
            <p:cNvPr id="74" name="object 74"/>
            <p:cNvSpPr/>
            <p:nvPr/>
          </p:nvSpPr>
          <p:spPr>
            <a:xfrm>
              <a:off x="8116444" y="3362680"/>
              <a:ext cx="85725" cy="696595"/>
            </a:xfrm>
            <a:custGeom>
              <a:avLst/>
              <a:gdLst/>
              <a:ahLst/>
              <a:cxnLst/>
              <a:rect l="l" t="t" r="r" b="b"/>
              <a:pathLst>
                <a:path w="85725" h="696595">
                  <a:moveTo>
                    <a:pt x="28573" y="85583"/>
                  </a:moveTo>
                  <a:lnTo>
                    <a:pt x="22668" y="696192"/>
                  </a:lnTo>
                  <a:lnTo>
                    <a:pt x="51241" y="696468"/>
                  </a:lnTo>
                  <a:lnTo>
                    <a:pt x="57147" y="85860"/>
                  </a:lnTo>
                  <a:lnTo>
                    <a:pt x="28573" y="85583"/>
                  </a:lnTo>
                  <a:close/>
                </a:path>
                <a:path w="85725" h="696595">
                  <a:moveTo>
                    <a:pt x="78479" y="71296"/>
                  </a:moveTo>
                  <a:lnTo>
                    <a:pt x="28712" y="71296"/>
                  </a:lnTo>
                  <a:lnTo>
                    <a:pt x="57285" y="71572"/>
                  </a:lnTo>
                  <a:lnTo>
                    <a:pt x="57147" y="85860"/>
                  </a:lnTo>
                  <a:lnTo>
                    <a:pt x="85721" y="86136"/>
                  </a:lnTo>
                  <a:lnTo>
                    <a:pt x="78479" y="71296"/>
                  </a:lnTo>
                  <a:close/>
                </a:path>
                <a:path w="85725" h="696595">
                  <a:moveTo>
                    <a:pt x="28712" y="71296"/>
                  </a:moveTo>
                  <a:lnTo>
                    <a:pt x="28573" y="85583"/>
                  </a:lnTo>
                  <a:lnTo>
                    <a:pt x="57147" y="85860"/>
                  </a:lnTo>
                  <a:lnTo>
                    <a:pt x="57285" y="71572"/>
                  </a:lnTo>
                  <a:lnTo>
                    <a:pt x="28712" y="71296"/>
                  </a:lnTo>
                  <a:close/>
                </a:path>
                <a:path w="85725" h="696595">
                  <a:moveTo>
                    <a:pt x="43689" y="0"/>
                  </a:moveTo>
                  <a:lnTo>
                    <a:pt x="0" y="85307"/>
                  </a:lnTo>
                  <a:lnTo>
                    <a:pt x="28573" y="85583"/>
                  </a:lnTo>
                  <a:lnTo>
                    <a:pt x="28712" y="71296"/>
                  </a:lnTo>
                  <a:lnTo>
                    <a:pt x="78479" y="71296"/>
                  </a:lnTo>
                  <a:lnTo>
                    <a:pt x="43689" y="0"/>
                  </a:lnTo>
                  <a:close/>
                </a:path>
              </a:pathLst>
            </a:custGeom>
            <a:solidFill>
              <a:srgbClr val="000000"/>
            </a:solidFill>
          </p:spPr>
          <p:txBody>
            <a:bodyPr wrap="square" lIns="0" tIns="0" rIns="0" bIns="0" rtlCol="0"/>
            <a:lstStyle/>
            <a:p>
              <a:endParaRPr sz="2400"/>
            </a:p>
          </p:txBody>
        </p:sp>
        <p:sp>
          <p:nvSpPr>
            <p:cNvPr id="75" name="object 75"/>
            <p:cNvSpPr/>
            <p:nvPr/>
          </p:nvSpPr>
          <p:spPr>
            <a:xfrm>
              <a:off x="8760953" y="1809078"/>
              <a:ext cx="182245" cy="779145"/>
            </a:xfrm>
            <a:custGeom>
              <a:avLst/>
              <a:gdLst/>
              <a:ahLst/>
              <a:cxnLst/>
              <a:rect l="l" t="t" r="r" b="b"/>
              <a:pathLst>
                <a:path w="182245" h="779144">
                  <a:moveTo>
                    <a:pt x="0" y="0"/>
                  </a:moveTo>
                  <a:lnTo>
                    <a:pt x="181697" y="113940"/>
                  </a:lnTo>
                  <a:lnTo>
                    <a:pt x="181697" y="664921"/>
                  </a:lnTo>
                  <a:lnTo>
                    <a:pt x="0" y="778862"/>
                  </a:lnTo>
                  <a:lnTo>
                    <a:pt x="0" y="0"/>
                  </a:lnTo>
                  <a:close/>
                </a:path>
              </a:pathLst>
            </a:custGeom>
            <a:ln w="28575">
              <a:solidFill>
                <a:srgbClr val="000000"/>
              </a:solidFill>
            </a:ln>
          </p:spPr>
          <p:txBody>
            <a:bodyPr wrap="square" lIns="0" tIns="0" rIns="0" bIns="0" rtlCol="0"/>
            <a:lstStyle/>
            <a:p>
              <a:endParaRPr sz="2400"/>
            </a:p>
          </p:txBody>
        </p:sp>
      </p:grpSp>
      <p:sp>
        <p:nvSpPr>
          <p:cNvPr id="76" name="object 76"/>
          <p:cNvSpPr txBox="1"/>
          <p:nvPr/>
        </p:nvSpPr>
        <p:spPr>
          <a:xfrm>
            <a:off x="8599239" y="2762214"/>
            <a:ext cx="692573" cy="499153"/>
          </a:xfrm>
          <a:prstGeom prst="rect">
            <a:avLst/>
          </a:prstGeom>
        </p:spPr>
        <p:txBody>
          <a:bodyPr vert="horz" wrap="square" lIns="0" tIns="22013" rIns="0" bIns="0" rtlCol="0">
            <a:spAutoFit/>
          </a:bodyPr>
          <a:lstStyle/>
          <a:p>
            <a:pPr marL="296326">
              <a:spcBef>
                <a:spcPts val="173"/>
              </a:spcBef>
            </a:pPr>
            <a:r>
              <a:rPr sz="1133" b="1" spc="13" dirty="0">
                <a:latin typeface="Calibri"/>
                <a:cs typeface="Calibri"/>
              </a:rPr>
              <a:t>DataB</a:t>
            </a:r>
            <a:endParaRPr sz="1133">
              <a:latin typeface="Calibri"/>
              <a:cs typeface="Calibri"/>
            </a:endParaRPr>
          </a:p>
          <a:p>
            <a:pPr marL="16933">
              <a:spcBef>
                <a:spcPts val="1040"/>
              </a:spcBef>
            </a:pPr>
            <a:r>
              <a:rPr sz="1133" b="1" spc="27" dirty="0">
                <a:latin typeface="Calibri"/>
                <a:cs typeface="Calibri"/>
              </a:rPr>
              <a:t>addr</a:t>
            </a:r>
            <a:endParaRPr sz="1133">
              <a:latin typeface="Calibri"/>
              <a:cs typeface="Calibri"/>
            </a:endParaRPr>
          </a:p>
        </p:txBody>
      </p:sp>
      <p:sp>
        <p:nvSpPr>
          <p:cNvPr id="77" name="object 77"/>
          <p:cNvSpPr txBox="1"/>
          <p:nvPr/>
        </p:nvSpPr>
        <p:spPr>
          <a:xfrm>
            <a:off x="9647901" y="2660794"/>
            <a:ext cx="102447"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p:txBody>
      </p:sp>
      <p:sp>
        <p:nvSpPr>
          <p:cNvPr id="78" name="object 78"/>
          <p:cNvSpPr txBox="1"/>
          <p:nvPr/>
        </p:nvSpPr>
        <p:spPr>
          <a:xfrm>
            <a:off x="9647901" y="2364122"/>
            <a:ext cx="78740"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1</a:t>
            </a:r>
            <a:endParaRPr sz="1067">
              <a:latin typeface="Californian FB"/>
              <a:cs typeface="Californian FB"/>
            </a:endParaRPr>
          </a:p>
        </p:txBody>
      </p:sp>
      <p:grpSp>
        <p:nvGrpSpPr>
          <p:cNvPr id="79" name="object 79"/>
          <p:cNvGrpSpPr/>
          <p:nvPr/>
        </p:nvGrpSpPr>
        <p:grpSpPr>
          <a:xfrm>
            <a:off x="8326523" y="1009033"/>
            <a:ext cx="1297940" cy="2210647"/>
            <a:chOff x="7789607" y="1109662"/>
            <a:chExt cx="973455" cy="1657985"/>
          </a:xfrm>
        </p:grpSpPr>
        <p:pic>
          <p:nvPicPr>
            <p:cNvPr id="80" name="object 80"/>
            <p:cNvPicPr/>
            <p:nvPr/>
          </p:nvPicPr>
          <p:blipFill>
            <a:blip r:embed="rId8" cstate="print"/>
            <a:stretch>
              <a:fillRect/>
            </a:stretch>
          </p:blipFill>
          <p:spPr>
            <a:xfrm>
              <a:off x="8565637" y="2404028"/>
              <a:ext cx="197363" cy="85725"/>
            </a:xfrm>
            <a:prstGeom prst="rect">
              <a:avLst/>
            </a:prstGeom>
          </p:spPr>
        </p:pic>
        <p:sp>
          <p:nvSpPr>
            <p:cNvPr id="81" name="object 81"/>
            <p:cNvSpPr/>
            <p:nvPr/>
          </p:nvSpPr>
          <p:spPr>
            <a:xfrm>
              <a:off x="7803894" y="1123950"/>
              <a:ext cx="1905" cy="1629410"/>
            </a:xfrm>
            <a:custGeom>
              <a:avLst/>
              <a:gdLst/>
              <a:ahLst/>
              <a:cxnLst/>
              <a:rect l="l" t="t" r="r" b="b"/>
              <a:pathLst>
                <a:path w="1904" h="1629410">
                  <a:moveTo>
                    <a:pt x="0" y="0"/>
                  </a:moveTo>
                  <a:lnTo>
                    <a:pt x="1542" y="1629043"/>
                  </a:lnTo>
                </a:path>
              </a:pathLst>
            </a:custGeom>
            <a:ln w="28575">
              <a:solidFill>
                <a:srgbClr val="000000"/>
              </a:solidFill>
            </a:ln>
          </p:spPr>
          <p:txBody>
            <a:bodyPr wrap="square" lIns="0" tIns="0" rIns="0" bIns="0" rtlCol="0"/>
            <a:lstStyle/>
            <a:p>
              <a:endParaRPr sz="2400"/>
            </a:p>
          </p:txBody>
        </p:sp>
        <p:sp>
          <p:nvSpPr>
            <p:cNvPr id="82" name="object 82"/>
            <p:cNvSpPr/>
            <p:nvPr/>
          </p:nvSpPr>
          <p:spPr>
            <a:xfrm>
              <a:off x="7804449" y="2156414"/>
              <a:ext cx="946785" cy="85725"/>
            </a:xfrm>
            <a:custGeom>
              <a:avLst/>
              <a:gdLst/>
              <a:ahLst/>
              <a:cxnLst/>
              <a:rect l="l" t="t" r="r" b="b"/>
              <a:pathLst>
                <a:path w="946784" h="85725">
                  <a:moveTo>
                    <a:pt x="861008" y="57148"/>
                  </a:moveTo>
                  <a:lnTo>
                    <a:pt x="860913" y="85723"/>
                  </a:lnTo>
                  <a:lnTo>
                    <a:pt x="918394" y="57222"/>
                  </a:lnTo>
                  <a:lnTo>
                    <a:pt x="883187" y="57222"/>
                  </a:lnTo>
                  <a:lnTo>
                    <a:pt x="861008" y="57148"/>
                  </a:lnTo>
                  <a:close/>
                </a:path>
                <a:path w="946784" h="85725">
                  <a:moveTo>
                    <a:pt x="861103" y="28574"/>
                  </a:moveTo>
                  <a:lnTo>
                    <a:pt x="861008" y="57148"/>
                  </a:lnTo>
                  <a:lnTo>
                    <a:pt x="883187" y="57222"/>
                  </a:lnTo>
                  <a:lnTo>
                    <a:pt x="889605" y="50846"/>
                  </a:lnTo>
                  <a:lnTo>
                    <a:pt x="889657" y="35065"/>
                  </a:lnTo>
                  <a:lnTo>
                    <a:pt x="883282" y="28648"/>
                  </a:lnTo>
                  <a:lnTo>
                    <a:pt x="861103" y="28574"/>
                  </a:lnTo>
                  <a:close/>
                </a:path>
                <a:path w="946784" h="85725">
                  <a:moveTo>
                    <a:pt x="861198" y="0"/>
                  </a:moveTo>
                  <a:lnTo>
                    <a:pt x="861103" y="28574"/>
                  </a:lnTo>
                  <a:lnTo>
                    <a:pt x="883282" y="28648"/>
                  </a:lnTo>
                  <a:lnTo>
                    <a:pt x="889657" y="35065"/>
                  </a:lnTo>
                  <a:lnTo>
                    <a:pt x="889605" y="50846"/>
                  </a:lnTo>
                  <a:lnTo>
                    <a:pt x="883187" y="57222"/>
                  </a:lnTo>
                  <a:lnTo>
                    <a:pt x="918394" y="57222"/>
                  </a:lnTo>
                  <a:lnTo>
                    <a:pt x="946781" y="43146"/>
                  </a:lnTo>
                  <a:lnTo>
                    <a:pt x="861198" y="0"/>
                  </a:lnTo>
                  <a:close/>
                </a:path>
                <a:path w="946784" h="85725">
                  <a:moveTo>
                    <a:pt x="6469" y="25734"/>
                  </a:moveTo>
                  <a:lnTo>
                    <a:pt x="52" y="32109"/>
                  </a:lnTo>
                  <a:lnTo>
                    <a:pt x="0" y="47890"/>
                  </a:lnTo>
                  <a:lnTo>
                    <a:pt x="6375" y="54309"/>
                  </a:lnTo>
                  <a:lnTo>
                    <a:pt x="861008" y="57148"/>
                  </a:lnTo>
                  <a:lnTo>
                    <a:pt x="861103" y="28574"/>
                  </a:lnTo>
                  <a:lnTo>
                    <a:pt x="6469" y="25734"/>
                  </a:lnTo>
                  <a:close/>
                </a:path>
              </a:pathLst>
            </a:custGeom>
            <a:solidFill>
              <a:srgbClr val="000000"/>
            </a:solidFill>
          </p:spPr>
          <p:txBody>
            <a:bodyPr wrap="square" lIns="0" tIns="0" rIns="0" bIns="0" rtlCol="0"/>
            <a:lstStyle/>
            <a:p>
              <a:endParaRPr sz="2400"/>
            </a:p>
          </p:txBody>
        </p:sp>
      </p:grpSp>
      <p:sp>
        <p:nvSpPr>
          <p:cNvPr id="83" name="object 83"/>
          <p:cNvSpPr txBox="1"/>
          <p:nvPr/>
        </p:nvSpPr>
        <p:spPr>
          <a:xfrm>
            <a:off x="9257964" y="3973286"/>
            <a:ext cx="1981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c</a:t>
            </a:r>
            <a:r>
              <a:rPr sz="1133" b="1" spc="7" dirty="0">
                <a:latin typeface="Calibri"/>
                <a:cs typeface="Calibri"/>
              </a:rPr>
              <a:t>l</a:t>
            </a:r>
            <a:r>
              <a:rPr sz="1133" b="1" spc="-27" dirty="0">
                <a:latin typeface="Calibri"/>
                <a:cs typeface="Calibri"/>
              </a:rPr>
              <a:t>k</a:t>
            </a:r>
            <a:endParaRPr sz="1133">
              <a:latin typeface="Calibri"/>
              <a:cs typeface="Calibri"/>
            </a:endParaRPr>
          </a:p>
        </p:txBody>
      </p:sp>
      <p:grpSp>
        <p:nvGrpSpPr>
          <p:cNvPr id="84" name="object 84"/>
          <p:cNvGrpSpPr/>
          <p:nvPr/>
        </p:nvGrpSpPr>
        <p:grpSpPr>
          <a:xfrm>
            <a:off x="7334736" y="2531088"/>
            <a:ext cx="2473960" cy="2411307"/>
            <a:chOff x="7045767" y="2251204"/>
            <a:chExt cx="1855470" cy="1808480"/>
          </a:xfrm>
        </p:grpSpPr>
        <p:sp>
          <p:nvSpPr>
            <p:cNvPr id="85" name="object 85"/>
            <p:cNvSpPr/>
            <p:nvPr/>
          </p:nvSpPr>
          <p:spPr>
            <a:xfrm>
              <a:off x="8408742" y="3257549"/>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86" name="object 86"/>
            <p:cNvSpPr/>
            <p:nvPr/>
          </p:nvSpPr>
          <p:spPr>
            <a:xfrm>
              <a:off x="8458199" y="3333749"/>
              <a:ext cx="0" cy="144145"/>
            </a:xfrm>
            <a:custGeom>
              <a:avLst/>
              <a:gdLst/>
              <a:ahLst/>
              <a:cxnLst/>
              <a:rect l="l" t="t" r="r" b="b"/>
              <a:pathLst>
                <a:path h="144145">
                  <a:moveTo>
                    <a:pt x="1" y="0"/>
                  </a:moveTo>
                  <a:lnTo>
                    <a:pt x="0" y="143669"/>
                  </a:lnTo>
                </a:path>
              </a:pathLst>
            </a:custGeom>
            <a:ln w="25400">
              <a:solidFill>
                <a:srgbClr val="000000"/>
              </a:solidFill>
            </a:ln>
          </p:spPr>
          <p:txBody>
            <a:bodyPr wrap="square" lIns="0" tIns="0" rIns="0" bIns="0" rtlCol="0"/>
            <a:lstStyle/>
            <a:p>
              <a:endParaRPr sz="2400"/>
            </a:p>
          </p:txBody>
        </p:sp>
        <p:sp>
          <p:nvSpPr>
            <p:cNvPr id="87" name="object 87"/>
            <p:cNvSpPr/>
            <p:nvPr/>
          </p:nvSpPr>
          <p:spPr>
            <a:xfrm>
              <a:off x="8815427" y="2512908"/>
              <a:ext cx="85725" cy="1546225"/>
            </a:xfrm>
            <a:custGeom>
              <a:avLst/>
              <a:gdLst/>
              <a:ahLst/>
              <a:cxnLst/>
              <a:rect l="l" t="t" r="r" b="b"/>
              <a:pathLst>
                <a:path w="85725" h="1546225">
                  <a:moveTo>
                    <a:pt x="28574" y="85633"/>
                  </a:moveTo>
                  <a:lnTo>
                    <a:pt x="19389" y="1546012"/>
                  </a:lnTo>
                  <a:lnTo>
                    <a:pt x="47964" y="1546192"/>
                  </a:lnTo>
                  <a:lnTo>
                    <a:pt x="57149" y="85813"/>
                  </a:lnTo>
                  <a:lnTo>
                    <a:pt x="28574" y="85633"/>
                  </a:lnTo>
                  <a:close/>
                </a:path>
                <a:path w="85725" h="1546225">
                  <a:moveTo>
                    <a:pt x="78513" y="71343"/>
                  </a:moveTo>
                  <a:lnTo>
                    <a:pt x="28663" y="71343"/>
                  </a:lnTo>
                  <a:lnTo>
                    <a:pt x="57238" y="71523"/>
                  </a:lnTo>
                  <a:lnTo>
                    <a:pt x="57149" y="85813"/>
                  </a:lnTo>
                  <a:lnTo>
                    <a:pt x="85723" y="85992"/>
                  </a:lnTo>
                  <a:lnTo>
                    <a:pt x="78513" y="71343"/>
                  </a:lnTo>
                  <a:close/>
                </a:path>
                <a:path w="85725" h="1546225">
                  <a:moveTo>
                    <a:pt x="28663" y="71343"/>
                  </a:moveTo>
                  <a:lnTo>
                    <a:pt x="28574" y="85633"/>
                  </a:lnTo>
                  <a:lnTo>
                    <a:pt x="57149" y="85813"/>
                  </a:lnTo>
                  <a:lnTo>
                    <a:pt x="57238" y="71523"/>
                  </a:lnTo>
                  <a:lnTo>
                    <a:pt x="28663" y="71343"/>
                  </a:lnTo>
                  <a:close/>
                </a:path>
                <a:path w="85725" h="1546225">
                  <a:moveTo>
                    <a:pt x="43400" y="0"/>
                  </a:moveTo>
                  <a:lnTo>
                    <a:pt x="0" y="85453"/>
                  </a:lnTo>
                  <a:lnTo>
                    <a:pt x="28574" y="85633"/>
                  </a:lnTo>
                  <a:lnTo>
                    <a:pt x="28663" y="71343"/>
                  </a:lnTo>
                  <a:lnTo>
                    <a:pt x="78513" y="71343"/>
                  </a:lnTo>
                  <a:lnTo>
                    <a:pt x="43400" y="0"/>
                  </a:lnTo>
                  <a:close/>
                </a:path>
              </a:pathLst>
            </a:custGeom>
            <a:solidFill>
              <a:srgbClr val="000000"/>
            </a:solidFill>
          </p:spPr>
          <p:txBody>
            <a:bodyPr wrap="square" lIns="0" tIns="0" rIns="0" bIns="0" rtlCol="0"/>
            <a:lstStyle/>
            <a:p>
              <a:endParaRPr sz="2400"/>
            </a:p>
          </p:txBody>
        </p:sp>
        <p:sp>
          <p:nvSpPr>
            <p:cNvPr id="88" name="object 88"/>
            <p:cNvSpPr/>
            <p:nvPr/>
          </p:nvSpPr>
          <p:spPr>
            <a:xfrm>
              <a:off x="7060055" y="2265491"/>
              <a:ext cx="173355" cy="459105"/>
            </a:xfrm>
            <a:custGeom>
              <a:avLst/>
              <a:gdLst/>
              <a:ahLst/>
              <a:cxnLst/>
              <a:rect l="l" t="t" r="r" b="b"/>
              <a:pathLst>
                <a:path w="173354"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89" name="object 89"/>
          <p:cNvSpPr txBox="1"/>
          <p:nvPr/>
        </p:nvSpPr>
        <p:spPr>
          <a:xfrm>
            <a:off x="7377307" y="2863994"/>
            <a:ext cx="102447"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p:txBody>
      </p:sp>
      <p:sp>
        <p:nvSpPr>
          <p:cNvPr id="90" name="object 90"/>
          <p:cNvSpPr txBox="1"/>
          <p:nvPr/>
        </p:nvSpPr>
        <p:spPr>
          <a:xfrm>
            <a:off x="7377307" y="2567322"/>
            <a:ext cx="78740"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1</a:t>
            </a:r>
            <a:endParaRPr sz="1067">
              <a:latin typeface="Californian FB"/>
              <a:cs typeface="Californian FB"/>
            </a:endParaRPr>
          </a:p>
        </p:txBody>
      </p:sp>
      <p:grpSp>
        <p:nvGrpSpPr>
          <p:cNvPr id="91" name="object 91"/>
          <p:cNvGrpSpPr/>
          <p:nvPr/>
        </p:nvGrpSpPr>
        <p:grpSpPr>
          <a:xfrm>
            <a:off x="6404431" y="2626862"/>
            <a:ext cx="1363133" cy="963507"/>
            <a:chOff x="6348038" y="2323034"/>
            <a:chExt cx="1022350" cy="722630"/>
          </a:xfrm>
        </p:grpSpPr>
        <p:pic>
          <p:nvPicPr>
            <p:cNvPr id="92" name="object 92"/>
            <p:cNvPicPr/>
            <p:nvPr/>
          </p:nvPicPr>
          <p:blipFill>
            <a:blip r:embed="rId6" cstate="print"/>
            <a:stretch>
              <a:fillRect/>
            </a:stretch>
          </p:blipFill>
          <p:spPr>
            <a:xfrm>
              <a:off x="7248650" y="2478565"/>
              <a:ext cx="121192" cy="76200"/>
            </a:xfrm>
            <a:prstGeom prst="rect">
              <a:avLst/>
            </a:prstGeom>
          </p:spPr>
        </p:pic>
        <p:sp>
          <p:nvSpPr>
            <p:cNvPr id="93" name="object 93"/>
            <p:cNvSpPr/>
            <p:nvPr/>
          </p:nvSpPr>
          <p:spPr>
            <a:xfrm>
              <a:off x="6362326" y="2337322"/>
              <a:ext cx="426084" cy="694055"/>
            </a:xfrm>
            <a:custGeom>
              <a:avLst/>
              <a:gdLst/>
              <a:ahLst/>
              <a:cxnLst/>
              <a:rect l="l" t="t" r="r" b="b"/>
              <a:pathLst>
                <a:path w="426084" h="694055">
                  <a:moveTo>
                    <a:pt x="0" y="0"/>
                  </a:moveTo>
                  <a:lnTo>
                    <a:pt x="425919" y="130569"/>
                  </a:lnTo>
                  <a:lnTo>
                    <a:pt x="425919" y="563450"/>
                  </a:lnTo>
                  <a:lnTo>
                    <a:pt x="0" y="694020"/>
                  </a:lnTo>
                  <a:lnTo>
                    <a:pt x="0" y="0"/>
                  </a:lnTo>
                  <a:close/>
                </a:path>
              </a:pathLst>
            </a:custGeom>
            <a:ln w="28575">
              <a:solidFill>
                <a:srgbClr val="000000"/>
              </a:solidFill>
            </a:ln>
          </p:spPr>
          <p:txBody>
            <a:bodyPr wrap="square" lIns="0" tIns="0" rIns="0" bIns="0" rtlCol="0"/>
            <a:lstStyle/>
            <a:p>
              <a:endParaRPr sz="2400"/>
            </a:p>
          </p:txBody>
        </p:sp>
      </p:grpSp>
      <p:sp>
        <p:nvSpPr>
          <p:cNvPr id="94" name="object 94"/>
          <p:cNvSpPr txBox="1"/>
          <p:nvPr/>
        </p:nvSpPr>
        <p:spPr>
          <a:xfrm>
            <a:off x="6444012" y="2883622"/>
            <a:ext cx="514773" cy="413169"/>
          </a:xfrm>
          <a:prstGeom prst="rect">
            <a:avLst/>
          </a:prstGeom>
        </p:spPr>
        <p:txBody>
          <a:bodyPr vert="horz" wrap="square" lIns="0" tIns="11853" rIns="0" bIns="0" rtlCol="0">
            <a:spAutoFit/>
          </a:bodyPr>
          <a:lstStyle/>
          <a:p>
            <a:pPr marL="16933" marR="6773">
              <a:lnSpc>
                <a:spcPct val="105300"/>
              </a:lnSpc>
              <a:spcBef>
                <a:spcPts val="93"/>
              </a:spcBef>
            </a:pPr>
            <a:r>
              <a:rPr sz="1267" b="1" spc="-33" dirty="0">
                <a:latin typeface="Calibri"/>
                <a:cs typeface="Calibri"/>
              </a:rPr>
              <a:t>B</a:t>
            </a:r>
            <a:r>
              <a:rPr sz="1267" b="1" spc="-20" dirty="0">
                <a:latin typeface="Calibri"/>
                <a:cs typeface="Calibri"/>
              </a:rPr>
              <a:t>r</a:t>
            </a:r>
            <a:r>
              <a:rPr sz="1267" b="1" spc="87" dirty="0">
                <a:latin typeface="Calibri"/>
                <a:cs typeface="Calibri"/>
              </a:rPr>
              <a:t>a</a:t>
            </a:r>
            <a:r>
              <a:rPr sz="1267" b="1" spc="13" dirty="0">
                <a:latin typeface="Calibri"/>
                <a:cs typeface="Calibri"/>
              </a:rPr>
              <a:t>n</a:t>
            </a:r>
            <a:r>
              <a:rPr sz="1267" b="1" spc="47" dirty="0">
                <a:latin typeface="Calibri"/>
                <a:cs typeface="Calibri"/>
              </a:rPr>
              <a:t>c</a:t>
            </a:r>
            <a:r>
              <a:rPr sz="1267" b="1" spc="-7" dirty="0">
                <a:latin typeface="Calibri"/>
                <a:cs typeface="Calibri"/>
              </a:rPr>
              <a:t>h  </a:t>
            </a:r>
            <a:r>
              <a:rPr sz="1267" b="1" spc="40" dirty="0">
                <a:latin typeface="Calibri"/>
                <a:cs typeface="Calibri"/>
              </a:rPr>
              <a:t>Comp</a:t>
            </a:r>
            <a:endParaRPr sz="1267">
              <a:latin typeface="Calibri"/>
              <a:cs typeface="Calibri"/>
            </a:endParaRPr>
          </a:p>
        </p:txBody>
      </p:sp>
      <p:grpSp>
        <p:nvGrpSpPr>
          <p:cNvPr id="95" name="object 95"/>
          <p:cNvGrpSpPr/>
          <p:nvPr/>
        </p:nvGrpSpPr>
        <p:grpSpPr>
          <a:xfrm>
            <a:off x="2520705" y="1693912"/>
            <a:ext cx="6010487" cy="3277447"/>
            <a:chOff x="3435243" y="1623321"/>
            <a:chExt cx="4507865" cy="2458085"/>
          </a:xfrm>
        </p:grpSpPr>
        <p:sp>
          <p:nvSpPr>
            <p:cNvPr id="96" name="object 96"/>
            <p:cNvSpPr/>
            <p:nvPr/>
          </p:nvSpPr>
          <p:spPr>
            <a:xfrm>
              <a:off x="6219107" y="2902413"/>
              <a:ext cx="4445" cy="504825"/>
            </a:xfrm>
            <a:custGeom>
              <a:avLst/>
              <a:gdLst/>
              <a:ahLst/>
              <a:cxnLst/>
              <a:rect l="l" t="t" r="r" b="b"/>
              <a:pathLst>
                <a:path w="4445" h="504825">
                  <a:moveTo>
                    <a:pt x="0" y="0"/>
                  </a:moveTo>
                  <a:lnTo>
                    <a:pt x="4073" y="504311"/>
                  </a:lnTo>
                </a:path>
              </a:pathLst>
            </a:custGeom>
            <a:ln w="28575">
              <a:solidFill>
                <a:srgbClr val="000000"/>
              </a:solidFill>
            </a:ln>
          </p:spPr>
          <p:txBody>
            <a:bodyPr wrap="square" lIns="0" tIns="0" rIns="0" bIns="0" rtlCol="0"/>
            <a:lstStyle/>
            <a:p>
              <a:endParaRPr sz="2400"/>
            </a:p>
          </p:txBody>
        </p:sp>
        <p:sp>
          <p:nvSpPr>
            <p:cNvPr id="97" name="object 97"/>
            <p:cNvSpPr/>
            <p:nvPr/>
          </p:nvSpPr>
          <p:spPr>
            <a:xfrm>
              <a:off x="6230123" y="3408875"/>
              <a:ext cx="1542415" cy="13335"/>
            </a:xfrm>
            <a:custGeom>
              <a:avLst/>
              <a:gdLst/>
              <a:ahLst/>
              <a:cxnLst/>
              <a:rect l="l" t="t" r="r" b="b"/>
              <a:pathLst>
                <a:path w="1542415" h="13335">
                  <a:moveTo>
                    <a:pt x="0" y="0"/>
                  </a:moveTo>
                  <a:lnTo>
                    <a:pt x="1542277" y="13321"/>
                  </a:lnTo>
                </a:path>
              </a:pathLst>
            </a:custGeom>
            <a:ln w="25400">
              <a:solidFill>
                <a:srgbClr val="000000"/>
              </a:solidFill>
            </a:ln>
          </p:spPr>
          <p:txBody>
            <a:bodyPr wrap="square" lIns="0" tIns="0" rIns="0" bIns="0" rtlCol="0"/>
            <a:lstStyle/>
            <a:p>
              <a:endParaRPr sz="2400"/>
            </a:p>
          </p:txBody>
        </p:sp>
        <p:sp>
          <p:nvSpPr>
            <p:cNvPr id="98" name="object 98"/>
            <p:cNvSpPr/>
            <p:nvPr/>
          </p:nvSpPr>
          <p:spPr>
            <a:xfrm>
              <a:off x="7779149" y="3138899"/>
              <a:ext cx="2540" cy="276225"/>
            </a:xfrm>
            <a:custGeom>
              <a:avLst/>
              <a:gdLst/>
              <a:ahLst/>
              <a:cxnLst/>
              <a:rect l="l" t="t" r="r" b="b"/>
              <a:pathLst>
                <a:path w="2540" h="276225">
                  <a:moveTo>
                    <a:pt x="1106" y="-14287"/>
                  </a:moveTo>
                  <a:lnTo>
                    <a:pt x="1106" y="289922"/>
                  </a:lnTo>
                </a:path>
              </a:pathLst>
            </a:custGeom>
            <a:ln w="30787">
              <a:solidFill>
                <a:srgbClr val="000000"/>
              </a:solidFill>
            </a:ln>
          </p:spPr>
          <p:txBody>
            <a:bodyPr wrap="square" lIns="0" tIns="0" rIns="0" bIns="0" rtlCol="0"/>
            <a:lstStyle/>
            <a:p>
              <a:endParaRPr sz="2400"/>
            </a:p>
          </p:txBody>
        </p:sp>
        <p:pic>
          <p:nvPicPr>
            <p:cNvPr id="99" name="object 99"/>
            <p:cNvPicPr/>
            <p:nvPr/>
          </p:nvPicPr>
          <p:blipFill>
            <a:blip r:embed="rId9" cstate="print"/>
            <a:stretch>
              <a:fillRect/>
            </a:stretch>
          </p:blipFill>
          <p:spPr>
            <a:xfrm>
              <a:off x="7766449" y="3097531"/>
              <a:ext cx="157606" cy="76200"/>
            </a:xfrm>
            <a:prstGeom prst="rect">
              <a:avLst/>
            </a:prstGeom>
          </p:spPr>
        </p:pic>
        <p:pic>
          <p:nvPicPr>
            <p:cNvPr id="100" name="object 100"/>
            <p:cNvPicPr/>
            <p:nvPr/>
          </p:nvPicPr>
          <p:blipFill>
            <a:blip r:embed="rId10" cstate="print"/>
            <a:stretch>
              <a:fillRect/>
            </a:stretch>
          </p:blipFill>
          <p:spPr>
            <a:xfrm>
              <a:off x="7701102" y="2731852"/>
              <a:ext cx="241901" cy="76200"/>
            </a:xfrm>
            <a:prstGeom prst="rect">
              <a:avLst/>
            </a:prstGeom>
          </p:spPr>
        </p:pic>
        <p:sp>
          <p:nvSpPr>
            <p:cNvPr id="101" name="object 101"/>
            <p:cNvSpPr/>
            <p:nvPr/>
          </p:nvSpPr>
          <p:spPr>
            <a:xfrm>
              <a:off x="6226374" y="2132869"/>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02" name="object 102"/>
            <p:cNvSpPr/>
            <p:nvPr/>
          </p:nvSpPr>
          <p:spPr>
            <a:xfrm>
              <a:off x="6236709" y="2125748"/>
              <a:ext cx="617855" cy="1270"/>
            </a:xfrm>
            <a:custGeom>
              <a:avLst/>
              <a:gdLst/>
              <a:ahLst/>
              <a:cxnLst/>
              <a:rect l="l" t="t" r="r" b="b"/>
              <a:pathLst>
                <a:path w="617854" h="1269">
                  <a:moveTo>
                    <a:pt x="0" y="1254"/>
                  </a:moveTo>
                  <a:lnTo>
                    <a:pt x="617544" y="0"/>
                  </a:lnTo>
                </a:path>
              </a:pathLst>
            </a:custGeom>
            <a:ln w="25400">
              <a:solidFill>
                <a:srgbClr val="000000"/>
              </a:solidFill>
            </a:ln>
          </p:spPr>
          <p:txBody>
            <a:bodyPr wrap="square" lIns="0" tIns="0" rIns="0" bIns="0" rtlCol="0"/>
            <a:lstStyle/>
            <a:p>
              <a:endParaRPr sz="2400"/>
            </a:p>
          </p:txBody>
        </p:sp>
        <p:pic>
          <p:nvPicPr>
            <p:cNvPr id="103" name="object 103"/>
            <p:cNvPicPr/>
            <p:nvPr/>
          </p:nvPicPr>
          <p:blipFill>
            <a:blip r:embed="rId11" cstate="print"/>
            <a:stretch>
              <a:fillRect/>
            </a:stretch>
          </p:blipFill>
          <p:spPr>
            <a:xfrm>
              <a:off x="6843712" y="2574604"/>
              <a:ext cx="233109" cy="85725"/>
            </a:xfrm>
            <a:prstGeom prst="rect">
              <a:avLst/>
            </a:prstGeom>
          </p:spPr>
        </p:pic>
        <p:sp>
          <p:nvSpPr>
            <p:cNvPr id="104" name="object 104"/>
            <p:cNvSpPr/>
            <p:nvPr/>
          </p:nvSpPr>
          <p:spPr>
            <a:xfrm>
              <a:off x="6858000" y="2135393"/>
              <a:ext cx="0" cy="473075"/>
            </a:xfrm>
            <a:custGeom>
              <a:avLst/>
              <a:gdLst/>
              <a:ahLst/>
              <a:cxnLst/>
              <a:rect l="l" t="t" r="r" b="b"/>
              <a:pathLst>
                <a:path h="473075">
                  <a:moveTo>
                    <a:pt x="0" y="0"/>
                  </a:moveTo>
                  <a:lnTo>
                    <a:pt x="1" y="472562"/>
                  </a:lnTo>
                </a:path>
              </a:pathLst>
            </a:custGeom>
            <a:ln w="28575">
              <a:solidFill>
                <a:srgbClr val="000000"/>
              </a:solidFill>
            </a:ln>
          </p:spPr>
          <p:txBody>
            <a:bodyPr wrap="square" lIns="0" tIns="0" rIns="0" bIns="0" rtlCol="0"/>
            <a:lstStyle/>
            <a:p>
              <a:endParaRPr sz="2400"/>
            </a:p>
          </p:txBody>
        </p:sp>
        <p:pic>
          <p:nvPicPr>
            <p:cNvPr id="105" name="object 105"/>
            <p:cNvPicPr/>
            <p:nvPr/>
          </p:nvPicPr>
          <p:blipFill>
            <a:blip r:embed="rId5" cstate="print"/>
            <a:stretch>
              <a:fillRect/>
            </a:stretch>
          </p:blipFill>
          <p:spPr>
            <a:xfrm>
              <a:off x="6942655" y="2345298"/>
              <a:ext cx="137330" cy="85725"/>
            </a:xfrm>
            <a:prstGeom prst="rect">
              <a:avLst/>
            </a:prstGeom>
          </p:spPr>
        </p:pic>
        <p:sp>
          <p:nvSpPr>
            <p:cNvPr id="106" name="object 106"/>
            <p:cNvSpPr/>
            <p:nvPr/>
          </p:nvSpPr>
          <p:spPr>
            <a:xfrm>
              <a:off x="6956943" y="1657350"/>
              <a:ext cx="0" cy="730885"/>
            </a:xfrm>
            <a:custGeom>
              <a:avLst/>
              <a:gdLst/>
              <a:ahLst/>
              <a:cxnLst/>
              <a:rect l="l" t="t" r="r" b="b"/>
              <a:pathLst>
                <a:path h="730885">
                  <a:moveTo>
                    <a:pt x="0" y="0"/>
                  </a:moveTo>
                  <a:lnTo>
                    <a:pt x="1" y="730811"/>
                  </a:lnTo>
                </a:path>
              </a:pathLst>
            </a:custGeom>
            <a:ln w="28575">
              <a:solidFill>
                <a:srgbClr val="000000"/>
              </a:solidFill>
            </a:ln>
          </p:spPr>
          <p:txBody>
            <a:bodyPr wrap="square" lIns="0" tIns="0" rIns="0" bIns="0" rtlCol="0"/>
            <a:lstStyle/>
            <a:p>
              <a:endParaRPr sz="2400"/>
            </a:p>
          </p:txBody>
        </p:sp>
        <p:pic>
          <p:nvPicPr>
            <p:cNvPr id="107" name="object 107"/>
            <p:cNvPicPr/>
            <p:nvPr/>
          </p:nvPicPr>
          <p:blipFill>
            <a:blip r:embed="rId11" cstate="print"/>
            <a:stretch>
              <a:fillRect/>
            </a:stretch>
          </p:blipFill>
          <p:spPr>
            <a:xfrm>
              <a:off x="6849988" y="2849281"/>
              <a:ext cx="233109" cy="85725"/>
            </a:xfrm>
            <a:prstGeom prst="rect">
              <a:avLst/>
            </a:prstGeom>
          </p:spPr>
        </p:pic>
        <p:sp>
          <p:nvSpPr>
            <p:cNvPr id="108" name="object 108"/>
            <p:cNvSpPr/>
            <p:nvPr/>
          </p:nvSpPr>
          <p:spPr>
            <a:xfrm>
              <a:off x="6862662" y="2897277"/>
              <a:ext cx="1270" cy="491490"/>
            </a:xfrm>
            <a:custGeom>
              <a:avLst/>
              <a:gdLst/>
              <a:ahLst/>
              <a:cxnLst/>
              <a:rect l="l" t="t" r="r" b="b"/>
              <a:pathLst>
                <a:path w="1270" h="491489">
                  <a:moveTo>
                    <a:pt x="0" y="0"/>
                  </a:moveTo>
                  <a:lnTo>
                    <a:pt x="728" y="491282"/>
                  </a:lnTo>
                </a:path>
              </a:pathLst>
            </a:custGeom>
            <a:ln w="28575">
              <a:solidFill>
                <a:srgbClr val="000000"/>
              </a:solidFill>
            </a:ln>
          </p:spPr>
          <p:txBody>
            <a:bodyPr wrap="square" lIns="0" tIns="0" rIns="0" bIns="0" rtlCol="0"/>
            <a:lstStyle/>
            <a:p>
              <a:endParaRPr sz="2400"/>
            </a:p>
          </p:txBody>
        </p:sp>
        <p:sp>
          <p:nvSpPr>
            <p:cNvPr id="109" name="object 109"/>
            <p:cNvSpPr/>
            <p:nvPr/>
          </p:nvSpPr>
          <p:spPr>
            <a:xfrm>
              <a:off x="4471052" y="1636021"/>
              <a:ext cx="2488565" cy="2540"/>
            </a:xfrm>
            <a:custGeom>
              <a:avLst/>
              <a:gdLst/>
              <a:ahLst/>
              <a:cxnLst/>
              <a:rect l="l" t="t" r="r" b="b"/>
              <a:pathLst>
                <a:path w="2488565" h="2539">
                  <a:moveTo>
                    <a:pt x="0" y="0"/>
                  </a:moveTo>
                  <a:lnTo>
                    <a:pt x="2488505" y="2467"/>
                  </a:lnTo>
                </a:path>
              </a:pathLst>
            </a:custGeom>
            <a:ln w="25400">
              <a:solidFill>
                <a:srgbClr val="000000"/>
              </a:solidFill>
            </a:ln>
          </p:spPr>
          <p:txBody>
            <a:bodyPr wrap="square" lIns="0" tIns="0" rIns="0" bIns="0" rtlCol="0"/>
            <a:lstStyle/>
            <a:p>
              <a:endParaRPr sz="2400"/>
            </a:p>
          </p:txBody>
        </p:sp>
        <p:sp>
          <p:nvSpPr>
            <p:cNvPr id="110" name="object 110"/>
            <p:cNvSpPr/>
            <p:nvPr/>
          </p:nvSpPr>
          <p:spPr>
            <a:xfrm>
              <a:off x="4465551" y="16442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11" name="object 111"/>
            <p:cNvSpPr/>
            <p:nvPr/>
          </p:nvSpPr>
          <p:spPr>
            <a:xfrm>
              <a:off x="3447943" y="2045902"/>
              <a:ext cx="1011555" cy="1270"/>
            </a:xfrm>
            <a:custGeom>
              <a:avLst/>
              <a:gdLst/>
              <a:ahLst/>
              <a:cxnLst/>
              <a:rect l="l" t="t" r="r" b="b"/>
              <a:pathLst>
                <a:path w="1011554" h="1269">
                  <a:moveTo>
                    <a:pt x="0" y="977"/>
                  </a:moveTo>
                  <a:lnTo>
                    <a:pt x="1011514" y="0"/>
                  </a:lnTo>
                </a:path>
              </a:pathLst>
            </a:custGeom>
            <a:ln w="25400">
              <a:solidFill>
                <a:srgbClr val="000000"/>
              </a:solidFill>
            </a:ln>
          </p:spPr>
          <p:txBody>
            <a:bodyPr wrap="square" lIns="0" tIns="0" rIns="0" bIns="0" rtlCol="0"/>
            <a:lstStyle/>
            <a:p>
              <a:endParaRPr sz="2400"/>
            </a:p>
          </p:txBody>
        </p:sp>
        <p:sp>
          <p:nvSpPr>
            <p:cNvPr id="112" name="object 112"/>
            <p:cNvSpPr/>
            <p:nvPr/>
          </p:nvSpPr>
          <p:spPr>
            <a:xfrm>
              <a:off x="7122153" y="2660699"/>
              <a:ext cx="85725" cy="107314"/>
            </a:xfrm>
            <a:custGeom>
              <a:avLst/>
              <a:gdLst/>
              <a:ahLst/>
              <a:cxnLst/>
              <a:rect l="l" t="t" r="r" b="b"/>
              <a:pathLst>
                <a:path w="85725" h="107314">
                  <a:moveTo>
                    <a:pt x="28575" y="85725"/>
                  </a:moveTo>
                  <a:lnTo>
                    <a:pt x="28575" y="107017"/>
                  </a:lnTo>
                  <a:lnTo>
                    <a:pt x="57150" y="107017"/>
                  </a:lnTo>
                  <a:lnTo>
                    <a:pt x="57150" y="85725"/>
                  </a:lnTo>
                  <a:lnTo>
                    <a:pt x="28575" y="85725"/>
                  </a:lnTo>
                  <a:close/>
                </a:path>
                <a:path w="85725" h="107314">
                  <a:moveTo>
                    <a:pt x="78580" y="71437"/>
                  </a:moveTo>
                  <a:lnTo>
                    <a:pt x="57150" y="71437"/>
                  </a:lnTo>
                  <a:lnTo>
                    <a:pt x="57150" y="85725"/>
                  </a:lnTo>
                  <a:lnTo>
                    <a:pt x="85725" y="85726"/>
                  </a:lnTo>
                  <a:lnTo>
                    <a:pt x="78580" y="71437"/>
                  </a:lnTo>
                  <a:close/>
                </a:path>
                <a:path w="85725" h="107314">
                  <a:moveTo>
                    <a:pt x="57150" y="71437"/>
                  </a:moveTo>
                  <a:lnTo>
                    <a:pt x="28575" y="71437"/>
                  </a:lnTo>
                  <a:lnTo>
                    <a:pt x="28575" y="85725"/>
                  </a:lnTo>
                  <a:lnTo>
                    <a:pt x="57150" y="85725"/>
                  </a:lnTo>
                  <a:lnTo>
                    <a:pt x="57150" y="71437"/>
                  </a:lnTo>
                  <a:close/>
                </a:path>
                <a:path w="85725" h="107314">
                  <a:moveTo>
                    <a:pt x="42863" y="0"/>
                  </a:moveTo>
                  <a:lnTo>
                    <a:pt x="0" y="85725"/>
                  </a:lnTo>
                  <a:lnTo>
                    <a:pt x="28575" y="85725"/>
                  </a:lnTo>
                  <a:lnTo>
                    <a:pt x="28575" y="71437"/>
                  </a:lnTo>
                  <a:lnTo>
                    <a:pt x="78580" y="71437"/>
                  </a:lnTo>
                  <a:lnTo>
                    <a:pt x="42863" y="0"/>
                  </a:lnTo>
                  <a:close/>
                </a:path>
              </a:pathLst>
            </a:custGeom>
            <a:solidFill>
              <a:srgbClr val="000000"/>
            </a:solidFill>
          </p:spPr>
          <p:txBody>
            <a:bodyPr wrap="square" lIns="0" tIns="0" rIns="0" bIns="0" rtlCol="0"/>
            <a:lstStyle/>
            <a:p>
              <a:endParaRPr sz="2400"/>
            </a:p>
          </p:txBody>
        </p:sp>
        <p:sp>
          <p:nvSpPr>
            <p:cNvPr id="113" name="object 113"/>
            <p:cNvSpPr/>
            <p:nvPr/>
          </p:nvSpPr>
          <p:spPr>
            <a:xfrm>
              <a:off x="7178626" y="2769090"/>
              <a:ext cx="109220" cy="0"/>
            </a:xfrm>
            <a:custGeom>
              <a:avLst/>
              <a:gdLst/>
              <a:ahLst/>
              <a:cxnLst/>
              <a:rect l="l" t="t" r="r" b="b"/>
              <a:pathLst>
                <a:path w="109220">
                  <a:moveTo>
                    <a:pt x="0" y="0"/>
                  </a:moveTo>
                  <a:lnTo>
                    <a:pt x="108617" y="1"/>
                  </a:lnTo>
                </a:path>
              </a:pathLst>
            </a:custGeom>
            <a:ln w="25400">
              <a:solidFill>
                <a:srgbClr val="000000"/>
              </a:solidFill>
            </a:ln>
          </p:spPr>
          <p:txBody>
            <a:bodyPr wrap="square" lIns="0" tIns="0" rIns="0" bIns="0" rtlCol="0"/>
            <a:lstStyle/>
            <a:p>
              <a:endParaRPr sz="2400"/>
            </a:p>
          </p:txBody>
        </p:sp>
        <p:sp>
          <p:nvSpPr>
            <p:cNvPr id="114" name="object 114"/>
            <p:cNvSpPr/>
            <p:nvPr/>
          </p:nvSpPr>
          <p:spPr>
            <a:xfrm>
              <a:off x="7289325" y="2772404"/>
              <a:ext cx="4445" cy="1294765"/>
            </a:xfrm>
            <a:custGeom>
              <a:avLst/>
              <a:gdLst/>
              <a:ahLst/>
              <a:cxnLst/>
              <a:rect l="l" t="t" r="r" b="b"/>
              <a:pathLst>
                <a:path w="4445" h="1294764">
                  <a:moveTo>
                    <a:pt x="4426" y="0"/>
                  </a:moveTo>
                  <a:lnTo>
                    <a:pt x="0" y="1294197"/>
                  </a:lnTo>
                </a:path>
              </a:pathLst>
            </a:custGeom>
            <a:ln w="28575">
              <a:solidFill>
                <a:srgbClr val="000000"/>
              </a:solidFill>
            </a:ln>
          </p:spPr>
          <p:txBody>
            <a:bodyPr wrap="square" lIns="0" tIns="0" rIns="0" bIns="0" rtlCol="0"/>
            <a:lstStyle/>
            <a:p>
              <a:endParaRPr sz="2400"/>
            </a:p>
          </p:txBody>
        </p:sp>
        <p:sp>
          <p:nvSpPr>
            <p:cNvPr id="115" name="object 115"/>
            <p:cNvSpPr/>
            <p:nvPr/>
          </p:nvSpPr>
          <p:spPr>
            <a:xfrm>
              <a:off x="6425832" y="2919869"/>
              <a:ext cx="348615" cy="1147445"/>
            </a:xfrm>
            <a:custGeom>
              <a:avLst/>
              <a:gdLst/>
              <a:ahLst/>
              <a:cxnLst/>
              <a:rect l="l" t="t" r="r" b="b"/>
              <a:pathLst>
                <a:path w="348615" h="1147445">
                  <a:moveTo>
                    <a:pt x="85725" y="191389"/>
                  </a:moveTo>
                  <a:lnTo>
                    <a:pt x="78511" y="176784"/>
                  </a:lnTo>
                  <a:lnTo>
                    <a:pt x="43345" y="105422"/>
                  </a:lnTo>
                  <a:lnTo>
                    <a:pt x="0" y="190906"/>
                  </a:lnTo>
                  <a:lnTo>
                    <a:pt x="28575" y="191071"/>
                  </a:lnTo>
                  <a:lnTo>
                    <a:pt x="23202" y="1146657"/>
                  </a:lnTo>
                  <a:lnTo>
                    <a:pt x="51777" y="1146822"/>
                  </a:lnTo>
                  <a:lnTo>
                    <a:pt x="57150" y="191223"/>
                  </a:lnTo>
                  <a:lnTo>
                    <a:pt x="85725" y="191389"/>
                  </a:lnTo>
                  <a:close/>
                </a:path>
                <a:path w="348615" h="1147445">
                  <a:moveTo>
                    <a:pt x="229501" y="1053426"/>
                  </a:moveTo>
                  <a:lnTo>
                    <a:pt x="200926" y="1053426"/>
                  </a:lnTo>
                  <a:lnTo>
                    <a:pt x="200926" y="38671"/>
                  </a:lnTo>
                  <a:lnTo>
                    <a:pt x="194538" y="32270"/>
                  </a:lnTo>
                  <a:lnTo>
                    <a:pt x="178752" y="32270"/>
                  </a:lnTo>
                  <a:lnTo>
                    <a:pt x="172351" y="38671"/>
                  </a:lnTo>
                  <a:lnTo>
                    <a:pt x="172351" y="1053426"/>
                  </a:lnTo>
                  <a:lnTo>
                    <a:pt x="143776" y="1053426"/>
                  </a:lnTo>
                  <a:lnTo>
                    <a:pt x="186639" y="1139151"/>
                  </a:lnTo>
                  <a:lnTo>
                    <a:pt x="215214" y="1082001"/>
                  </a:lnTo>
                  <a:lnTo>
                    <a:pt x="229501" y="1053426"/>
                  </a:lnTo>
                  <a:close/>
                </a:path>
                <a:path w="348615" h="1147445">
                  <a:moveTo>
                    <a:pt x="348107" y="1053223"/>
                  </a:moveTo>
                  <a:lnTo>
                    <a:pt x="319532" y="1053363"/>
                  </a:lnTo>
                  <a:lnTo>
                    <a:pt x="314744" y="6375"/>
                  </a:lnTo>
                  <a:lnTo>
                    <a:pt x="308317" y="0"/>
                  </a:lnTo>
                  <a:lnTo>
                    <a:pt x="292531" y="76"/>
                  </a:lnTo>
                  <a:lnTo>
                    <a:pt x="286296" y="6375"/>
                  </a:lnTo>
                  <a:lnTo>
                    <a:pt x="286194" y="14262"/>
                  </a:lnTo>
                  <a:lnTo>
                    <a:pt x="290957" y="1053490"/>
                  </a:lnTo>
                  <a:lnTo>
                    <a:pt x="262382" y="1053617"/>
                  </a:lnTo>
                  <a:lnTo>
                    <a:pt x="305638" y="1139151"/>
                  </a:lnTo>
                  <a:lnTo>
                    <a:pt x="333870" y="1082027"/>
                  </a:lnTo>
                  <a:lnTo>
                    <a:pt x="348107" y="1053223"/>
                  </a:lnTo>
                  <a:close/>
                </a:path>
              </a:pathLst>
            </a:custGeom>
            <a:solidFill>
              <a:srgbClr val="000000"/>
            </a:solidFill>
          </p:spPr>
          <p:txBody>
            <a:bodyPr wrap="square" lIns="0" tIns="0" rIns="0" bIns="0" rtlCol="0"/>
            <a:lstStyle/>
            <a:p>
              <a:endParaRPr sz="2400"/>
            </a:p>
          </p:txBody>
        </p:sp>
      </p:grpSp>
      <p:sp>
        <p:nvSpPr>
          <p:cNvPr id="116" name="object 116"/>
          <p:cNvSpPr txBox="1"/>
          <p:nvPr/>
        </p:nvSpPr>
        <p:spPr>
          <a:xfrm>
            <a:off x="9359717" y="2953222"/>
            <a:ext cx="354753" cy="196571"/>
          </a:xfrm>
          <a:prstGeom prst="rect">
            <a:avLst/>
          </a:prstGeom>
        </p:spPr>
        <p:txBody>
          <a:bodyPr vert="horz" wrap="square" lIns="0" tIns="22013" rIns="0" bIns="0" rtlCol="0">
            <a:spAutoFit/>
          </a:bodyPr>
          <a:lstStyle/>
          <a:p>
            <a:pPr marL="16933">
              <a:spcBef>
                <a:spcPts val="173"/>
              </a:spcBef>
            </a:pPr>
            <a:r>
              <a:rPr sz="1133" b="1" spc="40" dirty="0">
                <a:latin typeface="Calibri"/>
                <a:cs typeface="Calibri"/>
              </a:rPr>
              <a:t>me</a:t>
            </a:r>
            <a:r>
              <a:rPr sz="1133" b="1" spc="13" dirty="0">
                <a:latin typeface="Calibri"/>
                <a:cs typeface="Calibri"/>
              </a:rPr>
              <a:t>m</a:t>
            </a:r>
            <a:endParaRPr sz="1133">
              <a:latin typeface="Calibri"/>
              <a:cs typeface="Calibri"/>
            </a:endParaRPr>
          </a:p>
        </p:txBody>
      </p:sp>
      <p:sp>
        <p:nvSpPr>
          <p:cNvPr id="117" name="object 117"/>
          <p:cNvSpPr/>
          <p:nvPr/>
        </p:nvSpPr>
        <p:spPr>
          <a:xfrm>
            <a:off x="1765785" y="2408277"/>
            <a:ext cx="231140" cy="612140"/>
          </a:xfrm>
          <a:custGeom>
            <a:avLst/>
            <a:gdLst/>
            <a:ahLst/>
            <a:cxnLst/>
            <a:rect l="l" t="t" r="r" b="b"/>
            <a:pathLst>
              <a:path w="173355"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sp>
        <p:nvSpPr>
          <p:cNvPr id="118" name="object 118"/>
          <p:cNvSpPr txBox="1"/>
          <p:nvPr/>
        </p:nvSpPr>
        <p:spPr>
          <a:xfrm>
            <a:off x="1784766" y="2465722"/>
            <a:ext cx="102447"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p:txBody>
      </p:sp>
      <p:sp>
        <p:nvSpPr>
          <p:cNvPr id="119" name="object 119"/>
          <p:cNvSpPr txBox="1"/>
          <p:nvPr/>
        </p:nvSpPr>
        <p:spPr>
          <a:xfrm>
            <a:off x="1774083" y="2725818"/>
            <a:ext cx="78740"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1</a:t>
            </a:r>
            <a:endParaRPr sz="1067">
              <a:latin typeface="Californian FB"/>
              <a:cs typeface="Californian FB"/>
            </a:endParaRPr>
          </a:p>
        </p:txBody>
      </p:sp>
      <p:grpSp>
        <p:nvGrpSpPr>
          <p:cNvPr id="120" name="object 120"/>
          <p:cNvGrpSpPr/>
          <p:nvPr/>
        </p:nvGrpSpPr>
        <p:grpSpPr>
          <a:xfrm>
            <a:off x="1319265" y="1146701"/>
            <a:ext cx="476673" cy="1768687"/>
            <a:chOff x="2534163" y="1212913"/>
            <a:chExt cx="357505" cy="1326515"/>
          </a:xfrm>
        </p:grpSpPr>
        <p:pic>
          <p:nvPicPr>
            <p:cNvPr id="121" name="object 121"/>
            <p:cNvPicPr/>
            <p:nvPr/>
          </p:nvPicPr>
          <p:blipFill>
            <a:blip r:embed="rId11" cstate="print"/>
            <a:stretch>
              <a:fillRect/>
            </a:stretch>
          </p:blipFill>
          <p:spPr>
            <a:xfrm>
              <a:off x="2658548" y="2250723"/>
              <a:ext cx="233109" cy="85725"/>
            </a:xfrm>
            <a:prstGeom prst="rect">
              <a:avLst/>
            </a:prstGeom>
          </p:spPr>
        </p:pic>
        <p:sp>
          <p:nvSpPr>
            <p:cNvPr id="122" name="object 122"/>
            <p:cNvSpPr/>
            <p:nvPr/>
          </p:nvSpPr>
          <p:spPr>
            <a:xfrm>
              <a:off x="2670348" y="1227200"/>
              <a:ext cx="7620" cy="1061720"/>
            </a:xfrm>
            <a:custGeom>
              <a:avLst/>
              <a:gdLst/>
              <a:ahLst/>
              <a:cxnLst/>
              <a:rect l="l" t="t" r="r" b="b"/>
              <a:pathLst>
                <a:path w="7619" h="1061720">
                  <a:moveTo>
                    <a:pt x="7030" y="0"/>
                  </a:moveTo>
                  <a:lnTo>
                    <a:pt x="0" y="1061311"/>
                  </a:lnTo>
                </a:path>
              </a:pathLst>
            </a:custGeom>
            <a:ln w="28575">
              <a:solidFill>
                <a:srgbClr val="000000"/>
              </a:solidFill>
            </a:ln>
          </p:spPr>
          <p:txBody>
            <a:bodyPr wrap="square" lIns="0" tIns="0" rIns="0" bIns="0" rtlCol="0"/>
            <a:lstStyle/>
            <a:p>
              <a:endParaRPr sz="2400"/>
            </a:p>
          </p:txBody>
        </p:sp>
        <p:sp>
          <p:nvSpPr>
            <p:cNvPr id="123" name="object 123"/>
            <p:cNvSpPr/>
            <p:nvPr/>
          </p:nvSpPr>
          <p:spPr>
            <a:xfrm>
              <a:off x="2534163" y="2453076"/>
              <a:ext cx="346710" cy="85725"/>
            </a:xfrm>
            <a:custGeom>
              <a:avLst/>
              <a:gdLst/>
              <a:ahLst/>
              <a:cxnLst/>
              <a:rect l="l" t="t" r="r" b="b"/>
              <a:pathLst>
                <a:path w="346710" h="85725">
                  <a:moveTo>
                    <a:pt x="260456" y="0"/>
                  </a:moveTo>
                  <a:lnTo>
                    <a:pt x="260456" y="85725"/>
                  </a:lnTo>
                  <a:lnTo>
                    <a:pt x="317606" y="57150"/>
                  </a:lnTo>
                  <a:lnTo>
                    <a:pt x="282635" y="57150"/>
                  </a:lnTo>
                  <a:lnTo>
                    <a:pt x="289031" y="50753"/>
                  </a:lnTo>
                  <a:lnTo>
                    <a:pt x="289031" y="34970"/>
                  </a:lnTo>
                  <a:lnTo>
                    <a:pt x="282635" y="28575"/>
                  </a:lnTo>
                  <a:lnTo>
                    <a:pt x="317606" y="28575"/>
                  </a:lnTo>
                  <a:lnTo>
                    <a:pt x="260456" y="0"/>
                  </a:lnTo>
                  <a:close/>
                </a:path>
                <a:path w="346710" h="85725">
                  <a:moveTo>
                    <a:pt x="260456" y="28575"/>
                  </a:moveTo>
                  <a:lnTo>
                    <a:pt x="6396" y="28575"/>
                  </a:lnTo>
                  <a:lnTo>
                    <a:pt x="0" y="34970"/>
                  </a:lnTo>
                  <a:lnTo>
                    <a:pt x="0" y="50753"/>
                  </a:lnTo>
                  <a:lnTo>
                    <a:pt x="6396" y="57150"/>
                  </a:lnTo>
                  <a:lnTo>
                    <a:pt x="260456" y="57150"/>
                  </a:lnTo>
                  <a:lnTo>
                    <a:pt x="260456" y="28575"/>
                  </a:lnTo>
                  <a:close/>
                </a:path>
                <a:path w="346710" h="85725">
                  <a:moveTo>
                    <a:pt x="317606" y="28575"/>
                  </a:moveTo>
                  <a:lnTo>
                    <a:pt x="282635" y="28575"/>
                  </a:lnTo>
                  <a:lnTo>
                    <a:pt x="289031" y="34970"/>
                  </a:lnTo>
                  <a:lnTo>
                    <a:pt x="289031" y="50753"/>
                  </a:lnTo>
                  <a:lnTo>
                    <a:pt x="282635" y="57150"/>
                  </a:lnTo>
                  <a:lnTo>
                    <a:pt x="317606" y="57150"/>
                  </a:lnTo>
                  <a:lnTo>
                    <a:pt x="346181" y="42862"/>
                  </a:lnTo>
                  <a:lnTo>
                    <a:pt x="317606" y="28575"/>
                  </a:lnTo>
                  <a:close/>
                </a:path>
              </a:pathLst>
            </a:custGeom>
            <a:solidFill>
              <a:srgbClr val="000000"/>
            </a:solidFill>
          </p:spPr>
          <p:txBody>
            <a:bodyPr wrap="square" lIns="0" tIns="0" rIns="0" bIns="0" rtlCol="0"/>
            <a:lstStyle/>
            <a:p>
              <a:endParaRPr sz="2400"/>
            </a:p>
          </p:txBody>
        </p:sp>
      </p:grpSp>
      <p:sp>
        <p:nvSpPr>
          <p:cNvPr id="124" name="object 124"/>
          <p:cNvSpPr txBox="1"/>
          <p:nvPr/>
        </p:nvSpPr>
        <p:spPr>
          <a:xfrm>
            <a:off x="2431855" y="2774406"/>
            <a:ext cx="183727" cy="196571"/>
          </a:xfrm>
          <a:prstGeom prst="rect">
            <a:avLst/>
          </a:prstGeom>
        </p:spPr>
        <p:txBody>
          <a:bodyPr vert="horz" wrap="square" lIns="0" tIns="22013" rIns="0" bIns="0" rtlCol="0">
            <a:spAutoFit/>
          </a:bodyPr>
          <a:lstStyle/>
          <a:p>
            <a:pPr marL="16933">
              <a:spcBef>
                <a:spcPts val="173"/>
              </a:spcBef>
            </a:pPr>
            <a:r>
              <a:rPr sz="1133" b="1" spc="40" dirty="0">
                <a:latin typeface="Calibri"/>
                <a:cs typeface="Calibri"/>
              </a:rPr>
              <a:t>pc</a:t>
            </a:r>
            <a:endParaRPr sz="1133">
              <a:latin typeface="Calibri"/>
              <a:cs typeface="Calibri"/>
            </a:endParaRPr>
          </a:p>
        </p:txBody>
      </p:sp>
      <p:grpSp>
        <p:nvGrpSpPr>
          <p:cNvPr id="125" name="object 125"/>
          <p:cNvGrpSpPr/>
          <p:nvPr/>
        </p:nvGrpSpPr>
        <p:grpSpPr>
          <a:xfrm>
            <a:off x="1287884" y="1005293"/>
            <a:ext cx="8380307" cy="3923453"/>
            <a:chOff x="2510628" y="1106857"/>
            <a:chExt cx="6285230" cy="2942590"/>
          </a:xfrm>
        </p:grpSpPr>
        <p:pic>
          <p:nvPicPr>
            <p:cNvPr id="126" name="object 126"/>
            <p:cNvPicPr/>
            <p:nvPr/>
          </p:nvPicPr>
          <p:blipFill>
            <a:blip r:embed="rId5" cstate="print"/>
            <a:stretch>
              <a:fillRect/>
            </a:stretch>
          </p:blipFill>
          <p:spPr>
            <a:xfrm>
              <a:off x="3033712" y="2346006"/>
              <a:ext cx="137328" cy="85725"/>
            </a:xfrm>
            <a:prstGeom prst="rect">
              <a:avLst/>
            </a:prstGeom>
          </p:spPr>
        </p:pic>
        <p:sp>
          <p:nvSpPr>
            <p:cNvPr id="127" name="object 127"/>
            <p:cNvSpPr/>
            <p:nvPr/>
          </p:nvSpPr>
          <p:spPr>
            <a:xfrm>
              <a:off x="4263449" y="1233947"/>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28" name="object 128"/>
            <p:cNvSpPr/>
            <p:nvPr/>
          </p:nvSpPr>
          <p:spPr>
            <a:xfrm>
              <a:off x="4263449" y="1196740"/>
              <a:ext cx="4307205" cy="3810"/>
            </a:xfrm>
            <a:custGeom>
              <a:avLst/>
              <a:gdLst/>
              <a:ahLst/>
              <a:cxnLst/>
              <a:rect l="l" t="t" r="r" b="b"/>
              <a:pathLst>
                <a:path w="4307205" h="3809">
                  <a:moveTo>
                    <a:pt x="4306750" y="0"/>
                  </a:moveTo>
                  <a:lnTo>
                    <a:pt x="0" y="3776"/>
                  </a:lnTo>
                </a:path>
              </a:pathLst>
            </a:custGeom>
            <a:ln w="28575">
              <a:solidFill>
                <a:srgbClr val="000000"/>
              </a:solidFill>
            </a:ln>
          </p:spPr>
          <p:txBody>
            <a:bodyPr wrap="square" lIns="0" tIns="0" rIns="0" bIns="0" rtlCol="0"/>
            <a:lstStyle/>
            <a:p>
              <a:endParaRPr sz="2400"/>
            </a:p>
          </p:txBody>
        </p:sp>
        <p:sp>
          <p:nvSpPr>
            <p:cNvPr id="129" name="object 129"/>
            <p:cNvSpPr/>
            <p:nvPr/>
          </p:nvSpPr>
          <p:spPr>
            <a:xfrm>
              <a:off x="4173195" y="1620264"/>
              <a:ext cx="90805" cy="1270"/>
            </a:xfrm>
            <a:custGeom>
              <a:avLst/>
              <a:gdLst/>
              <a:ahLst/>
              <a:cxnLst/>
              <a:rect l="l" t="t" r="r" b="b"/>
              <a:pathLst>
                <a:path w="90804" h="1269">
                  <a:moveTo>
                    <a:pt x="-14287" y="488"/>
                  </a:moveTo>
                  <a:lnTo>
                    <a:pt x="104541" y="488"/>
                  </a:lnTo>
                </a:path>
              </a:pathLst>
            </a:custGeom>
            <a:ln w="29552">
              <a:solidFill>
                <a:srgbClr val="000000"/>
              </a:solidFill>
            </a:ln>
          </p:spPr>
          <p:txBody>
            <a:bodyPr wrap="square" lIns="0" tIns="0" rIns="0" bIns="0" rtlCol="0"/>
            <a:lstStyle/>
            <a:p>
              <a:endParaRPr sz="2400"/>
            </a:p>
          </p:txBody>
        </p:sp>
        <p:sp>
          <p:nvSpPr>
            <p:cNvPr id="130" name="object 130"/>
            <p:cNvSpPr/>
            <p:nvPr/>
          </p:nvSpPr>
          <p:spPr>
            <a:xfrm>
              <a:off x="2526935" y="1121144"/>
              <a:ext cx="5278755" cy="3175"/>
            </a:xfrm>
            <a:custGeom>
              <a:avLst/>
              <a:gdLst/>
              <a:ahLst/>
              <a:cxnLst/>
              <a:rect l="l" t="t" r="r" b="b"/>
              <a:pathLst>
                <a:path w="5278755" h="3175">
                  <a:moveTo>
                    <a:pt x="0" y="0"/>
                  </a:moveTo>
                  <a:lnTo>
                    <a:pt x="5278285" y="2806"/>
                  </a:lnTo>
                </a:path>
              </a:pathLst>
            </a:custGeom>
            <a:ln w="28575">
              <a:solidFill>
                <a:srgbClr val="000000"/>
              </a:solidFill>
            </a:ln>
          </p:spPr>
          <p:txBody>
            <a:bodyPr wrap="square" lIns="0" tIns="0" rIns="0" bIns="0" rtlCol="0"/>
            <a:lstStyle/>
            <a:p>
              <a:endParaRPr sz="2400"/>
            </a:p>
          </p:txBody>
        </p:sp>
        <p:sp>
          <p:nvSpPr>
            <p:cNvPr id="131" name="object 131"/>
            <p:cNvSpPr/>
            <p:nvPr/>
          </p:nvSpPr>
          <p:spPr>
            <a:xfrm>
              <a:off x="2524916" y="1126694"/>
              <a:ext cx="2540" cy="1367155"/>
            </a:xfrm>
            <a:custGeom>
              <a:avLst/>
              <a:gdLst/>
              <a:ahLst/>
              <a:cxnLst/>
              <a:rect l="l" t="t" r="r" b="b"/>
              <a:pathLst>
                <a:path w="2539" h="1367155">
                  <a:moveTo>
                    <a:pt x="1986" y="0"/>
                  </a:moveTo>
                  <a:lnTo>
                    <a:pt x="0" y="1366877"/>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2923067" y="2553194"/>
              <a:ext cx="85725" cy="1496060"/>
            </a:xfrm>
            <a:custGeom>
              <a:avLst/>
              <a:gdLst/>
              <a:ahLst/>
              <a:cxnLst/>
              <a:rect l="l" t="t" r="r" b="b"/>
              <a:pathLst>
                <a:path w="85725" h="1496060">
                  <a:moveTo>
                    <a:pt x="28574" y="85611"/>
                  </a:moveTo>
                  <a:lnTo>
                    <a:pt x="17597" y="1495630"/>
                  </a:lnTo>
                  <a:lnTo>
                    <a:pt x="46170" y="1495853"/>
                  </a:lnTo>
                  <a:lnTo>
                    <a:pt x="57148" y="85833"/>
                  </a:lnTo>
                  <a:lnTo>
                    <a:pt x="28574" y="85611"/>
                  </a:lnTo>
                  <a:close/>
                </a:path>
                <a:path w="85725" h="1496060">
                  <a:moveTo>
                    <a:pt x="78499" y="71324"/>
                  </a:moveTo>
                  <a:lnTo>
                    <a:pt x="28685" y="71324"/>
                  </a:lnTo>
                  <a:lnTo>
                    <a:pt x="57259" y="71547"/>
                  </a:lnTo>
                  <a:lnTo>
                    <a:pt x="57148" y="85833"/>
                  </a:lnTo>
                  <a:lnTo>
                    <a:pt x="85722" y="86056"/>
                  </a:lnTo>
                  <a:lnTo>
                    <a:pt x="78499" y="71324"/>
                  </a:lnTo>
                  <a:close/>
                </a:path>
                <a:path w="85725" h="1496060">
                  <a:moveTo>
                    <a:pt x="28685" y="71324"/>
                  </a:moveTo>
                  <a:lnTo>
                    <a:pt x="28574" y="85611"/>
                  </a:lnTo>
                  <a:lnTo>
                    <a:pt x="57148" y="85833"/>
                  </a:lnTo>
                  <a:lnTo>
                    <a:pt x="57259" y="71547"/>
                  </a:lnTo>
                  <a:lnTo>
                    <a:pt x="28685" y="71324"/>
                  </a:lnTo>
                  <a:close/>
                </a:path>
                <a:path w="85725" h="1496060">
                  <a:moveTo>
                    <a:pt x="43527" y="0"/>
                  </a:moveTo>
                  <a:lnTo>
                    <a:pt x="0" y="85388"/>
                  </a:lnTo>
                  <a:lnTo>
                    <a:pt x="28574" y="85611"/>
                  </a:lnTo>
                  <a:lnTo>
                    <a:pt x="28685" y="71324"/>
                  </a:lnTo>
                  <a:lnTo>
                    <a:pt x="78499" y="71324"/>
                  </a:lnTo>
                  <a:lnTo>
                    <a:pt x="43527" y="0"/>
                  </a:lnTo>
                  <a:close/>
                </a:path>
              </a:pathLst>
            </a:custGeom>
            <a:solidFill>
              <a:srgbClr val="000000"/>
            </a:solidFill>
          </p:spPr>
          <p:txBody>
            <a:bodyPr wrap="square" lIns="0" tIns="0" rIns="0" bIns="0" rtlCol="0"/>
            <a:lstStyle/>
            <a:p>
              <a:endParaRPr sz="2400"/>
            </a:p>
          </p:txBody>
        </p:sp>
        <p:pic>
          <p:nvPicPr>
            <p:cNvPr id="133" name="object 133"/>
            <p:cNvPicPr/>
            <p:nvPr/>
          </p:nvPicPr>
          <p:blipFill>
            <a:blip r:embed="rId12" cstate="print"/>
            <a:stretch>
              <a:fillRect/>
            </a:stretch>
          </p:blipFill>
          <p:spPr>
            <a:xfrm>
              <a:off x="8565363" y="1922365"/>
              <a:ext cx="230286" cy="85670"/>
            </a:xfrm>
            <a:prstGeom prst="rect">
              <a:avLst/>
            </a:prstGeom>
          </p:spPr>
        </p:pic>
        <p:sp>
          <p:nvSpPr>
            <p:cNvPr id="134" name="object 134"/>
            <p:cNvSpPr/>
            <p:nvPr/>
          </p:nvSpPr>
          <p:spPr>
            <a:xfrm>
              <a:off x="8567887" y="1210247"/>
              <a:ext cx="2540" cy="749935"/>
            </a:xfrm>
            <a:custGeom>
              <a:avLst/>
              <a:gdLst/>
              <a:ahLst/>
              <a:cxnLst/>
              <a:rect l="l" t="t" r="r" b="b"/>
              <a:pathLst>
                <a:path w="2540" h="749935">
                  <a:moveTo>
                    <a:pt x="0" y="0"/>
                  </a:moveTo>
                  <a:lnTo>
                    <a:pt x="2312" y="749806"/>
                  </a:lnTo>
                </a:path>
              </a:pathLst>
            </a:custGeom>
            <a:ln w="28575">
              <a:solidFill>
                <a:srgbClr val="000000"/>
              </a:solidFill>
            </a:ln>
          </p:spPr>
          <p:txBody>
            <a:bodyPr wrap="square" lIns="0" tIns="0" rIns="0" bIns="0" rtlCol="0"/>
            <a:lstStyle/>
            <a:p>
              <a:endParaRPr sz="2400"/>
            </a:p>
          </p:txBody>
        </p:sp>
      </p:grpSp>
      <p:sp>
        <p:nvSpPr>
          <p:cNvPr id="135" name="object 135"/>
          <p:cNvSpPr txBox="1"/>
          <p:nvPr/>
        </p:nvSpPr>
        <p:spPr>
          <a:xfrm>
            <a:off x="6233978" y="4980646"/>
            <a:ext cx="2193713" cy="217218"/>
          </a:xfrm>
          <a:prstGeom prst="rect">
            <a:avLst/>
          </a:prstGeom>
        </p:spPr>
        <p:txBody>
          <a:bodyPr vert="horz" wrap="square" lIns="0" tIns="22013" rIns="0" bIns="0" rtlCol="0">
            <a:spAutoFit/>
          </a:bodyPr>
          <a:lstStyle/>
          <a:p>
            <a:pPr marL="33866">
              <a:spcBef>
                <a:spcPts val="173"/>
              </a:spcBef>
              <a:tabLst>
                <a:tab pos="600272" algn="l"/>
              </a:tabLst>
            </a:pPr>
            <a:r>
              <a:rPr sz="1900" b="1" spc="-9" baseline="5847" dirty="0">
                <a:latin typeface="Calibri"/>
                <a:cs typeface="Calibri"/>
              </a:rPr>
              <a:t>BrUn	</a:t>
            </a:r>
            <a:r>
              <a:rPr sz="1267" b="1" spc="-40" dirty="0">
                <a:latin typeface="Calibri"/>
                <a:cs typeface="Calibri"/>
              </a:rPr>
              <a:t>BrLT</a:t>
            </a:r>
            <a:r>
              <a:rPr sz="1267" b="1" spc="287" dirty="0">
                <a:latin typeface="Calibri"/>
                <a:cs typeface="Calibri"/>
              </a:rPr>
              <a:t> </a:t>
            </a:r>
            <a:r>
              <a:rPr sz="1700" b="1" spc="9" baseline="16339" dirty="0">
                <a:latin typeface="Calibri"/>
                <a:cs typeface="Calibri"/>
              </a:rPr>
              <a:t>Bsel </a:t>
            </a:r>
            <a:r>
              <a:rPr sz="1700" b="1" spc="369" baseline="16339" dirty="0">
                <a:latin typeface="Calibri"/>
                <a:cs typeface="Calibri"/>
              </a:rPr>
              <a:t> </a:t>
            </a:r>
            <a:r>
              <a:rPr sz="1700" b="1" spc="20" baseline="19607" dirty="0">
                <a:latin typeface="Calibri"/>
                <a:cs typeface="Calibri"/>
              </a:rPr>
              <a:t>Asel </a:t>
            </a:r>
            <a:r>
              <a:rPr sz="1700" b="1" spc="309" baseline="19607" dirty="0">
                <a:latin typeface="Calibri"/>
                <a:cs typeface="Calibri"/>
              </a:rPr>
              <a:t> </a:t>
            </a:r>
            <a:r>
              <a:rPr sz="1700" b="1" spc="9" baseline="3267" dirty="0">
                <a:latin typeface="Calibri"/>
                <a:cs typeface="Calibri"/>
              </a:rPr>
              <a:t>ALUSel</a:t>
            </a:r>
            <a:endParaRPr sz="1700" baseline="3267">
              <a:latin typeface="Calibri"/>
              <a:cs typeface="Calibri"/>
            </a:endParaRPr>
          </a:p>
        </p:txBody>
      </p:sp>
      <p:sp>
        <p:nvSpPr>
          <p:cNvPr id="136" name="object 136"/>
          <p:cNvSpPr txBox="1"/>
          <p:nvPr/>
        </p:nvSpPr>
        <p:spPr>
          <a:xfrm>
            <a:off x="9634239" y="2010555"/>
            <a:ext cx="102447" cy="181310"/>
          </a:xfrm>
          <a:prstGeom prst="rect">
            <a:avLst/>
          </a:prstGeom>
        </p:spPr>
        <p:txBody>
          <a:bodyPr vert="horz" wrap="square" lIns="0" tIns="16933" rIns="0" bIns="0" rtlCol="0">
            <a:spAutoFit/>
          </a:bodyPr>
          <a:lstStyle/>
          <a:p>
            <a:pPr marL="16933">
              <a:spcBef>
                <a:spcPts val="133"/>
              </a:spcBef>
            </a:pPr>
            <a:r>
              <a:rPr sz="1067" dirty="0">
                <a:latin typeface="Californian FB"/>
                <a:cs typeface="Californian FB"/>
              </a:rPr>
              <a:t>2</a:t>
            </a:r>
            <a:endParaRPr sz="1067">
              <a:latin typeface="Californian FB"/>
              <a:cs typeface="Californian FB"/>
            </a:endParaRPr>
          </a:p>
        </p:txBody>
      </p:sp>
      <p:grpSp>
        <p:nvGrpSpPr>
          <p:cNvPr id="137" name="object 137"/>
          <p:cNvGrpSpPr/>
          <p:nvPr/>
        </p:nvGrpSpPr>
        <p:grpSpPr>
          <a:xfrm>
            <a:off x="1370395" y="972202"/>
            <a:ext cx="8510693" cy="4754880"/>
            <a:chOff x="2572511" y="1082039"/>
            <a:chExt cx="6383020" cy="3566160"/>
          </a:xfrm>
        </p:grpSpPr>
        <p:sp>
          <p:nvSpPr>
            <p:cNvPr id="138" name="object 138"/>
            <p:cNvSpPr/>
            <p:nvPr/>
          </p:nvSpPr>
          <p:spPr>
            <a:xfrm>
              <a:off x="2679864" y="1201960"/>
              <a:ext cx="1570355" cy="3175"/>
            </a:xfrm>
            <a:custGeom>
              <a:avLst/>
              <a:gdLst/>
              <a:ahLst/>
              <a:cxnLst/>
              <a:rect l="l" t="t" r="r" b="b"/>
              <a:pathLst>
                <a:path w="1570354" h="3175">
                  <a:moveTo>
                    <a:pt x="1570183" y="2868"/>
                  </a:moveTo>
                  <a:lnTo>
                    <a:pt x="0" y="0"/>
                  </a:lnTo>
                </a:path>
              </a:pathLst>
            </a:custGeom>
            <a:ln w="28575">
              <a:solidFill>
                <a:srgbClr val="000000"/>
              </a:solidFill>
            </a:ln>
          </p:spPr>
          <p:txBody>
            <a:bodyPr wrap="square" lIns="0" tIns="0" rIns="0" bIns="0" rtlCol="0"/>
            <a:lstStyle/>
            <a:p>
              <a:endParaRPr sz="2400"/>
            </a:p>
          </p:txBody>
        </p:sp>
        <p:pic>
          <p:nvPicPr>
            <p:cNvPr id="139" name="object 139"/>
            <p:cNvPicPr/>
            <p:nvPr/>
          </p:nvPicPr>
          <p:blipFill>
            <a:blip r:embed="rId13" cstate="print"/>
            <a:stretch>
              <a:fillRect/>
            </a:stretch>
          </p:blipFill>
          <p:spPr>
            <a:xfrm>
              <a:off x="4261104" y="2234183"/>
              <a:ext cx="1075944" cy="219456"/>
            </a:xfrm>
            <a:prstGeom prst="rect">
              <a:avLst/>
            </a:prstGeom>
          </p:spPr>
        </p:pic>
        <p:pic>
          <p:nvPicPr>
            <p:cNvPr id="140" name="object 140"/>
            <p:cNvPicPr/>
            <p:nvPr/>
          </p:nvPicPr>
          <p:blipFill>
            <a:blip r:embed="rId14" cstate="print"/>
            <a:stretch>
              <a:fillRect/>
            </a:stretch>
          </p:blipFill>
          <p:spPr>
            <a:xfrm>
              <a:off x="8738615" y="2456687"/>
              <a:ext cx="216407" cy="1700783"/>
            </a:xfrm>
            <a:prstGeom prst="rect">
              <a:avLst/>
            </a:prstGeom>
          </p:spPr>
        </p:pic>
        <p:pic>
          <p:nvPicPr>
            <p:cNvPr id="141" name="object 141"/>
            <p:cNvPicPr/>
            <p:nvPr/>
          </p:nvPicPr>
          <p:blipFill>
            <a:blip r:embed="rId15" cstate="print"/>
            <a:stretch>
              <a:fillRect/>
            </a:stretch>
          </p:blipFill>
          <p:spPr>
            <a:xfrm>
              <a:off x="4081272" y="2462783"/>
              <a:ext cx="377951" cy="219456"/>
            </a:xfrm>
            <a:prstGeom prst="rect">
              <a:avLst/>
            </a:prstGeom>
          </p:spPr>
        </p:pic>
        <p:pic>
          <p:nvPicPr>
            <p:cNvPr id="142" name="object 142"/>
            <p:cNvPicPr/>
            <p:nvPr/>
          </p:nvPicPr>
          <p:blipFill>
            <a:blip r:embed="rId16" cstate="print"/>
            <a:stretch>
              <a:fillRect/>
            </a:stretch>
          </p:blipFill>
          <p:spPr>
            <a:xfrm>
              <a:off x="4233672" y="2462783"/>
              <a:ext cx="1075944" cy="417575"/>
            </a:xfrm>
            <a:prstGeom prst="rect">
              <a:avLst/>
            </a:prstGeom>
          </p:spPr>
        </p:pic>
        <p:pic>
          <p:nvPicPr>
            <p:cNvPr id="143" name="object 143"/>
            <p:cNvPicPr/>
            <p:nvPr/>
          </p:nvPicPr>
          <p:blipFill>
            <a:blip r:embed="rId17" cstate="print"/>
            <a:stretch>
              <a:fillRect/>
            </a:stretch>
          </p:blipFill>
          <p:spPr>
            <a:xfrm>
              <a:off x="6019800" y="1972055"/>
              <a:ext cx="1130807" cy="1575816"/>
            </a:xfrm>
            <a:prstGeom prst="rect">
              <a:avLst/>
            </a:prstGeom>
          </p:spPr>
        </p:pic>
        <p:pic>
          <p:nvPicPr>
            <p:cNvPr id="144" name="object 144"/>
            <p:cNvPicPr/>
            <p:nvPr/>
          </p:nvPicPr>
          <p:blipFill>
            <a:blip r:embed="rId18" cstate="print"/>
            <a:stretch>
              <a:fillRect/>
            </a:stretch>
          </p:blipFill>
          <p:spPr>
            <a:xfrm>
              <a:off x="3130295" y="2609087"/>
              <a:ext cx="207264" cy="362712"/>
            </a:xfrm>
            <a:prstGeom prst="rect">
              <a:avLst/>
            </a:prstGeom>
          </p:spPr>
        </p:pic>
        <p:sp>
          <p:nvSpPr>
            <p:cNvPr id="145" name="object 145"/>
            <p:cNvSpPr/>
            <p:nvPr/>
          </p:nvSpPr>
          <p:spPr>
            <a:xfrm>
              <a:off x="3271567" y="2710866"/>
              <a:ext cx="0" cy="196215"/>
            </a:xfrm>
            <a:custGeom>
              <a:avLst/>
              <a:gdLst/>
              <a:ahLst/>
              <a:cxnLst/>
              <a:rect l="l" t="t" r="r" b="b"/>
              <a:pathLst>
                <a:path h="196214">
                  <a:moveTo>
                    <a:pt x="0" y="0"/>
                  </a:moveTo>
                  <a:lnTo>
                    <a:pt x="0" y="195967"/>
                  </a:lnTo>
                </a:path>
              </a:pathLst>
            </a:custGeom>
            <a:ln w="3175">
              <a:solidFill>
                <a:srgbClr val="D8E156"/>
              </a:solidFill>
            </a:ln>
          </p:spPr>
          <p:txBody>
            <a:bodyPr wrap="square" lIns="0" tIns="0" rIns="0" bIns="0" rtlCol="0"/>
            <a:lstStyle/>
            <a:p>
              <a:endParaRPr sz="2400"/>
            </a:p>
          </p:txBody>
        </p:sp>
        <p:pic>
          <p:nvPicPr>
            <p:cNvPr id="146" name="object 146"/>
            <p:cNvPicPr/>
            <p:nvPr/>
          </p:nvPicPr>
          <p:blipFill>
            <a:blip r:embed="rId19" cstate="print"/>
            <a:stretch>
              <a:fillRect/>
            </a:stretch>
          </p:blipFill>
          <p:spPr>
            <a:xfrm>
              <a:off x="3300983" y="2316479"/>
              <a:ext cx="384048" cy="207263"/>
            </a:xfrm>
            <a:prstGeom prst="rect">
              <a:avLst/>
            </a:prstGeom>
          </p:spPr>
        </p:pic>
        <p:sp>
          <p:nvSpPr>
            <p:cNvPr id="147" name="object 147"/>
            <p:cNvSpPr/>
            <p:nvPr/>
          </p:nvSpPr>
          <p:spPr>
            <a:xfrm>
              <a:off x="3366987" y="2419350"/>
              <a:ext cx="214629" cy="0"/>
            </a:xfrm>
            <a:custGeom>
              <a:avLst/>
              <a:gdLst/>
              <a:ahLst/>
              <a:cxnLst/>
              <a:rect l="l" t="t" r="r" b="b"/>
              <a:pathLst>
                <a:path w="214629">
                  <a:moveTo>
                    <a:pt x="0" y="1"/>
                  </a:moveTo>
                  <a:lnTo>
                    <a:pt x="214413" y="0"/>
                  </a:lnTo>
                </a:path>
              </a:pathLst>
            </a:custGeom>
            <a:ln w="76200">
              <a:solidFill>
                <a:srgbClr val="D8E156"/>
              </a:solidFill>
            </a:ln>
          </p:spPr>
          <p:txBody>
            <a:bodyPr wrap="square" lIns="0" tIns="0" rIns="0" bIns="0" rtlCol="0"/>
            <a:lstStyle/>
            <a:p>
              <a:endParaRPr sz="2400"/>
            </a:p>
          </p:txBody>
        </p:sp>
        <p:pic>
          <p:nvPicPr>
            <p:cNvPr id="148" name="object 148"/>
            <p:cNvPicPr/>
            <p:nvPr/>
          </p:nvPicPr>
          <p:blipFill>
            <a:blip r:embed="rId20" cstate="print"/>
            <a:stretch>
              <a:fillRect/>
            </a:stretch>
          </p:blipFill>
          <p:spPr>
            <a:xfrm>
              <a:off x="3325367" y="1746503"/>
              <a:ext cx="502920" cy="725424"/>
            </a:xfrm>
            <a:prstGeom prst="rect">
              <a:avLst/>
            </a:prstGeom>
          </p:spPr>
        </p:pic>
        <p:pic>
          <p:nvPicPr>
            <p:cNvPr id="149" name="object 149"/>
            <p:cNvPicPr/>
            <p:nvPr/>
          </p:nvPicPr>
          <p:blipFill>
            <a:blip r:embed="rId21" cstate="print"/>
            <a:stretch>
              <a:fillRect/>
            </a:stretch>
          </p:blipFill>
          <p:spPr>
            <a:xfrm>
              <a:off x="2572511" y="1082039"/>
              <a:ext cx="1804415" cy="1319784"/>
            </a:xfrm>
            <a:prstGeom prst="rect">
              <a:avLst/>
            </a:prstGeom>
          </p:spPr>
        </p:pic>
        <p:pic>
          <p:nvPicPr>
            <p:cNvPr id="150" name="object 150"/>
            <p:cNvPicPr/>
            <p:nvPr/>
          </p:nvPicPr>
          <p:blipFill>
            <a:blip r:embed="rId22" cstate="print"/>
            <a:stretch>
              <a:fillRect/>
            </a:stretch>
          </p:blipFill>
          <p:spPr>
            <a:xfrm>
              <a:off x="2898647" y="4056887"/>
              <a:ext cx="2273807" cy="591312"/>
            </a:xfrm>
            <a:prstGeom prst="rect">
              <a:avLst/>
            </a:prstGeom>
          </p:spPr>
        </p:pic>
        <p:sp>
          <p:nvSpPr>
            <p:cNvPr id="151" name="object 151"/>
            <p:cNvSpPr/>
            <p:nvPr/>
          </p:nvSpPr>
          <p:spPr>
            <a:xfrm>
              <a:off x="3194485" y="4238258"/>
              <a:ext cx="1682750" cy="228600"/>
            </a:xfrm>
            <a:custGeom>
              <a:avLst/>
              <a:gdLst/>
              <a:ahLst/>
              <a:cxnLst/>
              <a:rect l="l" t="t" r="r" b="b"/>
              <a:pathLst>
                <a:path w="1682750" h="228600">
                  <a:moveTo>
                    <a:pt x="228599" y="0"/>
                  </a:moveTo>
                  <a:lnTo>
                    <a:pt x="0" y="114300"/>
                  </a:lnTo>
                  <a:lnTo>
                    <a:pt x="228599" y="228600"/>
                  </a:lnTo>
                  <a:lnTo>
                    <a:pt x="228599" y="152400"/>
                  </a:lnTo>
                  <a:lnTo>
                    <a:pt x="190499" y="152400"/>
                  </a:lnTo>
                  <a:lnTo>
                    <a:pt x="190499" y="76200"/>
                  </a:lnTo>
                  <a:lnTo>
                    <a:pt x="228599" y="76200"/>
                  </a:lnTo>
                  <a:lnTo>
                    <a:pt x="228599" y="0"/>
                  </a:lnTo>
                  <a:close/>
                </a:path>
                <a:path w="1682750" h="228600">
                  <a:moveTo>
                    <a:pt x="1606114" y="76199"/>
                  </a:moveTo>
                  <a:lnTo>
                    <a:pt x="1491814" y="76199"/>
                  </a:lnTo>
                  <a:lnTo>
                    <a:pt x="1491814" y="152399"/>
                  </a:lnTo>
                  <a:lnTo>
                    <a:pt x="1453714" y="152400"/>
                  </a:lnTo>
                  <a:lnTo>
                    <a:pt x="1453714" y="228599"/>
                  </a:lnTo>
                  <a:lnTo>
                    <a:pt x="1682314" y="114299"/>
                  </a:lnTo>
                  <a:lnTo>
                    <a:pt x="1606114" y="76199"/>
                  </a:lnTo>
                  <a:close/>
                </a:path>
                <a:path w="1682750" h="228600">
                  <a:moveTo>
                    <a:pt x="228599" y="76200"/>
                  </a:moveTo>
                  <a:lnTo>
                    <a:pt x="190499" y="76200"/>
                  </a:lnTo>
                  <a:lnTo>
                    <a:pt x="190499" y="152400"/>
                  </a:lnTo>
                  <a:lnTo>
                    <a:pt x="228599" y="152400"/>
                  </a:lnTo>
                  <a:lnTo>
                    <a:pt x="228599" y="76200"/>
                  </a:lnTo>
                  <a:close/>
                </a:path>
                <a:path w="1682750" h="228600">
                  <a:moveTo>
                    <a:pt x="228599" y="152400"/>
                  </a:moveTo>
                  <a:lnTo>
                    <a:pt x="190499" y="152400"/>
                  </a:lnTo>
                  <a:lnTo>
                    <a:pt x="228599" y="152400"/>
                  </a:lnTo>
                  <a:close/>
                </a:path>
                <a:path w="1682750" h="228600">
                  <a:moveTo>
                    <a:pt x="1453714" y="76200"/>
                  </a:moveTo>
                  <a:lnTo>
                    <a:pt x="228599" y="76200"/>
                  </a:lnTo>
                  <a:lnTo>
                    <a:pt x="228599" y="152400"/>
                  </a:lnTo>
                  <a:lnTo>
                    <a:pt x="1453714" y="152400"/>
                  </a:lnTo>
                  <a:lnTo>
                    <a:pt x="1453714" y="76200"/>
                  </a:lnTo>
                  <a:close/>
                </a:path>
                <a:path w="1682750" h="228600">
                  <a:moveTo>
                    <a:pt x="1491814" y="76199"/>
                  </a:moveTo>
                  <a:lnTo>
                    <a:pt x="1453714" y="76200"/>
                  </a:lnTo>
                  <a:lnTo>
                    <a:pt x="1453714" y="152400"/>
                  </a:lnTo>
                  <a:lnTo>
                    <a:pt x="1491814" y="152399"/>
                  </a:lnTo>
                  <a:lnTo>
                    <a:pt x="1491814" y="76199"/>
                  </a:lnTo>
                  <a:close/>
                </a:path>
                <a:path w="1682750" h="228600">
                  <a:moveTo>
                    <a:pt x="1453714" y="0"/>
                  </a:moveTo>
                  <a:lnTo>
                    <a:pt x="1453714" y="76200"/>
                  </a:lnTo>
                  <a:lnTo>
                    <a:pt x="1606114" y="76199"/>
                  </a:lnTo>
                  <a:lnTo>
                    <a:pt x="1453714" y="0"/>
                  </a:lnTo>
                  <a:close/>
                </a:path>
              </a:pathLst>
            </a:custGeom>
            <a:solidFill>
              <a:srgbClr val="D8E156"/>
            </a:solidFill>
          </p:spPr>
          <p:txBody>
            <a:bodyPr wrap="square" lIns="0" tIns="0" rIns="0" bIns="0" rtlCol="0"/>
            <a:lstStyle/>
            <a:p>
              <a:endParaRPr sz="2400"/>
            </a:p>
          </p:txBody>
        </p:sp>
      </p:grpSp>
      <p:sp>
        <p:nvSpPr>
          <p:cNvPr id="152" name="object 152"/>
          <p:cNvSpPr txBox="1"/>
          <p:nvPr/>
        </p:nvSpPr>
        <p:spPr>
          <a:xfrm>
            <a:off x="1475048" y="4931052"/>
            <a:ext cx="491067" cy="528350"/>
          </a:xfrm>
          <a:prstGeom prst="rect">
            <a:avLst/>
          </a:prstGeom>
        </p:spPr>
        <p:txBody>
          <a:bodyPr vert="horz" wrap="square" lIns="0" tIns="58420" rIns="0" bIns="0" rtlCol="0">
            <a:spAutoFit/>
          </a:bodyPr>
          <a:lstStyle/>
          <a:p>
            <a:pPr marL="22013">
              <a:spcBef>
                <a:spcPts val="460"/>
              </a:spcBef>
            </a:pPr>
            <a:r>
              <a:rPr sz="1400" b="1" spc="-13" dirty="0">
                <a:latin typeface="Calibri"/>
                <a:cs typeface="Calibri"/>
              </a:rPr>
              <a:t>PCSel</a:t>
            </a:r>
            <a:endParaRPr sz="1400">
              <a:latin typeface="Calibri"/>
              <a:cs typeface="Calibri"/>
            </a:endParaRPr>
          </a:p>
          <a:p>
            <a:pPr>
              <a:spcBef>
                <a:spcPts val="333"/>
              </a:spcBef>
            </a:pPr>
            <a:r>
              <a:rPr sz="1400" b="1" spc="47" dirty="0">
                <a:solidFill>
                  <a:srgbClr val="D8E156"/>
                </a:solidFill>
                <a:latin typeface="Calibri"/>
                <a:cs typeface="Calibri"/>
              </a:rPr>
              <a:t>=pc+4</a:t>
            </a:r>
            <a:endParaRPr sz="1400">
              <a:latin typeface="Calibri"/>
              <a:cs typeface="Calibri"/>
            </a:endParaRPr>
          </a:p>
        </p:txBody>
      </p:sp>
      <p:sp>
        <p:nvSpPr>
          <p:cNvPr id="153" name="object 153"/>
          <p:cNvSpPr txBox="1"/>
          <p:nvPr/>
        </p:nvSpPr>
        <p:spPr>
          <a:xfrm>
            <a:off x="3557531" y="5013670"/>
            <a:ext cx="1342813" cy="619764"/>
          </a:xfrm>
          <a:prstGeom prst="rect">
            <a:avLst/>
          </a:prstGeom>
        </p:spPr>
        <p:txBody>
          <a:bodyPr vert="horz" wrap="square" lIns="0" tIns="22013" rIns="0" bIns="0" rtlCol="0">
            <a:spAutoFit/>
          </a:bodyPr>
          <a:lstStyle/>
          <a:p>
            <a:pPr marL="851725" algn="ctr">
              <a:spcBef>
                <a:spcPts val="173"/>
              </a:spcBef>
            </a:pPr>
            <a:r>
              <a:rPr sz="1133" b="1" spc="7" dirty="0">
                <a:latin typeface="Calibri"/>
                <a:cs typeface="Calibri"/>
              </a:rPr>
              <a:t>ImmSel</a:t>
            </a:r>
            <a:endParaRPr sz="1133">
              <a:latin typeface="Calibri"/>
              <a:cs typeface="Calibri"/>
            </a:endParaRPr>
          </a:p>
          <a:p>
            <a:pPr marL="825479" algn="ctr">
              <a:lnSpc>
                <a:spcPts val="1607"/>
              </a:lnSpc>
              <a:spcBef>
                <a:spcPts val="100"/>
              </a:spcBef>
            </a:pPr>
            <a:r>
              <a:rPr sz="1400" b="1" spc="-33" dirty="0">
                <a:solidFill>
                  <a:srgbClr val="D8E156"/>
                </a:solidFill>
                <a:latin typeface="Calibri"/>
                <a:cs typeface="Calibri"/>
              </a:rPr>
              <a:t>=*</a:t>
            </a:r>
            <a:endParaRPr sz="1400">
              <a:latin typeface="Calibri"/>
              <a:cs typeface="Calibri"/>
            </a:endParaRPr>
          </a:p>
          <a:p>
            <a:pPr>
              <a:lnSpc>
                <a:spcPts val="1607"/>
              </a:lnSpc>
            </a:pPr>
            <a:r>
              <a:rPr sz="1400" b="1" spc="-13" dirty="0">
                <a:latin typeface="Calibri"/>
                <a:cs typeface="Calibri"/>
              </a:rPr>
              <a:t>Control</a:t>
            </a:r>
            <a:r>
              <a:rPr sz="1400" b="1" spc="40" dirty="0">
                <a:latin typeface="Calibri"/>
                <a:cs typeface="Calibri"/>
              </a:rPr>
              <a:t> </a:t>
            </a:r>
            <a:r>
              <a:rPr sz="1400" b="1" spc="27" dirty="0">
                <a:latin typeface="Calibri"/>
                <a:cs typeface="Calibri"/>
              </a:rPr>
              <a:t>logic</a:t>
            </a:r>
            <a:endParaRPr sz="1400">
              <a:latin typeface="Calibri"/>
              <a:cs typeface="Calibri"/>
            </a:endParaRPr>
          </a:p>
        </p:txBody>
      </p:sp>
      <p:sp>
        <p:nvSpPr>
          <p:cNvPr id="154" name="object 154"/>
          <p:cNvSpPr txBox="1"/>
          <p:nvPr/>
        </p:nvSpPr>
        <p:spPr>
          <a:xfrm>
            <a:off x="5182948" y="5009606"/>
            <a:ext cx="519853" cy="412015"/>
          </a:xfrm>
          <a:prstGeom prst="rect">
            <a:avLst/>
          </a:prstGeom>
        </p:spPr>
        <p:txBody>
          <a:bodyPr vert="horz" wrap="square" lIns="0" tIns="22013" rIns="0" bIns="0" rtlCol="0">
            <a:spAutoFit/>
          </a:bodyPr>
          <a:lstStyle/>
          <a:p>
            <a:pPr>
              <a:spcBef>
                <a:spcPts val="173"/>
              </a:spcBef>
            </a:pPr>
            <a:r>
              <a:rPr sz="1133" b="1" spc="-13" dirty="0">
                <a:latin typeface="Calibri"/>
                <a:cs typeface="Calibri"/>
              </a:rPr>
              <a:t>R</a:t>
            </a:r>
            <a:r>
              <a:rPr sz="1133" b="1" spc="7" dirty="0">
                <a:latin typeface="Calibri"/>
                <a:cs typeface="Calibri"/>
              </a:rPr>
              <a:t>e</a:t>
            </a:r>
            <a:r>
              <a:rPr sz="1133" b="1" spc="107" dirty="0">
                <a:latin typeface="Calibri"/>
                <a:cs typeface="Calibri"/>
              </a:rPr>
              <a:t>g</a:t>
            </a:r>
            <a:r>
              <a:rPr sz="1133" b="1" spc="-67" dirty="0">
                <a:latin typeface="Calibri"/>
                <a:cs typeface="Calibri"/>
              </a:rPr>
              <a:t>W</a:t>
            </a:r>
            <a:r>
              <a:rPr sz="1133" b="1" spc="-47" dirty="0">
                <a:latin typeface="Calibri"/>
                <a:cs typeface="Calibri"/>
              </a:rPr>
              <a:t>E</a:t>
            </a:r>
            <a:r>
              <a:rPr sz="1133" b="1" spc="-7" dirty="0">
                <a:latin typeface="Calibri"/>
                <a:cs typeface="Calibri"/>
              </a:rPr>
              <a:t>n</a:t>
            </a:r>
            <a:endParaRPr sz="1133">
              <a:latin typeface="Calibri"/>
              <a:cs typeface="Calibri"/>
            </a:endParaRPr>
          </a:p>
          <a:p>
            <a:pPr marL="27939">
              <a:spcBef>
                <a:spcPts val="33"/>
              </a:spcBef>
            </a:pPr>
            <a:r>
              <a:rPr sz="1400" b="1" spc="-67" dirty="0">
                <a:solidFill>
                  <a:srgbClr val="D8E156"/>
                </a:solidFill>
                <a:latin typeface="Calibri"/>
                <a:cs typeface="Calibri"/>
              </a:rPr>
              <a:t>=1</a:t>
            </a:r>
            <a:endParaRPr sz="1400">
              <a:latin typeface="Calibri"/>
              <a:cs typeface="Calibri"/>
            </a:endParaRPr>
          </a:p>
        </p:txBody>
      </p:sp>
      <p:sp>
        <p:nvSpPr>
          <p:cNvPr id="155" name="object 155"/>
          <p:cNvSpPr txBox="1"/>
          <p:nvPr/>
        </p:nvSpPr>
        <p:spPr>
          <a:xfrm>
            <a:off x="6342700" y="5244460"/>
            <a:ext cx="855133" cy="270737"/>
          </a:xfrm>
          <a:prstGeom prst="rect">
            <a:avLst/>
          </a:prstGeom>
        </p:spPr>
        <p:txBody>
          <a:bodyPr vert="horz" wrap="square" lIns="0" tIns="21167" rIns="0" bIns="0" rtlCol="0">
            <a:spAutoFit/>
          </a:bodyPr>
          <a:lstStyle/>
          <a:p>
            <a:pPr marL="50799">
              <a:lnSpc>
                <a:spcPts val="873"/>
              </a:lnSpc>
              <a:spcBef>
                <a:spcPts val="167"/>
              </a:spcBef>
            </a:pPr>
            <a:r>
              <a:rPr sz="2100" b="1" spc="-40" baseline="29100" dirty="0">
                <a:solidFill>
                  <a:srgbClr val="D8E156"/>
                </a:solidFill>
                <a:latin typeface="Calibri"/>
                <a:cs typeface="Calibri"/>
              </a:rPr>
              <a:t>=*</a:t>
            </a:r>
            <a:r>
              <a:rPr sz="2100" b="1" spc="-20" baseline="29100" dirty="0">
                <a:solidFill>
                  <a:srgbClr val="D8E156"/>
                </a:solidFill>
                <a:latin typeface="Calibri"/>
                <a:cs typeface="Calibri"/>
              </a:rPr>
              <a:t> </a:t>
            </a:r>
            <a:r>
              <a:rPr sz="1267" b="1" spc="-20" dirty="0">
                <a:latin typeface="Calibri"/>
                <a:cs typeface="Calibri"/>
              </a:rPr>
              <a:t>BrEq</a:t>
            </a:r>
            <a:r>
              <a:rPr sz="1267" b="1" spc="-7" dirty="0">
                <a:latin typeface="Calibri"/>
                <a:cs typeface="Calibri"/>
              </a:rPr>
              <a:t> </a:t>
            </a:r>
            <a:r>
              <a:rPr sz="2100" b="1" spc="-49" baseline="39682" dirty="0">
                <a:solidFill>
                  <a:srgbClr val="D8E156"/>
                </a:solidFill>
                <a:latin typeface="Calibri"/>
                <a:cs typeface="Calibri"/>
              </a:rPr>
              <a:t>=*</a:t>
            </a:r>
            <a:endParaRPr sz="2100" baseline="39682">
              <a:latin typeface="Calibri"/>
              <a:cs typeface="Calibri"/>
            </a:endParaRPr>
          </a:p>
          <a:p>
            <a:pPr marR="70272" algn="r">
              <a:lnSpc>
                <a:spcPts val="873"/>
              </a:lnSpc>
            </a:pPr>
            <a:r>
              <a:rPr sz="1400" b="1" spc="-33" dirty="0">
                <a:solidFill>
                  <a:srgbClr val="D8E156"/>
                </a:solidFill>
                <a:latin typeface="Calibri"/>
                <a:cs typeface="Calibri"/>
              </a:rPr>
              <a:t>=*</a:t>
            </a:r>
            <a:endParaRPr sz="1400">
              <a:latin typeface="Calibri"/>
              <a:cs typeface="Calibri"/>
            </a:endParaRPr>
          </a:p>
        </p:txBody>
      </p:sp>
      <p:sp>
        <p:nvSpPr>
          <p:cNvPr id="156" name="object 156"/>
          <p:cNvSpPr txBox="1"/>
          <p:nvPr/>
        </p:nvSpPr>
        <p:spPr>
          <a:xfrm>
            <a:off x="7274034" y="5179276"/>
            <a:ext cx="1086273" cy="236817"/>
          </a:xfrm>
          <a:prstGeom prst="rect">
            <a:avLst/>
          </a:prstGeom>
        </p:spPr>
        <p:txBody>
          <a:bodyPr vert="horz" wrap="square" lIns="0" tIns="21167" rIns="0" bIns="0" rtlCol="0">
            <a:spAutoFit/>
          </a:bodyPr>
          <a:lstStyle/>
          <a:p>
            <a:pPr marL="33866">
              <a:spcBef>
                <a:spcPts val="167"/>
              </a:spcBef>
            </a:pPr>
            <a:r>
              <a:rPr sz="2100" b="1" spc="100" baseline="29100" dirty="0">
                <a:solidFill>
                  <a:srgbClr val="D8E156"/>
                </a:solidFill>
                <a:latin typeface="Calibri"/>
                <a:cs typeface="Calibri"/>
              </a:rPr>
              <a:t>=0 </a:t>
            </a:r>
            <a:r>
              <a:rPr sz="2100" b="1" spc="149" baseline="29100" dirty="0">
                <a:solidFill>
                  <a:srgbClr val="D8E156"/>
                </a:solidFill>
                <a:latin typeface="Calibri"/>
                <a:cs typeface="Calibri"/>
              </a:rPr>
              <a:t> </a:t>
            </a:r>
            <a:r>
              <a:rPr sz="2100" b="1" spc="100" baseline="31746" dirty="0">
                <a:solidFill>
                  <a:srgbClr val="D8E156"/>
                </a:solidFill>
                <a:latin typeface="Calibri"/>
                <a:cs typeface="Calibri"/>
              </a:rPr>
              <a:t>=0 </a:t>
            </a:r>
            <a:r>
              <a:rPr sz="2100" b="1" spc="149" baseline="31746" dirty="0">
                <a:solidFill>
                  <a:srgbClr val="D8E156"/>
                </a:solidFill>
                <a:latin typeface="Calibri"/>
                <a:cs typeface="Calibri"/>
              </a:rPr>
              <a:t> </a:t>
            </a:r>
            <a:r>
              <a:rPr sz="1400" b="1" spc="40" dirty="0">
                <a:solidFill>
                  <a:srgbClr val="D8E156"/>
                </a:solidFill>
                <a:latin typeface="Calibri"/>
                <a:cs typeface="Calibri"/>
              </a:rPr>
              <a:t>=add</a:t>
            </a:r>
            <a:endParaRPr sz="1400">
              <a:latin typeface="Calibri"/>
              <a:cs typeface="Calibri"/>
            </a:endParaRPr>
          </a:p>
        </p:txBody>
      </p:sp>
      <p:sp>
        <p:nvSpPr>
          <p:cNvPr id="157" name="object 157"/>
          <p:cNvSpPr txBox="1"/>
          <p:nvPr/>
        </p:nvSpPr>
        <p:spPr>
          <a:xfrm>
            <a:off x="8748642" y="4997532"/>
            <a:ext cx="1162473" cy="449696"/>
          </a:xfrm>
          <a:prstGeom prst="rect">
            <a:avLst/>
          </a:prstGeom>
        </p:spPr>
        <p:txBody>
          <a:bodyPr vert="horz" wrap="square" lIns="0" tIns="33867" rIns="0" bIns="0" rtlCol="0">
            <a:spAutoFit/>
          </a:bodyPr>
          <a:lstStyle/>
          <a:p>
            <a:pPr>
              <a:spcBef>
                <a:spcPts val="267"/>
              </a:spcBef>
              <a:tabLst>
                <a:tab pos="761981" algn="l"/>
              </a:tabLst>
            </a:pPr>
            <a:r>
              <a:rPr sz="1133" b="1" dirty="0">
                <a:latin typeface="Calibri"/>
                <a:cs typeface="Calibri"/>
              </a:rPr>
              <a:t>Mem</a:t>
            </a:r>
            <a:r>
              <a:rPr sz="1133" b="1" spc="-7" dirty="0">
                <a:latin typeface="Calibri"/>
                <a:cs typeface="Calibri"/>
              </a:rPr>
              <a:t>R</a:t>
            </a:r>
            <a:r>
              <a:rPr sz="1133" b="1" spc="-93" dirty="0">
                <a:latin typeface="Calibri"/>
                <a:cs typeface="Calibri"/>
              </a:rPr>
              <a:t>W</a:t>
            </a:r>
            <a:r>
              <a:rPr sz="1133" b="1" dirty="0">
                <a:latin typeface="Calibri"/>
                <a:cs typeface="Calibri"/>
              </a:rPr>
              <a:t>	</a:t>
            </a:r>
            <a:r>
              <a:rPr sz="1700" b="1" spc="-20" baseline="3267" dirty="0">
                <a:latin typeface="Calibri"/>
                <a:cs typeface="Calibri"/>
              </a:rPr>
              <a:t>WBS</a:t>
            </a:r>
            <a:r>
              <a:rPr sz="1700" b="1" spc="59" baseline="3267" dirty="0">
                <a:latin typeface="Calibri"/>
                <a:cs typeface="Calibri"/>
              </a:rPr>
              <a:t>e</a:t>
            </a:r>
            <a:r>
              <a:rPr sz="1700" b="1" spc="-80" baseline="3267" dirty="0">
                <a:latin typeface="Calibri"/>
                <a:cs typeface="Calibri"/>
              </a:rPr>
              <a:t>l</a:t>
            </a:r>
            <a:endParaRPr sz="1700" baseline="3267">
              <a:latin typeface="Calibri"/>
              <a:cs typeface="Calibri"/>
            </a:endParaRPr>
          </a:p>
          <a:p>
            <a:pPr marL="8466">
              <a:spcBef>
                <a:spcPts val="167"/>
              </a:spcBef>
              <a:tabLst>
                <a:tab pos="827173" algn="l"/>
              </a:tabLst>
            </a:pPr>
            <a:r>
              <a:rPr sz="2100" b="1" spc="29" baseline="2645" dirty="0">
                <a:solidFill>
                  <a:srgbClr val="D8E156"/>
                </a:solidFill>
                <a:latin typeface="Calibri"/>
                <a:cs typeface="Calibri"/>
              </a:rPr>
              <a:t>=Read	</a:t>
            </a:r>
            <a:r>
              <a:rPr sz="1400" b="1" spc="-67" dirty="0">
                <a:solidFill>
                  <a:srgbClr val="D8E156"/>
                </a:solidFill>
                <a:latin typeface="Calibri"/>
                <a:cs typeface="Calibri"/>
              </a:rPr>
              <a:t>=1</a:t>
            </a:r>
            <a:endParaRPr sz="1400">
              <a:latin typeface="Calibri"/>
              <a:cs typeface="Calibri"/>
            </a:endParaRPr>
          </a:p>
        </p:txBody>
      </p:sp>
      <p:grpSp>
        <p:nvGrpSpPr>
          <p:cNvPr id="158" name="object 158"/>
          <p:cNvGrpSpPr/>
          <p:nvPr/>
        </p:nvGrpSpPr>
        <p:grpSpPr>
          <a:xfrm>
            <a:off x="3581211" y="1126634"/>
            <a:ext cx="6543040" cy="4080933"/>
            <a:chOff x="4230623" y="1197863"/>
            <a:chExt cx="4907280" cy="3060700"/>
          </a:xfrm>
        </p:grpSpPr>
        <p:pic>
          <p:nvPicPr>
            <p:cNvPr id="159" name="object 159"/>
            <p:cNvPicPr/>
            <p:nvPr/>
          </p:nvPicPr>
          <p:blipFill>
            <a:blip r:embed="rId23" cstate="print"/>
            <a:stretch>
              <a:fillRect/>
            </a:stretch>
          </p:blipFill>
          <p:spPr>
            <a:xfrm>
              <a:off x="4230623" y="2246375"/>
              <a:ext cx="219455" cy="2011680"/>
            </a:xfrm>
            <a:prstGeom prst="rect">
              <a:avLst/>
            </a:prstGeom>
          </p:spPr>
        </p:pic>
        <p:pic>
          <p:nvPicPr>
            <p:cNvPr id="160" name="object 160"/>
            <p:cNvPicPr/>
            <p:nvPr/>
          </p:nvPicPr>
          <p:blipFill>
            <a:blip r:embed="rId24" cstate="print"/>
            <a:stretch>
              <a:fillRect/>
            </a:stretch>
          </p:blipFill>
          <p:spPr>
            <a:xfrm>
              <a:off x="7016495" y="2575559"/>
              <a:ext cx="426720" cy="1597152"/>
            </a:xfrm>
            <a:prstGeom prst="rect">
              <a:avLst/>
            </a:prstGeom>
          </p:spPr>
        </p:pic>
        <p:pic>
          <p:nvPicPr>
            <p:cNvPr id="161" name="object 161"/>
            <p:cNvPicPr/>
            <p:nvPr/>
          </p:nvPicPr>
          <p:blipFill>
            <a:blip r:embed="rId25" cstate="print"/>
            <a:stretch>
              <a:fillRect/>
            </a:stretch>
          </p:blipFill>
          <p:spPr>
            <a:xfrm>
              <a:off x="7043927" y="3124199"/>
              <a:ext cx="216407" cy="1021080"/>
            </a:xfrm>
            <a:prstGeom prst="rect">
              <a:avLst/>
            </a:prstGeom>
          </p:spPr>
        </p:pic>
        <p:pic>
          <p:nvPicPr>
            <p:cNvPr id="162" name="object 162"/>
            <p:cNvPicPr/>
            <p:nvPr/>
          </p:nvPicPr>
          <p:blipFill>
            <a:blip r:embed="rId26" cstate="print"/>
            <a:stretch>
              <a:fillRect/>
            </a:stretch>
          </p:blipFill>
          <p:spPr>
            <a:xfrm>
              <a:off x="6958583" y="2398775"/>
              <a:ext cx="469392" cy="329184"/>
            </a:xfrm>
            <a:prstGeom prst="rect">
              <a:avLst/>
            </a:prstGeom>
          </p:spPr>
        </p:pic>
        <p:pic>
          <p:nvPicPr>
            <p:cNvPr id="163" name="object 163"/>
            <p:cNvPicPr/>
            <p:nvPr/>
          </p:nvPicPr>
          <p:blipFill>
            <a:blip r:embed="rId27" cstate="print"/>
            <a:stretch>
              <a:fillRect/>
            </a:stretch>
          </p:blipFill>
          <p:spPr>
            <a:xfrm>
              <a:off x="6964679" y="2782824"/>
              <a:ext cx="481583" cy="341375"/>
            </a:xfrm>
            <a:prstGeom prst="rect">
              <a:avLst/>
            </a:prstGeom>
          </p:spPr>
        </p:pic>
        <p:pic>
          <p:nvPicPr>
            <p:cNvPr id="164" name="object 164"/>
            <p:cNvPicPr/>
            <p:nvPr/>
          </p:nvPicPr>
          <p:blipFill>
            <a:blip r:embed="rId28" cstate="print"/>
            <a:stretch>
              <a:fillRect/>
            </a:stretch>
          </p:blipFill>
          <p:spPr>
            <a:xfrm>
              <a:off x="7501127" y="2907791"/>
              <a:ext cx="219455" cy="1231392"/>
            </a:xfrm>
            <a:prstGeom prst="rect">
              <a:avLst/>
            </a:prstGeom>
          </p:spPr>
        </p:pic>
        <p:pic>
          <p:nvPicPr>
            <p:cNvPr id="165" name="object 165"/>
            <p:cNvPicPr/>
            <p:nvPr/>
          </p:nvPicPr>
          <p:blipFill>
            <a:blip r:embed="rId29" cstate="print"/>
            <a:stretch>
              <a:fillRect/>
            </a:stretch>
          </p:blipFill>
          <p:spPr>
            <a:xfrm>
              <a:off x="7552944" y="2039111"/>
              <a:ext cx="1331976" cy="880871"/>
            </a:xfrm>
            <a:prstGeom prst="rect">
              <a:avLst/>
            </a:prstGeom>
          </p:spPr>
        </p:pic>
        <p:pic>
          <p:nvPicPr>
            <p:cNvPr id="166" name="object 166"/>
            <p:cNvPicPr/>
            <p:nvPr/>
          </p:nvPicPr>
          <p:blipFill>
            <a:blip r:embed="rId30" cstate="print"/>
            <a:stretch>
              <a:fillRect/>
            </a:stretch>
          </p:blipFill>
          <p:spPr>
            <a:xfrm>
              <a:off x="8049767" y="3288791"/>
              <a:ext cx="219455" cy="868679"/>
            </a:xfrm>
            <a:prstGeom prst="rect">
              <a:avLst/>
            </a:prstGeom>
          </p:spPr>
        </p:pic>
        <p:pic>
          <p:nvPicPr>
            <p:cNvPr id="167" name="object 167"/>
            <p:cNvPicPr/>
            <p:nvPr/>
          </p:nvPicPr>
          <p:blipFill>
            <a:blip r:embed="rId31" cstate="print"/>
            <a:stretch>
              <a:fillRect/>
            </a:stretch>
          </p:blipFill>
          <p:spPr>
            <a:xfrm>
              <a:off x="8619744" y="2057400"/>
              <a:ext cx="472440" cy="426719"/>
            </a:xfrm>
            <a:prstGeom prst="rect">
              <a:avLst/>
            </a:prstGeom>
          </p:spPr>
        </p:pic>
        <p:sp>
          <p:nvSpPr>
            <p:cNvPr id="168" name="object 168"/>
            <p:cNvSpPr/>
            <p:nvPr/>
          </p:nvSpPr>
          <p:spPr>
            <a:xfrm>
              <a:off x="8760955" y="2198509"/>
              <a:ext cx="191770" cy="144145"/>
            </a:xfrm>
            <a:custGeom>
              <a:avLst/>
              <a:gdLst/>
              <a:ahLst/>
              <a:cxnLst/>
              <a:rect l="l" t="t" r="r" b="b"/>
              <a:pathLst>
                <a:path w="191770" h="144144">
                  <a:moveTo>
                    <a:pt x="0" y="0"/>
                  </a:moveTo>
                  <a:lnTo>
                    <a:pt x="191420" y="143932"/>
                  </a:lnTo>
                </a:path>
              </a:pathLst>
            </a:custGeom>
            <a:ln w="76200">
              <a:solidFill>
                <a:srgbClr val="D8E156"/>
              </a:solidFill>
            </a:ln>
          </p:spPr>
          <p:txBody>
            <a:bodyPr wrap="square" lIns="0" tIns="0" rIns="0" bIns="0" rtlCol="0"/>
            <a:lstStyle/>
            <a:p>
              <a:endParaRPr sz="2400"/>
            </a:p>
          </p:txBody>
        </p:sp>
        <p:pic>
          <p:nvPicPr>
            <p:cNvPr id="169" name="object 169"/>
            <p:cNvPicPr/>
            <p:nvPr/>
          </p:nvPicPr>
          <p:blipFill>
            <a:blip r:embed="rId32" cstate="print"/>
            <a:stretch>
              <a:fillRect/>
            </a:stretch>
          </p:blipFill>
          <p:spPr>
            <a:xfrm>
              <a:off x="4489703" y="1197863"/>
              <a:ext cx="4648200" cy="1264920"/>
            </a:xfrm>
            <a:prstGeom prst="rect">
              <a:avLst/>
            </a:prstGeom>
          </p:spPr>
        </p:pic>
        <p:pic>
          <p:nvPicPr>
            <p:cNvPr id="170" name="object 170"/>
            <p:cNvPicPr/>
            <p:nvPr/>
          </p:nvPicPr>
          <p:blipFill>
            <a:blip r:embed="rId33" cstate="print"/>
            <a:stretch>
              <a:fillRect/>
            </a:stretch>
          </p:blipFill>
          <p:spPr>
            <a:xfrm>
              <a:off x="5431535" y="3139439"/>
              <a:ext cx="216408" cy="1005839"/>
            </a:xfrm>
            <a:prstGeom prst="rect">
              <a:avLst/>
            </a:prstGeom>
          </p:spPr>
        </p:pic>
      </p:grpSp>
      <p:grpSp>
        <p:nvGrpSpPr>
          <p:cNvPr id="171" name="object 171"/>
          <p:cNvGrpSpPr/>
          <p:nvPr/>
        </p:nvGrpSpPr>
        <p:grpSpPr>
          <a:xfrm>
            <a:off x="5625403" y="3686955"/>
            <a:ext cx="276860" cy="545253"/>
            <a:chOff x="5763767" y="3118104"/>
            <a:chExt cx="207645" cy="408940"/>
          </a:xfrm>
        </p:grpSpPr>
        <p:pic>
          <p:nvPicPr>
            <p:cNvPr id="172" name="object 172"/>
            <p:cNvPicPr/>
            <p:nvPr/>
          </p:nvPicPr>
          <p:blipFill>
            <a:blip r:embed="rId34" cstate="print"/>
            <a:stretch>
              <a:fillRect/>
            </a:stretch>
          </p:blipFill>
          <p:spPr>
            <a:xfrm>
              <a:off x="5763767" y="3118104"/>
              <a:ext cx="207263" cy="408431"/>
            </a:xfrm>
            <a:prstGeom prst="rect">
              <a:avLst/>
            </a:prstGeom>
          </p:spPr>
        </p:pic>
        <p:sp>
          <p:nvSpPr>
            <p:cNvPr id="173" name="object 173"/>
            <p:cNvSpPr/>
            <p:nvPr/>
          </p:nvSpPr>
          <p:spPr>
            <a:xfrm>
              <a:off x="5867399" y="3221436"/>
              <a:ext cx="0" cy="201295"/>
            </a:xfrm>
            <a:custGeom>
              <a:avLst/>
              <a:gdLst/>
              <a:ahLst/>
              <a:cxnLst/>
              <a:rect l="l" t="t" r="r" b="b"/>
              <a:pathLst>
                <a:path h="201295">
                  <a:moveTo>
                    <a:pt x="0" y="200759"/>
                  </a:moveTo>
                  <a:lnTo>
                    <a:pt x="1" y="0"/>
                  </a:lnTo>
                </a:path>
              </a:pathLst>
            </a:custGeom>
            <a:ln w="76200">
              <a:solidFill>
                <a:srgbClr val="FFC000"/>
              </a:solidFill>
            </a:ln>
          </p:spPr>
          <p:txBody>
            <a:bodyPr wrap="square" lIns="0" tIns="0" rIns="0" bIns="0" rtlCol="0"/>
            <a:lstStyle/>
            <a:p>
              <a:endParaRPr sz="2400"/>
            </a:p>
          </p:txBody>
        </p:sp>
      </p:grpSp>
      <p:grpSp>
        <p:nvGrpSpPr>
          <p:cNvPr id="174" name="object 174"/>
          <p:cNvGrpSpPr/>
          <p:nvPr/>
        </p:nvGrpSpPr>
        <p:grpSpPr>
          <a:xfrm>
            <a:off x="1618299" y="2447435"/>
            <a:ext cx="768773" cy="2629747"/>
            <a:chOff x="2758439" y="2188464"/>
            <a:chExt cx="576580" cy="1972310"/>
          </a:xfrm>
        </p:grpSpPr>
        <p:pic>
          <p:nvPicPr>
            <p:cNvPr id="175" name="object 175"/>
            <p:cNvPicPr/>
            <p:nvPr/>
          </p:nvPicPr>
          <p:blipFill>
            <a:blip r:embed="rId35" cstate="print"/>
            <a:stretch>
              <a:fillRect/>
            </a:stretch>
          </p:blipFill>
          <p:spPr>
            <a:xfrm>
              <a:off x="2859023" y="2478023"/>
              <a:ext cx="216407" cy="1682495"/>
            </a:xfrm>
            <a:prstGeom prst="rect">
              <a:avLst/>
            </a:prstGeom>
          </p:spPr>
        </p:pic>
        <p:pic>
          <p:nvPicPr>
            <p:cNvPr id="176" name="object 176"/>
            <p:cNvPicPr/>
            <p:nvPr/>
          </p:nvPicPr>
          <p:blipFill>
            <a:blip r:embed="rId36" cstate="print"/>
            <a:stretch>
              <a:fillRect/>
            </a:stretch>
          </p:blipFill>
          <p:spPr>
            <a:xfrm>
              <a:off x="2758439" y="2188464"/>
              <a:ext cx="493775" cy="301751"/>
            </a:xfrm>
            <a:prstGeom prst="rect">
              <a:avLst/>
            </a:prstGeom>
          </p:spPr>
        </p:pic>
        <p:pic>
          <p:nvPicPr>
            <p:cNvPr id="177" name="object 177"/>
            <p:cNvPicPr/>
            <p:nvPr/>
          </p:nvPicPr>
          <p:blipFill>
            <a:blip r:embed="rId37" cstate="print"/>
            <a:stretch>
              <a:fillRect/>
            </a:stretch>
          </p:blipFill>
          <p:spPr>
            <a:xfrm>
              <a:off x="3130295" y="2606040"/>
              <a:ext cx="204216" cy="405384"/>
            </a:xfrm>
            <a:prstGeom prst="rect">
              <a:avLst/>
            </a:prstGeom>
          </p:spPr>
        </p:pic>
        <p:sp>
          <p:nvSpPr>
            <p:cNvPr id="178" name="object 178"/>
            <p:cNvSpPr/>
            <p:nvPr/>
          </p:nvSpPr>
          <p:spPr>
            <a:xfrm>
              <a:off x="3232090" y="2708573"/>
              <a:ext cx="0" cy="201295"/>
            </a:xfrm>
            <a:custGeom>
              <a:avLst/>
              <a:gdLst/>
              <a:ahLst/>
              <a:cxnLst/>
              <a:rect l="l" t="t" r="r" b="b"/>
              <a:pathLst>
                <a:path h="201294">
                  <a:moveTo>
                    <a:pt x="0" y="200759"/>
                  </a:moveTo>
                  <a:lnTo>
                    <a:pt x="1" y="0"/>
                  </a:lnTo>
                </a:path>
              </a:pathLst>
            </a:custGeom>
            <a:ln w="76200">
              <a:solidFill>
                <a:srgbClr val="FFC000"/>
              </a:solidFill>
            </a:ln>
          </p:spPr>
          <p:txBody>
            <a:bodyPr wrap="square" lIns="0" tIns="0" rIns="0" bIns="0" rtlCol="0"/>
            <a:lstStyle/>
            <a:p>
              <a:endParaRPr sz="2400"/>
            </a:p>
          </p:txBody>
        </p:sp>
      </p:grpSp>
      <p:sp>
        <p:nvSpPr>
          <p:cNvPr id="179" name="Date Placeholder 178">
            <a:extLst>
              <a:ext uri="{FF2B5EF4-FFF2-40B4-BE49-F238E27FC236}">
                <a16:creationId xmlns:a16="http://schemas.microsoft.com/office/drawing/2014/main" id="{4D40CDBD-33BD-4107-A445-F35A75843680}"/>
              </a:ext>
            </a:extLst>
          </p:cNvPr>
          <p:cNvSpPr>
            <a:spLocks noGrp="1"/>
          </p:cNvSpPr>
          <p:nvPr>
            <p:ph type="dt" sz="half" idx="10"/>
          </p:nvPr>
        </p:nvSpPr>
        <p:spPr/>
        <p:txBody>
          <a:bodyPr/>
          <a:lstStyle/>
          <a:p>
            <a:fld id="{A4900642-D41F-4408-A41F-4F5144461012}" type="datetime1">
              <a:rPr lang="en-US" smtClean="0"/>
              <a:t>5/11/2024</a:t>
            </a:fld>
            <a:endParaRPr lang="en-US"/>
          </a:p>
        </p:txBody>
      </p:sp>
      <p:sp>
        <p:nvSpPr>
          <p:cNvPr id="180" name="Slide Number Placeholder 179">
            <a:extLst>
              <a:ext uri="{FF2B5EF4-FFF2-40B4-BE49-F238E27FC236}">
                <a16:creationId xmlns:a16="http://schemas.microsoft.com/office/drawing/2014/main" id="{901EA436-AF23-480F-979F-E76919E3FE28}"/>
              </a:ext>
            </a:extLst>
          </p:cNvPr>
          <p:cNvSpPr>
            <a:spLocks noGrp="1"/>
          </p:cNvSpPr>
          <p:nvPr>
            <p:ph type="sldNum" sz="quarter" idx="12"/>
          </p:nvPr>
        </p:nvSpPr>
        <p:spPr/>
        <p:txBody>
          <a:bodyPr/>
          <a:lstStyle/>
          <a:p>
            <a:fld id="{AB6352F2-FB44-4DA6-821F-C2F4E454E2C0}" type="slidenum">
              <a:rPr lang="en-US" smtClean="0"/>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28023" y="758317"/>
            <a:ext cx="6413500" cy="2074333"/>
            <a:chOff x="4166615" y="466344"/>
            <a:chExt cx="4810125" cy="1555750"/>
          </a:xfrm>
        </p:grpSpPr>
        <p:pic>
          <p:nvPicPr>
            <p:cNvPr id="3" name="object 3"/>
            <p:cNvPicPr/>
            <p:nvPr/>
          </p:nvPicPr>
          <p:blipFill>
            <a:blip r:embed="rId2" cstate="print"/>
            <a:stretch>
              <a:fillRect/>
            </a:stretch>
          </p:blipFill>
          <p:spPr>
            <a:xfrm>
              <a:off x="4166615" y="466344"/>
              <a:ext cx="4809744" cy="518160"/>
            </a:xfrm>
            <a:prstGeom prst="rect">
              <a:avLst/>
            </a:prstGeom>
          </p:spPr>
        </p:pic>
        <p:sp>
          <p:nvSpPr>
            <p:cNvPr id="4" name="object 4"/>
            <p:cNvSpPr/>
            <p:nvPr/>
          </p:nvSpPr>
          <p:spPr>
            <a:xfrm>
              <a:off x="5505084" y="1034135"/>
              <a:ext cx="122555" cy="0"/>
            </a:xfrm>
            <a:custGeom>
              <a:avLst/>
              <a:gdLst/>
              <a:ahLst/>
              <a:cxnLst/>
              <a:rect l="l" t="t" r="r" b="b"/>
              <a:pathLst>
                <a:path w="122554">
                  <a:moveTo>
                    <a:pt x="0" y="1"/>
                  </a:moveTo>
                  <a:lnTo>
                    <a:pt x="122127" y="0"/>
                  </a:lnTo>
                </a:path>
              </a:pathLst>
            </a:custGeom>
            <a:ln w="25400">
              <a:solidFill>
                <a:srgbClr val="000000"/>
              </a:solidFill>
            </a:ln>
          </p:spPr>
          <p:txBody>
            <a:bodyPr wrap="square" lIns="0" tIns="0" rIns="0" bIns="0" rtlCol="0"/>
            <a:lstStyle/>
            <a:p>
              <a:endParaRPr sz="2400"/>
            </a:p>
          </p:txBody>
        </p:sp>
        <p:sp>
          <p:nvSpPr>
            <p:cNvPr id="5" name="object 5"/>
            <p:cNvSpPr/>
            <p:nvPr/>
          </p:nvSpPr>
          <p:spPr>
            <a:xfrm>
              <a:off x="7851035" y="1341189"/>
              <a:ext cx="85725" cy="680720"/>
            </a:xfrm>
            <a:custGeom>
              <a:avLst/>
              <a:gdLst/>
              <a:ahLst/>
              <a:cxnLst/>
              <a:rect l="l" t="t" r="r" b="b"/>
              <a:pathLst>
                <a:path w="85725" h="680719">
                  <a:moveTo>
                    <a:pt x="28573" y="85642"/>
                  </a:moveTo>
                  <a:lnTo>
                    <a:pt x="25196" y="680270"/>
                  </a:lnTo>
                  <a:lnTo>
                    <a:pt x="53770" y="680432"/>
                  </a:lnTo>
                  <a:lnTo>
                    <a:pt x="57148" y="85805"/>
                  </a:lnTo>
                  <a:lnTo>
                    <a:pt x="28573" y="85642"/>
                  </a:lnTo>
                  <a:close/>
                </a:path>
                <a:path w="85725" h="680719">
                  <a:moveTo>
                    <a:pt x="78520" y="71354"/>
                  </a:moveTo>
                  <a:lnTo>
                    <a:pt x="28655" y="71354"/>
                  </a:lnTo>
                  <a:lnTo>
                    <a:pt x="57230" y="71517"/>
                  </a:lnTo>
                  <a:lnTo>
                    <a:pt x="57148" y="85805"/>
                  </a:lnTo>
                  <a:lnTo>
                    <a:pt x="85723" y="85967"/>
                  </a:lnTo>
                  <a:lnTo>
                    <a:pt x="78520" y="71354"/>
                  </a:lnTo>
                  <a:close/>
                </a:path>
                <a:path w="85725" h="680719">
                  <a:moveTo>
                    <a:pt x="28655" y="71354"/>
                  </a:moveTo>
                  <a:lnTo>
                    <a:pt x="28573" y="85642"/>
                  </a:lnTo>
                  <a:lnTo>
                    <a:pt x="57148" y="85805"/>
                  </a:lnTo>
                  <a:lnTo>
                    <a:pt x="57230" y="71517"/>
                  </a:lnTo>
                  <a:lnTo>
                    <a:pt x="28655" y="71354"/>
                  </a:lnTo>
                  <a:close/>
                </a:path>
                <a:path w="85725" h="680719">
                  <a:moveTo>
                    <a:pt x="43348" y="0"/>
                  </a:moveTo>
                  <a:lnTo>
                    <a:pt x="0" y="85479"/>
                  </a:lnTo>
                  <a:lnTo>
                    <a:pt x="28573" y="85642"/>
                  </a:lnTo>
                  <a:lnTo>
                    <a:pt x="28655" y="71354"/>
                  </a:lnTo>
                  <a:lnTo>
                    <a:pt x="78520" y="71354"/>
                  </a:lnTo>
                  <a:lnTo>
                    <a:pt x="43348" y="0"/>
                  </a:lnTo>
                  <a:close/>
                </a:path>
              </a:pathLst>
            </a:custGeom>
            <a:solidFill>
              <a:srgbClr val="000000"/>
            </a:solidFill>
          </p:spPr>
          <p:txBody>
            <a:bodyPr wrap="square" lIns="0" tIns="0" rIns="0" bIns="0" rtlCol="0"/>
            <a:lstStyle/>
            <a:p>
              <a:endParaRPr sz="2400"/>
            </a:p>
          </p:txBody>
        </p:sp>
      </p:grpSp>
      <p:sp>
        <p:nvSpPr>
          <p:cNvPr id="6" name="object 6"/>
          <p:cNvSpPr txBox="1">
            <a:spLocks noGrp="1"/>
          </p:cNvSpPr>
          <p:nvPr>
            <p:ph type="title"/>
          </p:nvPr>
        </p:nvSpPr>
        <p:spPr>
          <a:xfrm>
            <a:off x="730668" y="217575"/>
            <a:ext cx="3192780"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A</a:t>
            </a:r>
            <a:r>
              <a:rPr b="1" spc="-152" dirty="0"/>
              <a:t>d</a:t>
            </a:r>
            <a:r>
              <a:rPr b="1" spc="187" dirty="0"/>
              <a:t>d</a:t>
            </a:r>
            <a:r>
              <a:rPr b="1" spc="-353" dirty="0"/>
              <a:t> </a:t>
            </a:r>
            <a:r>
              <a:rPr b="1" spc="-293" dirty="0"/>
              <a:t>E</a:t>
            </a:r>
            <a:r>
              <a:rPr b="1" spc="-27" dirty="0"/>
              <a:t>x</a:t>
            </a:r>
            <a:r>
              <a:rPr b="1" spc="27" dirty="0"/>
              <a:t>e</a:t>
            </a:r>
            <a:r>
              <a:rPr b="1" spc="20" dirty="0"/>
              <a:t>c</a:t>
            </a:r>
            <a:r>
              <a:rPr b="1" spc="60" dirty="0"/>
              <a:t>u</a:t>
            </a:r>
            <a:r>
              <a:rPr b="1" spc="-27" dirty="0"/>
              <a:t>t</a:t>
            </a:r>
            <a:r>
              <a:rPr b="1" spc="40" dirty="0"/>
              <a:t>i</a:t>
            </a:r>
            <a:r>
              <a:rPr b="1" spc="-227" dirty="0"/>
              <a:t>o</a:t>
            </a:r>
            <a:r>
              <a:rPr b="1" spc="187" dirty="0"/>
              <a:t>n</a:t>
            </a:r>
          </a:p>
        </p:txBody>
      </p:sp>
      <p:sp>
        <p:nvSpPr>
          <p:cNvPr id="7" name="object 7"/>
          <p:cNvSpPr txBox="1"/>
          <p:nvPr/>
        </p:nvSpPr>
        <p:spPr>
          <a:xfrm>
            <a:off x="5580480" y="444713"/>
            <a:ext cx="146473" cy="135871"/>
          </a:xfrm>
          <a:prstGeom prst="rect">
            <a:avLst/>
          </a:prstGeom>
        </p:spPr>
        <p:txBody>
          <a:bodyPr vert="horz" wrap="square" lIns="0" tIns="22860" rIns="0" bIns="0" rtlCol="0">
            <a:spAutoFit/>
          </a:bodyPr>
          <a:lstStyle/>
          <a:p>
            <a:pPr marL="16933">
              <a:spcBef>
                <a:spcPts val="180"/>
              </a:spcBef>
            </a:pPr>
            <a:r>
              <a:rPr sz="733" b="1" spc="67" dirty="0">
                <a:latin typeface="Calibri"/>
                <a:cs typeface="Calibri"/>
              </a:rPr>
              <a:t>+4</a:t>
            </a:r>
            <a:endParaRPr sz="733">
              <a:latin typeface="Calibri"/>
              <a:cs typeface="Calibri"/>
            </a:endParaRPr>
          </a:p>
        </p:txBody>
      </p:sp>
      <p:grpSp>
        <p:nvGrpSpPr>
          <p:cNvPr id="8" name="object 8"/>
          <p:cNvGrpSpPr/>
          <p:nvPr/>
        </p:nvGrpSpPr>
        <p:grpSpPr>
          <a:xfrm>
            <a:off x="5735236" y="403238"/>
            <a:ext cx="502073" cy="619760"/>
            <a:chOff x="5147024" y="200035"/>
            <a:chExt cx="376555" cy="464820"/>
          </a:xfrm>
        </p:grpSpPr>
        <p:sp>
          <p:nvSpPr>
            <p:cNvPr id="9" name="object 9"/>
            <p:cNvSpPr/>
            <p:nvPr/>
          </p:nvSpPr>
          <p:spPr>
            <a:xfrm>
              <a:off x="5235687" y="219085"/>
              <a:ext cx="268605" cy="426720"/>
            </a:xfrm>
            <a:custGeom>
              <a:avLst/>
              <a:gdLst/>
              <a:ahLst/>
              <a:cxnLst/>
              <a:rect l="l" t="t" r="r" b="b"/>
              <a:pathLst>
                <a:path w="268604" h="426720">
                  <a:moveTo>
                    <a:pt x="0" y="0"/>
                  </a:moveTo>
                  <a:lnTo>
                    <a:pt x="0" y="177700"/>
                  </a:lnTo>
                  <a:lnTo>
                    <a:pt x="53654" y="213241"/>
                  </a:lnTo>
                  <a:lnTo>
                    <a:pt x="0" y="248781"/>
                  </a:lnTo>
                  <a:lnTo>
                    <a:pt x="0" y="426483"/>
                  </a:lnTo>
                  <a:lnTo>
                    <a:pt x="268277" y="319862"/>
                  </a:lnTo>
                  <a:lnTo>
                    <a:pt x="268277" y="106620"/>
                  </a:lnTo>
                  <a:lnTo>
                    <a:pt x="0" y="0"/>
                  </a:lnTo>
                  <a:close/>
                </a:path>
              </a:pathLst>
            </a:custGeom>
            <a:solidFill>
              <a:srgbClr val="FFFFFF"/>
            </a:solidFill>
          </p:spPr>
          <p:txBody>
            <a:bodyPr wrap="square" lIns="0" tIns="0" rIns="0" bIns="0" rtlCol="0"/>
            <a:lstStyle/>
            <a:p>
              <a:endParaRPr sz="2400"/>
            </a:p>
          </p:txBody>
        </p:sp>
        <p:sp>
          <p:nvSpPr>
            <p:cNvPr id="10" name="object 10"/>
            <p:cNvSpPr/>
            <p:nvPr/>
          </p:nvSpPr>
          <p:spPr>
            <a:xfrm>
              <a:off x="5235687" y="219085"/>
              <a:ext cx="268605" cy="426720"/>
            </a:xfrm>
            <a:custGeom>
              <a:avLst/>
              <a:gdLst/>
              <a:ahLst/>
              <a:cxnLst/>
              <a:rect l="l" t="t" r="r" b="b"/>
              <a:pathLst>
                <a:path w="268604" h="426720">
                  <a:moveTo>
                    <a:pt x="0" y="0"/>
                  </a:moveTo>
                  <a:lnTo>
                    <a:pt x="0" y="177701"/>
                  </a:lnTo>
                  <a:lnTo>
                    <a:pt x="53655" y="213241"/>
                  </a:lnTo>
                  <a:lnTo>
                    <a:pt x="0" y="248782"/>
                  </a:lnTo>
                  <a:lnTo>
                    <a:pt x="0" y="426483"/>
                  </a:lnTo>
                  <a:lnTo>
                    <a:pt x="268278" y="319862"/>
                  </a:lnTo>
                  <a:lnTo>
                    <a:pt x="268278" y="106620"/>
                  </a:lnTo>
                  <a:lnTo>
                    <a:pt x="0" y="0"/>
                  </a:lnTo>
                </a:path>
              </a:pathLst>
            </a:custGeom>
            <a:ln w="38100">
              <a:solidFill>
                <a:srgbClr val="000000"/>
              </a:solidFill>
            </a:ln>
          </p:spPr>
          <p:txBody>
            <a:bodyPr wrap="square" lIns="0" tIns="0" rIns="0" bIns="0" rtlCol="0"/>
            <a:lstStyle/>
            <a:p>
              <a:endParaRPr sz="2400"/>
            </a:p>
          </p:txBody>
        </p:sp>
        <p:sp>
          <p:nvSpPr>
            <p:cNvPr id="11" name="object 11"/>
            <p:cNvSpPr/>
            <p:nvPr/>
          </p:nvSpPr>
          <p:spPr>
            <a:xfrm>
              <a:off x="5161946" y="271733"/>
              <a:ext cx="69215" cy="1270"/>
            </a:xfrm>
            <a:custGeom>
              <a:avLst/>
              <a:gdLst/>
              <a:ahLst/>
              <a:cxnLst/>
              <a:rect l="l" t="t" r="r" b="b"/>
              <a:pathLst>
                <a:path w="69214" h="1270">
                  <a:moveTo>
                    <a:pt x="-14287" y="330"/>
                  </a:moveTo>
                  <a:lnTo>
                    <a:pt x="83272" y="330"/>
                  </a:lnTo>
                </a:path>
              </a:pathLst>
            </a:custGeom>
            <a:ln w="29236">
              <a:solidFill>
                <a:srgbClr val="000000"/>
              </a:solidFill>
            </a:ln>
          </p:spPr>
          <p:txBody>
            <a:bodyPr wrap="square" lIns="0" tIns="0" rIns="0" bIns="0" rtlCol="0"/>
            <a:lstStyle/>
            <a:p>
              <a:endParaRPr sz="2400"/>
            </a:p>
          </p:txBody>
        </p:sp>
      </p:grpSp>
      <p:sp>
        <p:nvSpPr>
          <p:cNvPr id="12" name="object 12"/>
          <p:cNvSpPr txBox="1"/>
          <p:nvPr/>
        </p:nvSpPr>
        <p:spPr>
          <a:xfrm>
            <a:off x="5966720" y="635721"/>
            <a:ext cx="201507" cy="135871"/>
          </a:xfrm>
          <a:prstGeom prst="rect">
            <a:avLst/>
          </a:prstGeom>
        </p:spPr>
        <p:txBody>
          <a:bodyPr vert="horz" wrap="square" lIns="0" tIns="22860" rIns="0" bIns="0" rtlCol="0">
            <a:spAutoFit/>
          </a:bodyPr>
          <a:lstStyle/>
          <a:p>
            <a:pPr marL="16933">
              <a:spcBef>
                <a:spcPts val="180"/>
              </a:spcBef>
            </a:pPr>
            <a:r>
              <a:rPr sz="733" b="1" spc="20" dirty="0">
                <a:latin typeface="Calibri"/>
                <a:cs typeface="Calibri"/>
              </a:rPr>
              <a:t>A</a:t>
            </a:r>
            <a:r>
              <a:rPr sz="733" b="1" spc="27" dirty="0">
                <a:latin typeface="Calibri"/>
                <a:cs typeface="Calibri"/>
              </a:rPr>
              <a:t>d</a:t>
            </a:r>
            <a:r>
              <a:rPr sz="733" b="1" spc="20" dirty="0">
                <a:latin typeface="Calibri"/>
                <a:cs typeface="Calibri"/>
              </a:rPr>
              <a:t>d</a:t>
            </a:r>
            <a:endParaRPr sz="733">
              <a:latin typeface="Calibri"/>
              <a:cs typeface="Calibri"/>
            </a:endParaRPr>
          </a:p>
        </p:txBody>
      </p:sp>
      <p:sp>
        <p:nvSpPr>
          <p:cNvPr id="13" name="object 13"/>
          <p:cNvSpPr txBox="1"/>
          <p:nvPr/>
        </p:nvSpPr>
        <p:spPr>
          <a:xfrm>
            <a:off x="5218184" y="1733001"/>
            <a:ext cx="143933" cy="135871"/>
          </a:xfrm>
          <a:prstGeom prst="rect">
            <a:avLst/>
          </a:prstGeom>
        </p:spPr>
        <p:txBody>
          <a:bodyPr vert="horz" wrap="square" lIns="0" tIns="22860" rIns="0" bIns="0" rtlCol="0">
            <a:spAutoFit/>
          </a:bodyPr>
          <a:lstStyle/>
          <a:p>
            <a:pPr marL="16933">
              <a:spcBef>
                <a:spcPts val="180"/>
              </a:spcBef>
            </a:pPr>
            <a:r>
              <a:rPr sz="733" b="1" spc="7" dirty="0">
                <a:latin typeface="Calibri"/>
                <a:cs typeface="Calibri"/>
              </a:rPr>
              <a:t>cl</a:t>
            </a:r>
            <a:r>
              <a:rPr sz="733" b="1" spc="-7" dirty="0">
                <a:latin typeface="Calibri"/>
                <a:cs typeface="Calibri"/>
              </a:rPr>
              <a:t>k</a:t>
            </a:r>
            <a:endParaRPr sz="733">
              <a:latin typeface="Calibri"/>
              <a:cs typeface="Calibri"/>
            </a:endParaRPr>
          </a:p>
        </p:txBody>
      </p:sp>
      <p:grpSp>
        <p:nvGrpSpPr>
          <p:cNvPr id="14" name="object 14"/>
          <p:cNvGrpSpPr/>
          <p:nvPr/>
        </p:nvGrpSpPr>
        <p:grpSpPr>
          <a:xfrm>
            <a:off x="5346028" y="1183641"/>
            <a:ext cx="878840" cy="916093"/>
            <a:chOff x="4855119" y="785337"/>
            <a:chExt cx="659130" cy="687070"/>
          </a:xfrm>
        </p:grpSpPr>
        <p:pic>
          <p:nvPicPr>
            <p:cNvPr id="15" name="object 15"/>
            <p:cNvPicPr/>
            <p:nvPr/>
          </p:nvPicPr>
          <p:blipFill>
            <a:blip r:embed="rId3" cstate="print"/>
            <a:stretch>
              <a:fillRect/>
            </a:stretch>
          </p:blipFill>
          <p:spPr>
            <a:xfrm>
              <a:off x="4916408" y="925061"/>
              <a:ext cx="174560" cy="76200"/>
            </a:xfrm>
            <a:prstGeom prst="rect">
              <a:avLst/>
            </a:prstGeom>
          </p:spPr>
        </p:pic>
        <p:sp>
          <p:nvSpPr>
            <p:cNvPr id="16" name="object 16"/>
            <p:cNvSpPr/>
            <p:nvPr/>
          </p:nvSpPr>
          <p:spPr>
            <a:xfrm>
              <a:off x="5092754" y="804387"/>
              <a:ext cx="402590" cy="648970"/>
            </a:xfrm>
            <a:custGeom>
              <a:avLst/>
              <a:gdLst/>
              <a:ahLst/>
              <a:cxnLst/>
              <a:rect l="l" t="t" r="r" b="b"/>
              <a:pathLst>
                <a:path w="402589" h="648969">
                  <a:moveTo>
                    <a:pt x="402257" y="0"/>
                  </a:moveTo>
                  <a:lnTo>
                    <a:pt x="0" y="0"/>
                  </a:lnTo>
                  <a:lnTo>
                    <a:pt x="0" y="648609"/>
                  </a:lnTo>
                  <a:lnTo>
                    <a:pt x="402257" y="648609"/>
                  </a:lnTo>
                  <a:lnTo>
                    <a:pt x="402257" y="0"/>
                  </a:lnTo>
                  <a:close/>
                </a:path>
              </a:pathLst>
            </a:custGeom>
            <a:solidFill>
              <a:srgbClr val="FFFFFF"/>
            </a:solidFill>
          </p:spPr>
          <p:txBody>
            <a:bodyPr wrap="square" lIns="0" tIns="0" rIns="0" bIns="0" rtlCol="0"/>
            <a:lstStyle/>
            <a:p>
              <a:endParaRPr sz="2400"/>
            </a:p>
          </p:txBody>
        </p:sp>
        <p:sp>
          <p:nvSpPr>
            <p:cNvPr id="17" name="object 17"/>
            <p:cNvSpPr/>
            <p:nvPr/>
          </p:nvSpPr>
          <p:spPr>
            <a:xfrm>
              <a:off x="5092754" y="804387"/>
              <a:ext cx="402590" cy="648970"/>
            </a:xfrm>
            <a:custGeom>
              <a:avLst/>
              <a:gdLst/>
              <a:ahLst/>
              <a:cxnLst/>
              <a:rect l="l" t="t" r="r" b="b"/>
              <a:pathLst>
                <a:path w="402589" h="648969">
                  <a:moveTo>
                    <a:pt x="0" y="0"/>
                  </a:moveTo>
                  <a:lnTo>
                    <a:pt x="402257" y="0"/>
                  </a:lnTo>
                  <a:lnTo>
                    <a:pt x="402257" y="648609"/>
                  </a:lnTo>
                  <a:lnTo>
                    <a:pt x="0" y="648609"/>
                  </a:lnTo>
                  <a:lnTo>
                    <a:pt x="0" y="0"/>
                  </a:lnTo>
                  <a:close/>
                </a:path>
              </a:pathLst>
            </a:custGeom>
            <a:ln w="38100">
              <a:solidFill>
                <a:srgbClr val="000000"/>
              </a:solidFill>
            </a:ln>
          </p:spPr>
          <p:txBody>
            <a:bodyPr wrap="square" lIns="0" tIns="0" rIns="0" bIns="0" rtlCol="0"/>
            <a:lstStyle/>
            <a:p>
              <a:endParaRPr sz="2400"/>
            </a:p>
          </p:txBody>
        </p:sp>
        <p:sp>
          <p:nvSpPr>
            <p:cNvPr id="18" name="object 18"/>
            <p:cNvSpPr/>
            <p:nvPr/>
          </p:nvSpPr>
          <p:spPr>
            <a:xfrm>
              <a:off x="4869407" y="1134247"/>
              <a:ext cx="0" cy="92710"/>
            </a:xfrm>
            <a:custGeom>
              <a:avLst/>
              <a:gdLst/>
              <a:ahLst/>
              <a:cxnLst/>
              <a:rect l="l" t="t" r="r" b="b"/>
              <a:pathLst>
                <a:path h="92709">
                  <a:moveTo>
                    <a:pt x="0" y="0"/>
                  </a:moveTo>
                  <a:lnTo>
                    <a:pt x="1" y="92183"/>
                  </a:lnTo>
                </a:path>
              </a:pathLst>
            </a:custGeom>
            <a:ln w="28575">
              <a:solidFill>
                <a:srgbClr val="000000"/>
              </a:solidFill>
            </a:ln>
          </p:spPr>
          <p:txBody>
            <a:bodyPr wrap="square" lIns="0" tIns="0" rIns="0" bIns="0" rtlCol="0"/>
            <a:lstStyle/>
            <a:p>
              <a:endParaRPr sz="2400"/>
            </a:p>
          </p:txBody>
        </p:sp>
      </p:grpSp>
      <p:sp>
        <p:nvSpPr>
          <p:cNvPr id="19" name="object 19"/>
          <p:cNvSpPr txBox="1"/>
          <p:nvPr/>
        </p:nvSpPr>
        <p:spPr>
          <a:xfrm>
            <a:off x="5662875" y="1209041"/>
            <a:ext cx="536787" cy="829352"/>
          </a:xfrm>
          <a:prstGeom prst="rect">
            <a:avLst/>
          </a:prstGeom>
          <a:ln w="38100">
            <a:solidFill>
              <a:srgbClr val="000000"/>
            </a:solidFill>
          </a:ln>
        </p:spPr>
        <p:txBody>
          <a:bodyPr vert="horz" wrap="square" lIns="0" tIns="5927" rIns="0" bIns="0" rtlCol="0">
            <a:spAutoFit/>
          </a:bodyPr>
          <a:lstStyle/>
          <a:p>
            <a:pPr>
              <a:spcBef>
                <a:spcPts val="47"/>
              </a:spcBef>
            </a:pPr>
            <a:endParaRPr sz="600">
              <a:latin typeface="Times New Roman"/>
              <a:cs typeface="Times New Roman"/>
            </a:endParaRPr>
          </a:p>
          <a:p>
            <a:pPr marL="280240" marR="101597" indent="-96518">
              <a:lnSpc>
                <a:spcPct val="123600"/>
              </a:lnSpc>
              <a:spcBef>
                <a:spcPts val="7"/>
              </a:spcBef>
            </a:pPr>
            <a:r>
              <a:rPr sz="733" b="1" spc="27" dirty="0">
                <a:latin typeface="Calibri"/>
                <a:cs typeface="Calibri"/>
              </a:rPr>
              <a:t>addr </a:t>
            </a:r>
            <a:r>
              <a:rPr sz="733" b="1" spc="33" dirty="0">
                <a:latin typeface="Calibri"/>
                <a:cs typeface="Calibri"/>
              </a:rPr>
              <a:t> </a:t>
            </a:r>
            <a:r>
              <a:rPr sz="733" b="1" spc="7" dirty="0">
                <a:latin typeface="Calibri"/>
                <a:cs typeface="Calibri"/>
              </a:rPr>
              <a:t>i</a:t>
            </a:r>
            <a:r>
              <a:rPr sz="733" b="1" spc="-7" dirty="0">
                <a:latin typeface="Calibri"/>
                <a:cs typeface="Calibri"/>
              </a:rPr>
              <a:t>n</a:t>
            </a:r>
            <a:r>
              <a:rPr sz="733" b="1" spc="53" dirty="0">
                <a:latin typeface="Calibri"/>
                <a:cs typeface="Calibri"/>
              </a:rPr>
              <a:t>s</a:t>
            </a:r>
            <a:r>
              <a:rPr sz="733" b="1" spc="-60" dirty="0">
                <a:latin typeface="Calibri"/>
                <a:cs typeface="Calibri"/>
              </a:rPr>
              <a:t>t</a:t>
            </a:r>
            <a:endParaRPr sz="733">
              <a:latin typeface="Calibri"/>
              <a:cs typeface="Calibri"/>
            </a:endParaRPr>
          </a:p>
          <a:p>
            <a:pPr>
              <a:lnSpc>
                <a:spcPct val="100000"/>
              </a:lnSpc>
            </a:pPr>
            <a:endParaRPr sz="800">
              <a:latin typeface="Calibri"/>
              <a:cs typeface="Calibri"/>
            </a:endParaRPr>
          </a:p>
          <a:p>
            <a:pPr>
              <a:spcBef>
                <a:spcPts val="33"/>
              </a:spcBef>
            </a:pPr>
            <a:endParaRPr sz="1000">
              <a:latin typeface="Calibri"/>
              <a:cs typeface="Calibri"/>
            </a:endParaRPr>
          </a:p>
          <a:p>
            <a:pPr marL="105831"/>
            <a:r>
              <a:rPr sz="1133" b="1" spc="-47" dirty="0">
                <a:latin typeface="Calibri"/>
                <a:cs typeface="Calibri"/>
              </a:rPr>
              <a:t>IMEM</a:t>
            </a:r>
            <a:endParaRPr sz="1133">
              <a:latin typeface="Calibri"/>
              <a:cs typeface="Calibri"/>
            </a:endParaRPr>
          </a:p>
        </p:txBody>
      </p:sp>
      <p:grpSp>
        <p:nvGrpSpPr>
          <p:cNvPr id="20" name="object 20"/>
          <p:cNvGrpSpPr/>
          <p:nvPr/>
        </p:nvGrpSpPr>
        <p:grpSpPr>
          <a:xfrm>
            <a:off x="5244583" y="1081387"/>
            <a:ext cx="5069839" cy="1159087"/>
            <a:chOff x="4779035" y="708646"/>
            <a:chExt cx="3802379" cy="869315"/>
          </a:xfrm>
        </p:grpSpPr>
        <p:sp>
          <p:nvSpPr>
            <p:cNvPr id="21" name="object 21"/>
            <p:cNvSpPr/>
            <p:nvPr/>
          </p:nvSpPr>
          <p:spPr>
            <a:xfrm>
              <a:off x="8113962" y="909897"/>
              <a:ext cx="448309" cy="648970"/>
            </a:xfrm>
            <a:custGeom>
              <a:avLst/>
              <a:gdLst/>
              <a:ahLst/>
              <a:cxnLst/>
              <a:rect l="l" t="t" r="r" b="b"/>
              <a:pathLst>
                <a:path w="448309" h="648969">
                  <a:moveTo>
                    <a:pt x="447804" y="0"/>
                  </a:moveTo>
                  <a:lnTo>
                    <a:pt x="0" y="0"/>
                  </a:lnTo>
                  <a:lnTo>
                    <a:pt x="0" y="648609"/>
                  </a:lnTo>
                  <a:lnTo>
                    <a:pt x="447804" y="648609"/>
                  </a:lnTo>
                  <a:lnTo>
                    <a:pt x="447804" y="0"/>
                  </a:lnTo>
                  <a:close/>
                </a:path>
              </a:pathLst>
            </a:custGeom>
            <a:solidFill>
              <a:srgbClr val="FFFFFF"/>
            </a:solidFill>
          </p:spPr>
          <p:txBody>
            <a:bodyPr wrap="square" lIns="0" tIns="0" rIns="0" bIns="0" rtlCol="0"/>
            <a:lstStyle/>
            <a:p>
              <a:endParaRPr sz="2400"/>
            </a:p>
          </p:txBody>
        </p:sp>
        <p:sp>
          <p:nvSpPr>
            <p:cNvPr id="22" name="object 22"/>
            <p:cNvSpPr/>
            <p:nvPr/>
          </p:nvSpPr>
          <p:spPr>
            <a:xfrm>
              <a:off x="8113962" y="909897"/>
              <a:ext cx="448309" cy="648970"/>
            </a:xfrm>
            <a:custGeom>
              <a:avLst/>
              <a:gdLst/>
              <a:ahLst/>
              <a:cxnLst/>
              <a:rect l="l" t="t" r="r" b="b"/>
              <a:pathLst>
                <a:path w="448309" h="648969">
                  <a:moveTo>
                    <a:pt x="0" y="0"/>
                  </a:moveTo>
                  <a:lnTo>
                    <a:pt x="447805" y="0"/>
                  </a:lnTo>
                  <a:lnTo>
                    <a:pt x="447805" y="648609"/>
                  </a:lnTo>
                  <a:lnTo>
                    <a:pt x="0" y="648609"/>
                  </a:lnTo>
                  <a:lnTo>
                    <a:pt x="0" y="0"/>
                  </a:lnTo>
                  <a:close/>
                </a:path>
              </a:pathLst>
            </a:custGeom>
            <a:ln w="38100">
              <a:solidFill>
                <a:srgbClr val="000000"/>
              </a:solidFill>
            </a:ln>
          </p:spPr>
          <p:txBody>
            <a:bodyPr wrap="square" lIns="0" tIns="0" rIns="0" bIns="0" rtlCol="0"/>
            <a:lstStyle/>
            <a:p>
              <a:endParaRPr sz="2400"/>
            </a:p>
          </p:txBody>
        </p:sp>
        <p:sp>
          <p:nvSpPr>
            <p:cNvPr id="23" name="object 23"/>
            <p:cNvSpPr/>
            <p:nvPr/>
          </p:nvSpPr>
          <p:spPr>
            <a:xfrm>
              <a:off x="4798085" y="727696"/>
              <a:ext cx="152400" cy="408940"/>
            </a:xfrm>
            <a:custGeom>
              <a:avLst/>
              <a:gdLst/>
              <a:ahLst/>
              <a:cxnLst/>
              <a:rect l="l" t="t" r="r" b="b"/>
              <a:pathLst>
                <a:path w="152400" h="408940">
                  <a:moveTo>
                    <a:pt x="152170" y="0"/>
                  </a:moveTo>
                  <a:lnTo>
                    <a:pt x="0" y="0"/>
                  </a:lnTo>
                  <a:lnTo>
                    <a:pt x="0" y="408712"/>
                  </a:lnTo>
                  <a:lnTo>
                    <a:pt x="152170" y="408712"/>
                  </a:lnTo>
                  <a:lnTo>
                    <a:pt x="152170" y="0"/>
                  </a:lnTo>
                  <a:close/>
                </a:path>
              </a:pathLst>
            </a:custGeom>
            <a:solidFill>
              <a:srgbClr val="FFFFFF"/>
            </a:solidFill>
          </p:spPr>
          <p:txBody>
            <a:bodyPr wrap="square" lIns="0" tIns="0" rIns="0" bIns="0" rtlCol="0"/>
            <a:lstStyle/>
            <a:p>
              <a:endParaRPr sz="2400"/>
            </a:p>
          </p:txBody>
        </p:sp>
        <p:sp>
          <p:nvSpPr>
            <p:cNvPr id="24" name="object 24"/>
            <p:cNvSpPr/>
            <p:nvPr/>
          </p:nvSpPr>
          <p:spPr>
            <a:xfrm>
              <a:off x="4798085" y="727696"/>
              <a:ext cx="152400" cy="408940"/>
            </a:xfrm>
            <a:custGeom>
              <a:avLst/>
              <a:gdLst/>
              <a:ahLst/>
              <a:cxnLst/>
              <a:rect l="l" t="t" r="r" b="b"/>
              <a:pathLst>
                <a:path w="152400" h="408940">
                  <a:moveTo>
                    <a:pt x="0" y="0"/>
                  </a:moveTo>
                  <a:lnTo>
                    <a:pt x="152170" y="0"/>
                  </a:lnTo>
                  <a:lnTo>
                    <a:pt x="152170" y="408713"/>
                  </a:lnTo>
                  <a:lnTo>
                    <a:pt x="0" y="408713"/>
                  </a:lnTo>
                  <a:lnTo>
                    <a:pt x="0" y="0"/>
                  </a:lnTo>
                  <a:close/>
                </a:path>
              </a:pathLst>
            </a:custGeom>
            <a:ln w="38100">
              <a:solidFill>
                <a:srgbClr val="000000"/>
              </a:solidFill>
            </a:ln>
          </p:spPr>
          <p:txBody>
            <a:bodyPr wrap="square" lIns="0" tIns="0" rIns="0" bIns="0" rtlCol="0"/>
            <a:lstStyle/>
            <a:p>
              <a:endParaRPr sz="2400"/>
            </a:p>
          </p:txBody>
        </p:sp>
      </p:grpSp>
      <p:sp>
        <p:nvSpPr>
          <p:cNvPr id="25" name="object 25"/>
          <p:cNvSpPr txBox="1"/>
          <p:nvPr/>
        </p:nvSpPr>
        <p:spPr>
          <a:xfrm>
            <a:off x="5269983" y="1074153"/>
            <a:ext cx="203200" cy="359266"/>
          </a:xfrm>
          <a:prstGeom prst="rect">
            <a:avLst/>
          </a:prstGeom>
          <a:ln w="38100">
            <a:solidFill>
              <a:srgbClr val="000000"/>
            </a:solidFill>
          </a:ln>
        </p:spPr>
        <p:txBody>
          <a:bodyPr vert="horz" wrap="square" lIns="0" tIns="0" rIns="0" bIns="0" rtlCol="0">
            <a:spAutoFit/>
          </a:bodyPr>
          <a:lstStyle/>
          <a:p>
            <a:pPr>
              <a:lnSpc>
                <a:spcPct val="100000"/>
              </a:lnSpc>
            </a:pPr>
            <a:endParaRPr sz="667">
              <a:latin typeface="Times New Roman"/>
              <a:cs typeface="Times New Roman"/>
            </a:endParaRPr>
          </a:p>
          <a:p>
            <a:pPr>
              <a:lnSpc>
                <a:spcPct val="100000"/>
              </a:lnSpc>
            </a:pPr>
            <a:endParaRPr sz="667">
              <a:latin typeface="Times New Roman"/>
              <a:cs typeface="Times New Roman"/>
            </a:endParaRPr>
          </a:p>
          <a:p>
            <a:pPr marL="56725">
              <a:spcBef>
                <a:spcPts val="387"/>
              </a:spcBef>
            </a:pPr>
            <a:r>
              <a:rPr sz="667" b="1" spc="-7" dirty="0">
                <a:latin typeface="Calibri"/>
                <a:cs typeface="Calibri"/>
              </a:rPr>
              <a:t>PC</a:t>
            </a:r>
            <a:endParaRPr sz="667">
              <a:latin typeface="Calibri"/>
              <a:cs typeface="Calibri"/>
            </a:endParaRPr>
          </a:p>
        </p:txBody>
      </p:sp>
      <p:grpSp>
        <p:nvGrpSpPr>
          <p:cNvPr id="26" name="object 26"/>
          <p:cNvGrpSpPr/>
          <p:nvPr/>
        </p:nvGrpSpPr>
        <p:grpSpPr>
          <a:xfrm>
            <a:off x="5294815" y="847026"/>
            <a:ext cx="556260" cy="822113"/>
            <a:chOff x="4816709" y="532875"/>
            <a:chExt cx="417195" cy="616585"/>
          </a:xfrm>
        </p:grpSpPr>
        <p:sp>
          <p:nvSpPr>
            <p:cNvPr id="27" name="object 27"/>
            <p:cNvSpPr/>
            <p:nvPr/>
          </p:nvSpPr>
          <p:spPr>
            <a:xfrm>
              <a:off x="4829409" y="1083156"/>
              <a:ext cx="57150" cy="53340"/>
            </a:xfrm>
            <a:custGeom>
              <a:avLst/>
              <a:gdLst/>
              <a:ahLst/>
              <a:cxnLst/>
              <a:rect l="l" t="t" r="r" b="b"/>
              <a:pathLst>
                <a:path w="57150" h="53340">
                  <a:moveTo>
                    <a:pt x="0" y="53310"/>
                  </a:moveTo>
                  <a:lnTo>
                    <a:pt x="28531" y="0"/>
                  </a:lnTo>
                  <a:lnTo>
                    <a:pt x="57063" y="53310"/>
                  </a:lnTo>
                </a:path>
              </a:pathLst>
            </a:custGeom>
            <a:ln w="25400">
              <a:solidFill>
                <a:srgbClr val="000000"/>
              </a:solidFill>
            </a:ln>
          </p:spPr>
          <p:txBody>
            <a:bodyPr wrap="square" lIns="0" tIns="0" rIns="0" bIns="0" rtlCol="0"/>
            <a:lstStyle/>
            <a:p>
              <a:endParaRPr sz="2400"/>
            </a:p>
          </p:txBody>
        </p:sp>
        <p:sp>
          <p:nvSpPr>
            <p:cNvPr id="28" name="object 28"/>
            <p:cNvSpPr/>
            <p:nvPr/>
          </p:nvSpPr>
          <p:spPr>
            <a:xfrm>
              <a:off x="4982908" y="532875"/>
              <a:ext cx="251460" cy="426084"/>
            </a:xfrm>
            <a:custGeom>
              <a:avLst/>
              <a:gdLst/>
              <a:ahLst/>
              <a:cxnLst/>
              <a:rect l="l" t="t" r="r" b="b"/>
              <a:pathLst>
                <a:path w="251460" h="426084">
                  <a:moveTo>
                    <a:pt x="17016" y="22189"/>
                  </a:moveTo>
                  <a:lnTo>
                    <a:pt x="14052" y="23223"/>
                  </a:lnTo>
                  <a:lnTo>
                    <a:pt x="1690" y="33449"/>
                  </a:lnTo>
                  <a:lnTo>
                    <a:pt x="0" y="37057"/>
                  </a:lnTo>
                  <a:lnTo>
                    <a:pt x="1431" y="425486"/>
                  </a:lnTo>
                  <a:lnTo>
                    <a:pt x="26831" y="425392"/>
                  </a:lnTo>
                  <a:lnTo>
                    <a:pt x="25450" y="50596"/>
                  </a:lnTo>
                  <a:lnTo>
                    <a:pt x="20808" y="50596"/>
                  </a:lnTo>
                  <a:lnTo>
                    <a:pt x="22166" y="47698"/>
                  </a:lnTo>
                  <a:lnTo>
                    <a:pt x="19544" y="47645"/>
                  </a:lnTo>
                  <a:lnTo>
                    <a:pt x="22707" y="46542"/>
                  </a:lnTo>
                  <a:lnTo>
                    <a:pt x="25413" y="40764"/>
                  </a:lnTo>
                  <a:lnTo>
                    <a:pt x="174622" y="40764"/>
                  </a:lnTo>
                  <a:lnTo>
                    <a:pt x="174934" y="25394"/>
                  </a:lnTo>
                  <a:lnTo>
                    <a:pt x="17016" y="22189"/>
                  </a:lnTo>
                  <a:close/>
                </a:path>
                <a:path w="251460" h="426084">
                  <a:moveTo>
                    <a:pt x="175450" y="0"/>
                  </a:moveTo>
                  <a:lnTo>
                    <a:pt x="174934" y="25394"/>
                  </a:lnTo>
                  <a:lnTo>
                    <a:pt x="187632" y="25652"/>
                  </a:lnTo>
                  <a:lnTo>
                    <a:pt x="187116" y="51047"/>
                  </a:lnTo>
                  <a:lnTo>
                    <a:pt x="174414" y="51047"/>
                  </a:lnTo>
                  <a:lnTo>
                    <a:pt x="173903" y="76184"/>
                  </a:lnTo>
                  <a:lnTo>
                    <a:pt x="226837" y="51047"/>
                  </a:lnTo>
                  <a:lnTo>
                    <a:pt x="187116" y="51047"/>
                  </a:lnTo>
                  <a:lnTo>
                    <a:pt x="174419" y="50789"/>
                  </a:lnTo>
                  <a:lnTo>
                    <a:pt x="227380" y="50789"/>
                  </a:lnTo>
                  <a:lnTo>
                    <a:pt x="250861" y="39639"/>
                  </a:lnTo>
                  <a:lnTo>
                    <a:pt x="175450" y="0"/>
                  </a:lnTo>
                  <a:close/>
                </a:path>
                <a:path w="251460" h="426084">
                  <a:moveTo>
                    <a:pt x="174934" y="25394"/>
                  </a:moveTo>
                  <a:lnTo>
                    <a:pt x="174419" y="50789"/>
                  </a:lnTo>
                  <a:lnTo>
                    <a:pt x="187116" y="51047"/>
                  </a:lnTo>
                  <a:lnTo>
                    <a:pt x="187632" y="25652"/>
                  </a:lnTo>
                  <a:lnTo>
                    <a:pt x="174934" y="25394"/>
                  </a:lnTo>
                  <a:close/>
                </a:path>
                <a:path w="251460" h="426084">
                  <a:moveTo>
                    <a:pt x="174542" y="44734"/>
                  </a:moveTo>
                  <a:lnTo>
                    <a:pt x="27896" y="44734"/>
                  </a:lnTo>
                  <a:lnTo>
                    <a:pt x="25436" y="46769"/>
                  </a:lnTo>
                  <a:lnTo>
                    <a:pt x="25439" y="47765"/>
                  </a:lnTo>
                  <a:lnTo>
                    <a:pt x="174419" y="50789"/>
                  </a:lnTo>
                  <a:lnTo>
                    <a:pt x="174542" y="44734"/>
                  </a:lnTo>
                  <a:close/>
                </a:path>
                <a:path w="251460" h="426084">
                  <a:moveTo>
                    <a:pt x="22166" y="47698"/>
                  </a:moveTo>
                  <a:lnTo>
                    <a:pt x="20808" y="50596"/>
                  </a:lnTo>
                  <a:lnTo>
                    <a:pt x="24261" y="47741"/>
                  </a:lnTo>
                  <a:lnTo>
                    <a:pt x="22166" y="47698"/>
                  </a:lnTo>
                  <a:close/>
                </a:path>
                <a:path w="251460" h="426084">
                  <a:moveTo>
                    <a:pt x="24261" y="47741"/>
                  </a:moveTo>
                  <a:lnTo>
                    <a:pt x="20808" y="50596"/>
                  </a:lnTo>
                  <a:lnTo>
                    <a:pt x="25450" y="50596"/>
                  </a:lnTo>
                  <a:lnTo>
                    <a:pt x="25439" y="47765"/>
                  </a:lnTo>
                  <a:lnTo>
                    <a:pt x="24261" y="47741"/>
                  </a:lnTo>
                  <a:close/>
                </a:path>
                <a:path w="251460" h="426084">
                  <a:moveTo>
                    <a:pt x="25436" y="46769"/>
                  </a:moveTo>
                  <a:lnTo>
                    <a:pt x="24261" y="47741"/>
                  </a:lnTo>
                  <a:lnTo>
                    <a:pt x="25439" y="47765"/>
                  </a:lnTo>
                  <a:lnTo>
                    <a:pt x="25436" y="46769"/>
                  </a:lnTo>
                  <a:close/>
                </a:path>
                <a:path w="251460" h="426084">
                  <a:moveTo>
                    <a:pt x="25431" y="45593"/>
                  </a:moveTo>
                  <a:lnTo>
                    <a:pt x="22707" y="46542"/>
                  </a:lnTo>
                  <a:lnTo>
                    <a:pt x="22166" y="47698"/>
                  </a:lnTo>
                  <a:lnTo>
                    <a:pt x="24261" y="47741"/>
                  </a:lnTo>
                  <a:lnTo>
                    <a:pt x="25436" y="46769"/>
                  </a:lnTo>
                  <a:lnTo>
                    <a:pt x="25431" y="45593"/>
                  </a:lnTo>
                  <a:close/>
                </a:path>
                <a:path w="251460" h="426084">
                  <a:moveTo>
                    <a:pt x="22707" y="46542"/>
                  </a:moveTo>
                  <a:lnTo>
                    <a:pt x="19544" y="47645"/>
                  </a:lnTo>
                  <a:lnTo>
                    <a:pt x="22166" y="47698"/>
                  </a:lnTo>
                  <a:lnTo>
                    <a:pt x="22707" y="46542"/>
                  </a:lnTo>
                  <a:close/>
                </a:path>
                <a:path w="251460" h="426084">
                  <a:moveTo>
                    <a:pt x="27896" y="44734"/>
                  </a:moveTo>
                  <a:lnTo>
                    <a:pt x="25431" y="45593"/>
                  </a:lnTo>
                  <a:lnTo>
                    <a:pt x="25436" y="46769"/>
                  </a:lnTo>
                  <a:lnTo>
                    <a:pt x="27896" y="44734"/>
                  </a:lnTo>
                  <a:close/>
                </a:path>
                <a:path w="251460" h="426084">
                  <a:moveTo>
                    <a:pt x="25413" y="40764"/>
                  </a:moveTo>
                  <a:lnTo>
                    <a:pt x="22707" y="46542"/>
                  </a:lnTo>
                  <a:lnTo>
                    <a:pt x="25431" y="45593"/>
                  </a:lnTo>
                  <a:lnTo>
                    <a:pt x="25413" y="40764"/>
                  </a:lnTo>
                  <a:close/>
                </a:path>
                <a:path w="251460" h="426084">
                  <a:moveTo>
                    <a:pt x="174622" y="40764"/>
                  </a:moveTo>
                  <a:lnTo>
                    <a:pt x="25413" y="40764"/>
                  </a:lnTo>
                  <a:lnTo>
                    <a:pt x="25431" y="45593"/>
                  </a:lnTo>
                  <a:lnTo>
                    <a:pt x="27896" y="44734"/>
                  </a:lnTo>
                  <a:lnTo>
                    <a:pt x="174542" y="44734"/>
                  </a:lnTo>
                  <a:lnTo>
                    <a:pt x="174622" y="40764"/>
                  </a:lnTo>
                  <a:close/>
                </a:path>
              </a:pathLst>
            </a:custGeom>
            <a:solidFill>
              <a:srgbClr val="000000"/>
            </a:solidFill>
          </p:spPr>
          <p:txBody>
            <a:bodyPr wrap="square" lIns="0" tIns="0" rIns="0" bIns="0" rtlCol="0"/>
            <a:lstStyle/>
            <a:p>
              <a:endParaRPr sz="2400"/>
            </a:p>
          </p:txBody>
        </p:sp>
      </p:grpSp>
      <p:sp>
        <p:nvSpPr>
          <p:cNvPr id="29" name="object 29"/>
          <p:cNvSpPr txBox="1"/>
          <p:nvPr/>
        </p:nvSpPr>
        <p:spPr>
          <a:xfrm>
            <a:off x="4863135" y="968969"/>
            <a:ext cx="243840" cy="135871"/>
          </a:xfrm>
          <a:prstGeom prst="rect">
            <a:avLst/>
          </a:prstGeom>
        </p:spPr>
        <p:txBody>
          <a:bodyPr vert="horz" wrap="square" lIns="0" tIns="22860" rIns="0" bIns="0" rtlCol="0">
            <a:spAutoFit/>
          </a:bodyPr>
          <a:lstStyle/>
          <a:p>
            <a:pPr marL="16933">
              <a:spcBef>
                <a:spcPts val="180"/>
              </a:spcBef>
            </a:pPr>
            <a:r>
              <a:rPr sz="733" b="1" spc="33" dirty="0">
                <a:latin typeface="Calibri"/>
                <a:cs typeface="Calibri"/>
              </a:rPr>
              <a:t>pc</a:t>
            </a:r>
            <a:r>
              <a:rPr sz="733" b="1" spc="93" dirty="0">
                <a:latin typeface="Calibri"/>
                <a:cs typeface="Calibri"/>
              </a:rPr>
              <a:t>+</a:t>
            </a:r>
            <a:r>
              <a:rPr sz="733" b="1" spc="27" dirty="0">
                <a:latin typeface="Calibri"/>
                <a:cs typeface="Calibri"/>
              </a:rPr>
              <a:t>4</a:t>
            </a:r>
            <a:endParaRPr sz="733">
              <a:latin typeface="Calibri"/>
              <a:cs typeface="Calibri"/>
            </a:endParaRPr>
          </a:p>
        </p:txBody>
      </p:sp>
      <p:grpSp>
        <p:nvGrpSpPr>
          <p:cNvPr id="30" name="object 30"/>
          <p:cNvGrpSpPr/>
          <p:nvPr/>
        </p:nvGrpSpPr>
        <p:grpSpPr>
          <a:xfrm>
            <a:off x="6324573" y="1281164"/>
            <a:ext cx="3182620" cy="1586653"/>
            <a:chOff x="5589027" y="858479"/>
            <a:chExt cx="2386965" cy="1189990"/>
          </a:xfrm>
        </p:grpSpPr>
        <p:sp>
          <p:nvSpPr>
            <p:cNvPr id="31" name="object 31"/>
            <p:cNvSpPr/>
            <p:nvPr/>
          </p:nvSpPr>
          <p:spPr>
            <a:xfrm>
              <a:off x="5589016" y="858481"/>
              <a:ext cx="661670" cy="1189990"/>
            </a:xfrm>
            <a:custGeom>
              <a:avLst/>
              <a:gdLst/>
              <a:ahLst/>
              <a:cxnLst/>
              <a:rect l="l" t="t" r="r" b="b"/>
              <a:pathLst>
                <a:path w="661670" h="1189989">
                  <a:moveTo>
                    <a:pt x="661085" y="42862"/>
                  </a:moveTo>
                  <a:lnTo>
                    <a:pt x="632510" y="28575"/>
                  </a:lnTo>
                  <a:lnTo>
                    <a:pt x="575360" y="0"/>
                  </a:lnTo>
                  <a:lnTo>
                    <a:pt x="575360" y="28575"/>
                  </a:lnTo>
                  <a:lnTo>
                    <a:pt x="31064" y="28575"/>
                  </a:lnTo>
                  <a:lnTo>
                    <a:pt x="24663" y="34975"/>
                  </a:lnTo>
                  <a:lnTo>
                    <a:pt x="24663" y="46088"/>
                  </a:lnTo>
                  <a:lnTo>
                    <a:pt x="24663" y="180975"/>
                  </a:lnTo>
                  <a:lnTo>
                    <a:pt x="24663" y="196761"/>
                  </a:lnTo>
                  <a:lnTo>
                    <a:pt x="24663" y="202679"/>
                  </a:lnTo>
                  <a:lnTo>
                    <a:pt x="25234" y="203263"/>
                  </a:lnTo>
                  <a:lnTo>
                    <a:pt x="28575" y="1104188"/>
                  </a:lnTo>
                  <a:lnTo>
                    <a:pt x="0" y="1104303"/>
                  </a:lnTo>
                  <a:lnTo>
                    <a:pt x="43180" y="1189863"/>
                  </a:lnTo>
                  <a:lnTo>
                    <a:pt x="78549" y="1118476"/>
                  </a:lnTo>
                  <a:lnTo>
                    <a:pt x="85725" y="1103985"/>
                  </a:lnTo>
                  <a:lnTo>
                    <a:pt x="57150" y="1104087"/>
                  </a:lnTo>
                  <a:lnTo>
                    <a:pt x="54241" y="320090"/>
                  </a:lnTo>
                  <a:lnTo>
                    <a:pt x="569264" y="320090"/>
                  </a:lnTo>
                  <a:lnTo>
                    <a:pt x="569264" y="348665"/>
                  </a:lnTo>
                  <a:lnTo>
                    <a:pt x="626414" y="320090"/>
                  </a:lnTo>
                  <a:lnTo>
                    <a:pt x="654989" y="305803"/>
                  </a:lnTo>
                  <a:lnTo>
                    <a:pt x="626414" y="291515"/>
                  </a:lnTo>
                  <a:lnTo>
                    <a:pt x="569264" y="262940"/>
                  </a:lnTo>
                  <a:lnTo>
                    <a:pt x="569264" y="291515"/>
                  </a:lnTo>
                  <a:lnTo>
                    <a:pt x="54127" y="291515"/>
                  </a:lnTo>
                  <a:lnTo>
                    <a:pt x="53809" y="203149"/>
                  </a:lnTo>
                  <a:lnTo>
                    <a:pt x="575360" y="203149"/>
                  </a:lnTo>
                  <a:lnTo>
                    <a:pt x="575360" y="231724"/>
                  </a:lnTo>
                  <a:lnTo>
                    <a:pt x="632510" y="203149"/>
                  </a:lnTo>
                  <a:lnTo>
                    <a:pt x="661085" y="188861"/>
                  </a:lnTo>
                  <a:lnTo>
                    <a:pt x="632510" y="174574"/>
                  </a:lnTo>
                  <a:lnTo>
                    <a:pt x="575360" y="145999"/>
                  </a:lnTo>
                  <a:lnTo>
                    <a:pt x="575360" y="174574"/>
                  </a:lnTo>
                  <a:lnTo>
                    <a:pt x="53708" y="174574"/>
                  </a:lnTo>
                  <a:lnTo>
                    <a:pt x="53276" y="57150"/>
                  </a:lnTo>
                  <a:lnTo>
                    <a:pt x="575360" y="57150"/>
                  </a:lnTo>
                  <a:lnTo>
                    <a:pt x="575360" y="85725"/>
                  </a:lnTo>
                  <a:lnTo>
                    <a:pt x="632510" y="57150"/>
                  </a:lnTo>
                  <a:lnTo>
                    <a:pt x="661085" y="42862"/>
                  </a:lnTo>
                  <a:close/>
                </a:path>
              </a:pathLst>
            </a:custGeom>
            <a:solidFill>
              <a:srgbClr val="000000"/>
            </a:solidFill>
          </p:spPr>
          <p:txBody>
            <a:bodyPr wrap="square" lIns="0" tIns="0" rIns="0" bIns="0" rtlCol="0"/>
            <a:lstStyle/>
            <a:p>
              <a:endParaRPr sz="2400"/>
            </a:p>
          </p:txBody>
        </p:sp>
        <p:sp>
          <p:nvSpPr>
            <p:cNvPr id="32" name="object 32"/>
            <p:cNvSpPr/>
            <p:nvPr/>
          </p:nvSpPr>
          <p:spPr>
            <a:xfrm>
              <a:off x="7726493" y="918119"/>
              <a:ext cx="230504" cy="477520"/>
            </a:xfrm>
            <a:custGeom>
              <a:avLst/>
              <a:gdLst/>
              <a:ahLst/>
              <a:cxnLst/>
              <a:rect l="l" t="t" r="r" b="b"/>
              <a:pathLst>
                <a:path w="230504" h="477519">
                  <a:moveTo>
                    <a:pt x="0" y="0"/>
                  </a:moveTo>
                  <a:lnTo>
                    <a:pt x="0" y="198850"/>
                  </a:lnTo>
                  <a:lnTo>
                    <a:pt x="46032" y="238621"/>
                  </a:lnTo>
                  <a:lnTo>
                    <a:pt x="0" y="278391"/>
                  </a:lnTo>
                  <a:lnTo>
                    <a:pt x="0" y="477242"/>
                  </a:lnTo>
                  <a:lnTo>
                    <a:pt x="230163" y="357931"/>
                  </a:lnTo>
                  <a:lnTo>
                    <a:pt x="230163" y="119310"/>
                  </a:lnTo>
                  <a:lnTo>
                    <a:pt x="0" y="0"/>
                  </a:lnTo>
                </a:path>
              </a:pathLst>
            </a:custGeom>
            <a:ln w="38100">
              <a:solidFill>
                <a:srgbClr val="000000"/>
              </a:solidFill>
            </a:ln>
          </p:spPr>
          <p:txBody>
            <a:bodyPr wrap="square" lIns="0" tIns="0" rIns="0" bIns="0" rtlCol="0"/>
            <a:lstStyle/>
            <a:p>
              <a:endParaRPr sz="2400"/>
            </a:p>
          </p:txBody>
        </p:sp>
      </p:grpSp>
      <p:sp>
        <p:nvSpPr>
          <p:cNvPr id="33" name="object 33"/>
          <p:cNvSpPr txBox="1"/>
          <p:nvPr/>
        </p:nvSpPr>
        <p:spPr>
          <a:xfrm>
            <a:off x="9220543" y="1487624"/>
            <a:ext cx="280247" cy="196571"/>
          </a:xfrm>
          <a:prstGeom prst="rect">
            <a:avLst/>
          </a:prstGeom>
        </p:spPr>
        <p:txBody>
          <a:bodyPr vert="horz" wrap="square" lIns="0" tIns="22013" rIns="0" bIns="0" rtlCol="0">
            <a:spAutoFit/>
          </a:bodyPr>
          <a:lstStyle/>
          <a:p>
            <a:pPr marL="16933">
              <a:spcBef>
                <a:spcPts val="173"/>
              </a:spcBef>
            </a:pPr>
            <a:r>
              <a:rPr sz="1133" b="1" dirty="0">
                <a:latin typeface="Calibri"/>
                <a:cs typeface="Calibri"/>
              </a:rPr>
              <a:t>AL</a:t>
            </a:r>
            <a:r>
              <a:rPr sz="1133" b="1" spc="7" dirty="0">
                <a:latin typeface="Calibri"/>
                <a:cs typeface="Calibri"/>
              </a:rPr>
              <a:t>U</a:t>
            </a:r>
            <a:endParaRPr sz="1133">
              <a:latin typeface="Calibri"/>
              <a:cs typeface="Calibri"/>
            </a:endParaRPr>
          </a:p>
        </p:txBody>
      </p:sp>
      <p:sp>
        <p:nvSpPr>
          <p:cNvPr id="34" name="object 34"/>
          <p:cNvSpPr txBox="1"/>
          <p:nvPr/>
        </p:nvSpPr>
        <p:spPr>
          <a:xfrm>
            <a:off x="7833315" y="2106889"/>
            <a:ext cx="143933" cy="135871"/>
          </a:xfrm>
          <a:prstGeom prst="rect">
            <a:avLst/>
          </a:prstGeom>
        </p:spPr>
        <p:txBody>
          <a:bodyPr vert="horz" wrap="square" lIns="0" tIns="22860" rIns="0" bIns="0" rtlCol="0">
            <a:spAutoFit/>
          </a:bodyPr>
          <a:lstStyle/>
          <a:p>
            <a:pPr marL="16933">
              <a:spcBef>
                <a:spcPts val="180"/>
              </a:spcBef>
            </a:pPr>
            <a:r>
              <a:rPr sz="733" b="1" spc="7" dirty="0">
                <a:latin typeface="Calibri"/>
                <a:cs typeface="Calibri"/>
              </a:rPr>
              <a:t>cl</a:t>
            </a:r>
            <a:r>
              <a:rPr sz="733" b="1" spc="-7" dirty="0">
                <a:latin typeface="Calibri"/>
                <a:cs typeface="Calibri"/>
              </a:rPr>
              <a:t>k</a:t>
            </a:r>
            <a:endParaRPr sz="733">
              <a:latin typeface="Calibri"/>
              <a:cs typeface="Calibri"/>
            </a:endParaRPr>
          </a:p>
        </p:txBody>
      </p:sp>
      <p:sp>
        <p:nvSpPr>
          <p:cNvPr id="35" name="object 35"/>
          <p:cNvSpPr/>
          <p:nvPr/>
        </p:nvSpPr>
        <p:spPr>
          <a:xfrm>
            <a:off x="7219223" y="845871"/>
            <a:ext cx="812800" cy="1257300"/>
          </a:xfrm>
          <a:custGeom>
            <a:avLst/>
            <a:gdLst/>
            <a:ahLst/>
            <a:cxnLst/>
            <a:rect l="l" t="t" r="r" b="b"/>
            <a:pathLst>
              <a:path w="609600" h="942975">
                <a:moveTo>
                  <a:pt x="0" y="0"/>
                </a:moveTo>
                <a:lnTo>
                  <a:pt x="608983" y="0"/>
                </a:lnTo>
                <a:lnTo>
                  <a:pt x="608983" y="942918"/>
                </a:lnTo>
                <a:lnTo>
                  <a:pt x="0" y="942918"/>
                </a:lnTo>
                <a:lnTo>
                  <a:pt x="0" y="0"/>
                </a:lnTo>
                <a:close/>
              </a:path>
            </a:pathLst>
          </a:custGeom>
          <a:ln w="38100">
            <a:solidFill>
              <a:srgbClr val="000000"/>
            </a:solidFill>
          </a:ln>
        </p:spPr>
        <p:txBody>
          <a:bodyPr wrap="square" lIns="0" tIns="0" rIns="0" bIns="0" rtlCol="0"/>
          <a:lstStyle/>
          <a:p>
            <a:endParaRPr sz="2400"/>
          </a:p>
        </p:txBody>
      </p:sp>
      <p:sp>
        <p:nvSpPr>
          <p:cNvPr id="36" name="object 36"/>
          <p:cNvSpPr txBox="1"/>
          <p:nvPr/>
        </p:nvSpPr>
        <p:spPr>
          <a:xfrm>
            <a:off x="7315266" y="1906216"/>
            <a:ext cx="403013" cy="196571"/>
          </a:xfrm>
          <a:prstGeom prst="rect">
            <a:avLst/>
          </a:prstGeom>
        </p:spPr>
        <p:txBody>
          <a:bodyPr vert="horz" wrap="square" lIns="0" tIns="22013" rIns="0" bIns="0" rtlCol="0">
            <a:spAutoFit/>
          </a:bodyPr>
          <a:lstStyle/>
          <a:p>
            <a:pPr>
              <a:spcBef>
                <a:spcPts val="173"/>
              </a:spcBef>
            </a:pPr>
            <a:r>
              <a:rPr sz="1133" b="1" spc="-13" dirty="0">
                <a:latin typeface="Calibri"/>
                <a:cs typeface="Calibri"/>
              </a:rPr>
              <a:t>R</a:t>
            </a:r>
            <a:r>
              <a:rPr sz="1133" b="1" spc="7" dirty="0">
                <a:latin typeface="Calibri"/>
                <a:cs typeface="Calibri"/>
              </a:rPr>
              <a:t>e</a:t>
            </a:r>
            <a:r>
              <a:rPr sz="1133" b="1" spc="87" dirty="0">
                <a:latin typeface="Calibri"/>
                <a:cs typeface="Calibri"/>
              </a:rPr>
              <a:t>g</a:t>
            </a:r>
            <a:r>
              <a:rPr sz="1133" b="1" spc="67" dirty="0">
                <a:latin typeface="Calibri"/>
                <a:cs typeface="Calibri"/>
              </a:rPr>
              <a:t> </a:t>
            </a:r>
            <a:r>
              <a:rPr sz="1133" b="1" spc="-100" dirty="0">
                <a:latin typeface="Calibri"/>
                <a:cs typeface="Calibri"/>
              </a:rPr>
              <a:t>[</a:t>
            </a:r>
            <a:r>
              <a:rPr sz="1133" b="1" spc="67" dirty="0">
                <a:latin typeface="Calibri"/>
                <a:cs typeface="Calibri"/>
              </a:rPr>
              <a:t> </a:t>
            </a:r>
            <a:r>
              <a:rPr sz="1133" b="1" spc="-100" dirty="0">
                <a:latin typeface="Calibri"/>
                <a:cs typeface="Calibri"/>
              </a:rPr>
              <a:t>]</a:t>
            </a:r>
            <a:endParaRPr sz="1133">
              <a:latin typeface="Calibri"/>
              <a:cs typeface="Calibri"/>
            </a:endParaRPr>
          </a:p>
        </p:txBody>
      </p:sp>
      <p:grpSp>
        <p:nvGrpSpPr>
          <p:cNvPr id="37" name="object 37"/>
          <p:cNvGrpSpPr/>
          <p:nvPr/>
        </p:nvGrpSpPr>
        <p:grpSpPr>
          <a:xfrm>
            <a:off x="6596019" y="407309"/>
            <a:ext cx="4127500" cy="1850813"/>
            <a:chOff x="5792612" y="203088"/>
            <a:chExt cx="3095625" cy="1388110"/>
          </a:xfrm>
        </p:grpSpPr>
        <p:pic>
          <p:nvPicPr>
            <p:cNvPr id="38" name="object 38"/>
            <p:cNvPicPr/>
            <p:nvPr/>
          </p:nvPicPr>
          <p:blipFill>
            <a:blip r:embed="rId4" cstate="print"/>
            <a:stretch>
              <a:fillRect/>
            </a:stretch>
          </p:blipFill>
          <p:spPr>
            <a:xfrm>
              <a:off x="6855110" y="975006"/>
              <a:ext cx="165976" cy="76200"/>
            </a:xfrm>
            <a:prstGeom prst="rect">
              <a:avLst/>
            </a:prstGeom>
          </p:spPr>
        </p:pic>
        <p:sp>
          <p:nvSpPr>
            <p:cNvPr id="39" name="object 39"/>
            <p:cNvSpPr/>
            <p:nvPr/>
          </p:nvSpPr>
          <p:spPr>
            <a:xfrm>
              <a:off x="8870690" y="231474"/>
              <a:ext cx="3175" cy="666115"/>
            </a:xfrm>
            <a:custGeom>
              <a:avLst/>
              <a:gdLst/>
              <a:ahLst/>
              <a:cxnLst/>
              <a:rect l="l" t="t" r="r" b="b"/>
              <a:pathLst>
                <a:path w="3175" h="666115">
                  <a:moveTo>
                    <a:pt x="2904" y="0"/>
                  </a:moveTo>
                  <a:lnTo>
                    <a:pt x="0" y="666095"/>
                  </a:lnTo>
                </a:path>
              </a:pathLst>
            </a:custGeom>
            <a:ln w="28575">
              <a:solidFill>
                <a:srgbClr val="000000"/>
              </a:solidFill>
            </a:ln>
          </p:spPr>
          <p:txBody>
            <a:bodyPr wrap="square" lIns="0" tIns="0" rIns="0" bIns="0" rtlCol="0"/>
            <a:lstStyle/>
            <a:p>
              <a:endParaRPr sz="2400"/>
            </a:p>
          </p:txBody>
        </p:sp>
        <p:sp>
          <p:nvSpPr>
            <p:cNvPr id="40" name="object 40"/>
            <p:cNvSpPr/>
            <p:nvPr/>
          </p:nvSpPr>
          <p:spPr>
            <a:xfrm>
              <a:off x="5815863" y="218428"/>
              <a:ext cx="3058160" cy="6985"/>
            </a:xfrm>
            <a:custGeom>
              <a:avLst/>
              <a:gdLst/>
              <a:ahLst/>
              <a:cxnLst/>
              <a:rect l="l" t="t" r="r" b="b"/>
              <a:pathLst>
                <a:path w="3058159" h="6985">
                  <a:moveTo>
                    <a:pt x="0" y="0"/>
                  </a:moveTo>
                  <a:lnTo>
                    <a:pt x="3057734" y="6499"/>
                  </a:lnTo>
                </a:path>
              </a:pathLst>
            </a:custGeom>
            <a:ln w="28575">
              <a:solidFill>
                <a:srgbClr val="000000"/>
              </a:solidFill>
            </a:ln>
          </p:spPr>
          <p:txBody>
            <a:bodyPr wrap="square" lIns="0" tIns="0" rIns="0" bIns="0" rtlCol="0"/>
            <a:lstStyle/>
            <a:p>
              <a:endParaRPr sz="2400"/>
            </a:p>
          </p:txBody>
        </p:sp>
        <p:sp>
          <p:nvSpPr>
            <p:cNvPr id="41" name="object 41"/>
            <p:cNvSpPr/>
            <p:nvPr/>
          </p:nvSpPr>
          <p:spPr>
            <a:xfrm>
              <a:off x="5806899" y="217375"/>
              <a:ext cx="4445" cy="478790"/>
            </a:xfrm>
            <a:custGeom>
              <a:avLst/>
              <a:gdLst/>
              <a:ahLst/>
              <a:cxnLst/>
              <a:rect l="l" t="t" r="r" b="b"/>
              <a:pathLst>
                <a:path w="4445" h="478790">
                  <a:moveTo>
                    <a:pt x="0" y="0"/>
                  </a:moveTo>
                  <a:lnTo>
                    <a:pt x="3926" y="478609"/>
                  </a:lnTo>
                </a:path>
              </a:pathLst>
            </a:custGeom>
            <a:ln w="28575">
              <a:solidFill>
                <a:srgbClr val="000000"/>
              </a:solidFill>
            </a:ln>
          </p:spPr>
          <p:txBody>
            <a:bodyPr wrap="square" lIns="0" tIns="0" rIns="0" bIns="0" rtlCol="0"/>
            <a:lstStyle/>
            <a:p>
              <a:endParaRPr sz="2400"/>
            </a:p>
          </p:txBody>
        </p:sp>
        <p:sp>
          <p:nvSpPr>
            <p:cNvPr id="42" name="object 42"/>
            <p:cNvSpPr/>
            <p:nvPr/>
          </p:nvSpPr>
          <p:spPr>
            <a:xfrm>
              <a:off x="5803162" y="657886"/>
              <a:ext cx="448309" cy="76200"/>
            </a:xfrm>
            <a:custGeom>
              <a:avLst/>
              <a:gdLst/>
              <a:ahLst/>
              <a:cxnLst/>
              <a:rect l="l" t="t" r="r" b="b"/>
              <a:pathLst>
                <a:path w="448310" h="76200">
                  <a:moveTo>
                    <a:pt x="371582" y="0"/>
                  </a:moveTo>
                  <a:lnTo>
                    <a:pt x="371582" y="76200"/>
                  </a:lnTo>
                  <a:lnTo>
                    <a:pt x="422382" y="50800"/>
                  </a:lnTo>
                  <a:lnTo>
                    <a:pt x="391297" y="50800"/>
                  </a:lnTo>
                  <a:lnTo>
                    <a:pt x="396982" y="45114"/>
                  </a:lnTo>
                  <a:lnTo>
                    <a:pt x="396982" y="31085"/>
                  </a:lnTo>
                  <a:lnTo>
                    <a:pt x="391297" y="25400"/>
                  </a:lnTo>
                  <a:lnTo>
                    <a:pt x="422382" y="25400"/>
                  </a:lnTo>
                  <a:lnTo>
                    <a:pt x="371582" y="0"/>
                  </a:lnTo>
                  <a:close/>
                </a:path>
                <a:path w="448310" h="76200">
                  <a:moveTo>
                    <a:pt x="371582" y="25400"/>
                  </a:moveTo>
                  <a:lnTo>
                    <a:pt x="5685" y="25400"/>
                  </a:lnTo>
                  <a:lnTo>
                    <a:pt x="0" y="31085"/>
                  </a:lnTo>
                  <a:lnTo>
                    <a:pt x="0" y="45114"/>
                  </a:lnTo>
                  <a:lnTo>
                    <a:pt x="5685" y="50800"/>
                  </a:lnTo>
                  <a:lnTo>
                    <a:pt x="371582" y="50800"/>
                  </a:lnTo>
                  <a:lnTo>
                    <a:pt x="371582" y="25400"/>
                  </a:lnTo>
                  <a:close/>
                </a:path>
                <a:path w="448310" h="76200">
                  <a:moveTo>
                    <a:pt x="422382" y="25400"/>
                  </a:moveTo>
                  <a:lnTo>
                    <a:pt x="391297" y="25400"/>
                  </a:lnTo>
                  <a:lnTo>
                    <a:pt x="396982" y="31085"/>
                  </a:lnTo>
                  <a:lnTo>
                    <a:pt x="396982" y="45114"/>
                  </a:lnTo>
                  <a:lnTo>
                    <a:pt x="391297" y="50800"/>
                  </a:lnTo>
                  <a:lnTo>
                    <a:pt x="422382" y="50800"/>
                  </a:lnTo>
                  <a:lnTo>
                    <a:pt x="447782" y="38100"/>
                  </a:lnTo>
                  <a:lnTo>
                    <a:pt x="422382" y="25400"/>
                  </a:lnTo>
                  <a:close/>
                </a:path>
              </a:pathLst>
            </a:custGeom>
            <a:solidFill>
              <a:srgbClr val="000000"/>
            </a:solidFill>
          </p:spPr>
          <p:txBody>
            <a:bodyPr wrap="square" lIns="0" tIns="0" rIns="0" bIns="0" rtlCol="0"/>
            <a:lstStyle/>
            <a:p>
              <a:endParaRPr sz="2400"/>
            </a:p>
          </p:txBody>
        </p:sp>
        <p:sp>
          <p:nvSpPr>
            <p:cNvPr id="43" name="object 43"/>
            <p:cNvSpPr/>
            <p:nvPr/>
          </p:nvSpPr>
          <p:spPr>
            <a:xfrm>
              <a:off x="6656350" y="1418706"/>
              <a:ext cx="57150" cy="53340"/>
            </a:xfrm>
            <a:custGeom>
              <a:avLst/>
              <a:gdLst/>
              <a:ahLst/>
              <a:cxnLst/>
              <a:rect l="l" t="t" r="r" b="b"/>
              <a:pathLst>
                <a:path w="57150" h="53340">
                  <a:moveTo>
                    <a:pt x="0" y="53310"/>
                  </a:moveTo>
                  <a:lnTo>
                    <a:pt x="28531" y="0"/>
                  </a:lnTo>
                  <a:lnTo>
                    <a:pt x="57063" y="53310"/>
                  </a:lnTo>
                </a:path>
              </a:pathLst>
            </a:custGeom>
            <a:ln w="25400">
              <a:solidFill>
                <a:srgbClr val="000000"/>
              </a:solidFill>
            </a:ln>
          </p:spPr>
          <p:txBody>
            <a:bodyPr wrap="square" lIns="0" tIns="0" rIns="0" bIns="0" rtlCol="0"/>
            <a:lstStyle/>
            <a:p>
              <a:endParaRPr sz="2400"/>
            </a:p>
          </p:txBody>
        </p:sp>
        <p:sp>
          <p:nvSpPr>
            <p:cNvPr id="44" name="object 44"/>
            <p:cNvSpPr/>
            <p:nvPr/>
          </p:nvSpPr>
          <p:spPr>
            <a:xfrm>
              <a:off x="6685475" y="1483807"/>
              <a:ext cx="0" cy="94615"/>
            </a:xfrm>
            <a:custGeom>
              <a:avLst/>
              <a:gdLst/>
              <a:ahLst/>
              <a:cxnLst/>
              <a:rect l="l" t="t" r="r" b="b"/>
              <a:pathLst>
                <a:path h="94615">
                  <a:moveTo>
                    <a:pt x="1" y="0"/>
                  </a:moveTo>
                  <a:lnTo>
                    <a:pt x="0" y="94089"/>
                  </a:lnTo>
                </a:path>
              </a:pathLst>
            </a:custGeom>
            <a:ln w="25400">
              <a:solidFill>
                <a:srgbClr val="000000"/>
              </a:solidFill>
            </a:ln>
          </p:spPr>
          <p:txBody>
            <a:bodyPr wrap="square" lIns="0" tIns="0" rIns="0" bIns="0" rtlCol="0"/>
            <a:lstStyle/>
            <a:p>
              <a:endParaRPr sz="2400"/>
            </a:p>
          </p:txBody>
        </p:sp>
      </p:grpSp>
      <p:sp>
        <p:nvSpPr>
          <p:cNvPr id="45" name="object 45"/>
          <p:cNvSpPr txBox="1"/>
          <p:nvPr/>
        </p:nvSpPr>
        <p:spPr>
          <a:xfrm>
            <a:off x="6498065" y="1172168"/>
            <a:ext cx="465667" cy="494238"/>
          </a:xfrm>
          <a:prstGeom prst="rect">
            <a:avLst/>
          </a:prstGeom>
        </p:spPr>
        <p:txBody>
          <a:bodyPr vert="horz" wrap="square" lIns="0" tIns="22860" rIns="0" bIns="0" rtlCol="0">
            <a:spAutoFit/>
          </a:bodyPr>
          <a:lstStyle/>
          <a:p>
            <a:pPr marL="52492">
              <a:spcBef>
                <a:spcPts val="180"/>
              </a:spcBef>
            </a:pPr>
            <a:r>
              <a:rPr sz="733" b="1" spc="-33" dirty="0">
                <a:latin typeface="Calibri"/>
                <a:cs typeface="Calibri"/>
              </a:rPr>
              <a:t>Inst[11:7]</a:t>
            </a:r>
            <a:endParaRPr sz="733">
              <a:latin typeface="Calibri"/>
              <a:cs typeface="Calibri"/>
            </a:endParaRPr>
          </a:p>
          <a:p>
            <a:pPr marL="16933" marR="6773">
              <a:lnSpc>
                <a:spcPct val="156400"/>
              </a:lnSpc>
              <a:spcBef>
                <a:spcPts val="160"/>
              </a:spcBef>
            </a:pPr>
            <a:r>
              <a:rPr sz="733" b="1" spc="-20" dirty="0">
                <a:latin typeface="Calibri"/>
                <a:cs typeface="Calibri"/>
              </a:rPr>
              <a:t>Inst[19:15] </a:t>
            </a:r>
            <a:r>
              <a:rPr sz="733" b="1" spc="-13" dirty="0">
                <a:latin typeface="Calibri"/>
                <a:cs typeface="Calibri"/>
              </a:rPr>
              <a:t> </a:t>
            </a:r>
            <a:r>
              <a:rPr sz="733" b="1" dirty="0">
                <a:latin typeface="Calibri"/>
                <a:cs typeface="Calibri"/>
              </a:rPr>
              <a:t>I</a:t>
            </a:r>
            <a:r>
              <a:rPr sz="733" b="1" spc="-20" dirty="0">
                <a:latin typeface="Calibri"/>
                <a:cs typeface="Calibri"/>
              </a:rPr>
              <a:t>n</a:t>
            </a:r>
            <a:r>
              <a:rPr sz="733" b="1" spc="53" dirty="0">
                <a:latin typeface="Calibri"/>
                <a:cs typeface="Calibri"/>
              </a:rPr>
              <a:t>s</a:t>
            </a:r>
            <a:r>
              <a:rPr sz="733" b="1" spc="-40" dirty="0">
                <a:latin typeface="Calibri"/>
                <a:cs typeface="Calibri"/>
              </a:rPr>
              <a:t>t</a:t>
            </a:r>
            <a:r>
              <a:rPr sz="733" b="1" spc="-7" dirty="0">
                <a:latin typeface="Calibri"/>
                <a:cs typeface="Calibri"/>
              </a:rPr>
              <a:t>[2</a:t>
            </a:r>
            <a:r>
              <a:rPr sz="733" b="1" spc="40" dirty="0">
                <a:latin typeface="Calibri"/>
                <a:cs typeface="Calibri"/>
              </a:rPr>
              <a:t>4</a:t>
            </a:r>
            <a:r>
              <a:rPr sz="733" b="1" spc="-13" dirty="0">
                <a:latin typeface="Calibri"/>
                <a:cs typeface="Calibri"/>
              </a:rPr>
              <a:t>:</a:t>
            </a:r>
            <a:r>
              <a:rPr sz="733" b="1" spc="40" dirty="0">
                <a:latin typeface="Calibri"/>
                <a:cs typeface="Calibri"/>
              </a:rPr>
              <a:t>20</a:t>
            </a:r>
            <a:r>
              <a:rPr sz="733" b="1" spc="-60" dirty="0">
                <a:latin typeface="Calibri"/>
                <a:cs typeface="Calibri"/>
              </a:rPr>
              <a:t>]</a:t>
            </a:r>
            <a:endParaRPr sz="733">
              <a:latin typeface="Calibri"/>
              <a:cs typeface="Calibri"/>
            </a:endParaRPr>
          </a:p>
        </p:txBody>
      </p:sp>
      <p:sp>
        <p:nvSpPr>
          <p:cNvPr id="46" name="object 46"/>
          <p:cNvSpPr txBox="1"/>
          <p:nvPr/>
        </p:nvSpPr>
        <p:spPr>
          <a:xfrm>
            <a:off x="7702417" y="1436329"/>
            <a:ext cx="274320" cy="135871"/>
          </a:xfrm>
          <a:prstGeom prst="rect">
            <a:avLst/>
          </a:prstGeom>
        </p:spPr>
        <p:txBody>
          <a:bodyPr vert="horz" wrap="square" lIns="0" tIns="22860" rIns="0" bIns="0" rtlCol="0">
            <a:spAutoFit/>
          </a:bodyPr>
          <a:lstStyle/>
          <a:p>
            <a:pPr>
              <a:spcBef>
                <a:spcPts val="180"/>
              </a:spcBef>
            </a:pPr>
            <a:r>
              <a:rPr sz="733" b="1" spc="40" dirty="0">
                <a:latin typeface="Calibri"/>
                <a:cs typeface="Calibri"/>
              </a:rPr>
              <a:t>Da</a:t>
            </a:r>
            <a:r>
              <a:rPr sz="733" b="1" spc="-40" dirty="0">
                <a:latin typeface="Calibri"/>
                <a:cs typeface="Calibri"/>
              </a:rPr>
              <a:t>t</a:t>
            </a:r>
            <a:r>
              <a:rPr sz="733" b="1" spc="67" dirty="0">
                <a:latin typeface="Calibri"/>
                <a:cs typeface="Calibri"/>
              </a:rPr>
              <a:t>a</a:t>
            </a:r>
            <a:r>
              <a:rPr sz="733" b="1" spc="13" dirty="0">
                <a:latin typeface="Calibri"/>
                <a:cs typeface="Calibri"/>
              </a:rPr>
              <a:t>A</a:t>
            </a:r>
            <a:endParaRPr sz="733">
              <a:latin typeface="Calibri"/>
              <a:cs typeface="Calibri"/>
            </a:endParaRPr>
          </a:p>
        </p:txBody>
      </p:sp>
      <p:sp>
        <p:nvSpPr>
          <p:cNvPr id="47" name="object 47"/>
          <p:cNvSpPr txBox="1"/>
          <p:nvPr/>
        </p:nvSpPr>
        <p:spPr>
          <a:xfrm>
            <a:off x="7702417" y="1692361"/>
            <a:ext cx="267547" cy="135871"/>
          </a:xfrm>
          <a:prstGeom prst="rect">
            <a:avLst/>
          </a:prstGeom>
        </p:spPr>
        <p:txBody>
          <a:bodyPr vert="horz" wrap="square" lIns="0" tIns="22860" rIns="0" bIns="0" rtlCol="0">
            <a:spAutoFit/>
          </a:bodyPr>
          <a:lstStyle/>
          <a:p>
            <a:pPr>
              <a:spcBef>
                <a:spcPts val="180"/>
              </a:spcBef>
            </a:pPr>
            <a:r>
              <a:rPr sz="733" b="1" spc="40" dirty="0">
                <a:latin typeface="Calibri"/>
                <a:cs typeface="Calibri"/>
              </a:rPr>
              <a:t>Da</a:t>
            </a:r>
            <a:r>
              <a:rPr sz="733" b="1" spc="-40" dirty="0">
                <a:latin typeface="Calibri"/>
                <a:cs typeface="Calibri"/>
              </a:rPr>
              <a:t>t</a:t>
            </a:r>
            <a:r>
              <a:rPr sz="733" b="1" spc="67" dirty="0">
                <a:latin typeface="Calibri"/>
                <a:cs typeface="Calibri"/>
              </a:rPr>
              <a:t>a</a:t>
            </a:r>
            <a:r>
              <a:rPr sz="733" b="1" spc="-13" dirty="0">
                <a:latin typeface="Calibri"/>
                <a:cs typeface="Calibri"/>
              </a:rPr>
              <a:t>B</a:t>
            </a:r>
            <a:endParaRPr sz="733">
              <a:latin typeface="Calibri"/>
              <a:cs typeface="Calibri"/>
            </a:endParaRPr>
          </a:p>
        </p:txBody>
      </p:sp>
      <p:sp>
        <p:nvSpPr>
          <p:cNvPr id="48" name="object 48"/>
          <p:cNvSpPr txBox="1"/>
          <p:nvPr/>
        </p:nvSpPr>
        <p:spPr>
          <a:xfrm>
            <a:off x="7259441" y="1194162"/>
            <a:ext cx="279400" cy="575863"/>
          </a:xfrm>
          <a:prstGeom prst="rect">
            <a:avLst/>
          </a:prstGeom>
        </p:spPr>
        <p:txBody>
          <a:bodyPr vert="horz" wrap="square" lIns="0" tIns="5080" rIns="0" bIns="0" rtlCol="0">
            <a:spAutoFit/>
          </a:bodyPr>
          <a:lstStyle/>
          <a:p>
            <a:pPr marL="2540" marR="6773" indent="-3387" algn="just">
              <a:lnSpc>
                <a:spcPct val="176400"/>
              </a:lnSpc>
              <a:spcBef>
                <a:spcPts val="40"/>
              </a:spcBef>
            </a:pPr>
            <a:r>
              <a:rPr sz="733" b="1" spc="20" dirty="0">
                <a:latin typeface="Calibri"/>
                <a:cs typeface="Calibri"/>
              </a:rPr>
              <a:t>A</a:t>
            </a:r>
            <a:r>
              <a:rPr sz="733" b="1" spc="27" dirty="0">
                <a:latin typeface="Calibri"/>
                <a:cs typeface="Calibri"/>
              </a:rPr>
              <a:t>d</a:t>
            </a:r>
            <a:r>
              <a:rPr sz="733" b="1" spc="33" dirty="0">
                <a:latin typeface="Calibri"/>
                <a:cs typeface="Calibri"/>
              </a:rPr>
              <a:t>d</a:t>
            </a:r>
            <a:r>
              <a:rPr sz="733" b="1" spc="-13" dirty="0">
                <a:latin typeface="Calibri"/>
                <a:cs typeface="Calibri"/>
              </a:rPr>
              <a:t>r</a:t>
            </a:r>
            <a:r>
              <a:rPr sz="733" b="1" dirty="0">
                <a:latin typeface="Calibri"/>
                <a:cs typeface="Calibri"/>
              </a:rPr>
              <a:t>D  </a:t>
            </a:r>
            <a:r>
              <a:rPr sz="733" b="1" spc="20" dirty="0">
                <a:latin typeface="Calibri"/>
                <a:cs typeface="Calibri"/>
              </a:rPr>
              <a:t>A</a:t>
            </a:r>
            <a:r>
              <a:rPr sz="733" b="1" spc="27" dirty="0">
                <a:latin typeface="Calibri"/>
                <a:cs typeface="Calibri"/>
              </a:rPr>
              <a:t>d</a:t>
            </a:r>
            <a:r>
              <a:rPr sz="733" b="1" spc="33" dirty="0">
                <a:latin typeface="Calibri"/>
                <a:cs typeface="Calibri"/>
              </a:rPr>
              <a:t>d</a:t>
            </a:r>
            <a:r>
              <a:rPr sz="733" b="1" spc="-13" dirty="0">
                <a:latin typeface="Calibri"/>
                <a:cs typeface="Calibri"/>
              </a:rPr>
              <a:t>r</a:t>
            </a:r>
            <a:r>
              <a:rPr sz="733" b="1" spc="7" dirty="0">
                <a:latin typeface="Calibri"/>
                <a:cs typeface="Calibri"/>
              </a:rPr>
              <a:t>A  </a:t>
            </a:r>
            <a:r>
              <a:rPr sz="733" b="1" spc="20" dirty="0">
                <a:latin typeface="Calibri"/>
                <a:cs typeface="Calibri"/>
              </a:rPr>
              <a:t>A</a:t>
            </a:r>
            <a:r>
              <a:rPr sz="733" b="1" spc="27" dirty="0">
                <a:latin typeface="Calibri"/>
                <a:cs typeface="Calibri"/>
              </a:rPr>
              <a:t>d</a:t>
            </a:r>
            <a:r>
              <a:rPr sz="733" b="1" spc="33" dirty="0">
                <a:latin typeface="Calibri"/>
                <a:cs typeface="Calibri"/>
              </a:rPr>
              <a:t>d</a:t>
            </a:r>
            <a:r>
              <a:rPr sz="733" b="1" spc="-13" dirty="0">
                <a:latin typeface="Calibri"/>
                <a:cs typeface="Calibri"/>
              </a:rPr>
              <a:t>rB</a:t>
            </a:r>
            <a:endParaRPr sz="733">
              <a:latin typeface="Calibri"/>
              <a:cs typeface="Calibri"/>
            </a:endParaRPr>
          </a:p>
        </p:txBody>
      </p:sp>
      <p:sp>
        <p:nvSpPr>
          <p:cNvPr id="49" name="object 49"/>
          <p:cNvSpPr txBox="1"/>
          <p:nvPr/>
        </p:nvSpPr>
        <p:spPr>
          <a:xfrm>
            <a:off x="7262350" y="993353"/>
            <a:ext cx="276013" cy="135871"/>
          </a:xfrm>
          <a:prstGeom prst="rect">
            <a:avLst/>
          </a:prstGeom>
        </p:spPr>
        <p:txBody>
          <a:bodyPr vert="horz" wrap="square" lIns="0" tIns="22860" rIns="0" bIns="0" rtlCol="0">
            <a:spAutoFit/>
          </a:bodyPr>
          <a:lstStyle/>
          <a:p>
            <a:pPr>
              <a:spcBef>
                <a:spcPts val="180"/>
              </a:spcBef>
            </a:pPr>
            <a:r>
              <a:rPr sz="733" b="1" spc="40" dirty="0">
                <a:latin typeface="Calibri"/>
                <a:cs typeface="Calibri"/>
              </a:rPr>
              <a:t>Da</a:t>
            </a:r>
            <a:r>
              <a:rPr sz="733" b="1" spc="-40" dirty="0">
                <a:latin typeface="Calibri"/>
                <a:cs typeface="Calibri"/>
              </a:rPr>
              <a:t>t</a:t>
            </a:r>
            <a:r>
              <a:rPr sz="733" b="1" spc="67" dirty="0">
                <a:latin typeface="Calibri"/>
                <a:cs typeface="Calibri"/>
              </a:rPr>
              <a:t>a</a:t>
            </a:r>
            <a:r>
              <a:rPr sz="733" b="1" spc="7" dirty="0">
                <a:latin typeface="Calibri"/>
                <a:cs typeface="Calibri"/>
              </a:rPr>
              <a:t>D</a:t>
            </a:r>
            <a:endParaRPr sz="733">
              <a:latin typeface="Calibri"/>
              <a:cs typeface="Calibri"/>
            </a:endParaRPr>
          </a:p>
        </p:txBody>
      </p:sp>
      <p:sp>
        <p:nvSpPr>
          <p:cNvPr id="50" name="object 50"/>
          <p:cNvSpPr txBox="1"/>
          <p:nvPr/>
        </p:nvSpPr>
        <p:spPr>
          <a:xfrm>
            <a:off x="9409794" y="1172169"/>
            <a:ext cx="161713" cy="135871"/>
          </a:xfrm>
          <a:prstGeom prst="rect">
            <a:avLst/>
          </a:prstGeom>
        </p:spPr>
        <p:txBody>
          <a:bodyPr vert="horz" wrap="square" lIns="0" tIns="22860" rIns="0" bIns="0" rtlCol="0">
            <a:spAutoFit/>
          </a:bodyPr>
          <a:lstStyle/>
          <a:p>
            <a:pPr marL="16933">
              <a:spcBef>
                <a:spcPts val="180"/>
              </a:spcBef>
            </a:pPr>
            <a:r>
              <a:rPr sz="733" b="1" spc="27" dirty="0">
                <a:latin typeface="Calibri"/>
                <a:cs typeface="Calibri"/>
              </a:rPr>
              <a:t>al</a:t>
            </a:r>
            <a:r>
              <a:rPr sz="733" b="1" spc="7" dirty="0">
                <a:latin typeface="Calibri"/>
                <a:cs typeface="Calibri"/>
              </a:rPr>
              <a:t>u</a:t>
            </a:r>
            <a:endParaRPr sz="733">
              <a:latin typeface="Calibri"/>
              <a:cs typeface="Calibri"/>
            </a:endParaRPr>
          </a:p>
        </p:txBody>
      </p:sp>
      <p:sp>
        <p:nvSpPr>
          <p:cNvPr id="51" name="object 51"/>
          <p:cNvSpPr txBox="1"/>
          <p:nvPr/>
        </p:nvSpPr>
        <p:spPr>
          <a:xfrm>
            <a:off x="8073160" y="916137"/>
            <a:ext cx="245533" cy="135871"/>
          </a:xfrm>
          <a:prstGeom prst="rect">
            <a:avLst/>
          </a:prstGeom>
        </p:spPr>
        <p:txBody>
          <a:bodyPr vert="horz" wrap="square" lIns="0" tIns="22860" rIns="0" bIns="0" rtlCol="0">
            <a:spAutoFit/>
          </a:bodyPr>
          <a:lstStyle/>
          <a:p>
            <a:pPr marL="16933">
              <a:spcBef>
                <a:spcPts val="180"/>
              </a:spcBef>
            </a:pPr>
            <a:r>
              <a:rPr sz="733" b="1" spc="-33" dirty="0">
                <a:latin typeface="Calibri"/>
                <a:cs typeface="Calibri"/>
              </a:rPr>
              <a:t>R[rs1]</a:t>
            </a:r>
            <a:endParaRPr sz="733">
              <a:latin typeface="Calibri"/>
              <a:cs typeface="Calibri"/>
            </a:endParaRPr>
          </a:p>
        </p:txBody>
      </p:sp>
      <p:sp>
        <p:nvSpPr>
          <p:cNvPr id="52" name="object 52"/>
          <p:cNvSpPr txBox="1"/>
          <p:nvPr/>
        </p:nvSpPr>
        <p:spPr>
          <a:xfrm>
            <a:off x="7969475" y="2269449"/>
            <a:ext cx="262467" cy="135871"/>
          </a:xfrm>
          <a:prstGeom prst="rect">
            <a:avLst/>
          </a:prstGeom>
        </p:spPr>
        <p:txBody>
          <a:bodyPr vert="horz" wrap="square" lIns="0" tIns="22860" rIns="0" bIns="0" rtlCol="0">
            <a:spAutoFit/>
          </a:bodyPr>
          <a:lstStyle/>
          <a:p>
            <a:pPr marL="16933">
              <a:spcBef>
                <a:spcPts val="180"/>
              </a:spcBef>
            </a:pPr>
            <a:r>
              <a:rPr sz="733" b="1" spc="-47" dirty="0">
                <a:latin typeface="Calibri"/>
                <a:cs typeface="Calibri"/>
              </a:rPr>
              <a:t>R</a:t>
            </a:r>
            <a:r>
              <a:rPr sz="733" b="1" spc="-20" dirty="0">
                <a:latin typeface="Calibri"/>
                <a:cs typeface="Calibri"/>
              </a:rPr>
              <a:t>[</a:t>
            </a:r>
            <a:r>
              <a:rPr sz="733" b="1" spc="-13" dirty="0">
                <a:latin typeface="Calibri"/>
                <a:cs typeface="Calibri"/>
              </a:rPr>
              <a:t>r</a:t>
            </a:r>
            <a:r>
              <a:rPr sz="733" b="1" spc="53" dirty="0">
                <a:latin typeface="Calibri"/>
                <a:cs typeface="Calibri"/>
              </a:rPr>
              <a:t>s</a:t>
            </a:r>
            <a:r>
              <a:rPr sz="733" b="1" spc="40" dirty="0">
                <a:latin typeface="Calibri"/>
                <a:cs typeface="Calibri"/>
              </a:rPr>
              <a:t>2</a:t>
            </a:r>
            <a:r>
              <a:rPr sz="733" b="1" spc="-60" dirty="0">
                <a:latin typeface="Calibri"/>
                <a:cs typeface="Calibri"/>
              </a:rPr>
              <a:t>]</a:t>
            </a:r>
            <a:endParaRPr sz="733">
              <a:latin typeface="Calibri"/>
              <a:cs typeface="Calibri"/>
            </a:endParaRPr>
          </a:p>
        </p:txBody>
      </p:sp>
      <p:grpSp>
        <p:nvGrpSpPr>
          <p:cNvPr id="53" name="object 53"/>
          <p:cNvGrpSpPr/>
          <p:nvPr/>
        </p:nvGrpSpPr>
        <p:grpSpPr>
          <a:xfrm>
            <a:off x="4588110" y="1751155"/>
            <a:ext cx="6179820" cy="1604433"/>
            <a:chOff x="4286680" y="1210972"/>
            <a:chExt cx="4634865" cy="1203325"/>
          </a:xfrm>
        </p:grpSpPr>
        <p:pic>
          <p:nvPicPr>
            <p:cNvPr id="54" name="object 54"/>
            <p:cNvPicPr/>
            <p:nvPr/>
          </p:nvPicPr>
          <p:blipFill>
            <a:blip r:embed="rId5" cstate="print"/>
            <a:stretch>
              <a:fillRect/>
            </a:stretch>
          </p:blipFill>
          <p:spPr>
            <a:xfrm>
              <a:off x="6862920" y="1210972"/>
              <a:ext cx="159332" cy="76200"/>
            </a:xfrm>
            <a:prstGeom prst="rect">
              <a:avLst/>
            </a:prstGeom>
          </p:spPr>
        </p:pic>
        <p:sp>
          <p:nvSpPr>
            <p:cNvPr id="55" name="object 55"/>
            <p:cNvSpPr/>
            <p:nvPr/>
          </p:nvSpPr>
          <p:spPr>
            <a:xfrm>
              <a:off x="4305730" y="2032397"/>
              <a:ext cx="4596765" cy="362585"/>
            </a:xfrm>
            <a:custGeom>
              <a:avLst/>
              <a:gdLst/>
              <a:ahLst/>
              <a:cxnLst/>
              <a:rect l="l" t="t" r="r" b="b"/>
              <a:pathLst>
                <a:path w="4596765" h="362585">
                  <a:moveTo>
                    <a:pt x="0" y="0"/>
                  </a:moveTo>
                  <a:lnTo>
                    <a:pt x="4596744" y="0"/>
                  </a:lnTo>
                  <a:lnTo>
                    <a:pt x="4596744" y="362278"/>
                  </a:lnTo>
                  <a:lnTo>
                    <a:pt x="0" y="362278"/>
                  </a:lnTo>
                  <a:lnTo>
                    <a:pt x="0" y="0"/>
                  </a:lnTo>
                  <a:close/>
                </a:path>
              </a:pathLst>
            </a:custGeom>
            <a:ln w="38100">
              <a:solidFill>
                <a:srgbClr val="000000"/>
              </a:solidFill>
            </a:ln>
          </p:spPr>
          <p:txBody>
            <a:bodyPr wrap="square" lIns="0" tIns="0" rIns="0" bIns="0" rtlCol="0"/>
            <a:lstStyle/>
            <a:p>
              <a:endParaRPr sz="2400"/>
            </a:p>
          </p:txBody>
        </p:sp>
      </p:grpSp>
      <p:sp>
        <p:nvSpPr>
          <p:cNvPr id="56" name="object 56"/>
          <p:cNvSpPr txBox="1"/>
          <p:nvPr/>
        </p:nvSpPr>
        <p:spPr>
          <a:xfrm>
            <a:off x="7600263" y="2883113"/>
            <a:ext cx="350520" cy="135871"/>
          </a:xfrm>
          <a:prstGeom prst="rect">
            <a:avLst/>
          </a:prstGeom>
        </p:spPr>
        <p:txBody>
          <a:bodyPr vert="horz" wrap="square" lIns="0" tIns="22860" rIns="0" bIns="0" rtlCol="0">
            <a:spAutoFit/>
          </a:bodyPr>
          <a:lstStyle/>
          <a:p>
            <a:pPr>
              <a:spcBef>
                <a:spcPts val="180"/>
              </a:spcBef>
            </a:pPr>
            <a:r>
              <a:rPr sz="733" b="1" dirty="0">
                <a:latin typeface="Calibri"/>
                <a:cs typeface="Calibri"/>
              </a:rPr>
              <a:t>Re</a:t>
            </a:r>
            <a:r>
              <a:rPr sz="733" b="1" spc="80" dirty="0">
                <a:latin typeface="Calibri"/>
                <a:cs typeface="Calibri"/>
              </a:rPr>
              <a:t>g</a:t>
            </a:r>
            <a:r>
              <a:rPr sz="733" b="1" spc="-33" dirty="0">
                <a:latin typeface="Calibri"/>
                <a:cs typeface="Calibri"/>
              </a:rPr>
              <a:t>W</a:t>
            </a:r>
            <a:r>
              <a:rPr sz="733" b="1" spc="-13" dirty="0">
                <a:latin typeface="Calibri"/>
                <a:cs typeface="Calibri"/>
              </a:rPr>
              <a:t>E</a:t>
            </a:r>
            <a:r>
              <a:rPr sz="733" b="1" spc="7" dirty="0">
                <a:latin typeface="Calibri"/>
                <a:cs typeface="Calibri"/>
              </a:rPr>
              <a:t>n</a:t>
            </a:r>
            <a:endParaRPr sz="733">
              <a:latin typeface="Calibri"/>
              <a:cs typeface="Calibri"/>
            </a:endParaRPr>
          </a:p>
        </p:txBody>
      </p:sp>
      <p:sp>
        <p:nvSpPr>
          <p:cNvPr id="57" name="object 57"/>
          <p:cNvSpPr/>
          <p:nvPr/>
        </p:nvSpPr>
        <p:spPr>
          <a:xfrm>
            <a:off x="7736101" y="2100206"/>
            <a:ext cx="101600" cy="713740"/>
          </a:xfrm>
          <a:custGeom>
            <a:avLst/>
            <a:gdLst/>
            <a:ahLst/>
            <a:cxnLst/>
            <a:rect l="l" t="t" r="r" b="b"/>
            <a:pathLst>
              <a:path w="76200" h="535305">
                <a:moveTo>
                  <a:pt x="50800" y="63500"/>
                </a:moveTo>
                <a:lnTo>
                  <a:pt x="25400" y="63500"/>
                </a:lnTo>
                <a:lnTo>
                  <a:pt x="25400" y="534769"/>
                </a:lnTo>
                <a:lnTo>
                  <a:pt x="50800" y="534769"/>
                </a:lnTo>
                <a:lnTo>
                  <a:pt x="50800" y="63500"/>
                </a:lnTo>
                <a:close/>
              </a:path>
              <a:path w="76200" h="535305">
                <a:moveTo>
                  <a:pt x="38101" y="0"/>
                </a:moveTo>
                <a:lnTo>
                  <a:pt x="0" y="76200"/>
                </a:lnTo>
                <a:lnTo>
                  <a:pt x="25400" y="76200"/>
                </a:lnTo>
                <a:lnTo>
                  <a:pt x="25400" y="63500"/>
                </a:lnTo>
                <a:lnTo>
                  <a:pt x="69850" y="63500"/>
                </a:lnTo>
                <a:lnTo>
                  <a:pt x="38101" y="0"/>
                </a:lnTo>
                <a:close/>
              </a:path>
              <a:path w="76200" h="535305">
                <a:moveTo>
                  <a:pt x="69850" y="63500"/>
                </a:moveTo>
                <a:lnTo>
                  <a:pt x="50800" y="63500"/>
                </a:lnTo>
                <a:lnTo>
                  <a:pt x="50800" y="76200"/>
                </a:lnTo>
                <a:lnTo>
                  <a:pt x="76200" y="76200"/>
                </a:lnTo>
                <a:lnTo>
                  <a:pt x="69850" y="63500"/>
                </a:lnTo>
                <a:close/>
              </a:path>
            </a:pathLst>
          </a:custGeom>
          <a:solidFill>
            <a:srgbClr val="000000"/>
          </a:solidFill>
        </p:spPr>
        <p:txBody>
          <a:bodyPr wrap="square" lIns="0" tIns="0" rIns="0" bIns="0" rtlCol="0"/>
          <a:lstStyle/>
          <a:p>
            <a:endParaRPr sz="2400"/>
          </a:p>
        </p:txBody>
      </p:sp>
      <p:sp>
        <p:nvSpPr>
          <p:cNvPr id="58" name="object 58"/>
          <p:cNvSpPr/>
          <p:nvPr/>
        </p:nvSpPr>
        <p:spPr>
          <a:xfrm>
            <a:off x="8895880" y="1730456"/>
            <a:ext cx="160867" cy="401320"/>
          </a:xfrm>
          <a:custGeom>
            <a:avLst/>
            <a:gdLst/>
            <a:ahLst/>
            <a:cxnLst/>
            <a:rect l="l" t="t" r="r" b="b"/>
            <a:pathLst>
              <a:path w="120650" h="300990">
                <a:moveTo>
                  <a:pt x="0" y="0"/>
                </a:moveTo>
                <a:lnTo>
                  <a:pt x="120283" y="75428"/>
                </a:lnTo>
                <a:lnTo>
                  <a:pt x="120283" y="224947"/>
                </a:lnTo>
                <a:lnTo>
                  <a:pt x="0" y="300376"/>
                </a:lnTo>
                <a:lnTo>
                  <a:pt x="0" y="0"/>
                </a:lnTo>
                <a:close/>
              </a:path>
            </a:pathLst>
          </a:custGeom>
          <a:ln w="28575">
            <a:solidFill>
              <a:srgbClr val="000000"/>
            </a:solidFill>
          </a:ln>
        </p:spPr>
        <p:txBody>
          <a:bodyPr wrap="square" lIns="0" tIns="0" rIns="0" bIns="0" rtlCol="0"/>
          <a:lstStyle/>
          <a:p>
            <a:endParaRPr sz="2400"/>
          </a:p>
        </p:txBody>
      </p:sp>
      <p:sp>
        <p:nvSpPr>
          <p:cNvPr id="59" name="object 59"/>
          <p:cNvSpPr txBox="1"/>
          <p:nvPr/>
        </p:nvSpPr>
        <p:spPr>
          <a:xfrm>
            <a:off x="8895654" y="1741804"/>
            <a:ext cx="77892" cy="317245"/>
          </a:xfrm>
          <a:prstGeom prst="rect">
            <a:avLst/>
          </a:prstGeom>
        </p:spPr>
        <p:txBody>
          <a:bodyPr vert="horz" wrap="square" lIns="0" tIns="16933" rIns="0" bIns="0" rtlCol="0">
            <a:spAutoFit/>
          </a:bodyPr>
          <a:lstStyle/>
          <a:p>
            <a:pPr marL="16933">
              <a:spcBef>
                <a:spcPts val="133"/>
              </a:spcBef>
            </a:pPr>
            <a:r>
              <a:rPr sz="667" spc="-7" dirty="0">
                <a:latin typeface="Californian FB"/>
                <a:cs typeface="Californian FB"/>
              </a:rPr>
              <a:t>0</a:t>
            </a:r>
            <a:endParaRPr sz="667">
              <a:latin typeface="Californian FB"/>
              <a:cs typeface="Californian FB"/>
            </a:endParaRPr>
          </a:p>
          <a:p>
            <a:pPr>
              <a:spcBef>
                <a:spcPts val="60"/>
              </a:spcBef>
            </a:pPr>
            <a:endParaRPr sz="533">
              <a:latin typeface="Californian FB"/>
              <a:cs typeface="Californian FB"/>
            </a:endParaRPr>
          </a:p>
          <a:p>
            <a:pPr marL="32173">
              <a:spcBef>
                <a:spcPts val="7"/>
              </a:spcBef>
            </a:pPr>
            <a:r>
              <a:rPr sz="667" spc="-7" dirty="0">
                <a:latin typeface="Californian FB"/>
                <a:cs typeface="Californian FB"/>
              </a:rPr>
              <a:t>1</a:t>
            </a:r>
            <a:endParaRPr sz="667">
              <a:latin typeface="Californian FB"/>
              <a:cs typeface="Californian FB"/>
            </a:endParaRPr>
          </a:p>
        </p:txBody>
      </p:sp>
      <p:grpSp>
        <p:nvGrpSpPr>
          <p:cNvPr id="60" name="object 60"/>
          <p:cNvGrpSpPr/>
          <p:nvPr/>
        </p:nvGrpSpPr>
        <p:grpSpPr>
          <a:xfrm>
            <a:off x="8763903" y="1854891"/>
            <a:ext cx="414020" cy="590973"/>
            <a:chOff x="7418525" y="1288774"/>
            <a:chExt cx="310515" cy="443230"/>
          </a:xfrm>
        </p:grpSpPr>
        <p:sp>
          <p:nvSpPr>
            <p:cNvPr id="61" name="object 61"/>
            <p:cNvSpPr/>
            <p:nvPr/>
          </p:nvSpPr>
          <p:spPr>
            <a:xfrm>
              <a:off x="7441695" y="1377563"/>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62" name="object 62"/>
            <p:cNvSpPr/>
            <p:nvPr/>
          </p:nvSpPr>
          <p:spPr>
            <a:xfrm>
              <a:off x="7432812" y="1430086"/>
              <a:ext cx="0" cy="287655"/>
            </a:xfrm>
            <a:custGeom>
              <a:avLst/>
              <a:gdLst/>
              <a:ahLst/>
              <a:cxnLst/>
              <a:rect l="l" t="t" r="r" b="b"/>
              <a:pathLst>
                <a:path h="287655">
                  <a:moveTo>
                    <a:pt x="3" y="0"/>
                  </a:moveTo>
                  <a:lnTo>
                    <a:pt x="0" y="287302"/>
                  </a:lnTo>
                </a:path>
              </a:pathLst>
            </a:custGeom>
            <a:ln w="28575">
              <a:solidFill>
                <a:srgbClr val="000000"/>
              </a:solidFill>
            </a:ln>
          </p:spPr>
          <p:txBody>
            <a:bodyPr wrap="square" lIns="0" tIns="0" rIns="0" bIns="0" rtlCol="0"/>
            <a:lstStyle/>
            <a:p>
              <a:endParaRPr sz="2400"/>
            </a:p>
          </p:txBody>
        </p:sp>
        <p:sp>
          <p:nvSpPr>
            <p:cNvPr id="63" name="object 63"/>
            <p:cNvSpPr/>
            <p:nvPr/>
          </p:nvSpPr>
          <p:spPr>
            <a:xfrm>
              <a:off x="7652416" y="128877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grpSp>
      <p:sp>
        <p:nvSpPr>
          <p:cNvPr id="64" name="object 64"/>
          <p:cNvSpPr txBox="1"/>
          <p:nvPr/>
        </p:nvSpPr>
        <p:spPr>
          <a:xfrm>
            <a:off x="7241595" y="2423881"/>
            <a:ext cx="431800" cy="135871"/>
          </a:xfrm>
          <a:prstGeom prst="rect">
            <a:avLst/>
          </a:prstGeom>
        </p:spPr>
        <p:txBody>
          <a:bodyPr vert="horz" wrap="square" lIns="0" tIns="22860" rIns="0" bIns="0" rtlCol="0">
            <a:spAutoFit/>
          </a:bodyPr>
          <a:lstStyle/>
          <a:p>
            <a:pPr marL="16933">
              <a:spcBef>
                <a:spcPts val="180"/>
              </a:spcBef>
            </a:pPr>
            <a:r>
              <a:rPr sz="733" b="1" spc="-13" dirty="0">
                <a:latin typeface="Calibri"/>
                <a:cs typeface="Calibri"/>
              </a:rPr>
              <a:t>Imm[31:0]</a:t>
            </a:r>
            <a:endParaRPr sz="733">
              <a:latin typeface="Calibri"/>
              <a:cs typeface="Calibri"/>
            </a:endParaRPr>
          </a:p>
        </p:txBody>
      </p:sp>
      <p:grpSp>
        <p:nvGrpSpPr>
          <p:cNvPr id="65" name="object 65"/>
          <p:cNvGrpSpPr/>
          <p:nvPr/>
        </p:nvGrpSpPr>
        <p:grpSpPr>
          <a:xfrm>
            <a:off x="6724498" y="2087548"/>
            <a:ext cx="2308013" cy="744220"/>
            <a:chOff x="5888971" y="1463267"/>
            <a:chExt cx="1731010" cy="558165"/>
          </a:xfrm>
        </p:grpSpPr>
        <p:sp>
          <p:nvSpPr>
            <p:cNvPr id="66" name="object 66"/>
            <p:cNvSpPr/>
            <p:nvPr/>
          </p:nvSpPr>
          <p:spPr>
            <a:xfrm>
              <a:off x="7534159" y="1466998"/>
              <a:ext cx="85725" cy="554990"/>
            </a:xfrm>
            <a:custGeom>
              <a:avLst/>
              <a:gdLst/>
              <a:ahLst/>
              <a:cxnLst/>
              <a:rect l="l" t="t" r="r" b="b"/>
              <a:pathLst>
                <a:path w="85725" h="554989">
                  <a:moveTo>
                    <a:pt x="28574" y="85617"/>
                  </a:moveTo>
                  <a:lnTo>
                    <a:pt x="25142" y="554187"/>
                  </a:lnTo>
                  <a:lnTo>
                    <a:pt x="53715" y="554395"/>
                  </a:lnTo>
                  <a:lnTo>
                    <a:pt x="57148" y="85827"/>
                  </a:lnTo>
                  <a:lnTo>
                    <a:pt x="28574" y="85617"/>
                  </a:lnTo>
                  <a:close/>
                </a:path>
                <a:path w="85725" h="554989">
                  <a:moveTo>
                    <a:pt x="78503" y="71330"/>
                  </a:moveTo>
                  <a:lnTo>
                    <a:pt x="28679" y="71330"/>
                  </a:lnTo>
                  <a:lnTo>
                    <a:pt x="57252" y="71539"/>
                  </a:lnTo>
                  <a:lnTo>
                    <a:pt x="57148" y="85827"/>
                  </a:lnTo>
                  <a:lnTo>
                    <a:pt x="85722" y="86036"/>
                  </a:lnTo>
                  <a:lnTo>
                    <a:pt x="78503" y="71330"/>
                  </a:lnTo>
                  <a:close/>
                </a:path>
                <a:path w="85725" h="554989">
                  <a:moveTo>
                    <a:pt x="28679" y="71330"/>
                  </a:moveTo>
                  <a:lnTo>
                    <a:pt x="28574" y="85617"/>
                  </a:lnTo>
                  <a:lnTo>
                    <a:pt x="57148" y="85827"/>
                  </a:lnTo>
                  <a:lnTo>
                    <a:pt x="57252" y="71539"/>
                  </a:lnTo>
                  <a:lnTo>
                    <a:pt x="28679" y="71330"/>
                  </a:lnTo>
                  <a:close/>
                </a:path>
                <a:path w="85725" h="554989">
                  <a:moveTo>
                    <a:pt x="43488" y="0"/>
                  </a:moveTo>
                  <a:lnTo>
                    <a:pt x="0" y="85408"/>
                  </a:lnTo>
                  <a:lnTo>
                    <a:pt x="28574" y="85617"/>
                  </a:lnTo>
                  <a:lnTo>
                    <a:pt x="28679" y="71330"/>
                  </a:lnTo>
                  <a:lnTo>
                    <a:pt x="78503" y="71330"/>
                  </a:lnTo>
                  <a:lnTo>
                    <a:pt x="43488" y="0"/>
                  </a:lnTo>
                  <a:close/>
                </a:path>
              </a:pathLst>
            </a:custGeom>
            <a:solidFill>
              <a:srgbClr val="000000"/>
            </a:solidFill>
          </p:spPr>
          <p:txBody>
            <a:bodyPr wrap="square" lIns="0" tIns="0" rIns="0" bIns="0" rtlCol="0"/>
            <a:lstStyle/>
            <a:p>
              <a:endParaRPr sz="2400"/>
            </a:p>
          </p:txBody>
        </p:sp>
        <p:sp>
          <p:nvSpPr>
            <p:cNvPr id="67" name="object 67"/>
            <p:cNvSpPr/>
            <p:nvPr/>
          </p:nvSpPr>
          <p:spPr>
            <a:xfrm>
              <a:off x="5903258" y="1477554"/>
              <a:ext cx="362585" cy="470534"/>
            </a:xfrm>
            <a:custGeom>
              <a:avLst/>
              <a:gdLst/>
              <a:ahLst/>
              <a:cxnLst/>
              <a:rect l="l" t="t" r="r" b="b"/>
              <a:pathLst>
                <a:path w="362585" h="470535">
                  <a:moveTo>
                    <a:pt x="0" y="0"/>
                  </a:moveTo>
                  <a:lnTo>
                    <a:pt x="361979" y="110968"/>
                  </a:lnTo>
                  <a:lnTo>
                    <a:pt x="361979" y="359125"/>
                  </a:lnTo>
                  <a:lnTo>
                    <a:pt x="0" y="470094"/>
                  </a:lnTo>
                  <a:lnTo>
                    <a:pt x="0" y="0"/>
                  </a:lnTo>
                  <a:close/>
                </a:path>
              </a:pathLst>
            </a:custGeom>
            <a:ln w="28575">
              <a:solidFill>
                <a:srgbClr val="000000"/>
              </a:solidFill>
            </a:ln>
          </p:spPr>
          <p:txBody>
            <a:bodyPr wrap="square" lIns="0" tIns="0" rIns="0" bIns="0" rtlCol="0"/>
            <a:lstStyle/>
            <a:p>
              <a:endParaRPr sz="2400"/>
            </a:p>
          </p:txBody>
        </p:sp>
      </p:grpSp>
      <p:sp>
        <p:nvSpPr>
          <p:cNvPr id="68" name="object 68"/>
          <p:cNvSpPr txBox="1"/>
          <p:nvPr/>
        </p:nvSpPr>
        <p:spPr>
          <a:xfrm>
            <a:off x="6812306" y="2219144"/>
            <a:ext cx="347133" cy="375616"/>
          </a:xfrm>
          <a:prstGeom prst="rect">
            <a:avLst/>
          </a:prstGeom>
        </p:spPr>
        <p:txBody>
          <a:bodyPr vert="horz" wrap="square" lIns="0" tIns="7620" rIns="0" bIns="0" rtlCol="0">
            <a:spAutoFit/>
          </a:bodyPr>
          <a:lstStyle/>
          <a:p>
            <a:pPr marL="16933" marR="6773">
              <a:lnSpc>
                <a:spcPct val="108200"/>
              </a:lnSpc>
              <a:spcBef>
                <a:spcPts val="60"/>
              </a:spcBef>
            </a:pPr>
            <a:r>
              <a:rPr sz="1133" b="1" dirty="0">
                <a:latin typeface="Calibri"/>
                <a:cs typeface="Calibri"/>
              </a:rPr>
              <a:t>I</a:t>
            </a:r>
            <a:r>
              <a:rPr sz="1133" b="1" spc="-20" dirty="0">
                <a:latin typeface="Calibri"/>
                <a:cs typeface="Calibri"/>
              </a:rPr>
              <a:t>m</a:t>
            </a:r>
            <a:r>
              <a:rPr sz="1133" b="1" spc="40" dirty="0">
                <a:latin typeface="Calibri"/>
                <a:cs typeface="Calibri"/>
              </a:rPr>
              <a:t>m</a:t>
            </a:r>
            <a:r>
              <a:rPr sz="1133" b="1" spc="-20" dirty="0">
                <a:latin typeface="Calibri"/>
                <a:cs typeface="Calibri"/>
              </a:rPr>
              <a:t>.  </a:t>
            </a:r>
            <a:r>
              <a:rPr sz="1133" b="1" spc="20" dirty="0">
                <a:latin typeface="Calibri"/>
                <a:cs typeface="Calibri"/>
              </a:rPr>
              <a:t>Gen</a:t>
            </a:r>
            <a:endParaRPr sz="1133">
              <a:latin typeface="Calibri"/>
              <a:cs typeface="Calibri"/>
            </a:endParaRPr>
          </a:p>
        </p:txBody>
      </p:sp>
      <p:sp>
        <p:nvSpPr>
          <p:cNvPr id="69" name="object 69"/>
          <p:cNvSpPr txBox="1"/>
          <p:nvPr/>
        </p:nvSpPr>
        <p:spPr>
          <a:xfrm>
            <a:off x="6022367" y="2184105"/>
            <a:ext cx="177800" cy="135871"/>
          </a:xfrm>
          <a:prstGeom prst="rect">
            <a:avLst/>
          </a:prstGeom>
        </p:spPr>
        <p:txBody>
          <a:bodyPr vert="horz" wrap="square" lIns="0" tIns="22860" rIns="0" bIns="0" rtlCol="0">
            <a:spAutoFit/>
          </a:bodyPr>
          <a:lstStyle/>
          <a:p>
            <a:pPr marL="16933">
              <a:spcBef>
                <a:spcPts val="180"/>
              </a:spcBef>
            </a:pPr>
            <a:r>
              <a:rPr sz="733" b="1" dirty="0">
                <a:latin typeface="Calibri"/>
                <a:cs typeface="Calibri"/>
              </a:rPr>
              <a:t>I</a:t>
            </a:r>
            <a:r>
              <a:rPr sz="733" b="1" spc="-20" dirty="0">
                <a:latin typeface="Calibri"/>
                <a:cs typeface="Calibri"/>
              </a:rPr>
              <a:t>n</a:t>
            </a:r>
            <a:r>
              <a:rPr sz="733" b="1" spc="53" dirty="0">
                <a:latin typeface="Calibri"/>
                <a:cs typeface="Calibri"/>
              </a:rPr>
              <a:t>s</a:t>
            </a:r>
            <a:r>
              <a:rPr sz="733" b="1" spc="-60" dirty="0">
                <a:latin typeface="Calibri"/>
                <a:cs typeface="Calibri"/>
              </a:rPr>
              <a:t>t</a:t>
            </a:r>
            <a:endParaRPr sz="733">
              <a:latin typeface="Calibri"/>
              <a:cs typeface="Calibri"/>
            </a:endParaRPr>
          </a:p>
        </p:txBody>
      </p:sp>
      <p:sp>
        <p:nvSpPr>
          <p:cNvPr id="70" name="object 70"/>
          <p:cNvSpPr txBox="1"/>
          <p:nvPr/>
        </p:nvSpPr>
        <p:spPr>
          <a:xfrm>
            <a:off x="6022368" y="2301961"/>
            <a:ext cx="303105" cy="135871"/>
          </a:xfrm>
          <a:prstGeom prst="rect">
            <a:avLst/>
          </a:prstGeom>
        </p:spPr>
        <p:txBody>
          <a:bodyPr vert="horz" wrap="square" lIns="0" tIns="22860" rIns="0" bIns="0" rtlCol="0">
            <a:spAutoFit/>
          </a:bodyPr>
          <a:lstStyle/>
          <a:p>
            <a:pPr marL="16933">
              <a:spcBef>
                <a:spcPts val="180"/>
              </a:spcBef>
            </a:pPr>
            <a:r>
              <a:rPr sz="733" b="1" spc="-7" dirty="0">
                <a:latin typeface="Calibri"/>
                <a:cs typeface="Calibri"/>
              </a:rPr>
              <a:t>[3</a:t>
            </a:r>
            <a:r>
              <a:rPr sz="733" b="1" spc="-67" dirty="0">
                <a:latin typeface="Calibri"/>
                <a:cs typeface="Calibri"/>
              </a:rPr>
              <a:t>1</a:t>
            </a:r>
            <a:r>
              <a:rPr sz="733" b="1" spc="-40" dirty="0">
                <a:latin typeface="Calibri"/>
                <a:cs typeface="Calibri"/>
              </a:rPr>
              <a:t>:</a:t>
            </a:r>
            <a:r>
              <a:rPr sz="733" b="1" spc="40" dirty="0">
                <a:latin typeface="Calibri"/>
                <a:cs typeface="Calibri"/>
              </a:rPr>
              <a:t>20</a:t>
            </a:r>
            <a:r>
              <a:rPr sz="733" b="1" spc="-60" dirty="0">
                <a:latin typeface="Calibri"/>
                <a:cs typeface="Calibri"/>
              </a:rPr>
              <a:t>]</a:t>
            </a:r>
            <a:endParaRPr sz="733">
              <a:latin typeface="Calibri"/>
              <a:cs typeface="Calibri"/>
            </a:endParaRPr>
          </a:p>
        </p:txBody>
      </p:sp>
      <p:pic>
        <p:nvPicPr>
          <p:cNvPr id="71" name="object 71"/>
          <p:cNvPicPr/>
          <p:nvPr/>
        </p:nvPicPr>
        <p:blipFill>
          <a:blip r:embed="rId6" cstate="print"/>
          <a:stretch>
            <a:fillRect/>
          </a:stretch>
        </p:blipFill>
        <p:spPr>
          <a:xfrm>
            <a:off x="6937835" y="2663589"/>
            <a:ext cx="101532" cy="150264"/>
          </a:xfrm>
          <a:prstGeom prst="rect">
            <a:avLst/>
          </a:prstGeom>
        </p:spPr>
      </p:pic>
      <p:sp>
        <p:nvSpPr>
          <p:cNvPr id="72" name="object 72"/>
          <p:cNvSpPr txBox="1"/>
          <p:nvPr/>
        </p:nvSpPr>
        <p:spPr>
          <a:xfrm>
            <a:off x="6149491" y="2851385"/>
            <a:ext cx="1044787" cy="431679"/>
          </a:xfrm>
          <a:prstGeom prst="rect">
            <a:avLst/>
          </a:prstGeom>
        </p:spPr>
        <p:txBody>
          <a:bodyPr vert="horz" wrap="square" lIns="0" tIns="66887" rIns="0" bIns="0" rtlCol="0">
            <a:spAutoFit/>
          </a:bodyPr>
          <a:lstStyle/>
          <a:p>
            <a:pPr marR="6773" algn="ctr">
              <a:spcBef>
                <a:spcPts val="527"/>
              </a:spcBef>
              <a:tabLst>
                <a:tab pos="725575" algn="l"/>
              </a:tabLst>
            </a:pPr>
            <a:r>
              <a:rPr sz="1100" b="1" baseline="5050" dirty="0">
                <a:latin typeface="Calibri"/>
                <a:cs typeface="Calibri"/>
              </a:rPr>
              <a:t>I</a:t>
            </a:r>
            <a:r>
              <a:rPr sz="1100" b="1" spc="-29" baseline="5050" dirty="0">
                <a:latin typeface="Calibri"/>
                <a:cs typeface="Calibri"/>
              </a:rPr>
              <a:t>n</a:t>
            </a:r>
            <a:r>
              <a:rPr sz="1100" b="1" spc="80" baseline="5050" dirty="0">
                <a:latin typeface="Calibri"/>
                <a:cs typeface="Calibri"/>
              </a:rPr>
              <a:t>s</a:t>
            </a:r>
            <a:r>
              <a:rPr sz="1100" b="1" spc="-59" baseline="5050" dirty="0">
                <a:latin typeface="Calibri"/>
                <a:cs typeface="Calibri"/>
              </a:rPr>
              <a:t>t</a:t>
            </a:r>
            <a:r>
              <a:rPr sz="1100" b="1" spc="-9" baseline="5050" dirty="0">
                <a:latin typeface="Calibri"/>
                <a:cs typeface="Calibri"/>
              </a:rPr>
              <a:t>[3</a:t>
            </a:r>
            <a:r>
              <a:rPr sz="1100" b="1" spc="-100" baseline="5050" dirty="0">
                <a:latin typeface="Calibri"/>
                <a:cs typeface="Calibri"/>
              </a:rPr>
              <a:t>1</a:t>
            </a:r>
            <a:r>
              <a:rPr sz="1100" b="1" spc="-59" baseline="5050" dirty="0">
                <a:latin typeface="Calibri"/>
                <a:cs typeface="Calibri"/>
              </a:rPr>
              <a:t>:</a:t>
            </a:r>
            <a:r>
              <a:rPr sz="1100" b="1" spc="59" baseline="5050" dirty="0">
                <a:latin typeface="Calibri"/>
                <a:cs typeface="Calibri"/>
              </a:rPr>
              <a:t>0</a:t>
            </a:r>
            <a:r>
              <a:rPr sz="1100" b="1" spc="-89" baseline="5050" dirty="0">
                <a:latin typeface="Calibri"/>
                <a:cs typeface="Calibri"/>
              </a:rPr>
              <a:t>]</a:t>
            </a:r>
            <a:r>
              <a:rPr sz="1100" b="1" baseline="5050" dirty="0">
                <a:latin typeface="Calibri"/>
                <a:cs typeface="Calibri"/>
              </a:rPr>
              <a:t>	</a:t>
            </a:r>
            <a:r>
              <a:rPr sz="733" b="1" spc="7" dirty="0">
                <a:latin typeface="Calibri"/>
                <a:cs typeface="Calibri"/>
              </a:rPr>
              <a:t>I</a:t>
            </a:r>
            <a:r>
              <a:rPr sz="733" b="1" spc="-7" dirty="0">
                <a:latin typeface="Calibri"/>
                <a:cs typeface="Calibri"/>
              </a:rPr>
              <a:t>m</a:t>
            </a:r>
            <a:r>
              <a:rPr sz="733" b="1" spc="33" dirty="0">
                <a:latin typeface="Calibri"/>
                <a:cs typeface="Calibri"/>
              </a:rPr>
              <a:t>mS</a:t>
            </a:r>
            <a:r>
              <a:rPr sz="733" b="1" spc="27" dirty="0">
                <a:latin typeface="Calibri"/>
                <a:cs typeface="Calibri"/>
              </a:rPr>
              <a:t>e</a:t>
            </a:r>
            <a:r>
              <a:rPr sz="733" b="1" spc="-33" dirty="0">
                <a:latin typeface="Calibri"/>
                <a:cs typeface="Calibri"/>
              </a:rPr>
              <a:t>l</a:t>
            </a:r>
            <a:endParaRPr sz="733">
              <a:latin typeface="Calibri"/>
              <a:cs typeface="Calibri"/>
            </a:endParaRPr>
          </a:p>
          <a:p>
            <a:pPr marL="16086" algn="ctr">
              <a:spcBef>
                <a:spcPts val="573"/>
              </a:spcBef>
            </a:pPr>
            <a:r>
              <a:rPr sz="1133" b="1" spc="-7" dirty="0">
                <a:latin typeface="Calibri"/>
                <a:cs typeface="Calibri"/>
              </a:rPr>
              <a:t>Control</a:t>
            </a:r>
            <a:r>
              <a:rPr sz="1133" b="1" spc="27" dirty="0">
                <a:latin typeface="Calibri"/>
                <a:cs typeface="Calibri"/>
              </a:rPr>
              <a:t> </a:t>
            </a:r>
            <a:r>
              <a:rPr sz="1133" b="1" spc="13" dirty="0">
                <a:latin typeface="Calibri"/>
                <a:cs typeface="Calibri"/>
              </a:rPr>
              <a:t>logic</a:t>
            </a:r>
            <a:endParaRPr sz="1133">
              <a:latin typeface="Calibri"/>
              <a:cs typeface="Calibri"/>
            </a:endParaRPr>
          </a:p>
        </p:txBody>
      </p:sp>
      <p:grpSp>
        <p:nvGrpSpPr>
          <p:cNvPr id="73" name="object 73"/>
          <p:cNvGrpSpPr/>
          <p:nvPr/>
        </p:nvGrpSpPr>
        <p:grpSpPr>
          <a:xfrm>
            <a:off x="6370883" y="2362846"/>
            <a:ext cx="2423160" cy="114300"/>
            <a:chOff x="5623760" y="1669740"/>
            <a:chExt cx="1817370" cy="85725"/>
          </a:xfrm>
        </p:grpSpPr>
        <p:sp>
          <p:nvSpPr>
            <p:cNvPr id="74" name="object 74"/>
            <p:cNvSpPr/>
            <p:nvPr/>
          </p:nvSpPr>
          <p:spPr>
            <a:xfrm>
              <a:off x="5623760" y="1669740"/>
              <a:ext cx="279400" cy="85725"/>
            </a:xfrm>
            <a:custGeom>
              <a:avLst/>
              <a:gdLst/>
              <a:ahLst/>
              <a:cxnLst/>
              <a:rect l="l" t="t" r="r" b="b"/>
              <a:pathLst>
                <a:path w="279400" h="85725">
                  <a:moveTo>
                    <a:pt x="193450" y="0"/>
                  </a:moveTo>
                  <a:lnTo>
                    <a:pt x="193450" y="85725"/>
                  </a:lnTo>
                  <a:lnTo>
                    <a:pt x="250600" y="57150"/>
                  </a:lnTo>
                  <a:lnTo>
                    <a:pt x="215629" y="57150"/>
                  </a:lnTo>
                  <a:lnTo>
                    <a:pt x="222025" y="50753"/>
                  </a:lnTo>
                  <a:lnTo>
                    <a:pt x="222025" y="34970"/>
                  </a:lnTo>
                  <a:lnTo>
                    <a:pt x="215629" y="28575"/>
                  </a:lnTo>
                  <a:lnTo>
                    <a:pt x="250600" y="28575"/>
                  </a:lnTo>
                  <a:lnTo>
                    <a:pt x="193450" y="0"/>
                  </a:lnTo>
                  <a:close/>
                </a:path>
                <a:path w="279400" h="85725">
                  <a:moveTo>
                    <a:pt x="193450" y="28575"/>
                  </a:moveTo>
                  <a:lnTo>
                    <a:pt x="6396" y="28575"/>
                  </a:lnTo>
                  <a:lnTo>
                    <a:pt x="0" y="34970"/>
                  </a:lnTo>
                  <a:lnTo>
                    <a:pt x="0" y="50753"/>
                  </a:lnTo>
                  <a:lnTo>
                    <a:pt x="6396" y="57150"/>
                  </a:lnTo>
                  <a:lnTo>
                    <a:pt x="193450" y="57150"/>
                  </a:lnTo>
                  <a:lnTo>
                    <a:pt x="193450" y="28575"/>
                  </a:lnTo>
                  <a:close/>
                </a:path>
                <a:path w="279400" h="85725">
                  <a:moveTo>
                    <a:pt x="250600" y="28575"/>
                  </a:moveTo>
                  <a:lnTo>
                    <a:pt x="215629" y="28575"/>
                  </a:lnTo>
                  <a:lnTo>
                    <a:pt x="222025" y="34970"/>
                  </a:lnTo>
                  <a:lnTo>
                    <a:pt x="222025" y="50753"/>
                  </a:lnTo>
                  <a:lnTo>
                    <a:pt x="215629" y="57150"/>
                  </a:lnTo>
                  <a:lnTo>
                    <a:pt x="250600" y="57150"/>
                  </a:lnTo>
                  <a:lnTo>
                    <a:pt x="279175" y="42862"/>
                  </a:lnTo>
                  <a:lnTo>
                    <a:pt x="250600" y="28575"/>
                  </a:lnTo>
                  <a:close/>
                </a:path>
              </a:pathLst>
            </a:custGeom>
            <a:solidFill>
              <a:srgbClr val="000000"/>
            </a:solidFill>
          </p:spPr>
          <p:txBody>
            <a:bodyPr wrap="square" lIns="0" tIns="0" rIns="0" bIns="0" rtlCol="0"/>
            <a:lstStyle/>
            <a:p>
              <a:endParaRPr sz="2400"/>
            </a:p>
          </p:txBody>
        </p:sp>
        <p:sp>
          <p:nvSpPr>
            <p:cNvPr id="75" name="object 75"/>
            <p:cNvSpPr/>
            <p:nvPr/>
          </p:nvSpPr>
          <p:spPr>
            <a:xfrm>
              <a:off x="6273490" y="1713976"/>
              <a:ext cx="1155065" cy="3810"/>
            </a:xfrm>
            <a:custGeom>
              <a:avLst/>
              <a:gdLst/>
              <a:ahLst/>
              <a:cxnLst/>
              <a:rect l="l" t="t" r="r" b="b"/>
              <a:pathLst>
                <a:path w="1155065" h="3810">
                  <a:moveTo>
                    <a:pt x="0" y="0"/>
                  </a:moveTo>
                  <a:lnTo>
                    <a:pt x="1154638" y="3411"/>
                  </a:lnTo>
                </a:path>
              </a:pathLst>
            </a:custGeom>
            <a:ln w="25400">
              <a:solidFill>
                <a:srgbClr val="000000"/>
              </a:solidFill>
            </a:ln>
          </p:spPr>
          <p:txBody>
            <a:bodyPr wrap="square" lIns="0" tIns="0" rIns="0" bIns="0" rtlCol="0"/>
            <a:lstStyle/>
            <a:p>
              <a:endParaRPr sz="2400"/>
            </a:p>
          </p:txBody>
        </p:sp>
      </p:grpSp>
      <p:sp>
        <p:nvSpPr>
          <p:cNvPr id="76" name="object 76"/>
          <p:cNvSpPr txBox="1"/>
          <p:nvPr/>
        </p:nvSpPr>
        <p:spPr>
          <a:xfrm>
            <a:off x="9691153" y="1349722"/>
            <a:ext cx="597745" cy="794727"/>
          </a:xfrm>
          <a:prstGeom prst="rect">
            <a:avLst/>
          </a:prstGeom>
          <a:ln w="38100">
            <a:solidFill>
              <a:srgbClr val="000000"/>
            </a:solidFill>
          </a:ln>
        </p:spPr>
        <p:txBody>
          <a:bodyPr vert="horz" wrap="square" lIns="0" tIns="5927" rIns="0" bIns="0" rtlCol="0">
            <a:spAutoFit/>
          </a:bodyPr>
          <a:lstStyle/>
          <a:p>
            <a:pPr marL="92284" marR="49105" indent="193882">
              <a:lnSpc>
                <a:spcPct val="178200"/>
              </a:lnSpc>
              <a:spcBef>
                <a:spcPts val="47"/>
              </a:spcBef>
            </a:pPr>
            <a:r>
              <a:rPr sz="733" b="1" spc="40" dirty="0">
                <a:latin typeface="Calibri"/>
                <a:cs typeface="Calibri"/>
              </a:rPr>
              <a:t>Da</a:t>
            </a:r>
            <a:r>
              <a:rPr sz="733" b="1" spc="-40" dirty="0">
                <a:latin typeface="Calibri"/>
                <a:cs typeface="Calibri"/>
              </a:rPr>
              <a:t>t</a:t>
            </a:r>
            <a:r>
              <a:rPr sz="733" b="1" spc="67" dirty="0">
                <a:latin typeface="Calibri"/>
                <a:cs typeface="Calibri"/>
              </a:rPr>
              <a:t>a</a:t>
            </a:r>
            <a:r>
              <a:rPr sz="733" b="1" spc="-7" dirty="0">
                <a:latin typeface="Calibri"/>
                <a:cs typeface="Calibri"/>
              </a:rPr>
              <a:t>B  </a:t>
            </a:r>
            <a:r>
              <a:rPr sz="733" b="1" spc="27" dirty="0">
                <a:latin typeface="Calibri"/>
                <a:cs typeface="Calibri"/>
              </a:rPr>
              <a:t>addr</a:t>
            </a:r>
            <a:endParaRPr sz="733">
              <a:latin typeface="Calibri"/>
              <a:cs typeface="Calibri"/>
            </a:endParaRPr>
          </a:p>
          <a:p>
            <a:pPr>
              <a:lnSpc>
                <a:spcPct val="100000"/>
              </a:lnSpc>
            </a:pPr>
            <a:endParaRPr sz="800">
              <a:latin typeface="Calibri"/>
              <a:cs typeface="Calibri"/>
            </a:endParaRPr>
          </a:p>
          <a:p>
            <a:pPr marL="126150">
              <a:spcBef>
                <a:spcPts val="653"/>
              </a:spcBef>
            </a:pPr>
            <a:r>
              <a:rPr sz="1133" b="1" spc="-27" dirty="0">
                <a:latin typeface="Calibri"/>
                <a:cs typeface="Calibri"/>
              </a:rPr>
              <a:t>DMEM</a:t>
            </a:r>
            <a:endParaRPr sz="1133">
              <a:latin typeface="Calibri"/>
              <a:cs typeface="Calibri"/>
            </a:endParaRPr>
          </a:p>
        </p:txBody>
      </p:sp>
      <p:grpSp>
        <p:nvGrpSpPr>
          <p:cNvPr id="77" name="object 77"/>
          <p:cNvGrpSpPr/>
          <p:nvPr/>
        </p:nvGrpSpPr>
        <p:grpSpPr>
          <a:xfrm>
            <a:off x="9850407" y="847882"/>
            <a:ext cx="869527" cy="1984587"/>
            <a:chOff x="8233403" y="533518"/>
            <a:chExt cx="652145" cy="1488440"/>
          </a:xfrm>
        </p:grpSpPr>
        <p:sp>
          <p:nvSpPr>
            <p:cNvPr id="78" name="object 78"/>
            <p:cNvSpPr/>
            <p:nvPr/>
          </p:nvSpPr>
          <p:spPr>
            <a:xfrm>
              <a:off x="8815871" y="897569"/>
              <a:ext cx="55244" cy="0"/>
            </a:xfrm>
            <a:custGeom>
              <a:avLst/>
              <a:gdLst/>
              <a:ahLst/>
              <a:cxnLst/>
              <a:rect l="l" t="t" r="r" b="b"/>
              <a:pathLst>
                <a:path w="55245">
                  <a:moveTo>
                    <a:pt x="0" y="0"/>
                  </a:moveTo>
                  <a:lnTo>
                    <a:pt x="54819" y="1"/>
                  </a:lnTo>
                </a:path>
              </a:pathLst>
            </a:custGeom>
            <a:ln w="28575">
              <a:solidFill>
                <a:srgbClr val="000000"/>
              </a:solidFill>
            </a:ln>
          </p:spPr>
          <p:txBody>
            <a:bodyPr wrap="square" lIns="0" tIns="0" rIns="0" bIns="0" rtlCol="0"/>
            <a:lstStyle/>
            <a:p>
              <a:endParaRPr sz="2400"/>
            </a:p>
          </p:txBody>
        </p:sp>
        <p:sp>
          <p:nvSpPr>
            <p:cNvPr id="79" name="object 79"/>
            <p:cNvSpPr/>
            <p:nvPr/>
          </p:nvSpPr>
          <p:spPr>
            <a:xfrm>
              <a:off x="8233403" y="1565262"/>
              <a:ext cx="85725" cy="456565"/>
            </a:xfrm>
            <a:custGeom>
              <a:avLst/>
              <a:gdLst/>
              <a:ahLst/>
              <a:cxnLst/>
              <a:rect l="l" t="t" r="r" b="b"/>
              <a:pathLst>
                <a:path w="85725" h="456564">
                  <a:moveTo>
                    <a:pt x="28574" y="85573"/>
                  </a:moveTo>
                  <a:lnTo>
                    <a:pt x="24778" y="455881"/>
                  </a:lnTo>
                  <a:lnTo>
                    <a:pt x="53352" y="456173"/>
                  </a:lnTo>
                  <a:lnTo>
                    <a:pt x="57147" y="85866"/>
                  </a:lnTo>
                  <a:lnTo>
                    <a:pt x="28574" y="85573"/>
                  </a:lnTo>
                  <a:close/>
                </a:path>
                <a:path w="85725" h="456564">
                  <a:moveTo>
                    <a:pt x="78474" y="71287"/>
                  </a:moveTo>
                  <a:lnTo>
                    <a:pt x="28721" y="71287"/>
                  </a:lnTo>
                  <a:lnTo>
                    <a:pt x="57293" y="71579"/>
                  </a:lnTo>
                  <a:lnTo>
                    <a:pt x="57147" y="85866"/>
                  </a:lnTo>
                  <a:lnTo>
                    <a:pt x="85721" y="86159"/>
                  </a:lnTo>
                  <a:lnTo>
                    <a:pt x="78474" y="71287"/>
                  </a:lnTo>
                  <a:close/>
                </a:path>
                <a:path w="85725" h="456564">
                  <a:moveTo>
                    <a:pt x="28721" y="71287"/>
                  </a:moveTo>
                  <a:lnTo>
                    <a:pt x="28574" y="85573"/>
                  </a:lnTo>
                  <a:lnTo>
                    <a:pt x="57147" y="85866"/>
                  </a:lnTo>
                  <a:lnTo>
                    <a:pt x="57293" y="71579"/>
                  </a:lnTo>
                  <a:lnTo>
                    <a:pt x="28721" y="71287"/>
                  </a:lnTo>
                  <a:close/>
                </a:path>
                <a:path w="85725" h="456564">
                  <a:moveTo>
                    <a:pt x="43738" y="0"/>
                  </a:moveTo>
                  <a:lnTo>
                    <a:pt x="0" y="85280"/>
                  </a:lnTo>
                  <a:lnTo>
                    <a:pt x="28574" y="85573"/>
                  </a:lnTo>
                  <a:lnTo>
                    <a:pt x="28721" y="71287"/>
                  </a:lnTo>
                  <a:lnTo>
                    <a:pt x="78474" y="71287"/>
                  </a:lnTo>
                  <a:lnTo>
                    <a:pt x="43738" y="0"/>
                  </a:lnTo>
                  <a:close/>
                </a:path>
              </a:pathLst>
            </a:custGeom>
            <a:solidFill>
              <a:srgbClr val="000000"/>
            </a:solidFill>
          </p:spPr>
          <p:txBody>
            <a:bodyPr wrap="square" lIns="0" tIns="0" rIns="0" bIns="0" rtlCol="0"/>
            <a:lstStyle/>
            <a:p>
              <a:endParaRPr sz="2400"/>
            </a:p>
          </p:txBody>
        </p:sp>
        <p:sp>
          <p:nvSpPr>
            <p:cNvPr id="80" name="object 80"/>
            <p:cNvSpPr/>
            <p:nvPr/>
          </p:nvSpPr>
          <p:spPr>
            <a:xfrm>
              <a:off x="8694168" y="547805"/>
              <a:ext cx="126364" cy="510540"/>
            </a:xfrm>
            <a:custGeom>
              <a:avLst/>
              <a:gdLst/>
              <a:ahLst/>
              <a:cxnLst/>
              <a:rect l="l" t="t" r="r" b="b"/>
              <a:pathLst>
                <a:path w="126365" h="510540">
                  <a:moveTo>
                    <a:pt x="0" y="0"/>
                  </a:moveTo>
                  <a:lnTo>
                    <a:pt x="126115" y="79085"/>
                  </a:lnTo>
                  <a:lnTo>
                    <a:pt x="126115" y="430992"/>
                  </a:lnTo>
                  <a:lnTo>
                    <a:pt x="0" y="510078"/>
                  </a:lnTo>
                  <a:lnTo>
                    <a:pt x="0" y="0"/>
                  </a:lnTo>
                  <a:close/>
                </a:path>
              </a:pathLst>
            </a:custGeom>
            <a:ln w="28575">
              <a:solidFill>
                <a:srgbClr val="000000"/>
              </a:solidFill>
            </a:ln>
          </p:spPr>
          <p:txBody>
            <a:bodyPr wrap="square" lIns="0" tIns="0" rIns="0" bIns="0" rtlCol="0"/>
            <a:lstStyle/>
            <a:p>
              <a:endParaRPr sz="2400"/>
            </a:p>
          </p:txBody>
        </p:sp>
      </p:grpSp>
      <p:sp>
        <p:nvSpPr>
          <p:cNvPr id="81" name="object 81"/>
          <p:cNvSpPr txBox="1"/>
          <p:nvPr/>
        </p:nvSpPr>
        <p:spPr>
          <a:xfrm>
            <a:off x="10405467" y="2883113"/>
            <a:ext cx="269240" cy="135871"/>
          </a:xfrm>
          <a:prstGeom prst="rect">
            <a:avLst/>
          </a:prstGeom>
        </p:spPr>
        <p:txBody>
          <a:bodyPr vert="horz" wrap="square" lIns="0" tIns="22860" rIns="0" bIns="0" rtlCol="0">
            <a:spAutoFit/>
          </a:bodyPr>
          <a:lstStyle/>
          <a:p>
            <a:pPr>
              <a:spcBef>
                <a:spcPts val="180"/>
              </a:spcBef>
            </a:pPr>
            <a:r>
              <a:rPr sz="733" b="1" spc="-27" dirty="0">
                <a:latin typeface="Calibri"/>
                <a:cs typeface="Calibri"/>
              </a:rPr>
              <a:t>W</a:t>
            </a:r>
            <a:r>
              <a:rPr sz="733" b="1" spc="-7" dirty="0">
                <a:latin typeface="Calibri"/>
                <a:cs typeface="Calibri"/>
              </a:rPr>
              <a:t>B</a:t>
            </a:r>
            <a:r>
              <a:rPr sz="733" b="1" spc="33" dirty="0">
                <a:latin typeface="Calibri"/>
                <a:cs typeface="Calibri"/>
              </a:rPr>
              <a:t>S</a:t>
            </a:r>
            <a:r>
              <a:rPr sz="733" b="1" spc="27" dirty="0">
                <a:latin typeface="Calibri"/>
                <a:cs typeface="Calibri"/>
              </a:rPr>
              <a:t>e</a:t>
            </a:r>
            <a:r>
              <a:rPr sz="733" b="1" spc="-33" dirty="0">
                <a:latin typeface="Calibri"/>
                <a:cs typeface="Calibri"/>
              </a:rPr>
              <a:t>l</a:t>
            </a:r>
            <a:endParaRPr sz="733">
              <a:latin typeface="Calibri"/>
              <a:cs typeface="Calibri"/>
            </a:endParaRPr>
          </a:p>
        </p:txBody>
      </p:sp>
      <p:sp>
        <p:nvSpPr>
          <p:cNvPr id="82" name="object 82"/>
          <p:cNvSpPr txBox="1"/>
          <p:nvPr/>
        </p:nvSpPr>
        <p:spPr>
          <a:xfrm>
            <a:off x="10477798" y="1343532"/>
            <a:ext cx="77047" cy="119755"/>
          </a:xfrm>
          <a:prstGeom prst="rect">
            <a:avLst/>
          </a:prstGeom>
        </p:spPr>
        <p:txBody>
          <a:bodyPr vert="horz" wrap="square" lIns="0" tIns="16933" rIns="0" bIns="0" rtlCol="0">
            <a:spAutoFit/>
          </a:bodyPr>
          <a:lstStyle/>
          <a:p>
            <a:pPr marL="16933">
              <a:spcBef>
                <a:spcPts val="133"/>
              </a:spcBef>
            </a:pPr>
            <a:r>
              <a:rPr sz="667" spc="-7" dirty="0">
                <a:latin typeface="Californian FB"/>
                <a:cs typeface="Californian FB"/>
              </a:rPr>
              <a:t>0</a:t>
            </a:r>
            <a:endParaRPr sz="667">
              <a:latin typeface="Californian FB"/>
              <a:cs typeface="Californian FB"/>
            </a:endParaRPr>
          </a:p>
        </p:txBody>
      </p:sp>
      <p:sp>
        <p:nvSpPr>
          <p:cNvPr id="83" name="object 83"/>
          <p:cNvSpPr txBox="1"/>
          <p:nvPr/>
        </p:nvSpPr>
        <p:spPr>
          <a:xfrm>
            <a:off x="10477798" y="1148460"/>
            <a:ext cx="61807" cy="119755"/>
          </a:xfrm>
          <a:prstGeom prst="rect">
            <a:avLst/>
          </a:prstGeom>
        </p:spPr>
        <p:txBody>
          <a:bodyPr vert="horz" wrap="square" lIns="0" tIns="16933" rIns="0" bIns="0" rtlCol="0">
            <a:spAutoFit/>
          </a:bodyPr>
          <a:lstStyle/>
          <a:p>
            <a:pPr marL="16933">
              <a:spcBef>
                <a:spcPts val="133"/>
              </a:spcBef>
            </a:pPr>
            <a:r>
              <a:rPr sz="667" spc="-7" dirty="0">
                <a:latin typeface="Californian FB"/>
                <a:cs typeface="Californian FB"/>
              </a:rPr>
              <a:t>1</a:t>
            </a:r>
            <a:endParaRPr sz="667">
              <a:latin typeface="Californian FB"/>
              <a:cs typeface="Californian FB"/>
            </a:endParaRPr>
          </a:p>
        </p:txBody>
      </p:sp>
      <p:grpSp>
        <p:nvGrpSpPr>
          <p:cNvPr id="84" name="object 84"/>
          <p:cNvGrpSpPr/>
          <p:nvPr/>
        </p:nvGrpSpPr>
        <p:grpSpPr>
          <a:xfrm>
            <a:off x="9559994" y="249628"/>
            <a:ext cx="906780" cy="1461347"/>
            <a:chOff x="8015593" y="84827"/>
            <a:chExt cx="680085" cy="1096010"/>
          </a:xfrm>
        </p:grpSpPr>
        <p:pic>
          <p:nvPicPr>
            <p:cNvPr id="85" name="object 85"/>
            <p:cNvPicPr/>
            <p:nvPr/>
          </p:nvPicPr>
          <p:blipFill>
            <a:blip r:embed="rId7" cstate="print"/>
            <a:stretch>
              <a:fillRect/>
            </a:stretch>
          </p:blipFill>
          <p:spPr>
            <a:xfrm>
              <a:off x="8554229" y="922647"/>
              <a:ext cx="141358" cy="85725"/>
            </a:xfrm>
            <a:prstGeom prst="rect">
              <a:avLst/>
            </a:prstGeom>
          </p:spPr>
        </p:pic>
        <p:sp>
          <p:nvSpPr>
            <p:cNvPr id="86" name="object 86"/>
            <p:cNvSpPr/>
            <p:nvPr/>
          </p:nvSpPr>
          <p:spPr>
            <a:xfrm>
              <a:off x="8029881" y="99114"/>
              <a:ext cx="1270" cy="1067435"/>
            </a:xfrm>
            <a:custGeom>
              <a:avLst/>
              <a:gdLst/>
              <a:ahLst/>
              <a:cxnLst/>
              <a:rect l="l" t="t" r="r" b="b"/>
              <a:pathLst>
                <a:path w="1270" h="1067435">
                  <a:moveTo>
                    <a:pt x="0" y="0"/>
                  </a:moveTo>
                  <a:lnTo>
                    <a:pt x="1070" y="1066863"/>
                  </a:lnTo>
                </a:path>
              </a:pathLst>
            </a:custGeom>
            <a:ln w="28575">
              <a:solidFill>
                <a:srgbClr val="000000"/>
              </a:solidFill>
            </a:ln>
          </p:spPr>
          <p:txBody>
            <a:bodyPr wrap="square" lIns="0" tIns="0" rIns="0" bIns="0" rtlCol="0"/>
            <a:lstStyle/>
            <a:p>
              <a:endParaRPr sz="2400"/>
            </a:p>
          </p:txBody>
        </p:sp>
        <p:sp>
          <p:nvSpPr>
            <p:cNvPr id="87" name="object 87"/>
            <p:cNvSpPr/>
            <p:nvPr/>
          </p:nvSpPr>
          <p:spPr>
            <a:xfrm>
              <a:off x="8025887" y="760402"/>
              <a:ext cx="661670" cy="85725"/>
            </a:xfrm>
            <a:custGeom>
              <a:avLst/>
              <a:gdLst/>
              <a:ahLst/>
              <a:cxnLst/>
              <a:rect l="l" t="t" r="r" b="b"/>
              <a:pathLst>
                <a:path w="661670" h="85725">
                  <a:moveTo>
                    <a:pt x="575762" y="57150"/>
                  </a:moveTo>
                  <a:lnTo>
                    <a:pt x="575673" y="85725"/>
                  </a:lnTo>
                  <a:lnTo>
                    <a:pt x="633133" y="57219"/>
                  </a:lnTo>
                  <a:lnTo>
                    <a:pt x="597940" y="57219"/>
                  </a:lnTo>
                  <a:lnTo>
                    <a:pt x="575762" y="57150"/>
                  </a:lnTo>
                  <a:close/>
                </a:path>
                <a:path w="661670" h="85725">
                  <a:moveTo>
                    <a:pt x="575851" y="28575"/>
                  </a:moveTo>
                  <a:lnTo>
                    <a:pt x="575762" y="57150"/>
                  </a:lnTo>
                  <a:lnTo>
                    <a:pt x="597940" y="57219"/>
                  </a:lnTo>
                  <a:lnTo>
                    <a:pt x="604357" y="50843"/>
                  </a:lnTo>
                  <a:lnTo>
                    <a:pt x="604406" y="35062"/>
                  </a:lnTo>
                  <a:lnTo>
                    <a:pt x="598030" y="28644"/>
                  </a:lnTo>
                  <a:lnTo>
                    <a:pt x="575851" y="28575"/>
                  </a:lnTo>
                  <a:close/>
                </a:path>
                <a:path w="661670" h="85725">
                  <a:moveTo>
                    <a:pt x="575941" y="0"/>
                  </a:moveTo>
                  <a:lnTo>
                    <a:pt x="575851" y="28575"/>
                  </a:lnTo>
                  <a:lnTo>
                    <a:pt x="598030" y="28644"/>
                  </a:lnTo>
                  <a:lnTo>
                    <a:pt x="604406" y="35062"/>
                  </a:lnTo>
                  <a:lnTo>
                    <a:pt x="604357" y="50843"/>
                  </a:lnTo>
                  <a:lnTo>
                    <a:pt x="597940" y="57219"/>
                  </a:lnTo>
                  <a:lnTo>
                    <a:pt x="633133" y="57219"/>
                  </a:lnTo>
                  <a:lnTo>
                    <a:pt x="661531" y="43131"/>
                  </a:lnTo>
                  <a:lnTo>
                    <a:pt x="575941" y="0"/>
                  </a:lnTo>
                  <a:close/>
                </a:path>
                <a:path w="661670" h="85725">
                  <a:moveTo>
                    <a:pt x="6466" y="26789"/>
                  </a:moveTo>
                  <a:lnTo>
                    <a:pt x="49" y="33166"/>
                  </a:lnTo>
                  <a:lnTo>
                    <a:pt x="0" y="48947"/>
                  </a:lnTo>
                  <a:lnTo>
                    <a:pt x="6376" y="55364"/>
                  </a:lnTo>
                  <a:lnTo>
                    <a:pt x="575762" y="57150"/>
                  </a:lnTo>
                  <a:lnTo>
                    <a:pt x="575851" y="28575"/>
                  </a:lnTo>
                  <a:lnTo>
                    <a:pt x="6466" y="26789"/>
                  </a:lnTo>
                  <a:close/>
                </a:path>
              </a:pathLst>
            </a:custGeom>
            <a:solidFill>
              <a:srgbClr val="000000"/>
            </a:solidFill>
          </p:spPr>
          <p:txBody>
            <a:bodyPr wrap="square" lIns="0" tIns="0" rIns="0" bIns="0" rtlCol="0"/>
            <a:lstStyle/>
            <a:p>
              <a:endParaRPr sz="2400"/>
            </a:p>
          </p:txBody>
        </p:sp>
      </p:grpSp>
      <p:sp>
        <p:nvSpPr>
          <p:cNvPr id="88" name="object 88"/>
          <p:cNvSpPr txBox="1"/>
          <p:nvPr/>
        </p:nvSpPr>
        <p:spPr>
          <a:xfrm>
            <a:off x="9868801" y="2891241"/>
            <a:ext cx="358987" cy="135871"/>
          </a:xfrm>
          <a:prstGeom prst="rect">
            <a:avLst/>
          </a:prstGeom>
        </p:spPr>
        <p:txBody>
          <a:bodyPr vert="horz" wrap="square" lIns="0" tIns="22860" rIns="0" bIns="0" rtlCol="0">
            <a:spAutoFit/>
          </a:bodyPr>
          <a:lstStyle/>
          <a:p>
            <a:pPr>
              <a:spcBef>
                <a:spcPts val="180"/>
              </a:spcBef>
            </a:pPr>
            <a:r>
              <a:rPr sz="733" b="1" spc="7" dirty="0">
                <a:latin typeface="Calibri"/>
                <a:cs typeface="Calibri"/>
              </a:rPr>
              <a:t>MemR</a:t>
            </a:r>
            <a:r>
              <a:rPr sz="733" b="1" spc="-40" dirty="0">
                <a:latin typeface="Calibri"/>
                <a:cs typeface="Calibri"/>
              </a:rPr>
              <a:t>W</a:t>
            </a:r>
            <a:endParaRPr sz="733">
              <a:latin typeface="Calibri"/>
              <a:cs typeface="Calibri"/>
            </a:endParaRPr>
          </a:p>
        </p:txBody>
      </p:sp>
      <p:sp>
        <p:nvSpPr>
          <p:cNvPr id="89" name="object 89"/>
          <p:cNvSpPr txBox="1"/>
          <p:nvPr/>
        </p:nvSpPr>
        <p:spPr>
          <a:xfrm>
            <a:off x="10224450" y="2212553"/>
            <a:ext cx="143933" cy="135871"/>
          </a:xfrm>
          <a:prstGeom prst="rect">
            <a:avLst/>
          </a:prstGeom>
        </p:spPr>
        <p:txBody>
          <a:bodyPr vert="horz" wrap="square" lIns="0" tIns="22860" rIns="0" bIns="0" rtlCol="0">
            <a:spAutoFit/>
          </a:bodyPr>
          <a:lstStyle/>
          <a:p>
            <a:pPr marL="16933">
              <a:spcBef>
                <a:spcPts val="180"/>
              </a:spcBef>
            </a:pPr>
            <a:r>
              <a:rPr sz="733" b="1" spc="7" dirty="0">
                <a:latin typeface="Calibri"/>
                <a:cs typeface="Calibri"/>
              </a:rPr>
              <a:t>cl</a:t>
            </a:r>
            <a:r>
              <a:rPr sz="733" b="1" spc="-7" dirty="0">
                <a:latin typeface="Calibri"/>
                <a:cs typeface="Calibri"/>
              </a:rPr>
              <a:t>k</a:t>
            </a:r>
            <a:endParaRPr sz="733">
              <a:latin typeface="Calibri"/>
              <a:cs typeface="Calibri"/>
            </a:endParaRPr>
          </a:p>
        </p:txBody>
      </p:sp>
      <p:grpSp>
        <p:nvGrpSpPr>
          <p:cNvPr id="90" name="object 90"/>
          <p:cNvGrpSpPr/>
          <p:nvPr/>
        </p:nvGrpSpPr>
        <p:grpSpPr>
          <a:xfrm>
            <a:off x="8871603" y="1246423"/>
            <a:ext cx="1740747" cy="1585807"/>
            <a:chOff x="7499300" y="832423"/>
            <a:chExt cx="1305560" cy="1189355"/>
          </a:xfrm>
        </p:grpSpPr>
        <p:sp>
          <p:nvSpPr>
            <p:cNvPr id="91" name="object 91"/>
            <p:cNvSpPr/>
            <p:nvPr/>
          </p:nvSpPr>
          <p:spPr>
            <a:xfrm>
              <a:off x="8449701" y="1496411"/>
              <a:ext cx="57150" cy="53340"/>
            </a:xfrm>
            <a:custGeom>
              <a:avLst/>
              <a:gdLst/>
              <a:ahLst/>
              <a:cxnLst/>
              <a:rect l="l" t="t" r="r" b="b"/>
              <a:pathLst>
                <a:path w="57150" h="53340">
                  <a:moveTo>
                    <a:pt x="0" y="53310"/>
                  </a:moveTo>
                  <a:lnTo>
                    <a:pt x="28531" y="0"/>
                  </a:lnTo>
                  <a:lnTo>
                    <a:pt x="57063" y="53310"/>
                  </a:lnTo>
                </a:path>
              </a:pathLst>
            </a:custGeom>
            <a:ln w="25400">
              <a:solidFill>
                <a:srgbClr val="000000"/>
              </a:solidFill>
            </a:ln>
          </p:spPr>
          <p:txBody>
            <a:bodyPr wrap="square" lIns="0" tIns="0" rIns="0" bIns="0" rtlCol="0"/>
            <a:lstStyle/>
            <a:p>
              <a:endParaRPr sz="2400"/>
            </a:p>
          </p:txBody>
        </p:sp>
        <p:sp>
          <p:nvSpPr>
            <p:cNvPr id="92" name="object 92"/>
            <p:cNvSpPr/>
            <p:nvPr/>
          </p:nvSpPr>
          <p:spPr>
            <a:xfrm>
              <a:off x="8484028" y="1546315"/>
              <a:ext cx="0" cy="94615"/>
            </a:xfrm>
            <a:custGeom>
              <a:avLst/>
              <a:gdLst/>
              <a:ahLst/>
              <a:cxnLst/>
              <a:rect l="l" t="t" r="r" b="b"/>
              <a:pathLst>
                <a:path h="94614">
                  <a:moveTo>
                    <a:pt x="1" y="0"/>
                  </a:moveTo>
                  <a:lnTo>
                    <a:pt x="0" y="94089"/>
                  </a:lnTo>
                </a:path>
              </a:pathLst>
            </a:custGeom>
            <a:ln w="25400">
              <a:solidFill>
                <a:srgbClr val="000000"/>
              </a:solidFill>
            </a:ln>
          </p:spPr>
          <p:txBody>
            <a:bodyPr wrap="square" lIns="0" tIns="0" rIns="0" bIns="0" rtlCol="0"/>
            <a:lstStyle/>
            <a:p>
              <a:endParaRPr sz="2400"/>
            </a:p>
          </p:txBody>
        </p:sp>
        <p:sp>
          <p:nvSpPr>
            <p:cNvPr id="93" name="object 93"/>
            <p:cNvSpPr/>
            <p:nvPr/>
          </p:nvSpPr>
          <p:spPr>
            <a:xfrm>
              <a:off x="8718668" y="1008744"/>
              <a:ext cx="85725" cy="1012825"/>
            </a:xfrm>
            <a:custGeom>
              <a:avLst/>
              <a:gdLst/>
              <a:ahLst/>
              <a:cxnLst/>
              <a:rect l="l" t="t" r="r" b="b"/>
              <a:pathLst>
                <a:path w="85725" h="1012825">
                  <a:moveTo>
                    <a:pt x="28573" y="85628"/>
                  </a:moveTo>
                  <a:lnTo>
                    <a:pt x="22396" y="1012450"/>
                  </a:lnTo>
                  <a:lnTo>
                    <a:pt x="50970" y="1012640"/>
                  </a:lnTo>
                  <a:lnTo>
                    <a:pt x="57148" y="85818"/>
                  </a:lnTo>
                  <a:lnTo>
                    <a:pt x="28573" y="85628"/>
                  </a:lnTo>
                  <a:close/>
                </a:path>
                <a:path w="85725" h="1012825">
                  <a:moveTo>
                    <a:pt x="78510" y="71340"/>
                  </a:moveTo>
                  <a:lnTo>
                    <a:pt x="28668" y="71340"/>
                  </a:lnTo>
                  <a:lnTo>
                    <a:pt x="57243" y="71531"/>
                  </a:lnTo>
                  <a:lnTo>
                    <a:pt x="57148" y="85818"/>
                  </a:lnTo>
                  <a:lnTo>
                    <a:pt x="85722" y="86009"/>
                  </a:lnTo>
                  <a:lnTo>
                    <a:pt x="78510" y="71340"/>
                  </a:lnTo>
                  <a:close/>
                </a:path>
                <a:path w="85725" h="1012825">
                  <a:moveTo>
                    <a:pt x="28668" y="71340"/>
                  </a:moveTo>
                  <a:lnTo>
                    <a:pt x="28573" y="85628"/>
                  </a:lnTo>
                  <a:lnTo>
                    <a:pt x="57148" y="85818"/>
                  </a:lnTo>
                  <a:lnTo>
                    <a:pt x="57243" y="71531"/>
                  </a:lnTo>
                  <a:lnTo>
                    <a:pt x="28668" y="71340"/>
                  </a:lnTo>
                  <a:close/>
                </a:path>
                <a:path w="85725" h="1012825">
                  <a:moveTo>
                    <a:pt x="43432" y="0"/>
                  </a:moveTo>
                  <a:lnTo>
                    <a:pt x="0" y="85437"/>
                  </a:lnTo>
                  <a:lnTo>
                    <a:pt x="28573" y="85628"/>
                  </a:lnTo>
                  <a:lnTo>
                    <a:pt x="28668" y="71340"/>
                  </a:lnTo>
                  <a:lnTo>
                    <a:pt x="78510" y="71340"/>
                  </a:lnTo>
                  <a:lnTo>
                    <a:pt x="43432" y="0"/>
                  </a:lnTo>
                  <a:close/>
                </a:path>
              </a:pathLst>
            </a:custGeom>
            <a:solidFill>
              <a:srgbClr val="000000"/>
            </a:solidFill>
          </p:spPr>
          <p:txBody>
            <a:bodyPr wrap="square" lIns="0" tIns="0" rIns="0" bIns="0" rtlCol="0"/>
            <a:lstStyle/>
            <a:p>
              <a:endParaRPr sz="2400"/>
            </a:p>
          </p:txBody>
        </p:sp>
        <p:sp>
          <p:nvSpPr>
            <p:cNvPr id="94" name="object 94"/>
            <p:cNvSpPr/>
            <p:nvPr/>
          </p:nvSpPr>
          <p:spPr>
            <a:xfrm>
              <a:off x="7513587" y="846711"/>
              <a:ext cx="120650" cy="300990"/>
            </a:xfrm>
            <a:custGeom>
              <a:avLst/>
              <a:gdLst/>
              <a:ahLst/>
              <a:cxnLst/>
              <a:rect l="l" t="t" r="r" b="b"/>
              <a:pathLst>
                <a:path w="120650" h="300990">
                  <a:moveTo>
                    <a:pt x="0" y="0"/>
                  </a:moveTo>
                  <a:lnTo>
                    <a:pt x="120283" y="75428"/>
                  </a:lnTo>
                  <a:lnTo>
                    <a:pt x="120283" y="224947"/>
                  </a:lnTo>
                  <a:lnTo>
                    <a:pt x="0" y="300376"/>
                  </a:lnTo>
                  <a:lnTo>
                    <a:pt x="0" y="0"/>
                  </a:lnTo>
                  <a:close/>
                </a:path>
              </a:pathLst>
            </a:custGeom>
            <a:ln w="28575">
              <a:solidFill>
                <a:srgbClr val="000000"/>
              </a:solidFill>
            </a:ln>
          </p:spPr>
          <p:txBody>
            <a:bodyPr wrap="square" lIns="0" tIns="0" rIns="0" bIns="0" rtlCol="0"/>
            <a:lstStyle/>
            <a:p>
              <a:endParaRPr sz="2400"/>
            </a:p>
          </p:txBody>
        </p:sp>
      </p:grpSp>
      <p:sp>
        <p:nvSpPr>
          <p:cNvPr id="95" name="object 95"/>
          <p:cNvSpPr txBox="1"/>
          <p:nvPr/>
        </p:nvSpPr>
        <p:spPr>
          <a:xfrm>
            <a:off x="8901797" y="1477644"/>
            <a:ext cx="77047" cy="119755"/>
          </a:xfrm>
          <a:prstGeom prst="rect">
            <a:avLst/>
          </a:prstGeom>
        </p:spPr>
        <p:txBody>
          <a:bodyPr vert="horz" wrap="square" lIns="0" tIns="16933" rIns="0" bIns="0" rtlCol="0">
            <a:spAutoFit/>
          </a:bodyPr>
          <a:lstStyle/>
          <a:p>
            <a:pPr marL="16933">
              <a:spcBef>
                <a:spcPts val="133"/>
              </a:spcBef>
            </a:pPr>
            <a:r>
              <a:rPr sz="667" spc="-7" dirty="0">
                <a:latin typeface="Californian FB"/>
                <a:cs typeface="Californian FB"/>
              </a:rPr>
              <a:t>0</a:t>
            </a:r>
            <a:endParaRPr sz="667">
              <a:latin typeface="Californian FB"/>
              <a:cs typeface="Californian FB"/>
            </a:endParaRPr>
          </a:p>
        </p:txBody>
      </p:sp>
      <p:sp>
        <p:nvSpPr>
          <p:cNvPr id="96" name="object 96"/>
          <p:cNvSpPr txBox="1"/>
          <p:nvPr/>
        </p:nvSpPr>
        <p:spPr>
          <a:xfrm>
            <a:off x="8901797" y="1282572"/>
            <a:ext cx="61807" cy="119755"/>
          </a:xfrm>
          <a:prstGeom prst="rect">
            <a:avLst/>
          </a:prstGeom>
        </p:spPr>
        <p:txBody>
          <a:bodyPr vert="horz" wrap="square" lIns="0" tIns="16933" rIns="0" bIns="0" rtlCol="0">
            <a:spAutoFit/>
          </a:bodyPr>
          <a:lstStyle/>
          <a:p>
            <a:pPr marL="16933">
              <a:spcBef>
                <a:spcPts val="133"/>
              </a:spcBef>
            </a:pPr>
            <a:r>
              <a:rPr sz="667" spc="-7" dirty="0">
                <a:latin typeface="Californian FB"/>
                <a:cs typeface="Californian FB"/>
              </a:rPr>
              <a:t>1</a:t>
            </a:r>
            <a:endParaRPr sz="667">
              <a:latin typeface="Californian FB"/>
              <a:cs typeface="Californian FB"/>
            </a:endParaRPr>
          </a:p>
        </p:txBody>
      </p:sp>
      <p:grpSp>
        <p:nvGrpSpPr>
          <p:cNvPr id="97" name="object 97"/>
          <p:cNvGrpSpPr/>
          <p:nvPr/>
        </p:nvGrpSpPr>
        <p:grpSpPr>
          <a:xfrm>
            <a:off x="8225896" y="1309144"/>
            <a:ext cx="951653" cy="644312"/>
            <a:chOff x="7015020" y="879464"/>
            <a:chExt cx="713740" cy="483234"/>
          </a:xfrm>
        </p:grpSpPr>
        <p:sp>
          <p:nvSpPr>
            <p:cNvPr id="98" name="object 98"/>
            <p:cNvSpPr/>
            <p:nvPr/>
          </p:nvSpPr>
          <p:spPr>
            <a:xfrm>
              <a:off x="7652407" y="973104"/>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2400"/>
            </a:p>
          </p:txBody>
        </p:sp>
        <p:sp>
          <p:nvSpPr>
            <p:cNvPr id="99" name="object 99"/>
            <p:cNvSpPr/>
            <p:nvPr/>
          </p:nvSpPr>
          <p:spPr>
            <a:xfrm>
              <a:off x="7029308" y="893752"/>
              <a:ext cx="295910" cy="454659"/>
            </a:xfrm>
            <a:custGeom>
              <a:avLst/>
              <a:gdLst/>
              <a:ahLst/>
              <a:cxnLst/>
              <a:rect l="l" t="t" r="r" b="b"/>
              <a:pathLst>
                <a:path w="295909" h="454659">
                  <a:moveTo>
                    <a:pt x="0" y="0"/>
                  </a:moveTo>
                  <a:lnTo>
                    <a:pt x="295629" y="90628"/>
                  </a:lnTo>
                  <a:lnTo>
                    <a:pt x="295629" y="363886"/>
                  </a:lnTo>
                  <a:lnTo>
                    <a:pt x="0" y="454515"/>
                  </a:lnTo>
                  <a:lnTo>
                    <a:pt x="0" y="0"/>
                  </a:lnTo>
                  <a:close/>
                </a:path>
              </a:pathLst>
            </a:custGeom>
            <a:ln w="28575">
              <a:solidFill>
                <a:srgbClr val="000000"/>
              </a:solidFill>
            </a:ln>
          </p:spPr>
          <p:txBody>
            <a:bodyPr wrap="square" lIns="0" tIns="0" rIns="0" bIns="0" rtlCol="0"/>
            <a:lstStyle/>
            <a:p>
              <a:endParaRPr sz="2400"/>
            </a:p>
          </p:txBody>
        </p:sp>
      </p:grpSp>
      <p:sp>
        <p:nvSpPr>
          <p:cNvPr id="100" name="object 100"/>
          <p:cNvSpPr txBox="1"/>
          <p:nvPr/>
        </p:nvSpPr>
        <p:spPr>
          <a:xfrm>
            <a:off x="8291311" y="1481794"/>
            <a:ext cx="369147" cy="310919"/>
          </a:xfrm>
          <a:prstGeom prst="rect">
            <a:avLst/>
          </a:prstGeom>
        </p:spPr>
        <p:txBody>
          <a:bodyPr vert="horz" wrap="square" lIns="0" tIns="15240" rIns="0" bIns="0" rtlCol="0">
            <a:spAutoFit/>
          </a:bodyPr>
          <a:lstStyle/>
          <a:p>
            <a:pPr marL="16933" marR="6773">
              <a:lnSpc>
                <a:spcPct val="113799"/>
              </a:lnSpc>
              <a:spcBef>
                <a:spcPts val="120"/>
              </a:spcBef>
            </a:pPr>
            <a:r>
              <a:rPr sz="867" b="1" spc="-20" dirty="0">
                <a:latin typeface="Calibri"/>
                <a:cs typeface="Calibri"/>
              </a:rPr>
              <a:t>B</a:t>
            </a:r>
            <a:r>
              <a:rPr sz="867" b="1" dirty="0">
                <a:latin typeface="Calibri"/>
                <a:cs typeface="Calibri"/>
              </a:rPr>
              <a:t>r</a:t>
            </a:r>
            <a:r>
              <a:rPr sz="867" b="1" spc="40" dirty="0">
                <a:latin typeface="Calibri"/>
                <a:cs typeface="Calibri"/>
              </a:rPr>
              <a:t>a</a:t>
            </a:r>
            <a:r>
              <a:rPr sz="867" b="1" spc="33" dirty="0">
                <a:latin typeface="Calibri"/>
                <a:cs typeface="Calibri"/>
              </a:rPr>
              <a:t>n</a:t>
            </a:r>
            <a:r>
              <a:rPr sz="867" b="1" spc="27" dirty="0">
                <a:latin typeface="Calibri"/>
                <a:cs typeface="Calibri"/>
              </a:rPr>
              <a:t>c</a:t>
            </a:r>
            <a:r>
              <a:rPr sz="867" b="1" dirty="0">
                <a:latin typeface="Calibri"/>
                <a:cs typeface="Calibri"/>
              </a:rPr>
              <a:t>h  </a:t>
            </a:r>
            <a:r>
              <a:rPr sz="867" b="1" spc="33" dirty="0">
                <a:latin typeface="Calibri"/>
                <a:cs typeface="Calibri"/>
              </a:rPr>
              <a:t>Comp</a:t>
            </a:r>
            <a:endParaRPr sz="867">
              <a:latin typeface="Calibri"/>
              <a:cs typeface="Calibri"/>
            </a:endParaRPr>
          </a:p>
        </p:txBody>
      </p:sp>
      <p:grpSp>
        <p:nvGrpSpPr>
          <p:cNvPr id="101" name="object 101"/>
          <p:cNvGrpSpPr/>
          <p:nvPr/>
        </p:nvGrpSpPr>
        <p:grpSpPr>
          <a:xfrm>
            <a:off x="4993011" y="698884"/>
            <a:ext cx="4715087" cy="2159000"/>
            <a:chOff x="4590356" y="421769"/>
            <a:chExt cx="3536315" cy="1619250"/>
          </a:xfrm>
        </p:grpSpPr>
        <p:sp>
          <p:nvSpPr>
            <p:cNvPr id="102" name="object 102"/>
            <p:cNvSpPr/>
            <p:nvPr/>
          </p:nvSpPr>
          <p:spPr>
            <a:xfrm>
              <a:off x="6929892" y="1263832"/>
              <a:ext cx="3175" cy="330835"/>
            </a:xfrm>
            <a:custGeom>
              <a:avLst/>
              <a:gdLst/>
              <a:ahLst/>
              <a:cxnLst/>
              <a:rect l="l" t="t" r="r" b="b"/>
              <a:pathLst>
                <a:path w="3175" h="330834">
                  <a:moveTo>
                    <a:pt x="0" y="0"/>
                  </a:moveTo>
                  <a:lnTo>
                    <a:pt x="2827" y="330274"/>
                  </a:lnTo>
                </a:path>
              </a:pathLst>
            </a:custGeom>
            <a:ln w="28575">
              <a:solidFill>
                <a:srgbClr val="000000"/>
              </a:solidFill>
            </a:ln>
          </p:spPr>
          <p:txBody>
            <a:bodyPr wrap="square" lIns="0" tIns="0" rIns="0" bIns="0" rtlCol="0"/>
            <a:lstStyle/>
            <a:p>
              <a:endParaRPr sz="2400"/>
            </a:p>
          </p:txBody>
        </p:sp>
        <p:sp>
          <p:nvSpPr>
            <p:cNvPr id="103" name="object 103"/>
            <p:cNvSpPr/>
            <p:nvPr/>
          </p:nvSpPr>
          <p:spPr>
            <a:xfrm>
              <a:off x="6937536" y="1595514"/>
              <a:ext cx="1070610" cy="8890"/>
            </a:xfrm>
            <a:custGeom>
              <a:avLst/>
              <a:gdLst/>
              <a:ahLst/>
              <a:cxnLst/>
              <a:rect l="l" t="t" r="r" b="b"/>
              <a:pathLst>
                <a:path w="1070609" h="8890">
                  <a:moveTo>
                    <a:pt x="0" y="0"/>
                  </a:moveTo>
                  <a:lnTo>
                    <a:pt x="1070483" y="8724"/>
                  </a:lnTo>
                </a:path>
              </a:pathLst>
            </a:custGeom>
            <a:ln w="25400">
              <a:solidFill>
                <a:srgbClr val="000000"/>
              </a:solidFill>
            </a:ln>
          </p:spPr>
          <p:txBody>
            <a:bodyPr wrap="square" lIns="0" tIns="0" rIns="0" bIns="0" rtlCol="0"/>
            <a:lstStyle/>
            <a:p>
              <a:endParaRPr sz="2400"/>
            </a:p>
          </p:txBody>
        </p:sp>
        <p:sp>
          <p:nvSpPr>
            <p:cNvPr id="104" name="object 104"/>
            <p:cNvSpPr/>
            <p:nvPr/>
          </p:nvSpPr>
          <p:spPr>
            <a:xfrm>
              <a:off x="8012705" y="1418706"/>
              <a:ext cx="1905" cy="180975"/>
            </a:xfrm>
            <a:custGeom>
              <a:avLst/>
              <a:gdLst/>
              <a:ahLst/>
              <a:cxnLst/>
              <a:rect l="l" t="t" r="r" b="b"/>
              <a:pathLst>
                <a:path w="1904" h="180975">
                  <a:moveTo>
                    <a:pt x="767" y="-14287"/>
                  </a:moveTo>
                  <a:lnTo>
                    <a:pt x="767" y="194801"/>
                  </a:lnTo>
                </a:path>
              </a:pathLst>
            </a:custGeom>
            <a:ln w="30110">
              <a:solidFill>
                <a:srgbClr val="000000"/>
              </a:solidFill>
            </a:ln>
          </p:spPr>
          <p:txBody>
            <a:bodyPr wrap="square" lIns="0" tIns="0" rIns="0" bIns="0" rtlCol="0"/>
            <a:lstStyle/>
            <a:p>
              <a:endParaRPr sz="2400"/>
            </a:p>
          </p:txBody>
        </p:sp>
        <p:sp>
          <p:nvSpPr>
            <p:cNvPr id="105" name="object 105"/>
            <p:cNvSpPr/>
            <p:nvPr/>
          </p:nvSpPr>
          <p:spPr>
            <a:xfrm>
              <a:off x="8000005" y="1378466"/>
              <a:ext cx="113664" cy="76200"/>
            </a:xfrm>
            <a:custGeom>
              <a:avLst/>
              <a:gdLst/>
              <a:ahLst/>
              <a:cxnLst/>
              <a:rect l="l" t="t" r="r" b="b"/>
              <a:pathLst>
                <a:path w="113665" h="76200">
                  <a:moveTo>
                    <a:pt x="37078" y="0"/>
                  </a:moveTo>
                  <a:lnTo>
                    <a:pt x="37078" y="76200"/>
                  </a:lnTo>
                  <a:lnTo>
                    <a:pt x="87878" y="50800"/>
                  </a:lnTo>
                  <a:lnTo>
                    <a:pt x="56793" y="50800"/>
                  </a:lnTo>
                  <a:lnTo>
                    <a:pt x="62478" y="45114"/>
                  </a:lnTo>
                  <a:lnTo>
                    <a:pt x="62478" y="31085"/>
                  </a:lnTo>
                  <a:lnTo>
                    <a:pt x="56793" y="25400"/>
                  </a:lnTo>
                  <a:lnTo>
                    <a:pt x="87878" y="25400"/>
                  </a:lnTo>
                  <a:lnTo>
                    <a:pt x="37078" y="0"/>
                  </a:lnTo>
                  <a:close/>
                </a:path>
                <a:path w="113665" h="76200">
                  <a:moveTo>
                    <a:pt x="37078" y="25400"/>
                  </a:moveTo>
                  <a:lnTo>
                    <a:pt x="5685" y="25400"/>
                  </a:lnTo>
                  <a:lnTo>
                    <a:pt x="0" y="31085"/>
                  </a:lnTo>
                  <a:lnTo>
                    <a:pt x="0" y="45114"/>
                  </a:lnTo>
                  <a:lnTo>
                    <a:pt x="5685" y="50800"/>
                  </a:lnTo>
                  <a:lnTo>
                    <a:pt x="37078" y="50800"/>
                  </a:lnTo>
                  <a:lnTo>
                    <a:pt x="37078" y="25400"/>
                  </a:lnTo>
                  <a:close/>
                </a:path>
                <a:path w="113665" h="76200">
                  <a:moveTo>
                    <a:pt x="87878" y="25400"/>
                  </a:moveTo>
                  <a:lnTo>
                    <a:pt x="56793" y="25400"/>
                  </a:lnTo>
                  <a:lnTo>
                    <a:pt x="62478" y="31085"/>
                  </a:lnTo>
                  <a:lnTo>
                    <a:pt x="62478" y="45114"/>
                  </a:lnTo>
                  <a:lnTo>
                    <a:pt x="56793" y="50800"/>
                  </a:lnTo>
                  <a:lnTo>
                    <a:pt x="87878" y="50800"/>
                  </a:lnTo>
                  <a:lnTo>
                    <a:pt x="113278" y="38100"/>
                  </a:lnTo>
                  <a:lnTo>
                    <a:pt x="87878" y="25400"/>
                  </a:lnTo>
                  <a:close/>
                </a:path>
              </a:pathLst>
            </a:custGeom>
            <a:solidFill>
              <a:srgbClr val="000000"/>
            </a:solidFill>
          </p:spPr>
          <p:txBody>
            <a:bodyPr wrap="square" lIns="0" tIns="0" rIns="0" bIns="0" rtlCol="0"/>
            <a:lstStyle/>
            <a:p>
              <a:endParaRPr sz="2400"/>
            </a:p>
          </p:txBody>
        </p:sp>
        <p:pic>
          <p:nvPicPr>
            <p:cNvPr id="106" name="object 106"/>
            <p:cNvPicPr/>
            <p:nvPr/>
          </p:nvPicPr>
          <p:blipFill>
            <a:blip r:embed="rId8" cstate="print"/>
            <a:stretch>
              <a:fillRect/>
            </a:stretch>
          </p:blipFill>
          <p:spPr>
            <a:xfrm>
              <a:off x="7954647" y="1138984"/>
              <a:ext cx="171787" cy="76200"/>
            </a:xfrm>
            <a:prstGeom prst="rect">
              <a:avLst/>
            </a:prstGeom>
          </p:spPr>
        </p:pic>
        <p:sp>
          <p:nvSpPr>
            <p:cNvPr id="107" name="object 107"/>
            <p:cNvSpPr/>
            <p:nvPr/>
          </p:nvSpPr>
          <p:spPr>
            <a:xfrm>
              <a:off x="6934934" y="759857"/>
              <a:ext cx="3175" cy="251460"/>
            </a:xfrm>
            <a:custGeom>
              <a:avLst/>
              <a:gdLst/>
              <a:ahLst/>
              <a:cxnLst/>
              <a:rect l="l" t="t" r="r" b="b"/>
              <a:pathLst>
                <a:path w="3175" h="251459">
                  <a:moveTo>
                    <a:pt x="1301" y="-14287"/>
                  </a:moveTo>
                  <a:lnTo>
                    <a:pt x="1301" y="265635"/>
                  </a:lnTo>
                </a:path>
              </a:pathLst>
            </a:custGeom>
            <a:ln w="31177">
              <a:solidFill>
                <a:srgbClr val="000000"/>
              </a:solidFill>
            </a:ln>
          </p:spPr>
          <p:txBody>
            <a:bodyPr wrap="square" lIns="0" tIns="0" rIns="0" bIns="0" rtlCol="0"/>
            <a:lstStyle/>
            <a:p>
              <a:endParaRPr sz="2400"/>
            </a:p>
          </p:txBody>
        </p:sp>
        <p:sp>
          <p:nvSpPr>
            <p:cNvPr id="108" name="object 108"/>
            <p:cNvSpPr/>
            <p:nvPr/>
          </p:nvSpPr>
          <p:spPr>
            <a:xfrm>
              <a:off x="6942108" y="755193"/>
              <a:ext cx="429259" cy="1270"/>
            </a:xfrm>
            <a:custGeom>
              <a:avLst/>
              <a:gdLst/>
              <a:ahLst/>
              <a:cxnLst/>
              <a:rect l="l" t="t" r="r" b="b"/>
              <a:pathLst>
                <a:path w="429259" h="1270">
                  <a:moveTo>
                    <a:pt x="0" y="821"/>
                  </a:moveTo>
                  <a:lnTo>
                    <a:pt x="428633" y="0"/>
                  </a:lnTo>
                </a:path>
              </a:pathLst>
            </a:custGeom>
            <a:ln w="25400">
              <a:solidFill>
                <a:srgbClr val="000000"/>
              </a:solidFill>
            </a:ln>
          </p:spPr>
          <p:txBody>
            <a:bodyPr wrap="square" lIns="0" tIns="0" rIns="0" bIns="0" rtlCol="0"/>
            <a:lstStyle/>
            <a:p>
              <a:endParaRPr sz="2400"/>
            </a:p>
          </p:txBody>
        </p:sp>
        <p:pic>
          <p:nvPicPr>
            <p:cNvPr id="109" name="object 109"/>
            <p:cNvPicPr/>
            <p:nvPr/>
          </p:nvPicPr>
          <p:blipFill>
            <a:blip r:embed="rId9" cstate="print"/>
            <a:stretch>
              <a:fillRect/>
            </a:stretch>
          </p:blipFill>
          <p:spPr>
            <a:xfrm>
              <a:off x="7359055" y="1034359"/>
              <a:ext cx="166169" cy="85725"/>
            </a:xfrm>
            <a:prstGeom prst="rect">
              <a:avLst/>
            </a:prstGeom>
          </p:spPr>
        </p:pic>
        <p:sp>
          <p:nvSpPr>
            <p:cNvPr id="110" name="object 110"/>
            <p:cNvSpPr/>
            <p:nvPr/>
          </p:nvSpPr>
          <p:spPr>
            <a:xfrm>
              <a:off x="7373343" y="761508"/>
              <a:ext cx="0" cy="309880"/>
            </a:xfrm>
            <a:custGeom>
              <a:avLst/>
              <a:gdLst/>
              <a:ahLst/>
              <a:cxnLst/>
              <a:rect l="l" t="t" r="r" b="b"/>
              <a:pathLst>
                <a:path h="309880">
                  <a:moveTo>
                    <a:pt x="0" y="0"/>
                  </a:moveTo>
                  <a:lnTo>
                    <a:pt x="1" y="309482"/>
                  </a:lnTo>
                </a:path>
              </a:pathLst>
            </a:custGeom>
            <a:ln w="28575">
              <a:solidFill>
                <a:srgbClr val="000000"/>
              </a:solidFill>
            </a:ln>
          </p:spPr>
          <p:txBody>
            <a:bodyPr wrap="square" lIns="0" tIns="0" rIns="0" bIns="0" rtlCol="0"/>
            <a:lstStyle/>
            <a:p>
              <a:endParaRPr sz="2400"/>
            </a:p>
          </p:txBody>
        </p:sp>
        <p:sp>
          <p:nvSpPr>
            <p:cNvPr id="111" name="object 111"/>
            <p:cNvSpPr/>
            <p:nvPr/>
          </p:nvSpPr>
          <p:spPr>
            <a:xfrm>
              <a:off x="7441694" y="884184"/>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12" name="object 112"/>
            <p:cNvSpPr/>
            <p:nvPr/>
          </p:nvSpPr>
          <p:spPr>
            <a:xfrm>
              <a:off x="7442018" y="448438"/>
              <a:ext cx="0" cy="478790"/>
            </a:xfrm>
            <a:custGeom>
              <a:avLst/>
              <a:gdLst/>
              <a:ahLst/>
              <a:cxnLst/>
              <a:rect l="l" t="t" r="r" b="b"/>
              <a:pathLst>
                <a:path h="478790">
                  <a:moveTo>
                    <a:pt x="0" y="0"/>
                  </a:moveTo>
                  <a:lnTo>
                    <a:pt x="1" y="478609"/>
                  </a:lnTo>
                </a:path>
              </a:pathLst>
            </a:custGeom>
            <a:ln w="28575">
              <a:solidFill>
                <a:srgbClr val="000000"/>
              </a:solidFill>
            </a:ln>
          </p:spPr>
          <p:txBody>
            <a:bodyPr wrap="square" lIns="0" tIns="0" rIns="0" bIns="0" rtlCol="0"/>
            <a:lstStyle/>
            <a:p>
              <a:endParaRPr sz="2400"/>
            </a:p>
          </p:txBody>
        </p:sp>
        <p:pic>
          <p:nvPicPr>
            <p:cNvPr id="113" name="object 113"/>
            <p:cNvPicPr/>
            <p:nvPr/>
          </p:nvPicPr>
          <p:blipFill>
            <a:blip r:embed="rId9" cstate="print"/>
            <a:stretch>
              <a:fillRect/>
            </a:stretch>
          </p:blipFill>
          <p:spPr>
            <a:xfrm>
              <a:off x="7363411" y="1214243"/>
              <a:ext cx="166169" cy="85725"/>
            </a:xfrm>
            <a:prstGeom prst="rect">
              <a:avLst/>
            </a:prstGeom>
          </p:spPr>
        </p:pic>
        <p:sp>
          <p:nvSpPr>
            <p:cNvPr id="114" name="object 114"/>
            <p:cNvSpPr/>
            <p:nvPr/>
          </p:nvSpPr>
          <p:spPr>
            <a:xfrm>
              <a:off x="7376577" y="1260468"/>
              <a:ext cx="635" cy="321945"/>
            </a:xfrm>
            <a:custGeom>
              <a:avLst/>
              <a:gdLst/>
              <a:ahLst/>
              <a:cxnLst/>
              <a:rect l="l" t="t" r="r" b="b"/>
              <a:pathLst>
                <a:path w="634" h="321944">
                  <a:moveTo>
                    <a:pt x="0" y="0"/>
                  </a:moveTo>
                  <a:lnTo>
                    <a:pt x="505" y="321741"/>
                  </a:lnTo>
                </a:path>
              </a:pathLst>
            </a:custGeom>
            <a:ln w="28575">
              <a:solidFill>
                <a:srgbClr val="000000"/>
              </a:solidFill>
            </a:ln>
          </p:spPr>
          <p:txBody>
            <a:bodyPr wrap="square" lIns="0" tIns="0" rIns="0" bIns="0" rtlCol="0"/>
            <a:lstStyle/>
            <a:p>
              <a:endParaRPr sz="2400"/>
            </a:p>
          </p:txBody>
        </p:sp>
        <p:sp>
          <p:nvSpPr>
            <p:cNvPr id="115" name="object 115"/>
            <p:cNvSpPr/>
            <p:nvPr/>
          </p:nvSpPr>
          <p:spPr>
            <a:xfrm>
              <a:off x="5716578" y="434469"/>
              <a:ext cx="1727835" cy="1905"/>
            </a:xfrm>
            <a:custGeom>
              <a:avLst/>
              <a:gdLst/>
              <a:ahLst/>
              <a:cxnLst/>
              <a:rect l="l" t="t" r="r" b="b"/>
              <a:pathLst>
                <a:path w="1727834" h="1904">
                  <a:moveTo>
                    <a:pt x="0" y="0"/>
                  </a:moveTo>
                  <a:lnTo>
                    <a:pt x="1727253" y="1616"/>
                  </a:lnTo>
                </a:path>
              </a:pathLst>
            </a:custGeom>
            <a:ln w="25400">
              <a:solidFill>
                <a:srgbClr val="000000"/>
              </a:solidFill>
            </a:ln>
          </p:spPr>
          <p:txBody>
            <a:bodyPr wrap="square" lIns="0" tIns="0" rIns="0" bIns="0" rtlCol="0"/>
            <a:lstStyle/>
            <a:p>
              <a:endParaRPr sz="2400"/>
            </a:p>
          </p:txBody>
        </p:sp>
        <p:sp>
          <p:nvSpPr>
            <p:cNvPr id="116" name="object 116"/>
            <p:cNvSpPr/>
            <p:nvPr/>
          </p:nvSpPr>
          <p:spPr>
            <a:xfrm>
              <a:off x="5712761" y="439858"/>
              <a:ext cx="3175" cy="251460"/>
            </a:xfrm>
            <a:custGeom>
              <a:avLst/>
              <a:gdLst/>
              <a:ahLst/>
              <a:cxnLst/>
              <a:rect l="l" t="t" r="r" b="b"/>
              <a:pathLst>
                <a:path w="3175" h="251459">
                  <a:moveTo>
                    <a:pt x="1301" y="-14287"/>
                  </a:moveTo>
                  <a:lnTo>
                    <a:pt x="1301" y="265635"/>
                  </a:lnTo>
                </a:path>
              </a:pathLst>
            </a:custGeom>
            <a:ln w="31177">
              <a:solidFill>
                <a:srgbClr val="000000"/>
              </a:solidFill>
            </a:ln>
          </p:spPr>
          <p:txBody>
            <a:bodyPr wrap="square" lIns="0" tIns="0" rIns="0" bIns="0" rtlCol="0"/>
            <a:lstStyle/>
            <a:p>
              <a:endParaRPr sz="2400"/>
            </a:p>
          </p:txBody>
        </p:sp>
        <p:sp>
          <p:nvSpPr>
            <p:cNvPr id="117" name="object 117"/>
            <p:cNvSpPr/>
            <p:nvPr/>
          </p:nvSpPr>
          <p:spPr>
            <a:xfrm>
              <a:off x="5006445" y="702901"/>
              <a:ext cx="702310" cy="635"/>
            </a:xfrm>
            <a:custGeom>
              <a:avLst/>
              <a:gdLst/>
              <a:ahLst/>
              <a:cxnLst/>
              <a:rect l="l" t="t" r="r" b="b"/>
              <a:pathLst>
                <a:path w="702310" h="634">
                  <a:moveTo>
                    <a:pt x="0" y="640"/>
                  </a:moveTo>
                  <a:lnTo>
                    <a:pt x="702084" y="0"/>
                  </a:lnTo>
                </a:path>
              </a:pathLst>
            </a:custGeom>
            <a:ln w="25400">
              <a:solidFill>
                <a:srgbClr val="000000"/>
              </a:solidFill>
            </a:ln>
          </p:spPr>
          <p:txBody>
            <a:bodyPr wrap="square" lIns="0" tIns="0" rIns="0" bIns="0" rtlCol="0"/>
            <a:lstStyle/>
            <a:p>
              <a:endParaRPr sz="2400"/>
            </a:p>
          </p:txBody>
        </p:sp>
        <p:sp>
          <p:nvSpPr>
            <p:cNvPr id="118" name="object 118"/>
            <p:cNvSpPr/>
            <p:nvPr/>
          </p:nvSpPr>
          <p:spPr>
            <a:xfrm>
              <a:off x="7543576" y="1105533"/>
              <a:ext cx="85725" cy="85725"/>
            </a:xfrm>
            <a:custGeom>
              <a:avLst/>
              <a:gdLst/>
              <a:ahLst/>
              <a:cxnLst/>
              <a:rect l="l" t="t" r="r" b="b"/>
              <a:pathLst>
                <a:path w="85725" h="85725">
                  <a:moveTo>
                    <a:pt x="42863" y="0"/>
                  </a:moveTo>
                  <a:lnTo>
                    <a:pt x="0" y="85725"/>
                  </a:lnTo>
                  <a:lnTo>
                    <a:pt x="85725" y="85726"/>
                  </a:lnTo>
                  <a:lnTo>
                    <a:pt x="42863" y="0"/>
                  </a:lnTo>
                  <a:close/>
                </a:path>
              </a:pathLst>
            </a:custGeom>
            <a:solidFill>
              <a:srgbClr val="000000"/>
            </a:solidFill>
          </p:spPr>
          <p:txBody>
            <a:bodyPr wrap="square" lIns="0" tIns="0" rIns="0" bIns="0" rtlCol="0"/>
            <a:lstStyle/>
            <a:p>
              <a:endParaRPr sz="2400"/>
            </a:p>
          </p:txBody>
        </p:sp>
        <p:sp>
          <p:nvSpPr>
            <p:cNvPr id="119" name="object 119"/>
            <p:cNvSpPr/>
            <p:nvPr/>
          </p:nvSpPr>
          <p:spPr>
            <a:xfrm>
              <a:off x="7595886" y="1176519"/>
              <a:ext cx="75565" cy="0"/>
            </a:xfrm>
            <a:custGeom>
              <a:avLst/>
              <a:gdLst/>
              <a:ahLst/>
              <a:cxnLst/>
              <a:rect l="l" t="t" r="r" b="b"/>
              <a:pathLst>
                <a:path w="75565">
                  <a:moveTo>
                    <a:pt x="0" y="0"/>
                  </a:moveTo>
                  <a:lnTo>
                    <a:pt x="75390" y="1"/>
                  </a:lnTo>
                </a:path>
              </a:pathLst>
            </a:custGeom>
            <a:ln w="25400">
              <a:solidFill>
                <a:srgbClr val="000000"/>
              </a:solidFill>
            </a:ln>
          </p:spPr>
          <p:txBody>
            <a:bodyPr wrap="square" lIns="0" tIns="0" rIns="0" bIns="0" rtlCol="0"/>
            <a:lstStyle/>
            <a:p>
              <a:endParaRPr sz="2400"/>
            </a:p>
          </p:txBody>
        </p:sp>
        <p:sp>
          <p:nvSpPr>
            <p:cNvPr id="120" name="object 120"/>
            <p:cNvSpPr/>
            <p:nvPr/>
          </p:nvSpPr>
          <p:spPr>
            <a:xfrm>
              <a:off x="7672721" y="1178689"/>
              <a:ext cx="3175" cy="847725"/>
            </a:xfrm>
            <a:custGeom>
              <a:avLst/>
              <a:gdLst/>
              <a:ahLst/>
              <a:cxnLst/>
              <a:rect l="l" t="t" r="r" b="b"/>
              <a:pathLst>
                <a:path w="3175" h="847725">
                  <a:moveTo>
                    <a:pt x="3072" y="0"/>
                  </a:moveTo>
                  <a:lnTo>
                    <a:pt x="0" y="847572"/>
                  </a:lnTo>
                </a:path>
              </a:pathLst>
            </a:custGeom>
            <a:ln w="28575">
              <a:solidFill>
                <a:srgbClr val="000000"/>
              </a:solidFill>
            </a:ln>
          </p:spPr>
          <p:txBody>
            <a:bodyPr wrap="square" lIns="0" tIns="0" rIns="0" bIns="0" rtlCol="0"/>
            <a:lstStyle/>
            <a:p>
              <a:endParaRPr sz="2400"/>
            </a:p>
          </p:txBody>
        </p:sp>
        <p:sp>
          <p:nvSpPr>
            <p:cNvPr id="121" name="object 121"/>
            <p:cNvSpPr/>
            <p:nvPr/>
          </p:nvSpPr>
          <p:spPr>
            <a:xfrm>
              <a:off x="7060082" y="1270317"/>
              <a:ext cx="267970" cy="756285"/>
            </a:xfrm>
            <a:custGeom>
              <a:avLst/>
              <a:gdLst/>
              <a:ahLst/>
              <a:cxnLst/>
              <a:rect l="l" t="t" r="r" b="b"/>
              <a:pathLst>
                <a:path w="267970" h="756285">
                  <a:moveTo>
                    <a:pt x="85725" y="159969"/>
                  </a:moveTo>
                  <a:lnTo>
                    <a:pt x="78524" y="145338"/>
                  </a:lnTo>
                  <a:lnTo>
                    <a:pt x="43370" y="73990"/>
                  </a:lnTo>
                  <a:lnTo>
                    <a:pt x="0" y="159461"/>
                  </a:lnTo>
                  <a:lnTo>
                    <a:pt x="28575" y="159626"/>
                  </a:lnTo>
                  <a:lnTo>
                    <a:pt x="25031" y="755865"/>
                  </a:lnTo>
                  <a:lnTo>
                    <a:pt x="53606" y="756031"/>
                  </a:lnTo>
                  <a:lnTo>
                    <a:pt x="57150" y="159804"/>
                  </a:lnTo>
                  <a:lnTo>
                    <a:pt x="85725" y="159969"/>
                  </a:lnTo>
                  <a:close/>
                </a:path>
                <a:path w="267970" h="756285">
                  <a:moveTo>
                    <a:pt x="267881" y="665048"/>
                  </a:moveTo>
                  <a:lnTo>
                    <a:pt x="239306" y="665187"/>
                  </a:lnTo>
                  <a:lnTo>
                    <a:pt x="236105" y="6375"/>
                  </a:lnTo>
                  <a:lnTo>
                    <a:pt x="229679" y="0"/>
                  </a:lnTo>
                  <a:lnTo>
                    <a:pt x="213906" y="76"/>
                  </a:lnTo>
                  <a:lnTo>
                    <a:pt x="207670" y="6375"/>
                  </a:lnTo>
                  <a:lnTo>
                    <a:pt x="207568" y="14262"/>
                  </a:lnTo>
                  <a:lnTo>
                    <a:pt x="210731" y="665327"/>
                  </a:lnTo>
                  <a:lnTo>
                    <a:pt x="185597" y="665454"/>
                  </a:lnTo>
                  <a:lnTo>
                    <a:pt x="185699" y="665251"/>
                  </a:lnTo>
                  <a:lnTo>
                    <a:pt x="157124" y="665251"/>
                  </a:lnTo>
                  <a:lnTo>
                    <a:pt x="157124" y="27546"/>
                  </a:lnTo>
                  <a:lnTo>
                    <a:pt x="150736" y="21158"/>
                  </a:lnTo>
                  <a:lnTo>
                    <a:pt x="134950" y="21158"/>
                  </a:lnTo>
                  <a:lnTo>
                    <a:pt x="128549" y="27546"/>
                  </a:lnTo>
                  <a:lnTo>
                    <a:pt x="128549" y="665251"/>
                  </a:lnTo>
                  <a:lnTo>
                    <a:pt x="99974" y="665251"/>
                  </a:lnTo>
                  <a:lnTo>
                    <a:pt x="142836" y="750976"/>
                  </a:lnTo>
                  <a:lnTo>
                    <a:pt x="171411" y="693826"/>
                  </a:lnTo>
                  <a:lnTo>
                    <a:pt x="183883" y="668883"/>
                  </a:lnTo>
                  <a:lnTo>
                    <a:pt x="225437" y="750976"/>
                  </a:lnTo>
                  <a:lnTo>
                    <a:pt x="253644" y="693864"/>
                  </a:lnTo>
                  <a:lnTo>
                    <a:pt x="267881" y="665048"/>
                  </a:lnTo>
                  <a:close/>
                </a:path>
              </a:pathLst>
            </a:custGeom>
            <a:solidFill>
              <a:srgbClr val="000000"/>
            </a:solidFill>
          </p:spPr>
          <p:txBody>
            <a:bodyPr wrap="square" lIns="0" tIns="0" rIns="0" bIns="0" rtlCol="0"/>
            <a:lstStyle/>
            <a:p>
              <a:endParaRPr sz="2400"/>
            </a:p>
          </p:txBody>
        </p:sp>
        <p:sp>
          <p:nvSpPr>
            <p:cNvPr id="122" name="object 122"/>
            <p:cNvSpPr/>
            <p:nvPr/>
          </p:nvSpPr>
          <p:spPr>
            <a:xfrm>
              <a:off x="4604644" y="777032"/>
              <a:ext cx="120650" cy="300990"/>
            </a:xfrm>
            <a:custGeom>
              <a:avLst/>
              <a:gdLst/>
              <a:ahLst/>
              <a:cxnLst/>
              <a:rect l="l" t="t" r="r" b="b"/>
              <a:pathLst>
                <a:path w="120650" h="300990">
                  <a:moveTo>
                    <a:pt x="0" y="0"/>
                  </a:moveTo>
                  <a:lnTo>
                    <a:pt x="120283" y="75428"/>
                  </a:lnTo>
                  <a:lnTo>
                    <a:pt x="120283" y="224947"/>
                  </a:lnTo>
                  <a:lnTo>
                    <a:pt x="0" y="300376"/>
                  </a:lnTo>
                  <a:lnTo>
                    <a:pt x="0" y="0"/>
                  </a:lnTo>
                  <a:close/>
                </a:path>
              </a:pathLst>
            </a:custGeom>
            <a:ln w="28575">
              <a:solidFill>
                <a:srgbClr val="000000"/>
              </a:solidFill>
            </a:ln>
          </p:spPr>
          <p:txBody>
            <a:bodyPr wrap="square" lIns="0" tIns="0" rIns="0" bIns="0" rtlCol="0"/>
            <a:lstStyle/>
            <a:p>
              <a:endParaRPr sz="2400"/>
            </a:p>
          </p:txBody>
        </p:sp>
      </p:grpSp>
      <p:sp>
        <p:nvSpPr>
          <p:cNvPr id="123" name="object 123"/>
          <p:cNvSpPr txBox="1"/>
          <p:nvPr/>
        </p:nvSpPr>
        <p:spPr>
          <a:xfrm>
            <a:off x="10295075" y="1541993"/>
            <a:ext cx="244687" cy="135871"/>
          </a:xfrm>
          <a:prstGeom prst="rect">
            <a:avLst/>
          </a:prstGeom>
        </p:spPr>
        <p:txBody>
          <a:bodyPr vert="horz" wrap="square" lIns="0" tIns="22860" rIns="0" bIns="0" rtlCol="0">
            <a:spAutoFit/>
          </a:bodyPr>
          <a:lstStyle/>
          <a:p>
            <a:pPr marL="16933">
              <a:spcBef>
                <a:spcPts val="180"/>
              </a:spcBef>
            </a:pPr>
            <a:r>
              <a:rPr sz="733" b="1" spc="27" dirty="0">
                <a:latin typeface="Calibri"/>
                <a:cs typeface="Calibri"/>
              </a:rPr>
              <a:t>mem</a:t>
            </a:r>
            <a:endParaRPr sz="733">
              <a:latin typeface="Calibri"/>
              <a:cs typeface="Calibri"/>
            </a:endParaRPr>
          </a:p>
        </p:txBody>
      </p:sp>
      <p:sp>
        <p:nvSpPr>
          <p:cNvPr id="124" name="object 124"/>
          <p:cNvSpPr txBox="1"/>
          <p:nvPr/>
        </p:nvSpPr>
        <p:spPr>
          <a:xfrm>
            <a:off x="5012641" y="1213485"/>
            <a:ext cx="83820" cy="299355"/>
          </a:xfrm>
          <a:prstGeom prst="rect">
            <a:avLst/>
          </a:prstGeom>
        </p:spPr>
        <p:txBody>
          <a:bodyPr vert="horz" wrap="square" lIns="0" tIns="16933" rIns="0" bIns="0" rtlCol="0">
            <a:spAutoFit/>
          </a:bodyPr>
          <a:lstStyle/>
          <a:p>
            <a:pPr marL="23706">
              <a:spcBef>
                <a:spcPts val="133"/>
              </a:spcBef>
            </a:pPr>
            <a:r>
              <a:rPr sz="667" spc="-7" dirty="0">
                <a:latin typeface="Californian FB"/>
                <a:cs typeface="Californian FB"/>
              </a:rPr>
              <a:t>0</a:t>
            </a:r>
            <a:endParaRPr sz="667">
              <a:latin typeface="Californian FB"/>
              <a:cs typeface="Californian FB"/>
            </a:endParaRPr>
          </a:p>
          <a:p>
            <a:pPr marL="16933">
              <a:spcBef>
                <a:spcPts val="573"/>
              </a:spcBef>
            </a:pPr>
            <a:r>
              <a:rPr sz="667" spc="-7" dirty="0">
                <a:latin typeface="Californian FB"/>
                <a:cs typeface="Californian FB"/>
              </a:rPr>
              <a:t>1</a:t>
            </a:r>
            <a:endParaRPr sz="667">
              <a:latin typeface="Californian FB"/>
              <a:cs typeface="Californian FB"/>
            </a:endParaRPr>
          </a:p>
        </p:txBody>
      </p:sp>
      <p:grpSp>
        <p:nvGrpSpPr>
          <p:cNvPr id="125" name="object 125"/>
          <p:cNvGrpSpPr/>
          <p:nvPr/>
        </p:nvGrpSpPr>
        <p:grpSpPr>
          <a:xfrm>
            <a:off x="4674528" y="247176"/>
            <a:ext cx="5632873" cy="2576407"/>
            <a:chOff x="4351493" y="82988"/>
            <a:chExt cx="4224655" cy="1932305"/>
          </a:xfrm>
        </p:grpSpPr>
        <p:pic>
          <p:nvPicPr>
            <p:cNvPr id="126" name="object 126"/>
            <p:cNvPicPr/>
            <p:nvPr/>
          </p:nvPicPr>
          <p:blipFill>
            <a:blip r:embed="rId9" cstate="print"/>
            <a:stretch>
              <a:fillRect/>
            </a:stretch>
          </p:blipFill>
          <p:spPr>
            <a:xfrm>
              <a:off x="4454161" y="822247"/>
              <a:ext cx="166170" cy="85725"/>
            </a:xfrm>
            <a:prstGeom prst="rect">
              <a:avLst/>
            </a:prstGeom>
          </p:spPr>
        </p:pic>
        <p:sp>
          <p:nvSpPr>
            <p:cNvPr id="127" name="object 127"/>
            <p:cNvSpPr/>
            <p:nvPr/>
          </p:nvSpPr>
          <p:spPr>
            <a:xfrm>
              <a:off x="4466723" y="166733"/>
              <a:ext cx="5080" cy="695325"/>
            </a:xfrm>
            <a:custGeom>
              <a:avLst/>
              <a:gdLst/>
              <a:ahLst/>
              <a:cxnLst/>
              <a:rect l="l" t="t" r="r" b="b"/>
              <a:pathLst>
                <a:path w="5079" h="695325">
                  <a:moveTo>
                    <a:pt x="4879" y="0"/>
                  </a:moveTo>
                  <a:lnTo>
                    <a:pt x="0" y="695054"/>
                  </a:lnTo>
                </a:path>
              </a:pathLst>
            </a:custGeom>
            <a:ln w="28575">
              <a:solidFill>
                <a:srgbClr val="000000"/>
              </a:solidFill>
            </a:ln>
          </p:spPr>
          <p:txBody>
            <a:bodyPr wrap="square" lIns="0" tIns="0" rIns="0" bIns="0" rtlCol="0"/>
            <a:lstStyle/>
            <a:p>
              <a:endParaRPr sz="2400"/>
            </a:p>
          </p:txBody>
        </p:sp>
        <p:pic>
          <p:nvPicPr>
            <p:cNvPr id="128" name="object 128"/>
            <p:cNvPicPr/>
            <p:nvPr/>
          </p:nvPicPr>
          <p:blipFill>
            <a:blip r:embed="rId10" cstate="print"/>
            <a:stretch>
              <a:fillRect/>
            </a:stretch>
          </p:blipFill>
          <p:spPr>
            <a:xfrm>
              <a:off x="4367828" y="954768"/>
              <a:ext cx="244652" cy="85725"/>
            </a:xfrm>
            <a:prstGeom prst="rect">
              <a:avLst/>
            </a:prstGeom>
          </p:spPr>
        </p:pic>
        <p:sp>
          <p:nvSpPr>
            <p:cNvPr id="129" name="object 129"/>
            <p:cNvSpPr/>
            <p:nvPr/>
          </p:nvSpPr>
          <p:spPr>
            <a:xfrm>
              <a:off x="4728526" y="884648"/>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2400"/>
            </a:p>
          </p:txBody>
        </p:sp>
        <p:sp>
          <p:nvSpPr>
            <p:cNvPr id="130" name="object 130"/>
            <p:cNvSpPr/>
            <p:nvPr/>
          </p:nvSpPr>
          <p:spPr>
            <a:xfrm>
              <a:off x="5572483" y="171151"/>
              <a:ext cx="3175" cy="251460"/>
            </a:xfrm>
            <a:custGeom>
              <a:avLst/>
              <a:gdLst/>
              <a:ahLst/>
              <a:cxnLst/>
              <a:rect l="l" t="t" r="r" b="b"/>
              <a:pathLst>
                <a:path w="3175" h="251459">
                  <a:moveTo>
                    <a:pt x="1301" y="-14287"/>
                  </a:moveTo>
                  <a:lnTo>
                    <a:pt x="1301" y="265635"/>
                  </a:lnTo>
                </a:path>
              </a:pathLst>
            </a:custGeom>
            <a:ln w="31177">
              <a:solidFill>
                <a:srgbClr val="000000"/>
              </a:solidFill>
            </a:ln>
          </p:spPr>
          <p:txBody>
            <a:bodyPr wrap="square" lIns="0" tIns="0" rIns="0" bIns="0" rtlCol="0"/>
            <a:lstStyle/>
            <a:p>
              <a:endParaRPr sz="2400"/>
            </a:p>
          </p:txBody>
        </p:sp>
        <p:sp>
          <p:nvSpPr>
            <p:cNvPr id="131" name="object 131"/>
            <p:cNvSpPr/>
            <p:nvPr/>
          </p:nvSpPr>
          <p:spPr>
            <a:xfrm>
              <a:off x="5572483" y="146784"/>
              <a:ext cx="2989580" cy="2540"/>
            </a:xfrm>
            <a:custGeom>
              <a:avLst/>
              <a:gdLst/>
              <a:ahLst/>
              <a:cxnLst/>
              <a:rect l="l" t="t" r="r" b="b"/>
              <a:pathLst>
                <a:path w="2989579" h="2539">
                  <a:moveTo>
                    <a:pt x="2989284" y="0"/>
                  </a:moveTo>
                  <a:lnTo>
                    <a:pt x="0" y="2473"/>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5509839" y="424150"/>
              <a:ext cx="62865" cy="635"/>
            </a:xfrm>
            <a:custGeom>
              <a:avLst/>
              <a:gdLst/>
              <a:ahLst/>
              <a:cxnLst/>
              <a:rect l="l" t="t" r="r" b="b"/>
              <a:pathLst>
                <a:path w="62864" h="634">
                  <a:moveTo>
                    <a:pt x="-14287" y="320"/>
                  </a:moveTo>
                  <a:lnTo>
                    <a:pt x="76932" y="320"/>
                  </a:lnTo>
                </a:path>
              </a:pathLst>
            </a:custGeom>
            <a:ln w="29215">
              <a:solidFill>
                <a:srgbClr val="000000"/>
              </a:solidFill>
            </a:ln>
          </p:spPr>
          <p:txBody>
            <a:bodyPr wrap="square" lIns="0" tIns="0" rIns="0" bIns="0" rtlCol="0"/>
            <a:lstStyle/>
            <a:p>
              <a:endParaRPr sz="2400"/>
            </a:p>
          </p:txBody>
        </p:sp>
        <p:sp>
          <p:nvSpPr>
            <p:cNvPr id="133" name="object 133"/>
            <p:cNvSpPr/>
            <p:nvPr/>
          </p:nvSpPr>
          <p:spPr>
            <a:xfrm>
              <a:off x="4367182" y="97275"/>
              <a:ext cx="3663950" cy="1905"/>
            </a:xfrm>
            <a:custGeom>
              <a:avLst/>
              <a:gdLst/>
              <a:ahLst/>
              <a:cxnLst/>
              <a:rect l="l" t="t" r="r" b="b"/>
              <a:pathLst>
                <a:path w="3663950" h="1905">
                  <a:moveTo>
                    <a:pt x="0" y="0"/>
                  </a:moveTo>
                  <a:lnTo>
                    <a:pt x="3663619" y="1838"/>
                  </a:lnTo>
                </a:path>
              </a:pathLst>
            </a:custGeom>
            <a:ln w="28575">
              <a:solidFill>
                <a:srgbClr val="000000"/>
              </a:solidFill>
            </a:ln>
          </p:spPr>
          <p:txBody>
            <a:bodyPr wrap="square" lIns="0" tIns="0" rIns="0" bIns="0" rtlCol="0"/>
            <a:lstStyle/>
            <a:p>
              <a:endParaRPr sz="2400"/>
            </a:p>
          </p:txBody>
        </p:sp>
        <p:sp>
          <p:nvSpPr>
            <p:cNvPr id="134" name="object 134"/>
            <p:cNvSpPr/>
            <p:nvPr/>
          </p:nvSpPr>
          <p:spPr>
            <a:xfrm>
              <a:off x="4365781" y="100910"/>
              <a:ext cx="1905" cy="895350"/>
            </a:xfrm>
            <a:custGeom>
              <a:avLst/>
              <a:gdLst/>
              <a:ahLst/>
              <a:cxnLst/>
              <a:rect l="l" t="t" r="r" b="b"/>
              <a:pathLst>
                <a:path w="1904" h="895350">
                  <a:moveTo>
                    <a:pt x="1378" y="0"/>
                  </a:moveTo>
                  <a:lnTo>
                    <a:pt x="0" y="895170"/>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4628777" y="1035127"/>
              <a:ext cx="85725" cy="979805"/>
            </a:xfrm>
            <a:custGeom>
              <a:avLst/>
              <a:gdLst/>
              <a:ahLst/>
              <a:cxnLst/>
              <a:rect l="l" t="t" r="r" b="b"/>
              <a:pathLst>
                <a:path w="85725" h="979805">
                  <a:moveTo>
                    <a:pt x="28575" y="85604"/>
                  </a:moveTo>
                  <a:lnTo>
                    <a:pt x="21200" y="979446"/>
                  </a:lnTo>
                  <a:lnTo>
                    <a:pt x="49773" y="979681"/>
                  </a:lnTo>
                  <a:lnTo>
                    <a:pt x="57148" y="85840"/>
                  </a:lnTo>
                  <a:lnTo>
                    <a:pt x="28575" y="85604"/>
                  </a:lnTo>
                  <a:close/>
                </a:path>
                <a:path w="85725" h="979805">
                  <a:moveTo>
                    <a:pt x="78495" y="71318"/>
                  </a:moveTo>
                  <a:lnTo>
                    <a:pt x="28693" y="71318"/>
                  </a:lnTo>
                  <a:lnTo>
                    <a:pt x="57266" y="71554"/>
                  </a:lnTo>
                  <a:lnTo>
                    <a:pt x="57148" y="85840"/>
                  </a:lnTo>
                  <a:lnTo>
                    <a:pt x="85722" y="86075"/>
                  </a:lnTo>
                  <a:lnTo>
                    <a:pt x="78495" y="71318"/>
                  </a:lnTo>
                  <a:close/>
                </a:path>
                <a:path w="85725" h="979805">
                  <a:moveTo>
                    <a:pt x="28693" y="71318"/>
                  </a:moveTo>
                  <a:lnTo>
                    <a:pt x="28575" y="85604"/>
                  </a:lnTo>
                  <a:lnTo>
                    <a:pt x="57148" y="85840"/>
                  </a:lnTo>
                  <a:lnTo>
                    <a:pt x="57266" y="71554"/>
                  </a:lnTo>
                  <a:lnTo>
                    <a:pt x="28693" y="71318"/>
                  </a:lnTo>
                  <a:close/>
                </a:path>
                <a:path w="85725" h="979805">
                  <a:moveTo>
                    <a:pt x="43568" y="0"/>
                  </a:moveTo>
                  <a:lnTo>
                    <a:pt x="0" y="85369"/>
                  </a:lnTo>
                  <a:lnTo>
                    <a:pt x="28575" y="85604"/>
                  </a:lnTo>
                  <a:lnTo>
                    <a:pt x="28693" y="71318"/>
                  </a:lnTo>
                  <a:lnTo>
                    <a:pt x="78495" y="71318"/>
                  </a:lnTo>
                  <a:lnTo>
                    <a:pt x="43568" y="0"/>
                  </a:lnTo>
                  <a:close/>
                </a:path>
              </a:pathLst>
            </a:custGeom>
            <a:solidFill>
              <a:srgbClr val="000000"/>
            </a:solidFill>
          </p:spPr>
          <p:txBody>
            <a:bodyPr wrap="square" lIns="0" tIns="0" rIns="0" bIns="0" rtlCol="0"/>
            <a:lstStyle/>
            <a:p>
              <a:endParaRPr sz="2400"/>
            </a:p>
          </p:txBody>
        </p:sp>
      </p:grpSp>
      <p:sp>
        <p:nvSpPr>
          <p:cNvPr id="136" name="object 136"/>
          <p:cNvSpPr txBox="1"/>
          <p:nvPr/>
        </p:nvSpPr>
        <p:spPr>
          <a:xfrm>
            <a:off x="5486494" y="1424137"/>
            <a:ext cx="133773" cy="135871"/>
          </a:xfrm>
          <a:prstGeom prst="rect">
            <a:avLst/>
          </a:prstGeom>
        </p:spPr>
        <p:txBody>
          <a:bodyPr vert="horz" wrap="square" lIns="0" tIns="22860" rIns="0" bIns="0" rtlCol="0">
            <a:spAutoFit/>
          </a:bodyPr>
          <a:lstStyle/>
          <a:p>
            <a:pPr marL="16933">
              <a:spcBef>
                <a:spcPts val="180"/>
              </a:spcBef>
            </a:pPr>
            <a:r>
              <a:rPr sz="733" b="1" spc="33" dirty="0">
                <a:latin typeface="Calibri"/>
                <a:cs typeface="Calibri"/>
              </a:rPr>
              <a:t>pc</a:t>
            </a:r>
            <a:endParaRPr sz="733">
              <a:latin typeface="Calibri"/>
              <a:cs typeface="Calibri"/>
            </a:endParaRPr>
          </a:p>
        </p:txBody>
      </p:sp>
      <p:sp>
        <p:nvSpPr>
          <p:cNvPr id="137" name="object 137"/>
          <p:cNvSpPr txBox="1"/>
          <p:nvPr/>
        </p:nvSpPr>
        <p:spPr>
          <a:xfrm>
            <a:off x="4853754" y="2853640"/>
            <a:ext cx="320887" cy="176972"/>
          </a:xfrm>
          <a:prstGeom prst="rect">
            <a:avLst/>
          </a:prstGeom>
        </p:spPr>
        <p:txBody>
          <a:bodyPr vert="horz" wrap="square" lIns="0" tIns="22860" rIns="0" bIns="0" rtlCol="0">
            <a:spAutoFit/>
          </a:bodyPr>
          <a:lstStyle/>
          <a:p>
            <a:pPr>
              <a:spcBef>
                <a:spcPts val="180"/>
              </a:spcBef>
            </a:pPr>
            <a:r>
              <a:rPr sz="1000" b="1" spc="33" dirty="0">
                <a:latin typeface="Calibri"/>
                <a:cs typeface="Calibri"/>
              </a:rPr>
              <a:t>P</a:t>
            </a:r>
            <a:r>
              <a:rPr sz="1000" b="1" spc="40" dirty="0">
                <a:latin typeface="Calibri"/>
                <a:cs typeface="Calibri"/>
              </a:rPr>
              <a:t>C</a:t>
            </a:r>
            <a:r>
              <a:rPr sz="1000" b="1" spc="27" dirty="0">
                <a:latin typeface="Calibri"/>
                <a:cs typeface="Calibri"/>
              </a:rPr>
              <a:t>Se</a:t>
            </a:r>
            <a:r>
              <a:rPr sz="1000" b="1" spc="-47" dirty="0">
                <a:latin typeface="Calibri"/>
                <a:cs typeface="Calibri"/>
              </a:rPr>
              <a:t>l</a:t>
            </a:r>
            <a:endParaRPr sz="1000">
              <a:latin typeface="Calibri"/>
              <a:cs typeface="Calibri"/>
            </a:endParaRPr>
          </a:p>
        </p:txBody>
      </p:sp>
      <p:sp>
        <p:nvSpPr>
          <p:cNvPr id="138" name="object 138"/>
          <p:cNvSpPr txBox="1"/>
          <p:nvPr/>
        </p:nvSpPr>
        <p:spPr>
          <a:xfrm>
            <a:off x="8136904" y="2833832"/>
            <a:ext cx="252307" cy="156518"/>
          </a:xfrm>
          <a:prstGeom prst="rect">
            <a:avLst/>
          </a:prstGeom>
        </p:spPr>
        <p:txBody>
          <a:bodyPr vert="horz" wrap="square" lIns="0" tIns="22860" rIns="0" bIns="0" rtlCol="0">
            <a:spAutoFit/>
          </a:bodyPr>
          <a:lstStyle/>
          <a:p>
            <a:pPr>
              <a:spcBef>
                <a:spcPts val="180"/>
              </a:spcBef>
            </a:pPr>
            <a:r>
              <a:rPr sz="867" b="1" spc="-20" dirty="0">
                <a:latin typeface="Calibri"/>
                <a:cs typeface="Calibri"/>
              </a:rPr>
              <a:t>B</a:t>
            </a:r>
            <a:r>
              <a:rPr sz="867" b="1" dirty="0">
                <a:latin typeface="Calibri"/>
                <a:cs typeface="Calibri"/>
              </a:rPr>
              <a:t>r</a:t>
            </a:r>
            <a:r>
              <a:rPr sz="867" b="1" spc="27" dirty="0">
                <a:latin typeface="Calibri"/>
                <a:cs typeface="Calibri"/>
              </a:rPr>
              <a:t>U</a:t>
            </a:r>
            <a:r>
              <a:rPr sz="867" b="1" dirty="0">
                <a:latin typeface="Calibri"/>
                <a:cs typeface="Calibri"/>
              </a:rPr>
              <a:t>n</a:t>
            </a:r>
            <a:endParaRPr sz="867">
              <a:latin typeface="Calibri"/>
              <a:cs typeface="Calibri"/>
            </a:endParaRPr>
          </a:p>
        </p:txBody>
      </p:sp>
      <p:sp>
        <p:nvSpPr>
          <p:cNvPr id="139" name="object 139"/>
          <p:cNvSpPr txBox="1"/>
          <p:nvPr/>
        </p:nvSpPr>
        <p:spPr>
          <a:xfrm>
            <a:off x="8341686" y="2802595"/>
            <a:ext cx="1299633" cy="384849"/>
          </a:xfrm>
          <a:prstGeom prst="rect">
            <a:avLst/>
          </a:prstGeom>
        </p:spPr>
        <p:txBody>
          <a:bodyPr vert="horz" wrap="square" lIns="0" tIns="66040" rIns="0" bIns="0" rtlCol="0">
            <a:spAutoFit/>
          </a:bodyPr>
          <a:lstStyle/>
          <a:p>
            <a:pPr marL="187955">
              <a:spcBef>
                <a:spcPts val="520"/>
              </a:spcBef>
            </a:pPr>
            <a:r>
              <a:rPr sz="867" b="1" spc="-20" dirty="0">
                <a:latin typeface="Calibri"/>
                <a:cs typeface="Calibri"/>
              </a:rPr>
              <a:t>BrLT</a:t>
            </a:r>
            <a:r>
              <a:rPr sz="867" b="1" spc="473" dirty="0">
                <a:latin typeface="Calibri"/>
                <a:cs typeface="Calibri"/>
              </a:rPr>
              <a:t> </a:t>
            </a:r>
            <a:r>
              <a:rPr sz="1100" b="1" spc="20" baseline="5050" dirty="0">
                <a:latin typeface="Calibri"/>
                <a:cs typeface="Calibri"/>
              </a:rPr>
              <a:t>Bsel  </a:t>
            </a:r>
            <a:r>
              <a:rPr sz="1100" b="1" spc="109" baseline="5050" dirty="0">
                <a:latin typeface="Calibri"/>
                <a:cs typeface="Calibri"/>
              </a:rPr>
              <a:t> </a:t>
            </a:r>
            <a:r>
              <a:rPr sz="1100" b="1" spc="20" baseline="5050" dirty="0">
                <a:latin typeface="Calibri"/>
                <a:cs typeface="Calibri"/>
              </a:rPr>
              <a:t>Asel  </a:t>
            </a:r>
            <a:r>
              <a:rPr sz="1100" b="1" spc="80" baseline="5050" dirty="0">
                <a:latin typeface="Calibri"/>
                <a:cs typeface="Calibri"/>
              </a:rPr>
              <a:t> </a:t>
            </a:r>
            <a:r>
              <a:rPr sz="1100" b="1" spc="9" baseline="-10101" dirty="0">
                <a:latin typeface="Calibri"/>
                <a:cs typeface="Calibri"/>
              </a:rPr>
              <a:t>ALUSel</a:t>
            </a:r>
            <a:endParaRPr sz="1100" baseline="-10101">
              <a:latin typeface="Calibri"/>
              <a:cs typeface="Calibri"/>
            </a:endParaRPr>
          </a:p>
          <a:p>
            <a:pPr marL="33866">
              <a:spcBef>
                <a:spcPts val="400"/>
              </a:spcBef>
            </a:pPr>
            <a:r>
              <a:rPr sz="867" b="1" spc="-7" dirty="0">
                <a:latin typeface="Calibri"/>
                <a:cs typeface="Calibri"/>
              </a:rPr>
              <a:t>BrEq</a:t>
            </a:r>
            <a:endParaRPr sz="867">
              <a:latin typeface="Calibri"/>
              <a:cs typeface="Calibri"/>
            </a:endParaRPr>
          </a:p>
        </p:txBody>
      </p:sp>
      <p:grpSp>
        <p:nvGrpSpPr>
          <p:cNvPr id="140" name="object 140"/>
          <p:cNvGrpSpPr/>
          <p:nvPr/>
        </p:nvGrpSpPr>
        <p:grpSpPr>
          <a:xfrm>
            <a:off x="10267038" y="324981"/>
            <a:ext cx="230293" cy="736600"/>
            <a:chOff x="8545876" y="141342"/>
            <a:chExt cx="172720" cy="552450"/>
          </a:xfrm>
        </p:grpSpPr>
        <p:pic>
          <p:nvPicPr>
            <p:cNvPr id="141" name="object 141"/>
            <p:cNvPicPr/>
            <p:nvPr/>
          </p:nvPicPr>
          <p:blipFill>
            <a:blip r:embed="rId11" cstate="print"/>
            <a:stretch>
              <a:fillRect/>
            </a:stretch>
          </p:blipFill>
          <p:spPr>
            <a:xfrm>
              <a:off x="8553971" y="608092"/>
              <a:ext cx="164279" cy="85676"/>
            </a:xfrm>
            <a:prstGeom prst="rect">
              <a:avLst/>
            </a:prstGeom>
          </p:spPr>
        </p:pic>
        <p:sp>
          <p:nvSpPr>
            <p:cNvPr id="142" name="object 142"/>
            <p:cNvSpPr/>
            <p:nvPr/>
          </p:nvSpPr>
          <p:spPr>
            <a:xfrm>
              <a:off x="8560163" y="155629"/>
              <a:ext cx="1905" cy="491490"/>
            </a:xfrm>
            <a:custGeom>
              <a:avLst/>
              <a:gdLst/>
              <a:ahLst/>
              <a:cxnLst/>
              <a:rect l="l" t="t" r="r" b="b"/>
              <a:pathLst>
                <a:path w="1904" h="491490">
                  <a:moveTo>
                    <a:pt x="0" y="0"/>
                  </a:moveTo>
                  <a:lnTo>
                    <a:pt x="1605" y="491049"/>
                  </a:lnTo>
                </a:path>
              </a:pathLst>
            </a:custGeom>
            <a:ln w="28575">
              <a:solidFill>
                <a:srgbClr val="000000"/>
              </a:solidFill>
            </a:ln>
          </p:spPr>
          <p:txBody>
            <a:bodyPr wrap="square" lIns="0" tIns="0" rIns="0" bIns="0" rtlCol="0"/>
            <a:lstStyle/>
            <a:p>
              <a:endParaRPr sz="2400"/>
            </a:p>
          </p:txBody>
        </p:sp>
      </p:grpSp>
      <p:sp>
        <p:nvSpPr>
          <p:cNvPr id="143" name="object 143"/>
          <p:cNvSpPr txBox="1"/>
          <p:nvPr/>
        </p:nvSpPr>
        <p:spPr>
          <a:xfrm>
            <a:off x="10468315" y="916812"/>
            <a:ext cx="77047" cy="119755"/>
          </a:xfrm>
          <a:prstGeom prst="rect">
            <a:avLst/>
          </a:prstGeom>
        </p:spPr>
        <p:txBody>
          <a:bodyPr vert="horz" wrap="square" lIns="0" tIns="16933" rIns="0" bIns="0" rtlCol="0">
            <a:spAutoFit/>
          </a:bodyPr>
          <a:lstStyle/>
          <a:p>
            <a:pPr marL="16933">
              <a:spcBef>
                <a:spcPts val="133"/>
              </a:spcBef>
            </a:pPr>
            <a:r>
              <a:rPr sz="667" dirty="0">
                <a:latin typeface="Californian FB"/>
                <a:cs typeface="Californian FB"/>
              </a:rPr>
              <a:t>2</a:t>
            </a:r>
            <a:endParaRPr sz="667">
              <a:latin typeface="Californian FB"/>
              <a:cs typeface="Californian FB"/>
            </a:endParaRPr>
          </a:p>
        </p:txBody>
      </p:sp>
      <p:grpSp>
        <p:nvGrpSpPr>
          <p:cNvPr id="144" name="object 144"/>
          <p:cNvGrpSpPr/>
          <p:nvPr/>
        </p:nvGrpSpPr>
        <p:grpSpPr>
          <a:xfrm>
            <a:off x="2292822" y="317746"/>
            <a:ext cx="4249420" cy="3290993"/>
            <a:chOff x="2565214" y="135915"/>
            <a:chExt cx="3187065" cy="2468245"/>
          </a:xfrm>
        </p:grpSpPr>
        <p:sp>
          <p:nvSpPr>
            <p:cNvPr id="145" name="object 145"/>
            <p:cNvSpPr/>
            <p:nvPr/>
          </p:nvSpPr>
          <p:spPr>
            <a:xfrm>
              <a:off x="4473329" y="150203"/>
              <a:ext cx="1090295" cy="1905"/>
            </a:xfrm>
            <a:custGeom>
              <a:avLst/>
              <a:gdLst/>
              <a:ahLst/>
              <a:cxnLst/>
              <a:rect l="l" t="t" r="r" b="b"/>
              <a:pathLst>
                <a:path w="1090295" h="1905">
                  <a:moveTo>
                    <a:pt x="1089852" y="1878"/>
                  </a:moveTo>
                  <a:lnTo>
                    <a:pt x="0" y="0"/>
                  </a:lnTo>
                </a:path>
              </a:pathLst>
            </a:custGeom>
            <a:ln w="28575">
              <a:solidFill>
                <a:srgbClr val="000000"/>
              </a:solidFill>
            </a:ln>
          </p:spPr>
          <p:txBody>
            <a:bodyPr wrap="square" lIns="0" tIns="0" rIns="0" bIns="0" rtlCol="0"/>
            <a:lstStyle/>
            <a:p>
              <a:endParaRPr sz="2400"/>
            </a:p>
          </p:txBody>
        </p:sp>
        <p:sp>
          <p:nvSpPr>
            <p:cNvPr id="146" name="object 146"/>
            <p:cNvSpPr/>
            <p:nvPr/>
          </p:nvSpPr>
          <p:spPr>
            <a:xfrm>
              <a:off x="2579502" y="2589635"/>
              <a:ext cx="758190" cy="0"/>
            </a:xfrm>
            <a:custGeom>
              <a:avLst/>
              <a:gdLst/>
              <a:ahLst/>
              <a:cxnLst/>
              <a:rect l="l" t="t" r="r" b="b"/>
              <a:pathLst>
                <a:path w="758189">
                  <a:moveTo>
                    <a:pt x="0" y="0"/>
                  </a:moveTo>
                  <a:lnTo>
                    <a:pt x="758029" y="1"/>
                  </a:lnTo>
                </a:path>
              </a:pathLst>
            </a:custGeom>
            <a:ln w="28575">
              <a:solidFill>
                <a:srgbClr val="000000"/>
              </a:solidFill>
            </a:ln>
          </p:spPr>
          <p:txBody>
            <a:bodyPr wrap="square" lIns="0" tIns="0" rIns="0" bIns="0" rtlCol="0"/>
            <a:lstStyle/>
            <a:p>
              <a:endParaRPr sz="2400"/>
            </a:p>
          </p:txBody>
        </p:sp>
        <p:sp>
          <p:nvSpPr>
            <p:cNvPr id="147" name="object 147"/>
            <p:cNvSpPr/>
            <p:nvPr/>
          </p:nvSpPr>
          <p:spPr>
            <a:xfrm>
              <a:off x="3337530" y="2470254"/>
              <a:ext cx="126364" cy="119380"/>
            </a:xfrm>
            <a:custGeom>
              <a:avLst/>
              <a:gdLst/>
              <a:ahLst/>
              <a:cxnLst/>
              <a:rect l="l" t="t" r="r" b="b"/>
              <a:pathLst>
                <a:path w="126364" h="119380">
                  <a:moveTo>
                    <a:pt x="0" y="119381"/>
                  </a:moveTo>
                  <a:lnTo>
                    <a:pt x="126338" y="0"/>
                  </a:lnTo>
                </a:path>
              </a:pathLst>
            </a:custGeom>
            <a:ln w="28575">
              <a:solidFill>
                <a:srgbClr val="000000"/>
              </a:solidFill>
            </a:ln>
          </p:spPr>
          <p:txBody>
            <a:bodyPr wrap="square" lIns="0" tIns="0" rIns="0" bIns="0" rtlCol="0"/>
            <a:lstStyle/>
            <a:p>
              <a:endParaRPr sz="2400"/>
            </a:p>
          </p:txBody>
        </p:sp>
        <p:sp>
          <p:nvSpPr>
            <p:cNvPr id="148" name="object 148"/>
            <p:cNvSpPr/>
            <p:nvPr/>
          </p:nvSpPr>
          <p:spPr>
            <a:xfrm>
              <a:off x="3463870" y="2470255"/>
              <a:ext cx="1074420" cy="0"/>
            </a:xfrm>
            <a:custGeom>
              <a:avLst/>
              <a:gdLst/>
              <a:ahLst/>
              <a:cxnLst/>
              <a:rect l="l" t="t" r="r" b="b"/>
              <a:pathLst>
                <a:path w="1074420">
                  <a:moveTo>
                    <a:pt x="0" y="0"/>
                  </a:moveTo>
                  <a:lnTo>
                    <a:pt x="1073875" y="1"/>
                  </a:lnTo>
                </a:path>
              </a:pathLst>
            </a:custGeom>
            <a:ln w="28575">
              <a:solidFill>
                <a:srgbClr val="000000"/>
              </a:solidFill>
            </a:ln>
          </p:spPr>
          <p:txBody>
            <a:bodyPr wrap="square" lIns="0" tIns="0" rIns="0" bIns="0" rtlCol="0"/>
            <a:lstStyle/>
            <a:p>
              <a:endParaRPr sz="2400"/>
            </a:p>
          </p:txBody>
        </p:sp>
        <p:sp>
          <p:nvSpPr>
            <p:cNvPr id="149" name="object 149"/>
            <p:cNvSpPr/>
            <p:nvPr/>
          </p:nvSpPr>
          <p:spPr>
            <a:xfrm>
              <a:off x="3716545" y="2470255"/>
              <a:ext cx="948055" cy="119380"/>
            </a:xfrm>
            <a:custGeom>
              <a:avLst/>
              <a:gdLst/>
              <a:ahLst/>
              <a:cxnLst/>
              <a:rect l="l" t="t" r="r" b="b"/>
              <a:pathLst>
                <a:path w="948054" h="119380">
                  <a:moveTo>
                    <a:pt x="947537" y="119381"/>
                  </a:moveTo>
                  <a:lnTo>
                    <a:pt x="821199" y="0"/>
                  </a:lnTo>
                </a:path>
                <a:path w="948054" h="119380">
                  <a:moveTo>
                    <a:pt x="947537" y="119381"/>
                  </a:moveTo>
                  <a:lnTo>
                    <a:pt x="0" y="119380"/>
                  </a:lnTo>
                </a:path>
              </a:pathLst>
            </a:custGeom>
            <a:ln w="28575">
              <a:solidFill>
                <a:srgbClr val="000000"/>
              </a:solidFill>
            </a:ln>
          </p:spPr>
          <p:txBody>
            <a:bodyPr wrap="square" lIns="0" tIns="0" rIns="0" bIns="0" rtlCol="0"/>
            <a:lstStyle/>
            <a:p>
              <a:endParaRPr sz="2400"/>
            </a:p>
          </p:txBody>
        </p:sp>
        <p:sp>
          <p:nvSpPr>
            <p:cNvPr id="150" name="object 150"/>
            <p:cNvSpPr/>
            <p:nvPr/>
          </p:nvSpPr>
          <p:spPr>
            <a:xfrm>
              <a:off x="5611619" y="2470255"/>
              <a:ext cx="126364" cy="119380"/>
            </a:xfrm>
            <a:custGeom>
              <a:avLst/>
              <a:gdLst/>
              <a:ahLst/>
              <a:cxnLst/>
              <a:rect l="l" t="t" r="r" b="b"/>
              <a:pathLst>
                <a:path w="126364" h="119380">
                  <a:moveTo>
                    <a:pt x="0" y="119381"/>
                  </a:moveTo>
                  <a:lnTo>
                    <a:pt x="126338" y="0"/>
                  </a:lnTo>
                </a:path>
              </a:pathLst>
            </a:custGeom>
            <a:ln w="28575">
              <a:solidFill>
                <a:srgbClr val="000000"/>
              </a:solidFill>
            </a:ln>
          </p:spPr>
          <p:txBody>
            <a:bodyPr wrap="square" lIns="0" tIns="0" rIns="0" bIns="0" rtlCol="0"/>
            <a:lstStyle/>
            <a:p>
              <a:endParaRPr sz="2400"/>
            </a:p>
          </p:txBody>
        </p:sp>
      </p:grpSp>
      <p:grpSp>
        <p:nvGrpSpPr>
          <p:cNvPr id="151" name="object 151"/>
          <p:cNvGrpSpPr/>
          <p:nvPr/>
        </p:nvGrpSpPr>
        <p:grpSpPr>
          <a:xfrm>
            <a:off x="2461272" y="3695378"/>
            <a:ext cx="7787640" cy="197273"/>
            <a:chOff x="2691552" y="2669139"/>
            <a:chExt cx="5840730" cy="147955"/>
          </a:xfrm>
        </p:grpSpPr>
        <p:sp>
          <p:nvSpPr>
            <p:cNvPr id="152" name="object 152"/>
            <p:cNvSpPr/>
            <p:nvPr/>
          </p:nvSpPr>
          <p:spPr>
            <a:xfrm>
              <a:off x="2705840" y="2802807"/>
              <a:ext cx="5812155" cy="0"/>
            </a:xfrm>
            <a:custGeom>
              <a:avLst/>
              <a:gdLst/>
              <a:ahLst/>
              <a:cxnLst/>
              <a:rect l="l" t="t" r="r" b="b"/>
              <a:pathLst>
                <a:path w="5812155">
                  <a:moveTo>
                    <a:pt x="0" y="0"/>
                  </a:moveTo>
                  <a:lnTo>
                    <a:pt x="5811560" y="1"/>
                  </a:lnTo>
                </a:path>
              </a:pathLst>
            </a:custGeom>
            <a:ln w="28575">
              <a:solidFill>
                <a:srgbClr val="000000"/>
              </a:solidFill>
            </a:ln>
          </p:spPr>
          <p:txBody>
            <a:bodyPr wrap="square" lIns="0" tIns="0" rIns="0" bIns="0" rtlCol="0"/>
            <a:lstStyle/>
            <a:p>
              <a:endParaRPr sz="2400"/>
            </a:p>
          </p:txBody>
        </p:sp>
        <p:sp>
          <p:nvSpPr>
            <p:cNvPr id="153" name="object 153"/>
            <p:cNvSpPr/>
            <p:nvPr/>
          </p:nvSpPr>
          <p:spPr>
            <a:xfrm>
              <a:off x="3463870" y="2683427"/>
              <a:ext cx="126364" cy="119380"/>
            </a:xfrm>
            <a:custGeom>
              <a:avLst/>
              <a:gdLst/>
              <a:ahLst/>
              <a:cxnLst/>
              <a:rect l="l" t="t" r="r" b="b"/>
              <a:pathLst>
                <a:path w="126364" h="119380">
                  <a:moveTo>
                    <a:pt x="0" y="119380"/>
                  </a:moveTo>
                  <a:lnTo>
                    <a:pt x="126338" y="0"/>
                  </a:lnTo>
                </a:path>
              </a:pathLst>
            </a:custGeom>
            <a:ln w="28575">
              <a:solidFill>
                <a:srgbClr val="000000"/>
              </a:solidFill>
            </a:ln>
          </p:spPr>
          <p:txBody>
            <a:bodyPr wrap="square" lIns="0" tIns="0" rIns="0" bIns="0" rtlCol="0"/>
            <a:lstStyle/>
            <a:p>
              <a:endParaRPr sz="2400"/>
            </a:p>
          </p:txBody>
        </p:sp>
        <p:sp>
          <p:nvSpPr>
            <p:cNvPr id="154" name="object 154"/>
            <p:cNvSpPr/>
            <p:nvPr/>
          </p:nvSpPr>
          <p:spPr>
            <a:xfrm>
              <a:off x="5737958" y="2683427"/>
              <a:ext cx="126364" cy="119380"/>
            </a:xfrm>
            <a:custGeom>
              <a:avLst/>
              <a:gdLst/>
              <a:ahLst/>
              <a:cxnLst/>
              <a:rect l="l" t="t" r="r" b="b"/>
              <a:pathLst>
                <a:path w="126364" h="119380">
                  <a:moveTo>
                    <a:pt x="126338" y="119380"/>
                  </a:moveTo>
                  <a:lnTo>
                    <a:pt x="0" y="0"/>
                  </a:lnTo>
                </a:path>
              </a:pathLst>
            </a:custGeom>
            <a:ln w="28575">
              <a:solidFill>
                <a:srgbClr val="000000"/>
              </a:solidFill>
            </a:ln>
          </p:spPr>
          <p:txBody>
            <a:bodyPr wrap="square" lIns="0" tIns="0" rIns="0" bIns="0" rtlCol="0"/>
            <a:lstStyle/>
            <a:p>
              <a:endParaRPr sz="2400"/>
            </a:p>
          </p:txBody>
        </p:sp>
        <p:sp>
          <p:nvSpPr>
            <p:cNvPr id="155" name="object 155"/>
            <p:cNvSpPr/>
            <p:nvPr/>
          </p:nvSpPr>
          <p:spPr>
            <a:xfrm>
              <a:off x="8012046" y="2683427"/>
              <a:ext cx="126364" cy="119380"/>
            </a:xfrm>
            <a:custGeom>
              <a:avLst/>
              <a:gdLst/>
              <a:ahLst/>
              <a:cxnLst/>
              <a:rect l="l" t="t" r="r" b="b"/>
              <a:pathLst>
                <a:path w="126365" h="119380">
                  <a:moveTo>
                    <a:pt x="0" y="119380"/>
                  </a:moveTo>
                  <a:lnTo>
                    <a:pt x="126338" y="0"/>
                  </a:lnTo>
                </a:path>
              </a:pathLst>
            </a:custGeom>
            <a:ln w="28575">
              <a:solidFill>
                <a:srgbClr val="000000"/>
              </a:solidFill>
            </a:ln>
          </p:spPr>
          <p:txBody>
            <a:bodyPr wrap="square" lIns="0" tIns="0" rIns="0" bIns="0" rtlCol="0"/>
            <a:lstStyle/>
            <a:p>
              <a:endParaRPr sz="2400"/>
            </a:p>
          </p:txBody>
        </p:sp>
      </p:grpSp>
      <p:sp>
        <p:nvSpPr>
          <p:cNvPr id="156" name="object 156"/>
          <p:cNvSpPr txBox="1"/>
          <p:nvPr/>
        </p:nvSpPr>
        <p:spPr>
          <a:xfrm>
            <a:off x="4905928" y="3652562"/>
            <a:ext cx="343747" cy="222219"/>
          </a:xfrm>
          <a:prstGeom prst="rect">
            <a:avLst/>
          </a:prstGeom>
        </p:spPr>
        <p:txBody>
          <a:bodyPr vert="horz" wrap="square" lIns="0" tIns="16933" rIns="0" bIns="0" rtlCol="0">
            <a:spAutoFit/>
          </a:bodyPr>
          <a:lstStyle/>
          <a:p>
            <a:pPr marL="16933">
              <a:spcBef>
                <a:spcPts val="133"/>
              </a:spcBef>
            </a:pPr>
            <a:r>
              <a:rPr sz="1333" spc="-120" dirty="0">
                <a:latin typeface="Gill Sans MT"/>
                <a:cs typeface="Gill Sans MT"/>
              </a:rPr>
              <a:t>10</a:t>
            </a:r>
            <a:r>
              <a:rPr sz="1333" spc="-7" dirty="0">
                <a:latin typeface="Gill Sans MT"/>
                <a:cs typeface="Gill Sans MT"/>
              </a:rPr>
              <a:t>0</a:t>
            </a:r>
            <a:r>
              <a:rPr sz="1333" dirty="0">
                <a:latin typeface="Gill Sans MT"/>
                <a:cs typeface="Gill Sans MT"/>
              </a:rPr>
              <a:t>0</a:t>
            </a:r>
            <a:endParaRPr sz="1333">
              <a:latin typeface="Gill Sans MT"/>
              <a:cs typeface="Gill Sans MT"/>
            </a:endParaRPr>
          </a:p>
        </p:txBody>
      </p:sp>
      <p:grpSp>
        <p:nvGrpSpPr>
          <p:cNvPr id="157" name="object 157"/>
          <p:cNvGrpSpPr/>
          <p:nvPr/>
        </p:nvGrpSpPr>
        <p:grpSpPr>
          <a:xfrm>
            <a:off x="2480323" y="3695378"/>
            <a:ext cx="7749540" cy="207433"/>
            <a:chOff x="2705840" y="2669139"/>
            <a:chExt cx="5812155" cy="155575"/>
          </a:xfrm>
        </p:grpSpPr>
        <p:sp>
          <p:nvSpPr>
            <p:cNvPr id="158" name="object 158"/>
            <p:cNvSpPr/>
            <p:nvPr/>
          </p:nvSpPr>
          <p:spPr>
            <a:xfrm>
              <a:off x="3463869" y="2683427"/>
              <a:ext cx="126364" cy="119380"/>
            </a:xfrm>
            <a:custGeom>
              <a:avLst/>
              <a:gdLst/>
              <a:ahLst/>
              <a:cxnLst/>
              <a:rect l="l" t="t" r="r" b="b"/>
              <a:pathLst>
                <a:path w="126364" h="119380">
                  <a:moveTo>
                    <a:pt x="126338" y="119380"/>
                  </a:moveTo>
                  <a:lnTo>
                    <a:pt x="0" y="0"/>
                  </a:lnTo>
                </a:path>
              </a:pathLst>
            </a:custGeom>
            <a:ln w="28575">
              <a:solidFill>
                <a:srgbClr val="000000"/>
              </a:solidFill>
            </a:ln>
          </p:spPr>
          <p:txBody>
            <a:bodyPr wrap="square" lIns="0" tIns="0" rIns="0" bIns="0" rtlCol="0"/>
            <a:lstStyle/>
            <a:p>
              <a:endParaRPr sz="2400"/>
            </a:p>
          </p:txBody>
        </p:sp>
        <p:sp>
          <p:nvSpPr>
            <p:cNvPr id="159" name="object 159"/>
            <p:cNvSpPr/>
            <p:nvPr/>
          </p:nvSpPr>
          <p:spPr>
            <a:xfrm>
              <a:off x="5737957" y="2683427"/>
              <a:ext cx="126364" cy="119380"/>
            </a:xfrm>
            <a:custGeom>
              <a:avLst/>
              <a:gdLst/>
              <a:ahLst/>
              <a:cxnLst/>
              <a:rect l="l" t="t" r="r" b="b"/>
              <a:pathLst>
                <a:path w="126364" h="119380">
                  <a:moveTo>
                    <a:pt x="0" y="119380"/>
                  </a:moveTo>
                  <a:lnTo>
                    <a:pt x="126338" y="0"/>
                  </a:lnTo>
                </a:path>
              </a:pathLst>
            </a:custGeom>
            <a:ln w="28575">
              <a:solidFill>
                <a:srgbClr val="000000"/>
              </a:solidFill>
            </a:ln>
          </p:spPr>
          <p:txBody>
            <a:bodyPr wrap="square" lIns="0" tIns="0" rIns="0" bIns="0" rtlCol="0"/>
            <a:lstStyle/>
            <a:p>
              <a:endParaRPr sz="2400"/>
            </a:p>
          </p:txBody>
        </p:sp>
        <p:sp>
          <p:nvSpPr>
            <p:cNvPr id="160" name="object 160"/>
            <p:cNvSpPr/>
            <p:nvPr/>
          </p:nvSpPr>
          <p:spPr>
            <a:xfrm>
              <a:off x="8016186" y="2690743"/>
              <a:ext cx="126364" cy="119380"/>
            </a:xfrm>
            <a:custGeom>
              <a:avLst/>
              <a:gdLst/>
              <a:ahLst/>
              <a:cxnLst/>
              <a:rect l="l" t="t" r="r" b="b"/>
              <a:pathLst>
                <a:path w="126365" h="119380">
                  <a:moveTo>
                    <a:pt x="126338" y="119380"/>
                  </a:moveTo>
                  <a:lnTo>
                    <a:pt x="0" y="0"/>
                  </a:lnTo>
                </a:path>
              </a:pathLst>
            </a:custGeom>
            <a:ln w="28575">
              <a:solidFill>
                <a:srgbClr val="000000"/>
              </a:solidFill>
            </a:ln>
          </p:spPr>
          <p:txBody>
            <a:bodyPr wrap="square" lIns="0" tIns="0" rIns="0" bIns="0" rtlCol="0"/>
            <a:lstStyle/>
            <a:p>
              <a:endParaRPr sz="2400"/>
            </a:p>
          </p:txBody>
        </p:sp>
        <p:sp>
          <p:nvSpPr>
            <p:cNvPr id="161" name="object 161"/>
            <p:cNvSpPr/>
            <p:nvPr/>
          </p:nvSpPr>
          <p:spPr>
            <a:xfrm>
              <a:off x="2705840" y="2683427"/>
              <a:ext cx="5812155" cy="0"/>
            </a:xfrm>
            <a:custGeom>
              <a:avLst/>
              <a:gdLst/>
              <a:ahLst/>
              <a:cxnLst/>
              <a:rect l="l" t="t" r="r" b="b"/>
              <a:pathLst>
                <a:path w="5812155">
                  <a:moveTo>
                    <a:pt x="0" y="0"/>
                  </a:moveTo>
                  <a:lnTo>
                    <a:pt x="5811560" y="1"/>
                  </a:lnTo>
                </a:path>
              </a:pathLst>
            </a:custGeom>
            <a:ln w="28575">
              <a:solidFill>
                <a:srgbClr val="000000"/>
              </a:solidFill>
            </a:ln>
          </p:spPr>
          <p:txBody>
            <a:bodyPr wrap="square" lIns="0" tIns="0" rIns="0" bIns="0" rtlCol="0"/>
            <a:lstStyle/>
            <a:p>
              <a:endParaRPr sz="2400"/>
            </a:p>
          </p:txBody>
        </p:sp>
      </p:grpSp>
      <p:sp>
        <p:nvSpPr>
          <p:cNvPr id="162" name="object 162"/>
          <p:cNvSpPr txBox="1"/>
          <p:nvPr/>
        </p:nvSpPr>
        <p:spPr>
          <a:xfrm>
            <a:off x="7005049" y="3644435"/>
            <a:ext cx="343747" cy="222219"/>
          </a:xfrm>
          <a:prstGeom prst="rect">
            <a:avLst/>
          </a:prstGeom>
        </p:spPr>
        <p:txBody>
          <a:bodyPr vert="horz" wrap="square" lIns="0" tIns="16933" rIns="0" bIns="0" rtlCol="0">
            <a:spAutoFit/>
          </a:bodyPr>
          <a:lstStyle/>
          <a:p>
            <a:pPr marL="16933">
              <a:spcBef>
                <a:spcPts val="133"/>
              </a:spcBef>
            </a:pPr>
            <a:r>
              <a:rPr sz="1333" spc="-120" dirty="0">
                <a:latin typeface="Gill Sans MT"/>
                <a:cs typeface="Gill Sans MT"/>
              </a:rPr>
              <a:t>10</a:t>
            </a:r>
            <a:r>
              <a:rPr sz="1333" spc="-7" dirty="0">
                <a:latin typeface="Gill Sans MT"/>
                <a:cs typeface="Gill Sans MT"/>
              </a:rPr>
              <a:t>0</a:t>
            </a:r>
            <a:r>
              <a:rPr sz="1333" dirty="0">
                <a:latin typeface="Gill Sans MT"/>
                <a:cs typeface="Gill Sans MT"/>
              </a:rPr>
              <a:t>4</a:t>
            </a:r>
            <a:endParaRPr sz="1333">
              <a:latin typeface="Gill Sans MT"/>
              <a:cs typeface="Gill Sans MT"/>
            </a:endParaRPr>
          </a:p>
        </p:txBody>
      </p:sp>
      <p:sp>
        <p:nvSpPr>
          <p:cNvPr id="163" name="object 163"/>
          <p:cNvSpPr txBox="1"/>
          <p:nvPr/>
        </p:nvSpPr>
        <p:spPr>
          <a:xfrm>
            <a:off x="2083574" y="3652562"/>
            <a:ext cx="210820" cy="222219"/>
          </a:xfrm>
          <a:prstGeom prst="rect">
            <a:avLst/>
          </a:prstGeom>
        </p:spPr>
        <p:txBody>
          <a:bodyPr vert="horz" wrap="square" lIns="0" tIns="16933" rIns="0" bIns="0" rtlCol="0">
            <a:spAutoFit/>
          </a:bodyPr>
          <a:lstStyle/>
          <a:p>
            <a:pPr marL="16933">
              <a:spcBef>
                <a:spcPts val="133"/>
              </a:spcBef>
            </a:pPr>
            <a:r>
              <a:rPr sz="1333" spc="-120" dirty="0">
                <a:latin typeface="Gill Sans MT"/>
                <a:cs typeface="Gill Sans MT"/>
              </a:rPr>
              <a:t>PC</a:t>
            </a:r>
            <a:endParaRPr sz="1333">
              <a:latin typeface="Gill Sans MT"/>
              <a:cs typeface="Gill Sans MT"/>
            </a:endParaRPr>
          </a:p>
        </p:txBody>
      </p:sp>
      <p:grpSp>
        <p:nvGrpSpPr>
          <p:cNvPr id="164" name="object 164"/>
          <p:cNvGrpSpPr/>
          <p:nvPr/>
        </p:nvGrpSpPr>
        <p:grpSpPr>
          <a:xfrm>
            <a:off x="2966626" y="4059205"/>
            <a:ext cx="7534487" cy="197273"/>
            <a:chOff x="3070567" y="2942009"/>
            <a:chExt cx="5650865" cy="147955"/>
          </a:xfrm>
        </p:grpSpPr>
        <p:sp>
          <p:nvSpPr>
            <p:cNvPr id="165" name="object 165"/>
            <p:cNvSpPr/>
            <p:nvPr/>
          </p:nvSpPr>
          <p:spPr>
            <a:xfrm>
              <a:off x="3084855" y="3075677"/>
              <a:ext cx="5622290" cy="0"/>
            </a:xfrm>
            <a:custGeom>
              <a:avLst/>
              <a:gdLst/>
              <a:ahLst/>
              <a:cxnLst/>
              <a:rect l="l" t="t" r="r" b="b"/>
              <a:pathLst>
                <a:path w="5622290">
                  <a:moveTo>
                    <a:pt x="0" y="0"/>
                  </a:moveTo>
                  <a:lnTo>
                    <a:pt x="5622052" y="1"/>
                  </a:lnTo>
                </a:path>
              </a:pathLst>
            </a:custGeom>
            <a:ln w="28575">
              <a:solidFill>
                <a:srgbClr val="000000"/>
              </a:solidFill>
            </a:ln>
          </p:spPr>
          <p:txBody>
            <a:bodyPr wrap="square" lIns="0" tIns="0" rIns="0" bIns="0" rtlCol="0"/>
            <a:lstStyle/>
            <a:p>
              <a:endParaRPr sz="2400"/>
            </a:p>
          </p:txBody>
        </p:sp>
        <p:sp>
          <p:nvSpPr>
            <p:cNvPr id="166" name="object 166"/>
            <p:cNvSpPr/>
            <p:nvPr/>
          </p:nvSpPr>
          <p:spPr>
            <a:xfrm>
              <a:off x="3842884" y="2956297"/>
              <a:ext cx="126364" cy="119380"/>
            </a:xfrm>
            <a:custGeom>
              <a:avLst/>
              <a:gdLst/>
              <a:ahLst/>
              <a:cxnLst/>
              <a:rect l="l" t="t" r="r" b="b"/>
              <a:pathLst>
                <a:path w="126364" h="119380">
                  <a:moveTo>
                    <a:pt x="0" y="119380"/>
                  </a:moveTo>
                  <a:lnTo>
                    <a:pt x="126338" y="0"/>
                  </a:lnTo>
                </a:path>
              </a:pathLst>
            </a:custGeom>
            <a:ln w="28575">
              <a:solidFill>
                <a:srgbClr val="000000"/>
              </a:solidFill>
            </a:ln>
          </p:spPr>
          <p:txBody>
            <a:bodyPr wrap="square" lIns="0" tIns="0" rIns="0" bIns="0" rtlCol="0"/>
            <a:lstStyle/>
            <a:p>
              <a:endParaRPr sz="2400"/>
            </a:p>
          </p:txBody>
        </p:sp>
        <p:sp>
          <p:nvSpPr>
            <p:cNvPr id="167" name="object 167"/>
            <p:cNvSpPr/>
            <p:nvPr/>
          </p:nvSpPr>
          <p:spPr>
            <a:xfrm>
              <a:off x="6116972" y="2956297"/>
              <a:ext cx="126364" cy="119380"/>
            </a:xfrm>
            <a:custGeom>
              <a:avLst/>
              <a:gdLst/>
              <a:ahLst/>
              <a:cxnLst/>
              <a:rect l="l" t="t" r="r" b="b"/>
              <a:pathLst>
                <a:path w="126364" h="119380">
                  <a:moveTo>
                    <a:pt x="126338" y="119380"/>
                  </a:moveTo>
                  <a:lnTo>
                    <a:pt x="0" y="0"/>
                  </a:lnTo>
                </a:path>
              </a:pathLst>
            </a:custGeom>
            <a:ln w="28575">
              <a:solidFill>
                <a:srgbClr val="000000"/>
              </a:solidFill>
            </a:ln>
          </p:spPr>
          <p:txBody>
            <a:bodyPr wrap="square" lIns="0" tIns="0" rIns="0" bIns="0" rtlCol="0"/>
            <a:lstStyle/>
            <a:p>
              <a:endParaRPr sz="2400"/>
            </a:p>
          </p:txBody>
        </p:sp>
        <p:sp>
          <p:nvSpPr>
            <p:cNvPr id="168" name="object 168"/>
            <p:cNvSpPr/>
            <p:nvPr/>
          </p:nvSpPr>
          <p:spPr>
            <a:xfrm>
              <a:off x="8391060" y="2956297"/>
              <a:ext cx="126364" cy="119380"/>
            </a:xfrm>
            <a:custGeom>
              <a:avLst/>
              <a:gdLst/>
              <a:ahLst/>
              <a:cxnLst/>
              <a:rect l="l" t="t" r="r" b="b"/>
              <a:pathLst>
                <a:path w="126365" h="119380">
                  <a:moveTo>
                    <a:pt x="0" y="119380"/>
                  </a:moveTo>
                  <a:lnTo>
                    <a:pt x="126338" y="0"/>
                  </a:lnTo>
                </a:path>
              </a:pathLst>
            </a:custGeom>
            <a:ln w="28575">
              <a:solidFill>
                <a:srgbClr val="000000"/>
              </a:solidFill>
            </a:ln>
          </p:spPr>
          <p:txBody>
            <a:bodyPr wrap="square" lIns="0" tIns="0" rIns="0" bIns="0" rtlCol="0"/>
            <a:lstStyle/>
            <a:p>
              <a:endParaRPr sz="2400"/>
            </a:p>
          </p:txBody>
        </p:sp>
      </p:grpSp>
      <p:sp>
        <p:nvSpPr>
          <p:cNvPr id="169" name="object 169"/>
          <p:cNvSpPr txBox="1"/>
          <p:nvPr/>
        </p:nvSpPr>
        <p:spPr>
          <a:xfrm>
            <a:off x="5248719" y="4018323"/>
            <a:ext cx="343747" cy="222219"/>
          </a:xfrm>
          <a:prstGeom prst="rect">
            <a:avLst/>
          </a:prstGeom>
        </p:spPr>
        <p:txBody>
          <a:bodyPr vert="horz" wrap="square" lIns="0" tIns="16933" rIns="0" bIns="0" rtlCol="0">
            <a:spAutoFit/>
          </a:bodyPr>
          <a:lstStyle/>
          <a:p>
            <a:pPr marL="16933">
              <a:spcBef>
                <a:spcPts val="133"/>
              </a:spcBef>
            </a:pPr>
            <a:r>
              <a:rPr sz="1333" spc="-120" dirty="0">
                <a:latin typeface="Gill Sans MT"/>
                <a:cs typeface="Gill Sans MT"/>
              </a:rPr>
              <a:t>10</a:t>
            </a:r>
            <a:r>
              <a:rPr sz="1333" spc="-7" dirty="0">
                <a:latin typeface="Gill Sans MT"/>
                <a:cs typeface="Gill Sans MT"/>
              </a:rPr>
              <a:t>0</a:t>
            </a:r>
            <a:r>
              <a:rPr sz="1333" dirty="0">
                <a:latin typeface="Gill Sans MT"/>
                <a:cs typeface="Gill Sans MT"/>
              </a:rPr>
              <a:t>4</a:t>
            </a:r>
            <a:endParaRPr sz="1333">
              <a:latin typeface="Gill Sans MT"/>
              <a:cs typeface="Gill Sans MT"/>
            </a:endParaRPr>
          </a:p>
        </p:txBody>
      </p:sp>
      <p:grpSp>
        <p:nvGrpSpPr>
          <p:cNvPr id="170" name="object 170"/>
          <p:cNvGrpSpPr/>
          <p:nvPr/>
        </p:nvGrpSpPr>
        <p:grpSpPr>
          <a:xfrm>
            <a:off x="2985676" y="4059205"/>
            <a:ext cx="7496387" cy="197273"/>
            <a:chOff x="3084855" y="2942009"/>
            <a:chExt cx="5622290" cy="147955"/>
          </a:xfrm>
        </p:grpSpPr>
        <p:sp>
          <p:nvSpPr>
            <p:cNvPr id="171" name="object 171"/>
            <p:cNvSpPr/>
            <p:nvPr/>
          </p:nvSpPr>
          <p:spPr>
            <a:xfrm>
              <a:off x="3842884" y="2956297"/>
              <a:ext cx="126364" cy="119380"/>
            </a:xfrm>
            <a:custGeom>
              <a:avLst/>
              <a:gdLst/>
              <a:ahLst/>
              <a:cxnLst/>
              <a:rect l="l" t="t" r="r" b="b"/>
              <a:pathLst>
                <a:path w="126364" h="119380">
                  <a:moveTo>
                    <a:pt x="126338" y="119380"/>
                  </a:moveTo>
                  <a:lnTo>
                    <a:pt x="0" y="0"/>
                  </a:lnTo>
                </a:path>
              </a:pathLst>
            </a:custGeom>
            <a:ln w="28575">
              <a:solidFill>
                <a:srgbClr val="000000"/>
              </a:solidFill>
            </a:ln>
          </p:spPr>
          <p:txBody>
            <a:bodyPr wrap="square" lIns="0" tIns="0" rIns="0" bIns="0" rtlCol="0"/>
            <a:lstStyle/>
            <a:p>
              <a:endParaRPr sz="2400"/>
            </a:p>
          </p:txBody>
        </p:sp>
        <p:sp>
          <p:nvSpPr>
            <p:cNvPr id="172" name="object 172"/>
            <p:cNvSpPr/>
            <p:nvPr/>
          </p:nvSpPr>
          <p:spPr>
            <a:xfrm>
              <a:off x="6116972" y="2956297"/>
              <a:ext cx="126364" cy="119380"/>
            </a:xfrm>
            <a:custGeom>
              <a:avLst/>
              <a:gdLst/>
              <a:ahLst/>
              <a:cxnLst/>
              <a:rect l="l" t="t" r="r" b="b"/>
              <a:pathLst>
                <a:path w="126364" h="119380">
                  <a:moveTo>
                    <a:pt x="0" y="119380"/>
                  </a:moveTo>
                  <a:lnTo>
                    <a:pt x="126338" y="0"/>
                  </a:lnTo>
                </a:path>
              </a:pathLst>
            </a:custGeom>
            <a:ln w="28575">
              <a:solidFill>
                <a:srgbClr val="000000"/>
              </a:solidFill>
            </a:ln>
          </p:spPr>
          <p:txBody>
            <a:bodyPr wrap="square" lIns="0" tIns="0" rIns="0" bIns="0" rtlCol="0"/>
            <a:lstStyle/>
            <a:p>
              <a:endParaRPr sz="2400"/>
            </a:p>
          </p:txBody>
        </p:sp>
        <p:sp>
          <p:nvSpPr>
            <p:cNvPr id="173" name="object 173"/>
            <p:cNvSpPr/>
            <p:nvPr/>
          </p:nvSpPr>
          <p:spPr>
            <a:xfrm>
              <a:off x="8391061" y="2956297"/>
              <a:ext cx="126364" cy="119380"/>
            </a:xfrm>
            <a:custGeom>
              <a:avLst/>
              <a:gdLst/>
              <a:ahLst/>
              <a:cxnLst/>
              <a:rect l="l" t="t" r="r" b="b"/>
              <a:pathLst>
                <a:path w="126365" h="119380">
                  <a:moveTo>
                    <a:pt x="126338" y="119380"/>
                  </a:moveTo>
                  <a:lnTo>
                    <a:pt x="0" y="0"/>
                  </a:lnTo>
                </a:path>
              </a:pathLst>
            </a:custGeom>
            <a:ln w="28575">
              <a:solidFill>
                <a:srgbClr val="000000"/>
              </a:solidFill>
            </a:ln>
          </p:spPr>
          <p:txBody>
            <a:bodyPr wrap="square" lIns="0" tIns="0" rIns="0" bIns="0" rtlCol="0"/>
            <a:lstStyle/>
            <a:p>
              <a:endParaRPr sz="2400"/>
            </a:p>
          </p:txBody>
        </p:sp>
        <p:sp>
          <p:nvSpPr>
            <p:cNvPr id="174" name="object 174"/>
            <p:cNvSpPr/>
            <p:nvPr/>
          </p:nvSpPr>
          <p:spPr>
            <a:xfrm>
              <a:off x="3084855" y="2956297"/>
              <a:ext cx="5622290" cy="0"/>
            </a:xfrm>
            <a:custGeom>
              <a:avLst/>
              <a:gdLst/>
              <a:ahLst/>
              <a:cxnLst/>
              <a:rect l="l" t="t" r="r" b="b"/>
              <a:pathLst>
                <a:path w="5622290">
                  <a:moveTo>
                    <a:pt x="0" y="0"/>
                  </a:moveTo>
                  <a:lnTo>
                    <a:pt x="5622052" y="1"/>
                  </a:lnTo>
                </a:path>
              </a:pathLst>
            </a:custGeom>
            <a:ln w="28575">
              <a:solidFill>
                <a:srgbClr val="000000"/>
              </a:solidFill>
            </a:ln>
          </p:spPr>
          <p:txBody>
            <a:bodyPr wrap="square" lIns="0" tIns="0" rIns="0" bIns="0" rtlCol="0"/>
            <a:lstStyle/>
            <a:p>
              <a:endParaRPr sz="2400"/>
            </a:p>
          </p:txBody>
        </p:sp>
      </p:grpSp>
      <p:sp>
        <p:nvSpPr>
          <p:cNvPr id="175" name="object 175"/>
          <p:cNvSpPr txBox="1"/>
          <p:nvPr/>
        </p:nvSpPr>
        <p:spPr>
          <a:xfrm>
            <a:off x="7918760" y="4014259"/>
            <a:ext cx="343747" cy="222219"/>
          </a:xfrm>
          <a:prstGeom prst="rect">
            <a:avLst/>
          </a:prstGeom>
        </p:spPr>
        <p:txBody>
          <a:bodyPr vert="horz" wrap="square" lIns="0" tIns="16933" rIns="0" bIns="0" rtlCol="0">
            <a:spAutoFit/>
          </a:bodyPr>
          <a:lstStyle/>
          <a:p>
            <a:pPr marL="16933">
              <a:spcBef>
                <a:spcPts val="133"/>
              </a:spcBef>
            </a:pPr>
            <a:r>
              <a:rPr sz="1333" spc="-120" dirty="0">
                <a:latin typeface="Gill Sans MT"/>
                <a:cs typeface="Gill Sans MT"/>
              </a:rPr>
              <a:t>10</a:t>
            </a:r>
            <a:r>
              <a:rPr sz="1333" spc="-7" dirty="0">
                <a:latin typeface="Gill Sans MT"/>
                <a:cs typeface="Gill Sans MT"/>
              </a:rPr>
              <a:t>0</a:t>
            </a:r>
            <a:r>
              <a:rPr sz="1333" dirty="0">
                <a:latin typeface="Gill Sans MT"/>
                <a:cs typeface="Gill Sans MT"/>
              </a:rPr>
              <a:t>8</a:t>
            </a:r>
            <a:endParaRPr sz="1333">
              <a:latin typeface="Gill Sans MT"/>
              <a:cs typeface="Gill Sans MT"/>
            </a:endParaRPr>
          </a:p>
        </p:txBody>
      </p:sp>
      <p:sp>
        <p:nvSpPr>
          <p:cNvPr id="176" name="object 176"/>
          <p:cNvSpPr txBox="1"/>
          <p:nvPr/>
        </p:nvSpPr>
        <p:spPr>
          <a:xfrm>
            <a:off x="2076953" y="4034578"/>
            <a:ext cx="390313" cy="222219"/>
          </a:xfrm>
          <a:prstGeom prst="rect">
            <a:avLst/>
          </a:prstGeom>
        </p:spPr>
        <p:txBody>
          <a:bodyPr vert="horz" wrap="square" lIns="0" tIns="16933" rIns="0" bIns="0" rtlCol="0">
            <a:spAutoFit/>
          </a:bodyPr>
          <a:lstStyle/>
          <a:p>
            <a:pPr marL="16933">
              <a:spcBef>
                <a:spcPts val="133"/>
              </a:spcBef>
            </a:pPr>
            <a:r>
              <a:rPr sz="1333" spc="-100" dirty="0">
                <a:latin typeface="Gill Sans MT"/>
                <a:cs typeface="Gill Sans MT"/>
              </a:rPr>
              <a:t>P</a:t>
            </a:r>
            <a:r>
              <a:rPr sz="1333" spc="-152" dirty="0">
                <a:latin typeface="Gill Sans MT"/>
                <a:cs typeface="Gill Sans MT"/>
              </a:rPr>
              <a:t>C</a:t>
            </a:r>
            <a:r>
              <a:rPr sz="1333" spc="-33" dirty="0">
                <a:latin typeface="Gill Sans MT"/>
                <a:cs typeface="Gill Sans MT"/>
              </a:rPr>
              <a:t>+</a:t>
            </a:r>
            <a:r>
              <a:rPr sz="1333" dirty="0">
                <a:latin typeface="Gill Sans MT"/>
                <a:cs typeface="Gill Sans MT"/>
              </a:rPr>
              <a:t>4</a:t>
            </a:r>
            <a:endParaRPr sz="1333">
              <a:latin typeface="Gill Sans MT"/>
              <a:cs typeface="Gill Sans MT"/>
            </a:endParaRPr>
          </a:p>
        </p:txBody>
      </p:sp>
      <p:grpSp>
        <p:nvGrpSpPr>
          <p:cNvPr id="177" name="object 177"/>
          <p:cNvGrpSpPr/>
          <p:nvPr/>
        </p:nvGrpSpPr>
        <p:grpSpPr>
          <a:xfrm>
            <a:off x="2882401" y="4423026"/>
            <a:ext cx="7534487" cy="197273"/>
            <a:chOff x="3007398" y="3214875"/>
            <a:chExt cx="5650865" cy="147955"/>
          </a:xfrm>
        </p:grpSpPr>
        <p:sp>
          <p:nvSpPr>
            <p:cNvPr id="178" name="object 178"/>
            <p:cNvSpPr/>
            <p:nvPr/>
          </p:nvSpPr>
          <p:spPr>
            <a:xfrm>
              <a:off x="3021685" y="3348542"/>
              <a:ext cx="5622290" cy="0"/>
            </a:xfrm>
            <a:custGeom>
              <a:avLst/>
              <a:gdLst/>
              <a:ahLst/>
              <a:cxnLst/>
              <a:rect l="l" t="t" r="r" b="b"/>
              <a:pathLst>
                <a:path w="5622290">
                  <a:moveTo>
                    <a:pt x="0" y="0"/>
                  </a:moveTo>
                  <a:lnTo>
                    <a:pt x="5622052" y="1"/>
                  </a:lnTo>
                </a:path>
              </a:pathLst>
            </a:custGeom>
            <a:ln w="28575">
              <a:solidFill>
                <a:srgbClr val="000000"/>
              </a:solidFill>
            </a:ln>
          </p:spPr>
          <p:txBody>
            <a:bodyPr wrap="square" lIns="0" tIns="0" rIns="0" bIns="0" rtlCol="0"/>
            <a:lstStyle/>
            <a:p>
              <a:endParaRPr sz="2400"/>
            </a:p>
          </p:txBody>
        </p:sp>
        <p:sp>
          <p:nvSpPr>
            <p:cNvPr id="179" name="object 179"/>
            <p:cNvSpPr/>
            <p:nvPr/>
          </p:nvSpPr>
          <p:spPr>
            <a:xfrm>
              <a:off x="3779715" y="3229162"/>
              <a:ext cx="126364" cy="119380"/>
            </a:xfrm>
            <a:custGeom>
              <a:avLst/>
              <a:gdLst/>
              <a:ahLst/>
              <a:cxnLst/>
              <a:rect l="l" t="t" r="r" b="b"/>
              <a:pathLst>
                <a:path w="126364"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180" name="object 180"/>
            <p:cNvSpPr/>
            <p:nvPr/>
          </p:nvSpPr>
          <p:spPr>
            <a:xfrm>
              <a:off x="6053803" y="3229162"/>
              <a:ext cx="126364" cy="119380"/>
            </a:xfrm>
            <a:custGeom>
              <a:avLst/>
              <a:gdLst/>
              <a:ahLst/>
              <a:cxnLst/>
              <a:rect l="l" t="t" r="r" b="b"/>
              <a:pathLst>
                <a:path w="126364"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181" name="object 181"/>
            <p:cNvSpPr/>
            <p:nvPr/>
          </p:nvSpPr>
          <p:spPr>
            <a:xfrm>
              <a:off x="8327891" y="3229162"/>
              <a:ext cx="126364" cy="119380"/>
            </a:xfrm>
            <a:custGeom>
              <a:avLst/>
              <a:gdLst/>
              <a:ahLst/>
              <a:cxnLst/>
              <a:rect l="l" t="t" r="r" b="b"/>
              <a:pathLst>
                <a:path w="126365" h="119379">
                  <a:moveTo>
                    <a:pt x="0" y="119380"/>
                  </a:moveTo>
                  <a:lnTo>
                    <a:pt x="126338" y="0"/>
                  </a:lnTo>
                </a:path>
              </a:pathLst>
            </a:custGeom>
            <a:ln w="28575">
              <a:solidFill>
                <a:srgbClr val="000000"/>
              </a:solidFill>
            </a:ln>
          </p:spPr>
          <p:txBody>
            <a:bodyPr wrap="square" lIns="0" tIns="0" rIns="0" bIns="0" rtlCol="0"/>
            <a:lstStyle/>
            <a:p>
              <a:endParaRPr sz="2400"/>
            </a:p>
          </p:txBody>
        </p:sp>
      </p:grpSp>
      <p:sp>
        <p:nvSpPr>
          <p:cNvPr id="182" name="object 182"/>
          <p:cNvSpPr txBox="1"/>
          <p:nvPr/>
        </p:nvSpPr>
        <p:spPr>
          <a:xfrm>
            <a:off x="4810650" y="4372552"/>
            <a:ext cx="895773" cy="217218"/>
          </a:xfrm>
          <a:prstGeom prst="rect">
            <a:avLst/>
          </a:prstGeom>
        </p:spPr>
        <p:txBody>
          <a:bodyPr vert="horz" wrap="square" lIns="0" tIns="22013" rIns="0" bIns="0" rtlCol="0">
            <a:spAutoFit/>
          </a:bodyPr>
          <a:lstStyle/>
          <a:p>
            <a:pPr marL="16933">
              <a:spcBef>
                <a:spcPts val="173"/>
              </a:spcBef>
            </a:pPr>
            <a:r>
              <a:rPr sz="1267" b="1" spc="40" dirty="0">
                <a:latin typeface="Calibri"/>
                <a:cs typeface="Calibri"/>
              </a:rPr>
              <a:t>add</a:t>
            </a:r>
            <a:r>
              <a:rPr sz="1267" b="1" dirty="0">
                <a:latin typeface="Calibri"/>
                <a:cs typeface="Calibri"/>
              </a:rPr>
              <a:t> </a:t>
            </a:r>
            <a:r>
              <a:rPr sz="1267" b="1" spc="-7" dirty="0">
                <a:latin typeface="Calibri"/>
                <a:cs typeface="Calibri"/>
              </a:rPr>
              <a:t>x1,x2,x3</a:t>
            </a:r>
            <a:endParaRPr sz="1267">
              <a:latin typeface="Calibri"/>
              <a:cs typeface="Calibri"/>
            </a:endParaRPr>
          </a:p>
        </p:txBody>
      </p:sp>
      <p:grpSp>
        <p:nvGrpSpPr>
          <p:cNvPr id="183" name="object 183"/>
          <p:cNvGrpSpPr/>
          <p:nvPr/>
        </p:nvGrpSpPr>
        <p:grpSpPr>
          <a:xfrm>
            <a:off x="2901449" y="4423026"/>
            <a:ext cx="7496387" cy="197273"/>
            <a:chOff x="3021685" y="3214875"/>
            <a:chExt cx="5622290" cy="147955"/>
          </a:xfrm>
        </p:grpSpPr>
        <p:sp>
          <p:nvSpPr>
            <p:cNvPr id="184" name="object 184"/>
            <p:cNvSpPr/>
            <p:nvPr/>
          </p:nvSpPr>
          <p:spPr>
            <a:xfrm>
              <a:off x="3779715" y="3229162"/>
              <a:ext cx="126364" cy="119380"/>
            </a:xfrm>
            <a:custGeom>
              <a:avLst/>
              <a:gdLst/>
              <a:ahLst/>
              <a:cxnLst/>
              <a:rect l="l" t="t" r="r" b="b"/>
              <a:pathLst>
                <a:path w="126364"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185" name="object 185"/>
            <p:cNvSpPr/>
            <p:nvPr/>
          </p:nvSpPr>
          <p:spPr>
            <a:xfrm>
              <a:off x="6053804" y="3229162"/>
              <a:ext cx="126364" cy="119380"/>
            </a:xfrm>
            <a:custGeom>
              <a:avLst/>
              <a:gdLst/>
              <a:ahLst/>
              <a:cxnLst/>
              <a:rect l="l" t="t" r="r" b="b"/>
              <a:pathLst>
                <a:path w="126364"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186" name="object 186"/>
            <p:cNvSpPr/>
            <p:nvPr/>
          </p:nvSpPr>
          <p:spPr>
            <a:xfrm>
              <a:off x="8327891" y="3229162"/>
              <a:ext cx="126364" cy="119380"/>
            </a:xfrm>
            <a:custGeom>
              <a:avLst/>
              <a:gdLst/>
              <a:ahLst/>
              <a:cxnLst/>
              <a:rect l="l" t="t" r="r" b="b"/>
              <a:pathLst>
                <a:path w="126365"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187" name="object 187"/>
            <p:cNvSpPr/>
            <p:nvPr/>
          </p:nvSpPr>
          <p:spPr>
            <a:xfrm>
              <a:off x="3021685" y="3229162"/>
              <a:ext cx="5622290" cy="0"/>
            </a:xfrm>
            <a:custGeom>
              <a:avLst/>
              <a:gdLst/>
              <a:ahLst/>
              <a:cxnLst/>
              <a:rect l="l" t="t" r="r" b="b"/>
              <a:pathLst>
                <a:path w="5622290">
                  <a:moveTo>
                    <a:pt x="0" y="0"/>
                  </a:moveTo>
                  <a:lnTo>
                    <a:pt x="5622052" y="1"/>
                  </a:lnTo>
                </a:path>
              </a:pathLst>
            </a:custGeom>
            <a:ln w="28575">
              <a:solidFill>
                <a:srgbClr val="000000"/>
              </a:solidFill>
            </a:ln>
          </p:spPr>
          <p:txBody>
            <a:bodyPr wrap="square" lIns="0" tIns="0" rIns="0" bIns="0" rtlCol="0"/>
            <a:lstStyle/>
            <a:p>
              <a:endParaRPr sz="2400"/>
            </a:p>
          </p:txBody>
        </p:sp>
      </p:grpSp>
      <p:sp>
        <p:nvSpPr>
          <p:cNvPr id="188" name="object 188"/>
          <p:cNvSpPr txBox="1"/>
          <p:nvPr/>
        </p:nvSpPr>
        <p:spPr>
          <a:xfrm>
            <a:off x="7894865" y="4372552"/>
            <a:ext cx="918633" cy="217218"/>
          </a:xfrm>
          <a:prstGeom prst="rect">
            <a:avLst/>
          </a:prstGeom>
        </p:spPr>
        <p:txBody>
          <a:bodyPr vert="horz" wrap="square" lIns="0" tIns="22013" rIns="0" bIns="0" rtlCol="0">
            <a:spAutoFit/>
          </a:bodyPr>
          <a:lstStyle/>
          <a:p>
            <a:pPr marL="16933">
              <a:spcBef>
                <a:spcPts val="173"/>
              </a:spcBef>
            </a:pPr>
            <a:r>
              <a:rPr sz="1267" b="1" spc="40" dirty="0">
                <a:latin typeface="Calibri"/>
                <a:cs typeface="Calibri"/>
              </a:rPr>
              <a:t>add</a:t>
            </a:r>
            <a:r>
              <a:rPr sz="1267" b="1" spc="13" dirty="0">
                <a:latin typeface="Calibri"/>
                <a:cs typeface="Calibri"/>
              </a:rPr>
              <a:t> x6,x7,x9</a:t>
            </a:r>
            <a:endParaRPr sz="1267">
              <a:latin typeface="Calibri"/>
              <a:cs typeface="Calibri"/>
            </a:endParaRPr>
          </a:p>
        </p:txBody>
      </p:sp>
      <p:sp>
        <p:nvSpPr>
          <p:cNvPr id="189" name="object 189"/>
          <p:cNvSpPr txBox="1"/>
          <p:nvPr/>
        </p:nvSpPr>
        <p:spPr>
          <a:xfrm>
            <a:off x="2054060" y="4319058"/>
            <a:ext cx="851747" cy="1820841"/>
          </a:xfrm>
          <a:prstGeom prst="rect">
            <a:avLst/>
          </a:prstGeom>
        </p:spPr>
        <p:txBody>
          <a:bodyPr vert="horz" wrap="square" lIns="0" tIns="102447" rIns="0" bIns="0" rtlCol="0">
            <a:spAutoFit/>
          </a:bodyPr>
          <a:lstStyle/>
          <a:p>
            <a:pPr marL="34711">
              <a:spcBef>
                <a:spcPts val="807"/>
              </a:spcBef>
            </a:pPr>
            <a:r>
              <a:rPr sz="1333" spc="-67" dirty="0">
                <a:latin typeface="Gill Sans MT"/>
                <a:cs typeface="Gill Sans MT"/>
              </a:rPr>
              <a:t>inst[31:0]</a:t>
            </a:r>
            <a:endParaRPr sz="1333">
              <a:latin typeface="Gill Sans MT"/>
              <a:cs typeface="Gill Sans MT"/>
            </a:endParaRPr>
          </a:p>
          <a:p>
            <a:pPr marL="25399" marR="6773" indent="-9313">
              <a:lnSpc>
                <a:spcPct val="122000"/>
              </a:lnSpc>
              <a:spcBef>
                <a:spcPts val="320"/>
              </a:spcBef>
            </a:pPr>
            <a:r>
              <a:rPr sz="1333" spc="-147" dirty="0">
                <a:latin typeface="Gill Sans MT"/>
                <a:cs typeface="Gill Sans MT"/>
              </a:rPr>
              <a:t>Co</a:t>
            </a:r>
            <a:r>
              <a:rPr sz="1333" spc="-7" dirty="0">
                <a:latin typeface="Gill Sans MT"/>
                <a:cs typeface="Gill Sans MT"/>
              </a:rPr>
              <a:t>n</a:t>
            </a:r>
            <a:r>
              <a:rPr sz="1333" spc="-133" dirty="0">
                <a:latin typeface="Gill Sans MT"/>
                <a:cs typeface="Gill Sans MT"/>
              </a:rPr>
              <a:t>tr</a:t>
            </a:r>
            <a:r>
              <a:rPr sz="1333" spc="-73" dirty="0">
                <a:latin typeface="Gill Sans MT"/>
                <a:cs typeface="Gill Sans MT"/>
              </a:rPr>
              <a:t>o</a:t>
            </a:r>
            <a:r>
              <a:rPr sz="1333" spc="-40" dirty="0">
                <a:latin typeface="Gill Sans MT"/>
                <a:cs typeface="Gill Sans MT"/>
              </a:rPr>
              <a:t>l</a:t>
            </a:r>
            <a:r>
              <a:rPr sz="1333" spc="-60" dirty="0">
                <a:latin typeface="Gill Sans MT"/>
                <a:cs typeface="Gill Sans MT"/>
              </a:rPr>
              <a:t> </a:t>
            </a:r>
            <a:r>
              <a:rPr sz="1333" spc="-47" dirty="0">
                <a:latin typeface="Gill Sans MT"/>
                <a:cs typeface="Gill Sans MT"/>
              </a:rPr>
              <a:t>l</a:t>
            </a:r>
            <a:r>
              <a:rPr sz="1333" spc="-73" dirty="0">
                <a:latin typeface="Gill Sans MT"/>
                <a:cs typeface="Gill Sans MT"/>
              </a:rPr>
              <a:t>o</a:t>
            </a:r>
            <a:r>
              <a:rPr sz="1333" spc="120" dirty="0">
                <a:latin typeface="Gill Sans MT"/>
                <a:cs typeface="Gill Sans MT"/>
              </a:rPr>
              <a:t>g</a:t>
            </a:r>
            <a:r>
              <a:rPr sz="1333" spc="-47" dirty="0">
                <a:latin typeface="Gill Sans MT"/>
                <a:cs typeface="Gill Sans MT"/>
              </a:rPr>
              <a:t>i</a:t>
            </a:r>
            <a:r>
              <a:rPr sz="1333" spc="-27" dirty="0">
                <a:latin typeface="Gill Sans MT"/>
                <a:cs typeface="Gill Sans MT"/>
              </a:rPr>
              <a:t>c  </a:t>
            </a:r>
            <a:r>
              <a:rPr sz="1333" spc="-80" dirty="0">
                <a:latin typeface="Gill Sans MT"/>
                <a:cs typeface="Gill Sans MT"/>
              </a:rPr>
              <a:t>Reg[rs1]</a:t>
            </a:r>
            <a:endParaRPr sz="1333">
              <a:latin typeface="Gill Sans MT"/>
              <a:cs typeface="Gill Sans MT"/>
            </a:endParaRPr>
          </a:p>
          <a:p>
            <a:pPr marL="44872" marR="260767">
              <a:lnSpc>
                <a:spcPct val="156000"/>
              </a:lnSpc>
              <a:spcBef>
                <a:spcPts val="27"/>
              </a:spcBef>
            </a:pPr>
            <a:r>
              <a:rPr sz="1333" spc="-73" dirty="0">
                <a:latin typeface="Gill Sans MT"/>
                <a:cs typeface="Gill Sans MT"/>
              </a:rPr>
              <a:t>Re</a:t>
            </a:r>
            <a:r>
              <a:rPr sz="1333" spc="120" dirty="0">
                <a:latin typeface="Gill Sans MT"/>
                <a:cs typeface="Gill Sans MT"/>
              </a:rPr>
              <a:t>g</a:t>
            </a:r>
            <a:r>
              <a:rPr sz="1333" spc="-133" dirty="0">
                <a:latin typeface="Gill Sans MT"/>
                <a:cs typeface="Gill Sans MT"/>
              </a:rPr>
              <a:t>[</a:t>
            </a:r>
            <a:r>
              <a:rPr sz="1333" spc="-147" dirty="0">
                <a:latin typeface="Gill Sans MT"/>
                <a:cs typeface="Gill Sans MT"/>
              </a:rPr>
              <a:t>r</a:t>
            </a:r>
            <a:r>
              <a:rPr sz="1333" spc="33" dirty="0">
                <a:latin typeface="Gill Sans MT"/>
                <a:cs typeface="Gill Sans MT"/>
              </a:rPr>
              <a:t>s</a:t>
            </a:r>
            <a:r>
              <a:rPr sz="1333" spc="-7" dirty="0">
                <a:latin typeface="Gill Sans MT"/>
                <a:cs typeface="Gill Sans MT"/>
              </a:rPr>
              <a:t>2</a:t>
            </a:r>
            <a:r>
              <a:rPr sz="1333" spc="-133" dirty="0">
                <a:latin typeface="Gill Sans MT"/>
                <a:cs typeface="Gill Sans MT"/>
              </a:rPr>
              <a:t>]  </a:t>
            </a:r>
            <a:r>
              <a:rPr sz="1333" spc="27" dirty="0">
                <a:latin typeface="Gill Sans MT"/>
                <a:cs typeface="Gill Sans MT"/>
              </a:rPr>
              <a:t>alu</a:t>
            </a:r>
            <a:endParaRPr sz="1333">
              <a:latin typeface="Gill Sans MT"/>
              <a:cs typeface="Gill Sans MT"/>
            </a:endParaRPr>
          </a:p>
          <a:p>
            <a:pPr marL="44872">
              <a:spcBef>
                <a:spcPts val="960"/>
              </a:spcBef>
            </a:pPr>
            <a:r>
              <a:rPr sz="1333" dirty="0">
                <a:latin typeface="Gill Sans MT"/>
                <a:cs typeface="Gill Sans MT"/>
              </a:rPr>
              <a:t>wb</a:t>
            </a:r>
            <a:endParaRPr sz="1333">
              <a:latin typeface="Gill Sans MT"/>
              <a:cs typeface="Gill Sans MT"/>
            </a:endParaRPr>
          </a:p>
        </p:txBody>
      </p:sp>
      <p:sp>
        <p:nvSpPr>
          <p:cNvPr id="190" name="object 190"/>
          <p:cNvSpPr txBox="1"/>
          <p:nvPr/>
        </p:nvSpPr>
        <p:spPr>
          <a:xfrm>
            <a:off x="2083574" y="3327443"/>
            <a:ext cx="386927" cy="222219"/>
          </a:xfrm>
          <a:prstGeom prst="rect">
            <a:avLst/>
          </a:prstGeom>
        </p:spPr>
        <p:txBody>
          <a:bodyPr vert="horz" wrap="square" lIns="0" tIns="16933" rIns="0" bIns="0" rtlCol="0">
            <a:spAutoFit/>
          </a:bodyPr>
          <a:lstStyle/>
          <a:p>
            <a:pPr marL="16933">
              <a:spcBef>
                <a:spcPts val="133"/>
              </a:spcBef>
            </a:pPr>
            <a:r>
              <a:rPr sz="1333" spc="-133" dirty="0">
                <a:latin typeface="Gill Sans MT"/>
                <a:cs typeface="Gill Sans MT"/>
              </a:rPr>
              <a:t>Cl</a:t>
            </a:r>
            <a:r>
              <a:rPr sz="1333" spc="-73" dirty="0">
                <a:latin typeface="Gill Sans MT"/>
                <a:cs typeface="Gill Sans MT"/>
              </a:rPr>
              <a:t>o</a:t>
            </a:r>
            <a:r>
              <a:rPr sz="1333" spc="-40" dirty="0">
                <a:latin typeface="Gill Sans MT"/>
                <a:cs typeface="Gill Sans MT"/>
              </a:rPr>
              <a:t>c</a:t>
            </a:r>
            <a:r>
              <a:rPr sz="1333" spc="-60" dirty="0">
                <a:latin typeface="Gill Sans MT"/>
                <a:cs typeface="Gill Sans MT"/>
              </a:rPr>
              <a:t>k</a:t>
            </a:r>
            <a:endParaRPr sz="1333">
              <a:latin typeface="Gill Sans MT"/>
              <a:cs typeface="Gill Sans MT"/>
            </a:endParaRPr>
          </a:p>
        </p:txBody>
      </p:sp>
      <p:grpSp>
        <p:nvGrpSpPr>
          <p:cNvPr id="191" name="object 191"/>
          <p:cNvGrpSpPr/>
          <p:nvPr/>
        </p:nvGrpSpPr>
        <p:grpSpPr>
          <a:xfrm>
            <a:off x="3283071" y="3411149"/>
            <a:ext cx="7367693" cy="197273"/>
            <a:chOff x="3307901" y="2455967"/>
            <a:chExt cx="5525770" cy="147955"/>
          </a:xfrm>
        </p:grpSpPr>
        <p:sp>
          <p:nvSpPr>
            <p:cNvPr id="192" name="object 192"/>
            <p:cNvSpPr/>
            <p:nvPr/>
          </p:nvSpPr>
          <p:spPr>
            <a:xfrm>
              <a:off x="3322189" y="2506475"/>
              <a:ext cx="104139" cy="17145"/>
            </a:xfrm>
            <a:custGeom>
              <a:avLst/>
              <a:gdLst/>
              <a:ahLst/>
              <a:cxnLst/>
              <a:rect l="l" t="t" r="r" b="b"/>
              <a:pathLst>
                <a:path w="104139" h="17144">
                  <a:moveTo>
                    <a:pt x="0" y="16748"/>
                  </a:moveTo>
                  <a:lnTo>
                    <a:pt x="103684" y="0"/>
                  </a:lnTo>
                </a:path>
              </a:pathLst>
            </a:custGeom>
            <a:ln w="28575">
              <a:solidFill>
                <a:srgbClr val="000000"/>
              </a:solidFill>
            </a:ln>
          </p:spPr>
          <p:txBody>
            <a:bodyPr wrap="square" lIns="0" tIns="0" rIns="0" bIns="0" rtlCol="0"/>
            <a:lstStyle/>
            <a:p>
              <a:endParaRPr sz="2400"/>
            </a:p>
          </p:txBody>
        </p:sp>
        <p:sp>
          <p:nvSpPr>
            <p:cNvPr id="193" name="object 193"/>
            <p:cNvSpPr/>
            <p:nvPr/>
          </p:nvSpPr>
          <p:spPr>
            <a:xfrm>
              <a:off x="3423216" y="2506475"/>
              <a:ext cx="13335" cy="57150"/>
            </a:xfrm>
            <a:custGeom>
              <a:avLst/>
              <a:gdLst/>
              <a:ahLst/>
              <a:cxnLst/>
              <a:rect l="l" t="t" r="r" b="b"/>
              <a:pathLst>
                <a:path w="13335" h="57150">
                  <a:moveTo>
                    <a:pt x="13292" y="56945"/>
                  </a:moveTo>
                  <a:lnTo>
                    <a:pt x="0" y="0"/>
                  </a:lnTo>
                </a:path>
              </a:pathLst>
            </a:custGeom>
            <a:ln w="28575">
              <a:solidFill>
                <a:srgbClr val="000000"/>
              </a:solidFill>
            </a:ln>
          </p:spPr>
          <p:txBody>
            <a:bodyPr wrap="square" lIns="0" tIns="0" rIns="0" bIns="0" rtlCol="0"/>
            <a:lstStyle/>
            <a:p>
              <a:endParaRPr sz="2400"/>
            </a:p>
          </p:txBody>
        </p:sp>
        <p:sp>
          <p:nvSpPr>
            <p:cNvPr id="194" name="object 194"/>
            <p:cNvSpPr/>
            <p:nvPr/>
          </p:nvSpPr>
          <p:spPr>
            <a:xfrm>
              <a:off x="5593009" y="2507343"/>
              <a:ext cx="104139" cy="17145"/>
            </a:xfrm>
            <a:custGeom>
              <a:avLst/>
              <a:gdLst/>
              <a:ahLst/>
              <a:cxnLst/>
              <a:rect l="l" t="t" r="r" b="b"/>
              <a:pathLst>
                <a:path w="104139" h="17144">
                  <a:moveTo>
                    <a:pt x="0" y="16748"/>
                  </a:moveTo>
                  <a:lnTo>
                    <a:pt x="103684" y="0"/>
                  </a:lnTo>
                </a:path>
              </a:pathLst>
            </a:custGeom>
            <a:ln w="28575">
              <a:solidFill>
                <a:srgbClr val="000000"/>
              </a:solidFill>
            </a:ln>
          </p:spPr>
          <p:txBody>
            <a:bodyPr wrap="square" lIns="0" tIns="0" rIns="0" bIns="0" rtlCol="0"/>
            <a:lstStyle/>
            <a:p>
              <a:endParaRPr sz="2400"/>
            </a:p>
          </p:txBody>
        </p:sp>
        <p:sp>
          <p:nvSpPr>
            <p:cNvPr id="195" name="object 195"/>
            <p:cNvSpPr/>
            <p:nvPr/>
          </p:nvSpPr>
          <p:spPr>
            <a:xfrm>
              <a:off x="5694035" y="2507343"/>
              <a:ext cx="13335" cy="57150"/>
            </a:xfrm>
            <a:custGeom>
              <a:avLst/>
              <a:gdLst/>
              <a:ahLst/>
              <a:cxnLst/>
              <a:rect l="l" t="t" r="r" b="b"/>
              <a:pathLst>
                <a:path w="13335" h="57150">
                  <a:moveTo>
                    <a:pt x="13292" y="56945"/>
                  </a:moveTo>
                  <a:lnTo>
                    <a:pt x="0" y="0"/>
                  </a:lnTo>
                </a:path>
              </a:pathLst>
            </a:custGeom>
            <a:ln w="28575">
              <a:solidFill>
                <a:srgbClr val="000000"/>
              </a:solidFill>
            </a:ln>
          </p:spPr>
          <p:txBody>
            <a:bodyPr wrap="square" lIns="0" tIns="0" rIns="0" bIns="0" rtlCol="0"/>
            <a:lstStyle/>
            <a:p>
              <a:endParaRPr sz="2400"/>
            </a:p>
          </p:txBody>
        </p:sp>
        <p:sp>
          <p:nvSpPr>
            <p:cNvPr id="196" name="object 196"/>
            <p:cNvSpPr/>
            <p:nvPr/>
          </p:nvSpPr>
          <p:spPr>
            <a:xfrm>
              <a:off x="5737957" y="2470255"/>
              <a:ext cx="1074420" cy="0"/>
            </a:xfrm>
            <a:custGeom>
              <a:avLst/>
              <a:gdLst/>
              <a:ahLst/>
              <a:cxnLst/>
              <a:rect l="l" t="t" r="r" b="b"/>
              <a:pathLst>
                <a:path w="1074420">
                  <a:moveTo>
                    <a:pt x="0" y="0"/>
                  </a:moveTo>
                  <a:lnTo>
                    <a:pt x="1073875" y="1"/>
                  </a:lnTo>
                </a:path>
              </a:pathLst>
            </a:custGeom>
            <a:ln w="28575">
              <a:solidFill>
                <a:srgbClr val="000000"/>
              </a:solidFill>
            </a:ln>
          </p:spPr>
          <p:txBody>
            <a:bodyPr wrap="square" lIns="0" tIns="0" rIns="0" bIns="0" rtlCol="0"/>
            <a:lstStyle/>
            <a:p>
              <a:endParaRPr sz="2400"/>
            </a:p>
          </p:txBody>
        </p:sp>
        <p:sp>
          <p:nvSpPr>
            <p:cNvPr id="197" name="object 197"/>
            <p:cNvSpPr/>
            <p:nvPr/>
          </p:nvSpPr>
          <p:spPr>
            <a:xfrm>
              <a:off x="5990632" y="2470256"/>
              <a:ext cx="948055" cy="119380"/>
            </a:xfrm>
            <a:custGeom>
              <a:avLst/>
              <a:gdLst/>
              <a:ahLst/>
              <a:cxnLst/>
              <a:rect l="l" t="t" r="r" b="b"/>
              <a:pathLst>
                <a:path w="948054" h="119380">
                  <a:moveTo>
                    <a:pt x="947537" y="119381"/>
                  </a:moveTo>
                  <a:lnTo>
                    <a:pt x="821199" y="0"/>
                  </a:lnTo>
                </a:path>
                <a:path w="948054" h="119380">
                  <a:moveTo>
                    <a:pt x="947537" y="119381"/>
                  </a:moveTo>
                  <a:lnTo>
                    <a:pt x="0" y="119380"/>
                  </a:lnTo>
                </a:path>
              </a:pathLst>
            </a:custGeom>
            <a:ln w="28575">
              <a:solidFill>
                <a:srgbClr val="000000"/>
              </a:solidFill>
            </a:ln>
          </p:spPr>
          <p:txBody>
            <a:bodyPr wrap="square" lIns="0" tIns="0" rIns="0" bIns="0" rtlCol="0"/>
            <a:lstStyle/>
            <a:p>
              <a:endParaRPr sz="2400"/>
            </a:p>
          </p:txBody>
        </p:sp>
        <p:sp>
          <p:nvSpPr>
            <p:cNvPr id="198" name="object 198"/>
            <p:cNvSpPr/>
            <p:nvPr/>
          </p:nvSpPr>
          <p:spPr>
            <a:xfrm>
              <a:off x="7885708" y="2470256"/>
              <a:ext cx="126364" cy="119380"/>
            </a:xfrm>
            <a:custGeom>
              <a:avLst/>
              <a:gdLst/>
              <a:ahLst/>
              <a:cxnLst/>
              <a:rect l="l" t="t" r="r" b="b"/>
              <a:pathLst>
                <a:path w="126365" h="119380">
                  <a:moveTo>
                    <a:pt x="0" y="119381"/>
                  </a:moveTo>
                  <a:lnTo>
                    <a:pt x="126338" y="0"/>
                  </a:lnTo>
                </a:path>
              </a:pathLst>
            </a:custGeom>
            <a:ln w="28575">
              <a:solidFill>
                <a:srgbClr val="000000"/>
              </a:solidFill>
            </a:ln>
          </p:spPr>
          <p:txBody>
            <a:bodyPr wrap="square" lIns="0" tIns="0" rIns="0" bIns="0" rtlCol="0"/>
            <a:lstStyle/>
            <a:p>
              <a:endParaRPr sz="2400"/>
            </a:p>
          </p:txBody>
        </p:sp>
        <p:sp>
          <p:nvSpPr>
            <p:cNvPr id="199" name="object 199"/>
            <p:cNvSpPr/>
            <p:nvPr/>
          </p:nvSpPr>
          <p:spPr>
            <a:xfrm>
              <a:off x="7867097" y="2507345"/>
              <a:ext cx="104139" cy="17145"/>
            </a:xfrm>
            <a:custGeom>
              <a:avLst/>
              <a:gdLst/>
              <a:ahLst/>
              <a:cxnLst/>
              <a:rect l="l" t="t" r="r" b="b"/>
              <a:pathLst>
                <a:path w="104140" h="17144">
                  <a:moveTo>
                    <a:pt x="0" y="16748"/>
                  </a:moveTo>
                  <a:lnTo>
                    <a:pt x="103684" y="0"/>
                  </a:lnTo>
                </a:path>
              </a:pathLst>
            </a:custGeom>
            <a:ln w="28575">
              <a:solidFill>
                <a:srgbClr val="000000"/>
              </a:solidFill>
            </a:ln>
          </p:spPr>
          <p:txBody>
            <a:bodyPr wrap="square" lIns="0" tIns="0" rIns="0" bIns="0" rtlCol="0"/>
            <a:lstStyle/>
            <a:p>
              <a:endParaRPr sz="2400"/>
            </a:p>
          </p:txBody>
        </p:sp>
        <p:sp>
          <p:nvSpPr>
            <p:cNvPr id="200" name="object 200"/>
            <p:cNvSpPr/>
            <p:nvPr/>
          </p:nvSpPr>
          <p:spPr>
            <a:xfrm>
              <a:off x="7968124" y="2507345"/>
              <a:ext cx="13335" cy="57150"/>
            </a:xfrm>
            <a:custGeom>
              <a:avLst/>
              <a:gdLst/>
              <a:ahLst/>
              <a:cxnLst/>
              <a:rect l="l" t="t" r="r" b="b"/>
              <a:pathLst>
                <a:path w="13334" h="57150">
                  <a:moveTo>
                    <a:pt x="13292" y="56945"/>
                  </a:moveTo>
                  <a:lnTo>
                    <a:pt x="0" y="0"/>
                  </a:lnTo>
                </a:path>
              </a:pathLst>
            </a:custGeom>
            <a:ln w="28575">
              <a:solidFill>
                <a:srgbClr val="000000"/>
              </a:solidFill>
            </a:ln>
          </p:spPr>
          <p:txBody>
            <a:bodyPr wrap="square" lIns="0" tIns="0" rIns="0" bIns="0" rtlCol="0"/>
            <a:lstStyle/>
            <a:p>
              <a:endParaRPr sz="2400"/>
            </a:p>
          </p:txBody>
        </p:sp>
        <p:sp>
          <p:nvSpPr>
            <p:cNvPr id="201" name="object 201"/>
            <p:cNvSpPr/>
            <p:nvPr/>
          </p:nvSpPr>
          <p:spPr>
            <a:xfrm>
              <a:off x="8012046" y="2470255"/>
              <a:ext cx="821690" cy="0"/>
            </a:xfrm>
            <a:custGeom>
              <a:avLst/>
              <a:gdLst/>
              <a:ahLst/>
              <a:cxnLst/>
              <a:rect l="l" t="t" r="r" b="b"/>
              <a:pathLst>
                <a:path w="821690">
                  <a:moveTo>
                    <a:pt x="0" y="0"/>
                  </a:moveTo>
                  <a:lnTo>
                    <a:pt x="821199" y="1"/>
                  </a:lnTo>
                </a:path>
              </a:pathLst>
            </a:custGeom>
            <a:ln w="28575">
              <a:solidFill>
                <a:srgbClr val="000000"/>
              </a:solidFill>
            </a:ln>
          </p:spPr>
          <p:txBody>
            <a:bodyPr wrap="square" lIns="0" tIns="0" rIns="0" bIns="0" rtlCol="0"/>
            <a:lstStyle/>
            <a:p>
              <a:endParaRPr sz="2400"/>
            </a:p>
          </p:txBody>
        </p:sp>
      </p:grpSp>
      <p:grpSp>
        <p:nvGrpSpPr>
          <p:cNvPr id="202" name="object 202"/>
          <p:cNvGrpSpPr/>
          <p:nvPr/>
        </p:nvGrpSpPr>
        <p:grpSpPr>
          <a:xfrm>
            <a:off x="3471978" y="4966766"/>
            <a:ext cx="7534487" cy="197273"/>
            <a:chOff x="3449581" y="3622680"/>
            <a:chExt cx="5650865" cy="147955"/>
          </a:xfrm>
        </p:grpSpPr>
        <p:sp>
          <p:nvSpPr>
            <p:cNvPr id="203" name="object 203"/>
            <p:cNvSpPr/>
            <p:nvPr/>
          </p:nvSpPr>
          <p:spPr>
            <a:xfrm>
              <a:off x="3463869" y="3756347"/>
              <a:ext cx="5622290" cy="0"/>
            </a:xfrm>
            <a:custGeom>
              <a:avLst/>
              <a:gdLst/>
              <a:ahLst/>
              <a:cxnLst/>
              <a:rect l="l" t="t" r="r" b="b"/>
              <a:pathLst>
                <a:path w="5622290">
                  <a:moveTo>
                    <a:pt x="0" y="0"/>
                  </a:moveTo>
                  <a:lnTo>
                    <a:pt x="5622053" y="1"/>
                  </a:lnTo>
                </a:path>
              </a:pathLst>
            </a:custGeom>
            <a:ln w="28575">
              <a:solidFill>
                <a:srgbClr val="000000"/>
              </a:solidFill>
            </a:ln>
          </p:spPr>
          <p:txBody>
            <a:bodyPr wrap="square" lIns="0" tIns="0" rIns="0" bIns="0" rtlCol="0"/>
            <a:lstStyle/>
            <a:p>
              <a:endParaRPr sz="2400"/>
            </a:p>
          </p:txBody>
        </p:sp>
        <p:sp>
          <p:nvSpPr>
            <p:cNvPr id="204" name="object 204"/>
            <p:cNvSpPr/>
            <p:nvPr/>
          </p:nvSpPr>
          <p:spPr>
            <a:xfrm>
              <a:off x="4221899" y="3636967"/>
              <a:ext cx="126364" cy="119380"/>
            </a:xfrm>
            <a:custGeom>
              <a:avLst/>
              <a:gdLst/>
              <a:ahLst/>
              <a:cxnLst/>
              <a:rect l="l" t="t" r="r" b="b"/>
              <a:pathLst>
                <a:path w="126364"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05" name="object 205"/>
            <p:cNvSpPr/>
            <p:nvPr/>
          </p:nvSpPr>
          <p:spPr>
            <a:xfrm>
              <a:off x="6495988" y="3636967"/>
              <a:ext cx="126364" cy="119380"/>
            </a:xfrm>
            <a:custGeom>
              <a:avLst/>
              <a:gdLst/>
              <a:ahLst/>
              <a:cxnLst/>
              <a:rect l="l" t="t" r="r" b="b"/>
              <a:pathLst>
                <a:path w="126365"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06" name="object 206"/>
            <p:cNvSpPr/>
            <p:nvPr/>
          </p:nvSpPr>
          <p:spPr>
            <a:xfrm>
              <a:off x="8770076" y="3636967"/>
              <a:ext cx="126364" cy="119380"/>
            </a:xfrm>
            <a:custGeom>
              <a:avLst/>
              <a:gdLst/>
              <a:ahLst/>
              <a:cxnLst/>
              <a:rect l="l" t="t" r="r" b="b"/>
              <a:pathLst>
                <a:path w="126365" h="119379">
                  <a:moveTo>
                    <a:pt x="0" y="119380"/>
                  </a:moveTo>
                  <a:lnTo>
                    <a:pt x="126338" y="0"/>
                  </a:lnTo>
                </a:path>
              </a:pathLst>
            </a:custGeom>
            <a:ln w="28575">
              <a:solidFill>
                <a:srgbClr val="000000"/>
              </a:solidFill>
            </a:ln>
          </p:spPr>
          <p:txBody>
            <a:bodyPr wrap="square" lIns="0" tIns="0" rIns="0" bIns="0" rtlCol="0"/>
            <a:lstStyle/>
            <a:p>
              <a:endParaRPr sz="2400"/>
            </a:p>
          </p:txBody>
        </p:sp>
      </p:grpSp>
      <p:sp>
        <p:nvSpPr>
          <p:cNvPr id="207" name="object 207"/>
          <p:cNvSpPr txBox="1"/>
          <p:nvPr/>
        </p:nvSpPr>
        <p:spPr>
          <a:xfrm>
            <a:off x="5386981" y="4925256"/>
            <a:ext cx="466513"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R</a:t>
            </a:r>
            <a:r>
              <a:rPr sz="1267" b="1" spc="7" dirty="0">
                <a:latin typeface="Calibri"/>
                <a:cs typeface="Calibri"/>
              </a:rPr>
              <a:t>e</a:t>
            </a:r>
            <a:r>
              <a:rPr sz="1267" b="1" spc="113" dirty="0">
                <a:latin typeface="Calibri"/>
                <a:cs typeface="Calibri"/>
              </a:rPr>
              <a:t>g</a:t>
            </a:r>
            <a:r>
              <a:rPr sz="1267" b="1" spc="-20" dirty="0">
                <a:latin typeface="Calibri"/>
                <a:cs typeface="Calibri"/>
              </a:rPr>
              <a:t>[2</a:t>
            </a:r>
            <a:r>
              <a:rPr sz="1267" b="1" spc="-113" dirty="0">
                <a:latin typeface="Calibri"/>
                <a:cs typeface="Calibri"/>
              </a:rPr>
              <a:t>]</a:t>
            </a:r>
            <a:endParaRPr sz="1267">
              <a:latin typeface="Calibri"/>
              <a:cs typeface="Calibri"/>
            </a:endParaRPr>
          </a:p>
        </p:txBody>
      </p:sp>
      <p:grpSp>
        <p:nvGrpSpPr>
          <p:cNvPr id="208" name="object 208"/>
          <p:cNvGrpSpPr/>
          <p:nvPr/>
        </p:nvGrpSpPr>
        <p:grpSpPr>
          <a:xfrm>
            <a:off x="3471978" y="4966766"/>
            <a:ext cx="7534487" cy="197273"/>
            <a:chOff x="3449581" y="3622680"/>
            <a:chExt cx="5650865" cy="147955"/>
          </a:xfrm>
        </p:grpSpPr>
        <p:sp>
          <p:nvSpPr>
            <p:cNvPr id="209" name="object 209"/>
            <p:cNvSpPr/>
            <p:nvPr/>
          </p:nvSpPr>
          <p:spPr>
            <a:xfrm>
              <a:off x="4221899" y="3636967"/>
              <a:ext cx="126364" cy="119380"/>
            </a:xfrm>
            <a:custGeom>
              <a:avLst/>
              <a:gdLst/>
              <a:ahLst/>
              <a:cxnLst/>
              <a:rect l="l" t="t" r="r" b="b"/>
              <a:pathLst>
                <a:path w="126364"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10" name="object 210"/>
            <p:cNvSpPr/>
            <p:nvPr/>
          </p:nvSpPr>
          <p:spPr>
            <a:xfrm>
              <a:off x="6495987" y="3636967"/>
              <a:ext cx="126364" cy="119380"/>
            </a:xfrm>
            <a:custGeom>
              <a:avLst/>
              <a:gdLst/>
              <a:ahLst/>
              <a:cxnLst/>
              <a:rect l="l" t="t" r="r" b="b"/>
              <a:pathLst>
                <a:path w="126365"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11" name="object 211"/>
            <p:cNvSpPr/>
            <p:nvPr/>
          </p:nvSpPr>
          <p:spPr>
            <a:xfrm>
              <a:off x="8770075" y="3636967"/>
              <a:ext cx="126364" cy="119380"/>
            </a:xfrm>
            <a:custGeom>
              <a:avLst/>
              <a:gdLst/>
              <a:ahLst/>
              <a:cxnLst/>
              <a:rect l="l" t="t" r="r" b="b"/>
              <a:pathLst>
                <a:path w="126365"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12" name="object 212"/>
            <p:cNvSpPr/>
            <p:nvPr/>
          </p:nvSpPr>
          <p:spPr>
            <a:xfrm>
              <a:off x="3463869" y="3636970"/>
              <a:ext cx="5622290" cy="0"/>
            </a:xfrm>
            <a:custGeom>
              <a:avLst/>
              <a:gdLst/>
              <a:ahLst/>
              <a:cxnLst/>
              <a:rect l="l" t="t" r="r" b="b"/>
              <a:pathLst>
                <a:path w="5622290">
                  <a:moveTo>
                    <a:pt x="0" y="0"/>
                  </a:moveTo>
                  <a:lnTo>
                    <a:pt x="5622053" y="1"/>
                  </a:lnTo>
                </a:path>
              </a:pathLst>
            </a:custGeom>
            <a:ln w="28575">
              <a:solidFill>
                <a:srgbClr val="000000"/>
              </a:solidFill>
            </a:ln>
          </p:spPr>
          <p:txBody>
            <a:bodyPr wrap="square" lIns="0" tIns="0" rIns="0" bIns="0" rtlCol="0"/>
            <a:lstStyle/>
            <a:p>
              <a:endParaRPr sz="2400"/>
            </a:p>
          </p:txBody>
        </p:sp>
      </p:grpSp>
      <p:sp>
        <p:nvSpPr>
          <p:cNvPr id="213" name="object 213"/>
          <p:cNvSpPr txBox="1"/>
          <p:nvPr/>
        </p:nvSpPr>
        <p:spPr>
          <a:xfrm>
            <a:off x="8471001" y="4929320"/>
            <a:ext cx="459740"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Reg[7]</a:t>
            </a:r>
            <a:endParaRPr sz="1267">
              <a:latin typeface="Calibri"/>
              <a:cs typeface="Calibri"/>
            </a:endParaRPr>
          </a:p>
        </p:txBody>
      </p:sp>
      <p:grpSp>
        <p:nvGrpSpPr>
          <p:cNvPr id="214" name="object 214"/>
          <p:cNvGrpSpPr/>
          <p:nvPr/>
        </p:nvGrpSpPr>
        <p:grpSpPr>
          <a:xfrm>
            <a:off x="4651135" y="5628190"/>
            <a:ext cx="6102773" cy="197273"/>
            <a:chOff x="4333949" y="4118748"/>
            <a:chExt cx="4577080" cy="147955"/>
          </a:xfrm>
        </p:grpSpPr>
        <p:sp>
          <p:nvSpPr>
            <p:cNvPr id="215" name="object 215"/>
            <p:cNvSpPr/>
            <p:nvPr/>
          </p:nvSpPr>
          <p:spPr>
            <a:xfrm>
              <a:off x="4348237" y="4252416"/>
              <a:ext cx="4548505" cy="0"/>
            </a:xfrm>
            <a:custGeom>
              <a:avLst/>
              <a:gdLst/>
              <a:ahLst/>
              <a:cxnLst/>
              <a:rect l="l" t="t" r="r" b="b"/>
              <a:pathLst>
                <a:path w="4548505">
                  <a:moveTo>
                    <a:pt x="0" y="0"/>
                  </a:moveTo>
                  <a:lnTo>
                    <a:pt x="4548176" y="1"/>
                  </a:lnTo>
                </a:path>
              </a:pathLst>
            </a:custGeom>
            <a:ln w="28575">
              <a:solidFill>
                <a:srgbClr val="000000"/>
              </a:solidFill>
            </a:ln>
          </p:spPr>
          <p:txBody>
            <a:bodyPr wrap="square" lIns="0" tIns="0" rIns="0" bIns="0" rtlCol="0"/>
            <a:lstStyle/>
            <a:p>
              <a:endParaRPr sz="2400"/>
            </a:p>
          </p:txBody>
        </p:sp>
        <p:sp>
          <p:nvSpPr>
            <p:cNvPr id="216" name="object 216"/>
            <p:cNvSpPr/>
            <p:nvPr/>
          </p:nvSpPr>
          <p:spPr>
            <a:xfrm>
              <a:off x="5106267" y="4133036"/>
              <a:ext cx="126364" cy="119380"/>
            </a:xfrm>
            <a:custGeom>
              <a:avLst/>
              <a:gdLst/>
              <a:ahLst/>
              <a:cxnLst/>
              <a:rect l="l" t="t" r="r" b="b"/>
              <a:pathLst>
                <a:path w="126364"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17" name="object 217"/>
            <p:cNvSpPr/>
            <p:nvPr/>
          </p:nvSpPr>
          <p:spPr>
            <a:xfrm>
              <a:off x="7380354" y="4133036"/>
              <a:ext cx="126364" cy="119380"/>
            </a:xfrm>
            <a:custGeom>
              <a:avLst/>
              <a:gdLst/>
              <a:ahLst/>
              <a:cxnLst/>
              <a:rect l="l" t="t" r="r" b="b"/>
              <a:pathLst>
                <a:path w="126365" h="119379">
                  <a:moveTo>
                    <a:pt x="126338" y="119380"/>
                  </a:moveTo>
                  <a:lnTo>
                    <a:pt x="0" y="0"/>
                  </a:lnTo>
                </a:path>
              </a:pathLst>
            </a:custGeom>
            <a:ln w="28575">
              <a:solidFill>
                <a:srgbClr val="000000"/>
              </a:solidFill>
            </a:ln>
          </p:spPr>
          <p:txBody>
            <a:bodyPr wrap="square" lIns="0" tIns="0" rIns="0" bIns="0" rtlCol="0"/>
            <a:lstStyle/>
            <a:p>
              <a:endParaRPr sz="2400"/>
            </a:p>
          </p:txBody>
        </p:sp>
      </p:grpSp>
      <p:sp>
        <p:nvSpPr>
          <p:cNvPr id="218" name="object 218"/>
          <p:cNvSpPr txBox="1"/>
          <p:nvPr/>
        </p:nvSpPr>
        <p:spPr>
          <a:xfrm>
            <a:off x="6586238" y="5583624"/>
            <a:ext cx="1001607" cy="217218"/>
          </a:xfrm>
          <a:prstGeom prst="rect">
            <a:avLst/>
          </a:prstGeom>
        </p:spPr>
        <p:txBody>
          <a:bodyPr vert="horz" wrap="square" lIns="0" tIns="22013" rIns="0" bIns="0" rtlCol="0">
            <a:spAutoFit/>
          </a:bodyPr>
          <a:lstStyle/>
          <a:p>
            <a:pPr marL="16933">
              <a:spcBef>
                <a:spcPts val="173"/>
              </a:spcBef>
            </a:pPr>
            <a:r>
              <a:rPr sz="1267" b="1" spc="7" dirty="0">
                <a:latin typeface="Calibri"/>
                <a:cs typeface="Calibri"/>
              </a:rPr>
              <a:t>Reg[2]+Reg[3]</a:t>
            </a:r>
            <a:endParaRPr sz="1267">
              <a:latin typeface="Calibri"/>
              <a:cs typeface="Calibri"/>
            </a:endParaRPr>
          </a:p>
        </p:txBody>
      </p:sp>
      <p:grpSp>
        <p:nvGrpSpPr>
          <p:cNvPr id="219" name="object 219"/>
          <p:cNvGrpSpPr/>
          <p:nvPr/>
        </p:nvGrpSpPr>
        <p:grpSpPr>
          <a:xfrm>
            <a:off x="4670186" y="5628190"/>
            <a:ext cx="6064673" cy="197273"/>
            <a:chOff x="4348237" y="4118748"/>
            <a:chExt cx="4548505" cy="147955"/>
          </a:xfrm>
        </p:grpSpPr>
        <p:sp>
          <p:nvSpPr>
            <p:cNvPr id="220" name="object 220"/>
            <p:cNvSpPr/>
            <p:nvPr/>
          </p:nvSpPr>
          <p:spPr>
            <a:xfrm>
              <a:off x="5106266" y="4133035"/>
              <a:ext cx="126364" cy="119380"/>
            </a:xfrm>
            <a:custGeom>
              <a:avLst/>
              <a:gdLst/>
              <a:ahLst/>
              <a:cxnLst/>
              <a:rect l="l" t="t" r="r" b="b"/>
              <a:pathLst>
                <a:path w="126364"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21" name="object 221"/>
            <p:cNvSpPr/>
            <p:nvPr/>
          </p:nvSpPr>
          <p:spPr>
            <a:xfrm>
              <a:off x="7380354" y="4133035"/>
              <a:ext cx="126364" cy="119380"/>
            </a:xfrm>
            <a:custGeom>
              <a:avLst/>
              <a:gdLst/>
              <a:ahLst/>
              <a:cxnLst/>
              <a:rect l="l" t="t" r="r" b="b"/>
              <a:pathLst>
                <a:path w="126365"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22" name="object 222"/>
            <p:cNvSpPr/>
            <p:nvPr/>
          </p:nvSpPr>
          <p:spPr>
            <a:xfrm>
              <a:off x="4348237" y="4133035"/>
              <a:ext cx="4548505" cy="0"/>
            </a:xfrm>
            <a:custGeom>
              <a:avLst/>
              <a:gdLst/>
              <a:ahLst/>
              <a:cxnLst/>
              <a:rect l="l" t="t" r="r" b="b"/>
              <a:pathLst>
                <a:path w="4548505">
                  <a:moveTo>
                    <a:pt x="0" y="0"/>
                  </a:moveTo>
                  <a:lnTo>
                    <a:pt x="4548176" y="1"/>
                  </a:lnTo>
                </a:path>
              </a:pathLst>
            </a:custGeom>
            <a:ln w="28575">
              <a:solidFill>
                <a:srgbClr val="000000"/>
              </a:solidFill>
            </a:ln>
          </p:spPr>
          <p:txBody>
            <a:bodyPr wrap="square" lIns="0" tIns="0" rIns="0" bIns="0" rtlCol="0"/>
            <a:lstStyle/>
            <a:p>
              <a:endParaRPr sz="2400"/>
            </a:p>
          </p:txBody>
        </p:sp>
      </p:grpSp>
      <p:sp>
        <p:nvSpPr>
          <p:cNvPr id="223" name="object 223"/>
          <p:cNvSpPr txBox="1"/>
          <p:nvPr/>
        </p:nvSpPr>
        <p:spPr>
          <a:xfrm>
            <a:off x="9083972" y="5587688"/>
            <a:ext cx="995680"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Reg[7]+Reg[9]</a:t>
            </a:r>
            <a:endParaRPr sz="1267">
              <a:latin typeface="Calibri"/>
              <a:cs typeface="Calibri"/>
            </a:endParaRPr>
          </a:p>
        </p:txBody>
      </p:sp>
      <p:grpSp>
        <p:nvGrpSpPr>
          <p:cNvPr id="224" name="object 224"/>
          <p:cNvGrpSpPr/>
          <p:nvPr/>
        </p:nvGrpSpPr>
        <p:grpSpPr>
          <a:xfrm>
            <a:off x="3471979" y="5319226"/>
            <a:ext cx="7534487" cy="197273"/>
            <a:chOff x="3449582" y="3887025"/>
            <a:chExt cx="5650865" cy="147955"/>
          </a:xfrm>
        </p:grpSpPr>
        <p:sp>
          <p:nvSpPr>
            <p:cNvPr id="225" name="object 225"/>
            <p:cNvSpPr/>
            <p:nvPr/>
          </p:nvSpPr>
          <p:spPr>
            <a:xfrm>
              <a:off x="3463870" y="4020694"/>
              <a:ext cx="5622290" cy="0"/>
            </a:xfrm>
            <a:custGeom>
              <a:avLst/>
              <a:gdLst/>
              <a:ahLst/>
              <a:cxnLst/>
              <a:rect l="l" t="t" r="r" b="b"/>
              <a:pathLst>
                <a:path w="5622290">
                  <a:moveTo>
                    <a:pt x="0" y="0"/>
                  </a:moveTo>
                  <a:lnTo>
                    <a:pt x="5622052" y="1"/>
                  </a:lnTo>
                </a:path>
              </a:pathLst>
            </a:custGeom>
            <a:ln w="28575">
              <a:solidFill>
                <a:srgbClr val="000000"/>
              </a:solidFill>
            </a:ln>
          </p:spPr>
          <p:txBody>
            <a:bodyPr wrap="square" lIns="0" tIns="0" rIns="0" bIns="0" rtlCol="0"/>
            <a:lstStyle/>
            <a:p>
              <a:endParaRPr sz="2400"/>
            </a:p>
          </p:txBody>
        </p:sp>
        <p:sp>
          <p:nvSpPr>
            <p:cNvPr id="226" name="object 226"/>
            <p:cNvSpPr/>
            <p:nvPr/>
          </p:nvSpPr>
          <p:spPr>
            <a:xfrm>
              <a:off x="4221899" y="3901313"/>
              <a:ext cx="126364" cy="119380"/>
            </a:xfrm>
            <a:custGeom>
              <a:avLst/>
              <a:gdLst/>
              <a:ahLst/>
              <a:cxnLst/>
              <a:rect l="l" t="t" r="r" b="b"/>
              <a:pathLst>
                <a:path w="126364"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27" name="object 227"/>
            <p:cNvSpPr/>
            <p:nvPr/>
          </p:nvSpPr>
          <p:spPr>
            <a:xfrm>
              <a:off x="6495987" y="3901313"/>
              <a:ext cx="126364" cy="119380"/>
            </a:xfrm>
            <a:custGeom>
              <a:avLst/>
              <a:gdLst/>
              <a:ahLst/>
              <a:cxnLst/>
              <a:rect l="l" t="t" r="r" b="b"/>
              <a:pathLst>
                <a:path w="126365"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28" name="object 228"/>
            <p:cNvSpPr/>
            <p:nvPr/>
          </p:nvSpPr>
          <p:spPr>
            <a:xfrm>
              <a:off x="8770076" y="3901313"/>
              <a:ext cx="126364" cy="119380"/>
            </a:xfrm>
            <a:custGeom>
              <a:avLst/>
              <a:gdLst/>
              <a:ahLst/>
              <a:cxnLst/>
              <a:rect l="l" t="t" r="r" b="b"/>
              <a:pathLst>
                <a:path w="126365" h="119379">
                  <a:moveTo>
                    <a:pt x="0" y="119380"/>
                  </a:moveTo>
                  <a:lnTo>
                    <a:pt x="126338" y="0"/>
                  </a:lnTo>
                </a:path>
              </a:pathLst>
            </a:custGeom>
            <a:ln w="28575">
              <a:solidFill>
                <a:srgbClr val="000000"/>
              </a:solidFill>
            </a:ln>
          </p:spPr>
          <p:txBody>
            <a:bodyPr wrap="square" lIns="0" tIns="0" rIns="0" bIns="0" rtlCol="0"/>
            <a:lstStyle/>
            <a:p>
              <a:endParaRPr sz="2400"/>
            </a:p>
          </p:txBody>
        </p:sp>
      </p:grpSp>
      <p:sp>
        <p:nvSpPr>
          <p:cNvPr id="229" name="object 229"/>
          <p:cNvSpPr txBox="1"/>
          <p:nvPr/>
        </p:nvSpPr>
        <p:spPr>
          <a:xfrm>
            <a:off x="5390969" y="5270696"/>
            <a:ext cx="466513"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R</a:t>
            </a:r>
            <a:r>
              <a:rPr sz="1267" b="1" spc="7" dirty="0">
                <a:latin typeface="Calibri"/>
                <a:cs typeface="Calibri"/>
              </a:rPr>
              <a:t>e</a:t>
            </a:r>
            <a:r>
              <a:rPr sz="1267" b="1" spc="113" dirty="0">
                <a:latin typeface="Calibri"/>
                <a:cs typeface="Calibri"/>
              </a:rPr>
              <a:t>g</a:t>
            </a:r>
            <a:r>
              <a:rPr sz="1267" b="1" spc="-20" dirty="0">
                <a:latin typeface="Calibri"/>
                <a:cs typeface="Calibri"/>
              </a:rPr>
              <a:t>[3</a:t>
            </a:r>
            <a:r>
              <a:rPr sz="1267" b="1" spc="-113" dirty="0">
                <a:latin typeface="Calibri"/>
                <a:cs typeface="Calibri"/>
              </a:rPr>
              <a:t>]</a:t>
            </a:r>
            <a:endParaRPr sz="1267">
              <a:latin typeface="Calibri"/>
              <a:cs typeface="Calibri"/>
            </a:endParaRPr>
          </a:p>
        </p:txBody>
      </p:sp>
      <p:grpSp>
        <p:nvGrpSpPr>
          <p:cNvPr id="230" name="object 230"/>
          <p:cNvGrpSpPr/>
          <p:nvPr/>
        </p:nvGrpSpPr>
        <p:grpSpPr>
          <a:xfrm>
            <a:off x="3491029" y="5319226"/>
            <a:ext cx="7496387" cy="197273"/>
            <a:chOff x="3463870" y="3887025"/>
            <a:chExt cx="5622290" cy="147955"/>
          </a:xfrm>
        </p:grpSpPr>
        <p:sp>
          <p:nvSpPr>
            <p:cNvPr id="231" name="object 231"/>
            <p:cNvSpPr/>
            <p:nvPr/>
          </p:nvSpPr>
          <p:spPr>
            <a:xfrm>
              <a:off x="4221899" y="3901313"/>
              <a:ext cx="126364" cy="119380"/>
            </a:xfrm>
            <a:custGeom>
              <a:avLst/>
              <a:gdLst/>
              <a:ahLst/>
              <a:cxnLst/>
              <a:rect l="l" t="t" r="r" b="b"/>
              <a:pathLst>
                <a:path w="126364"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32" name="object 232"/>
            <p:cNvSpPr/>
            <p:nvPr/>
          </p:nvSpPr>
          <p:spPr>
            <a:xfrm>
              <a:off x="6495987" y="3901313"/>
              <a:ext cx="126364" cy="119380"/>
            </a:xfrm>
            <a:custGeom>
              <a:avLst/>
              <a:gdLst/>
              <a:ahLst/>
              <a:cxnLst/>
              <a:rect l="l" t="t" r="r" b="b"/>
              <a:pathLst>
                <a:path w="126365"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33" name="object 233"/>
            <p:cNvSpPr/>
            <p:nvPr/>
          </p:nvSpPr>
          <p:spPr>
            <a:xfrm>
              <a:off x="8770075" y="3901313"/>
              <a:ext cx="126364" cy="119380"/>
            </a:xfrm>
            <a:custGeom>
              <a:avLst/>
              <a:gdLst/>
              <a:ahLst/>
              <a:cxnLst/>
              <a:rect l="l" t="t" r="r" b="b"/>
              <a:pathLst>
                <a:path w="126365"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34" name="object 234"/>
            <p:cNvSpPr/>
            <p:nvPr/>
          </p:nvSpPr>
          <p:spPr>
            <a:xfrm>
              <a:off x="3463870" y="3901313"/>
              <a:ext cx="5622290" cy="0"/>
            </a:xfrm>
            <a:custGeom>
              <a:avLst/>
              <a:gdLst/>
              <a:ahLst/>
              <a:cxnLst/>
              <a:rect l="l" t="t" r="r" b="b"/>
              <a:pathLst>
                <a:path w="5622290">
                  <a:moveTo>
                    <a:pt x="0" y="0"/>
                  </a:moveTo>
                  <a:lnTo>
                    <a:pt x="5622052" y="1"/>
                  </a:lnTo>
                </a:path>
              </a:pathLst>
            </a:custGeom>
            <a:ln w="28575">
              <a:solidFill>
                <a:srgbClr val="000000"/>
              </a:solidFill>
            </a:ln>
          </p:spPr>
          <p:txBody>
            <a:bodyPr wrap="square" lIns="0" tIns="0" rIns="0" bIns="0" rtlCol="0"/>
            <a:lstStyle/>
            <a:p>
              <a:endParaRPr sz="2400"/>
            </a:p>
          </p:txBody>
        </p:sp>
      </p:grpSp>
      <p:sp>
        <p:nvSpPr>
          <p:cNvPr id="235" name="object 235"/>
          <p:cNvSpPr txBox="1"/>
          <p:nvPr/>
        </p:nvSpPr>
        <p:spPr>
          <a:xfrm>
            <a:off x="8471000" y="5266632"/>
            <a:ext cx="466513" cy="217218"/>
          </a:xfrm>
          <a:prstGeom prst="rect">
            <a:avLst/>
          </a:prstGeom>
        </p:spPr>
        <p:txBody>
          <a:bodyPr vert="horz" wrap="square" lIns="0" tIns="22013" rIns="0" bIns="0" rtlCol="0">
            <a:spAutoFit/>
          </a:bodyPr>
          <a:lstStyle/>
          <a:p>
            <a:pPr marL="16933">
              <a:spcBef>
                <a:spcPts val="173"/>
              </a:spcBef>
            </a:pPr>
            <a:r>
              <a:rPr sz="1267" b="1" spc="-20" dirty="0">
                <a:latin typeface="Calibri"/>
                <a:cs typeface="Calibri"/>
              </a:rPr>
              <a:t>R</a:t>
            </a:r>
            <a:r>
              <a:rPr sz="1267" b="1" spc="7" dirty="0">
                <a:latin typeface="Calibri"/>
                <a:cs typeface="Calibri"/>
              </a:rPr>
              <a:t>e</a:t>
            </a:r>
            <a:r>
              <a:rPr sz="1267" b="1" spc="113" dirty="0">
                <a:latin typeface="Calibri"/>
                <a:cs typeface="Calibri"/>
              </a:rPr>
              <a:t>g</a:t>
            </a:r>
            <a:r>
              <a:rPr sz="1267" b="1" spc="-20" dirty="0">
                <a:latin typeface="Calibri"/>
                <a:cs typeface="Calibri"/>
              </a:rPr>
              <a:t>[9</a:t>
            </a:r>
            <a:r>
              <a:rPr sz="1267" b="1" spc="-113" dirty="0">
                <a:latin typeface="Calibri"/>
                <a:cs typeface="Calibri"/>
              </a:rPr>
              <a:t>]</a:t>
            </a:r>
            <a:endParaRPr sz="1267">
              <a:latin typeface="Calibri"/>
              <a:cs typeface="Calibri"/>
            </a:endParaRPr>
          </a:p>
        </p:txBody>
      </p:sp>
      <p:grpSp>
        <p:nvGrpSpPr>
          <p:cNvPr id="236" name="object 236"/>
          <p:cNvGrpSpPr/>
          <p:nvPr/>
        </p:nvGrpSpPr>
        <p:grpSpPr>
          <a:xfrm>
            <a:off x="2461272" y="6274269"/>
            <a:ext cx="8292253" cy="197273"/>
            <a:chOff x="2691552" y="4603307"/>
            <a:chExt cx="6219190" cy="147955"/>
          </a:xfrm>
        </p:grpSpPr>
        <p:sp>
          <p:nvSpPr>
            <p:cNvPr id="237" name="object 237"/>
            <p:cNvSpPr/>
            <p:nvPr/>
          </p:nvSpPr>
          <p:spPr>
            <a:xfrm>
              <a:off x="2705840" y="4736974"/>
              <a:ext cx="6190615" cy="0"/>
            </a:xfrm>
            <a:custGeom>
              <a:avLst/>
              <a:gdLst/>
              <a:ahLst/>
              <a:cxnLst/>
              <a:rect l="l" t="t" r="r" b="b"/>
              <a:pathLst>
                <a:path w="6190615">
                  <a:moveTo>
                    <a:pt x="0" y="0"/>
                  </a:moveTo>
                  <a:lnTo>
                    <a:pt x="6190575" y="1"/>
                  </a:lnTo>
                </a:path>
              </a:pathLst>
            </a:custGeom>
            <a:ln w="28575">
              <a:solidFill>
                <a:srgbClr val="000000"/>
              </a:solidFill>
            </a:ln>
          </p:spPr>
          <p:txBody>
            <a:bodyPr wrap="square" lIns="0" tIns="0" rIns="0" bIns="0" rtlCol="0"/>
            <a:lstStyle/>
            <a:p>
              <a:endParaRPr sz="2400"/>
            </a:p>
          </p:txBody>
        </p:sp>
        <p:sp>
          <p:nvSpPr>
            <p:cNvPr id="238" name="object 238"/>
            <p:cNvSpPr/>
            <p:nvPr/>
          </p:nvSpPr>
          <p:spPr>
            <a:xfrm>
              <a:off x="5737958" y="4617594"/>
              <a:ext cx="126364" cy="119380"/>
            </a:xfrm>
            <a:custGeom>
              <a:avLst/>
              <a:gdLst/>
              <a:ahLst/>
              <a:cxnLst/>
              <a:rect l="l" t="t" r="r" b="b"/>
              <a:pathLst>
                <a:path w="126364" h="119379">
                  <a:moveTo>
                    <a:pt x="126338" y="119380"/>
                  </a:moveTo>
                  <a:lnTo>
                    <a:pt x="0" y="0"/>
                  </a:lnTo>
                </a:path>
              </a:pathLst>
            </a:custGeom>
            <a:ln w="28575">
              <a:solidFill>
                <a:srgbClr val="000000"/>
              </a:solidFill>
            </a:ln>
          </p:spPr>
          <p:txBody>
            <a:bodyPr wrap="square" lIns="0" tIns="0" rIns="0" bIns="0" rtlCol="0"/>
            <a:lstStyle/>
            <a:p>
              <a:endParaRPr sz="2400"/>
            </a:p>
          </p:txBody>
        </p:sp>
      </p:grpSp>
      <p:sp>
        <p:nvSpPr>
          <p:cNvPr id="239" name="object 239"/>
          <p:cNvSpPr txBox="1"/>
          <p:nvPr/>
        </p:nvSpPr>
        <p:spPr>
          <a:xfrm>
            <a:off x="4891271" y="6257587"/>
            <a:ext cx="243840" cy="222219"/>
          </a:xfrm>
          <a:prstGeom prst="rect">
            <a:avLst/>
          </a:prstGeom>
        </p:spPr>
        <p:txBody>
          <a:bodyPr vert="horz" wrap="square" lIns="0" tIns="16933" rIns="0" bIns="0" rtlCol="0">
            <a:spAutoFit/>
          </a:bodyPr>
          <a:lstStyle/>
          <a:p>
            <a:pPr marL="16933">
              <a:spcBef>
                <a:spcPts val="133"/>
              </a:spcBef>
            </a:pPr>
            <a:r>
              <a:rPr sz="1333" spc="100" dirty="0">
                <a:latin typeface="Gill Sans MT"/>
                <a:cs typeface="Gill Sans MT"/>
              </a:rPr>
              <a:t>???</a:t>
            </a:r>
            <a:endParaRPr sz="1333">
              <a:latin typeface="Gill Sans MT"/>
              <a:cs typeface="Gill Sans MT"/>
            </a:endParaRPr>
          </a:p>
        </p:txBody>
      </p:sp>
      <p:grpSp>
        <p:nvGrpSpPr>
          <p:cNvPr id="240" name="object 240"/>
          <p:cNvGrpSpPr/>
          <p:nvPr/>
        </p:nvGrpSpPr>
        <p:grpSpPr>
          <a:xfrm>
            <a:off x="2480324" y="6274269"/>
            <a:ext cx="8254153" cy="197273"/>
            <a:chOff x="2705840" y="4603307"/>
            <a:chExt cx="6190615" cy="147955"/>
          </a:xfrm>
        </p:grpSpPr>
        <p:sp>
          <p:nvSpPr>
            <p:cNvPr id="241" name="object 241"/>
            <p:cNvSpPr/>
            <p:nvPr/>
          </p:nvSpPr>
          <p:spPr>
            <a:xfrm>
              <a:off x="5737957" y="4617594"/>
              <a:ext cx="126364" cy="119380"/>
            </a:xfrm>
            <a:custGeom>
              <a:avLst/>
              <a:gdLst/>
              <a:ahLst/>
              <a:cxnLst/>
              <a:rect l="l" t="t" r="r" b="b"/>
              <a:pathLst>
                <a:path w="126364"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42" name="object 242"/>
            <p:cNvSpPr/>
            <p:nvPr/>
          </p:nvSpPr>
          <p:spPr>
            <a:xfrm>
              <a:off x="2705840" y="4617595"/>
              <a:ext cx="6190615" cy="0"/>
            </a:xfrm>
            <a:custGeom>
              <a:avLst/>
              <a:gdLst/>
              <a:ahLst/>
              <a:cxnLst/>
              <a:rect l="l" t="t" r="r" b="b"/>
              <a:pathLst>
                <a:path w="6190615">
                  <a:moveTo>
                    <a:pt x="0" y="0"/>
                  </a:moveTo>
                  <a:lnTo>
                    <a:pt x="6190575" y="1"/>
                  </a:lnTo>
                </a:path>
              </a:pathLst>
            </a:custGeom>
            <a:ln w="28575">
              <a:solidFill>
                <a:srgbClr val="000000"/>
              </a:solidFill>
            </a:ln>
          </p:spPr>
          <p:txBody>
            <a:bodyPr wrap="square" lIns="0" tIns="0" rIns="0" bIns="0" rtlCol="0"/>
            <a:lstStyle/>
            <a:p>
              <a:endParaRPr sz="2400"/>
            </a:p>
          </p:txBody>
        </p:sp>
      </p:grpSp>
      <p:sp>
        <p:nvSpPr>
          <p:cNvPr id="243" name="object 243"/>
          <p:cNvSpPr txBox="1"/>
          <p:nvPr/>
        </p:nvSpPr>
        <p:spPr>
          <a:xfrm>
            <a:off x="1986761" y="6204755"/>
            <a:ext cx="419947" cy="222219"/>
          </a:xfrm>
          <a:prstGeom prst="rect">
            <a:avLst/>
          </a:prstGeom>
        </p:spPr>
        <p:txBody>
          <a:bodyPr vert="horz" wrap="square" lIns="0" tIns="16933" rIns="0" bIns="0" rtlCol="0">
            <a:spAutoFit/>
          </a:bodyPr>
          <a:lstStyle/>
          <a:p>
            <a:pPr marL="16933">
              <a:spcBef>
                <a:spcPts val="133"/>
              </a:spcBef>
            </a:pPr>
            <a:r>
              <a:rPr sz="1333" spc="-73" dirty="0">
                <a:latin typeface="Gill Sans MT"/>
                <a:cs typeface="Gill Sans MT"/>
              </a:rPr>
              <a:t>Re</a:t>
            </a:r>
            <a:r>
              <a:rPr sz="1333" spc="120" dirty="0">
                <a:latin typeface="Gill Sans MT"/>
                <a:cs typeface="Gill Sans MT"/>
              </a:rPr>
              <a:t>g</a:t>
            </a:r>
            <a:r>
              <a:rPr sz="1333" spc="-193" dirty="0">
                <a:latin typeface="Gill Sans MT"/>
                <a:cs typeface="Gill Sans MT"/>
              </a:rPr>
              <a:t>[1</a:t>
            </a:r>
            <a:r>
              <a:rPr sz="1333" spc="-147" dirty="0">
                <a:latin typeface="Gill Sans MT"/>
                <a:cs typeface="Gill Sans MT"/>
              </a:rPr>
              <a:t>]</a:t>
            </a:r>
            <a:endParaRPr sz="1333">
              <a:latin typeface="Gill Sans MT"/>
              <a:cs typeface="Gill Sans MT"/>
            </a:endParaRPr>
          </a:p>
        </p:txBody>
      </p:sp>
      <p:sp>
        <p:nvSpPr>
          <p:cNvPr id="244" name="object 244"/>
          <p:cNvSpPr txBox="1"/>
          <p:nvPr/>
        </p:nvSpPr>
        <p:spPr>
          <a:xfrm>
            <a:off x="7337311" y="6229800"/>
            <a:ext cx="1001607" cy="217218"/>
          </a:xfrm>
          <a:prstGeom prst="rect">
            <a:avLst/>
          </a:prstGeom>
        </p:spPr>
        <p:txBody>
          <a:bodyPr vert="horz" wrap="square" lIns="0" tIns="22013" rIns="0" bIns="0" rtlCol="0">
            <a:spAutoFit/>
          </a:bodyPr>
          <a:lstStyle/>
          <a:p>
            <a:pPr marL="16933">
              <a:spcBef>
                <a:spcPts val="173"/>
              </a:spcBef>
            </a:pPr>
            <a:r>
              <a:rPr sz="1267" b="1" spc="7" dirty="0">
                <a:latin typeface="Calibri"/>
                <a:cs typeface="Calibri"/>
              </a:rPr>
              <a:t>Reg[2]+Reg[3]</a:t>
            </a:r>
            <a:endParaRPr sz="1267">
              <a:latin typeface="Calibri"/>
              <a:cs typeface="Calibri"/>
            </a:endParaRPr>
          </a:p>
        </p:txBody>
      </p:sp>
      <p:grpSp>
        <p:nvGrpSpPr>
          <p:cNvPr id="245" name="object 245"/>
          <p:cNvGrpSpPr/>
          <p:nvPr/>
        </p:nvGrpSpPr>
        <p:grpSpPr>
          <a:xfrm>
            <a:off x="4878872" y="5969287"/>
            <a:ext cx="6102773" cy="197273"/>
            <a:chOff x="4504752" y="4374571"/>
            <a:chExt cx="4577080" cy="147955"/>
          </a:xfrm>
        </p:grpSpPr>
        <p:sp>
          <p:nvSpPr>
            <p:cNvPr id="246" name="object 246"/>
            <p:cNvSpPr/>
            <p:nvPr/>
          </p:nvSpPr>
          <p:spPr>
            <a:xfrm>
              <a:off x="4519039" y="4508238"/>
              <a:ext cx="4548505" cy="0"/>
            </a:xfrm>
            <a:custGeom>
              <a:avLst/>
              <a:gdLst/>
              <a:ahLst/>
              <a:cxnLst/>
              <a:rect l="l" t="t" r="r" b="b"/>
              <a:pathLst>
                <a:path w="4548505">
                  <a:moveTo>
                    <a:pt x="0" y="0"/>
                  </a:moveTo>
                  <a:lnTo>
                    <a:pt x="4548177" y="1"/>
                  </a:lnTo>
                </a:path>
              </a:pathLst>
            </a:custGeom>
            <a:ln w="28575">
              <a:solidFill>
                <a:srgbClr val="000000"/>
              </a:solidFill>
            </a:ln>
          </p:spPr>
          <p:txBody>
            <a:bodyPr wrap="square" lIns="0" tIns="0" rIns="0" bIns="0" rtlCol="0"/>
            <a:lstStyle/>
            <a:p>
              <a:endParaRPr sz="2400"/>
            </a:p>
          </p:txBody>
        </p:sp>
        <p:sp>
          <p:nvSpPr>
            <p:cNvPr id="247" name="object 247"/>
            <p:cNvSpPr/>
            <p:nvPr/>
          </p:nvSpPr>
          <p:spPr>
            <a:xfrm>
              <a:off x="5277069" y="4388858"/>
              <a:ext cx="126364" cy="119380"/>
            </a:xfrm>
            <a:custGeom>
              <a:avLst/>
              <a:gdLst/>
              <a:ahLst/>
              <a:cxnLst/>
              <a:rect l="l" t="t" r="r" b="b"/>
              <a:pathLst>
                <a:path w="126364"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48" name="object 248"/>
            <p:cNvSpPr/>
            <p:nvPr/>
          </p:nvSpPr>
          <p:spPr>
            <a:xfrm>
              <a:off x="7551157" y="4388858"/>
              <a:ext cx="126364" cy="119380"/>
            </a:xfrm>
            <a:custGeom>
              <a:avLst/>
              <a:gdLst/>
              <a:ahLst/>
              <a:cxnLst/>
              <a:rect l="l" t="t" r="r" b="b"/>
              <a:pathLst>
                <a:path w="126365" h="119379">
                  <a:moveTo>
                    <a:pt x="126338" y="119380"/>
                  </a:moveTo>
                  <a:lnTo>
                    <a:pt x="0" y="0"/>
                  </a:lnTo>
                </a:path>
              </a:pathLst>
            </a:custGeom>
            <a:ln w="28575">
              <a:solidFill>
                <a:srgbClr val="000000"/>
              </a:solidFill>
            </a:ln>
          </p:spPr>
          <p:txBody>
            <a:bodyPr wrap="square" lIns="0" tIns="0" rIns="0" bIns="0" rtlCol="0"/>
            <a:lstStyle/>
            <a:p>
              <a:endParaRPr sz="2400"/>
            </a:p>
          </p:txBody>
        </p:sp>
      </p:grpSp>
      <p:sp>
        <p:nvSpPr>
          <p:cNvPr id="249" name="object 249"/>
          <p:cNvSpPr txBox="1"/>
          <p:nvPr/>
        </p:nvSpPr>
        <p:spPr>
          <a:xfrm>
            <a:off x="6802511" y="5912808"/>
            <a:ext cx="1001607" cy="217218"/>
          </a:xfrm>
          <a:prstGeom prst="rect">
            <a:avLst/>
          </a:prstGeom>
        </p:spPr>
        <p:txBody>
          <a:bodyPr vert="horz" wrap="square" lIns="0" tIns="22013" rIns="0" bIns="0" rtlCol="0">
            <a:spAutoFit/>
          </a:bodyPr>
          <a:lstStyle/>
          <a:p>
            <a:pPr marL="16933">
              <a:spcBef>
                <a:spcPts val="173"/>
              </a:spcBef>
            </a:pPr>
            <a:r>
              <a:rPr sz="1267" b="1" spc="7" dirty="0">
                <a:latin typeface="Calibri"/>
                <a:cs typeface="Calibri"/>
              </a:rPr>
              <a:t>Reg[2]+Reg[3]</a:t>
            </a:r>
            <a:endParaRPr sz="1267">
              <a:latin typeface="Calibri"/>
              <a:cs typeface="Calibri"/>
            </a:endParaRPr>
          </a:p>
        </p:txBody>
      </p:sp>
      <p:grpSp>
        <p:nvGrpSpPr>
          <p:cNvPr id="250" name="object 250"/>
          <p:cNvGrpSpPr/>
          <p:nvPr/>
        </p:nvGrpSpPr>
        <p:grpSpPr>
          <a:xfrm>
            <a:off x="4897922" y="5969287"/>
            <a:ext cx="6064673" cy="197273"/>
            <a:chOff x="4519039" y="4374571"/>
            <a:chExt cx="4548505" cy="147955"/>
          </a:xfrm>
        </p:grpSpPr>
        <p:sp>
          <p:nvSpPr>
            <p:cNvPr id="251" name="object 251"/>
            <p:cNvSpPr/>
            <p:nvPr/>
          </p:nvSpPr>
          <p:spPr>
            <a:xfrm>
              <a:off x="5277069" y="4388858"/>
              <a:ext cx="126364" cy="119380"/>
            </a:xfrm>
            <a:custGeom>
              <a:avLst/>
              <a:gdLst/>
              <a:ahLst/>
              <a:cxnLst/>
              <a:rect l="l" t="t" r="r" b="b"/>
              <a:pathLst>
                <a:path w="126364"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52" name="object 252"/>
            <p:cNvSpPr/>
            <p:nvPr/>
          </p:nvSpPr>
          <p:spPr>
            <a:xfrm>
              <a:off x="7551158" y="4388858"/>
              <a:ext cx="126364" cy="119380"/>
            </a:xfrm>
            <a:custGeom>
              <a:avLst/>
              <a:gdLst/>
              <a:ahLst/>
              <a:cxnLst/>
              <a:rect l="l" t="t" r="r" b="b"/>
              <a:pathLst>
                <a:path w="126365"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53" name="object 253"/>
            <p:cNvSpPr/>
            <p:nvPr/>
          </p:nvSpPr>
          <p:spPr>
            <a:xfrm>
              <a:off x="4519039" y="4388858"/>
              <a:ext cx="4548505" cy="0"/>
            </a:xfrm>
            <a:custGeom>
              <a:avLst/>
              <a:gdLst/>
              <a:ahLst/>
              <a:cxnLst/>
              <a:rect l="l" t="t" r="r" b="b"/>
              <a:pathLst>
                <a:path w="4548505">
                  <a:moveTo>
                    <a:pt x="0" y="0"/>
                  </a:moveTo>
                  <a:lnTo>
                    <a:pt x="4548177" y="1"/>
                  </a:lnTo>
                </a:path>
              </a:pathLst>
            </a:custGeom>
            <a:ln w="28575">
              <a:solidFill>
                <a:srgbClr val="000000"/>
              </a:solidFill>
            </a:ln>
          </p:spPr>
          <p:txBody>
            <a:bodyPr wrap="square" lIns="0" tIns="0" rIns="0" bIns="0" rtlCol="0"/>
            <a:lstStyle/>
            <a:p>
              <a:endParaRPr sz="2400"/>
            </a:p>
          </p:txBody>
        </p:sp>
      </p:grpSp>
      <p:sp>
        <p:nvSpPr>
          <p:cNvPr id="254" name="object 254"/>
          <p:cNvSpPr txBox="1"/>
          <p:nvPr/>
        </p:nvSpPr>
        <p:spPr>
          <a:xfrm>
            <a:off x="9309160" y="5920936"/>
            <a:ext cx="995680" cy="217218"/>
          </a:xfrm>
          <a:prstGeom prst="rect">
            <a:avLst/>
          </a:prstGeom>
        </p:spPr>
        <p:txBody>
          <a:bodyPr vert="horz" wrap="square" lIns="0" tIns="22013" rIns="0" bIns="0" rtlCol="0">
            <a:spAutoFit/>
          </a:bodyPr>
          <a:lstStyle/>
          <a:p>
            <a:pPr marL="16933">
              <a:spcBef>
                <a:spcPts val="173"/>
              </a:spcBef>
            </a:pPr>
            <a:r>
              <a:rPr sz="1267" b="1" dirty="0">
                <a:latin typeface="Calibri"/>
                <a:cs typeface="Calibri"/>
              </a:rPr>
              <a:t>Reg[7]+Reg[9]</a:t>
            </a:r>
            <a:endParaRPr sz="1267">
              <a:latin typeface="Calibri"/>
              <a:cs typeface="Calibri"/>
            </a:endParaRPr>
          </a:p>
        </p:txBody>
      </p:sp>
      <p:grpSp>
        <p:nvGrpSpPr>
          <p:cNvPr id="255" name="object 255"/>
          <p:cNvGrpSpPr/>
          <p:nvPr/>
        </p:nvGrpSpPr>
        <p:grpSpPr>
          <a:xfrm>
            <a:off x="3314054" y="4718639"/>
            <a:ext cx="7534487" cy="197273"/>
            <a:chOff x="3331138" y="3436585"/>
            <a:chExt cx="5650865" cy="147955"/>
          </a:xfrm>
        </p:grpSpPr>
        <p:sp>
          <p:nvSpPr>
            <p:cNvPr id="256" name="object 256"/>
            <p:cNvSpPr/>
            <p:nvPr/>
          </p:nvSpPr>
          <p:spPr>
            <a:xfrm>
              <a:off x="3345426" y="3570253"/>
              <a:ext cx="5622290" cy="0"/>
            </a:xfrm>
            <a:custGeom>
              <a:avLst/>
              <a:gdLst/>
              <a:ahLst/>
              <a:cxnLst/>
              <a:rect l="l" t="t" r="r" b="b"/>
              <a:pathLst>
                <a:path w="5622290">
                  <a:moveTo>
                    <a:pt x="0" y="0"/>
                  </a:moveTo>
                  <a:lnTo>
                    <a:pt x="5622052" y="1"/>
                  </a:lnTo>
                </a:path>
              </a:pathLst>
            </a:custGeom>
            <a:ln w="28575">
              <a:solidFill>
                <a:srgbClr val="000000"/>
              </a:solidFill>
            </a:ln>
          </p:spPr>
          <p:txBody>
            <a:bodyPr wrap="square" lIns="0" tIns="0" rIns="0" bIns="0" rtlCol="0"/>
            <a:lstStyle/>
            <a:p>
              <a:endParaRPr sz="2400"/>
            </a:p>
          </p:txBody>
        </p:sp>
        <p:sp>
          <p:nvSpPr>
            <p:cNvPr id="257" name="object 257"/>
            <p:cNvSpPr/>
            <p:nvPr/>
          </p:nvSpPr>
          <p:spPr>
            <a:xfrm>
              <a:off x="4103456" y="3450873"/>
              <a:ext cx="126364" cy="119380"/>
            </a:xfrm>
            <a:custGeom>
              <a:avLst/>
              <a:gdLst/>
              <a:ahLst/>
              <a:cxnLst/>
              <a:rect l="l" t="t" r="r" b="b"/>
              <a:pathLst>
                <a:path w="126364"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58" name="object 258"/>
            <p:cNvSpPr/>
            <p:nvPr/>
          </p:nvSpPr>
          <p:spPr>
            <a:xfrm>
              <a:off x="6377544" y="3450873"/>
              <a:ext cx="126364" cy="119380"/>
            </a:xfrm>
            <a:custGeom>
              <a:avLst/>
              <a:gdLst/>
              <a:ahLst/>
              <a:cxnLst/>
              <a:rect l="l" t="t" r="r" b="b"/>
              <a:pathLst>
                <a:path w="126365"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59" name="object 259"/>
            <p:cNvSpPr/>
            <p:nvPr/>
          </p:nvSpPr>
          <p:spPr>
            <a:xfrm>
              <a:off x="8651632" y="3450873"/>
              <a:ext cx="126364" cy="119380"/>
            </a:xfrm>
            <a:custGeom>
              <a:avLst/>
              <a:gdLst/>
              <a:ahLst/>
              <a:cxnLst/>
              <a:rect l="l" t="t" r="r" b="b"/>
              <a:pathLst>
                <a:path w="126365" h="119379">
                  <a:moveTo>
                    <a:pt x="0" y="119380"/>
                  </a:moveTo>
                  <a:lnTo>
                    <a:pt x="126338" y="0"/>
                  </a:lnTo>
                </a:path>
              </a:pathLst>
            </a:custGeom>
            <a:ln w="28575">
              <a:solidFill>
                <a:srgbClr val="000000"/>
              </a:solidFill>
            </a:ln>
          </p:spPr>
          <p:txBody>
            <a:bodyPr wrap="square" lIns="0" tIns="0" rIns="0" bIns="0" rtlCol="0"/>
            <a:lstStyle/>
            <a:p>
              <a:endParaRPr sz="2400"/>
            </a:p>
          </p:txBody>
        </p:sp>
      </p:grpSp>
      <p:sp>
        <p:nvSpPr>
          <p:cNvPr id="260" name="object 260"/>
          <p:cNvSpPr txBox="1"/>
          <p:nvPr/>
        </p:nvSpPr>
        <p:spPr>
          <a:xfrm>
            <a:off x="4995725" y="4665160"/>
            <a:ext cx="820420" cy="217218"/>
          </a:xfrm>
          <a:prstGeom prst="rect">
            <a:avLst/>
          </a:prstGeom>
        </p:spPr>
        <p:txBody>
          <a:bodyPr vert="horz" wrap="square" lIns="0" tIns="22013" rIns="0" bIns="0" rtlCol="0">
            <a:spAutoFit/>
          </a:bodyPr>
          <a:lstStyle/>
          <a:p>
            <a:pPr marL="16933">
              <a:spcBef>
                <a:spcPts val="173"/>
              </a:spcBef>
            </a:pPr>
            <a:r>
              <a:rPr sz="1267" b="1" spc="40" dirty="0">
                <a:latin typeface="Calibri"/>
                <a:cs typeface="Calibri"/>
              </a:rPr>
              <a:t>add</a:t>
            </a:r>
            <a:r>
              <a:rPr sz="1267" b="1" spc="-7" dirty="0">
                <a:latin typeface="Calibri"/>
                <a:cs typeface="Calibri"/>
              </a:rPr>
              <a:t> </a:t>
            </a:r>
            <a:r>
              <a:rPr sz="1267" b="1" spc="-13" dirty="0">
                <a:latin typeface="Calibri"/>
                <a:cs typeface="Calibri"/>
              </a:rPr>
              <a:t>control</a:t>
            </a:r>
            <a:endParaRPr sz="1267">
              <a:latin typeface="Calibri"/>
              <a:cs typeface="Calibri"/>
            </a:endParaRPr>
          </a:p>
        </p:txBody>
      </p:sp>
      <p:grpSp>
        <p:nvGrpSpPr>
          <p:cNvPr id="261" name="object 261"/>
          <p:cNvGrpSpPr/>
          <p:nvPr/>
        </p:nvGrpSpPr>
        <p:grpSpPr>
          <a:xfrm>
            <a:off x="3333104" y="4718639"/>
            <a:ext cx="7496387" cy="197273"/>
            <a:chOff x="3345426" y="3436585"/>
            <a:chExt cx="5622290" cy="147955"/>
          </a:xfrm>
        </p:grpSpPr>
        <p:sp>
          <p:nvSpPr>
            <p:cNvPr id="262" name="object 262"/>
            <p:cNvSpPr/>
            <p:nvPr/>
          </p:nvSpPr>
          <p:spPr>
            <a:xfrm>
              <a:off x="4103456" y="3450873"/>
              <a:ext cx="126364" cy="119380"/>
            </a:xfrm>
            <a:custGeom>
              <a:avLst/>
              <a:gdLst/>
              <a:ahLst/>
              <a:cxnLst/>
              <a:rect l="l" t="t" r="r" b="b"/>
              <a:pathLst>
                <a:path w="126364"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63" name="object 263"/>
            <p:cNvSpPr/>
            <p:nvPr/>
          </p:nvSpPr>
          <p:spPr>
            <a:xfrm>
              <a:off x="6377545" y="3450873"/>
              <a:ext cx="126364" cy="119380"/>
            </a:xfrm>
            <a:custGeom>
              <a:avLst/>
              <a:gdLst/>
              <a:ahLst/>
              <a:cxnLst/>
              <a:rect l="l" t="t" r="r" b="b"/>
              <a:pathLst>
                <a:path w="126365" h="119379">
                  <a:moveTo>
                    <a:pt x="0" y="119380"/>
                  </a:moveTo>
                  <a:lnTo>
                    <a:pt x="126338" y="0"/>
                  </a:lnTo>
                </a:path>
              </a:pathLst>
            </a:custGeom>
            <a:ln w="28575">
              <a:solidFill>
                <a:srgbClr val="000000"/>
              </a:solidFill>
            </a:ln>
          </p:spPr>
          <p:txBody>
            <a:bodyPr wrap="square" lIns="0" tIns="0" rIns="0" bIns="0" rtlCol="0"/>
            <a:lstStyle/>
            <a:p>
              <a:endParaRPr sz="2400"/>
            </a:p>
          </p:txBody>
        </p:sp>
        <p:sp>
          <p:nvSpPr>
            <p:cNvPr id="264" name="object 264"/>
            <p:cNvSpPr/>
            <p:nvPr/>
          </p:nvSpPr>
          <p:spPr>
            <a:xfrm>
              <a:off x="8651632" y="3450873"/>
              <a:ext cx="126364" cy="119380"/>
            </a:xfrm>
            <a:custGeom>
              <a:avLst/>
              <a:gdLst/>
              <a:ahLst/>
              <a:cxnLst/>
              <a:rect l="l" t="t" r="r" b="b"/>
              <a:pathLst>
                <a:path w="126365" h="119379">
                  <a:moveTo>
                    <a:pt x="126338" y="119380"/>
                  </a:moveTo>
                  <a:lnTo>
                    <a:pt x="0" y="0"/>
                  </a:lnTo>
                </a:path>
              </a:pathLst>
            </a:custGeom>
            <a:ln w="28575">
              <a:solidFill>
                <a:srgbClr val="000000"/>
              </a:solidFill>
            </a:ln>
          </p:spPr>
          <p:txBody>
            <a:bodyPr wrap="square" lIns="0" tIns="0" rIns="0" bIns="0" rtlCol="0"/>
            <a:lstStyle/>
            <a:p>
              <a:endParaRPr sz="2400"/>
            </a:p>
          </p:txBody>
        </p:sp>
        <p:sp>
          <p:nvSpPr>
            <p:cNvPr id="265" name="object 265"/>
            <p:cNvSpPr/>
            <p:nvPr/>
          </p:nvSpPr>
          <p:spPr>
            <a:xfrm>
              <a:off x="3345426" y="3450873"/>
              <a:ext cx="5622290" cy="0"/>
            </a:xfrm>
            <a:custGeom>
              <a:avLst/>
              <a:gdLst/>
              <a:ahLst/>
              <a:cxnLst/>
              <a:rect l="l" t="t" r="r" b="b"/>
              <a:pathLst>
                <a:path w="5622290">
                  <a:moveTo>
                    <a:pt x="0" y="0"/>
                  </a:moveTo>
                  <a:lnTo>
                    <a:pt x="5622052" y="1"/>
                  </a:lnTo>
                </a:path>
              </a:pathLst>
            </a:custGeom>
            <a:ln w="28575">
              <a:solidFill>
                <a:srgbClr val="000000"/>
              </a:solidFill>
            </a:ln>
          </p:spPr>
          <p:txBody>
            <a:bodyPr wrap="square" lIns="0" tIns="0" rIns="0" bIns="0" rtlCol="0"/>
            <a:lstStyle/>
            <a:p>
              <a:endParaRPr sz="2400"/>
            </a:p>
          </p:txBody>
        </p:sp>
      </p:grpSp>
      <p:sp>
        <p:nvSpPr>
          <p:cNvPr id="266" name="object 266"/>
          <p:cNvSpPr txBox="1"/>
          <p:nvPr/>
        </p:nvSpPr>
        <p:spPr>
          <a:xfrm>
            <a:off x="8078193" y="4665160"/>
            <a:ext cx="820420" cy="217218"/>
          </a:xfrm>
          <a:prstGeom prst="rect">
            <a:avLst/>
          </a:prstGeom>
        </p:spPr>
        <p:txBody>
          <a:bodyPr vert="horz" wrap="square" lIns="0" tIns="22013" rIns="0" bIns="0" rtlCol="0">
            <a:spAutoFit/>
          </a:bodyPr>
          <a:lstStyle/>
          <a:p>
            <a:pPr marL="16933">
              <a:spcBef>
                <a:spcPts val="173"/>
              </a:spcBef>
            </a:pPr>
            <a:r>
              <a:rPr sz="1267" b="1" spc="40" dirty="0">
                <a:latin typeface="Calibri"/>
                <a:cs typeface="Calibri"/>
              </a:rPr>
              <a:t>add</a:t>
            </a:r>
            <a:r>
              <a:rPr sz="1267" b="1" spc="-7" dirty="0">
                <a:latin typeface="Calibri"/>
                <a:cs typeface="Calibri"/>
              </a:rPr>
              <a:t> </a:t>
            </a:r>
            <a:r>
              <a:rPr sz="1267" b="1" spc="-13" dirty="0">
                <a:latin typeface="Calibri"/>
                <a:cs typeface="Calibri"/>
              </a:rPr>
              <a:t>control</a:t>
            </a:r>
            <a:endParaRPr sz="1267">
              <a:latin typeface="Calibri"/>
              <a:cs typeface="Calibri"/>
            </a:endParaRPr>
          </a:p>
        </p:txBody>
      </p:sp>
      <p:sp>
        <p:nvSpPr>
          <p:cNvPr id="267" name="Date Placeholder 266">
            <a:extLst>
              <a:ext uri="{FF2B5EF4-FFF2-40B4-BE49-F238E27FC236}">
                <a16:creationId xmlns:a16="http://schemas.microsoft.com/office/drawing/2014/main" id="{E0706C30-831F-4AF0-9E9D-2EC1D38D91B9}"/>
              </a:ext>
            </a:extLst>
          </p:cNvPr>
          <p:cNvSpPr>
            <a:spLocks noGrp="1"/>
          </p:cNvSpPr>
          <p:nvPr>
            <p:ph type="dt" sz="half" idx="10"/>
          </p:nvPr>
        </p:nvSpPr>
        <p:spPr>
          <a:xfrm>
            <a:off x="147365" y="6457965"/>
            <a:ext cx="2743200" cy="365125"/>
          </a:xfrm>
        </p:spPr>
        <p:txBody>
          <a:bodyPr/>
          <a:lstStyle/>
          <a:p>
            <a:fld id="{CE64C9C2-AC93-49D7-A39D-EE2C20DB4D4E}" type="datetime1">
              <a:rPr lang="en-US" smtClean="0"/>
              <a:t>5/11/2024</a:t>
            </a:fld>
            <a:endParaRPr lang="en-US" dirty="0"/>
          </a:p>
        </p:txBody>
      </p:sp>
      <p:sp>
        <p:nvSpPr>
          <p:cNvPr id="268" name="Slide Number Placeholder 267">
            <a:extLst>
              <a:ext uri="{FF2B5EF4-FFF2-40B4-BE49-F238E27FC236}">
                <a16:creationId xmlns:a16="http://schemas.microsoft.com/office/drawing/2014/main" id="{ADAC7858-EB6F-4E7A-8FFE-15582381EB18}"/>
              </a:ext>
            </a:extLst>
          </p:cNvPr>
          <p:cNvSpPr>
            <a:spLocks noGrp="1"/>
          </p:cNvSpPr>
          <p:nvPr>
            <p:ph type="sldNum" sz="quarter" idx="12"/>
          </p:nvPr>
        </p:nvSpPr>
        <p:spPr>
          <a:xfrm>
            <a:off x="9255431" y="6412843"/>
            <a:ext cx="2743200" cy="365125"/>
          </a:xfrm>
        </p:spPr>
        <p:txBody>
          <a:bodyPr/>
          <a:lstStyle/>
          <a:p>
            <a:fld id="{AB6352F2-FB44-4DA6-821F-C2F4E454E2C0}" type="slidenum">
              <a:rPr lang="en-US" smtClean="0"/>
              <a:t>92</a:t>
            </a:fld>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96958" y="1060633"/>
            <a:ext cx="6992620" cy="3695700"/>
            <a:chOff x="3570951" y="889731"/>
            <a:chExt cx="5244465" cy="2771775"/>
          </a:xfrm>
        </p:grpSpPr>
        <p:sp>
          <p:nvSpPr>
            <p:cNvPr id="3" name="object 3"/>
            <p:cNvSpPr/>
            <p:nvPr/>
          </p:nvSpPr>
          <p:spPr>
            <a:xfrm>
              <a:off x="8729323" y="2114550"/>
              <a:ext cx="85725" cy="1546225"/>
            </a:xfrm>
            <a:custGeom>
              <a:avLst/>
              <a:gdLst/>
              <a:ahLst/>
              <a:cxnLst/>
              <a:rect l="l" t="t" r="r" b="b"/>
              <a:pathLst>
                <a:path w="85725" h="1546225">
                  <a:moveTo>
                    <a:pt x="28574" y="85633"/>
                  </a:moveTo>
                  <a:lnTo>
                    <a:pt x="19389" y="1546012"/>
                  </a:lnTo>
                  <a:lnTo>
                    <a:pt x="47964" y="1546191"/>
                  </a:lnTo>
                  <a:lnTo>
                    <a:pt x="57149" y="85813"/>
                  </a:lnTo>
                  <a:lnTo>
                    <a:pt x="28574" y="85633"/>
                  </a:lnTo>
                  <a:close/>
                </a:path>
                <a:path w="85725" h="1546225">
                  <a:moveTo>
                    <a:pt x="78513" y="71344"/>
                  </a:moveTo>
                  <a:lnTo>
                    <a:pt x="28663" y="71344"/>
                  </a:lnTo>
                  <a:lnTo>
                    <a:pt x="57238" y="71523"/>
                  </a:lnTo>
                  <a:lnTo>
                    <a:pt x="57149" y="85813"/>
                  </a:lnTo>
                  <a:lnTo>
                    <a:pt x="85722" y="85992"/>
                  </a:lnTo>
                  <a:lnTo>
                    <a:pt x="78513" y="71344"/>
                  </a:lnTo>
                  <a:close/>
                </a:path>
                <a:path w="85725" h="1546225">
                  <a:moveTo>
                    <a:pt x="28663" y="71344"/>
                  </a:moveTo>
                  <a:lnTo>
                    <a:pt x="28574" y="85633"/>
                  </a:lnTo>
                  <a:lnTo>
                    <a:pt x="57149" y="85813"/>
                  </a:lnTo>
                  <a:lnTo>
                    <a:pt x="57238" y="71523"/>
                  </a:lnTo>
                  <a:lnTo>
                    <a:pt x="28663" y="71344"/>
                  </a:lnTo>
                  <a:close/>
                </a:path>
                <a:path w="85725" h="1546225">
                  <a:moveTo>
                    <a:pt x="43400" y="0"/>
                  </a:moveTo>
                  <a:lnTo>
                    <a:pt x="0" y="85453"/>
                  </a:lnTo>
                  <a:lnTo>
                    <a:pt x="28574" y="85633"/>
                  </a:lnTo>
                  <a:lnTo>
                    <a:pt x="28663" y="71344"/>
                  </a:lnTo>
                  <a:lnTo>
                    <a:pt x="78513" y="71344"/>
                  </a:lnTo>
                  <a:lnTo>
                    <a:pt x="43400" y="0"/>
                  </a:lnTo>
                  <a:close/>
                </a:path>
              </a:pathLst>
            </a:custGeom>
            <a:solidFill>
              <a:srgbClr val="000000"/>
            </a:solidFill>
          </p:spPr>
          <p:txBody>
            <a:bodyPr wrap="square" lIns="0" tIns="0" rIns="0" bIns="0" rtlCol="0"/>
            <a:lstStyle/>
            <a:p>
              <a:endParaRPr sz="2400"/>
            </a:p>
          </p:txBody>
        </p:sp>
        <p:sp>
          <p:nvSpPr>
            <p:cNvPr id="4" name="object 4"/>
            <p:cNvSpPr/>
            <p:nvPr/>
          </p:nvSpPr>
          <p:spPr>
            <a:xfrm>
              <a:off x="7479256" y="2622175"/>
              <a:ext cx="85725" cy="1039494"/>
            </a:xfrm>
            <a:custGeom>
              <a:avLst/>
              <a:gdLst/>
              <a:ahLst/>
              <a:cxnLst/>
              <a:rect l="l" t="t" r="r" b="b"/>
              <a:pathLst>
                <a:path w="85725" h="1039495">
                  <a:moveTo>
                    <a:pt x="28574" y="85647"/>
                  </a:moveTo>
                  <a:lnTo>
                    <a:pt x="23467" y="1038786"/>
                  </a:lnTo>
                  <a:lnTo>
                    <a:pt x="52040" y="1038938"/>
                  </a:lnTo>
                  <a:lnTo>
                    <a:pt x="57149" y="85800"/>
                  </a:lnTo>
                  <a:lnTo>
                    <a:pt x="28574" y="85647"/>
                  </a:lnTo>
                  <a:close/>
                </a:path>
                <a:path w="85725" h="1039495">
                  <a:moveTo>
                    <a:pt x="78525" y="71360"/>
                  </a:moveTo>
                  <a:lnTo>
                    <a:pt x="28651" y="71360"/>
                  </a:lnTo>
                  <a:lnTo>
                    <a:pt x="57226" y="71512"/>
                  </a:lnTo>
                  <a:lnTo>
                    <a:pt x="57149" y="85800"/>
                  </a:lnTo>
                  <a:lnTo>
                    <a:pt x="85725" y="85953"/>
                  </a:lnTo>
                  <a:lnTo>
                    <a:pt x="78525" y="71360"/>
                  </a:lnTo>
                  <a:close/>
                </a:path>
                <a:path w="85725" h="1039495">
                  <a:moveTo>
                    <a:pt x="28651" y="71360"/>
                  </a:moveTo>
                  <a:lnTo>
                    <a:pt x="28574" y="85647"/>
                  </a:lnTo>
                  <a:lnTo>
                    <a:pt x="57149" y="85800"/>
                  </a:lnTo>
                  <a:lnTo>
                    <a:pt x="57226" y="71512"/>
                  </a:lnTo>
                  <a:lnTo>
                    <a:pt x="28651" y="71360"/>
                  </a:lnTo>
                  <a:close/>
                </a:path>
                <a:path w="85725" h="1039495">
                  <a:moveTo>
                    <a:pt x="43322" y="0"/>
                  </a:moveTo>
                  <a:lnTo>
                    <a:pt x="0" y="85495"/>
                  </a:lnTo>
                  <a:lnTo>
                    <a:pt x="28574" y="85647"/>
                  </a:lnTo>
                  <a:lnTo>
                    <a:pt x="28651" y="71360"/>
                  </a:lnTo>
                  <a:lnTo>
                    <a:pt x="78525" y="71360"/>
                  </a:lnTo>
                  <a:lnTo>
                    <a:pt x="43322" y="0"/>
                  </a:lnTo>
                  <a:close/>
                </a:path>
              </a:pathLst>
            </a:custGeom>
            <a:solidFill>
              <a:srgbClr val="000000"/>
            </a:solidFill>
          </p:spPr>
          <p:txBody>
            <a:bodyPr wrap="square" lIns="0" tIns="0" rIns="0" bIns="0" rtlCol="0"/>
            <a:lstStyle/>
            <a:p>
              <a:endParaRPr sz="2400"/>
            </a:p>
          </p:txBody>
        </p:sp>
        <p:sp>
          <p:nvSpPr>
            <p:cNvPr id="5" name="object 5"/>
            <p:cNvSpPr/>
            <p:nvPr/>
          </p:nvSpPr>
          <p:spPr>
            <a:xfrm>
              <a:off x="4080240" y="2153322"/>
              <a:ext cx="176530" cy="0"/>
            </a:xfrm>
            <a:custGeom>
              <a:avLst/>
              <a:gdLst/>
              <a:ahLst/>
              <a:cxnLst/>
              <a:rect l="l" t="t" r="r" b="b"/>
              <a:pathLst>
                <a:path w="176529">
                  <a:moveTo>
                    <a:pt x="0" y="1"/>
                  </a:moveTo>
                  <a:lnTo>
                    <a:pt x="175952" y="0"/>
                  </a:lnTo>
                </a:path>
              </a:pathLst>
            </a:custGeom>
            <a:ln w="25400">
              <a:solidFill>
                <a:srgbClr val="000000"/>
              </a:solidFill>
            </a:ln>
          </p:spPr>
          <p:txBody>
            <a:bodyPr wrap="square" lIns="0" tIns="0" rIns="0" bIns="0" rtlCol="0"/>
            <a:lstStyle/>
            <a:p>
              <a:endParaRPr sz="2400"/>
            </a:p>
          </p:txBody>
        </p:sp>
        <p:sp>
          <p:nvSpPr>
            <p:cNvPr id="6" name="object 6"/>
            <p:cNvSpPr/>
            <p:nvPr/>
          </p:nvSpPr>
          <p:spPr>
            <a:xfrm>
              <a:off x="3692113" y="908781"/>
              <a:ext cx="386715" cy="651510"/>
            </a:xfrm>
            <a:custGeom>
              <a:avLst/>
              <a:gdLst/>
              <a:ahLst/>
              <a:cxnLst/>
              <a:rect l="l" t="t" r="r" b="b"/>
              <a:pathLst>
                <a:path w="386714" h="651510">
                  <a:moveTo>
                    <a:pt x="0" y="0"/>
                  </a:moveTo>
                  <a:lnTo>
                    <a:pt x="0" y="271340"/>
                  </a:lnTo>
                  <a:lnTo>
                    <a:pt x="77303" y="325608"/>
                  </a:lnTo>
                  <a:lnTo>
                    <a:pt x="0" y="379876"/>
                  </a:lnTo>
                  <a:lnTo>
                    <a:pt x="0" y="651217"/>
                  </a:lnTo>
                  <a:lnTo>
                    <a:pt x="386516" y="488412"/>
                  </a:lnTo>
                  <a:lnTo>
                    <a:pt x="386516" y="162804"/>
                  </a:lnTo>
                  <a:lnTo>
                    <a:pt x="0" y="0"/>
                  </a:lnTo>
                </a:path>
              </a:pathLst>
            </a:custGeom>
            <a:ln w="38100">
              <a:solidFill>
                <a:srgbClr val="000000"/>
              </a:solidFill>
            </a:ln>
          </p:spPr>
          <p:txBody>
            <a:bodyPr wrap="square" lIns="0" tIns="0" rIns="0" bIns="0" rtlCol="0"/>
            <a:lstStyle/>
            <a:p>
              <a:endParaRPr sz="2400"/>
            </a:p>
          </p:txBody>
        </p:sp>
        <p:sp>
          <p:nvSpPr>
            <p:cNvPr id="7" name="object 7"/>
            <p:cNvSpPr/>
            <p:nvPr/>
          </p:nvSpPr>
          <p:spPr>
            <a:xfrm>
              <a:off x="3585874" y="989172"/>
              <a:ext cx="99695" cy="1270"/>
            </a:xfrm>
            <a:custGeom>
              <a:avLst/>
              <a:gdLst/>
              <a:ahLst/>
              <a:cxnLst/>
              <a:rect l="l" t="t" r="r" b="b"/>
              <a:pathLst>
                <a:path w="99695" h="1269">
                  <a:moveTo>
                    <a:pt x="-14287" y="504"/>
                  </a:moveTo>
                  <a:lnTo>
                    <a:pt x="113676" y="504"/>
                  </a:lnTo>
                </a:path>
              </a:pathLst>
            </a:custGeom>
            <a:ln w="29584">
              <a:solidFill>
                <a:srgbClr val="000000"/>
              </a:solidFill>
            </a:ln>
          </p:spPr>
          <p:txBody>
            <a:bodyPr wrap="square" lIns="0" tIns="0" rIns="0" bIns="0" rtlCol="0"/>
            <a:lstStyle/>
            <a:p>
              <a:endParaRPr sz="2400"/>
            </a:p>
          </p:txBody>
        </p:sp>
      </p:grpSp>
      <p:sp>
        <p:nvSpPr>
          <p:cNvPr id="8" name="object 8"/>
          <p:cNvSpPr txBox="1">
            <a:spLocks noGrp="1"/>
          </p:cNvSpPr>
          <p:nvPr>
            <p:ph type="title"/>
          </p:nvPr>
        </p:nvSpPr>
        <p:spPr>
          <a:xfrm>
            <a:off x="1274828" y="90452"/>
            <a:ext cx="7174753" cy="694207"/>
          </a:xfrm>
          <a:prstGeom prst="rect">
            <a:avLst/>
          </a:prstGeom>
        </p:spPr>
        <p:txBody>
          <a:bodyPr vert="horz" wrap="square" lIns="0" tIns="16933" rIns="0" bIns="0" rtlCol="0" anchor="ctr">
            <a:spAutoFit/>
          </a:bodyPr>
          <a:lstStyle/>
          <a:p>
            <a:pPr marL="16933">
              <a:lnSpc>
                <a:spcPct val="100000"/>
              </a:lnSpc>
              <a:spcBef>
                <a:spcPts val="133"/>
              </a:spcBef>
            </a:pPr>
            <a:r>
              <a:rPr spc="-160" dirty="0"/>
              <a:t>Ex</a:t>
            </a:r>
            <a:r>
              <a:rPr spc="440" dirty="0"/>
              <a:t>a</a:t>
            </a:r>
            <a:r>
              <a:rPr spc="113" dirty="0"/>
              <a:t>mp</a:t>
            </a:r>
            <a:r>
              <a:rPr spc="-60" dirty="0"/>
              <a:t>l</a:t>
            </a:r>
            <a:r>
              <a:rPr spc="80" dirty="0"/>
              <a:t>e</a:t>
            </a:r>
            <a:r>
              <a:rPr spc="200" dirty="0"/>
              <a:t>:</a:t>
            </a:r>
            <a:r>
              <a:rPr spc="-367" dirty="0"/>
              <a:t> </a:t>
            </a:r>
            <a:r>
              <a:rPr b="1" spc="-113" dirty="0">
                <a:latin typeface="Courier New"/>
                <a:cs typeface="Courier New"/>
              </a:rPr>
              <a:t>ad</a:t>
            </a:r>
            <a:r>
              <a:rPr b="1" dirty="0">
                <a:latin typeface="Courier New"/>
                <a:cs typeface="Courier New"/>
              </a:rPr>
              <a:t>d</a:t>
            </a:r>
            <a:r>
              <a:rPr b="1" spc="-227" dirty="0">
                <a:latin typeface="Courier New"/>
                <a:cs typeface="Courier New"/>
              </a:rPr>
              <a:t> </a:t>
            </a:r>
            <a:r>
              <a:rPr sz="4133" b="1" spc="-167" dirty="0">
                <a:latin typeface="Trebuchet MS"/>
                <a:cs typeface="Trebuchet MS"/>
              </a:rPr>
              <a:t>ti</a:t>
            </a:r>
            <a:r>
              <a:rPr sz="4133" b="1" spc="-47" dirty="0">
                <a:latin typeface="Trebuchet MS"/>
                <a:cs typeface="Trebuchet MS"/>
              </a:rPr>
              <a:t>m</a:t>
            </a:r>
            <a:r>
              <a:rPr sz="4133" b="1" spc="-173" dirty="0">
                <a:latin typeface="Trebuchet MS"/>
                <a:cs typeface="Trebuchet MS"/>
              </a:rPr>
              <a:t>i</a:t>
            </a:r>
            <a:r>
              <a:rPr sz="4133" b="1" spc="40" dirty="0">
                <a:latin typeface="Trebuchet MS"/>
                <a:cs typeface="Trebuchet MS"/>
              </a:rPr>
              <a:t>ng</a:t>
            </a:r>
            <a:endParaRPr sz="4133" dirty="0">
              <a:latin typeface="Trebuchet MS"/>
              <a:cs typeface="Trebuchet MS"/>
            </a:endParaRPr>
          </a:p>
        </p:txBody>
      </p:sp>
      <p:sp>
        <p:nvSpPr>
          <p:cNvPr id="9" name="object 9"/>
          <p:cNvSpPr txBox="1"/>
          <p:nvPr/>
        </p:nvSpPr>
        <p:spPr>
          <a:xfrm>
            <a:off x="2647762" y="1091311"/>
            <a:ext cx="843280" cy="486329"/>
          </a:xfrm>
          <a:prstGeom prst="rect">
            <a:avLst/>
          </a:prstGeom>
        </p:spPr>
        <p:txBody>
          <a:bodyPr vert="horz" wrap="square" lIns="0" tIns="22013" rIns="0" bIns="0" rtlCol="0">
            <a:spAutoFit/>
          </a:bodyPr>
          <a:lstStyle/>
          <a:p>
            <a:pPr marL="16933">
              <a:spcBef>
                <a:spcPts val="173"/>
              </a:spcBef>
            </a:pPr>
            <a:r>
              <a:rPr sz="1133" b="1" spc="87" dirty="0">
                <a:latin typeface="Calibri"/>
                <a:cs typeface="Calibri"/>
              </a:rPr>
              <a:t>+4</a:t>
            </a:r>
            <a:endParaRPr sz="1133">
              <a:latin typeface="Calibri"/>
              <a:cs typeface="Calibri"/>
            </a:endParaRPr>
          </a:p>
          <a:p>
            <a:pPr marR="6773" algn="r">
              <a:spcBef>
                <a:spcPts val="913"/>
              </a:spcBef>
            </a:pPr>
            <a:r>
              <a:rPr sz="1133" b="1" spc="27" dirty="0">
                <a:latin typeface="Calibri"/>
                <a:cs typeface="Calibri"/>
              </a:rPr>
              <a:t>Add</a:t>
            </a:r>
            <a:endParaRPr sz="1133">
              <a:latin typeface="Calibri"/>
              <a:cs typeface="Calibri"/>
            </a:endParaRPr>
          </a:p>
        </p:txBody>
      </p:sp>
      <p:sp>
        <p:nvSpPr>
          <p:cNvPr id="10" name="object 10"/>
          <p:cNvSpPr txBox="1"/>
          <p:nvPr/>
        </p:nvSpPr>
        <p:spPr>
          <a:xfrm>
            <a:off x="2125797" y="3058287"/>
            <a:ext cx="1981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c</a:t>
            </a:r>
            <a:r>
              <a:rPr sz="1133" b="1" spc="7" dirty="0">
                <a:latin typeface="Calibri"/>
                <a:cs typeface="Calibri"/>
              </a:rPr>
              <a:t>l</a:t>
            </a:r>
            <a:r>
              <a:rPr sz="1133" b="1" spc="-27" dirty="0">
                <a:latin typeface="Calibri"/>
                <a:cs typeface="Calibri"/>
              </a:rPr>
              <a:t>k</a:t>
            </a:r>
            <a:endParaRPr sz="1133">
              <a:latin typeface="Calibri"/>
              <a:cs typeface="Calibri"/>
            </a:endParaRPr>
          </a:p>
        </p:txBody>
      </p:sp>
      <p:grpSp>
        <p:nvGrpSpPr>
          <p:cNvPr id="11" name="object 11"/>
          <p:cNvGrpSpPr/>
          <p:nvPr/>
        </p:nvGrpSpPr>
        <p:grpSpPr>
          <a:xfrm>
            <a:off x="2332877" y="2252268"/>
            <a:ext cx="1249680" cy="1371600"/>
            <a:chOff x="3147891" y="1783458"/>
            <a:chExt cx="937260" cy="1028700"/>
          </a:xfrm>
        </p:grpSpPr>
        <p:pic>
          <p:nvPicPr>
            <p:cNvPr id="12" name="object 12"/>
            <p:cNvPicPr/>
            <p:nvPr/>
          </p:nvPicPr>
          <p:blipFill>
            <a:blip r:embed="rId2" cstate="print"/>
            <a:stretch>
              <a:fillRect/>
            </a:stretch>
          </p:blipFill>
          <p:spPr>
            <a:xfrm>
              <a:off x="3237716" y="2006848"/>
              <a:ext cx="245897" cy="76200"/>
            </a:xfrm>
            <a:prstGeom prst="rect">
              <a:avLst/>
            </a:prstGeom>
          </p:spPr>
        </p:pic>
        <p:sp>
          <p:nvSpPr>
            <p:cNvPr id="13" name="object 13"/>
            <p:cNvSpPr/>
            <p:nvPr/>
          </p:nvSpPr>
          <p:spPr>
            <a:xfrm>
              <a:off x="3486186" y="1802508"/>
              <a:ext cx="579755" cy="990600"/>
            </a:xfrm>
            <a:custGeom>
              <a:avLst/>
              <a:gdLst/>
              <a:ahLst/>
              <a:cxnLst/>
              <a:rect l="l" t="t" r="r" b="b"/>
              <a:pathLst>
                <a:path w="579754" h="990600">
                  <a:moveTo>
                    <a:pt x="0" y="0"/>
                  </a:moveTo>
                  <a:lnTo>
                    <a:pt x="579543" y="0"/>
                  </a:lnTo>
                  <a:lnTo>
                    <a:pt x="579543"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4" name="object 14"/>
            <p:cNvSpPr/>
            <p:nvPr/>
          </p:nvSpPr>
          <p:spPr>
            <a:xfrm>
              <a:off x="3150114" y="2308200"/>
              <a:ext cx="28575" cy="0"/>
            </a:xfrm>
            <a:custGeom>
              <a:avLst/>
              <a:gdLst/>
              <a:ahLst/>
              <a:cxnLst/>
              <a:rect l="l" t="t" r="r" b="b"/>
              <a:pathLst>
                <a:path w="28575">
                  <a:moveTo>
                    <a:pt x="0" y="0"/>
                  </a:moveTo>
                  <a:lnTo>
                    <a:pt x="28576" y="0"/>
                  </a:lnTo>
                </a:path>
              </a:pathLst>
            </a:custGeom>
            <a:ln w="4029">
              <a:solidFill>
                <a:srgbClr val="000000"/>
              </a:solidFill>
            </a:ln>
          </p:spPr>
          <p:txBody>
            <a:bodyPr wrap="square" lIns="0" tIns="0" rIns="0" bIns="0" rtlCol="0"/>
            <a:lstStyle/>
            <a:p>
              <a:endParaRPr sz="2400"/>
            </a:p>
          </p:txBody>
        </p:sp>
      </p:grpSp>
      <p:sp>
        <p:nvSpPr>
          <p:cNvPr id="15" name="object 15"/>
          <p:cNvSpPr txBox="1"/>
          <p:nvPr/>
        </p:nvSpPr>
        <p:spPr>
          <a:xfrm>
            <a:off x="3025231" y="2371950"/>
            <a:ext cx="369993" cy="441873"/>
          </a:xfrm>
          <a:prstGeom prst="rect">
            <a:avLst/>
          </a:prstGeom>
        </p:spPr>
        <p:txBody>
          <a:bodyPr vert="horz" wrap="square" lIns="0" tIns="54187" rIns="0" bIns="0" rtlCol="0">
            <a:spAutoFit/>
          </a:bodyPr>
          <a:lstStyle/>
          <a:p>
            <a:pPr marR="63498" algn="r">
              <a:spcBef>
                <a:spcPts val="427"/>
              </a:spcBef>
            </a:pPr>
            <a:r>
              <a:rPr sz="1133" b="1" spc="27" dirty="0">
                <a:latin typeface="Calibri"/>
                <a:cs typeface="Calibri"/>
              </a:rPr>
              <a:t>addr</a:t>
            </a:r>
            <a:endParaRPr sz="1133">
              <a:latin typeface="Calibri"/>
              <a:cs typeface="Calibri"/>
            </a:endParaRPr>
          </a:p>
          <a:p>
            <a:pPr marR="6773" algn="r">
              <a:spcBef>
                <a:spcPts val="305"/>
              </a:spcBef>
            </a:pPr>
            <a:r>
              <a:rPr sz="1133" b="1" spc="-13" dirty="0">
                <a:latin typeface="Calibri"/>
                <a:cs typeface="Calibri"/>
              </a:rPr>
              <a:t>inst</a:t>
            </a:r>
            <a:endParaRPr sz="1133">
              <a:latin typeface="Calibri"/>
              <a:cs typeface="Calibri"/>
            </a:endParaRPr>
          </a:p>
        </p:txBody>
      </p:sp>
      <p:sp>
        <p:nvSpPr>
          <p:cNvPr id="16" name="object 16"/>
          <p:cNvSpPr txBox="1"/>
          <p:nvPr/>
        </p:nvSpPr>
        <p:spPr>
          <a:xfrm>
            <a:off x="2912116" y="3248276"/>
            <a:ext cx="431800" cy="236817"/>
          </a:xfrm>
          <a:prstGeom prst="rect">
            <a:avLst/>
          </a:prstGeom>
        </p:spPr>
        <p:txBody>
          <a:bodyPr vert="horz" wrap="square" lIns="0" tIns="21167" rIns="0" bIns="0" rtlCol="0">
            <a:spAutoFit/>
          </a:bodyPr>
          <a:lstStyle/>
          <a:p>
            <a:pPr>
              <a:spcBef>
                <a:spcPts val="167"/>
              </a:spcBef>
            </a:pPr>
            <a:r>
              <a:rPr sz="1400" b="1" spc="-7" dirty="0">
                <a:latin typeface="Calibri"/>
                <a:cs typeface="Calibri"/>
              </a:rPr>
              <a:t>I</a:t>
            </a:r>
            <a:r>
              <a:rPr sz="1400" b="1" spc="-113" dirty="0">
                <a:latin typeface="Calibri"/>
                <a:cs typeface="Calibri"/>
              </a:rPr>
              <a:t>M</a:t>
            </a:r>
            <a:r>
              <a:rPr sz="1400" b="1" spc="-53" dirty="0">
                <a:latin typeface="Calibri"/>
                <a:cs typeface="Calibri"/>
              </a:rPr>
              <a:t>E</a:t>
            </a:r>
            <a:r>
              <a:rPr sz="1400" b="1" spc="-80" dirty="0">
                <a:latin typeface="Calibri"/>
                <a:cs typeface="Calibri"/>
              </a:rPr>
              <a:t>M</a:t>
            </a:r>
            <a:endParaRPr sz="1400">
              <a:latin typeface="Calibri"/>
              <a:cs typeface="Calibri"/>
            </a:endParaRPr>
          </a:p>
        </p:txBody>
      </p:sp>
      <p:sp>
        <p:nvSpPr>
          <p:cNvPr id="17" name="object 17"/>
          <p:cNvSpPr/>
          <p:nvPr/>
        </p:nvSpPr>
        <p:spPr>
          <a:xfrm>
            <a:off x="8587596" y="2492477"/>
            <a:ext cx="860213" cy="1320800"/>
          </a:xfrm>
          <a:custGeom>
            <a:avLst/>
            <a:gdLst/>
            <a:ahLst/>
            <a:cxnLst/>
            <a:rect l="l" t="t" r="r" b="b"/>
            <a:pathLst>
              <a:path w="645159" h="990600">
                <a:moveTo>
                  <a:pt x="0" y="0"/>
                </a:moveTo>
                <a:lnTo>
                  <a:pt x="645166" y="0"/>
                </a:lnTo>
                <a:lnTo>
                  <a:pt x="645166"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8" name="object 18"/>
          <p:cNvSpPr txBox="1"/>
          <p:nvPr/>
        </p:nvSpPr>
        <p:spPr>
          <a:xfrm>
            <a:off x="8728505" y="3394580"/>
            <a:ext cx="522393"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D</a:t>
            </a:r>
            <a:r>
              <a:rPr sz="1400" b="1" spc="-40" dirty="0">
                <a:latin typeface="Calibri"/>
                <a:cs typeface="Calibri"/>
              </a:rPr>
              <a:t>M</a:t>
            </a:r>
            <a:r>
              <a:rPr sz="1400" b="1" spc="-53" dirty="0">
                <a:latin typeface="Calibri"/>
                <a:cs typeface="Calibri"/>
              </a:rPr>
              <a:t>E</a:t>
            </a:r>
            <a:r>
              <a:rPr sz="1400" b="1" spc="-80" dirty="0">
                <a:latin typeface="Calibri"/>
                <a:cs typeface="Calibri"/>
              </a:rPr>
              <a:t>M</a:t>
            </a:r>
            <a:endParaRPr sz="1400">
              <a:latin typeface="Calibri"/>
              <a:cs typeface="Calibri"/>
            </a:endParaRPr>
          </a:p>
        </p:txBody>
      </p:sp>
      <p:grpSp>
        <p:nvGrpSpPr>
          <p:cNvPr id="19" name="object 19"/>
          <p:cNvGrpSpPr/>
          <p:nvPr/>
        </p:nvGrpSpPr>
        <p:grpSpPr>
          <a:xfrm>
            <a:off x="2192485" y="2096128"/>
            <a:ext cx="343747" cy="883073"/>
            <a:chOff x="3042597" y="1666352"/>
            <a:chExt cx="257810" cy="662305"/>
          </a:xfrm>
        </p:grpSpPr>
        <p:sp>
          <p:nvSpPr>
            <p:cNvPr id="20" name="object 20"/>
            <p:cNvSpPr/>
            <p:nvPr/>
          </p:nvSpPr>
          <p:spPr>
            <a:xfrm>
              <a:off x="3061647" y="1685402"/>
              <a:ext cx="219710" cy="624205"/>
            </a:xfrm>
            <a:custGeom>
              <a:avLst/>
              <a:gdLst/>
              <a:ahLst/>
              <a:cxnLst/>
              <a:rect l="l" t="t" r="r" b="b"/>
              <a:pathLst>
                <a:path w="219710" h="624205">
                  <a:moveTo>
                    <a:pt x="219235" y="0"/>
                  </a:moveTo>
                  <a:lnTo>
                    <a:pt x="0" y="0"/>
                  </a:lnTo>
                  <a:lnTo>
                    <a:pt x="0" y="624083"/>
                  </a:lnTo>
                  <a:lnTo>
                    <a:pt x="219235" y="624083"/>
                  </a:lnTo>
                  <a:lnTo>
                    <a:pt x="219235" y="0"/>
                  </a:lnTo>
                  <a:close/>
                </a:path>
              </a:pathLst>
            </a:custGeom>
            <a:solidFill>
              <a:srgbClr val="FFFFFF"/>
            </a:solidFill>
          </p:spPr>
          <p:txBody>
            <a:bodyPr wrap="square" lIns="0" tIns="0" rIns="0" bIns="0" rtlCol="0"/>
            <a:lstStyle/>
            <a:p>
              <a:endParaRPr sz="2400"/>
            </a:p>
          </p:txBody>
        </p:sp>
        <p:sp>
          <p:nvSpPr>
            <p:cNvPr id="21" name="object 21"/>
            <p:cNvSpPr/>
            <p:nvPr/>
          </p:nvSpPr>
          <p:spPr>
            <a:xfrm>
              <a:off x="3061647" y="1685402"/>
              <a:ext cx="219710" cy="624205"/>
            </a:xfrm>
            <a:custGeom>
              <a:avLst/>
              <a:gdLst/>
              <a:ahLst/>
              <a:cxnLst/>
              <a:rect l="l" t="t" r="r" b="b"/>
              <a:pathLst>
                <a:path w="219710" h="624205">
                  <a:moveTo>
                    <a:pt x="0" y="0"/>
                  </a:moveTo>
                  <a:lnTo>
                    <a:pt x="219236" y="0"/>
                  </a:lnTo>
                  <a:lnTo>
                    <a:pt x="219236" y="624083"/>
                  </a:lnTo>
                  <a:lnTo>
                    <a:pt x="0" y="624083"/>
                  </a:lnTo>
                  <a:lnTo>
                    <a:pt x="0" y="0"/>
                  </a:lnTo>
                  <a:close/>
                </a:path>
              </a:pathLst>
            </a:custGeom>
            <a:ln w="38100">
              <a:solidFill>
                <a:srgbClr val="000000"/>
              </a:solidFill>
            </a:ln>
          </p:spPr>
          <p:txBody>
            <a:bodyPr wrap="square" lIns="0" tIns="0" rIns="0" bIns="0" rtlCol="0"/>
            <a:lstStyle/>
            <a:p>
              <a:endParaRPr sz="2400"/>
            </a:p>
          </p:txBody>
        </p:sp>
      </p:grpSp>
      <p:sp>
        <p:nvSpPr>
          <p:cNvPr id="22" name="object 22"/>
          <p:cNvSpPr txBox="1"/>
          <p:nvPr/>
        </p:nvSpPr>
        <p:spPr>
          <a:xfrm>
            <a:off x="2258527" y="2396367"/>
            <a:ext cx="179493" cy="176972"/>
          </a:xfrm>
          <a:prstGeom prst="rect">
            <a:avLst/>
          </a:prstGeom>
        </p:spPr>
        <p:txBody>
          <a:bodyPr vert="horz" wrap="square" lIns="0" tIns="22860" rIns="0" bIns="0" rtlCol="0">
            <a:spAutoFit/>
          </a:bodyPr>
          <a:lstStyle/>
          <a:p>
            <a:pPr marL="16933">
              <a:spcBef>
                <a:spcPts val="180"/>
              </a:spcBef>
            </a:pPr>
            <a:r>
              <a:rPr sz="1000" b="1" spc="33" dirty="0">
                <a:latin typeface="Calibri"/>
                <a:cs typeface="Calibri"/>
              </a:rPr>
              <a:t>PC</a:t>
            </a:r>
            <a:endParaRPr sz="1000">
              <a:latin typeface="Calibri"/>
              <a:cs typeface="Calibri"/>
            </a:endParaRPr>
          </a:p>
        </p:txBody>
      </p:sp>
      <p:grpSp>
        <p:nvGrpSpPr>
          <p:cNvPr id="23" name="object 23"/>
          <p:cNvGrpSpPr/>
          <p:nvPr/>
        </p:nvGrpSpPr>
        <p:grpSpPr>
          <a:xfrm>
            <a:off x="2261127" y="1752617"/>
            <a:ext cx="794173" cy="1218353"/>
            <a:chOff x="3094078" y="1408719"/>
            <a:chExt cx="595630" cy="913765"/>
          </a:xfrm>
        </p:grpSpPr>
        <p:sp>
          <p:nvSpPr>
            <p:cNvPr id="24" name="object 24"/>
            <p:cNvSpPr/>
            <p:nvPr/>
          </p:nvSpPr>
          <p:spPr>
            <a:xfrm>
              <a:off x="3106778" y="2228174"/>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333531" y="1408719"/>
              <a:ext cx="356235" cy="629285"/>
            </a:xfrm>
            <a:custGeom>
              <a:avLst/>
              <a:gdLst/>
              <a:ahLst/>
              <a:cxnLst/>
              <a:rect l="l" t="t" r="r" b="b"/>
              <a:pathLst>
                <a:path w="356235" h="629285">
                  <a:moveTo>
                    <a:pt x="20024" y="19801"/>
                  </a:moveTo>
                  <a:lnTo>
                    <a:pt x="16939" y="20924"/>
                  </a:lnTo>
                  <a:lnTo>
                    <a:pt x="1578" y="34392"/>
                  </a:lnTo>
                  <a:lnTo>
                    <a:pt x="0" y="37891"/>
                  </a:lnTo>
                  <a:lnTo>
                    <a:pt x="2056" y="628870"/>
                  </a:lnTo>
                  <a:lnTo>
                    <a:pt x="27454" y="628782"/>
                  </a:lnTo>
                  <a:lnTo>
                    <a:pt x="25446" y="51069"/>
                  </a:lnTo>
                  <a:lnTo>
                    <a:pt x="21085" y="51069"/>
                  </a:lnTo>
                  <a:lnTo>
                    <a:pt x="23693" y="45286"/>
                  </a:lnTo>
                  <a:lnTo>
                    <a:pt x="22651" y="45264"/>
                  </a:lnTo>
                  <a:lnTo>
                    <a:pt x="23910" y="44805"/>
                  </a:lnTo>
                  <a:lnTo>
                    <a:pt x="25412" y="41475"/>
                  </a:lnTo>
                  <a:lnTo>
                    <a:pt x="279564" y="41475"/>
                  </a:lnTo>
                  <a:lnTo>
                    <a:pt x="279910" y="25393"/>
                  </a:lnTo>
                  <a:lnTo>
                    <a:pt x="20024" y="19801"/>
                  </a:lnTo>
                  <a:close/>
                </a:path>
                <a:path w="356235" h="629285">
                  <a:moveTo>
                    <a:pt x="279363" y="50787"/>
                  </a:moveTo>
                  <a:lnTo>
                    <a:pt x="278817" y="76182"/>
                  </a:lnTo>
                  <a:lnTo>
                    <a:pt x="331884" y="51060"/>
                  </a:lnTo>
                  <a:lnTo>
                    <a:pt x="292060" y="51060"/>
                  </a:lnTo>
                  <a:lnTo>
                    <a:pt x="279363" y="50787"/>
                  </a:lnTo>
                  <a:close/>
                </a:path>
                <a:path w="356235" h="629285">
                  <a:moveTo>
                    <a:pt x="23693" y="45286"/>
                  </a:moveTo>
                  <a:lnTo>
                    <a:pt x="21085" y="51069"/>
                  </a:lnTo>
                  <a:lnTo>
                    <a:pt x="25432" y="47258"/>
                  </a:lnTo>
                  <a:lnTo>
                    <a:pt x="25426" y="45323"/>
                  </a:lnTo>
                  <a:lnTo>
                    <a:pt x="23693" y="45286"/>
                  </a:lnTo>
                  <a:close/>
                </a:path>
                <a:path w="356235" h="629285">
                  <a:moveTo>
                    <a:pt x="25432" y="47258"/>
                  </a:moveTo>
                  <a:lnTo>
                    <a:pt x="21085" y="51069"/>
                  </a:lnTo>
                  <a:lnTo>
                    <a:pt x="25446" y="51069"/>
                  </a:lnTo>
                  <a:lnTo>
                    <a:pt x="25432" y="47258"/>
                  </a:lnTo>
                  <a:close/>
                </a:path>
                <a:path w="356235" h="629285">
                  <a:moveTo>
                    <a:pt x="279910" y="25393"/>
                  </a:moveTo>
                  <a:lnTo>
                    <a:pt x="279363" y="50787"/>
                  </a:lnTo>
                  <a:lnTo>
                    <a:pt x="292060" y="51060"/>
                  </a:lnTo>
                  <a:lnTo>
                    <a:pt x="292606" y="25666"/>
                  </a:lnTo>
                  <a:lnTo>
                    <a:pt x="279910" y="25393"/>
                  </a:lnTo>
                  <a:close/>
                </a:path>
                <a:path w="356235" h="629285">
                  <a:moveTo>
                    <a:pt x="280456" y="0"/>
                  </a:moveTo>
                  <a:lnTo>
                    <a:pt x="279910" y="25393"/>
                  </a:lnTo>
                  <a:lnTo>
                    <a:pt x="292606" y="25666"/>
                  </a:lnTo>
                  <a:lnTo>
                    <a:pt x="292060" y="51060"/>
                  </a:lnTo>
                  <a:lnTo>
                    <a:pt x="331884" y="51060"/>
                  </a:lnTo>
                  <a:lnTo>
                    <a:pt x="355819" y="39729"/>
                  </a:lnTo>
                  <a:lnTo>
                    <a:pt x="280456" y="0"/>
                  </a:lnTo>
                  <a:close/>
                </a:path>
                <a:path w="356235" h="629285">
                  <a:moveTo>
                    <a:pt x="279550" y="42117"/>
                  </a:moveTo>
                  <a:lnTo>
                    <a:pt x="31296" y="42117"/>
                  </a:lnTo>
                  <a:lnTo>
                    <a:pt x="27586" y="45370"/>
                  </a:lnTo>
                  <a:lnTo>
                    <a:pt x="279363" y="50787"/>
                  </a:lnTo>
                  <a:lnTo>
                    <a:pt x="279550" y="42117"/>
                  </a:lnTo>
                  <a:close/>
                </a:path>
                <a:path w="356235" h="629285">
                  <a:moveTo>
                    <a:pt x="25426" y="45323"/>
                  </a:moveTo>
                  <a:lnTo>
                    <a:pt x="25432" y="47258"/>
                  </a:lnTo>
                  <a:lnTo>
                    <a:pt x="27586" y="45370"/>
                  </a:lnTo>
                  <a:lnTo>
                    <a:pt x="25426" y="45323"/>
                  </a:lnTo>
                  <a:close/>
                </a:path>
                <a:path w="356235" h="629285">
                  <a:moveTo>
                    <a:pt x="31296" y="42117"/>
                  </a:moveTo>
                  <a:lnTo>
                    <a:pt x="25422" y="44255"/>
                  </a:lnTo>
                  <a:lnTo>
                    <a:pt x="25426" y="45323"/>
                  </a:lnTo>
                  <a:lnTo>
                    <a:pt x="27586" y="45370"/>
                  </a:lnTo>
                  <a:lnTo>
                    <a:pt x="31296" y="42117"/>
                  </a:lnTo>
                  <a:close/>
                </a:path>
                <a:path w="356235" h="629285">
                  <a:moveTo>
                    <a:pt x="25422" y="44255"/>
                  </a:moveTo>
                  <a:lnTo>
                    <a:pt x="23910" y="44805"/>
                  </a:lnTo>
                  <a:lnTo>
                    <a:pt x="23693" y="45286"/>
                  </a:lnTo>
                  <a:lnTo>
                    <a:pt x="25426" y="45323"/>
                  </a:lnTo>
                  <a:lnTo>
                    <a:pt x="25422" y="44255"/>
                  </a:lnTo>
                  <a:close/>
                </a:path>
                <a:path w="356235" h="629285">
                  <a:moveTo>
                    <a:pt x="23910" y="44805"/>
                  </a:moveTo>
                  <a:lnTo>
                    <a:pt x="22651" y="45264"/>
                  </a:lnTo>
                  <a:lnTo>
                    <a:pt x="23693" y="45286"/>
                  </a:lnTo>
                  <a:lnTo>
                    <a:pt x="23910" y="44805"/>
                  </a:lnTo>
                  <a:close/>
                </a:path>
                <a:path w="356235" h="629285">
                  <a:moveTo>
                    <a:pt x="25412" y="41475"/>
                  </a:moveTo>
                  <a:lnTo>
                    <a:pt x="23910" y="44805"/>
                  </a:lnTo>
                  <a:lnTo>
                    <a:pt x="25422" y="44255"/>
                  </a:lnTo>
                  <a:lnTo>
                    <a:pt x="25412" y="41475"/>
                  </a:lnTo>
                  <a:close/>
                </a:path>
                <a:path w="356235" h="629285">
                  <a:moveTo>
                    <a:pt x="279564" y="41475"/>
                  </a:moveTo>
                  <a:lnTo>
                    <a:pt x="25412" y="41475"/>
                  </a:lnTo>
                  <a:lnTo>
                    <a:pt x="25422" y="44255"/>
                  </a:lnTo>
                  <a:lnTo>
                    <a:pt x="31296" y="42117"/>
                  </a:lnTo>
                  <a:lnTo>
                    <a:pt x="279550" y="42117"/>
                  </a:lnTo>
                  <a:lnTo>
                    <a:pt x="279564" y="41475"/>
                  </a:lnTo>
                  <a:close/>
                </a:path>
              </a:pathLst>
            </a:custGeom>
            <a:solidFill>
              <a:srgbClr val="000000"/>
            </a:solidFill>
          </p:spPr>
          <p:txBody>
            <a:bodyPr wrap="square" lIns="0" tIns="0" rIns="0" bIns="0" rtlCol="0"/>
            <a:lstStyle/>
            <a:p>
              <a:endParaRPr sz="2400"/>
            </a:p>
          </p:txBody>
        </p:sp>
      </p:grpSp>
      <p:sp>
        <p:nvSpPr>
          <p:cNvPr id="26" name="object 26"/>
          <p:cNvSpPr txBox="1"/>
          <p:nvPr/>
        </p:nvSpPr>
        <p:spPr>
          <a:xfrm>
            <a:off x="1614263" y="1887855"/>
            <a:ext cx="347980" cy="196571"/>
          </a:xfrm>
          <a:prstGeom prst="rect">
            <a:avLst/>
          </a:prstGeom>
        </p:spPr>
        <p:txBody>
          <a:bodyPr vert="horz" wrap="square" lIns="0" tIns="22013" rIns="0" bIns="0" rtlCol="0">
            <a:spAutoFit/>
          </a:bodyPr>
          <a:lstStyle/>
          <a:p>
            <a:pPr marL="16933">
              <a:spcBef>
                <a:spcPts val="173"/>
              </a:spcBef>
            </a:pPr>
            <a:r>
              <a:rPr sz="1133" b="1" spc="40" dirty="0">
                <a:latin typeface="Calibri"/>
                <a:cs typeface="Calibri"/>
              </a:rPr>
              <a:t>p</a:t>
            </a:r>
            <a:r>
              <a:rPr sz="1133" b="1" spc="27" dirty="0">
                <a:latin typeface="Calibri"/>
                <a:cs typeface="Calibri"/>
              </a:rPr>
              <a:t>c</a:t>
            </a:r>
            <a:r>
              <a:rPr sz="1133" b="1" spc="127" dirty="0">
                <a:latin typeface="Calibri"/>
                <a:cs typeface="Calibri"/>
              </a:rPr>
              <a:t>+</a:t>
            </a:r>
            <a:r>
              <a:rPr sz="1133" b="1" spc="27" dirty="0">
                <a:latin typeface="Calibri"/>
                <a:cs typeface="Calibri"/>
              </a:rPr>
              <a:t>4</a:t>
            </a:r>
            <a:endParaRPr sz="1133">
              <a:latin typeface="Calibri"/>
              <a:cs typeface="Calibri"/>
            </a:endParaRPr>
          </a:p>
        </p:txBody>
      </p:sp>
      <p:grpSp>
        <p:nvGrpSpPr>
          <p:cNvPr id="27" name="object 27"/>
          <p:cNvGrpSpPr/>
          <p:nvPr/>
        </p:nvGrpSpPr>
        <p:grpSpPr>
          <a:xfrm>
            <a:off x="3786652" y="2417908"/>
            <a:ext cx="4524587" cy="2345267"/>
            <a:chOff x="4238222" y="1907688"/>
            <a:chExt cx="3393440" cy="1758950"/>
          </a:xfrm>
        </p:grpSpPr>
        <p:sp>
          <p:nvSpPr>
            <p:cNvPr id="28" name="object 28"/>
            <p:cNvSpPr/>
            <p:nvPr/>
          </p:nvSpPr>
          <p:spPr>
            <a:xfrm>
              <a:off x="7280682" y="1976170"/>
              <a:ext cx="332105" cy="728980"/>
            </a:xfrm>
            <a:custGeom>
              <a:avLst/>
              <a:gdLst/>
              <a:ahLst/>
              <a:cxnLst/>
              <a:rect l="l" t="t" r="r" b="b"/>
              <a:pathLst>
                <a:path w="332104" h="728980">
                  <a:moveTo>
                    <a:pt x="0" y="0"/>
                  </a:moveTo>
                  <a:lnTo>
                    <a:pt x="0" y="303634"/>
                  </a:lnTo>
                  <a:lnTo>
                    <a:pt x="66320" y="364361"/>
                  </a:lnTo>
                  <a:lnTo>
                    <a:pt x="0" y="425088"/>
                  </a:lnTo>
                  <a:lnTo>
                    <a:pt x="0" y="728723"/>
                  </a:lnTo>
                  <a:lnTo>
                    <a:pt x="331602" y="546542"/>
                  </a:lnTo>
                  <a:lnTo>
                    <a:pt x="331602" y="182180"/>
                  </a:lnTo>
                  <a:lnTo>
                    <a:pt x="0" y="0"/>
                  </a:lnTo>
                </a:path>
              </a:pathLst>
            </a:custGeom>
            <a:ln w="38100">
              <a:solidFill>
                <a:srgbClr val="000000"/>
              </a:solidFill>
            </a:ln>
          </p:spPr>
          <p:txBody>
            <a:bodyPr wrap="square" lIns="0" tIns="0" rIns="0" bIns="0" rtlCol="0"/>
            <a:lstStyle/>
            <a:p>
              <a:endParaRPr sz="2400"/>
            </a:p>
          </p:txBody>
        </p:sp>
        <p:sp>
          <p:nvSpPr>
            <p:cNvPr id="29" name="object 29"/>
            <p:cNvSpPr/>
            <p:nvPr/>
          </p:nvSpPr>
          <p:spPr>
            <a:xfrm>
              <a:off x="4238218" y="1907692"/>
              <a:ext cx="915669" cy="1758950"/>
            </a:xfrm>
            <a:custGeom>
              <a:avLst/>
              <a:gdLst/>
              <a:ahLst/>
              <a:cxnLst/>
              <a:rect l="l" t="t" r="r" b="b"/>
              <a:pathLst>
                <a:path w="915670" h="1758950">
                  <a:moveTo>
                    <a:pt x="915390" y="265798"/>
                  </a:moveTo>
                  <a:lnTo>
                    <a:pt x="886815" y="251510"/>
                  </a:lnTo>
                  <a:lnTo>
                    <a:pt x="829665" y="222935"/>
                  </a:lnTo>
                  <a:lnTo>
                    <a:pt x="829665" y="251510"/>
                  </a:lnTo>
                  <a:lnTo>
                    <a:pt x="28575" y="251510"/>
                  </a:lnTo>
                  <a:lnTo>
                    <a:pt x="28575" y="57150"/>
                  </a:lnTo>
                  <a:lnTo>
                    <a:pt x="829652" y="57150"/>
                  </a:lnTo>
                  <a:lnTo>
                    <a:pt x="829652" y="85725"/>
                  </a:lnTo>
                  <a:lnTo>
                    <a:pt x="886802" y="57150"/>
                  </a:lnTo>
                  <a:lnTo>
                    <a:pt x="915377" y="42862"/>
                  </a:lnTo>
                  <a:lnTo>
                    <a:pt x="886802" y="28575"/>
                  </a:lnTo>
                  <a:lnTo>
                    <a:pt x="829652" y="0"/>
                  </a:lnTo>
                  <a:lnTo>
                    <a:pt x="829652" y="28575"/>
                  </a:lnTo>
                  <a:lnTo>
                    <a:pt x="6400" y="28575"/>
                  </a:lnTo>
                  <a:lnTo>
                    <a:pt x="0" y="34975"/>
                  </a:lnTo>
                  <a:lnTo>
                    <a:pt x="0" y="1751990"/>
                  </a:lnTo>
                  <a:lnTo>
                    <a:pt x="6400" y="1758391"/>
                  </a:lnTo>
                  <a:lnTo>
                    <a:pt x="22174" y="1758391"/>
                  </a:lnTo>
                  <a:lnTo>
                    <a:pt x="28575" y="1751990"/>
                  </a:lnTo>
                  <a:lnTo>
                    <a:pt x="28575" y="458647"/>
                  </a:lnTo>
                  <a:lnTo>
                    <a:pt x="820889" y="458647"/>
                  </a:lnTo>
                  <a:lnTo>
                    <a:pt x="820889" y="487222"/>
                  </a:lnTo>
                  <a:lnTo>
                    <a:pt x="878039" y="458647"/>
                  </a:lnTo>
                  <a:lnTo>
                    <a:pt x="906614" y="444360"/>
                  </a:lnTo>
                  <a:lnTo>
                    <a:pt x="878039" y="430072"/>
                  </a:lnTo>
                  <a:lnTo>
                    <a:pt x="820889" y="401497"/>
                  </a:lnTo>
                  <a:lnTo>
                    <a:pt x="820889" y="430072"/>
                  </a:lnTo>
                  <a:lnTo>
                    <a:pt x="28575" y="430072"/>
                  </a:lnTo>
                  <a:lnTo>
                    <a:pt x="28575" y="280085"/>
                  </a:lnTo>
                  <a:lnTo>
                    <a:pt x="829665" y="280085"/>
                  </a:lnTo>
                  <a:lnTo>
                    <a:pt x="829665" y="308660"/>
                  </a:lnTo>
                  <a:lnTo>
                    <a:pt x="886815" y="280085"/>
                  </a:lnTo>
                  <a:lnTo>
                    <a:pt x="915390" y="265798"/>
                  </a:lnTo>
                  <a:close/>
                </a:path>
              </a:pathLst>
            </a:custGeom>
            <a:solidFill>
              <a:srgbClr val="000000"/>
            </a:solidFill>
          </p:spPr>
          <p:txBody>
            <a:bodyPr wrap="square" lIns="0" tIns="0" rIns="0" bIns="0" rtlCol="0"/>
            <a:lstStyle/>
            <a:p>
              <a:endParaRPr sz="2400"/>
            </a:p>
          </p:txBody>
        </p:sp>
      </p:grpSp>
      <p:sp>
        <p:nvSpPr>
          <p:cNvPr id="30" name="object 30"/>
          <p:cNvSpPr txBox="1"/>
          <p:nvPr/>
        </p:nvSpPr>
        <p:spPr>
          <a:xfrm>
            <a:off x="7892096" y="2707764"/>
            <a:ext cx="332739" cy="236817"/>
          </a:xfrm>
          <a:prstGeom prst="rect">
            <a:avLst/>
          </a:prstGeom>
        </p:spPr>
        <p:txBody>
          <a:bodyPr vert="horz" wrap="square" lIns="0" tIns="21167" rIns="0" bIns="0" rtlCol="0">
            <a:spAutoFit/>
          </a:bodyPr>
          <a:lstStyle/>
          <a:p>
            <a:pPr marL="16933">
              <a:spcBef>
                <a:spcPts val="167"/>
              </a:spcBef>
            </a:pPr>
            <a:r>
              <a:rPr sz="1400" b="1" spc="-20" dirty="0">
                <a:latin typeface="Calibri"/>
                <a:cs typeface="Calibri"/>
              </a:rPr>
              <a:t>A</a:t>
            </a:r>
            <a:r>
              <a:rPr sz="1400" b="1" dirty="0">
                <a:latin typeface="Calibri"/>
                <a:cs typeface="Calibri"/>
              </a:rPr>
              <a:t>LU</a:t>
            </a:r>
            <a:endParaRPr sz="1400">
              <a:latin typeface="Calibri"/>
              <a:cs typeface="Calibri"/>
            </a:endParaRPr>
          </a:p>
        </p:txBody>
      </p:sp>
      <p:sp>
        <p:nvSpPr>
          <p:cNvPr id="31" name="object 31"/>
          <p:cNvSpPr txBox="1"/>
          <p:nvPr/>
        </p:nvSpPr>
        <p:spPr>
          <a:xfrm>
            <a:off x="5893490" y="3627247"/>
            <a:ext cx="1981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c</a:t>
            </a:r>
            <a:r>
              <a:rPr sz="1133" b="1" spc="7" dirty="0">
                <a:latin typeface="Calibri"/>
                <a:cs typeface="Calibri"/>
              </a:rPr>
              <a:t>l</a:t>
            </a:r>
            <a:r>
              <a:rPr sz="1133" b="1" spc="-27" dirty="0">
                <a:latin typeface="Calibri"/>
                <a:cs typeface="Calibri"/>
              </a:rPr>
              <a:t>k</a:t>
            </a:r>
            <a:endParaRPr sz="1133">
              <a:latin typeface="Calibri"/>
              <a:cs typeface="Calibri"/>
            </a:endParaRPr>
          </a:p>
        </p:txBody>
      </p:sp>
      <p:sp>
        <p:nvSpPr>
          <p:cNvPr id="32" name="object 32"/>
          <p:cNvSpPr/>
          <p:nvPr/>
        </p:nvSpPr>
        <p:spPr>
          <a:xfrm>
            <a:off x="5026215" y="1723125"/>
            <a:ext cx="1170092" cy="1920240"/>
          </a:xfrm>
          <a:custGeom>
            <a:avLst/>
            <a:gdLst/>
            <a:ahLst/>
            <a:cxnLst/>
            <a:rect l="l" t="t" r="r" b="b"/>
            <a:pathLst>
              <a:path w="877570" h="1440180">
                <a:moveTo>
                  <a:pt x="0" y="0"/>
                </a:moveTo>
                <a:lnTo>
                  <a:pt x="877380" y="0"/>
                </a:lnTo>
                <a:lnTo>
                  <a:pt x="877380" y="1439786"/>
                </a:lnTo>
                <a:lnTo>
                  <a:pt x="0" y="1439786"/>
                </a:lnTo>
                <a:lnTo>
                  <a:pt x="0" y="0"/>
                </a:lnTo>
                <a:close/>
              </a:path>
            </a:pathLst>
          </a:custGeom>
          <a:ln w="38100">
            <a:solidFill>
              <a:srgbClr val="000000"/>
            </a:solidFill>
          </a:ln>
        </p:spPr>
        <p:txBody>
          <a:bodyPr wrap="square" lIns="0" tIns="0" rIns="0" bIns="0" rtlCol="0"/>
          <a:lstStyle/>
          <a:p>
            <a:endParaRPr sz="2400"/>
          </a:p>
        </p:txBody>
      </p:sp>
      <p:sp>
        <p:nvSpPr>
          <p:cNvPr id="33" name="object 33"/>
          <p:cNvSpPr txBox="1"/>
          <p:nvPr/>
        </p:nvSpPr>
        <p:spPr>
          <a:xfrm>
            <a:off x="5122726" y="3345812"/>
            <a:ext cx="508000" cy="236817"/>
          </a:xfrm>
          <a:prstGeom prst="rect">
            <a:avLst/>
          </a:prstGeom>
        </p:spPr>
        <p:txBody>
          <a:bodyPr vert="horz" wrap="square" lIns="0" tIns="21167" rIns="0" bIns="0" rtlCol="0">
            <a:spAutoFit/>
          </a:bodyPr>
          <a:lstStyle/>
          <a:p>
            <a:pPr marL="16933">
              <a:spcBef>
                <a:spcPts val="167"/>
              </a:spcBef>
            </a:pPr>
            <a:r>
              <a:rPr sz="1400" b="1" dirty="0">
                <a:latin typeface="Calibri"/>
                <a:cs typeface="Calibri"/>
              </a:rPr>
              <a:t>Re</a:t>
            </a:r>
            <a:r>
              <a:rPr sz="1400" b="1" spc="100" dirty="0">
                <a:latin typeface="Calibri"/>
                <a:cs typeface="Calibri"/>
              </a:rPr>
              <a:t>g</a:t>
            </a:r>
            <a:r>
              <a:rPr sz="1400" b="1" spc="80" dirty="0">
                <a:latin typeface="Calibri"/>
                <a:cs typeface="Calibri"/>
              </a:rPr>
              <a:t> </a:t>
            </a:r>
            <a:r>
              <a:rPr sz="1400" b="1" spc="-127" dirty="0">
                <a:latin typeface="Calibri"/>
                <a:cs typeface="Calibri"/>
              </a:rPr>
              <a:t>[</a:t>
            </a:r>
            <a:r>
              <a:rPr sz="1400" b="1" spc="80" dirty="0">
                <a:latin typeface="Calibri"/>
                <a:cs typeface="Calibri"/>
              </a:rPr>
              <a:t> </a:t>
            </a:r>
            <a:r>
              <a:rPr sz="1400" b="1" spc="-127" dirty="0">
                <a:latin typeface="Calibri"/>
                <a:cs typeface="Calibri"/>
              </a:rPr>
              <a:t>]</a:t>
            </a:r>
            <a:endParaRPr sz="1400">
              <a:latin typeface="Calibri"/>
              <a:cs typeface="Calibri"/>
            </a:endParaRPr>
          </a:p>
        </p:txBody>
      </p:sp>
      <p:grpSp>
        <p:nvGrpSpPr>
          <p:cNvPr id="34" name="object 34"/>
          <p:cNvGrpSpPr/>
          <p:nvPr/>
        </p:nvGrpSpPr>
        <p:grpSpPr>
          <a:xfrm>
            <a:off x="4136740" y="1063504"/>
            <a:ext cx="5929207" cy="2590800"/>
            <a:chOff x="4500788" y="891885"/>
            <a:chExt cx="4446905" cy="1943100"/>
          </a:xfrm>
        </p:grpSpPr>
        <p:pic>
          <p:nvPicPr>
            <p:cNvPr id="35" name="object 35"/>
            <p:cNvPicPr/>
            <p:nvPr/>
          </p:nvPicPr>
          <p:blipFill>
            <a:blip r:embed="rId3" cstate="print"/>
            <a:stretch>
              <a:fillRect/>
            </a:stretch>
          </p:blipFill>
          <p:spPr>
            <a:xfrm>
              <a:off x="6030862" y="2083111"/>
              <a:ext cx="233530" cy="76200"/>
            </a:xfrm>
            <a:prstGeom prst="rect">
              <a:avLst/>
            </a:prstGeom>
          </p:spPr>
        </p:pic>
        <p:sp>
          <p:nvSpPr>
            <p:cNvPr id="36" name="object 36"/>
            <p:cNvSpPr/>
            <p:nvPr/>
          </p:nvSpPr>
          <p:spPr>
            <a:xfrm>
              <a:off x="8929172" y="927699"/>
              <a:ext cx="4445" cy="1017269"/>
            </a:xfrm>
            <a:custGeom>
              <a:avLst/>
              <a:gdLst/>
              <a:ahLst/>
              <a:cxnLst/>
              <a:rect l="l" t="t" r="r" b="b"/>
              <a:pathLst>
                <a:path w="4445" h="1017269">
                  <a:moveTo>
                    <a:pt x="4184" y="0"/>
                  </a:moveTo>
                  <a:lnTo>
                    <a:pt x="0" y="1017091"/>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527989" y="907778"/>
              <a:ext cx="4405630" cy="10160"/>
            </a:xfrm>
            <a:custGeom>
              <a:avLst/>
              <a:gdLst/>
              <a:ahLst/>
              <a:cxnLst/>
              <a:rect l="l" t="t" r="r" b="b"/>
              <a:pathLst>
                <a:path w="4405630" h="10159">
                  <a:moveTo>
                    <a:pt x="0" y="0"/>
                  </a:moveTo>
                  <a:lnTo>
                    <a:pt x="4405368" y="9924"/>
                  </a:lnTo>
                </a:path>
              </a:pathLst>
            </a:custGeom>
            <a:ln w="28575">
              <a:solidFill>
                <a:srgbClr val="000000"/>
              </a:solidFill>
            </a:ln>
          </p:spPr>
          <p:txBody>
            <a:bodyPr wrap="square" lIns="0" tIns="0" rIns="0" bIns="0" rtlCol="0"/>
            <a:lstStyle/>
            <a:p>
              <a:endParaRPr sz="2400"/>
            </a:p>
          </p:txBody>
        </p:sp>
        <p:sp>
          <p:nvSpPr>
            <p:cNvPr id="38" name="object 38"/>
            <p:cNvSpPr/>
            <p:nvPr/>
          </p:nvSpPr>
          <p:spPr>
            <a:xfrm>
              <a:off x="4515075" y="906172"/>
              <a:ext cx="5715" cy="730885"/>
            </a:xfrm>
            <a:custGeom>
              <a:avLst/>
              <a:gdLst/>
              <a:ahLst/>
              <a:cxnLst/>
              <a:rect l="l" t="t" r="r" b="b"/>
              <a:pathLst>
                <a:path w="5714" h="730885">
                  <a:moveTo>
                    <a:pt x="0" y="0"/>
                  </a:moveTo>
                  <a:lnTo>
                    <a:pt x="5656" y="730811"/>
                  </a:lnTo>
                </a:path>
              </a:pathLst>
            </a:custGeom>
            <a:ln w="28575">
              <a:solidFill>
                <a:srgbClr val="000000"/>
              </a:solidFill>
            </a:ln>
          </p:spPr>
          <p:txBody>
            <a:bodyPr wrap="square" lIns="0" tIns="0" rIns="0" bIns="0" rtlCol="0"/>
            <a:lstStyle/>
            <a:p>
              <a:endParaRPr sz="2400"/>
            </a:p>
          </p:txBody>
        </p:sp>
        <p:sp>
          <p:nvSpPr>
            <p:cNvPr id="39" name="object 39"/>
            <p:cNvSpPr/>
            <p:nvPr/>
          </p:nvSpPr>
          <p:spPr>
            <a:xfrm>
              <a:off x="4515288" y="1598885"/>
              <a:ext cx="640080" cy="76200"/>
            </a:xfrm>
            <a:custGeom>
              <a:avLst/>
              <a:gdLst/>
              <a:ahLst/>
              <a:cxnLst/>
              <a:rect l="l" t="t" r="r" b="b"/>
              <a:pathLst>
                <a:path w="640079" h="76200">
                  <a:moveTo>
                    <a:pt x="563336" y="0"/>
                  </a:moveTo>
                  <a:lnTo>
                    <a:pt x="563336" y="76200"/>
                  </a:lnTo>
                  <a:lnTo>
                    <a:pt x="614136" y="50800"/>
                  </a:lnTo>
                  <a:lnTo>
                    <a:pt x="583050" y="50800"/>
                  </a:lnTo>
                  <a:lnTo>
                    <a:pt x="588737" y="45114"/>
                  </a:lnTo>
                  <a:lnTo>
                    <a:pt x="588737" y="31087"/>
                  </a:lnTo>
                  <a:lnTo>
                    <a:pt x="583050" y="25400"/>
                  </a:lnTo>
                  <a:lnTo>
                    <a:pt x="614136" y="25400"/>
                  </a:lnTo>
                  <a:lnTo>
                    <a:pt x="563336" y="0"/>
                  </a:lnTo>
                  <a:close/>
                </a:path>
                <a:path w="640079" h="76200">
                  <a:moveTo>
                    <a:pt x="563336" y="25400"/>
                  </a:moveTo>
                  <a:lnTo>
                    <a:pt x="5685" y="25400"/>
                  </a:lnTo>
                  <a:lnTo>
                    <a:pt x="0" y="31087"/>
                  </a:lnTo>
                  <a:lnTo>
                    <a:pt x="0" y="45114"/>
                  </a:lnTo>
                  <a:lnTo>
                    <a:pt x="5685" y="50800"/>
                  </a:lnTo>
                  <a:lnTo>
                    <a:pt x="563336" y="50800"/>
                  </a:lnTo>
                  <a:lnTo>
                    <a:pt x="563336" y="25400"/>
                  </a:lnTo>
                  <a:close/>
                </a:path>
                <a:path w="640079" h="76200">
                  <a:moveTo>
                    <a:pt x="614136" y="25400"/>
                  </a:moveTo>
                  <a:lnTo>
                    <a:pt x="583050" y="25400"/>
                  </a:lnTo>
                  <a:lnTo>
                    <a:pt x="588737" y="31087"/>
                  </a:lnTo>
                  <a:lnTo>
                    <a:pt x="588737" y="45114"/>
                  </a:lnTo>
                  <a:lnTo>
                    <a:pt x="583050" y="50800"/>
                  </a:lnTo>
                  <a:lnTo>
                    <a:pt x="614136" y="50800"/>
                  </a:lnTo>
                  <a:lnTo>
                    <a:pt x="639536" y="38100"/>
                  </a:lnTo>
                  <a:lnTo>
                    <a:pt x="614136" y="25400"/>
                  </a:lnTo>
                  <a:close/>
                </a:path>
              </a:pathLst>
            </a:custGeom>
            <a:solidFill>
              <a:srgbClr val="000000"/>
            </a:solidFill>
          </p:spPr>
          <p:txBody>
            <a:bodyPr wrap="square" lIns="0" tIns="0" rIns="0" bIns="0" rtlCol="0"/>
            <a:lstStyle/>
            <a:p>
              <a:endParaRPr sz="2400"/>
            </a:p>
          </p:txBody>
        </p:sp>
        <p:sp>
          <p:nvSpPr>
            <p:cNvPr id="40" name="object 40"/>
            <p:cNvSpPr/>
            <p:nvPr/>
          </p:nvSpPr>
          <p:spPr>
            <a:xfrm>
              <a:off x="5738905" y="2740540"/>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grpSp>
      <p:sp>
        <p:nvSpPr>
          <p:cNvPr id="41" name="object 41"/>
          <p:cNvSpPr txBox="1"/>
          <p:nvPr/>
        </p:nvSpPr>
        <p:spPr>
          <a:xfrm>
            <a:off x="3969758" y="2400398"/>
            <a:ext cx="684953" cy="536643"/>
          </a:xfrm>
          <a:prstGeom prst="rect">
            <a:avLst/>
          </a:prstGeom>
        </p:spPr>
        <p:txBody>
          <a:bodyPr vert="horz" wrap="square" lIns="0" tIns="16087" rIns="0" bIns="0" rtlCol="0">
            <a:spAutoFit/>
          </a:bodyPr>
          <a:lstStyle/>
          <a:p>
            <a:pPr marL="16933" marR="6773">
              <a:lnSpc>
                <a:spcPct val="157600"/>
              </a:lnSpc>
              <a:spcBef>
                <a:spcPts val="127"/>
              </a:spcBef>
            </a:pPr>
            <a:r>
              <a:rPr sz="1133" b="1" spc="-47" dirty="0">
                <a:latin typeface="Calibri"/>
                <a:cs typeface="Calibri"/>
              </a:rPr>
              <a:t>Inst[19:15] </a:t>
            </a:r>
            <a:r>
              <a:rPr sz="1133" b="1" spc="-40" dirty="0">
                <a:latin typeface="Calibri"/>
                <a:cs typeface="Calibri"/>
              </a:rPr>
              <a:t> </a:t>
            </a:r>
            <a:r>
              <a:rPr sz="1133" b="1" spc="-7" dirty="0">
                <a:latin typeface="Calibri"/>
                <a:cs typeface="Calibri"/>
              </a:rPr>
              <a:t>I</a:t>
            </a:r>
            <a:r>
              <a:rPr sz="1133" b="1" spc="-27" dirty="0">
                <a:latin typeface="Calibri"/>
                <a:cs typeface="Calibri"/>
              </a:rPr>
              <a:t>n</a:t>
            </a:r>
            <a:r>
              <a:rPr sz="1133" b="1" spc="60" dirty="0">
                <a:latin typeface="Calibri"/>
                <a:cs typeface="Calibri"/>
              </a:rPr>
              <a:t>s</a:t>
            </a:r>
            <a:r>
              <a:rPr sz="1133" b="1" spc="-87" dirty="0">
                <a:latin typeface="Calibri"/>
                <a:cs typeface="Calibri"/>
              </a:rPr>
              <a:t>t</a:t>
            </a:r>
            <a:r>
              <a:rPr sz="1133" b="1" spc="-13" dirty="0">
                <a:latin typeface="Calibri"/>
                <a:cs typeface="Calibri"/>
              </a:rPr>
              <a:t>[2</a:t>
            </a:r>
            <a:r>
              <a:rPr sz="1133" b="1" spc="53" dirty="0">
                <a:latin typeface="Calibri"/>
                <a:cs typeface="Calibri"/>
              </a:rPr>
              <a:t>4</a:t>
            </a:r>
            <a:r>
              <a:rPr sz="1133" b="1" spc="-20" dirty="0">
                <a:latin typeface="Calibri"/>
                <a:cs typeface="Calibri"/>
              </a:rPr>
              <a:t>:</a:t>
            </a:r>
            <a:r>
              <a:rPr sz="1133" b="1" spc="53" dirty="0">
                <a:latin typeface="Calibri"/>
                <a:cs typeface="Calibri"/>
              </a:rPr>
              <a:t>20</a:t>
            </a:r>
            <a:r>
              <a:rPr sz="1133" b="1" spc="-100" dirty="0">
                <a:latin typeface="Calibri"/>
                <a:cs typeface="Calibri"/>
              </a:rPr>
              <a:t>]</a:t>
            </a:r>
            <a:endParaRPr sz="1133">
              <a:latin typeface="Calibri"/>
              <a:cs typeface="Calibri"/>
            </a:endParaRPr>
          </a:p>
        </p:txBody>
      </p:sp>
      <p:sp>
        <p:nvSpPr>
          <p:cNvPr id="42" name="object 42"/>
          <p:cNvSpPr txBox="1"/>
          <p:nvPr/>
        </p:nvSpPr>
        <p:spPr>
          <a:xfrm>
            <a:off x="4021908" y="2200783"/>
            <a:ext cx="542712" cy="196571"/>
          </a:xfrm>
          <a:prstGeom prst="rect">
            <a:avLst/>
          </a:prstGeom>
        </p:spPr>
        <p:txBody>
          <a:bodyPr vert="horz" wrap="square" lIns="0" tIns="22013" rIns="0" bIns="0" rtlCol="0">
            <a:spAutoFit/>
          </a:bodyPr>
          <a:lstStyle/>
          <a:p>
            <a:pPr marL="16933">
              <a:spcBef>
                <a:spcPts val="173"/>
              </a:spcBef>
            </a:pPr>
            <a:r>
              <a:rPr sz="1133" b="1" spc="-60" dirty="0">
                <a:latin typeface="Calibri"/>
                <a:cs typeface="Calibri"/>
              </a:rPr>
              <a:t>Inst[11:7]</a:t>
            </a:r>
            <a:endParaRPr sz="1133">
              <a:latin typeface="Calibri"/>
              <a:cs typeface="Calibri"/>
            </a:endParaRPr>
          </a:p>
        </p:txBody>
      </p:sp>
      <p:sp>
        <p:nvSpPr>
          <p:cNvPr id="43" name="object 43"/>
          <p:cNvSpPr txBox="1"/>
          <p:nvPr/>
        </p:nvSpPr>
        <p:spPr>
          <a:xfrm>
            <a:off x="5046491" y="2940431"/>
            <a:ext cx="419100" cy="196571"/>
          </a:xfrm>
          <a:prstGeom prst="rect">
            <a:avLst/>
          </a:prstGeom>
        </p:spPr>
        <p:txBody>
          <a:bodyPr vert="horz" wrap="square" lIns="0" tIns="22013" rIns="0" bIns="0" rtlCol="0">
            <a:spAutoFit/>
          </a:bodyPr>
          <a:lstStyle/>
          <a:p>
            <a:pPr marL="16933">
              <a:spcBef>
                <a:spcPts val="173"/>
              </a:spcBef>
            </a:pPr>
            <a:r>
              <a:rPr sz="1133" b="1" spc="33" dirty="0">
                <a:latin typeface="Calibri"/>
                <a:cs typeface="Calibri"/>
              </a:rPr>
              <a:t>A</a:t>
            </a:r>
            <a:r>
              <a:rPr sz="1133" b="1" spc="27" dirty="0">
                <a:latin typeface="Calibri"/>
                <a:cs typeface="Calibri"/>
              </a:rPr>
              <a:t>d</a:t>
            </a:r>
            <a:r>
              <a:rPr sz="1133" b="1" spc="33" dirty="0">
                <a:latin typeface="Calibri"/>
                <a:cs typeface="Calibri"/>
              </a:rPr>
              <a:t>d</a:t>
            </a:r>
            <a:r>
              <a:rPr sz="1133" b="1" spc="-20" dirty="0">
                <a:latin typeface="Calibri"/>
                <a:cs typeface="Calibri"/>
              </a:rPr>
              <a:t>rB</a:t>
            </a:r>
            <a:endParaRPr sz="1133">
              <a:latin typeface="Calibri"/>
              <a:cs typeface="Calibri"/>
            </a:endParaRPr>
          </a:p>
        </p:txBody>
      </p:sp>
      <p:sp>
        <p:nvSpPr>
          <p:cNvPr id="44" name="object 44"/>
          <p:cNvSpPr txBox="1"/>
          <p:nvPr/>
        </p:nvSpPr>
        <p:spPr>
          <a:xfrm>
            <a:off x="5046490" y="2619375"/>
            <a:ext cx="430107" cy="196571"/>
          </a:xfrm>
          <a:prstGeom prst="rect">
            <a:avLst/>
          </a:prstGeom>
        </p:spPr>
        <p:txBody>
          <a:bodyPr vert="horz" wrap="square" lIns="0" tIns="22013" rIns="0" bIns="0" rtlCol="0">
            <a:spAutoFit/>
          </a:bodyPr>
          <a:lstStyle/>
          <a:p>
            <a:pPr marL="16933">
              <a:spcBef>
                <a:spcPts val="173"/>
              </a:spcBef>
            </a:pPr>
            <a:r>
              <a:rPr sz="1133" b="1" spc="33" dirty="0">
                <a:latin typeface="Calibri"/>
                <a:cs typeface="Calibri"/>
              </a:rPr>
              <a:t>A</a:t>
            </a:r>
            <a:r>
              <a:rPr sz="1133" b="1" spc="27" dirty="0">
                <a:latin typeface="Calibri"/>
                <a:cs typeface="Calibri"/>
              </a:rPr>
              <a:t>d</a:t>
            </a:r>
            <a:r>
              <a:rPr sz="1133" b="1" spc="33" dirty="0">
                <a:latin typeface="Calibri"/>
                <a:cs typeface="Calibri"/>
              </a:rPr>
              <a:t>d</a:t>
            </a:r>
            <a:r>
              <a:rPr sz="1133" b="1" dirty="0">
                <a:latin typeface="Calibri"/>
                <a:cs typeface="Calibri"/>
              </a:rPr>
              <a:t>rA</a:t>
            </a:r>
            <a:endParaRPr sz="1133">
              <a:latin typeface="Calibri"/>
              <a:cs typeface="Calibri"/>
            </a:endParaRPr>
          </a:p>
        </p:txBody>
      </p:sp>
      <p:sp>
        <p:nvSpPr>
          <p:cNvPr id="45" name="object 45"/>
          <p:cNvSpPr txBox="1"/>
          <p:nvPr/>
        </p:nvSpPr>
        <p:spPr>
          <a:xfrm>
            <a:off x="5680504" y="2603119"/>
            <a:ext cx="423333"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DataA</a:t>
            </a:r>
            <a:endParaRPr sz="1133">
              <a:latin typeface="Calibri"/>
              <a:cs typeface="Calibri"/>
            </a:endParaRPr>
          </a:p>
        </p:txBody>
      </p:sp>
      <p:sp>
        <p:nvSpPr>
          <p:cNvPr id="46" name="object 46"/>
          <p:cNvSpPr txBox="1"/>
          <p:nvPr/>
        </p:nvSpPr>
        <p:spPr>
          <a:xfrm>
            <a:off x="5680504" y="2993263"/>
            <a:ext cx="413173" cy="196571"/>
          </a:xfrm>
          <a:prstGeom prst="rect">
            <a:avLst/>
          </a:prstGeom>
        </p:spPr>
        <p:txBody>
          <a:bodyPr vert="horz" wrap="square" lIns="0" tIns="22013" rIns="0" bIns="0" rtlCol="0">
            <a:spAutoFit/>
          </a:bodyPr>
          <a:lstStyle/>
          <a:p>
            <a:pPr marL="16933">
              <a:spcBef>
                <a:spcPts val="173"/>
              </a:spcBef>
            </a:pPr>
            <a:r>
              <a:rPr sz="1133" b="1" spc="13" dirty="0">
                <a:latin typeface="Calibri"/>
                <a:cs typeface="Calibri"/>
              </a:rPr>
              <a:t>DataB</a:t>
            </a:r>
            <a:endParaRPr sz="1133">
              <a:latin typeface="Calibri"/>
              <a:cs typeface="Calibri"/>
            </a:endParaRPr>
          </a:p>
        </p:txBody>
      </p:sp>
      <p:sp>
        <p:nvSpPr>
          <p:cNvPr id="47" name="object 47"/>
          <p:cNvSpPr txBox="1"/>
          <p:nvPr/>
        </p:nvSpPr>
        <p:spPr>
          <a:xfrm>
            <a:off x="5042302" y="2338959"/>
            <a:ext cx="432647" cy="196571"/>
          </a:xfrm>
          <a:prstGeom prst="rect">
            <a:avLst/>
          </a:prstGeom>
        </p:spPr>
        <p:txBody>
          <a:bodyPr vert="horz" wrap="square" lIns="0" tIns="22013" rIns="0" bIns="0" rtlCol="0">
            <a:spAutoFit/>
          </a:bodyPr>
          <a:lstStyle/>
          <a:p>
            <a:pPr marL="16933">
              <a:spcBef>
                <a:spcPts val="173"/>
              </a:spcBef>
            </a:pPr>
            <a:r>
              <a:rPr sz="1133" b="1" spc="13" dirty="0">
                <a:latin typeface="Calibri"/>
                <a:cs typeface="Calibri"/>
              </a:rPr>
              <a:t>AddrD</a:t>
            </a:r>
            <a:endParaRPr sz="1133">
              <a:latin typeface="Calibri"/>
              <a:cs typeface="Calibri"/>
            </a:endParaRPr>
          </a:p>
        </p:txBody>
      </p:sp>
      <p:sp>
        <p:nvSpPr>
          <p:cNvPr id="48" name="object 48"/>
          <p:cNvSpPr txBox="1"/>
          <p:nvPr/>
        </p:nvSpPr>
        <p:spPr>
          <a:xfrm>
            <a:off x="5046491" y="1924431"/>
            <a:ext cx="425873"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DataD</a:t>
            </a:r>
            <a:endParaRPr sz="1133">
              <a:latin typeface="Calibri"/>
              <a:cs typeface="Calibri"/>
            </a:endParaRPr>
          </a:p>
        </p:txBody>
      </p:sp>
      <p:sp>
        <p:nvSpPr>
          <p:cNvPr id="49" name="object 49"/>
          <p:cNvSpPr txBox="1"/>
          <p:nvPr/>
        </p:nvSpPr>
        <p:spPr>
          <a:xfrm>
            <a:off x="8164773" y="2200783"/>
            <a:ext cx="225213" cy="196571"/>
          </a:xfrm>
          <a:prstGeom prst="rect">
            <a:avLst/>
          </a:prstGeom>
        </p:spPr>
        <p:txBody>
          <a:bodyPr vert="horz" wrap="square" lIns="0" tIns="22013" rIns="0" bIns="0" rtlCol="0">
            <a:spAutoFit/>
          </a:bodyPr>
          <a:lstStyle/>
          <a:p>
            <a:pPr marL="16933">
              <a:spcBef>
                <a:spcPts val="173"/>
              </a:spcBef>
            </a:pPr>
            <a:r>
              <a:rPr sz="1133" b="1" spc="27" dirty="0">
                <a:latin typeface="Calibri"/>
                <a:cs typeface="Calibri"/>
              </a:rPr>
              <a:t>al</a:t>
            </a:r>
            <a:r>
              <a:rPr sz="1133" b="1" spc="-7" dirty="0">
                <a:latin typeface="Calibri"/>
                <a:cs typeface="Calibri"/>
              </a:rPr>
              <a:t>u</a:t>
            </a:r>
            <a:endParaRPr sz="1133">
              <a:latin typeface="Calibri"/>
              <a:cs typeface="Calibri"/>
            </a:endParaRPr>
          </a:p>
        </p:txBody>
      </p:sp>
      <p:sp>
        <p:nvSpPr>
          <p:cNvPr id="50" name="object 50"/>
          <p:cNvSpPr txBox="1"/>
          <p:nvPr/>
        </p:nvSpPr>
        <p:spPr>
          <a:xfrm>
            <a:off x="6239045" y="1806575"/>
            <a:ext cx="350520" cy="196571"/>
          </a:xfrm>
          <a:prstGeom prst="rect">
            <a:avLst/>
          </a:prstGeom>
        </p:spPr>
        <p:txBody>
          <a:bodyPr vert="horz" wrap="square" lIns="0" tIns="22013" rIns="0" bIns="0" rtlCol="0">
            <a:spAutoFit/>
          </a:bodyPr>
          <a:lstStyle/>
          <a:p>
            <a:pPr marL="16933">
              <a:spcBef>
                <a:spcPts val="173"/>
              </a:spcBef>
            </a:pPr>
            <a:r>
              <a:rPr sz="1133" b="1" spc="-87" dirty="0">
                <a:latin typeface="Calibri"/>
                <a:cs typeface="Calibri"/>
              </a:rPr>
              <a:t>R</a:t>
            </a:r>
            <a:r>
              <a:rPr sz="1133" b="1" spc="-33" dirty="0">
                <a:latin typeface="Calibri"/>
                <a:cs typeface="Calibri"/>
              </a:rPr>
              <a:t>[</a:t>
            </a:r>
            <a:r>
              <a:rPr sz="1133" b="1" spc="-27" dirty="0">
                <a:latin typeface="Calibri"/>
                <a:cs typeface="Calibri"/>
              </a:rPr>
              <a:t>r</a:t>
            </a:r>
            <a:r>
              <a:rPr sz="1133" b="1" spc="60" dirty="0">
                <a:latin typeface="Calibri"/>
                <a:cs typeface="Calibri"/>
              </a:rPr>
              <a:t>s</a:t>
            </a:r>
            <a:r>
              <a:rPr sz="1133" b="1" spc="-160" dirty="0">
                <a:latin typeface="Calibri"/>
                <a:cs typeface="Calibri"/>
              </a:rPr>
              <a:t>1</a:t>
            </a:r>
            <a:r>
              <a:rPr sz="1133" b="1" spc="-100" dirty="0">
                <a:latin typeface="Calibri"/>
                <a:cs typeface="Calibri"/>
              </a:rPr>
              <a:t>]</a:t>
            </a:r>
            <a:endParaRPr sz="1133">
              <a:latin typeface="Calibri"/>
              <a:cs typeface="Calibri"/>
            </a:endParaRPr>
          </a:p>
        </p:txBody>
      </p:sp>
      <p:sp>
        <p:nvSpPr>
          <p:cNvPr id="51" name="object 51"/>
          <p:cNvSpPr txBox="1"/>
          <p:nvPr/>
        </p:nvSpPr>
        <p:spPr>
          <a:xfrm>
            <a:off x="6089661" y="3875151"/>
            <a:ext cx="377613" cy="196571"/>
          </a:xfrm>
          <a:prstGeom prst="rect">
            <a:avLst/>
          </a:prstGeom>
        </p:spPr>
        <p:txBody>
          <a:bodyPr vert="horz" wrap="square" lIns="0" tIns="22013" rIns="0" bIns="0" rtlCol="0">
            <a:spAutoFit/>
          </a:bodyPr>
          <a:lstStyle/>
          <a:p>
            <a:pPr marL="16933">
              <a:spcBef>
                <a:spcPts val="173"/>
              </a:spcBef>
            </a:pPr>
            <a:r>
              <a:rPr sz="1133" b="1" spc="-87" dirty="0">
                <a:latin typeface="Calibri"/>
                <a:cs typeface="Calibri"/>
              </a:rPr>
              <a:t>R</a:t>
            </a:r>
            <a:r>
              <a:rPr sz="1133" b="1" spc="-33" dirty="0">
                <a:latin typeface="Calibri"/>
                <a:cs typeface="Calibri"/>
              </a:rPr>
              <a:t>[</a:t>
            </a:r>
            <a:r>
              <a:rPr sz="1133" b="1" spc="-27" dirty="0">
                <a:latin typeface="Calibri"/>
                <a:cs typeface="Calibri"/>
              </a:rPr>
              <a:t>r</a:t>
            </a:r>
            <a:r>
              <a:rPr sz="1133" b="1" spc="60" dirty="0">
                <a:latin typeface="Calibri"/>
                <a:cs typeface="Calibri"/>
              </a:rPr>
              <a:t>s</a:t>
            </a:r>
            <a:r>
              <a:rPr sz="1133" b="1" spc="53" dirty="0">
                <a:latin typeface="Calibri"/>
                <a:cs typeface="Calibri"/>
              </a:rPr>
              <a:t>2</a:t>
            </a:r>
            <a:r>
              <a:rPr sz="1133" b="1" spc="-100" dirty="0">
                <a:latin typeface="Calibri"/>
                <a:cs typeface="Calibri"/>
              </a:rPr>
              <a:t>]</a:t>
            </a:r>
            <a:endParaRPr sz="1133">
              <a:latin typeface="Calibri"/>
              <a:cs typeface="Calibri"/>
            </a:endParaRPr>
          </a:p>
        </p:txBody>
      </p:sp>
      <p:sp>
        <p:nvSpPr>
          <p:cNvPr id="52" name="object 52"/>
          <p:cNvSpPr txBox="1"/>
          <p:nvPr/>
        </p:nvSpPr>
        <p:spPr>
          <a:xfrm>
            <a:off x="2985469" y="4822063"/>
            <a:ext cx="559645" cy="196571"/>
          </a:xfrm>
          <a:prstGeom prst="rect">
            <a:avLst/>
          </a:prstGeom>
        </p:spPr>
        <p:txBody>
          <a:bodyPr vert="horz" wrap="square" lIns="0" tIns="22013" rIns="0" bIns="0" rtlCol="0">
            <a:spAutoFit/>
          </a:bodyPr>
          <a:lstStyle/>
          <a:p>
            <a:pPr>
              <a:spcBef>
                <a:spcPts val="173"/>
              </a:spcBef>
            </a:pPr>
            <a:r>
              <a:rPr sz="1133" b="1" spc="-33" dirty="0">
                <a:latin typeface="Calibri"/>
                <a:cs typeface="Calibri"/>
              </a:rPr>
              <a:t>Inst[31:0]</a:t>
            </a:r>
            <a:endParaRPr sz="1133">
              <a:latin typeface="Calibri"/>
              <a:cs typeface="Calibri"/>
            </a:endParaRPr>
          </a:p>
        </p:txBody>
      </p:sp>
      <p:grpSp>
        <p:nvGrpSpPr>
          <p:cNvPr id="53" name="object 53"/>
          <p:cNvGrpSpPr/>
          <p:nvPr/>
        </p:nvGrpSpPr>
        <p:grpSpPr>
          <a:xfrm>
            <a:off x="1246684" y="3054789"/>
            <a:ext cx="8881533" cy="2486660"/>
            <a:chOff x="2333246" y="2385348"/>
            <a:chExt cx="6661150" cy="1864995"/>
          </a:xfrm>
        </p:grpSpPr>
        <p:pic>
          <p:nvPicPr>
            <p:cNvPr id="54" name="object 54"/>
            <p:cNvPicPr/>
            <p:nvPr/>
          </p:nvPicPr>
          <p:blipFill>
            <a:blip r:embed="rId4" cstate="print"/>
            <a:stretch>
              <a:fillRect/>
            </a:stretch>
          </p:blipFill>
          <p:spPr>
            <a:xfrm>
              <a:off x="6042112" y="2443418"/>
              <a:ext cx="223959" cy="76200"/>
            </a:xfrm>
            <a:prstGeom prst="rect">
              <a:avLst/>
            </a:prstGeom>
          </p:spPr>
        </p:pic>
        <p:sp>
          <p:nvSpPr>
            <p:cNvPr id="55" name="object 55"/>
            <p:cNvSpPr/>
            <p:nvPr/>
          </p:nvSpPr>
          <p:spPr>
            <a:xfrm>
              <a:off x="2352296" y="3677612"/>
              <a:ext cx="6623050" cy="553720"/>
            </a:xfrm>
            <a:custGeom>
              <a:avLst/>
              <a:gdLst/>
              <a:ahLst/>
              <a:cxnLst/>
              <a:rect l="l" t="t" r="r" b="b"/>
              <a:pathLst>
                <a:path w="6623050" h="553720">
                  <a:moveTo>
                    <a:pt x="0" y="0"/>
                  </a:moveTo>
                  <a:lnTo>
                    <a:pt x="6622666" y="0"/>
                  </a:lnTo>
                  <a:lnTo>
                    <a:pt x="6622666" y="553179"/>
                  </a:lnTo>
                  <a:lnTo>
                    <a:pt x="0" y="553179"/>
                  </a:lnTo>
                  <a:lnTo>
                    <a:pt x="0" y="0"/>
                  </a:lnTo>
                  <a:close/>
                </a:path>
              </a:pathLst>
            </a:custGeom>
            <a:ln w="38100">
              <a:solidFill>
                <a:srgbClr val="000000"/>
              </a:solidFill>
            </a:ln>
          </p:spPr>
          <p:txBody>
            <a:bodyPr wrap="square" lIns="0" tIns="0" rIns="0" bIns="0" rtlCol="0"/>
            <a:lstStyle/>
            <a:p>
              <a:endParaRPr sz="2400"/>
            </a:p>
          </p:txBody>
        </p:sp>
        <p:sp>
          <p:nvSpPr>
            <p:cNvPr id="56" name="object 56"/>
            <p:cNvSpPr/>
            <p:nvPr/>
          </p:nvSpPr>
          <p:spPr>
            <a:xfrm>
              <a:off x="5415876" y="2848769"/>
              <a:ext cx="76200" cy="816610"/>
            </a:xfrm>
            <a:custGeom>
              <a:avLst/>
              <a:gdLst/>
              <a:ahLst/>
              <a:cxnLst/>
              <a:rect l="l" t="t" r="r" b="b"/>
              <a:pathLst>
                <a:path w="76200" h="816610">
                  <a:moveTo>
                    <a:pt x="50800" y="63498"/>
                  </a:moveTo>
                  <a:lnTo>
                    <a:pt x="25400" y="63498"/>
                  </a:lnTo>
                  <a:lnTo>
                    <a:pt x="25398" y="816564"/>
                  </a:lnTo>
                  <a:lnTo>
                    <a:pt x="50798" y="816564"/>
                  </a:lnTo>
                  <a:lnTo>
                    <a:pt x="50800" y="63498"/>
                  </a:lnTo>
                  <a:close/>
                </a:path>
                <a:path w="76200" h="816610">
                  <a:moveTo>
                    <a:pt x="38100" y="0"/>
                  </a:moveTo>
                  <a:lnTo>
                    <a:pt x="0" y="76200"/>
                  </a:lnTo>
                  <a:lnTo>
                    <a:pt x="25399" y="76200"/>
                  </a:lnTo>
                  <a:lnTo>
                    <a:pt x="25400" y="63498"/>
                  </a:lnTo>
                  <a:lnTo>
                    <a:pt x="69849" y="63498"/>
                  </a:lnTo>
                  <a:lnTo>
                    <a:pt x="38100" y="0"/>
                  </a:lnTo>
                  <a:close/>
                </a:path>
                <a:path w="76200" h="816610">
                  <a:moveTo>
                    <a:pt x="69849" y="63498"/>
                  </a:moveTo>
                  <a:lnTo>
                    <a:pt x="50800" y="63498"/>
                  </a:lnTo>
                  <a:lnTo>
                    <a:pt x="50799" y="76200"/>
                  </a:lnTo>
                  <a:lnTo>
                    <a:pt x="76200" y="76200"/>
                  </a:lnTo>
                  <a:lnTo>
                    <a:pt x="69849" y="63498"/>
                  </a:lnTo>
                  <a:close/>
                </a:path>
              </a:pathLst>
            </a:custGeom>
            <a:solidFill>
              <a:srgbClr val="000000"/>
            </a:solidFill>
          </p:spPr>
          <p:txBody>
            <a:bodyPr wrap="square" lIns="0" tIns="0" rIns="0" bIns="0" rtlCol="0"/>
            <a:lstStyle/>
            <a:p>
              <a:endParaRPr sz="2400"/>
            </a:p>
          </p:txBody>
        </p:sp>
        <p:sp>
          <p:nvSpPr>
            <p:cNvPr id="57" name="object 57"/>
            <p:cNvSpPr/>
            <p:nvPr/>
          </p:nvSpPr>
          <p:spPr>
            <a:xfrm>
              <a:off x="6979600" y="2399635"/>
              <a:ext cx="173355" cy="459105"/>
            </a:xfrm>
            <a:custGeom>
              <a:avLst/>
              <a:gdLst/>
              <a:ahLst/>
              <a:cxnLst/>
              <a:rect l="l" t="t" r="r" b="b"/>
              <a:pathLst>
                <a:path w="173354"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58" name="object 58"/>
          <p:cNvSpPr txBox="1"/>
          <p:nvPr/>
        </p:nvSpPr>
        <p:spPr>
          <a:xfrm>
            <a:off x="7448958" y="3082851"/>
            <a:ext cx="102447" cy="473762"/>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a:p>
            <a:pPr marL="38944">
              <a:spcBef>
                <a:spcPts val="960"/>
              </a:spcBef>
            </a:pPr>
            <a:r>
              <a:rPr sz="1067" spc="-13" dirty="0">
                <a:latin typeface="Californian FB"/>
                <a:cs typeface="Californian FB"/>
              </a:rPr>
              <a:t>1</a:t>
            </a:r>
            <a:endParaRPr sz="1067">
              <a:latin typeface="Californian FB"/>
              <a:cs typeface="Californian FB"/>
            </a:endParaRPr>
          </a:p>
        </p:txBody>
      </p:sp>
      <p:grpSp>
        <p:nvGrpSpPr>
          <p:cNvPr id="59" name="object 59"/>
          <p:cNvGrpSpPr/>
          <p:nvPr/>
        </p:nvGrpSpPr>
        <p:grpSpPr>
          <a:xfrm>
            <a:off x="7260077" y="3290614"/>
            <a:ext cx="587587" cy="865293"/>
            <a:chOff x="6843291" y="2562217"/>
            <a:chExt cx="440690" cy="648970"/>
          </a:xfrm>
        </p:grpSpPr>
        <p:pic>
          <p:nvPicPr>
            <p:cNvPr id="60" name="object 60"/>
            <p:cNvPicPr/>
            <p:nvPr/>
          </p:nvPicPr>
          <p:blipFill>
            <a:blip r:embed="rId5" cstate="print"/>
            <a:stretch>
              <a:fillRect/>
            </a:stretch>
          </p:blipFill>
          <p:spPr>
            <a:xfrm>
              <a:off x="6856553" y="2700303"/>
              <a:ext cx="137328" cy="85725"/>
            </a:xfrm>
            <a:prstGeom prst="rect">
              <a:avLst/>
            </a:prstGeom>
          </p:spPr>
        </p:pic>
        <p:sp>
          <p:nvSpPr>
            <p:cNvPr id="61" name="object 61"/>
            <p:cNvSpPr/>
            <p:nvPr/>
          </p:nvSpPr>
          <p:spPr>
            <a:xfrm>
              <a:off x="6857579" y="2757915"/>
              <a:ext cx="0" cy="438784"/>
            </a:xfrm>
            <a:custGeom>
              <a:avLst/>
              <a:gdLst/>
              <a:ahLst/>
              <a:cxnLst/>
              <a:rect l="l" t="t" r="r" b="b"/>
              <a:pathLst>
                <a:path h="438785">
                  <a:moveTo>
                    <a:pt x="4" y="0"/>
                  </a:moveTo>
                  <a:lnTo>
                    <a:pt x="0" y="438695"/>
                  </a:lnTo>
                </a:path>
              </a:pathLst>
            </a:custGeom>
            <a:ln w="28575">
              <a:solidFill>
                <a:srgbClr val="000000"/>
              </a:solidFill>
            </a:ln>
          </p:spPr>
          <p:txBody>
            <a:bodyPr wrap="square" lIns="0" tIns="0" rIns="0" bIns="0" rtlCol="0"/>
            <a:lstStyle/>
            <a:p>
              <a:endParaRPr sz="2400"/>
            </a:p>
          </p:txBody>
        </p:sp>
        <p:pic>
          <p:nvPicPr>
            <p:cNvPr id="62" name="object 62"/>
            <p:cNvPicPr/>
            <p:nvPr/>
          </p:nvPicPr>
          <p:blipFill>
            <a:blip r:embed="rId6" cstate="print"/>
            <a:stretch>
              <a:fillRect/>
            </a:stretch>
          </p:blipFill>
          <p:spPr>
            <a:xfrm>
              <a:off x="7162559" y="2562217"/>
              <a:ext cx="121192" cy="76200"/>
            </a:xfrm>
            <a:prstGeom prst="rect">
              <a:avLst/>
            </a:prstGeom>
          </p:spPr>
        </p:pic>
      </p:grpSp>
      <p:sp>
        <p:nvSpPr>
          <p:cNvPr id="63" name="object 63"/>
          <p:cNvSpPr txBox="1"/>
          <p:nvPr/>
        </p:nvSpPr>
        <p:spPr>
          <a:xfrm>
            <a:off x="5493907" y="4147439"/>
            <a:ext cx="635845" cy="196571"/>
          </a:xfrm>
          <a:prstGeom prst="rect">
            <a:avLst/>
          </a:prstGeom>
        </p:spPr>
        <p:txBody>
          <a:bodyPr vert="horz" wrap="square" lIns="0" tIns="22013" rIns="0" bIns="0" rtlCol="0">
            <a:spAutoFit/>
          </a:bodyPr>
          <a:lstStyle/>
          <a:p>
            <a:pPr marL="16933">
              <a:spcBef>
                <a:spcPts val="173"/>
              </a:spcBef>
            </a:pPr>
            <a:r>
              <a:rPr sz="1133" b="1" spc="-27" dirty="0">
                <a:latin typeface="Calibri"/>
                <a:cs typeface="Calibri"/>
              </a:rPr>
              <a:t>Imm[31:0]</a:t>
            </a:r>
            <a:endParaRPr sz="1133">
              <a:latin typeface="Calibri"/>
              <a:cs typeface="Calibri"/>
            </a:endParaRPr>
          </a:p>
        </p:txBody>
      </p:sp>
      <p:grpSp>
        <p:nvGrpSpPr>
          <p:cNvPr id="64" name="object 64"/>
          <p:cNvGrpSpPr/>
          <p:nvPr/>
        </p:nvGrpSpPr>
        <p:grpSpPr>
          <a:xfrm>
            <a:off x="4321851" y="3626696"/>
            <a:ext cx="3292687" cy="1129453"/>
            <a:chOff x="4639621" y="2814279"/>
            <a:chExt cx="2469515" cy="847090"/>
          </a:xfrm>
        </p:grpSpPr>
        <p:sp>
          <p:nvSpPr>
            <p:cNvPr id="65" name="object 65"/>
            <p:cNvSpPr/>
            <p:nvPr/>
          </p:nvSpPr>
          <p:spPr>
            <a:xfrm>
              <a:off x="7022793" y="2814279"/>
              <a:ext cx="85725" cy="847090"/>
            </a:xfrm>
            <a:custGeom>
              <a:avLst/>
              <a:gdLst/>
              <a:ahLst/>
              <a:cxnLst/>
              <a:rect l="l" t="t" r="r" b="b"/>
              <a:pathLst>
                <a:path w="85725" h="847089">
                  <a:moveTo>
                    <a:pt x="28574" y="85623"/>
                  </a:moveTo>
                  <a:lnTo>
                    <a:pt x="23317" y="846274"/>
                  </a:lnTo>
                  <a:lnTo>
                    <a:pt x="51890" y="846472"/>
                  </a:lnTo>
                  <a:lnTo>
                    <a:pt x="57149" y="85821"/>
                  </a:lnTo>
                  <a:lnTo>
                    <a:pt x="28574" y="85623"/>
                  </a:lnTo>
                  <a:close/>
                </a:path>
                <a:path w="85725" h="847089">
                  <a:moveTo>
                    <a:pt x="78508" y="71337"/>
                  </a:moveTo>
                  <a:lnTo>
                    <a:pt x="28672" y="71337"/>
                  </a:lnTo>
                  <a:lnTo>
                    <a:pt x="57247" y="71534"/>
                  </a:lnTo>
                  <a:lnTo>
                    <a:pt x="57149" y="85821"/>
                  </a:lnTo>
                  <a:lnTo>
                    <a:pt x="85722" y="86018"/>
                  </a:lnTo>
                  <a:lnTo>
                    <a:pt x="78508" y="71337"/>
                  </a:lnTo>
                  <a:close/>
                </a:path>
                <a:path w="85725" h="847089">
                  <a:moveTo>
                    <a:pt x="28672" y="71337"/>
                  </a:moveTo>
                  <a:lnTo>
                    <a:pt x="28574" y="85623"/>
                  </a:lnTo>
                  <a:lnTo>
                    <a:pt x="57149" y="85821"/>
                  </a:lnTo>
                  <a:lnTo>
                    <a:pt x="57247" y="71534"/>
                  </a:lnTo>
                  <a:lnTo>
                    <a:pt x="28672" y="71337"/>
                  </a:lnTo>
                  <a:close/>
                </a:path>
                <a:path w="85725" h="847089">
                  <a:moveTo>
                    <a:pt x="43454" y="0"/>
                  </a:moveTo>
                  <a:lnTo>
                    <a:pt x="0" y="85426"/>
                  </a:lnTo>
                  <a:lnTo>
                    <a:pt x="28574" y="85623"/>
                  </a:lnTo>
                  <a:lnTo>
                    <a:pt x="28672" y="71337"/>
                  </a:lnTo>
                  <a:lnTo>
                    <a:pt x="78508" y="71337"/>
                  </a:lnTo>
                  <a:lnTo>
                    <a:pt x="43454" y="0"/>
                  </a:lnTo>
                  <a:close/>
                </a:path>
              </a:pathLst>
            </a:custGeom>
            <a:solidFill>
              <a:srgbClr val="000000"/>
            </a:solidFill>
          </p:spPr>
          <p:txBody>
            <a:bodyPr wrap="square" lIns="0" tIns="0" rIns="0" bIns="0" rtlCol="0"/>
            <a:lstStyle/>
            <a:p>
              <a:endParaRPr sz="2400"/>
            </a:p>
          </p:txBody>
        </p:sp>
        <p:sp>
          <p:nvSpPr>
            <p:cNvPr id="66" name="object 66"/>
            <p:cNvSpPr/>
            <p:nvPr/>
          </p:nvSpPr>
          <p:spPr>
            <a:xfrm>
              <a:off x="4653908" y="2830398"/>
              <a:ext cx="521970" cy="718185"/>
            </a:xfrm>
            <a:custGeom>
              <a:avLst/>
              <a:gdLst/>
              <a:ahLst/>
              <a:cxnLst/>
              <a:rect l="l" t="t" r="r" b="b"/>
              <a:pathLst>
                <a:path w="521970" h="718185">
                  <a:moveTo>
                    <a:pt x="0" y="0"/>
                  </a:moveTo>
                  <a:lnTo>
                    <a:pt x="521515" y="159875"/>
                  </a:lnTo>
                  <a:lnTo>
                    <a:pt x="521515" y="557932"/>
                  </a:lnTo>
                  <a:lnTo>
                    <a:pt x="0" y="717808"/>
                  </a:lnTo>
                  <a:lnTo>
                    <a:pt x="0" y="0"/>
                  </a:lnTo>
                  <a:close/>
                </a:path>
              </a:pathLst>
            </a:custGeom>
            <a:ln w="28575">
              <a:solidFill>
                <a:srgbClr val="000000"/>
              </a:solidFill>
            </a:ln>
          </p:spPr>
          <p:txBody>
            <a:bodyPr wrap="square" lIns="0" tIns="0" rIns="0" bIns="0" rtlCol="0"/>
            <a:lstStyle/>
            <a:p>
              <a:endParaRPr sz="2400"/>
            </a:p>
          </p:txBody>
        </p:sp>
      </p:grpSp>
      <p:sp>
        <p:nvSpPr>
          <p:cNvPr id="67" name="object 67"/>
          <p:cNvSpPr txBox="1"/>
          <p:nvPr/>
        </p:nvSpPr>
        <p:spPr>
          <a:xfrm>
            <a:off x="4483568" y="3861940"/>
            <a:ext cx="414020"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I</a:t>
            </a:r>
            <a:r>
              <a:rPr sz="1400" b="1" spc="-47" dirty="0">
                <a:latin typeface="Calibri"/>
                <a:cs typeface="Calibri"/>
              </a:rPr>
              <a:t>m</a:t>
            </a:r>
            <a:r>
              <a:rPr sz="1400" b="1" spc="20" dirty="0">
                <a:latin typeface="Calibri"/>
                <a:cs typeface="Calibri"/>
              </a:rPr>
              <a:t>m</a:t>
            </a:r>
            <a:r>
              <a:rPr sz="1400" b="1" spc="-33" dirty="0">
                <a:latin typeface="Calibri"/>
                <a:cs typeface="Calibri"/>
              </a:rPr>
              <a:t>.</a:t>
            </a:r>
            <a:endParaRPr sz="1400">
              <a:latin typeface="Calibri"/>
              <a:cs typeface="Calibri"/>
            </a:endParaRPr>
          </a:p>
        </p:txBody>
      </p:sp>
      <p:sp>
        <p:nvSpPr>
          <p:cNvPr id="68" name="object 68"/>
          <p:cNvSpPr txBox="1"/>
          <p:nvPr/>
        </p:nvSpPr>
        <p:spPr>
          <a:xfrm>
            <a:off x="4483568" y="4081396"/>
            <a:ext cx="343747" cy="236817"/>
          </a:xfrm>
          <a:prstGeom prst="rect">
            <a:avLst/>
          </a:prstGeom>
        </p:spPr>
        <p:txBody>
          <a:bodyPr vert="horz" wrap="square" lIns="0" tIns="21167" rIns="0" bIns="0" rtlCol="0">
            <a:spAutoFit/>
          </a:bodyPr>
          <a:lstStyle/>
          <a:p>
            <a:pPr marL="16933">
              <a:spcBef>
                <a:spcPts val="167"/>
              </a:spcBef>
            </a:pPr>
            <a:r>
              <a:rPr sz="1400" b="1" spc="47" dirty="0">
                <a:latin typeface="Calibri"/>
                <a:cs typeface="Calibri"/>
              </a:rPr>
              <a:t>Ge</a:t>
            </a:r>
            <a:r>
              <a:rPr sz="1400" b="1" spc="-13" dirty="0">
                <a:latin typeface="Calibri"/>
                <a:cs typeface="Calibri"/>
              </a:rPr>
              <a:t>n</a:t>
            </a:r>
            <a:endParaRPr sz="1400">
              <a:latin typeface="Calibri"/>
              <a:cs typeface="Calibri"/>
            </a:endParaRPr>
          </a:p>
        </p:txBody>
      </p:sp>
      <p:sp>
        <p:nvSpPr>
          <p:cNvPr id="69" name="object 69"/>
          <p:cNvSpPr txBox="1"/>
          <p:nvPr/>
        </p:nvSpPr>
        <p:spPr>
          <a:xfrm>
            <a:off x="3284404" y="3745103"/>
            <a:ext cx="2489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I</a:t>
            </a:r>
            <a:r>
              <a:rPr sz="1133" b="1" spc="-27" dirty="0">
                <a:latin typeface="Calibri"/>
                <a:cs typeface="Calibri"/>
              </a:rPr>
              <a:t>n</a:t>
            </a:r>
            <a:r>
              <a:rPr sz="1133" b="1" spc="60" dirty="0">
                <a:latin typeface="Calibri"/>
                <a:cs typeface="Calibri"/>
              </a:rPr>
              <a:t>s</a:t>
            </a:r>
            <a:r>
              <a:rPr sz="1133" b="1" spc="-107" dirty="0">
                <a:latin typeface="Calibri"/>
                <a:cs typeface="Calibri"/>
              </a:rPr>
              <a:t>t</a:t>
            </a:r>
            <a:endParaRPr sz="1133">
              <a:latin typeface="Calibri"/>
              <a:cs typeface="Calibri"/>
            </a:endParaRPr>
          </a:p>
        </p:txBody>
      </p:sp>
      <p:sp>
        <p:nvSpPr>
          <p:cNvPr id="70" name="object 70"/>
          <p:cNvSpPr txBox="1"/>
          <p:nvPr/>
        </p:nvSpPr>
        <p:spPr>
          <a:xfrm>
            <a:off x="3284404" y="3932047"/>
            <a:ext cx="439420" cy="196571"/>
          </a:xfrm>
          <a:prstGeom prst="rect">
            <a:avLst/>
          </a:prstGeom>
        </p:spPr>
        <p:txBody>
          <a:bodyPr vert="horz" wrap="square" lIns="0" tIns="22013" rIns="0" bIns="0" rtlCol="0">
            <a:spAutoFit/>
          </a:bodyPr>
          <a:lstStyle/>
          <a:p>
            <a:pPr marL="16933">
              <a:spcBef>
                <a:spcPts val="173"/>
              </a:spcBef>
            </a:pPr>
            <a:r>
              <a:rPr sz="1133" b="1" spc="-13" dirty="0">
                <a:latin typeface="Calibri"/>
                <a:cs typeface="Calibri"/>
              </a:rPr>
              <a:t>[3</a:t>
            </a:r>
            <a:r>
              <a:rPr sz="1133" b="1" spc="-160" dirty="0">
                <a:latin typeface="Calibri"/>
                <a:cs typeface="Calibri"/>
              </a:rPr>
              <a:t>1</a:t>
            </a:r>
            <a:r>
              <a:rPr sz="1133" b="1" spc="-20" dirty="0">
                <a:latin typeface="Calibri"/>
                <a:cs typeface="Calibri"/>
              </a:rPr>
              <a:t>:</a:t>
            </a:r>
            <a:r>
              <a:rPr sz="1133" b="1" spc="53" dirty="0">
                <a:latin typeface="Calibri"/>
                <a:cs typeface="Calibri"/>
              </a:rPr>
              <a:t>20</a:t>
            </a:r>
            <a:r>
              <a:rPr sz="1133" b="1" spc="-100" dirty="0">
                <a:latin typeface="Calibri"/>
                <a:cs typeface="Calibri"/>
              </a:rPr>
              <a:t>]</a:t>
            </a:r>
            <a:endParaRPr sz="1133">
              <a:latin typeface="Calibri"/>
              <a:cs typeface="Calibri"/>
            </a:endParaRPr>
          </a:p>
        </p:txBody>
      </p:sp>
      <p:grpSp>
        <p:nvGrpSpPr>
          <p:cNvPr id="71" name="object 71"/>
          <p:cNvGrpSpPr/>
          <p:nvPr/>
        </p:nvGrpSpPr>
        <p:grpSpPr>
          <a:xfrm>
            <a:off x="3812380" y="4069575"/>
            <a:ext cx="3474720" cy="658707"/>
            <a:chOff x="4257518" y="3146438"/>
            <a:chExt cx="2606040" cy="494030"/>
          </a:xfrm>
        </p:grpSpPr>
        <p:pic>
          <p:nvPicPr>
            <p:cNvPr id="72" name="object 72"/>
            <p:cNvPicPr/>
            <p:nvPr/>
          </p:nvPicPr>
          <p:blipFill>
            <a:blip r:embed="rId7" cstate="print"/>
            <a:stretch>
              <a:fillRect/>
            </a:stretch>
          </p:blipFill>
          <p:spPr>
            <a:xfrm>
              <a:off x="4879228" y="3468269"/>
              <a:ext cx="76154" cy="171814"/>
            </a:xfrm>
            <a:prstGeom prst="rect">
              <a:avLst/>
            </a:prstGeom>
          </p:spPr>
        </p:pic>
        <p:sp>
          <p:nvSpPr>
            <p:cNvPr id="73" name="object 73"/>
            <p:cNvSpPr/>
            <p:nvPr/>
          </p:nvSpPr>
          <p:spPr>
            <a:xfrm>
              <a:off x="4257518" y="3146438"/>
              <a:ext cx="396240" cy="85725"/>
            </a:xfrm>
            <a:custGeom>
              <a:avLst/>
              <a:gdLst/>
              <a:ahLst/>
              <a:cxnLst/>
              <a:rect l="l" t="t" r="r" b="b"/>
              <a:pathLst>
                <a:path w="396239" h="85725">
                  <a:moveTo>
                    <a:pt x="310194" y="0"/>
                  </a:moveTo>
                  <a:lnTo>
                    <a:pt x="310194" y="85725"/>
                  </a:lnTo>
                  <a:lnTo>
                    <a:pt x="367344" y="57150"/>
                  </a:lnTo>
                  <a:lnTo>
                    <a:pt x="332372" y="57150"/>
                  </a:lnTo>
                  <a:lnTo>
                    <a:pt x="338769" y="50753"/>
                  </a:lnTo>
                  <a:lnTo>
                    <a:pt x="338769" y="34971"/>
                  </a:lnTo>
                  <a:lnTo>
                    <a:pt x="332372" y="28575"/>
                  </a:lnTo>
                  <a:lnTo>
                    <a:pt x="367344" y="28575"/>
                  </a:lnTo>
                  <a:lnTo>
                    <a:pt x="310194" y="0"/>
                  </a:lnTo>
                  <a:close/>
                </a:path>
                <a:path w="396239" h="85725">
                  <a:moveTo>
                    <a:pt x="310194" y="28575"/>
                  </a:moveTo>
                  <a:lnTo>
                    <a:pt x="6395" y="28575"/>
                  </a:lnTo>
                  <a:lnTo>
                    <a:pt x="0" y="34971"/>
                  </a:lnTo>
                  <a:lnTo>
                    <a:pt x="0" y="50753"/>
                  </a:lnTo>
                  <a:lnTo>
                    <a:pt x="6395" y="57150"/>
                  </a:lnTo>
                  <a:lnTo>
                    <a:pt x="310194" y="57150"/>
                  </a:lnTo>
                  <a:lnTo>
                    <a:pt x="310194" y="28575"/>
                  </a:lnTo>
                  <a:close/>
                </a:path>
                <a:path w="396239" h="85725">
                  <a:moveTo>
                    <a:pt x="367344" y="28575"/>
                  </a:moveTo>
                  <a:lnTo>
                    <a:pt x="332372" y="28575"/>
                  </a:lnTo>
                  <a:lnTo>
                    <a:pt x="338769" y="34971"/>
                  </a:lnTo>
                  <a:lnTo>
                    <a:pt x="338769" y="50753"/>
                  </a:lnTo>
                  <a:lnTo>
                    <a:pt x="332372" y="57150"/>
                  </a:lnTo>
                  <a:lnTo>
                    <a:pt x="367344" y="57150"/>
                  </a:lnTo>
                  <a:lnTo>
                    <a:pt x="395919" y="42862"/>
                  </a:lnTo>
                  <a:lnTo>
                    <a:pt x="367344" y="28575"/>
                  </a:lnTo>
                  <a:close/>
                </a:path>
              </a:pathLst>
            </a:custGeom>
            <a:solidFill>
              <a:srgbClr val="000000"/>
            </a:solidFill>
          </p:spPr>
          <p:txBody>
            <a:bodyPr wrap="square" lIns="0" tIns="0" rIns="0" bIns="0" rtlCol="0"/>
            <a:lstStyle/>
            <a:p>
              <a:endParaRPr sz="2400"/>
            </a:p>
          </p:txBody>
        </p:sp>
        <p:sp>
          <p:nvSpPr>
            <p:cNvPr id="74" name="object 74"/>
            <p:cNvSpPr/>
            <p:nvPr/>
          </p:nvSpPr>
          <p:spPr>
            <a:xfrm>
              <a:off x="5187306" y="3191403"/>
              <a:ext cx="1663700" cy="5715"/>
            </a:xfrm>
            <a:custGeom>
              <a:avLst/>
              <a:gdLst/>
              <a:ahLst/>
              <a:cxnLst/>
              <a:rect l="l" t="t" r="r" b="b"/>
              <a:pathLst>
                <a:path w="1663700" h="5714">
                  <a:moveTo>
                    <a:pt x="0" y="0"/>
                  </a:moveTo>
                  <a:lnTo>
                    <a:pt x="1663521" y="5208"/>
                  </a:lnTo>
                </a:path>
              </a:pathLst>
            </a:custGeom>
            <a:ln w="25400">
              <a:solidFill>
                <a:srgbClr val="000000"/>
              </a:solidFill>
            </a:ln>
          </p:spPr>
          <p:txBody>
            <a:bodyPr wrap="square" lIns="0" tIns="0" rIns="0" bIns="0" rtlCol="0"/>
            <a:lstStyle/>
            <a:p>
              <a:endParaRPr sz="2400"/>
            </a:p>
          </p:txBody>
        </p:sp>
      </p:grpSp>
      <p:sp>
        <p:nvSpPr>
          <p:cNvPr id="75" name="object 75"/>
          <p:cNvSpPr txBox="1"/>
          <p:nvPr/>
        </p:nvSpPr>
        <p:spPr>
          <a:xfrm>
            <a:off x="8679744" y="2574671"/>
            <a:ext cx="692573" cy="511977"/>
          </a:xfrm>
          <a:prstGeom prst="rect">
            <a:avLst/>
          </a:prstGeom>
        </p:spPr>
        <p:txBody>
          <a:bodyPr vert="horz" wrap="square" lIns="0" tIns="22013" rIns="0" bIns="0" rtlCol="0">
            <a:spAutoFit/>
          </a:bodyPr>
          <a:lstStyle/>
          <a:p>
            <a:pPr marL="296326">
              <a:spcBef>
                <a:spcPts val="173"/>
              </a:spcBef>
            </a:pPr>
            <a:r>
              <a:rPr sz="1133" b="1" spc="13" dirty="0">
                <a:latin typeface="Calibri"/>
                <a:cs typeface="Calibri"/>
              </a:rPr>
              <a:t>DataB</a:t>
            </a:r>
            <a:endParaRPr sz="1133">
              <a:latin typeface="Calibri"/>
              <a:cs typeface="Calibri"/>
            </a:endParaRPr>
          </a:p>
          <a:p>
            <a:pPr marL="16933">
              <a:spcBef>
                <a:spcPts val="1073"/>
              </a:spcBef>
            </a:pPr>
            <a:r>
              <a:rPr sz="1133" b="1" spc="27" dirty="0">
                <a:latin typeface="Calibri"/>
                <a:cs typeface="Calibri"/>
              </a:rPr>
              <a:t>addr</a:t>
            </a:r>
            <a:endParaRPr sz="1133">
              <a:latin typeface="Calibri"/>
              <a:cs typeface="Calibri"/>
            </a:endParaRPr>
          </a:p>
        </p:txBody>
      </p:sp>
      <p:grpSp>
        <p:nvGrpSpPr>
          <p:cNvPr id="76" name="object 76"/>
          <p:cNvGrpSpPr/>
          <p:nvPr/>
        </p:nvGrpSpPr>
        <p:grpSpPr>
          <a:xfrm>
            <a:off x="8842809" y="1736235"/>
            <a:ext cx="1217507" cy="3019213"/>
            <a:chOff x="8030340" y="1396433"/>
            <a:chExt cx="913130" cy="2264410"/>
          </a:xfrm>
        </p:grpSpPr>
        <p:sp>
          <p:nvSpPr>
            <p:cNvPr id="77" name="object 77"/>
            <p:cNvSpPr/>
            <p:nvPr/>
          </p:nvSpPr>
          <p:spPr>
            <a:xfrm>
              <a:off x="8850191" y="1944791"/>
              <a:ext cx="79375" cy="0"/>
            </a:xfrm>
            <a:custGeom>
              <a:avLst/>
              <a:gdLst/>
              <a:ahLst/>
              <a:cxnLst/>
              <a:rect l="l" t="t" r="r" b="b"/>
              <a:pathLst>
                <a:path w="79375">
                  <a:moveTo>
                    <a:pt x="0" y="0"/>
                  </a:moveTo>
                  <a:lnTo>
                    <a:pt x="78980" y="1"/>
                  </a:lnTo>
                </a:path>
              </a:pathLst>
            </a:custGeom>
            <a:ln w="28575">
              <a:solidFill>
                <a:srgbClr val="000000"/>
              </a:solidFill>
            </a:ln>
          </p:spPr>
          <p:txBody>
            <a:bodyPr wrap="square" lIns="0" tIns="0" rIns="0" bIns="0" rtlCol="0"/>
            <a:lstStyle/>
            <a:p>
              <a:endParaRPr sz="2400"/>
            </a:p>
          </p:txBody>
        </p:sp>
        <p:sp>
          <p:nvSpPr>
            <p:cNvPr id="78" name="object 78"/>
            <p:cNvSpPr/>
            <p:nvPr/>
          </p:nvSpPr>
          <p:spPr>
            <a:xfrm>
              <a:off x="8030340" y="2964322"/>
              <a:ext cx="85725" cy="696595"/>
            </a:xfrm>
            <a:custGeom>
              <a:avLst/>
              <a:gdLst/>
              <a:ahLst/>
              <a:cxnLst/>
              <a:rect l="l" t="t" r="r" b="b"/>
              <a:pathLst>
                <a:path w="85725" h="696595">
                  <a:moveTo>
                    <a:pt x="28573" y="85583"/>
                  </a:moveTo>
                  <a:lnTo>
                    <a:pt x="22668" y="696192"/>
                  </a:lnTo>
                  <a:lnTo>
                    <a:pt x="51241" y="696469"/>
                  </a:lnTo>
                  <a:lnTo>
                    <a:pt x="57146" y="85860"/>
                  </a:lnTo>
                  <a:lnTo>
                    <a:pt x="28573" y="85583"/>
                  </a:lnTo>
                  <a:close/>
                </a:path>
                <a:path w="85725" h="696595">
                  <a:moveTo>
                    <a:pt x="78479" y="71296"/>
                  </a:moveTo>
                  <a:lnTo>
                    <a:pt x="28712" y="71296"/>
                  </a:lnTo>
                  <a:lnTo>
                    <a:pt x="57284" y="71573"/>
                  </a:lnTo>
                  <a:lnTo>
                    <a:pt x="57146" y="85860"/>
                  </a:lnTo>
                  <a:lnTo>
                    <a:pt x="85721" y="86136"/>
                  </a:lnTo>
                  <a:lnTo>
                    <a:pt x="78479" y="71296"/>
                  </a:lnTo>
                  <a:close/>
                </a:path>
                <a:path w="85725" h="696595">
                  <a:moveTo>
                    <a:pt x="28712" y="71296"/>
                  </a:moveTo>
                  <a:lnTo>
                    <a:pt x="28573" y="85583"/>
                  </a:lnTo>
                  <a:lnTo>
                    <a:pt x="57146" y="85860"/>
                  </a:lnTo>
                  <a:lnTo>
                    <a:pt x="57284" y="71573"/>
                  </a:lnTo>
                  <a:lnTo>
                    <a:pt x="28712" y="71296"/>
                  </a:lnTo>
                  <a:close/>
                </a:path>
                <a:path w="85725" h="696595">
                  <a:moveTo>
                    <a:pt x="43689" y="0"/>
                  </a:moveTo>
                  <a:lnTo>
                    <a:pt x="0" y="85307"/>
                  </a:lnTo>
                  <a:lnTo>
                    <a:pt x="28573" y="85583"/>
                  </a:lnTo>
                  <a:lnTo>
                    <a:pt x="28712" y="71296"/>
                  </a:lnTo>
                  <a:lnTo>
                    <a:pt x="78479" y="71296"/>
                  </a:lnTo>
                  <a:lnTo>
                    <a:pt x="43689" y="0"/>
                  </a:lnTo>
                  <a:close/>
                </a:path>
              </a:pathLst>
            </a:custGeom>
            <a:solidFill>
              <a:srgbClr val="000000"/>
            </a:solidFill>
          </p:spPr>
          <p:txBody>
            <a:bodyPr wrap="square" lIns="0" tIns="0" rIns="0" bIns="0" rtlCol="0"/>
            <a:lstStyle/>
            <a:p>
              <a:endParaRPr sz="2400"/>
            </a:p>
          </p:txBody>
        </p:sp>
        <p:sp>
          <p:nvSpPr>
            <p:cNvPr id="79" name="object 79"/>
            <p:cNvSpPr/>
            <p:nvPr/>
          </p:nvSpPr>
          <p:spPr>
            <a:xfrm>
              <a:off x="8674849" y="1410721"/>
              <a:ext cx="182245" cy="779145"/>
            </a:xfrm>
            <a:custGeom>
              <a:avLst/>
              <a:gdLst/>
              <a:ahLst/>
              <a:cxnLst/>
              <a:rect l="l" t="t" r="r" b="b"/>
              <a:pathLst>
                <a:path w="182245" h="779144">
                  <a:moveTo>
                    <a:pt x="0" y="0"/>
                  </a:moveTo>
                  <a:lnTo>
                    <a:pt x="181697" y="113940"/>
                  </a:lnTo>
                  <a:lnTo>
                    <a:pt x="181697" y="664921"/>
                  </a:lnTo>
                  <a:lnTo>
                    <a:pt x="0" y="778862"/>
                  </a:lnTo>
                  <a:lnTo>
                    <a:pt x="0" y="0"/>
                  </a:lnTo>
                  <a:close/>
                </a:path>
              </a:pathLst>
            </a:custGeom>
            <a:ln w="28575">
              <a:solidFill>
                <a:srgbClr val="000000"/>
              </a:solidFill>
            </a:ln>
          </p:spPr>
          <p:txBody>
            <a:bodyPr wrap="square" lIns="0" tIns="0" rIns="0" bIns="0" rtlCol="0"/>
            <a:lstStyle/>
            <a:p>
              <a:endParaRPr sz="2400"/>
            </a:p>
          </p:txBody>
        </p:sp>
      </p:grpSp>
      <p:sp>
        <p:nvSpPr>
          <p:cNvPr id="80" name="object 80"/>
          <p:cNvSpPr txBox="1"/>
          <p:nvPr/>
        </p:nvSpPr>
        <p:spPr>
          <a:xfrm>
            <a:off x="9728404" y="2473251"/>
            <a:ext cx="102447"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p:txBody>
      </p:sp>
      <p:sp>
        <p:nvSpPr>
          <p:cNvPr id="81" name="object 81"/>
          <p:cNvSpPr txBox="1"/>
          <p:nvPr/>
        </p:nvSpPr>
        <p:spPr>
          <a:xfrm>
            <a:off x="9728404" y="2180644"/>
            <a:ext cx="78740"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1</a:t>
            </a:r>
            <a:endParaRPr sz="1067">
              <a:latin typeface="Californian FB"/>
              <a:cs typeface="Californian FB"/>
            </a:endParaRPr>
          </a:p>
        </p:txBody>
      </p:sp>
      <p:grpSp>
        <p:nvGrpSpPr>
          <p:cNvPr id="82" name="object 82"/>
          <p:cNvGrpSpPr/>
          <p:nvPr/>
        </p:nvGrpSpPr>
        <p:grpSpPr>
          <a:xfrm>
            <a:off x="8407027" y="822730"/>
            <a:ext cx="1297940" cy="2210647"/>
            <a:chOff x="7703503" y="711304"/>
            <a:chExt cx="973455" cy="1657985"/>
          </a:xfrm>
        </p:grpSpPr>
        <p:pic>
          <p:nvPicPr>
            <p:cNvPr id="83" name="object 83"/>
            <p:cNvPicPr/>
            <p:nvPr/>
          </p:nvPicPr>
          <p:blipFill>
            <a:blip r:embed="rId8" cstate="print"/>
            <a:stretch>
              <a:fillRect/>
            </a:stretch>
          </p:blipFill>
          <p:spPr>
            <a:xfrm>
              <a:off x="8479533" y="2005670"/>
              <a:ext cx="197363" cy="85725"/>
            </a:xfrm>
            <a:prstGeom prst="rect">
              <a:avLst/>
            </a:prstGeom>
          </p:spPr>
        </p:pic>
        <p:sp>
          <p:nvSpPr>
            <p:cNvPr id="84" name="object 84"/>
            <p:cNvSpPr/>
            <p:nvPr/>
          </p:nvSpPr>
          <p:spPr>
            <a:xfrm>
              <a:off x="7717790" y="725591"/>
              <a:ext cx="1905" cy="1629410"/>
            </a:xfrm>
            <a:custGeom>
              <a:avLst/>
              <a:gdLst/>
              <a:ahLst/>
              <a:cxnLst/>
              <a:rect l="l" t="t" r="r" b="b"/>
              <a:pathLst>
                <a:path w="1904" h="1629410">
                  <a:moveTo>
                    <a:pt x="0" y="0"/>
                  </a:moveTo>
                  <a:lnTo>
                    <a:pt x="1542" y="1629043"/>
                  </a:lnTo>
                </a:path>
              </a:pathLst>
            </a:custGeom>
            <a:ln w="28575">
              <a:solidFill>
                <a:srgbClr val="000000"/>
              </a:solidFill>
            </a:ln>
          </p:spPr>
          <p:txBody>
            <a:bodyPr wrap="square" lIns="0" tIns="0" rIns="0" bIns="0" rtlCol="0"/>
            <a:lstStyle/>
            <a:p>
              <a:endParaRPr sz="2400"/>
            </a:p>
          </p:txBody>
        </p:sp>
        <p:sp>
          <p:nvSpPr>
            <p:cNvPr id="85" name="object 85"/>
            <p:cNvSpPr/>
            <p:nvPr/>
          </p:nvSpPr>
          <p:spPr>
            <a:xfrm>
              <a:off x="7718344" y="1758055"/>
              <a:ext cx="946785" cy="85725"/>
            </a:xfrm>
            <a:custGeom>
              <a:avLst/>
              <a:gdLst/>
              <a:ahLst/>
              <a:cxnLst/>
              <a:rect l="l" t="t" r="r" b="b"/>
              <a:pathLst>
                <a:path w="946784" h="85725">
                  <a:moveTo>
                    <a:pt x="861010" y="57149"/>
                  </a:moveTo>
                  <a:lnTo>
                    <a:pt x="860915" y="85725"/>
                  </a:lnTo>
                  <a:lnTo>
                    <a:pt x="918393" y="57223"/>
                  </a:lnTo>
                  <a:lnTo>
                    <a:pt x="883188" y="57223"/>
                  </a:lnTo>
                  <a:lnTo>
                    <a:pt x="861010" y="57149"/>
                  </a:lnTo>
                  <a:close/>
                </a:path>
                <a:path w="946784" h="85725">
                  <a:moveTo>
                    <a:pt x="861104" y="28574"/>
                  </a:moveTo>
                  <a:lnTo>
                    <a:pt x="861010" y="57149"/>
                  </a:lnTo>
                  <a:lnTo>
                    <a:pt x="883188" y="57223"/>
                  </a:lnTo>
                  <a:lnTo>
                    <a:pt x="889607" y="50848"/>
                  </a:lnTo>
                  <a:lnTo>
                    <a:pt x="889659" y="35065"/>
                  </a:lnTo>
                  <a:lnTo>
                    <a:pt x="883283" y="28648"/>
                  </a:lnTo>
                  <a:lnTo>
                    <a:pt x="861104" y="28574"/>
                  </a:lnTo>
                  <a:close/>
                </a:path>
                <a:path w="946784" h="85725">
                  <a:moveTo>
                    <a:pt x="861199" y="0"/>
                  </a:moveTo>
                  <a:lnTo>
                    <a:pt x="861104" y="28574"/>
                  </a:lnTo>
                  <a:lnTo>
                    <a:pt x="883283" y="28648"/>
                  </a:lnTo>
                  <a:lnTo>
                    <a:pt x="889659" y="35065"/>
                  </a:lnTo>
                  <a:lnTo>
                    <a:pt x="889607" y="50848"/>
                  </a:lnTo>
                  <a:lnTo>
                    <a:pt x="883188" y="57223"/>
                  </a:lnTo>
                  <a:lnTo>
                    <a:pt x="918393" y="57223"/>
                  </a:lnTo>
                  <a:lnTo>
                    <a:pt x="946782" y="43146"/>
                  </a:lnTo>
                  <a:lnTo>
                    <a:pt x="861199" y="0"/>
                  </a:lnTo>
                  <a:close/>
                </a:path>
                <a:path w="946784" h="85725">
                  <a:moveTo>
                    <a:pt x="6470" y="25734"/>
                  </a:moveTo>
                  <a:lnTo>
                    <a:pt x="53" y="32109"/>
                  </a:lnTo>
                  <a:lnTo>
                    <a:pt x="0" y="47891"/>
                  </a:lnTo>
                  <a:lnTo>
                    <a:pt x="6375" y="54309"/>
                  </a:lnTo>
                  <a:lnTo>
                    <a:pt x="861010" y="57149"/>
                  </a:lnTo>
                  <a:lnTo>
                    <a:pt x="861104" y="28574"/>
                  </a:lnTo>
                  <a:lnTo>
                    <a:pt x="6470" y="25734"/>
                  </a:lnTo>
                  <a:close/>
                </a:path>
              </a:pathLst>
            </a:custGeom>
            <a:solidFill>
              <a:srgbClr val="000000"/>
            </a:solidFill>
          </p:spPr>
          <p:txBody>
            <a:bodyPr wrap="square" lIns="0" tIns="0" rIns="0" bIns="0" rtlCol="0"/>
            <a:lstStyle/>
            <a:p>
              <a:endParaRPr sz="2400"/>
            </a:p>
          </p:txBody>
        </p:sp>
      </p:grpSp>
      <p:sp>
        <p:nvSpPr>
          <p:cNvPr id="86" name="object 86"/>
          <p:cNvSpPr txBox="1"/>
          <p:nvPr/>
        </p:nvSpPr>
        <p:spPr>
          <a:xfrm>
            <a:off x="9338468" y="3785743"/>
            <a:ext cx="1981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c</a:t>
            </a:r>
            <a:r>
              <a:rPr sz="1133" b="1" spc="7" dirty="0">
                <a:latin typeface="Calibri"/>
                <a:cs typeface="Calibri"/>
              </a:rPr>
              <a:t>l</a:t>
            </a:r>
            <a:r>
              <a:rPr sz="1133" b="1" spc="-27" dirty="0">
                <a:latin typeface="Calibri"/>
                <a:cs typeface="Calibri"/>
              </a:rPr>
              <a:t>k</a:t>
            </a:r>
            <a:endParaRPr sz="1133">
              <a:latin typeface="Calibri"/>
              <a:cs typeface="Calibri"/>
            </a:endParaRPr>
          </a:p>
        </p:txBody>
      </p:sp>
      <p:grpSp>
        <p:nvGrpSpPr>
          <p:cNvPr id="87" name="object 87"/>
          <p:cNvGrpSpPr/>
          <p:nvPr/>
        </p:nvGrpSpPr>
        <p:grpSpPr>
          <a:xfrm>
            <a:off x="7415238" y="2344785"/>
            <a:ext cx="2473960" cy="2411307"/>
            <a:chOff x="6959662" y="1852846"/>
            <a:chExt cx="1855470" cy="1808480"/>
          </a:xfrm>
        </p:grpSpPr>
        <p:sp>
          <p:nvSpPr>
            <p:cNvPr id="88" name="object 88"/>
            <p:cNvSpPr/>
            <p:nvPr/>
          </p:nvSpPr>
          <p:spPr>
            <a:xfrm>
              <a:off x="8322638" y="2859191"/>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89" name="object 89"/>
            <p:cNvSpPr/>
            <p:nvPr/>
          </p:nvSpPr>
          <p:spPr>
            <a:xfrm>
              <a:off x="8372095" y="2935391"/>
              <a:ext cx="0" cy="144145"/>
            </a:xfrm>
            <a:custGeom>
              <a:avLst/>
              <a:gdLst/>
              <a:ahLst/>
              <a:cxnLst/>
              <a:rect l="l" t="t" r="r" b="b"/>
              <a:pathLst>
                <a:path h="144144">
                  <a:moveTo>
                    <a:pt x="1" y="0"/>
                  </a:moveTo>
                  <a:lnTo>
                    <a:pt x="0" y="143669"/>
                  </a:lnTo>
                </a:path>
              </a:pathLst>
            </a:custGeom>
            <a:ln w="25400">
              <a:solidFill>
                <a:srgbClr val="000000"/>
              </a:solidFill>
            </a:ln>
          </p:spPr>
          <p:txBody>
            <a:bodyPr wrap="square" lIns="0" tIns="0" rIns="0" bIns="0" rtlCol="0"/>
            <a:lstStyle/>
            <a:p>
              <a:endParaRPr sz="2400"/>
            </a:p>
          </p:txBody>
        </p:sp>
        <p:sp>
          <p:nvSpPr>
            <p:cNvPr id="90" name="object 90"/>
            <p:cNvSpPr/>
            <p:nvPr/>
          </p:nvSpPr>
          <p:spPr>
            <a:xfrm>
              <a:off x="8729323" y="2114550"/>
              <a:ext cx="85725" cy="1546225"/>
            </a:xfrm>
            <a:custGeom>
              <a:avLst/>
              <a:gdLst/>
              <a:ahLst/>
              <a:cxnLst/>
              <a:rect l="l" t="t" r="r" b="b"/>
              <a:pathLst>
                <a:path w="85725" h="1546225">
                  <a:moveTo>
                    <a:pt x="28574" y="85633"/>
                  </a:moveTo>
                  <a:lnTo>
                    <a:pt x="19389" y="1546012"/>
                  </a:lnTo>
                  <a:lnTo>
                    <a:pt x="47964" y="1546191"/>
                  </a:lnTo>
                  <a:lnTo>
                    <a:pt x="57149" y="85813"/>
                  </a:lnTo>
                  <a:lnTo>
                    <a:pt x="28574" y="85633"/>
                  </a:lnTo>
                  <a:close/>
                </a:path>
                <a:path w="85725" h="1546225">
                  <a:moveTo>
                    <a:pt x="78513" y="71344"/>
                  </a:moveTo>
                  <a:lnTo>
                    <a:pt x="28663" y="71344"/>
                  </a:lnTo>
                  <a:lnTo>
                    <a:pt x="57238" y="71523"/>
                  </a:lnTo>
                  <a:lnTo>
                    <a:pt x="57149" y="85813"/>
                  </a:lnTo>
                  <a:lnTo>
                    <a:pt x="85722" y="85992"/>
                  </a:lnTo>
                  <a:lnTo>
                    <a:pt x="78513" y="71344"/>
                  </a:lnTo>
                  <a:close/>
                </a:path>
                <a:path w="85725" h="1546225">
                  <a:moveTo>
                    <a:pt x="28663" y="71344"/>
                  </a:moveTo>
                  <a:lnTo>
                    <a:pt x="28574" y="85633"/>
                  </a:lnTo>
                  <a:lnTo>
                    <a:pt x="57149" y="85813"/>
                  </a:lnTo>
                  <a:lnTo>
                    <a:pt x="57238" y="71523"/>
                  </a:lnTo>
                  <a:lnTo>
                    <a:pt x="28663" y="71344"/>
                  </a:lnTo>
                  <a:close/>
                </a:path>
                <a:path w="85725" h="1546225">
                  <a:moveTo>
                    <a:pt x="43400" y="0"/>
                  </a:moveTo>
                  <a:lnTo>
                    <a:pt x="0" y="85453"/>
                  </a:lnTo>
                  <a:lnTo>
                    <a:pt x="28574" y="85633"/>
                  </a:lnTo>
                  <a:lnTo>
                    <a:pt x="28663" y="71344"/>
                  </a:lnTo>
                  <a:lnTo>
                    <a:pt x="78513" y="71344"/>
                  </a:lnTo>
                  <a:lnTo>
                    <a:pt x="43400" y="0"/>
                  </a:lnTo>
                  <a:close/>
                </a:path>
              </a:pathLst>
            </a:custGeom>
            <a:solidFill>
              <a:srgbClr val="000000"/>
            </a:solidFill>
          </p:spPr>
          <p:txBody>
            <a:bodyPr wrap="square" lIns="0" tIns="0" rIns="0" bIns="0" rtlCol="0"/>
            <a:lstStyle/>
            <a:p>
              <a:endParaRPr sz="2400"/>
            </a:p>
          </p:txBody>
        </p:sp>
        <p:sp>
          <p:nvSpPr>
            <p:cNvPr id="91" name="object 91"/>
            <p:cNvSpPr/>
            <p:nvPr/>
          </p:nvSpPr>
          <p:spPr>
            <a:xfrm>
              <a:off x="6973950" y="1867133"/>
              <a:ext cx="173355" cy="459105"/>
            </a:xfrm>
            <a:custGeom>
              <a:avLst/>
              <a:gdLst/>
              <a:ahLst/>
              <a:cxnLst/>
              <a:rect l="l" t="t" r="r" b="b"/>
              <a:pathLst>
                <a:path w="173354"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92" name="object 92"/>
          <p:cNvSpPr txBox="1"/>
          <p:nvPr/>
        </p:nvSpPr>
        <p:spPr>
          <a:xfrm>
            <a:off x="7457812" y="2676451"/>
            <a:ext cx="102447"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p:txBody>
      </p:sp>
      <p:sp>
        <p:nvSpPr>
          <p:cNvPr id="93" name="object 93"/>
          <p:cNvSpPr txBox="1"/>
          <p:nvPr/>
        </p:nvSpPr>
        <p:spPr>
          <a:xfrm>
            <a:off x="7457812" y="2383843"/>
            <a:ext cx="78740"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1</a:t>
            </a:r>
            <a:endParaRPr sz="1067">
              <a:latin typeface="Californian FB"/>
              <a:cs typeface="Californian FB"/>
            </a:endParaRPr>
          </a:p>
        </p:txBody>
      </p:sp>
      <p:grpSp>
        <p:nvGrpSpPr>
          <p:cNvPr id="94" name="object 94"/>
          <p:cNvGrpSpPr/>
          <p:nvPr/>
        </p:nvGrpSpPr>
        <p:grpSpPr>
          <a:xfrm>
            <a:off x="6484939" y="2440559"/>
            <a:ext cx="1363133" cy="963507"/>
            <a:chOff x="6261937" y="1924676"/>
            <a:chExt cx="1022350" cy="722630"/>
          </a:xfrm>
        </p:grpSpPr>
        <p:pic>
          <p:nvPicPr>
            <p:cNvPr id="95" name="object 95"/>
            <p:cNvPicPr/>
            <p:nvPr/>
          </p:nvPicPr>
          <p:blipFill>
            <a:blip r:embed="rId6" cstate="print"/>
            <a:stretch>
              <a:fillRect/>
            </a:stretch>
          </p:blipFill>
          <p:spPr>
            <a:xfrm>
              <a:off x="7162546" y="2080206"/>
              <a:ext cx="121192" cy="76200"/>
            </a:xfrm>
            <a:prstGeom prst="rect">
              <a:avLst/>
            </a:prstGeom>
          </p:spPr>
        </p:pic>
        <p:sp>
          <p:nvSpPr>
            <p:cNvPr id="96" name="object 96"/>
            <p:cNvSpPr/>
            <p:nvPr/>
          </p:nvSpPr>
          <p:spPr>
            <a:xfrm>
              <a:off x="6276225" y="1938963"/>
              <a:ext cx="426084" cy="694055"/>
            </a:xfrm>
            <a:custGeom>
              <a:avLst/>
              <a:gdLst/>
              <a:ahLst/>
              <a:cxnLst/>
              <a:rect l="l" t="t" r="r" b="b"/>
              <a:pathLst>
                <a:path w="426084" h="694055">
                  <a:moveTo>
                    <a:pt x="0" y="0"/>
                  </a:moveTo>
                  <a:lnTo>
                    <a:pt x="425919" y="130569"/>
                  </a:lnTo>
                  <a:lnTo>
                    <a:pt x="425919" y="563450"/>
                  </a:lnTo>
                  <a:lnTo>
                    <a:pt x="0" y="694020"/>
                  </a:lnTo>
                  <a:lnTo>
                    <a:pt x="0" y="0"/>
                  </a:lnTo>
                  <a:close/>
                </a:path>
              </a:pathLst>
            </a:custGeom>
            <a:ln w="28575">
              <a:solidFill>
                <a:srgbClr val="000000"/>
              </a:solidFill>
            </a:ln>
          </p:spPr>
          <p:txBody>
            <a:bodyPr wrap="square" lIns="0" tIns="0" rIns="0" bIns="0" rtlCol="0"/>
            <a:lstStyle/>
            <a:p>
              <a:endParaRPr sz="2400"/>
            </a:p>
          </p:txBody>
        </p:sp>
      </p:grpSp>
      <p:sp>
        <p:nvSpPr>
          <p:cNvPr id="97" name="object 97"/>
          <p:cNvSpPr txBox="1"/>
          <p:nvPr/>
        </p:nvSpPr>
        <p:spPr>
          <a:xfrm>
            <a:off x="6524520" y="2696079"/>
            <a:ext cx="514773" cy="413169"/>
          </a:xfrm>
          <a:prstGeom prst="rect">
            <a:avLst/>
          </a:prstGeom>
        </p:spPr>
        <p:txBody>
          <a:bodyPr vert="horz" wrap="square" lIns="0" tIns="11853" rIns="0" bIns="0" rtlCol="0">
            <a:spAutoFit/>
          </a:bodyPr>
          <a:lstStyle/>
          <a:p>
            <a:pPr marL="16933" marR="6773">
              <a:lnSpc>
                <a:spcPct val="105300"/>
              </a:lnSpc>
              <a:spcBef>
                <a:spcPts val="93"/>
              </a:spcBef>
            </a:pPr>
            <a:r>
              <a:rPr sz="1267" b="1" spc="-33" dirty="0">
                <a:latin typeface="Calibri"/>
                <a:cs typeface="Calibri"/>
              </a:rPr>
              <a:t>B</a:t>
            </a:r>
            <a:r>
              <a:rPr sz="1267" b="1" spc="-20" dirty="0">
                <a:latin typeface="Calibri"/>
                <a:cs typeface="Calibri"/>
              </a:rPr>
              <a:t>r</a:t>
            </a:r>
            <a:r>
              <a:rPr sz="1267" b="1" spc="87" dirty="0">
                <a:latin typeface="Calibri"/>
                <a:cs typeface="Calibri"/>
              </a:rPr>
              <a:t>a</a:t>
            </a:r>
            <a:r>
              <a:rPr sz="1267" b="1" spc="13" dirty="0">
                <a:latin typeface="Calibri"/>
                <a:cs typeface="Calibri"/>
              </a:rPr>
              <a:t>n</a:t>
            </a:r>
            <a:r>
              <a:rPr sz="1267" b="1" spc="47" dirty="0">
                <a:latin typeface="Calibri"/>
                <a:cs typeface="Calibri"/>
              </a:rPr>
              <a:t>c</a:t>
            </a:r>
            <a:r>
              <a:rPr sz="1267" b="1" spc="-7" dirty="0">
                <a:latin typeface="Calibri"/>
                <a:cs typeface="Calibri"/>
              </a:rPr>
              <a:t>h  </a:t>
            </a:r>
            <a:r>
              <a:rPr sz="1267" b="1" spc="40" dirty="0">
                <a:latin typeface="Calibri"/>
                <a:cs typeface="Calibri"/>
              </a:rPr>
              <a:t>Comp</a:t>
            </a:r>
            <a:endParaRPr sz="1267">
              <a:latin typeface="Calibri"/>
              <a:cs typeface="Calibri"/>
            </a:endParaRPr>
          </a:p>
        </p:txBody>
      </p:sp>
      <p:grpSp>
        <p:nvGrpSpPr>
          <p:cNvPr id="98" name="object 98"/>
          <p:cNvGrpSpPr/>
          <p:nvPr/>
        </p:nvGrpSpPr>
        <p:grpSpPr>
          <a:xfrm>
            <a:off x="2601207" y="1507609"/>
            <a:ext cx="6010487" cy="3277447"/>
            <a:chOff x="3349138" y="1224963"/>
            <a:chExt cx="4507865" cy="2458085"/>
          </a:xfrm>
        </p:grpSpPr>
        <p:sp>
          <p:nvSpPr>
            <p:cNvPr id="99" name="object 99"/>
            <p:cNvSpPr/>
            <p:nvPr/>
          </p:nvSpPr>
          <p:spPr>
            <a:xfrm>
              <a:off x="6133003" y="2504056"/>
              <a:ext cx="4445" cy="504825"/>
            </a:xfrm>
            <a:custGeom>
              <a:avLst/>
              <a:gdLst/>
              <a:ahLst/>
              <a:cxnLst/>
              <a:rect l="l" t="t" r="r" b="b"/>
              <a:pathLst>
                <a:path w="4445" h="504825">
                  <a:moveTo>
                    <a:pt x="0" y="0"/>
                  </a:moveTo>
                  <a:lnTo>
                    <a:pt x="4073" y="504311"/>
                  </a:lnTo>
                </a:path>
              </a:pathLst>
            </a:custGeom>
            <a:ln w="28575">
              <a:solidFill>
                <a:srgbClr val="000000"/>
              </a:solidFill>
            </a:ln>
          </p:spPr>
          <p:txBody>
            <a:bodyPr wrap="square" lIns="0" tIns="0" rIns="0" bIns="0" rtlCol="0"/>
            <a:lstStyle/>
            <a:p>
              <a:endParaRPr sz="2400"/>
            </a:p>
          </p:txBody>
        </p:sp>
        <p:sp>
          <p:nvSpPr>
            <p:cNvPr id="100" name="object 100"/>
            <p:cNvSpPr/>
            <p:nvPr/>
          </p:nvSpPr>
          <p:spPr>
            <a:xfrm>
              <a:off x="6144018" y="3010517"/>
              <a:ext cx="1542415" cy="13335"/>
            </a:xfrm>
            <a:custGeom>
              <a:avLst/>
              <a:gdLst/>
              <a:ahLst/>
              <a:cxnLst/>
              <a:rect l="l" t="t" r="r" b="b"/>
              <a:pathLst>
                <a:path w="1542415" h="13335">
                  <a:moveTo>
                    <a:pt x="0" y="0"/>
                  </a:moveTo>
                  <a:lnTo>
                    <a:pt x="1542277" y="13321"/>
                  </a:lnTo>
                </a:path>
              </a:pathLst>
            </a:custGeom>
            <a:ln w="25400">
              <a:solidFill>
                <a:srgbClr val="000000"/>
              </a:solidFill>
            </a:ln>
          </p:spPr>
          <p:txBody>
            <a:bodyPr wrap="square" lIns="0" tIns="0" rIns="0" bIns="0" rtlCol="0"/>
            <a:lstStyle/>
            <a:p>
              <a:endParaRPr sz="2400"/>
            </a:p>
          </p:txBody>
        </p:sp>
        <p:sp>
          <p:nvSpPr>
            <p:cNvPr id="101" name="object 101"/>
            <p:cNvSpPr/>
            <p:nvPr/>
          </p:nvSpPr>
          <p:spPr>
            <a:xfrm>
              <a:off x="7693046" y="2740540"/>
              <a:ext cx="2540" cy="276225"/>
            </a:xfrm>
            <a:custGeom>
              <a:avLst/>
              <a:gdLst/>
              <a:ahLst/>
              <a:cxnLst/>
              <a:rect l="l" t="t" r="r" b="b"/>
              <a:pathLst>
                <a:path w="2540" h="276225">
                  <a:moveTo>
                    <a:pt x="1106" y="-14287"/>
                  </a:moveTo>
                  <a:lnTo>
                    <a:pt x="1106" y="289922"/>
                  </a:lnTo>
                </a:path>
              </a:pathLst>
            </a:custGeom>
            <a:ln w="30787">
              <a:solidFill>
                <a:srgbClr val="000000"/>
              </a:solidFill>
            </a:ln>
          </p:spPr>
          <p:txBody>
            <a:bodyPr wrap="square" lIns="0" tIns="0" rIns="0" bIns="0" rtlCol="0"/>
            <a:lstStyle/>
            <a:p>
              <a:endParaRPr sz="2400"/>
            </a:p>
          </p:txBody>
        </p:sp>
        <p:pic>
          <p:nvPicPr>
            <p:cNvPr id="102" name="object 102"/>
            <p:cNvPicPr/>
            <p:nvPr/>
          </p:nvPicPr>
          <p:blipFill>
            <a:blip r:embed="rId9" cstate="print"/>
            <a:stretch>
              <a:fillRect/>
            </a:stretch>
          </p:blipFill>
          <p:spPr>
            <a:xfrm>
              <a:off x="7680346" y="2699172"/>
              <a:ext cx="157606" cy="76200"/>
            </a:xfrm>
            <a:prstGeom prst="rect">
              <a:avLst/>
            </a:prstGeom>
          </p:spPr>
        </p:pic>
        <p:pic>
          <p:nvPicPr>
            <p:cNvPr id="103" name="object 103"/>
            <p:cNvPicPr/>
            <p:nvPr/>
          </p:nvPicPr>
          <p:blipFill>
            <a:blip r:embed="rId10" cstate="print"/>
            <a:stretch>
              <a:fillRect/>
            </a:stretch>
          </p:blipFill>
          <p:spPr>
            <a:xfrm>
              <a:off x="7614998" y="2333495"/>
              <a:ext cx="241901" cy="76200"/>
            </a:xfrm>
            <a:prstGeom prst="rect">
              <a:avLst/>
            </a:prstGeom>
          </p:spPr>
        </p:pic>
        <p:sp>
          <p:nvSpPr>
            <p:cNvPr id="104" name="object 104"/>
            <p:cNvSpPr/>
            <p:nvPr/>
          </p:nvSpPr>
          <p:spPr>
            <a:xfrm>
              <a:off x="6140269" y="1734511"/>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05" name="object 105"/>
            <p:cNvSpPr/>
            <p:nvPr/>
          </p:nvSpPr>
          <p:spPr>
            <a:xfrm>
              <a:off x="6150605" y="1727389"/>
              <a:ext cx="617855" cy="1270"/>
            </a:xfrm>
            <a:custGeom>
              <a:avLst/>
              <a:gdLst/>
              <a:ahLst/>
              <a:cxnLst/>
              <a:rect l="l" t="t" r="r" b="b"/>
              <a:pathLst>
                <a:path w="617854" h="1269">
                  <a:moveTo>
                    <a:pt x="0" y="1254"/>
                  </a:moveTo>
                  <a:lnTo>
                    <a:pt x="617544" y="0"/>
                  </a:lnTo>
                </a:path>
              </a:pathLst>
            </a:custGeom>
            <a:ln w="25400">
              <a:solidFill>
                <a:srgbClr val="000000"/>
              </a:solidFill>
            </a:ln>
          </p:spPr>
          <p:txBody>
            <a:bodyPr wrap="square" lIns="0" tIns="0" rIns="0" bIns="0" rtlCol="0"/>
            <a:lstStyle/>
            <a:p>
              <a:endParaRPr sz="2400"/>
            </a:p>
          </p:txBody>
        </p:sp>
        <p:pic>
          <p:nvPicPr>
            <p:cNvPr id="106" name="object 106"/>
            <p:cNvPicPr/>
            <p:nvPr/>
          </p:nvPicPr>
          <p:blipFill>
            <a:blip r:embed="rId11" cstate="print"/>
            <a:stretch>
              <a:fillRect/>
            </a:stretch>
          </p:blipFill>
          <p:spPr>
            <a:xfrm>
              <a:off x="6757609" y="2176247"/>
              <a:ext cx="233109" cy="85725"/>
            </a:xfrm>
            <a:prstGeom prst="rect">
              <a:avLst/>
            </a:prstGeom>
          </p:spPr>
        </p:pic>
        <p:sp>
          <p:nvSpPr>
            <p:cNvPr id="107" name="object 107"/>
            <p:cNvSpPr/>
            <p:nvPr/>
          </p:nvSpPr>
          <p:spPr>
            <a:xfrm>
              <a:off x="6771896" y="1737034"/>
              <a:ext cx="0" cy="473075"/>
            </a:xfrm>
            <a:custGeom>
              <a:avLst/>
              <a:gdLst/>
              <a:ahLst/>
              <a:cxnLst/>
              <a:rect l="l" t="t" r="r" b="b"/>
              <a:pathLst>
                <a:path h="473075">
                  <a:moveTo>
                    <a:pt x="0" y="0"/>
                  </a:moveTo>
                  <a:lnTo>
                    <a:pt x="1" y="472562"/>
                  </a:lnTo>
                </a:path>
              </a:pathLst>
            </a:custGeom>
            <a:ln w="28575">
              <a:solidFill>
                <a:srgbClr val="000000"/>
              </a:solidFill>
            </a:ln>
          </p:spPr>
          <p:txBody>
            <a:bodyPr wrap="square" lIns="0" tIns="0" rIns="0" bIns="0" rtlCol="0"/>
            <a:lstStyle/>
            <a:p>
              <a:endParaRPr sz="2400"/>
            </a:p>
          </p:txBody>
        </p:sp>
        <p:pic>
          <p:nvPicPr>
            <p:cNvPr id="108" name="object 108"/>
            <p:cNvPicPr/>
            <p:nvPr/>
          </p:nvPicPr>
          <p:blipFill>
            <a:blip r:embed="rId5" cstate="print"/>
            <a:stretch>
              <a:fillRect/>
            </a:stretch>
          </p:blipFill>
          <p:spPr>
            <a:xfrm>
              <a:off x="6856552" y="1946940"/>
              <a:ext cx="137330" cy="85725"/>
            </a:xfrm>
            <a:prstGeom prst="rect">
              <a:avLst/>
            </a:prstGeom>
          </p:spPr>
        </p:pic>
        <p:sp>
          <p:nvSpPr>
            <p:cNvPr id="109" name="object 109"/>
            <p:cNvSpPr/>
            <p:nvPr/>
          </p:nvSpPr>
          <p:spPr>
            <a:xfrm>
              <a:off x="6870839" y="1258991"/>
              <a:ext cx="0" cy="730885"/>
            </a:xfrm>
            <a:custGeom>
              <a:avLst/>
              <a:gdLst/>
              <a:ahLst/>
              <a:cxnLst/>
              <a:rect l="l" t="t" r="r" b="b"/>
              <a:pathLst>
                <a:path h="730885">
                  <a:moveTo>
                    <a:pt x="0" y="0"/>
                  </a:moveTo>
                  <a:lnTo>
                    <a:pt x="1" y="730811"/>
                  </a:lnTo>
                </a:path>
              </a:pathLst>
            </a:custGeom>
            <a:ln w="28575">
              <a:solidFill>
                <a:srgbClr val="000000"/>
              </a:solidFill>
            </a:ln>
          </p:spPr>
          <p:txBody>
            <a:bodyPr wrap="square" lIns="0" tIns="0" rIns="0" bIns="0" rtlCol="0"/>
            <a:lstStyle/>
            <a:p>
              <a:endParaRPr sz="2400"/>
            </a:p>
          </p:txBody>
        </p:sp>
        <p:pic>
          <p:nvPicPr>
            <p:cNvPr id="110" name="object 110"/>
            <p:cNvPicPr/>
            <p:nvPr/>
          </p:nvPicPr>
          <p:blipFill>
            <a:blip r:embed="rId11" cstate="print"/>
            <a:stretch>
              <a:fillRect/>
            </a:stretch>
          </p:blipFill>
          <p:spPr>
            <a:xfrm>
              <a:off x="6763885" y="2450923"/>
              <a:ext cx="233109" cy="85725"/>
            </a:xfrm>
            <a:prstGeom prst="rect">
              <a:avLst/>
            </a:prstGeom>
          </p:spPr>
        </p:pic>
        <p:sp>
          <p:nvSpPr>
            <p:cNvPr id="111" name="object 111"/>
            <p:cNvSpPr/>
            <p:nvPr/>
          </p:nvSpPr>
          <p:spPr>
            <a:xfrm>
              <a:off x="6776558" y="2498920"/>
              <a:ext cx="1270" cy="491490"/>
            </a:xfrm>
            <a:custGeom>
              <a:avLst/>
              <a:gdLst/>
              <a:ahLst/>
              <a:cxnLst/>
              <a:rect l="l" t="t" r="r" b="b"/>
              <a:pathLst>
                <a:path w="1270" h="491489">
                  <a:moveTo>
                    <a:pt x="0" y="0"/>
                  </a:moveTo>
                  <a:lnTo>
                    <a:pt x="728" y="491282"/>
                  </a:lnTo>
                </a:path>
              </a:pathLst>
            </a:custGeom>
            <a:ln w="28575">
              <a:solidFill>
                <a:srgbClr val="000000"/>
              </a:solidFill>
            </a:ln>
          </p:spPr>
          <p:txBody>
            <a:bodyPr wrap="square" lIns="0" tIns="0" rIns="0" bIns="0" rtlCol="0"/>
            <a:lstStyle/>
            <a:p>
              <a:endParaRPr sz="2400"/>
            </a:p>
          </p:txBody>
        </p:sp>
        <p:sp>
          <p:nvSpPr>
            <p:cNvPr id="112" name="object 112"/>
            <p:cNvSpPr/>
            <p:nvPr/>
          </p:nvSpPr>
          <p:spPr>
            <a:xfrm>
              <a:off x="4384949" y="1237663"/>
              <a:ext cx="2488565" cy="2540"/>
            </a:xfrm>
            <a:custGeom>
              <a:avLst/>
              <a:gdLst/>
              <a:ahLst/>
              <a:cxnLst/>
              <a:rect l="l" t="t" r="r" b="b"/>
              <a:pathLst>
                <a:path w="2488565" h="2540">
                  <a:moveTo>
                    <a:pt x="0" y="0"/>
                  </a:moveTo>
                  <a:lnTo>
                    <a:pt x="2488505" y="2467"/>
                  </a:lnTo>
                </a:path>
              </a:pathLst>
            </a:custGeom>
            <a:ln w="25400">
              <a:solidFill>
                <a:srgbClr val="000000"/>
              </a:solidFill>
            </a:ln>
          </p:spPr>
          <p:txBody>
            <a:bodyPr wrap="square" lIns="0" tIns="0" rIns="0" bIns="0" rtlCol="0"/>
            <a:lstStyle/>
            <a:p>
              <a:endParaRPr sz="2400"/>
            </a:p>
          </p:txBody>
        </p:sp>
        <p:sp>
          <p:nvSpPr>
            <p:cNvPr id="113" name="object 113"/>
            <p:cNvSpPr/>
            <p:nvPr/>
          </p:nvSpPr>
          <p:spPr>
            <a:xfrm>
              <a:off x="4379446" y="1245890"/>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14" name="object 114"/>
            <p:cNvSpPr/>
            <p:nvPr/>
          </p:nvSpPr>
          <p:spPr>
            <a:xfrm>
              <a:off x="3361838" y="1647543"/>
              <a:ext cx="1011555" cy="1270"/>
            </a:xfrm>
            <a:custGeom>
              <a:avLst/>
              <a:gdLst/>
              <a:ahLst/>
              <a:cxnLst/>
              <a:rect l="l" t="t" r="r" b="b"/>
              <a:pathLst>
                <a:path w="1011554" h="1269">
                  <a:moveTo>
                    <a:pt x="0" y="977"/>
                  </a:moveTo>
                  <a:lnTo>
                    <a:pt x="1011514" y="0"/>
                  </a:lnTo>
                </a:path>
              </a:pathLst>
            </a:custGeom>
            <a:ln w="25400">
              <a:solidFill>
                <a:srgbClr val="000000"/>
              </a:solidFill>
            </a:ln>
          </p:spPr>
          <p:txBody>
            <a:bodyPr wrap="square" lIns="0" tIns="0" rIns="0" bIns="0" rtlCol="0"/>
            <a:lstStyle/>
            <a:p>
              <a:endParaRPr sz="2400"/>
            </a:p>
          </p:txBody>
        </p:sp>
        <p:sp>
          <p:nvSpPr>
            <p:cNvPr id="115" name="object 115"/>
            <p:cNvSpPr/>
            <p:nvPr/>
          </p:nvSpPr>
          <p:spPr>
            <a:xfrm>
              <a:off x="7036050" y="2262342"/>
              <a:ext cx="85725" cy="107314"/>
            </a:xfrm>
            <a:custGeom>
              <a:avLst/>
              <a:gdLst/>
              <a:ahLst/>
              <a:cxnLst/>
              <a:rect l="l" t="t" r="r" b="b"/>
              <a:pathLst>
                <a:path w="85725" h="107314">
                  <a:moveTo>
                    <a:pt x="28575" y="85724"/>
                  </a:moveTo>
                  <a:lnTo>
                    <a:pt x="28575" y="107016"/>
                  </a:lnTo>
                  <a:lnTo>
                    <a:pt x="57150" y="107016"/>
                  </a:lnTo>
                  <a:lnTo>
                    <a:pt x="57150" y="85724"/>
                  </a:lnTo>
                  <a:lnTo>
                    <a:pt x="28575" y="85724"/>
                  </a:lnTo>
                  <a:close/>
                </a:path>
                <a:path w="85725" h="107314">
                  <a:moveTo>
                    <a:pt x="78581" y="71437"/>
                  </a:moveTo>
                  <a:lnTo>
                    <a:pt x="57150" y="71437"/>
                  </a:lnTo>
                  <a:lnTo>
                    <a:pt x="57150" y="85724"/>
                  </a:lnTo>
                  <a:lnTo>
                    <a:pt x="85725" y="85725"/>
                  </a:lnTo>
                  <a:lnTo>
                    <a:pt x="78581" y="71437"/>
                  </a:lnTo>
                  <a:close/>
                </a:path>
                <a:path w="85725" h="107314">
                  <a:moveTo>
                    <a:pt x="57150" y="71437"/>
                  </a:moveTo>
                  <a:lnTo>
                    <a:pt x="28575" y="71437"/>
                  </a:lnTo>
                  <a:lnTo>
                    <a:pt x="28575" y="85724"/>
                  </a:lnTo>
                  <a:lnTo>
                    <a:pt x="57150" y="85724"/>
                  </a:lnTo>
                  <a:lnTo>
                    <a:pt x="57150" y="71437"/>
                  </a:lnTo>
                  <a:close/>
                </a:path>
                <a:path w="85725" h="107314">
                  <a:moveTo>
                    <a:pt x="42862" y="0"/>
                  </a:moveTo>
                  <a:lnTo>
                    <a:pt x="0" y="85723"/>
                  </a:lnTo>
                  <a:lnTo>
                    <a:pt x="28575" y="85724"/>
                  </a:lnTo>
                  <a:lnTo>
                    <a:pt x="28575" y="71437"/>
                  </a:lnTo>
                  <a:lnTo>
                    <a:pt x="78581" y="71437"/>
                  </a:lnTo>
                  <a:lnTo>
                    <a:pt x="42862" y="0"/>
                  </a:lnTo>
                  <a:close/>
                </a:path>
              </a:pathLst>
            </a:custGeom>
            <a:solidFill>
              <a:srgbClr val="000000"/>
            </a:solidFill>
          </p:spPr>
          <p:txBody>
            <a:bodyPr wrap="square" lIns="0" tIns="0" rIns="0" bIns="0" rtlCol="0"/>
            <a:lstStyle/>
            <a:p>
              <a:endParaRPr sz="2400"/>
            </a:p>
          </p:txBody>
        </p:sp>
        <p:sp>
          <p:nvSpPr>
            <p:cNvPr id="116" name="object 116"/>
            <p:cNvSpPr/>
            <p:nvPr/>
          </p:nvSpPr>
          <p:spPr>
            <a:xfrm>
              <a:off x="7092523" y="2370731"/>
              <a:ext cx="109220" cy="0"/>
            </a:xfrm>
            <a:custGeom>
              <a:avLst/>
              <a:gdLst/>
              <a:ahLst/>
              <a:cxnLst/>
              <a:rect l="l" t="t" r="r" b="b"/>
              <a:pathLst>
                <a:path w="109220">
                  <a:moveTo>
                    <a:pt x="0" y="0"/>
                  </a:moveTo>
                  <a:lnTo>
                    <a:pt x="108617" y="1"/>
                  </a:lnTo>
                </a:path>
              </a:pathLst>
            </a:custGeom>
            <a:ln w="25400">
              <a:solidFill>
                <a:srgbClr val="000000"/>
              </a:solidFill>
            </a:ln>
          </p:spPr>
          <p:txBody>
            <a:bodyPr wrap="square" lIns="0" tIns="0" rIns="0" bIns="0" rtlCol="0"/>
            <a:lstStyle/>
            <a:p>
              <a:endParaRPr sz="2400"/>
            </a:p>
          </p:txBody>
        </p:sp>
        <p:sp>
          <p:nvSpPr>
            <p:cNvPr id="117" name="object 117"/>
            <p:cNvSpPr/>
            <p:nvPr/>
          </p:nvSpPr>
          <p:spPr>
            <a:xfrm>
              <a:off x="7203221" y="2374046"/>
              <a:ext cx="4445" cy="1294765"/>
            </a:xfrm>
            <a:custGeom>
              <a:avLst/>
              <a:gdLst/>
              <a:ahLst/>
              <a:cxnLst/>
              <a:rect l="l" t="t" r="r" b="b"/>
              <a:pathLst>
                <a:path w="4445" h="1294764">
                  <a:moveTo>
                    <a:pt x="4426" y="0"/>
                  </a:moveTo>
                  <a:lnTo>
                    <a:pt x="0" y="1294197"/>
                  </a:lnTo>
                </a:path>
              </a:pathLst>
            </a:custGeom>
            <a:ln w="28575">
              <a:solidFill>
                <a:srgbClr val="000000"/>
              </a:solidFill>
            </a:ln>
          </p:spPr>
          <p:txBody>
            <a:bodyPr wrap="square" lIns="0" tIns="0" rIns="0" bIns="0" rtlCol="0"/>
            <a:lstStyle/>
            <a:p>
              <a:endParaRPr sz="2400"/>
            </a:p>
          </p:txBody>
        </p:sp>
        <p:sp>
          <p:nvSpPr>
            <p:cNvPr id="118" name="object 118"/>
            <p:cNvSpPr/>
            <p:nvPr/>
          </p:nvSpPr>
          <p:spPr>
            <a:xfrm>
              <a:off x="6339726" y="2521508"/>
              <a:ext cx="348615" cy="1147445"/>
            </a:xfrm>
            <a:custGeom>
              <a:avLst/>
              <a:gdLst/>
              <a:ahLst/>
              <a:cxnLst/>
              <a:rect l="l" t="t" r="r" b="b"/>
              <a:pathLst>
                <a:path w="348615" h="1147445">
                  <a:moveTo>
                    <a:pt x="85725" y="191389"/>
                  </a:moveTo>
                  <a:lnTo>
                    <a:pt x="78524" y="176784"/>
                  </a:lnTo>
                  <a:lnTo>
                    <a:pt x="43345" y="105422"/>
                  </a:lnTo>
                  <a:lnTo>
                    <a:pt x="0" y="190906"/>
                  </a:lnTo>
                  <a:lnTo>
                    <a:pt x="28575" y="191071"/>
                  </a:lnTo>
                  <a:lnTo>
                    <a:pt x="23202" y="1146657"/>
                  </a:lnTo>
                  <a:lnTo>
                    <a:pt x="51777" y="1146822"/>
                  </a:lnTo>
                  <a:lnTo>
                    <a:pt x="57150" y="191236"/>
                  </a:lnTo>
                  <a:lnTo>
                    <a:pt x="85725" y="191389"/>
                  </a:lnTo>
                  <a:close/>
                </a:path>
                <a:path w="348615" h="1147445">
                  <a:moveTo>
                    <a:pt x="229501" y="1053426"/>
                  </a:moveTo>
                  <a:lnTo>
                    <a:pt x="200926" y="1053426"/>
                  </a:lnTo>
                  <a:lnTo>
                    <a:pt x="200926" y="38671"/>
                  </a:lnTo>
                  <a:lnTo>
                    <a:pt x="194538" y="32283"/>
                  </a:lnTo>
                  <a:lnTo>
                    <a:pt x="178752" y="32283"/>
                  </a:lnTo>
                  <a:lnTo>
                    <a:pt x="172351" y="38671"/>
                  </a:lnTo>
                  <a:lnTo>
                    <a:pt x="172351" y="1053426"/>
                  </a:lnTo>
                  <a:lnTo>
                    <a:pt x="143776" y="1053426"/>
                  </a:lnTo>
                  <a:lnTo>
                    <a:pt x="186639" y="1139151"/>
                  </a:lnTo>
                  <a:lnTo>
                    <a:pt x="215214" y="1082001"/>
                  </a:lnTo>
                  <a:lnTo>
                    <a:pt x="229501" y="1053426"/>
                  </a:lnTo>
                  <a:close/>
                </a:path>
                <a:path w="348615" h="1147445">
                  <a:moveTo>
                    <a:pt x="348107" y="1053223"/>
                  </a:moveTo>
                  <a:lnTo>
                    <a:pt x="319532" y="1053363"/>
                  </a:lnTo>
                  <a:lnTo>
                    <a:pt x="314744" y="6375"/>
                  </a:lnTo>
                  <a:lnTo>
                    <a:pt x="308317" y="0"/>
                  </a:lnTo>
                  <a:lnTo>
                    <a:pt x="292531" y="76"/>
                  </a:lnTo>
                  <a:lnTo>
                    <a:pt x="286296" y="6375"/>
                  </a:lnTo>
                  <a:lnTo>
                    <a:pt x="286207" y="14262"/>
                  </a:lnTo>
                  <a:lnTo>
                    <a:pt x="290957" y="1053490"/>
                  </a:lnTo>
                  <a:lnTo>
                    <a:pt x="262382" y="1053617"/>
                  </a:lnTo>
                  <a:lnTo>
                    <a:pt x="305638" y="1139151"/>
                  </a:lnTo>
                  <a:lnTo>
                    <a:pt x="333870" y="1082040"/>
                  </a:lnTo>
                  <a:lnTo>
                    <a:pt x="348043" y="1053363"/>
                  </a:lnTo>
                  <a:lnTo>
                    <a:pt x="348107" y="1053223"/>
                  </a:lnTo>
                  <a:close/>
                </a:path>
              </a:pathLst>
            </a:custGeom>
            <a:solidFill>
              <a:srgbClr val="000000"/>
            </a:solidFill>
          </p:spPr>
          <p:txBody>
            <a:bodyPr wrap="square" lIns="0" tIns="0" rIns="0" bIns="0" rtlCol="0"/>
            <a:lstStyle/>
            <a:p>
              <a:endParaRPr sz="2400"/>
            </a:p>
          </p:txBody>
        </p:sp>
      </p:grpSp>
      <p:sp>
        <p:nvSpPr>
          <p:cNvPr id="119" name="object 119"/>
          <p:cNvSpPr txBox="1"/>
          <p:nvPr/>
        </p:nvSpPr>
        <p:spPr>
          <a:xfrm>
            <a:off x="9440222" y="2765679"/>
            <a:ext cx="354753" cy="196571"/>
          </a:xfrm>
          <a:prstGeom prst="rect">
            <a:avLst/>
          </a:prstGeom>
        </p:spPr>
        <p:txBody>
          <a:bodyPr vert="horz" wrap="square" lIns="0" tIns="22013" rIns="0" bIns="0" rtlCol="0">
            <a:spAutoFit/>
          </a:bodyPr>
          <a:lstStyle/>
          <a:p>
            <a:pPr marL="16933">
              <a:spcBef>
                <a:spcPts val="173"/>
              </a:spcBef>
            </a:pPr>
            <a:r>
              <a:rPr sz="1133" b="1" spc="40" dirty="0">
                <a:latin typeface="Calibri"/>
                <a:cs typeface="Calibri"/>
              </a:rPr>
              <a:t>me</a:t>
            </a:r>
            <a:r>
              <a:rPr sz="1133" b="1" spc="13" dirty="0">
                <a:latin typeface="Calibri"/>
                <a:cs typeface="Calibri"/>
              </a:rPr>
              <a:t>m</a:t>
            </a:r>
            <a:endParaRPr sz="1133">
              <a:latin typeface="Calibri"/>
              <a:cs typeface="Calibri"/>
            </a:endParaRPr>
          </a:p>
        </p:txBody>
      </p:sp>
      <p:sp>
        <p:nvSpPr>
          <p:cNvPr id="120" name="object 120"/>
          <p:cNvSpPr/>
          <p:nvPr/>
        </p:nvSpPr>
        <p:spPr>
          <a:xfrm>
            <a:off x="1846290" y="2221975"/>
            <a:ext cx="231140" cy="612140"/>
          </a:xfrm>
          <a:custGeom>
            <a:avLst/>
            <a:gdLst/>
            <a:ahLst/>
            <a:cxnLst/>
            <a:rect l="l" t="t" r="r" b="b"/>
            <a:pathLst>
              <a:path w="173355"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sp>
        <p:nvSpPr>
          <p:cNvPr id="121" name="object 121"/>
          <p:cNvSpPr txBox="1"/>
          <p:nvPr/>
        </p:nvSpPr>
        <p:spPr>
          <a:xfrm>
            <a:off x="1865271" y="2278180"/>
            <a:ext cx="102447"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p:txBody>
      </p:sp>
      <p:sp>
        <p:nvSpPr>
          <p:cNvPr id="122" name="object 122"/>
          <p:cNvSpPr txBox="1"/>
          <p:nvPr/>
        </p:nvSpPr>
        <p:spPr>
          <a:xfrm>
            <a:off x="1854586" y="2542339"/>
            <a:ext cx="78740"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1</a:t>
            </a:r>
            <a:endParaRPr sz="1067">
              <a:latin typeface="Californian FB"/>
              <a:cs typeface="Californian FB"/>
            </a:endParaRPr>
          </a:p>
        </p:txBody>
      </p:sp>
      <p:grpSp>
        <p:nvGrpSpPr>
          <p:cNvPr id="123" name="object 123"/>
          <p:cNvGrpSpPr/>
          <p:nvPr/>
        </p:nvGrpSpPr>
        <p:grpSpPr>
          <a:xfrm>
            <a:off x="1399769" y="960398"/>
            <a:ext cx="476673" cy="1768687"/>
            <a:chOff x="2448059" y="814555"/>
            <a:chExt cx="357505" cy="1326515"/>
          </a:xfrm>
        </p:grpSpPr>
        <p:pic>
          <p:nvPicPr>
            <p:cNvPr id="124" name="object 124"/>
            <p:cNvPicPr/>
            <p:nvPr/>
          </p:nvPicPr>
          <p:blipFill>
            <a:blip r:embed="rId11" cstate="print"/>
            <a:stretch>
              <a:fillRect/>
            </a:stretch>
          </p:blipFill>
          <p:spPr>
            <a:xfrm>
              <a:off x="2572444" y="1852364"/>
              <a:ext cx="233109" cy="85725"/>
            </a:xfrm>
            <a:prstGeom prst="rect">
              <a:avLst/>
            </a:prstGeom>
          </p:spPr>
        </p:pic>
        <p:sp>
          <p:nvSpPr>
            <p:cNvPr id="125" name="object 125"/>
            <p:cNvSpPr/>
            <p:nvPr/>
          </p:nvSpPr>
          <p:spPr>
            <a:xfrm>
              <a:off x="2584245" y="828842"/>
              <a:ext cx="7620" cy="1061720"/>
            </a:xfrm>
            <a:custGeom>
              <a:avLst/>
              <a:gdLst/>
              <a:ahLst/>
              <a:cxnLst/>
              <a:rect l="l" t="t" r="r" b="b"/>
              <a:pathLst>
                <a:path w="7619" h="1061720">
                  <a:moveTo>
                    <a:pt x="7030" y="0"/>
                  </a:moveTo>
                  <a:lnTo>
                    <a:pt x="0" y="1061311"/>
                  </a:lnTo>
                </a:path>
              </a:pathLst>
            </a:custGeom>
            <a:ln w="28575">
              <a:solidFill>
                <a:srgbClr val="000000"/>
              </a:solidFill>
            </a:ln>
          </p:spPr>
          <p:txBody>
            <a:bodyPr wrap="square" lIns="0" tIns="0" rIns="0" bIns="0" rtlCol="0"/>
            <a:lstStyle/>
            <a:p>
              <a:endParaRPr sz="2400"/>
            </a:p>
          </p:txBody>
        </p:sp>
        <p:sp>
          <p:nvSpPr>
            <p:cNvPr id="126" name="object 126"/>
            <p:cNvSpPr/>
            <p:nvPr/>
          </p:nvSpPr>
          <p:spPr>
            <a:xfrm>
              <a:off x="2448059" y="2054717"/>
              <a:ext cx="346710" cy="85725"/>
            </a:xfrm>
            <a:custGeom>
              <a:avLst/>
              <a:gdLst/>
              <a:ahLst/>
              <a:cxnLst/>
              <a:rect l="l" t="t" r="r" b="b"/>
              <a:pathLst>
                <a:path w="346710" h="85725">
                  <a:moveTo>
                    <a:pt x="260456" y="0"/>
                  </a:moveTo>
                  <a:lnTo>
                    <a:pt x="260456" y="85725"/>
                  </a:lnTo>
                  <a:lnTo>
                    <a:pt x="317606" y="57150"/>
                  </a:lnTo>
                  <a:lnTo>
                    <a:pt x="282634" y="57150"/>
                  </a:lnTo>
                  <a:lnTo>
                    <a:pt x="289031" y="50753"/>
                  </a:lnTo>
                  <a:lnTo>
                    <a:pt x="289031" y="34971"/>
                  </a:lnTo>
                  <a:lnTo>
                    <a:pt x="282634" y="28575"/>
                  </a:lnTo>
                  <a:lnTo>
                    <a:pt x="317606" y="28575"/>
                  </a:lnTo>
                  <a:lnTo>
                    <a:pt x="260456" y="0"/>
                  </a:lnTo>
                  <a:close/>
                </a:path>
                <a:path w="346710" h="85725">
                  <a:moveTo>
                    <a:pt x="260456" y="28575"/>
                  </a:moveTo>
                  <a:lnTo>
                    <a:pt x="6396" y="28575"/>
                  </a:lnTo>
                  <a:lnTo>
                    <a:pt x="0" y="34971"/>
                  </a:lnTo>
                  <a:lnTo>
                    <a:pt x="0" y="50753"/>
                  </a:lnTo>
                  <a:lnTo>
                    <a:pt x="6396" y="57150"/>
                  </a:lnTo>
                  <a:lnTo>
                    <a:pt x="260456" y="57150"/>
                  </a:lnTo>
                  <a:lnTo>
                    <a:pt x="260456" y="28575"/>
                  </a:lnTo>
                  <a:close/>
                </a:path>
                <a:path w="346710" h="85725">
                  <a:moveTo>
                    <a:pt x="317606" y="28575"/>
                  </a:moveTo>
                  <a:lnTo>
                    <a:pt x="282634" y="28575"/>
                  </a:lnTo>
                  <a:lnTo>
                    <a:pt x="289031" y="34971"/>
                  </a:lnTo>
                  <a:lnTo>
                    <a:pt x="289031" y="50753"/>
                  </a:lnTo>
                  <a:lnTo>
                    <a:pt x="282634" y="57150"/>
                  </a:lnTo>
                  <a:lnTo>
                    <a:pt x="317606" y="57150"/>
                  </a:lnTo>
                  <a:lnTo>
                    <a:pt x="346181" y="42862"/>
                  </a:lnTo>
                  <a:lnTo>
                    <a:pt x="317606" y="28575"/>
                  </a:lnTo>
                  <a:close/>
                </a:path>
              </a:pathLst>
            </a:custGeom>
            <a:solidFill>
              <a:srgbClr val="000000"/>
            </a:solidFill>
          </p:spPr>
          <p:txBody>
            <a:bodyPr wrap="square" lIns="0" tIns="0" rIns="0" bIns="0" rtlCol="0"/>
            <a:lstStyle/>
            <a:p>
              <a:endParaRPr sz="2400"/>
            </a:p>
          </p:txBody>
        </p:sp>
      </p:grpSp>
      <p:sp>
        <p:nvSpPr>
          <p:cNvPr id="127" name="object 127"/>
          <p:cNvSpPr txBox="1"/>
          <p:nvPr/>
        </p:nvSpPr>
        <p:spPr>
          <a:xfrm>
            <a:off x="2512358" y="2586863"/>
            <a:ext cx="183727" cy="196571"/>
          </a:xfrm>
          <a:prstGeom prst="rect">
            <a:avLst/>
          </a:prstGeom>
        </p:spPr>
        <p:txBody>
          <a:bodyPr vert="horz" wrap="square" lIns="0" tIns="22013" rIns="0" bIns="0" rtlCol="0">
            <a:spAutoFit/>
          </a:bodyPr>
          <a:lstStyle/>
          <a:p>
            <a:pPr marL="16933">
              <a:spcBef>
                <a:spcPts val="173"/>
              </a:spcBef>
            </a:pPr>
            <a:r>
              <a:rPr sz="1133" b="1" spc="40" dirty="0">
                <a:latin typeface="Calibri"/>
                <a:cs typeface="Calibri"/>
              </a:rPr>
              <a:t>pc</a:t>
            </a:r>
            <a:endParaRPr sz="1133">
              <a:latin typeface="Calibri"/>
              <a:cs typeface="Calibri"/>
            </a:endParaRPr>
          </a:p>
        </p:txBody>
      </p:sp>
      <p:grpSp>
        <p:nvGrpSpPr>
          <p:cNvPr id="128" name="object 128"/>
          <p:cNvGrpSpPr/>
          <p:nvPr/>
        </p:nvGrpSpPr>
        <p:grpSpPr>
          <a:xfrm>
            <a:off x="1368389" y="818988"/>
            <a:ext cx="8380307" cy="3923453"/>
            <a:chOff x="2424525" y="708498"/>
            <a:chExt cx="6285230" cy="2942590"/>
          </a:xfrm>
        </p:grpSpPr>
        <p:pic>
          <p:nvPicPr>
            <p:cNvPr id="129" name="object 129"/>
            <p:cNvPicPr/>
            <p:nvPr/>
          </p:nvPicPr>
          <p:blipFill>
            <a:blip r:embed="rId5" cstate="print"/>
            <a:stretch>
              <a:fillRect/>
            </a:stretch>
          </p:blipFill>
          <p:spPr>
            <a:xfrm>
              <a:off x="2947608" y="1947649"/>
              <a:ext cx="137328" cy="85725"/>
            </a:xfrm>
            <a:prstGeom prst="rect">
              <a:avLst/>
            </a:prstGeom>
          </p:spPr>
        </p:pic>
        <p:sp>
          <p:nvSpPr>
            <p:cNvPr id="130" name="object 130"/>
            <p:cNvSpPr/>
            <p:nvPr/>
          </p:nvSpPr>
          <p:spPr>
            <a:xfrm>
              <a:off x="4177346" y="835588"/>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31" name="object 131"/>
            <p:cNvSpPr/>
            <p:nvPr/>
          </p:nvSpPr>
          <p:spPr>
            <a:xfrm>
              <a:off x="4177345" y="798381"/>
              <a:ext cx="4307205" cy="3810"/>
            </a:xfrm>
            <a:custGeom>
              <a:avLst/>
              <a:gdLst/>
              <a:ahLst/>
              <a:cxnLst/>
              <a:rect l="l" t="t" r="r" b="b"/>
              <a:pathLst>
                <a:path w="4307205" h="3809">
                  <a:moveTo>
                    <a:pt x="4306750" y="0"/>
                  </a:moveTo>
                  <a:lnTo>
                    <a:pt x="0" y="3776"/>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4087092" y="1221906"/>
              <a:ext cx="90805" cy="1270"/>
            </a:xfrm>
            <a:custGeom>
              <a:avLst/>
              <a:gdLst/>
              <a:ahLst/>
              <a:cxnLst/>
              <a:rect l="l" t="t" r="r" b="b"/>
              <a:pathLst>
                <a:path w="90804" h="1269">
                  <a:moveTo>
                    <a:pt x="-14287" y="488"/>
                  </a:moveTo>
                  <a:lnTo>
                    <a:pt x="104541" y="488"/>
                  </a:lnTo>
                </a:path>
              </a:pathLst>
            </a:custGeom>
            <a:ln w="29552">
              <a:solidFill>
                <a:srgbClr val="000000"/>
              </a:solidFill>
            </a:ln>
          </p:spPr>
          <p:txBody>
            <a:bodyPr wrap="square" lIns="0" tIns="0" rIns="0" bIns="0" rtlCol="0"/>
            <a:lstStyle/>
            <a:p>
              <a:endParaRPr sz="2400"/>
            </a:p>
          </p:txBody>
        </p:sp>
        <p:sp>
          <p:nvSpPr>
            <p:cNvPr id="133" name="object 133"/>
            <p:cNvSpPr/>
            <p:nvPr/>
          </p:nvSpPr>
          <p:spPr>
            <a:xfrm>
              <a:off x="2440831" y="722786"/>
              <a:ext cx="5278755" cy="3175"/>
            </a:xfrm>
            <a:custGeom>
              <a:avLst/>
              <a:gdLst/>
              <a:ahLst/>
              <a:cxnLst/>
              <a:rect l="l" t="t" r="r" b="b"/>
              <a:pathLst>
                <a:path w="5278755" h="3175">
                  <a:moveTo>
                    <a:pt x="0" y="0"/>
                  </a:moveTo>
                  <a:lnTo>
                    <a:pt x="5278285" y="2806"/>
                  </a:lnTo>
                </a:path>
              </a:pathLst>
            </a:custGeom>
            <a:ln w="28575">
              <a:solidFill>
                <a:srgbClr val="000000"/>
              </a:solidFill>
            </a:ln>
          </p:spPr>
          <p:txBody>
            <a:bodyPr wrap="square" lIns="0" tIns="0" rIns="0" bIns="0" rtlCol="0"/>
            <a:lstStyle/>
            <a:p>
              <a:endParaRPr sz="2400"/>
            </a:p>
          </p:txBody>
        </p:sp>
        <p:sp>
          <p:nvSpPr>
            <p:cNvPr id="134" name="object 134"/>
            <p:cNvSpPr/>
            <p:nvPr/>
          </p:nvSpPr>
          <p:spPr>
            <a:xfrm>
              <a:off x="2438812" y="728336"/>
              <a:ext cx="2540" cy="1367155"/>
            </a:xfrm>
            <a:custGeom>
              <a:avLst/>
              <a:gdLst/>
              <a:ahLst/>
              <a:cxnLst/>
              <a:rect l="l" t="t" r="r" b="b"/>
              <a:pathLst>
                <a:path w="2539" h="1367155">
                  <a:moveTo>
                    <a:pt x="1986" y="0"/>
                  </a:moveTo>
                  <a:lnTo>
                    <a:pt x="0" y="1366877"/>
                  </a:lnTo>
                </a:path>
              </a:pathLst>
            </a:custGeom>
            <a:ln w="28575">
              <a:solidFill>
                <a:srgbClr val="000000"/>
              </a:solidFill>
            </a:ln>
          </p:spPr>
          <p:txBody>
            <a:bodyPr wrap="square" lIns="0" tIns="0" rIns="0" bIns="0" rtlCol="0"/>
            <a:lstStyle/>
            <a:p>
              <a:endParaRPr sz="2400"/>
            </a:p>
          </p:txBody>
        </p:sp>
        <p:sp>
          <p:nvSpPr>
            <p:cNvPr id="135" name="object 135"/>
            <p:cNvSpPr/>
            <p:nvPr/>
          </p:nvSpPr>
          <p:spPr>
            <a:xfrm>
              <a:off x="2836962" y="2154835"/>
              <a:ext cx="85725" cy="1496060"/>
            </a:xfrm>
            <a:custGeom>
              <a:avLst/>
              <a:gdLst/>
              <a:ahLst/>
              <a:cxnLst/>
              <a:rect l="l" t="t" r="r" b="b"/>
              <a:pathLst>
                <a:path w="85725" h="1496060">
                  <a:moveTo>
                    <a:pt x="28574" y="85611"/>
                  </a:moveTo>
                  <a:lnTo>
                    <a:pt x="17598" y="1495630"/>
                  </a:lnTo>
                  <a:lnTo>
                    <a:pt x="46172" y="1495852"/>
                  </a:lnTo>
                  <a:lnTo>
                    <a:pt x="57149" y="85833"/>
                  </a:lnTo>
                  <a:lnTo>
                    <a:pt x="28574" y="85611"/>
                  </a:lnTo>
                  <a:close/>
                </a:path>
                <a:path w="85725" h="1496060">
                  <a:moveTo>
                    <a:pt x="78499" y="71324"/>
                  </a:moveTo>
                  <a:lnTo>
                    <a:pt x="28685" y="71324"/>
                  </a:lnTo>
                  <a:lnTo>
                    <a:pt x="57260" y="71547"/>
                  </a:lnTo>
                  <a:lnTo>
                    <a:pt x="57149" y="85833"/>
                  </a:lnTo>
                  <a:lnTo>
                    <a:pt x="85722" y="86056"/>
                  </a:lnTo>
                  <a:lnTo>
                    <a:pt x="78499" y="71324"/>
                  </a:lnTo>
                  <a:close/>
                </a:path>
                <a:path w="85725" h="1496060">
                  <a:moveTo>
                    <a:pt x="28685" y="71324"/>
                  </a:moveTo>
                  <a:lnTo>
                    <a:pt x="28574" y="85611"/>
                  </a:lnTo>
                  <a:lnTo>
                    <a:pt x="57149" y="85833"/>
                  </a:lnTo>
                  <a:lnTo>
                    <a:pt x="57260" y="71547"/>
                  </a:lnTo>
                  <a:lnTo>
                    <a:pt x="28685" y="71324"/>
                  </a:lnTo>
                  <a:close/>
                </a:path>
                <a:path w="85725" h="1496060">
                  <a:moveTo>
                    <a:pt x="43529" y="0"/>
                  </a:moveTo>
                  <a:lnTo>
                    <a:pt x="0" y="85388"/>
                  </a:lnTo>
                  <a:lnTo>
                    <a:pt x="28574" y="85611"/>
                  </a:lnTo>
                  <a:lnTo>
                    <a:pt x="28685" y="71324"/>
                  </a:lnTo>
                  <a:lnTo>
                    <a:pt x="78499" y="71324"/>
                  </a:lnTo>
                  <a:lnTo>
                    <a:pt x="43529" y="0"/>
                  </a:lnTo>
                  <a:close/>
                </a:path>
              </a:pathLst>
            </a:custGeom>
            <a:solidFill>
              <a:srgbClr val="000000"/>
            </a:solidFill>
          </p:spPr>
          <p:txBody>
            <a:bodyPr wrap="square" lIns="0" tIns="0" rIns="0" bIns="0" rtlCol="0"/>
            <a:lstStyle/>
            <a:p>
              <a:endParaRPr sz="2400"/>
            </a:p>
          </p:txBody>
        </p:sp>
        <p:pic>
          <p:nvPicPr>
            <p:cNvPr id="136" name="object 136"/>
            <p:cNvPicPr/>
            <p:nvPr/>
          </p:nvPicPr>
          <p:blipFill>
            <a:blip r:embed="rId12" cstate="print"/>
            <a:stretch>
              <a:fillRect/>
            </a:stretch>
          </p:blipFill>
          <p:spPr>
            <a:xfrm>
              <a:off x="8479258" y="1524007"/>
              <a:ext cx="230287" cy="85671"/>
            </a:xfrm>
            <a:prstGeom prst="rect">
              <a:avLst/>
            </a:prstGeom>
          </p:spPr>
        </p:pic>
        <p:sp>
          <p:nvSpPr>
            <p:cNvPr id="137" name="object 137"/>
            <p:cNvSpPr/>
            <p:nvPr/>
          </p:nvSpPr>
          <p:spPr>
            <a:xfrm>
              <a:off x="8481783" y="811889"/>
              <a:ext cx="2540" cy="749935"/>
            </a:xfrm>
            <a:custGeom>
              <a:avLst/>
              <a:gdLst/>
              <a:ahLst/>
              <a:cxnLst/>
              <a:rect l="l" t="t" r="r" b="b"/>
              <a:pathLst>
                <a:path w="2540" h="749935">
                  <a:moveTo>
                    <a:pt x="0" y="0"/>
                  </a:moveTo>
                  <a:lnTo>
                    <a:pt x="2312" y="749806"/>
                  </a:lnTo>
                </a:path>
              </a:pathLst>
            </a:custGeom>
            <a:ln w="28575">
              <a:solidFill>
                <a:srgbClr val="000000"/>
              </a:solidFill>
            </a:ln>
          </p:spPr>
          <p:txBody>
            <a:bodyPr wrap="square" lIns="0" tIns="0" rIns="0" bIns="0" rtlCol="0"/>
            <a:lstStyle/>
            <a:p>
              <a:endParaRPr sz="2400"/>
            </a:p>
          </p:txBody>
        </p:sp>
      </p:grpSp>
      <p:sp>
        <p:nvSpPr>
          <p:cNvPr id="138" name="object 138"/>
          <p:cNvSpPr txBox="1"/>
          <p:nvPr/>
        </p:nvSpPr>
        <p:spPr>
          <a:xfrm>
            <a:off x="6314482" y="4793103"/>
            <a:ext cx="2193713" cy="217218"/>
          </a:xfrm>
          <a:prstGeom prst="rect">
            <a:avLst/>
          </a:prstGeom>
        </p:spPr>
        <p:txBody>
          <a:bodyPr vert="horz" wrap="square" lIns="0" tIns="22013" rIns="0" bIns="0" rtlCol="0">
            <a:spAutoFit/>
          </a:bodyPr>
          <a:lstStyle/>
          <a:p>
            <a:pPr marL="33866">
              <a:spcBef>
                <a:spcPts val="173"/>
              </a:spcBef>
              <a:tabLst>
                <a:tab pos="600272" algn="l"/>
              </a:tabLst>
            </a:pPr>
            <a:r>
              <a:rPr sz="1900" b="1" spc="-9" baseline="5847" dirty="0">
                <a:latin typeface="Calibri"/>
                <a:cs typeface="Calibri"/>
              </a:rPr>
              <a:t>BrUn	</a:t>
            </a:r>
            <a:r>
              <a:rPr sz="1267" b="1" spc="-40" dirty="0">
                <a:latin typeface="Calibri"/>
                <a:cs typeface="Calibri"/>
              </a:rPr>
              <a:t>BrLT</a:t>
            </a:r>
            <a:r>
              <a:rPr sz="1267" b="1" spc="287" dirty="0">
                <a:latin typeface="Calibri"/>
                <a:cs typeface="Calibri"/>
              </a:rPr>
              <a:t> </a:t>
            </a:r>
            <a:r>
              <a:rPr sz="1700" b="1" spc="9" baseline="16339" dirty="0">
                <a:latin typeface="Calibri"/>
                <a:cs typeface="Calibri"/>
              </a:rPr>
              <a:t>Bsel </a:t>
            </a:r>
            <a:r>
              <a:rPr sz="1700" b="1" spc="369" baseline="16339" dirty="0">
                <a:latin typeface="Calibri"/>
                <a:cs typeface="Calibri"/>
              </a:rPr>
              <a:t> </a:t>
            </a:r>
            <a:r>
              <a:rPr sz="1700" b="1" spc="20" baseline="19607" dirty="0">
                <a:latin typeface="Calibri"/>
                <a:cs typeface="Calibri"/>
              </a:rPr>
              <a:t>Asel </a:t>
            </a:r>
            <a:r>
              <a:rPr sz="1700" b="1" spc="309" baseline="19607" dirty="0">
                <a:latin typeface="Calibri"/>
                <a:cs typeface="Calibri"/>
              </a:rPr>
              <a:t> </a:t>
            </a:r>
            <a:r>
              <a:rPr sz="1700" b="1" spc="9" baseline="3267" dirty="0">
                <a:latin typeface="Calibri"/>
                <a:cs typeface="Calibri"/>
              </a:rPr>
              <a:t>ALUSel</a:t>
            </a:r>
            <a:endParaRPr sz="1700" baseline="3267">
              <a:latin typeface="Calibri"/>
              <a:cs typeface="Calibri"/>
            </a:endParaRPr>
          </a:p>
        </p:txBody>
      </p:sp>
      <p:sp>
        <p:nvSpPr>
          <p:cNvPr id="139" name="object 139"/>
          <p:cNvSpPr txBox="1"/>
          <p:nvPr/>
        </p:nvSpPr>
        <p:spPr>
          <a:xfrm>
            <a:off x="9714743" y="1823011"/>
            <a:ext cx="102447" cy="181310"/>
          </a:xfrm>
          <a:prstGeom prst="rect">
            <a:avLst/>
          </a:prstGeom>
        </p:spPr>
        <p:txBody>
          <a:bodyPr vert="horz" wrap="square" lIns="0" tIns="16933" rIns="0" bIns="0" rtlCol="0">
            <a:spAutoFit/>
          </a:bodyPr>
          <a:lstStyle/>
          <a:p>
            <a:pPr marL="16933">
              <a:spcBef>
                <a:spcPts val="133"/>
              </a:spcBef>
            </a:pPr>
            <a:r>
              <a:rPr sz="1067" dirty="0">
                <a:latin typeface="Californian FB"/>
                <a:cs typeface="Californian FB"/>
              </a:rPr>
              <a:t>2</a:t>
            </a:r>
            <a:endParaRPr sz="1067">
              <a:latin typeface="Californian FB"/>
              <a:cs typeface="Californian FB"/>
            </a:endParaRPr>
          </a:p>
        </p:txBody>
      </p:sp>
      <p:grpSp>
        <p:nvGrpSpPr>
          <p:cNvPr id="140" name="object 140"/>
          <p:cNvGrpSpPr/>
          <p:nvPr/>
        </p:nvGrpSpPr>
        <p:grpSpPr>
          <a:xfrm>
            <a:off x="1447849" y="784659"/>
            <a:ext cx="6104467" cy="4754880"/>
            <a:chOff x="2484120" y="682751"/>
            <a:chExt cx="4578350" cy="3566160"/>
          </a:xfrm>
        </p:grpSpPr>
        <p:sp>
          <p:nvSpPr>
            <p:cNvPr id="141" name="object 141"/>
            <p:cNvSpPr/>
            <p:nvPr/>
          </p:nvSpPr>
          <p:spPr>
            <a:xfrm>
              <a:off x="2593760" y="803602"/>
              <a:ext cx="1570355" cy="3175"/>
            </a:xfrm>
            <a:custGeom>
              <a:avLst/>
              <a:gdLst/>
              <a:ahLst/>
              <a:cxnLst/>
              <a:rect l="l" t="t" r="r" b="b"/>
              <a:pathLst>
                <a:path w="1570354" h="3175">
                  <a:moveTo>
                    <a:pt x="1570183" y="2868"/>
                  </a:moveTo>
                  <a:lnTo>
                    <a:pt x="0" y="0"/>
                  </a:lnTo>
                </a:path>
              </a:pathLst>
            </a:custGeom>
            <a:ln w="28575">
              <a:solidFill>
                <a:srgbClr val="000000"/>
              </a:solidFill>
            </a:ln>
          </p:spPr>
          <p:txBody>
            <a:bodyPr wrap="square" lIns="0" tIns="0" rIns="0" bIns="0" rtlCol="0"/>
            <a:lstStyle/>
            <a:p>
              <a:endParaRPr sz="2400"/>
            </a:p>
          </p:txBody>
        </p:sp>
        <p:pic>
          <p:nvPicPr>
            <p:cNvPr id="142" name="object 142"/>
            <p:cNvPicPr/>
            <p:nvPr/>
          </p:nvPicPr>
          <p:blipFill>
            <a:blip r:embed="rId13" cstate="print"/>
            <a:stretch>
              <a:fillRect/>
            </a:stretch>
          </p:blipFill>
          <p:spPr>
            <a:xfrm>
              <a:off x="4175760" y="1834895"/>
              <a:ext cx="1075943" cy="219455"/>
            </a:xfrm>
            <a:prstGeom prst="rect">
              <a:avLst/>
            </a:prstGeom>
          </p:spPr>
        </p:pic>
        <p:pic>
          <p:nvPicPr>
            <p:cNvPr id="143" name="object 143"/>
            <p:cNvPicPr/>
            <p:nvPr/>
          </p:nvPicPr>
          <p:blipFill>
            <a:blip r:embed="rId14" cstate="print"/>
            <a:stretch>
              <a:fillRect/>
            </a:stretch>
          </p:blipFill>
          <p:spPr>
            <a:xfrm>
              <a:off x="3995928" y="2063495"/>
              <a:ext cx="377951" cy="219456"/>
            </a:xfrm>
            <a:prstGeom prst="rect">
              <a:avLst/>
            </a:prstGeom>
          </p:spPr>
        </p:pic>
        <p:pic>
          <p:nvPicPr>
            <p:cNvPr id="144" name="object 144"/>
            <p:cNvPicPr/>
            <p:nvPr/>
          </p:nvPicPr>
          <p:blipFill>
            <a:blip r:embed="rId15" cstate="print"/>
            <a:stretch>
              <a:fillRect/>
            </a:stretch>
          </p:blipFill>
          <p:spPr>
            <a:xfrm>
              <a:off x="4148327" y="2063495"/>
              <a:ext cx="1075944" cy="417576"/>
            </a:xfrm>
            <a:prstGeom prst="rect">
              <a:avLst/>
            </a:prstGeom>
          </p:spPr>
        </p:pic>
        <p:pic>
          <p:nvPicPr>
            <p:cNvPr id="145" name="object 145"/>
            <p:cNvPicPr/>
            <p:nvPr/>
          </p:nvPicPr>
          <p:blipFill>
            <a:blip r:embed="rId16" cstate="print"/>
            <a:stretch>
              <a:fillRect/>
            </a:stretch>
          </p:blipFill>
          <p:spPr>
            <a:xfrm>
              <a:off x="5931408" y="1572768"/>
              <a:ext cx="1130808" cy="1575816"/>
            </a:xfrm>
            <a:prstGeom prst="rect">
              <a:avLst/>
            </a:prstGeom>
          </p:spPr>
        </p:pic>
        <p:pic>
          <p:nvPicPr>
            <p:cNvPr id="146" name="object 146"/>
            <p:cNvPicPr/>
            <p:nvPr/>
          </p:nvPicPr>
          <p:blipFill>
            <a:blip r:embed="rId17" cstate="print"/>
            <a:stretch>
              <a:fillRect/>
            </a:stretch>
          </p:blipFill>
          <p:spPr>
            <a:xfrm>
              <a:off x="3044952" y="2209799"/>
              <a:ext cx="207263" cy="362712"/>
            </a:xfrm>
            <a:prstGeom prst="rect">
              <a:avLst/>
            </a:prstGeom>
          </p:spPr>
        </p:pic>
        <p:sp>
          <p:nvSpPr>
            <p:cNvPr id="147" name="object 147"/>
            <p:cNvSpPr/>
            <p:nvPr/>
          </p:nvSpPr>
          <p:spPr>
            <a:xfrm>
              <a:off x="3185463" y="2312507"/>
              <a:ext cx="0" cy="196215"/>
            </a:xfrm>
            <a:custGeom>
              <a:avLst/>
              <a:gdLst/>
              <a:ahLst/>
              <a:cxnLst/>
              <a:rect l="l" t="t" r="r" b="b"/>
              <a:pathLst>
                <a:path h="196214">
                  <a:moveTo>
                    <a:pt x="0" y="0"/>
                  </a:moveTo>
                  <a:lnTo>
                    <a:pt x="0" y="195967"/>
                  </a:lnTo>
                </a:path>
              </a:pathLst>
            </a:custGeom>
            <a:ln w="3175">
              <a:solidFill>
                <a:srgbClr val="D8E156"/>
              </a:solidFill>
            </a:ln>
          </p:spPr>
          <p:txBody>
            <a:bodyPr wrap="square" lIns="0" tIns="0" rIns="0" bIns="0" rtlCol="0"/>
            <a:lstStyle/>
            <a:p>
              <a:endParaRPr sz="2400"/>
            </a:p>
          </p:txBody>
        </p:sp>
        <p:pic>
          <p:nvPicPr>
            <p:cNvPr id="148" name="object 148"/>
            <p:cNvPicPr/>
            <p:nvPr/>
          </p:nvPicPr>
          <p:blipFill>
            <a:blip r:embed="rId18" cstate="print"/>
            <a:stretch>
              <a:fillRect/>
            </a:stretch>
          </p:blipFill>
          <p:spPr>
            <a:xfrm>
              <a:off x="3215640" y="1917191"/>
              <a:ext cx="384048" cy="207263"/>
            </a:xfrm>
            <a:prstGeom prst="rect">
              <a:avLst/>
            </a:prstGeom>
          </p:spPr>
        </p:pic>
        <p:sp>
          <p:nvSpPr>
            <p:cNvPr id="149" name="object 149"/>
            <p:cNvSpPr/>
            <p:nvPr/>
          </p:nvSpPr>
          <p:spPr>
            <a:xfrm>
              <a:off x="3280882" y="2020991"/>
              <a:ext cx="214629" cy="0"/>
            </a:xfrm>
            <a:custGeom>
              <a:avLst/>
              <a:gdLst/>
              <a:ahLst/>
              <a:cxnLst/>
              <a:rect l="l" t="t" r="r" b="b"/>
              <a:pathLst>
                <a:path w="214629">
                  <a:moveTo>
                    <a:pt x="0" y="1"/>
                  </a:moveTo>
                  <a:lnTo>
                    <a:pt x="214413" y="0"/>
                  </a:lnTo>
                </a:path>
              </a:pathLst>
            </a:custGeom>
            <a:ln w="76200">
              <a:solidFill>
                <a:srgbClr val="D8E156"/>
              </a:solidFill>
            </a:ln>
          </p:spPr>
          <p:txBody>
            <a:bodyPr wrap="square" lIns="0" tIns="0" rIns="0" bIns="0" rtlCol="0"/>
            <a:lstStyle/>
            <a:p>
              <a:endParaRPr sz="2400"/>
            </a:p>
          </p:txBody>
        </p:sp>
        <p:pic>
          <p:nvPicPr>
            <p:cNvPr id="150" name="object 150"/>
            <p:cNvPicPr/>
            <p:nvPr/>
          </p:nvPicPr>
          <p:blipFill>
            <a:blip r:embed="rId19" cstate="print"/>
            <a:stretch>
              <a:fillRect/>
            </a:stretch>
          </p:blipFill>
          <p:spPr>
            <a:xfrm>
              <a:off x="3240024" y="1347215"/>
              <a:ext cx="499872" cy="725424"/>
            </a:xfrm>
            <a:prstGeom prst="rect">
              <a:avLst/>
            </a:prstGeom>
          </p:spPr>
        </p:pic>
        <p:pic>
          <p:nvPicPr>
            <p:cNvPr id="151" name="object 151"/>
            <p:cNvPicPr/>
            <p:nvPr/>
          </p:nvPicPr>
          <p:blipFill>
            <a:blip r:embed="rId20" cstate="print"/>
            <a:stretch>
              <a:fillRect/>
            </a:stretch>
          </p:blipFill>
          <p:spPr>
            <a:xfrm>
              <a:off x="2484120" y="682751"/>
              <a:ext cx="1807463" cy="1322832"/>
            </a:xfrm>
            <a:prstGeom prst="rect">
              <a:avLst/>
            </a:prstGeom>
          </p:spPr>
        </p:pic>
        <p:pic>
          <p:nvPicPr>
            <p:cNvPr id="152" name="object 152"/>
            <p:cNvPicPr/>
            <p:nvPr/>
          </p:nvPicPr>
          <p:blipFill>
            <a:blip r:embed="rId21" cstate="print"/>
            <a:stretch>
              <a:fillRect/>
            </a:stretch>
          </p:blipFill>
          <p:spPr>
            <a:xfrm>
              <a:off x="2813304" y="3660647"/>
              <a:ext cx="2273808" cy="588263"/>
            </a:xfrm>
            <a:prstGeom prst="rect">
              <a:avLst/>
            </a:prstGeom>
          </p:spPr>
        </p:pic>
        <p:sp>
          <p:nvSpPr>
            <p:cNvPr id="153" name="object 153"/>
            <p:cNvSpPr/>
            <p:nvPr/>
          </p:nvSpPr>
          <p:spPr>
            <a:xfrm>
              <a:off x="3108382" y="3839900"/>
              <a:ext cx="1682750" cy="228600"/>
            </a:xfrm>
            <a:custGeom>
              <a:avLst/>
              <a:gdLst/>
              <a:ahLst/>
              <a:cxnLst/>
              <a:rect l="l" t="t" r="r" b="b"/>
              <a:pathLst>
                <a:path w="1682750" h="228600">
                  <a:moveTo>
                    <a:pt x="228600" y="1"/>
                  </a:moveTo>
                  <a:lnTo>
                    <a:pt x="0" y="114301"/>
                  </a:lnTo>
                  <a:lnTo>
                    <a:pt x="228600" y="228601"/>
                  </a:lnTo>
                  <a:lnTo>
                    <a:pt x="228600" y="152401"/>
                  </a:lnTo>
                  <a:lnTo>
                    <a:pt x="190500" y="152401"/>
                  </a:lnTo>
                  <a:lnTo>
                    <a:pt x="190500" y="76201"/>
                  </a:lnTo>
                  <a:lnTo>
                    <a:pt x="228600" y="76200"/>
                  </a:lnTo>
                  <a:lnTo>
                    <a:pt x="228600" y="1"/>
                  </a:lnTo>
                  <a:close/>
                </a:path>
                <a:path w="1682750" h="228600">
                  <a:moveTo>
                    <a:pt x="1606113" y="76200"/>
                  </a:moveTo>
                  <a:lnTo>
                    <a:pt x="1491813" y="76200"/>
                  </a:lnTo>
                  <a:lnTo>
                    <a:pt x="1491813" y="152400"/>
                  </a:lnTo>
                  <a:lnTo>
                    <a:pt x="1453713" y="152400"/>
                  </a:lnTo>
                  <a:lnTo>
                    <a:pt x="1453713" y="228600"/>
                  </a:lnTo>
                  <a:lnTo>
                    <a:pt x="1682313" y="114300"/>
                  </a:lnTo>
                  <a:lnTo>
                    <a:pt x="1606113" y="76200"/>
                  </a:lnTo>
                  <a:close/>
                </a:path>
                <a:path w="1682750" h="228600">
                  <a:moveTo>
                    <a:pt x="228600" y="76200"/>
                  </a:moveTo>
                  <a:lnTo>
                    <a:pt x="190500" y="76201"/>
                  </a:lnTo>
                  <a:lnTo>
                    <a:pt x="190500" y="152401"/>
                  </a:lnTo>
                  <a:lnTo>
                    <a:pt x="228600" y="152400"/>
                  </a:lnTo>
                  <a:lnTo>
                    <a:pt x="228600" y="76200"/>
                  </a:lnTo>
                  <a:close/>
                </a:path>
                <a:path w="1682750" h="228600">
                  <a:moveTo>
                    <a:pt x="228600" y="152400"/>
                  </a:moveTo>
                  <a:lnTo>
                    <a:pt x="190500" y="152401"/>
                  </a:lnTo>
                  <a:lnTo>
                    <a:pt x="228600" y="152401"/>
                  </a:lnTo>
                  <a:close/>
                </a:path>
                <a:path w="1682750" h="228600">
                  <a:moveTo>
                    <a:pt x="1453713" y="76200"/>
                  </a:moveTo>
                  <a:lnTo>
                    <a:pt x="228600" y="76200"/>
                  </a:lnTo>
                  <a:lnTo>
                    <a:pt x="228600" y="152400"/>
                  </a:lnTo>
                  <a:lnTo>
                    <a:pt x="1453713" y="152400"/>
                  </a:lnTo>
                  <a:lnTo>
                    <a:pt x="1453713" y="76200"/>
                  </a:lnTo>
                  <a:close/>
                </a:path>
                <a:path w="1682750" h="228600">
                  <a:moveTo>
                    <a:pt x="1491813" y="76200"/>
                  </a:moveTo>
                  <a:lnTo>
                    <a:pt x="1453713" y="76200"/>
                  </a:lnTo>
                  <a:lnTo>
                    <a:pt x="1453713" y="152400"/>
                  </a:lnTo>
                  <a:lnTo>
                    <a:pt x="1491813" y="152400"/>
                  </a:lnTo>
                  <a:lnTo>
                    <a:pt x="1491813" y="76200"/>
                  </a:lnTo>
                  <a:close/>
                </a:path>
                <a:path w="1682750" h="228600">
                  <a:moveTo>
                    <a:pt x="1453713" y="0"/>
                  </a:moveTo>
                  <a:lnTo>
                    <a:pt x="1453713" y="76200"/>
                  </a:lnTo>
                  <a:lnTo>
                    <a:pt x="1606113" y="76200"/>
                  </a:lnTo>
                  <a:lnTo>
                    <a:pt x="1453713" y="0"/>
                  </a:lnTo>
                  <a:close/>
                </a:path>
              </a:pathLst>
            </a:custGeom>
            <a:solidFill>
              <a:srgbClr val="D8E156"/>
            </a:solidFill>
          </p:spPr>
          <p:txBody>
            <a:bodyPr wrap="square" lIns="0" tIns="0" rIns="0" bIns="0" rtlCol="0"/>
            <a:lstStyle/>
            <a:p>
              <a:endParaRPr sz="2400"/>
            </a:p>
          </p:txBody>
        </p:sp>
      </p:grpSp>
      <p:sp>
        <p:nvSpPr>
          <p:cNvPr id="154" name="object 154"/>
          <p:cNvSpPr txBox="1"/>
          <p:nvPr/>
        </p:nvSpPr>
        <p:spPr>
          <a:xfrm>
            <a:off x="1555552" y="4743510"/>
            <a:ext cx="491067" cy="528350"/>
          </a:xfrm>
          <a:prstGeom prst="rect">
            <a:avLst/>
          </a:prstGeom>
        </p:spPr>
        <p:txBody>
          <a:bodyPr vert="horz" wrap="square" lIns="0" tIns="58420" rIns="0" bIns="0" rtlCol="0">
            <a:spAutoFit/>
          </a:bodyPr>
          <a:lstStyle/>
          <a:p>
            <a:pPr marL="22013">
              <a:spcBef>
                <a:spcPts val="460"/>
              </a:spcBef>
            </a:pPr>
            <a:r>
              <a:rPr sz="1400" b="1" spc="-13" dirty="0">
                <a:latin typeface="Calibri"/>
                <a:cs typeface="Calibri"/>
              </a:rPr>
              <a:t>PCSel</a:t>
            </a:r>
            <a:endParaRPr sz="1400">
              <a:latin typeface="Calibri"/>
              <a:cs typeface="Calibri"/>
            </a:endParaRPr>
          </a:p>
          <a:p>
            <a:pPr>
              <a:spcBef>
                <a:spcPts val="333"/>
              </a:spcBef>
            </a:pPr>
            <a:r>
              <a:rPr sz="1400" b="1" spc="47" dirty="0">
                <a:solidFill>
                  <a:srgbClr val="D8E156"/>
                </a:solidFill>
                <a:latin typeface="Calibri"/>
                <a:cs typeface="Calibri"/>
              </a:rPr>
              <a:t>=pc+4</a:t>
            </a:r>
            <a:endParaRPr sz="1400">
              <a:latin typeface="Calibri"/>
              <a:cs typeface="Calibri"/>
            </a:endParaRPr>
          </a:p>
        </p:txBody>
      </p:sp>
      <p:sp>
        <p:nvSpPr>
          <p:cNvPr id="155" name="object 155"/>
          <p:cNvSpPr txBox="1"/>
          <p:nvPr/>
        </p:nvSpPr>
        <p:spPr>
          <a:xfrm>
            <a:off x="3638035" y="4830191"/>
            <a:ext cx="1342813" cy="619764"/>
          </a:xfrm>
          <a:prstGeom prst="rect">
            <a:avLst/>
          </a:prstGeom>
        </p:spPr>
        <p:txBody>
          <a:bodyPr vert="horz" wrap="square" lIns="0" tIns="22013" rIns="0" bIns="0" rtlCol="0">
            <a:spAutoFit/>
          </a:bodyPr>
          <a:lstStyle/>
          <a:p>
            <a:pPr marL="851725" algn="ctr">
              <a:spcBef>
                <a:spcPts val="173"/>
              </a:spcBef>
            </a:pPr>
            <a:r>
              <a:rPr sz="1133" b="1" spc="7" dirty="0">
                <a:latin typeface="Calibri"/>
                <a:cs typeface="Calibri"/>
              </a:rPr>
              <a:t>ImmSel</a:t>
            </a:r>
            <a:endParaRPr sz="1133">
              <a:latin typeface="Calibri"/>
              <a:cs typeface="Calibri"/>
            </a:endParaRPr>
          </a:p>
          <a:p>
            <a:pPr marL="825479" algn="ctr">
              <a:lnSpc>
                <a:spcPts val="1607"/>
              </a:lnSpc>
              <a:spcBef>
                <a:spcPts val="67"/>
              </a:spcBef>
            </a:pPr>
            <a:r>
              <a:rPr sz="1400" b="1" spc="-33" dirty="0">
                <a:solidFill>
                  <a:srgbClr val="D8E156"/>
                </a:solidFill>
                <a:latin typeface="Calibri"/>
                <a:cs typeface="Calibri"/>
              </a:rPr>
              <a:t>=*</a:t>
            </a:r>
            <a:endParaRPr sz="1400">
              <a:latin typeface="Calibri"/>
              <a:cs typeface="Calibri"/>
            </a:endParaRPr>
          </a:p>
          <a:p>
            <a:pPr>
              <a:lnSpc>
                <a:spcPts val="1607"/>
              </a:lnSpc>
            </a:pPr>
            <a:r>
              <a:rPr sz="1400" b="1" spc="-13" dirty="0">
                <a:latin typeface="Calibri"/>
                <a:cs typeface="Calibri"/>
              </a:rPr>
              <a:t>Control</a:t>
            </a:r>
            <a:r>
              <a:rPr sz="1400" b="1" spc="40" dirty="0">
                <a:latin typeface="Calibri"/>
                <a:cs typeface="Calibri"/>
              </a:rPr>
              <a:t> </a:t>
            </a:r>
            <a:r>
              <a:rPr sz="1400" b="1" spc="27" dirty="0">
                <a:latin typeface="Calibri"/>
                <a:cs typeface="Calibri"/>
              </a:rPr>
              <a:t>logic</a:t>
            </a:r>
            <a:endParaRPr sz="1400">
              <a:latin typeface="Calibri"/>
              <a:cs typeface="Calibri"/>
            </a:endParaRPr>
          </a:p>
        </p:txBody>
      </p:sp>
      <p:sp>
        <p:nvSpPr>
          <p:cNvPr id="156" name="object 156"/>
          <p:cNvSpPr txBox="1"/>
          <p:nvPr/>
        </p:nvSpPr>
        <p:spPr>
          <a:xfrm>
            <a:off x="6423204" y="5060981"/>
            <a:ext cx="855133" cy="270737"/>
          </a:xfrm>
          <a:prstGeom prst="rect">
            <a:avLst/>
          </a:prstGeom>
        </p:spPr>
        <p:txBody>
          <a:bodyPr vert="horz" wrap="square" lIns="0" tIns="21167" rIns="0" bIns="0" rtlCol="0">
            <a:spAutoFit/>
          </a:bodyPr>
          <a:lstStyle/>
          <a:p>
            <a:pPr marL="50799">
              <a:lnSpc>
                <a:spcPts val="873"/>
              </a:lnSpc>
              <a:spcBef>
                <a:spcPts val="167"/>
              </a:spcBef>
            </a:pPr>
            <a:r>
              <a:rPr sz="2100" b="1" spc="-40" baseline="31746" dirty="0">
                <a:solidFill>
                  <a:srgbClr val="D8E156"/>
                </a:solidFill>
                <a:latin typeface="Calibri"/>
                <a:cs typeface="Calibri"/>
              </a:rPr>
              <a:t>=*</a:t>
            </a:r>
            <a:r>
              <a:rPr sz="2100" b="1" spc="-20" baseline="31746" dirty="0">
                <a:solidFill>
                  <a:srgbClr val="D8E156"/>
                </a:solidFill>
                <a:latin typeface="Calibri"/>
                <a:cs typeface="Calibri"/>
              </a:rPr>
              <a:t> </a:t>
            </a:r>
            <a:r>
              <a:rPr sz="1267" b="1" spc="-20" dirty="0">
                <a:latin typeface="Calibri"/>
                <a:cs typeface="Calibri"/>
              </a:rPr>
              <a:t>BrEq</a:t>
            </a:r>
            <a:r>
              <a:rPr sz="1267" b="1" spc="-7" dirty="0">
                <a:latin typeface="Calibri"/>
                <a:cs typeface="Calibri"/>
              </a:rPr>
              <a:t> </a:t>
            </a:r>
            <a:r>
              <a:rPr sz="2100" b="1" spc="-49" baseline="39682" dirty="0">
                <a:solidFill>
                  <a:srgbClr val="D8E156"/>
                </a:solidFill>
                <a:latin typeface="Calibri"/>
                <a:cs typeface="Calibri"/>
              </a:rPr>
              <a:t>=*</a:t>
            </a:r>
            <a:endParaRPr sz="2100" baseline="39682">
              <a:latin typeface="Calibri"/>
              <a:cs typeface="Calibri"/>
            </a:endParaRPr>
          </a:p>
          <a:p>
            <a:pPr marR="70272" algn="r">
              <a:lnSpc>
                <a:spcPts val="873"/>
              </a:lnSpc>
            </a:pPr>
            <a:r>
              <a:rPr sz="1400" b="1" spc="-33" dirty="0">
                <a:solidFill>
                  <a:srgbClr val="D8E156"/>
                </a:solidFill>
                <a:latin typeface="Calibri"/>
                <a:cs typeface="Calibri"/>
              </a:rPr>
              <a:t>=*</a:t>
            </a:r>
            <a:endParaRPr sz="1400">
              <a:latin typeface="Calibri"/>
              <a:cs typeface="Calibri"/>
            </a:endParaRPr>
          </a:p>
        </p:txBody>
      </p:sp>
      <p:sp>
        <p:nvSpPr>
          <p:cNvPr id="157" name="object 157"/>
          <p:cNvSpPr txBox="1"/>
          <p:nvPr/>
        </p:nvSpPr>
        <p:spPr>
          <a:xfrm>
            <a:off x="5229586" y="4826127"/>
            <a:ext cx="3228340" cy="412015"/>
          </a:xfrm>
          <a:prstGeom prst="rect">
            <a:avLst/>
          </a:prstGeom>
        </p:spPr>
        <p:txBody>
          <a:bodyPr vert="horz" wrap="square" lIns="0" tIns="22013" rIns="0" bIns="0" rtlCol="0">
            <a:spAutoFit/>
          </a:bodyPr>
          <a:lstStyle/>
          <a:p>
            <a:pPr marL="33866">
              <a:spcBef>
                <a:spcPts val="173"/>
              </a:spcBef>
            </a:pPr>
            <a:r>
              <a:rPr sz="1133" b="1" dirty="0">
                <a:latin typeface="Calibri"/>
                <a:cs typeface="Calibri"/>
              </a:rPr>
              <a:t>RegWEn</a:t>
            </a:r>
            <a:endParaRPr sz="1133">
              <a:latin typeface="Calibri"/>
              <a:cs typeface="Calibri"/>
            </a:endParaRPr>
          </a:p>
          <a:p>
            <a:pPr marL="61805">
              <a:spcBef>
                <a:spcPts val="7"/>
              </a:spcBef>
              <a:tabLst>
                <a:tab pos="2158099" algn="l"/>
              </a:tabLst>
            </a:pPr>
            <a:r>
              <a:rPr sz="1400" b="1" spc="-60" dirty="0">
                <a:solidFill>
                  <a:srgbClr val="D8E156"/>
                </a:solidFill>
                <a:latin typeface="Calibri"/>
                <a:cs typeface="Calibri"/>
              </a:rPr>
              <a:t>=1	</a:t>
            </a:r>
            <a:r>
              <a:rPr sz="2100" b="1" spc="100" baseline="31746" dirty="0">
                <a:solidFill>
                  <a:srgbClr val="D8E156"/>
                </a:solidFill>
                <a:latin typeface="Calibri"/>
                <a:cs typeface="Calibri"/>
              </a:rPr>
              <a:t>=0 </a:t>
            </a:r>
            <a:r>
              <a:rPr sz="2100" b="1" spc="149" baseline="31746" dirty="0">
                <a:solidFill>
                  <a:srgbClr val="D8E156"/>
                </a:solidFill>
                <a:latin typeface="Calibri"/>
                <a:cs typeface="Calibri"/>
              </a:rPr>
              <a:t> </a:t>
            </a:r>
            <a:r>
              <a:rPr sz="2100" b="1" spc="100" baseline="34391" dirty="0">
                <a:solidFill>
                  <a:srgbClr val="D8E156"/>
                </a:solidFill>
                <a:latin typeface="Calibri"/>
                <a:cs typeface="Calibri"/>
              </a:rPr>
              <a:t>=0 </a:t>
            </a:r>
            <a:r>
              <a:rPr sz="2100" b="1" spc="149" baseline="34391" dirty="0">
                <a:solidFill>
                  <a:srgbClr val="D8E156"/>
                </a:solidFill>
                <a:latin typeface="Calibri"/>
                <a:cs typeface="Calibri"/>
              </a:rPr>
              <a:t> </a:t>
            </a:r>
            <a:r>
              <a:rPr sz="2100" b="1" spc="59" baseline="2645" dirty="0">
                <a:solidFill>
                  <a:srgbClr val="D8E156"/>
                </a:solidFill>
                <a:latin typeface="Calibri"/>
                <a:cs typeface="Calibri"/>
              </a:rPr>
              <a:t>=add</a:t>
            </a:r>
            <a:endParaRPr sz="2100" baseline="2645">
              <a:latin typeface="Calibri"/>
              <a:cs typeface="Calibri"/>
            </a:endParaRPr>
          </a:p>
        </p:txBody>
      </p:sp>
      <p:sp>
        <p:nvSpPr>
          <p:cNvPr id="158" name="object 158"/>
          <p:cNvSpPr txBox="1"/>
          <p:nvPr/>
        </p:nvSpPr>
        <p:spPr>
          <a:xfrm>
            <a:off x="8795280" y="4826127"/>
            <a:ext cx="1230207" cy="424902"/>
          </a:xfrm>
          <a:prstGeom prst="rect">
            <a:avLst/>
          </a:prstGeom>
        </p:spPr>
        <p:txBody>
          <a:bodyPr vert="horz" wrap="square" lIns="0" tIns="22013" rIns="0" bIns="0" rtlCol="0">
            <a:spAutoFit/>
          </a:bodyPr>
          <a:lstStyle/>
          <a:p>
            <a:pPr marL="33866">
              <a:spcBef>
                <a:spcPts val="173"/>
              </a:spcBef>
              <a:tabLst>
                <a:tab pos="795847" algn="l"/>
              </a:tabLst>
            </a:pPr>
            <a:r>
              <a:rPr sz="1133" b="1" spc="-20" dirty="0">
                <a:latin typeface="Calibri"/>
                <a:cs typeface="Calibri"/>
              </a:rPr>
              <a:t>MemRW	</a:t>
            </a:r>
            <a:r>
              <a:rPr sz="1700" b="1" spc="-20" baseline="6535" dirty="0">
                <a:latin typeface="Calibri"/>
                <a:cs typeface="Calibri"/>
              </a:rPr>
              <a:t>WBSel</a:t>
            </a:r>
            <a:endParaRPr sz="1700" baseline="6535">
              <a:latin typeface="Calibri"/>
              <a:cs typeface="Calibri"/>
            </a:endParaRPr>
          </a:p>
          <a:p>
            <a:pPr marL="42332">
              <a:spcBef>
                <a:spcPts val="133"/>
              </a:spcBef>
              <a:tabLst>
                <a:tab pos="901677" algn="l"/>
              </a:tabLst>
            </a:pPr>
            <a:r>
              <a:rPr sz="2100" b="1" spc="29" baseline="2645" dirty="0">
                <a:solidFill>
                  <a:srgbClr val="D8E156"/>
                </a:solidFill>
                <a:latin typeface="Calibri"/>
                <a:cs typeface="Calibri"/>
              </a:rPr>
              <a:t>=Read	</a:t>
            </a:r>
            <a:r>
              <a:rPr sz="1400" b="1" spc="-67" dirty="0">
                <a:solidFill>
                  <a:srgbClr val="D8E156"/>
                </a:solidFill>
                <a:latin typeface="Calibri"/>
                <a:cs typeface="Calibri"/>
              </a:rPr>
              <a:t>=1</a:t>
            </a:r>
            <a:endParaRPr sz="1400">
              <a:latin typeface="Calibri"/>
              <a:cs typeface="Calibri"/>
            </a:endParaRPr>
          </a:p>
        </p:txBody>
      </p:sp>
      <p:grpSp>
        <p:nvGrpSpPr>
          <p:cNvPr id="159" name="object 159"/>
          <p:cNvGrpSpPr/>
          <p:nvPr/>
        </p:nvGrpSpPr>
        <p:grpSpPr>
          <a:xfrm>
            <a:off x="1695753" y="943155"/>
            <a:ext cx="8510693" cy="4076700"/>
            <a:chOff x="2670048" y="801623"/>
            <a:chExt cx="6383020" cy="3057525"/>
          </a:xfrm>
        </p:grpSpPr>
        <p:pic>
          <p:nvPicPr>
            <p:cNvPr id="160" name="object 160"/>
            <p:cNvPicPr/>
            <p:nvPr/>
          </p:nvPicPr>
          <p:blipFill>
            <a:blip r:embed="rId22" cstate="print"/>
            <a:stretch>
              <a:fillRect/>
            </a:stretch>
          </p:blipFill>
          <p:spPr>
            <a:xfrm>
              <a:off x="4148328" y="1847087"/>
              <a:ext cx="219455" cy="2011680"/>
            </a:xfrm>
            <a:prstGeom prst="rect">
              <a:avLst/>
            </a:prstGeom>
          </p:spPr>
        </p:pic>
        <p:pic>
          <p:nvPicPr>
            <p:cNvPr id="161" name="object 161"/>
            <p:cNvPicPr/>
            <p:nvPr/>
          </p:nvPicPr>
          <p:blipFill>
            <a:blip r:embed="rId23" cstate="print"/>
            <a:stretch>
              <a:fillRect/>
            </a:stretch>
          </p:blipFill>
          <p:spPr>
            <a:xfrm>
              <a:off x="2670048" y="1789176"/>
              <a:ext cx="496824" cy="304800"/>
            </a:xfrm>
            <a:prstGeom prst="rect">
              <a:avLst/>
            </a:prstGeom>
          </p:spPr>
        </p:pic>
        <p:pic>
          <p:nvPicPr>
            <p:cNvPr id="162" name="object 162"/>
            <p:cNvPicPr/>
            <p:nvPr/>
          </p:nvPicPr>
          <p:blipFill>
            <a:blip r:embed="rId24" cstate="print"/>
            <a:stretch>
              <a:fillRect/>
            </a:stretch>
          </p:blipFill>
          <p:spPr>
            <a:xfrm>
              <a:off x="6870192" y="2002535"/>
              <a:ext cx="472440" cy="326136"/>
            </a:xfrm>
            <a:prstGeom prst="rect">
              <a:avLst/>
            </a:prstGeom>
          </p:spPr>
        </p:pic>
        <p:pic>
          <p:nvPicPr>
            <p:cNvPr id="163" name="object 163"/>
            <p:cNvPicPr/>
            <p:nvPr/>
          </p:nvPicPr>
          <p:blipFill>
            <a:blip r:embed="rId25" cstate="print"/>
            <a:stretch>
              <a:fillRect/>
            </a:stretch>
          </p:blipFill>
          <p:spPr>
            <a:xfrm>
              <a:off x="6879336" y="2383535"/>
              <a:ext cx="481583" cy="341375"/>
            </a:xfrm>
            <a:prstGeom prst="rect">
              <a:avLst/>
            </a:prstGeom>
          </p:spPr>
        </p:pic>
        <p:pic>
          <p:nvPicPr>
            <p:cNvPr id="164" name="object 164"/>
            <p:cNvPicPr/>
            <p:nvPr/>
          </p:nvPicPr>
          <p:blipFill>
            <a:blip r:embed="rId26" cstate="print"/>
            <a:stretch>
              <a:fillRect/>
            </a:stretch>
          </p:blipFill>
          <p:spPr>
            <a:xfrm>
              <a:off x="7467600" y="1642871"/>
              <a:ext cx="1328927" cy="877823"/>
            </a:xfrm>
            <a:prstGeom prst="rect">
              <a:avLst/>
            </a:prstGeom>
          </p:spPr>
        </p:pic>
        <p:pic>
          <p:nvPicPr>
            <p:cNvPr id="165" name="object 165"/>
            <p:cNvPicPr/>
            <p:nvPr/>
          </p:nvPicPr>
          <p:blipFill>
            <a:blip r:embed="rId27" cstate="print"/>
            <a:stretch>
              <a:fillRect/>
            </a:stretch>
          </p:blipFill>
          <p:spPr>
            <a:xfrm>
              <a:off x="8534400" y="1658112"/>
              <a:ext cx="472440" cy="426719"/>
            </a:xfrm>
            <a:prstGeom prst="rect">
              <a:avLst/>
            </a:prstGeom>
          </p:spPr>
        </p:pic>
        <p:sp>
          <p:nvSpPr>
            <p:cNvPr id="166" name="object 166"/>
            <p:cNvSpPr/>
            <p:nvPr/>
          </p:nvSpPr>
          <p:spPr>
            <a:xfrm>
              <a:off x="8674850" y="1800152"/>
              <a:ext cx="191770" cy="144145"/>
            </a:xfrm>
            <a:custGeom>
              <a:avLst/>
              <a:gdLst/>
              <a:ahLst/>
              <a:cxnLst/>
              <a:rect l="l" t="t" r="r" b="b"/>
              <a:pathLst>
                <a:path w="191770" h="144144">
                  <a:moveTo>
                    <a:pt x="0" y="0"/>
                  </a:moveTo>
                  <a:lnTo>
                    <a:pt x="191420" y="143932"/>
                  </a:lnTo>
                </a:path>
              </a:pathLst>
            </a:custGeom>
            <a:ln w="76200">
              <a:solidFill>
                <a:srgbClr val="D8E156"/>
              </a:solidFill>
            </a:ln>
          </p:spPr>
          <p:txBody>
            <a:bodyPr wrap="square" lIns="0" tIns="0" rIns="0" bIns="0" rtlCol="0"/>
            <a:lstStyle/>
            <a:p>
              <a:endParaRPr sz="2400"/>
            </a:p>
          </p:txBody>
        </p:sp>
        <p:pic>
          <p:nvPicPr>
            <p:cNvPr id="167" name="object 167"/>
            <p:cNvPicPr/>
            <p:nvPr/>
          </p:nvPicPr>
          <p:blipFill>
            <a:blip r:embed="rId28" cstate="print"/>
            <a:stretch>
              <a:fillRect/>
            </a:stretch>
          </p:blipFill>
          <p:spPr>
            <a:xfrm>
              <a:off x="4404360" y="801623"/>
              <a:ext cx="4648199" cy="1264920"/>
            </a:xfrm>
            <a:prstGeom prst="rect">
              <a:avLst/>
            </a:prstGeom>
          </p:spPr>
        </p:pic>
        <p:pic>
          <p:nvPicPr>
            <p:cNvPr id="168" name="object 168"/>
            <p:cNvPicPr/>
            <p:nvPr/>
          </p:nvPicPr>
          <p:blipFill>
            <a:blip r:embed="rId29" cstate="print"/>
            <a:stretch>
              <a:fillRect/>
            </a:stretch>
          </p:blipFill>
          <p:spPr>
            <a:xfrm>
              <a:off x="5678424" y="2718816"/>
              <a:ext cx="207263" cy="408431"/>
            </a:xfrm>
            <a:prstGeom prst="rect">
              <a:avLst/>
            </a:prstGeom>
          </p:spPr>
        </p:pic>
        <p:sp>
          <p:nvSpPr>
            <p:cNvPr id="169" name="object 169"/>
            <p:cNvSpPr/>
            <p:nvPr/>
          </p:nvSpPr>
          <p:spPr>
            <a:xfrm>
              <a:off x="5781295" y="2823079"/>
              <a:ext cx="0" cy="201295"/>
            </a:xfrm>
            <a:custGeom>
              <a:avLst/>
              <a:gdLst/>
              <a:ahLst/>
              <a:cxnLst/>
              <a:rect l="l" t="t" r="r" b="b"/>
              <a:pathLst>
                <a:path h="201294">
                  <a:moveTo>
                    <a:pt x="0" y="200759"/>
                  </a:moveTo>
                  <a:lnTo>
                    <a:pt x="1" y="0"/>
                  </a:lnTo>
                </a:path>
              </a:pathLst>
            </a:custGeom>
            <a:ln w="76200">
              <a:solidFill>
                <a:srgbClr val="FFC000"/>
              </a:solidFill>
            </a:ln>
          </p:spPr>
          <p:txBody>
            <a:bodyPr wrap="square" lIns="0" tIns="0" rIns="0" bIns="0" rtlCol="0"/>
            <a:lstStyle/>
            <a:p>
              <a:endParaRPr sz="2400"/>
            </a:p>
          </p:txBody>
        </p:sp>
        <p:pic>
          <p:nvPicPr>
            <p:cNvPr id="170" name="object 170"/>
            <p:cNvPicPr/>
            <p:nvPr/>
          </p:nvPicPr>
          <p:blipFill>
            <a:blip r:embed="rId30" cstate="print"/>
            <a:stretch>
              <a:fillRect/>
            </a:stretch>
          </p:blipFill>
          <p:spPr>
            <a:xfrm>
              <a:off x="3041904" y="2206751"/>
              <a:ext cx="207263" cy="408431"/>
            </a:xfrm>
            <a:prstGeom prst="rect">
              <a:avLst/>
            </a:prstGeom>
          </p:spPr>
        </p:pic>
        <p:sp>
          <p:nvSpPr>
            <p:cNvPr id="171" name="object 171"/>
            <p:cNvSpPr/>
            <p:nvPr/>
          </p:nvSpPr>
          <p:spPr>
            <a:xfrm>
              <a:off x="3145985" y="2310215"/>
              <a:ext cx="0" cy="201295"/>
            </a:xfrm>
            <a:custGeom>
              <a:avLst/>
              <a:gdLst/>
              <a:ahLst/>
              <a:cxnLst/>
              <a:rect l="l" t="t" r="r" b="b"/>
              <a:pathLst>
                <a:path h="201294">
                  <a:moveTo>
                    <a:pt x="0" y="200759"/>
                  </a:moveTo>
                  <a:lnTo>
                    <a:pt x="1" y="0"/>
                  </a:lnTo>
                </a:path>
              </a:pathLst>
            </a:custGeom>
            <a:ln w="76200">
              <a:solidFill>
                <a:srgbClr val="FFC000"/>
              </a:solidFill>
            </a:ln>
          </p:spPr>
          <p:txBody>
            <a:bodyPr wrap="square" lIns="0" tIns="0" rIns="0" bIns="0" rtlCol="0"/>
            <a:lstStyle/>
            <a:p>
              <a:endParaRPr sz="2400"/>
            </a:p>
          </p:txBody>
        </p:sp>
      </p:grpSp>
      <p:sp>
        <p:nvSpPr>
          <p:cNvPr id="172" name="object 172"/>
          <p:cNvSpPr txBox="1"/>
          <p:nvPr/>
        </p:nvSpPr>
        <p:spPr>
          <a:xfrm>
            <a:off x="1208065" y="5511770"/>
            <a:ext cx="7040033" cy="769378"/>
          </a:xfrm>
          <a:prstGeom prst="rect">
            <a:avLst/>
          </a:prstGeom>
        </p:spPr>
        <p:txBody>
          <a:bodyPr vert="horz" wrap="square" lIns="0" tIns="60960" rIns="0" bIns="0" rtlCol="0">
            <a:spAutoFit/>
          </a:bodyPr>
          <a:lstStyle/>
          <a:p>
            <a:pPr algn="ctr">
              <a:spcBef>
                <a:spcPts val="480"/>
              </a:spcBef>
            </a:pPr>
            <a:r>
              <a:rPr sz="2133" spc="-360" dirty="0">
                <a:latin typeface="Gill Sans MT"/>
                <a:cs typeface="Gill Sans MT"/>
              </a:rPr>
              <a:t>C</a:t>
            </a:r>
            <a:r>
              <a:rPr sz="2133" spc="-200" dirty="0">
                <a:latin typeface="Gill Sans MT"/>
                <a:cs typeface="Gill Sans MT"/>
              </a:rPr>
              <a:t>r</a:t>
            </a:r>
            <a:r>
              <a:rPr sz="2133" spc="-80" dirty="0">
                <a:latin typeface="Gill Sans MT"/>
                <a:cs typeface="Gill Sans MT"/>
              </a:rPr>
              <a:t>i</a:t>
            </a:r>
            <a:r>
              <a:rPr sz="2133" spc="-200" dirty="0">
                <a:latin typeface="Gill Sans MT"/>
                <a:cs typeface="Gill Sans MT"/>
              </a:rPr>
              <a:t>t</a:t>
            </a:r>
            <a:r>
              <a:rPr sz="2133" spc="-80" dirty="0">
                <a:latin typeface="Gill Sans MT"/>
                <a:cs typeface="Gill Sans MT"/>
              </a:rPr>
              <a:t>i</a:t>
            </a:r>
            <a:r>
              <a:rPr sz="2133" spc="-60" dirty="0">
                <a:latin typeface="Gill Sans MT"/>
                <a:cs typeface="Gill Sans MT"/>
              </a:rPr>
              <a:t>c</a:t>
            </a:r>
            <a:r>
              <a:rPr sz="2133" spc="200" dirty="0">
                <a:latin typeface="Gill Sans MT"/>
                <a:cs typeface="Gill Sans MT"/>
              </a:rPr>
              <a:t>a</a:t>
            </a:r>
            <a:r>
              <a:rPr sz="2133" spc="-67" dirty="0">
                <a:latin typeface="Gill Sans MT"/>
                <a:cs typeface="Gill Sans MT"/>
              </a:rPr>
              <a:t>l</a:t>
            </a:r>
            <a:r>
              <a:rPr sz="2133" spc="-100" dirty="0">
                <a:latin typeface="Gill Sans MT"/>
                <a:cs typeface="Gill Sans MT"/>
              </a:rPr>
              <a:t> </a:t>
            </a:r>
            <a:r>
              <a:rPr sz="2133" spc="40" dirty="0">
                <a:latin typeface="Gill Sans MT"/>
                <a:cs typeface="Gill Sans MT"/>
              </a:rPr>
              <a:t>p</a:t>
            </a:r>
            <a:r>
              <a:rPr sz="2133" spc="200" dirty="0">
                <a:latin typeface="Gill Sans MT"/>
                <a:cs typeface="Gill Sans MT"/>
              </a:rPr>
              <a:t>a</a:t>
            </a:r>
            <a:r>
              <a:rPr sz="2133" spc="-200" dirty="0">
                <a:latin typeface="Gill Sans MT"/>
                <a:cs typeface="Gill Sans MT"/>
              </a:rPr>
              <a:t>t</a:t>
            </a:r>
            <a:r>
              <a:rPr sz="2133" spc="7" dirty="0">
                <a:latin typeface="Gill Sans MT"/>
                <a:cs typeface="Gill Sans MT"/>
              </a:rPr>
              <a:t>h</a:t>
            </a:r>
            <a:r>
              <a:rPr sz="2133" spc="-87" dirty="0">
                <a:latin typeface="Gill Sans MT"/>
                <a:cs typeface="Gill Sans MT"/>
              </a:rPr>
              <a:t> </a:t>
            </a:r>
            <a:r>
              <a:rPr sz="2133" spc="-53" dirty="0">
                <a:latin typeface="Gill Sans MT"/>
                <a:cs typeface="Gill Sans MT"/>
              </a:rPr>
              <a:t>=</a:t>
            </a:r>
            <a:r>
              <a:rPr sz="2133" spc="-93" dirty="0">
                <a:latin typeface="Gill Sans MT"/>
                <a:cs typeface="Gill Sans MT"/>
              </a:rPr>
              <a:t> </a:t>
            </a:r>
            <a:r>
              <a:rPr sz="2133" spc="-200" dirty="0">
                <a:latin typeface="Gill Sans MT"/>
                <a:cs typeface="Gill Sans MT"/>
              </a:rPr>
              <a:t>t</a:t>
            </a:r>
            <a:r>
              <a:rPr sz="2200" spc="-129" baseline="-15151" dirty="0">
                <a:latin typeface="Gill Sans MT"/>
                <a:cs typeface="Gill Sans MT"/>
              </a:rPr>
              <a:t>c</a:t>
            </a:r>
            <a:r>
              <a:rPr sz="2200" spc="-69" baseline="-15151" dirty="0">
                <a:latin typeface="Gill Sans MT"/>
                <a:cs typeface="Gill Sans MT"/>
              </a:rPr>
              <a:t>l</a:t>
            </a:r>
            <a:r>
              <a:rPr sz="2200" spc="-129" baseline="-15151" dirty="0">
                <a:latin typeface="Gill Sans MT"/>
                <a:cs typeface="Gill Sans MT"/>
              </a:rPr>
              <a:t>k</a:t>
            </a:r>
            <a:r>
              <a:rPr sz="2200" spc="-20" baseline="-15151" dirty="0">
                <a:latin typeface="Gill Sans MT"/>
                <a:cs typeface="Gill Sans MT"/>
              </a:rPr>
              <a:t>-</a:t>
            </a:r>
            <a:r>
              <a:rPr sz="2200" spc="40" baseline="-15151" dirty="0">
                <a:latin typeface="Gill Sans MT"/>
                <a:cs typeface="Gill Sans MT"/>
              </a:rPr>
              <a:t>q</a:t>
            </a:r>
            <a:r>
              <a:rPr sz="2200" spc="89" baseline="-15151" dirty="0">
                <a:latin typeface="Gill Sans MT"/>
                <a:cs typeface="Gill Sans MT"/>
              </a:rPr>
              <a:t> </a:t>
            </a:r>
            <a:r>
              <a:rPr sz="2133" spc="53" dirty="0">
                <a:latin typeface="Gill Sans MT"/>
                <a:cs typeface="Gill Sans MT"/>
              </a:rPr>
              <a:t>+ma</a:t>
            </a:r>
            <a:r>
              <a:rPr sz="2133" spc="-147" dirty="0">
                <a:latin typeface="Gill Sans MT"/>
                <a:cs typeface="Gill Sans MT"/>
              </a:rPr>
              <a:t>x</a:t>
            </a:r>
            <a:r>
              <a:rPr sz="2133" spc="-87" dirty="0">
                <a:latin typeface="Gill Sans MT"/>
                <a:cs typeface="Gill Sans MT"/>
              </a:rPr>
              <a:t> </a:t>
            </a:r>
            <a:r>
              <a:rPr sz="2133" spc="-233" dirty="0">
                <a:latin typeface="Gill Sans MT"/>
                <a:cs typeface="Gill Sans MT"/>
              </a:rPr>
              <a:t>{</a:t>
            </a:r>
            <a:r>
              <a:rPr sz="2133" spc="-200" dirty="0">
                <a:solidFill>
                  <a:srgbClr val="C5DBC3"/>
                </a:solidFill>
                <a:latin typeface="Gill Sans MT"/>
                <a:cs typeface="Gill Sans MT"/>
              </a:rPr>
              <a:t>t</a:t>
            </a:r>
            <a:r>
              <a:rPr sz="2200" spc="-149" baseline="-15151" dirty="0">
                <a:solidFill>
                  <a:srgbClr val="C5DBC3"/>
                </a:solidFill>
                <a:latin typeface="Gill Sans MT"/>
                <a:cs typeface="Gill Sans MT"/>
              </a:rPr>
              <a:t>A</a:t>
            </a:r>
            <a:r>
              <a:rPr sz="2200" spc="-129" baseline="-15151" dirty="0">
                <a:solidFill>
                  <a:srgbClr val="C5DBC3"/>
                </a:solidFill>
                <a:latin typeface="Gill Sans MT"/>
                <a:cs typeface="Gill Sans MT"/>
              </a:rPr>
              <a:t>d</a:t>
            </a:r>
            <a:r>
              <a:rPr sz="2200" spc="-29" baseline="-15151" dirty="0">
                <a:solidFill>
                  <a:srgbClr val="C5DBC3"/>
                </a:solidFill>
                <a:latin typeface="Gill Sans MT"/>
                <a:cs typeface="Gill Sans MT"/>
              </a:rPr>
              <a:t>d</a:t>
            </a:r>
            <a:r>
              <a:rPr sz="2133" spc="-152" dirty="0">
                <a:solidFill>
                  <a:srgbClr val="C5DBC3"/>
                </a:solidFill>
                <a:latin typeface="Gill Sans MT"/>
                <a:cs typeface="Gill Sans MT"/>
              </a:rPr>
              <a:t>+</a:t>
            </a:r>
            <a:r>
              <a:rPr sz="2133" spc="-100" dirty="0">
                <a:solidFill>
                  <a:srgbClr val="C5DBC3"/>
                </a:solidFill>
                <a:latin typeface="Gill Sans MT"/>
                <a:cs typeface="Gill Sans MT"/>
              </a:rPr>
              <a:t>t</a:t>
            </a:r>
            <a:r>
              <a:rPr sz="2200" spc="-40" baseline="-15151" dirty="0">
                <a:solidFill>
                  <a:srgbClr val="C5DBC3"/>
                </a:solidFill>
                <a:latin typeface="Gill Sans MT"/>
                <a:cs typeface="Gill Sans MT"/>
              </a:rPr>
              <a:t>m</a:t>
            </a:r>
            <a:r>
              <a:rPr sz="2200" spc="-29" baseline="-15151" dirty="0">
                <a:solidFill>
                  <a:srgbClr val="C5DBC3"/>
                </a:solidFill>
                <a:latin typeface="Gill Sans MT"/>
                <a:cs typeface="Gill Sans MT"/>
              </a:rPr>
              <a:t>u</a:t>
            </a:r>
            <a:r>
              <a:rPr sz="2200" spc="-180" baseline="-15151" dirty="0">
                <a:solidFill>
                  <a:srgbClr val="C5DBC3"/>
                </a:solidFill>
                <a:latin typeface="Gill Sans MT"/>
                <a:cs typeface="Gill Sans MT"/>
              </a:rPr>
              <a:t>x</a:t>
            </a:r>
            <a:r>
              <a:rPr sz="2133" spc="27" dirty="0">
                <a:latin typeface="Gill Sans MT"/>
                <a:cs typeface="Gill Sans MT"/>
              </a:rPr>
              <a:t>,</a:t>
            </a:r>
            <a:r>
              <a:rPr sz="2133" spc="-93" dirty="0">
                <a:latin typeface="Gill Sans MT"/>
                <a:cs typeface="Gill Sans MT"/>
              </a:rPr>
              <a:t> </a:t>
            </a:r>
            <a:r>
              <a:rPr sz="2133" spc="-200" dirty="0">
                <a:solidFill>
                  <a:srgbClr val="D8E156"/>
                </a:solidFill>
                <a:latin typeface="Gill Sans MT"/>
                <a:cs typeface="Gill Sans MT"/>
              </a:rPr>
              <a:t>t</a:t>
            </a:r>
            <a:r>
              <a:rPr sz="2200" spc="-69" baseline="-15151" dirty="0">
                <a:solidFill>
                  <a:srgbClr val="D8E156"/>
                </a:solidFill>
                <a:latin typeface="Gill Sans MT"/>
                <a:cs typeface="Gill Sans MT"/>
              </a:rPr>
              <a:t>I</a:t>
            </a:r>
            <a:r>
              <a:rPr sz="2200" spc="-149" baseline="-15151" dirty="0">
                <a:solidFill>
                  <a:srgbClr val="D8E156"/>
                </a:solidFill>
                <a:latin typeface="Gill Sans MT"/>
                <a:cs typeface="Gill Sans MT"/>
              </a:rPr>
              <a:t>M</a:t>
            </a:r>
            <a:r>
              <a:rPr sz="2200" spc="-229" baseline="-15151" dirty="0">
                <a:solidFill>
                  <a:srgbClr val="D8E156"/>
                </a:solidFill>
                <a:latin typeface="Gill Sans MT"/>
                <a:cs typeface="Gill Sans MT"/>
              </a:rPr>
              <a:t>E</a:t>
            </a:r>
            <a:r>
              <a:rPr sz="2200" spc="-49" baseline="-15151" dirty="0">
                <a:solidFill>
                  <a:srgbClr val="D8E156"/>
                </a:solidFill>
                <a:latin typeface="Gill Sans MT"/>
                <a:cs typeface="Gill Sans MT"/>
              </a:rPr>
              <a:t>M</a:t>
            </a:r>
            <a:r>
              <a:rPr sz="2133" spc="-152" dirty="0">
                <a:solidFill>
                  <a:srgbClr val="D8E156"/>
                </a:solidFill>
                <a:latin typeface="Gill Sans MT"/>
                <a:cs typeface="Gill Sans MT"/>
              </a:rPr>
              <a:t>+</a:t>
            </a:r>
            <a:r>
              <a:rPr sz="2133" spc="-100" dirty="0">
                <a:solidFill>
                  <a:srgbClr val="D8E156"/>
                </a:solidFill>
                <a:latin typeface="Gill Sans MT"/>
                <a:cs typeface="Gill Sans MT"/>
              </a:rPr>
              <a:t>t</a:t>
            </a:r>
            <a:r>
              <a:rPr sz="2200" spc="-189" baseline="-15151" dirty="0">
                <a:solidFill>
                  <a:srgbClr val="D8E156"/>
                </a:solidFill>
                <a:latin typeface="Gill Sans MT"/>
                <a:cs typeface="Gill Sans MT"/>
              </a:rPr>
              <a:t>R</a:t>
            </a:r>
            <a:r>
              <a:rPr sz="2200" spc="-139" baseline="-15151" dirty="0">
                <a:solidFill>
                  <a:srgbClr val="D8E156"/>
                </a:solidFill>
                <a:latin typeface="Gill Sans MT"/>
                <a:cs typeface="Gill Sans MT"/>
              </a:rPr>
              <a:t>e</a:t>
            </a:r>
            <a:r>
              <a:rPr sz="2200" spc="149" baseline="-15151" dirty="0">
                <a:solidFill>
                  <a:srgbClr val="D8E156"/>
                </a:solidFill>
                <a:latin typeface="Gill Sans MT"/>
                <a:cs typeface="Gill Sans MT"/>
              </a:rPr>
              <a:t>g</a:t>
            </a:r>
            <a:r>
              <a:rPr sz="2133" spc="-152" dirty="0">
                <a:solidFill>
                  <a:srgbClr val="D8E156"/>
                </a:solidFill>
                <a:latin typeface="Gill Sans MT"/>
                <a:cs typeface="Gill Sans MT"/>
              </a:rPr>
              <a:t>+</a:t>
            </a:r>
            <a:r>
              <a:rPr sz="2133" spc="-100" dirty="0">
                <a:solidFill>
                  <a:srgbClr val="D8E156"/>
                </a:solidFill>
                <a:latin typeface="Gill Sans MT"/>
                <a:cs typeface="Gill Sans MT"/>
              </a:rPr>
              <a:t>t</a:t>
            </a:r>
            <a:r>
              <a:rPr sz="2200" spc="-40" baseline="-15151" dirty="0">
                <a:solidFill>
                  <a:srgbClr val="D8E156"/>
                </a:solidFill>
                <a:latin typeface="Gill Sans MT"/>
                <a:cs typeface="Gill Sans MT"/>
              </a:rPr>
              <a:t>m</a:t>
            </a:r>
            <a:r>
              <a:rPr sz="2200" spc="-29" baseline="-15151" dirty="0">
                <a:solidFill>
                  <a:srgbClr val="D8E156"/>
                </a:solidFill>
                <a:latin typeface="Gill Sans MT"/>
                <a:cs typeface="Gill Sans MT"/>
              </a:rPr>
              <a:t>u</a:t>
            </a:r>
            <a:r>
              <a:rPr sz="2200" spc="-180" baseline="-15151" dirty="0">
                <a:solidFill>
                  <a:srgbClr val="D8E156"/>
                </a:solidFill>
                <a:latin typeface="Gill Sans MT"/>
                <a:cs typeface="Gill Sans MT"/>
              </a:rPr>
              <a:t>x</a:t>
            </a:r>
            <a:r>
              <a:rPr sz="2133" spc="-152" dirty="0">
                <a:solidFill>
                  <a:srgbClr val="D8E156"/>
                </a:solidFill>
                <a:latin typeface="Gill Sans MT"/>
                <a:cs typeface="Gill Sans MT"/>
              </a:rPr>
              <a:t>+</a:t>
            </a:r>
            <a:r>
              <a:rPr sz="2133" spc="-100" dirty="0">
                <a:solidFill>
                  <a:srgbClr val="D8E156"/>
                </a:solidFill>
                <a:latin typeface="Gill Sans MT"/>
                <a:cs typeface="Gill Sans MT"/>
              </a:rPr>
              <a:t>t</a:t>
            </a:r>
            <a:r>
              <a:rPr sz="2200" spc="-320" baseline="-15151" dirty="0">
                <a:solidFill>
                  <a:srgbClr val="D8E156"/>
                </a:solidFill>
                <a:latin typeface="Gill Sans MT"/>
                <a:cs typeface="Gill Sans MT"/>
              </a:rPr>
              <a:t>A</a:t>
            </a:r>
            <a:r>
              <a:rPr sz="2200" spc="-239" baseline="-15151" dirty="0">
                <a:solidFill>
                  <a:srgbClr val="D8E156"/>
                </a:solidFill>
                <a:latin typeface="Gill Sans MT"/>
                <a:cs typeface="Gill Sans MT"/>
              </a:rPr>
              <a:t>L</a:t>
            </a:r>
            <a:r>
              <a:rPr sz="2200" spc="-249" baseline="-15151" dirty="0">
                <a:solidFill>
                  <a:srgbClr val="D8E156"/>
                </a:solidFill>
                <a:latin typeface="Gill Sans MT"/>
                <a:cs typeface="Gill Sans MT"/>
              </a:rPr>
              <a:t>U</a:t>
            </a:r>
            <a:r>
              <a:rPr sz="2133" spc="-152" dirty="0">
                <a:solidFill>
                  <a:srgbClr val="D8E156"/>
                </a:solidFill>
                <a:latin typeface="Gill Sans MT"/>
                <a:cs typeface="Gill Sans MT"/>
              </a:rPr>
              <a:t>+</a:t>
            </a:r>
            <a:r>
              <a:rPr sz="2133" spc="-100" dirty="0">
                <a:solidFill>
                  <a:srgbClr val="D8E156"/>
                </a:solidFill>
                <a:latin typeface="Gill Sans MT"/>
                <a:cs typeface="Gill Sans MT"/>
              </a:rPr>
              <a:t>t</a:t>
            </a:r>
            <a:r>
              <a:rPr sz="2200" spc="-40" baseline="-15151" dirty="0">
                <a:solidFill>
                  <a:srgbClr val="D8E156"/>
                </a:solidFill>
                <a:latin typeface="Gill Sans MT"/>
                <a:cs typeface="Gill Sans MT"/>
              </a:rPr>
              <a:t>m</a:t>
            </a:r>
            <a:r>
              <a:rPr sz="2200" spc="-29" baseline="-15151" dirty="0">
                <a:solidFill>
                  <a:srgbClr val="D8E156"/>
                </a:solidFill>
                <a:latin typeface="Gill Sans MT"/>
                <a:cs typeface="Gill Sans MT"/>
              </a:rPr>
              <a:t>u</a:t>
            </a:r>
            <a:r>
              <a:rPr sz="2200" spc="-180" baseline="-15151" dirty="0">
                <a:solidFill>
                  <a:srgbClr val="D8E156"/>
                </a:solidFill>
                <a:latin typeface="Gill Sans MT"/>
                <a:cs typeface="Gill Sans MT"/>
              </a:rPr>
              <a:t>x</a:t>
            </a:r>
            <a:r>
              <a:rPr sz="2133" spc="-140" dirty="0">
                <a:latin typeface="Gill Sans MT"/>
                <a:cs typeface="Gill Sans MT"/>
              </a:rPr>
              <a:t>}+</a:t>
            </a:r>
            <a:r>
              <a:rPr sz="2133" spc="-200" dirty="0">
                <a:latin typeface="Gill Sans MT"/>
                <a:cs typeface="Gill Sans MT"/>
              </a:rPr>
              <a:t>t</a:t>
            </a:r>
            <a:r>
              <a:rPr sz="2200" spc="-20" baseline="-15151" dirty="0">
                <a:latin typeface="Gill Sans MT"/>
                <a:cs typeface="Gill Sans MT"/>
              </a:rPr>
              <a:t>s</a:t>
            </a:r>
            <a:r>
              <a:rPr sz="2200" spc="9" baseline="-15151" dirty="0">
                <a:latin typeface="Gill Sans MT"/>
                <a:cs typeface="Gill Sans MT"/>
              </a:rPr>
              <a:t>e</a:t>
            </a:r>
            <a:r>
              <a:rPr sz="2200" spc="-209" baseline="-15151" dirty="0">
                <a:latin typeface="Gill Sans MT"/>
                <a:cs typeface="Gill Sans MT"/>
              </a:rPr>
              <a:t>t</a:t>
            </a:r>
            <a:r>
              <a:rPr sz="2200" spc="-40" baseline="-15151" dirty="0">
                <a:latin typeface="Gill Sans MT"/>
                <a:cs typeface="Gill Sans MT"/>
              </a:rPr>
              <a:t>u</a:t>
            </a:r>
            <a:r>
              <a:rPr sz="2200" spc="40" baseline="-15151" dirty="0">
                <a:latin typeface="Gill Sans MT"/>
                <a:cs typeface="Gill Sans MT"/>
              </a:rPr>
              <a:t>p</a:t>
            </a:r>
            <a:endParaRPr sz="2200" baseline="-15151">
              <a:latin typeface="Gill Sans MT"/>
              <a:cs typeface="Gill Sans MT"/>
            </a:endParaRPr>
          </a:p>
          <a:p>
            <a:pPr marR="220128" algn="ctr">
              <a:spcBef>
                <a:spcPts val="353"/>
              </a:spcBef>
            </a:pPr>
            <a:r>
              <a:rPr sz="3200" spc="-80" baseline="10416" dirty="0">
                <a:latin typeface="Gill Sans MT"/>
                <a:cs typeface="Gill Sans MT"/>
              </a:rPr>
              <a:t>=</a:t>
            </a:r>
            <a:r>
              <a:rPr sz="3200" spc="-129" baseline="10416" dirty="0">
                <a:latin typeface="Gill Sans MT"/>
                <a:cs typeface="Gill Sans MT"/>
              </a:rPr>
              <a:t> </a:t>
            </a:r>
            <a:r>
              <a:rPr sz="3200" spc="-100" baseline="10416" dirty="0">
                <a:latin typeface="Gill Sans MT"/>
                <a:cs typeface="Gill Sans MT"/>
              </a:rPr>
              <a:t>t</a:t>
            </a:r>
            <a:r>
              <a:rPr sz="1467" spc="-67" dirty="0">
                <a:latin typeface="Gill Sans MT"/>
                <a:cs typeface="Gill Sans MT"/>
              </a:rPr>
              <a:t>clk-q</a:t>
            </a:r>
            <a:r>
              <a:rPr sz="1467" spc="73" dirty="0">
                <a:latin typeface="Gill Sans MT"/>
                <a:cs typeface="Gill Sans MT"/>
              </a:rPr>
              <a:t> </a:t>
            </a:r>
            <a:r>
              <a:rPr sz="3200" spc="-80" baseline="10416" dirty="0">
                <a:latin typeface="Gill Sans MT"/>
                <a:cs typeface="Gill Sans MT"/>
              </a:rPr>
              <a:t>+</a:t>
            </a:r>
            <a:r>
              <a:rPr sz="3200" spc="-119" baseline="10416" dirty="0">
                <a:latin typeface="Gill Sans MT"/>
                <a:cs typeface="Gill Sans MT"/>
              </a:rPr>
              <a:t> </a:t>
            </a:r>
            <a:r>
              <a:rPr sz="3200" spc="-139" baseline="10416" dirty="0">
                <a:latin typeface="Gill Sans MT"/>
                <a:cs typeface="Gill Sans MT"/>
              </a:rPr>
              <a:t>t</a:t>
            </a:r>
            <a:r>
              <a:rPr sz="1467" spc="-93" dirty="0">
                <a:latin typeface="Gill Sans MT"/>
                <a:cs typeface="Gill Sans MT"/>
              </a:rPr>
              <a:t>IMEM</a:t>
            </a:r>
            <a:r>
              <a:rPr sz="3200" spc="-139" baseline="10416" dirty="0">
                <a:latin typeface="Gill Sans MT"/>
                <a:cs typeface="Gill Sans MT"/>
              </a:rPr>
              <a:t>+t</a:t>
            </a:r>
            <a:r>
              <a:rPr sz="1467" spc="-93" dirty="0">
                <a:latin typeface="Gill Sans MT"/>
                <a:cs typeface="Gill Sans MT"/>
              </a:rPr>
              <a:t>Reg</a:t>
            </a:r>
            <a:r>
              <a:rPr sz="3200" spc="-139" baseline="10416" dirty="0">
                <a:latin typeface="Gill Sans MT"/>
                <a:cs typeface="Gill Sans MT"/>
              </a:rPr>
              <a:t>+t</a:t>
            </a:r>
            <a:r>
              <a:rPr sz="1467" spc="-93" dirty="0">
                <a:latin typeface="Gill Sans MT"/>
                <a:cs typeface="Gill Sans MT"/>
              </a:rPr>
              <a:t>mux</a:t>
            </a:r>
            <a:r>
              <a:rPr sz="3200" spc="-139" baseline="10416" dirty="0">
                <a:latin typeface="Gill Sans MT"/>
                <a:cs typeface="Gill Sans MT"/>
              </a:rPr>
              <a:t>+t</a:t>
            </a:r>
            <a:r>
              <a:rPr sz="1467" spc="-93" dirty="0">
                <a:latin typeface="Gill Sans MT"/>
                <a:cs typeface="Gill Sans MT"/>
              </a:rPr>
              <a:t>ALU</a:t>
            </a:r>
            <a:r>
              <a:rPr sz="3200" spc="-139" baseline="10416" dirty="0">
                <a:latin typeface="Gill Sans MT"/>
                <a:cs typeface="Gill Sans MT"/>
              </a:rPr>
              <a:t>+t</a:t>
            </a:r>
            <a:r>
              <a:rPr sz="1467" spc="-93" dirty="0">
                <a:latin typeface="Gill Sans MT"/>
                <a:cs typeface="Gill Sans MT"/>
              </a:rPr>
              <a:t>mux</a:t>
            </a:r>
            <a:r>
              <a:rPr sz="3200" spc="-139" baseline="10416" dirty="0">
                <a:latin typeface="Gill Sans MT"/>
                <a:cs typeface="Gill Sans MT"/>
              </a:rPr>
              <a:t>+t</a:t>
            </a:r>
            <a:r>
              <a:rPr sz="1467" spc="-93" dirty="0">
                <a:latin typeface="Gill Sans MT"/>
                <a:cs typeface="Gill Sans MT"/>
              </a:rPr>
              <a:t>setup</a:t>
            </a:r>
            <a:endParaRPr sz="1467">
              <a:latin typeface="Gill Sans MT"/>
              <a:cs typeface="Gill Sans MT"/>
            </a:endParaRPr>
          </a:p>
        </p:txBody>
      </p:sp>
      <p:sp>
        <p:nvSpPr>
          <p:cNvPr id="173" name="Date Placeholder 172">
            <a:extLst>
              <a:ext uri="{FF2B5EF4-FFF2-40B4-BE49-F238E27FC236}">
                <a16:creationId xmlns:a16="http://schemas.microsoft.com/office/drawing/2014/main" id="{39A374A0-AC43-42BD-9256-E68979B7D6B6}"/>
              </a:ext>
            </a:extLst>
          </p:cNvPr>
          <p:cNvSpPr>
            <a:spLocks noGrp="1"/>
          </p:cNvSpPr>
          <p:nvPr>
            <p:ph type="dt" sz="half" idx="10"/>
          </p:nvPr>
        </p:nvSpPr>
        <p:spPr>
          <a:xfrm>
            <a:off x="74688" y="6425315"/>
            <a:ext cx="2743200" cy="365125"/>
          </a:xfrm>
        </p:spPr>
        <p:txBody>
          <a:bodyPr/>
          <a:lstStyle/>
          <a:p>
            <a:fld id="{14F23826-F3C5-415F-AA6A-A5F8310AC790}" type="datetime1">
              <a:rPr lang="en-US" smtClean="0"/>
              <a:t>5/11/2024</a:t>
            </a:fld>
            <a:endParaRPr lang="en-US"/>
          </a:p>
        </p:txBody>
      </p:sp>
      <p:sp>
        <p:nvSpPr>
          <p:cNvPr id="174" name="Slide Number Placeholder 173">
            <a:extLst>
              <a:ext uri="{FF2B5EF4-FFF2-40B4-BE49-F238E27FC236}">
                <a16:creationId xmlns:a16="http://schemas.microsoft.com/office/drawing/2014/main" id="{DA82F985-C2B7-4BDB-82D5-20E3DA22D1EE}"/>
              </a:ext>
            </a:extLst>
          </p:cNvPr>
          <p:cNvSpPr>
            <a:spLocks noGrp="1"/>
          </p:cNvSpPr>
          <p:nvPr>
            <p:ph type="sldNum" sz="quarter" idx="12"/>
          </p:nvPr>
        </p:nvSpPr>
        <p:spPr>
          <a:xfrm>
            <a:off x="9351854" y="6382688"/>
            <a:ext cx="2743200" cy="365125"/>
          </a:xfrm>
        </p:spPr>
        <p:txBody>
          <a:bodyPr/>
          <a:lstStyle/>
          <a:p>
            <a:fld id="{AB6352F2-FB44-4DA6-821F-C2F4E454E2C0}" type="slidenum">
              <a:rPr lang="en-US" smtClean="0"/>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95201" y="2531097"/>
            <a:ext cx="114300" cy="2329180"/>
          </a:xfrm>
          <a:custGeom>
            <a:avLst/>
            <a:gdLst/>
            <a:ahLst/>
            <a:cxnLst/>
            <a:rect l="l" t="t" r="r" b="b"/>
            <a:pathLst>
              <a:path w="85725" h="1746885">
                <a:moveTo>
                  <a:pt x="28574" y="1660946"/>
                </a:moveTo>
                <a:lnTo>
                  <a:pt x="0" y="1661045"/>
                </a:lnTo>
                <a:lnTo>
                  <a:pt x="43160" y="1746620"/>
                </a:lnTo>
                <a:lnTo>
                  <a:pt x="78544" y="1675232"/>
                </a:lnTo>
                <a:lnTo>
                  <a:pt x="28624" y="1675232"/>
                </a:lnTo>
                <a:lnTo>
                  <a:pt x="28574" y="1660946"/>
                </a:lnTo>
                <a:close/>
              </a:path>
              <a:path w="85725" h="1746885">
                <a:moveTo>
                  <a:pt x="85723" y="1660747"/>
                </a:moveTo>
                <a:lnTo>
                  <a:pt x="28574" y="1660946"/>
                </a:lnTo>
                <a:lnTo>
                  <a:pt x="28624" y="1675232"/>
                </a:lnTo>
                <a:lnTo>
                  <a:pt x="57199" y="1675133"/>
                </a:lnTo>
                <a:lnTo>
                  <a:pt x="57149" y="1660846"/>
                </a:lnTo>
                <a:lnTo>
                  <a:pt x="85674" y="1660846"/>
                </a:lnTo>
                <a:close/>
              </a:path>
              <a:path w="85725" h="1746885">
                <a:moveTo>
                  <a:pt x="85674" y="1660846"/>
                </a:moveTo>
                <a:lnTo>
                  <a:pt x="57149" y="1660846"/>
                </a:lnTo>
                <a:lnTo>
                  <a:pt x="57199" y="1675133"/>
                </a:lnTo>
                <a:lnTo>
                  <a:pt x="28624" y="1675232"/>
                </a:lnTo>
                <a:lnTo>
                  <a:pt x="78544" y="1675232"/>
                </a:lnTo>
                <a:lnTo>
                  <a:pt x="85674" y="1660846"/>
                </a:lnTo>
                <a:close/>
              </a:path>
              <a:path w="85725" h="1746885">
                <a:moveTo>
                  <a:pt x="51353" y="0"/>
                </a:moveTo>
                <a:lnTo>
                  <a:pt x="22778" y="100"/>
                </a:lnTo>
                <a:lnTo>
                  <a:pt x="28574" y="1660946"/>
                </a:lnTo>
                <a:lnTo>
                  <a:pt x="57149" y="1660846"/>
                </a:lnTo>
                <a:lnTo>
                  <a:pt x="51353" y="0"/>
                </a:lnTo>
                <a:close/>
              </a:path>
            </a:pathLst>
          </a:custGeom>
          <a:solidFill>
            <a:srgbClr val="000000"/>
          </a:solidFill>
        </p:spPr>
        <p:txBody>
          <a:bodyPr wrap="square" lIns="0" tIns="0" rIns="0" bIns="0" rtlCol="0"/>
          <a:lstStyle/>
          <a:p>
            <a:endParaRPr sz="2400"/>
          </a:p>
        </p:txBody>
      </p:sp>
      <p:grpSp>
        <p:nvGrpSpPr>
          <p:cNvPr id="3" name="object 3"/>
          <p:cNvGrpSpPr/>
          <p:nvPr/>
        </p:nvGrpSpPr>
        <p:grpSpPr>
          <a:xfrm>
            <a:off x="2829496" y="1124418"/>
            <a:ext cx="6992620" cy="3695700"/>
            <a:chOff x="3680152" y="909896"/>
            <a:chExt cx="5244465" cy="2771775"/>
          </a:xfrm>
        </p:grpSpPr>
        <p:sp>
          <p:nvSpPr>
            <p:cNvPr id="4" name="object 4"/>
            <p:cNvSpPr/>
            <p:nvPr/>
          </p:nvSpPr>
          <p:spPr>
            <a:xfrm>
              <a:off x="7588453" y="2134717"/>
              <a:ext cx="1336040" cy="1546860"/>
            </a:xfrm>
            <a:custGeom>
              <a:avLst/>
              <a:gdLst/>
              <a:ahLst/>
              <a:cxnLst/>
              <a:rect l="l" t="t" r="r" b="b"/>
              <a:pathLst>
                <a:path w="1336040" h="1546860">
                  <a:moveTo>
                    <a:pt x="85725" y="593585"/>
                  </a:moveTo>
                  <a:lnTo>
                    <a:pt x="78524" y="578993"/>
                  </a:lnTo>
                  <a:lnTo>
                    <a:pt x="43319" y="507631"/>
                  </a:lnTo>
                  <a:lnTo>
                    <a:pt x="0" y="593128"/>
                  </a:lnTo>
                  <a:lnTo>
                    <a:pt x="28575" y="593280"/>
                  </a:lnTo>
                  <a:lnTo>
                    <a:pt x="23469" y="1546415"/>
                  </a:lnTo>
                  <a:lnTo>
                    <a:pt x="52044" y="1546567"/>
                  </a:lnTo>
                  <a:lnTo>
                    <a:pt x="57150" y="593432"/>
                  </a:lnTo>
                  <a:lnTo>
                    <a:pt x="85725" y="593585"/>
                  </a:lnTo>
                  <a:close/>
                </a:path>
                <a:path w="1336040" h="1546860">
                  <a:moveTo>
                    <a:pt x="1335786" y="85991"/>
                  </a:moveTo>
                  <a:lnTo>
                    <a:pt x="1328572" y="71348"/>
                  </a:lnTo>
                  <a:lnTo>
                    <a:pt x="1293469" y="0"/>
                  </a:lnTo>
                  <a:lnTo>
                    <a:pt x="1250061" y="85458"/>
                  </a:lnTo>
                  <a:lnTo>
                    <a:pt x="1278636" y="85636"/>
                  </a:lnTo>
                  <a:lnTo>
                    <a:pt x="1269453" y="1546009"/>
                  </a:lnTo>
                  <a:lnTo>
                    <a:pt x="1298028" y="1546199"/>
                  </a:lnTo>
                  <a:lnTo>
                    <a:pt x="1307211" y="85813"/>
                  </a:lnTo>
                  <a:lnTo>
                    <a:pt x="1335786" y="85991"/>
                  </a:lnTo>
                  <a:close/>
                </a:path>
              </a:pathLst>
            </a:custGeom>
            <a:solidFill>
              <a:srgbClr val="000000"/>
            </a:solidFill>
          </p:spPr>
          <p:txBody>
            <a:bodyPr wrap="square" lIns="0" tIns="0" rIns="0" bIns="0" rtlCol="0"/>
            <a:lstStyle/>
            <a:p>
              <a:endParaRPr sz="2400"/>
            </a:p>
          </p:txBody>
        </p:sp>
        <p:sp>
          <p:nvSpPr>
            <p:cNvPr id="5" name="object 5"/>
            <p:cNvSpPr/>
            <p:nvPr/>
          </p:nvSpPr>
          <p:spPr>
            <a:xfrm>
              <a:off x="4189441" y="2173485"/>
              <a:ext cx="176530" cy="0"/>
            </a:xfrm>
            <a:custGeom>
              <a:avLst/>
              <a:gdLst/>
              <a:ahLst/>
              <a:cxnLst/>
              <a:rect l="l" t="t" r="r" b="b"/>
              <a:pathLst>
                <a:path w="176529">
                  <a:moveTo>
                    <a:pt x="0" y="1"/>
                  </a:moveTo>
                  <a:lnTo>
                    <a:pt x="175952" y="0"/>
                  </a:lnTo>
                </a:path>
              </a:pathLst>
            </a:custGeom>
            <a:ln w="25400">
              <a:solidFill>
                <a:srgbClr val="000000"/>
              </a:solidFill>
            </a:ln>
          </p:spPr>
          <p:txBody>
            <a:bodyPr wrap="square" lIns="0" tIns="0" rIns="0" bIns="0" rtlCol="0"/>
            <a:lstStyle/>
            <a:p>
              <a:endParaRPr sz="2400"/>
            </a:p>
          </p:txBody>
        </p:sp>
        <p:sp>
          <p:nvSpPr>
            <p:cNvPr id="6" name="object 6"/>
            <p:cNvSpPr/>
            <p:nvPr/>
          </p:nvSpPr>
          <p:spPr>
            <a:xfrm>
              <a:off x="3801314" y="928946"/>
              <a:ext cx="386715" cy="651510"/>
            </a:xfrm>
            <a:custGeom>
              <a:avLst/>
              <a:gdLst/>
              <a:ahLst/>
              <a:cxnLst/>
              <a:rect l="l" t="t" r="r" b="b"/>
              <a:pathLst>
                <a:path w="386714" h="651510">
                  <a:moveTo>
                    <a:pt x="0" y="0"/>
                  </a:moveTo>
                  <a:lnTo>
                    <a:pt x="0" y="271340"/>
                  </a:lnTo>
                  <a:lnTo>
                    <a:pt x="77303" y="325608"/>
                  </a:lnTo>
                  <a:lnTo>
                    <a:pt x="0" y="379876"/>
                  </a:lnTo>
                  <a:lnTo>
                    <a:pt x="0" y="651217"/>
                  </a:lnTo>
                  <a:lnTo>
                    <a:pt x="386516" y="488412"/>
                  </a:lnTo>
                  <a:lnTo>
                    <a:pt x="386516" y="162804"/>
                  </a:lnTo>
                  <a:lnTo>
                    <a:pt x="0" y="0"/>
                  </a:lnTo>
                </a:path>
              </a:pathLst>
            </a:custGeom>
            <a:ln w="38100">
              <a:solidFill>
                <a:srgbClr val="000000"/>
              </a:solidFill>
            </a:ln>
          </p:spPr>
          <p:txBody>
            <a:bodyPr wrap="square" lIns="0" tIns="0" rIns="0" bIns="0" rtlCol="0"/>
            <a:lstStyle/>
            <a:p>
              <a:endParaRPr sz="2400"/>
            </a:p>
          </p:txBody>
        </p:sp>
        <p:sp>
          <p:nvSpPr>
            <p:cNvPr id="7" name="object 7"/>
            <p:cNvSpPr/>
            <p:nvPr/>
          </p:nvSpPr>
          <p:spPr>
            <a:xfrm>
              <a:off x="3695074" y="1009337"/>
              <a:ext cx="99695" cy="1270"/>
            </a:xfrm>
            <a:custGeom>
              <a:avLst/>
              <a:gdLst/>
              <a:ahLst/>
              <a:cxnLst/>
              <a:rect l="l" t="t" r="r" b="b"/>
              <a:pathLst>
                <a:path w="99695" h="1269">
                  <a:moveTo>
                    <a:pt x="-14287" y="504"/>
                  </a:moveTo>
                  <a:lnTo>
                    <a:pt x="113676" y="504"/>
                  </a:lnTo>
                </a:path>
              </a:pathLst>
            </a:custGeom>
            <a:ln w="29584">
              <a:solidFill>
                <a:srgbClr val="000000"/>
              </a:solidFill>
            </a:ln>
          </p:spPr>
          <p:txBody>
            <a:bodyPr wrap="square" lIns="0" tIns="0" rIns="0" bIns="0" rtlCol="0"/>
            <a:lstStyle/>
            <a:p>
              <a:endParaRPr sz="2400"/>
            </a:p>
          </p:txBody>
        </p:sp>
      </p:grpSp>
      <p:sp>
        <p:nvSpPr>
          <p:cNvPr id="8" name="object 8"/>
          <p:cNvSpPr txBox="1">
            <a:spLocks noGrp="1"/>
          </p:cNvSpPr>
          <p:nvPr>
            <p:ph type="title"/>
          </p:nvPr>
        </p:nvSpPr>
        <p:spPr>
          <a:xfrm>
            <a:off x="1274829" y="90454"/>
            <a:ext cx="3831345" cy="694207"/>
          </a:xfrm>
          <a:prstGeom prst="rect">
            <a:avLst/>
          </a:prstGeom>
        </p:spPr>
        <p:txBody>
          <a:bodyPr vert="horz" wrap="square" lIns="0" tIns="16933" rIns="0" bIns="0" rtlCol="0" anchor="ctr">
            <a:spAutoFit/>
          </a:bodyPr>
          <a:lstStyle/>
          <a:p>
            <a:pPr marL="16933">
              <a:lnSpc>
                <a:spcPct val="100000"/>
              </a:lnSpc>
              <a:spcBef>
                <a:spcPts val="133"/>
              </a:spcBef>
            </a:pPr>
            <a:r>
              <a:rPr spc="-160" dirty="0"/>
              <a:t>Ex</a:t>
            </a:r>
            <a:r>
              <a:rPr spc="440" dirty="0"/>
              <a:t>a</a:t>
            </a:r>
            <a:r>
              <a:rPr spc="113" dirty="0"/>
              <a:t>mp</a:t>
            </a:r>
            <a:r>
              <a:rPr spc="-60" dirty="0"/>
              <a:t>l</a:t>
            </a:r>
            <a:r>
              <a:rPr spc="80" dirty="0"/>
              <a:t>e</a:t>
            </a:r>
            <a:r>
              <a:rPr spc="200" dirty="0"/>
              <a:t>:</a:t>
            </a:r>
            <a:r>
              <a:rPr spc="-367" dirty="0"/>
              <a:t> </a:t>
            </a:r>
            <a:r>
              <a:rPr b="1" spc="-113" dirty="0">
                <a:latin typeface="Courier New"/>
                <a:cs typeface="Courier New"/>
              </a:rPr>
              <a:t>lw</a:t>
            </a:r>
          </a:p>
        </p:txBody>
      </p:sp>
      <p:sp>
        <p:nvSpPr>
          <p:cNvPr id="9" name="object 9"/>
          <p:cNvSpPr txBox="1"/>
          <p:nvPr/>
        </p:nvSpPr>
        <p:spPr>
          <a:xfrm>
            <a:off x="2580301" y="1152594"/>
            <a:ext cx="843280" cy="486329"/>
          </a:xfrm>
          <a:prstGeom prst="rect">
            <a:avLst/>
          </a:prstGeom>
        </p:spPr>
        <p:txBody>
          <a:bodyPr vert="horz" wrap="square" lIns="0" tIns="22013" rIns="0" bIns="0" rtlCol="0">
            <a:spAutoFit/>
          </a:bodyPr>
          <a:lstStyle/>
          <a:p>
            <a:pPr marL="16933">
              <a:spcBef>
                <a:spcPts val="173"/>
              </a:spcBef>
            </a:pPr>
            <a:r>
              <a:rPr sz="1133" b="1" spc="87" dirty="0">
                <a:latin typeface="Calibri"/>
                <a:cs typeface="Calibri"/>
              </a:rPr>
              <a:t>+4</a:t>
            </a:r>
            <a:endParaRPr sz="1133">
              <a:latin typeface="Calibri"/>
              <a:cs typeface="Calibri"/>
            </a:endParaRPr>
          </a:p>
          <a:p>
            <a:pPr marR="6773" algn="r">
              <a:spcBef>
                <a:spcPts val="913"/>
              </a:spcBef>
            </a:pPr>
            <a:r>
              <a:rPr sz="1133" b="1" spc="27" dirty="0">
                <a:latin typeface="Calibri"/>
                <a:cs typeface="Calibri"/>
              </a:rPr>
              <a:t>Add</a:t>
            </a:r>
            <a:endParaRPr sz="1133">
              <a:latin typeface="Calibri"/>
              <a:cs typeface="Calibri"/>
            </a:endParaRPr>
          </a:p>
        </p:txBody>
      </p:sp>
      <p:sp>
        <p:nvSpPr>
          <p:cNvPr id="10" name="object 10"/>
          <p:cNvSpPr txBox="1"/>
          <p:nvPr/>
        </p:nvSpPr>
        <p:spPr>
          <a:xfrm>
            <a:off x="2058334" y="3123634"/>
            <a:ext cx="1981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c</a:t>
            </a:r>
            <a:r>
              <a:rPr sz="1133" b="1" spc="7" dirty="0">
                <a:latin typeface="Calibri"/>
                <a:cs typeface="Calibri"/>
              </a:rPr>
              <a:t>l</a:t>
            </a:r>
            <a:r>
              <a:rPr sz="1133" b="1" spc="-27" dirty="0">
                <a:latin typeface="Calibri"/>
                <a:cs typeface="Calibri"/>
              </a:rPr>
              <a:t>k</a:t>
            </a:r>
            <a:endParaRPr sz="1133">
              <a:latin typeface="Calibri"/>
              <a:cs typeface="Calibri"/>
            </a:endParaRPr>
          </a:p>
        </p:txBody>
      </p:sp>
      <p:grpSp>
        <p:nvGrpSpPr>
          <p:cNvPr id="11" name="object 11"/>
          <p:cNvGrpSpPr/>
          <p:nvPr/>
        </p:nvGrpSpPr>
        <p:grpSpPr>
          <a:xfrm>
            <a:off x="2265415" y="2316052"/>
            <a:ext cx="1249680" cy="1371600"/>
            <a:chOff x="3257092" y="1803622"/>
            <a:chExt cx="937260" cy="1028700"/>
          </a:xfrm>
        </p:grpSpPr>
        <p:pic>
          <p:nvPicPr>
            <p:cNvPr id="12" name="object 12"/>
            <p:cNvPicPr/>
            <p:nvPr/>
          </p:nvPicPr>
          <p:blipFill>
            <a:blip r:embed="rId2" cstate="print"/>
            <a:stretch>
              <a:fillRect/>
            </a:stretch>
          </p:blipFill>
          <p:spPr>
            <a:xfrm>
              <a:off x="3346917" y="2027012"/>
              <a:ext cx="245897" cy="76200"/>
            </a:xfrm>
            <a:prstGeom prst="rect">
              <a:avLst/>
            </a:prstGeom>
          </p:spPr>
        </p:pic>
        <p:sp>
          <p:nvSpPr>
            <p:cNvPr id="13" name="object 13"/>
            <p:cNvSpPr/>
            <p:nvPr/>
          </p:nvSpPr>
          <p:spPr>
            <a:xfrm>
              <a:off x="3595387" y="1822672"/>
              <a:ext cx="579755" cy="990600"/>
            </a:xfrm>
            <a:custGeom>
              <a:avLst/>
              <a:gdLst/>
              <a:ahLst/>
              <a:cxnLst/>
              <a:rect l="l" t="t" r="r" b="b"/>
              <a:pathLst>
                <a:path w="579754" h="990600">
                  <a:moveTo>
                    <a:pt x="0" y="0"/>
                  </a:moveTo>
                  <a:lnTo>
                    <a:pt x="579543" y="0"/>
                  </a:lnTo>
                  <a:lnTo>
                    <a:pt x="579543"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4" name="object 14"/>
            <p:cNvSpPr/>
            <p:nvPr/>
          </p:nvSpPr>
          <p:spPr>
            <a:xfrm>
              <a:off x="3259315" y="2328364"/>
              <a:ext cx="28575" cy="0"/>
            </a:xfrm>
            <a:custGeom>
              <a:avLst/>
              <a:gdLst/>
              <a:ahLst/>
              <a:cxnLst/>
              <a:rect l="l" t="t" r="r" b="b"/>
              <a:pathLst>
                <a:path w="28575">
                  <a:moveTo>
                    <a:pt x="0" y="0"/>
                  </a:moveTo>
                  <a:lnTo>
                    <a:pt x="28576" y="0"/>
                  </a:lnTo>
                </a:path>
              </a:pathLst>
            </a:custGeom>
            <a:ln w="4029">
              <a:solidFill>
                <a:srgbClr val="000000"/>
              </a:solidFill>
            </a:ln>
          </p:spPr>
          <p:txBody>
            <a:bodyPr wrap="square" lIns="0" tIns="0" rIns="0" bIns="0" rtlCol="0"/>
            <a:lstStyle/>
            <a:p>
              <a:endParaRPr sz="2400"/>
            </a:p>
          </p:txBody>
        </p:sp>
      </p:grpSp>
      <p:sp>
        <p:nvSpPr>
          <p:cNvPr id="15" name="object 15"/>
          <p:cNvSpPr txBox="1"/>
          <p:nvPr/>
        </p:nvSpPr>
        <p:spPr>
          <a:xfrm>
            <a:off x="2940836" y="2433233"/>
            <a:ext cx="386927" cy="441873"/>
          </a:xfrm>
          <a:prstGeom prst="rect">
            <a:avLst/>
          </a:prstGeom>
        </p:spPr>
        <p:txBody>
          <a:bodyPr vert="horz" wrap="square" lIns="0" tIns="54187" rIns="0" bIns="0" rtlCol="0">
            <a:spAutoFit/>
          </a:bodyPr>
          <a:lstStyle/>
          <a:p>
            <a:pPr marR="63498" algn="r">
              <a:spcBef>
                <a:spcPts val="427"/>
              </a:spcBef>
            </a:pPr>
            <a:r>
              <a:rPr sz="1133" b="1" spc="27" dirty="0">
                <a:latin typeface="Calibri"/>
                <a:cs typeface="Calibri"/>
              </a:rPr>
              <a:t>addr</a:t>
            </a:r>
            <a:endParaRPr sz="1133">
              <a:latin typeface="Calibri"/>
              <a:cs typeface="Calibri"/>
            </a:endParaRPr>
          </a:p>
          <a:p>
            <a:pPr marR="6773" algn="r">
              <a:spcBef>
                <a:spcPts val="305"/>
              </a:spcBef>
            </a:pPr>
            <a:r>
              <a:rPr sz="1133" b="1" spc="-13" dirty="0">
                <a:latin typeface="Calibri"/>
                <a:cs typeface="Calibri"/>
              </a:rPr>
              <a:t>inst</a:t>
            </a:r>
            <a:endParaRPr sz="1133">
              <a:latin typeface="Calibri"/>
              <a:cs typeface="Calibri"/>
            </a:endParaRPr>
          </a:p>
        </p:txBody>
      </p:sp>
      <p:sp>
        <p:nvSpPr>
          <p:cNvPr id="16" name="object 16"/>
          <p:cNvSpPr txBox="1"/>
          <p:nvPr/>
        </p:nvSpPr>
        <p:spPr>
          <a:xfrm>
            <a:off x="2827721" y="3309559"/>
            <a:ext cx="448733"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I</a:t>
            </a:r>
            <a:r>
              <a:rPr sz="1400" b="1" spc="-113" dirty="0">
                <a:latin typeface="Calibri"/>
                <a:cs typeface="Calibri"/>
              </a:rPr>
              <a:t>M</a:t>
            </a:r>
            <a:r>
              <a:rPr sz="1400" b="1" spc="-53" dirty="0">
                <a:latin typeface="Calibri"/>
                <a:cs typeface="Calibri"/>
              </a:rPr>
              <a:t>E</a:t>
            </a:r>
            <a:r>
              <a:rPr sz="1400" b="1" spc="-80" dirty="0">
                <a:latin typeface="Calibri"/>
                <a:cs typeface="Calibri"/>
              </a:rPr>
              <a:t>M</a:t>
            </a:r>
            <a:endParaRPr sz="1400">
              <a:latin typeface="Calibri"/>
              <a:cs typeface="Calibri"/>
            </a:endParaRPr>
          </a:p>
        </p:txBody>
      </p:sp>
      <p:sp>
        <p:nvSpPr>
          <p:cNvPr id="17" name="object 17"/>
          <p:cNvSpPr/>
          <p:nvPr/>
        </p:nvSpPr>
        <p:spPr>
          <a:xfrm>
            <a:off x="8520134" y="2556262"/>
            <a:ext cx="860213" cy="1320800"/>
          </a:xfrm>
          <a:custGeom>
            <a:avLst/>
            <a:gdLst/>
            <a:ahLst/>
            <a:cxnLst/>
            <a:rect l="l" t="t" r="r" b="b"/>
            <a:pathLst>
              <a:path w="645159" h="990600">
                <a:moveTo>
                  <a:pt x="0" y="0"/>
                </a:moveTo>
                <a:lnTo>
                  <a:pt x="645166" y="0"/>
                </a:lnTo>
                <a:lnTo>
                  <a:pt x="645166" y="990392"/>
                </a:lnTo>
                <a:lnTo>
                  <a:pt x="0" y="990392"/>
                </a:lnTo>
                <a:lnTo>
                  <a:pt x="0" y="0"/>
                </a:lnTo>
                <a:close/>
              </a:path>
            </a:pathLst>
          </a:custGeom>
          <a:ln w="38100">
            <a:solidFill>
              <a:srgbClr val="000000"/>
            </a:solidFill>
          </a:ln>
        </p:spPr>
        <p:txBody>
          <a:bodyPr wrap="square" lIns="0" tIns="0" rIns="0" bIns="0" rtlCol="0"/>
          <a:lstStyle/>
          <a:p>
            <a:endParaRPr sz="2400"/>
          </a:p>
        </p:txBody>
      </p:sp>
      <p:sp>
        <p:nvSpPr>
          <p:cNvPr id="18" name="object 18"/>
          <p:cNvSpPr txBox="1"/>
          <p:nvPr/>
        </p:nvSpPr>
        <p:spPr>
          <a:xfrm>
            <a:off x="8661044" y="3459927"/>
            <a:ext cx="522393" cy="236817"/>
          </a:xfrm>
          <a:prstGeom prst="rect">
            <a:avLst/>
          </a:prstGeom>
        </p:spPr>
        <p:txBody>
          <a:bodyPr vert="horz" wrap="square" lIns="0" tIns="21167" rIns="0" bIns="0" rtlCol="0">
            <a:spAutoFit/>
          </a:bodyPr>
          <a:lstStyle/>
          <a:p>
            <a:pPr marL="16933">
              <a:spcBef>
                <a:spcPts val="167"/>
              </a:spcBef>
            </a:pPr>
            <a:r>
              <a:rPr sz="1400" b="1" spc="-7" dirty="0">
                <a:latin typeface="Calibri"/>
                <a:cs typeface="Calibri"/>
              </a:rPr>
              <a:t>D</a:t>
            </a:r>
            <a:r>
              <a:rPr sz="1400" b="1" spc="-40" dirty="0">
                <a:latin typeface="Calibri"/>
                <a:cs typeface="Calibri"/>
              </a:rPr>
              <a:t>M</a:t>
            </a:r>
            <a:r>
              <a:rPr sz="1400" b="1" spc="-53" dirty="0">
                <a:latin typeface="Calibri"/>
                <a:cs typeface="Calibri"/>
              </a:rPr>
              <a:t>E</a:t>
            </a:r>
            <a:r>
              <a:rPr sz="1400" b="1" spc="-80" dirty="0">
                <a:latin typeface="Calibri"/>
                <a:cs typeface="Calibri"/>
              </a:rPr>
              <a:t>M</a:t>
            </a:r>
            <a:endParaRPr sz="1400">
              <a:latin typeface="Calibri"/>
              <a:cs typeface="Calibri"/>
            </a:endParaRPr>
          </a:p>
        </p:txBody>
      </p:sp>
      <p:grpSp>
        <p:nvGrpSpPr>
          <p:cNvPr id="19" name="object 19"/>
          <p:cNvGrpSpPr/>
          <p:nvPr/>
        </p:nvGrpSpPr>
        <p:grpSpPr>
          <a:xfrm>
            <a:off x="2125023" y="2159912"/>
            <a:ext cx="343747" cy="883073"/>
            <a:chOff x="3151798" y="1686516"/>
            <a:chExt cx="257810" cy="662305"/>
          </a:xfrm>
        </p:grpSpPr>
        <p:sp>
          <p:nvSpPr>
            <p:cNvPr id="20" name="object 20"/>
            <p:cNvSpPr/>
            <p:nvPr/>
          </p:nvSpPr>
          <p:spPr>
            <a:xfrm>
              <a:off x="3170848" y="1705566"/>
              <a:ext cx="219710" cy="624205"/>
            </a:xfrm>
            <a:custGeom>
              <a:avLst/>
              <a:gdLst/>
              <a:ahLst/>
              <a:cxnLst/>
              <a:rect l="l" t="t" r="r" b="b"/>
              <a:pathLst>
                <a:path w="219710" h="624205">
                  <a:moveTo>
                    <a:pt x="219235" y="0"/>
                  </a:moveTo>
                  <a:lnTo>
                    <a:pt x="0" y="0"/>
                  </a:lnTo>
                  <a:lnTo>
                    <a:pt x="0" y="624083"/>
                  </a:lnTo>
                  <a:lnTo>
                    <a:pt x="219235" y="624083"/>
                  </a:lnTo>
                  <a:lnTo>
                    <a:pt x="219235" y="0"/>
                  </a:lnTo>
                  <a:close/>
                </a:path>
              </a:pathLst>
            </a:custGeom>
            <a:solidFill>
              <a:srgbClr val="FFFFFF"/>
            </a:solidFill>
          </p:spPr>
          <p:txBody>
            <a:bodyPr wrap="square" lIns="0" tIns="0" rIns="0" bIns="0" rtlCol="0"/>
            <a:lstStyle/>
            <a:p>
              <a:endParaRPr sz="2400"/>
            </a:p>
          </p:txBody>
        </p:sp>
        <p:sp>
          <p:nvSpPr>
            <p:cNvPr id="21" name="object 21"/>
            <p:cNvSpPr/>
            <p:nvPr/>
          </p:nvSpPr>
          <p:spPr>
            <a:xfrm>
              <a:off x="3170848" y="1705566"/>
              <a:ext cx="219710" cy="624205"/>
            </a:xfrm>
            <a:custGeom>
              <a:avLst/>
              <a:gdLst/>
              <a:ahLst/>
              <a:cxnLst/>
              <a:rect l="l" t="t" r="r" b="b"/>
              <a:pathLst>
                <a:path w="219710" h="624205">
                  <a:moveTo>
                    <a:pt x="0" y="0"/>
                  </a:moveTo>
                  <a:lnTo>
                    <a:pt x="219236" y="0"/>
                  </a:lnTo>
                  <a:lnTo>
                    <a:pt x="219236" y="624083"/>
                  </a:lnTo>
                  <a:lnTo>
                    <a:pt x="0" y="624083"/>
                  </a:lnTo>
                  <a:lnTo>
                    <a:pt x="0" y="0"/>
                  </a:lnTo>
                  <a:close/>
                </a:path>
              </a:pathLst>
            </a:custGeom>
            <a:ln w="38100">
              <a:solidFill>
                <a:srgbClr val="000000"/>
              </a:solidFill>
            </a:ln>
          </p:spPr>
          <p:txBody>
            <a:bodyPr wrap="square" lIns="0" tIns="0" rIns="0" bIns="0" rtlCol="0"/>
            <a:lstStyle/>
            <a:p>
              <a:endParaRPr sz="2400"/>
            </a:p>
          </p:txBody>
        </p:sp>
      </p:grpSp>
      <p:sp>
        <p:nvSpPr>
          <p:cNvPr id="22" name="object 22"/>
          <p:cNvSpPr txBox="1"/>
          <p:nvPr/>
        </p:nvSpPr>
        <p:spPr>
          <a:xfrm>
            <a:off x="2191065" y="2461714"/>
            <a:ext cx="179493" cy="176972"/>
          </a:xfrm>
          <a:prstGeom prst="rect">
            <a:avLst/>
          </a:prstGeom>
        </p:spPr>
        <p:txBody>
          <a:bodyPr vert="horz" wrap="square" lIns="0" tIns="22860" rIns="0" bIns="0" rtlCol="0">
            <a:spAutoFit/>
          </a:bodyPr>
          <a:lstStyle/>
          <a:p>
            <a:pPr marL="16933">
              <a:spcBef>
                <a:spcPts val="180"/>
              </a:spcBef>
            </a:pPr>
            <a:r>
              <a:rPr sz="1000" b="1" spc="33" dirty="0">
                <a:latin typeface="Calibri"/>
                <a:cs typeface="Calibri"/>
              </a:rPr>
              <a:t>PC</a:t>
            </a:r>
            <a:endParaRPr sz="1000">
              <a:latin typeface="Calibri"/>
              <a:cs typeface="Calibri"/>
            </a:endParaRPr>
          </a:p>
        </p:txBody>
      </p:sp>
      <p:grpSp>
        <p:nvGrpSpPr>
          <p:cNvPr id="23" name="object 23"/>
          <p:cNvGrpSpPr/>
          <p:nvPr/>
        </p:nvGrpSpPr>
        <p:grpSpPr>
          <a:xfrm>
            <a:off x="2193665" y="1816401"/>
            <a:ext cx="794173" cy="1218353"/>
            <a:chOff x="3203279" y="1428883"/>
            <a:chExt cx="595630" cy="913765"/>
          </a:xfrm>
        </p:grpSpPr>
        <p:sp>
          <p:nvSpPr>
            <p:cNvPr id="24" name="object 24"/>
            <p:cNvSpPr/>
            <p:nvPr/>
          </p:nvSpPr>
          <p:spPr>
            <a:xfrm>
              <a:off x="3215979" y="2248338"/>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25" name="object 25"/>
            <p:cNvSpPr/>
            <p:nvPr/>
          </p:nvSpPr>
          <p:spPr>
            <a:xfrm>
              <a:off x="3442733" y="1428883"/>
              <a:ext cx="356235" cy="629285"/>
            </a:xfrm>
            <a:custGeom>
              <a:avLst/>
              <a:gdLst/>
              <a:ahLst/>
              <a:cxnLst/>
              <a:rect l="l" t="t" r="r" b="b"/>
              <a:pathLst>
                <a:path w="356235" h="629285">
                  <a:moveTo>
                    <a:pt x="20022" y="19801"/>
                  </a:moveTo>
                  <a:lnTo>
                    <a:pt x="16937" y="20925"/>
                  </a:lnTo>
                  <a:lnTo>
                    <a:pt x="1577" y="34392"/>
                  </a:lnTo>
                  <a:lnTo>
                    <a:pt x="0" y="37891"/>
                  </a:lnTo>
                  <a:lnTo>
                    <a:pt x="2054" y="628870"/>
                  </a:lnTo>
                  <a:lnTo>
                    <a:pt x="27454" y="628782"/>
                  </a:lnTo>
                  <a:lnTo>
                    <a:pt x="25446" y="51070"/>
                  </a:lnTo>
                  <a:lnTo>
                    <a:pt x="21084" y="51070"/>
                  </a:lnTo>
                  <a:lnTo>
                    <a:pt x="23693" y="45286"/>
                  </a:lnTo>
                  <a:lnTo>
                    <a:pt x="22650" y="45264"/>
                  </a:lnTo>
                  <a:lnTo>
                    <a:pt x="23910" y="44805"/>
                  </a:lnTo>
                  <a:lnTo>
                    <a:pt x="25412" y="41475"/>
                  </a:lnTo>
                  <a:lnTo>
                    <a:pt x="279562" y="41475"/>
                  </a:lnTo>
                  <a:lnTo>
                    <a:pt x="279908" y="25393"/>
                  </a:lnTo>
                  <a:lnTo>
                    <a:pt x="20022" y="19801"/>
                  </a:lnTo>
                  <a:close/>
                </a:path>
                <a:path w="356235" h="629285">
                  <a:moveTo>
                    <a:pt x="279362" y="50788"/>
                  </a:moveTo>
                  <a:lnTo>
                    <a:pt x="278815" y="76182"/>
                  </a:lnTo>
                  <a:lnTo>
                    <a:pt x="331880" y="51061"/>
                  </a:lnTo>
                  <a:lnTo>
                    <a:pt x="292059" y="51061"/>
                  </a:lnTo>
                  <a:lnTo>
                    <a:pt x="279362" y="50788"/>
                  </a:lnTo>
                  <a:close/>
                </a:path>
                <a:path w="356235" h="629285">
                  <a:moveTo>
                    <a:pt x="23693" y="45286"/>
                  </a:moveTo>
                  <a:lnTo>
                    <a:pt x="21084" y="51070"/>
                  </a:lnTo>
                  <a:lnTo>
                    <a:pt x="25432" y="47258"/>
                  </a:lnTo>
                  <a:lnTo>
                    <a:pt x="25426" y="45323"/>
                  </a:lnTo>
                  <a:lnTo>
                    <a:pt x="23693" y="45286"/>
                  </a:lnTo>
                  <a:close/>
                </a:path>
                <a:path w="356235" h="629285">
                  <a:moveTo>
                    <a:pt x="25432" y="47258"/>
                  </a:moveTo>
                  <a:lnTo>
                    <a:pt x="21084" y="51070"/>
                  </a:lnTo>
                  <a:lnTo>
                    <a:pt x="25446" y="51070"/>
                  </a:lnTo>
                  <a:lnTo>
                    <a:pt x="25432" y="47258"/>
                  </a:lnTo>
                  <a:close/>
                </a:path>
                <a:path w="356235" h="629285">
                  <a:moveTo>
                    <a:pt x="279908" y="25393"/>
                  </a:moveTo>
                  <a:lnTo>
                    <a:pt x="279362" y="50788"/>
                  </a:lnTo>
                  <a:lnTo>
                    <a:pt x="292059" y="51061"/>
                  </a:lnTo>
                  <a:lnTo>
                    <a:pt x="292605" y="25666"/>
                  </a:lnTo>
                  <a:lnTo>
                    <a:pt x="279908" y="25393"/>
                  </a:lnTo>
                  <a:close/>
                </a:path>
                <a:path w="356235" h="629285">
                  <a:moveTo>
                    <a:pt x="280455" y="0"/>
                  </a:moveTo>
                  <a:lnTo>
                    <a:pt x="279908" y="25393"/>
                  </a:lnTo>
                  <a:lnTo>
                    <a:pt x="292605" y="25666"/>
                  </a:lnTo>
                  <a:lnTo>
                    <a:pt x="292059" y="51061"/>
                  </a:lnTo>
                  <a:lnTo>
                    <a:pt x="331880" y="51061"/>
                  </a:lnTo>
                  <a:lnTo>
                    <a:pt x="355818" y="39729"/>
                  </a:lnTo>
                  <a:lnTo>
                    <a:pt x="280455" y="0"/>
                  </a:lnTo>
                  <a:close/>
                </a:path>
                <a:path w="356235" h="629285">
                  <a:moveTo>
                    <a:pt x="279548" y="42117"/>
                  </a:moveTo>
                  <a:lnTo>
                    <a:pt x="31296" y="42117"/>
                  </a:lnTo>
                  <a:lnTo>
                    <a:pt x="27586" y="45370"/>
                  </a:lnTo>
                  <a:lnTo>
                    <a:pt x="279362" y="50788"/>
                  </a:lnTo>
                  <a:lnTo>
                    <a:pt x="279548" y="42117"/>
                  </a:lnTo>
                  <a:close/>
                </a:path>
                <a:path w="356235" h="629285">
                  <a:moveTo>
                    <a:pt x="25426" y="45323"/>
                  </a:moveTo>
                  <a:lnTo>
                    <a:pt x="25432" y="47258"/>
                  </a:lnTo>
                  <a:lnTo>
                    <a:pt x="27586" y="45370"/>
                  </a:lnTo>
                  <a:lnTo>
                    <a:pt x="25426" y="45323"/>
                  </a:lnTo>
                  <a:close/>
                </a:path>
                <a:path w="356235" h="629285">
                  <a:moveTo>
                    <a:pt x="31296" y="42117"/>
                  </a:moveTo>
                  <a:lnTo>
                    <a:pt x="25422" y="44255"/>
                  </a:lnTo>
                  <a:lnTo>
                    <a:pt x="25426" y="45323"/>
                  </a:lnTo>
                  <a:lnTo>
                    <a:pt x="27586" y="45370"/>
                  </a:lnTo>
                  <a:lnTo>
                    <a:pt x="31296" y="42117"/>
                  </a:lnTo>
                  <a:close/>
                </a:path>
                <a:path w="356235" h="629285">
                  <a:moveTo>
                    <a:pt x="25422" y="44255"/>
                  </a:moveTo>
                  <a:lnTo>
                    <a:pt x="23910" y="44805"/>
                  </a:lnTo>
                  <a:lnTo>
                    <a:pt x="23693" y="45286"/>
                  </a:lnTo>
                  <a:lnTo>
                    <a:pt x="25426" y="45323"/>
                  </a:lnTo>
                  <a:lnTo>
                    <a:pt x="25422" y="44255"/>
                  </a:lnTo>
                  <a:close/>
                </a:path>
                <a:path w="356235" h="629285">
                  <a:moveTo>
                    <a:pt x="23910" y="44805"/>
                  </a:moveTo>
                  <a:lnTo>
                    <a:pt x="22650" y="45264"/>
                  </a:lnTo>
                  <a:lnTo>
                    <a:pt x="23693" y="45286"/>
                  </a:lnTo>
                  <a:lnTo>
                    <a:pt x="23910" y="44805"/>
                  </a:lnTo>
                  <a:close/>
                </a:path>
                <a:path w="356235" h="629285">
                  <a:moveTo>
                    <a:pt x="25412" y="41475"/>
                  </a:moveTo>
                  <a:lnTo>
                    <a:pt x="23910" y="44805"/>
                  </a:lnTo>
                  <a:lnTo>
                    <a:pt x="25422" y="44255"/>
                  </a:lnTo>
                  <a:lnTo>
                    <a:pt x="25412" y="41475"/>
                  </a:lnTo>
                  <a:close/>
                </a:path>
                <a:path w="356235" h="629285">
                  <a:moveTo>
                    <a:pt x="279562" y="41475"/>
                  </a:moveTo>
                  <a:lnTo>
                    <a:pt x="25412" y="41475"/>
                  </a:lnTo>
                  <a:lnTo>
                    <a:pt x="25422" y="44255"/>
                  </a:lnTo>
                  <a:lnTo>
                    <a:pt x="31296" y="42117"/>
                  </a:lnTo>
                  <a:lnTo>
                    <a:pt x="279548" y="42117"/>
                  </a:lnTo>
                  <a:lnTo>
                    <a:pt x="279562" y="41475"/>
                  </a:lnTo>
                  <a:close/>
                </a:path>
              </a:pathLst>
            </a:custGeom>
            <a:solidFill>
              <a:srgbClr val="000000"/>
            </a:solidFill>
          </p:spPr>
          <p:txBody>
            <a:bodyPr wrap="square" lIns="0" tIns="0" rIns="0" bIns="0" rtlCol="0"/>
            <a:lstStyle/>
            <a:p>
              <a:endParaRPr sz="2400"/>
            </a:p>
          </p:txBody>
        </p:sp>
      </p:grpSp>
      <p:sp>
        <p:nvSpPr>
          <p:cNvPr id="26" name="object 26"/>
          <p:cNvSpPr txBox="1"/>
          <p:nvPr/>
        </p:nvSpPr>
        <p:spPr>
          <a:xfrm>
            <a:off x="1546801" y="1953202"/>
            <a:ext cx="347980" cy="196571"/>
          </a:xfrm>
          <a:prstGeom prst="rect">
            <a:avLst/>
          </a:prstGeom>
        </p:spPr>
        <p:txBody>
          <a:bodyPr vert="horz" wrap="square" lIns="0" tIns="22013" rIns="0" bIns="0" rtlCol="0">
            <a:spAutoFit/>
          </a:bodyPr>
          <a:lstStyle/>
          <a:p>
            <a:pPr marL="16933">
              <a:spcBef>
                <a:spcPts val="173"/>
              </a:spcBef>
            </a:pPr>
            <a:r>
              <a:rPr sz="1133" b="1" spc="40" dirty="0">
                <a:latin typeface="Calibri"/>
                <a:cs typeface="Calibri"/>
              </a:rPr>
              <a:t>p</a:t>
            </a:r>
            <a:r>
              <a:rPr sz="1133" b="1" spc="27" dirty="0">
                <a:latin typeface="Calibri"/>
                <a:cs typeface="Calibri"/>
              </a:rPr>
              <a:t>c</a:t>
            </a:r>
            <a:r>
              <a:rPr sz="1133" b="1" spc="127" dirty="0">
                <a:latin typeface="Calibri"/>
                <a:cs typeface="Calibri"/>
              </a:rPr>
              <a:t>+</a:t>
            </a:r>
            <a:r>
              <a:rPr sz="1133" b="1" spc="27" dirty="0">
                <a:latin typeface="Calibri"/>
                <a:cs typeface="Calibri"/>
              </a:rPr>
              <a:t>4</a:t>
            </a:r>
            <a:endParaRPr sz="1133">
              <a:latin typeface="Calibri"/>
              <a:cs typeface="Calibri"/>
            </a:endParaRPr>
          </a:p>
        </p:txBody>
      </p:sp>
      <p:grpSp>
        <p:nvGrpSpPr>
          <p:cNvPr id="27" name="object 27"/>
          <p:cNvGrpSpPr/>
          <p:nvPr/>
        </p:nvGrpSpPr>
        <p:grpSpPr>
          <a:xfrm>
            <a:off x="3725572" y="2481694"/>
            <a:ext cx="4517813" cy="1088813"/>
            <a:chOff x="4352209" y="1927853"/>
            <a:chExt cx="3388360" cy="816610"/>
          </a:xfrm>
        </p:grpSpPr>
        <p:sp>
          <p:nvSpPr>
            <p:cNvPr id="28" name="object 28"/>
            <p:cNvSpPr/>
            <p:nvPr/>
          </p:nvSpPr>
          <p:spPr>
            <a:xfrm>
              <a:off x="7389882" y="1996334"/>
              <a:ext cx="332105" cy="728980"/>
            </a:xfrm>
            <a:custGeom>
              <a:avLst/>
              <a:gdLst/>
              <a:ahLst/>
              <a:cxnLst/>
              <a:rect l="l" t="t" r="r" b="b"/>
              <a:pathLst>
                <a:path w="332104" h="728980">
                  <a:moveTo>
                    <a:pt x="0" y="0"/>
                  </a:moveTo>
                  <a:lnTo>
                    <a:pt x="0" y="303634"/>
                  </a:lnTo>
                  <a:lnTo>
                    <a:pt x="66320" y="364361"/>
                  </a:lnTo>
                  <a:lnTo>
                    <a:pt x="0" y="425088"/>
                  </a:lnTo>
                  <a:lnTo>
                    <a:pt x="0" y="728723"/>
                  </a:lnTo>
                  <a:lnTo>
                    <a:pt x="331602" y="546542"/>
                  </a:lnTo>
                  <a:lnTo>
                    <a:pt x="331602" y="182180"/>
                  </a:lnTo>
                  <a:lnTo>
                    <a:pt x="0" y="0"/>
                  </a:lnTo>
                </a:path>
              </a:pathLst>
            </a:custGeom>
            <a:ln w="38100">
              <a:solidFill>
                <a:srgbClr val="000000"/>
              </a:solidFill>
            </a:ln>
          </p:spPr>
          <p:txBody>
            <a:bodyPr wrap="square" lIns="0" tIns="0" rIns="0" bIns="0" rtlCol="0"/>
            <a:lstStyle/>
            <a:p>
              <a:endParaRPr sz="2400"/>
            </a:p>
          </p:txBody>
        </p:sp>
        <p:sp>
          <p:nvSpPr>
            <p:cNvPr id="29" name="object 29"/>
            <p:cNvSpPr/>
            <p:nvPr/>
          </p:nvSpPr>
          <p:spPr>
            <a:xfrm>
              <a:off x="4352201" y="1927859"/>
              <a:ext cx="911225" cy="487680"/>
            </a:xfrm>
            <a:custGeom>
              <a:avLst/>
              <a:gdLst/>
              <a:ahLst/>
              <a:cxnLst/>
              <a:rect l="l" t="t" r="r" b="b"/>
              <a:pathLst>
                <a:path w="911225" h="487680">
                  <a:moveTo>
                    <a:pt x="901839" y="444347"/>
                  </a:moveTo>
                  <a:lnTo>
                    <a:pt x="873264" y="430060"/>
                  </a:lnTo>
                  <a:lnTo>
                    <a:pt x="816114" y="401485"/>
                  </a:lnTo>
                  <a:lnTo>
                    <a:pt x="816114" y="430060"/>
                  </a:lnTo>
                  <a:lnTo>
                    <a:pt x="8877" y="430060"/>
                  </a:lnTo>
                  <a:lnTo>
                    <a:pt x="2476" y="436460"/>
                  </a:lnTo>
                  <a:lnTo>
                    <a:pt x="2476" y="452247"/>
                  </a:lnTo>
                  <a:lnTo>
                    <a:pt x="8877" y="458635"/>
                  </a:lnTo>
                  <a:lnTo>
                    <a:pt x="816114" y="458635"/>
                  </a:lnTo>
                  <a:lnTo>
                    <a:pt x="816114" y="487210"/>
                  </a:lnTo>
                  <a:lnTo>
                    <a:pt x="873264" y="458635"/>
                  </a:lnTo>
                  <a:lnTo>
                    <a:pt x="901839" y="444347"/>
                  </a:lnTo>
                  <a:close/>
                </a:path>
                <a:path w="911225" h="487680">
                  <a:moveTo>
                    <a:pt x="910602" y="42862"/>
                  </a:moveTo>
                  <a:lnTo>
                    <a:pt x="882027" y="28575"/>
                  </a:lnTo>
                  <a:lnTo>
                    <a:pt x="824877" y="0"/>
                  </a:lnTo>
                  <a:lnTo>
                    <a:pt x="824877" y="28575"/>
                  </a:lnTo>
                  <a:lnTo>
                    <a:pt x="6400" y="28575"/>
                  </a:lnTo>
                  <a:lnTo>
                    <a:pt x="0" y="34975"/>
                  </a:lnTo>
                  <a:lnTo>
                    <a:pt x="0" y="257911"/>
                  </a:lnTo>
                  <a:lnTo>
                    <a:pt x="0" y="273685"/>
                  </a:lnTo>
                  <a:lnTo>
                    <a:pt x="0" y="282740"/>
                  </a:lnTo>
                  <a:lnTo>
                    <a:pt x="6400" y="289140"/>
                  </a:lnTo>
                  <a:lnTo>
                    <a:pt x="22186" y="289140"/>
                  </a:lnTo>
                  <a:lnTo>
                    <a:pt x="28575" y="282740"/>
                  </a:lnTo>
                  <a:lnTo>
                    <a:pt x="28575" y="280085"/>
                  </a:lnTo>
                  <a:lnTo>
                    <a:pt x="824877" y="280085"/>
                  </a:lnTo>
                  <a:lnTo>
                    <a:pt x="824877" y="308660"/>
                  </a:lnTo>
                  <a:lnTo>
                    <a:pt x="882027" y="280085"/>
                  </a:lnTo>
                  <a:lnTo>
                    <a:pt x="910602" y="265798"/>
                  </a:lnTo>
                  <a:lnTo>
                    <a:pt x="882027" y="251510"/>
                  </a:lnTo>
                  <a:lnTo>
                    <a:pt x="824877" y="222935"/>
                  </a:lnTo>
                  <a:lnTo>
                    <a:pt x="824877" y="251510"/>
                  </a:lnTo>
                  <a:lnTo>
                    <a:pt x="28575" y="251510"/>
                  </a:lnTo>
                  <a:lnTo>
                    <a:pt x="28575" y="57150"/>
                  </a:lnTo>
                  <a:lnTo>
                    <a:pt x="824877" y="57150"/>
                  </a:lnTo>
                  <a:lnTo>
                    <a:pt x="824877" y="85725"/>
                  </a:lnTo>
                  <a:lnTo>
                    <a:pt x="882027" y="57150"/>
                  </a:lnTo>
                  <a:lnTo>
                    <a:pt x="910602" y="42862"/>
                  </a:lnTo>
                  <a:close/>
                </a:path>
              </a:pathLst>
            </a:custGeom>
            <a:solidFill>
              <a:srgbClr val="000000"/>
            </a:solidFill>
          </p:spPr>
          <p:txBody>
            <a:bodyPr wrap="square" lIns="0" tIns="0" rIns="0" bIns="0" rtlCol="0"/>
            <a:lstStyle/>
            <a:p>
              <a:endParaRPr sz="2400"/>
            </a:p>
          </p:txBody>
        </p:sp>
      </p:grpSp>
      <p:sp>
        <p:nvSpPr>
          <p:cNvPr id="30" name="object 30"/>
          <p:cNvSpPr txBox="1"/>
          <p:nvPr/>
        </p:nvSpPr>
        <p:spPr>
          <a:xfrm>
            <a:off x="7824634" y="2773111"/>
            <a:ext cx="332739" cy="236817"/>
          </a:xfrm>
          <a:prstGeom prst="rect">
            <a:avLst/>
          </a:prstGeom>
        </p:spPr>
        <p:txBody>
          <a:bodyPr vert="horz" wrap="square" lIns="0" tIns="21167" rIns="0" bIns="0" rtlCol="0">
            <a:spAutoFit/>
          </a:bodyPr>
          <a:lstStyle/>
          <a:p>
            <a:pPr marL="16933">
              <a:spcBef>
                <a:spcPts val="167"/>
              </a:spcBef>
            </a:pPr>
            <a:r>
              <a:rPr sz="1400" b="1" spc="-20" dirty="0">
                <a:latin typeface="Calibri"/>
                <a:cs typeface="Calibri"/>
              </a:rPr>
              <a:t>A</a:t>
            </a:r>
            <a:r>
              <a:rPr sz="1400" b="1" dirty="0">
                <a:latin typeface="Calibri"/>
                <a:cs typeface="Calibri"/>
              </a:rPr>
              <a:t>LU</a:t>
            </a:r>
            <a:endParaRPr sz="1400">
              <a:latin typeface="Calibri"/>
              <a:cs typeface="Calibri"/>
            </a:endParaRPr>
          </a:p>
        </p:txBody>
      </p:sp>
      <p:sp>
        <p:nvSpPr>
          <p:cNvPr id="31" name="object 31"/>
          <p:cNvSpPr txBox="1"/>
          <p:nvPr/>
        </p:nvSpPr>
        <p:spPr>
          <a:xfrm>
            <a:off x="5826029" y="3692594"/>
            <a:ext cx="1981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c</a:t>
            </a:r>
            <a:r>
              <a:rPr sz="1133" b="1" spc="7" dirty="0">
                <a:latin typeface="Calibri"/>
                <a:cs typeface="Calibri"/>
              </a:rPr>
              <a:t>l</a:t>
            </a:r>
            <a:r>
              <a:rPr sz="1133" b="1" spc="-27" dirty="0">
                <a:latin typeface="Calibri"/>
                <a:cs typeface="Calibri"/>
              </a:rPr>
              <a:t>k</a:t>
            </a:r>
            <a:endParaRPr sz="1133">
              <a:latin typeface="Calibri"/>
              <a:cs typeface="Calibri"/>
            </a:endParaRPr>
          </a:p>
        </p:txBody>
      </p:sp>
      <p:sp>
        <p:nvSpPr>
          <p:cNvPr id="32" name="object 32"/>
          <p:cNvSpPr/>
          <p:nvPr/>
        </p:nvSpPr>
        <p:spPr>
          <a:xfrm>
            <a:off x="4958752" y="1786910"/>
            <a:ext cx="1170092" cy="1920240"/>
          </a:xfrm>
          <a:custGeom>
            <a:avLst/>
            <a:gdLst/>
            <a:ahLst/>
            <a:cxnLst/>
            <a:rect l="l" t="t" r="r" b="b"/>
            <a:pathLst>
              <a:path w="877570" h="1440180">
                <a:moveTo>
                  <a:pt x="0" y="0"/>
                </a:moveTo>
                <a:lnTo>
                  <a:pt x="877380" y="0"/>
                </a:lnTo>
                <a:lnTo>
                  <a:pt x="877380" y="1439786"/>
                </a:lnTo>
                <a:lnTo>
                  <a:pt x="0" y="1439786"/>
                </a:lnTo>
                <a:lnTo>
                  <a:pt x="0" y="0"/>
                </a:lnTo>
                <a:close/>
              </a:path>
            </a:pathLst>
          </a:custGeom>
          <a:ln w="38100">
            <a:solidFill>
              <a:srgbClr val="000000"/>
            </a:solidFill>
          </a:ln>
        </p:spPr>
        <p:txBody>
          <a:bodyPr wrap="square" lIns="0" tIns="0" rIns="0" bIns="0" rtlCol="0"/>
          <a:lstStyle/>
          <a:p>
            <a:endParaRPr sz="2400"/>
          </a:p>
        </p:txBody>
      </p:sp>
      <p:sp>
        <p:nvSpPr>
          <p:cNvPr id="33" name="object 33"/>
          <p:cNvSpPr txBox="1"/>
          <p:nvPr/>
        </p:nvSpPr>
        <p:spPr>
          <a:xfrm>
            <a:off x="5055266" y="3411159"/>
            <a:ext cx="508000" cy="236817"/>
          </a:xfrm>
          <a:prstGeom prst="rect">
            <a:avLst/>
          </a:prstGeom>
        </p:spPr>
        <p:txBody>
          <a:bodyPr vert="horz" wrap="square" lIns="0" tIns="21167" rIns="0" bIns="0" rtlCol="0">
            <a:spAutoFit/>
          </a:bodyPr>
          <a:lstStyle/>
          <a:p>
            <a:pPr marL="16933">
              <a:spcBef>
                <a:spcPts val="167"/>
              </a:spcBef>
            </a:pPr>
            <a:r>
              <a:rPr sz="1400" b="1" dirty="0">
                <a:latin typeface="Calibri"/>
                <a:cs typeface="Calibri"/>
              </a:rPr>
              <a:t>Re</a:t>
            </a:r>
            <a:r>
              <a:rPr sz="1400" b="1" spc="100" dirty="0">
                <a:latin typeface="Calibri"/>
                <a:cs typeface="Calibri"/>
              </a:rPr>
              <a:t>g</a:t>
            </a:r>
            <a:r>
              <a:rPr sz="1400" b="1" spc="80" dirty="0">
                <a:latin typeface="Calibri"/>
                <a:cs typeface="Calibri"/>
              </a:rPr>
              <a:t> </a:t>
            </a:r>
            <a:r>
              <a:rPr sz="1400" b="1" spc="-127" dirty="0">
                <a:latin typeface="Calibri"/>
                <a:cs typeface="Calibri"/>
              </a:rPr>
              <a:t>[</a:t>
            </a:r>
            <a:r>
              <a:rPr sz="1400" b="1" spc="80" dirty="0">
                <a:latin typeface="Calibri"/>
                <a:cs typeface="Calibri"/>
              </a:rPr>
              <a:t> </a:t>
            </a:r>
            <a:r>
              <a:rPr sz="1400" b="1" spc="-127" dirty="0">
                <a:latin typeface="Calibri"/>
                <a:cs typeface="Calibri"/>
              </a:rPr>
              <a:t>]</a:t>
            </a:r>
            <a:endParaRPr sz="1400">
              <a:latin typeface="Calibri"/>
              <a:cs typeface="Calibri"/>
            </a:endParaRPr>
          </a:p>
        </p:txBody>
      </p:sp>
      <p:grpSp>
        <p:nvGrpSpPr>
          <p:cNvPr id="34" name="object 34"/>
          <p:cNvGrpSpPr/>
          <p:nvPr/>
        </p:nvGrpSpPr>
        <p:grpSpPr>
          <a:xfrm>
            <a:off x="4069279" y="1127288"/>
            <a:ext cx="5929207" cy="2590800"/>
            <a:chOff x="4609989" y="912049"/>
            <a:chExt cx="4446905" cy="1943100"/>
          </a:xfrm>
        </p:grpSpPr>
        <p:pic>
          <p:nvPicPr>
            <p:cNvPr id="35" name="object 35"/>
            <p:cNvPicPr/>
            <p:nvPr/>
          </p:nvPicPr>
          <p:blipFill>
            <a:blip r:embed="rId3" cstate="print"/>
            <a:stretch>
              <a:fillRect/>
            </a:stretch>
          </p:blipFill>
          <p:spPr>
            <a:xfrm>
              <a:off x="6140063" y="2103275"/>
              <a:ext cx="233530" cy="76200"/>
            </a:xfrm>
            <a:prstGeom prst="rect">
              <a:avLst/>
            </a:prstGeom>
          </p:spPr>
        </p:pic>
        <p:sp>
          <p:nvSpPr>
            <p:cNvPr id="36" name="object 36"/>
            <p:cNvSpPr/>
            <p:nvPr/>
          </p:nvSpPr>
          <p:spPr>
            <a:xfrm>
              <a:off x="9038373" y="947863"/>
              <a:ext cx="4445" cy="1017269"/>
            </a:xfrm>
            <a:custGeom>
              <a:avLst/>
              <a:gdLst/>
              <a:ahLst/>
              <a:cxnLst/>
              <a:rect l="l" t="t" r="r" b="b"/>
              <a:pathLst>
                <a:path w="4445" h="1017269">
                  <a:moveTo>
                    <a:pt x="4184" y="0"/>
                  </a:moveTo>
                  <a:lnTo>
                    <a:pt x="0" y="1017091"/>
                  </a:lnTo>
                </a:path>
              </a:pathLst>
            </a:custGeom>
            <a:ln w="28575">
              <a:solidFill>
                <a:srgbClr val="000000"/>
              </a:solidFill>
            </a:ln>
          </p:spPr>
          <p:txBody>
            <a:bodyPr wrap="square" lIns="0" tIns="0" rIns="0" bIns="0" rtlCol="0"/>
            <a:lstStyle/>
            <a:p>
              <a:endParaRPr sz="2400"/>
            </a:p>
          </p:txBody>
        </p:sp>
        <p:sp>
          <p:nvSpPr>
            <p:cNvPr id="37" name="object 37"/>
            <p:cNvSpPr/>
            <p:nvPr/>
          </p:nvSpPr>
          <p:spPr>
            <a:xfrm>
              <a:off x="4637190" y="927942"/>
              <a:ext cx="4405630" cy="10160"/>
            </a:xfrm>
            <a:custGeom>
              <a:avLst/>
              <a:gdLst/>
              <a:ahLst/>
              <a:cxnLst/>
              <a:rect l="l" t="t" r="r" b="b"/>
              <a:pathLst>
                <a:path w="4405630" h="10159">
                  <a:moveTo>
                    <a:pt x="0" y="0"/>
                  </a:moveTo>
                  <a:lnTo>
                    <a:pt x="4405368" y="9924"/>
                  </a:lnTo>
                </a:path>
              </a:pathLst>
            </a:custGeom>
            <a:ln w="28575">
              <a:solidFill>
                <a:srgbClr val="000000"/>
              </a:solidFill>
            </a:ln>
          </p:spPr>
          <p:txBody>
            <a:bodyPr wrap="square" lIns="0" tIns="0" rIns="0" bIns="0" rtlCol="0"/>
            <a:lstStyle/>
            <a:p>
              <a:endParaRPr sz="2400"/>
            </a:p>
          </p:txBody>
        </p:sp>
        <p:sp>
          <p:nvSpPr>
            <p:cNvPr id="38" name="object 38"/>
            <p:cNvSpPr/>
            <p:nvPr/>
          </p:nvSpPr>
          <p:spPr>
            <a:xfrm>
              <a:off x="4624277" y="926336"/>
              <a:ext cx="5715" cy="730885"/>
            </a:xfrm>
            <a:custGeom>
              <a:avLst/>
              <a:gdLst/>
              <a:ahLst/>
              <a:cxnLst/>
              <a:rect l="l" t="t" r="r" b="b"/>
              <a:pathLst>
                <a:path w="5714" h="730885">
                  <a:moveTo>
                    <a:pt x="0" y="0"/>
                  </a:moveTo>
                  <a:lnTo>
                    <a:pt x="5656" y="730811"/>
                  </a:lnTo>
                </a:path>
              </a:pathLst>
            </a:custGeom>
            <a:ln w="28575">
              <a:solidFill>
                <a:srgbClr val="000000"/>
              </a:solidFill>
            </a:ln>
          </p:spPr>
          <p:txBody>
            <a:bodyPr wrap="square" lIns="0" tIns="0" rIns="0" bIns="0" rtlCol="0"/>
            <a:lstStyle/>
            <a:p>
              <a:endParaRPr sz="2400"/>
            </a:p>
          </p:txBody>
        </p:sp>
        <p:sp>
          <p:nvSpPr>
            <p:cNvPr id="39" name="object 39"/>
            <p:cNvSpPr/>
            <p:nvPr/>
          </p:nvSpPr>
          <p:spPr>
            <a:xfrm>
              <a:off x="4624489" y="1619050"/>
              <a:ext cx="640080" cy="76200"/>
            </a:xfrm>
            <a:custGeom>
              <a:avLst/>
              <a:gdLst/>
              <a:ahLst/>
              <a:cxnLst/>
              <a:rect l="l" t="t" r="r" b="b"/>
              <a:pathLst>
                <a:path w="640079" h="76200">
                  <a:moveTo>
                    <a:pt x="563336" y="0"/>
                  </a:moveTo>
                  <a:lnTo>
                    <a:pt x="563336" y="76198"/>
                  </a:lnTo>
                  <a:lnTo>
                    <a:pt x="614138" y="50798"/>
                  </a:lnTo>
                  <a:lnTo>
                    <a:pt x="583050" y="50798"/>
                  </a:lnTo>
                  <a:lnTo>
                    <a:pt x="588736" y="45112"/>
                  </a:lnTo>
                  <a:lnTo>
                    <a:pt x="588736" y="31085"/>
                  </a:lnTo>
                  <a:lnTo>
                    <a:pt x="583050" y="25400"/>
                  </a:lnTo>
                  <a:lnTo>
                    <a:pt x="614136" y="25400"/>
                  </a:lnTo>
                  <a:lnTo>
                    <a:pt x="563336" y="0"/>
                  </a:lnTo>
                  <a:close/>
                </a:path>
                <a:path w="640079" h="76200">
                  <a:moveTo>
                    <a:pt x="563336" y="25400"/>
                  </a:moveTo>
                  <a:lnTo>
                    <a:pt x="5685" y="25400"/>
                  </a:lnTo>
                  <a:lnTo>
                    <a:pt x="0" y="31085"/>
                  </a:lnTo>
                  <a:lnTo>
                    <a:pt x="0" y="45112"/>
                  </a:lnTo>
                  <a:lnTo>
                    <a:pt x="5685" y="50798"/>
                  </a:lnTo>
                  <a:lnTo>
                    <a:pt x="563336" y="50798"/>
                  </a:lnTo>
                  <a:lnTo>
                    <a:pt x="563336" y="25400"/>
                  </a:lnTo>
                  <a:close/>
                </a:path>
                <a:path w="640079" h="76200">
                  <a:moveTo>
                    <a:pt x="614136" y="25400"/>
                  </a:moveTo>
                  <a:lnTo>
                    <a:pt x="583050" y="25400"/>
                  </a:lnTo>
                  <a:lnTo>
                    <a:pt x="588736" y="31085"/>
                  </a:lnTo>
                  <a:lnTo>
                    <a:pt x="588736" y="45112"/>
                  </a:lnTo>
                  <a:lnTo>
                    <a:pt x="583050" y="50798"/>
                  </a:lnTo>
                  <a:lnTo>
                    <a:pt x="614138" y="50798"/>
                  </a:lnTo>
                  <a:lnTo>
                    <a:pt x="639536" y="38100"/>
                  </a:lnTo>
                  <a:lnTo>
                    <a:pt x="614136" y="25400"/>
                  </a:lnTo>
                  <a:close/>
                </a:path>
              </a:pathLst>
            </a:custGeom>
            <a:solidFill>
              <a:srgbClr val="000000"/>
            </a:solidFill>
          </p:spPr>
          <p:txBody>
            <a:bodyPr wrap="square" lIns="0" tIns="0" rIns="0" bIns="0" rtlCol="0"/>
            <a:lstStyle/>
            <a:p>
              <a:endParaRPr sz="2400"/>
            </a:p>
          </p:txBody>
        </p:sp>
        <p:sp>
          <p:nvSpPr>
            <p:cNvPr id="40" name="object 40"/>
            <p:cNvSpPr/>
            <p:nvPr/>
          </p:nvSpPr>
          <p:spPr>
            <a:xfrm>
              <a:off x="5848107" y="2760704"/>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grpSp>
      <p:sp>
        <p:nvSpPr>
          <p:cNvPr id="41" name="object 41"/>
          <p:cNvSpPr txBox="1"/>
          <p:nvPr/>
        </p:nvSpPr>
        <p:spPr>
          <a:xfrm>
            <a:off x="3902298" y="2465745"/>
            <a:ext cx="684953" cy="536643"/>
          </a:xfrm>
          <a:prstGeom prst="rect">
            <a:avLst/>
          </a:prstGeom>
        </p:spPr>
        <p:txBody>
          <a:bodyPr vert="horz" wrap="square" lIns="0" tIns="16087" rIns="0" bIns="0" rtlCol="0">
            <a:spAutoFit/>
          </a:bodyPr>
          <a:lstStyle/>
          <a:p>
            <a:pPr marL="16933" marR="6773">
              <a:lnSpc>
                <a:spcPct val="157600"/>
              </a:lnSpc>
              <a:spcBef>
                <a:spcPts val="127"/>
              </a:spcBef>
            </a:pPr>
            <a:r>
              <a:rPr sz="1133" b="1" spc="-47" dirty="0">
                <a:latin typeface="Calibri"/>
                <a:cs typeface="Calibri"/>
              </a:rPr>
              <a:t>Inst[19:15] </a:t>
            </a:r>
            <a:r>
              <a:rPr sz="1133" b="1" spc="-40" dirty="0">
                <a:latin typeface="Calibri"/>
                <a:cs typeface="Calibri"/>
              </a:rPr>
              <a:t> </a:t>
            </a:r>
            <a:r>
              <a:rPr sz="1133" b="1" spc="-7" dirty="0">
                <a:latin typeface="Calibri"/>
                <a:cs typeface="Calibri"/>
              </a:rPr>
              <a:t>I</a:t>
            </a:r>
            <a:r>
              <a:rPr sz="1133" b="1" spc="-27" dirty="0">
                <a:latin typeface="Calibri"/>
                <a:cs typeface="Calibri"/>
              </a:rPr>
              <a:t>n</a:t>
            </a:r>
            <a:r>
              <a:rPr sz="1133" b="1" spc="60" dirty="0">
                <a:latin typeface="Calibri"/>
                <a:cs typeface="Calibri"/>
              </a:rPr>
              <a:t>s</a:t>
            </a:r>
            <a:r>
              <a:rPr sz="1133" b="1" spc="-87" dirty="0">
                <a:latin typeface="Calibri"/>
                <a:cs typeface="Calibri"/>
              </a:rPr>
              <a:t>t</a:t>
            </a:r>
            <a:r>
              <a:rPr sz="1133" b="1" spc="-13" dirty="0">
                <a:latin typeface="Calibri"/>
                <a:cs typeface="Calibri"/>
              </a:rPr>
              <a:t>[2</a:t>
            </a:r>
            <a:r>
              <a:rPr sz="1133" b="1" spc="53" dirty="0">
                <a:latin typeface="Calibri"/>
                <a:cs typeface="Calibri"/>
              </a:rPr>
              <a:t>4</a:t>
            </a:r>
            <a:r>
              <a:rPr sz="1133" b="1" spc="-20" dirty="0">
                <a:latin typeface="Calibri"/>
                <a:cs typeface="Calibri"/>
              </a:rPr>
              <a:t>:</a:t>
            </a:r>
            <a:r>
              <a:rPr sz="1133" b="1" spc="53" dirty="0">
                <a:latin typeface="Calibri"/>
                <a:cs typeface="Calibri"/>
              </a:rPr>
              <a:t>20</a:t>
            </a:r>
            <a:r>
              <a:rPr sz="1133" b="1" spc="-100" dirty="0">
                <a:latin typeface="Calibri"/>
                <a:cs typeface="Calibri"/>
              </a:rPr>
              <a:t>]</a:t>
            </a:r>
            <a:endParaRPr sz="1133">
              <a:latin typeface="Calibri"/>
              <a:cs typeface="Calibri"/>
            </a:endParaRPr>
          </a:p>
        </p:txBody>
      </p:sp>
      <p:sp>
        <p:nvSpPr>
          <p:cNvPr id="42" name="object 42"/>
          <p:cNvSpPr txBox="1"/>
          <p:nvPr/>
        </p:nvSpPr>
        <p:spPr>
          <a:xfrm>
            <a:off x="3954446" y="2266130"/>
            <a:ext cx="542712" cy="196571"/>
          </a:xfrm>
          <a:prstGeom prst="rect">
            <a:avLst/>
          </a:prstGeom>
        </p:spPr>
        <p:txBody>
          <a:bodyPr vert="horz" wrap="square" lIns="0" tIns="22013" rIns="0" bIns="0" rtlCol="0">
            <a:spAutoFit/>
          </a:bodyPr>
          <a:lstStyle/>
          <a:p>
            <a:pPr marL="16933">
              <a:spcBef>
                <a:spcPts val="173"/>
              </a:spcBef>
            </a:pPr>
            <a:r>
              <a:rPr sz="1133" b="1" spc="-60" dirty="0">
                <a:latin typeface="Calibri"/>
                <a:cs typeface="Calibri"/>
              </a:rPr>
              <a:t>Inst[11:7]</a:t>
            </a:r>
            <a:endParaRPr sz="1133">
              <a:latin typeface="Calibri"/>
              <a:cs typeface="Calibri"/>
            </a:endParaRPr>
          </a:p>
        </p:txBody>
      </p:sp>
      <p:sp>
        <p:nvSpPr>
          <p:cNvPr id="43" name="object 43"/>
          <p:cNvSpPr txBox="1"/>
          <p:nvPr/>
        </p:nvSpPr>
        <p:spPr>
          <a:xfrm>
            <a:off x="4979029" y="3001714"/>
            <a:ext cx="419100" cy="196571"/>
          </a:xfrm>
          <a:prstGeom prst="rect">
            <a:avLst/>
          </a:prstGeom>
        </p:spPr>
        <p:txBody>
          <a:bodyPr vert="horz" wrap="square" lIns="0" tIns="22013" rIns="0" bIns="0" rtlCol="0">
            <a:spAutoFit/>
          </a:bodyPr>
          <a:lstStyle/>
          <a:p>
            <a:pPr marL="16933">
              <a:spcBef>
                <a:spcPts val="173"/>
              </a:spcBef>
            </a:pPr>
            <a:r>
              <a:rPr sz="1133" b="1" spc="33" dirty="0">
                <a:latin typeface="Calibri"/>
                <a:cs typeface="Calibri"/>
              </a:rPr>
              <a:t>A</a:t>
            </a:r>
            <a:r>
              <a:rPr sz="1133" b="1" spc="27" dirty="0">
                <a:latin typeface="Calibri"/>
                <a:cs typeface="Calibri"/>
              </a:rPr>
              <a:t>d</a:t>
            </a:r>
            <a:r>
              <a:rPr sz="1133" b="1" spc="33" dirty="0">
                <a:latin typeface="Calibri"/>
                <a:cs typeface="Calibri"/>
              </a:rPr>
              <a:t>d</a:t>
            </a:r>
            <a:r>
              <a:rPr sz="1133" b="1" spc="-20" dirty="0">
                <a:latin typeface="Calibri"/>
                <a:cs typeface="Calibri"/>
              </a:rPr>
              <a:t>rB</a:t>
            </a:r>
            <a:endParaRPr sz="1133">
              <a:latin typeface="Calibri"/>
              <a:cs typeface="Calibri"/>
            </a:endParaRPr>
          </a:p>
        </p:txBody>
      </p:sp>
      <p:sp>
        <p:nvSpPr>
          <p:cNvPr id="44" name="object 44"/>
          <p:cNvSpPr txBox="1"/>
          <p:nvPr/>
        </p:nvSpPr>
        <p:spPr>
          <a:xfrm>
            <a:off x="5613044" y="2668466"/>
            <a:ext cx="423333"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DataA</a:t>
            </a:r>
            <a:endParaRPr sz="1133">
              <a:latin typeface="Calibri"/>
              <a:cs typeface="Calibri"/>
            </a:endParaRPr>
          </a:p>
        </p:txBody>
      </p:sp>
      <p:sp>
        <p:nvSpPr>
          <p:cNvPr id="45" name="object 45"/>
          <p:cNvSpPr txBox="1"/>
          <p:nvPr/>
        </p:nvSpPr>
        <p:spPr>
          <a:xfrm>
            <a:off x="5613044" y="3058610"/>
            <a:ext cx="413173" cy="196571"/>
          </a:xfrm>
          <a:prstGeom prst="rect">
            <a:avLst/>
          </a:prstGeom>
        </p:spPr>
        <p:txBody>
          <a:bodyPr vert="horz" wrap="square" lIns="0" tIns="22013" rIns="0" bIns="0" rtlCol="0">
            <a:spAutoFit/>
          </a:bodyPr>
          <a:lstStyle/>
          <a:p>
            <a:pPr marL="16933">
              <a:spcBef>
                <a:spcPts val="173"/>
              </a:spcBef>
            </a:pPr>
            <a:r>
              <a:rPr sz="1133" b="1" spc="13" dirty="0">
                <a:latin typeface="Calibri"/>
                <a:cs typeface="Calibri"/>
              </a:rPr>
              <a:t>DataB</a:t>
            </a:r>
            <a:endParaRPr sz="1133">
              <a:latin typeface="Calibri"/>
              <a:cs typeface="Calibri"/>
            </a:endParaRPr>
          </a:p>
        </p:txBody>
      </p:sp>
      <p:sp>
        <p:nvSpPr>
          <p:cNvPr id="46" name="object 46"/>
          <p:cNvSpPr txBox="1"/>
          <p:nvPr/>
        </p:nvSpPr>
        <p:spPr>
          <a:xfrm>
            <a:off x="4974840" y="2303185"/>
            <a:ext cx="434340" cy="548035"/>
          </a:xfrm>
          <a:prstGeom prst="rect">
            <a:avLst/>
          </a:prstGeom>
        </p:spPr>
        <p:txBody>
          <a:bodyPr vert="horz" wrap="square" lIns="0" tIns="15240" rIns="0" bIns="0" rtlCol="0">
            <a:spAutoFit/>
          </a:bodyPr>
          <a:lstStyle/>
          <a:p>
            <a:pPr marL="20319" marR="6773" indent="-4233">
              <a:lnSpc>
                <a:spcPct val="162400"/>
              </a:lnSpc>
              <a:spcBef>
                <a:spcPts val="120"/>
              </a:spcBef>
            </a:pPr>
            <a:r>
              <a:rPr sz="1133" b="1" spc="33" dirty="0">
                <a:latin typeface="Calibri"/>
                <a:cs typeface="Calibri"/>
              </a:rPr>
              <a:t>A</a:t>
            </a:r>
            <a:r>
              <a:rPr sz="1133" b="1" spc="27" dirty="0">
                <a:latin typeface="Calibri"/>
                <a:cs typeface="Calibri"/>
              </a:rPr>
              <a:t>d</a:t>
            </a:r>
            <a:r>
              <a:rPr sz="1133" b="1" spc="33" dirty="0">
                <a:latin typeface="Calibri"/>
                <a:cs typeface="Calibri"/>
              </a:rPr>
              <a:t>d</a:t>
            </a:r>
            <a:r>
              <a:rPr sz="1133" b="1" dirty="0">
                <a:latin typeface="Calibri"/>
                <a:cs typeface="Calibri"/>
              </a:rPr>
              <a:t>rD  </a:t>
            </a:r>
            <a:r>
              <a:rPr sz="1133" b="1" spc="33" dirty="0">
                <a:latin typeface="Calibri"/>
                <a:cs typeface="Calibri"/>
              </a:rPr>
              <a:t>A</a:t>
            </a:r>
            <a:r>
              <a:rPr sz="1133" b="1" spc="27" dirty="0">
                <a:latin typeface="Calibri"/>
                <a:cs typeface="Calibri"/>
              </a:rPr>
              <a:t>d</a:t>
            </a:r>
            <a:r>
              <a:rPr sz="1133" b="1" spc="33" dirty="0">
                <a:latin typeface="Calibri"/>
                <a:cs typeface="Calibri"/>
              </a:rPr>
              <a:t>d</a:t>
            </a:r>
            <a:r>
              <a:rPr sz="1133" b="1" dirty="0">
                <a:latin typeface="Calibri"/>
                <a:cs typeface="Calibri"/>
              </a:rPr>
              <a:t>rA</a:t>
            </a:r>
            <a:endParaRPr sz="1133">
              <a:latin typeface="Calibri"/>
              <a:cs typeface="Calibri"/>
            </a:endParaRPr>
          </a:p>
        </p:txBody>
      </p:sp>
      <p:sp>
        <p:nvSpPr>
          <p:cNvPr id="47" name="object 47"/>
          <p:cNvSpPr txBox="1"/>
          <p:nvPr/>
        </p:nvSpPr>
        <p:spPr>
          <a:xfrm>
            <a:off x="4979030" y="1985714"/>
            <a:ext cx="425873" cy="196571"/>
          </a:xfrm>
          <a:prstGeom prst="rect">
            <a:avLst/>
          </a:prstGeom>
        </p:spPr>
        <p:txBody>
          <a:bodyPr vert="horz" wrap="square" lIns="0" tIns="22013" rIns="0" bIns="0" rtlCol="0">
            <a:spAutoFit/>
          </a:bodyPr>
          <a:lstStyle/>
          <a:p>
            <a:pPr marL="16933">
              <a:spcBef>
                <a:spcPts val="173"/>
              </a:spcBef>
            </a:pPr>
            <a:r>
              <a:rPr sz="1133" b="1" spc="20" dirty="0">
                <a:latin typeface="Calibri"/>
                <a:cs typeface="Calibri"/>
              </a:rPr>
              <a:t>DataD</a:t>
            </a:r>
            <a:endParaRPr sz="1133">
              <a:latin typeface="Calibri"/>
              <a:cs typeface="Calibri"/>
            </a:endParaRPr>
          </a:p>
        </p:txBody>
      </p:sp>
      <p:sp>
        <p:nvSpPr>
          <p:cNvPr id="48" name="object 48"/>
          <p:cNvSpPr txBox="1"/>
          <p:nvPr/>
        </p:nvSpPr>
        <p:spPr>
          <a:xfrm>
            <a:off x="8097312" y="2262066"/>
            <a:ext cx="225213" cy="196571"/>
          </a:xfrm>
          <a:prstGeom prst="rect">
            <a:avLst/>
          </a:prstGeom>
        </p:spPr>
        <p:txBody>
          <a:bodyPr vert="horz" wrap="square" lIns="0" tIns="22013" rIns="0" bIns="0" rtlCol="0">
            <a:spAutoFit/>
          </a:bodyPr>
          <a:lstStyle/>
          <a:p>
            <a:pPr marL="16933">
              <a:spcBef>
                <a:spcPts val="173"/>
              </a:spcBef>
            </a:pPr>
            <a:r>
              <a:rPr sz="1133" b="1" spc="27" dirty="0">
                <a:latin typeface="Calibri"/>
                <a:cs typeface="Calibri"/>
              </a:rPr>
              <a:t>al</a:t>
            </a:r>
            <a:r>
              <a:rPr sz="1133" b="1" spc="-7" dirty="0">
                <a:latin typeface="Calibri"/>
                <a:cs typeface="Calibri"/>
              </a:rPr>
              <a:t>u</a:t>
            </a:r>
            <a:endParaRPr sz="1133">
              <a:latin typeface="Calibri"/>
              <a:cs typeface="Calibri"/>
            </a:endParaRPr>
          </a:p>
        </p:txBody>
      </p:sp>
      <p:sp>
        <p:nvSpPr>
          <p:cNvPr id="49" name="object 49"/>
          <p:cNvSpPr txBox="1"/>
          <p:nvPr/>
        </p:nvSpPr>
        <p:spPr>
          <a:xfrm>
            <a:off x="6171583" y="1871922"/>
            <a:ext cx="350520" cy="196571"/>
          </a:xfrm>
          <a:prstGeom prst="rect">
            <a:avLst/>
          </a:prstGeom>
        </p:spPr>
        <p:txBody>
          <a:bodyPr vert="horz" wrap="square" lIns="0" tIns="22013" rIns="0" bIns="0" rtlCol="0">
            <a:spAutoFit/>
          </a:bodyPr>
          <a:lstStyle/>
          <a:p>
            <a:pPr marL="16933">
              <a:spcBef>
                <a:spcPts val="173"/>
              </a:spcBef>
            </a:pPr>
            <a:r>
              <a:rPr sz="1133" b="1" spc="-87" dirty="0">
                <a:latin typeface="Calibri"/>
                <a:cs typeface="Calibri"/>
              </a:rPr>
              <a:t>R</a:t>
            </a:r>
            <a:r>
              <a:rPr sz="1133" b="1" spc="-33" dirty="0">
                <a:latin typeface="Calibri"/>
                <a:cs typeface="Calibri"/>
              </a:rPr>
              <a:t>[</a:t>
            </a:r>
            <a:r>
              <a:rPr sz="1133" b="1" spc="-27" dirty="0">
                <a:latin typeface="Calibri"/>
                <a:cs typeface="Calibri"/>
              </a:rPr>
              <a:t>r</a:t>
            </a:r>
            <a:r>
              <a:rPr sz="1133" b="1" spc="60" dirty="0">
                <a:latin typeface="Calibri"/>
                <a:cs typeface="Calibri"/>
              </a:rPr>
              <a:t>s</a:t>
            </a:r>
            <a:r>
              <a:rPr sz="1133" b="1" spc="-160" dirty="0">
                <a:latin typeface="Calibri"/>
                <a:cs typeface="Calibri"/>
              </a:rPr>
              <a:t>1</a:t>
            </a:r>
            <a:r>
              <a:rPr sz="1133" b="1" spc="-100" dirty="0">
                <a:latin typeface="Calibri"/>
                <a:cs typeface="Calibri"/>
              </a:rPr>
              <a:t>]</a:t>
            </a:r>
            <a:endParaRPr sz="1133">
              <a:latin typeface="Calibri"/>
              <a:cs typeface="Calibri"/>
            </a:endParaRPr>
          </a:p>
        </p:txBody>
      </p:sp>
      <p:sp>
        <p:nvSpPr>
          <p:cNvPr id="50" name="object 50"/>
          <p:cNvSpPr txBox="1"/>
          <p:nvPr/>
        </p:nvSpPr>
        <p:spPr>
          <a:xfrm>
            <a:off x="6022198" y="3936434"/>
            <a:ext cx="377613" cy="196571"/>
          </a:xfrm>
          <a:prstGeom prst="rect">
            <a:avLst/>
          </a:prstGeom>
        </p:spPr>
        <p:txBody>
          <a:bodyPr vert="horz" wrap="square" lIns="0" tIns="22013" rIns="0" bIns="0" rtlCol="0">
            <a:spAutoFit/>
          </a:bodyPr>
          <a:lstStyle/>
          <a:p>
            <a:pPr marL="16933">
              <a:spcBef>
                <a:spcPts val="173"/>
              </a:spcBef>
            </a:pPr>
            <a:r>
              <a:rPr sz="1133" b="1" spc="-87" dirty="0">
                <a:latin typeface="Calibri"/>
                <a:cs typeface="Calibri"/>
              </a:rPr>
              <a:t>R</a:t>
            </a:r>
            <a:r>
              <a:rPr sz="1133" b="1" spc="-33" dirty="0">
                <a:latin typeface="Calibri"/>
                <a:cs typeface="Calibri"/>
              </a:rPr>
              <a:t>[</a:t>
            </a:r>
            <a:r>
              <a:rPr sz="1133" b="1" spc="-27" dirty="0">
                <a:latin typeface="Calibri"/>
                <a:cs typeface="Calibri"/>
              </a:rPr>
              <a:t>r</a:t>
            </a:r>
            <a:r>
              <a:rPr sz="1133" b="1" spc="60" dirty="0">
                <a:latin typeface="Calibri"/>
                <a:cs typeface="Calibri"/>
              </a:rPr>
              <a:t>s</a:t>
            </a:r>
            <a:r>
              <a:rPr sz="1133" b="1" spc="53" dirty="0">
                <a:latin typeface="Calibri"/>
                <a:cs typeface="Calibri"/>
              </a:rPr>
              <a:t>2</a:t>
            </a:r>
            <a:r>
              <a:rPr sz="1133" b="1" spc="-100" dirty="0">
                <a:latin typeface="Calibri"/>
                <a:cs typeface="Calibri"/>
              </a:rPr>
              <a:t>]</a:t>
            </a:r>
            <a:endParaRPr sz="1133">
              <a:latin typeface="Calibri"/>
              <a:cs typeface="Calibri"/>
            </a:endParaRPr>
          </a:p>
        </p:txBody>
      </p:sp>
      <p:sp>
        <p:nvSpPr>
          <p:cNvPr id="51" name="object 51"/>
          <p:cNvSpPr txBox="1"/>
          <p:nvPr/>
        </p:nvSpPr>
        <p:spPr>
          <a:xfrm>
            <a:off x="2901074" y="4887410"/>
            <a:ext cx="576579" cy="196571"/>
          </a:xfrm>
          <a:prstGeom prst="rect">
            <a:avLst/>
          </a:prstGeom>
        </p:spPr>
        <p:txBody>
          <a:bodyPr vert="horz" wrap="square" lIns="0" tIns="22013" rIns="0" bIns="0" rtlCol="0">
            <a:spAutoFit/>
          </a:bodyPr>
          <a:lstStyle/>
          <a:p>
            <a:pPr marL="16933">
              <a:spcBef>
                <a:spcPts val="173"/>
              </a:spcBef>
            </a:pPr>
            <a:r>
              <a:rPr sz="1133" b="1" spc="-33" dirty="0">
                <a:latin typeface="Calibri"/>
                <a:cs typeface="Calibri"/>
              </a:rPr>
              <a:t>Inst[31:0]</a:t>
            </a:r>
            <a:endParaRPr sz="1133">
              <a:latin typeface="Calibri"/>
              <a:cs typeface="Calibri"/>
            </a:endParaRPr>
          </a:p>
        </p:txBody>
      </p:sp>
      <p:grpSp>
        <p:nvGrpSpPr>
          <p:cNvPr id="52" name="object 52"/>
          <p:cNvGrpSpPr/>
          <p:nvPr/>
        </p:nvGrpSpPr>
        <p:grpSpPr>
          <a:xfrm>
            <a:off x="1179222" y="3118573"/>
            <a:ext cx="8881533" cy="2486660"/>
            <a:chOff x="2442447" y="2405512"/>
            <a:chExt cx="6661150" cy="1864995"/>
          </a:xfrm>
        </p:grpSpPr>
        <p:sp>
          <p:nvSpPr>
            <p:cNvPr id="53" name="object 53"/>
            <p:cNvSpPr/>
            <p:nvPr/>
          </p:nvSpPr>
          <p:spPr>
            <a:xfrm>
              <a:off x="2461497" y="3697776"/>
              <a:ext cx="6623050" cy="553720"/>
            </a:xfrm>
            <a:custGeom>
              <a:avLst/>
              <a:gdLst/>
              <a:ahLst/>
              <a:cxnLst/>
              <a:rect l="l" t="t" r="r" b="b"/>
              <a:pathLst>
                <a:path w="6623050" h="553720">
                  <a:moveTo>
                    <a:pt x="0" y="0"/>
                  </a:moveTo>
                  <a:lnTo>
                    <a:pt x="6622666" y="0"/>
                  </a:lnTo>
                  <a:lnTo>
                    <a:pt x="6622666" y="553179"/>
                  </a:lnTo>
                  <a:lnTo>
                    <a:pt x="0" y="553179"/>
                  </a:lnTo>
                  <a:lnTo>
                    <a:pt x="0" y="0"/>
                  </a:lnTo>
                  <a:close/>
                </a:path>
              </a:pathLst>
            </a:custGeom>
            <a:ln w="38100">
              <a:solidFill>
                <a:srgbClr val="000000"/>
              </a:solidFill>
            </a:ln>
          </p:spPr>
          <p:txBody>
            <a:bodyPr wrap="square" lIns="0" tIns="0" rIns="0" bIns="0" rtlCol="0"/>
            <a:lstStyle/>
            <a:p>
              <a:endParaRPr sz="2400"/>
            </a:p>
          </p:txBody>
        </p:sp>
        <p:pic>
          <p:nvPicPr>
            <p:cNvPr id="54" name="object 54"/>
            <p:cNvPicPr/>
            <p:nvPr/>
          </p:nvPicPr>
          <p:blipFill>
            <a:blip r:embed="rId4" cstate="print"/>
            <a:stretch>
              <a:fillRect/>
            </a:stretch>
          </p:blipFill>
          <p:spPr>
            <a:xfrm>
              <a:off x="6151313" y="2463582"/>
              <a:ext cx="223959" cy="76200"/>
            </a:xfrm>
            <a:prstGeom prst="rect">
              <a:avLst/>
            </a:prstGeom>
          </p:spPr>
        </p:pic>
        <p:sp>
          <p:nvSpPr>
            <p:cNvPr id="55" name="object 55"/>
            <p:cNvSpPr/>
            <p:nvPr/>
          </p:nvSpPr>
          <p:spPr>
            <a:xfrm>
              <a:off x="5525077" y="2868933"/>
              <a:ext cx="76200" cy="816610"/>
            </a:xfrm>
            <a:custGeom>
              <a:avLst/>
              <a:gdLst/>
              <a:ahLst/>
              <a:cxnLst/>
              <a:rect l="l" t="t" r="r" b="b"/>
              <a:pathLst>
                <a:path w="76200" h="816610">
                  <a:moveTo>
                    <a:pt x="50800" y="63498"/>
                  </a:moveTo>
                  <a:lnTo>
                    <a:pt x="25400" y="63498"/>
                  </a:lnTo>
                  <a:lnTo>
                    <a:pt x="25398" y="816564"/>
                  </a:lnTo>
                  <a:lnTo>
                    <a:pt x="50798" y="816564"/>
                  </a:lnTo>
                  <a:lnTo>
                    <a:pt x="50800" y="63498"/>
                  </a:lnTo>
                  <a:close/>
                </a:path>
                <a:path w="76200" h="816610">
                  <a:moveTo>
                    <a:pt x="38100" y="0"/>
                  </a:moveTo>
                  <a:lnTo>
                    <a:pt x="0" y="76200"/>
                  </a:lnTo>
                  <a:lnTo>
                    <a:pt x="25399" y="76200"/>
                  </a:lnTo>
                  <a:lnTo>
                    <a:pt x="25400" y="63498"/>
                  </a:lnTo>
                  <a:lnTo>
                    <a:pt x="69849" y="63498"/>
                  </a:lnTo>
                  <a:lnTo>
                    <a:pt x="38100" y="0"/>
                  </a:lnTo>
                  <a:close/>
                </a:path>
                <a:path w="76200" h="816610">
                  <a:moveTo>
                    <a:pt x="69849" y="63498"/>
                  </a:moveTo>
                  <a:lnTo>
                    <a:pt x="50800" y="63498"/>
                  </a:lnTo>
                  <a:lnTo>
                    <a:pt x="50799" y="76200"/>
                  </a:lnTo>
                  <a:lnTo>
                    <a:pt x="76200" y="76200"/>
                  </a:lnTo>
                  <a:lnTo>
                    <a:pt x="69849" y="63498"/>
                  </a:lnTo>
                  <a:close/>
                </a:path>
              </a:pathLst>
            </a:custGeom>
            <a:solidFill>
              <a:srgbClr val="000000"/>
            </a:solidFill>
          </p:spPr>
          <p:txBody>
            <a:bodyPr wrap="square" lIns="0" tIns="0" rIns="0" bIns="0" rtlCol="0"/>
            <a:lstStyle/>
            <a:p>
              <a:endParaRPr sz="2400"/>
            </a:p>
          </p:txBody>
        </p:sp>
        <p:sp>
          <p:nvSpPr>
            <p:cNvPr id="56" name="object 56"/>
            <p:cNvSpPr/>
            <p:nvPr/>
          </p:nvSpPr>
          <p:spPr>
            <a:xfrm>
              <a:off x="7088800" y="2419799"/>
              <a:ext cx="173355" cy="459105"/>
            </a:xfrm>
            <a:custGeom>
              <a:avLst/>
              <a:gdLst/>
              <a:ahLst/>
              <a:cxnLst/>
              <a:rect l="l" t="t" r="r" b="b"/>
              <a:pathLst>
                <a:path w="173354"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57" name="object 57"/>
          <p:cNvSpPr txBox="1"/>
          <p:nvPr/>
        </p:nvSpPr>
        <p:spPr>
          <a:xfrm>
            <a:off x="7381497" y="3148200"/>
            <a:ext cx="102447" cy="473762"/>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a:p>
            <a:pPr marL="38944">
              <a:spcBef>
                <a:spcPts val="960"/>
              </a:spcBef>
            </a:pPr>
            <a:r>
              <a:rPr sz="1067" spc="-13" dirty="0">
                <a:latin typeface="Californian FB"/>
                <a:cs typeface="Californian FB"/>
              </a:rPr>
              <a:t>1</a:t>
            </a:r>
            <a:endParaRPr sz="1067">
              <a:latin typeface="Californian FB"/>
              <a:cs typeface="Californian FB"/>
            </a:endParaRPr>
          </a:p>
        </p:txBody>
      </p:sp>
      <p:grpSp>
        <p:nvGrpSpPr>
          <p:cNvPr id="58" name="object 58"/>
          <p:cNvGrpSpPr/>
          <p:nvPr/>
        </p:nvGrpSpPr>
        <p:grpSpPr>
          <a:xfrm>
            <a:off x="7192615" y="3354399"/>
            <a:ext cx="587587" cy="865293"/>
            <a:chOff x="6952492" y="2582382"/>
            <a:chExt cx="440690" cy="648970"/>
          </a:xfrm>
        </p:grpSpPr>
        <p:pic>
          <p:nvPicPr>
            <p:cNvPr id="59" name="object 59"/>
            <p:cNvPicPr/>
            <p:nvPr/>
          </p:nvPicPr>
          <p:blipFill>
            <a:blip r:embed="rId5" cstate="print"/>
            <a:stretch>
              <a:fillRect/>
            </a:stretch>
          </p:blipFill>
          <p:spPr>
            <a:xfrm>
              <a:off x="6965754" y="2720467"/>
              <a:ext cx="137328" cy="85725"/>
            </a:xfrm>
            <a:prstGeom prst="rect">
              <a:avLst/>
            </a:prstGeom>
          </p:spPr>
        </p:pic>
        <p:sp>
          <p:nvSpPr>
            <p:cNvPr id="60" name="object 60"/>
            <p:cNvSpPr/>
            <p:nvPr/>
          </p:nvSpPr>
          <p:spPr>
            <a:xfrm>
              <a:off x="6966780" y="2778079"/>
              <a:ext cx="0" cy="438784"/>
            </a:xfrm>
            <a:custGeom>
              <a:avLst/>
              <a:gdLst/>
              <a:ahLst/>
              <a:cxnLst/>
              <a:rect l="l" t="t" r="r" b="b"/>
              <a:pathLst>
                <a:path h="438785">
                  <a:moveTo>
                    <a:pt x="4" y="0"/>
                  </a:moveTo>
                  <a:lnTo>
                    <a:pt x="0" y="438695"/>
                  </a:lnTo>
                </a:path>
              </a:pathLst>
            </a:custGeom>
            <a:ln w="28575">
              <a:solidFill>
                <a:srgbClr val="000000"/>
              </a:solidFill>
            </a:ln>
          </p:spPr>
          <p:txBody>
            <a:bodyPr wrap="square" lIns="0" tIns="0" rIns="0" bIns="0" rtlCol="0"/>
            <a:lstStyle/>
            <a:p>
              <a:endParaRPr sz="2400"/>
            </a:p>
          </p:txBody>
        </p:sp>
        <p:pic>
          <p:nvPicPr>
            <p:cNvPr id="61" name="object 61"/>
            <p:cNvPicPr/>
            <p:nvPr/>
          </p:nvPicPr>
          <p:blipFill>
            <a:blip r:embed="rId6" cstate="print"/>
            <a:stretch>
              <a:fillRect/>
            </a:stretch>
          </p:blipFill>
          <p:spPr>
            <a:xfrm>
              <a:off x="7271760" y="2582382"/>
              <a:ext cx="121192" cy="76200"/>
            </a:xfrm>
            <a:prstGeom prst="rect">
              <a:avLst/>
            </a:prstGeom>
          </p:spPr>
        </p:pic>
      </p:grpSp>
      <p:sp>
        <p:nvSpPr>
          <p:cNvPr id="62" name="object 62"/>
          <p:cNvSpPr txBox="1"/>
          <p:nvPr/>
        </p:nvSpPr>
        <p:spPr>
          <a:xfrm>
            <a:off x="5426444" y="4208722"/>
            <a:ext cx="635845" cy="196571"/>
          </a:xfrm>
          <a:prstGeom prst="rect">
            <a:avLst/>
          </a:prstGeom>
        </p:spPr>
        <p:txBody>
          <a:bodyPr vert="horz" wrap="square" lIns="0" tIns="22013" rIns="0" bIns="0" rtlCol="0">
            <a:spAutoFit/>
          </a:bodyPr>
          <a:lstStyle/>
          <a:p>
            <a:pPr marL="16933">
              <a:spcBef>
                <a:spcPts val="173"/>
              </a:spcBef>
            </a:pPr>
            <a:r>
              <a:rPr sz="1133" b="1" spc="-27" dirty="0">
                <a:latin typeface="Calibri"/>
                <a:cs typeface="Calibri"/>
              </a:rPr>
              <a:t>Imm[31:0]</a:t>
            </a:r>
            <a:endParaRPr sz="1133">
              <a:latin typeface="Calibri"/>
              <a:cs typeface="Calibri"/>
            </a:endParaRPr>
          </a:p>
        </p:txBody>
      </p:sp>
      <p:grpSp>
        <p:nvGrpSpPr>
          <p:cNvPr id="63" name="object 63"/>
          <p:cNvGrpSpPr/>
          <p:nvPr/>
        </p:nvGrpSpPr>
        <p:grpSpPr>
          <a:xfrm>
            <a:off x="4254387" y="3690481"/>
            <a:ext cx="3292687" cy="1129453"/>
            <a:chOff x="4748820" y="2834443"/>
            <a:chExt cx="2469515" cy="847090"/>
          </a:xfrm>
        </p:grpSpPr>
        <p:sp>
          <p:nvSpPr>
            <p:cNvPr id="64" name="object 64"/>
            <p:cNvSpPr/>
            <p:nvPr/>
          </p:nvSpPr>
          <p:spPr>
            <a:xfrm>
              <a:off x="7131994" y="2834443"/>
              <a:ext cx="85725" cy="847090"/>
            </a:xfrm>
            <a:custGeom>
              <a:avLst/>
              <a:gdLst/>
              <a:ahLst/>
              <a:cxnLst/>
              <a:rect l="l" t="t" r="r" b="b"/>
              <a:pathLst>
                <a:path w="85725" h="847089">
                  <a:moveTo>
                    <a:pt x="28574" y="85623"/>
                  </a:moveTo>
                  <a:lnTo>
                    <a:pt x="23317" y="846274"/>
                  </a:lnTo>
                  <a:lnTo>
                    <a:pt x="51890" y="846472"/>
                  </a:lnTo>
                  <a:lnTo>
                    <a:pt x="57149" y="85821"/>
                  </a:lnTo>
                  <a:lnTo>
                    <a:pt x="28574" y="85623"/>
                  </a:lnTo>
                  <a:close/>
                </a:path>
                <a:path w="85725" h="847089">
                  <a:moveTo>
                    <a:pt x="78509" y="71337"/>
                  </a:moveTo>
                  <a:lnTo>
                    <a:pt x="28672" y="71337"/>
                  </a:lnTo>
                  <a:lnTo>
                    <a:pt x="57247" y="71534"/>
                  </a:lnTo>
                  <a:lnTo>
                    <a:pt x="57149" y="85821"/>
                  </a:lnTo>
                  <a:lnTo>
                    <a:pt x="85723" y="86018"/>
                  </a:lnTo>
                  <a:lnTo>
                    <a:pt x="78509" y="71337"/>
                  </a:lnTo>
                  <a:close/>
                </a:path>
                <a:path w="85725" h="847089">
                  <a:moveTo>
                    <a:pt x="28672" y="71337"/>
                  </a:moveTo>
                  <a:lnTo>
                    <a:pt x="28574" y="85623"/>
                  </a:lnTo>
                  <a:lnTo>
                    <a:pt x="57149" y="85821"/>
                  </a:lnTo>
                  <a:lnTo>
                    <a:pt x="57247" y="71534"/>
                  </a:lnTo>
                  <a:lnTo>
                    <a:pt x="28672" y="71337"/>
                  </a:lnTo>
                  <a:close/>
                </a:path>
                <a:path w="85725" h="847089">
                  <a:moveTo>
                    <a:pt x="43454" y="0"/>
                  </a:moveTo>
                  <a:lnTo>
                    <a:pt x="0" y="85426"/>
                  </a:lnTo>
                  <a:lnTo>
                    <a:pt x="28574" y="85623"/>
                  </a:lnTo>
                  <a:lnTo>
                    <a:pt x="28672" y="71337"/>
                  </a:lnTo>
                  <a:lnTo>
                    <a:pt x="78509" y="71337"/>
                  </a:lnTo>
                  <a:lnTo>
                    <a:pt x="43454" y="0"/>
                  </a:lnTo>
                  <a:close/>
                </a:path>
              </a:pathLst>
            </a:custGeom>
            <a:solidFill>
              <a:srgbClr val="000000"/>
            </a:solidFill>
          </p:spPr>
          <p:txBody>
            <a:bodyPr wrap="square" lIns="0" tIns="0" rIns="0" bIns="0" rtlCol="0"/>
            <a:lstStyle/>
            <a:p>
              <a:endParaRPr sz="2400"/>
            </a:p>
          </p:txBody>
        </p:sp>
        <p:sp>
          <p:nvSpPr>
            <p:cNvPr id="65" name="object 65"/>
            <p:cNvSpPr/>
            <p:nvPr/>
          </p:nvSpPr>
          <p:spPr>
            <a:xfrm>
              <a:off x="4763108" y="2850561"/>
              <a:ext cx="521970" cy="718185"/>
            </a:xfrm>
            <a:custGeom>
              <a:avLst/>
              <a:gdLst/>
              <a:ahLst/>
              <a:cxnLst/>
              <a:rect l="l" t="t" r="r" b="b"/>
              <a:pathLst>
                <a:path w="521970" h="718185">
                  <a:moveTo>
                    <a:pt x="0" y="0"/>
                  </a:moveTo>
                  <a:lnTo>
                    <a:pt x="521515" y="159875"/>
                  </a:lnTo>
                  <a:lnTo>
                    <a:pt x="521515" y="557932"/>
                  </a:lnTo>
                  <a:lnTo>
                    <a:pt x="0" y="717808"/>
                  </a:lnTo>
                  <a:lnTo>
                    <a:pt x="0" y="0"/>
                  </a:lnTo>
                  <a:close/>
                </a:path>
              </a:pathLst>
            </a:custGeom>
            <a:ln w="28575">
              <a:solidFill>
                <a:srgbClr val="000000"/>
              </a:solidFill>
            </a:ln>
          </p:spPr>
          <p:txBody>
            <a:bodyPr wrap="square" lIns="0" tIns="0" rIns="0" bIns="0" rtlCol="0"/>
            <a:lstStyle/>
            <a:p>
              <a:endParaRPr sz="2400"/>
            </a:p>
          </p:txBody>
        </p:sp>
      </p:grpSp>
      <p:sp>
        <p:nvSpPr>
          <p:cNvPr id="66" name="object 66"/>
          <p:cNvSpPr txBox="1"/>
          <p:nvPr/>
        </p:nvSpPr>
        <p:spPr>
          <a:xfrm>
            <a:off x="4416107" y="3927286"/>
            <a:ext cx="414020" cy="451149"/>
          </a:xfrm>
          <a:prstGeom prst="rect">
            <a:avLst/>
          </a:prstGeom>
        </p:spPr>
        <p:txBody>
          <a:bodyPr vert="horz" wrap="square" lIns="0" tIns="15240" rIns="0" bIns="0" rtlCol="0">
            <a:spAutoFit/>
          </a:bodyPr>
          <a:lstStyle/>
          <a:p>
            <a:pPr marL="16933" marR="6773">
              <a:lnSpc>
                <a:spcPct val="102899"/>
              </a:lnSpc>
              <a:spcBef>
                <a:spcPts val="120"/>
              </a:spcBef>
            </a:pPr>
            <a:r>
              <a:rPr sz="1400" b="1" spc="7" dirty="0">
                <a:latin typeface="Calibri"/>
                <a:cs typeface="Calibri"/>
              </a:rPr>
              <a:t>I</a:t>
            </a:r>
            <a:r>
              <a:rPr sz="1400" b="1" spc="-47" dirty="0">
                <a:latin typeface="Calibri"/>
                <a:cs typeface="Calibri"/>
              </a:rPr>
              <a:t>m</a:t>
            </a:r>
            <a:r>
              <a:rPr sz="1400" b="1" spc="20" dirty="0">
                <a:latin typeface="Calibri"/>
                <a:cs typeface="Calibri"/>
              </a:rPr>
              <a:t>m</a:t>
            </a:r>
            <a:r>
              <a:rPr sz="1400" b="1" spc="-33" dirty="0">
                <a:latin typeface="Calibri"/>
                <a:cs typeface="Calibri"/>
              </a:rPr>
              <a:t>.  </a:t>
            </a:r>
            <a:r>
              <a:rPr sz="1400" b="1" spc="27" dirty="0">
                <a:latin typeface="Calibri"/>
                <a:cs typeface="Calibri"/>
              </a:rPr>
              <a:t>Gen</a:t>
            </a:r>
            <a:endParaRPr sz="1400">
              <a:latin typeface="Calibri"/>
              <a:cs typeface="Calibri"/>
            </a:endParaRPr>
          </a:p>
        </p:txBody>
      </p:sp>
      <p:sp>
        <p:nvSpPr>
          <p:cNvPr id="67" name="object 67"/>
          <p:cNvSpPr txBox="1"/>
          <p:nvPr/>
        </p:nvSpPr>
        <p:spPr>
          <a:xfrm>
            <a:off x="3216941" y="3810450"/>
            <a:ext cx="2489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I</a:t>
            </a:r>
            <a:r>
              <a:rPr sz="1133" b="1" spc="-27" dirty="0">
                <a:latin typeface="Calibri"/>
                <a:cs typeface="Calibri"/>
              </a:rPr>
              <a:t>n</a:t>
            </a:r>
            <a:r>
              <a:rPr sz="1133" b="1" spc="60" dirty="0">
                <a:latin typeface="Calibri"/>
                <a:cs typeface="Calibri"/>
              </a:rPr>
              <a:t>s</a:t>
            </a:r>
            <a:r>
              <a:rPr sz="1133" b="1" spc="-107" dirty="0">
                <a:latin typeface="Calibri"/>
                <a:cs typeface="Calibri"/>
              </a:rPr>
              <a:t>t</a:t>
            </a:r>
            <a:endParaRPr sz="1133">
              <a:latin typeface="Calibri"/>
              <a:cs typeface="Calibri"/>
            </a:endParaRPr>
          </a:p>
        </p:txBody>
      </p:sp>
      <p:sp>
        <p:nvSpPr>
          <p:cNvPr id="68" name="object 68"/>
          <p:cNvSpPr txBox="1"/>
          <p:nvPr/>
        </p:nvSpPr>
        <p:spPr>
          <a:xfrm>
            <a:off x="3216941" y="3993330"/>
            <a:ext cx="439420" cy="196571"/>
          </a:xfrm>
          <a:prstGeom prst="rect">
            <a:avLst/>
          </a:prstGeom>
        </p:spPr>
        <p:txBody>
          <a:bodyPr vert="horz" wrap="square" lIns="0" tIns="22013" rIns="0" bIns="0" rtlCol="0">
            <a:spAutoFit/>
          </a:bodyPr>
          <a:lstStyle/>
          <a:p>
            <a:pPr marL="16933">
              <a:spcBef>
                <a:spcPts val="173"/>
              </a:spcBef>
            </a:pPr>
            <a:r>
              <a:rPr sz="1133" b="1" spc="-13" dirty="0">
                <a:latin typeface="Calibri"/>
                <a:cs typeface="Calibri"/>
              </a:rPr>
              <a:t>[3</a:t>
            </a:r>
            <a:r>
              <a:rPr sz="1133" b="1" spc="-160" dirty="0">
                <a:latin typeface="Calibri"/>
                <a:cs typeface="Calibri"/>
              </a:rPr>
              <a:t>1</a:t>
            </a:r>
            <a:r>
              <a:rPr sz="1133" b="1" spc="-20" dirty="0">
                <a:latin typeface="Calibri"/>
                <a:cs typeface="Calibri"/>
              </a:rPr>
              <a:t>:</a:t>
            </a:r>
            <a:r>
              <a:rPr sz="1133" b="1" spc="53" dirty="0">
                <a:latin typeface="Calibri"/>
                <a:cs typeface="Calibri"/>
              </a:rPr>
              <a:t>20</a:t>
            </a:r>
            <a:r>
              <a:rPr sz="1133" b="1" spc="-100" dirty="0">
                <a:latin typeface="Calibri"/>
                <a:cs typeface="Calibri"/>
              </a:rPr>
              <a:t>]</a:t>
            </a:r>
            <a:endParaRPr sz="1133">
              <a:latin typeface="Calibri"/>
              <a:cs typeface="Calibri"/>
            </a:endParaRPr>
          </a:p>
        </p:txBody>
      </p:sp>
      <p:grpSp>
        <p:nvGrpSpPr>
          <p:cNvPr id="69" name="object 69"/>
          <p:cNvGrpSpPr/>
          <p:nvPr/>
        </p:nvGrpSpPr>
        <p:grpSpPr>
          <a:xfrm>
            <a:off x="3744918" y="4133359"/>
            <a:ext cx="3474720" cy="658707"/>
            <a:chOff x="4366719" y="3166602"/>
            <a:chExt cx="2606040" cy="494030"/>
          </a:xfrm>
        </p:grpSpPr>
        <p:pic>
          <p:nvPicPr>
            <p:cNvPr id="70" name="object 70"/>
            <p:cNvPicPr/>
            <p:nvPr/>
          </p:nvPicPr>
          <p:blipFill>
            <a:blip r:embed="rId7" cstate="print"/>
            <a:stretch>
              <a:fillRect/>
            </a:stretch>
          </p:blipFill>
          <p:spPr>
            <a:xfrm>
              <a:off x="4988429" y="3488433"/>
              <a:ext cx="76154" cy="171814"/>
            </a:xfrm>
            <a:prstGeom prst="rect">
              <a:avLst/>
            </a:prstGeom>
          </p:spPr>
        </p:pic>
        <p:sp>
          <p:nvSpPr>
            <p:cNvPr id="71" name="object 71"/>
            <p:cNvSpPr/>
            <p:nvPr/>
          </p:nvSpPr>
          <p:spPr>
            <a:xfrm>
              <a:off x="4366719" y="3166602"/>
              <a:ext cx="396240" cy="85725"/>
            </a:xfrm>
            <a:custGeom>
              <a:avLst/>
              <a:gdLst/>
              <a:ahLst/>
              <a:cxnLst/>
              <a:rect l="l" t="t" r="r" b="b"/>
              <a:pathLst>
                <a:path w="396239" h="85725">
                  <a:moveTo>
                    <a:pt x="310194" y="0"/>
                  </a:moveTo>
                  <a:lnTo>
                    <a:pt x="310194" y="85725"/>
                  </a:lnTo>
                  <a:lnTo>
                    <a:pt x="367344" y="57150"/>
                  </a:lnTo>
                  <a:lnTo>
                    <a:pt x="332374" y="57150"/>
                  </a:lnTo>
                  <a:lnTo>
                    <a:pt x="338769" y="50754"/>
                  </a:lnTo>
                  <a:lnTo>
                    <a:pt x="338769" y="34971"/>
                  </a:lnTo>
                  <a:lnTo>
                    <a:pt x="332374" y="28575"/>
                  </a:lnTo>
                  <a:lnTo>
                    <a:pt x="367344" y="28575"/>
                  </a:lnTo>
                  <a:lnTo>
                    <a:pt x="310194" y="0"/>
                  </a:lnTo>
                  <a:close/>
                </a:path>
                <a:path w="396239" h="85725">
                  <a:moveTo>
                    <a:pt x="310194" y="28575"/>
                  </a:moveTo>
                  <a:lnTo>
                    <a:pt x="6396" y="28575"/>
                  </a:lnTo>
                  <a:lnTo>
                    <a:pt x="0" y="34971"/>
                  </a:lnTo>
                  <a:lnTo>
                    <a:pt x="0" y="50754"/>
                  </a:lnTo>
                  <a:lnTo>
                    <a:pt x="6396" y="57150"/>
                  </a:lnTo>
                  <a:lnTo>
                    <a:pt x="310194" y="57150"/>
                  </a:lnTo>
                  <a:lnTo>
                    <a:pt x="310194" y="28575"/>
                  </a:lnTo>
                  <a:close/>
                </a:path>
                <a:path w="396239" h="85725">
                  <a:moveTo>
                    <a:pt x="367344" y="28575"/>
                  </a:moveTo>
                  <a:lnTo>
                    <a:pt x="332374" y="28575"/>
                  </a:lnTo>
                  <a:lnTo>
                    <a:pt x="338769" y="34971"/>
                  </a:lnTo>
                  <a:lnTo>
                    <a:pt x="338769" y="50754"/>
                  </a:lnTo>
                  <a:lnTo>
                    <a:pt x="332374" y="57150"/>
                  </a:lnTo>
                  <a:lnTo>
                    <a:pt x="367344" y="57150"/>
                  </a:lnTo>
                  <a:lnTo>
                    <a:pt x="395919" y="42862"/>
                  </a:lnTo>
                  <a:lnTo>
                    <a:pt x="367344" y="28575"/>
                  </a:lnTo>
                  <a:close/>
                </a:path>
              </a:pathLst>
            </a:custGeom>
            <a:solidFill>
              <a:srgbClr val="000000"/>
            </a:solidFill>
          </p:spPr>
          <p:txBody>
            <a:bodyPr wrap="square" lIns="0" tIns="0" rIns="0" bIns="0" rtlCol="0"/>
            <a:lstStyle/>
            <a:p>
              <a:endParaRPr sz="2400"/>
            </a:p>
          </p:txBody>
        </p:sp>
        <p:sp>
          <p:nvSpPr>
            <p:cNvPr id="72" name="object 72"/>
            <p:cNvSpPr/>
            <p:nvPr/>
          </p:nvSpPr>
          <p:spPr>
            <a:xfrm>
              <a:off x="5296508" y="3211567"/>
              <a:ext cx="1663700" cy="5715"/>
            </a:xfrm>
            <a:custGeom>
              <a:avLst/>
              <a:gdLst/>
              <a:ahLst/>
              <a:cxnLst/>
              <a:rect l="l" t="t" r="r" b="b"/>
              <a:pathLst>
                <a:path w="1663700" h="5714">
                  <a:moveTo>
                    <a:pt x="0" y="0"/>
                  </a:moveTo>
                  <a:lnTo>
                    <a:pt x="1663521" y="5208"/>
                  </a:lnTo>
                </a:path>
              </a:pathLst>
            </a:custGeom>
            <a:ln w="25400">
              <a:solidFill>
                <a:srgbClr val="000000"/>
              </a:solidFill>
            </a:ln>
          </p:spPr>
          <p:txBody>
            <a:bodyPr wrap="square" lIns="0" tIns="0" rIns="0" bIns="0" rtlCol="0"/>
            <a:lstStyle/>
            <a:p>
              <a:endParaRPr sz="2400"/>
            </a:p>
          </p:txBody>
        </p:sp>
      </p:grpSp>
      <p:sp>
        <p:nvSpPr>
          <p:cNvPr id="73" name="object 73"/>
          <p:cNvSpPr txBox="1"/>
          <p:nvPr/>
        </p:nvSpPr>
        <p:spPr>
          <a:xfrm>
            <a:off x="8612281" y="2640018"/>
            <a:ext cx="692573" cy="499153"/>
          </a:xfrm>
          <a:prstGeom prst="rect">
            <a:avLst/>
          </a:prstGeom>
        </p:spPr>
        <p:txBody>
          <a:bodyPr vert="horz" wrap="square" lIns="0" tIns="22013" rIns="0" bIns="0" rtlCol="0">
            <a:spAutoFit/>
          </a:bodyPr>
          <a:lstStyle/>
          <a:p>
            <a:pPr marL="296326">
              <a:spcBef>
                <a:spcPts val="173"/>
              </a:spcBef>
            </a:pPr>
            <a:r>
              <a:rPr sz="1133" b="1" spc="13" dirty="0">
                <a:latin typeface="Calibri"/>
                <a:cs typeface="Calibri"/>
              </a:rPr>
              <a:t>DataB</a:t>
            </a:r>
            <a:endParaRPr sz="1133">
              <a:latin typeface="Calibri"/>
              <a:cs typeface="Calibri"/>
            </a:endParaRPr>
          </a:p>
          <a:p>
            <a:pPr marL="16933">
              <a:spcBef>
                <a:spcPts val="1040"/>
              </a:spcBef>
            </a:pPr>
            <a:r>
              <a:rPr sz="1133" b="1" spc="27" dirty="0">
                <a:latin typeface="Calibri"/>
                <a:cs typeface="Calibri"/>
              </a:rPr>
              <a:t>addr</a:t>
            </a:r>
            <a:endParaRPr sz="1133">
              <a:latin typeface="Calibri"/>
              <a:cs typeface="Calibri"/>
            </a:endParaRPr>
          </a:p>
        </p:txBody>
      </p:sp>
      <p:grpSp>
        <p:nvGrpSpPr>
          <p:cNvPr id="74" name="object 74"/>
          <p:cNvGrpSpPr/>
          <p:nvPr/>
        </p:nvGrpSpPr>
        <p:grpSpPr>
          <a:xfrm>
            <a:off x="8775346" y="1800019"/>
            <a:ext cx="1217507" cy="3019213"/>
            <a:chOff x="8139540" y="1416597"/>
            <a:chExt cx="913130" cy="2264410"/>
          </a:xfrm>
        </p:grpSpPr>
        <p:sp>
          <p:nvSpPr>
            <p:cNvPr id="75" name="object 75"/>
            <p:cNvSpPr/>
            <p:nvPr/>
          </p:nvSpPr>
          <p:spPr>
            <a:xfrm>
              <a:off x="8959392" y="1964955"/>
              <a:ext cx="79375" cy="0"/>
            </a:xfrm>
            <a:custGeom>
              <a:avLst/>
              <a:gdLst/>
              <a:ahLst/>
              <a:cxnLst/>
              <a:rect l="l" t="t" r="r" b="b"/>
              <a:pathLst>
                <a:path w="79375">
                  <a:moveTo>
                    <a:pt x="0" y="0"/>
                  </a:moveTo>
                  <a:lnTo>
                    <a:pt x="78980" y="1"/>
                  </a:lnTo>
                </a:path>
              </a:pathLst>
            </a:custGeom>
            <a:ln w="28575">
              <a:solidFill>
                <a:srgbClr val="000000"/>
              </a:solidFill>
            </a:ln>
          </p:spPr>
          <p:txBody>
            <a:bodyPr wrap="square" lIns="0" tIns="0" rIns="0" bIns="0" rtlCol="0"/>
            <a:lstStyle/>
            <a:p>
              <a:endParaRPr sz="2400"/>
            </a:p>
          </p:txBody>
        </p:sp>
        <p:sp>
          <p:nvSpPr>
            <p:cNvPr id="76" name="object 76"/>
            <p:cNvSpPr/>
            <p:nvPr/>
          </p:nvSpPr>
          <p:spPr>
            <a:xfrm>
              <a:off x="8139540" y="2984487"/>
              <a:ext cx="85725" cy="696595"/>
            </a:xfrm>
            <a:custGeom>
              <a:avLst/>
              <a:gdLst/>
              <a:ahLst/>
              <a:cxnLst/>
              <a:rect l="l" t="t" r="r" b="b"/>
              <a:pathLst>
                <a:path w="85725" h="696595">
                  <a:moveTo>
                    <a:pt x="28574" y="85582"/>
                  </a:moveTo>
                  <a:lnTo>
                    <a:pt x="22669" y="696191"/>
                  </a:lnTo>
                  <a:lnTo>
                    <a:pt x="51243" y="696468"/>
                  </a:lnTo>
                  <a:lnTo>
                    <a:pt x="57147" y="85858"/>
                  </a:lnTo>
                  <a:lnTo>
                    <a:pt x="28574" y="85582"/>
                  </a:lnTo>
                  <a:close/>
                </a:path>
                <a:path w="85725" h="696595">
                  <a:moveTo>
                    <a:pt x="78479" y="71295"/>
                  </a:moveTo>
                  <a:lnTo>
                    <a:pt x="28712" y="71295"/>
                  </a:lnTo>
                  <a:lnTo>
                    <a:pt x="57285" y="71572"/>
                  </a:lnTo>
                  <a:lnTo>
                    <a:pt x="57147" y="85858"/>
                  </a:lnTo>
                  <a:lnTo>
                    <a:pt x="85721" y="86135"/>
                  </a:lnTo>
                  <a:lnTo>
                    <a:pt x="78479" y="71295"/>
                  </a:lnTo>
                  <a:close/>
                </a:path>
                <a:path w="85725" h="696595">
                  <a:moveTo>
                    <a:pt x="28712" y="71295"/>
                  </a:moveTo>
                  <a:lnTo>
                    <a:pt x="28574" y="85582"/>
                  </a:lnTo>
                  <a:lnTo>
                    <a:pt x="57147" y="85858"/>
                  </a:lnTo>
                  <a:lnTo>
                    <a:pt x="57285" y="71572"/>
                  </a:lnTo>
                  <a:lnTo>
                    <a:pt x="28712" y="71295"/>
                  </a:lnTo>
                  <a:close/>
                </a:path>
                <a:path w="85725" h="696595">
                  <a:moveTo>
                    <a:pt x="43690" y="0"/>
                  </a:moveTo>
                  <a:lnTo>
                    <a:pt x="0" y="85305"/>
                  </a:lnTo>
                  <a:lnTo>
                    <a:pt x="28574" y="85582"/>
                  </a:lnTo>
                  <a:lnTo>
                    <a:pt x="28712" y="71295"/>
                  </a:lnTo>
                  <a:lnTo>
                    <a:pt x="78479" y="71295"/>
                  </a:lnTo>
                  <a:lnTo>
                    <a:pt x="43690" y="0"/>
                  </a:lnTo>
                  <a:close/>
                </a:path>
              </a:pathLst>
            </a:custGeom>
            <a:solidFill>
              <a:srgbClr val="000000"/>
            </a:solidFill>
          </p:spPr>
          <p:txBody>
            <a:bodyPr wrap="square" lIns="0" tIns="0" rIns="0" bIns="0" rtlCol="0"/>
            <a:lstStyle/>
            <a:p>
              <a:endParaRPr sz="2400"/>
            </a:p>
          </p:txBody>
        </p:sp>
        <p:sp>
          <p:nvSpPr>
            <p:cNvPr id="77" name="object 77"/>
            <p:cNvSpPr/>
            <p:nvPr/>
          </p:nvSpPr>
          <p:spPr>
            <a:xfrm>
              <a:off x="8784050" y="1430884"/>
              <a:ext cx="182245" cy="779145"/>
            </a:xfrm>
            <a:custGeom>
              <a:avLst/>
              <a:gdLst/>
              <a:ahLst/>
              <a:cxnLst/>
              <a:rect l="l" t="t" r="r" b="b"/>
              <a:pathLst>
                <a:path w="182245" h="779144">
                  <a:moveTo>
                    <a:pt x="0" y="0"/>
                  </a:moveTo>
                  <a:lnTo>
                    <a:pt x="181697" y="113940"/>
                  </a:lnTo>
                  <a:lnTo>
                    <a:pt x="181697" y="664921"/>
                  </a:lnTo>
                  <a:lnTo>
                    <a:pt x="0" y="778862"/>
                  </a:lnTo>
                  <a:lnTo>
                    <a:pt x="0" y="0"/>
                  </a:lnTo>
                  <a:close/>
                </a:path>
              </a:pathLst>
            </a:custGeom>
            <a:ln w="28575">
              <a:solidFill>
                <a:srgbClr val="000000"/>
              </a:solidFill>
            </a:ln>
          </p:spPr>
          <p:txBody>
            <a:bodyPr wrap="square" lIns="0" tIns="0" rIns="0" bIns="0" rtlCol="0"/>
            <a:lstStyle/>
            <a:p>
              <a:endParaRPr sz="2400"/>
            </a:p>
          </p:txBody>
        </p:sp>
      </p:grpSp>
      <p:sp>
        <p:nvSpPr>
          <p:cNvPr id="78" name="object 78"/>
          <p:cNvSpPr txBox="1"/>
          <p:nvPr/>
        </p:nvSpPr>
        <p:spPr>
          <a:xfrm>
            <a:off x="9660943" y="2538599"/>
            <a:ext cx="102447"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p:txBody>
      </p:sp>
      <p:sp>
        <p:nvSpPr>
          <p:cNvPr id="79" name="object 79"/>
          <p:cNvSpPr txBox="1"/>
          <p:nvPr/>
        </p:nvSpPr>
        <p:spPr>
          <a:xfrm>
            <a:off x="9660943" y="2241927"/>
            <a:ext cx="78740"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1</a:t>
            </a:r>
            <a:endParaRPr sz="1067">
              <a:latin typeface="Californian FB"/>
              <a:cs typeface="Californian FB"/>
            </a:endParaRPr>
          </a:p>
        </p:txBody>
      </p:sp>
      <p:grpSp>
        <p:nvGrpSpPr>
          <p:cNvPr id="80" name="object 80"/>
          <p:cNvGrpSpPr/>
          <p:nvPr/>
        </p:nvGrpSpPr>
        <p:grpSpPr>
          <a:xfrm>
            <a:off x="8339564" y="886513"/>
            <a:ext cx="1297940" cy="2210647"/>
            <a:chOff x="7812703" y="731467"/>
            <a:chExt cx="973455" cy="1657985"/>
          </a:xfrm>
        </p:grpSpPr>
        <p:pic>
          <p:nvPicPr>
            <p:cNvPr id="81" name="object 81"/>
            <p:cNvPicPr/>
            <p:nvPr/>
          </p:nvPicPr>
          <p:blipFill>
            <a:blip r:embed="rId8" cstate="print"/>
            <a:stretch>
              <a:fillRect/>
            </a:stretch>
          </p:blipFill>
          <p:spPr>
            <a:xfrm>
              <a:off x="8588734" y="2025834"/>
              <a:ext cx="197361" cy="85725"/>
            </a:xfrm>
            <a:prstGeom prst="rect">
              <a:avLst/>
            </a:prstGeom>
          </p:spPr>
        </p:pic>
        <p:sp>
          <p:nvSpPr>
            <p:cNvPr id="82" name="object 82"/>
            <p:cNvSpPr/>
            <p:nvPr/>
          </p:nvSpPr>
          <p:spPr>
            <a:xfrm>
              <a:off x="7826991" y="745755"/>
              <a:ext cx="1905" cy="1629410"/>
            </a:xfrm>
            <a:custGeom>
              <a:avLst/>
              <a:gdLst/>
              <a:ahLst/>
              <a:cxnLst/>
              <a:rect l="l" t="t" r="r" b="b"/>
              <a:pathLst>
                <a:path w="1904" h="1629410">
                  <a:moveTo>
                    <a:pt x="0" y="0"/>
                  </a:moveTo>
                  <a:lnTo>
                    <a:pt x="1542" y="1629043"/>
                  </a:lnTo>
                </a:path>
              </a:pathLst>
            </a:custGeom>
            <a:ln w="28575">
              <a:solidFill>
                <a:srgbClr val="000000"/>
              </a:solidFill>
            </a:ln>
          </p:spPr>
          <p:txBody>
            <a:bodyPr wrap="square" lIns="0" tIns="0" rIns="0" bIns="0" rtlCol="0"/>
            <a:lstStyle/>
            <a:p>
              <a:endParaRPr sz="2400"/>
            </a:p>
          </p:txBody>
        </p:sp>
        <p:sp>
          <p:nvSpPr>
            <p:cNvPr id="83" name="object 83"/>
            <p:cNvSpPr/>
            <p:nvPr/>
          </p:nvSpPr>
          <p:spPr>
            <a:xfrm>
              <a:off x="7827546" y="1778219"/>
              <a:ext cx="946785" cy="85725"/>
            </a:xfrm>
            <a:custGeom>
              <a:avLst/>
              <a:gdLst/>
              <a:ahLst/>
              <a:cxnLst/>
              <a:rect l="l" t="t" r="r" b="b"/>
              <a:pathLst>
                <a:path w="946784" h="85725">
                  <a:moveTo>
                    <a:pt x="861010" y="57149"/>
                  </a:moveTo>
                  <a:lnTo>
                    <a:pt x="860915" y="85725"/>
                  </a:lnTo>
                  <a:lnTo>
                    <a:pt x="918393" y="57223"/>
                  </a:lnTo>
                  <a:lnTo>
                    <a:pt x="883188" y="57223"/>
                  </a:lnTo>
                  <a:lnTo>
                    <a:pt x="861010" y="57149"/>
                  </a:lnTo>
                  <a:close/>
                </a:path>
                <a:path w="946784" h="85725">
                  <a:moveTo>
                    <a:pt x="861104" y="28574"/>
                  </a:moveTo>
                  <a:lnTo>
                    <a:pt x="861010" y="57149"/>
                  </a:lnTo>
                  <a:lnTo>
                    <a:pt x="883188" y="57223"/>
                  </a:lnTo>
                  <a:lnTo>
                    <a:pt x="889607" y="50848"/>
                  </a:lnTo>
                  <a:lnTo>
                    <a:pt x="889659" y="35065"/>
                  </a:lnTo>
                  <a:lnTo>
                    <a:pt x="883283" y="28648"/>
                  </a:lnTo>
                  <a:lnTo>
                    <a:pt x="861104" y="28574"/>
                  </a:lnTo>
                  <a:close/>
                </a:path>
                <a:path w="946784" h="85725">
                  <a:moveTo>
                    <a:pt x="861199" y="0"/>
                  </a:moveTo>
                  <a:lnTo>
                    <a:pt x="861104" y="28574"/>
                  </a:lnTo>
                  <a:lnTo>
                    <a:pt x="883283" y="28648"/>
                  </a:lnTo>
                  <a:lnTo>
                    <a:pt x="889659" y="35065"/>
                  </a:lnTo>
                  <a:lnTo>
                    <a:pt x="889607" y="50848"/>
                  </a:lnTo>
                  <a:lnTo>
                    <a:pt x="883188" y="57223"/>
                  </a:lnTo>
                  <a:lnTo>
                    <a:pt x="918393" y="57223"/>
                  </a:lnTo>
                  <a:lnTo>
                    <a:pt x="946782" y="43146"/>
                  </a:lnTo>
                  <a:lnTo>
                    <a:pt x="861199" y="0"/>
                  </a:lnTo>
                  <a:close/>
                </a:path>
                <a:path w="946784" h="85725">
                  <a:moveTo>
                    <a:pt x="6470" y="25734"/>
                  </a:moveTo>
                  <a:lnTo>
                    <a:pt x="53" y="32109"/>
                  </a:lnTo>
                  <a:lnTo>
                    <a:pt x="0" y="47891"/>
                  </a:lnTo>
                  <a:lnTo>
                    <a:pt x="6375" y="54309"/>
                  </a:lnTo>
                  <a:lnTo>
                    <a:pt x="861010" y="57149"/>
                  </a:lnTo>
                  <a:lnTo>
                    <a:pt x="861104" y="28574"/>
                  </a:lnTo>
                  <a:lnTo>
                    <a:pt x="6470" y="25734"/>
                  </a:lnTo>
                  <a:close/>
                </a:path>
              </a:pathLst>
            </a:custGeom>
            <a:solidFill>
              <a:srgbClr val="000000"/>
            </a:solidFill>
          </p:spPr>
          <p:txBody>
            <a:bodyPr wrap="square" lIns="0" tIns="0" rIns="0" bIns="0" rtlCol="0"/>
            <a:lstStyle/>
            <a:p>
              <a:endParaRPr sz="2400"/>
            </a:p>
          </p:txBody>
        </p:sp>
      </p:grpSp>
      <p:sp>
        <p:nvSpPr>
          <p:cNvPr id="84" name="object 84"/>
          <p:cNvSpPr txBox="1"/>
          <p:nvPr/>
        </p:nvSpPr>
        <p:spPr>
          <a:xfrm>
            <a:off x="9271005" y="3851090"/>
            <a:ext cx="198120" cy="196571"/>
          </a:xfrm>
          <a:prstGeom prst="rect">
            <a:avLst/>
          </a:prstGeom>
        </p:spPr>
        <p:txBody>
          <a:bodyPr vert="horz" wrap="square" lIns="0" tIns="22013" rIns="0" bIns="0" rtlCol="0">
            <a:spAutoFit/>
          </a:bodyPr>
          <a:lstStyle/>
          <a:p>
            <a:pPr marL="16933">
              <a:spcBef>
                <a:spcPts val="173"/>
              </a:spcBef>
            </a:pPr>
            <a:r>
              <a:rPr sz="1133" b="1" spc="-7" dirty="0">
                <a:latin typeface="Calibri"/>
                <a:cs typeface="Calibri"/>
              </a:rPr>
              <a:t>c</a:t>
            </a:r>
            <a:r>
              <a:rPr sz="1133" b="1" spc="7" dirty="0">
                <a:latin typeface="Calibri"/>
                <a:cs typeface="Calibri"/>
              </a:rPr>
              <a:t>l</a:t>
            </a:r>
            <a:r>
              <a:rPr sz="1133" b="1" spc="-27" dirty="0">
                <a:latin typeface="Calibri"/>
                <a:cs typeface="Calibri"/>
              </a:rPr>
              <a:t>k</a:t>
            </a:r>
            <a:endParaRPr sz="1133">
              <a:latin typeface="Calibri"/>
              <a:cs typeface="Calibri"/>
            </a:endParaRPr>
          </a:p>
        </p:txBody>
      </p:sp>
      <p:grpSp>
        <p:nvGrpSpPr>
          <p:cNvPr id="85" name="object 85"/>
          <p:cNvGrpSpPr/>
          <p:nvPr/>
        </p:nvGrpSpPr>
        <p:grpSpPr>
          <a:xfrm>
            <a:off x="7347777" y="2408568"/>
            <a:ext cx="2473960" cy="2411307"/>
            <a:chOff x="7068863" y="1873009"/>
            <a:chExt cx="1855470" cy="1808480"/>
          </a:xfrm>
        </p:grpSpPr>
        <p:sp>
          <p:nvSpPr>
            <p:cNvPr id="86" name="object 86"/>
            <p:cNvSpPr/>
            <p:nvPr/>
          </p:nvSpPr>
          <p:spPr>
            <a:xfrm>
              <a:off x="8431839" y="2879355"/>
              <a:ext cx="82550" cy="81915"/>
            </a:xfrm>
            <a:custGeom>
              <a:avLst/>
              <a:gdLst/>
              <a:ahLst/>
              <a:cxnLst/>
              <a:rect l="l" t="t" r="r" b="b"/>
              <a:pathLst>
                <a:path w="82550" h="81914">
                  <a:moveTo>
                    <a:pt x="0" y="81402"/>
                  </a:moveTo>
                  <a:lnTo>
                    <a:pt x="41106" y="0"/>
                  </a:lnTo>
                  <a:lnTo>
                    <a:pt x="82213" y="81402"/>
                  </a:lnTo>
                </a:path>
              </a:pathLst>
            </a:custGeom>
            <a:ln w="25400">
              <a:solidFill>
                <a:srgbClr val="000000"/>
              </a:solidFill>
            </a:ln>
          </p:spPr>
          <p:txBody>
            <a:bodyPr wrap="square" lIns="0" tIns="0" rIns="0" bIns="0" rtlCol="0"/>
            <a:lstStyle/>
            <a:p>
              <a:endParaRPr sz="2400"/>
            </a:p>
          </p:txBody>
        </p:sp>
        <p:sp>
          <p:nvSpPr>
            <p:cNvPr id="87" name="object 87"/>
            <p:cNvSpPr/>
            <p:nvPr/>
          </p:nvSpPr>
          <p:spPr>
            <a:xfrm>
              <a:off x="8481295" y="2955555"/>
              <a:ext cx="0" cy="144145"/>
            </a:xfrm>
            <a:custGeom>
              <a:avLst/>
              <a:gdLst/>
              <a:ahLst/>
              <a:cxnLst/>
              <a:rect l="l" t="t" r="r" b="b"/>
              <a:pathLst>
                <a:path h="144144">
                  <a:moveTo>
                    <a:pt x="1" y="0"/>
                  </a:moveTo>
                  <a:lnTo>
                    <a:pt x="0" y="143669"/>
                  </a:lnTo>
                </a:path>
              </a:pathLst>
            </a:custGeom>
            <a:ln w="25400">
              <a:solidFill>
                <a:srgbClr val="000000"/>
              </a:solidFill>
            </a:ln>
          </p:spPr>
          <p:txBody>
            <a:bodyPr wrap="square" lIns="0" tIns="0" rIns="0" bIns="0" rtlCol="0"/>
            <a:lstStyle/>
            <a:p>
              <a:endParaRPr sz="2400"/>
            </a:p>
          </p:txBody>
        </p:sp>
        <p:sp>
          <p:nvSpPr>
            <p:cNvPr id="88" name="object 88"/>
            <p:cNvSpPr/>
            <p:nvPr/>
          </p:nvSpPr>
          <p:spPr>
            <a:xfrm>
              <a:off x="8838524" y="2134713"/>
              <a:ext cx="85725" cy="1546225"/>
            </a:xfrm>
            <a:custGeom>
              <a:avLst/>
              <a:gdLst/>
              <a:ahLst/>
              <a:cxnLst/>
              <a:rect l="l" t="t" r="r" b="b"/>
              <a:pathLst>
                <a:path w="85725" h="1546225">
                  <a:moveTo>
                    <a:pt x="28574" y="85633"/>
                  </a:moveTo>
                  <a:lnTo>
                    <a:pt x="19389" y="1546012"/>
                  </a:lnTo>
                  <a:lnTo>
                    <a:pt x="47964" y="1546193"/>
                  </a:lnTo>
                  <a:lnTo>
                    <a:pt x="57149" y="85813"/>
                  </a:lnTo>
                  <a:lnTo>
                    <a:pt x="28574" y="85633"/>
                  </a:lnTo>
                  <a:close/>
                </a:path>
                <a:path w="85725" h="1546225">
                  <a:moveTo>
                    <a:pt x="78513" y="71344"/>
                  </a:moveTo>
                  <a:lnTo>
                    <a:pt x="28663" y="71344"/>
                  </a:lnTo>
                  <a:lnTo>
                    <a:pt x="57238" y="71523"/>
                  </a:lnTo>
                  <a:lnTo>
                    <a:pt x="57149" y="85813"/>
                  </a:lnTo>
                  <a:lnTo>
                    <a:pt x="85722" y="85992"/>
                  </a:lnTo>
                  <a:lnTo>
                    <a:pt x="78513" y="71344"/>
                  </a:lnTo>
                  <a:close/>
                </a:path>
                <a:path w="85725" h="1546225">
                  <a:moveTo>
                    <a:pt x="28663" y="71344"/>
                  </a:moveTo>
                  <a:lnTo>
                    <a:pt x="28574" y="85633"/>
                  </a:lnTo>
                  <a:lnTo>
                    <a:pt x="57149" y="85813"/>
                  </a:lnTo>
                  <a:lnTo>
                    <a:pt x="57238" y="71523"/>
                  </a:lnTo>
                  <a:lnTo>
                    <a:pt x="28663" y="71344"/>
                  </a:lnTo>
                  <a:close/>
                </a:path>
                <a:path w="85725" h="1546225">
                  <a:moveTo>
                    <a:pt x="43400" y="0"/>
                  </a:moveTo>
                  <a:lnTo>
                    <a:pt x="0" y="85453"/>
                  </a:lnTo>
                  <a:lnTo>
                    <a:pt x="28574" y="85633"/>
                  </a:lnTo>
                  <a:lnTo>
                    <a:pt x="28663" y="71344"/>
                  </a:lnTo>
                  <a:lnTo>
                    <a:pt x="78513" y="71344"/>
                  </a:lnTo>
                  <a:lnTo>
                    <a:pt x="43400" y="0"/>
                  </a:lnTo>
                  <a:close/>
                </a:path>
              </a:pathLst>
            </a:custGeom>
            <a:solidFill>
              <a:srgbClr val="000000"/>
            </a:solidFill>
          </p:spPr>
          <p:txBody>
            <a:bodyPr wrap="square" lIns="0" tIns="0" rIns="0" bIns="0" rtlCol="0"/>
            <a:lstStyle/>
            <a:p>
              <a:endParaRPr sz="2400"/>
            </a:p>
          </p:txBody>
        </p:sp>
        <p:sp>
          <p:nvSpPr>
            <p:cNvPr id="89" name="object 89"/>
            <p:cNvSpPr/>
            <p:nvPr/>
          </p:nvSpPr>
          <p:spPr>
            <a:xfrm>
              <a:off x="7083151" y="1887297"/>
              <a:ext cx="173355" cy="459105"/>
            </a:xfrm>
            <a:custGeom>
              <a:avLst/>
              <a:gdLst/>
              <a:ahLst/>
              <a:cxnLst/>
              <a:rect l="l" t="t" r="r" b="b"/>
              <a:pathLst>
                <a:path w="173354"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grpSp>
      <p:sp>
        <p:nvSpPr>
          <p:cNvPr id="90" name="object 90"/>
          <p:cNvSpPr txBox="1"/>
          <p:nvPr/>
        </p:nvSpPr>
        <p:spPr>
          <a:xfrm>
            <a:off x="7390351" y="2741799"/>
            <a:ext cx="102447"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0</a:t>
            </a:r>
            <a:endParaRPr sz="1067">
              <a:latin typeface="Californian FB"/>
              <a:cs typeface="Californian FB"/>
            </a:endParaRPr>
          </a:p>
        </p:txBody>
      </p:sp>
      <p:sp>
        <p:nvSpPr>
          <p:cNvPr id="91" name="object 91"/>
          <p:cNvSpPr txBox="1"/>
          <p:nvPr/>
        </p:nvSpPr>
        <p:spPr>
          <a:xfrm>
            <a:off x="7390351" y="2445126"/>
            <a:ext cx="78740" cy="181310"/>
          </a:xfrm>
          <a:prstGeom prst="rect">
            <a:avLst/>
          </a:prstGeom>
        </p:spPr>
        <p:txBody>
          <a:bodyPr vert="horz" wrap="square" lIns="0" tIns="16933" rIns="0" bIns="0" rtlCol="0">
            <a:spAutoFit/>
          </a:bodyPr>
          <a:lstStyle/>
          <a:p>
            <a:pPr marL="16933">
              <a:spcBef>
                <a:spcPts val="133"/>
              </a:spcBef>
            </a:pPr>
            <a:r>
              <a:rPr sz="1067" spc="-13" dirty="0">
                <a:latin typeface="Californian FB"/>
                <a:cs typeface="Californian FB"/>
              </a:rPr>
              <a:t>1</a:t>
            </a:r>
            <a:endParaRPr sz="1067">
              <a:latin typeface="Californian FB"/>
              <a:cs typeface="Californian FB"/>
            </a:endParaRPr>
          </a:p>
        </p:txBody>
      </p:sp>
      <p:grpSp>
        <p:nvGrpSpPr>
          <p:cNvPr id="92" name="object 92"/>
          <p:cNvGrpSpPr/>
          <p:nvPr/>
        </p:nvGrpSpPr>
        <p:grpSpPr>
          <a:xfrm>
            <a:off x="6417477" y="2504342"/>
            <a:ext cx="1363133" cy="963507"/>
            <a:chOff x="6371138" y="1944839"/>
            <a:chExt cx="1022350" cy="722630"/>
          </a:xfrm>
        </p:grpSpPr>
        <p:pic>
          <p:nvPicPr>
            <p:cNvPr id="93" name="object 93"/>
            <p:cNvPicPr/>
            <p:nvPr/>
          </p:nvPicPr>
          <p:blipFill>
            <a:blip r:embed="rId6" cstate="print"/>
            <a:stretch>
              <a:fillRect/>
            </a:stretch>
          </p:blipFill>
          <p:spPr>
            <a:xfrm>
              <a:off x="7271746" y="2100370"/>
              <a:ext cx="121192" cy="76200"/>
            </a:xfrm>
            <a:prstGeom prst="rect">
              <a:avLst/>
            </a:prstGeom>
          </p:spPr>
        </p:pic>
        <p:sp>
          <p:nvSpPr>
            <p:cNvPr id="94" name="object 94"/>
            <p:cNvSpPr/>
            <p:nvPr/>
          </p:nvSpPr>
          <p:spPr>
            <a:xfrm>
              <a:off x="6385426" y="1959127"/>
              <a:ext cx="426084" cy="694055"/>
            </a:xfrm>
            <a:custGeom>
              <a:avLst/>
              <a:gdLst/>
              <a:ahLst/>
              <a:cxnLst/>
              <a:rect l="l" t="t" r="r" b="b"/>
              <a:pathLst>
                <a:path w="426084" h="694055">
                  <a:moveTo>
                    <a:pt x="0" y="0"/>
                  </a:moveTo>
                  <a:lnTo>
                    <a:pt x="425919" y="130569"/>
                  </a:lnTo>
                  <a:lnTo>
                    <a:pt x="425919" y="563450"/>
                  </a:lnTo>
                  <a:lnTo>
                    <a:pt x="0" y="694020"/>
                  </a:lnTo>
                  <a:lnTo>
                    <a:pt x="0" y="0"/>
                  </a:lnTo>
                  <a:close/>
                </a:path>
              </a:pathLst>
            </a:custGeom>
            <a:ln w="28575">
              <a:solidFill>
                <a:srgbClr val="000000"/>
              </a:solidFill>
            </a:ln>
          </p:spPr>
          <p:txBody>
            <a:bodyPr wrap="square" lIns="0" tIns="0" rIns="0" bIns="0" rtlCol="0"/>
            <a:lstStyle/>
            <a:p>
              <a:endParaRPr sz="2400"/>
            </a:p>
          </p:txBody>
        </p:sp>
      </p:grpSp>
      <p:sp>
        <p:nvSpPr>
          <p:cNvPr id="95" name="object 95"/>
          <p:cNvSpPr txBox="1"/>
          <p:nvPr/>
        </p:nvSpPr>
        <p:spPr>
          <a:xfrm>
            <a:off x="6457058" y="2761426"/>
            <a:ext cx="514773" cy="413169"/>
          </a:xfrm>
          <a:prstGeom prst="rect">
            <a:avLst/>
          </a:prstGeom>
        </p:spPr>
        <p:txBody>
          <a:bodyPr vert="horz" wrap="square" lIns="0" tIns="11853" rIns="0" bIns="0" rtlCol="0">
            <a:spAutoFit/>
          </a:bodyPr>
          <a:lstStyle/>
          <a:p>
            <a:pPr marL="16933" marR="6773">
              <a:lnSpc>
                <a:spcPct val="105300"/>
              </a:lnSpc>
              <a:spcBef>
                <a:spcPts val="93"/>
              </a:spcBef>
            </a:pPr>
            <a:r>
              <a:rPr sz="1267" b="1" spc="-33" dirty="0">
                <a:latin typeface="Calibri"/>
                <a:cs typeface="Calibri"/>
              </a:rPr>
              <a:t>B</a:t>
            </a:r>
            <a:r>
              <a:rPr sz="1267" b="1" spc="-20" dirty="0">
                <a:latin typeface="Calibri"/>
                <a:cs typeface="Calibri"/>
              </a:rPr>
              <a:t>r</a:t>
            </a:r>
            <a:r>
              <a:rPr sz="1267" b="1" spc="87" dirty="0">
                <a:latin typeface="Calibri"/>
                <a:cs typeface="Calibri"/>
              </a:rPr>
              <a:t>a</a:t>
            </a:r>
            <a:r>
              <a:rPr sz="1267" b="1" spc="13" dirty="0">
                <a:latin typeface="Calibri"/>
                <a:cs typeface="Calibri"/>
              </a:rPr>
              <a:t>n</a:t>
            </a:r>
            <a:r>
              <a:rPr sz="1267" b="1" spc="47" dirty="0">
                <a:latin typeface="Calibri"/>
                <a:cs typeface="Calibri"/>
              </a:rPr>
              <a:t>c</a:t>
            </a:r>
            <a:r>
              <a:rPr sz="1267" b="1" spc="-7" dirty="0">
                <a:latin typeface="Calibri"/>
                <a:cs typeface="Calibri"/>
              </a:rPr>
              <a:t>h  </a:t>
            </a:r>
            <a:r>
              <a:rPr sz="1267" b="1" spc="40" dirty="0">
                <a:latin typeface="Calibri"/>
                <a:cs typeface="Calibri"/>
              </a:rPr>
              <a:t>Comp</a:t>
            </a:r>
            <a:endParaRPr sz="1267">
              <a:latin typeface="Calibri"/>
              <a:cs typeface="Calibri"/>
            </a:endParaRPr>
          </a:p>
        </p:txBody>
      </p:sp>
      <p:grpSp>
        <p:nvGrpSpPr>
          <p:cNvPr id="96" name="object 96"/>
          <p:cNvGrpSpPr/>
          <p:nvPr/>
        </p:nvGrpSpPr>
        <p:grpSpPr>
          <a:xfrm>
            <a:off x="2533745" y="1571393"/>
            <a:ext cx="6010487" cy="3277447"/>
            <a:chOff x="3458339" y="1245127"/>
            <a:chExt cx="4507865" cy="2458085"/>
          </a:xfrm>
        </p:grpSpPr>
        <p:sp>
          <p:nvSpPr>
            <p:cNvPr id="97" name="object 97"/>
            <p:cNvSpPr/>
            <p:nvPr/>
          </p:nvSpPr>
          <p:spPr>
            <a:xfrm>
              <a:off x="6242205" y="2524220"/>
              <a:ext cx="4445" cy="504825"/>
            </a:xfrm>
            <a:custGeom>
              <a:avLst/>
              <a:gdLst/>
              <a:ahLst/>
              <a:cxnLst/>
              <a:rect l="l" t="t" r="r" b="b"/>
              <a:pathLst>
                <a:path w="4445" h="504825">
                  <a:moveTo>
                    <a:pt x="0" y="0"/>
                  </a:moveTo>
                  <a:lnTo>
                    <a:pt x="4073" y="504311"/>
                  </a:lnTo>
                </a:path>
              </a:pathLst>
            </a:custGeom>
            <a:ln w="28575">
              <a:solidFill>
                <a:srgbClr val="000000"/>
              </a:solidFill>
            </a:ln>
          </p:spPr>
          <p:txBody>
            <a:bodyPr wrap="square" lIns="0" tIns="0" rIns="0" bIns="0" rtlCol="0"/>
            <a:lstStyle/>
            <a:p>
              <a:endParaRPr sz="2400"/>
            </a:p>
          </p:txBody>
        </p:sp>
        <p:sp>
          <p:nvSpPr>
            <p:cNvPr id="98" name="object 98"/>
            <p:cNvSpPr/>
            <p:nvPr/>
          </p:nvSpPr>
          <p:spPr>
            <a:xfrm>
              <a:off x="6253219" y="3030680"/>
              <a:ext cx="1542415" cy="13335"/>
            </a:xfrm>
            <a:custGeom>
              <a:avLst/>
              <a:gdLst/>
              <a:ahLst/>
              <a:cxnLst/>
              <a:rect l="l" t="t" r="r" b="b"/>
              <a:pathLst>
                <a:path w="1542415" h="13335">
                  <a:moveTo>
                    <a:pt x="0" y="0"/>
                  </a:moveTo>
                  <a:lnTo>
                    <a:pt x="1542277" y="13321"/>
                  </a:lnTo>
                </a:path>
              </a:pathLst>
            </a:custGeom>
            <a:ln w="25400">
              <a:solidFill>
                <a:srgbClr val="000000"/>
              </a:solidFill>
            </a:ln>
          </p:spPr>
          <p:txBody>
            <a:bodyPr wrap="square" lIns="0" tIns="0" rIns="0" bIns="0" rtlCol="0"/>
            <a:lstStyle/>
            <a:p>
              <a:endParaRPr sz="2400"/>
            </a:p>
          </p:txBody>
        </p:sp>
        <p:sp>
          <p:nvSpPr>
            <p:cNvPr id="99" name="object 99"/>
            <p:cNvSpPr/>
            <p:nvPr/>
          </p:nvSpPr>
          <p:spPr>
            <a:xfrm>
              <a:off x="7802247" y="2760704"/>
              <a:ext cx="2540" cy="276225"/>
            </a:xfrm>
            <a:custGeom>
              <a:avLst/>
              <a:gdLst/>
              <a:ahLst/>
              <a:cxnLst/>
              <a:rect l="l" t="t" r="r" b="b"/>
              <a:pathLst>
                <a:path w="2540" h="276225">
                  <a:moveTo>
                    <a:pt x="1106" y="-14287"/>
                  </a:moveTo>
                  <a:lnTo>
                    <a:pt x="1106" y="289922"/>
                  </a:lnTo>
                </a:path>
              </a:pathLst>
            </a:custGeom>
            <a:ln w="30787">
              <a:solidFill>
                <a:srgbClr val="000000"/>
              </a:solidFill>
            </a:ln>
          </p:spPr>
          <p:txBody>
            <a:bodyPr wrap="square" lIns="0" tIns="0" rIns="0" bIns="0" rtlCol="0"/>
            <a:lstStyle/>
            <a:p>
              <a:endParaRPr sz="2400"/>
            </a:p>
          </p:txBody>
        </p:sp>
        <p:pic>
          <p:nvPicPr>
            <p:cNvPr id="100" name="object 100"/>
            <p:cNvPicPr/>
            <p:nvPr/>
          </p:nvPicPr>
          <p:blipFill>
            <a:blip r:embed="rId9" cstate="print"/>
            <a:stretch>
              <a:fillRect/>
            </a:stretch>
          </p:blipFill>
          <p:spPr>
            <a:xfrm>
              <a:off x="7789547" y="2719336"/>
              <a:ext cx="157607" cy="76200"/>
            </a:xfrm>
            <a:prstGeom prst="rect">
              <a:avLst/>
            </a:prstGeom>
          </p:spPr>
        </p:pic>
        <p:pic>
          <p:nvPicPr>
            <p:cNvPr id="101" name="object 101"/>
            <p:cNvPicPr/>
            <p:nvPr/>
          </p:nvPicPr>
          <p:blipFill>
            <a:blip r:embed="rId10" cstate="print"/>
            <a:stretch>
              <a:fillRect/>
            </a:stretch>
          </p:blipFill>
          <p:spPr>
            <a:xfrm>
              <a:off x="7724199" y="2353659"/>
              <a:ext cx="241901" cy="76200"/>
            </a:xfrm>
            <a:prstGeom prst="rect">
              <a:avLst/>
            </a:prstGeom>
          </p:spPr>
        </p:pic>
        <p:sp>
          <p:nvSpPr>
            <p:cNvPr id="102" name="object 102"/>
            <p:cNvSpPr/>
            <p:nvPr/>
          </p:nvSpPr>
          <p:spPr>
            <a:xfrm>
              <a:off x="6249470" y="1754676"/>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03" name="object 103"/>
            <p:cNvSpPr/>
            <p:nvPr/>
          </p:nvSpPr>
          <p:spPr>
            <a:xfrm>
              <a:off x="6259806" y="1747553"/>
              <a:ext cx="617855" cy="1270"/>
            </a:xfrm>
            <a:custGeom>
              <a:avLst/>
              <a:gdLst/>
              <a:ahLst/>
              <a:cxnLst/>
              <a:rect l="l" t="t" r="r" b="b"/>
              <a:pathLst>
                <a:path w="617854" h="1269">
                  <a:moveTo>
                    <a:pt x="0" y="1254"/>
                  </a:moveTo>
                  <a:lnTo>
                    <a:pt x="617544" y="0"/>
                  </a:lnTo>
                </a:path>
              </a:pathLst>
            </a:custGeom>
            <a:ln w="25400">
              <a:solidFill>
                <a:srgbClr val="000000"/>
              </a:solidFill>
            </a:ln>
          </p:spPr>
          <p:txBody>
            <a:bodyPr wrap="square" lIns="0" tIns="0" rIns="0" bIns="0" rtlCol="0"/>
            <a:lstStyle/>
            <a:p>
              <a:endParaRPr sz="2400"/>
            </a:p>
          </p:txBody>
        </p:sp>
        <p:pic>
          <p:nvPicPr>
            <p:cNvPr id="104" name="object 104"/>
            <p:cNvPicPr/>
            <p:nvPr/>
          </p:nvPicPr>
          <p:blipFill>
            <a:blip r:embed="rId11" cstate="print"/>
            <a:stretch>
              <a:fillRect/>
            </a:stretch>
          </p:blipFill>
          <p:spPr>
            <a:xfrm>
              <a:off x="6866810" y="2196411"/>
              <a:ext cx="233109" cy="85725"/>
            </a:xfrm>
            <a:prstGeom prst="rect">
              <a:avLst/>
            </a:prstGeom>
          </p:spPr>
        </p:pic>
        <p:sp>
          <p:nvSpPr>
            <p:cNvPr id="105" name="object 105"/>
            <p:cNvSpPr/>
            <p:nvPr/>
          </p:nvSpPr>
          <p:spPr>
            <a:xfrm>
              <a:off x="6881097" y="1757198"/>
              <a:ext cx="0" cy="473075"/>
            </a:xfrm>
            <a:custGeom>
              <a:avLst/>
              <a:gdLst/>
              <a:ahLst/>
              <a:cxnLst/>
              <a:rect l="l" t="t" r="r" b="b"/>
              <a:pathLst>
                <a:path h="473075">
                  <a:moveTo>
                    <a:pt x="0" y="0"/>
                  </a:moveTo>
                  <a:lnTo>
                    <a:pt x="1" y="472562"/>
                  </a:lnTo>
                </a:path>
              </a:pathLst>
            </a:custGeom>
            <a:ln w="28575">
              <a:solidFill>
                <a:srgbClr val="000000"/>
              </a:solidFill>
            </a:ln>
          </p:spPr>
          <p:txBody>
            <a:bodyPr wrap="square" lIns="0" tIns="0" rIns="0" bIns="0" rtlCol="0"/>
            <a:lstStyle/>
            <a:p>
              <a:endParaRPr sz="2400"/>
            </a:p>
          </p:txBody>
        </p:sp>
        <p:pic>
          <p:nvPicPr>
            <p:cNvPr id="106" name="object 106"/>
            <p:cNvPicPr/>
            <p:nvPr/>
          </p:nvPicPr>
          <p:blipFill>
            <a:blip r:embed="rId5" cstate="print"/>
            <a:stretch>
              <a:fillRect/>
            </a:stretch>
          </p:blipFill>
          <p:spPr>
            <a:xfrm>
              <a:off x="6965753" y="1967104"/>
              <a:ext cx="137330" cy="85725"/>
            </a:xfrm>
            <a:prstGeom prst="rect">
              <a:avLst/>
            </a:prstGeom>
          </p:spPr>
        </p:pic>
        <p:sp>
          <p:nvSpPr>
            <p:cNvPr id="107" name="object 107"/>
            <p:cNvSpPr/>
            <p:nvPr/>
          </p:nvSpPr>
          <p:spPr>
            <a:xfrm>
              <a:off x="6980040" y="1279155"/>
              <a:ext cx="0" cy="730885"/>
            </a:xfrm>
            <a:custGeom>
              <a:avLst/>
              <a:gdLst/>
              <a:ahLst/>
              <a:cxnLst/>
              <a:rect l="l" t="t" r="r" b="b"/>
              <a:pathLst>
                <a:path h="730885">
                  <a:moveTo>
                    <a:pt x="0" y="0"/>
                  </a:moveTo>
                  <a:lnTo>
                    <a:pt x="1" y="730811"/>
                  </a:lnTo>
                </a:path>
              </a:pathLst>
            </a:custGeom>
            <a:ln w="28575">
              <a:solidFill>
                <a:srgbClr val="000000"/>
              </a:solidFill>
            </a:ln>
          </p:spPr>
          <p:txBody>
            <a:bodyPr wrap="square" lIns="0" tIns="0" rIns="0" bIns="0" rtlCol="0"/>
            <a:lstStyle/>
            <a:p>
              <a:endParaRPr sz="2400"/>
            </a:p>
          </p:txBody>
        </p:sp>
        <p:pic>
          <p:nvPicPr>
            <p:cNvPr id="108" name="object 108"/>
            <p:cNvPicPr/>
            <p:nvPr/>
          </p:nvPicPr>
          <p:blipFill>
            <a:blip r:embed="rId11" cstate="print"/>
            <a:stretch>
              <a:fillRect/>
            </a:stretch>
          </p:blipFill>
          <p:spPr>
            <a:xfrm>
              <a:off x="6873086" y="2471087"/>
              <a:ext cx="233109" cy="85725"/>
            </a:xfrm>
            <a:prstGeom prst="rect">
              <a:avLst/>
            </a:prstGeom>
          </p:spPr>
        </p:pic>
        <p:sp>
          <p:nvSpPr>
            <p:cNvPr id="109" name="object 109"/>
            <p:cNvSpPr/>
            <p:nvPr/>
          </p:nvSpPr>
          <p:spPr>
            <a:xfrm>
              <a:off x="6885758" y="2519084"/>
              <a:ext cx="1270" cy="491490"/>
            </a:xfrm>
            <a:custGeom>
              <a:avLst/>
              <a:gdLst/>
              <a:ahLst/>
              <a:cxnLst/>
              <a:rect l="l" t="t" r="r" b="b"/>
              <a:pathLst>
                <a:path w="1270" h="491489">
                  <a:moveTo>
                    <a:pt x="0" y="0"/>
                  </a:moveTo>
                  <a:lnTo>
                    <a:pt x="728" y="491282"/>
                  </a:lnTo>
                </a:path>
              </a:pathLst>
            </a:custGeom>
            <a:ln w="28575">
              <a:solidFill>
                <a:srgbClr val="000000"/>
              </a:solidFill>
            </a:ln>
          </p:spPr>
          <p:txBody>
            <a:bodyPr wrap="square" lIns="0" tIns="0" rIns="0" bIns="0" rtlCol="0"/>
            <a:lstStyle/>
            <a:p>
              <a:endParaRPr sz="2400"/>
            </a:p>
          </p:txBody>
        </p:sp>
        <p:sp>
          <p:nvSpPr>
            <p:cNvPr id="110" name="object 110"/>
            <p:cNvSpPr/>
            <p:nvPr/>
          </p:nvSpPr>
          <p:spPr>
            <a:xfrm>
              <a:off x="4494150" y="1257827"/>
              <a:ext cx="2488565" cy="2540"/>
            </a:xfrm>
            <a:custGeom>
              <a:avLst/>
              <a:gdLst/>
              <a:ahLst/>
              <a:cxnLst/>
              <a:rect l="l" t="t" r="r" b="b"/>
              <a:pathLst>
                <a:path w="2488565" h="2540">
                  <a:moveTo>
                    <a:pt x="0" y="0"/>
                  </a:moveTo>
                  <a:lnTo>
                    <a:pt x="2488505" y="2467"/>
                  </a:lnTo>
                </a:path>
              </a:pathLst>
            </a:custGeom>
            <a:ln w="25400">
              <a:solidFill>
                <a:srgbClr val="000000"/>
              </a:solidFill>
            </a:ln>
          </p:spPr>
          <p:txBody>
            <a:bodyPr wrap="square" lIns="0" tIns="0" rIns="0" bIns="0" rtlCol="0"/>
            <a:lstStyle/>
            <a:p>
              <a:endParaRPr sz="2400"/>
            </a:p>
          </p:txBody>
        </p:sp>
        <p:sp>
          <p:nvSpPr>
            <p:cNvPr id="111" name="object 111"/>
            <p:cNvSpPr/>
            <p:nvPr/>
          </p:nvSpPr>
          <p:spPr>
            <a:xfrm>
              <a:off x="4488647" y="1266054"/>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12" name="object 112"/>
            <p:cNvSpPr/>
            <p:nvPr/>
          </p:nvSpPr>
          <p:spPr>
            <a:xfrm>
              <a:off x="3471039" y="1667707"/>
              <a:ext cx="1011555" cy="1270"/>
            </a:xfrm>
            <a:custGeom>
              <a:avLst/>
              <a:gdLst/>
              <a:ahLst/>
              <a:cxnLst/>
              <a:rect l="l" t="t" r="r" b="b"/>
              <a:pathLst>
                <a:path w="1011554" h="1269">
                  <a:moveTo>
                    <a:pt x="0" y="977"/>
                  </a:moveTo>
                  <a:lnTo>
                    <a:pt x="1011514" y="0"/>
                  </a:lnTo>
                </a:path>
              </a:pathLst>
            </a:custGeom>
            <a:ln w="25400">
              <a:solidFill>
                <a:srgbClr val="000000"/>
              </a:solidFill>
            </a:ln>
          </p:spPr>
          <p:txBody>
            <a:bodyPr wrap="square" lIns="0" tIns="0" rIns="0" bIns="0" rtlCol="0"/>
            <a:lstStyle/>
            <a:p>
              <a:endParaRPr sz="2400"/>
            </a:p>
          </p:txBody>
        </p:sp>
        <p:sp>
          <p:nvSpPr>
            <p:cNvPr id="113" name="object 113"/>
            <p:cNvSpPr/>
            <p:nvPr/>
          </p:nvSpPr>
          <p:spPr>
            <a:xfrm>
              <a:off x="7145249" y="2282506"/>
              <a:ext cx="85725" cy="107314"/>
            </a:xfrm>
            <a:custGeom>
              <a:avLst/>
              <a:gdLst/>
              <a:ahLst/>
              <a:cxnLst/>
              <a:rect l="l" t="t" r="r" b="b"/>
              <a:pathLst>
                <a:path w="85725" h="107314">
                  <a:moveTo>
                    <a:pt x="28575" y="85724"/>
                  </a:moveTo>
                  <a:lnTo>
                    <a:pt x="28575" y="107016"/>
                  </a:lnTo>
                  <a:lnTo>
                    <a:pt x="57150" y="107016"/>
                  </a:lnTo>
                  <a:lnTo>
                    <a:pt x="57150" y="85724"/>
                  </a:lnTo>
                  <a:lnTo>
                    <a:pt x="28575" y="85724"/>
                  </a:lnTo>
                  <a:close/>
                </a:path>
                <a:path w="85725" h="107314">
                  <a:moveTo>
                    <a:pt x="78581" y="71437"/>
                  </a:moveTo>
                  <a:lnTo>
                    <a:pt x="57150" y="71437"/>
                  </a:lnTo>
                  <a:lnTo>
                    <a:pt x="57150" y="85724"/>
                  </a:lnTo>
                  <a:lnTo>
                    <a:pt x="85725" y="85725"/>
                  </a:lnTo>
                  <a:lnTo>
                    <a:pt x="78581" y="71437"/>
                  </a:lnTo>
                  <a:close/>
                </a:path>
                <a:path w="85725" h="107314">
                  <a:moveTo>
                    <a:pt x="57150" y="71437"/>
                  </a:moveTo>
                  <a:lnTo>
                    <a:pt x="28575" y="71437"/>
                  </a:lnTo>
                  <a:lnTo>
                    <a:pt x="28575" y="85724"/>
                  </a:lnTo>
                  <a:lnTo>
                    <a:pt x="57150" y="85724"/>
                  </a:lnTo>
                  <a:lnTo>
                    <a:pt x="57150" y="71437"/>
                  </a:lnTo>
                  <a:close/>
                </a:path>
                <a:path w="85725" h="107314">
                  <a:moveTo>
                    <a:pt x="42863" y="0"/>
                  </a:moveTo>
                  <a:lnTo>
                    <a:pt x="0" y="85723"/>
                  </a:lnTo>
                  <a:lnTo>
                    <a:pt x="28575" y="85724"/>
                  </a:lnTo>
                  <a:lnTo>
                    <a:pt x="28575" y="71437"/>
                  </a:lnTo>
                  <a:lnTo>
                    <a:pt x="78581" y="71437"/>
                  </a:lnTo>
                  <a:lnTo>
                    <a:pt x="42863" y="0"/>
                  </a:lnTo>
                  <a:close/>
                </a:path>
              </a:pathLst>
            </a:custGeom>
            <a:solidFill>
              <a:srgbClr val="000000"/>
            </a:solidFill>
          </p:spPr>
          <p:txBody>
            <a:bodyPr wrap="square" lIns="0" tIns="0" rIns="0" bIns="0" rtlCol="0"/>
            <a:lstStyle/>
            <a:p>
              <a:endParaRPr sz="2400"/>
            </a:p>
          </p:txBody>
        </p:sp>
        <p:sp>
          <p:nvSpPr>
            <p:cNvPr id="114" name="object 114"/>
            <p:cNvSpPr/>
            <p:nvPr/>
          </p:nvSpPr>
          <p:spPr>
            <a:xfrm>
              <a:off x="7201724" y="2390895"/>
              <a:ext cx="109220" cy="0"/>
            </a:xfrm>
            <a:custGeom>
              <a:avLst/>
              <a:gdLst/>
              <a:ahLst/>
              <a:cxnLst/>
              <a:rect l="l" t="t" r="r" b="b"/>
              <a:pathLst>
                <a:path w="109220">
                  <a:moveTo>
                    <a:pt x="0" y="0"/>
                  </a:moveTo>
                  <a:lnTo>
                    <a:pt x="108617" y="1"/>
                  </a:lnTo>
                </a:path>
              </a:pathLst>
            </a:custGeom>
            <a:ln w="25400">
              <a:solidFill>
                <a:srgbClr val="000000"/>
              </a:solidFill>
            </a:ln>
          </p:spPr>
          <p:txBody>
            <a:bodyPr wrap="square" lIns="0" tIns="0" rIns="0" bIns="0" rtlCol="0"/>
            <a:lstStyle/>
            <a:p>
              <a:endParaRPr sz="2400"/>
            </a:p>
          </p:txBody>
        </p:sp>
        <p:sp>
          <p:nvSpPr>
            <p:cNvPr id="115" name="object 115"/>
            <p:cNvSpPr/>
            <p:nvPr/>
          </p:nvSpPr>
          <p:spPr>
            <a:xfrm>
              <a:off x="7312422" y="2394211"/>
              <a:ext cx="4445" cy="1294765"/>
            </a:xfrm>
            <a:custGeom>
              <a:avLst/>
              <a:gdLst/>
              <a:ahLst/>
              <a:cxnLst/>
              <a:rect l="l" t="t" r="r" b="b"/>
              <a:pathLst>
                <a:path w="4445" h="1294764">
                  <a:moveTo>
                    <a:pt x="4426" y="0"/>
                  </a:moveTo>
                  <a:lnTo>
                    <a:pt x="0" y="1294197"/>
                  </a:lnTo>
                </a:path>
              </a:pathLst>
            </a:custGeom>
            <a:ln w="28575">
              <a:solidFill>
                <a:srgbClr val="000000"/>
              </a:solidFill>
            </a:ln>
          </p:spPr>
          <p:txBody>
            <a:bodyPr wrap="square" lIns="0" tIns="0" rIns="0" bIns="0" rtlCol="0"/>
            <a:lstStyle/>
            <a:p>
              <a:endParaRPr sz="2400"/>
            </a:p>
          </p:txBody>
        </p:sp>
        <p:sp>
          <p:nvSpPr>
            <p:cNvPr id="116" name="object 116"/>
            <p:cNvSpPr/>
            <p:nvPr/>
          </p:nvSpPr>
          <p:spPr>
            <a:xfrm>
              <a:off x="6448920" y="2541676"/>
              <a:ext cx="348615" cy="1147445"/>
            </a:xfrm>
            <a:custGeom>
              <a:avLst/>
              <a:gdLst/>
              <a:ahLst/>
              <a:cxnLst/>
              <a:rect l="l" t="t" r="r" b="b"/>
              <a:pathLst>
                <a:path w="348615" h="1147445">
                  <a:moveTo>
                    <a:pt x="85725" y="191389"/>
                  </a:moveTo>
                  <a:lnTo>
                    <a:pt x="78524" y="176784"/>
                  </a:lnTo>
                  <a:lnTo>
                    <a:pt x="43345" y="105422"/>
                  </a:lnTo>
                  <a:lnTo>
                    <a:pt x="0" y="190906"/>
                  </a:lnTo>
                  <a:lnTo>
                    <a:pt x="28575" y="191071"/>
                  </a:lnTo>
                  <a:lnTo>
                    <a:pt x="23215" y="1146657"/>
                  </a:lnTo>
                  <a:lnTo>
                    <a:pt x="51790" y="1146822"/>
                  </a:lnTo>
                  <a:lnTo>
                    <a:pt x="57150" y="191223"/>
                  </a:lnTo>
                  <a:lnTo>
                    <a:pt x="85725" y="191389"/>
                  </a:lnTo>
                  <a:close/>
                </a:path>
                <a:path w="348615" h="1147445">
                  <a:moveTo>
                    <a:pt x="229514" y="1053426"/>
                  </a:moveTo>
                  <a:lnTo>
                    <a:pt x="200939" y="1053426"/>
                  </a:lnTo>
                  <a:lnTo>
                    <a:pt x="200939" y="38671"/>
                  </a:lnTo>
                  <a:lnTo>
                    <a:pt x="194538" y="32270"/>
                  </a:lnTo>
                  <a:lnTo>
                    <a:pt x="178765" y="32270"/>
                  </a:lnTo>
                  <a:lnTo>
                    <a:pt x="172364" y="38671"/>
                  </a:lnTo>
                  <a:lnTo>
                    <a:pt x="172364" y="1053426"/>
                  </a:lnTo>
                  <a:lnTo>
                    <a:pt x="143789" y="1053426"/>
                  </a:lnTo>
                  <a:lnTo>
                    <a:pt x="186651" y="1139151"/>
                  </a:lnTo>
                  <a:lnTo>
                    <a:pt x="215226" y="1082001"/>
                  </a:lnTo>
                  <a:lnTo>
                    <a:pt x="229514" y="1053426"/>
                  </a:lnTo>
                  <a:close/>
                </a:path>
                <a:path w="348615" h="1147445">
                  <a:moveTo>
                    <a:pt x="319544" y="1053350"/>
                  </a:moveTo>
                  <a:lnTo>
                    <a:pt x="314744" y="6375"/>
                  </a:lnTo>
                  <a:lnTo>
                    <a:pt x="308317" y="0"/>
                  </a:lnTo>
                  <a:lnTo>
                    <a:pt x="292544" y="76"/>
                  </a:lnTo>
                  <a:lnTo>
                    <a:pt x="286308" y="6375"/>
                  </a:lnTo>
                  <a:lnTo>
                    <a:pt x="286207" y="14262"/>
                  </a:lnTo>
                  <a:lnTo>
                    <a:pt x="290969" y="1053490"/>
                  </a:lnTo>
                  <a:lnTo>
                    <a:pt x="319544" y="1053350"/>
                  </a:lnTo>
                  <a:close/>
                </a:path>
                <a:path w="348615" h="1147445">
                  <a:moveTo>
                    <a:pt x="348119" y="1053223"/>
                  </a:moveTo>
                  <a:lnTo>
                    <a:pt x="320903" y="1053350"/>
                  </a:lnTo>
                  <a:lnTo>
                    <a:pt x="319544" y="1053363"/>
                  </a:lnTo>
                  <a:lnTo>
                    <a:pt x="290969" y="1053490"/>
                  </a:lnTo>
                  <a:lnTo>
                    <a:pt x="262394" y="1053617"/>
                  </a:lnTo>
                  <a:lnTo>
                    <a:pt x="305650" y="1139151"/>
                  </a:lnTo>
                  <a:lnTo>
                    <a:pt x="333883" y="1082027"/>
                  </a:lnTo>
                  <a:lnTo>
                    <a:pt x="348056" y="1053350"/>
                  </a:lnTo>
                  <a:lnTo>
                    <a:pt x="348119" y="1053223"/>
                  </a:lnTo>
                  <a:close/>
                </a:path>
              </a:pathLst>
            </a:custGeom>
            <a:solidFill>
              <a:srgbClr val="000000"/>
            </a:solidFill>
          </p:spPr>
          <p:txBody>
            <a:bodyPr wrap="square" lIns="0" tIns="0" rIns="0" bIns="0" rtlCol="0"/>
            <a:lstStyle/>
            <a:p>
              <a:endParaRPr sz="2400"/>
            </a:p>
          </p:txBody>
        </p:sp>
      </p:grpSp>
      <p:sp>
        <p:nvSpPr>
          <p:cNvPr id="117" name="object 117"/>
          <p:cNvSpPr txBox="1"/>
          <p:nvPr/>
        </p:nvSpPr>
        <p:spPr>
          <a:xfrm>
            <a:off x="9372760" y="2831026"/>
            <a:ext cx="354753" cy="196571"/>
          </a:xfrm>
          <a:prstGeom prst="rect">
            <a:avLst/>
          </a:prstGeom>
        </p:spPr>
        <p:txBody>
          <a:bodyPr vert="horz" wrap="square" lIns="0" tIns="22013" rIns="0" bIns="0" rtlCol="0">
            <a:spAutoFit/>
          </a:bodyPr>
          <a:lstStyle/>
          <a:p>
            <a:pPr marL="16933">
              <a:spcBef>
                <a:spcPts val="173"/>
              </a:spcBef>
            </a:pPr>
            <a:r>
              <a:rPr sz="1133" b="1" spc="40" dirty="0">
                <a:latin typeface="Calibri"/>
                <a:cs typeface="Calibri"/>
              </a:rPr>
              <a:t>me</a:t>
            </a:r>
            <a:r>
              <a:rPr sz="1133" b="1" spc="13" dirty="0">
                <a:latin typeface="Calibri"/>
                <a:cs typeface="Calibri"/>
              </a:rPr>
              <a:t>m</a:t>
            </a:r>
            <a:endParaRPr sz="1133">
              <a:latin typeface="Calibri"/>
              <a:cs typeface="Calibri"/>
            </a:endParaRPr>
          </a:p>
        </p:txBody>
      </p:sp>
      <p:sp>
        <p:nvSpPr>
          <p:cNvPr id="118" name="object 118"/>
          <p:cNvSpPr/>
          <p:nvPr/>
        </p:nvSpPr>
        <p:spPr>
          <a:xfrm>
            <a:off x="1778828" y="2285758"/>
            <a:ext cx="231140" cy="612140"/>
          </a:xfrm>
          <a:custGeom>
            <a:avLst/>
            <a:gdLst/>
            <a:ahLst/>
            <a:cxnLst/>
            <a:rect l="l" t="t" r="r" b="b"/>
            <a:pathLst>
              <a:path w="173355" h="459105">
                <a:moveTo>
                  <a:pt x="0" y="0"/>
                </a:moveTo>
                <a:lnTo>
                  <a:pt x="173296" y="108671"/>
                </a:lnTo>
                <a:lnTo>
                  <a:pt x="173296" y="349986"/>
                </a:lnTo>
                <a:lnTo>
                  <a:pt x="0" y="458658"/>
                </a:lnTo>
                <a:lnTo>
                  <a:pt x="0" y="0"/>
                </a:lnTo>
                <a:close/>
              </a:path>
            </a:pathLst>
          </a:custGeom>
          <a:ln w="28575">
            <a:solidFill>
              <a:srgbClr val="000000"/>
            </a:solidFill>
          </a:ln>
        </p:spPr>
        <p:txBody>
          <a:bodyPr wrap="square" lIns="0" tIns="0" rIns="0" bIns="0" rtlCol="0"/>
          <a:lstStyle/>
          <a:p>
            <a:endParaRPr sz="2400"/>
          </a:p>
        </p:txBody>
      </p:sp>
      <p:sp>
        <p:nvSpPr>
          <p:cNvPr id="119" name="object 119"/>
          <p:cNvSpPr txBox="1"/>
          <p:nvPr/>
        </p:nvSpPr>
        <p:spPr>
          <a:xfrm>
            <a:off x="1787124" y="2343527"/>
            <a:ext cx="112607" cy="448114"/>
          </a:xfrm>
          <a:prstGeom prst="rect">
            <a:avLst/>
          </a:prstGeom>
        </p:spPr>
        <p:txBody>
          <a:bodyPr vert="horz" wrap="square" lIns="0" tIns="16933" rIns="0" bIns="0" rtlCol="0">
            <a:spAutoFit/>
          </a:bodyPr>
          <a:lstStyle/>
          <a:p>
            <a:pPr marL="27093">
              <a:spcBef>
                <a:spcPts val="133"/>
              </a:spcBef>
            </a:pPr>
            <a:r>
              <a:rPr sz="1067" spc="-13" dirty="0">
                <a:latin typeface="Californian FB"/>
                <a:cs typeface="Californian FB"/>
              </a:rPr>
              <a:t>0</a:t>
            </a:r>
            <a:endParaRPr sz="1067">
              <a:latin typeface="Californian FB"/>
              <a:cs typeface="Californian FB"/>
            </a:endParaRPr>
          </a:p>
          <a:p>
            <a:pPr marL="16933">
              <a:spcBef>
                <a:spcPts val="767"/>
              </a:spcBef>
            </a:pPr>
            <a:r>
              <a:rPr sz="1067" spc="-13" dirty="0">
                <a:latin typeface="Californian FB"/>
                <a:cs typeface="Californian FB"/>
              </a:rPr>
              <a:t>1</a:t>
            </a:r>
            <a:endParaRPr sz="1067">
              <a:latin typeface="Californian FB"/>
              <a:cs typeface="Californian FB"/>
            </a:endParaRPr>
          </a:p>
        </p:txBody>
      </p:sp>
      <p:grpSp>
        <p:nvGrpSpPr>
          <p:cNvPr id="120" name="object 120"/>
          <p:cNvGrpSpPr/>
          <p:nvPr/>
        </p:nvGrpSpPr>
        <p:grpSpPr>
          <a:xfrm>
            <a:off x="1332307" y="1024181"/>
            <a:ext cx="476673" cy="1768687"/>
            <a:chOff x="2557260" y="834718"/>
            <a:chExt cx="357505" cy="1326515"/>
          </a:xfrm>
        </p:grpSpPr>
        <p:pic>
          <p:nvPicPr>
            <p:cNvPr id="121" name="object 121"/>
            <p:cNvPicPr/>
            <p:nvPr/>
          </p:nvPicPr>
          <p:blipFill>
            <a:blip r:embed="rId11" cstate="print"/>
            <a:stretch>
              <a:fillRect/>
            </a:stretch>
          </p:blipFill>
          <p:spPr>
            <a:xfrm>
              <a:off x="2681645" y="1872529"/>
              <a:ext cx="233109" cy="85724"/>
            </a:xfrm>
            <a:prstGeom prst="rect">
              <a:avLst/>
            </a:prstGeom>
          </p:spPr>
        </p:pic>
        <p:sp>
          <p:nvSpPr>
            <p:cNvPr id="122" name="object 122"/>
            <p:cNvSpPr/>
            <p:nvPr/>
          </p:nvSpPr>
          <p:spPr>
            <a:xfrm>
              <a:off x="2693445" y="849006"/>
              <a:ext cx="7620" cy="1061720"/>
            </a:xfrm>
            <a:custGeom>
              <a:avLst/>
              <a:gdLst/>
              <a:ahLst/>
              <a:cxnLst/>
              <a:rect l="l" t="t" r="r" b="b"/>
              <a:pathLst>
                <a:path w="7619" h="1061720">
                  <a:moveTo>
                    <a:pt x="7030" y="0"/>
                  </a:moveTo>
                  <a:lnTo>
                    <a:pt x="0" y="1061311"/>
                  </a:lnTo>
                </a:path>
              </a:pathLst>
            </a:custGeom>
            <a:ln w="28575">
              <a:solidFill>
                <a:srgbClr val="000000"/>
              </a:solidFill>
            </a:ln>
          </p:spPr>
          <p:txBody>
            <a:bodyPr wrap="square" lIns="0" tIns="0" rIns="0" bIns="0" rtlCol="0"/>
            <a:lstStyle/>
            <a:p>
              <a:endParaRPr sz="2400"/>
            </a:p>
          </p:txBody>
        </p:sp>
        <p:sp>
          <p:nvSpPr>
            <p:cNvPr id="123" name="object 123"/>
            <p:cNvSpPr/>
            <p:nvPr/>
          </p:nvSpPr>
          <p:spPr>
            <a:xfrm>
              <a:off x="2557260" y="2074881"/>
              <a:ext cx="346710" cy="85725"/>
            </a:xfrm>
            <a:custGeom>
              <a:avLst/>
              <a:gdLst/>
              <a:ahLst/>
              <a:cxnLst/>
              <a:rect l="l" t="t" r="r" b="b"/>
              <a:pathLst>
                <a:path w="346710" h="85725">
                  <a:moveTo>
                    <a:pt x="260456" y="0"/>
                  </a:moveTo>
                  <a:lnTo>
                    <a:pt x="260456" y="85725"/>
                  </a:lnTo>
                  <a:lnTo>
                    <a:pt x="317606" y="57150"/>
                  </a:lnTo>
                  <a:lnTo>
                    <a:pt x="282634" y="57150"/>
                  </a:lnTo>
                  <a:lnTo>
                    <a:pt x="289031" y="50753"/>
                  </a:lnTo>
                  <a:lnTo>
                    <a:pt x="289031" y="34971"/>
                  </a:lnTo>
                  <a:lnTo>
                    <a:pt x="282634" y="28575"/>
                  </a:lnTo>
                  <a:lnTo>
                    <a:pt x="317606" y="28575"/>
                  </a:lnTo>
                  <a:lnTo>
                    <a:pt x="260456" y="0"/>
                  </a:lnTo>
                  <a:close/>
                </a:path>
                <a:path w="346710" h="85725">
                  <a:moveTo>
                    <a:pt x="260456" y="28575"/>
                  </a:moveTo>
                  <a:lnTo>
                    <a:pt x="6396" y="28575"/>
                  </a:lnTo>
                  <a:lnTo>
                    <a:pt x="0" y="34971"/>
                  </a:lnTo>
                  <a:lnTo>
                    <a:pt x="0" y="50753"/>
                  </a:lnTo>
                  <a:lnTo>
                    <a:pt x="6396" y="57150"/>
                  </a:lnTo>
                  <a:lnTo>
                    <a:pt x="260456" y="57150"/>
                  </a:lnTo>
                  <a:lnTo>
                    <a:pt x="260456" y="28575"/>
                  </a:lnTo>
                  <a:close/>
                </a:path>
                <a:path w="346710" h="85725">
                  <a:moveTo>
                    <a:pt x="317606" y="28575"/>
                  </a:moveTo>
                  <a:lnTo>
                    <a:pt x="282634" y="28575"/>
                  </a:lnTo>
                  <a:lnTo>
                    <a:pt x="289031" y="34971"/>
                  </a:lnTo>
                  <a:lnTo>
                    <a:pt x="289031" y="50753"/>
                  </a:lnTo>
                  <a:lnTo>
                    <a:pt x="282634" y="57150"/>
                  </a:lnTo>
                  <a:lnTo>
                    <a:pt x="317606" y="57150"/>
                  </a:lnTo>
                  <a:lnTo>
                    <a:pt x="346181" y="42862"/>
                  </a:lnTo>
                  <a:lnTo>
                    <a:pt x="317606" y="28575"/>
                  </a:lnTo>
                  <a:close/>
                </a:path>
              </a:pathLst>
            </a:custGeom>
            <a:solidFill>
              <a:srgbClr val="000000"/>
            </a:solidFill>
          </p:spPr>
          <p:txBody>
            <a:bodyPr wrap="square" lIns="0" tIns="0" rIns="0" bIns="0" rtlCol="0"/>
            <a:lstStyle/>
            <a:p>
              <a:endParaRPr sz="2400"/>
            </a:p>
          </p:txBody>
        </p:sp>
      </p:grpSp>
      <p:sp>
        <p:nvSpPr>
          <p:cNvPr id="124" name="object 124"/>
          <p:cNvSpPr txBox="1"/>
          <p:nvPr/>
        </p:nvSpPr>
        <p:spPr>
          <a:xfrm>
            <a:off x="2444896" y="2652210"/>
            <a:ext cx="183727" cy="196571"/>
          </a:xfrm>
          <a:prstGeom prst="rect">
            <a:avLst/>
          </a:prstGeom>
        </p:spPr>
        <p:txBody>
          <a:bodyPr vert="horz" wrap="square" lIns="0" tIns="22013" rIns="0" bIns="0" rtlCol="0">
            <a:spAutoFit/>
          </a:bodyPr>
          <a:lstStyle/>
          <a:p>
            <a:pPr marL="16933">
              <a:spcBef>
                <a:spcPts val="173"/>
              </a:spcBef>
            </a:pPr>
            <a:r>
              <a:rPr sz="1133" b="1" spc="40" dirty="0">
                <a:latin typeface="Calibri"/>
                <a:cs typeface="Calibri"/>
              </a:rPr>
              <a:t>pc</a:t>
            </a:r>
            <a:endParaRPr sz="1133">
              <a:latin typeface="Calibri"/>
              <a:cs typeface="Calibri"/>
            </a:endParaRPr>
          </a:p>
        </p:txBody>
      </p:sp>
      <p:grpSp>
        <p:nvGrpSpPr>
          <p:cNvPr id="125" name="object 125"/>
          <p:cNvGrpSpPr/>
          <p:nvPr/>
        </p:nvGrpSpPr>
        <p:grpSpPr>
          <a:xfrm>
            <a:off x="1300928" y="882773"/>
            <a:ext cx="8099213" cy="3923453"/>
            <a:chOff x="2533726" y="728662"/>
            <a:chExt cx="6074410" cy="2942590"/>
          </a:xfrm>
        </p:grpSpPr>
        <p:pic>
          <p:nvPicPr>
            <p:cNvPr id="126" name="object 126"/>
            <p:cNvPicPr/>
            <p:nvPr/>
          </p:nvPicPr>
          <p:blipFill>
            <a:blip r:embed="rId12" cstate="print"/>
            <a:stretch>
              <a:fillRect/>
            </a:stretch>
          </p:blipFill>
          <p:spPr>
            <a:xfrm>
              <a:off x="3056810" y="1967812"/>
              <a:ext cx="137328" cy="85725"/>
            </a:xfrm>
            <a:prstGeom prst="rect">
              <a:avLst/>
            </a:prstGeom>
          </p:spPr>
        </p:pic>
        <p:sp>
          <p:nvSpPr>
            <p:cNvPr id="127" name="object 127"/>
            <p:cNvSpPr/>
            <p:nvPr/>
          </p:nvSpPr>
          <p:spPr>
            <a:xfrm>
              <a:off x="4286547" y="855752"/>
              <a:ext cx="3810" cy="384175"/>
            </a:xfrm>
            <a:custGeom>
              <a:avLst/>
              <a:gdLst/>
              <a:ahLst/>
              <a:cxnLst/>
              <a:rect l="l" t="t" r="r" b="b"/>
              <a:pathLst>
                <a:path w="3810" h="384175">
                  <a:moveTo>
                    <a:pt x="3749" y="0"/>
                  </a:moveTo>
                  <a:lnTo>
                    <a:pt x="0" y="383795"/>
                  </a:lnTo>
                </a:path>
              </a:pathLst>
            </a:custGeom>
            <a:ln w="28575">
              <a:solidFill>
                <a:srgbClr val="000000"/>
              </a:solidFill>
            </a:ln>
          </p:spPr>
          <p:txBody>
            <a:bodyPr wrap="square" lIns="0" tIns="0" rIns="0" bIns="0" rtlCol="0"/>
            <a:lstStyle/>
            <a:p>
              <a:endParaRPr sz="2400"/>
            </a:p>
          </p:txBody>
        </p:sp>
        <p:sp>
          <p:nvSpPr>
            <p:cNvPr id="128" name="object 128"/>
            <p:cNvSpPr/>
            <p:nvPr/>
          </p:nvSpPr>
          <p:spPr>
            <a:xfrm>
              <a:off x="4286547" y="818545"/>
              <a:ext cx="4307205" cy="3810"/>
            </a:xfrm>
            <a:custGeom>
              <a:avLst/>
              <a:gdLst/>
              <a:ahLst/>
              <a:cxnLst/>
              <a:rect l="l" t="t" r="r" b="b"/>
              <a:pathLst>
                <a:path w="4307205" h="3809">
                  <a:moveTo>
                    <a:pt x="4306750" y="0"/>
                  </a:moveTo>
                  <a:lnTo>
                    <a:pt x="0" y="3776"/>
                  </a:lnTo>
                </a:path>
              </a:pathLst>
            </a:custGeom>
            <a:ln w="28575">
              <a:solidFill>
                <a:srgbClr val="000000"/>
              </a:solidFill>
            </a:ln>
          </p:spPr>
          <p:txBody>
            <a:bodyPr wrap="square" lIns="0" tIns="0" rIns="0" bIns="0" rtlCol="0"/>
            <a:lstStyle/>
            <a:p>
              <a:endParaRPr sz="2400"/>
            </a:p>
          </p:txBody>
        </p:sp>
        <p:sp>
          <p:nvSpPr>
            <p:cNvPr id="129" name="object 129"/>
            <p:cNvSpPr/>
            <p:nvPr/>
          </p:nvSpPr>
          <p:spPr>
            <a:xfrm>
              <a:off x="4196293" y="1242071"/>
              <a:ext cx="90805" cy="1270"/>
            </a:xfrm>
            <a:custGeom>
              <a:avLst/>
              <a:gdLst/>
              <a:ahLst/>
              <a:cxnLst/>
              <a:rect l="l" t="t" r="r" b="b"/>
              <a:pathLst>
                <a:path w="90804" h="1269">
                  <a:moveTo>
                    <a:pt x="-14287" y="488"/>
                  </a:moveTo>
                  <a:lnTo>
                    <a:pt x="104541" y="488"/>
                  </a:lnTo>
                </a:path>
              </a:pathLst>
            </a:custGeom>
            <a:ln w="29552">
              <a:solidFill>
                <a:srgbClr val="000000"/>
              </a:solidFill>
            </a:ln>
          </p:spPr>
          <p:txBody>
            <a:bodyPr wrap="square" lIns="0" tIns="0" rIns="0" bIns="0" rtlCol="0"/>
            <a:lstStyle/>
            <a:p>
              <a:endParaRPr sz="2400"/>
            </a:p>
          </p:txBody>
        </p:sp>
        <p:sp>
          <p:nvSpPr>
            <p:cNvPr id="130" name="object 130"/>
            <p:cNvSpPr/>
            <p:nvPr/>
          </p:nvSpPr>
          <p:spPr>
            <a:xfrm>
              <a:off x="2550033" y="742950"/>
              <a:ext cx="5278755" cy="3175"/>
            </a:xfrm>
            <a:custGeom>
              <a:avLst/>
              <a:gdLst/>
              <a:ahLst/>
              <a:cxnLst/>
              <a:rect l="l" t="t" r="r" b="b"/>
              <a:pathLst>
                <a:path w="5278755" h="3175">
                  <a:moveTo>
                    <a:pt x="0" y="0"/>
                  </a:moveTo>
                  <a:lnTo>
                    <a:pt x="5278285" y="2806"/>
                  </a:lnTo>
                </a:path>
              </a:pathLst>
            </a:custGeom>
            <a:ln w="28575">
              <a:solidFill>
                <a:srgbClr val="000000"/>
              </a:solidFill>
            </a:ln>
          </p:spPr>
          <p:txBody>
            <a:bodyPr wrap="square" lIns="0" tIns="0" rIns="0" bIns="0" rtlCol="0"/>
            <a:lstStyle/>
            <a:p>
              <a:endParaRPr sz="2400"/>
            </a:p>
          </p:txBody>
        </p:sp>
        <p:sp>
          <p:nvSpPr>
            <p:cNvPr id="131" name="object 131"/>
            <p:cNvSpPr/>
            <p:nvPr/>
          </p:nvSpPr>
          <p:spPr>
            <a:xfrm>
              <a:off x="2548014" y="748499"/>
              <a:ext cx="2540" cy="1367155"/>
            </a:xfrm>
            <a:custGeom>
              <a:avLst/>
              <a:gdLst/>
              <a:ahLst/>
              <a:cxnLst/>
              <a:rect l="l" t="t" r="r" b="b"/>
              <a:pathLst>
                <a:path w="2539" h="1367155">
                  <a:moveTo>
                    <a:pt x="1986" y="0"/>
                  </a:moveTo>
                  <a:lnTo>
                    <a:pt x="0" y="1366877"/>
                  </a:lnTo>
                </a:path>
              </a:pathLst>
            </a:custGeom>
            <a:ln w="28575">
              <a:solidFill>
                <a:srgbClr val="000000"/>
              </a:solidFill>
            </a:ln>
          </p:spPr>
          <p:txBody>
            <a:bodyPr wrap="square" lIns="0" tIns="0" rIns="0" bIns="0" rtlCol="0"/>
            <a:lstStyle/>
            <a:p>
              <a:endParaRPr sz="2400"/>
            </a:p>
          </p:txBody>
        </p:sp>
        <p:sp>
          <p:nvSpPr>
            <p:cNvPr id="132" name="object 132"/>
            <p:cNvSpPr/>
            <p:nvPr/>
          </p:nvSpPr>
          <p:spPr>
            <a:xfrm>
              <a:off x="2946163" y="2174999"/>
              <a:ext cx="85725" cy="1496060"/>
            </a:xfrm>
            <a:custGeom>
              <a:avLst/>
              <a:gdLst/>
              <a:ahLst/>
              <a:cxnLst/>
              <a:rect l="l" t="t" r="r" b="b"/>
              <a:pathLst>
                <a:path w="85725" h="1496060">
                  <a:moveTo>
                    <a:pt x="28574" y="85611"/>
                  </a:moveTo>
                  <a:lnTo>
                    <a:pt x="17598" y="1495630"/>
                  </a:lnTo>
                  <a:lnTo>
                    <a:pt x="46172" y="1495852"/>
                  </a:lnTo>
                  <a:lnTo>
                    <a:pt x="57149" y="85834"/>
                  </a:lnTo>
                  <a:lnTo>
                    <a:pt x="28574" y="85611"/>
                  </a:lnTo>
                  <a:close/>
                </a:path>
                <a:path w="85725" h="1496060">
                  <a:moveTo>
                    <a:pt x="78500" y="71325"/>
                  </a:moveTo>
                  <a:lnTo>
                    <a:pt x="28685" y="71325"/>
                  </a:lnTo>
                  <a:lnTo>
                    <a:pt x="57260" y="71547"/>
                  </a:lnTo>
                  <a:lnTo>
                    <a:pt x="57149" y="85834"/>
                  </a:lnTo>
                  <a:lnTo>
                    <a:pt x="85722" y="86056"/>
                  </a:lnTo>
                  <a:lnTo>
                    <a:pt x="78500" y="71325"/>
                  </a:lnTo>
                  <a:close/>
                </a:path>
                <a:path w="85725" h="1496060">
                  <a:moveTo>
                    <a:pt x="28685" y="71325"/>
                  </a:moveTo>
                  <a:lnTo>
                    <a:pt x="28574" y="85611"/>
                  </a:lnTo>
                  <a:lnTo>
                    <a:pt x="57149" y="85834"/>
                  </a:lnTo>
                  <a:lnTo>
                    <a:pt x="57260" y="71547"/>
                  </a:lnTo>
                  <a:lnTo>
                    <a:pt x="28685" y="71325"/>
                  </a:lnTo>
                  <a:close/>
                </a:path>
                <a:path w="85725" h="1496060">
                  <a:moveTo>
                    <a:pt x="43529" y="0"/>
                  </a:moveTo>
                  <a:lnTo>
                    <a:pt x="0" y="85389"/>
                  </a:lnTo>
                  <a:lnTo>
                    <a:pt x="28574" y="85611"/>
                  </a:lnTo>
                  <a:lnTo>
                    <a:pt x="28685" y="71325"/>
                  </a:lnTo>
                  <a:lnTo>
                    <a:pt x="78500" y="71325"/>
                  </a:lnTo>
                  <a:lnTo>
                    <a:pt x="43529" y="0"/>
                  </a:lnTo>
                  <a:close/>
                </a:path>
              </a:pathLst>
            </a:custGeom>
            <a:solidFill>
              <a:srgbClr val="000000"/>
            </a:solidFill>
          </p:spPr>
          <p:txBody>
            <a:bodyPr wrap="square" lIns="0" tIns="0" rIns="0" bIns="0" rtlCol="0"/>
            <a:lstStyle/>
            <a:p>
              <a:endParaRPr sz="2400"/>
            </a:p>
          </p:txBody>
        </p:sp>
      </p:grpSp>
      <p:sp>
        <p:nvSpPr>
          <p:cNvPr id="133" name="object 133"/>
          <p:cNvSpPr txBox="1"/>
          <p:nvPr/>
        </p:nvSpPr>
        <p:spPr>
          <a:xfrm>
            <a:off x="6230088" y="4858450"/>
            <a:ext cx="2210647" cy="217218"/>
          </a:xfrm>
          <a:prstGeom prst="rect">
            <a:avLst/>
          </a:prstGeom>
        </p:spPr>
        <p:txBody>
          <a:bodyPr vert="horz" wrap="square" lIns="0" tIns="22013" rIns="0" bIns="0" rtlCol="0">
            <a:spAutoFit/>
          </a:bodyPr>
          <a:lstStyle/>
          <a:p>
            <a:pPr marL="50799">
              <a:spcBef>
                <a:spcPts val="173"/>
              </a:spcBef>
              <a:tabLst>
                <a:tab pos="617205" algn="l"/>
              </a:tabLst>
            </a:pPr>
            <a:r>
              <a:rPr sz="1900" b="1" spc="-9" baseline="5847" dirty="0">
                <a:latin typeface="Calibri"/>
                <a:cs typeface="Calibri"/>
              </a:rPr>
              <a:t>BrUn	</a:t>
            </a:r>
            <a:r>
              <a:rPr sz="1267" b="1" spc="-40" dirty="0">
                <a:latin typeface="Calibri"/>
                <a:cs typeface="Calibri"/>
              </a:rPr>
              <a:t>BrLT</a:t>
            </a:r>
            <a:r>
              <a:rPr sz="1267" b="1" spc="287" dirty="0">
                <a:latin typeface="Calibri"/>
                <a:cs typeface="Calibri"/>
              </a:rPr>
              <a:t> </a:t>
            </a:r>
            <a:r>
              <a:rPr sz="1700" b="1" spc="9" baseline="16339" dirty="0">
                <a:latin typeface="Calibri"/>
                <a:cs typeface="Calibri"/>
              </a:rPr>
              <a:t>Bsel </a:t>
            </a:r>
            <a:r>
              <a:rPr sz="1700" b="1" spc="369" baseline="16339" dirty="0">
                <a:latin typeface="Calibri"/>
                <a:cs typeface="Calibri"/>
              </a:rPr>
              <a:t> </a:t>
            </a:r>
            <a:r>
              <a:rPr sz="1700" b="1" spc="20" baseline="19607" dirty="0">
                <a:latin typeface="Calibri"/>
                <a:cs typeface="Calibri"/>
              </a:rPr>
              <a:t>Asel </a:t>
            </a:r>
            <a:r>
              <a:rPr sz="1700" b="1" spc="309" baseline="19607" dirty="0">
                <a:latin typeface="Calibri"/>
                <a:cs typeface="Calibri"/>
              </a:rPr>
              <a:t> </a:t>
            </a:r>
            <a:r>
              <a:rPr sz="1700" b="1" spc="9" baseline="3267" dirty="0">
                <a:latin typeface="Calibri"/>
                <a:cs typeface="Calibri"/>
              </a:rPr>
              <a:t>ALUSel</a:t>
            </a:r>
            <a:endParaRPr sz="1700" baseline="3267">
              <a:latin typeface="Calibri"/>
              <a:cs typeface="Calibri"/>
            </a:endParaRPr>
          </a:p>
        </p:txBody>
      </p:sp>
      <p:grpSp>
        <p:nvGrpSpPr>
          <p:cNvPr id="134" name="object 134"/>
          <p:cNvGrpSpPr/>
          <p:nvPr/>
        </p:nvGrpSpPr>
        <p:grpSpPr>
          <a:xfrm>
            <a:off x="9358222" y="1001578"/>
            <a:ext cx="323427" cy="1082887"/>
            <a:chOff x="8576697" y="817766"/>
            <a:chExt cx="242570" cy="812165"/>
          </a:xfrm>
        </p:grpSpPr>
        <p:pic>
          <p:nvPicPr>
            <p:cNvPr id="135" name="object 135"/>
            <p:cNvPicPr/>
            <p:nvPr/>
          </p:nvPicPr>
          <p:blipFill>
            <a:blip r:embed="rId13" cstate="print"/>
            <a:stretch>
              <a:fillRect/>
            </a:stretch>
          </p:blipFill>
          <p:spPr>
            <a:xfrm>
              <a:off x="8588460" y="1544172"/>
              <a:ext cx="230287" cy="85670"/>
            </a:xfrm>
            <a:prstGeom prst="rect">
              <a:avLst/>
            </a:prstGeom>
          </p:spPr>
        </p:pic>
        <p:sp>
          <p:nvSpPr>
            <p:cNvPr id="136" name="object 136"/>
            <p:cNvSpPr/>
            <p:nvPr/>
          </p:nvSpPr>
          <p:spPr>
            <a:xfrm>
              <a:off x="8590984" y="832054"/>
              <a:ext cx="2540" cy="749935"/>
            </a:xfrm>
            <a:custGeom>
              <a:avLst/>
              <a:gdLst/>
              <a:ahLst/>
              <a:cxnLst/>
              <a:rect l="l" t="t" r="r" b="b"/>
              <a:pathLst>
                <a:path w="2540" h="749935">
                  <a:moveTo>
                    <a:pt x="0" y="0"/>
                  </a:moveTo>
                  <a:lnTo>
                    <a:pt x="2312" y="749806"/>
                  </a:lnTo>
                </a:path>
              </a:pathLst>
            </a:custGeom>
            <a:ln w="28575">
              <a:solidFill>
                <a:srgbClr val="000000"/>
              </a:solidFill>
            </a:ln>
          </p:spPr>
          <p:txBody>
            <a:bodyPr wrap="square" lIns="0" tIns="0" rIns="0" bIns="0" rtlCol="0"/>
            <a:lstStyle/>
            <a:p>
              <a:endParaRPr sz="2400"/>
            </a:p>
          </p:txBody>
        </p:sp>
      </p:grpSp>
      <p:sp>
        <p:nvSpPr>
          <p:cNvPr id="137" name="object 137"/>
          <p:cNvSpPr txBox="1"/>
          <p:nvPr/>
        </p:nvSpPr>
        <p:spPr>
          <a:xfrm>
            <a:off x="9647280" y="1888359"/>
            <a:ext cx="102447" cy="181310"/>
          </a:xfrm>
          <a:prstGeom prst="rect">
            <a:avLst/>
          </a:prstGeom>
        </p:spPr>
        <p:txBody>
          <a:bodyPr vert="horz" wrap="square" lIns="0" tIns="16933" rIns="0" bIns="0" rtlCol="0">
            <a:spAutoFit/>
          </a:bodyPr>
          <a:lstStyle/>
          <a:p>
            <a:pPr marL="16933">
              <a:spcBef>
                <a:spcPts val="133"/>
              </a:spcBef>
            </a:pPr>
            <a:r>
              <a:rPr sz="1067" dirty="0">
                <a:latin typeface="Californian FB"/>
                <a:cs typeface="Californian FB"/>
              </a:rPr>
              <a:t>2</a:t>
            </a:r>
            <a:endParaRPr sz="1067">
              <a:latin typeface="Californian FB"/>
              <a:cs typeface="Californian FB"/>
            </a:endParaRPr>
          </a:p>
        </p:txBody>
      </p:sp>
      <p:grpSp>
        <p:nvGrpSpPr>
          <p:cNvPr id="138" name="object 138"/>
          <p:cNvGrpSpPr/>
          <p:nvPr/>
        </p:nvGrpSpPr>
        <p:grpSpPr>
          <a:xfrm>
            <a:off x="1381091" y="850006"/>
            <a:ext cx="3690620" cy="4754880"/>
            <a:chOff x="2593848" y="704087"/>
            <a:chExt cx="2767965" cy="3566160"/>
          </a:xfrm>
        </p:grpSpPr>
        <p:sp>
          <p:nvSpPr>
            <p:cNvPr id="139" name="object 139"/>
            <p:cNvSpPr/>
            <p:nvPr/>
          </p:nvSpPr>
          <p:spPr>
            <a:xfrm>
              <a:off x="2702961" y="823767"/>
              <a:ext cx="1570355" cy="3175"/>
            </a:xfrm>
            <a:custGeom>
              <a:avLst/>
              <a:gdLst/>
              <a:ahLst/>
              <a:cxnLst/>
              <a:rect l="l" t="t" r="r" b="b"/>
              <a:pathLst>
                <a:path w="1570354" h="3175">
                  <a:moveTo>
                    <a:pt x="1570183" y="2868"/>
                  </a:moveTo>
                  <a:lnTo>
                    <a:pt x="0" y="0"/>
                  </a:lnTo>
                </a:path>
              </a:pathLst>
            </a:custGeom>
            <a:ln w="28575">
              <a:solidFill>
                <a:srgbClr val="000000"/>
              </a:solidFill>
            </a:ln>
          </p:spPr>
          <p:txBody>
            <a:bodyPr wrap="square" lIns="0" tIns="0" rIns="0" bIns="0" rtlCol="0"/>
            <a:lstStyle/>
            <a:p>
              <a:endParaRPr sz="2400"/>
            </a:p>
          </p:txBody>
        </p:sp>
        <p:pic>
          <p:nvPicPr>
            <p:cNvPr id="140" name="object 140"/>
            <p:cNvPicPr/>
            <p:nvPr/>
          </p:nvPicPr>
          <p:blipFill>
            <a:blip r:embed="rId14" cstate="print"/>
            <a:stretch>
              <a:fillRect/>
            </a:stretch>
          </p:blipFill>
          <p:spPr>
            <a:xfrm>
              <a:off x="4285488" y="1856231"/>
              <a:ext cx="1075943" cy="219456"/>
            </a:xfrm>
            <a:prstGeom prst="rect">
              <a:avLst/>
            </a:prstGeom>
          </p:spPr>
        </p:pic>
        <p:pic>
          <p:nvPicPr>
            <p:cNvPr id="141" name="object 141"/>
            <p:cNvPicPr/>
            <p:nvPr/>
          </p:nvPicPr>
          <p:blipFill>
            <a:blip r:embed="rId15" cstate="print"/>
            <a:stretch>
              <a:fillRect/>
            </a:stretch>
          </p:blipFill>
          <p:spPr>
            <a:xfrm>
              <a:off x="4105656" y="2084831"/>
              <a:ext cx="374903" cy="219456"/>
            </a:xfrm>
            <a:prstGeom prst="rect">
              <a:avLst/>
            </a:prstGeom>
          </p:spPr>
        </p:pic>
        <p:pic>
          <p:nvPicPr>
            <p:cNvPr id="142" name="object 142"/>
            <p:cNvPicPr/>
            <p:nvPr/>
          </p:nvPicPr>
          <p:blipFill>
            <a:blip r:embed="rId16" cstate="print"/>
            <a:stretch>
              <a:fillRect/>
            </a:stretch>
          </p:blipFill>
          <p:spPr>
            <a:xfrm>
              <a:off x="4258055" y="2084831"/>
              <a:ext cx="1075944" cy="417575"/>
            </a:xfrm>
            <a:prstGeom prst="rect">
              <a:avLst/>
            </a:prstGeom>
          </p:spPr>
        </p:pic>
        <p:pic>
          <p:nvPicPr>
            <p:cNvPr id="143" name="object 143"/>
            <p:cNvPicPr/>
            <p:nvPr/>
          </p:nvPicPr>
          <p:blipFill>
            <a:blip r:embed="rId17" cstate="print"/>
            <a:stretch>
              <a:fillRect/>
            </a:stretch>
          </p:blipFill>
          <p:spPr>
            <a:xfrm>
              <a:off x="3154680" y="2228087"/>
              <a:ext cx="207264" cy="365760"/>
            </a:xfrm>
            <a:prstGeom prst="rect">
              <a:avLst/>
            </a:prstGeom>
          </p:spPr>
        </p:pic>
        <p:sp>
          <p:nvSpPr>
            <p:cNvPr id="144" name="object 144"/>
            <p:cNvSpPr/>
            <p:nvPr/>
          </p:nvSpPr>
          <p:spPr>
            <a:xfrm>
              <a:off x="3294664" y="2332671"/>
              <a:ext cx="0" cy="196215"/>
            </a:xfrm>
            <a:custGeom>
              <a:avLst/>
              <a:gdLst/>
              <a:ahLst/>
              <a:cxnLst/>
              <a:rect l="l" t="t" r="r" b="b"/>
              <a:pathLst>
                <a:path h="196214">
                  <a:moveTo>
                    <a:pt x="0" y="0"/>
                  </a:moveTo>
                  <a:lnTo>
                    <a:pt x="0" y="195967"/>
                  </a:lnTo>
                </a:path>
              </a:pathLst>
            </a:custGeom>
            <a:ln w="3175">
              <a:solidFill>
                <a:srgbClr val="D8E156"/>
              </a:solidFill>
            </a:ln>
          </p:spPr>
          <p:txBody>
            <a:bodyPr wrap="square" lIns="0" tIns="0" rIns="0" bIns="0" rtlCol="0"/>
            <a:lstStyle/>
            <a:p>
              <a:endParaRPr sz="2400"/>
            </a:p>
          </p:txBody>
        </p:sp>
        <p:pic>
          <p:nvPicPr>
            <p:cNvPr id="145" name="object 145"/>
            <p:cNvPicPr/>
            <p:nvPr/>
          </p:nvPicPr>
          <p:blipFill>
            <a:blip r:embed="rId18" cstate="print"/>
            <a:stretch>
              <a:fillRect/>
            </a:stretch>
          </p:blipFill>
          <p:spPr>
            <a:xfrm>
              <a:off x="3325368" y="1938527"/>
              <a:ext cx="381000" cy="207263"/>
            </a:xfrm>
            <a:prstGeom prst="rect">
              <a:avLst/>
            </a:prstGeom>
          </p:spPr>
        </p:pic>
        <p:sp>
          <p:nvSpPr>
            <p:cNvPr id="146" name="object 146"/>
            <p:cNvSpPr/>
            <p:nvPr/>
          </p:nvSpPr>
          <p:spPr>
            <a:xfrm>
              <a:off x="3390083" y="2041155"/>
              <a:ext cx="214629" cy="0"/>
            </a:xfrm>
            <a:custGeom>
              <a:avLst/>
              <a:gdLst/>
              <a:ahLst/>
              <a:cxnLst/>
              <a:rect l="l" t="t" r="r" b="b"/>
              <a:pathLst>
                <a:path w="214629">
                  <a:moveTo>
                    <a:pt x="0" y="1"/>
                  </a:moveTo>
                  <a:lnTo>
                    <a:pt x="214413" y="0"/>
                  </a:lnTo>
                </a:path>
              </a:pathLst>
            </a:custGeom>
            <a:ln w="76200">
              <a:solidFill>
                <a:srgbClr val="D8E156"/>
              </a:solidFill>
            </a:ln>
          </p:spPr>
          <p:txBody>
            <a:bodyPr wrap="square" lIns="0" tIns="0" rIns="0" bIns="0" rtlCol="0"/>
            <a:lstStyle/>
            <a:p>
              <a:endParaRPr sz="2400"/>
            </a:p>
          </p:txBody>
        </p:sp>
        <p:pic>
          <p:nvPicPr>
            <p:cNvPr id="147" name="object 147"/>
            <p:cNvPicPr/>
            <p:nvPr/>
          </p:nvPicPr>
          <p:blipFill>
            <a:blip r:embed="rId19" cstate="print"/>
            <a:stretch>
              <a:fillRect/>
            </a:stretch>
          </p:blipFill>
          <p:spPr>
            <a:xfrm>
              <a:off x="3346704" y="1368551"/>
              <a:ext cx="502920" cy="725424"/>
            </a:xfrm>
            <a:prstGeom prst="rect">
              <a:avLst/>
            </a:prstGeom>
          </p:spPr>
        </p:pic>
        <p:pic>
          <p:nvPicPr>
            <p:cNvPr id="148" name="object 148"/>
            <p:cNvPicPr/>
            <p:nvPr/>
          </p:nvPicPr>
          <p:blipFill>
            <a:blip r:embed="rId20" cstate="print"/>
            <a:stretch>
              <a:fillRect/>
            </a:stretch>
          </p:blipFill>
          <p:spPr>
            <a:xfrm>
              <a:off x="2593848" y="704087"/>
              <a:ext cx="1807464" cy="1319784"/>
            </a:xfrm>
            <a:prstGeom prst="rect">
              <a:avLst/>
            </a:prstGeom>
          </p:spPr>
        </p:pic>
        <p:pic>
          <p:nvPicPr>
            <p:cNvPr id="149" name="object 149"/>
            <p:cNvPicPr/>
            <p:nvPr/>
          </p:nvPicPr>
          <p:blipFill>
            <a:blip r:embed="rId21" cstate="print"/>
            <a:stretch>
              <a:fillRect/>
            </a:stretch>
          </p:blipFill>
          <p:spPr>
            <a:xfrm>
              <a:off x="2923032" y="3678935"/>
              <a:ext cx="2270760" cy="591312"/>
            </a:xfrm>
            <a:prstGeom prst="rect">
              <a:avLst/>
            </a:prstGeom>
          </p:spPr>
        </p:pic>
        <p:sp>
          <p:nvSpPr>
            <p:cNvPr id="150" name="object 150"/>
            <p:cNvSpPr/>
            <p:nvPr/>
          </p:nvSpPr>
          <p:spPr>
            <a:xfrm>
              <a:off x="3217583" y="3860064"/>
              <a:ext cx="1682750" cy="228600"/>
            </a:xfrm>
            <a:custGeom>
              <a:avLst/>
              <a:gdLst/>
              <a:ahLst/>
              <a:cxnLst/>
              <a:rect l="l" t="t" r="r" b="b"/>
              <a:pathLst>
                <a:path w="1682750" h="228600">
                  <a:moveTo>
                    <a:pt x="228600" y="1"/>
                  </a:moveTo>
                  <a:lnTo>
                    <a:pt x="0" y="114301"/>
                  </a:lnTo>
                  <a:lnTo>
                    <a:pt x="228600" y="228601"/>
                  </a:lnTo>
                  <a:lnTo>
                    <a:pt x="228600" y="152401"/>
                  </a:lnTo>
                  <a:lnTo>
                    <a:pt x="190500" y="152401"/>
                  </a:lnTo>
                  <a:lnTo>
                    <a:pt x="190500" y="76201"/>
                  </a:lnTo>
                  <a:lnTo>
                    <a:pt x="228600" y="76201"/>
                  </a:lnTo>
                  <a:lnTo>
                    <a:pt x="228600" y="1"/>
                  </a:lnTo>
                  <a:close/>
                </a:path>
                <a:path w="1682750" h="228600">
                  <a:moveTo>
                    <a:pt x="1606114" y="76200"/>
                  </a:moveTo>
                  <a:lnTo>
                    <a:pt x="1491814" y="76200"/>
                  </a:lnTo>
                  <a:lnTo>
                    <a:pt x="1491814" y="152400"/>
                  </a:lnTo>
                  <a:lnTo>
                    <a:pt x="1453713" y="152400"/>
                  </a:lnTo>
                  <a:lnTo>
                    <a:pt x="1453714" y="228600"/>
                  </a:lnTo>
                  <a:lnTo>
                    <a:pt x="1682314" y="114300"/>
                  </a:lnTo>
                  <a:lnTo>
                    <a:pt x="1606114" y="76200"/>
                  </a:lnTo>
                  <a:close/>
                </a:path>
                <a:path w="1682750" h="228600">
                  <a:moveTo>
                    <a:pt x="228600" y="76201"/>
                  </a:moveTo>
                  <a:lnTo>
                    <a:pt x="190500" y="76201"/>
                  </a:lnTo>
                  <a:lnTo>
                    <a:pt x="190500" y="152401"/>
                  </a:lnTo>
                  <a:lnTo>
                    <a:pt x="228600" y="152401"/>
                  </a:lnTo>
                  <a:lnTo>
                    <a:pt x="228600" y="76201"/>
                  </a:lnTo>
                  <a:close/>
                </a:path>
                <a:path w="1682750" h="228600">
                  <a:moveTo>
                    <a:pt x="228600" y="152401"/>
                  </a:moveTo>
                  <a:lnTo>
                    <a:pt x="190500" y="152401"/>
                  </a:lnTo>
                  <a:lnTo>
                    <a:pt x="228600" y="152401"/>
                  </a:lnTo>
                  <a:close/>
                </a:path>
                <a:path w="1682750" h="228600">
                  <a:moveTo>
                    <a:pt x="1453713" y="76200"/>
                  </a:moveTo>
                  <a:lnTo>
                    <a:pt x="228600" y="76201"/>
                  </a:lnTo>
                  <a:lnTo>
                    <a:pt x="228600" y="152401"/>
                  </a:lnTo>
                  <a:lnTo>
                    <a:pt x="1453713" y="152400"/>
                  </a:lnTo>
                  <a:lnTo>
                    <a:pt x="1453713" y="76200"/>
                  </a:lnTo>
                  <a:close/>
                </a:path>
                <a:path w="1682750" h="228600">
                  <a:moveTo>
                    <a:pt x="1491814" y="76200"/>
                  </a:moveTo>
                  <a:lnTo>
                    <a:pt x="1453713" y="76200"/>
                  </a:lnTo>
                  <a:lnTo>
                    <a:pt x="1453713" y="152400"/>
                  </a:lnTo>
                  <a:lnTo>
                    <a:pt x="1491814" y="152400"/>
                  </a:lnTo>
                  <a:lnTo>
                    <a:pt x="1491814" y="76200"/>
                  </a:lnTo>
                  <a:close/>
                </a:path>
                <a:path w="1682750" h="228600">
                  <a:moveTo>
                    <a:pt x="1453713" y="0"/>
                  </a:moveTo>
                  <a:lnTo>
                    <a:pt x="1453713" y="76200"/>
                  </a:lnTo>
                  <a:lnTo>
                    <a:pt x="1606114" y="76200"/>
                  </a:lnTo>
                  <a:lnTo>
                    <a:pt x="1453713" y="0"/>
                  </a:lnTo>
                  <a:close/>
                </a:path>
              </a:pathLst>
            </a:custGeom>
            <a:solidFill>
              <a:srgbClr val="D8E156"/>
            </a:solidFill>
          </p:spPr>
          <p:txBody>
            <a:bodyPr wrap="square" lIns="0" tIns="0" rIns="0" bIns="0" rtlCol="0"/>
            <a:lstStyle/>
            <a:p>
              <a:endParaRPr sz="2400"/>
            </a:p>
          </p:txBody>
        </p:sp>
      </p:grpSp>
      <p:sp>
        <p:nvSpPr>
          <p:cNvPr id="151" name="object 151"/>
          <p:cNvSpPr txBox="1"/>
          <p:nvPr/>
        </p:nvSpPr>
        <p:spPr>
          <a:xfrm>
            <a:off x="3553638" y="4891474"/>
            <a:ext cx="1359747" cy="619764"/>
          </a:xfrm>
          <a:prstGeom prst="rect">
            <a:avLst/>
          </a:prstGeom>
        </p:spPr>
        <p:txBody>
          <a:bodyPr vert="horz" wrap="square" lIns="0" tIns="22013" rIns="0" bIns="0" rtlCol="0">
            <a:spAutoFit/>
          </a:bodyPr>
          <a:lstStyle/>
          <a:p>
            <a:pPr marL="868658" algn="ctr">
              <a:spcBef>
                <a:spcPts val="173"/>
              </a:spcBef>
            </a:pPr>
            <a:r>
              <a:rPr sz="1133" b="1" spc="7" dirty="0">
                <a:latin typeface="Calibri"/>
                <a:cs typeface="Calibri"/>
              </a:rPr>
              <a:t>ImmSel</a:t>
            </a:r>
            <a:endParaRPr sz="1133">
              <a:latin typeface="Calibri"/>
              <a:cs typeface="Calibri"/>
            </a:endParaRPr>
          </a:p>
          <a:p>
            <a:pPr marL="809393" algn="ctr">
              <a:lnSpc>
                <a:spcPts val="1593"/>
              </a:lnSpc>
              <a:spcBef>
                <a:spcPts val="100"/>
              </a:spcBef>
            </a:pPr>
            <a:r>
              <a:rPr sz="1400" b="1" dirty="0">
                <a:solidFill>
                  <a:srgbClr val="D8E156"/>
                </a:solidFill>
                <a:latin typeface="Calibri"/>
                <a:cs typeface="Calibri"/>
              </a:rPr>
              <a:t>=I</a:t>
            </a:r>
            <a:endParaRPr sz="1400">
              <a:latin typeface="Calibri"/>
              <a:cs typeface="Calibri"/>
            </a:endParaRPr>
          </a:p>
          <a:p>
            <a:pPr marL="16933">
              <a:lnSpc>
                <a:spcPts val="1593"/>
              </a:lnSpc>
            </a:pPr>
            <a:r>
              <a:rPr sz="1400" b="1" spc="-13" dirty="0">
                <a:latin typeface="Calibri"/>
                <a:cs typeface="Calibri"/>
              </a:rPr>
              <a:t>Control</a:t>
            </a:r>
            <a:r>
              <a:rPr sz="1400" b="1" spc="40" dirty="0">
                <a:latin typeface="Calibri"/>
                <a:cs typeface="Calibri"/>
              </a:rPr>
              <a:t> </a:t>
            </a:r>
            <a:r>
              <a:rPr sz="1400" b="1" spc="27" dirty="0">
                <a:latin typeface="Calibri"/>
                <a:cs typeface="Calibri"/>
              </a:rPr>
              <a:t>logic</a:t>
            </a:r>
            <a:endParaRPr sz="1400">
              <a:latin typeface="Calibri"/>
              <a:cs typeface="Calibri"/>
            </a:endParaRPr>
          </a:p>
        </p:txBody>
      </p:sp>
      <p:sp>
        <p:nvSpPr>
          <p:cNvPr id="152" name="object 152"/>
          <p:cNvSpPr txBox="1"/>
          <p:nvPr/>
        </p:nvSpPr>
        <p:spPr>
          <a:xfrm>
            <a:off x="5179057" y="4887410"/>
            <a:ext cx="536787" cy="412015"/>
          </a:xfrm>
          <a:prstGeom prst="rect">
            <a:avLst/>
          </a:prstGeom>
        </p:spPr>
        <p:txBody>
          <a:bodyPr vert="horz" wrap="square" lIns="0" tIns="22013" rIns="0" bIns="0" rtlCol="0">
            <a:spAutoFit/>
          </a:bodyPr>
          <a:lstStyle/>
          <a:p>
            <a:pPr marL="16933">
              <a:spcBef>
                <a:spcPts val="173"/>
              </a:spcBef>
            </a:pPr>
            <a:r>
              <a:rPr sz="1133" b="1" spc="-13" dirty="0">
                <a:latin typeface="Calibri"/>
                <a:cs typeface="Calibri"/>
              </a:rPr>
              <a:t>R</a:t>
            </a:r>
            <a:r>
              <a:rPr sz="1133" b="1" spc="7" dirty="0">
                <a:latin typeface="Calibri"/>
                <a:cs typeface="Calibri"/>
              </a:rPr>
              <a:t>e</a:t>
            </a:r>
            <a:r>
              <a:rPr sz="1133" b="1" spc="107" dirty="0">
                <a:latin typeface="Calibri"/>
                <a:cs typeface="Calibri"/>
              </a:rPr>
              <a:t>g</a:t>
            </a:r>
            <a:r>
              <a:rPr sz="1133" b="1" spc="-67" dirty="0">
                <a:latin typeface="Calibri"/>
                <a:cs typeface="Calibri"/>
              </a:rPr>
              <a:t>W</a:t>
            </a:r>
            <a:r>
              <a:rPr sz="1133" b="1" spc="-47" dirty="0">
                <a:latin typeface="Calibri"/>
                <a:cs typeface="Calibri"/>
              </a:rPr>
              <a:t>E</a:t>
            </a:r>
            <a:r>
              <a:rPr sz="1133" b="1" spc="-7" dirty="0">
                <a:latin typeface="Calibri"/>
                <a:cs typeface="Calibri"/>
              </a:rPr>
              <a:t>n</a:t>
            </a:r>
            <a:endParaRPr sz="1133">
              <a:latin typeface="Calibri"/>
              <a:cs typeface="Calibri"/>
            </a:endParaRPr>
          </a:p>
          <a:p>
            <a:pPr marL="44872">
              <a:spcBef>
                <a:spcPts val="33"/>
              </a:spcBef>
            </a:pPr>
            <a:r>
              <a:rPr sz="1400" b="1" spc="-67" dirty="0">
                <a:solidFill>
                  <a:srgbClr val="D8E156"/>
                </a:solidFill>
                <a:latin typeface="Calibri"/>
                <a:cs typeface="Calibri"/>
              </a:rPr>
              <a:t>=1</a:t>
            </a:r>
            <a:endParaRPr sz="1400">
              <a:latin typeface="Calibri"/>
              <a:cs typeface="Calibri"/>
            </a:endParaRPr>
          </a:p>
        </p:txBody>
      </p:sp>
      <p:sp>
        <p:nvSpPr>
          <p:cNvPr id="153" name="object 153"/>
          <p:cNvSpPr txBox="1"/>
          <p:nvPr/>
        </p:nvSpPr>
        <p:spPr>
          <a:xfrm>
            <a:off x="7304007" y="4967671"/>
            <a:ext cx="198120" cy="236817"/>
          </a:xfrm>
          <a:prstGeom prst="rect">
            <a:avLst/>
          </a:prstGeom>
        </p:spPr>
        <p:txBody>
          <a:bodyPr vert="horz" wrap="square" lIns="0" tIns="21167" rIns="0" bIns="0" rtlCol="0">
            <a:spAutoFit/>
          </a:bodyPr>
          <a:lstStyle/>
          <a:p>
            <a:pPr marL="16933">
              <a:spcBef>
                <a:spcPts val="167"/>
              </a:spcBef>
            </a:pPr>
            <a:r>
              <a:rPr sz="1400" b="1" spc="-67" dirty="0">
                <a:solidFill>
                  <a:srgbClr val="D8E156"/>
                </a:solidFill>
                <a:latin typeface="Calibri"/>
                <a:cs typeface="Calibri"/>
              </a:rPr>
              <a:t>=1</a:t>
            </a:r>
            <a:endParaRPr sz="1400">
              <a:latin typeface="Calibri"/>
              <a:cs typeface="Calibri"/>
            </a:endParaRPr>
          </a:p>
        </p:txBody>
      </p:sp>
      <p:sp>
        <p:nvSpPr>
          <p:cNvPr id="154" name="object 154"/>
          <p:cNvSpPr txBox="1"/>
          <p:nvPr/>
        </p:nvSpPr>
        <p:spPr>
          <a:xfrm>
            <a:off x="7574941" y="5057079"/>
            <a:ext cx="798407" cy="236817"/>
          </a:xfrm>
          <a:prstGeom prst="rect">
            <a:avLst/>
          </a:prstGeom>
        </p:spPr>
        <p:txBody>
          <a:bodyPr vert="horz" wrap="square" lIns="0" tIns="21167" rIns="0" bIns="0" rtlCol="0">
            <a:spAutoFit/>
          </a:bodyPr>
          <a:lstStyle/>
          <a:p>
            <a:pPr marL="50799">
              <a:spcBef>
                <a:spcPts val="167"/>
              </a:spcBef>
            </a:pPr>
            <a:r>
              <a:rPr sz="2100" b="1" spc="100" baseline="31746" dirty="0">
                <a:solidFill>
                  <a:srgbClr val="D8E156"/>
                </a:solidFill>
                <a:latin typeface="Calibri"/>
                <a:cs typeface="Calibri"/>
              </a:rPr>
              <a:t>=0  </a:t>
            </a:r>
            <a:r>
              <a:rPr sz="1400" b="1" spc="40" dirty="0">
                <a:solidFill>
                  <a:srgbClr val="D8E156"/>
                </a:solidFill>
                <a:latin typeface="Calibri"/>
                <a:cs typeface="Calibri"/>
              </a:rPr>
              <a:t>=add</a:t>
            </a:r>
            <a:endParaRPr sz="1400">
              <a:latin typeface="Calibri"/>
              <a:cs typeface="Calibri"/>
            </a:endParaRPr>
          </a:p>
        </p:txBody>
      </p:sp>
      <p:sp>
        <p:nvSpPr>
          <p:cNvPr id="155" name="object 155"/>
          <p:cNvSpPr txBox="1"/>
          <p:nvPr/>
        </p:nvSpPr>
        <p:spPr>
          <a:xfrm>
            <a:off x="8744754" y="4887410"/>
            <a:ext cx="552873" cy="424839"/>
          </a:xfrm>
          <a:prstGeom prst="rect">
            <a:avLst/>
          </a:prstGeom>
        </p:spPr>
        <p:txBody>
          <a:bodyPr vert="horz" wrap="square" lIns="0" tIns="22013" rIns="0" bIns="0" rtlCol="0">
            <a:spAutoFit/>
          </a:bodyPr>
          <a:lstStyle/>
          <a:p>
            <a:pPr marL="16933">
              <a:spcBef>
                <a:spcPts val="173"/>
              </a:spcBef>
            </a:pPr>
            <a:r>
              <a:rPr sz="1133" b="1" dirty="0">
                <a:latin typeface="Calibri"/>
                <a:cs typeface="Calibri"/>
              </a:rPr>
              <a:t>Mem</a:t>
            </a:r>
            <a:r>
              <a:rPr sz="1133" b="1" spc="-7" dirty="0">
                <a:latin typeface="Calibri"/>
                <a:cs typeface="Calibri"/>
              </a:rPr>
              <a:t>R</a:t>
            </a:r>
            <a:r>
              <a:rPr sz="1133" b="1" spc="-93" dirty="0">
                <a:latin typeface="Calibri"/>
                <a:cs typeface="Calibri"/>
              </a:rPr>
              <a:t>W</a:t>
            </a:r>
            <a:endParaRPr sz="1133">
              <a:latin typeface="Calibri"/>
              <a:cs typeface="Calibri"/>
            </a:endParaRPr>
          </a:p>
          <a:p>
            <a:pPr marL="25399">
              <a:spcBef>
                <a:spcPts val="67"/>
              </a:spcBef>
            </a:pPr>
            <a:r>
              <a:rPr sz="1400" b="1" spc="20" dirty="0">
                <a:solidFill>
                  <a:srgbClr val="D8E156"/>
                </a:solidFill>
                <a:latin typeface="Calibri"/>
                <a:cs typeface="Calibri"/>
              </a:rPr>
              <a:t>=Read</a:t>
            </a:r>
            <a:endParaRPr sz="1400">
              <a:latin typeface="Calibri"/>
              <a:cs typeface="Calibri"/>
            </a:endParaRPr>
          </a:p>
        </p:txBody>
      </p:sp>
      <p:sp>
        <p:nvSpPr>
          <p:cNvPr id="156" name="object 156"/>
          <p:cNvSpPr txBox="1"/>
          <p:nvPr/>
        </p:nvSpPr>
        <p:spPr>
          <a:xfrm>
            <a:off x="9507407" y="4853169"/>
            <a:ext cx="416560" cy="472716"/>
          </a:xfrm>
          <a:prstGeom prst="rect">
            <a:avLst/>
          </a:prstGeom>
        </p:spPr>
        <p:txBody>
          <a:bodyPr vert="horz" wrap="square" lIns="0" tIns="44027" rIns="0" bIns="0" rtlCol="0">
            <a:spAutoFit/>
          </a:bodyPr>
          <a:lstStyle/>
          <a:p>
            <a:pPr algn="ctr">
              <a:spcBef>
                <a:spcPts val="347"/>
              </a:spcBef>
            </a:pPr>
            <a:r>
              <a:rPr sz="1133" b="1" spc="-13" dirty="0">
                <a:latin typeface="Calibri"/>
                <a:cs typeface="Calibri"/>
              </a:rPr>
              <a:t>WBSel</a:t>
            </a:r>
            <a:endParaRPr sz="1133">
              <a:latin typeface="Calibri"/>
              <a:cs typeface="Calibri"/>
            </a:endParaRPr>
          </a:p>
          <a:p>
            <a:pPr marL="23706" algn="ctr">
              <a:spcBef>
                <a:spcPts val="260"/>
              </a:spcBef>
            </a:pPr>
            <a:r>
              <a:rPr sz="1400" b="1" spc="60" dirty="0">
                <a:solidFill>
                  <a:srgbClr val="D8E156"/>
                </a:solidFill>
                <a:latin typeface="Calibri"/>
                <a:cs typeface="Calibri"/>
              </a:rPr>
              <a:t>=0</a:t>
            </a:r>
            <a:endParaRPr sz="1400">
              <a:latin typeface="Calibri"/>
              <a:cs typeface="Calibri"/>
            </a:endParaRPr>
          </a:p>
        </p:txBody>
      </p:sp>
      <p:grpSp>
        <p:nvGrpSpPr>
          <p:cNvPr id="157" name="object 157"/>
          <p:cNvGrpSpPr/>
          <p:nvPr/>
        </p:nvGrpSpPr>
        <p:grpSpPr>
          <a:xfrm>
            <a:off x="1763106" y="984119"/>
            <a:ext cx="8351520" cy="4121573"/>
            <a:chOff x="2880360" y="804672"/>
            <a:chExt cx="6263640" cy="3091180"/>
          </a:xfrm>
        </p:grpSpPr>
        <p:pic>
          <p:nvPicPr>
            <p:cNvPr id="158" name="object 158"/>
            <p:cNvPicPr/>
            <p:nvPr/>
          </p:nvPicPr>
          <p:blipFill>
            <a:blip r:embed="rId22" cstate="print"/>
            <a:stretch>
              <a:fillRect/>
            </a:stretch>
          </p:blipFill>
          <p:spPr>
            <a:xfrm>
              <a:off x="4255008" y="1883663"/>
              <a:ext cx="219456" cy="2011680"/>
            </a:xfrm>
            <a:prstGeom prst="rect">
              <a:avLst/>
            </a:prstGeom>
          </p:spPr>
        </p:pic>
        <p:pic>
          <p:nvPicPr>
            <p:cNvPr id="159" name="object 159"/>
            <p:cNvPicPr/>
            <p:nvPr/>
          </p:nvPicPr>
          <p:blipFill>
            <a:blip r:embed="rId23" cstate="print"/>
            <a:stretch>
              <a:fillRect/>
            </a:stretch>
          </p:blipFill>
          <p:spPr>
            <a:xfrm>
              <a:off x="2880360" y="2100072"/>
              <a:ext cx="219456" cy="1682495"/>
            </a:xfrm>
            <a:prstGeom prst="rect">
              <a:avLst/>
            </a:prstGeom>
          </p:spPr>
        </p:pic>
        <p:pic>
          <p:nvPicPr>
            <p:cNvPr id="160" name="object 160"/>
            <p:cNvPicPr/>
            <p:nvPr/>
          </p:nvPicPr>
          <p:blipFill>
            <a:blip r:embed="rId24" cstate="print"/>
            <a:stretch>
              <a:fillRect/>
            </a:stretch>
          </p:blipFill>
          <p:spPr>
            <a:xfrm>
              <a:off x="5452872" y="2761488"/>
              <a:ext cx="219455" cy="1005840"/>
            </a:xfrm>
            <a:prstGeom prst="rect">
              <a:avLst/>
            </a:prstGeom>
          </p:spPr>
        </p:pic>
        <p:pic>
          <p:nvPicPr>
            <p:cNvPr id="161" name="object 161"/>
            <p:cNvPicPr/>
            <p:nvPr/>
          </p:nvPicPr>
          <p:blipFill>
            <a:blip r:embed="rId25" cstate="print"/>
            <a:stretch>
              <a:fillRect/>
            </a:stretch>
          </p:blipFill>
          <p:spPr>
            <a:xfrm>
              <a:off x="7037831" y="2197608"/>
              <a:ext cx="429768" cy="1597152"/>
            </a:xfrm>
            <a:prstGeom prst="rect">
              <a:avLst/>
            </a:prstGeom>
          </p:spPr>
        </p:pic>
        <p:pic>
          <p:nvPicPr>
            <p:cNvPr id="162" name="object 162"/>
            <p:cNvPicPr/>
            <p:nvPr/>
          </p:nvPicPr>
          <p:blipFill>
            <a:blip r:embed="rId26" cstate="print"/>
            <a:stretch>
              <a:fillRect/>
            </a:stretch>
          </p:blipFill>
          <p:spPr>
            <a:xfrm>
              <a:off x="7065263" y="2746248"/>
              <a:ext cx="219455" cy="1021079"/>
            </a:xfrm>
            <a:prstGeom prst="rect">
              <a:avLst/>
            </a:prstGeom>
          </p:spPr>
        </p:pic>
        <p:pic>
          <p:nvPicPr>
            <p:cNvPr id="163" name="object 163"/>
            <p:cNvPicPr/>
            <p:nvPr/>
          </p:nvPicPr>
          <p:blipFill>
            <a:blip r:embed="rId27" cstate="print"/>
            <a:stretch>
              <a:fillRect/>
            </a:stretch>
          </p:blipFill>
          <p:spPr>
            <a:xfrm>
              <a:off x="7522463" y="2529839"/>
              <a:ext cx="219455" cy="1231392"/>
            </a:xfrm>
            <a:prstGeom prst="rect">
              <a:avLst/>
            </a:prstGeom>
          </p:spPr>
        </p:pic>
        <p:pic>
          <p:nvPicPr>
            <p:cNvPr id="164" name="object 164"/>
            <p:cNvPicPr/>
            <p:nvPr/>
          </p:nvPicPr>
          <p:blipFill>
            <a:blip r:embed="rId28" cstate="print"/>
            <a:stretch>
              <a:fillRect/>
            </a:stretch>
          </p:blipFill>
          <p:spPr>
            <a:xfrm>
              <a:off x="3151632" y="2228088"/>
              <a:ext cx="207264" cy="405384"/>
            </a:xfrm>
            <a:prstGeom prst="rect">
              <a:avLst/>
            </a:prstGeom>
          </p:spPr>
        </p:pic>
        <p:sp>
          <p:nvSpPr>
            <p:cNvPr id="165" name="object 165"/>
            <p:cNvSpPr/>
            <p:nvPr/>
          </p:nvSpPr>
          <p:spPr>
            <a:xfrm>
              <a:off x="3255186" y="2330378"/>
              <a:ext cx="0" cy="201295"/>
            </a:xfrm>
            <a:custGeom>
              <a:avLst/>
              <a:gdLst/>
              <a:ahLst/>
              <a:cxnLst/>
              <a:rect l="l" t="t" r="r" b="b"/>
              <a:pathLst>
                <a:path h="201294">
                  <a:moveTo>
                    <a:pt x="0" y="200759"/>
                  </a:moveTo>
                  <a:lnTo>
                    <a:pt x="1" y="0"/>
                  </a:lnTo>
                </a:path>
              </a:pathLst>
            </a:custGeom>
            <a:ln w="76200">
              <a:solidFill>
                <a:srgbClr val="FFC000"/>
              </a:solidFill>
            </a:ln>
          </p:spPr>
          <p:txBody>
            <a:bodyPr wrap="square" lIns="0" tIns="0" rIns="0" bIns="0" rtlCol="0"/>
            <a:lstStyle/>
            <a:p>
              <a:endParaRPr sz="2400"/>
            </a:p>
          </p:txBody>
        </p:sp>
        <p:pic>
          <p:nvPicPr>
            <p:cNvPr id="166" name="object 166"/>
            <p:cNvPicPr/>
            <p:nvPr/>
          </p:nvPicPr>
          <p:blipFill>
            <a:blip r:embed="rId29" cstate="print"/>
            <a:stretch>
              <a:fillRect/>
            </a:stretch>
          </p:blipFill>
          <p:spPr>
            <a:xfrm>
              <a:off x="4898136" y="3432048"/>
              <a:ext cx="219456" cy="356615"/>
            </a:xfrm>
            <a:prstGeom prst="rect">
              <a:avLst/>
            </a:prstGeom>
          </p:spPr>
        </p:pic>
        <p:pic>
          <p:nvPicPr>
            <p:cNvPr id="167" name="object 167"/>
            <p:cNvPicPr/>
            <p:nvPr/>
          </p:nvPicPr>
          <p:blipFill>
            <a:blip r:embed="rId30" cstate="print"/>
            <a:stretch>
              <a:fillRect/>
            </a:stretch>
          </p:blipFill>
          <p:spPr>
            <a:xfrm>
              <a:off x="4258056" y="3118104"/>
              <a:ext cx="576072" cy="219456"/>
            </a:xfrm>
            <a:prstGeom prst="rect">
              <a:avLst/>
            </a:prstGeom>
          </p:spPr>
        </p:pic>
        <p:pic>
          <p:nvPicPr>
            <p:cNvPr id="168" name="object 168"/>
            <p:cNvPicPr/>
            <p:nvPr/>
          </p:nvPicPr>
          <p:blipFill>
            <a:blip r:embed="rId31" cstate="print"/>
            <a:stretch>
              <a:fillRect/>
            </a:stretch>
          </p:blipFill>
          <p:spPr>
            <a:xfrm>
              <a:off x="5230367" y="2657855"/>
              <a:ext cx="1914143" cy="688848"/>
            </a:xfrm>
            <a:prstGeom prst="rect">
              <a:avLst/>
            </a:prstGeom>
          </p:spPr>
        </p:pic>
        <p:pic>
          <p:nvPicPr>
            <p:cNvPr id="169" name="object 169"/>
            <p:cNvPicPr/>
            <p:nvPr/>
          </p:nvPicPr>
          <p:blipFill>
            <a:blip r:embed="rId32" cstate="print"/>
            <a:stretch>
              <a:fillRect/>
            </a:stretch>
          </p:blipFill>
          <p:spPr>
            <a:xfrm>
              <a:off x="6961631" y="2535936"/>
              <a:ext cx="542544" cy="341375"/>
            </a:xfrm>
            <a:prstGeom prst="rect">
              <a:avLst/>
            </a:prstGeom>
          </p:spPr>
        </p:pic>
        <p:pic>
          <p:nvPicPr>
            <p:cNvPr id="170" name="object 170"/>
            <p:cNvPicPr/>
            <p:nvPr/>
          </p:nvPicPr>
          <p:blipFill>
            <a:blip r:embed="rId33" cstate="print"/>
            <a:stretch>
              <a:fillRect/>
            </a:stretch>
          </p:blipFill>
          <p:spPr>
            <a:xfrm>
              <a:off x="3005328" y="1908047"/>
              <a:ext cx="292608" cy="207263"/>
            </a:xfrm>
            <a:prstGeom prst="rect">
              <a:avLst/>
            </a:prstGeom>
          </p:spPr>
        </p:pic>
        <p:sp>
          <p:nvSpPr>
            <p:cNvPr id="171" name="object 171"/>
            <p:cNvSpPr/>
            <p:nvPr/>
          </p:nvSpPr>
          <p:spPr>
            <a:xfrm>
              <a:off x="3071097" y="2010675"/>
              <a:ext cx="123189" cy="0"/>
            </a:xfrm>
            <a:custGeom>
              <a:avLst/>
              <a:gdLst/>
              <a:ahLst/>
              <a:cxnLst/>
              <a:rect l="l" t="t" r="r" b="b"/>
              <a:pathLst>
                <a:path w="123189">
                  <a:moveTo>
                    <a:pt x="0" y="0"/>
                  </a:moveTo>
                  <a:lnTo>
                    <a:pt x="123042" y="1"/>
                  </a:lnTo>
                </a:path>
              </a:pathLst>
            </a:custGeom>
            <a:ln w="76200">
              <a:solidFill>
                <a:srgbClr val="C5DBC3"/>
              </a:solidFill>
            </a:ln>
          </p:spPr>
          <p:txBody>
            <a:bodyPr wrap="square" lIns="0" tIns="0" rIns="0" bIns="0" rtlCol="0"/>
            <a:lstStyle/>
            <a:p>
              <a:endParaRPr sz="2400"/>
            </a:p>
          </p:txBody>
        </p:sp>
        <p:pic>
          <p:nvPicPr>
            <p:cNvPr id="172" name="object 172"/>
            <p:cNvPicPr/>
            <p:nvPr/>
          </p:nvPicPr>
          <p:blipFill>
            <a:blip r:embed="rId34" cstate="print"/>
            <a:stretch>
              <a:fillRect/>
            </a:stretch>
          </p:blipFill>
          <p:spPr>
            <a:xfrm>
              <a:off x="6089904" y="2023872"/>
              <a:ext cx="387096" cy="207263"/>
            </a:xfrm>
            <a:prstGeom prst="rect">
              <a:avLst/>
            </a:prstGeom>
          </p:spPr>
        </p:pic>
        <p:sp>
          <p:nvSpPr>
            <p:cNvPr id="173" name="object 173"/>
            <p:cNvSpPr/>
            <p:nvPr/>
          </p:nvSpPr>
          <p:spPr>
            <a:xfrm>
              <a:off x="6154474" y="2126658"/>
              <a:ext cx="219710" cy="0"/>
            </a:xfrm>
            <a:custGeom>
              <a:avLst/>
              <a:gdLst/>
              <a:ahLst/>
              <a:cxnLst/>
              <a:rect l="l" t="t" r="r" b="b"/>
              <a:pathLst>
                <a:path w="219710">
                  <a:moveTo>
                    <a:pt x="0" y="0"/>
                  </a:moveTo>
                  <a:lnTo>
                    <a:pt x="219372" y="1"/>
                  </a:lnTo>
                </a:path>
              </a:pathLst>
            </a:custGeom>
            <a:ln w="76200">
              <a:solidFill>
                <a:srgbClr val="D8E156"/>
              </a:solidFill>
            </a:ln>
          </p:spPr>
          <p:txBody>
            <a:bodyPr wrap="square" lIns="0" tIns="0" rIns="0" bIns="0" rtlCol="0"/>
            <a:lstStyle/>
            <a:p>
              <a:endParaRPr sz="2400"/>
            </a:p>
          </p:txBody>
        </p:sp>
        <p:pic>
          <p:nvPicPr>
            <p:cNvPr id="174" name="object 174"/>
            <p:cNvPicPr/>
            <p:nvPr/>
          </p:nvPicPr>
          <p:blipFill>
            <a:blip r:embed="rId35" cstate="print"/>
            <a:stretch>
              <a:fillRect/>
            </a:stretch>
          </p:blipFill>
          <p:spPr>
            <a:xfrm>
              <a:off x="6102095" y="2395727"/>
              <a:ext cx="387096" cy="204216"/>
            </a:xfrm>
            <a:prstGeom prst="rect">
              <a:avLst/>
            </a:prstGeom>
          </p:spPr>
        </p:pic>
        <p:sp>
          <p:nvSpPr>
            <p:cNvPr id="175" name="object 175"/>
            <p:cNvSpPr/>
            <p:nvPr/>
          </p:nvSpPr>
          <p:spPr>
            <a:xfrm>
              <a:off x="6166847" y="2498237"/>
              <a:ext cx="219710" cy="0"/>
            </a:xfrm>
            <a:custGeom>
              <a:avLst/>
              <a:gdLst/>
              <a:ahLst/>
              <a:cxnLst/>
              <a:rect l="l" t="t" r="r" b="b"/>
              <a:pathLst>
                <a:path w="219710">
                  <a:moveTo>
                    <a:pt x="0" y="0"/>
                  </a:moveTo>
                  <a:lnTo>
                    <a:pt x="219372" y="1"/>
                  </a:lnTo>
                </a:path>
              </a:pathLst>
            </a:custGeom>
            <a:ln w="76200">
              <a:solidFill>
                <a:srgbClr val="D8E156"/>
              </a:solidFill>
            </a:ln>
          </p:spPr>
          <p:txBody>
            <a:bodyPr wrap="square" lIns="0" tIns="0" rIns="0" bIns="0" rtlCol="0"/>
            <a:lstStyle/>
            <a:p>
              <a:endParaRPr sz="2400"/>
            </a:p>
          </p:txBody>
        </p:sp>
        <p:pic>
          <p:nvPicPr>
            <p:cNvPr id="176" name="object 176"/>
            <p:cNvPicPr/>
            <p:nvPr/>
          </p:nvPicPr>
          <p:blipFill>
            <a:blip r:embed="rId36" cstate="print"/>
            <a:stretch>
              <a:fillRect/>
            </a:stretch>
          </p:blipFill>
          <p:spPr>
            <a:xfrm>
              <a:off x="4517136" y="804672"/>
              <a:ext cx="4626864" cy="1264920"/>
            </a:xfrm>
            <a:prstGeom prst="rect">
              <a:avLst/>
            </a:prstGeom>
          </p:spPr>
        </p:pic>
        <p:pic>
          <p:nvPicPr>
            <p:cNvPr id="177" name="object 177"/>
            <p:cNvPicPr/>
            <p:nvPr/>
          </p:nvPicPr>
          <p:blipFill>
            <a:blip r:embed="rId37" cstate="print"/>
            <a:stretch>
              <a:fillRect/>
            </a:stretch>
          </p:blipFill>
          <p:spPr>
            <a:xfrm>
              <a:off x="6979919" y="2020824"/>
              <a:ext cx="469392" cy="329183"/>
            </a:xfrm>
            <a:prstGeom prst="rect">
              <a:avLst/>
            </a:prstGeom>
          </p:spPr>
        </p:pic>
        <p:pic>
          <p:nvPicPr>
            <p:cNvPr id="178" name="object 178"/>
            <p:cNvPicPr/>
            <p:nvPr/>
          </p:nvPicPr>
          <p:blipFill>
            <a:blip r:embed="rId38" cstate="print"/>
            <a:stretch>
              <a:fillRect/>
            </a:stretch>
          </p:blipFill>
          <p:spPr>
            <a:xfrm>
              <a:off x="6044183" y="1594104"/>
              <a:ext cx="1127760" cy="792480"/>
            </a:xfrm>
            <a:prstGeom prst="rect">
              <a:avLst/>
            </a:prstGeom>
          </p:spPr>
        </p:pic>
        <p:pic>
          <p:nvPicPr>
            <p:cNvPr id="179" name="object 179"/>
            <p:cNvPicPr/>
            <p:nvPr/>
          </p:nvPicPr>
          <p:blipFill>
            <a:blip r:embed="rId39" cstate="print"/>
            <a:stretch>
              <a:fillRect/>
            </a:stretch>
          </p:blipFill>
          <p:spPr>
            <a:xfrm>
              <a:off x="7671816" y="2289047"/>
              <a:ext cx="396240" cy="207263"/>
            </a:xfrm>
            <a:prstGeom prst="rect">
              <a:avLst/>
            </a:prstGeom>
          </p:spPr>
        </p:pic>
        <p:sp>
          <p:nvSpPr>
            <p:cNvPr id="180" name="object 180"/>
            <p:cNvSpPr/>
            <p:nvPr/>
          </p:nvSpPr>
          <p:spPr>
            <a:xfrm>
              <a:off x="7736899" y="2391759"/>
              <a:ext cx="229235" cy="0"/>
            </a:xfrm>
            <a:custGeom>
              <a:avLst/>
              <a:gdLst/>
              <a:ahLst/>
              <a:cxnLst/>
              <a:rect l="l" t="t" r="r" b="b"/>
              <a:pathLst>
                <a:path w="229234">
                  <a:moveTo>
                    <a:pt x="0" y="0"/>
                  </a:moveTo>
                  <a:lnTo>
                    <a:pt x="229202" y="1"/>
                  </a:lnTo>
                </a:path>
              </a:pathLst>
            </a:custGeom>
            <a:ln w="76200">
              <a:solidFill>
                <a:srgbClr val="D8E156"/>
              </a:solidFill>
            </a:ln>
          </p:spPr>
          <p:txBody>
            <a:bodyPr wrap="square" lIns="0" tIns="0" rIns="0" bIns="0" rtlCol="0"/>
            <a:lstStyle/>
            <a:p>
              <a:endParaRPr sz="2400"/>
            </a:p>
          </p:txBody>
        </p:sp>
        <p:pic>
          <p:nvPicPr>
            <p:cNvPr id="181" name="object 181"/>
            <p:cNvPicPr/>
            <p:nvPr/>
          </p:nvPicPr>
          <p:blipFill>
            <a:blip r:embed="rId40" cstate="print"/>
            <a:stretch>
              <a:fillRect/>
            </a:stretch>
          </p:blipFill>
          <p:spPr>
            <a:xfrm>
              <a:off x="8537448" y="1965960"/>
              <a:ext cx="350520" cy="207263"/>
            </a:xfrm>
            <a:prstGeom prst="rect">
              <a:avLst/>
            </a:prstGeom>
          </p:spPr>
        </p:pic>
        <p:sp>
          <p:nvSpPr>
            <p:cNvPr id="182" name="object 182"/>
            <p:cNvSpPr/>
            <p:nvPr/>
          </p:nvSpPr>
          <p:spPr>
            <a:xfrm>
              <a:off x="8603019" y="2068696"/>
              <a:ext cx="183515" cy="1905"/>
            </a:xfrm>
            <a:custGeom>
              <a:avLst/>
              <a:gdLst/>
              <a:ahLst/>
              <a:cxnLst/>
              <a:rect l="l" t="t" r="r" b="b"/>
              <a:pathLst>
                <a:path w="183515" h="1905">
                  <a:moveTo>
                    <a:pt x="-38100" y="952"/>
                  </a:moveTo>
                  <a:lnTo>
                    <a:pt x="221177" y="952"/>
                  </a:lnTo>
                </a:path>
              </a:pathLst>
            </a:custGeom>
            <a:ln w="78104">
              <a:solidFill>
                <a:srgbClr val="D8E156"/>
              </a:solidFill>
            </a:ln>
          </p:spPr>
          <p:txBody>
            <a:bodyPr wrap="square" lIns="0" tIns="0" rIns="0" bIns="0" rtlCol="0"/>
            <a:lstStyle/>
            <a:p>
              <a:endParaRPr sz="2400"/>
            </a:p>
          </p:txBody>
        </p:sp>
        <p:pic>
          <p:nvPicPr>
            <p:cNvPr id="183" name="object 183"/>
            <p:cNvPicPr/>
            <p:nvPr/>
          </p:nvPicPr>
          <p:blipFill>
            <a:blip r:embed="rId41" cstate="print"/>
            <a:stretch>
              <a:fillRect/>
            </a:stretch>
          </p:blipFill>
          <p:spPr>
            <a:xfrm>
              <a:off x="8683751" y="1862327"/>
              <a:ext cx="384048" cy="310896"/>
            </a:xfrm>
            <a:prstGeom prst="rect">
              <a:avLst/>
            </a:prstGeom>
          </p:spPr>
        </p:pic>
        <p:sp>
          <p:nvSpPr>
            <p:cNvPr id="184" name="object 184"/>
            <p:cNvSpPr/>
            <p:nvPr/>
          </p:nvSpPr>
          <p:spPr>
            <a:xfrm>
              <a:off x="8786096" y="1964955"/>
              <a:ext cx="179705" cy="104139"/>
            </a:xfrm>
            <a:custGeom>
              <a:avLst/>
              <a:gdLst/>
              <a:ahLst/>
              <a:cxnLst/>
              <a:rect l="l" t="t" r="r" b="b"/>
              <a:pathLst>
                <a:path w="179704" h="104139">
                  <a:moveTo>
                    <a:pt x="0" y="103740"/>
                  </a:moveTo>
                  <a:lnTo>
                    <a:pt x="179652" y="0"/>
                  </a:lnTo>
                </a:path>
              </a:pathLst>
            </a:custGeom>
            <a:ln w="76200">
              <a:solidFill>
                <a:srgbClr val="D8E156"/>
              </a:solidFill>
            </a:ln>
          </p:spPr>
          <p:txBody>
            <a:bodyPr wrap="square" lIns="0" tIns="0" rIns="0" bIns="0" rtlCol="0"/>
            <a:lstStyle/>
            <a:p>
              <a:endParaRPr sz="2400"/>
            </a:p>
          </p:txBody>
        </p:sp>
      </p:grpSp>
      <p:sp>
        <p:nvSpPr>
          <p:cNvPr id="185" name="object 185"/>
          <p:cNvSpPr txBox="1"/>
          <p:nvPr/>
        </p:nvSpPr>
        <p:spPr>
          <a:xfrm>
            <a:off x="6355741" y="5122265"/>
            <a:ext cx="838200" cy="431742"/>
          </a:xfrm>
          <a:prstGeom prst="rect">
            <a:avLst/>
          </a:prstGeom>
        </p:spPr>
        <p:txBody>
          <a:bodyPr vert="horz" wrap="square" lIns="0" tIns="21167" rIns="0" bIns="0" rtlCol="0">
            <a:spAutoFit/>
          </a:bodyPr>
          <a:lstStyle/>
          <a:p>
            <a:pPr algn="ctr">
              <a:lnSpc>
                <a:spcPts val="1573"/>
              </a:lnSpc>
              <a:spcBef>
                <a:spcPts val="167"/>
              </a:spcBef>
            </a:pPr>
            <a:r>
              <a:rPr sz="2100" b="1" spc="-40" baseline="29100" dirty="0">
                <a:solidFill>
                  <a:srgbClr val="D8E156"/>
                </a:solidFill>
                <a:latin typeface="Calibri"/>
                <a:cs typeface="Calibri"/>
              </a:rPr>
              <a:t>=*</a:t>
            </a:r>
            <a:r>
              <a:rPr sz="2100" b="1" spc="20" baseline="29100" dirty="0">
                <a:solidFill>
                  <a:srgbClr val="D8E156"/>
                </a:solidFill>
                <a:latin typeface="Calibri"/>
                <a:cs typeface="Calibri"/>
              </a:rPr>
              <a:t> </a:t>
            </a:r>
            <a:r>
              <a:rPr sz="1267" b="1" spc="-20" dirty="0">
                <a:latin typeface="Calibri"/>
                <a:cs typeface="Calibri"/>
              </a:rPr>
              <a:t>BrEq</a:t>
            </a:r>
            <a:r>
              <a:rPr sz="1267" b="1" spc="13" dirty="0">
                <a:latin typeface="Calibri"/>
                <a:cs typeface="Calibri"/>
              </a:rPr>
              <a:t> </a:t>
            </a:r>
            <a:r>
              <a:rPr sz="2100" b="1" spc="-49" baseline="39682" dirty="0">
                <a:solidFill>
                  <a:srgbClr val="D8E156"/>
                </a:solidFill>
                <a:latin typeface="Calibri"/>
                <a:cs typeface="Calibri"/>
              </a:rPr>
              <a:t>=*</a:t>
            </a:r>
            <a:endParaRPr sz="2100" baseline="39682">
              <a:latin typeface="Calibri"/>
              <a:cs typeface="Calibri"/>
            </a:endParaRPr>
          </a:p>
          <a:p>
            <a:pPr marL="21166" algn="ctr">
              <a:lnSpc>
                <a:spcPts val="1573"/>
              </a:lnSpc>
            </a:pPr>
            <a:r>
              <a:rPr sz="1400" b="1" spc="-33" dirty="0">
                <a:solidFill>
                  <a:srgbClr val="D8E156"/>
                </a:solidFill>
                <a:latin typeface="Calibri"/>
                <a:cs typeface="Calibri"/>
              </a:rPr>
              <a:t>=*</a:t>
            </a:r>
            <a:endParaRPr sz="1400">
              <a:latin typeface="Calibri"/>
              <a:cs typeface="Calibri"/>
            </a:endParaRPr>
          </a:p>
        </p:txBody>
      </p:sp>
      <p:sp>
        <p:nvSpPr>
          <p:cNvPr id="186" name="object 186"/>
          <p:cNvSpPr txBox="1"/>
          <p:nvPr/>
        </p:nvSpPr>
        <p:spPr>
          <a:xfrm>
            <a:off x="1481514" y="4845750"/>
            <a:ext cx="508000" cy="452261"/>
          </a:xfrm>
          <a:prstGeom prst="rect">
            <a:avLst/>
          </a:prstGeom>
        </p:spPr>
        <p:txBody>
          <a:bodyPr vert="horz" wrap="square" lIns="0" tIns="21167" rIns="0" bIns="0" rtlCol="0">
            <a:spAutoFit/>
          </a:bodyPr>
          <a:lstStyle/>
          <a:p>
            <a:pPr marL="28786">
              <a:spcBef>
                <a:spcPts val="167"/>
              </a:spcBef>
            </a:pPr>
            <a:r>
              <a:rPr sz="1400" b="1" spc="-13" dirty="0">
                <a:latin typeface="Calibri"/>
                <a:cs typeface="Calibri"/>
              </a:rPr>
              <a:t>PCSel</a:t>
            </a:r>
            <a:endParaRPr sz="1400">
              <a:latin typeface="Calibri"/>
              <a:cs typeface="Calibri"/>
            </a:endParaRPr>
          </a:p>
          <a:p>
            <a:pPr marL="16933">
              <a:spcBef>
                <a:spcPts val="20"/>
              </a:spcBef>
            </a:pPr>
            <a:r>
              <a:rPr sz="1400" b="1" spc="47" dirty="0">
                <a:solidFill>
                  <a:srgbClr val="D8E156"/>
                </a:solidFill>
                <a:latin typeface="Calibri"/>
                <a:cs typeface="Calibri"/>
              </a:rPr>
              <a:t>=pc+4</a:t>
            </a:r>
            <a:endParaRPr sz="1400">
              <a:latin typeface="Calibri"/>
              <a:cs typeface="Calibri"/>
            </a:endParaRPr>
          </a:p>
        </p:txBody>
      </p:sp>
      <p:grpSp>
        <p:nvGrpSpPr>
          <p:cNvPr id="187" name="object 187"/>
          <p:cNvGrpSpPr/>
          <p:nvPr/>
        </p:nvGrpSpPr>
        <p:grpSpPr>
          <a:xfrm>
            <a:off x="5640162" y="3548503"/>
            <a:ext cx="3349413" cy="1378373"/>
            <a:chOff x="5788152" y="2727960"/>
            <a:chExt cx="2512060" cy="1033780"/>
          </a:xfrm>
        </p:grpSpPr>
        <p:pic>
          <p:nvPicPr>
            <p:cNvPr id="188" name="object 188"/>
            <p:cNvPicPr/>
            <p:nvPr/>
          </p:nvPicPr>
          <p:blipFill>
            <a:blip r:embed="rId42" cstate="print"/>
            <a:stretch>
              <a:fillRect/>
            </a:stretch>
          </p:blipFill>
          <p:spPr>
            <a:xfrm>
              <a:off x="5788152" y="2727960"/>
              <a:ext cx="204215" cy="408431"/>
            </a:xfrm>
            <a:prstGeom prst="rect">
              <a:avLst/>
            </a:prstGeom>
          </p:spPr>
        </p:pic>
        <p:sp>
          <p:nvSpPr>
            <p:cNvPr id="189" name="object 189"/>
            <p:cNvSpPr/>
            <p:nvPr/>
          </p:nvSpPr>
          <p:spPr>
            <a:xfrm>
              <a:off x="5890497" y="2830996"/>
              <a:ext cx="0" cy="201295"/>
            </a:xfrm>
            <a:custGeom>
              <a:avLst/>
              <a:gdLst/>
              <a:ahLst/>
              <a:cxnLst/>
              <a:rect l="l" t="t" r="r" b="b"/>
              <a:pathLst>
                <a:path h="201294">
                  <a:moveTo>
                    <a:pt x="0" y="200759"/>
                  </a:moveTo>
                  <a:lnTo>
                    <a:pt x="1" y="0"/>
                  </a:lnTo>
                </a:path>
              </a:pathLst>
            </a:custGeom>
            <a:ln w="76200">
              <a:solidFill>
                <a:srgbClr val="FFC000"/>
              </a:solidFill>
            </a:ln>
          </p:spPr>
          <p:txBody>
            <a:bodyPr wrap="square" lIns="0" tIns="0" rIns="0" bIns="0" rtlCol="0"/>
            <a:lstStyle/>
            <a:p>
              <a:endParaRPr sz="2400"/>
            </a:p>
          </p:txBody>
        </p:sp>
        <p:pic>
          <p:nvPicPr>
            <p:cNvPr id="190" name="object 190"/>
            <p:cNvPicPr/>
            <p:nvPr/>
          </p:nvPicPr>
          <p:blipFill>
            <a:blip r:embed="rId43" cstate="print"/>
            <a:stretch>
              <a:fillRect/>
            </a:stretch>
          </p:blipFill>
          <p:spPr>
            <a:xfrm>
              <a:off x="8080248" y="2932176"/>
              <a:ext cx="219455" cy="829056"/>
            </a:xfrm>
            <a:prstGeom prst="rect">
              <a:avLst/>
            </a:prstGeom>
          </p:spPr>
        </p:pic>
      </p:grpSp>
      <p:sp>
        <p:nvSpPr>
          <p:cNvPr id="191" name="object 191"/>
          <p:cNvSpPr txBox="1"/>
          <p:nvPr/>
        </p:nvSpPr>
        <p:spPr>
          <a:xfrm>
            <a:off x="995001" y="5548669"/>
            <a:ext cx="10448854" cy="737232"/>
          </a:xfrm>
          <a:prstGeom prst="rect">
            <a:avLst/>
          </a:prstGeom>
        </p:spPr>
        <p:txBody>
          <a:bodyPr vert="horz" wrap="square" lIns="0" tIns="16933" rIns="0" bIns="0" rtlCol="0">
            <a:spAutoFit/>
          </a:bodyPr>
          <a:lstStyle/>
          <a:p>
            <a:pPr marL="1269968" marR="40639" indent="-1219170">
              <a:lnSpc>
                <a:spcPct val="113700"/>
              </a:lnSpc>
              <a:spcBef>
                <a:spcPts val="133"/>
              </a:spcBef>
            </a:pPr>
            <a:r>
              <a:rPr sz="2133" spc="-360" dirty="0">
                <a:latin typeface="Gill Sans MT"/>
                <a:cs typeface="Gill Sans MT"/>
              </a:rPr>
              <a:t>C</a:t>
            </a:r>
            <a:r>
              <a:rPr sz="2133" spc="-200" dirty="0">
                <a:latin typeface="Gill Sans MT"/>
                <a:cs typeface="Gill Sans MT"/>
              </a:rPr>
              <a:t>r</a:t>
            </a:r>
            <a:r>
              <a:rPr sz="2133" spc="-80" dirty="0">
                <a:latin typeface="Gill Sans MT"/>
                <a:cs typeface="Gill Sans MT"/>
              </a:rPr>
              <a:t>i</a:t>
            </a:r>
            <a:r>
              <a:rPr sz="2133" spc="-200" dirty="0">
                <a:latin typeface="Gill Sans MT"/>
                <a:cs typeface="Gill Sans MT"/>
              </a:rPr>
              <a:t>t</a:t>
            </a:r>
            <a:r>
              <a:rPr sz="2133" spc="-80" dirty="0">
                <a:latin typeface="Gill Sans MT"/>
                <a:cs typeface="Gill Sans MT"/>
              </a:rPr>
              <a:t>i</a:t>
            </a:r>
            <a:r>
              <a:rPr sz="2133" spc="-60" dirty="0">
                <a:latin typeface="Gill Sans MT"/>
                <a:cs typeface="Gill Sans MT"/>
              </a:rPr>
              <a:t>c</a:t>
            </a:r>
            <a:r>
              <a:rPr sz="2133" spc="200" dirty="0">
                <a:latin typeface="Gill Sans MT"/>
                <a:cs typeface="Gill Sans MT"/>
              </a:rPr>
              <a:t>a</a:t>
            </a:r>
            <a:r>
              <a:rPr sz="2133" spc="-67" dirty="0">
                <a:latin typeface="Gill Sans MT"/>
                <a:cs typeface="Gill Sans MT"/>
              </a:rPr>
              <a:t>l</a:t>
            </a:r>
            <a:r>
              <a:rPr sz="2133" spc="-100" dirty="0">
                <a:latin typeface="Gill Sans MT"/>
                <a:cs typeface="Gill Sans MT"/>
              </a:rPr>
              <a:t> </a:t>
            </a:r>
            <a:r>
              <a:rPr sz="2133" spc="40" dirty="0">
                <a:latin typeface="Gill Sans MT"/>
                <a:cs typeface="Gill Sans MT"/>
              </a:rPr>
              <a:t>p</a:t>
            </a:r>
            <a:r>
              <a:rPr sz="2133" spc="200" dirty="0">
                <a:latin typeface="Gill Sans MT"/>
                <a:cs typeface="Gill Sans MT"/>
              </a:rPr>
              <a:t>a</a:t>
            </a:r>
            <a:r>
              <a:rPr sz="2133" spc="-200" dirty="0">
                <a:latin typeface="Gill Sans MT"/>
                <a:cs typeface="Gill Sans MT"/>
              </a:rPr>
              <a:t>t</a:t>
            </a:r>
            <a:r>
              <a:rPr sz="2133" spc="7" dirty="0">
                <a:latin typeface="Gill Sans MT"/>
                <a:cs typeface="Gill Sans MT"/>
              </a:rPr>
              <a:t>h</a:t>
            </a:r>
            <a:r>
              <a:rPr sz="2133" spc="-87" dirty="0">
                <a:latin typeface="Gill Sans MT"/>
                <a:cs typeface="Gill Sans MT"/>
              </a:rPr>
              <a:t> </a:t>
            </a:r>
            <a:r>
              <a:rPr sz="2133" spc="-53" dirty="0">
                <a:latin typeface="Gill Sans MT"/>
                <a:cs typeface="Gill Sans MT"/>
              </a:rPr>
              <a:t>=</a:t>
            </a:r>
            <a:r>
              <a:rPr sz="2133" spc="-93" dirty="0">
                <a:latin typeface="Gill Sans MT"/>
                <a:cs typeface="Gill Sans MT"/>
              </a:rPr>
              <a:t> </a:t>
            </a:r>
            <a:r>
              <a:rPr sz="2133" spc="-200" dirty="0">
                <a:latin typeface="Gill Sans MT"/>
                <a:cs typeface="Gill Sans MT"/>
              </a:rPr>
              <a:t>t</a:t>
            </a:r>
            <a:r>
              <a:rPr sz="2200" spc="-129" baseline="-15151" dirty="0">
                <a:latin typeface="Gill Sans MT"/>
                <a:cs typeface="Gill Sans MT"/>
              </a:rPr>
              <a:t>c</a:t>
            </a:r>
            <a:r>
              <a:rPr sz="2200" spc="-69" baseline="-15151" dirty="0">
                <a:latin typeface="Gill Sans MT"/>
                <a:cs typeface="Gill Sans MT"/>
              </a:rPr>
              <a:t>l</a:t>
            </a:r>
            <a:r>
              <a:rPr sz="2200" spc="-129" baseline="-15151" dirty="0">
                <a:latin typeface="Gill Sans MT"/>
                <a:cs typeface="Gill Sans MT"/>
              </a:rPr>
              <a:t>k</a:t>
            </a:r>
            <a:r>
              <a:rPr sz="2200" spc="-20" baseline="-15151" dirty="0">
                <a:latin typeface="Gill Sans MT"/>
                <a:cs typeface="Gill Sans MT"/>
              </a:rPr>
              <a:t>-</a:t>
            </a:r>
            <a:r>
              <a:rPr sz="2200" spc="40" baseline="-15151" dirty="0">
                <a:latin typeface="Gill Sans MT"/>
                <a:cs typeface="Gill Sans MT"/>
              </a:rPr>
              <a:t>q</a:t>
            </a:r>
            <a:r>
              <a:rPr sz="2200" spc="89" baseline="-15151" dirty="0">
                <a:latin typeface="Gill Sans MT"/>
                <a:cs typeface="Gill Sans MT"/>
              </a:rPr>
              <a:t> </a:t>
            </a:r>
            <a:r>
              <a:rPr sz="2133" spc="53" dirty="0">
                <a:latin typeface="Gill Sans MT"/>
                <a:cs typeface="Gill Sans MT"/>
              </a:rPr>
              <a:t>+ma</a:t>
            </a:r>
            <a:r>
              <a:rPr sz="2133" spc="-147" dirty="0">
                <a:latin typeface="Gill Sans MT"/>
                <a:cs typeface="Gill Sans MT"/>
              </a:rPr>
              <a:t>x</a:t>
            </a:r>
            <a:r>
              <a:rPr sz="2133" spc="-87" dirty="0">
                <a:latin typeface="Gill Sans MT"/>
                <a:cs typeface="Gill Sans MT"/>
              </a:rPr>
              <a:t> </a:t>
            </a:r>
            <a:r>
              <a:rPr sz="2133" spc="-233" dirty="0">
                <a:latin typeface="Gill Sans MT"/>
                <a:cs typeface="Gill Sans MT"/>
              </a:rPr>
              <a:t>{</a:t>
            </a:r>
            <a:r>
              <a:rPr sz="2133" spc="-200" dirty="0">
                <a:solidFill>
                  <a:srgbClr val="C5DBC3"/>
                </a:solidFill>
                <a:latin typeface="Gill Sans MT"/>
                <a:cs typeface="Gill Sans MT"/>
              </a:rPr>
              <a:t>t</a:t>
            </a:r>
            <a:r>
              <a:rPr sz="2200" spc="-149" baseline="-15151" dirty="0">
                <a:solidFill>
                  <a:srgbClr val="C5DBC3"/>
                </a:solidFill>
                <a:latin typeface="Gill Sans MT"/>
                <a:cs typeface="Gill Sans MT"/>
              </a:rPr>
              <a:t>A</a:t>
            </a:r>
            <a:r>
              <a:rPr sz="2200" spc="-129" baseline="-15151" dirty="0">
                <a:solidFill>
                  <a:srgbClr val="C5DBC3"/>
                </a:solidFill>
                <a:latin typeface="Gill Sans MT"/>
                <a:cs typeface="Gill Sans MT"/>
              </a:rPr>
              <a:t>d</a:t>
            </a:r>
            <a:r>
              <a:rPr sz="2200" spc="-29" baseline="-15151" dirty="0">
                <a:solidFill>
                  <a:srgbClr val="C5DBC3"/>
                </a:solidFill>
                <a:latin typeface="Gill Sans MT"/>
                <a:cs typeface="Gill Sans MT"/>
              </a:rPr>
              <a:t>d</a:t>
            </a:r>
            <a:r>
              <a:rPr sz="2133" spc="-152" dirty="0">
                <a:solidFill>
                  <a:srgbClr val="C5DBC3"/>
                </a:solidFill>
                <a:latin typeface="Gill Sans MT"/>
                <a:cs typeface="Gill Sans MT"/>
              </a:rPr>
              <a:t>+</a:t>
            </a:r>
            <a:r>
              <a:rPr sz="2133" spc="-100" dirty="0">
                <a:solidFill>
                  <a:srgbClr val="C5DBC3"/>
                </a:solidFill>
                <a:latin typeface="Gill Sans MT"/>
                <a:cs typeface="Gill Sans MT"/>
              </a:rPr>
              <a:t>t</a:t>
            </a:r>
            <a:r>
              <a:rPr sz="2200" spc="-40" baseline="-15151" dirty="0">
                <a:solidFill>
                  <a:srgbClr val="C5DBC3"/>
                </a:solidFill>
                <a:latin typeface="Gill Sans MT"/>
                <a:cs typeface="Gill Sans MT"/>
              </a:rPr>
              <a:t>m</a:t>
            </a:r>
            <a:r>
              <a:rPr sz="2200" spc="-29" baseline="-15151" dirty="0">
                <a:solidFill>
                  <a:srgbClr val="C5DBC3"/>
                </a:solidFill>
                <a:latin typeface="Gill Sans MT"/>
                <a:cs typeface="Gill Sans MT"/>
              </a:rPr>
              <a:t>u</a:t>
            </a:r>
            <a:r>
              <a:rPr sz="2200" spc="-180" baseline="-15151" dirty="0">
                <a:solidFill>
                  <a:srgbClr val="C5DBC3"/>
                </a:solidFill>
                <a:latin typeface="Gill Sans MT"/>
                <a:cs typeface="Gill Sans MT"/>
              </a:rPr>
              <a:t>x</a:t>
            </a:r>
            <a:r>
              <a:rPr sz="2133" spc="27" dirty="0">
                <a:latin typeface="Gill Sans MT"/>
                <a:cs typeface="Gill Sans MT"/>
              </a:rPr>
              <a:t>,</a:t>
            </a:r>
            <a:r>
              <a:rPr sz="2133" spc="-93" dirty="0">
                <a:latin typeface="Gill Sans MT"/>
                <a:cs typeface="Gill Sans MT"/>
              </a:rPr>
              <a:t> </a:t>
            </a:r>
            <a:r>
              <a:rPr sz="2133" spc="-200" dirty="0">
                <a:solidFill>
                  <a:srgbClr val="33F2E4"/>
                </a:solidFill>
                <a:latin typeface="Gill Sans MT"/>
                <a:cs typeface="Gill Sans MT"/>
              </a:rPr>
              <a:t>t</a:t>
            </a:r>
            <a:r>
              <a:rPr sz="2200" spc="-69" baseline="-15151" dirty="0">
                <a:solidFill>
                  <a:srgbClr val="33F2E4"/>
                </a:solidFill>
                <a:latin typeface="Gill Sans MT"/>
                <a:cs typeface="Gill Sans MT"/>
              </a:rPr>
              <a:t>I</a:t>
            </a:r>
            <a:r>
              <a:rPr sz="2200" spc="-149" baseline="-15151" dirty="0">
                <a:solidFill>
                  <a:srgbClr val="33F2E4"/>
                </a:solidFill>
                <a:latin typeface="Gill Sans MT"/>
                <a:cs typeface="Gill Sans MT"/>
              </a:rPr>
              <a:t>M</a:t>
            </a:r>
            <a:r>
              <a:rPr sz="2200" spc="-229" baseline="-15151" dirty="0">
                <a:solidFill>
                  <a:srgbClr val="33F2E4"/>
                </a:solidFill>
                <a:latin typeface="Gill Sans MT"/>
                <a:cs typeface="Gill Sans MT"/>
              </a:rPr>
              <a:t>E</a:t>
            </a:r>
            <a:r>
              <a:rPr sz="2200" spc="-49" baseline="-15151" dirty="0">
                <a:solidFill>
                  <a:srgbClr val="33F2E4"/>
                </a:solidFill>
                <a:latin typeface="Gill Sans MT"/>
                <a:cs typeface="Gill Sans MT"/>
              </a:rPr>
              <a:t>M</a:t>
            </a:r>
            <a:r>
              <a:rPr sz="2133" spc="-152" dirty="0">
                <a:solidFill>
                  <a:srgbClr val="33F2E4"/>
                </a:solidFill>
                <a:latin typeface="Gill Sans MT"/>
                <a:cs typeface="Gill Sans MT"/>
              </a:rPr>
              <a:t>+</a:t>
            </a:r>
            <a:r>
              <a:rPr sz="2133" spc="-100" dirty="0">
                <a:solidFill>
                  <a:srgbClr val="33F2E4"/>
                </a:solidFill>
                <a:latin typeface="Gill Sans MT"/>
                <a:cs typeface="Gill Sans MT"/>
              </a:rPr>
              <a:t>t</a:t>
            </a:r>
            <a:r>
              <a:rPr sz="2200" spc="-59" baseline="-15151" dirty="0">
                <a:solidFill>
                  <a:srgbClr val="33F2E4"/>
                </a:solidFill>
                <a:latin typeface="Gill Sans MT"/>
                <a:cs typeface="Gill Sans MT"/>
              </a:rPr>
              <a:t>I</a:t>
            </a:r>
            <a:r>
              <a:rPr sz="2200" spc="-139" baseline="-15151" dirty="0">
                <a:solidFill>
                  <a:srgbClr val="33F2E4"/>
                </a:solidFill>
                <a:latin typeface="Gill Sans MT"/>
                <a:cs typeface="Gill Sans MT"/>
              </a:rPr>
              <a:t>m</a:t>
            </a:r>
            <a:r>
              <a:rPr sz="2200" spc="-29" baseline="-15151" dirty="0">
                <a:solidFill>
                  <a:srgbClr val="33F2E4"/>
                </a:solidFill>
                <a:latin typeface="Gill Sans MT"/>
                <a:cs typeface="Gill Sans MT"/>
              </a:rPr>
              <a:t>m</a:t>
            </a:r>
            <a:r>
              <a:rPr sz="2133" spc="-152" dirty="0">
                <a:solidFill>
                  <a:srgbClr val="33F2E4"/>
                </a:solidFill>
                <a:latin typeface="Gill Sans MT"/>
                <a:cs typeface="Gill Sans MT"/>
              </a:rPr>
              <a:t>+</a:t>
            </a:r>
            <a:r>
              <a:rPr sz="2133" spc="-100" dirty="0">
                <a:solidFill>
                  <a:srgbClr val="33F2E4"/>
                </a:solidFill>
                <a:latin typeface="Gill Sans MT"/>
                <a:cs typeface="Gill Sans MT"/>
              </a:rPr>
              <a:t>t</a:t>
            </a:r>
            <a:r>
              <a:rPr sz="2200" spc="-40" baseline="-15151" dirty="0">
                <a:solidFill>
                  <a:srgbClr val="33F2E4"/>
                </a:solidFill>
                <a:latin typeface="Gill Sans MT"/>
                <a:cs typeface="Gill Sans MT"/>
              </a:rPr>
              <a:t>m</a:t>
            </a:r>
            <a:r>
              <a:rPr sz="2200" spc="-29" baseline="-15151" dirty="0">
                <a:solidFill>
                  <a:srgbClr val="33F2E4"/>
                </a:solidFill>
                <a:latin typeface="Gill Sans MT"/>
                <a:cs typeface="Gill Sans MT"/>
              </a:rPr>
              <a:t>u</a:t>
            </a:r>
            <a:r>
              <a:rPr sz="2200" spc="-180" baseline="-15151" dirty="0">
                <a:solidFill>
                  <a:srgbClr val="33F2E4"/>
                </a:solidFill>
                <a:latin typeface="Gill Sans MT"/>
                <a:cs typeface="Gill Sans MT"/>
              </a:rPr>
              <a:t>x</a:t>
            </a:r>
            <a:r>
              <a:rPr sz="2133" spc="-152" dirty="0">
                <a:solidFill>
                  <a:srgbClr val="33F2E4"/>
                </a:solidFill>
                <a:latin typeface="Gill Sans MT"/>
                <a:cs typeface="Gill Sans MT"/>
              </a:rPr>
              <a:t>+</a:t>
            </a:r>
            <a:r>
              <a:rPr sz="2133" spc="-100" dirty="0">
                <a:solidFill>
                  <a:srgbClr val="33F2E4"/>
                </a:solidFill>
                <a:latin typeface="Gill Sans MT"/>
                <a:cs typeface="Gill Sans MT"/>
              </a:rPr>
              <a:t>t</a:t>
            </a:r>
            <a:r>
              <a:rPr sz="2200" spc="-320" baseline="-15151" dirty="0">
                <a:solidFill>
                  <a:srgbClr val="33F2E4"/>
                </a:solidFill>
                <a:latin typeface="Gill Sans MT"/>
                <a:cs typeface="Gill Sans MT"/>
              </a:rPr>
              <a:t>A</a:t>
            </a:r>
            <a:r>
              <a:rPr sz="2200" spc="-239" baseline="-15151" dirty="0">
                <a:solidFill>
                  <a:srgbClr val="33F2E4"/>
                </a:solidFill>
                <a:latin typeface="Gill Sans MT"/>
                <a:cs typeface="Gill Sans MT"/>
              </a:rPr>
              <a:t>L</a:t>
            </a:r>
            <a:r>
              <a:rPr sz="2200" spc="-249" baseline="-15151" dirty="0">
                <a:solidFill>
                  <a:srgbClr val="33F2E4"/>
                </a:solidFill>
                <a:latin typeface="Gill Sans MT"/>
                <a:cs typeface="Gill Sans MT"/>
              </a:rPr>
              <a:t>U</a:t>
            </a:r>
            <a:r>
              <a:rPr sz="2133" spc="-152" dirty="0">
                <a:solidFill>
                  <a:srgbClr val="33F2E4"/>
                </a:solidFill>
                <a:latin typeface="Gill Sans MT"/>
                <a:cs typeface="Gill Sans MT"/>
              </a:rPr>
              <a:t>+</a:t>
            </a:r>
            <a:r>
              <a:rPr sz="2133" spc="-100" dirty="0">
                <a:solidFill>
                  <a:srgbClr val="33F2E4"/>
                </a:solidFill>
                <a:latin typeface="Gill Sans MT"/>
                <a:cs typeface="Gill Sans MT"/>
              </a:rPr>
              <a:t>t</a:t>
            </a:r>
            <a:r>
              <a:rPr sz="2200" spc="-229" baseline="-15151" dirty="0">
                <a:solidFill>
                  <a:srgbClr val="33F2E4"/>
                </a:solidFill>
                <a:latin typeface="Gill Sans MT"/>
                <a:cs typeface="Gill Sans MT"/>
              </a:rPr>
              <a:t>DME</a:t>
            </a:r>
            <a:r>
              <a:rPr sz="2200" spc="-49" baseline="-15151" dirty="0">
                <a:solidFill>
                  <a:srgbClr val="33F2E4"/>
                </a:solidFill>
                <a:latin typeface="Gill Sans MT"/>
                <a:cs typeface="Gill Sans MT"/>
              </a:rPr>
              <a:t>M</a:t>
            </a:r>
            <a:r>
              <a:rPr sz="2133" spc="-152" dirty="0">
                <a:solidFill>
                  <a:srgbClr val="33F2E4"/>
                </a:solidFill>
                <a:latin typeface="Gill Sans MT"/>
                <a:cs typeface="Gill Sans MT"/>
              </a:rPr>
              <a:t>+</a:t>
            </a:r>
            <a:r>
              <a:rPr sz="2133" spc="-100" dirty="0">
                <a:solidFill>
                  <a:srgbClr val="33F2E4"/>
                </a:solidFill>
                <a:latin typeface="Gill Sans MT"/>
                <a:cs typeface="Gill Sans MT"/>
              </a:rPr>
              <a:t>t</a:t>
            </a:r>
            <a:r>
              <a:rPr sz="2200" spc="-40" baseline="-15151" dirty="0">
                <a:solidFill>
                  <a:srgbClr val="33F2E4"/>
                </a:solidFill>
                <a:latin typeface="Gill Sans MT"/>
                <a:cs typeface="Gill Sans MT"/>
              </a:rPr>
              <a:t>m</a:t>
            </a:r>
            <a:r>
              <a:rPr sz="2200" spc="-29" baseline="-15151" dirty="0">
                <a:solidFill>
                  <a:srgbClr val="33F2E4"/>
                </a:solidFill>
                <a:latin typeface="Gill Sans MT"/>
                <a:cs typeface="Gill Sans MT"/>
              </a:rPr>
              <a:t>u</a:t>
            </a:r>
            <a:r>
              <a:rPr sz="2200" spc="-180" baseline="-15151" dirty="0">
                <a:solidFill>
                  <a:srgbClr val="33F2E4"/>
                </a:solidFill>
                <a:latin typeface="Gill Sans MT"/>
                <a:cs typeface="Gill Sans MT"/>
              </a:rPr>
              <a:t>x</a:t>
            </a:r>
            <a:r>
              <a:rPr sz="2200" spc="29" baseline="-15151" dirty="0">
                <a:latin typeface="Gill Sans MT"/>
                <a:cs typeface="Gill Sans MT"/>
              </a:rPr>
              <a:t>,  </a:t>
            </a:r>
            <a:r>
              <a:rPr sz="3200" spc="-149" baseline="10416" dirty="0">
                <a:solidFill>
                  <a:srgbClr val="D8E156"/>
                </a:solidFill>
                <a:latin typeface="Gill Sans MT"/>
                <a:cs typeface="Gill Sans MT"/>
              </a:rPr>
              <a:t>t</a:t>
            </a:r>
            <a:r>
              <a:rPr sz="1467" spc="-100" dirty="0">
                <a:solidFill>
                  <a:srgbClr val="D8E156"/>
                </a:solidFill>
                <a:latin typeface="Gill Sans MT"/>
                <a:cs typeface="Gill Sans MT"/>
              </a:rPr>
              <a:t>IMEM</a:t>
            </a:r>
            <a:r>
              <a:rPr sz="3200" spc="-149" baseline="10416" dirty="0">
                <a:solidFill>
                  <a:srgbClr val="D8E156"/>
                </a:solidFill>
                <a:latin typeface="Gill Sans MT"/>
                <a:cs typeface="Gill Sans MT"/>
              </a:rPr>
              <a:t>+t</a:t>
            </a:r>
            <a:r>
              <a:rPr sz="1467" spc="-100" dirty="0">
                <a:solidFill>
                  <a:srgbClr val="D8E156"/>
                </a:solidFill>
                <a:latin typeface="Gill Sans MT"/>
                <a:cs typeface="Gill Sans MT"/>
              </a:rPr>
              <a:t>Reg</a:t>
            </a:r>
            <a:r>
              <a:rPr sz="3200" spc="-149" baseline="10416" dirty="0">
                <a:solidFill>
                  <a:srgbClr val="D8E156"/>
                </a:solidFill>
                <a:latin typeface="Gill Sans MT"/>
                <a:cs typeface="Gill Sans MT"/>
              </a:rPr>
              <a:t>+t</a:t>
            </a:r>
            <a:r>
              <a:rPr sz="1467" spc="-100" dirty="0">
                <a:solidFill>
                  <a:srgbClr val="D8E156"/>
                </a:solidFill>
                <a:latin typeface="Gill Sans MT"/>
                <a:cs typeface="Gill Sans MT"/>
              </a:rPr>
              <a:t>mux</a:t>
            </a:r>
            <a:r>
              <a:rPr sz="3200" spc="-149" baseline="10416" dirty="0">
                <a:solidFill>
                  <a:srgbClr val="D8E156"/>
                </a:solidFill>
                <a:latin typeface="Gill Sans MT"/>
                <a:cs typeface="Gill Sans MT"/>
              </a:rPr>
              <a:t>+t</a:t>
            </a:r>
            <a:r>
              <a:rPr sz="1467" spc="-100" dirty="0">
                <a:solidFill>
                  <a:srgbClr val="D8E156"/>
                </a:solidFill>
                <a:latin typeface="Gill Sans MT"/>
                <a:cs typeface="Gill Sans MT"/>
              </a:rPr>
              <a:t>ALU</a:t>
            </a:r>
            <a:r>
              <a:rPr sz="3200" spc="-149" baseline="10416" dirty="0">
                <a:solidFill>
                  <a:srgbClr val="D8E156"/>
                </a:solidFill>
                <a:latin typeface="Gill Sans MT"/>
                <a:cs typeface="Gill Sans MT"/>
              </a:rPr>
              <a:t>+t</a:t>
            </a:r>
            <a:r>
              <a:rPr sz="1467" spc="-100" dirty="0">
                <a:solidFill>
                  <a:srgbClr val="D8E156"/>
                </a:solidFill>
                <a:latin typeface="Gill Sans MT"/>
                <a:cs typeface="Gill Sans MT"/>
              </a:rPr>
              <a:t>DMEM</a:t>
            </a:r>
            <a:r>
              <a:rPr sz="3200" spc="-149" baseline="10416" dirty="0">
                <a:solidFill>
                  <a:srgbClr val="D8E156"/>
                </a:solidFill>
                <a:latin typeface="Gill Sans MT"/>
                <a:cs typeface="Gill Sans MT"/>
              </a:rPr>
              <a:t>+t</a:t>
            </a:r>
            <a:r>
              <a:rPr sz="1467" spc="-100" dirty="0">
                <a:solidFill>
                  <a:srgbClr val="D8E156"/>
                </a:solidFill>
                <a:latin typeface="Gill Sans MT"/>
                <a:cs typeface="Gill Sans MT"/>
              </a:rPr>
              <a:t>mux</a:t>
            </a:r>
            <a:r>
              <a:rPr sz="3200" spc="-149" baseline="10416" dirty="0">
                <a:latin typeface="Gill Sans MT"/>
                <a:cs typeface="Gill Sans MT"/>
              </a:rPr>
              <a:t>}+t</a:t>
            </a:r>
            <a:r>
              <a:rPr sz="1467" spc="-100" dirty="0">
                <a:latin typeface="Gill Sans MT"/>
                <a:cs typeface="Gill Sans MT"/>
              </a:rPr>
              <a:t>setup</a:t>
            </a:r>
            <a:endParaRPr sz="1467" dirty="0">
              <a:latin typeface="Gill Sans MT"/>
              <a:cs typeface="Gill Sans MT"/>
            </a:endParaRPr>
          </a:p>
        </p:txBody>
      </p:sp>
      <p:pic>
        <p:nvPicPr>
          <p:cNvPr id="192" name="object 192"/>
          <p:cNvPicPr/>
          <p:nvPr/>
        </p:nvPicPr>
        <p:blipFill>
          <a:blip r:embed="rId44" cstate="print"/>
          <a:stretch>
            <a:fillRect/>
          </a:stretch>
        </p:blipFill>
        <p:spPr>
          <a:xfrm>
            <a:off x="9590369" y="2674742"/>
            <a:ext cx="292607" cy="2300224"/>
          </a:xfrm>
          <a:prstGeom prst="rect">
            <a:avLst/>
          </a:prstGeom>
        </p:spPr>
      </p:pic>
      <p:sp>
        <p:nvSpPr>
          <p:cNvPr id="193" name="Date Placeholder 192">
            <a:extLst>
              <a:ext uri="{FF2B5EF4-FFF2-40B4-BE49-F238E27FC236}">
                <a16:creationId xmlns:a16="http://schemas.microsoft.com/office/drawing/2014/main" id="{5B350C33-62B7-4A52-9141-187A6B17C22D}"/>
              </a:ext>
            </a:extLst>
          </p:cNvPr>
          <p:cNvSpPr>
            <a:spLocks noGrp="1"/>
          </p:cNvSpPr>
          <p:nvPr>
            <p:ph type="dt" sz="half" idx="10"/>
          </p:nvPr>
        </p:nvSpPr>
        <p:spPr>
          <a:xfrm>
            <a:off x="197636" y="6445516"/>
            <a:ext cx="2743200" cy="365125"/>
          </a:xfrm>
        </p:spPr>
        <p:txBody>
          <a:bodyPr/>
          <a:lstStyle/>
          <a:p>
            <a:fld id="{B5F5D5DD-D87B-4D5F-8B47-9B7B447D83BB}" type="datetime1">
              <a:rPr lang="en-US" smtClean="0"/>
              <a:t>5/11/2024</a:t>
            </a:fld>
            <a:endParaRPr lang="en-US" dirty="0"/>
          </a:p>
        </p:txBody>
      </p:sp>
      <p:sp>
        <p:nvSpPr>
          <p:cNvPr id="194" name="Slide Number Placeholder 193">
            <a:extLst>
              <a:ext uri="{FF2B5EF4-FFF2-40B4-BE49-F238E27FC236}">
                <a16:creationId xmlns:a16="http://schemas.microsoft.com/office/drawing/2014/main" id="{9AC15B59-09CB-49F7-B19A-E6FCAB413F2F}"/>
              </a:ext>
            </a:extLst>
          </p:cNvPr>
          <p:cNvSpPr>
            <a:spLocks noGrp="1"/>
          </p:cNvSpPr>
          <p:nvPr>
            <p:ph type="sldNum" sz="quarter" idx="12"/>
          </p:nvPr>
        </p:nvSpPr>
        <p:spPr>
          <a:xfrm>
            <a:off x="9268341" y="6428338"/>
            <a:ext cx="2743200" cy="365125"/>
          </a:xfrm>
        </p:spPr>
        <p:txBody>
          <a:bodyPr/>
          <a:lstStyle/>
          <a:p>
            <a:fld id="{AB6352F2-FB44-4DA6-821F-C2F4E454E2C0}" type="slidenum">
              <a:rPr lang="en-US" smtClean="0"/>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1274828" y="106710"/>
            <a:ext cx="6394795" cy="694207"/>
          </a:xfrm>
          <a:prstGeom prst="rect">
            <a:avLst/>
          </a:prstGeom>
        </p:spPr>
        <p:txBody>
          <a:bodyPr vert="horz" wrap="square" lIns="0" tIns="16933" rIns="0" bIns="0" rtlCol="0" anchor="ctr">
            <a:spAutoFit/>
          </a:bodyPr>
          <a:lstStyle/>
          <a:p>
            <a:pPr marL="16933">
              <a:lnSpc>
                <a:spcPct val="100000"/>
              </a:lnSpc>
              <a:spcBef>
                <a:spcPts val="133"/>
              </a:spcBef>
            </a:pPr>
            <a:r>
              <a:rPr spc="-67" dirty="0"/>
              <a:t>I</a:t>
            </a:r>
            <a:r>
              <a:rPr dirty="0"/>
              <a:t>n</a:t>
            </a:r>
            <a:r>
              <a:rPr spc="87" dirty="0"/>
              <a:t>s</a:t>
            </a:r>
            <a:r>
              <a:rPr spc="-33" dirty="0"/>
              <a:t>t</a:t>
            </a:r>
            <a:r>
              <a:rPr spc="-260" dirty="0"/>
              <a:t>r</a:t>
            </a:r>
            <a:r>
              <a:rPr spc="53" dirty="0"/>
              <a:t>u</a:t>
            </a:r>
            <a:r>
              <a:rPr spc="-40" dirty="0"/>
              <a:t>ct</a:t>
            </a:r>
            <a:r>
              <a:rPr spc="40" dirty="0"/>
              <a:t>i</a:t>
            </a:r>
            <a:r>
              <a:rPr spc="-233" dirty="0"/>
              <a:t>o</a:t>
            </a:r>
            <a:r>
              <a:rPr spc="187" dirty="0"/>
              <a:t>n</a:t>
            </a:r>
            <a:r>
              <a:rPr spc="-347" dirty="0"/>
              <a:t> </a:t>
            </a:r>
            <a:r>
              <a:rPr spc="-640" dirty="0"/>
              <a:t>T</a:t>
            </a:r>
            <a:r>
              <a:rPr spc="40" dirty="0"/>
              <a:t>i</a:t>
            </a:r>
            <a:r>
              <a:rPr spc="87" dirty="0"/>
              <a:t>mi</a:t>
            </a:r>
            <a:r>
              <a:rPr spc="73" dirty="0"/>
              <a:t>n</a:t>
            </a:r>
            <a:r>
              <a:rPr spc="520" dirty="0"/>
              <a:t>g</a:t>
            </a:r>
          </a:p>
        </p:txBody>
      </p:sp>
      <p:sp>
        <p:nvSpPr>
          <p:cNvPr id="82" name="Date Placeholder 81">
            <a:extLst>
              <a:ext uri="{FF2B5EF4-FFF2-40B4-BE49-F238E27FC236}">
                <a16:creationId xmlns:a16="http://schemas.microsoft.com/office/drawing/2014/main" id="{7B01BB36-049F-482E-84DA-4CEC5E5BFC32}"/>
              </a:ext>
            </a:extLst>
          </p:cNvPr>
          <p:cNvSpPr>
            <a:spLocks noGrp="1"/>
          </p:cNvSpPr>
          <p:nvPr>
            <p:ph type="dt" sz="half" idx="10"/>
          </p:nvPr>
        </p:nvSpPr>
        <p:spPr/>
        <p:txBody>
          <a:bodyPr/>
          <a:lstStyle/>
          <a:p>
            <a:fld id="{18821046-F565-4F2C-BF10-2BAF9FB6CD7C}" type="datetime1">
              <a:rPr lang="en-US" smtClean="0"/>
              <a:t>5/11/2024</a:t>
            </a:fld>
            <a:endParaRPr lang="en-US"/>
          </a:p>
        </p:txBody>
      </p:sp>
      <p:sp>
        <p:nvSpPr>
          <p:cNvPr id="83" name="Slide Number Placeholder 82">
            <a:extLst>
              <a:ext uri="{FF2B5EF4-FFF2-40B4-BE49-F238E27FC236}">
                <a16:creationId xmlns:a16="http://schemas.microsoft.com/office/drawing/2014/main" id="{18FBCF2E-80F2-4EC2-B295-4F90AA83B026}"/>
              </a:ext>
            </a:extLst>
          </p:cNvPr>
          <p:cNvSpPr>
            <a:spLocks noGrp="1"/>
          </p:cNvSpPr>
          <p:nvPr>
            <p:ph type="sldNum" sz="quarter" idx="12"/>
          </p:nvPr>
        </p:nvSpPr>
        <p:spPr/>
        <p:txBody>
          <a:bodyPr/>
          <a:lstStyle/>
          <a:p>
            <a:fld id="{AB6352F2-FB44-4DA6-821F-C2F4E454E2C0}" type="slidenum">
              <a:rPr lang="en-US" smtClean="0"/>
              <a:t>95</a:t>
            </a:fld>
            <a:endParaRPr lang="en-US"/>
          </a:p>
        </p:txBody>
      </p:sp>
      <p:grpSp>
        <p:nvGrpSpPr>
          <p:cNvPr id="54" name="Group 53">
            <a:extLst>
              <a:ext uri="{FF2B5EF4-FFF2-40B4-BE49-F238E27FC236}">
                <a16:creationId xmlns:a16="http://schemas.microsoft.com/office/drawing/2014/main" id="{35AEF750-7058-497B-9899-90DA2A623FB9}"/>
              </a:ext>
            </a:extLst>
          </p:cNvPr>
          <p:cNvGrpSpPr/>
          <p:nvPr/>
        </p:nvGrpSpPr>
        <p:grpSpPr>
          <a:xfrm>
            <a:off x="1274828" y="2536790"/>
            <a:ext cx="8965191" cy="3565705"/>
            <a:chOff x="1282510" y="2561738"/>
            <a:chExt cx="8965191" cy="3565705"/>
          </a:xfrm>
        </p:grpSpPr>
        <p:sp>
          <p:nvSpPr>
            <p:cNvPr id="2" name="object 2"/>
            <p:cNvSpPr txBox="1"/>
            <p:nvPr/>
          </p:nvSpPr>
          <p:spPr>
            <a:xfrm>
              <a:off x="4252716" y="2561738"/>
              <a:ext cx="282787" cy="378672"/>
            </a:xfrm>
            <a:prstGeom prst="rect">
              <a:avLst/>
            </a:prstGeom>
          </p:spPr>
          <p:txBody>
            <a:bodyPr vert="horz" wrap="square" lIns="0" tIns="19473" rIns="0" bIns="0" rtlCol="0">
              <a:spAutoFit/>
            </a:bodyPr>
            <a:lstStyle/>
            <a:p>
              <a:pPr marL="16933">
                <a:spcBef>
                  <a:spcPts val="153"/>
                </a:spcBef>
              </a:pPr>
              <a:r>
                <a:rPr sz="2333" b="1" spc="-73" dirty="0">
                  <a:cs typeface="Calibri"/>
                </a:rPr>
                <a:t>ID</a:t>
              </a:r>
              <a:endParaRPr sz="2333" dirty="0">
                <a:cs typeface="Calibri"/>
              </a:endParaRPr>
            </a:p>
          </p:txBody>
        </p:sp>
        <p:sp>
          <p:nvSpPr>
            <p:cNvPr id="3" name="object 3"/>
            <p:cNvSpPr txBox="1"/>
            <p:nvPr/>
          </p:nvSpPr>
          <p:spPr>
            <a:xfrm>
              <a:off x="5665133" y="2579387"/>
              <a:ext cx="343747" cy="378672"/>
            </a:xfrm>
            <a:prstGeom prst="rect">
              <a:avLst/>
            </a:prstGeom>
          </p:spPr>
          <p:txBody>
            <a:bodyPr vert="horz" wrap="square" lIns="0" tIns="19473" rIns="0" bIns="0" rtlCol="0">
              <a:spAutoFit/>
            </a:bodyPr>
            <a:lstStyle/>
            <a:p>
              <a:pPr marL="16933">
                <a:spcBef>
                  <a:spcPts val="153"/>
                </a:spcBef>
              </a:pPr>
              <a:r>
                <a:rPr sz="2333" b="1" dirty="0">
                  <a:cs typeface="Calibri"/>
                </a:rPr>
                <a:t>EX</a:t>
              </a:r>
              <a:endParaRPr sz="2333" dirty="0">
                <a:cs typeface="Calibri"/>
              </a:endParaRPr>
            </a:p>
          </p:txBody>
        </p:sp>
        <p:sp>
          <p:nvSpPr>
            <p:cNvPr id="4" name="object 4"/>
            <p:cNvSpPr txBox="1"/>
            <p:nvPr/>
          </p:nvSpPr>
          <p:spPr>
            <a:xfrm>
              <a:off x="6974588" y="2566672"/>
              <a:ext cx="649393" cy="378672"/>
            </a:xfrm>
            <a:prstGeom prst="rect">
              <a:avLst/>
            </a:prstGeom>
          </p:spPr>
          <p:txBody>
            <a:bodyPr vert="horz" wrap="square" lIns="0" tIns="19473" rIns="0" bIns="0" rtlCol="0">
              <a:spAutoFit/>
            </a:bodyPr>
            <a:lstStyle/>
            <a:p>
              <a:pPr marL="16933">
                <a:spcBef>
                  <a:spcPts val="153"/>
                </a:spcBef>
              </a:pPr>
              <a:r>
                <a:rPr sz="2333" b="1" spc="-160" dirty="0">
                  <a:cs typeface="Calibri"/>
                </a:rPr>
                <a:t>M</a:t>
              </a:r>
              <a:r>
                <a:rPr sz="2333" b="1" spc="-67" dirty="0">
                  <a:cs typeface="Calibri"/>
                </a:rPr>
                <a:t>E</a:t>
              </a:r>
              <a:r>
                <a:rPr sz="2333" b="1" spc="-167" dirty="0">
                  <a:cs typeface="Calibri"/>
                </a:rPr>
                <a:t>M</a:t>
              </a:r>
              <a:endParaRPr sz="2333" dirty="0">
                <a:cs typeface="Calibri"/>
              </a:endParaRPr>
            </a:p>
          </p:txBody>
        </p:sp>
        <p:sp>
          <p:nvSpPr>
            <p:cNvPr id="5" name="object 5"/>
            <p:cNvSpPr txBox="1"/>
            <p:nvPr/>
          </p:nvSpPr>
          <p:spPr>
            <a:xfrm>
              <a:off x="8319994" y="2565785"/>
              <a:ext cx="436033" cy="378672"/>
            </a:xfrm>
            <a:prstGeom prst="rect">
              <a:avLst/>
            </a:prstGeom>
          </p:spPr>
          <p:txBody>
            <a:bodyPr vert="horz" wrap="square" lIns="0" tIns="19473" rIns="0" bIns="0" rtlCol="0">
              <a:spAutoFit/>
            </a:bodyPr>
            <a:lstStyle/>
            <a:p>
              <a:pPr marL="16933">
                <a:spcBef>
                  <a:spcPts val="153"/>
                </a:spcBef>
              </a:pPr>
              <a:r>
                <a:rPr sz="2333" b="1" spc="-133" dirty="0">
                  <a:cs typeface="Calibri"/>
                </a:rPr>
                <a:t>WB</a:t>
              </a:r>
              <a:endParaRPr sz="2333" dirty="0">
                <a:cs typeface="Calibri"/>
              </a:endParaRPr>
            </a:p>
          </p:txBody>
        </p:sp>
        <p:sp>
          <p:nvSpPr>
            <p:cNvPr id="6" name="object 6"/>
            <p:cNvSpPr txBox="1"/>
            <p:nvPr/>
          </p:nvSpPr>
          <p:spPr>
            <a:xfrm>
              <a:off x="8975161" y="2743511"/>
              <a:ext cx="1272540" cy="378672"/>
            </a:xfrm>
            <a:prstGeom prst="rect">
              <a:avLst/>
            </a:prstGeom>
          </p:spPr>
          <p:txBody>
            <a:bodyPr vert="horz" wrap="square" lIns="0" tIns="19473" rIns="0" bIns="0" rtlCol="0">
              <a:spAutoFit/>
            </a:bodyPr>
            <a:lstStyle/>
            <a:p>
              <a:pPr marL="16933">
                <a:spcBef>
                  <a:spcPts val="153"/>
                </a:spcBef>
                <a:tabLst>
                  <a:tab pos="1254727" algn="l"/>
                </a:tabLst>
              </a:pPr>
              <a:r>
                <a:rPr sz="2333" b="1" strike="sngStrike" spc="-60" dirty="0">
                  <a:latin typeface="Calibri"/>
                  <a:cs typeface="Calibri"/>
                </a:rPr>
                <a:t>	</a:t>
              </a:r>
              <a:endParaRPr sz="2333" dirty="0">
                <a:latin typeface="Calibri"/>
                <a:cs typeface="Calibri"/>
              </a:endParaRPr>
            </a:p>
          </p:txBody>
        </p:sp>
        <p:grpSp>
          <p:nvGrpSpPr>
            <p:cNvPr id="12" name="object 12"/>
            <p:cNvGrpSpPr/>
            <p:nvPr/>
          </p:nvGrpSpPr>
          <p:grpSpPr>
            <a:xfrm>
              <a:off x="1813559" y="2946666"/>
              <a:ext cx="8430260" cy="2642447"/>
              <a:chOff x="2656327" y="881062"/>
              <a:chExt cx="6322695" cy="1981835"/>
            </a:xfrm>
          </p:grpSpPr>
          <p:sp>
            <p:nvSpPr>
              <p:cNvPr id="13" name="object 13"/>
              <p:cNvSpPr/>
              <p:nvPr/>
            </p:nvSpPr>
            <p:spPr>
              <a:xfrm>
                <a:off x="2670614" y="1123950"/>
                <a:ext cx="430530" cy="0"/>
              </a:xfrm>
              <a:custGeom>
                <a:avLst/>
                <a:gdLst/>
                <a:ahLst/>
                <a:cxnLst/>
                <a:rect l="l" t="t" r="r" b="b"/>
                <a:pathLst>
                  <a:path w="430530">
                    <a:moveTo>
                      <a:pt x="0" y="0"/>
                    </a:moveTo>
                    <a:lnTo>
                      <a:pt x="429991" y="1"/>
                    </a:lnTo>
                  </a:path>
                </a:pathLst>
              </a:custGeom>
              <a:ln w="28575">
                <a:solidFill>
                  <a:srgbClr val="000000"/>
                </a:solidFill>
              </a:ln>
            </p:spPr>
            <p:txBody>
              <a:bodyPr wrap="square" lIns="0" tIns="0" rIns="0" bIns="0" rtlCol="0"/>
              <a:lstStyle/>
              <a:p>
                <a:endParaRPr sz="2400"/>
              </a:p>
            </p:txBody>
          </p:sp>
          <p:sp>
            <p:nvSpPr>
              <p:cNvPr id="14" name="object 14"/>
              <p:cNvSpPr/>
              <p:nvPr/>
            </p:nvSpPr>
            <p:spPr>
              <a:xfrm>
                <a:off x="3100606" y="895350"/>
                <a:ext cx="71755" cy="228600"/>
              </a:xfrm>
              <a:custGeom>
                <a:avLst/>
                <a:gdLst/>
                <a:ahLst/>
                <a:cxnLst/>
                <a:rect l="l" t="t" r="r" b="b"/>
                <a:pathLst>
                  <a:path w="71755" h="228600">
                    <a:moveTo>
                      <a:pt x="0" y="228600"/>
                    </a:moveTo>
                    <a:lnTo>
                      <a:pt x="71665" y="0"/>
                    </a:lnTo>
                  </a:path>
                </a:pathLst>
              </a:custGeom>
              <a:ln w="28575">
                <a:solidFill>
                  <a:srgbClr val="000000"/>
                </a:solidFill>
              </a:ln>
            </p:spPr>
            <p:txBody>
              <a:bodyPr wrap="square" lIns="0" tIns="0" rIns="0" bIns="0" rtlCol="0"/>
              <a:lstStyle/>
              <a:p>
                <a:endParaRPr sz="2400"/>
              </a:p>
            </p:txBody>
          </p:sp>
          <p:sp>
            <p:nvSpPr>
              <p:cNvPr id="15" name="object 15"/>
              <p:cNvSpPr/>
              <p:nvPr/>
            </p:nvSpPr>
            <p:spPr>
              <a:xfrm>
                <a:off x="3172270" y="895350"/>
                <a:ext cx="2365375" cy="0"/>
              </a:xfrm>
              <a:custGeom>
                <a:avLst/>
                <a:gdLst/>
                <a:ahLst/>
                <a:cxnLst/>
                <a:rect l="l" t="t" r="r" b="b"/>
                <a:pathLst>
                  <a:path w="2365375">
                    <a:moveTo>
                      <a:pt x="0" y="0"/>
                    </a:moveTo>
                    <a:lnTo>
                      <a:pt x="2364951" y="1"/>
                    </a:lnTo>
                  </a:path>
                </a:pathLst>
              </a:custGeom>
              <a:ln w="28575">
                <a:solidFill>
                  <a:srgbClr val="000000"/>
                </a:solidFill>
              </a:ln>
            </p:spPr>
            <p:txBody>
              <a:bodyPr wrap="square" lIns="0" tIns="0" rIns="0" bIns="0" rtlCol="0"/>
              <a:lstStyle/>
              <a:p>
                <a:endParaRPr sz="2400"/>
              </a:p>
            </p:txBody>
          </p:sp>
          <p:sp>
            <p:nvSpPr>
              <p:cNvPr id="16" name="object 16"/>
              <p:cNvSpPr/>
              <p:nvPr/>
            </p:nvSpPr>
            <p:spPr>
              <a:xfrm>
                <a:off x="5537221" y="895623"/>
                <a:ext cx="71755" cy="228600"/>
              </a:xfrm>
              <a:custGeom>
                <a:avLst/>
                <a:gdLst/>
                <a:ahLst/>
                <a:cxnLst/>
                <a:rect l="l" t="t" r="r" b="b"/>
                <a:pathLst>
                  <a:path w="71754" h="228600">
                    <a:moveTo>
                      <a:pt x="71665" y="228600"/>
                    </a:moveTo>
                    <a:lnTo>
                      <a:pt x="0" y="0"/>
                    </a:lnTo>
                  </a:path>
                </a:pathLst>
              </a:custGeom>
              <a:ln w="28575">
                <a:solidFill>
                  <a:srgbClr val="000000"/>
                </a:solidFill>
              </a:ln>
            </p:spPr>
            <p:txBody>
              <a:bodyPr wrap="square" lIns="0" tIns="0" rIns="0" bIns="0" rtlCol="0"/>
              <a:lstStyle/>
              <a:p>
                <a:endParaRPr sz="2400"/>
              </a:p>
            </p:txBody>
          </p:sp>
          <p:sp>
            <p:nvSpPr>
              <p:cNvPr id="17" name="object 17"/>
              <p:cNvSpPr/>
              <p:nvPr/>
            </p:nvSpPr>
            <p:spPr>
              <a:xfrm>
                <a:off x="5608886" y="1123950"/>
                <a:ext cx="2365375" cy="0"/>
              </a:xfrm>
              <a:custGeom>
                <a:avLst/>
                <a:gdLst/>
                <a:ahLst/>
                <a:cxnLst/>
                <a:rect l="l" t="t" r="r" b="b"/>
                <a:pathLst>
                  <a:path w="2365375">
                    <a:moveTo>
                      <a:pt x="0" y="0"/>
                    </a:moveTo>
                    <a:lnTo>
                      <a:pt x="2364951" y="1"/>
                    </a:lnTo>
                  </a:path>
                </a:pathLst>
              </a:custGeom>
              <a:ln w="28575">
                <a:solidFill>
                  <a:srgbClr val="000000"/>
                </a:solidFill>
              </a:ln>
            </p:spPr>
            <p:txBody>
              <a:bodyPr wrap="square" lIns="0" tIns="0" rIns="0" bIns="0" rtlCol="0"/>
              <a:lstStyle/>
              <a:p>
                <a:endParaRPr sz="2400"/>
              </a:p>
            </p:txBody>
          </p:sp>
          <p:sp>
            <p:nvSpPr>
              <p:cNvPr id="18" name="object 18"/>
              <p:cNvSpPr/>
              <p:nvPr/>
            </p:nvSpPr>
            <p:spPr>
              <a:xfrm>
                <a:off x="7973838" y="895350"/>
                <a:ext cx="71755" cy="228600"/>
              </a:xfrm>
              <a:custGeom>
                <a:avLst/>
                <a:gdLst/>
                <a:ahLst/>
                <a:cxnLst/>
                <a:rect l="l" t="t" r="r" b="b"/>
                <a:pathLst>
                  <a:path w="71754" h="228600">
                    <a:moveTo>
                      <a:pt x="0" y="228600"/>
                    </a:moveTo>
                    <a:lnTo>
                      <a:pt x="71665" y="0"/>
                    </a:lnTo>
                  </a:path>
                </a:pathLst>
              </a:custGeom>
              <a:ln w="28575">
                <a:solidFill>
                  <a:srgbClr val="000000"/>
                </a:solidFill>
              </a:ln>
            </p:spPr>
            <p:txBody>
              <a:bodyPr wrap="square" lIns="0" tIns="0" rIns="0" bIns="0" rtlCol="0"/>
              <a:lstStyle/>
              <a:p>
                <a:endParaRPr sz="2400"/>
              </a:p>
            </p:txBody>
          </p:sp>
          <p:sp>
            <p:nvSpPr>
              <p:cNvPr id="19" name="object 19"/>
              <p:cNvSpPr/>
              <p:nvPr/>
            </p:nvSpPr>
            <p:spPr>
              <a:xfrm>
                <a:off x="3315601" y="1200151"/>
                <a:ext cx="4801870" cy="3175"/>
              </a:xfrm>
              <a:custGeom>
                <a:avLst/>
                <a:gdLst/>
                <a:ahLst/>
                <a:cxnLst/>
                <a:rect l="l" t="t" r="r" b="b"/>
                <a:pathLst>
                  <a:path w="4801870" h="3175">
                    <a:moveTo>
                      <a:pt x="0" y="0"/>
                    </a:moveTo>
                    <a:lnTo>
                      <a:pt x="4801568" y="2721"/>
                    </a:lnTo>
                  </a:path>
                </a:pathLst>
              </a:custGeom>
              <a:ln w="28575">
                <a:solidFill>
                  <a:srgbClr val="000000"/>
                </a:solidFill>
              </a:ln>
            </p:spPr>
            <p:txBody>
              <a:bodyPr wrap="square" lIns="0" tIns="0" rIns="0" bIns="0" rtlCol="0"/>
              <a:lstStyle/>
              <a:p>
                <a:endParaRPr sz="2400"/>
              </a:p>
            </p:txBody>
          </p:sp>
          <p:sp>
            <p:nvSpPr>
              <p:cNvPr id="20" name="object 20"/>
              <p:cNvSpPr/>
              <p:nvPr/>
            </p:nvSpPr>
            <p:spPr>
              <a:xfrm>
                <a:off x="3315601" y="1428750"/>
                <a:ext cx="2437130" cy="0"/>
              </a:xfrm>
              <a:custGeom>
                <a:avLst/>
                <a:gdLst/>
                <a:ahLst/>
                <a:cxnLst/>
                <a:rect l="l" t="t" r="r" b="b"/>
                <a:pathLst>
                  <a:path w="2437129">
                    <a:moveTo>
                      <a:pt x="0" y="0"/>
                    </a:moveTo>
                    <a:lnTo>
                      <a:pt x="2436616" y="1"/>
                    </a:lnTo>
                  </a:path>
                </a:pathLst>
              </a:custGeom>
              <a:ln w="28575">
                <a:solidFill>
                  <a:srgbClr val="000000"/>
                </a:solidFill>
              </a:ln>
            </p:spPr>
            <p:txBody>
              <a:bodyPr wrap="square" lIns="0" tIns="0" rIns="0" bIns="0" rtlCol="0"/>
              <a:lstStyle/>
              <a:p>
                <a:endParaRPr sz="2400"/>
              </a:p>
            </p:txBody>
          </p:sp>
          <p:sp>
            <p:nvSpPr>
              <p:cNvPr id="21" name="object 21"/>
              <p:cNvSpPr/>
              <p:nvPr/>
            </p:nvSpPr>
            <p:spPr>
              <a:xfrm>
                <a:off x="5752217" y="1428750"/>
                <a:ext cx="2365375" cy="0"/>
              </a:xfrm>
              <a:custGeom>
                <a:avLst/>
                <a:gdLst/>
                <a:ahLst/>
                <a:cxnLst/>
                <a:rect l="l" t="t" r="r" b="b"/>
                <a:pathLst>
                  <a:path w="2365375">
                    <a:moveTo>
                      <a:pt x="0" y="0"/>
                    </a:moveTo>
                    <a:lnTo>
                      <a:pt x="2364951" y="1"/>
                    </a:lnTo>
                  </a:path>
                </a:pathLst>
              </a:custGeom>
              <a:ln w="28575">
                <a:solidFill>
                  <a:srgbClr val="000000"/>
                </a:solidFill>
              </a:ln>
            </p:spPr>
            <p:txBody>
              <a:bodyPr wrap="square" lIns="0" tIns="0" rIns="0" bIns="0" rtlCol="0"/>
              <a:lstStyle/>
              <a:p>
                <a:endParaRPr sz="2400"/>
              </a:p>
            </p:txBody>
          </p:sp>
          <p:sp>
            <p:nvSpPr>
              <p:cNvPr id="22" name="object 22"/>
              <p:cNvSpPr/>
              <p:nvPr/>
            </p:nvSpPr>
            <p:spPr>
              <a:xfrm>
                <a:off x="3243935" y="1200150"/>
                <a:ext cx="71755" cy="228600"/>
              </a:xfrm>
              <a:custGeom>
                <a:avLst/>
                <a:gdLst/>
                <a:ahLst/>
                <a:cxnLst/>
                <a:rect l="l" t="t" r="r" b="b"/>
                <a:pathLst>
                  <a:path w="71754" h="228600">
                    <a:moveTo>
                      <a:pt x="0" y="228600"/>
                    </a:moveTo>
                    <a:lnTo>
                      <a:pt x="71665" y="0"/>
                    </a:lnTo>
                  </a:path>
                </a:pathLst>
              </a:custGeom>
              <a:ln w="28575">
                <a:solidFill>
                  <a:srgbClr val="000000"/>
                </a:solidFill>
              </a:ln>
            </p:spPr>
            <p:txBody>
              <a:bodyPr wrap="square" lIns="0" tIns="0" rIns="0" bIns="0" rtlCol="0"/>
              <a:lstStyle/>
              <a:p>
                <a:endParaRPr sz="2400"/>
              </a:p>
            </p:txBody>
          </p:sp>
          <p:sp>
            <p:nvSpPr>
              <p:cNvPr id="23" name="object 23"/>
              <p:cNvSpPr/>
              <p:nvPr/>
            </p:nvSpPr>
            <p:spPr>
              <a:xfrm>
                <a:off x="3243936" y="1200150"/>
                <a:ext cx="71755" cy="228600"/>
              </a:xfrm>
              <a:custGeom>
                <a:avLst/>
                <a:gdLst/>
                <a:ahLst/>
                <a:cxnLst/>
                <a:rect l="l" t="t" r="r" b="b"/>
                <a:pathLst>
                  <a:path w="71754" h="228600">
                    <a:moveTo>
                      <a:pt x="71665" y="228600"/>
                    </a:moveTo>
                    <a:lnTo>
                      <a:pt x="0" y="0"/>
                    </a:lnTo>
                  </a:path>
                </a:pathLst>
              </a:custGeom>
              <a:ln w="28575">
                <a:solidFill>
                  <a:srgbClr val="000000"/>
                </a:solidFill>
              </a:ln>
            </p:spPr>
            <p:txBody>
              <a:bodyPr wrap="square" lIns="0" tIns="0" rIns="0" bIns="0" rtlCol="0"/>
              <a:lstStyle/>
              <a:p>
                <a:endParaRPr sz="2400"/>
              </a:p>
            </p:txBody>
          </p:sp>
          <p:sp>
            <p:nvSpPr>
              <p:cNvPr id="24" name="object 24"/>
              <p:cNvSpPr/>
              <p:nvPr/>
            </p:nvSpPr>
            <p:spPr>
              <a:xfrm>
                <a:off x="2670614" y="1197428"/>
                <a:ext cx="573405" cy="0"/>
              </a:xfrm>
              <a:custGeom>
                <a:avLst/>
                <a:gdLst/>
                <a:ahLst/>
                <a:cxnLst/>
                <a:rect l="l" t="t" r="r" b="b"/>
                <a:pathLst>
                  <a:path w="573405">
                    <a:moveTo>
                      <a:pt x="0" y="0"/>
                    </a:moveTo>
                    <a:lnTo>
                      <a:pt x="573322" y="1"/>
                    </a:lnTo>
                  </a:path>
                </a:pathLst>
              </a:custGeom>
              <a:ln w="28575">
                <a:solidFill>
                  <a:srgbClr val="000000"/>
                </a:solidFill>
              </a:ln>
            </p:spPr>
            <p:txBody>
              <a:bodyPr wrap="square" lIns="0" tIns="0" rIns="0" bIns="0" rtlCol="0"/>
              <a:lstStyle/>
              <a:p>
                <a:endParaRPr sz="2400"/>
              </a:p>
            </p:txBody>
          </p:sp>
          <p:sp>
            <p:nvSpPr>
              <p:cNvPr id="25" name="object 25"/>
              <p:cNvSpPr/>
              <p:nvPr/>
            </p:nvSpPr>
            <p:spPr>
              <a:xfrm>
                <a:off x="2670614" y="1426028"/>
                <a:ext cx="573405" cy="0"/>
              </a:xfrm>
              <a:custGeom>
                <a:avLst/>
                <a:gdLst/>
                <a:ahLst/>
                <a:cxnLst/>
                <a:rect l="l" t="t" r="r" b="b"/>
                <a:pathLst>
                  <a:path w="573405">
                    <a:moveTo>
                      <a:pt x="0" y="0"/>
                    </a:moveTo>
                    <a:lnTo>
                      <a:pt x="573322" y="1"/>
                    </a:lnTo>
                  </a:path>
                </a:pathLst>
              </a:custGeom>
              <a:ln w="28575">
                <a:solidFill>
                  <a:srgbClr val="000000"/>
                </a:solidFill>
              </a:ln>
            </p:spPr>
            <p:txBody>
              <a:bodyPr wrap="square" lIns="0" tIns="0" rIns="0" bIns="0" rtlCol="0"/>
              <a:lstStyle/>
              <a:p>
                <a:endParaRPr sz="2400"/>
              </a:p>
            </p:txBody>
          </p:sp>
          <p:sp>
            <p:nvSpPr>
              <p:cNvPr id="26" name="object 26"/>
              <p:cNvSpPr/>
              <p:nvPr/>
            </p:nvSpPr>
            <p:spPr>
              <a:xfrm>
                <a:off x="8117169" y="1200150"/>
                <a:ext cx="71755" cy="228600"/>
              </a:xfrm>
              <a:custGeom>
                <a:avLst/>
                <a:gdLst/>
                <a:ahLst/>
                <a:cxnLst/>
                <a:rect l="l" t="t" r="r" b="b"/>
                <a:pathLst>
                  <a:path w="71754" h="228600">
                    <a:moveTo>
                      <a:pt x="0" y="228600"/>
                    </a:moveTo>
                    <a:lnTo>
                      <a:pt x="71665" y="0"/>
                    </a:lnTo>
                  </a:path>
                </a:pathLst>
              </a:custGeom>
              <a:ln w="28575">
                <a:solidFill>
                  <a:srgbClr val="000000"/>
                </a:solidFill>
              </a:ln>
            </p:spPr>
            <p:txBody>
              <a:bodyPr wrap="square" lIns="0" tIns="0" rIns="0" bIns="0" rtlCol="0"/>
              <a:lstStyle/>
              <a:p>
                <a:endParaRPr sz="2400"/>
              </a:p>
            </p:txBody>
          </p:sp>
          <p:sp>
            <p:nvSpPr>
              <p:cNvPr id="27" name="object 27"/>
              <p:cNvSpPr/>
              <p:nvPr/>
            </p:nvSpPr>
            <p:spPr>
              <a:xfrm>
                <a:off x="8117168" y="1212126"/>
                <a:ext cx="71755" cy="228600"/>
              </a:xfrm>
              <a:custGeom>
                <a:avLst/>
                <a:gdLst/>
                <a:ahLst/>
                <a:cxnLst/>
                <a:rect l="l" t="t" r="r" b="b"/>
                <a:pathLst>
                  <a:path w="71754" h="228600">
                    <a:moveTo>
                      <a:pt x="71665" y="228600"/>
                    </a:moveTo>
                    <a:lnTo>
                      <a:pt x="0" y="0"/>
                    </a:lnTo>
                  </a:path>
                </a:pathLst>
              </a:custGeom>
              <a:ln w="28575">
                <a:solidFill>
                  <a:srgbClr val="000000"/>
                </a:solidFill>
              </a:ln>
            </p:spPr>
            <p:txBody>
              <a:bodyPr wrap="square" lIns="0" tIns="0" rIns="0" bIns="0" rtlCol="0"/>
              <a:lstStyle/>
              <a:p>
                <a:endParaRPr sz="2400"/>
              </a:p>
            </p:txBody>
          </p:sp>
          <p:sp>
            <p:nvSpPr>
              <p:cNvPr id="28" name="object 28"/>
              <p:cNvSpPr/>
              <p:nvPr/>
            </p:nvSpPr>
            <p:spPr>
              <a:xfrm>
                <a:off x="8188833" y="1200150"/>
                <a:ext cx="743585" cy="0"/>
              </a:xfrm>
              <a:custGeom>
                <a:avLst/>
                <a:gdLst/>
                <a:ahLst/>
                <a:cxnLst/>
                <a:rect l="l" t="t" r="r" b="b"/>
                <a:pathLst>
                  <a:path w="743584">
                    <a:moveTo>
                      <a:pt x="0" y="0"/>
                    </a:moveTo>
                    <a:lnTo>
                      <a:pt x="743527" y="1"/>
                    </a:lnTo>
                  </a:path>
                </a:pathLst>
              </a:custGeom>
              <a:ln w="28575">
                <a:solidFill>
                  <a:srgbClr val="000000"/>
                </a:solidFill>
              </a:ln>
            </p:spPr>
            <p:txBody>
              <a:bodyPr wrap="square" lIns="0" tIns="0" rIns="0" bIns="0" rtlCol="0"/>
              <a:lstStyle/>
              <a:p>
                <a:endParaRPr sz="2400"/>
              </a:p>
            </p:txBody>
          </p:sp>
          <p:sp>
            <p:nvSpPr>
              <p:cNvPr id="29" name="object 29"/>
              <p:cNvSpPr/>
              <p:nvPr/>
            </p:nvSpPr>
            <p:spPr>
              <a:xfrm>
                <a:off x="4077043" y="1569172"/>
                <a:ext cx="4801870" cy="0"/>
              </a:xfrm>
              <a:custGeom>
                <a:avLst/>
                <a:gdLst/>
                <a:ahLst/>
                <a:cxnLst/>
                <a:rect l="l" t="t" r="r" b="b"/>
                <a:pathLst>
                  <a:path w="4801870">
                    <a:moveTo>
                      <a:pt x="0" y="0"/>
                    </a:moveTo>
                    <a:lnTo>
                      <a:pt x="4801568" y="1"/>
                    </a:lnTo>
                  </a:path>
                </a:pathLst>
              </a:custGeom>
              <a:ln w="28575">
                <a:solidFill>
                  <a:srgbClr val="000000"/>
                </a:solidFill>
              </a:ln>
            </p:spPr>
            <p:txBody>
              <a:bodyPr wrap="square" lIns="0" tIns="0" rIns="0" bIns="0" rtlCol="0"/>
              <a:lstStyle/>
              <a:p>
                <a:endParaRPr sz="2400"/>
              </a:p>
            </p:txBody>
          </p:sp>
          <p:sp>
            <p:nvSpPr>
              <p:cNvPr id="30" name="object 30"/>
              <p:cNvSpPr/>
              <p:nvPr/>
            </p:nvSpPr>
            <p:spPr>
              <a:xfrm>
                <a:off x="4077043" y="1797772"/>
                <a:ext cx="4801870" cy="0"/>
              </a:xfrm>
              <a:custGeom>
                <a:avLst/>
                <a:gdLst/>
                <a:ahLst/>
                <a:cxnLst/>
                <a:rect l="l" t="t" r="r" b="b"/>
                <a:pathLst>
                  <a:path w="4801870">
                    <a:moveTo>
                      <a:pt x="0" y="0"/>
                    </a:moveTo>
                    <a:lnTo>
                      <a:pt x="4801568" y="1"/>
                    </a:lnTo>
                  </a:path>
                </a:pathLst>
              </a:custGeom>
              <a:ln w="28575">
                <a:solidFill>
                  <a:srgbClr val="000000"/>
                </a:solidFill>
              </a:ln>
            </p:spPr>
            <p:txBody>
              <a:bodyPr wrap="square" lIns="0" tIns="0" rIns="0" bIns="0" rtlCol="0"/>
              <a:lstStyle/>
              <a:p>
                <a:endParaRPr sz="2400"/>
              </a:p>
            </p:txBody>
          </p:sp>
          <p:sp>
            <p:nvSpPr>
              <p:cNvPr id="31" name="object 31"/>
              <p:cNvSpPr/>
              <p:nvPr/>
            </p:nvSpPr>
            <p:spPr>
              <a:xfrm>
                <a:off x="4005378" y="1569172"/>
                <a:ext cx="71755" cy="228600"/>
              </a:xfrm>
              <a:custGeom>
                <a:avLst/>
                <a:gdLst/>
                <a:ahLst/>
                <a:cxnLst/>
                <a:rect l="l" t="t" r="r" b="b"/>
                <a:pathLst>
                  <a:path w="71754" h="228600">
                    <a:moveTo>
                      <a:pt x="0" y="228600"/>
                    </a:moveTo>
                    <a:lnTo>
                      <a:pt x="71665" y="0"/>
                    </a:lnTo>
                  </a:path>
                </a:pathLst>
              </a:custGeom>
              <a:ln w="28575">
                <a:solidFill>
                  <a:srgbClr val="000000"/>
                </a:solidFill>
              </a:ln>
            </p:spPr>
            <p:txBody>
              <a:bodyPr wrap="square" lIns="0" tIns="0" rIns="0" bIns="0" rtlCol="0"/>
              <a:lstStyle/>
              <a:p>
                <a:endParaRPr sz="2400"/>
              </a:p>
            </p:txBody>
          </p:sp>
          <p:sp>
            <p:nvSpPr>
              <p:cNvPr id="32" name="object 32"/>
              <p:cNvSpPr/>
              <p:nvPr/>
            </p:nvSpPr>
            <p:spPr>
              <a:xfrm>
                <a:off x="4005377" y="1569172"/>
                <a:ext cx="71755" cy="228600"/>
              </a:xfrm>
              <a:custGeom>
                <a:avLst/>
                <a:gdLst/>
                <a:ahLst/>
                <a:cxnLst/>
                <a:rect l="l" t="t" r="r" b="b"/>
                <a:pathLst>
                  <a:path w="71754" h="228600">
                    <a:moveTo>
                      <a:pt x="71665" y="228600"/>
                    </a:moveTo>
                    <a:lnTo>
                      <a:pt x="0" y="0"/>
                    </a:lnTo>
                  </a:path>
                </a:pathLst>
              </a:custGeom>
              <a:ln w="28575">
                <a:solidFill>
                  <a:srgbClr val="000000"/>
                </a:solidFill>
              </a:ln>
            </p:spPr>
            <p:txBody>
              <a:bodyPr wrap="square" lIns="0" tIns="0" rIns="0" bIns="0" rtlCol="0"/>
              <a:lstStyle/>
              <a:p>
                <a:endParaRPr sz="2400"/>
              </a:p>
            </p:txBody>
          </p:sp>
          <p:sp>
            <p:nvSpPr>
              <p:cNvPr id="33" name="object 33"/>
              <p:cNvSpPr/>
              <p:nvPr/>
            </p:nvSpPr>
            <p:spPr>
              <a:xfrm>
                <a:off x="8878610" y="1569172"/>
                <a:ext cx="71755" cy="228600"/>
              </a:xfrm>
              <a:custGeom>
                <a:avLst/>
                <a:gdLst/>
                <a:ahLst/>
                <a:cxnLst/>
                <a:rect l="l" t="t" r="r" b="b"/>
                <a:pathLst>
                  <a:path w="71754" h="228600">
                    <a:moveTo>
                      <a:pt x="0" y="228600"/>
                    </a:moveTo>
                    <a:lnTo>
                      <a:pt x="71665" y="0"/>
                    </a:lnTo>
                  </a:path>
                </a:pathLst>
              </a:custGeom>
              <a:ln w="28575">
                <a:solidFill>
                  <a:srgbClr val="000000"/>
                </a:solidFill>
              </a:ln>
            </p:spPr>
            <p:txBody>
              <a:bodyPr wrap="square" lIns="0" tIns="0" rIns="0" bIns="0" rtlCol="0"/>
              <a:lstStyle/>
              <a:p>
                <a:endParaRPr sz="2400"/>
              </a:p>
            </p:txBody>
          </p:sp>
          <p:sp>
            <p:nvSpPr>
              <p:cNvPr id="34" name="object 34"/>
              <p:cNvSpPr/>
              <p:nvPr/>
            </p:nvSpPr>
            <p:spPr>
              <a:xfrm>
                <a:off x="8878610" y="1581148"/>
                <a:ext cx="71755" cy="228600"/>
              </a:xfrm>
              <a:custGeom>
                <a:avLst/>
                <a:gdLst/>
                <a:ahLst/>
                <a:cxnLst/>
                <a:rect l="l" t="t" r="r" b="b"/>
                <a:pathLst>
                  <a:path w="71754" h="228600">
                    <a:moveTo>
                      <a:pt x="71665" y="228600"/>
                    </a:moveTo>
                    <a:lnTo>
                      <a:pt x="0" y="0"/>
                    </a:lnTo>
                  </a:path>
                </a:pathLst>
              </a:custGeom>
              <a:ln w="28575">
                <a:solidFill>
                  <a:srgbClr val="000000"/>
                </a:solidFill>
              </a:ln>
            </p:spPr>
            <p:txBody>
              <a:bodyPr wrap="square" lIns="0" tIns="0" rIns="0" bIns="0" rtlCol="0"/>
              <a:lstStyle/>
              <a:p>
                <a:endParaRPr sz="2400"/>
              </a:p>
            </p:txBody>
          </p:sp>
          <p:sp>
            <p:nvSpPr>
              <p:cNvPr id="35" name="object 35"/>
              <p:cNvSpPr/>
              <p:nvPr/>
            </p:nvSpPr>
            <p:spPr>
              <a:xfrm>
                <a:off x="5152020" y="1938195"/>
                <a:ext cx="3812540" cy="0"/>
              </a:xfrm>
              <a:custGeom>
                <a:avLst/>
                <a:gdLst/>
                <a:ahLst/>
                <a:cxnLst/>
                <a:rect l="l" t="t" r="r" b="b"/>
                <a:pathLst>
                  <a:path w="3812540">
                    <a:moveTo>
                      <a:pt x="0" y="1"/>
                    </a:moveTo>
                    <a:lnTo>
                      <a:pt x="3812160" y="0"/>
                    </a:lnTo>
                  </a:path>
                </a:pathLst>
              </a:custGeom>
              <a:ln w="28575">
                <a:solidFill>
                  <a:srgbClr val="000000"/>
                </a:solidFill>
              </a:ln>
            </p:spPr>
            <p:txBody>
              <a:bodyPr wrap="square" lIns="0" tIns="0" rIns="0" bIns="0" rtlCol="0"/>
              <a:lstStyle/>
              <a:p>
                <a:endParaRPr sz="2400"/>
              </a:p>
            </p:txBody>
          </p:sp>
          <p:sp>
            <p:nvSpPr>
              <p:cNvPr id="36" name="object 36"/>
              <p:cNvSpPr/>
              <p:nvPr/>
            </p:nvSpPr>
            <p:spPr>
              <a:xfrm>
                <a:off x="5152020" y="2166795"/>
                <a:ext cx="3812540" cy="0"/>
              </a:xfrm>
              <a:custGeom>
                <a:avLst/>
                <a:gdLst/>
                <a:ahLst/>
                <a:cxnLst/>
                <a:rect l="l" t="t" r="r" b="b"/>
                <a:pathLst>
                  <a:path w="3812540">
                    <a:moveTo>
                      <a:pt x="0" y="0"/>
                    </a:moveTo>
                    <a:lnTo>
                      <a:pt x="3812160" y="1"/>
                    </a:lnTo>
                  </a:path>
                </a:pathLst>
              </a:custGeom>
              <a:ln w="28575">
                <a:solidFill>
                  <a:srgbClr val="000000"/>
                </a:solidFill>
              </a:ln>
            </p:spPr>
            <p:txBody>
              <a:bodyPr wrap="square" lIns="0" tIns="0" rIns="0" bIns="0" rtlCol="0"/>
              <a:lstStyle/>
              <a:p>
                <a:endParaRPr sz="2400"/>
              </a:p>
            </p:txBody>
          </p:sp>
          <p:sp>
            <p:nvSpPr>
              <p:cNvPr id="37" name="object 37"/>
              <p:cNvSpPr/>
              <p:nvPr/>
            </p:nvSpPr>
            <p:spPr>
              <a:xfrm>
                <a:off x="5080355" y="1938195"/>
                <a:ext cx="71755" cy="228600"/>
              </a:xfrm>
              <a:custGeom>
                <a:avLst/>
                <a:gdLst/>
                <a:ahLst/>
                <a:cxnLst/>
                <a:rect l="l" t="t" r="r" b="b"/>
                <a:pathLst>
                  <a:path w="71754" h="228600">
                    <a:moveTo>
                      <a:pt x="0" y="228600"/>
                    </a:moveTo>
                    <a:lnTo>
                      <a:pt x="71665" y="0"/>
                    </a:lnTo>
                  </a:path>
                </a:pathLst>
              </a:custGeom>
              <a:ln w="28575">
                <a:solidFill>
                  <a:srgbClr val="000000"/>
                </a:solidFill>
              </a:ln>
            </p:spPr>
            <p:txBody>
              <a:bodyPr wrap="square" lIns="0" tIns="0" rIns="0" bIns="0" rtlCol="0"/>
              <a:lstStyle/>
              <a:p>
                <a:endParaRPr sz="2400"/>
              </a:p>
            </p:txBody>
          </p:sp>
          <p:sp>
            <p:nvSpPr>
              <p:cNvPr id="38" name="object 38"/>
              <p:cNvSpPr/>
              <p:nvPr/>
            </p:nvSpPr>
            <p:spPr>
              <a:xfrm>
                <a:off x="5080355" y="1938195"/>
                <a:ext cx="71755" cy="228600"/>
              </a:xfrm>
              <a:custGeom>
                <a:avLst/>
                <a:gdLst/>
                <a:ahLst/>
                <a:cxnLst/>
                <a:rect l="l" t="t" r="r" b="b"/>
                <a:pathLst>
                  <a:path w="71754" h="228600">
                    <a:moveTo>
                      <a:pt x="71665" y="228600"/>
                    </a:moveTo>
                    <a:lnTo>
                      <a:pt x="0" y="0"/>
                    </a:lnTo>
                  </a:path>
                </a:pathLst>
              </a:custGeom>
              <a:ln w="28575">
                <a:solidFill>
                  <a:srgbClr val="000000"/>
                </a:solidFill>
              </a:ln>
            </p:spPr>
            <p:txBody>
              <a:bodyPr wrap="square" lIns="0" tIns="0" rIns="0" bIns="0" rtlCol="0"/>
              <a:lstStyle/>
              <a:p>
                <a:endParaRPr sz="2400"/>
              </a:p>
            </p:txBody>
          </p:sp>
          <p:sp>
            <p:nvSpPr>
              <p:cNvPr id="39" name="object 39"/>
              <p:cNvSpPr/>
              <p:nvPr/>
            </p:nvSpPr>
            <p:spPr>
              <a:xfrm>
                <a:off x="3673927" y="1935474"/>
                <a:ext cx="1406525" cy="0"/>
              </a:xfrm>
              <a:custGeom>
                <a:avLst/>
                <a:gdLst/>
                <a:ahLst/>
                <a:cxnLst/>
                <a:rect l="l" t="t" r="r" b="b"/>
                <a:pathLst>
                  <a:path w="1406525">
                    <a:moveTo>
                      <a:pt x="0" y="0"/>
                    </a:moveTo>
                    <a:lnTo>
                      <a:pt x="1406428" y="1"/>
                    </a:lnTo>
                  </a:path>
                </a:pathLst>
              </a:custGeom>
              <a:ln w="28575">
                <a:solidFill>
                  <a:srgbClr val="000000"/>
                </a:solidFill>
              </a:ln>
            </p:spPr>
            <p:txBody>
              <a:bodyPr wrap="square" lIns="0" tIns="0" rIns="0" bIns="0" rtlCol="0"/>
              <a:lstStyle/>
              <a:p>
                <a:endParaRPr sz="2400"/>
              </a:p>
            </p:txBody>
          </p:sp>
          <p:sp>
            <p:nvSpPr>
              <p:cNvPr id="40" name="object 40"/>
              <p:cNvSpPr/>
              <p:nvPr/>
            </p:nvSpPr>
            <p:spPr>
              <a:xfrm>
                <a:off x="3673927" y="2164074"/>
                <a:ext cx="1406525" cy="0"/>
              </a:xfrm>
              <a:custGeom>
                <a:avLst/>
                <a:gdLst/>
                <a:ahLst/>
                <a:cxnLst/>
                <a:rect l="l" t="t" r="r" b="b"/>
                <a:pathLst>
                  <a:path w="1406525">
                    <a:moveTo>
                      <a:pt x="0" y="0"/>
                    </a:moveTo>
                    <a:lnTo>
                      <a:pt x="1406428" y="1"/>
                    </a:lnTo>
                  </a:path>
                </a:pathLst>
              </a:custGeom>
              <a:ln w="28575">
                <a:solidFill>
                  <a:srgbClr val="000000"/>
                </a:solidFill>
              </a:ln>
            </p:spPr>
            <p:txBody>
              <a:bodyPr wrap="square" lIns="0" tIns="0" rIns="0" bIns="0" rtlCol="0"/>
              <a:lstStyle/>
              <a:p>
                <a:endParaRPr sz="2400"/>
              </a:p>
            </p:txBody>
          </p:sp>
          <p:sp>
            <p:nvSpPr>
              <p:cNvPr id="41" name="object 41"/>
              <p:cNvSpPr/>
              <p:nvPr/>
            </p:nvSpPr>
            <p:spPr>
              <a:xfrm>
                <a:off x="6264125" y="2307219"/>
                <a:ext cx="2700655" cy="0"/>
              </a:xfrm>
              <a:custGeom>
                <a:avLst/>
                <a:gdLst/>
                <a:ahLst/>
                <a:cxnLst/>
                <a:rect l="l" t="t" r="r" b="b"/>
                <a:pathLst>
                  <a:path w="2700654">
                    <a:moveTo>
                      <a:pt x="0" y="0"/>
                    </a:moveTo>
                    <a:lnTo>
                      <a:pt x="2700056" y="1"/>
                    </a:lnTo>
                  </a:path>
                </a:pathLst>
              </a:custGeom>
              <a:ln w="28575">
                <a:solidFill>
                  <a:srgbClr val="000000"/>
                </a:solidFill>
              </a:ln>
            </p:spPr>
            <p:txBody>
              <a:bodyPr wrap="square" lIns="0" tIns="0" rIns="0" bIns="0" rtlCol="0"/>
              <a:lstStyle/>
              <a:p>
                <a:endParaRPr sz="2400"/>
              </a:p>
            </p:txBody>
          </p:sp>
          <p:sp>
            <p:nvSpPr>
              <p:cNvPr id="42" name="object 42"/>
              <p:cNvSpPr/>
              <p:nvPr/>
            </p:nvSpPr>
            <p:spPr>
              <a:xfrm>
                <a:off x="6264125" y="2525701"/>
                <a:ext cx="2700655" cy="10160"/>
              </a:xfrm>
              <a:custGeom>
                <a:avLst/>
                <a:gdLst/>
                <a:ahLst/>
                <a:cxnLst/>
                <a:rect l="l" t="t" r="r" b="b"/>
                <a:pathLst>
                  <a:path w="2700654" h="10160">
                    <a:moveTo>
                      <a:pt x="0" y="10118"/>
                    </a:moveTo>
                    <a:lnTo>
                      <a:pt x="2700056" y="0"/>
                    </a:lnTo>
                  </a:path>
                </a:pathLst>
              </a:custGeom>
              <a:ln w="28575">
                <a:solidFill>
                  <a:srgbClr val="000000"/>
                </a:solidFill>
              </a:ln>
            </p:spPr>
            <p:txBody>
              <a:bodyPr wrap="square" lIns="0" tIns="0" rIns="0" bIns="0" rtlCol="0"/>
              <a:lstStyle/>
              <a:p>
                <a:endParaRPr sz="2400"/>
              </a:p>
            </p:txBody>
          </p:sp>
          <p:sp>
            <p:nvSpPr>
              <p:cNvPr id="43" name="object 43"/>
              <p:cNvSpPr/>
              <p:nvPr/>
            </p:nvSpPr>
            <p:spPr>
              <a:xfrm>
                <a:off x="6192459" y="2307219"/>
                <a:ext cx="71755" cy="228600"/>
              </a:xfrm>
              <a:custGeom>
                <a:avLst/>
                <a:gdLst/>
                <a:ahLst/>
                <a:cxnLst/>
                <a:rect l="l" t="t" r="r" b="b"/>
                <a:pathLst>
                  <a:path w="71754" h="228600">
                    <a:moveTo>
                      <a:pt x="0" y="228600"/>
                    </a:moveTo>
                    <a:lnTo>
                      <a:pt x="71665" y="0"/>
                    </a:lnTo>
                  </a:path>
                </a:pathLst>
              </a:custGeom>
              <a:ln w="28575">
                <a:solidFill>
                  <a:srgbClr val="000000"/>
                </a:solidFill>
              </a:ln>
            </p:spPr>
            <p:txBody>
              <a:bodyPr wrap="square" lIns="0" tIns="0" rIns="0" bIns="0" rtlCol="0"/>
              <a:lstStyle/>
              <a:p>
                <a:endParaRPr sz="2400"/>
              </a:p>
            </p:txBody>
          </p:sp>
          <p:sp>
            <p:nvSpPr>
              <p:cNvPr id="44" name="object 44"/>
              <p:cNvSpPr/>
              <p:nvPr/>
            </p:nvSpPr>
            <p:spPr>
              <a:xfrm>
                <a:off x="6192458" y="2307219"/>
                <a:ext cx="71755" cy="228600"/>
              </a:xfrm>
              <a:custGeom>
                <a:avLst/>
                <a:gdLst/>
                <a:ahLst/>
                <a:cxnLst/>
                <a:rect l="l" t="t" r="r" b="b"/>
                <a:pathLst>
                  <a:path w="71754" h="228600">
                    <a:moveTo>
                      <a:pt x="71665" y="228600"/>
                    </a:moveTo>
                    <a:lnTo>
                      <a:pt x="0" y="0"/>
                    </a:lnTo>
                  </a:path>
                </a:pathLst>
              </a:custGeom>
              <a:ln w="28575">
                <a:solidFill>
                  <a:srgbClr val="000000"/>
                </a:solidFill>
              </a:ln>
            </p:spPr>
            <p:txBody>
              <a:bodyPr wrap="square" lIns="0" tIns="0" rIns="0" bIns="0" rtlCol="0"/>
              <a:lstStyle/>
              <a:p>
                <a:endParaRPr sz="2400"/>
              </a:p>
            </p:txBody>
          </p:sp>
          <p:sp>
            <p:nvSpPr>
              <p:cNvPr id="45" name="object 45"/>
              <p:cNvSpPr/>
              <p:nvPr/>
            </p:nvSpPr>
            <p:spPr>
              <a:xfrm>
                <a:off x="3817258" y="2603360"/>
                <a:ext cx="3575685" cy="10160"/>
              </a:xfrm>
              <a:custGeom>
                <a:avLst/>
                <a:gdLst/>
                <a:ahLst/>
                <a:cxnLst/>
                <a:rect l="l" t="t" r="r" b="b"/>
                <a:pathLst>
                  <a:path w="3575684" h="10160">
                    <a:moveTo>
                      <a:pt x="0" y="0"/>
                    </a:moveTo>
                    <a:lnTo>
                      <a:pt x="3575595" y="9762"/>
                    </a:lnTo>
                  </a:path>
                </a:pathLst>
              </a:custGeom>
              <a:ln w="28575">
                <a:solidFill>
                  <a:srgbClr val="000000"/>
                </a:solidFill>
              </a:ln>
            </p:spPr>
            <p:txBody>
              <a:bodyPr wrap="square" lIns="0" tIns="0" rIns="0" bIns="0" rtlCol="0"/>
              <a:lstStyle/>
              <a:p>
                <a:endParaRPr sz="2400"/>
              </a:p>
            </p:txBody>
          </p:sp>
          <p:sp>
            <p:nvSpPr>
              <p:cNvPr id="46" name="object 46"/>
              <p:cNvSpPr/>
              <p:nvPr/>
            </p:nvSpPr>
            <p:spPr>
              <a:xfrm>
                <a:off x="3817258" y="2841722"/>
                <a:ext cx="3575685" cy="0"/>
              </a:xfrm>
              <a:custGeom>
                <a:avLst/>
                <a:gdLst/>
                <a:ahLst/>
                <a:cxnLst/>
                <a:rect l="l" t="t" r="r" b="b"/>
                <a:pathLst>
                  <a:path w="3575684">
                    <a:moveTo>
                      <a:pt x="0" y="0"/>
                    </a:moveTo>
                    <a:lnTo>
                      <a:pt x="3575595" y="1"/>
                    </a:lnTo>
                  </a:path>
                </a:pathLst>
              </a:custGeom>
              <a:ln w="28575">
                <a:solidFill>
                  <a:srgbClr val="000000"/>
                </a:solidFill>
              </a:ln>
            </p:spPr>
            <p:txBody>
              <a:bodyPr wrap="square" lIns="0" tIns="0" rIns="0" bIns="0" rtlCol="0"/>
              <a:lstStyle/>
              <a:p>
                <a:endParaRPr sz="2400"/>
              </a:p>
            </p:txBody>
          </p:sp>
          <p:sp>
            <p:nvSpPr>
              <p:cNvPr id="47" name="object 47"/>
              <p:cNvSpPr/>
              <p:nvPr/>
            </p:nvSpPr>
            <p:spPr>
              <a:xfrm>
                <a:off x="7392853" y="2616894"/>
                <a:ext cx="71755" cy="228600"/>
              </a:xfrm>
              <a:custGeom>
                <a:avLst/>
                <a:gdLst/>
                <a:ahLst/>
                <a:cxnLst/>
                <a:rect l="l" t="t" r="r" b="b"/>
                <a:pathLst>
                  <a:path w="71754" h="228600">
                    <a:moveTo>
                      <a:pt x="0" y="228600"/>
                    </a:moveTo>
                    <a:lnTo>
                      <a:pt x="71665" y="0"/>
                    </a:lnTo>
                  </a:path>
                </a:pathLst>
              </a:custGeom>
              <a:ln w="28575">
                <a:solidFill>
                  <a:srgbClr val="000000"/>
                </a:solidFill>
              </a:ln>
            </p:spPr>
            <p:txBody>
              <a:bodyPr wrap="square" lIns="0" tIns="0" rIns="0" bIns="0" rtlCol="0"/>
              <a:lstStyle/>
              <a:p>
                <a:endParaRPr sz="2400"/>
              </a:p>
            </p:txBody>
          </p:sp>
          <p:sp>
            <p:nvSpPr>
              <p:cNvPr id="48" name="object 48"/>
              <p:cNvSpPr/>
              <p:nvPr/>
            </p:nvSpPr>
            <p:spPr>
              <a:xfrm>
                <a:off x="7394807" y="2622885"/>
                <a:ext cx="77470" cy="219710"/>
              </a:xfrm>
              <a:custGeom>
                <a:avLst/>
                <a:gdLst/>
                <a:ahLst/>
                <a:cxnLst/>
                <a:rect l="l" t="t" r="r" b="b"/>
                <a:pathLst>
                  <a:path w="77470" h="219710">
                    <a:moveTo>
                      <a:pt x="77335" y="219615"/>
                    </a:moveTo>
                    <a:lnTo>
                      <a:pt x="0" y="0"/>
                    </a:lnTo>
                  </a:path>
                </a:pathLst>
              </a:custGeom>
              <a:ln w="28575">
                <a:solidFill>
                  <a:srgbClr val="000000"/>
                </a:solidFill>
              </a:ln>
            </p:spPr>
            <p:txBody>
              <a:bodyPr wrap="square" lIns="0" tIns="0" rIns="0" bIns="0" rtlCol="0"/>
              <a:lstStyle/>
              <a:p>
                <a:endParaRPr sz="2400"/>
              </a:p>
            </p:txBody>
          </p:sp>
          <p:sp>
            <p:nvSpPr>
              <p:cNvPr id="49" name="object 49"/>
              <p:cNvSpPr/>
              <p:nvPr/>
            </p:nvSpPr>
            <p:spPr>
              <a:xfrm>
                <a:off x="7464517" y="2613122"/>
                <a:ext cx="1485900" cy="0"/>
              </a:xfrm>
              <a:custGeom>
                <a:avLst/>
                <a:gdLst/>
                <a:ahLst/>
                <a:cxnLst/>
                <a:rect l="l" t="t" r="r" b="b"/>
                <a:pathLst>
                  <a:path w="1485900">
                    <a:moveTo>
                      <a:pt x="0" y="0"/>
                    </a:moveTo>
                    <a:lnTo>
                      <a:pt x="1485758" y="1"/>
                    </a:lnTo>
                  </a:path>
                </a:pathLst>
              </a:custGeom>
              <a:ln w="28575">
                <a:solidFill>
                  <a:srgbClr val="000000"/>
                </a:solidFill>
              </a:ln>
            </p:spPr>
            <p:txBody>
              <a:bodyPr wrap="square" lIns="0" tIns="0" rIns="0" bIns="0" rtlCol="0"/>
              <a:lstStyle/>
              <a:p>
                <a:endParaRPr sz="2400"/>
              </a:p>
            </p:txBody>
          </p:sp>
          <p:sp>
            <p:nvSpPr>
              <p:cNvPr id="50" name="object 50"/>
              <p:cNvSpPr/>
              <p:nvPr/>
            </p:nvSpPr>
            <p:spPr>
              <a:xfrm>
                <a:off x="7472144" y="2845494"/>
                <a:ext cx="1460500" cy="3175"/>
              </a:xfrm>
              <a:custGeom>
                <a:avLst/>
                <a:gdLst/>
                <a:ahLst/>
                <a:cxnLst/>
                <a:rect l="l" t="t" r="r" b="b"/>
                <a:pathLst>
                  <a:path w="1460500" h="3175">
                    <a:moveTo>
                      <a:pt x="0" y="0"/>
                    </a:moveTo>
                    <a:lnTo>
                      <a:pt x="1460218" y="2995"/>
                    </a:lnTo>
                  </a:path>
                </a:pathLst>
              </a:custGeom>
              <a:ln w="28575">
                <a:solidFill>
                  <a:srgbClr val="000000"/>
                </a:solidFill>
              </a:ln>
            </p:spPr>
            <p:txBody>
              <a:bodyPr wrap="square" lIns="0" tIns="0" rIns="0" bIns="0" rtlCol="0"/>
              <a:lstStyle/>
              <a:p>
                <a:endParaRPr sz="2400"/>
              </a:p>
            </p:txBody>
          </p:sp>
          <p:sp>
            <p:nvSpPr>
              <p:cNvPr id="51" name="object 51"/>
              <p:cNvSpPr/>
              <p:nvPr/>
            </p:nvSpPr>
            <p:spPr>
              <a:xfrm>
                <a:off x="3387266" y="2307219"/>
                <a:ext cx="2805430" cy="635"/>
              </a:xfrm>
              <a:custGeom>
                <a:avLst/>
                <a:gdLst/>
                <a:ahLst/>
                <a:cxnLst/>
                <a:rect l="l" t="t" r="r" b="b"/>
                <a:pathLst>
                  <a:path w="2805429" h="635">
                    <a:moveTo>
                      <a:pt x="0" y="0"/>
                    </a:moveTo>
                    <a:lnTo>
                      <a:pt x="2805193" y="514"/>
                    </a:lnTo>
                  </a:path>
                </a:pathLst>
              </a:custGeom>
              <a:ln w="28575">
                <a:solidFill>
                  <a:srgbClr val="000000"/>
                </a:solidFill>
              </a:ln>
            </p:spPr>
            <p:txBody>
              <a:bodyPr wrap="square" lIns="0" tIns="0" rIns="0" bIns="0" rtlCol="0"/>
              <a:lstStyle/>
              <a:p>
                <a:endParaRPr sz="2400"/>
              </a:p>
            </p:txBody>
          </p:sp>
          <p:sp>
            <p:nvSpPr>
              <p:cNvPr id="52" name="object 52"/>
              <p:cNvSpPr/>
              <p:nvPr/>
            </p:nvSpPr>
            <p:spPr>
              <a:xfrm>
                <a:off x="3387266" y="2525701"/>
                <a:ext cx="2805430" cy="10795"/>
              </a:xfrm>
              <a:custGeom>
                <a:avLst/>
                <a:gdLst/>
                <a:ahLst/>
                <a:cxnLst/>
                <a:rect l="l" t="t" r="r" b="b"/>
                <a:pathLst>
                  <a:path w="2805429" h="10794">
                    <a:moveTo>
                      <a:pt x="0" y="0"/>
                    </a:moveTo>
                    <a:lnTo>
                      <a:pt x="2805193" y="10632"/>
                    </a:lnTo>
                  </a:path>
                </a:pathLst>
              </a:custGeom>
              <a:ln w="28575">
                <a:solidFill>
                  <a:srgbClr val="000000"/>
                </a:solidFill>
              </a:ln>
            </p:spPr>
            <p:txBody>
              <a:bodyPr wrap="square" lIns="0" tIns="0" rIns="0" bIns="0" rtlCol="0"/>
              <a:lstStyle/>
              <a:p>
                <a:endParaRPr sz="2400"/>
              </a:p>
            </p:txBody>
          </p:sp>
        </p:grpSp>
        <p:sp>
          <p:nvSpPr>
            <p:cNvPr id="53" name="object 53"/>
            <p:cNvSpPr txBox="1"/>
            <p:nvPr/>
          </p:nvSpPr>
          <p:spPr>
            <a:xfrm>
              <a:off x="1447412" y="2788059"/>
              <a:ext cx="878840" cy="427532"/>
            </a:xfrm>
            <a:prstGeom prst="rect">
              <a:avLst/>
            </a:prstGeom>
          </p:spPr>
          <p:txBody>
            <a:bodyPr vert="horz" wrap="square" lIns="0" tIns="16933" rIns="0" bIns="0" rtlCol="0">
              <a:spAutoFit/>
            </a:bodyPr>
            <a:lstStyle/>
            <a:p>
              <a:pPr marL="50799" algn="r">
                <a:spcBef>
                  <a:spcPts val="133"/>
                </a:spcBef>
              </a:pPr>
              <a:r>
                <a:rPr sz="2667" spc="-180" dirty="0">
                  <a:cs typeface="Gill Sans MT"/>
                </a:rPr>
                <a:t>clock</a:t>
              </a:r>
              <a:endParaRPr sz="3500" baseline="11111" dirty="0">
                <a:cs typeface="Calibri"/>
              </a:endParaRPr>
            </a:p>
          </p:txBody>
        </p:sp>
        <p:sp>
          <p:nvSpPr>
            <p:cNvPr id="55" name="object 55"/>
            <p:cNvSpPr txBox="1"/>
            <p:nvPr/>
          </p:nvSpPr>
          <p:spPr>
            <a:xfrm>
              <a:off x="1318221" y="4240796"/>
              <a:ext cx="1746673" cy="427532"/>
            </a:xfrm>
            <a:prstGeom prst="rect">
              <a:avLst/>
            </a:prstGeom>
          </p:spPr>
          <p:txBody>
            <a:bodyPr vert="horz" wrap="square" lIns="0" tIns="16933" rIns="0" bIns="0" rtlCol="0">
              <a:spAutoFit/>
            </a:bodyPr>
            <a:lstStyle/>
            <a:p>
              <a:pPr marL="16933">
                <a:spcBef>
                  <a:spcPts val="133"/>
                </a:spcBef>
              </a:pPr>
              <a:r>
                <a:rPr sz="2667" spc="-73" dirty="0">
                  <a:cs typeface="Gill Sans MT"/>
                </a:rPr>
                <a:t>Inst</a:t>
              </a:r>
              <a:r>
                <a:rPr sz="2667" spc="-280" dirty="0">
                  <a:cs typeface="Gill Sans MT"/>
                </a:rPr>
                <a:t>r</a:t>
              </a:r>
              <a:r>
                <a:rPr sz="2667" spc="33" dirty="0">
                  <a:cs typeface="Gill Sans MT"/>
                </a:rPr>
                <a:t>.</a:t>
              </a:r>
              <a:r>
                <a:rPr sz="2667" spc="-140" dirty="0">
                  <a:cs typeface="Gill Sans MT"/>
                </a:rPr>
                <a:t> </a:t>
              </a:r>
              <a:r>
                <a:rPr sz="2667" spc="20" dirty="0">
                  <a:cs typeface="Gill Sans MT"/>
                </a:rPr>
                <a:t>de</a:t>
              </a:r>
              <a:r>
                <a:rPr sz="2667" spc="-47" dirty="0">
                  <a:cs typeface="Gill Sans MT"/>
                </a:rPr>
                <a:t>co</a:t>
              </a:r>
              <a:r>
                <a:rPr sz="2667" spc="-60" dirty="0">
                  <a:cs typeface="Gill Sans MT"/>
                </a:rPr>
                <a:t>d</a:t>
              </a:r>
              <a:r>
                <a:rPr sz="2667" spc="20" dirty="0">
                  <a:cs typeface="Gill Sans MT"/>
                </a:rPr>
                <a:t>e</a:t>
              </a:r>
              <a:endParaRPr sz="2667" dirty="0">
                <a:cs typeface="Gill Sans MT"/>
              </a:endParaRPr>
            </a:p>
          </p:txBody>
        </p:sp>
        <p:sp>
          <p:nvSpPr>
            <p:cNvPr id="56" name="object 56"/>
            <p:cNvSpPr txBox="1"/>
            <p:nvPr/>
          </p:nvSpPr>
          <p:spPr>
            <a:xfrm>
              <a:off x="1291451" y="4720347"/>
              <a:ext cx="1048173" cy="427532"/>
            </a:xfrm>
            <a:prstGeom prst="rect">
              <a:avLst/>
            </a:prstGeom>
          </p:spPr>
          <p:txBody>
            <a:bodyPr vert="horz" wrap="square" lIns="0" tIns="16933" rIns="0" bIns="0" rtlCol="0">
              <a:spAutoFit/>
            </a:bodyPr>
            <a:lstStyle/>
            <a:p>
              <a:pPr marL="16933">
                <a:spcBef>
                  <a:spcPts val="133"/>
                </a:spcBef>
              </a:pPr>
              <a:r>
                <a:rPr sz="2667" spc="-193" dirty="0">
                  <a:cs typeface="Gill Sans MT"/>
                </a:rPr>
                <a:t>E</a:t>
              </a:r>
              <a:r>
                <a:rPr sz="2667" spc="-213" dirty="0">
                  <a:cs typeface="Gill Sans MT"/>
                </a:rPr>
                <a:t>x</a:t>
              </a:r>
              <a:r>
                <a:rPr sz="2667" spc="20" dirty="0">
                  <a:cs typeface="Gill Sans MT"/>
                </a:rPr>
                <a:t>e</a:t>
              </a:r>
              <a:r>
                <a:rPr sz="2667" spc="-20" dirty="0">
                  <a:cs typeface="Gill Sans MT"/>
                </a:rPr>
                <a:t>c</a:t>
              </a:r>
              <a:r>
                <a:rPr sz="2667" spc="-27" dirty="0">
                  <a:cs typeface="Gill Sans MT"/>
                </a:rPr>
                <a:t>u</a:t>
              </a:r>
              <a:r>
                <a:rPr sz="2667" spc="-240" dirty="0">
                  <a:cs typeface="Gill Sans MT"/>
                </a:rPr>
                <a:t>t</a:t>
              </a:r>
              <a:r>
                <a:rPr sz="2667" spc="20" dirty="0">
                  <a:cs typeface="Gill Sans MT"/>
                </a:rPr>
                <a:t>e</a:t>
              </a:r>
              <a:endParaRPr sz="2667">
                <a:cs typeface="Gill Sans MT"/>
              </a:endParaRPr>
            </a:p>
          </p:txBody>
        </p:sp>
        <p:sp>
          <p:nvSpPr>
            <p:cNvPr id="57" name="object 57"/>
            <p:cNvSpPr txBox="1"/>
            <p:nvPr/>
          </p:nvSpPr>
          <p:spPr>
            <a:xfrm>
              <a:off x="1282510" y="5151131"/>
              <a:ext cx="2146300" cy="427532"/>
            </a:xfrm>
            <a:prstGeom prst="rect">
              <a:avLst/>
            </a:prstGeom>
          </p:spPr>
          <p:txBody>
            <a:bodyPr vert="horz" wrap="square" lIns="0" tIns="16933" rIns="0" bIns="0" rtlCol="0">
              <a:spAutoFit/>
            </a:bodyPr>
            <a:lstStyle/>
            <a:p>
              <a:pPr marL="16933">
                <a:spcBef>
                  <a:spcPts val="133"/>
                </a:spcBef>
              </a:pPr>
              <a:r>
                <a:rPr sz="2667" spc="-20" dirty="0">
                  <a:cs typeface="Gill Sans MT"/>
                </a:rPr>
                <a:t>Memo</a:t>
              </a:r>
              <a:r>
                <a:rPr sz="2667" spc="-280" dirty="0">
                  <a:cs typeface="Gill Sans MT"/>
                </a:rPr>
                <a:t>r</a:t>
              </a:r>
              <a:r>
                <a:rPr sz="2667" spc="-60" dirty="0">
                  <a:cs typeface="Gill Sans MT"/>
                </a:rPr>
                <a:t>y</a:t>
              </a:r>
              <a:r>
                <a:rPr sz="2667" spc="-120" dirty="0">
                  <a:cs typeface="Gill Sans MT"/>
                </a:rPr>
                <a:t> </a:t>
              </a:r>
              <a:r>
                <a:rPr sz="2667" spc="-253" dirty="0">
                  <a:cs typeface="Gill Sans MT"/>
                </a:rPr>
                <a:t>A</a:t>
              </a:r>
              <a:r>
                <a:rPr sz="2667" spc="-53" dirty="0">
                  <a:cs typeface="Gill Sans MT"/>
                </a:rPr>
                <a:t>cc</a:t>
              </a:r>
              <a:r>
                <a:rPr sz="2667" spc="53" dirty="0">
                  <a:cs typeface="Gill Sans MT"/>
                </a:rPr>
                <a:t>es</a:t>
              </a:r>
              <a:r>
                <a:rPr sz="2667" spc="80" dirty="0">
                  <a:cs typeface="Gill Sans MT"/>
                </a:rPr>
                <a:t>s</a:t>
              </a:r>
              <a:endParaRPr sz="2667">
                <a:cs typeface="Gill Sans MT"/>
              </a:endParaRPr>
            </a:p>
          </p:txBody>
        </p:sp>
        <p:sp>
          <p:nvSpPr>
            <p:cNvPr id="59" name="object 59"/>
            <p:cNvSpPr txBox="1"/>
            <p:nvPr/>
          </p:nvSpPr>
          <p:spPr>
            <a:xfrm>
              <a:off x="9174552" y="3368487"/>
              <a:ext cx="1001607" cy="386430"/>
            </a:xfrm>
            <a:prstGeom prst="rect">
              <a:avLst/>
            </a:prstGeom>
          </p:spPr>
          <p:txBody>
            <a:bodyPr vert="horz" wrap="square" lIns="0" tIns="16933" rIns="0" bIns="0" rtlCol="0">
              <a:spAutoFit/>
            </a:bodyPr>
            <a:lstStyle/>
            <a:p>
              <a:pPr marL="16933">
                <a:spcBef>
                  <a:spcPts val="133"/>
                </a:spcBef>
                <a:tabLst>
                  <a:tab pos="373371" algn="l"/>
                </a:tabLst>
              </a:pPr>
              <a:r>
                <a:rPr sz="2400" u="heavy" spc="-107" dirty="0">
                  <a:uFill>
                    <a:solidFill>
                      <a:srgbClr val="000000"/>
                    </a:solidFill>
                  </a:uFill>
                  <a:cs typeface="Gill Sans MT"/>
                </a:rPr>
                <a:t> 	</a:t>
              </a:r>
              <a:r>
                <a:rPr sz="2400" u="heavy" spc="-13" dirty="0">
                  <a:uFill>
                    <a:solidFill>
                      <a:srgbClr val="000000"/>
                    </a:solidFill>
                  </a:uFill>
                  <a:cs typeface="Gill Sans MT"/>
                </a:rPr>
                <a:t>p</a:t>
              </a:r>
              <a:r>
                <a:rPr sz="2400" u="heavy" spc="-7" dirty="0">
                  <a:uFill>
                    <a:solidFill>
                      <a:srgbClr val="000000"/>
                    </a:solidFill>
                  </a:uFill>
                  <a:cs typeface="Gill Sans MT"/>
                </a:rPr>
                <a:t>c</a:t>
              </a:r>
              <a:r>
                <a:rPr sz="2400" u="heavy" spc="-53" dirty="0">
                  <a:uFill>
                    <a:solidFill>
                      <a:srgbClr val="000000"/>
                    </a:solidFill>
                  </a:uFill>
                  <a:cs typeface="Gill Sans MT"/>
                </a:rPr>
                <a:t>+</a:t>
              </a:r>
              <a:r>
                <a:rPr sz="2400" u="heavy" dirty="0">
                  <a:uFill>
                    <a:solidFill>
                      <a:srgbClr val="000000"/>
                    </a:solidFill>
                  </a:uFill>
                  <a:cs typeface="Gill Sans MT"/>
                </a:rPr>
                <a:t>4</a:t>
              </a:r>
              <a:endParaRPr sz="2400" dirty="0">
                <a:cs typeface="Gill Sans MT"/>
              </a:endParaRPr>
            </a:p>
          </p:txBody>
        </p:sp>
        <p:grpSp>
          <p:nvGrpSpPr>
            <p:cNvPr id="60" name="object 60"/>
            <p:cNvGrpSpPr/>
            <p:nvPr/>
          </p:nvGrpSpPr>
          <p:grpSpPr>
            <a:xfrm>
              <a:off x="2432437" y="2874550"/>
              <a:ext cx="6529493" cy="3252893"/>
              <a:chOff x="3120486" y="826975"/>
              <a:chExt cx="4897120" cy="2439670"/>
            </a:xfrm>
          </p:grpSpPr>
          <p:sp>
            <p:nvSpPr>
              <p:cNvPr id="61" name="object 61"/>
              <p:cNvSpPr/>
              <p:nvPr/>
            </p:nvSpPr>
            <p:spPr>
              <a:xfrm>
                <a:off x="3172270" y="3067050"/>
                <a:ext cx="863600" cy="76200"/>
              </a:xfrm>
              <a:custGeom>
                <a:avLst/>
                <a:gdLst/>
                <a:ahLst/>
                <a:cxnLst/>
                <a:rect l="l" t="t" r="r" b="b"/>
                <a:pathLst>
                  <a:path w="863600" h="76200">
                    <a:moveTo>
                      <a:pt x="787071" y="47626"/>
                    </a:moveTo>
                    <a:lnTo>
                      <a:pt x="787071" y="76201"/>
                    </a:lnTo>
                    <a:lnTo>
                      <a:pt x="844221" y="47626"/>
                    </a:lnTo>
                    <a:lnTo>
                      <a:pt x="787071" y="47626"/>
                    </a:lnTo>
                    <a:close/>
                  </a:path>
                  <a:path w="863600" h="76200">
                    <a:moveTo>
                      <a:pt x="76200" y="0"/>
                    </a:moveTo>
                    <a:lnTo>
                      <a:pt x="0" y="38100"/>
                    </a:lnTo>
                    <a:lnTo>
                      <a:pt x="76200" y="76200"/>
                    </a:lnTo>
                    <a:lnTo>
                      <a:pt x="76200" y="47625"/>
                    </a:lnTo>
                    <a:lnTo>
                      <a:pt x="58239" y="47625"/>
                    </a:lnTo>
                    <a:lnTo>
                      <a:pt x="53976" y="43361"/>
                    </a:lnTo>
                    <a:lnTo>
                      <a:pt x="53975" y="32839"/>
                    </a:lnTo>
                    <a:lnTo>
                      <a:pt x="58239" y="28575"/>
                    </a:lnTo>
                    <a:lnTo>
                      <a:pt x="76200" y="28575"/>
                    </a:lnTo>
                    <a:lnTo>
                      <a:pt x="76200" y="0"/>
                    </a:lnTo>
                    <a:close/>
                  </a:path>
                  <a:path w="863600" h="76200">
                    <a:moveTo>
                      <a:pt x="787071" y="28576"/>
                    </a:moveTo>
                    <a:lnTo>
                      <a:pt x="787071" y="47626"/>
                    </a:lnTo>
                    <a:lnTo>
                      <a:pt x="805033" y="47625"/>
                    </a:lnTo>
                    <a:lnTo>
                      <a:pt x="809296" y="43361"/>
                    </a:lnTo>
                    <a:lnTo>
                      <a:pt x="809294" y="32839"/>
                    </a:lnTo>
                    <a:lnTo>
                      <a:pt x="805032" y="28576"/>
                    </a:lnTo>
                    <a:lnTo>
                      <a:pt x="787071" y="28576"/>
                    </a:lnTo>
                    <a:close/>
                  </a:path>
                  <a:path w="863600" h="76200">
                    <a:moveTo>
                      <a:pt x="787071" y="1"/>
                    </a:moveTo>
                    <a:lnTo>
                      <a:pt x="787071" y="28576"/>
                    </a:lnTo>
                    <a:lnTo>
                      <a:pt x="799771" y="28576"/>
                    </a:lnTo>
                    <a:lnTo>
                      <a:pt x="805032" y="28576"/>
                    </a:lnTo>
                    <a:lnTo>
                      <a:pt x="809294" y="32839"/>
                    </a:lnTo>
                    <a:lnTo>
                      <a:pt x="809296" y="43361"/>
                    </a:lnTo>
                    <a:lnTo>
                      <a:pt x="805032" y="47626"/>
                    </a:lnTo>
                    <a:lnTo>
                      <a:pt x="844223" y="47625"/>
                    </a:lnTo>
                    <a:lnTo>
                      <a:pt x="863271" y="38101"/>
                    </a:lnTo>
                    <a:lnTo>
                      <a:pt x="787071" y="1"/>
                    </a:lnTo>
                    <a:close/>
                  </a:path>
                  <a:path w="863600" h="76200">
                    <a:moveTo>
                      <a:pt x="76200" y="28575"/>
                    </a:moveTo>
                    <a:lnTo>
                      <a:pt x="76200" y="47625"/>
                    </a:lnTo>
                    <a:lnTo>
                      <a:pt x="787071" y="47626"/>
                    </a:lnTo>
                    <a:lnTo>
                      <a:pt x="787071" y="28576"/>
                    </a:lnTo>
                    <a:lnTo>
                      <a:pt x="76200" y="28575"/>
                    </a:lnTo>
                    <a:close/>
                  </a:path>
                  <a:path w="863600" h="76200">
                    <a:moveTo>
                      <a:pt x="63500" y="28575"/>
                    </a:moveTo>
                    <a:lnTo>
                      <a:pt x="58238" y="28576"/>
                    </a:lnTo>
                    <a:lnTo>
                      <a:pt x="53975" y="32839"/>
                    </a:lnTo>
                    <a:lnTo>
                      <a:pt x="53976" y="43361"/>
                    </a:lnTo>
                    <a:lnTo>
                      <a:pt x="58239" y="47625"/>
                    </a:lnTo>
                    <a:lnTo>
                      <a:pt x="76200" y="47625"/>
                    </a:lnTo>
                    <a:lnTo>
                      <a:pt x="76200" y="28575"/>
                    </a:lnTo>
                    <a:lnTo>
                      <a:pt x="63500" y="28575"/>
                    </a:lnTo>
                    <a:close/>
                  </a:path>
                  <a:path w="863600" h="76200">
                    <a:moveTo>
                      <a:pt x="76200" y="28575"/>
                    </a:moveTo>
                    <a:lnTo>
                      <a:pt x="63500" y="28575"/>
                    </a:lnTo>
                    <a:lnTo>
                      <a:pt x="76200" y="28575"/>
                    </a:lnTo>
                    <a:close/>
                  </a:path>
                </a:pathLst>
              </a:custGeom>
              <a:solidFill>
                <a:srgbClr val="000000"/>
              </a:solidFill>
            </p:spPr>
            <p:txBody>
              <a:bodyPr wrap="square" lIns="0" tIns="0" rIns="0" bIns="0" rtlCol="0"/>
              <a:lstStyle/>
              <a:p>
                <a:endParaRPr sz="2400"/>
              </a:p>
            </p:txBody>
          </p:sp>
          <p:sp>
            <p:nvSpPr>
              <p:cNvPr id="62" name="object 62"/>
              <p:cNvSpPr/>
              <p:nvPr/>
            </p:nvSpPr>
            <p:spPr>
              <a:xfrm>
                <a:off x="3126836" y="833325"/>
                <a:ext cx="4445" cy="2348230"/>
              </a:xfrm>
              <a:custGeom>
                <a:avLst/>
                <a:gdLst/>
                <a:ahLst/>
                <a:cxnLst/>
                <a:rect l="l" t="t" r="r" b="b"/>
                <a:pathLst>
                  <a:path w="4444" h="2348230">
                    <a:moveTo>
                      <a:pt x="0" y="0"/>
                    </a:moveTo>
                    <a:lnTo>
                      <a:pt x="4029" y="2348024"/>
                    </a:lnTo>
                  </a:path>
                </a:pathLst>
              </a:custGeom>
              <a:ln w="12700">
                <a:solidFill>
                  <a:srgbClr val="000000"/>
                </a:solidFill>
              </a:ln>
            </p:spPr>
            <p:txBody>
              <a:bodyPr wrap="square" lIns="0" tIns="0" rIns="0" bIns="0" rtlCol="0"/>
              <a:lstStyle/>
              <a:p>
                <a:endParaRPr sz="2400"/>
              </a:p>
            </p:txBody>
          </p:sp>
          <p:sp>
            <p:nvSpPr>
              <p:cNvPr id="63" name="object 63"/>
              <p:cNvSpPr/>
              <p:nvPr/>
            </p:nvSpPr>
            <p:spPr>
              <a:xfrm>
                <a:off x="4035541" y="833325"/>
                <a:ext cx="13970" cy="2348230"/>
              </a:xfrm>
              <a:custGeom>
                <a:avLst/>
                <a:gdLst/>
                <a:ahLst/>
                <a:cxnLst/>
                <a:rect l="l" t="t" r="r" b="b"/>
                <a:pathLst>
                  <a:path w="13970" h="2348230">
                    <a:moveTo>
                      <a:pt x="13470" y="0"/>
                    </a:moveTo>
                    <a:lnTo>
                      <a:pt x="0" y="2348024"/>
                    </a:lnTo>
                  </a:path>
                </a:pathLst>
              </a:custGeom>
              <a:ln w="12700">
                <a:solidFill>
                  <a:srgbClr val="000000"/>
                </a:solidFill>
              </a:ln>
            </p:spPr>
            <p:txBody>
              <a:bodyPr wrap="square" lIns="0" tIns="0" rIns="0" bIns="0" rtlCol="0"/>
              <a:lstStyle/>
              <a:p>
                <a:endParaRPr sz="2400"/>
              </a:p>
            </p:txBody>
          </p:sp>
          <p:sp>
            <p:nvSpPr>
              <p:cNvPr id="64" name="object 64"/>
              <p:cNvSpPr/>
              <p:nvPr/>
            </p:nvSpPr>
            <p:spPr>
              <a:xfrm>
                <a:off x="5101977" y="833325"/>
                <a:ext cx="6985" cy="2348230"/>
              </a:xfrm>
              <a:custGeom>
                <a:avLst/>
                <a:gdLst/>
                <a:ahLst/>
                <a:cxnLst/>
                <a:rect l="l" t="t" r="r" b="b"/>
                <a:pathLst>
                  <a:path w="6985" h="2348230">
                    <a:moveTo>
                      <a:pt x="6519" y="0"/>
                    </a:moveTo>
                    <a:lnTo>
                      <a:pt x="0" y="2348024"/>
                    </a:lnTo>
                  </a:path>
                </a:pathLst>
              </a:custGeom>
              <a:ln w="12700">
                <a:solidFill>
                  <a:srgbClr val="000000"/>
                </a:solidFill>
              </a:ln>
            </p:spPr>
            <p:txBody>
              <a:bodyPr wrap="square" lIns="0" tIns="0" rIns="0" bIns="0" rtlCol="0"/>
              <a:lstStyle/>
              <a:p>
                <a:endParaRPr sz="2400"/>
              </a:p>
            </p:txBody>
          </p:sp>
          <p:sp>
            <p:nvSpPr>
              <p:cNvPr id="65" name="object 65"/>
              <p:cNvSpPr/>
              <p:nvPr/>
            </p:nvSpPr>
            <p:spPr>
              <a:xfrm>
                <a:off x="6219906" y="854528"/>
                <a:ext cx="21590" cy="2361565"/>
              </a:xfrm>
              <a:custGeom>
                <a:avLst/>
                <a:gdLst/>
                <a:ahLst/>
                <a:cxnLst/>
                <a:rect l="l" t="t" r="r" b="b"/>
                <a:pathLst>
                  <a:path w="21589" h="2361565">
                    <a:moveTo>
                      <a:pt x="21375" y="0"/>
                    </a:moveTo>
                    <a:lnTo>
                      <a:pt x="0" y="2361015"/>
                    </a:lnTo>
                  </a:path>
                </a:pathLst>
              </a:custGeom>
              <a:ln w="12700">
                <a:solidFill>
                  <a:srgbClr val="000000"/>
                </a:solidFill>
              </a:ln>
            </p:spPr>
            <p:txBody>
              <a:bodyPr wrap="square" lIns="0" tIns="0" rIns="0" bIns="0" rtlCol="0"/>
              <a:lstStyle/>
              <a:p>
                <a:endParaRPr sz="2400"/>
              </a:p>
            </p:txBody>
          </p:sp>
          <p:sp>
            <p:nvSpPr>
              <p:cNvPr id="66" name="object 66"/>
              <p:cNvSpPr/>
              <p:nvPr/>
            </p:nvSpPr>
            <p:spPr>
              <a:xfrm>
                <a:off x="7420255" y="883964"/>
                <a:ext cx="21590" cy="2361565"/>
              </a:xfrm>
              <a:custGeom>
                <a:avLst/>
                <a:gdLst/>
                <a:ahLst/>
                <a:cxnLst/>
                <a:rect l="l" t="t" r="r" b="b"/>
                <a:pathLst>
                  <a:path w="21590" h="2361565">
                    <a:moveTo>
                      <a:pt x="21375" y="0"/>
                    </a:moveTo>
                    <a:lnTo>
                      <a:pt x="0" y="2361015"/>
                    </a:lnTo>
                  </a:path>
                </a:pathLst>
              </a:custGeom>
              <a:ln w="12700">
                <a:solidFill>
                  <a:srgbClr val="000000"/>
                </a:solidFill>
              </a:ln>
            </p:spPr>
            <p:txBody>
              <a:bodyPr wrap="square" lIns="0" tIns="0" rIns="0" bIns="0" rtlCol="0"/>
              <a:lstStyle/>
              <a:p>
                <a:endParaRPr sz="2400"/>
              </a:p>
            </p:txBody>
          </p:sp>
          <p:sp>
            <p:nvSpPr>
              <p:cNvPr id="67" name="object 67"/>
              <p:cNvSpPr/>
              <p:nvPr/>
            </p:nvSpPr>
            <p:spPr>
              <a:xfrm>
                <a:off x="7989506" y="898716"/>
                <a:ext cx="21590" cy="2361565"/>
              </a:xfrm>
              <a:custGeom>
                <a:avLst/>
                <a:gdLst/>
                <a:ahLst/>
                <a:cxnLst/>
                <a:rect l="l" t="t" r="r" b="b"/>
                <a:pathLst>
                  <a:path w="21590" h="2361565">
                    <a:moveTo>
                      <a:pt x="21375" y="0"/>
                    </a:moveTo>
                    <a:lnTo>
                      <a:pt x="0" y="2361015"/>
                    </a:lnTo>
                  </a:path>
                </a:pathLst>
              </a:custGeom>
              <a:ln w="12700">
                <a:solidFill>
                  <a:srgbClr val="000000"/>
                </a:solidFill>
              </a:ln>
            </p:spPr>
            <p:txBody>
              <a:bodyPr wrap="square" lIns="0" tIns="0" rIns="0" bIns="0" rtlCol="0"/>
              <a:lstStyle/>
              <a:p>
                <a:endParaRPr sz="2400"/>
              </a:p>
            </p:txBody>
          </p:sp>
          <p:sp>
            <p:nvSpPr>
              <p:cNvPr id="68" name="object 68"/>
              <p:cNvSpPr/>
              <p:nvPr/>
            </p:nvSpPr>
            <p:spPr>
              <a:xfrm>
                <a:off x="4045712" y="3067049"/>
                <a:ext cx="3928745" cy="76835"/>
              </a:xfrm>
              <a:custGeom>
                <a:avLst/>
                <a:gdLst/>
                <a:ahLst/>
                <a:cxnLst/>
                <a:rect l="l" t="t" r="r" b="b"/>
                <a:pathLst>
                  <a:path w="3928745" h="76835">
                    <a:moveTo>
                      <a:pt x="1034630" y="38112"/>
                    </a:moveTo>
                    <a:lnTo>
                      <a:pt x="958430" y="12"/>
                    </a:lnTo>
                    <a:lnTo>
                      <a:pt x="958430" y="28587"/>
                    </a:lnTo>
                    <a:lnTo>
                      <a:pt x="76200" y="28587"/>
                    </a:lnTo>
                    <a:lnTo>
                      <a:pt x="63500" y="28575"/>
                    </a:lnTo>
                    <a:lnTo>
                      <a:pt x="58242" y="28587"/>
                    </a:lnTo>
                    <a:lnTo>
                      <a:pt x="53975" y="32842"/>
                    </a:lnTo>
                    <a:lnTo>
                      <a:pt x="58242" y="28575"/>
                    </a:lnTo>
                    <a:lnTo>
                      <a:pt x="63500" y="28575"/>
                    </a:lnTo>
                    <a:lnTo>
                      <a:pt x="76200" y="28575"/>
                    </a:lnTo>
                    <a:lnTo>
                      <a:pt x="76200" y="0"/>
                    </a:lnTo>
                    <a:lnTo>
                      <a:pt x="0" y="38100"/>
                    </a:lnTo>
                    <a:lnTo>
                      <a:pt x="76200" y="76200"/>
                    </a:lnTo>
                    <a:lnTo>
                      <a:pt x="76200" y="47637"/>
                    </a:lnTo>
                    <a:lnTo>
                      <a:pt x="958430" y="47637"/>
                    </a:lnTo>
                    <a:lnTo>
                      <a:pt x="976401" y="47625"/>
                    </a:lnTo>
                    <a:lnTo>
                      <a:pt x="980668" y="43370"/>
                    </a:lnTo>
                    <a:lnTo>
                      <a:pt x="976401" y="47637"/>
                    </a:lnTo>
                    <a:lnTo>
                      <a:pt x="958430" y="47637"/>
                    </a:lnTo>
                    <a:lnTo>
                      <a:pt x="958430" y="76212"/>
                    </a:lnTo>
                    <a:lnTo>
                      <a:pt x="1015580" y="47637"/>
                    </a:lnTo>
                    <a:lnTo>
                      <a:pt x="1034630" y="38112"/>
                    </a:lnTo>
                    <a:close/>
                  </a:path>
                  <a:path w="3928745" h="76835">
                    <a:moveTo>
                      <a:pt x="2127694" y="47637"/>
                    </a:moveTo>
                    <a:lnTo>
                      <a:pt x="2088502" y="47637"/>
                    </a:lnTo>
                    <a:lnTo>
                      <a:pt x="2070544" y="47637"/>
                    </a:lnTo>
                    <a:lnTo>
                      <a:pt x="2070544" y="76212"/>
                    </a:lnTo>
                    <a:lnTo>
                      <a:pt x="2127694" y="47637"/>
                    </a:lnTo>
                    <a:close/>
                  </a:path>
                  <a:path w="3928745" h="76835">
                    <a:moveTo>
                      <a:pt x="2146744" y="38112"/>
                    </a:moveTo>
                    <a:lnTo>
                      <a:pt x="2070544" y="12"/>
                    </a:lnTo>
                    <a:lnTo>
                      <a:pt x="2070544" y="28587"/>
                    </a:lnTo>
                    <a:lnTo>
                      <a:pt x="1138618" y="28587"/>
                    </a:lnTo>
                    <a:lnTo>
                      <a:pt x="1138618" y="0"/>
                    </a:lnTo>
                    <a:lnTo>
                      <a:pt x="1125918" y="6350"/>
                    </a:lnTo>
                    <a:lnTo>
                      <a:pt x="1125918" y="28575"/>
                    </a:lnTo>
                    <a:lnTo>
                      <a:pt x="1120660" y="28587"/>
                    </a:lnTo>
                    <a:lnTo>
                      <a:pt x="1116393" y="32842"/>
                    </a:lnTo>
                    <a:lnTo>
                      <a:pt x="1120660" y="28575"/>
                    </a:lnTo>
                    <a:lnTo>
                      <a:pt x="1125918" y="28575"/>
                    </a:lnTo>
                    <a:lnTo>
                      <a:pt x="1125918" y="6350"/>
                    </a:lnTo>
                    <a:lnTo>
                      <a:pt x="1062418" y="38100"/>
                    </a:lnTo>
                    <a:lnTo>
                      <a:pt x="1138618" y="76200"/>
                    </a:lnTo>
                    <a:lnTo>
                      <a:pt x="1138618" y="47637"/>
                    </a:lnTo>
                    <a:lnTo>
                      <a:pt x="2070544" y="47637"/>
                    </a:lnTo>
                    <a:lnTo>
                      <a:pt x="2088502" y="47625"/>
                    </a:lnTo>
                    <a:lnTo>
                      <a:pt x="2092769" y="43370"/>
                    </a:lnTo>
                    <a:lnTo>
                      <a:pt x="2088502" y="47637"/>
                    </a:lnTo>
                    <a:lnTo>
                      <a:pt x="2127694" y="47625"/>
                    </a:lnTo>
                    <a:lnTo>
                      <a:pt x="2146744" y="38112"/>
                    </a:lnTo>
                    <a:close/>
                  </a:path>
                  <a:path w="3928745" h="76835">
                    <a:moveTo>
                      <a:pt x="3335756" y="47637"/>
                    </a:moveTo>
                    <a:lnTo>
                      <a:pt x="3296564" y="47637"/>
                    </a:lnTo>
                    <a:lnTo>
                      <a:pt x="3278606" y="47637"/>
                    </a:lnTo>
                    <a:lnTo>
                      <a:pt x="3278606" y="76212"/>
                    </a:lnTo>
                    <a:lnTo>
                      <a:pt x="3335756" y="47637"/>
                    </a:lnTo>
                    <a:close/>
                  </a:path>
                  <a:path w="3928745" h="76835">
                    <a:moveTo>
                      <a:pt x="3354806" y="38112"/>
                    </a:moveTo>
                    <a:lnTo>
                      <a:pt x="3278606" y="12"/>
                    </a:lnTo>
                    <a:lnTo>
                      <a:pt x="3278606" y="28587"/>
                    </a:lnTo>
                    <a:lnTo>
                      <a:pt x="2294610" y="28587"/>
                    </a:lnTo>
                    <a:lnTo>
                      <a:pt x="2294610" y="0"/>
                    </a:lnTo>
                    <a:lnTo>
                      <a:pt x="2281910" y="6350"/>
                    </a:lnTo>
                    <a:lnTo>
                      <a:pt x="2281910" y="28575"/>
                    </a:lnTo>
                    <a:lnTo>
                      <a:pt x="2276640" y="28587"/>
                    </a:lnTo>
                    <a:lnTo>
                      <a:pt x="2272385" y="32842"/>
                    </a:lnTo>
                    <a:lnTo>
                      <a:pt x="2276640" y="28575"/>
                    </a:lnTo>
                    <a:lnTo>
                      <a:pt x="2281910" y="28575"/>
                    </a:lnTo>
                    <a:lnTo>
                      <a:pt x="2281910" y="6350"/>
                    </a:lnTo>
                    <a:lnTo>
                      <a:pt x="2218410" y="38100"/>
                    </a:lnTo>
                    <a:lnTo>
                      <a:pt x="2294610" y="76200"/>
                    </a:lnTo>
                    <a:lnTo>
                      <a:pt x="2294610" y="47637"/>
                    </a:lnTo>
                    <a:lnTo>
                      <a:pt x="3278606" y="47637"/>
                    </a:lnTo>
                    <a:lnTo>
                      <a:pt x="3296564" y="47625"/>
                    </a:lnTo>
                    <a:lnTo>
                      <a:pt x="3300831" y="43370"/>
                    </a:lnTo>
                    <a:lnTo>
                      <a:pt x="3296564" y="47637"/>
                    </a:lnTo>
                    <a:lnTo>
                      <a:pt x="3335756" y="47625"/>
                    </a:lnTo>
                    <a:lnTo>
                      <a:pt x="3354806" y="38112"/>
                    </a:lnTo>
                    <a:close/>
                  </a:path>
                  <a:path w="3928745" h="76835">
                    <a:moveTo>
                      <a:pt x="3909072" y="47637"/>
                    </a:moveTo>
                    <a:lnTo>
                      <a:pt x="3869880" y="47637"/>
                    </a:lnTo>
                    <a:lnTo>
                      <a:pt x="3851922" y="47637"/>
                    </a:lnTo>
                    <a:lnTo>
                      <a:pt x="3851922" y="76212"/>
                    </a:lnTo>
                    <a:lnTo>
                      <a:pt x="3909072" y="47637"/>
                    </a:lnTo>
                    <a:close/>
                  </a:path>
                  <a:path w="3928745" h="76835">
                    <a:moveTo>
                      <a:pt x="3928122" y="38112"/>
                    </a:moveTo>
                    <a:lnTo>
                      <a:pt x="3851922" y="12"/>
                    </a:lnTo>
                    <a:lnTo>
                      <a:pt x="3851922" y="28587"/>
                    </a:lnTo>
                    <a:lnTo>
                      <a:pt x="3463963" y="28587"/>
                    </a:lnTo>
                    <a:lnTo>
                      <a:pt x="3451263" y="28575"/>
                    </a:lnTo>
                    <a:lnTo>
                      <a:pt x="3445992" y="28587"/>
                    </a:lnTo>
                    <a:lnTo>
                      <a:pt x="3441738" y="32842"/>
                    </a:lnTo>
                    <a:lnTo>
                      <a:pt x="3445992" y="28575"/>
                    </a:lnTo>
                    <a:lnTo>
                      <a:pt x="3451263" y="28575"/>
                    </a:lnTo>
                    <a:lnTo>
                      <a:pt x="3463963" y="28575"/>
                    </a:lnTo>
                    <a:lnTo>
                      <a:pt x="3463963" y="0"/>
                    </a:lnTo>
                    <a:lnTo>
                      <a:pt x="3387763" y="38100"/>
                    </a:lnTo>
                    <a:lnTo>
                      <a:pt x="3463963" y="76200"/>
                    </a:lnTo>
                    <a:lnTo>
                      <a:pt x="3463963" y="47637"/>
                    </a:lnTo>
                    <a:lnTo>
                      <a:pt x="3851922" y="47637"/>
                    </a:lnTo>
                    <a:lnTo>
                      <a:pt x="3869880" y="47625"/>
                    </a:lnTo>
                    <a:lnTo>
                      <a:pt x="3874147" y="43370"/>
                    </a:lnTo>
                    <a:lnTo>
                      <a:pt x="3869880" y="47637"/>
                    </a:lnTo>
                    <a:lnTo>
                      <a:pt x="3909072" y="47625"/>
                    </a:lnTo>
                    <a:lnTo>
                      <a:pt x="3928122" y="38112"/>
                    </a:lnTo>
                    <a:close/>
                  </a:path>
                </a:pathLst>
              </a:custGeom>
              <a:solidFill>
                <a:srgbClr val="000000"/>
              </a:solidFill>
            </p:spPr>
            <p:txBody>
              <a:bodyPr wrap="square" lIns="0" tIns="0" rIns="0" bIns="0" rtlCol="0"/>
              <a:lstStyle/>
              <a:p>
                <a:endParaRPr sz="2400"/>
              </a:p>
            </p:txBody>
          </p:sp>
        </p:grpSp>
        <p:sp>
          <p:nvSpPr>
            <p:cNvPr id="69" name="object 69"/>
            <p:cNvSpPr txBox="1"/>
            <p:nvPr/>
          </p:nvSpPr>
          <p:spPr>
            <a:xfrm>
              <a:off x="1403907" y="3304367"/>
              <a:ext cx="1140459" cy="386430"/>
            </a:xfrm>
            <a:prstGeom prst="rect">
              <a:avLst/>
            </a:prstGeom>
          </p:spPr>
          <p:txBody>
            <a:bodyPr vert="horz" wrap="square" lIns="0" tIns="16933" rIns="0" bIns="0" rtlCol="0">
              <a:spAutoFit/>
            </a:bodyPr>
            <a:lstStyle>
              <a:defPPr>
                <a:defRPr lang="en-US"/>
              </a:defPPr>
              <a:lvl1pPr marL="16933">
                <a:spcBef>
                  <a:spcPts val="133"/>
                </a:spcBef>
                <a:defRPr sz="2400" u="heavy" spc="-107">
                  <a:uFill>
                    <a:solidFill>
                      <a:srgbClr val="000000"/>
                    </a:solidFill>
                  </a:uFill>
                  <a:cs typeface="Gill Sans MT"/>
                </a:defRPr>
              </a:lvl1pPr>
            </a:lstStyle>
            <a:p>
              <a:r>
                <a:rPr u="none" dirty="0"/>
                <a:t>PC</a:t>
              </a:r>
              <a:r>
                <a:rPr lang="en-US" u="none" dirty="0"/>
                <a:t>   old</a:t>
              </a:r>
              <a:endParaRPr u="none" dirty="0"/>
            </a:p>
          </p:txBody>
        </p:sp>
        <p:sp>
          <p:nvSpPr>
            <p:cNvPr id="70" name="object 70"/>
            <p:cNvSpPr txBox="1"/>
            <p:nvPr/>
          </p:nvSpPr>
          <p:spPr>
            <a:xfrm>
              <a:off x="2830930" y="3791045"/>
              <a:ext cx="798407" cy="386430"/>
            </a:xfrm>
            <a:prstGeom prst="rect">
              <a:avLst/>
            </a:prstGeom>
          </p:spPr>
          <p:txBody>
            <a:bodyPr vert="horz" wrap="square" lIns="0" tIns="16933" rIns="0" bIns="0" rtlCol="0">
              <a:spAutoFit/>
            </a:bodyPr>
            <a:lstStyle/>
            <a:p>
              <a:pPr marL="16933">
                <a:spcBef>
                  <a:spcPts val="133"/>
                </a:spcBef>
              </a:pPr>
              <a:r>
                <a:rPr sz="2400" spc="-107" dirty="0">
                  <a:uFill>
                    <a:solidFill>
                      <a:srgbClr val="000000"/>
                    </a:solidFill>
                  </a:uFill>
                  <a:cs typeface="Gill Sans MT"/>
                </a:rPr>
                <a:t>  </a:t>
              </a:r>
              <a:r>
                <a:rPr sz="2400" spc="-33" dirty="0">
                  <a:uFill>
                    <a:solidFill>
                      <a:srgbClr val="000000"/>
                    </a:solidFill>
                  </a:uFill>
                  <a:cs typeface="Gill Sans MT"/>
                </a:rPr>
                <a:t> </a:t>
              </a:r>
              <a:r>
                <a:rPr sz="2400" spc="-53" dirty="0">
                  <a:uFill>
                    <a:solidFill>
                      <a:srgbClr val="000000"/>
                    </a:solidFill>
                  </a:uFill>
                  <a:cs typeface="Gill Sans MT"/>
                </a:rPr>
                <a:t>old</a:t>
              </a:r>
              <a:r>
                <a:rPr sz="2400" spc="-113" dirty="0">
                  <a:uFill>
                    <a:solidFill>
                      <a:srgbClr val="000000"/>
                    </a:solidFill>
                  </a:uFill>
                  <a:cs typeface="Gill Sans MT"/>
                </a:rPr>
                <a:t> </a:t>
              </a:r>
              <a:endParaRPr sz="2400" dirty="0">
                <a:cs typeface="Gill Sans MT"/>
              </a:endParaRPr>
            </a:p>
          </p:txBody>
        </p:sp>
        <p:sp>
          <p:nvSpPr>
            <p:cNvPr id="71" name="object 71"/>
            <p:cNvSpPr txBox="1"/>
            <p:nvPr/>
          </p:nvSpPr>
          <p:spPr>
            <a:xfrm>
              <a:off x="4142691" y="4282789"/>
              <a:ext cx="407247" cy="386430"/>
            </a:xfrm>
            <a:prstGeom prst="rect">
              <a:avLst/>
            </a:prstGeom>
          </p:spPr>
          <p:txBody>
            <a:bodyPr vert="horz" wrap="square" lIns="0" tIns="16933" rIns="0" bIns="0" rtlCol="0">
              <a:spAutoFit/>
            </a:bodyPr>
            <a:lstStyle/>
            <a:p>
              <a:pPr marL="16933">
                <a:spcBef>
                  <a:spcPts val="133"/>
                </a:spcBef>
              </a:pPr>
              <a:r>
                <a:rPr sz="2400" spc="-87" dirty="0">
                  <a:cs typeface="Gill Sans MT"/>
                </a:rPr>
                <a:t>ol</a:t>
              </a:r>
              <a:r>
                <a:rPr sz="2400" spc="27" dirty="0">
                  <a:cs typeface="Gill Sans MT"/>
                </a:rPr>
                <a:t>d</a:t>
              </a:r>
              <a:endParaRPr sz="2400">
                <a:cs typeface="Gill Sans MT"/>
              </a:endParaRPr>
            </a:p>
          </p:txBody>
        </p:sp>
        <p:sp>
          <p:nvSpPr>
            <p:cNvPr id="72" name="object 72"/>
            <p:cNvSpPr txBox="1"/>
            <p:nvPr/>
          </p:nvSpPr>
          <p:spPr>
            <a:xfrm>
              <a:off x="5442954" y="4778597"/>
              <a:ext cx="407247" cy="386430"/>
            </a:xfrm>
            <a:prstGeom prst="rect">
              <a:avLst/>
            </a:prstGeom>
          </p:spPr>
          <p:txBody>
            <a:bodyPr vert="horz" wrap="square" lIns="0" tIns="16933" rIns="0" bIns="0" rtlCol="0">
              <a:spAutoFit/>
            </a:bodyPr>
            <a:lstStyle/>
            <a:p>
              <a:pPr marL="16933">
                <a:spcBef>
                  <a:spcPts val="133"/>
                </a:spcBef>
              </a:pPr>
              <a:r>
                <a:rPr sz="2400" spc="-87" dirty="0">
                  <a:cs typeface="Gill Sans MT"/>
                </a:rPr>
                <a:t>ol</a:t>
              </a:r>
              <a:r>
                <a:rPr sz="2400" spc="27" dirty="0">
                  <a:cs typeface="Gill Sans MT"/>
                </a:rPr>
                <a:t>d</a:t>
              </a:r>
              <a:endParaRPr sz="2400">
                <a:cs typeface="Gill Sans MT"/>
              </a:endParaRPr>
            </a:p>
          </p:txBody>
        </p:sp>
        <p:sp>
          <p:nvSpPr>
            <p:cNvPr id="74" name="object 74"/>
            <p:cNvSpPr txBox="1"/>
            <p:nvPr/>
          </p:nvSpPr>
          <p:spPr>
            <a:xfrm>
              <a:off x="6925430" y="4270597"/>
              <a:ext cx="1381759" cy="386430"/>
            </a:xfrm>
            <a:prstGeom prst="rect">
              <a:avLst/>
            </a:prstGeom>
          </p:spPr>
          <p:txBody>
            <a:bodyPr vert="horz" wrap="square" lIns="0" tIns="16933" rIns="0" bIns="0" rtlCol="0">
              <a:spAutoFit/>
            </a:bodyPr>
            <a:lstStyle/>
            <a:p>
              <a:pPr marL="16933">
                <a:spcBef>
                  <a:spcPts val="133"/>
                </a:spcBef>
              </a:pPr>
              <a:r>
                <a:rPr sz="2400" spc="-120" dirty="0">
                  <a:cs typeface="Gill Sans MT"/>
                </a:rPr>
                <a:t>r</a:t>
              </a:r>
              <a:r>
                <a:rPr sz="2400" spc="-133" dirty="0">
                  <a:cs typeface="Gill Sans MT"/>
                </a:rPr>
                <a:t>e</a:t>
              </a:r>
              <a:r>
                <a:rPr sz="2400" spc="213" dirty="0">
                  <a:cs typeface="Gill Sans MT"/>
                </a:rPr>
                <a:t>g</a:t>
              </a:r>
              <a:r>
                <a:rPr sz="2400" spc="-67" dirty="0">
                  <a:cs typeface="Gill Sans MT"/>
                </a:rPr>
                <a:t>i</a:t>
              </a:r>
              <a:r>
                <a:rPr sz="2400" spc="73" dirty="0">
                  <a:cs typeface="Gill Sans MT"/>
                </a:rPr>
                <a:t>s</a:t>
              </a:r>
              <a:r>
                <a:rPr sz="2400" spc="-227" dirty="0">
                  <a:cs typeface="Gill Sans MT"/>
                </a:rPr>
                <a:t>t</a:t>
              </a:r>
              <a:r>
                <a:rPr sz="2400" spc="7" dirty="0">
                  <a:cs typeface="Gill Sans MT"/>
                </a:rPr>
                <a:t>e</a:t>
              </a:r>
              <a:r>
                <a:rPr sz="2400" spc="-247" dirty="0">
                  <a:cs typeface="Gill Sans MT"/>
                </a:rPr>
                <a:t>r</a:t>
              </a:r>
              <a:r>
                <a:rPr sz="2400" spc="-113" dirty="0">
                  <a:cs typeface="Gill Sans MT"/>
                </a:rPr>
                <a:t> </a:t>
              </a:r>
              <a:r>
                <a:rPr sz="2400" spc="-120" dirty="0">
                  <a:cs typeface="Gill Sans MT"/>
                </a:rPr>
                <a:t>o</a:t>
              </a:r>
              <a:r>
                <a:rPr sz="2400" spc="7" dirty="0">
                  <a:cs typeface="Gill Sans MT"/>
                </a:rPr>
                <a:t>u</a:t>
              </a:r>
              <a:r>
                <a:rPr sz="2400" spc="-220" dirty="0">
                  <a:cs typeface="Gill Sans MT"/>
                </a:rPr>
                <a:t>t</a:t>
              </a:r>
              <a:endParaRPr sz="2400" dirty="0">
                <a:cs typeface="Gill Sans MT"/>
              </a:endParaRPr>
            </a:p>
          </p:txBody>
        </p:sp>
        <p:sp>
          <p:nvSpPr>
            <p:cNvPr id="75" name="object 75"/>
            <p:cNvSpPr txBox="1"/>
            <p:nvPr/>
          </p:nvSpPr>
          <p:spPr>
            <a:xfrm>
              <a:off x="7875796" y="4754213"/>
              <a:ext cx="1235287" cy="386430"/>
            </a:xfrm>
            <a:prstGeom prst="rect">
              <a:avLst/>
            </a:prstGeom>
          </p:spPr>
          <p:txBody>
            <a:bodyPr vert="horz" wrap="square" lIns="0" tIns="16933" rIns="0" bIns="0" rtlCol="0">
              <a:spAutoFit/>
            </a:bodyPr>
            <a:lstStyle/>
            <a:p>
              <a:pPr marL="16933">
                <a:spcBef>
                  <a:spcPts val="133"/>
                </a:spcBef>
              </a:pPr>
              <a:r>
                <a:rPr sz="2400" spc="-300" dirty="0">
                  <a:cs typeface="Gill Sans MT"/>
                </a:rPr>
                <a:t>A</a:t>
              </a:r>
              <a:r>
                <a:rPr sz="2400" spc="-233" dirty="0">
                  <a:cs typeface="Gill Sans MT"/>
                </a:rPr>
                <a:t>L</a:t>
              </a:r>
              <a:r>
                <a:rPr sz="2400" spc="-200" dirty="0">
                  <a:cs typeface="Gill Sans MT"/>
                </a:rPr>
                <a:t>U</a:t>
              </a:r>
              <a:r>
                <a:rPr sz="2400" spc="-107" dirty="0">
                  <a:cs typeface="Gill Sans MT"/>
                </a:rPr>
                <a:t> </a:t>
              </a:r>
              <a:r>
                <a:rPr sz="2400" spc="-260" dirty="0">
                  <a:cs typeface="Gill Sans MT"/>
                </a:rPr>
                <a:t>r</a:t>
              </a:r>
              <a:r>
                <a:rPr sz="2400" spc="7" dirty="0">
                  <a:cs typeface="Gill Sans MT"/>
                </a:rPr>
                <a:t>e</a:t>
              </a:r>
              <a:r>
                <a:rPr sz="2400" spc="73" dirty="0">
                  <a:cs typeface="Gill Sans MT"/>
                </a:rPr>
                <a:t>s</a:t>
              </a:r>
              <a:r>
                <a:rPr sz="2400" spc="7" dirty="0">
                  <a:cs typeface="Gill Sans MT"/>
                </a:rPr>
                <a:t>u</a:t>
              </a:r>
              <a:r>
                <a:rPr sz="2400" spc="-140" dirty="0">
                  <a:cs typeface="Gill Sans MT"/>
                </a:rPr>
                <a:t>lt</a:t>
              </a:r>
              <a:endParaRPr sz="2400">
                <a:cs typeface="Gill Sans MT"/>
              </a:endParaRPr>
            </a:p>
          </p:txBody>
        </p:sp>
        <p:sp>
          <p:nvSpPr>
            <p:cNvPr id="76" name="object 76"/>
            <p:cNvSpPr txBox="1"/>
            <p:nvPr/>
          </p:nvSpPr>
          <p:spPr>
            <a:xfrm>
              <a:off x="8554760" y="5197189"/>
              <a:ext cx="1649307" cy="386430"/>
            </a:xfrm>
            <a:prstGeom prst="rect">
              <a:avLst/>
            </a:prstGeom>
          </p:spPr>
          <p:txBody>
            <a:bodyPr vert="horz" wrap="square" lIns="0" tIns="16933" rIns="0" bIns="0" rtlCol="0">
              <a:spAutoFit/>
            </a:bodyPr>
            <a:lstStyle/>
            <a:p>
              <a:pPr marL="16933">
                <a:spcBef>
                  <a:spcPts val="133"/>
                </a:spcBef>
              </a:pPr>
              <a:r>
                <a:rPr sz="2400" spc="13" dirty="0">
                  <a:cs typeface="Gill Sans MT"/>
                </a:rPr>
                <a:t>m</a:t>
              </a:r>
              <a:r>
                <a:rPr sz="2400" spc="7" dirty="0">
                  <a:cs typeface="Gill Sans MT"/>
                </a:rPr>
                <a:t>e</a:t>
              </a:r>
              <a:r>
                <a:rPr sz="2400" spc="-67" dirty="0">
                  <a:cs typeface="Gill Sans MT"/>
                </a:rPr>
                <a:t>m</a:t>
              </a:r>
              <a:r>
                <a:rPr sz="2400" spc="-33" dirty="0">
                  <a:cs typeface="Gill Sans MT"/>
                </a:rPr>
                <a:t>o</a:t>
              </a:r>
              <a:r>
                <a:rPr sz="2400" spc="-160" dirty="0">
                  <a:cs typeface="Gill Sans MT"/>
                </a:rPr>
                <a:t>ry</a:t>
              </a:r>
              <a:r>
                <a:rPr sz="2400" spc="-100" dirty="0">
                  <a:cs typeface="Gill Sans MT"/>
                </a:rPr>
                <a:t> </a:t>
              </a:r>
              <a:r>
                <a:rPr sz="2400" spc="20" dirty="0">
                  <a:cs typeface="Gill Sans MT"/>
                </a:rPr>
                <a:t>d</a:t>
              </a:r>
              <a:r>
                <a:rPr sz="2400" spc="213" dirty="0">
                  <a:cs typeface="Gill Sans MT"/>
                </a:rPr>
                <a:t>a</a:t>
              </a:r>
              <a:r>
                <a:rPr sz="2400" spc="-227" dirty="0">
                  <a:cs typeface="Gill Sans MT"/>
                </a:rPr>
                <a:t>t</a:t>
              </a:r>
              <a:r>
                <a:rPr sz="2400" spc="220" dirty="0">
                  <a:cs typeface="Gill Sans MT"/>
                </a:rPr>
                <a:t>a</a:t>
              </a:r>
              <a:endParaRPr sz="2400">
                <a:cs typeface="Gill Sans MT"/>
              </a:endParaRPr>
            </a:p>
          </p:txBody>
        </p:sp>
        <p:sp>
          <p:nvSpPr>
            <p:cNvPr id="77" name="object 77"/>
            <p:cNvSpPr txBox="1"/>
            <p:nvPr/>
          </p:nvSpPr>
          <p:spPr>
            <a:xfrm>
              <a:off x="2817149" y="5558886"/>
              <a:ext cx="291253" cy="386430"/>
            </a:xfrm>
            <a:prstGeom prst="rect">
              <a:avLst/>
            </a:prstGeom>
          </p:spPr>
          <p:txBody>
            <a:bodyPr vert="horz" wrap="square" lIns="0" tIns="16933" rIns="0" bIns="0" rtlCol="0">
              <a:spAutoFit/>
            </a:bodyPr>
            <a:lstStyle/>
            <a:p>
              <a:pPr marL="50799">
                <a:spcBef>
                  <a:spcPts val="133"/>
                </a:spcBef>
              </a:pPr>
              <a:r>
                <a:rPr sz="3600" spc="-320" baseline="9259" dirty="0">
                  <a:cs typeface="Gill Sans MT"/>
                </a:rPr>
                <a:t>t</a:t>
              </a:r>
              <a:r>
                <a:rPr sz="1600" spc="-213" dirty="0">
                  <a:cs typeface="Lucida Sans"/>
                </a:rPr>
                <a:t>IF</a:t>
              </a:r>
              <a:endParaRPr sz="1600">
                <a:cs typeface="Lucida Sans"/>
              </a:endParaRPr>
            </a:p>
          </p:txBody>
        </p:sp>
        <p:sp>
          <p:nvSpPr>
            <p:cNvPr id="78" name="object 78"/>
            <p:cNvSpPr txBox="1"/>
            <p:nvPr/>
          </p:nvSpPr>
          <p:spPr>
            <a:xfrm>
              <a:off x="4172770" y="5530439"/>
              <a:ext cx="333587" cy="386430"/>
            </a:xfrm>
            <a:prstGeom prst="rect">
              <a:avLst/>
            </a:prstGeom>
          </p:spPr>
          <p:txBody>
            <a:bodyPr vert="horz" wrap="square" lIns="0" tIns="16933" rIns="0" bIns="0" rtlCol="0">
              <a:spAutoFit/>
            </a:bodyPr>
            <a:lstStyle/>
            <a:p>
              <a:pPr marL="50799">
                <a:spcBef>
                  <a:spcPts val="133"/>
                </a:spcBef>
              </a:pPr>
              <a:r>
                <a:rPr sz="3600" spc="-320" baseline="9259" dirty="0">
                  <a:cs typeface="Gill Sans MT"/>
                </a:rPr>
                <a:t>t</a:t>
              </a:r>
              <a:r>
                <a:rPr sz="1600" spc="-213" dirty="0">
                  <a:cs typeface="Lucida Sans"/>
                </a:rPr>
                <a:t>ID</a:t>
              </a:r>
              <a:endParaRPr sz="1600">
                <a:cs typeface="Lucida Sans"/>
              </a:endParaRPr>
            </a:p>
          </p:txBody>
        </p:sp>
        <p:sp>
          <p:nvSpPr>
            <p:cNvPr id="79" name="object 79"/>
            <p:cNvSpPr txBox="1"/>
            <p:nvPr/>
          </p:nvSpPr>
          <p:spPr>
            <a:xfrm>
              <a:off x="5737082" y="5518247"/>
              <a:ext cx="374227" cy="386430"/>
            </a:xfrm>
            <a:prstGeom prst="rect">
              <a:avLst/>
            </a:prstGeom>
          </p:spPr>
          <p:txBody>
            <a:bodyPr vert="horz" wrap="square" lIns="0" tIns="16933" rIns="0" bIns="0" rtlCol="0">
              <a:spAutoFit/>
            </a:bodyPr>
            <a:lstStyle/>
            <a:p>
              <a:pPr marL="50799">
                <a:spcBef>
                  <a:spcPts val="133"/>
                </a:spcBef>
              </a:pPr>
              <a:r>
                <a:rPr sz="3600" spc="-269" baseline="9259" dirty="0">
                  <a:cs typeface="Gill Sans MT"/>
                </a:rPr>
                <a:t>t</a:t>
              </a:r>
              <a:r>
                <a:rPr sz="1600" spc="-180" dirty="0">
                  <a:cs typeface="Lucida Sans"/>
                </a:rPr>
                <a:t>EX</a:t>
              </a:r>
              <a:endParaRPr sz="1600">
                <a:cs typeface="Lucida Sans"/>
              </a:endParaRPr>
            </a:p>
          </p:txBody>
        </p:sp>
        <p:sp>
          <p:nvSpPr>
            <p:cNvPr id="80" name="object 80"/>
            <p:cNvSpPr txBox="1"/>
            <p:nvPr/>
          </p:nvSpPr>
          <p:spPr>
            <a:xfrm>
              <a:off x="7057069" y="5209383"/>
              <a:ext cx="834813" cy="709596"/>
            </a:xfrm>
            <a:prstGeom prst="rect">
              <a:avLst/>
            </a:prstGeom>
          </p:spPr>
          <p:txBody>
            <a:bodyPr vert="horz" wrap="square" lIns="0" tIns="16933" rIns="0" bIns="0" rtlCol="0">
              <a:spAutoFit/>
            </a:bodyPr>
            <a:lstStyle/>
            <a:p>
              <a:pPr marL="50799">
                <a:lnSpc>
                  <a:spcPts val="2707"/>
                </a:lnSpc>
                <a:spcBef>
                  <a:spcPts val="133"/>
                </a:spcBef>
              </a:pPr>
              <a:r>
                <a:rPr sz="2400" spc="-53" dirty="0">
                  <a:cs typeface="Gill Sans MT"/>
                </a:rPr>
                <a:t>old</a:t>
              </a:r>
              <a:endParaRPr sz="2400">
                <a:cs typeface="Gill Sans MT"/>
              </a:endParaRPr>
            </a:p>
            <a:p>
              <a:pPr marL="307331">
                <a:lnSpc>
                  <a:spcPts val="2707"/>
                </a:lnSpc>
              </a:pPr>
              <a:r>
                <a:rPr sz="3600" spc="-260" baseline="9259" dirty="0">
                  <a:cs typeface="Gill Sans MT"/>
                </a:rPr>
                <a:t>t</a:t>
              </a:r>
              <a:r>
                <a:rPr sz="1600" spc="-173" dirty="0">
                  <a:cs typeface="Lucida Sans"/>
                </a:rPr>
                <a:t>MEM</a:t>
              </a:r>
              <a:endParaRPr sz="1600">
                <a:cs typeface="Lucida Sans"/>
              </a:endParaRPr>
            </a:p>
          </p:txBody>
        </p:sp>
        <p:sp>
          <p:nvSpPr>
            <p:cNvPr id="81" name="object 81"/>
            <p:cNvSpPr txBox="1"/>
            <p:nvPr/>
          </p:nvSpPr>
          <p:spPr>
            <a:xfrm>
              <a:off x="8304453" y="5538567"/>
              <a:ext cx="436880" cy="386430"/>
            </a:xfrm>
            <a:prstGeom prst="rect">
              <a:avLst/>
            </a:prstGeom>
          </p:spPr>
          <p:txBody>
            <a:bodyPr vert="horz" wrap="square" lIns="0" tIns="16933" rIns="0" bIns="0" rtlCol="0">
              <a:spAutoFit/>
            </a:bodyPr>
            <a:lstStyle/>
            <a:p>
              <a:pPr marL="50799">
                <a:spcBef>
                  <a:spcPts val="133"/>
                </a:spcBef>
              </a:pPr>
              <a:r>
                <a:rPr sz="3600" spc="-229" baseline="9259" dirty="0">
                  <a:cs typeface="Gill Sans MT"/>
                </a:rPr>
                <a:t>t</a:t>
              </a:r>
              <a:r>
                <a:rPr sz="1600" spc="-152" dirty="0">
                  <a:cs typeface="Lucida Sans"/>
                </a:rPr>
                <a:t>WB</a:t>
              </a:r>
              <a:endParaRPr sz="1600">
                <a:cs typeface="Lucida Sans"/>
              </a:endParaRPr>
            </a:p>
          </p:txBody>
        </p:sp>
        <p:sp>
          <p:nvSpPr>
            <p:cNvPr id="89" name="TextBox 88">
              <a:extLst>
                <a:ext uri="{FF2B5EF4-FFF2-40B4-BE49-F238E27FC236}">
                  <a16:creationId xmlns:a16="http://schemas.microsoft.com/office/drawing/2014/main" id="{CE3F632A-EF62-4D9A-AE47-4B052AB7EE02}"/>
                </a:ext>
              </a:extLst>
            </p:cNvPr>
            <p:cNvSpPr txBox="1"/>
            <p:nvPr/>
          </p:nvSpPr>
          <p:spPr>
            <a:xfrm>
              <a:off x="5469233" y="3817386"/>
              <a:ext cx="1662234" cy="386430"/>
            </a:xfrm>
            <a:prstGeom prst="rect">
              <a:avLst/>
            </a:prstGeom>
          </p:spPr>
          <p:txBody>
            <a:bodyPr vert="horz" wrap="square" lIns="0" tIns="16933" rIns="0" bIns="0" rtlCol="0">
              <a:spAutoFit/>
            </a:bodyPr>
            <a:lstStyle>
              <a:defPPr>
                <a:defRPr lang="en-US"/>
              </a:defPPr>
              <a:lvl1pPr marL="16933">
                <a:spcBef>
                  <a:spcPts val="133"/>
                </a:spcBef>
                <a:defRPr sz="2400" spc="-120">
                  <a:cs typeface="Gill Sans MT"/>
                </a:defRPr>
              </a:lvl1pPr>
            </a:lstStyle>
            <a:p>
              <a:r>
                <a:rPr lang="en-US" dirty="0"/>
                <a:t>instruction</a:t>
              </a:r>
            </a:p>
          </p:txBody>
        </p:sp>
        <p:sp>
          <p:nvSpPr>
            <p:cNvPr id="90" name="object 25">
              <a:extLst>
                <a:ext uri="{FF2B5EF4-FFF2-40B4-BE49-F238E27FC236}">
                  <a16:creationId xmlns:a16="http://schemas.microsoft.com/office/drawing/2014/main" id="{09275742-CA4C-4E96-AFF5-F70DC2B2133C}"/>
                </a:ext>
              </a:extLst>
            </p:cNvPr>
            <p:cNvSpPr/>
            <p:nvPr/>
          </p:nvSpPr>
          <p:spPr>
            <a:xfrm>
              <a:off x="2847863" y="4168946"/>
              <a:ext cx="764540" cy="0"/>
            </a:xfrm>
            <a:custGeom>
              <a:avLst/>
              <a:gdLst/>
              <a:ahLst/>
              <a:cxnLst/>
              <a:rect l="l" t="t" r="r" b="b"/>
              <a:pathLst>
                <a:path w="573405">
                  <a:moveTo>
                    <a:pt x="0" y="0"/>
                  </a:moveTo>
                  <a:lnTo>
                    <a:pt x="573322" y="1"/>
                  </a:lnTo>
                </a:path>
              </a:pathLst>
            </a:custGeom>
            <a:ln w="28575">
              <a:solidFill>
                <a:srgbClr val="000000"/>
              </a:solidFill>
            </a:ln>
          </p:spPr>
          <p:txBody>
            <a:bodyPr wrap="square" lIns="0" tIns="0" rIns="0" bIns="0" rtlCol="0"/>
            <a:lstStyle/>
            <a:p>
              <a:endParaRPr sz="2400"/>
            </a:p>
          </p:txBody>
        </p:sp>
        <p:sp>
          <p:nvSpPr>
            <p:cNvPr id="91" name="object 25">
              <a:extLst>
                <a:ext uri="{FF2B5EF4-FFF2-40B4-BE49-F238E27FC236}">
                  <a16:creationId xmlns:a16="http://schemas.microsoft.com/office/drawing/2014/main" id="{23145C15-DF9A-47C3-88E0-8D92118B35CE}"/>
                </a:ext>
              </a:extLst>
            </p:cNvPr>
            <p:cNvSpPr/>
            <p:nvPr/>
          </p:nvSpPr>
          <p:spPr>
            <a:xfrm>
              <a:off x="2830930" y="3864146"/>
              <a:ext cx="764540" cy="0"/>
            </a:xfrm>
            <a:custGeom>
              <a:avLst/>
              <a:gdLst/>
              <a:ahLst/>
              <a:cxnLst/>
              <a:rect l="l" t="t" r="r" b="b"/>
              <a:pathLst>
                <a:path w="573405">
                  <a:moveTo>
                    <a:pt x="0" y="0"/>
                  </a:moveTo>
                  <a:lnTo>
                    <a:pt x="573322" y="1"/>
                  </a:lnTo>
                </a:path>
              </a:pathLst>
            </a:custGeom>
            <a:ln w="28575">
              <a:solidFill>
                <a:srgbClr val="000000"/>
              </a:solidFill>
            </a:ln>
          </p:spPr>
          <p:txBody>
            <a:bodyPr wrap="square" lIns="0" tIns="0" rIns="0" bIns="0" rtlCol="0"/>
            <a:lstStyle/>
            <a:p>
              <a:endParaRPr sz="2400"/>
            </a:p>
          </p:txBody>
        </p:sp>
        <p:sp>
          <p:nvSpPr>
            <p:cNvPr id="92" name="object 55">
              <a:extLst>
                <a:ext uri="{FF2B5EF4-FFF2-40B4-BE49-F238E27FC236}">
                  <a16:creationId xmlns:a16="http://schemas.microsoft.com/office/drawing/2014/main" id="{BF507B76-915D-4250-97BA-F186753CCC20}"/>
                </a:ext>
              </a:extLst>
            </p:cNvPr>
            <p:cNvSpPr txBox="1"/>
            <p:nvPr/>
          </p:nvSpPr>
          <p:spPr>
            <a:xfrm>
              <a:off x="1335667" y="3744377"/>
              <a:ext cx="1746673" cy="427532"/>
            </a:xfrm>
            <a:prstGeom prst="rect">
              <a:avLst/>
            </a:prstGeom>
          </p:spPr>
          <p:txBody>
            <a:bodyPr vert="horz" wrap="square" lIns="0" tIns="16933" rIns="0" bIns="0" rtlCol="0">
              <a:spAutoFit/>
            </a:bodyPr>
            <a:lstStyle/>
            <a:p>
              <a:pPr marL="16933">
                <a:spcBef>
                  <a:spcPts val="133"/>
                </a:spcBef>
              </a:pPr>
              <a:r>
                <a:rPr sz="2667" spc="-73" dirty="0">
                  <a:cs typeface="Gill Sans MT"/>
                </a:rPr>
                <a:t>Inst</a:t>
              </a:r>
              <a:r>
                <a:rPr sz="2667" spc="-280" dirty="0">
                  <a:cs typeface="Gill Sans MT"/>
                </a:rPr>
                <a:t>r</a:t>
              </a:r>
              <a:r>
                <a:rPr sz="2667" spc="33" dirty="0">
                  <a:cs typeface="Gill Sans MT"/>
                </a:rPr>
                <a:t>.</a:t>
              </a:r>
              <a:r>
                <a:rPr sz="2667" spc="-140" dirty="0">
                  <a:cs typeface="Gill Sans MT"/>
                </a:rPr>
                <a:t> </a:t>
              </a:r>
              <a:r>
                <a:rPr lang="en-US" sz="2667" spc="20" dirty="0">
                  <a:cs typeface="Gill Sans MT"/>
                </a:rPr>
                <a:t>fetch</a:t>
              </a:r>
              <a:endParaRPr sz="2667" dirty="0">
                <a:cs typeface="Gill Sans MT"/>
              </a:endParaRPr>
            </a:p>
          </p:txBody>
        </p:sp>
        <p:sp>
          <p:nvSpPr>
            <p:cNvPr id="94" name="object 2">
              <a:extLst>
                <a:ext uri="{FF2B5EF4-FFF2-40B4-BE49-F238E27FC236}">
                  <a16:creationId xmlns:a16="http://schemas.microsoft.com/office/drawing/2014/main" id="{D72AC725-CDB8-49DC-91D8-8D841E811A10}"/>
                </a:ext>
              </a:extLst>
            </p:cNvPr>
            <p:cNvSpPr txBox="1"/>
            <p:nvPr/>
          </p:nvSpPr>
          <p:spPr>
            <a:xfrm>
              <a:off x="2842645" y="2572090"/>
              <a:ext cx="282787" cy="378672"/>
            </a:xfrm>
            <a:prstGeom prst="rect">
              <a:avLst/>
            </a:prstGeom>
          </p:spPr>
          <p:txBody>
            <a:bodyPr vert="horz" wrap="square" lIns="0" tIns="19473" rIns="0" bIns="0" rtlCol="0">
              <a:spAutoFit/>
            </a:bodyPr>
            <a:lstStyle/>
            <a:p>
              <a:pPr marL="16933">
                <a:spcBef>
                  <a:spcPts val="153"/>
                </a:spcBef>
              </a:pPr>
              <a:r>
                <a:rPr sz="2333" b="1" spc="-73" dirty="0">
                  <a:cs typeface="Calibri"/>
                </a:rPr>
                <a:t>I</a:t>
              </a:r>
              <a:r>
                <a:rPr lang="en-US" sz="2333" b="1" spc="-73" dirty="0">
                  <a:cs typeface="Calibri"/>
                </a:rPr>
                <a:t>F</a:t>
              </a:r>
              <a:endParaRPr sz="2333" dirty="0">
                <a:cs typeface="Calibri"/>
              </a:endParaRPr>
            </a:p>
          </p:txBody>
        </p:sp>
        <p:sp>
          <p:nvSpPr>
            <p:cNvPr id="96" name="TextBox 95">
              <a:extLst>
                <a:ext uri="{FF2B5EF4-FFF2-40B4-BE49-F238E27FC236}">
                  <a16:creationId xmlns:a16="http://schemas.microsoft.com/office/drawing/2014/main" id="{21C77C18-DA75-4DC9-B51E-6F814BD5F478}"/>
                </a:ext>
              </a:extLst>
            </p:cNvPr>
            <p:cNvSpPr txBox="1"/>
            <p:nvPr/>
          </p:nvSpPr>
          <p:spPr>
            <a:xfrm>
              <a:off x="5586569" y="3285830"/>
              <a:ext cx="359370" cy="386430"/>
            </a:xfrm>
            <a:prstGeom prst="rect">
              <a:avLst/>
            </a:prstGeom>
          </p:spPr>
          <p:txBody>
            <a:bodyPr vert="horz" wrap="square" lIns="0" tIns="16933" rIns="0" bIns="0" rtlCol="0">
              <a:spAutoFit/>
            </a:bodyPr>
            <a:lstStyle>
              <a:defPPr>
                <a:defRPr lang="en-US"/>
              </a:defPPr>
              <a:lvl1pPr marL="16933">
                <a:spcBef>
                  <a:spcPts val="133"/>
                </a:spcBef>
                <a:tabLst>
                  <a:tab pos="373371" algn="l"/>
                </a:tabLst>
                <a:defRPr sz="2400" u="heavy" spc="-107">
                  <a:uFill>
                    <a:solidFill>
                      <a:srgbClr val="000000"/>
                    </a:solidFill>
                  </a:uFill>
                  <a:cs typeface="Gill Sans MT"/>
                </a:defRPr>
              </a:lvl1pPr>
            </a:lstStyle>
            <a:p>
              <a:r>
                <a:rPr lang="en-US" u="none" dirty="0"/>
                <a:t>pc</a:t>
              </a:r>
            </a:p>
          </p:txBody>
        </p:sp>
      </p:grpSp>
      <p:grpSp>
        <p:nvGrpSpPr>
          <p:cNvPr id="84" name="Group 83">
            <a:extLst>
              <a:ext uri="{FF2B5EF4-FFF2-40B4-BE49-F238E27FC236}">
                <a16:creationId xmlns:a16="http://schemas.microsoft.com/office/drawing/2014/main" id="{40C9F8F3-6EB2-47B9-A042-A8A84C100D13}"/>
              </a:ext>
            </a:extLst>
          </p:cNvPr>
          <p:cNvGrpSpPr/>
          <p:nvPr/>
        </p:nvGrpSpPr>
        <p:grpSpPr>
          <a:xfrm>
            <a:off x="2873431" y="1663979"/>
            <a:ext cx="7251390" cy="874379"/>
            <a:chOff x="2771239" y="969209"/>
            <a:chExt cx="7251390" cy="874379"/>
          </a:xfrm>
        </p:grpSpPr>
        <p:sp>
          <p:nvSpPr>
            <p:cNvPr id="7" name="object 7"/>
            <p:cNvSpPr txBox="1"/>
            <p:nvPr/>
          </p:nvSpPr>
          <p:spPr>
            <a:xfrm>
              <a:off x="6613557" y="975404"/>
              <a:ext cx="917787" cy="386430"/>
            </a:xfrm>
            <a:prstGeom prst="rect">
              <a:avLst/>
            </a:prstGeom>
          </p:spPr>
          <p:txBody>
            <a:bodyPr vert="horz" wrap="square" lIns="0" tIns="16933" rIns="0" bIns="0" rtlCol="0">
              <a:spAutoFit/>
            </a:bodyPr>
            <a:lstStyle/>
            <a:p>
              <a:pPr marL="16933">
                <a:spcBef>
                  <a:spcPts val="133"/>
                </a:spcBef>
              </a:pPr>
              <a:r>
                <a:rPr sz="2400" spc="-387" dirty="0">
                  <a:cs typeface="Gill Sans MT"/>
                </a:rPr>
                <a:t>D</a:t>
              </a:r>
              <a:r>
                <a:rPr sz="2400" spc="20" dirty="0">
                  <a:cs typeface="Gill Sans MT"/>
                </a:rPr>
                <a:t>-</a:t>
              </a:r>
              <a:r>
                <a:rPr sz="2400" spc="-13" dirty="0">
                  <a:cs typeface="Gill Sans MT"/>
                </a:rPr>
                <a:t>M</a:t>
              </a:r>
              <a:r>
                <a:rPr sz="2400" spc="-207" dirty="0">
                  <a:cs typeface="Gill Sans MT"/>
                </a:rPr>
                <a:t>E</a:t>
              </a:r>
              <a:r>
                <a:rPr sz="2400" dirty="0">
                  <a:cs typeface="Gill Sans MT"/>
                </a:rPr>
                <a:t>M</a:t>
              </a:r>
            </a:p>
          </p:txBody>
        </p:sp>
        <p:sp>
          <p:nvSpPr>
            <p:cNvPr id="8" name="object 8"/>
            <p:cNvSpPr txBox="1"/>
            <p:nvPr/>
          </p:nvSpPr>
          <p:spPr>
            <a:xfrm>
              <a:off x="8053485" y="969209"/>
              <a:ext cx="799253" cy="386430"/>
            </a:xfrm>
            <a:prstGeom prst="rect">
              <a:avLst/>
            </a:prstGeom>
          </p:spPr>
          <p:txBody>
            <a:bodyPr vert="horz" wrap="square" lIns="0" tIns="16933" rIns="0" bIns="0" rtlCol="0">
              <a:spAutoFit/>
            </a:bodyPr>
            <a:lstStyle/>
            <a:p>
              <a:pPr marL="16933">
                <a:spcBef>
                  <a:spcPts val="133"/>
                </a:spcBef>
              </a:pPr>
              <a:r>
                <a:rPr sz="2400" spc="-152" dirty="0">
                  <a:cs typeface="Gill Sans MT"/>
                </a:rPr>
                <a:t>R</a:t>
              </a:r>
              <a:r>
                <a:rPr sz="2400" spc="-127" dirty="0">
                  <a:cs typeface="Gill Sans MT"/>
                </a:rPr>
                <a:t>e</a:t>
              </a:r>
              <a:r>
                <a:rPr sz="2400" spc="220" dirty="0">
                  <a:cs typeface="Gill Sans MT"/>
                </a:rPr>
                <a:t>g</a:t>
              </a:r>
              <a:r>
                <a:rPr sz="2400" spc="-107" dirty="0">
                  <a:cs typeface="Gill Sans MT"/>
                </a:rPr>
                <a:t> </a:t>
              </a:r>
              <a:r>
                <a:rPr sz="2400" spc="-627" dirty="0">
                  <a:cs typeface="Gill Sans MT"/>
                </a:rPr>
                <a:t>W</a:t>
              </a:r>
              <a:endParaRPr sz="2400" dirty="0">
                <a:cs typeface="Gill Sans MT"/>
              </a:endParaRPr>
            </a:p>
          </p:txBody>
        </p:sp>
        <p:sp>
          <p:nvSpPr>
            <p:cNvPr id="9" name="object 9"/>
            <p:cNvSpPr txBox="1"/>
            <p:nvPr/>
          </p:nvSpPr>
          <p:spPr>
            <a:xfrm>
              <a:off x="5341928" y="1391712"/>
              <a:ext cx="849207" cy="386430"/>
            </a:xfrm>
            <a:prstGeom prst="rect">
              <a:avLst/>
            </a:prstGeom>
          </p:spPr>
          <p:txBody>
            <a:bodyPr vert="horz" wrap="square" lIns="0" tIns="16933" rIns="0" bIns="0" rtlCol="0">
              <a:spAutoFit/>
            </a:bodyPr>
            <a:lstStyle/>
            <a:p>
              <a:pPr marL="16933">
                <a:spcBef>
                  <a:spcPts val="133"/>
                </a:spcBef>
              </a:pPr>
              <a:r>
                <a:rPr sz="2400" spc="-7" dirty="0">
                  <a:cs typeface="Gill Sans MT"/>
                </a:rPr>
                <a:t>20</a:t>
              </a:r>
              <a:r>
                <a:rPr sz="2400" dirty="0">
                  <a:cs typeface="Gill Sans MT"/>
                </a:rPr>
                <a:t>0</a:t>
              </a:r>
              <a:r>
                <a:rPr sz="2400" spc="-107" dirty="0">
                  <a:cs typeface="Gill Sans MT"/>
                </a:rPr>
                <a:t> </a:t>
              </a:r>
              <a:r>
                <a:rPr sz="2400" spc="53" dirty="0">
                  <a:cs typeface="Gill Sans MT"/>
                </a:rPr>
                <a:t>ps</a:t>
              </a:r>
              <a:endParaRPr sz="2400" dirty="0">
                <a:cs typeface="Gill Sans MT"/>
              </a:endParaRPr>
            </a:p>
          </p:txBody>
        </p:sp>
        <p:sp>
          <p:nvSpPr>
            <p:cNvPr id="10" name="object 10"/>
            <p:cNvSpPr txBox="1"/>
            <p:nvPr/>
          </p:nvSpPr>
          <p:spPr>
            <a:xfrm>
              <a:off x="9057569" y="1464916"/>
              <a:ext cx="887307" cy="378672"/>
            </a:xfrm>
            <a:prstGeom prst="rect">
              <a:avLst/>
            </a:prstGeom>
          </p:spPr>
          <p:txBody>
            <a:bodyPr vert="horz" wrap="square" lIns="0" tIns="19473" rIns="0" bIns="0" rtlCol="0">
              <a:spAutoFit/>
            </a:bodyPr>
            <a:lstStyle/>
            <a:p>
              <a:pPr marL="16933">
                <a:spcBef>
                  <a:spcPts val="153"/>
                </a:spcBef>
              </a:pPr>
              <a:r>
                <a:rPr sz="2333" b="1" spc="47" dirty="0">
                  <a:cs typeface="Calibri"/>
                </a:rPr>
                <a:t>800</a:t>
              </a:r>
              <a:r>
                <a:rPr sz="2333" b="1" spc="40" dirty="0">
                  <a:cs typeface="Calibri"/>
                </a:rPr>
                <a:t> </a:t>
              </a:r>
              <a:r>
                <a:rPr sz="2333" b="1" spc="73" dirty="0">
                  <a:cs typeface="Calibri"/>
                </a:rPr>
                <a:t>ps</a:t>
              </a:r>
              <a:endParaRPr sz="2333" dirty="0">
                <a:cs typeface="Calibri"/>
              </a:endParaRPr>
            </a:p>
          </p:txBody>
        </p:sp>
        <p:sp>
          <p:nvSpPr>
            <p:cNvPr id="58" name="object 58"/>
            <p:cNvSpPr txBox="1"/>
            <p:nvPr/>
          </p:nvSpPr>
          <p:spPr>
            <a:xfrm>
              <a:off x="3757625" y="1011528"/>
              <a:ext cx="2478193" cy="386430"/>
            </a:xfrm>
            <a:prstGeom prst="rect">
              <a:avLst/>
            </a:prstGeom>
          </p:spPr>
          <p:txBody>
            <a:bodyPr vert="horz" wrap="square" lIns="0" tIns="16933" rIns="0" bIns="0" rtlCol="0">
              <a:spAutoFit/>
            </a:bodyPr>
            <a:lstStyle/>
            <a:p>
              <a:pPr marL="67732">
                <a:spcBef>
                  <a:spcPts val="133"/>
                </a:spcBef>
                <a:tabLst>
                  <a:tab pos="1949825" algn="l"/>
                </a:tabLst>
              </a:pPr>
              <a:r>
                <a:rPr sz="2400" spc="-20" dirty="0">
                  <a:cs typeface="Gill Sans MT"/>
                </a:rPr>
                <a:t>Reg</a:t>
              </a:r>
              <a:r>
                <a:rPr sz="2400" spc="-107" dirty="0">
                  <a:cs typeface="Gill Sans MT"/>
                </a:rPr>
                <a:t> </a:t>
              </a:r>
              <a:r>
                <a:rPr sz="2400" spc="-7" dirty="0">
                  <a:cs typeface="Gill Sans MT"/>
                </a:rPr>
                <a:t>Read</a:t>
              </a:r>
              <a:r>
                <a:rPr lang="en-US" sz="2400" spc="-113" dirty="0">
                  <a:cs typeface="Gill Sans MT"/>
                </a:rPr>
                <a:t>        </a:t>
              </a:r>
              <a:r>
                <a:rPr sz="2400" spc="-247" dirty="0">
                  <a:cs typeface="Gill Sans MT"/>
                </a:rPr>
                <a:t>ALU</a:t>
              </a:r>
              <a:endParaRPr sz="2400" dirty="0">
                <a:cs typeface="Gill Sans MT"/>
              </a:endParaRPr>
            </a:p>
          </p:txBody>
        </p:sp>
        <p:sp>
          <p:nvSpPr>
            <p:cNvPr id="73" name="object 73"/>
            <p:cNvSpPr txBox="1"/>
            <p:nvPr/>
          </p:nvSpPr>
          <p:spPr>
            <a:xfrm>
              <a:off x="6645761" y="1392484"/>
              <a:ext cx="2206977" cy="418534"/>
            </a:xfrm>
            <a:prstGeom prst="rect">
              <a:avLst/>
            </a:prstGeom>
          </p:spPr>
          <p:txBody>
            <a:bodyPr vert="horz" wrap="square" lIns="0" tIns="191347" rIns="0" bIns="0" rtlCol="0">
              <a:spAutoFit/>
            </a:bodyPr>
            <a:lstStyle/>
            <a:p>
              <a:pPr marL="548626" marR="6773" indent="-532540">
                <a:lnSpc>
                  <a:spcPct val="52200"/>
                </a:lnSpc>
                <a:spcBef>
                  <a:spcPts val="1507"/>
                </a:spcBef>
                <a:tabLst>
                  <a:tab pos="1434217" algn="l"/>
                </a:tabLst>
              </a:pPr>
              <a:r>
                <a:rPr sz="2400" spc="-7" dirty="0">
                  <a:cs typeface="Gill Sans MT"/>
                </a:rPr>
                <a:t>20</a:t>
              </a:r>
              <a:r>
                <a:rPr sz="2400" dirty="0">
                  <a:cs typeface="Gill Sans MT"/>
                </a:rPr>
                <a:t>0</a:t>
              </a:r>
              <a:r>
                <a:rPr sz="2400" spc="-107" dirty="0">
                  <a:cs typeface="Gill Sans MT"/>
                </a:rPr>
                <a:t> </a:t>
              </a:r>
              <a:r>
                <a:rPr sz="2400" spc="60" dirty="0" err="1">
                  <a:cs typeface="Gill Sans MT"/>
                </a:rPr>
                <a:t>p</a:t>
              </a:r>
              <a:r>
                <a:rPr sz="2400" spc="53" dirty="0" err="1">
                  <a:cs typeface="Gill Sans MT"/>
                </a:rPr>
                <a:t>s</a:t>
              </a:r>
              <a:r>
                <a:rPr lang="en-US" sz="2400" spc="53" dirty="0">
                  <a:cs typeface="Gill Sans MT"/>
                </a:rPr>
                <a:t>        </a:t>
              </a:r>
              <a:r>
                <a:rPr sz="2400" spc="-200" dirty="0">
                  <a:cs typeface="Gill Sans MT"/>
                </a:rPr>
                <a:t>1</a:t>
              </a:r>
              <a:r>
                <a:rPr sz="2400" spc="-213" dirty="0">
                  <a:cs typeface="Gill Sans MT"/>
                </a:rPr>
                <a:t>0</a:t>
              </a:r>
              <a:r>
                <a:rPr sz="2400" dirty="0">
                  <a:cs typeface="Gill Sans MT"/>
                </a:rPr>
                <a:t>0</a:t>
              </a:r>
              <a:r>
                <a:rPr sz="2400" spc="-107" dirty="0">
                  <a:cs typeface="Gill Sans MT"/>
                </a:rPr>
                <a:t> </a:t>
              </a:r>
              <a:r>
                <a:rPr sz="2400" spc="40" dirty="0" err="1">
                  <a:cs typeface="Gill Sans MT"/>
                </a:rPr>
                <a:t>ps</a:t>
              </a:r>
              <a:endParaRPr sz="2400" dirty="0">
                <a:cs typeface="Gill Sans MT"/>
              </a:endParaRPr>
            </a:p>
          </p:txBody>
        </p:sp>
        <p:sp>
          <p:nvSpPr>
            <p:cNvPr id="98" name="TextBox 97">
              <a:extLst>
                <a:ext uri="{FF2B5EF4-FFF2-40B4-BE49-F238E27FC236}">
                  <a16:creationId xmlns:a16="http://schemas.microsoft.com/office/drawing/2014/main" id="{7A5E42E7-E8B3-429C-91B6-5AEE956EAA9F}"/>
                </a:ext>
              </a:extLst>
            </p:cNvPr>
            <p:cNvSpPr txBox="1"/>
            <p:nvPr/>
          </p:nvSpPr>
          <p:spPr>
            <a:xfrm>
              <a:off x="9057569" y="987065"/>
              <a:ext cx="965060" cy="386430"/>
            </a:xfrm>
            <a:prstGeom prst="rect">
              <a:avLst/>
            </a:prstGeom>
          </p:spPr>
          <p:txBody>
            <a:bodyPr vert="horz" wrap="square" lIns="0" tIns="16933" rIns="0" bIns="0" rtlCol="0">
              <a:spAutoFit/>
            </a:bodyPr>
            <a:lstStyle>
              <a:defPPr>
                <a:defRPr lang="en-US"/>
              </a:defPPr>
              <a:lvl1pPr marL="16933">
                <a:spcBef>
                  <a:spcPts val="133"/>
                </a:spcBef>
                <a:defRPr sz="2400" spc="-152">
                  <a:cs typeface="Gill Sans MT"/>
                </a:defRPr>
              </a:lvl1pPr>
            </a:lstStyle>
            <a:p>
              <a:r>
                <a:rPr lang="en-US" b="1" dirty="0"/>
                <a:t>Total</a:t>
              </a:r>
            </a:p>
          </p:txBody>
        </p:sp>
        <p:sp>
          <p:nvSpPr>
            <p:cNvPr id="99" name="object 7">
              <a:extLst>
                <a:ext uri="{FF2B5EF4-FFF2-40B4-BE49-F238E27FC236}">
                  <a16:creationId xmlns:a16="http://schemas.microsoft.com/office/drawing/2014/main" id="{DE812423-6655-407E-A3B9-738090C1C147}"/>
                </a:ext>
              </a:extLst>
            </p:cNvPr>
            <p:cNvSpPr txBox="1"/>
            <p:nvPr/>
          </p:nvSpPr>
          <p:spPr>
            <a:xfrm>
              <a:off x="2771239" y="1004487"/>
              <a:ext cx="917787" cy="386430"/>
            </a:xfrm>
            <a:prstGeom prst="rect">
              <a:avLst/>
            </a:prstGeom>
          </p:spPr>
          <p:txBody>
            <a:bodyPr vert="horz" wrap="square" lIns="0" tIns="16933" rIns="0" bIns="0" rtlCol="0">
              <a:spAutoFit/>
            </a:bodyPr>
            <a:lstStyle/>
            <a:p>
              <a:pPr marL="16933">
                <a:spcBef>
                  <a:spcPts val="133"/>
                </a:spcBef>
              </a:pPr>
              <a:r>
                <a:rPr lang="en-US" sz="2400" spc="-387" dirty="0">
                  <a:cs typeface="Gill Sans MT"/>
                </a:rPr>
                <a:t>I</a:t>
              </a:r>
              <a:r>
                <a:rPr sz="2400" spc="20" dirty="0">
                  <a:cs typeface="Gill Sans MT"/>
                </a:rPr>
                <a:t>-</a:t>
              </a:r>
              <a:r>
                <a:rPr sz="2400" spc="-13" dirty="0">
                  <a:cs typeface="Gill Sans MT"/>
                </a:rPr>
                <a:t>M</a:t>
              </a:r>
              <a:r>
                <a:rPr sz="2400" spc="-207" dirty="0">
                  <a:cs typeface="Gill Sans MT"/>
                </a:rPr>
                <a:t>E</a:t>
              </a:r>
              <a:r>
                <a:rPr sz="2400" dirty="0">
                  <a:cs typeface="Gill Sans MT"/>
                </a:rPr>
                <a:t>M</a:t>
              </a:r>
            </a:p>
          </p:txBody>
        </p:sp>
        <p:sp>
          <p:nvSpPr>
            <p:cNvPr id="100" name="object 73">
              <a:extLst>
                <a:ext uri="{FF2B5EF4-FFF2-40B4-BE49-F238E27FC236}">
                  <a16:creationId xmlns:a16="http://schemas.microsoft.com/office/drawing/2014/main" id="{BBE9EFDE-23A2-4671-A330-1DAA3778AE40}"/>
                </a:ext>
              </a:extLst>
            </p:cNvPr>
            <p:cNvSpPr txBox="1"/>
            <p:nvPr/>
          </p:nvSpPr>
          <p:spPr>
            <a:xfrm>
              <a:off x="2815978" y="1332512"/>
              <a:ext cx="2215727" cy="418534"/>
            </a:xfrm>
            <a:prstGeom prst="rect">
              <a:avLst/>
            </a:prstGeom>
          </p:spPr>
          <p:txBody>
            <a:bodyPr vert="horz" wrap="square" lIns="0" tIns="191347" rIns="0" bIns="0" rtlCol="0">
              <a:spAutoFit/>
            </a:bodyPr>
            <a:lstStyle/>
            <a:p>
              <a:pPr marL="548626" marR="6773" indent="-532540">
                <a:lnSpc>
                  <a:spcPct val="52200"/>
                </a:lnSpc>
                <a:spcBef>
                  <a:spcPts val="1507"/>
                </a:spcBef>
                <a:tabLst>
                  <a:tab pos="1434217" algn="l"/>
                </a:tabLst>
              </a:pPr>
              <a:r>
                <a:rPr sz="2400" spc="-7" dirty="0">
                  <a:cs typeface="Gill Sans MT"/>
                </a:rPr>
                <a:t>20</a:t>
              </a:r>
              <a:r>
                <a:rPr sz="2400" dirty="0">
                  <a:cs typeface="Gill Sans MT"/>
                </a:rPr>
                <a:t>0</a:t>
              </a:r>
              <a:r>
                <a:rPr sz="2400" spc="-107" dirty="0">
                  <a:cs typeface="Gill Sans MT"/>
                </a:rPr>
                <a:t> </a:t>
              </a:r>
              <a:r>
                <a:rPr sz="2400" spc="60" dirty="0" err="1">
                  <a:cs typeface="Gill Sans MT"/>
                </a:rPr>
                <a:t>p</a:t>
              </a:r>
              <a:r>
                <a:rPr sz="2400" spc="53" dirty="0" err="1">
                  <a:cs typeface="Gill Sans MT"/>
                </a:rPr>
                <a:t>s</a:t>
              </a:r>
              <a:r>
                <a:rPr lang="en-US" sz="2400" spc="53" dirty="0">
                  <a:cs typeface="Gill Sans MT"/>
                </a:rPr>
                <a:t>     </a:t>
              </a:r>
              <a:r>
                <a:rPr sz="2400" spc="-200" dirty="0">
                  <a:cs typeface="Gill Sans MT"/>
                </a:rPr>
                <a:t>1</a:t>
              </a:r>
              <a:r>
                <a:rPr sz="2400" spc="-213" dirty="0">
                  <a:cs typeface="Gill Sans MT"/>
                </a:rPr>
                <a:t>0</a:t>
              </a:r>
              <a:r>
                <a:rPr sz="2400" dirty="0">
                  <a:cs typeface="Gill Sans MT"/>
                </a:rPr>
                <a:t>0</a:t>
              </a:r>
              <a:r>
                <a:rPr sz="2400" spc="-107" dirty="0">
                  <a:cs typeface="Gill Sans MT"/>
                </a:rPr>
                <a:t> </a:t>
              </a:r>
              <a:r>
                <a:rPr sz="2400" spc="40" dirty="0" err="1">
                  <a:cs typeface="Gill Sans MT"/>
                </a:rPr>
                <a:t>ps</a:t>
              </a:r>
              <a:endParaRPr sz="2400" dirty="0">
                <a:cs typeface="Gill Sans MT"/>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4828" y="3609335"/>
            <a:ext cx="5742940" cy="2211845"/>
          </a:xfrm>
          <a:prstGeom prst="rect">
            <a:avLst/>
          </a:prstGeom>
        </p:spPr>
        <p:txBody>
          <a:bodyPr vert="horz" wrap="square" lIns="0" tIns="122767" rIns="0" bIns="0" rtlCol="0">
            <a:spAutoFit/>
          </a:bodyPr>
          <a:lstStyle/>
          <a:p>
            <a:pPr marL="458882" indent="-408083">
              <a:spcBef>
                <a:spcPts val="967"/>
              </a:spcBef>
              <a:buClr>
                <a:srgbClr val="E4DDD2"/>
              </a:buClr>
              <a:buSzPct val="95833"/>
              <a:buFont typeface="Wingdings"/>
              <a:buChar char=""/>
              <a:tabLst>
                <a:tab pos="458035" algn="l"/>
                <a:tab pos="458882" algn="l"/>
              </a:tabLst>
            </a:pPr>
            <a:r>
              <a:rPr sz="3200" spc="193" dirty="0">
                <a:latin typeface="Gill Sans MT"/>
                <a:cs typeface="Gill Sans MT"/>
              </a:rPr>
              <a:t>M</a:t>
            </a:r>
            <a:r>
              <a:rPr sz="3200" spc="100" dirty="0">
                <a:latin typeface="Gill Sans MT"/>
                <a:cs typeface="Gill Sans MT"/>
              </a:rPr>
              <a:t>a</a:t>
            </a:r>
            <a:r>
              <a:rPr sz="3200" spc="-220" dirty="0">
                <a:latin typeface="Gill Sans MT"/>
                <a:cs typeface="Gill Sans MT"/>
              </a:rPr>
              <a:t>x</a:t>
            </a:r>
            <a:r>
              <a:rPr sz="3200" spc="-93" dirty="0">
                <a:latin typeface="Gill Sans MT"/>
                <a:cs typeface="Gill Sans MT"/>
              </a:rPr>
              <a:t>i</a:t>
            </a:r>
            <a:r>
              <a:rPr sz="3200" spc="20" dirty="0">
                <a:latin typeface="Gill Sans MT"/>
                <a:cs typeface="Gill Sans MT"/>
              </a:rPr>
              <a:t>mu</a:t>
            </a:r>
            <a:r>
              <a:rPr sz="3200" spc="27" dirty="0">
                <a:latin typeface="Gill Sans MT"/>
                <a:cs typeface="Gill Sans MT"/>
              </a:rPr>
              <a:t>m</a:t>
            </a:r>
            <a:r>
              <a:rPr sz="3200" spc="-140" dirty="0">
                <a:latin typeface="Gill Sans MT"/>
                <a:cs typeface="Gill Sans MT"/>
              </a:rPr>
              <a:t> </a:t>
            </a:r>
            <a:r>
              <a:rPr sz="3200" spc="-87" dirty="0">
                <a:latin typeface="Gill Sans MT"/>
                <a:cs typeface="Gill Sans MT"/>
              </a:rPr>
              <a:t>cl</a:t>
            </a:r>
            <a:r>
              <a:rPr sz="3200" spc="-152" dirty="0">
                <a:latin typeface="Gill Sans MT"/>
                <a:cs typeface="Gill Sans MT"/>
              </a:rPr>
              <a:t>o</a:t>
            </a:r>
            <a:r>
              <a:rPr sz="3200" spc="-113" dirty="0">
                <a:latin typeface="Gill Sans MT"/>
                <a:cs typeface="Gill Sans MT"/>
              </a:rPr>
              <a:t>ck</a:t>
            </a:r>
            <a:r>
              <a:rPr sz="3200" spc="-147" dirty="0">
                <a:latin typeface="Gill Sans MT"/>
                <a:cs typeface="Gill Sans MT"/>
              </a:rPr>
              <a:t> </a:t>
            </a:r>
            <a:r>
              <a:rPr sz="3200" spc="-20" dirty="0">
                <a:latin typeface="Gill Sans MT"/>
                <a:cs typeface="Gill Sans MT"/>
              </a:rPr>
              <a:t>f</a:t>
            </a:r>
            <a:r>
              <a:rPr sz="3200" spc="-320" dirty="0">
                <a:latin typeface="Gill Sans MT"/>
                <a:cs typeface="Gill Sans MT"/>
              </a:rPr>
              <a:t>r</a:t>
            </a:r>
            <a:r>
              <a:rPr sz="3200" spc="27" dirty="0">
                <a:latin typeface="Gill Sans MT"/>
                <a:cs typeface="Gill Sans MT"/>
              </a:rPr>
              <a:t>e</a:t>
            </a:r>
            <a:r>
              <a:rPr sz="3200" spc="60" dirty="0">
                <a:latin typeface="Gill Sans MT"/>
                <a:cs typeface="Gill Sans MT"/>
              </a:rPr>
              <a:t>q</a:t>
            </a:r>
            <a:r>
              <a:rPr sz="3200" spc="7" dirty="0">
                <a:latin typeface="Gill Sans MT"/>
                <a:cs typeface="Gill Sans MT"/>
              </a:rPr>
              <a:t>u</a:t>
            </a:r>
            <a:r>
              <a:rPr sz="3200" spc="27" dirty="0">
                <a:latin typeface="Gill Sans MT"/>
                <a:cs typeface="Gill Sans MT"/>
              </a:rPr>
              <a:t>e</a:t>
            </a:r>
            <a:r>
              <a:rPr sz="3200" spc="7" dirty="0">
                <a:latin typeface="Gill Sans MT"/>
                <a:cs typeface="Gill Sans MT"/>
              </a:rPr>
              <a:t>n</a:t>
            </a:r>
            <a:r>
              <a:rPr sz="3200" spc="-73" dirty="0">
                <a:latin typeface="Gill Sans MT"/>
                <a:cs typeface="Gill Sans MT"/>
              </a:rPr>
              <a:t>cy</a:t>
            </a:r>
            <a:endParaRPr sz="3200">
              <a:latin typeface="Gill Sans MT"/>
              <a:cs typeface="Gill Sans MT"/>
            </a:endParaRPr>
          </a:p>
          <a:p>
            <a:pPr marL="850032" lvl="1" indent="-340351">
              <a:spcBef>
                <a:spcPts val="693"/>
              </a:spcBef>
              <a:buSzPct val="90000"/>
              <a:buFont typeface="Wingdings"/>
              <a:buChar char=""/>
              <a:tabLst>
                <a:tab pos="849185" algn="l"/>
                <a:tab pos="850032" algn="l"/>
              </a:tabLst>
            </a:pPr>
            <a:r>
              <a:rPr sz="2667" spc="-20" dirty="0">
                <a:latin typeface="Gill Sans MT"/>
                <a:cs typeface="Gill Sans MT"/>
              </a:rPr>
              <a:t>f</a:t>
            </a:r>
            <a:r>
              <a:rPr sz="2600" spc="69" baseline="-17094" dirty="0">
                <a:latin typeface="Gill Sans MT"/>
                <a:cs typeface="Gill Sans MT"/>
              </a:rPr>
              <a:t>ma</a:t>
            </a:r>
            <a:r>
              <a:rPr sz="2600" spc="20" baseline="-17094" dirty="0">
                <a:latin typeface="Gill Sans MT"/>
                <a:cs typeface="Gill Sans MT"/>
              </a:rPr>
              <a:t>x</a:t>
            </a:r>
            <a:r>
              <a:rPr sz="2600" spc="220" baseline="-17094" dirty="0">
                <a:latin typeface="Gill Sans MT"/>
                <a:cs typeface="Gill Sans MT"/>
              </a:rPr>
              <a:t> </a:t>
            </a:r>
            <a:r>
              <a:rPr sz="2667" spc="-60" dirty="0">
                <a:latin typeface="Gill Sans MT"/>
                <a:cs typeface="Gill Sans MT"/>
              </a:rPr>
              <a:t>=</a:t>
            </a:r>
            <a:r>
              <a:rPr sz="2667" spc="-127" dirty="0">
                <a:latin typeface="Gill Sans MT"/>
                <a:cs typeface="Gill Sans MT"/>
              </a:rPr>
              <a:t> </a:t>
            </a:r>
            <a:r>
              <a:rPr sz="2667" spc="-453" dirty="0">
                <a:latin typeface="Gill Sans MT"/>
                <a:cs typeface="Gill Sans MT"/>
              </a:rPr>
              <a:t>1</a:t>
            </a:r>
            <a:r>
              <a:rPr sz="2667" spc="267" dirty="0">
                <a:latin typeface="Gill Sans MT"/>
                <a:cs typeface="Gill Sans MT"/>
              </a:rPr>
              <a:t>/</a:t>
            </a:r>
            <a:r>
              <a:rPr sz="2667" spc="-7" dirty="0">
                <a:latin typeface="Gill Sans MT"/>
                <a:cs typeface="Gill Sans MT"/>
              </a:rPr>
              <a:t>800</a:t>
            </a:r>
            <a:r>
              <a:rPr sz="2667" spc="47" dirty="0">
                <a:latin typeface="Gill Sans MT"/>
                <a:cs typeface="Gill Sans MT"/>
              </a:rPr>
              <a:t>p</a:t>
            </a:r>
            <a:r>
              <a:rPr sz="2667" spc="80" dirty="0">
                <a:latin typeface="Gill Sans MT"/>
                <a:cs typeface="Gill Sans MT"/>
              </a:rPr>
              <a:t>s</a:t>
            </a:r>
            <a:r>
              <a:rPr sz="2667" spc="-120" dirty="0">
                <a:latin typeface="Gill Sans MT"/>
                <a:cs typeface="Gill Sans MT"/>
              </a:rPr>
              <a:t> </a:t>
            </a:r>
            <a:r>
              <a:rPr sz="2667" spc="-60" dirty="0">
                <a:latin typeface="Gill Sans MT"/>
                <a:cs typeface="Gill Sans MT"/>
              </a:rPr>
              <a:t>=</a:t>
            </a:r>
            <a:r>
              <a:rPr sz="2667" spc="-127" dirty="0">
                <a:latin typeface="Gill Sans MT"/>
                <a:cs typeface="Gill Sans MT"/>
              </a:rPr>
              <a:t> </a:t>
            </a:r>
            <a:r>
              <a:rPr sz="2667" spc="-453" dirty="0">
                <a:latin typeface="Gill Sans MT"/>
                <a:cs typeface="Gill Sans MT"/>
              </a:rPr>
              <a:t>1</a:t>
            </a:r>
            <a:r>
              <a:rPr sz="2667" spc="20" dirty="0">
                <a:latin typeface="Gill Sans MT"/>
                <a:cs typeface="Gill Sans MT"/>
              </a:rPr>
              <a:t>.</a:t>
            </a:r>
            <a:r>
              <a:rPr sz="2667" spc="-7" dirty="0">
                <a:latin typeface="Gill Sans MT"/>
                <a:cs typeface="Gill Sans MT"/>
              </a:rPr>
              <a:t>2</a:t>
            </a:r>
            <a:r>
              <a:rPr sz="2667" dirty="0">
                <a:latin typeface="Gill Sans MT"/>
                <a:cs typeface="Gill Sans MT"/>
              </a:rPr>
              <a:t>5</a:t>
            </a:r>
            <a:r>
              <a:rPr sz="2667" spc="-133" dirty="0">
                <a:latin typeface="Gill Sans MT"/>
                <a:cs typeface="Gill Sans MT"/>
              </a:rPr>
              <a:t> </a:t>
            </a:r>
            <a:r>
              <a:rPr sz="2667" spc="-200" dirty="0">
                <a:latin typeface="Gill Sans MT"/>
                <a:cs typeface="Gill Sans MT"/>
              </a:rPr>
              <a:t>GHz</a:t>
            </a:r>
            <a:endParaRPr sz="2667">
              <a:latin typeface="Gill Sans MT"/>
              <a:cs typeface="Gill Sans MT"/>
            </a:endParaRPr>
          </a:p>
          <a:p>
            <a:pPr marL="458882" indent="-408083">
              <a:spcBef>
                <a:spcPts val="807"/>
              </a:spcBef>
              <a:buClr>
                <a:srgbClr val="E4DDD2"/>
              </a:buClr>
              <a:buSzPct val="95833"/>
              <a:buFont typeface="Wingdings"/>
              <a:buChar char=""/>
              <a:tabLst>
                <a:tab pos="458035" algn="l"/>
                <a:tab pos="458882" algn="l"/>
              </a:tabLst>
            </a:pPr>
            <a:r>
              <a:rPr sz="3200" spc="-80" dirty="0">
                <a:latin typeface="Gill Sans MT"/>
                <a:cs typeface="Gill Sans MT"/>
              </a:rPr>
              <a:t>Mo</a:t>
            </a:r>
            <a:r>
              <a:rPr sz="3200" spc="-100" dirty="0">
                <a:latin typeface="Gill Sans MT"/>
                <a:cs typeface="Gill Sans MT"/>
              </a:rPr>
              <a:t>st</a:t>
            </a:r>
            <a:r>
              <a:rPr sz="3200" spc="-133" dirty="0">
                <a:latin typeface="Gill Sans MT"/>
                <a:cs typeface="Gill Sans MT"/>
              </a:rPr>
              <a:t> </a:t>
            </a:r>
            <a:r>
              <a:rPr sz="3200" spc="60" dirty="0">
                <a:latin typeface="Gill Sans MT"/>
                <a:cs typeface="Gill Sans MT"/>
              </a:rPr>
              <a:t>b</a:t>
            </a:r>
            <a:r>
              <a:rPr sz="3200" spc="-93" dirty="0">
                <a:latin typeface="Gill Sans MT"/>
                <a:cs typeface="Gill Sans MT"/>
              </a:rPr>
              <a:t>l</a:t>
            </a:r>
            <a:r>
              <a:rPr sz="3200" spc="-152" dirty="0">
                <a:latin typeface="Gill Sans MT"/>
                <a:cs typeface="Gill Sans MT"/>
              </a:rPr>
              <a:t>o</a:t>
            </a:r>
            <a:r>
              <a:rPr sz="3200" spc="-107" dirty="0">
                <a:latin typeface="Gill Sans MT"/>
                <a:cs typeface="Gill Sans MT"/>
              </a:rPr>
              <a:t>c</a:t>
            </a:r>
            <a:r>
              <a:rPr sz="3200" spc="-120" dirty="0">
                <a:latin typeface="Gill Sans MT"/>
                <a:cs typeface="Gill Sans MT"/>
              </a:rPr>
              <a:t>k</a:t>
            </a:r>
            <a:r>
              <a:rPr sz="3200" spc="100" dirty="0">
                <a:latin typeface="Gill Sans MT"/>
                <a:cs typeface="Gill Sans MT"/>
              </a:rPr>
              <a:t>s</a:t>
            </a:r>
            <a:r>
              <a:rPr sz="3200" spc="-140" dirty="0">
                <a:latin typeface="Gill Sans MT"/>
                <a:cs typeface="Gill Sans MT"/>
              </a:rPr>
              <a:t> </a:t>
            </a:r>
            <a:r>
              <a:rPr sz="3200" spc="-93" dirty="0">
                <a:latin typeface="Gill Sans MT"/>
                <a:cs typeface="Gill Sans MT"/>
              </a:rPr>
              <a:t>i</a:t>
            </a:r>
            <a:r>
              <a:rPr sz="3200" spc="27" dirty="0">
                <a:latin typeface="Gill Sans MT"/>
                <a:cs typeface="Gill Sans MT"/>
              </a:rPr>
              <a:t>d</a:t>
            </a:r>
            <a:r>
              <a:rPr sz="3200" spc="-93" dirty="0">
                <a:latin typeface="Gill Sans MT"/>
                <a:cs typeface="Gill Sans MT"/>
              </a:rPr>
              <a:t>l</a:t>
            </a:r>
            <a:r>
              <a:rPr sz="3200" spc="20" dirty="0">
                <a:latin typeface="Gill Sans MT"/>
                <a:cs typeface="Gill Sans MT"/>
              </a:rPr>
              <a:t>e</a:t>
            </a:r>
            <a:r>
              <a:rPr sz="3200" spc="-133" dirty="0">
                <a:latin typeface="Gill Sans MT"/>
                <a:cs typeface="Gill Sans MT"/>
              </a:rPr>
              <a:t> </a:t>
            </a:r>
            <a:r>
              <a:rPr sz="3200" spc="-67" dirty="0">
                <a:latin typeface="Gill Sans MT"/>
                <a:cs typeface="Gill Sans MT"/>
              </a:rPr>
              <a:t>mo</a:t>
            </a:r>
            <a:r>
              <a:rPr sz="3200" spc="-100" dirty="0">
                <a:latin typeface="Gill Sans MT"/>
                <a:cs typeface="Gill Sans MT"/>
              </a:rPr>
              <a:t>st</a:t>
            </a:r>
            <a:r>
              <a:rPr sz="3200" spc="-133" dirty="0">
                <a:latin typeface="Gill Sans MT"/>
                <a:cs typeface="Gill Sans MT"/>
              </a:rPr>
              <a:t> </a:t>
            </a:r>
            <a:r>
              <a:rPr sz="3200" spc="-152" dirty="0">
                <a:latin typeface="Gill Sans MT"/>
                <a:cs typeface="Gill Sans MT"/>
              </a:rPr>
              <a:t>o</a:t>
            </a:r>
            <a:r>
              <a:rPr sz="3200" spc="-27" dirty="0">
                <a:latin typeface="Gill Sans MT"/>
                <a:cs typeface="Gill Sans MT"/>
              </a:rPr>
              <a:t>f</a:t>
            </a:r>
            <a:r>
              <a:rPr sz="3200" spc="-133" dirty="0">
                <a:latin typeface="Gill Sans MT"/>
                <a:cs typeface="Gill Sans MT"/>
              </a:rPr>
              <a:t> </a:t>
            </a:r>
            <a:r>
              <a:rPr sz="3200" spc="-287" dirty="0">
                <a:latin typeface="Gill Sans MT"/>
                <a:cs typeface="Gill Sans MT"/>
              </a:rPr>
              <a:t>t</a:t>
            </a:r>
            <a:r>
              <a:rPr sz="3200" spc="7" dirty="0">
                <a:latin typeface="Gill Sans MT"/>
                <a:cs typeface="Gill Sans MT"/>
              </a:rPr>
              <a:t>h</a:t>
            </a:r>
            <a:r>
              <a:rPr sz="3200" spc="20" dirty="0">
                <a:latin typeface="Gill Sans MT"/>
                <a:cs typeface="Gill Sans MT"/>
              </a:rPr>
              <a:t>e</a:t>
            </a:r>
            <a:r>
              <a:rPr sz="3200" spc="-133" dirty="0">
                <a:latin typeface="Gill Sans MT"/>
                <a:cs typeface="Gill Sans MT"/>
              </a:rPr>
              <a:t> </a:t>
            </a:r>
            <a:r>
              <a:rPr sz="3200" spc="-287" dirty="0">
                <a:latin typeface="Gill Sans MT"/>
                <a:cs typeface="Gill Sans MT"/>
              </a:rPr>
              <a:t>t</a:t>
            </a:r>
            <a:r>
              <a:rPr sz="3200" spc="-93" dirty="0">
                <a:latin typeface="Gill Sans MT"/>
                <a:cs typeface="Gill Sans MT"/>
              </a:rPr>
              <a:t>i</a:t>
            </a:r>
            <a:r>
              <a:rPr sz="3200" spc="27" dirty="0">
                <a:latin typeface="Gill Sans MT"/>
                <a:cs typeface="Gill Sans MT"/>
              </a:rPr>
              <a:t>me</a:t>
            </a:r>
            <a:endParaRPr sz="3200">
              <a:latin typeface="Gill Sans MT"/>
              <a:cs typeface="Gill Sans MT"/>
            </a:endParaRPr>
          </a:p>
          <a:p>
            <a:pPr marL="850032" lvl="1" indent="-340351">
              <a:spcBef>
                <a:spcPts val="693"/>
              </a:spcBef>
              <a:buSzPct val="90000"/>
              <a:buFont typeface="Wingdings"/>
              <a:buChar char=""/>
              <a:tabLst>
                <a:tab pos="849185" algn="l"/>
                <a:tab pos="850032" algn="l"/>
              </a:tabLst>
            </a:pPr>
            <a:r>
              <a:rPr sz="2667" spc="-127" dirty="0">
                <a:latin typeface="Gill Sans MT"/>
                <a:cs typeface="Gill Sans MT"/>
              </a:rPr>
              <a:t>E</a:t>
            </a:r>
            <a:r>
              <a:rPr sz="2667" spc="-73" dirty="0">
                <a:latin typeface="Gill Sans MT"/>
                <a:cs typeface="Gill Sans MT"/>
              </a:rPr>
              <a:t>.</a:t>
            </a:r>
            <a:r>
              <a:rPr sz="2667" spc="240" dirty="0">
                <a:latin typeface="Gill Sans MT"/>
                <a:cs typeface="Gill Sans MT"/>
              </a:rPr>
              <a:t>g</a:t>
            </a:r>
            <a:r>
              <a:rPr sz="2667" spc="33" dirty="0">
                <a:latin typeface="Gill Sans MT"/>
                <a:cs typeface="Gill Sans MT"/>
              </a:rPr>
              <a:t>.</a:t>
            </a:r>
            <a:r>
              <a:rPr sz="2667" spc="-133" dirty="0">
                <a:latin typeface="Gill Sans MT"/>
                <a:cs typeface="Gill Sans MT"/>
              </a:rPr>
              <a:t> </a:t>
            </a:r>
            <a:r>
              <a:rPr sz="2667" spc="-20" dirty="0">
                <a:latin typeface="Gill Sans MT"/>
                <a:cs typeface="Gill Sans MT"/>
              </a:rPr>
              <a:t>f</a:t>
            </a:r>
            <a:r>
              <a:rPr sz="2600" spc="69" baseline="-17094" dirty="0">
                <a:latin typeface="Gill Sans MT"/>
                <a:cs typeface="Gill Sans MT"/>
              </a:rPr>
              <a:t>ma</a:t>
            </a:r>
            <a:r>
              <a:rPr sz="2600" spc="40" baseline="-17094" dirty="0">
                <a:latin typeface="Gill Sans MT"/>
                <a:cs typeface="Gill Sans MT"/>
              </a:rPr>
              <a:t>x,</a:t>
            </a:r>
            <a:r>
              <a:rPr sz="2600" spc="-220" baseline="-17094" dirty="0">
                <a:latin typeface="Gill Sans MT"/>
                <a:cs typeface="Gill Sans MT"/>
              </a:rPr>
              <a:t>A</a:t>
            </a:r>
            <a:r>
              <a:rPr sz="2600" spc="-309" baseline="-17094" dirty="0">
                <a:latin typeface="Gill Sans MT"/>
                <a:cs typeface="Gill Sans MT"/>
              </a:rPr>
              <a:t>L</a:t>
            </a:r>
            <a:r>
              <a:rPr sz="2600" spc="-220" baseline="-17094" dirty="0">
                <a:latin typeface="Gill Sans MT"/>
                <a:cs typeface="Gill Sans MT"/>
              </a:rPr>
              <a:t>U</a:t>
            </a:r>
            <a:r>
              <a:rPr sz="2600" spc="249" baseline="-17094" dirty="0">
                <a:latin typeface="Gill Sans MT"/>
                <a:cs typeface="Gill Sans MT"/>
              </a:rPr>
              <a:t> </a:t>
            </a:r>
            <a:r>
              <a:rPr sz="2667" spc="-60" dirty="0">
                <a:latin typeface="Gill Sans MT"/>
                <a:cs typeface="Gill Sans MT"/>
              </a:rPr>
              <a:t>=</a:t>
            </a:r>
            <a:r>
              <a:rPr sz="2667" spc="-127" dirty="0">
                <a:latin typeface="Gill Sans MT"/>
                <a:cs typeface="Gill Sans MT"/>
              </a:rPr>
              <a:t> </a:t>
            </a:r>
            <a:r>
              <a:rPr sz="2667" spc="-453" dirty="0">
                <a:latin typeface="Gill Sans MT"/>
                <a:cs typeface="Gill Sans MT"/>
              </a:rPr>
              <a:t>1</a:t>
            </a:r>
            <a:r>
              <a:rPr sz="2667" spc="267" dirty="0">
                <a:latin typeface="Gill Sans MT"/>
                <a:cs typeface="Gill Sans MT"/>
              </a:rPr>
              <a:t>/</a:t>
            </a:r>
            <a:r>
              <a:rPr sz="2667" spc="-7" dirty="0">
                <a:latin typeface="Gill Sans MT"/>
                <a:cs typeface="Gill Sans MT"/>
              </a:rPr>
              <a:t>200</a:t>
            </a:r>
            <a:r>
              <a:rPr sz="2667" spc="47" dirty="0">
                <a:latin typeface="Gill Sans MT"/>
                <a:cs typeface="Gill Sans MT"/>
              </a:rPr>
              <a:t>p</a:t>
            </a:r>
            <a:r>
              <a:rPr sz="2667" spc="80" dirty="0">
                <a:latin typeface="Gill Sans MT"/>
                <a:cs typeface="Gill Sans MT"/>
              </a:rPr>
              <a:t>s</a:t>
            </a:r>
            <a:r>
              <a:rPr sz="2667" spc="-120" dirty="0">
                <a:latin typeface="Gill Sans MT"/>
                <a:cs typeface="Gill Sans MT"/>
              </a:rPr>
              <a:t> </a:t>
            </a:r>
            <a:r>
              <a:rPr sz="2667" spc="-60" dirty="0">
                <a:latin typeface="Gill Sans MT"/>
                <a:cs typeface="Gill Sans MT"/>
              </a:rPr>
              <a:t>=</a:t>
            </a:r>
            <a:r>
              <a:rPr sz="2667" spc="-127" dirty="0">
                <a:latin typeface="Gill Sans MT"/>
                <a:cs typeface="Gill Sans MT"/>
              </a:rPr>
              <a:t> </a:t>
            </a:r>
            <a:r>
              <a:rPr sz="2667" dirty="0">
                <a:latin typeface="Gill Sans MT"/>
                <a:cs typeface="Gill Sans MT"/>
              </a:rPr>
              <a:t>5</a:t>
            </a:r>
            <a:r>
              <a:rPr sz="2667" spc="-133" dirty="0">
                <a:latin typeface="Gill Sans MT"/>
                <a:cs typeface="Gill Sans MT"/>
              </a:rPr>
              <a:t> </a:t>
            </a:r>
            <a:r>
              <a:rPr sz="2667" spc="-233" dirty="0">
                <a:latin typeface="Gill Sans MT"/>
                <a:cs typeface="Gill Sans MT"/>
              </a:rPr>
              <a:t>GH</a:t>
            </a:r>
            <a:r>
              <a:rPr sz="2667" spc="-127" dirty="0">
                <a:latin typeface="Gill Sans MT"/>
                <a:cs typeface="Gill Sans MT"/>
              </a:rPr>
              <a:t>z</a:t>
            </a:r>
            <a:r>
              <a:rPr sz="2667" spc="13" dirty="0">
                <a:latin typeface="Gill Sans MT"/>
                <a:cs typeface="Gill Sans MT"/>
              </a:rPr>
              <a:t>!</a:t>
            </a:r>
            <a:endParaRPr sz="2667">
              <a:latin typeface="Gill Sans MT"/>
              <a:cs typeface="Gill Sans MT"/>
            </a:endParaRPr>
          </a:p>
        </p:txBody>
      </p:sp>
      <p:sp>
        <p:nvSpPr>
          <p:cNvPr id="3" name="object 3"/>
          <p:cNvSpPr txBox="1">
            <a:spLocks noGrp="1"/>
          </p:cNvSpPr>
          <p:nvPr>
            <p:ph type="title"/>
          </p:nvPr>
        </p:nvSpPr>
        <p:spPr>
          <a:xfrm>
            <a:off x="1274828" y="106710"/>
            <a:ext cx="6351090" cy="694207"/>
          </a:xfrm>
          <a:prstGeom prst="rect">
            <a:avLst/>
          </a:prstGeom>
        </p:spPr>
        <p:txBody>
          <a:bodyPr vert="horz" wrap="square" lIns="0" tIns="16933" rIns="0" bIns="0" rtlCol="0" anchor="ctr">
            <a:spAutoFit/>
          </a:bodyPr>
          <a:lstStyle/>
          <a:p>
            <a:pPr marL="16933">
              <a:lnSpc>
                <a:spcPct val="100000"/>
              </a:lnSpc>
              <a:spcBef>
                <a:spcPts val="133"/>
              </a:spcBef>
            </a:pPr>
            <a:r>
              <a:rPr spc="-67" dirty="0"/>
              <a:t>I</a:t>
            </a:r>
            <a:r>
              <a:rPr dirty="0"/>
              <a:t>n</a:t>
            </a:r>
            <a:r>
              <a:rPr spc="87" dirty="0"/>
              <a:t>s</a:t>
            </a:r>
            <a:r>
              <a:rPr spc="-33" dirty="0"/>
              <a:t>t</a:t>
            </a:r>
            <a:r>
              <a:rPr spc="-260" dirty="0"/>
              <a:t>r</a:t>
            </a:r>
            <a:r>
              <a:rPr spc="53" dirty="0"/>
              <a:t>u</a:t>
            </a:r>
            <a:r>
              <a:rPr spc="-40" dirty="0"/>
              <a:t>ct</a:t>
            </a:r>
            <a:r>
              <a:rPr spc="40" dirty="0"/>
              <a:t>i</a:t>
            </a:r>
            <a:r>
              <a:rPr spc="-233" dirty="0"/>
              <a:t>o</a:t>
            </a:r>
            <a:r>
              <a:rPr spc="187" dirty="0"/>
              <a:t>n</a:t>
            </a:r>
            <a:r>
              <a:rPr spc="-347" dirty="0"/>
              <a:t> </a:t>
            </a:r>
            <a:r>
              <a:rPr spc="-640" dirty="0"/>
              <a:t>T</a:t>
            </a:r>
            <a:r>
              <a:rPr spc="40" dirty="0"/>
              <a:t>i</a:t>
            </a:r>
            <a:r>
              <a:rPr spc="87" dirty="0"/>
              <a:t>mi</a:t>
            </a:r>
            <a:r>
              <a:rPr spc="73" dirty="0"/>
              <a:t>n</a:t>
            </a:r>
            <a:r>
              <a:rPr spc="520" dirty="0"/>
              <a:t>g</a:t>
            </a:r>
          </a:p>
        </p:txBody>
      </p:sp>
      <p:graphicFrame>
        <p:nvGraphicFramePr>
          <p:cNvPr id="4" name="object 4"/>
          <p:cNvGraphicFramePr>
            <a:graphicFrameLocks noGrp="1"/>
          </p:cNvGraphicFramePr>
          <p:nvPr>
            <p:extLst>
              <p:ext uri="{D42A27DB-BD31-4B8C-83A1-F6EECF244321}">
                <p14:modId xmlns:p14="http://schemas.microsoft.com/office/powerpoint/2010/main" val="2478865775"/>
              </p:ext>
            </p:extLst>
          </p:nvPr>
        </p:nvGraphicFramePr>
        <p:xfrm>
          <a:off x="993292" y="1336087"/>
          <a:ext cx="9007683" cy="2103875"/>
        </p:xfrm>
        <a:graphic>
          <a:graphicData uri="http://schemas.openxmlformats.org/drawingml/2006/table">
            <a:tbl>
              <a:tblPr firstRow="1" bandRow="1">
                <a:tableStyleId>{2D5ABB26-0587-4C30-8999-92F81FD0307C}</a:tableStyleId>
              </a:tblPr>
              <a:tblGrid>
                <a:gridCol w="862753">
                  <a:extLst>
                    <a:ext uri="{9D8B030D-6E8A-4147-A177-3AD203B41FA5}">
                      <a16:colId xmlns:a16="http://schemas.microsoft.com/office/drawing/2014/main" val="20000"/>
                    </a:ext>
                  </a:extLst>
                </a:gridCol>
                <a:gridCol w="1390227">
                  <a:extLst>
                    <a:ext uri="{9D8B030D-6E8A-4147-A177-3AD203B41FA5}">
                      <a16:colId xmlns:a16="http://schemas.microsoft.com/office/drawing/2014/main" val="20001"/>
                    </a:ext>
                  </a:extLst>
                </a:gridCol>
                <a:gridCol w="1385992">
                  <a:extLst>
                    <a:ext uri="{9D8B030D-6E8A-4147-A177-3AD203B41FA5}">
                      <a16:colId xmlns:a16="http://schemas.microsoft.com/office/drawing/2014/main" val="20002"/>
                    </a:ext>
                  </a:extLst>
                </a:gridCol>
                <a:gridCol w="1531620">
                  <a:extLst>
                    <a:ext uri="{9D8B030D-6E8A-4147-A177-3AD203B41FA5}">
                      <a16:colId xmlns:a16="http://schemas.microsoft.com/office/drawing/2014/main" val="20003"/>
                    </a:ext>
                  </a:extLst>
                </a:gridCol>
                <a:gridCol w="1514685">
                  <a:extLst>
                    <a:ext uri="{9D8B030D-6E8A-4147-A177-3AD203B41FA5}">
                      <a16:colId xmlns:a16="http://schemas.microsoft.com/office/drawing/2014/main" val="20004"/>
                    </a:ext>
                  </a:extLst>
                </a:gridCol>
                <a:gridCol w="1431713">
                  <a:extLst>
                    <a:ext uri="{9D8B030D-6E8A-4147-A177-3AD203B41FA5}">
                      <a16:colId xmlns:a16="http://schemas.microsoft.com/office/drawing/2014/main" val="20005"/>
                    </a:ext>
                  </a:extLst>
                </a:gridCol>
                <a:gridCol w="890693">
                  <a:extLst>
                    <a:ext uri="{9D8B030D-6E8A-4147-A177-3AD203B41FA5}">
                      <a16:colId xmlns:a16="http://schemas.microsoft.com/office/drawing/2014/main" val="20006"/>
                    </a:ext>
                  </a:extLst>
                </a:gridCol>
              </a:tblGrid>
              <a:tr h="300097">
                <a:tc>
                  <a:txBody>
                    <a:bodyPr/>
                    <a:lstStyle/>
                    <a:p>
                      <a:pPr marR="1905" algn="ctr">
                        <a:lnSpc>
                          <a:spcPts val="1255"/>
                        </a:lnSpc>
                      </a:pPr>
                      <a:r>
                        <a:rPr sz="1500" b="1" spc="-25" dirty="0">
                          <a:latin typeface="Calibri"/>
                          <a:cs typeface="Calibri"/>
                        </a:rPr>
                        <a:t>Instr</a:t>
                      </a:r>
                      <a:endParaRPr sz="1500">
                        <a:latin typeface="Calibri"/>
                        <a:cs typeface="Calibri"/>
                      </a:endParaRPr>
                    </a:p>
                  </a:txBody>
                  <a:tcPr marL="0" marR="0" marT="0" marB="0"/>
                </a:tc>
                <a:tc>
                  <a:txBody>
                    <a:bodyPr/>
                    <a:lstStyle/>
                    <a:p>
                      <a:pPr marR="1270" algn="ctr">
                        <a:lnSpc>
                          <a:spcPts val="1255"/>
                        </a:lnSpc>
                      </a:pPr>
                      <a:r>
                        <a:rPr sz="1500" b="1" spc="-65" dirty="0">
                          <a:latin typeface="Calibri"/>
                          <a:cs typeface="Calibri"/>
                        </a:rPr>
                        <a:t>IF</a:t>
                      </a:r>
                      <a:r>
                        <a:rPr sz="1500" b="1" spc="25" dirty="0">
                          <a:latin typeface="Calibri"/>
                          <a:cs typeface="Calibri"/>
                        </a:rPr>
                        <a:t> </a:t>
                      </a:r>
                      <a:r>
                        <a:rPr sz="1500" b="1" spc="100" dirty="0">
                          <a:latin typeface="Calibri"/>
                          <a:cs typeface="Calibri"/>
                        </a:rPr>
                        <a:t>=</a:t>
                      </a:r>
                      <a:r>
                        <a:rPr sz="1500" b="1" spc="40" dirty="0">
                          <a:latin typeface="Calibri"/>
                          <a:cs typeface="Calibri"/>
                        </a:rPr>
                        <a:t> </a:t>
                      </a:r>
                      <a:r>
                        <a:rPr sz="1500" b="1" spc="35" dirty="0">
                          <a:latin typeface="Calibri"/>
                          <a:cs typeface="Calibri"/>
                        </a:rPr>
                        <a:t>200ps</a:t>
                      </a:r>
                      <a:endParaRPr sz="1500">
                        <a:latin typeface="Calibri"/>
                        <a:cs typeface="Calibri"/>
                      </a:endParaRPr>
                    </a:p>
                  </a:txBody>
                  <a:tcPr marL="0" marR="0" marT="0" marB="0"/>
                </a:tc>
                <a:tc>
                  <a:txBody>
                    <a:bodyPr/>
                    <a:lstStyle/>
                    <a:p>
                      <a:pPr marL="19685" algn="ctr">
                        <a:lnSpc>
                          <a:spcPts val="1255"/>
                        </a:lnSpc>
                      </a:pPr>
                      <a:r>
                        <a:rPr sz="1500" b="1" spc="-40" dirty="0">
                          <a:latin typeface="Calibri"/>
                          <a:cs typeface="Calibri"/>
                        </a:rPr>
                        <a:t>ID</a:t>
                      </a:r>
                      <a:r>
                        <a:rPr sz="1500" b="1" spc="35" dirty="0">
                          <a:latin typeface="Calibri"/>
                          <a:cs typeface="Calibri"/>
                        </a:rPr>
                        <a:t> </a:t>
                      </a:r>
                      <a:r>
                        <a:rPr sz="1500" b="1" spc="100" dirty="0">
                          <a:latin typeface="Calibri"/>
                          <a:cs typeface="Calibri"/>
                        </a:rPr>
                        <a:t>=</a:t>
                      </a:r>
                      <a:r>
                        <a:rPr sz="1500" b="1" spc="40" dirty="0">
                          <a:latin typeface="Calibri"/>
                          <a:cs typeface="Calibri"/>
                        </a:rPr>
                        <a:t> </a:t>
                      </a:r>
                      <a:r>
                        <a:rPr sz="1500" b="1" spc="-5" dirty="0">
                          <a:latin typeface="Calibri"/>
                          <a:cs typeface="Calibri"/>
                        </a:rPr>
                        <a:t>100ps</a:t>
                      </a:r>
                      <a:endParaRPr sz="1500">
                        <a:latin typeface="Calibri"/>
                        <a:cs typeface="Calibri"/>
                      </a:endParaRPr>
                    </a:p>
                  </a:txBody>
                  <a:tcPr marL="0" marR="0" marT="0" marB="0"/>
                </a:tc>
                <a:tc>
                  <a:txBody>
                    <a:bodyPr/>
                    <a:lstStyle/>
                    <a:p>
                      <a:pPr marL="20955" algn="ctr">
                        <a:lnSpc>
                          <a:spcPts val="1255"/>
                        </a:lnSpc>
                      </a:pPr>
                      <a:r>
                        <a:rPr sz="1500" b="1" spc="-5" dirty="0">
                          <a:latin typeface="Calibri"/>
                          <a:cs typeface="Calibri"/>
                        </a:rPr>
                        <a:t>ALU</a:t>
                      </a:r>
                      <a:r>
                        <a:rPr sz="1500" b="1" spc="30" dirty="0">
                          <a:latin typeface="Calibri"/>
                          <a:cs typeface="Calibri"/>
                        </a:rPr>
                        <a:t> </a:t>
                      </a:r>
                      <a:r>
                        <a:rPr sz="1500" b="1" spc="100" dirty="0">
                          <a:latin typeface="Calibri"/>
                          <a:cs typeface="Calibri"/>
                        </a:rPr>
                        <a:t>=</a:t>
                      </a:r>
                      <a:r>
                        <a:rPr sz="1500" b="1" spc="35" dirty="0">
                          <a:latin typeface="Calibri"/>
                          <a:cs typeface="Calibri"/>
                        </a:rPr>
                        <a:t> </a:t>
                      </a:r>
                      <a:r>
                        <a:rPr sz="1500" b="1" spc="40" dirty="0">
                          <a:latin typeface="Calibri"/>
                          <a:cs typeface="Calibri"/>
                        </a:rPr>
                        <a:t>200ps</a:t>
                      </a:r>
                      <a:endParaRPr sz="1500">
                        <a:latin typeface="Calibri"/>
                        <a:cs typeface="Calibri"/>
                      </a:endParaRPr>
                    </a:p>
                  </a:txBody>
                  <a:tcPr marL="0" marR="0" marT="0" marB="0"/>
                </a:tc>
                <a:tc>
                  <a:txBody>
                    <a:bodyPr/>
                    <a:lstStyle/>
                    <a:p>
                      <a:pPr marR="12700" algn="ctr">
                        <a:lnSpc>
                          <a:spcPts val="1255"/>
                        </a:lnSpc>
                      </a:pPr>
                      <a:r>
                        <a:rPr sz="1500" b="1" spc="20" dirty="0">
                          <a:latin typeface="Calibri"/>
                          <a:cs typeface="Calibri"/>
                        </a:rPr>
                        <a:t>MEM=200ps</a:t>
                      </a:r>
                      <a:endParaRPr sz="1500">
                        <a:latin typeface="Calibri"/>
                        <a:cs typeface="Calibri"/>
                      </a:endParaRPr>
                    </a:p>
                  </a:txBody>
                  <a:tcPr marL="0" marR="0" marT="0" marB="0"/>
                </a:tc>
                <a:tc>
                  <a:txBody>
                    <a:bodyPr/>
                    <a:lstStyle/>
                    <a:p>
                      <a:pPr marL="20320" algn="ctr">
                        <a:lnSpc>
                          <a:spcPts val="1255"/>
                        </a:lnSpc>
                      </a:pPr>
                      <a:r>
                        <a:rPr sz="1500" b="1" spc="-65" dirty="0">
                          <a:latin typeface="Calibri"/>
                          <a:cs typeface="Calibri"/>
                        </a:rPr>
                        <a:t>WB</a:t>
                      </a:r>
                      <a:r>
                        <a:rPr sz="1500" b="1" spc="35" dirty="0">
                          <a:latin typeface="Calibri"/>
                          <a:cs typeface="Calibri"/>
                        </a:rPr>
                        <a:t> </a:t>
                      </a:r>
                      <a:r>
                        <a:rPr sz="1500" b="1" spc="100" dirty="0">
                          <a:latin typeface="Calibri"/>
                          <a:cs typeface="Calibri"/>
                        </a:rPr>
                        <a:t>=</a:t>
                      </a:r>
                      <a:r>
                        <a:rPr sz="1500" b="1" spc="40" dirty="0">
                          <a:latin typeface="Calibri"/>
                          <a:cs typeface="Calibri"/>
                        </a:rPr>
                        <a:t> </a:t>
                      </a:r>
                      <a:r>
                        <a:rPr sz="1500" b="1" spc="-5" dirty="0">
                          <a:latin typeface="Calibri"/>
                          <a:cs typeface="Calibri"/>
                        </a:rPr>
                        <a:t>100ps</a:t>
                      </a:r>
                      <a:endParaRPr sz="1500">
                        <a:latin typeface="Calibri"/>
                        <a:cs typeface="Calibri"/>
                      </a:endParaRPr>
                    </a:p>
                  </a:txBody>
                  <a:tcPr marL="0" marR="0" marT="0" marB="0"/>
                </a:tc>
                <a:tc>
                  <a:txBody>
                    <a:bodyPr/>
                    <a:lstStyle/>
                    <a:p>
                      <a:pPr marL="43815" algn="ctr">
                        <a:lnSpc>
                          <a:spcPts val="1255"/>
                        </a:lnSpc>
                      </a:pPr>
                      <a:r>
                        <a:rPr sz="1500" b="1" spc="-25" dirty="0">
                          <a:latin typeface="Calibri"/>
                          <a:cs typeface="Calibri"/>
                        </a:rPr>
                        <a:t>Total</a:t>
                      </a:r>
                      <a:endParaRPr sz="1500">
                        <a:latin typeface="Calibri"/>
                        <a:cs typeface="Calibri"/>
                      </a:endParaRPr>
                    </a:p>
                  </a:txBody>
                  <a:tcPr marL="0" marR="0" marT="0" marB="0"/>
                </a:tc>
                <a:extLst>
                  <a:ext uri="{0D108BD9-81ED-4DB2-BD59-A6C34878D82A}">
                    <a16:rowId xmlns:a16="http://schemas.microsoft.com/office/drawing/2014/main" val="10000"/>
                  </a:ext>
                </a:extLst>
              </a:tr>
              <a:tr h="375920">
                <a:tc>
                  <a:txBody>
                    <a:bodyPr/>
                    <a:lstStyle/>
                    <a:p>
                      <a:pPr marR="1905" algn="ctr">
                        <a:lnSpc>
                          <a:spcPct val="100000"/>
                        </a:lnSpc>
                        <a:spcBef>
                          <a:spcPts val="310"/>
                        </a:spcBef>
                      </a:pPr>
                      <a:r>
                        <a:rPr sz="1500" b="1" spc="40" dirty="0">
                          <a:latin typeface="Calibri"/>
                          <a:cs typeface="Calibri"/>
                        </a:rPr>
                        <a:t>add</a:t>
                      </a:r>
                      <a:endParaRPr sz="1500">
                        <a:latin typeface="Calibri"/>
                        <a:cs typeface="Calibri"/>
                      </a:endParaRPr>
                    </a:p>
                  </a:txBody>
                  <a:tcPr marL="0" marR="0" marT="52493" marB="0"/>
                </a:tc>
                <a:tc>
                  <a:txBody>
                    <a:bodyPr/>
                    <a:lstStyle/>
                    <a:p>
                      <a:pPr marR="635" algn="ctr">
                        <a:lnSpc>
                          <a:spcPct val="100000"/>
                        </a:lnSpc>
                        <a:spcBef>
                          <a:spcPts val="310"/>
                        </a:spcBef>
                      </a:pPr>
                      <a:r>
                        <a:rPr sz="1500" b="1" dirty="0">
                          <a:latin typeface="Calibri"/>
                          <a:cs typeface="Calibri"/>
                        </a:rPr>
                        <a:t>X</a:t>
                      </a:r>
                      <a:endParaRPr sz="1500">
                        <a:latin typeface="Calibri"/>
                        <a:cs typeface="Calibri"/>
                      </a:endParaRPr>
                    </a:p>
                  </a:txBody>
                  <a:tcPr marL="0" marR="0" marT="52493" marB="0"/>
                </a:tc>
                <a:tc>
                  <a:txBody>
                    <a:bodyPr/>
                    <a:lstStyle/>
                    <a:p>
                      <a:pPr marL="20320" algn="ctr">
                        <a:lnSpc>
                          <a:spcPct val="100000"/>
                        </a:lnSpc>
                        <a:spcBef>
                          <a:spcPts val="310"/>
                        </a:spcBef>
                      </a:pPr>
                      <a:r>
                        <a:rPr sz="1500" b="1" dirty="0">
                          <a:latin typeface="Calibri"/>
                          <a:cs typeface="Calibri"/>
                        </a:rPr>
                        <a:t>X</a:t>
                      </a:r>
                      <a:endParaRPr sz="1500">
                        <a:latin typeface="Calibri"/>
                        <a:cs typeface="Calibri"/>
                      </a:endParaRPr>
                    </a:p>
                  </a:txBody>
                  <a:tcPr marL="0" marR="0" marT="52493" marB="0"/>
                </a:tc>
                <a:tc>
                  <a:txBody>
                    <a:bodyPr/>
                    <a:lstStyle/>
                    <a:p>
                      <a:pPr marL="18415" algn="ctr">
                        <a:lnSpc>
                          <a:spcPct val="100000"/>
                        </a:lnSpc>
                        <a:spcBef>
                          <a:spcPts val="310"/>
                        </a:spcBef>
                      </a:pPr>
                      <a:r>
                        <a:rPr sz="1500" b="1" dirty="0">
                          <a:latin typeface="Calibri"/>
                          <a:cs typeface="Calibri"/>
                        </a:rPr>
                        <a:t>X</a:t>
                      </a:r>
                      <a:endParaRPr sz="1500">
                        <a:latin typeface="Calibri"/>
                        <a:cs typeface="Calibri"/>
                      </a:endParaRPr>
                    </a:p>
                  </a:txBody>
                  <a:tcPr marL="0" marR="0" marT="52493" marB="0"/>
                </a:tc>
                <a:tc>
                  <a:txBody>
                    <a:bodyPr/>
                    <a:lstStyle/>
                    <a:p>
                      <a:pPr>
                        <a:lnSpc>
                          <a:spcPct val="100000"/>
                        </a:lnSpc>
                      </a:pPr>
                      <a:endParaRPr sz="2300">
                        <a:latin typeface="Times New Roman"/>
                        <a:cs typeface="Times New Roman"/>
                      </a:endParaRPr>
                    </a:p>
                  </a:txBody>
                  <a:tcPr marL="0" marR="0" marT="0" marB="0"/>
                </a:tc>
                <a:tc>
                  <a:txBody>
                    <a:bodyPr/>
                    <a:lstStyle/>
                    <a:p>
                      <a:pPr marL="21590" algn="ctr">
                        <a:lnSpc>
                          <a:spcPct val="100000"/>
                        </a:lnSpc>
                        <a:spcBef>
                          <a:spcPts val="310"/>
                        </a:spcBef>
                      </a:pPr>
                      <a:r>
                        <a:rPr sz="1500" b="1" dirty="0">
                          <a:latin typeface="Calibri"/>
                          <a:cs typeface="Calibri"/>
                        </a:rPr>
                        <a:t>X</a:t>
                      </a:r>
                      <a:endParaRPr sz="1500">
                        <a:latin typeface="Calibri"/>
                        <a:cs typeface="Calibri"/>
                      </a:endParaRPr>
                    </a:p>
                  </a:txBody>
                  <a:tcPr marL="0" marR="0" marT="52493" marB="0"/>
                </a:tc>
                <a:tc>
                  <a:txBody>
                    <a:bodyPr/>
                    <a:lstStyle/>
                    <a:p>
                      <a:pPr marL="43180" algn="ctr">
                        <a:lnSpc>
                          <a:spcPct val="100000"/>
                        </a:lnSpc>
                        <a:spcBef>
                          <a:spcPts val="310"/>
                        </a:spcBef>
                      </a:pPr>
                      <a:r>
                        <a:rPr sz="1500" b="1" spc="35" dirty="0">
                          <a:latin typeface="Calibri"/>
                          <a:cs typeface="Calibri"/>
                        </a:rPr>
                        <a:t>600ps</a:t>
                      </a:r>
                      <a:endParaRPr sz="1500">
                        <a:latin typeface="Calibri"/>
                        <a:cs typeface="Calibri"/>
                      </a:endParaRPr>
                    </a:p>
                  </a:txBody>
                  <a:tcPr marL="0" marR="0" marT="52493" marB="0"/>
                </a:tc>
                <a:extLst>
                  <a:ext uri="{0D108BD9-81ED-4DB2-BD59-A6C34878D82A}">
                    <a16:rowId xmlns:a16="http://schemas.microsoft.com/office/drawing/2014/main" val="10001"/>
                  </a:ext>
                </a:extLst>
              </a:tr>
              <a:tr h="375920">
                <a:tc>
                  <a:txBody>
                    <a:bodyPr/>
                    <a:lstStyle/>
                    <a:p>
                      <a:pPr marR="4445" algn="ctr">
                        <a:lnSpc>
                          <a:spcPct val="100000"/>
                        </a:lnSpc>
                        <a:spcBef>
                          <a:spcPts val="325"/>
                        </a:spcBef>
                      </a:pPr>
                      <a:r>
                        <a:rPr sz="1500" b="1" spc="20" dirty="0">
                          <a:latin typeface="Calibri"/>
                          <a:cs typeface="Calibri"/>
                        </a:rPr>
                        <a:t>beq</a:t>
                      </a:r>
                      <a:endParaRPr sz="1500">
                        <a:latin typeface="Calibri"/>
                        <a:cs typeface="Calibri"/>
                      </a:endParaRPr>
                    </a:p>
                  </a:txBody>
                  <a:tcPr marL="0" marR="0" marT="55033" marB="0"/>
                </a:tc>
                <a:tc>
                  <a:txBody>
                    <a:bodyPr/>
                    <a:lstStyle/>
                    <a:p>
                      <a:pPr marR="635" algn="ctr">
                        <a:lnSpc>
                          <a:spcPct val="100000"/>
                        </a:lnSpc>
                        <a:spcBef>
                          <a:spcPts val="325"/>
                        </a:spcBef>
                      </a:pPr>
                      <a:r>
                        <a:rPr sz="1500" b="1" dirty="0">
                          <a:latin typeface="Calibri"/>
                          <a:cs typeface="Calibri"/>
                        </a:rPr>
                        <a:t>X</a:t>
                      </a:r>
                      <a:endParaRPr sz="1500">
                        <a:latin typeface="Calibri"/>
                        <a:cs typeface="Calibri"/>
                      </a:endParaRPr>
                    </a:p>
                  </a:txBody>
                  <a:tcPr marL="0" marR="0" marT="55033" marB="0"/>
                </a:tc>
                <a:tc>
                  <a:txBody>
                    <a:bodyPr/>
                    <a:lstStyle/>
                    <a:p>
                      <a:pPr marL="20320" algn="ctr">
                        <a:lnSpc>
                          <a:spcPct val="100000"/>
                        </a:lnSpc>
                        <a:spcBef>
                          <a:spcPts val="325"/>
                        </a:spcBef>
                      </a:pPr>
                      <a:r>
                        <a:rPr sz="1500" b="1" dirty="0">
                          <a:latin typeface="Calibri"/>
                          <a:cs typeface="Calibri"/>
                        </a:rPr>
                        <a:t>X</a:t>
                      </a:r>
                      <a:endParaRPr sz="1500">
                        <a:latin typeface="Calibri"/>
                        <a:cs typeface="Calibri"/>
                      </a:endParaRPr>
                    </a:p>
                  </a:txBody>
                  <a:tcPr marL="0" marR="0" marT="55033" marB="0"/>
                </a:tc>
                <a:tc>
                  <a:txBody>
                    <a:bodyPr/>
                    <a:lstStyle/>
                    <a:p>
                      <a:pPr marL="18415" algn="ctr">
                        <a:lnSpc>
                          <a:spcPct val="100000"/>
                        </a:lnSpc>
                        <a:spcBef>
                          <a:spcPts val="325"/>
                        </a:spcBef>
                      </a:pPr>
                      <a:r>
                        <a:rPr sz="1500" b="1" dirty="0">
                          <a:latin typeface="Calibri"/>
                          <a:cs typeface="Calibri"/>
                        </a:rPr>
                        <a:t>X</a:t>
                      </a:r>
                      <a:endParaRPr sz="1500">
                        <a:latin typeface="Calibri"/>
                        <a:cs typeface="Calibri"/>
                      </a:endParaRPr>
                    </a:p>
                  </a:txBody>
                  <a:tcPr marL="0" marR="0" marT="55033" marB="0"/>
                </a:tc>
                <a:tc>
                  <a:txBody>
                    <a:bodyPr/>
                    <a:lstStyle/>
                    <a:p>
                      <a:pPr>
                        <a:lnSpc>
                          <a:spcPct val="100000"/>
                        </a:lnSpc>
                      </a:pPr>
                      <a:endParaRPr sz="2300">
                        <a:latin typeface="Times New Roman"/>
                        <a:cs typeface="Times New Roman"/>
                      </a:endParaRPr>
                    </a:p>
                  </a:txBody>
                  <a:tcPr marL="0" marR="0" marT="0" marB="0"/>
                </a:tc>
                <a:tc>
                  <a:txBody>
                    <a:bodyPr/>
                    <a:lstStyle/>
                    <a:p>
                      <a:pPr>
                        <a:lnSpc>
                          <a:spcPct val="100000"/>
                        </a:lnSpc>
                      </a:pPr>
                      <a:endParaRPr sz="2300">
                        <a:latin typeface="Times New Roman"/>
                        <a:cs typeface="Times New Roman"/>
                      </a:endParaRPr>
                    </a:p>
                  </a:txBody>
                  <a:tcPr marL="0" marR="0" marT="0" marB="0"/>
                </a:tc>
                <a:tc>
                  <a:txBody>
                    <a:bodyPr/>
                    <a:lstStyle/>
                    <a:p>
                      <a:pPr marL="43180" algn="ctr">
                        <a:lnSpc>
                          <a:spcPct val="100000"/>
                        </a:lnSpc>
                        <a:spcBef>
                          <a:spcPts val="325"/>
                        </a:spcBef>
                      </a:pPr>
                      <a:r>
                        <a:rPr sz="1500" b="1" spc="35" dirty="0">
                          <a:latin typeface="Calibri"/>
                          <a:cs typeface="Calibri"/>
                        </a:rPr>
                        <a:t>500ps</a:t>
                      </a:r>
                      <a:endParaRPr sz="1500">
                        <a:latin typeface="Calibri"/>
                        <a:cs typeface="Calibri"/>
                      </a:endParaRPr>
                    </a:p>
                  </a:txBody>
                  <a:tcPr marL="0" marR="0" marT="55033" marB="0"/>
                </a:tc>
                <a:extLst>
                  <a:ext uri="{0D108BD9-81ED-4DB2-BD59-A6C34878D82A}">
                    <a16:rowId xmlns:a16="http://schemas.microsoft.com/office/drawing/2014/main" val="10002"/>
                  </a:ext>
                </a:extLst>
              </a:tr>
              <a:tr h="375659">
                <a:tc>
                  <a:txBody>
                    <a:bodyPr/>
                    <a:lstStyle/>
                    <a:p>
                      <a:pPr marR="4445" algn="ctr">
                        <a:lnSpc>
                          <a:spcPct val="100000"/>
                        </a:lnSpc>
                        <a:spcBef>
                          <a:spcPts val="310"/>
                        </a:spcBef>
                      </a:pPr>
                      <a:r>
                        <a:rPr sz="1500" b="1" spc="-10" dirty="0">
                          <a:latin typeface="Calibri"/>
                          <a:cs typeface="Calibri"/>
                        </a:rPr>
                        <a:t>jal</a:t>
                      </a:r>
                      <a:endParaRPr sz="1500">
                        <a:latin typeface="Calibri"/>
                        <a:cs typeface="Calibri"/>
                      </a:endParaRPr>
                    </a:p>
                  </a:txBody>
                  <a:tcPr marL="0" marR="0" marT="52493" marB="0">
                    <a:lnB w="76200">
                      <a:solidFill>
                        <a:srgbClr val="D8E156"/>
                      </a:solidFill>
                      <a:prstDash val="solid"/>
                    </a:lnB>
                  </a:tcPr>
                </a:tc>
                <a:tc>
                  <a:txBody>
                    <a:bodyPr/>
                    <a:lstStyle/>
                    <a:p>
                      <a:pPr marR="635" algn="ctr">
                        <a:lnSpc>
                          <a:spcPct val="100000"/>
                        </a:lnSpc>
                        <a:spcBef>
                          <a:spcPts val="310"/>
                        </a:spcBef>
                      </a:pPr>
                      <a:r>
                        <a:rPr sz="1500" b="1" dirty="0">
                          <a:latin typeface="Calibri"/>
                          <a:cs typeface="Calibri"/>
                        </a:rPr>
                        <a:t>X</a:t>
                      </a:r>
                      <a:endParaRPr sz="1500">
                        <a:latin typeface="Calibri"/>
                        <a:cs typeface="Calibri"/>
                      </a:endParaRPr>
                    </a:p>
                  </a:txBody>
                  <a:tcPr marL="0" marR="0" marT="52493" marB="0">
                    <a:lnB w="76200">
                      <a:solidFill>
                        <a:srgbClr val="D8E156"/>
                      </a:solidFill>
                      <a:prstDash val="solid"/>
                    </a:lnB>
                  </a:tcPr>
                </a:tc>
                <a:tc>
                  <a:txBody>
                    <a:bodyPr/>
                    <a:lstStyle/>
                    <a:p>
                      <a:pPr marL="20320" algn="ctr">
                        <a:lnSpc>
                          <a:spcPct val="100000"/>
                        </a:lnSpc>
                        <a:spcBef>
                          <a:spcPts val="310"/>
                        </a:spcBef>
                      </a:pPr>
                      <a:r>
                        <a:rPr sz="1500" b="1" dirty="0">
                          <a:latin typeface="Calibri"/>
                          <a:cs typeface="Calibri"/>
                        </a:rPr>
                        <a:t>X</a:t>
                      </a:r>
                      <a:endParaRPr sz="1500">
                        <a:latin typeface="Calibri"/>
                        <a:cs typeface="Calibri"/>
                      </a:endParaRPr>
                    </a:p>
                  </a:txBody>
                  <a:tcPr marL="0" marR="0" marT="52493" marB="0">
                    <a:lnB w="76200">
                      <a:solidFill>
                        <a:srgbClr val="D8E156"/>
                      </a:solidFill>
                      <a:prstDash val="solid"/>
                    </a:lnB>
                  </a:tcPr>
                </a:tc>
                <a:tc>
                  <a:txBody>
                    <a:bodyPr/>
                    <a:lstStyle/>
                    <a:p>
                      <a:pPr marL="18415" algn="ctr">
                        <a:lnSpc>
                          <a:spcPct val="100000"/>
                        </a:lnSpc>
                        <a:spcBef>
                          <a:spcPts val="310"/>
                        </a:spcBef>
                      </a:pPr>
                      <a:r>
                        <a:rPr sz="1500" b="1" dirty="0">
                          <a:latin typeface="Calibri"/>
                          <a:cs typeface="Calibri"/>
                        </a:rPr>
                        <a:t>X</a:t>
                      </a:r>
                      <a:endParaRPr sz="1500">
                        <a:latin typeface="Calibri"/>
                        <a:cs typeface="Calibri"/>
                      </a:endParaRPr>
                    </a:p>
                  </a:txBody>
                  <a:tcPr marL="0" marR="0" marT="52493" marB="0">
                    <a:lnB w="76200">
                      <a:solidFill>
                        <a:srgbClr val="D8E156"/>
                      </a:solidFill>
                      <a:prstDash val="solid"/>
                    </a:lnB>
                  </a:tcPr>
                </a:tc>
                <a:tc>
                  <a:txBody>
                    <a:bodyPr/>
                    <a:lstStyle/>
                    <a:p>
                      <a:pPr>
                        <a:lnSpc>
                          <a:spcPct val="100000"/>
                        </a:lnSpc>
                      </a:pPr>
                      <a:endParaRPr sz="2300">
                        <a:latin typeface="Times New Roman"/>
                        <a:cs typeface="Times New Roman"/>
                      </a:endParaRPr>
                    </a:p>
                  </a:txBody>
                  <a:tcPr marL="0" marR="0" marT="0" marB="0">
                    <a:lnB w="76200">
                      <a:solidFill>
                        <a:srgbClr val="D8E156"/>
                      </a:solidFill>
                      <a:prstDash val="solid"/>
                    </a:lnB>
                  </a:tcPr>
                </a:tc>
                <a:tc>
                  <a:txBody>
                    <a:bodyPr/>
                    <a:lstStyle/>
                    <a:p>
                      <a:pPr marL="21590" algn="ctr">
                        <a:lnSpc>
                          <a:spcPct val="100000"/>
                        </a:lnSpc>
                        <a:spcBef>
                          <a:spcPts val="310"/>
                        </a:spcBef>
                      </a:pPr>
                      <a:r>
                        <a:rPr sz="1500" b="1" dirty="0">
                          <a:latin typeface="Calibri"/>
                          <a:cs typeface="Calibri"/>
                        </a:rPr>
                        <a:t>X</a:t>
                      </a:r>
                      <a:endParaRPr sz="1500">
                        <a:latin typeface="Calibri"/>
                        <a:cs typeface="Calibri"/>
                      </a:endParaRPr>
                    </a:p>
                  </a:txBody>
                  <a:tcPr marL="0" marR="0" marT="52493" marB="0">
                    <a:lnB w="76200">
                      <a:solidFill>
                        <a:srgbClr val="D8E156"/>
                      </a:solidFill>
                      <a:prstDash val="solid"/>
                    </a:lnB>
                  </a:tcPr>
                </a:tc>
                <a:tc>
                  <a:txBody>
                    <a:bodyPr/>
                    <a:lstStyle/>
                    <a:p>
                      <a:pPr marL="43180" algn="ctr">
                        <a:lnSpc>
                          <a:spcPct val="100000"/>
                        </a:lnSpc>
                        <a:spcBef>
                          <a:spcPts val="310"/>
                        </a:spcBef>
                      </a:pPr>
                      <a:r>
                        <a:rPr sz="1500" b="1" spc="35" dirty="0">
                          <a:latin typeface="Calibri"/>
                          <a:cs typeface="Calibri"/>
                        </a:rPr>
                        <a:t>600ps</a:t>
                      </a:r>
                      <a:endParaRPr sz="1500">
                        <a:latin typeface="Calibri"/>
                        <a:cs typeface="Calibri"/>
                      </a:endParaRPr>
                    </a:p>
                  </a:txBody>
                  <a:tcPr marL="0" marR="0" marT="52493" marB="0">
                    <a:lnB w="76200">
                      <a:solidFill>
                        <a:srgbClr val="D8E156"/>
                      </a:solidFill>
                      <a:prstDash val="solid"/>
                    </a:lnB>
                  </a:tcPr>
                </a:tc>
                <a:extLst>
                  <a:ext uri="{0D108BD9-81ED-4DB2-BD59-A6C34878D82A}">
                    <a16:rowId xmlns:a16="http://schemas.microsoft.com/office/drawing/2014/main" val="10003"/>
                  </a:ext>
                </a:extLst>
              </a:tr>
              <a:tr h="385011">
                <a:tc>
                  <a:txBody>
                    <a:bodyPr/>
                    <a:lstStyle/>
                    <a:p>
                      <a:pPr marR="2540" algn="ctr">
                        <a:lnSpc>
                          <a:spcPct val="100000"/>
                        </a:lnSpc>
                        <a:spcBef>
                          <a:spcPts val="325"/>
                        </a:spcBef>
                      </a:pPr>
                      <a:r>
                        <a:rPr sz="1500" b="1" spc="-20" dirty="0">
                          <a:latin typeface="Calibri"/>
                          <a:cs typeface="Calibri"/>
                        </a:rPr>
                        <a:t>lw</a:t>
                      </a:r>
                      <a:endParaRPr sz="1500">
                        <a:latin typeface="Calibri"/>
                        <a:cs typeface="Calibri"/>
                      </a:endParaRPr>
                    </a:p>
                  </a:txBody>
                  <a:tcPr marL="0" marR="0" marT="55033" marB="0">
                    <a:lnL w="76200">
                      <a:solidFill>
                        <a:srgbClr val="D8E156"/>
                      </a:solidFill>
                      <a:prstDash val="solid"/>
                    </a:lnL>
                    <a:lnT w="76200">
                      <a:solidFill>
                        <a:srgbClr val="D8E156"/>
                      </a:solidFill>
                      <a:prstDash val="solid"/>
                    </a:lnT>
                    <a:lnB w="76200">
                      <a:solidFill>
                        <a:srgbClr val="D8E156"/>
                      </a:solidFill>
                      <a:prstDash val="solid"/>
                    </a:lnB>
                  </a:tcPr>
                </a:tc>
                <a:tc>
                  <a:txBody>
                    <a:bodyPr/>
                    <a:lstStyle/>
                    <a:p>
                      <a:pPr marR="635" algn="ctr">
                        <a:lnSpc>
                          <a:spcPct val="100000"/>
                        </a:lnSpc>
                        <a:spcBef>
                          <a:spcPts val="325"/>
                        </a:spcBef>
                      </a:pPr>
                      <a:r>
                        <a:rPr sz="1500" b="1" dirty="0">
                          <a:latin typeface="Calibri"/>
                          <a:cs typeface="Calibri"/>
                        </a:rPr>
                        <a:t>X</a:t>
                      </a:r>
                      <a:endParaRPr sz="1500">
                        <a:latin typeface="Calibri"/>
                        <a:cs typeface="Calibri"/>
                      </a:endParaRPr>
                    </a:p>
                  </a:txBody>
                  <a:tcPr marL="0" marR="0" marT="55033" marB="0">
                    <a:lnT w="76200">
                      <a:solidFill>
                        <a:srgbClr val="D8E156"/>
                      </a:solidFill>
                      <a:prstDash val="solid"/>
                    </a:lnT>
                    <a:lnB w="76200">
                      <a:solidFill>
                        <a:srgbClr val="D8E156"/>
                      </a:solidFill>
                      <a:prstDash val="solid"/>
                    </a:lnB>
                  </a:tcPr>
                </a:tc>
                <a:tc>
                  <a:txBody>
                    <a:bodyPr/>
                    <a:lstStyle/>
                    <a:p>
                      <a:pPr marL="20320" algn="ctr">
                        <a:lnSpc>
                          <a:spcPct val="100000"/>
                        </a:lnSpc>
                        <a:spcBef>
                          <a:spcPts val="325"/>
                        </a:spcBef>
                      </a:pPr>
                      <a:r>
                        <a:rPr sz="1500" b="1" dirty="0">
                          <a:latin typeface="Calibri"/>
                          <a:cs typeface="Calibri"/>
                        </a:rPr>
                        <a:t>X</a:t>
                      </a:r>
                      <a:endParaRPr sz="1500">
                        <a:latin typeface="Calibri"/>
                        <a:cs typeface="Calibri"/>
                      </a:endParaRPr>
                    </a:p>
                  </a:txBody>
                  <a:tcPr marL="0" marR="0" marT="55033" marB="0">
                    <a:lnT w="76200">
                      <a:solidFill>
                        <a:srgbClr val="D8E156"/>
                      </a:solidFill>
                      <a:prstDash val="solid"/>
                    </a:lnT>
                    <a:lnB w="76200">
                      <a:solidFill>
                        <a:srgbClr val="D8E156"/>
                      </a:solidFill>
                      <a:prstDash val="solid"/>
                    </a:lnB>
                  </a:tcPr>
                </a:tc>
                <a:tc>
                  <a:txBody>
                    <a:bodyPr/>
                    <a:lstStyle/>
                    <a:p>
                      <a:pPr marL="18415" algn="ctr">
                        <a:lnSpc>
                          <a:spcPct val="100000"/>
                        </a:lnSpc>
                        <a:spcBef>
                          <a:spcPts val="325"/>
                        </a:spcBef>
                      </a:pPr>
                      <a:r>
                        <a:rPr sz="1500" b="1" dirty="0">
                          <a:latin typeface="Calibri"/>
                          <a:cs typeface="Calibri"/>
                        </a:rPr>
                        <a:t>X</a:t>
                      </a:r>
                      <a:endParaRPr sz="1500">
                        <a:latin typeface="Calibri"/>
                        <a:cs typeface="Calibri"/>
                      </a:endParaRPr>
                    </a:p>
                  </a:txBody>
                  <a:tcPr marL="0" marR="0" marT="55033" marB="0">
                    <a:lnT w="76200">
                      <a:solidFill>
                        <a:srgbClr val="D8E156"/>
                      </a:solidFill>
                      <a:prstDash val="solid"/>
                    </a:lnT>
                    <a:lnB w="76200">
                      <a:solidFill>
                        <a:srgbClr val="D8E156"/>
                      </a:solidFill>
                      <a:prstDash val="solid"/>
                    </a:lnB>
                  </a:tcPr>
                </a:tc>
                <a:tc>
                  <a:txBody>
                    <a:bodyPr/>
                    <a:lstStyle/>
                    <a:p>
                      <a:pPr marR="15240" algn="ctr">
                        <a:lnSpc>
                          <a:spcPct val="100000"/>
                        </a:lnSpc>
                        <a:spcBef>
                          <a:spcPts val="325"/>
                        </a:spcBef>
                      </a:pPr>
                      <a:r>
                        <a:rPr sz="1500" b="1" dirty="0">
                          <a:latin typeface="Calibri"/>
                          <a:cs typeface="Calibri"/>
                        </a:rPr>
                        <a:t>X</a:t>
                      </a:r>
                      <a:endParaRPr sz="1500">
                        <a:latin typeface="Calibri"/>
                        <a:cs typeface="Calibri"/>
                      </a:endParaRPr>
                    </a:p>
                  </a:txBody>
                  <a:tcPr marL="0" marR="0" marT="55033" marB="0">
                    <a:lnT w="76200">
                      <a:solidFill>
                        <a:srgbClr val="D8E156"/>
                      </a:solidFill>
                      <a:prstDash val="solid"/>
                    </a:lnT>
                    <a:lnB w="76200">
                      <a:solidFill>
                        <a:srgbClr val="D8E156"/>
                      </a:solidFill>
                      <a:prstDash val="solid"/>
                    </a:lnB>
                  </a:tcPr>
                </a:tc>
                <a:tc>
                  <a:txBody>
                    <a:bodyPr/>
                    <a:lstStyle/>
                    <a:p>
                      <a:pPr marL="21590" algn="ctr">
                        <a:lnSpc>
                          <a:spcPct val="100000"/>
                        </a:lnSpc>
                        <a:spcBef>
                          <a:spcPts val="325"/>
                        </a:spcBef>
                      </a:pPr>
                      <a:r>
                        <a:rPr sz="1500" b="1" dirty="0">
                          <a:latin typeface="Calibri"/>
                          <a:cs typeface="Calibri"/>
                        </a:rPr>
                        <a:t>X</a:t>
                      </a:r>
                      <a:endParaRPr sz="1500">
                        <a:latin typeface="Calibri"/>
                        <a:cs typeface="Calibri"/>
                      </a:endParaRPr>
                    </a:p>
                  </a:txBody>
                  <a:tcPr marL="0" marR="0" marT="55033" marB="0">
                    <a:lnT w="76200">
                      <a:solidFill>
                        <a:srgbClr val="D8E156"/>
                      </a:solidFill>
                      <a:prstDash val="solid"/>
                    </a:lnT>
                    <a:lnB w="76200">
                      <a:solidFill>
                        <a:srgbClr val="D8E156"/>
                      </a:solidFill>
                      <a:prstDash val="solid"/>
                    </a:lnB>
                  </a:tcPr>
                </a:tc>
                <a:tc>
                  <a:txBody>
                    <a:bodyPr/>
                    <a:lstStyle/>
                    <a:p>
                      <a:pPr marL="43180" algn="ctr">
                        <a:lnSpc>
                          <a:spcPct val="100000"/>
                        </a:lnSpc>
                        <a:spcBef>
                          <a:spcPts val="325"/>
                        </a:spcBef>
                      </a:pPr>
                      <a:r>
                        <a:rPr sz="1500" b="1" spc="35" dirty="0">
                          <a:latin typeface="Calibri"/>
                          <a:cs typeface="Calibri"/>
                        </a:rPr>
                        <a:t>800ps</a:t>
                      </a:r>
                      <a:endParaRPr sz="1500">
                        <a:latin typeface="Calibri"/>
                        <a:cs typeface="Calibri"/>
                      </a:endParaRPr>
                    </a:p>
                  </a:txBody>
                  <a:tcPr marL="0" marR="0" marT="55033" marB="0">
                    <a:lnR w="76200">
                      <a:solidFill>
                        <a:srgbClr val="D8E156"/>
                      </a:solidFill>
                      <a:prstDash val="solid"/>
                    </a:lnR>
                    <a:lnT w="76200">
                      <a:solidFill>
                        <a:srgbClr val="D8E156"/>
                      </a:solidFill>
                      <a:prstDash val="solid"/>
                    </a:lnT>
                    <a:lnB w="76200">
                      <a:solidFill>
                        <a:srgbClr val="D8E156"/>
                      </a:solidFill>
                      <a:prstDash val="solid"/>
                    </a:lnB>
                  </a:tcPr>
                </a:tc>
                <a:extLst>
                  <a:ext uri="{0D108BD9-81ED-4DB2-BD59-A6C34878D82A}">
                    <a16:rowId xmlns:a16="http://schemas.microsoft.com/office/drawing/2014/main" val="10004"/>
                  </a:ext>
                </a:extLst>
              </a:tr>
              <a:tr h="291268">
                <a:tc>
                  <a:txBody>
                    <a:bodyPr/>
                    <a:lstStyle/>
                    <a:p>
                      <a:pPr marR="1905" algn="ctr">
                        <a:lnSpc>
                          <a:spcPts val="1360"/>
                        </a:lnSpc>
                        <a:spcBef>
                          <a:spcPts val="260"/>
                        </a:spcBef>
                      </a:pPr>
                      <a:r>
                        <a:rPr sz="1500" b="1" spc="30" dirty="0">
                          <a:latin typeface="Calibri"/>
                          <a:cs typeface="Calibri"/>
                        </a:rPr>
                        <a:t>sw</a:t>
                      </a:r>
                      <a:endParaRPr sz="1500">
                        <a:latin typeface="Calibri"/>
                        <a:cs typeface="Calibri"/>
                      </a:endParaRPr>
                    </a:p>
                  </a:txBody>
                  <a:tcPr marL="0" marR="0" marT="44027" marB="0">
                    <a:lnT w="76200">
                      <a:solidFill>
                        <a:srgbClr val="D8E156"/>
                      </a:solidFill>
                      <a:prstDash val="solid"/>
                    </a:lnT>
                  </a:tcPr>
                </a:tc>
                <a:tc>
                  <a:txBody>
                    <a:bodyPr/>
                    <a:lstStyle/>
                    <a:p>
                      <a:pPr marR="635" algn="ctr">
                        <a:lnSpc>
                          <a:spcPts val="1360"/>
                        </a:lnSpc>
                        <a:spcBef>
                          <a:spcPts val="260"/>
                        </a:spcBef>
                      </a:pPr>
                      <a:r>
                        <a:rPr sz="1500" b="1" dirty="0">
                          <a:latin typeface="Calibri"/>
                          <a:cs typeface="Calibri"/>
                        </a:rPr>
                        <a:t>X</a:t>
                      </a:r>
                      <a:endParaRPr sz="1500">
                        <a:latin typeface="Calibri"/>
                        <a:cs typeface="Calibri"/>
                      </a:endParaRPr>
                    </a:p>
                  </a:txBody>
                  <a:tcPr marL="0" marR="0" marT="44027" marB="0">
                    <a:lnT w="76200">
                      <a:solidFill>
                        <a:srgbClr val="D8E156"/>
                      </a:solidFill>
                      <a:prstDash val="solid"/>
                    </a:lnT>
                  </a:tcPr>
                </a:tc>
                <a:tc>
                  <a:txBody>
                    <a:bodyPr/>
                    <a:lstStyle/>
                    <a:p>
                      <a:pPr marL="20320" algn="ctr">
                        <a:lnSpc>
                          <a:spcPts val="1360"/>
                        </a:lnSpc>
                        <a:spcBef>
                          <a:spcPts val="260"/>
                        </a:spcBef>
                      </a:pPr>
                      <a:r>
                        <a:rPr sz="1500" b="1" dirty="0">
                          <a:latin typeface="Calibri"/>
                          <a:cs typeface="Calibri"/>
                        </a:rPr>
                        <a:t>X</a:t>
                      </a:r>
                      <a:endParaRPr sz="1500">
                        <a:latin typeface="Calibri"/>
                        <a:cs typeface="Calibri"/>
                      </a:endParaRPr>
                    </a:p>
                  </a:txBody>
                  <a:tcPr marL="0" marR="0" marT="44027" marB="0">
                    <a:lnT w="76200">
                      <a:solidFill>
                        <a:srgbClr val="D8E156"/>
                      </a:solidFill>
                      <a:prstDash val="solid"/>
                    </a:lnT>
                  </a:tcPr>
                </a:tc>
                <a:tc>
                  <a:txBody>
                    <a:bodyPr/>
                    <a:lstStyle/>
                    <a:p>
                      <a:pPr marL="18415" algn="ctr">
                        <a:lnSpc>
                          <a:spcPts val="1360"/>
                        </a:lnSpc>
                        <a:spcBef>
                          <a:spcPts val="260"/>
                        </a:spcBef>
                      </a:pPr>
                      <a:r>
                        <a:rPr sz="1500" b="1" dirty="0">
                          <a:latin typeface="Calibri"/>
                          <a:cs typeface="Calibri"/>
                        </a:rPr>
                        <a:t>X</a:t>
                      </a:r>
                      <a:endParaRPr sz="1500">
                        <a:latin typeface="Calibri"/>
                        <a:cs typeface="Calibri"/>
                      </a:endParaRPr>
                    </a:p>
                  </a:txBody>
                  <a:tcPr marL="0" marR="0" marT="44027" marB="0">
                    <a:lnT w="76200">
                      <a:solidFill>
                        <a:srgbClr val="D8E156"/>
                      </a:solidFill>
                      <a:prstDash val="solid"/>
                    </a:lnT>
                  </a:tcPr>
                </a:tc>
                <a:tc>
                  <a:txBody>
                    <a:bodyPr/>
                    <a:lstStyle/>
                    <a:p>
                      <a:pPr marR="15240" algn="ctr">
                        <a:lnSpc>
                          <a:spcPts val="1360"/>
                        </a:lnSpc>
                        <a:spcBef>
                          <a:spcPts val="260"/>
                        </a:spcBef>
                      </a:pPr>
                      <a:r>
                        <a:rPr sz="1500" b="1" dirty="0">
                          <a:latin typeface="Calibri"/>
                          <a:cs typeface="Calibri"/>
                        </a:rPr>
                        <a:t>X</a:t>
                      </a:r>
                      <a:endParaRPr sz="1500">
                        <a:latin typeface="Calibri"/>
                        <a:cs typeface="Calibri"/>
                      </a:endParaRPr>
                    </a:p>
                  </a:txBody>
                  <a:tcPr marL="0" marR="0" marT="44027" marB="0">
                    <a:lnT w="76200">
                      <a:solidFill>
                        <a:srgbClr val="D8E156"/>
                      </a:solidFill>
                      <a:prstDash val="solid"/>
                    </a:lnT>
                  </a:tcPr>
                </a:tc>
                <a:tc>
                  <a:txBody>
                    <a:bodyPr/>
                    <a:lstStyle/>
                    <a:p>
                      <a:pPr>
                        <a:lnSpc>
                          <a:spcPct val="100000"/>
                        </a:lnSpc>
                      </a:pPr>
                      <a:endParaRPr sz="1700">
                        <a:latin typeface="Times New Roman"/>
                        <a:cs typeface="Times New Roman"/>
                      </a:endParaRPr>
                    </a:p>
                  </a:txBody>
                  <a:tcPr marL="0" marR="0" marT="0" marB="0">
                    <a:lnT w="76200">
                      <a:solidFill>
                        <a:srgbClr val="D8E156"/>
                      </a:solidFill>
                      <a:prstDash val="solid"/>
                    </a:lnT>
                  </a:tcPr>
                </a:tc>
                <a:tc>
                  <a:txBody>
                    <a:bodyPr/>
                    <a:lstStyle/>
                    <a:p>
                      <a:pPr marL="43180" algn="ctr">
                        <a:lnSpc>
                          <a:spcPts val="1360"/>
                        </a:lnSpc>
                        <a:spcBef>
                          <a:spcPts val="260"/>
                        </a:spcBef>
                      </a:pPr>
                      <a:r>
                        <a:rPr sz="1500" b="1" spc="30" dirty="0">
                          <a:latin typeface="Calibri"/>
                          <a:cs typeface="Calibri"/>
                        </a:rPr>
                        <a:t>700ps</a:t>
                      </a:r>
                      <a:endParaRPr sz="1500">
                        <a:latin typeface="Calibri"/>
                        <a:cs typeface="Calibri"/>
                      </a:endParaRPr>
                    </a:p>
                  </a:txBody>
                  <a:tcPr marL="0" marR="0" marT="44027" marB="0">
                    <a:lnT w="76200">
                      <a:solidFill>
                        <a:srgbClr val="D8E156"/>
                      </a:solidFill>
                      <a:prstDash val="solid"/>
                    </a:lnT>
                  </a:tcPr>
                </a:tc>
                <a:extLst>
                  <a:ext uri="{0D108BD9-81ED-4DB2-BD59-A6C34878D82A}">
                    <a16:rowId xmlns:a16="http://schemas.microsoft.com/office/drawing/2014/main" val="10005"/>
                  </a:ext>
                </a:extLst>
              </a:tr>
            </a:tbl>
          </a:graphicData>
        </a:graphic>
      </p:graphicFrame>
      <p:sp>
        <p:nvSpPr>
          <p:cNvPr id="5" name="Date Placeholder 4">
            <a:extLst>
              <a:ext uri="{FF2B5EF4-FFF2-40B4-BE49-F238E27FC236}">
                <a16:creationId xmlns:a16="http://schemas.microsoft.com/office/drawing/2014/main" id="{142176D0-A7CF-4F0B-99E0-ED69B9989623}"/>
              </a:ext>
            </a:extLst>
          </p:cNvPr>
          <p:cNvSpPr>
            <a:spLocks noGrp="1"/>
          </p:cNvSpPr>
          <p:nvPr>
            <p:ph type="dt" sz="half" idx="10"/>
          </p:nvPr>
        </p:nvSpPr>
        <p:spPr/>
        <p:txBody>
          <a:bodyPr/>
          <a:lstStyle/>
          <a:p>
            <a:fld id="{BDF7DB07-284C-4552-A491-FEB1D93942BD}" type="datetime1">
              <a:rPr lang="en-US" smtClean="0"/>
              <a:t>5/11/2024</a:t>
            </a:fld>
            <a:endParaRPr lang="en-US"/>
          </a:p>
        </p:txBody>
      </p:sp>
      <p:sp>
        <p:nvSpPr>
          <p:cNvPr id="6" name="Slide Number Placeholder 5">
            <a:extLst>
              <a:ext uri="{FF2B5EF4-FFF2-40B4-BE49-F238E27FC236}">
                <a16:creationId xmlns:a16="http://schemas.microsoft.com/office/drawing/2014/main" id="{6BFD103B-3B24-4FE1-B1E7-D157BEAA9453}"/>
              </a:ext>
            </a:extLst>
          </p:cNvPr>
          <p:cNvSpPr>
            <a:spLocks noGrp="1"/>
          </p:cNvSpPr>
          <p:nvPr>
            <p:ph type="sldNum" sz="quarter" idx="12"/>
          </p:nvPr>
        </p:nvSpPr>
        <p:spPr/>
        <p:txBody>
          <a:bodyPr/>
          <a:lstStyle/>
          <a:p>
            <a:fld id="{AB6352F2-FB44-4DA6-821F-C2F4E454E2C0}" type="slidenum">
              <a:rPr lang="en-US" smtClean="0"/>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02913" y="2470911"/>
            <a:ext cx="6347967" cy="2466848"/>
          </a:xfrm>
          <a:prstGeom prst="rect">
            <a:avLst/>
          </a:prstGeom>
        </p:spPr>
      </p:pic>
      <p:sp>
        <p:nvSpPr>
          <p:cNvPr id="3" name="Date Placeholder 2">
            <a:extLst>
              <a:ext uri="{FF2B5EF4-FFF2-40B4-BE49-F238E27FC236}">
                <a16:creationId xmlns:a16="http://schemas.microsoft.com/office/drawing/2014/main" id="{EB112A86-5E47-47C7-8339-00BEAC0CD282}"/>
              </a:ext>
            </a:extLst>
          </p:cNvPr>
          <p:cNvSpPr>
            <a:spLocks noGrp="1"/>
          </p:cNvSpPr>
          <p:nvPr>
            <p:ph type="dt" sz="half" idx="10"/>
          </p:nvPr>
        </p:nvSpPr>
        <p:spPr/>
        <p:txBody>
          <a:bodyPr/>
          <a:lstStyle/>
          <a:p>
            <a:fld id="{A5E931C9-4319-4F0E-93CB-0E5DBEF2EDB2}" type="datetime1">
              <a:rPr lang="en-US" smtClean="0"/>
              <a:t>5/11/2024</a:t>
            </a:fld>
            <a:endParaRPr lang="en-US"/>
          </a:p>
        </p:txBody>
      </p:sp>
      <p:sp>
        <p:nvSpPr>
          <p:cNvPr id="4" name="Slide Number Placeholder 3">
            <a:extLst>
              <a:ext uri="{FF2B5EF4-FFF2-40B4-BE49-F238E27FC236}">
                <a16:creationId xmlns:a16="http://schemas.microsoft.com/office/drawing/2014/main" id="{2538E7C9-88CE-49B4-9977-9A331A68B091}"/>
              </a:ext>
            </a:extLst>
          </p:cNvPr>
          <p:cNvSpPr>
            <a:spLocks noGrp="1"/>
          </p:cNvSpPr>
          <p:nvPr>
            <p:ph type="sldNum" sz="quarter" idx="12"/>
          </p:nvPr>
        </p:nvSpPr>
        <p:spPr/>
        <p:txBody>
          <a:bodyPr/>
          <a:lstStyle/>
          <a:p>
            <a:fld id="{AB6352F2-FB44-4DA6-821F-C2F4E454E2C0}" type="slidenum">
              <a:rPr lang="en-US" smtClean="0"/>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828" y="106710"/>
            <a:ext cx="5491480"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Control Logic Truth Table</a:t>
            </a:r>
          </a:p>
        </p:txBody>
      </p:sp>
      <p:graphicFrame>
        <p:nvGraphicFramePr>
          <p:cNvPr id="3" name="object 3"/>
          <p:cNvGraphicFramePr>
            <a:graphicFrameLocks noGrp="1"/>
          </p:cNvGraphicFramePr>
          <p:nvPr>
            <p:extLst>
              <p:ext uri="{D42A27DB-BD31-4B8C-83A1-F6EECF244321}">
                <p14:modId xmlns:p14="http://schemas.microsoft.com/office/powerpoint/2010/main" val="3283941442"/>
              </p:ext>
            </p:extLst>
          </p:nvPr>
        </p:nvGraphicFramePr>
        <p:xfrm>
          <a:off x="1101378" y="1027569"/>
          <a:ext cx="8736752" cy="5328781"/>
        </p:xfrm>
        <a:graphic>
          <a:graphicData uri="http://schemas.openxmlformats.org/drawingml/2006/table">
            <a:tbl>
              <a:tblPr firstRow="1" bandRow="1">
                <a:tableStyleId>{5940675A-B579-460E-94D1-54222C63F5DA}</a:tableStyleId>
              </a:tblPr>
              <a:tblGrid>
                <a:gridCol w="13208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662940">
                  <a:extLst>
                    <a:ext uri="{9D8B030D-6E8A-4147-A177-3AD203B41FA5}">
                      <a16:colId xmlns:a16="http://schemas.microsoft.com/office/drawing/2014/main" val="20003"/>
                    </a:ext>
                  </a:extLst>
                </a:gridCol>
                <a:gridCol w="1914312">
                  <a:extLst>
                    <a:ext uri="{9D8B030D-6E8A-4147-A177-3AD203B41FA5}">
                      <a16:colId xmlns:a16="http://schemas.microsoft.com/office/drawing/2014/main" val="20004"/>
                    </a:ext>
                  </a:extLst>
                </a:gridCol>
                <a:gridCol w="652780">
                  <a:extLst>
                    <a:ext uri="{9D8B030D-6E8A-4147-A177-3AD203B41FA5}">
                      <a16:colId xmlns:a16="http://schemas.microsoft.com/office/drawing/2014/main" val="20005"/>
                    </a:ext>
                  </a:extLst>
                </a:gridCol>
                <a:gridCol w="3169920">
                  <a:extLst>
                    <a:ext uri="{9D8B030D-6E8A-4147-A177-3AD203B41FA5}">
                      <a16:colId xmlns:a16="http://schemas.microsoft.com/office/drawing/2014/main" val="20006"/>
                    </a:ext>
                  </a:extLst>
                </a:gridCol>
              </a:tblGrid>
              <a:tr h="249863">
                <a:tc>
                  <a:txBody>
                    <a:bodyPr/>
                    <a:lstStyle/>
                    <a:p>
                      <a:pPr marL="57150">
                        <a:lnSpc>
                          <a:spcPts val="1335"/>
                        </a:lnSpc>
                      </a:pPr>
                      <a:r>
                        <a:rPr sz="1600" b="1" spc="-5" dirty="0"/>
                        <a:t>Inst[31:0]</a:t>
                      </a:r>
                      <a:endParaRPr sz="1600">
                        <a:latin typeface="Calibri"/>
                        <a:cs typeface="Calibri"/>
                      </a:endParaRPr>
                    </a:p>
                  </a:txBody>
                  <a:tcPr marL="0" marR="0" marT="0" marB="0" anchor="ctr"/>
                </a:tc>
                <a:tc>
                  <a:txBody>
                    <a:bodyPr/>
                    <a:lstStyle/>
                    <a:p>
                      <a:pPr marL="26670" algn="ctr">
                        <a:lnSpc>
                          <a:spcPts val="1335"/>
                        </a:lnSpc>
                      </a:pPr>
                      <a:r>
                        <a:rPr sz="1600" b="1" spc="-10" dirty="0"/>
                        <a:t>BrEq</a:t>
                      </a:r>
                      <a:endParaRPr sz="1600">
                        <a:latin typeface="Calibri"/>
                        <a:cs typeface="Calibri"/>
                      </a:endParaRPr>
                    </a:p>
                  </a:txBody>
                  <a:tcPr marL="0" marR="0" marT="0" marB="0" anchor="ctr"/>
                </a:tc>
                <a:tc>
                  <a:txBody>
                    <a:bodyPr/>
                    <a:lstStyle/>
                    <a:p>
                      <a:pPr marL="1905" algn="ctr">
                        <a:lnSpc>
                          <a:spcPts val="1335"/>
                        </a:lnSpc>
                      </a:pPr>
                      <a:r>
                        <a:rPr sz="1600" b="1" spc="-25" dirty="0"/>
                        <a:t>BrLT</a:t>
                      </a:r>
                      <a:endParaRPr sz="1600">
                        <a:latin typeface="Calibri"/>
                        <a:cs typeface="Calibri"/>
                      </a:endParaRPr>
                    </a:p>
                  </a:txBody>
                  <a:tcPr marL="0" marR="0" marT="0" marB="0" anchor="ctr"/>
                </a:tc>
                <a:tc>
                  <a:txBody>
                    <a:bodyPr/>
                    <a:lstStyle/>
                    <a:p>
                      <a:pPr marR="85090" algn="r">
                        <a:lnSpc>
                          <a:spcPts val="1335"/>
                        </a:lnSpc>
                      </a:pPr>
                      <a:r>
                        <a:rPr sz="1600" b="1" spc="-5" dirty="0"/>
                        <a:t>PCSel</a:t>
                      </a:r>
                      <a:endParaRPr sz="1600">
                        <a:latin typeface="Calibri"/>
                        <a:cs typeface="Calibri"/>
                      </a:endParaRPr>
                    </a:p>
                  </a:txBody>
                  <a:tcPr marL="0" marR="0" marT="0" marB="0" anchor="ctr"/>
                </a:tc>
                <a:tc>
                  <a:txBody>
                    <a:bodyPr/>
                    <a:lstStyle/>
                    <a:p>
                      <a:pPr marL="92710">
                        <a:lnSpc>
                          <a:spcPts val="1335"/>
                        </a:lnSpc>
                      </a:pPr>
                      <a:r>
                        <a:rPr sz="1600" b="1" spc="-5" dirty="0"/>
                        <a:t>ImmSel</a:t>
                      </a:r>
                      <a:r>
                        <a:rPr sz="1600" b="1" spc="165" dirty="0"/>
                        <a:t> </a:t>
                      </a:r>
                      <a:r>
                        <a:rPr sz="1600" b="1" spc="-5" dirty="0"/>
                        <a:t>BrUn</a:t>
                      </a:r>
                      <a:r>
                        <a:rPr sz="1600" b="1" spc="170" dirty="0"/>
                        <a:t> </a:t>
                      </a:r>
                      <a:r>
                        <a:rPr sz="1600" b="1" spc="-5" dirty="0"/>
                        <a:t>ASel</a:t>
                      </a:r>
                      <a:endParaRPr sz="1600" dirty="0">
                        <a:latin typeface="Calibri"/>
                        <a:cs typeface="Calibri"/>
                      </a:endParaRPr>
                    </a:p>
                  </a:txBody>
                  <a:tcPr marL="0" marR="0" marT="0" marB="0" anchor="ctr"/>
                </a:tc>
                <a:tc>
                  <a:txBody>
                    <a:bodyPr/>
                    <a:lstStyle/>
                    <a:p>
                      <a:pPr marL="104775">
                        <a:lnSpc>
                          <a:spcPts val="1335"/>
                        </a:lnSpc>
                      </a:pPr>
                      <a:r>
                        <a:rPr sz="1600" b="1" spc="-5" dirty="0"/>
                        <a:t>BSel</a:t>
                      </a:r>
                      <a:endParaRPr sz="1600">
                        <a:latin typeface="Calibri"/>
                        <a:cs typeface="Calibri"/>
                      </a:endParaRPr>
                    </a:p>
                  </a:txBody>
                  <a:tcPr marL="0" marR="0" marT="0" marB="0" anchor="ctr"/>
                </a:tc>
                <a:tc>
                  <a:txBody>
                    <a:bodyPr/>
                    <a:lstStyle/>
                    <a:p>
                      <a:pPr marL="72390">
                        <a:lnSpc>
                          <a:spcPts val="1335"/>
                        </a:lnSpc>
                        <a:tabLst>
                          <a:tab pos="1291590" algn="l"/>
                        </a:tabLst>
                      </a:pPr>
                      <a:r>
                        <a:rPr sz="1600" b="1" spc="-10" dirty="0"/>
                        <a:t>ALUSel</a:t>
                      </a:r>
                      <a:r>
                        <a:rPr sz="1600" b="1" spc="480" dirty="0"/>
                        <a:t> </a:t>
                      </a:r>
                      <a:r>
                        <a:rPr sz="1600" b="1" spc="-5" dirty="0"/>
                        <a:t>MemRW	RegWEn</a:t>
                      </a:r>
                      <a:r>
                        <a:rPr sz="1600" b="1" spc="65" dirty="0"/>
                        <a:t> </a:t>
                      </a:r>
                      <a:r>
                        <a:rPr sz="1600" b="1" spc="-5" dirty="0"/>
                        <a:t>WBSel</a:t>
                      </a:r>
                      <a:endParaRPr sz="1600">
                        <a:latin typeface="Calibri"/>
                        <a:cs typeface="Calibri"/>
                      </a:endParaRPr>
                    </a:p>
                  </a:txBody>
                  <a:tcPr marL="0" marR="0" marT="0" marB="0" anchor="ctr"/>
                </a:tc>
                <a:extLst>
                  <a:ext uri="{0D108BD9-81ED-4DB2-BD59-A6C34878D82A}">
                    <a16:rowId xmlns:a16="http://schemas.microsoft.com/office/drawing/2014/main" val="10000"/>
                  </a:ext>
                </a:extLst>
              </a:tr>
              <a:tr h="321937">
                <a:tc>
                  <a:txBody>
                    <a:bodyPr/>
                    <a:lstStyle/>
                    <a:p>
                      <a:pPr marL="57150">
                        <a:lnSpc>
                          <a:spcPct val="100000"/>
                        </a:lnSpc>
                        <a:spcBef>
                          <a:spcPts val="120"/>
                        </a:spcBef>
                      </a:pPr>
                      <a:r>
                        <a:rPr sz="1600" b="1" dirty="0"/>
                        <a:t>add</a:t>
                      </a:r>
                      <a:endParaRPr sz="1600">
                        <a:latin typeface="Courier New"/>
                        <a:cs typeface="Courier New"/>
                      </a:endParaRPr>
                    </a:p>
                  </a:txBody>
                  <a:tcPr marL="0" marR="0" marT="20320" marB="0" anchor="ctr"/>
                </a:tc>
                <a:tc>
                  <a:txBody>
                    <a:bodyPr/>
                    <a:lstStyle/>
                    <a:p>
                      <a:pPr algn="ctr">
                        <a:lnSpc>
                          <a:spcPct val="100000"/>
                        </a:lnSpc>
                        <a:spcBef>
                          <a:spcPts val="120"/>
                        </a:spcBef>
                      </a:pPr>
                      <a:r>
                        <a:rPr sz="1600" dirty="0"/>
                        <a:t>*</a:t>
                      </a:r>
                      <a:endParaRPr sz="1600">
                        <a:latin typeface="Calibri"/>
                        <a:cs typeface="Calibri"/>
                      </a:endParaRPr>
                    </a:p>
                  </a:txBody>
                  <a:tcPr marL="0" marR="0" marT="20320" marB="0" anchor="ctr"/>
                </a:tc>
                <a:tc>
                  <a:txBody>
                    <a:bodyPr/>
                    <a:lstStyle/>
                    <a:p>
                      <a:pPr algn="ctr">
                        <a:lnSpc>
                          <a:spcPct val="100000"/>
                        </a:lnSpc>
                        <a:spcBef>
                          <a:spcPts val="120"/>
                        </a:spcBef>
                      </a:pPr>
                      <a:r>
                        <a:rPr sz="1600" dirty="0"/>
                        <a:t>*</a:t>
                      </a:r>
                      <a:endParaRPr sz="1600">
                        <a:latin typeface="Calibri"/>
                        <a:cs typeface="Calibri"/>
                      </a:endParaRPr>
                    </a:p>
                  </a:txBody>
                  <a:tcPr marL="0" marR="0" marT="20320" marB="0" anchor="ctr"/>
                </a:tc>
                <a:tc>
                  <a:txBody>
                    <a:bodyPr/>
                    <a:lstStyle/>
                    <a:p>
                      <a:pPr marL="189230">
                        <a:lnSpc>
                          <a:spcPct val="100000"/>
                        </a:lnSpc>
                        <a:spcBef>
                          <a:spcPts val="120"/>
                        </a:spcBef>
                      </a:pPr>
                      <a:r>
                        <a:rPr sz="1600" dirty="0"/>
                        <a:t>+4</a:t>
                      </a:r>
                      <a:endParaRPr sz="1600">
                        <a:latin typeface="Calibri"/>
                        <a:cs typeface="Calibri"/>
                      </a:endParaRPr>
                    </a:p>
                  </a:txBody>
                  <a:tcPr marL="0" marR="0" marT="20320" marB="0" anchor="ctr"/>
                </a:tc>
                <a:tc>
                  <a:txBody>
                    <a:bodyPr/>
                    <a:lstStyle/>
                    <a:p>
                      <a:pPr marR="97155" algn="r">
                        <a:lnSpc>
                          <a:spcPct val="100000"/>
                        </a:lnSpc>
                        <a:spcBef>
                          <a:spcPts val="120"/>
                        </a:spcBef>
                        <a:tabLst>
                          <a:tab pos="456565" algn="l"/>
                          <a:tab pos="838200" algn="l"/>
                        </a:tabLst>
                      </a:pPr>
                      <a:r>
                        <a:rPr sz="1600" dirty="0"/>
                        <a:t>*	*	</a:t>
                      </a:r>
                      <a:r>
                        <a:rPr sz="1600" spc="-10" dirty="0"/>
                        <a:t>Reg</a:t>
                      </a:r>
                      <a:endParaRPr sz="1600">
                        <a:latin typeface="Calibri"/>
                        <a:cs typeface="Calibri"/>
                      </a:endParaRPr>
                    </a:p>
                  </a:txBody>
                  <a:tcPr marL="0" marR="0" marT="20320" marB="0" anchor="ctr"/>
                </a:tc>
                <a:tc>
                  <a:txBody>
                    <a:bodyPr/>
                    <a:lstStyle/>
                    <a:p>
                      <a:pPr marR="91440" algn="r">
                        <a:lnSpc>
                          <a:spcPct val="100000"/>
                        </a:lnSpc>
                        <a:spcBef>
                          <a:spcPts val="120"/>
                        </a:spcBef>
                      </a:pPr>
                      <a:r>
                        <a:rPr sz="1600" spc="-10" dirty="0"/>
                        <a:t>Reg</a:t>
                      </a:r>
                      <a:endParaRPr sz="1600">
                        <a:latin typeface="Calibri"/>
                        <a:cs typeface="Calibri"/>
                      </a:endParaRPr>
                    </a:p>
                  </a:txBody>
                  <a:tcPr marL="0" marR="0" marT="20320" marB="0" anchor="ctr"/>
                </a:tc>
                <a:tc>
                  <a:txBody>
                    <a:bodyPr/>
                    <a:lstStyle/>
                    <a:p>
                      <a:pPr marL="158115">
                        <a:lnSpc>
                          <a:spcPct val="100000"/>
                        </a:lnSpc>
                        <a:spcBef>
                          <a:spcPts val="120"/>
                        </a:spcBef>
                        <a:tabLst>
                          <a:tab pos="737235" algn="l"/>
                          <a:tab pos="1499870" algn="l"/>
                          <a:tab pos="1986914" algn="l"/>
                        </a:tabLst>
                      </a:pPr>
                      <a:r>
                        <a:rPr sz="1600" spc="-5" dirty="0"/>
                        <a:t>Add	</a:t>
                      </a:r>
                      <a:r>
                        <a:rPr sz="1600" spc="-10" dirty="0"/>
                        <a:t>Read	</a:t>
                      </a:r>
                      <a:r>
                        <a:rPr lang="en-US" sz="1600" spc="-10" dirty="0"/>
                        <a:t>      </a:t>
                      </a:r>
                      <a:r>
                        <a:rPr lang="en-US" sz="1600" kern="1200" spc="-10" dirty="0">
                          <a:solidFill>
                            <a:schemeClr val="tx1"/>
                          </a:solidFill>
                        </a:rPr>
                        <a:t> </a:t>
                      </a:r>
                      <a:r>
                        <a:rPr sz="1600" dirty="0"/>
                        <a:t>1	</a:t>
                      </a:r>
                      <a:r>
                        <a:rPr lang="en-US" sz="1600" dirty="0"/>
                        <a:t>                </a:t>
                      </a:r>
                      <a:r>
                        <a:rPr sz="1600" spc="-10" dirty="0"/>
                        <a:t>ALU</a:t>
                      </a:r>
                      <a:endParaRPr sz="1600" dirty="0">
                        <a:latin typeface="Calibri"/>
                        <a:cs typeface="Calibri"/>
                      </a:endParaRPr>
                    </a:p>
                  </a:txBody>
                  <a:tcPr marL="0" marR="0" marT="20320" marB="0" anchor="ctr"/>
                </a:tc>
                <a:extLst>
                  <a:ext uri="{0D108BD9-81ED-4DB2-BD59-A6C34878D82A}">
                    <a16:rowId xmlns:a16="http://schemas.microsoft.com/office/drawing/2014/main" val="10001"/>
                  </a:ext>
                </a:extLst>
              </a:tr>
              <a:tr h="321937">
                <a:tc>
                  <a:txBody>
                    <a:bodyPr/>
                    <a:lstStyle/>
                    <a:p>
                      <a:pPr marL="57150">
                        <a:lnSpc>
                          <a:spcPct val="100000"/>
                        </a:lnSpc>
                        <a:spcBef>
                          <a:spcPts val="114"/>
                        </a:spcBef>
                      </a:pPr>
                      <a:r>
                        <a:rPr sz="1600" b="1" dirty="0"/>
                        <a:t>sub</a:t>
                      </a:r>
                      <a:endParaRPr sz="1600">
                        <a:latin typeface="Courier New"/>
                        <a:cs typeface="Courier New"/>
                      </a:endParaRPr>
                    </a:p>
                  </a:txBody>
                  <a:tcPr marL="0" marR="0" marT="19472" marB="0" anchor="ctr"/>
                </a:tc>
                <a:tc>
                  <a:txBody>
                    <a:bodyPr/>
                    <a:lstStyle/>
                    <a:p>
                      <a:pPr algn="ctr">
                        <a:lnSpc>
                          <a:spcPct val="100000"/>
                        </a:lnSpc>
                        <a:spcBef>
                          <a:spcPts val="114"/>
                        </a:spcBef>
                      </a:pPr>
                      <a:r>
                        <a:rPr sz="1600" dirty="0"/>
                        <a:t>*</a:t>
                      </a:r>
                      <a:endParaRPr sz="1600">
                        <a:latin typeface="Calibri"/>
                        <a:cs typeface="Calibri"/>
                      </a:endParaRPr>
                    </a:p>
                  </a:txBody>
                  <a:tcPr marL="0" marR="0" marT="19472" marB="0" anchor="ctr"/>
                </a:tc>
                <a:tc>
                  <a:txBody>
                    <a:bodyPr/>
                    <a:lstStyle/>
                    <a:p>
                      <a:pPr algn="ctr">
                        <a:lnSpc>
                          <a:spcPct val="100000"/>
                        </a:lnSpc>
                        <a:spcBef>
                          <a:spcPts val="114"/>
                        </a:spcBef>
                      </a:pPr>
                      <a:r>
                        <a:rPr sz="1600" dirty="0"/>
                        <a:t>*</a:t>
                      </a:r>
                      <a:endParaRPr sz="1600">
                        <a:latin typeface="Calibri"/>
                        <a:cs typeface="Calibri"/>
                      </a:endParaRPr>
                    </a:p>
                  </a:txBody>
                  <a:tcPr marL="0" marR="0" marT="19472" marB="0" anchor="ctr"/>
                </a:tc>
                <a:tc>
                  <a:txBody>
                    <a:bodyPr/>
                    <a:lstStyle/>
                    <a:p>
                      <a:pPr marL="189230">
                        <a:lnSpc>
                          <a:spcPct val="100000"/>
                        </a:lnSpc>
                        <a:spcBef>
                          <a:spcPts val="114"/>
                        </a:spcBef>
                      </a:pPr>
                      <a:r>
                        <a:rPr sz="1600" dirty="0"/>
                        <a:t>+4</a:t>
                      </a:r>
                      <a:endParaRPr sz="1600">
                        <a:latin typeface="Calibri"/>
                        <a:cs typeface="Calibri"/>
                      </a:endParaRPr>
                    </a:p>
                  </a:txBody>
                  <a:tcPr marL="0" marR="0" marT="19472" marB="0" anchor="ctr"/>
                </a:tc>
                <a:tc>
                  <a:txBody>
                    <a:bodyPr/>
                    <a:lstStyle/>
                    <a:p>
                      <a:pPr marR="97155" algn="r">
                        <a:lnSpc>
                          <a:spcPct val="100000"/>
                        </a:lnSpc>
                        <a:spcBef>
                          <a:spcPts val="114"/>
                        </a:spcBef>
                        <a:tabLst>
                          <a:tab pos="456565" algn="l"/>
                          <a:tab pos="838200" algn="l"/>
                        </a:tabLst>
                      </a:pPr>
                      <a:r>
                        <a:rPr sz="1600" dirty="0"/>
                        <a:t>*	*	</a:t>
                      </a:r>
                      <a:r>
                        <a:rPr sz="1600" spc="-10" dirty="0"/>
                        <a:t>Reg</a:t>
                      </a:r>
                      <a:endParaRPr sz="1600">
                        <a:latin typeface="Calibri"/>
                        <a:cs typeface="Calibri"/>
                      </a:endParaRPr>
                    </a:p>
                  </a:txBody>
                  <a:tcPr marL="0" marR="0" marT="19472" marB="0" anchor="ctr"/>
                </a:tc>
                <a:tc>
                  <a:txBody>
                    <a:bodyPr/>
                    <a:lstStyle/>
                    <a:p>
                      <a:pPr marR="91440" algn="r">
                        <a:lnSpc>
                          <a:spcPct val="100000"/>
                        </a:lnSpc>
                        <a:spcBef>
                          <a:spcPts val="114"/>
                        </a:spcBef>
                      </a:pPr>
                      <a:r>
                        <a:rPr sz="1600" spc="-10" dirty="0"/>
                        <a:t>Reg</a:t>
                      </a:r>
                      <a:endParaRPr sz="1600">
                        <a:latin typeface="Calibri"/>
                        <a:cs typeface="Calibri"/>
                      </a:endParaRPr>
                    </a:p>
                  </a:txBody>
                  <a:tcPr marL="0" marR="0" marT="19472" marB="0" anchor="ctr"/>
                </a:tc>
                <a:tc>
                  <a:txBody>
                    <a:bodyPr/>
                    <a:lstStyle/>
                    <a:p>
                      <a:pPr marL="167640">
                        <a:lnSpc>
                          <a:spcPct val="100000"/>
                        </a:lnSpc>
                        <a:spcBef>
                          <a:spcPts val="114"/>
                        </a:spcBef>
                        <a:tabLst>
                          <a:tab pos="737235" algn="l"/>
                          <a:tab pos="1499870" algn="l"/>
                          <a:tab pos="1986914" algn="l"/>
                        </a:tabLst>
                      </a:pPr>
                      <a:r>
                        <a:rPr sz="1600" spc="-5" dirty="0"/>
                        <a:t>Sub	</a:t>
                      </a:r>
                      <a:r>
                        <a:rPr sz="1600" spc="-10" dirty="0"/>
                        <a:t>Read	</a:t>
                      </a:r>
                      <a:r>
                        <a:rPr lang="en-US" sz="1600" spc="-10" dirty="0"/>
                        <a:t>       </a:t>
                      </a:r>
                      <a:r>
                        <a:rPr sz="1600" dirty="0"/>
                        <a:t>1	</a:t>
                      </a:r>
                      <a:r>
                        <a:rPr lang="en-US" sz="1600" dirty="0"/>
                        <a:t>                </a:t>
                      </a:r>
                      <a:r>
                        <a:rPr sz="1600" spc="-10" dirty="0"/>
                        <a:t>ALU</a:t>
                      </a:r>
                      <a:endParaRPr sz="1600" dirty="0">
                        <a:latin typeface="Calibri"/>
                        <a:cs typeface="Calibri"/>
                      </a:endParaRPr>
                    </a:p>
                  </a:txBody>
                  <a:tcPr marL="0" marR="0" marT="19472" marB="0" anchor="ctr"/>
                </a:tc>
                <a:extLst>
                  <a:ext uri="{0D108BD9-81ED-4DB2-BD59-A6C34878D82A}">
                    <a16:rowId xmlns:a16="http://schemas.microsoft.com/office/drawing/2014/main" val="10002"/>
                  </a:ext>
                </a:extLst>
              </a:tr>
              <a:tr h="571800">
                <a:tc>
                  <a:txBody>
                    <a:bodyPr/>
                    <a:lstStyle/>
                    <a:p>
                      <a:pPr marL="57150">
                        <a:lnSpc>
                          <a:spcPct val="100000"/>
                        </a:lnSpc>
                        <a:spcBef>
                          <a:spcPts val="135"/>
                        </a:spcBef>
                      </a:pPr>
                      <a:r>
                        <a:rPr sz="1600" b="1" dirty="0"/>
                        <a:t>(R-R</a:t>
                      </a:r>
                      <a:r>
                        <a:rPr sz="1600" b="1" spc="-60" dirty="0"/>
                        <a:t> </a:t>
                      </a:r>
                      <a:r>
                        <a:rPr sz="1600" b="1" dirty="0"/>
                        <a:t>Op)</a:t>
                      </a:r>
                      <a:endParaRPr sz="1600">
                        <a:latin typeface="Courier New"/>
                        <a:cs typeface="Courier New"/>
                      </a:endParaRPr>
                    </a:p>
                  </a:txBody>
                  <a:tcPr marL="0" marR="0" marT="22860" marB="0" anchor="ctr"/>
                </a:tc>
                <a:tc>
                  <a:txBody>
                    <a:bodyPr/>
                    <a:lstStyle/>
                    <a:p>
                      <a:pPr algn="ctr">
                        <a:lnSpc>
                          <a:spcPct val="100000"/>
                        </a:lnSpc>
                        <a:spcBef>
                          <a:spcPts val="135"/>
                        </a:spcBef>
                      </a:pPr>
                      <a:r>
                        <a:rPr sz="1600" dirty="0"/>
                        <a:t>*</a:t>
                      </a:r>
                      <a:endParaRPr sz="1600">
                        <a:latin typeface="Calibri"/>
                        <a:cs typeface="Calibri"/>
                      </a:endParaRPr>
                    </a:p>
                  </a:txBody>
                  <a:tcPr marL="0" marR="0" marT="22860" marB="0" anchor="ctr"/>
                </a:tc>
                <a:tc>
                  <a:txBody>
                    <a:bodyPr/>
                    <a:lstStyle/>
                    <a:p>
                      <a:pPr algn="ctr">
                        <a:lnSpc>
                          <a:spcPct val="100000"/>
                        </a:lnSpc>
                        <a:spcBef>
                          <a:spcPts val="135"/>
                        </a:spcBef>
                      </a:pPr>
                      <a:r>
                        <a:rPr sz="1600" dirty="0"/>
                        <a:t>*</a:t>
                      </a:r>
                      <a:endParaRPr sz="1600">
                        <a:latin typeface="Calibri"/>
                        <a:cs typeface="Calibri"/>
                      </a:endParaRPr>
                    </a:p>
                  </a:txBody>
                  <a:tcPr marL="0" marR="0" marT="22860" marB="0" anchor="ctr"/>
                </a:tc>
                <a:tc>
                  <a:txBody>
                    <a:bodyPr/>
                    <a:lstStyle/>
                    <a:p>
                      <a:pPr marL="189230">
                        <a:lnSpc>
                          <a:spcPct val="100000"/>
                        </a:lnSpc>
                        <a:spcBef>
                          <a:spcPts val="135"/>
                        </a:spcBef>
                      </a:pPr>
                      <a:r>
                        <a:rPr sz="1600" dirty="0"/>
                        <a:t>+4</a:t>
                      </a:r>
                      <a:endParaRPr sz="1600">
                        <a:latin typeface="Calibri"/>
                        <a:cs typeface="Calibri"/>
                      </a:endParaRPr>
                    </a:p>
                  </a:txBody>
                  <a:tcPr marL="0" marR="0" marT="22860" marB="0" anchor="ctr"/>
                </a:tc>
                <a:tc>
                  <a:txBody>
                    <a:bodyPr/>
                    <a:lstStyle/>
                    <a:p>
                      <a:pPr marR="97155" algn="r">
                        <a:lnSpc>
                          <a:spcPct val="100000"/>
                        </a:lnSpc>
                        <a:spcBef>
                          <a:spcPts val="135"/>
                        </a:spcBef>
                        <a:tabLst>
                          <a:tab pos="456565" algn="l"/>
                          <a:tab pos="838200" algn="l"/>
                        </a:tabLst>
                      </a:pPr>
                      <a:r>
                        <a:rPr sz="1600" dirty="0"/>
                        <a:t>*	*	</a:t>
                      </a:r>
                      <a:r>
                        <a:rPr sz="1600" spc="-10" dirty="0"/>
                        <a:t>Reg</a:t>
                      </a:r>
                      <a:endParaRPr sz="1600" dirty="0">
                        <a:latin typeface="Calibri"/>
                        <a:cs typeface="Calibri"/>
                      </a:endParaRPr>
                    </a:p>
                  </a:txBody>
                  <a:tcPr marL="0" marR="0" marT="22860" marB="0" anchor="ctr"/>
                </a:tc>
                <a:tc>
                  <a:txBody>
                    <a:bodyPr/>
                    <a:lstStyle/>
                    <a:p>
                      <a:pPr marR="91440" algn="r">
                        <a:lnSpc>
                          <a:spcPct val="100000"/>
                        </a:lnSpc>
                        <a:spcBef>
                          <a:spcPts val="135"/>
                        </a:spcBef>
                      </a:pPr>
                      <a:r>
                        <a:rPr sz="1600" spc="-10" dirty="0"/>
                        <a:t>Reg</a:t>
                      </a:r>
                      <a:endParaRPr sz="1600">
                        <a:latin typeface="Calibri"/>
                        <a:cs typeface="Calibri"/>
                      </a:endParaRPr>
                    </a:p>
                  </a:txBody>
                  <a:tcPr marL="0" marR="0" marT="22860" marB="0" anchor="ctr"/>
                </a:tc>
                <a:tc>
                  <a:txBody>
                    <a:bodyPr/>
                    <a:lstStyle/>
                    <a:p>
                      <a:pPr marL="146685">
                        <a:lnSpc>
                          <a:spcPct val="100000"/>
                        </a:lnSpc>
                        <a:spcBef>
                          <a:spcPts val="135"/>
                        </a:spcBef>
                        <a:tabLst>
                          <a:tab pos="737235" algn="l"/>
                          <a:tab pos="1499870" algn="l"/>
                          <a:tab pos="1986914" algn="l"/>
                        </a:tabLst>
                      </a:pPr>
                      <a:r>
                        <a:rPr sz="1600" spc="-5" dirty="0"/>
                        <a:t>(Op)	</a:t>
                      </a:r>
                      <a:r>
                        <a:rPr sz="1600" spc="-10" dirty="0"/>
                        <a:t>Read	</a:t>
                      </a:r>
                      <a:r>
                        <a:rPr lang="en-US" sz="1600" spc="-10" dirty="0"/>
                        <a:t>       </a:t>
                      </a:r>
                      <a:r>
                        <a:rPr sz="1600" dirty="0"/>
                        <a:t>1	</a:t>
                      </a:r>
                      <a:r>
                        <a:rPr lang="en-US" sz="1600" dirty="0"/>
                        <a:t>                </a:t>
                      </a:r>
                      <a:r>
                        <a:rPr sz="1600" spc="-10" dirty="0"/>
                        <a:t>ALU</a:t>
                      </a:r>
                      <a:endParaRPr sz="1600" dirty="0">
                        <a:latin typeface="Calibri"/>
                        <a:cs typeface="Calibri"/>
                      </a:endParaRPr>
                    </a:p>
                  </a:txBody>
                  <a:tcPr marL="0" marR="0" marT="22860" marB="0" anchor="ctr"/>
                </a:tc>
                <a:extLst>
                  <a:ext uri="{0D108BD9-81ED-4DB2-BD59-A6C34878D82A}">
                    <a16:rowId xmlns:a16="http://schemas.microsoft.com/office/drawing/2014/main" val="10003"/>
                  </a:ext>
                </a:extLst>
              </a:tr>
              <a:tr h="321937">
                <a:tc>
                  <a:txBody>
                    <a:bodyPr/>
                    <a:lstStyle/>
                    <a:p>
                      <a:pPr marL="57150">
                        <a:lnSpc>
                          <a:spcPct val="100000"/>
                        </a:lnSpc>
                        <a:spcBef>
                          <a:spcPts val="114"/>
                        </a:spcBef>
                      </a:pPr>
                      <a:r>
                        <a:rPr sz="1600" b="1" dirty="0"/>
                        <a:t>addi</a:t>
                      </a:r>
                      <a:endParaRPr sz="1600">
                        <a:latin typeface="Courier New"/>
                        <a:cs typeface="Courier New"/>
                      </a:endParaRPr>
                    </a:p>
                  </a:txBody>
                  <a:tcPr marL="0" marR="0" marT="19472" marB="0" anchor="ctr"/>
                </a:tc>
                <a:tc>
                  <a:txBody>
                    <a:bodyPr/>
                    <a:lstStyle/>
                    <a:p>
                      <a:pPr algn="ctr">
                        <a:lnSpc>
                          <a:spcPct val="100000"/>
                        </a:lnSpc>
                        <a:spcBef>
                          <a:spcPts val="114"/>
                        </a:spcBef>
                      </a:pPr>
                      <a:r>
                        <a:rPr sz="1600" dirty="0"/>
                        <a:t>*</a:t>
                      </a:r>
                      <a:endParaRPr sz="1600">
                        <a:latin typeface="Calibri"/>
                        <a:cs typeface="Calibri"/>
                      </a:endParaRPr>
                    </a:p>
                  </a:txBody>
                  <a:tcPr marL="0" marR="0" marT="19472" marB="0" anchor="ctr"/>
                </a:tc>
                <a:tc>
                  <a:txBody>
                    <a:bodyPr/>
                    <a:lstStyle/>
                    <a:p>
                      <a:pPr algn="ctr">
                        <a:lnSpc>
                          <a:spcPct val="100000"/>
                        </a:lnSpc>
                        <a:spcBef>
                          <a:spcPts val="114"/>
                        </a:spcBef>
                      </a:pPr>
                      <a:r>
                        <a:rPr sz="1600" dirty="0"/>
                        <a:t>*</a:t>
                      </a:r>
                      <a:endParaRPr sz="1600">
                        <a:latin typeface="Calibri"/>
                        <a:cs typeface="Calibri"/>
                      </a:endParaRPr>
                    </a:p>
                  </a:txBody>
                  <a:tcPr marL="0" marR="0" marT="19472" marB="0" anchor="ctr"/>
                </a:tc>
                <a:tc>
                  <a:txBody>
                    <a:bodyPr/>
                    <a:lstStyle/>
                    <a:p>
                      <a:pPr marL="189230">
                        <a:lnSpc>
                          <a:spcPct val="100000"/>
                        </a:lnSpc>
                        <a:spcBef>
                          <a:spcPts val="114"/>
                        </a:spcBef>
                      </a:pPr>
                      <a:r>
                        <a:rPr sz="1600" dirty="0"/>
                        <a:t>+4</a:t>
                      </a:r>
                      <a:endParaRPr sz="1600">
                        <a:latin typeface="Calibri"/>
                        <a:cs typeface="Calibri"/>
                      </a:endParaRPr>
                    </a:p>
                  </a:txBody>
                  <a:tcPr marL="0" marR="0" marT="19472" marB="0" anchor="ctr"/>
                </a:tc>
                <a:tc>
                  <a:txBody>
                    <a:bodyPr/>
                    <a:lstStyle/>
                    <a:p>
                      <a:pPr marR="97155" algn="r">
                        <a:lnSpc>
                          <a:spcPct val="100000"/>
                        </a:lnSpc>
                        <a:spcBef>
                          <a:spcPts val="114"/>
                        </a:spcBef>
                        <a:tabLst>
                          <a:tab pos="437515" algn="l"/>
                          <a:tab pos="819150" algn="l"/>
                        </a:tabLst>
                      </a:pPr>
                      <a:r>
                        <a:rPr sz="1600" dirty="0"/>
                        <a:t>I	*	</a:t>
                      </a:r>
                      <a:r>
                        <a:rPr sz="1600" spc="-10" dirty="0"/>
                        <a:t>Reg</a:t>
                      </a:r>
                      <a:endParaRPr sz="1600">
                        <a:latin typeface="Calibri"/>
                        <a:cs typeface="Calibri"/>
                      </a:endParaRPr>
                    </a:p>
                  </a:txBody>
                  <a:tcPr marL="0" marR="0" marT="19472" marB="0" anchor="ctr"/>
                </a:tc>
                <a:tc>
                  <a:txBody>
                    <a:bodyPr/>
                    <a:lstStyle/>
                    <a:p>
                      <a:pPr marR="64769" algn="r">
                        <a:lnSpc>
                          <a:spcPct val="100000"/>
                        </a:lnSpc>
                        <a:spcBef>
                          <a:spcPts val="114"/>
                        </a:spcBef>
                      </a:pPr>
                      <a:r>
                        <a:rPr sz="1600" spc="-5" dirty="0"/>
                        <a:t>Imm</a:t>
                      </a:r>
                      <a:endParaRPr sz="1600">
                        <a:latin typeface="Calibri"/>
                        <a:cs typeface="Calibri"/>
                      </a:endParaRPr>
                    </a:p>
                  </a:txBody>
                  <a:tcPr marL="0" marR="0" marT="19472" marB="0" anchor="ctr"/>
                </a:tc>
                <a:tc>
                  <a:txBody>
                    <a:bodyPr/>
                    <a:lstStyle/>
                    <a:p>
                      <a:pPr marL="158115">
                        <a:lnSpc>
                          <a:spcPct val="100000"/>
                        </a:lnSpc>
                        <a:spcBef>
                          <a:spcPts val="114"/>
                        </a:spcBef>
                        <a:tabLst>
                          <a:tab pos="737235" algn="l"/>
                          <a:tab pos="1499870" algn="l"/>
                          <a:tab pos="1986914" algn="l"/>
                        </a:tabLst>
                      </a:pPr>
                      <a:r>
                        <a:rPr sz="1600" spc="-5" dirty="0"/>
                        <a:t>Add	</a:t>
                      </a:r>
                      <a:r>
                        <a:rPr sz="1600" spc="-10" dirty="0"/>
                        <a:t>Read	</a:t>
                      </a:r>
                      <a:r>
                        <a:rPr lang="en-US" sz="1600" spc="-10" dirty="0"/>
                        <a:t>       </a:t>
                      </a:r>
                      <a:r>
                        <a:rPr sz="1600" dirty="0"/>
                        <a:t>1	</a:t>
                      </a:r>
                      <a:r>
                        <a:rPr lang="en-US" sz="1600" dirty="0"/>
                        <a:t>                </a:t>
                      </a:r>
                      <a:r>
                        <a:rPr sz="1600" spc="-10" dirty="0"/>
                        <a:t>ALU</a:t>
                      </a:r>
                      <a:endParaRPr sz="1600" dirty="0">
                        <a:latin typeface="Calibri"/>
                        <a:cs typeface="Calibri"/>
                      </a:endParaRPr>
                    </a:p>
                  </a:txBody>
                  <a:tcPr marL="0" marR="0" marT="19472" marB="0" anchor="ctr"/>
                </a:tc>
                <a:extLst>
                  <a:ext uri="{0D108BD9-81ED-4DB2-BD59-A6C34878D82A}">
                    <a16:rowId xmlns:a16="http://schemas.microsoft.com/office/drawing/2014/main" val="10004"/>
                  </a:ext>
                </a:extLst>
              </a:tr>
              <a:tr h="321937">
                <a:tc>
                  <a:txBody>
                    <a:bodyPr/>
                    <a:lstStyle/>
                    <a:p>
                      <a:pPr marL="57150">
                        <a:lnSpc>
                          <a:spcPct val="100000"/>
                        </a:lnSpc>
                        <a:spcBef>
                          <a:spcPts val="110"/>
                        </a:spcBef>
                      </a:pPr>
                      <a:r>
                        <a:rPr sz="1600" b="1" dirty="0"/>
                        <a:t>lw</a:t>
                      </a:r>
                      <a:endParaRPr sz="1600">
                        <a:latin typeface="Courier New"/>
                        <a:cs typeface="Courier New"/>
                      </a:endParaRPr>
                    </a:p>
                  </a:txBody>
                  <a:tcPr marL="0" marR="0" marT="18627" marB="0" anchor="ctr"/>
                </a:tc>
                <a:tc>
                  <a:txBody>
                    <a:bodyPr/>
                    <a:lstStyle/>
                    <a:p>
                      <a:pPr algn="ctr">
                        <a:lnSpc>
                          <a:spcPct val="100000"/>
                        </a:lnSpc>
                        <a:spcBef>
                          <a:spcPts val="110"/>
                        </a:spcBef>
                      </a:pPr>
                      <a:r>
                        <a:rPr sz="1600" dirty="0"/>
                        <a:t>*</a:t>
                      </a:r>
                      <a:endParaRPr sz="1600">
                        <a:latin typeface="Calibri"/>
                        <a:cs typeface="Calibri"/>
                      </a:endParaRPr>
                    </a:p>
                  </a:txBody>
                  <a:tcPr marL="0" marR="0" marT="18627" marB="0" anchor="ctr"/>
                </a:tc>
                <a:tc>
                  <a:txBody>
                    <a:bodyPr/>
                    <a:lstStyle/>
                    <a:p>
                      <a:pPr algn="ctr">
                        <a:lnSpc>
                          <a:spcPct val="100000"/>
                        </a:lnSpc>
                        <a:spcBef>
                          <a:spcPts val="110"/>
                        </a:spcBef>
                      </a:pPr>
                      <a:r>
                        <a:rPr sz="1600" dirty="0"/>
                        <a:t>*</a:t>
                      </a:r>
                      <a:endParaRPr sz="1600">
                        <a:latin typeface="Calibri"/>
                        <a:cs typeface="Calibri"/>
                      </a:endParaRPr>
                    </a:p>
                  </a:txBody>
                  <a:tcPr marL="0" marR="0" marT="18627" marB="0" anchor="ctr"/>
                </a:tc>
                <a:tc>
                  <a:txBody>
                    <a:bodyPr/>
                    <a:lstStyle/>
                    <a:p>
                      <a:pPr marL="189230">
                        <a:lnSpc>
                          <a:spcPct val="100000"/>
                        </a:lnSpc>
                        <a:spcBef>
                          <a:spcPts val="110"/>
                        </a:spcBef>
                      </a:pPr>
                      <a:r>
                        <a:rPr sz="1600" dirty="0"/>
                        <a:t>+4</a:t>
                      </a:r>
                      <a:endParaRPr sz="1600">
                        <a:latin typeface="Calibri"/>
                        <a:cs typeface="Calibri"/>
                      </a:endParaRPr>
                    </a:p>
                  </a:txBody>
                  <a:tcPr marL="0" marR="0" marT="18627" marB="0" anchor="ctr"/>
                </a:tc>
                <a:tc>
                  <a:txBody>
                    <a:bodyPr/>
                    <a:lstStyle/>
                    <a:p>
                      <a:pPr marR="97155" algn="r">
                        <a:lnSpc>
                          <a:spcPct val="100000"/>
                        </a:lnSpc>
                        <a:spcBef>
                          <a:spcPts val="110"/>
                        </a:spcBef>
                        <a:tabLst>
                          <a:tab pos="437515" algn="l"/>
                          <a:tab pos="819150" algn="l"/>
                        </a:tabLst>
                      </a:pPr>
                      <a:r>
                        <a:rPr sz="1600" dirty="0"/>
                        <a:t>I	*	</a:t>
                      </a:r>
                      <a:r>
                        <a:rPr sz="1600" spc="-10" dirty="0"/>
                        <a:t>Reg</a:t>
                      </a:r>
                      <a:endParaRPr sz="1600">
                        <a:latin typeface="Calibri"/>
                        <a:cs typeface="Calibri"/>
                      </a:endParaRPr>
                    </a:p>
                  </a:txBody>
                  <a:tcPr marL="0" marR="0" marT="18627" marB="0" anchor="ctr"/>
                </a:tc>
                <a:tc>
                  <a:txBody>
                    <a:bodyPr/>
                    <a:lstStyle/>
                    <a:p>
                      <a:pPr marR="64769" algn="r">
                        <a:lnSpc>
                          <a:spcPct val="100000"/>
                        </a:lnSpc>
                        <a:spcBef>
                          <a:spcPts val="110"/>
                        </a:spcBef>
                      </a:pPr>
                      <a:r>
                        <a:rPr sz="1600" spc="-5" dirty="0"/>
                        <a:t>Imm</a:t>
                      </a:r>
                      <a:endParaRPr sz="1600">
                        <a:latin typeface="Calibri"/>
                        <a:cs typeface="Calibri"/>
                      </a:endParaRPr>
                    </a:p>
                  </a:txBody>
                  <a:tcPr marL="0" marR="0" marT="18627" marB="0" anchor="ctr"/>
                </a:tc>
                <a:tc>
                  <a:txBody>
                    <a:bodyPr/>
                    <a:lstStyle/>
                    <a:p>
                      <a:pPr marL="158115">
                        <a:lnSpc>
                          <a:spcPct val="100000"/>
                        </a:lnSpc>
                        <a:spcBef>
                          <a:spcPts val="110"/>
                        </a:spcBef>
                        <a:tabLst>
                          <a:tab pos="737235" algn="l"/>
                          <a:tab pos="1499870" algn="l"/>
                          <a:tab pos="1946275" algn="l"/>
                        </a:tabLst>
                      </a:pPr>
                      <a:r>
                        <a:rPr sz="1600" spc="-5" dirty="0"/>
                        <a:t>Add	</a:t>
                      </a:r>
                      <a:r>
                        <a:rPr sz="1600" spc="-10" dirty="0"/>
                        <a:t>Read	</a:t>
                      </a:r>
                      <a:r>
                        <a:rPr lang="en-US" sz="1600" spc="-10" dirty="0"/>
                        <a:t>       </a:t>
                      </a:r>
                      <a:r>
                        <a:rPr sz="1600" dirty="0"/>
                        <a:t>1	</a:t>
                      </a:r>
                      <a:r>
                        <a:rPr lang="en-US" sz="1600" dirty="0"/>
                        <a:t>                </a:t>
                      </a:r>
                      <a:r>
                        <a:rPr sz="1600" spc="-5" dirty="0"/>
                        <a:t>Mem</a:t>
                      </a:r>
                      <a:endParaRPr sz="1600" dirty="0">
                        <a:latin typeface="Calibri"/>
                        <a:cs typeface="Calibri"/>
                      </a:endParaRPr>
                    </a:p>
                  </a:txBody>
                  <a:tcPr marL="0" marR="0" marT="18627" marB="0" anchor="ctr"/>
                </a:tc>
                <a:extLst>
                  <a:ext uri="{0D108BD9-81ED-4DB2-BD59-A6C34878D82A}">
                    <a16:rowId xmlns:a16="http://schemas.microsoft.com/office/drawing/2014/main" val="10005"/>
                  </a:ext>
                </a:extLst>
              </a:tr>
              <a:tr h="321937">
                <a:tc>
                  <a:txBody>
                    <a:bodyPr/>
                    <a:lstStyle/>
                    <a:p>
                      <a:pPr marL="57150">
                        <a:lnSpc>
                          <a:spcPct val="100000"/>
                        </a:lnSpc>
                        <a:spcBef>
                          <a:spcPts val="130"/>
                        </a:spcBef>
                      </a:pPr>
                      <a:r>
                        <a:rPr sz="1600" b="1" dirty="0"/>
                        <a:t>sw</a:t>
                      </a:r>
                      <a:endParaRPr sz="1600">
                        <a:latin typeface="Courier New"/>
                        <a:cs typeface="Courier New"/>
                      </a:endParaRPr>
                    </a:p>
                  </a:txBody>
                  <a:tcPr marL="0" marR="0" marT="22013" marB="0" anchor="ctr"/>
                </a:tc>
                <a:tc>
                  <a:txBody>
                    <a:bodyPr/>
                    <a:lstStyle/>
                    <a:p>
                      <a:pPr algn="ctr">
                        <a:lnSpc>
                          <a:spcPct val="100000"/>
                        </a:lnSpc>
                        <a:spcBef>
                          <a:spcPts val="130"/>
                        </a:spcBef>
                      </a:pPr>
                      <a:r>
                        <a:rPr sz="1600" dirty="0"/>
                        <a:t>*</a:t>
                      </a:r>
                      <a:endParaRPr sz="1600">
                        <a:latin typeface="Calibri"/>
                        <a:cs typeface="Calibri"/>
                      </a:endParaRPr>
                    </a:p>
                  </a:txBody>
                  <a:tcPr marL="0" marR="0" marT="22013" marB="0" anchor="ctr"/>
                </a:tc>
                <a:tc>
                  <a:txBody>
                    <a:bodyPr/>
                    <a:lstStyle/>
                    <a:p>
                      <a:pPr algn="ctr">
                        <a:lnSpc>
                          <a:spcPct val="100000"/>
                        </a:lnSpc>
                        <a:spcBef>
                          <a:spcPts val="130"/>
                        </a:spcBef>
                      </a:pPr>
                      <a:r>
                        <a:rPr sz="1600" dirty="0"/>
                        <a:t>*</a:t>
                      </a:r>
                      <a:endParaRPr sz="1600">
                        <a:latin typeface="Calibri"/>
                        <a:cs typeface="Calibri"/>
                      </a:endParaRPr>
                    </a:p>
                  </a:txBody>
                  <a:tcPr marL="0" marR="0" marT="22013" marB="0" anchor="ctr"/>
                </a:tc>
                <a:tc>
                  <a:txBody>
                    <a:bodyPr/>
                    <a:lstStyle/>
                    <a:p>
                      <a:pPr marL="189230">
                        <a:lnSpc>
                          <a:spcPct val="100000"/>
                        </a:lnSpc>
                        <a:spcBef>
                          <a:spcPts val="130"/>
                        </a:spcBef>
                      </a:pPr>
                      <a:r>
                        <a:rPr sz="1600" dirty="0"/>
                        <a:t>+4</a:t>
                      </a:r>
                      <a:endParaRPr sz="1600">
                        <a:latin typeface="Calibri"/>
                        <a:cs typeface="Calibri"/>
                      </a:endParaRPr>
                    </a:p>
                  </a:txBody>
                  <a:tcPr marL="0" marR="0" marT="22013" marB="0" anchor="ctr"/>
                </a:tc>
                <a:tc>
                  <a:txBody>
                    <a:bodyPr/>
                    <a:lstStyle/>
                    <a:p>
                      <a:pPr marR="97155" algn="r">
                        <a:lnSpc>
                          <a:spcPct val="100000"/>
                        </a:lnSpc>
                        <a:spcBef>
                          <a:spcPts val="130"/>
                        </a:spcBef>
                        <a:tabLst>
                          <a:tab pos="453390" algn="l"/>
                          <a:tab pos="835025" algn="l"/>
                        </a:tabLst>
                      </a:pPr>
                      <a:r>
                        <a:rPr sz="1600" dirty="0"/>
                        <a:t>S	*	</a:t>
                      </a:r>
                      <a:r>
                        <a:rPr sz="1600" spc="-10" dirty="0"/>
                        <a:t>Reg</a:t>
                      </a:r>
                      <a:endParaRPr sz="1600" dirty="0">
                        <a:latin typeface="Calibri"/>
                        <a:cs typeface="Calibri"/>
                      </a:endParaRPr>
                    </a:p>
                  </a:txBody>
                  <a:tcPr marL="0" marR="0" marT="22013" marB="0" anchor="ctr"/>
                </a:tc>
                <a:tc>
                  <a:txBody>
                    <a:bodyPr/>
                    <a:lstStyle/>
                    <a:p>
                      <a:pPr marR="64769" algn="r">
                        <a:lnSpc>
                          <a:spcPct val="100000"/>
                        </a:lnSpc>
                        <a:spcBef>
                          <a:spcPts val="130"/>
                        </a:spcBef>
                      </a:pPr>
                      <a:r>
                        <a:rPr sz="1600" spc="-5" dirty="0"/>
                        <a:t>Imm</a:t>
                      </a:r>
                      <a:endParaRPr sz="1600">
                        <a:latin typeface="Calibri"/>
                        <a:cs typeface="Calibri"/>
                      </a:endParaRPr>
                    </a:p>
                  </a:txBody>
                  <a:tcPr marL="0" marR="0" marT="22013" marB="0" anchor="ctr"/>
                </a:tc>
                <a:tc>
                  <a:txBody>
                    <a:bodyPr/>
                    <a:lstStyle/>
                    <a:p>
                      <a:pPr marL="158115">
                        <a:lnSpc>
                          <a:spcPct val="100000"/>
                        </a:lnSpc>
                        <a:spcBef>
                          <a:spcPts val="130"/>
                        </a:spcBef>
                        <a:tabLst>
                          <a:tab pos="719455" algn="l"/>
                          <a:tab pos="1499870" algn="l"/>
                          <a:tab pos="2072639" algn="l"/>
                        </a:tabLst>
                      </a:pPr>
                      <a:r>
                        <a:rPr sz="1600" spc="-5" dirty="0"/>
                        <a:t>Add	</a:t>
                      </a:r>
                      <a:r>
                        <a:rPr sz="1600" spc="-20" dirty="0"/>
                        <a:t>Write	</a:t>
                      </a:r>
                      <a:r>
                        <a:rPr lang="en-US" sz="1600" spc="-20" dirty="0"/>
                        <a:t>       </a:t>
                      </a:r>
                      <a:r>
                        <a:rPr sz="1600" dirty="0"/>
                        <a:t>0	</a:t>
                      </a:r>
                      <a:r>
                        <a:rPr lang="en-US" sz="1600" dirty="0"/>
                        <a:t>                 </a:t>
                      </a:r>
                      <a:r>
                        <a:rPr sz="1600" dirty="0"/>
                        <a:t>*</a:t>
                      </a:r>
                      <a:endParaRPr sz="1600" dirty="0">
                        <a:latin typeface="Calibri"/>
                        <a:cs typeface="Calibri"/>
                      </a:endParaRPr>
                    </a:p>
                  </a:txBody>
                  <a:tcPr marL="0" marR="0" marT="22013" marB="0" anchor="ctr"/>
                </a:tc>
                <a:extLst>
                  <a:ext uri="{0D108BD9-81ED-4DB2-BD59-A6C34878D82A}">
                    <a16:rowId xmlns:a16="http://schemas.microsoft.com/office/drawing/2014/main" val="10006"/>
                  </a:ext>
                </a:extLst>
              </a:tr>
              <a:tr h="321937">
                <a:tc>
                  <a:txBody>
                    <a:bodyPr/>
                    <a:lstStyle/>
                    <a:p>
                      <a:pPr marL="57150">
                        <a:lnSpc>
                          <a:spcPct val="100000"/>
                        </a:lnSpc>
                        <a:spcBef>
                          <a:spcPts val="125"/>
                        </a:spcBef>
                      </a:pPr>
                      <a:r>
                        <a:rPr sz="1600" b="1" dirty="0"/>
                        <a:t>beq</a:t>
                      </a:r>
                      <a:endParaRPr sz="1600">
                        <a:latin typeface="Courier New"/>
                        <a:cs typeface="Courier New"/>
                      </a:endParaRPr>
                    </a:p>
                  </a:txBody>
                  <a:tcPr marL="0" marR="0" marT="21167" marB="0" anchor="ctr"/>
                </a:tc>
                <a:tc>
                  <a:txBody>
                    <a:bodyPr/>
                    <a:lstStyle/>
                    <a:p>
                      <a:pPr algn="ctr">
                        <a:lnSpc>
                          <a:spcPct val="100000"/>
                        </a:lnSpc>
                        <a:spcBef>
                          <a:spcPts val="125"/>
                        </a:spcBef>
                      </a:pPr>
                      <a:r>
                        <a:rPr sz="1600" dirty="0"/>
                        <a:t>0</a:t>
                      </a:r>
                      <a:endParaRPr sz="1600">
                        <a:latin typeface="Calibri"/>
                        <a:cs typeface="Calibri"/>
                      </a:endParaRPr>
                    </a:p>
                  </a:txBody>
                  <a:tcPr marL="0" marR="0" marT="21167" marB="0" anchor="ctr"/>
                </a:tc>
                <a:tc>
                  <a:txBody>
                    <a:bodyPr/>
                    <a:lstStyle/>
                    <a:p>
                      <a:pPr algn="ctr">
                        <a:lnSpc>
                          <a:spcPct val="100000"/>
                        </a:lnSpc>
                        <a:spcBef>
                          <a:spcPts val="125"/>
                        </a:spcBef>
                      </a:pPr>
                      <a:r>
                        <a:rPr sz="1600" dirty="0"/>
                        <a:t>*</a:t>
                      </a:r>
                      <a:endParaRPr sz="1600">
                        <a:latin typeface="Calibri"/>
                        <a:cs typeface="Calibri"/>
                      </a:endParaRPr>
                    </a:p>
                  </a:txBody>
                  <a:tcPr marL="0" marR="0" marT="21167" marB="0" anchor="ctr"/>
                </a:tc>
                <a:tc>
                  <a:txBody>
                    <a:bodyPr/>
                    <a:lstStyle/>
                    <a:p>
                      <a:pPr marL="189230">
                        <a:lnSpc>
                          <a:spcPct val="100000"/>
                        </a:lnSpc>
                        <a:spcBef>
                          <a:spcPts val="125"/>
                        </a:spcBef>
                      </a:pPr>
                      <a:r>
                        <a:rPr sz="1600" dirty="0"/>
                        <a:t>+4</a:t>
                      </a:r>
                      <a:endParaRPr sz="1600">
                        <a:latin typeface="Calibri"/>
                        <a:cs typeface="Calibri"/>
                      </a:endParaRPr>
                    </a:p>
                  </a:txBody>
                  <a:tcPr marL="0" marR="0" marT="21167" marB="0" anchor="ctr"/>
                </a:tc>
                <a:tc>
                  <a:txBody>
                    <a:bodyPr/>
                    <a:lstStyle/>
                    <a:p>
                      <a:pPr marL="0" marR="97155" algn="r" defTabSz="914400" rtl="0" eaLnBrk="1" latinLnBrk="0" hangingPunct="1">
                        <a:lnSpc>
                          <a:spcPct val="100000"/>
                        </a:lnSpc>
                        <a:spcBef>
                          <a:spcPts val="130"/>
                        </a:spcBef>
                        <a:tabLst>
                          <a:tab pos="452438" algn="l"/>
                          <a:tab pos="858838" algn="l"/>
                        </a:tabLst>
                      </a:pPr>
                      <a:r>
                        <a:rPr sz="1600" kern="1200" dirty="0">
                          <a:solidFill>
                            <a:schemeClr val="tx1"/>
                          </a:solidFill>
                        </a:rPr>
                        <a:t>B	*	</a:t>
                      </a:r>
                      <a:r>
                        <a:rPr lang="en-US" sz="1600" kern="1200" dirty="0">
                          <a:solidFill>
                            <a:schemeClr val="tx1"/>
                          </a:solidFill>
                        </a:rPr>
                        <a:t> </a:t>
                      </a:r>
                      <a:r>
                        <a:rPr sz="1600" kern="1200" dirty="0">
                          <a:solidFill>
                            <a:schemeClr val="tx1"/>
                          </a:solidFill>
                        </a:rPr>
                        <a:t>PC</a:t>
                      </a:r>
                      <a:endParaRPr sz="1600" kern="1200" dirty="0">
                        <a:solidFill>
                          <a:schemeClr val="tx1"/>
                        </a:solidFill>
                        <a:latin typeface="+mn-lt"/>
                        <a:ea typeface="+mn-ea"/>
                        <a:cs typeface="+mn-cs"/>
                      </a:endParaRPr>
                    </a:p>
                  </a:txBody>
                  <a:tcPr marL="0" marR="0" marT="21167" marB="0" anchor="ctr"/>
                </a:tc>
                <a:tc>
                  <a:txBody>
                    <a:bodyPr/>
                    <a:lstStyle/>
                    <a:p>
                      <a:pPr marR="64769" algn="r">
                        <a:lnSpc>
                          <a:spcPct val="100000"/>
                        </a:lnSpc>
                        <a:spcBef>
                          <a:spcPts val="125"/>
                        </a:spcBef>
                      </a:pPr>
                      <a:r>
                        <a:rPr sz="1600" spc="-5" dirty="0"/>
                        <a:t>Imm</a:t>
                      </a:r>
                      <a:endParaRPr sz="1600">
                        <a:latin typeface="Calibri"/>
                        <a:cs typeface="Calibri"/>
                      </a:endParaRPr>
                    </a:p>
                  </a:txBody>
                  <a:tcPr marL="0" marR="0" marT="21167" marB="0" anchor="ctr"/>
                </a:tc>
                <a:tc>
                  <a:txBody>
                    <a:bodyPr/>
                    <a:lstStyle/>
                    <a:p>
                      <a:pPr marL="158115">
                        <a:lnSpc>
                          <a:spcPct val="100000"/>
                        </a:lnSpc>
                        <a:spcBef>
                          <a:spcPts val="125"/>
                        </a:spcBef>
                        <a:tabLst>
                          <a:tab pos="737235" algn="l"/>
                          <a:tab pos="1499870" algn="l"/>
                          <a:tab pos="2072639" algn="l"/>
                        </a:tabLst>
                      </a:pPr>
                      <a:r>
                        <a:rPr sz="1600" spc="-5" dirty="0"/>
                        <a:t>Add	</a:t>
                      </a:r>
                      <a:r>
                        <a:rPr sz="1600" spc="-10" dirty="0"/>
                        <a:t>Read	</a:t>
                      </a:r>
                      <a:r>
                        <a:rPr lang="en-US" sz="1600" spc="-10" dirty="0"/>
                        <a:t>       </a:t>
                      </a:r>
                      <a:r>
                        <a:rPr sz="1600" dirty="0"/>
                        <a:t>0	</a:t>
                      </a:r>
                      <a:r>
                        <a:rPr lang="en-US" sz="1600" dirty="0"/>
                        <a:t>                 </a:t>
                      </a:r>
                      <a:r>
                        <a:rPr sz="1600" dirty="0"/>
                        <a:t>*</a:t>
                      </a:r>
                      <a:endParaRPr sz="1600" dirty="0">
                        <a:latin typeface="Calibri"/>
                        <a:cs typeface="Calibri"/>
                      </a:endParaRPr>
                    </a:p>
                  </a:txBody>
                  <a:tcPr marL="0" marR="0" marT="21167" marB="0" anchor="ctr"/>
                </a:tc>
                <a:extLst>
                  <a:ext uri="{0D108BD9-81ED-4DB2-BD59-A6C34878D82A}">
                    <a16:rowId xmlns:a16="http://schemas.microsoft.com/office/drawing/2014/main" val="10007"/>
                  </a:ext>
                </a:extLst>
              </a:tr>
              <a:tr h="321937">
                <a:tc>
                  <a:txBody>
                    <a:bodyPr/>
                    <a:lstStyle/>
                    <a:p>
                      <a:pPr marL="57150">
                        <a:lnSpc>
                          <a:spcPct val="100000"/>
                        </a:lnSpc>
                        <a:spcBef>
                          <a:spcPts val="120"/>
                        </a:spcBef>
                      </a:pPr>
                      <a:r>
                        <a:rPr sz="1600" b="1" dirty="0"/>
                        <a:t>beq</a:t>
                      </a:r>
                      <a:endParaRPr sz="1600">
                        <a:latin typeface="Courier New"/>
                        <a:cs typeface="Courier New"/>
                      </a:endParaRPr>
                    </a:p>
                  </a:txBody>
                  <a:tcPr marL="0" marR="0" marT="20320" marB="0" anchor="ctr"/>
                </a:tc>
                <a:tc>
                  <a:txBody>
                    <a:bodyPr/>
                    <a:lstStyle/>
                    <a:p>
                      <a:pPr algn="ctr">
                        <a:lnSpc>
                          <a:spcPct val="100000"/>
                        </a:lnSpc>
                        <a:spcBef>
                          <a:spcPts val="120"/>
                        </a:spcBef>
                      </a:pPr>
                      <a:r>
                        <a:rPr sz="1600" dirty="0"/>
                        <a:t>1</a:t>
                      </a:r>
                      <a:endParaRPr sz="1600">
                        <a:latin typeface="Calibri"/>
                        <a:cs typeface="Calibri"/>
                      </a:endParaRPr>
                    </a:p>
                  </a:txBody>
                  <a:tcPr marL="0" marR="0" marT="20320" marB="0" anchor="ctr"/>
                </a:tc>
                <a:tc>
                  <a:txBody>
                    <a:bodyPr/>
                    <a:lstStyle/>
                    <a:p>
                      <a:pPr algn="ctr">
                        <a:lnSpc>
                          <a:spcPct val="100000"/>
                        </a:lnSpc>
                        <a:spcBef>
                          <a:spcPts val="120"/>
                        </a:spcBef>
                      </a:pPr>
                      <a:r>
                        <a:rPr sz="1600" dirty="0"/>
                        <a:t>*</a:t>
                      </a:r>
                      <a:endParaRPr sz="1600">
                        <a:latin typeface="Calibri"/>
                        <a:cs typeface="Calibri"/>
                      </a:endParaRPr>
                    </a:p>
                  </a:txBody>
                  <a:tcPr marL="0" marR="0" marT="20320" marB="0" anchor="ctr"/>
                </a:tc>
                <a:tc>
                  <a:txBody>
                    <a:bodyPr/>
                    <a:lstStyle/>
                    <a:p>
                      <a:pPr marR="99695" algn="r">
                        <a:lnSpc>
                          <a:spcPct val="100000"/>
                        </a:lnSpc>
                        <a:spcBef>
                          <a:spcPts val="120"/>
                        </a:spcBef>
                      </a:pPr>
                      <a:r>
                        <a:rPr sz="1600" spc="-10" dirty="0"/>
                        <a:t>ALU</a:t>
                      </a:r>
                      <a:endParaRPr sz="1600" dirty="0">
                        <a:latin typeface="Calibri"/>
                        <a:cs typeface="Calibri"/>
                      </a:endParaRPr>
                    </a:p>
                  </a:txBody>
                  <a:tcPr marL="0" marR="0" marT="20320" marB="0" anchor="ctr"/>
                </a:tc>
                <a:tc>
                  <a:txBody>
                    <a:bodyPr/>
                    <a:lstStyle/>
                    <a:p>
                      <a:pPr marL="0" marR="97155" algn="r" defTabSz="914400" rtl="0" eaLnBrk="1" latinLnBrk="0" hangingPunct="1">
                        <a:lnSpc>
                          <a:spcPct val="100000"/>
                        </a:lnSpc>
                        <a:spcBef>
                          <a:spcPts val="130"/>
                        </a:spcBef>
                        <a:tabLst>
                          <a:tab pos="452438" algn="l"/>
                          <a:tab pos="914400" algn="l"/>
                        </a:tabLst>
                      </a:pPr>
                      <a:r>
                        <a:rPr sz="1600" kern="1200" dirty="0">
                          <a:solidFill>
                            <a:schemeClr val="tx1"/>
                          </a:solidFill>
                        </a:rPr>
                        <a:t>B	*	PC</a:t>
                      </a:r>
                      <a:endParaRPr sz="1600" kern="1200" dirty="0">
                        <a:solidFill>
                          <a:schemeClr val="tx1"/>
                        </a:solidFill>
                        <a:latin typeface="+mn-lt"/>
                        <a:ea typeface="+mn-ea"/>
                        <a:cs typeface="+mn-cs"/>
                      </a:endParaRPr>
                    </a:p>
                  </a:txBody>
                  <a:tcPr marL="0" marR="0" marT="20320" marB="0" anchor="ctr"/>
                </a:tc>
                <a:tc>
                  <a:txBody>
                    <a:bodyPr/>
                    <a:lstStyle/>
                    <a:p>
                      <a:pPr marR="64769" algn="r">
                        <a:lnSpc>
                          <a:spcPct val="100000"/>
                        </a:lnSpc>
                        <a:spcBef>
                          <a:spcPts val="120"/>
                        </a:spcBef>
                      </a:pPr>
                      <a:r>
                        <a:rPr sz="1600" spc="-5" dirty="0"/>
                        <a:t>Imm</a:t>
                      </a:r>
                      <a:endParaRPr sz="1600">
                        <a:latin typeface="Calibri"/>
                        <a:cs typeface="Calibri"/>
                      </a:endParaRPr>
                    </a:p>
                  </a:txBody>
                  <a:tcPr marL="0" marR="0" marT="20320" marB="0" anchor="ctr"/>
                </a:tc>
                <a:tc>
                  <a:txBody>
                    <a:bodyPr/>
                    <a:lstStyle/>
                    <a:p>
                      <a:pPr marL="158115">
                        <a:lnSpc>
                          <a:spcPct val="100000"/>
                        </a:lnSpc>
                        <a:spcBef>
                          <a:spcPts val="120"/>
                        </a:spcBef>
                        <a:tabLst>
                          <a:tab pos="737235" algn="l"/>
                          <a:tab pos="1499870" algn="l"/>
                          <a:tab pos="2072639" algn="l"/>
                        </a:tabLst>
                      </a:pPr>
                      <a:r>
                        <a:rPr sz="1600" spc="-5" dirty="0"/>
                        <a:t>Add	</a:t>
                      </a:r>
                      <a:r>
                        <a:rPr sz="1600" spc="-10" dirty="0"/>
                        <a:t>Read	</a:t>
                      </a:r>
                      <a:r>
                        <a:rPr lang="en-US" sz="1600" spc="-10" dirty="0"/>
                        <a:t>       </a:t>
                      </a:r>
                      <a:r>
                        <a:rPr sz="1600" dirty="0"/>
                        <a:t>0	</a:t>
                      </a:r>
                      <a:r>
                        <a:rPr lang="en-US" sz="1600" dirty="0"/>
                        <a:t>                 </a:t>
                      </a:r>
                      <a:r>
                        <a:rPr sz="1600" dirty="0"/>
                        <a:t>*</a:t>
                      </a:r>
                      <a:endParaRPr sz="1600" dirty="0">
                        <a:latin typeface="Calibri"/>
                        <a:cs typeface="Calibri"/>
                      </a:endParaRPr>
                    </a:p>
                  </a:txBody>
                  <a:tcPr marL="0" marR="0" marT="20320" marB="0" anchor="ctr"/>
                </a:tc>
                <a:extLst>
                  <a:ext uri="{0D108BD9-81ED-4DB2-BD59-A6C34878D82A}">
                    <a16:rowId xmlns:a16="http://schemas.microsoft.com/office/drawing/2014/main" val="10008"/>
                  </a:ext>
                </a:extLst>
              </a:tr>
              <a:tr h="321937">
                <a:tc>
                  <a:txBody>
                    <a:bodyPr/>
                    <a:lstStyle/>
                    <a:p>
                      <a:pPr marL="57150">
                        <a:lnSpc>
                          <a:spcPct val="100000"/>
                        </a:lnSpc>
                        <a:spcBef>
                          <a:spcPts val="114"/>
                        </a:spcBef>
                      </a:pPr>
                      <a:r>
                        <a:rPr sz="1600" b="1" dirty="0"/>
                        <a:t>bne</a:t>
                      </a:r>
                      <a:endParaRPr sz="1600">
                        <a:latin typeface="Courier New"/>
                        <a:cs typeface="Courier New"/>
                      </a:endParaRPr>
                    </a:p>
                  </a:txBody>
                  <a:tcPr marL="0" marR="0" marT="19472" marB="0" anchor="ctr"/>
                </a:tc>
                <a:tc>
                  <a:txBody>
                    <a:bodyPr/>
                    <a:lstStyle/>
                    <a:p>
                      <a:pPr algn="ctr">
                        <a:lnSpc>
                          <a:spcPct val="100000"/>
                        </a:lnSpc>
                        <a:spcBef>
                          <a:spcPts val="114"/>
                        </a:spcBef>
                      </a:pPr>
                      <a:r>
                        <a:rPr sz="1600" dirty="0"/>
                        <a:t>0</a:t>
                      </a:r>
                      <a:endParaRPr sz="1600">
                        <a:latin typeface="Calibri"/>
                        <a:cs typeface="Calibri"/>
                      </a:endParaRPr>
                    </a:p>
                  </a:txBody>
                  <a:tcPr marL="0" marR="0" marT="19472" marB="0" anchor="ctr"/>
                </a:tc>
                <a:tc>
                  <a:txBody>
                    <a:bodyPr/>
                    <a:lstStyle/>
                    <a:p>
                      <a:pPr algn="ctr">
                        <a:lnSpc>
                          <a:spcPct val="100000"/>
                        </a:lnSpc>
                        <a:spcBef>
                          <a:spcPts val="114"/>
                        </a:spcBef>
                      </a:pPr>
                      <a:r>
                        <a:rPr sz="1600" dirty="0"/>
                        <a:t>*</a:t>
                      </a:r>
                      <a:endParaRPr sz="1600">
                        <a:latin typeface="Calibri"/>
                        <a:cs typeface="Calibri"/>
                      </a:endParaRPr>
                    </a:p>
                  </a:txBody>
                  <a:tcPr marL="0" marR="0" marT="19472" marB="0" anchor="ctr"/>
                </a:tc>
                <a:tc>
                  <a:txBody>
                    <a:bodyPr/>
                    <a:lstStyle/>
                    <a:p>
                      <a:pPr marR="99695" algn="r">
                        <a:lnSpc>
                          <a:spcPct val="100000"/>
                        </a:lnSpc>
                        <a:spcBef>
                          <a:spcPts val="114"/>
                        </a:spcBef>
                      </a:pPr>
                      <a:r>
                        <a:rPr sz="1600" spc="-10" dirty="0"/>
                        <a:t>ALU</a:t>
                      </a:r>
                      <a:endParaRPr sz="1600">
                        <a:latin typeface="Calibri"/>
                        <a:cs typeface="Calibri"/>
                      </a:endParaRPr>
                    </a:p>
                  </a:txBody>
                  <a:tcPr marL="0" marR="0" marT="19472" marB="0" anchor="ctr"/>
                </a:tc>
                <a:tc>
                  <a:txBody>
                    <a:bodyPr/>
                    <a:lstStyle/>
                    <a:p>
                      <a:pPr marL="0" marR="97155" algn="r" defTabSz="914400" rtl="0" eaLnBrk="1" latinLnBrk="0" hangingPunct="1">
                        <a:lnSpc>
                          <a:spcPct val="100000"/>
                        </a:lnSpc>
                        <a:spcBef>
                          <a:spcPts val="130"/>
                        </a:spcBef>
                        <a:tabLst>
                          <a:tab pos="452438" algn="l"/>
                          <a:tab pos="914400" algn="l"/>
                        </a:tabLst>
                      </a:pPr>
                      <a:r>
                        <a:rPr sz="1600" kern="1200" dirty="0">
                          <a:solidFill>
                            <a:schemeClr val="tx1"/>
                          </a:solidFill>
                        </a:rPr>
                        <a:t>B	*	PC</a:t>
                      </a:r>
                      <a:endParaRPr sz="1600" kern="1200" dirty="0">
                        <a:solidFill>
                          <a:schemeClr val="tx1"/>
                        </a:solidFill>
                        <a:latin typeface="+mn-lt"/>
                        <a:ea typeface="+mn-ea"/>
                        <a:cs typeface="+mn-cs"/>
                      </a:endParaRPr>
                    </a:p>
                  </a:txBody>
                  <a:tcPr marL="0" marR="0" marT="19472" marB="0" anchor="ctr"/>
                </a:tc>
                <a:tc>
                  <a:txBody>
                    <a:bodyPr/>
                    <a:lstStyle/>
                    <a:p>
                      <a:pPr marR="64769" algn="r">
                        <a:lnSpc>
                          <a:spcPct val="100000"/>
                        </a:lnSpc>
                        <a:spcBef>
                          <a:spcPts val="114"/>
                        </a:spcBef>
                      </a:pPr>
                      <a:r>
                        <a:rPr sz="1600" spc="-5" dirty="0"/>
                        <a:t>Imm</a:t>
                      </a:r>
                      <a:endParaRPr sz="1600">
                        <a:latin typeface="Calibri"/>
                        <a:cs typeface="Calibri"/>
                      </a:endParaRPr>
                    </a:p>
                  </a:txBody>
                  <a:tcPr marL="0" marR="0" marT="19472" marB="0" anchor="ctr"/>
                </a:tc>
                <a:tc>
                  <a:txBody>
                    <a:bodyPr/>
                    <a:lstStyle/>
                    <a:p>
                      <a:pPr marL="158115">
                        <a:lnSpc>
                          <a:spcPct val="100000"/>
                        </a:lnSpc>
                        <a:spcBef>
                          <a:spcPts val="114"/>
                        </a:spcBef>
                        <a:tabLst>
                          <a:tab pos="737235" algn="l"/>
                          <a:tab pos="1499870" algn="l"/>
                          <a:tab pos="2072639" algn="l"/>
                        </a:tabLst>
                      </a:pPr>
                      <a:r>
                        <a:rPr sz="1600" spc="-5" dirty="0"/>
                        <a:t>Add	</a:t>
                      </a:r>
                      <a:r>
                        <a:rPr sz="1600" spc="-10" dirty="0"/>
                        <a:t>Read	</a:t>
                      </a:r>
                      <a:r>
                        <a:rPr lang="en-US" sz="1600" spc="-10" dirty="0"/>
                        <a:t>       </a:t>
                      </a:r>
                      <a:r>
                        <a:rPr sz="1600" dirty="0"/>
                        <a:t>0	</a:t>
                      </a:r>
                      <a:r>
                        <a:rPr lang="en-US" sz="1600" dirty="0"/>
                        <a:t>                 </a:t>
                      </a:r>
                      <a:r>
                        <a:rPr sz="1600" dirty="0"/>
                        <a:t>*</a:t>
                      </a:r>
                      <a:endParaRPr sz="1600" dirty="0">
                        <a:latin typeface="Calibri"/>
                        <a:cs typeface="Calibri"/>
                      </a:endParaRPr>
                    </a:p>
                  </a:txBody>
                  <a:tcPr marL="0" marR="0" marT="19472" marB="0" anchor="ctr"/>
                </a:tc>
                <a:extLst>
                  <a:ext uri="{0D108BD9-81ED-4DB2-BD59-A6C34878D82A}">
                    <a16:rowId xmlns:a16="http://schemas.microsoft.com/office/drawing/2014/main" val="10009"/>
                  </a:ext>
                </a:extLst>
              </a:tr>
              <a:tr h="321937">
                <a:tc>
                  <a:txBody>
                    <a:bodyPr/>
                    <a:lstStyle/>
                    <a:p>
                      <a:pPr marL="57150">
                        <a:lnSpc>
                          <a:spcPct val="100000"/>
                        </a:lnSpc>
                        <a:spcBef>
                          <a:spcPts val="135"/>
                        </a:spcBef>
                      </a:pPr>
                      <a:r>
                        <a:rPr sz="1600" b="1" dirty="0"/>
                        <a:t>bne</a:t>
                      </a:r>
                      <a:endParaRPr sz="1600">
                        <a:latin typeface="Courier New"/>
                        <a:cs typeface="Courier New"/>
                      </a:endParaRPr>
                    </a:p>
                  </a:txBody>
                  <a:tcPr marL="0" marR="0" marT="22860" marB="0" anchor="ctr"/>
                </a:tc>
                <a:tc>
                  <a:txBody>
                    <a:bodyPr/>
                    <a:lstStyle/>
                    <a:p>
                      <a:pPr algn="ctr">
                        <a:lnSpc>
                          <a:spcPct val="100000"/>
                        </a:lnSpc>
                        <a:spcBef>
                          <a:spcPts val="135"/>
                        </a:spcBef>
                      </a:pPr>
                      <a:r>
                        <a:rPr sz="1600" dirty="0"/>
                        <a:t>1</a:t>
                      </a:r>
                      <a:endParaRPr sz="1600">
                        <a:latin typeface="Calibri"/>
                        <a:cs typeface="Calibri"/>
                      </a:endParaRPr>
                    </a:p>
                  </a:txBody>
                  <a:tcPr marL="0" marR="0" marT="22860" marB="0" anchor="ctr"/>
                </a:tc>
                <a:tc>
                  <a:txBody>
                    <a:bodyPr/>
                    <a:lstStyle/>
                    <a:p>
                      <a:pPr algn="ctr">
                        <a:lnSpc>
                          <a:spcPct val="100000"/>
                        </a:lnSpc>
                        <a:spcBef>
                          <a:spcPts val="135"/>
                        </a:spcBef>
                      </a:pPr>
                      <a:r>
                        <a:rPr sz="1600" dirty="0"/>
                        <a:t>*</a:t>
                      </a:r>
                      <a:endParaRPr sz="1600">
                        <a:latin typeface="Calibri"/>
                        <a:cs typeface="Calibri"/>
                      </a:endParaRPr>
                    </a:p>
                  </a:txBody>
                  <a:tcPr marL="0" marR="0" marT="22860" marB="0" anchor="ctr"/>
                </a:tc>
                <a:tc>
                  <a:txBody>
                    <a:bodyPr/>
                    <a:lstStyle/>
                    <a:p>
                      <a:pPr marL="189230">
                        <a:lnSpc>
                          <a:spcPct val="100000"/>
                        </a:lnSpc>
                        <a:spcBef>
                          <a:spcPts val="135"/>
                        </a:spcBef>
                      </a:pPr>
                      <a:r>
                        <a:rPr sz="1600" dirty="0"/>
                        <a:t>+4</a:t>
                      </a:r>
                      <a:endParaRPr sz="1600">
                        <a:latin typeface="Calibri"/>
                        <a:cs typeface="Calibri"/>
                      </a:endParaRPr>
                    </a:p>
                  </a:txBody>
                  <a:tcPr marL="0" marR="0" marT="22860" marB="0" anchor="ctr"/>
                </a:tc>
                <a:tc>
                  <a:txBody>
                    <a:bodyPr/>
                    <a:lstStyle/>
                    <a:p>
                      <a:pPr marL="0" marR="97155" algn="r" defTabSz="914400" rtl="0" eaLnBrk="1" latinLnBrk="0" hangingPunct="1">
                        <a:lnSpc>
                          <a:spcPct val="100000"/>
                        </a:lnSpc>
                        <a:spcBef>
                          <a:spcPts val="130"/>
                        </a:spcBef>
                        <a:tabLst>
                          <a:tab pos="452438" algn="l"/>
                          <a:tab pos="914400" algn="l"/>
                        </a:tabLst>
                      </a:pPr>
                      <a:r>
                        <a:rPr sz="1600" kern="1200" dirty="0">
                          <a:solidFill>
                            <a:schemeClr val="tx1"/>
                          </a:solidFill>
                        </a:rPr>
                        <a:t>B	*	PC</a:t>
                      </a:r>
                      <a:endParaRPr sz="1600" kern="1200" dirty="0">
                        <a:solidFill>
                          <a:schemeClr val="tx1"/>
                        </a:solidFill>
                        <a:latin typeface="+mn-lt"/>
                        <a:ea typeface="+mn-ea"/>
                        <a:cs typeface="+mn-cs"/>
                      </a:endParaRPr>
                    </a:p>
                  </a:txBody>
                  <a:tcPr marL="0" marR="0" marT="22860" marB="0" anchor="ctr"/>
                </a:tc>
                <a:tc>
                  <a:txBody>
                    <a:bodyPr/>
                    <a:lstStyle/>
                    <a:p>
                      <a:pPr marR="64769" algn="r">
                        <a:lnSpc>
                          <a:spcPct val="100000"/>
                        </a:lnSpc>
                        <a:spcBef>
                          <a:spcPts val="135"/>
                        </a:spcBef>
                      </a:pPr>
                      <a:r>
                        <a:rPr sz="1600" spc="-5" dirty="0"/>
                        <a:t>Imm</a:t>
                      </a:r>
                      <a:endParaRPr sz="1600">
                        <a:latin typeface="Calibri"/>
                        <a:cs typeface="Calibri"/>
                      </a:endParaRPr>
                    </a:p>
                  </a:txBody>
                  <a:tcPr marL="0" marR="0" marT="22860" marB="0" anchor="ctr"/>
                </a:tc>
                <a:tc>
                  <a:txBody>
                    <a:bodyPr/>
                    <a:lstStyle/>
                    <a:p>
                      <a:pPr marL="158115">
                        <a:lnSpc>
                          <a:spcPct val="100000"/>
                        </a:lnSpc>
                        <a:spcBef>
                          <a:spcPts val="135"/>
                        </a:spcBef>
                        <a:tabLst>
                          <a:tab pos="737235" algn="l"/>
                          <a:tab pos="1499870" algn="l"/>
                          <a:tab pos="2072639" algn="l"/>
                        </a:tabLst>
                      </a:pPr>
                      <a:r>
                        <a:rPr sz="1600" spc="-5" dirty="0"/>
                        <a:t>Add	</a:t>
                      </a:r>
                      <a:r>
                        <a:rPr sz="1600" spc="-10" dirty="0"/>
                        <a:t>Read	</a:t>
                      </a:r>
                      <a:r>
                        <a:rPr lang="en-US" sz="1600" spc="-10" dirty="0"/>
                        <a:t>       </a:t>
                      </a:r>
                      <a:r>
                        <a:rPr sz="1600" dirty="0"/>
                        <a:t>0	</a:t>
                      </a:r>
                      <a:r>
                        <a:rPr lang="en-US" sz="1600" dirty="0"/>
                        <a:t>                 </a:t>
                      </a:r>
                      <a:r>
                        <a:rPr sz="1600" dirty="0"/>
                        <a:t>*</a:t>
                      </a:r>
                      <a:endParaRPr sz="1600" dirty="0">
                        <a:latin typeface="Calibri"/>
                        <a:cs typeface="Calibri"/>
                      </a:endParaRPr>
                    </a:p>
                  </a:txBody>
                  <a:tcPr marL="0" marR="0" marT="22860" marB="0" anchor="ctr"/>
                </a:tc>
                <a:extLst>
                  <a:ext uri="{0D108BD9-81ED-4DB2-BD59-A6C34878D82A}">
                    <a16:rowId xmlns:a16="http://schemas.microsoft.com/office/drawing/2014/main" val="10010"/>
                  </a:ext>
                </a:extLst>
              </a:tr>
              <a:tr h="321937">
                <a:tc>
                  <a:txBody>
                    <a:bodyPr/>
                    <a:lstStyle/>
                    <a:p>
                      <a:pPr marL="57150">
                        <a:lnSpc>
                          <a:spcPct val="100000"/>
                        </a:lnSpc>
                        <a:spcBef>
                          <a:spcPts val="130"/>
                        </a:spcBef>
                      </a:pPr>
                      <a:r>
                        <a:rPr sz="1600" b="1" dirty="0"/>
                        <a:t>blt</a:t>
                      </a:r>
                      <a:endParaRPr sz="1600">
                        <a:latin typeface="Courier New"/>
                        <a:cs typeface="Courier New"/>
                      </a:endParaRPr>
                    </a:p>
                  </a:txBody>
                  <a:tcPr marL="0" marR="0" marT="22013" marB="0" anchor="ctr"/>
                </a:tc>
                <a:tc>
                  <a:txBody>
                    <a:bodyPr/>
                    <a:lstStyle/>
                    <a:p>
                      <a:pPr algn="ctr">
                        <a:lnSpc>
                          <a:spcPct val="100000"/>
                        </a:lnSpc>
                        <a:spcBef>
                          <a:spcPts val="130"/>
                        </a:spcBef>
                      </a:pPr>
                      <a:r>
                        <a:rPr sz="1600" dirty="0"/>
                        <a:t>*</a:t>
                      </a:r>
                      <a:endParaRPr sz="1600">
                        <a:latin typeface="Calibri"/>
                        <a:cs typeface="Calibri"/>
                      </a:endParaRPr>
                    </a:p>
                  </a:txBody>
                  <a:tcPr marL="0" marR="0" marT="22013" marB="0" anchor="ctr"/>
                </a:tc>
                <a:tc>
                  <a:txBody>
                    <a:bodyPr/>
                    <a:lstStyle/>
                    <a:p>
                      <a:pPr algn="ctr">
                        <a:lnSpc>
                          <a:spcPct val="100000"/>
                        </a:lnSpc>
                        <a:spcBef>
                          <a:spcPts val="130"/>
                        </a:spcBef>
                      </a:pPr>
                      <a:r>
                        <a:rPr sz="1600" dirty="0"/>
                        <a:t>1</a:t>
                      </a:r>
                      <a:endParaRPr sz="1600">
                        <a:latin typeface="Calibri"/>
                        <a:cs typeface="Calibri"/>
                      </a:endParaRPr>
                    </a:p>
                  </a:txBody>
                  <a:tcPr marL="0" marR="0" marT="22013" marB="0" anchor="ctr"/>
                </a:tc>
                <a:tc>
                  <a:txBody>
                    <a:bodyPr/>
                    <a:lstStyle/>
                    <a:p>
                      <a:pPr marR="99695" algn="r">
                        <a:lnSpc>
                          <a:spcPct val="100000"/>
                        </a:lnSpc>
                        <a:spcBef>
                          <a:spcPts val="130"/>
                        </a:spcBef>
                      </a:pPr>
                      <a:r>
                        <a:rPr sz="1600" spc="-10" dirty="0"/>
                        <a:t>ALU</a:t>
                      </a:r>
                      <a:endParaRPr sz="1600">
                        <a:latin typeface="Calibri"/>
                        <a:cs typeface="Calibri"/>
                      </a:endParaRPr>
                    </a:p>
                  </a:txBody>
                  <a:tcPr marL="0" marR="0" marT="22013" marB="0" anchor="ctr"/>
                </a:tc>
                <a:tc>
                  <a:txBody>
                    <a:bodyPr/>
                    <a:lstStyle/>
                    <a:p>
                      <a:pPr marL="0" marR="97155" algn="r" defTabSz="914400" rtl="0" eaLnBrk="1" latinLnBrk="0" hangingPunct="1">
                        <a:lnSpc>
                          <a:spcPct val="100000"/>
                        </a:lnSpc>
                        <a:spcBef>
                          <a:spcPts val="130"/>
                        </a:spcBef>
                        <a:tabLst>
                          <a:tab pos="452438" algn="l"/>
                          <a:tab pos="914400" algn="l"/>
                        </a:tabLst>
                      </a:pPr>
                      <a:r>
                        <a:rPr sz="1600" kern="1200" dirty="0">
                          <a:solidFill>
                            <a:schemeClr val="tx1"/>
                          </a:solidFill>
                        </a:rPr>
                        <a:t>B	0	PC</a:t>
                      </a:r>
                      <a:endParaRPr sz="1600" kern="1200" dirty="0">
                        <a:solidFill>
                          <a:schemeClr val="tx1"/>
                        </a:solidFill>
                        <a:latin typeface="+mn-lt"/>
                        <a:ea typeface="+mn-ea"/>
                        <a:cs typeface="+mn-cs"/>
                      </a:endParaRPr>
                    </a:p>
                  </a:txBody>
                  <a:tcPr marL="0" marR="0" marT="22013" marB="0" anchor="ctr"/>
                </a:tc>
                <a:tc>
                  <a:txBody>
                    <a:bodyPr/>
                    <a:lstStyle/>
                    <a:p>
                      <a:pPr marR="64769" algn="r">
                        <a:lnSpc>
                          <a:spcPct val="100000"/>
                        </a:lnSpc>
                        <a:spcBef>
                          <a:spcPts val="130"/>
                        </a:spcBef>
                      </a:pPr>
                      <a:r>
                        <a:rPr sz="1600" spc="-5" dirty="0"/>
                        <a:t>Imm</a:t>
                      </a:r>
                      <a:endParaRPr sz="1600">
                        <a:latin typeface="Calibri"/>
                        <a:cs typeface="Calibri"/>
                      </a:endParaRPr>
                    </a:p>
                  </a:txBody>
                  <a:tcPr marL="0" marR="0" marT="22013" marB="0" anchor="ctr"/>
                </a:tc>
                <a:tc>
                  <a:txBody>
                    <a:bodyPr/>
                    <a:lstStyle/>
                    <a:p>
                      <a:pPr marL="158115">
                        <a:lnSpc>
                          <a:spcPct val="100000"/>
                        </a:lnSpc>
                        <a:spcBef>
                          <a:spcPts val="130"/>
                        </a:spcBef>
                        <a:tabLst>
                          <a:tab pos="737235" algn="l"/>
                          <a:tab pos="1499870" algn="l"/>
                          <a:tab pos="2072639" algn="l"/>
                        </a:tabLst>
                      </a:pPr>
                      <a:r>
                        <a:rPr sz="1600" spc="-5" dirty="0"/>
                        <a:t>Add	</a:t>
                      </a:r>
                      <a:r>
                        <a:rPr sz="1600" spc="-10" dirty="0"/>
                        <a:t>Read	</a:t>
                      </a:r>
                      <a:r>
                        <a:rPr lang="en-US" sz="1600" spc="-10" dirty="0"/>
                        <a:t>       </a:t>
                      </a:r>
                      <a:r>
                        <a:rPr sz="1600" dirty="0"/>
                        <a:t>0	</a:t>
                      </a:r>
                      <a:r>
                        <a:rPr lang="en-US" sz="1600" dirty="0"/>
                        <a:t>                 </a:t>
                      </a:r>
                      <a:r>
                        <a:rPr sz="1600" dirty="0"/>
                        <a:t>*</a:t>
                      </a:r>
                      <a:endParaRPr sz="1600" dirty="0">
                        <a:latin typeface="Calibri"/>
                        <a:cs typeface="Calibri"/>
                      </a:endParaRPr>
                    </a:p>
                  </a:txBody>
                  <a:tcPr marL="0" marR="0" marT="22013" marB="0" anchor="ctr"/>
                </a:tc>
                <a:extLst>
                  <a:ext uri="{0D108BD9-81ED-4DB2-BD59-A6C34878D82A}">
                    <a16:rowId xmlns:a16="http://schemas.microsoft.com/office/drawing/2014/main" val="10011"/>
                  </a:ext>
                </a:extLst>
              </a:tr>
              <a:tr h="321937">
                <a:tc>
                  <a:txBody>
                    <a:bodyPr/>
                    <a:lstStyle/>
                    <a:p>
                      <a:pPr marL="57150">
                        <a:lnSpc>
                          <a:spcPct val="100000"/>
                        </a:lnSpc>
                        <a:spcBef>
                          <a:spcPts val="125"/>
                        </a:spcBef>
                      </a:pPr>
                      <a:r>
                        <a:rPr sz="1600" b="1" dirty="0"/>
                        <a:t>bltu</a:t>
                      </a:r>
                      <a:endParaRPr sz="1600">
                        <a:latin typeface="Courier New"/>
                        <a:cs typeface="Courier New"/>
                      </a:endParaRPr>
                    </a:p>
                  </a:txBody>
                  <a:tcPr marL="0" marR="0" marT="21167" marB="0" anchor="ctr"/>
                </a:tc>
                <a:tc>
                  <a:txBody>
                    <a:bodyPr/>
                    <a:lstStyle/>
                    <a:p>
                      <a:pPr algn="ctr">
                        <a:lnSpc>
                          <a:spcPct val="100000"/>
                        </a:lnSpc>
                        <a:spcBef>
                          <a:spcPts val="125"/>
                        </a:spcBef>
                      </a:pPr>
                      <a:r>
                        <a:rPr sz="1600" dirty="0"/>
                        <a:t>*</a:t>
                      </a:r>
                      <a:endParaRPr sz="1600">
                        <a:latin typeface="Calibri"/>
                        <a:cs typeface="Calibri"/>
                      </a:endParaRPr>
                    </a:p>
                  </a:txBody>
                  <a:tcPr marL="0" marR="0" marT="21167" marB="0" anchor="ctr"/>
                </a:tc>
                <a:tc>
                  <a:txBody>
                    <a:bodyPr/>
                    <a:lstStyle/>
                    <a:p>
                      <a:pPr algn="ctr">
                        <a:lnSpc>
                          <a:spcPct val="100000"/>
                        </a:lnSpc>
                        <a:spcBef>
                          <a:spcPts val="125"/>
                        </a:spcBef>
                      </a:pPr>
                      <a:r>
                        <a:rPr sz="1600" dirty="0"/>
                        <a:t>1</a:t>
                      </a:r>
                      <a:endParaRPr sz="1600">
                        <a:latin typeface="Calibri"/>
                        <a:cs typeface="Calibri"/>
                      </a:endParaRPr>
                    </a:p>
                  </a:txBody>
                  <a:tcPr marL="0" marR="0" marT="21167" marB="0" anchor="ctr"/>
                </a:tc>
                <a:tc>
                  <a:txBody>
                    <a:bodyPr/>
                    <a:lstStyle/>
                    <a:p>
                      <a:pPr marR="99695" algn="r">
                        <a:lnSpc>
                          <a:spcPct val="100000"/>
                        </a:lnSpc>
                        <a:spcBef>
                          <a:spcPts val="125"/>
                        </a:spcBef>
                      </a:pPr>
                      <a:r>
                        <a:rPr sz="1600" spc="-10" dirty="0"/>
                        <a:t>ALU</a:t>
                      </a:r>
                      <a:endParaRPr sz="1600">
                        <a:latin typeface="Calibri"/>
                        <a:cs typeface="Calibri"/>
                      </a:endParaRPr>
                    </a:p>
                  </a:txBody>
                  <a:tcPr marL="0" marR="0" marT="21167" marB="0" anchor="ctr"/>
                </a:tc>
                <a:tc>
                  <a:txBody>
                    <a:bodyPr/>
                    <a:lstStyle/>
                    <a:p>
                      <a:pPr marL="0" marR="97155" algn="r" defTabSz="914400" rtl="0" eaLnBrk="1" latinLnBrk="0" hangingPunct="1">
                        <a:lnSpc>
                          <a:spcPct val="100000"/>
                        </a:lnSpc>
                        <a:spcBef>
                          <a:spcPts val="130"/>
                        </a:spcBef>
                        <a:tabLst>
                          <a:tab pos="452438" algn="l"/>
                          <a:tab pos="914400" algn="l"/>
                        </a:tabLst>
                      </a:pPr>
                      <a:r>
                        <a:rPr sz="1600" kern="1200" dirty="0">
                          <a:solidFill>
                            <a:schemeClr val="tx1"/>
                          </a:solidFill>
                        </a:rPr>
                        <a:t>B	1	PC</a:t>
                      </a:r>
                      <a:endParaRPr sz="1600" kern="1200" dirty="0">
                        <a:solidFill>
                          <a:schemeClr val="tx1"/>
                        </a:solidFill>
                        <a:latin typeface="+mn-lt"/>
                        <a:ea typeface="+mn-ea"/>
                        <a:cs typeface="+mn-cs"/>
                      </a:endParaRPr>
                    </a:p>
                  </a:txBody>
                  <a:tcPr marL="0" marR="0" marT="21167" marB="0" anchor="ctr"/>
                </a:tc>
                <a:tc>
                  <a:txBody>
                    <a:bodyPr/>
                    <a:lstStyle/>
                    <a:p>
                      <a:pPr marR="64769" algn="r">
                        <a:lnSpc>
                          <a:spcPct val="100000"/>
                        </a:lnSpc>
                        <a:spcBef>
                          <a:spcPts val="125"/>
                        </a:spcBef>
                      </a:pPr>
                      <a:r>
                        <a:rPr sz="1600" spc="-5" dirty="0"/>
                        <a:t>Imm</a:t>
                      </a:r>
                      <a:endParaRPr sz="1600">
                        <a:latin typeface="Calibri"/>
                        <a:cs typeface="Calibri"/>
                      </a:endParaRPr>
                    </a:p>
                  </a:txBody>
                  <a:tcPr marL="0" marR="0" marT="21167" marB="0" anchor="ctr"/>
                </a:tc>
                <a:tc>
                  <a:txBody>
                    <a:bodyPr/>
                    <a:lstStyle/>
                    <a:p>
                      <a:pPr marL="158115">
                        <a:lnSpc>
                          <a:spcPct val="100000"/>
                        </a:lnSpc>
                        <a:spcBef>
                          <a:spcPts val="125"/>
                        </a:spcBef>
                        <a:tabLst>
                          <a:tab pos="737235" algn="l"/>
                          <a:tab pos="1499870" algn="l"/>
                          <a:tab pos="2072639" algn="l"/>
                        </a:tabLst>
                      </a:pPr>
                      <a:r>
                        <a:rPr sz="1600" spc="-5" dirty="0"/>
                        <a:t>Add	</a:t>
                      </a:r>
                      <a:r>
                        <a:rPr sz="1600" spc="-10" dirty="0"/>
                        <a:t>Read	</a:t>
                      </a:r>
                      <a:r>
                        <a:rPr lang="en-US" sz="1600" spc="-10" dirty="0"/>
                        <a:t>       </a:t>
                      </a:r>
                      <a:r>
                        <a:rPr sz="1600" dirty="0"/>
                        <a:t>0	</a:t>
                      </a:r>
                      <a:r>
                        <a:rPr lang="en-US" sz="1600" dirty="0"/>
                        <a:t>                 </a:t>
                      </a:r>
                      <a:r>
                        <a:rPr sz="1600" dirty="0"/>
                        <a:t>*</a:t>
                      </a:r>
                      <a:endParaRPr sz="1600" dirty="0">
                        <a:latin typeface="Calibri"/>
                        <a:cs typeface="Calibri"/>
                      </a:endParaRPr>
                    </a:p>
                  </a:txBody>
                  <a:tcPr marL="0" marR="0" marT="21167" marB="0" anchor="ctr"/>
                </a:tc>
                <a:extLst>
                  <a:ext uri="{0D108BD9-81ED-4DB2-BD59-A6C34878D82A}">
                    <a16:rowId xmlns:a16="http://schemas.microsoft.com/office/drawing/2014/main" val="10012"/>
                  </a:ext>
                </a:extLst>
              </a:tr>
              <a:tr h="321937">
                <a:tc>
                  <a:txBody>
                    <a:bodyPr/>
                    <a:lstStyle/>
                    <a:p>
                      <a:pPr marL="57150">
                        <a:lnSpc>
                          <a:spcPct val="100000"/>
                        </a:lnSpc>
                        <a:spcBef>
                          <a:spcPts val="120"/>
                        </a:spcBef>
                      </a:pPr>
                      <a:r>
                        <a:rPr sz="1600" b="1" dirty="0"/>
                        <a:t>jalr</a:t>
                      </a:r>
                      <a:endParaRPr sz="1600" dirty="0">
                        <a:latin typeface="Courier New"/>
                        <a:cs typeface="Courier New"/>
                      </a:endParaRPr>
                    </a:p>
                  </a:txBody>
                  <a:tcPr marL="0" marR="0" marT="20320" marB="0" anchor="ctr"/>
                </a:tc>
                <a:tc>
                  <a:txBody>
                    <a:bodyPr/>
                    <a:lstStyle/>
                    <a:p>
                      <a:pPr algn="ctr">
                        <a:lnSpc>
                          <a:spcPct val="100000"/>
                        </a:lnSpc>
                        <a:spcBef>
                          <a:spcPts val="120"/>
                        </a:spcBef>
                      </a:pPr>
                      <a:r>
                        <a:rPr sz="1600" dirty="0"/>
                        <a:t>*</a:t>
                      </a:r>
                      <a:endParaRPr sz="1600" dirty="0">
                        <a:latin typeface="Calibri"/>
                        <a:cs typeface="Calibri"/>
                      </a:endParaRPr>
                    </a:p>
                  </a:txBody>
                  <a:tcPr marL="0" marR="0" marT="20320" marB="0" anchor="ctr"/>
                </a:tc>
                <a:tc>
                  <a:txBody>
                    <a:bodyPr/>
                    <a:lstStyle/>
                    <a:p>
                      <a:pPr algn="ctr">
                        <a:lnSpc>
                          <a:spcPct val="100000"/>
                        </a:lnSpc>
                        <a:spcBef>
                          <a:spcPts val="120"/>
                        </a:spcBef>
                      </a:pPr>
                      <a:r>
                        <a:rPr sz="1600" dirty="0"/>
                        <a:t>*</a:t>
                      </a:r>
                      <a:endParaRPr sz="1600" dirty="0">
                        <a:latin typeface="Calibri"/>
                        <a:cs typeface="Calibri"/>
                      </a:endParaRPr>
                    </a:p>
                  </a:txBody>
                  <a:tcPr marL="0" marR="0" marT="20320" marB="0" anchor="ctr"/>
                </a:tc>
                <a:tc>
                  <a:txBody>
                    <a:bodyPr/>
                    <a:lstStyle/>
                    <a:p>
                      <a:pPr marR="99695" algn="r">
                        <a:lnSpc>
                          <a:spcPct val="100000"/>
                        </a:lnSpc>
                        <a:spcBef>
                          <a:spcPts val="120"/>
                        </a:spcBef>
                      </a:pPr>
                      <a:r>
                        <a:rPr sz="1600" spc="-10" dirty="0"/>
                        <a:t>ALU</a:t>
                      </a:r>
                      <a:endParaRPr sz="1600" dirty="0">
                        <a:latin typeface="Calibri"/>
                        <a:cs typeface="Calibri"/>
                      </a:endParaRPr>
                    </a:p>
                  </a:txBody>
                  <a:tcPr marL="0" marR="0" marT="20320" marB="0" anchor="ctr"/>
                </a:tc>
                <a:tc>
                  <a:txBody>
                    <a:bodyPr/>
                    <a:lstStyle/>
                    <a:p>
                      <a:pPr marR="97155" algn="r">
                        <a:lnSpc>
                          <a:spcPct val="100000"/>
                        </a:lnSpc>
                        <a:spcBef>
                          <a:spcPts val="120"/>
                        </a:spcBef>
                        <a:tabLst>
                          <a:tab pos="436563" algn="l"/>
                          <a:tab pos="914400" algn="l"/>
                        </a:tabLst>
                      </a:pPr>
                      <a:r>
                        <a:rPr lang="en-US" sz="1600" dirty="0"/>
                        <a:t>  </a:t>
                      </a:r>
                      <a:r>
                        <a:rPr sz="1600" dirty="0"/>
                        <a:t>I	</a:t>
                      </a:r>
                      <a:r>
                        <a:rPr lang="en-US" sz="1600" dirty="0"/>
                        <a:t>  </a:t>
                      </a:r>
                      <a:r>
                        <a:rPr sz="1600" dirty="0"/>
                        <a:t>*	</a:t>
                      </a:r>
                      <a:r>
                        <a:rPr sz="1600" spc="-10" dirty="0"/>
                        <a:t>Reg</a:t>
                      </a:r>
                      <a:endParaRPr sz="1600" dirty="0">
                        <a:latin typeface="Calibri"/>
                        <a:cs typeface="Calibri"/>
                      </a:endParaRPr>
                    </a:p>
                  </a:txBody>
                  <a:tcPr marL="0" marR="0" marT="20320" marB="0" anchor="ctr"/>
                </a:tc>
                <a:tc>
                  <a:txBody>
                    <a:bodyPr/>
                    <a:lstStyle/>
                    <a:p>
                      <a:pPr marR="64769" algn="r">
                        <a:lnSpc>
                          <a:spcPct val="100000"/>
                        </a:lnSpc>
                        <a:spcBef>
                          <a:spcPts val="120"/>
                        </a:spcBef>
                      </a:pPr>
                      <a:r>
                        <a:rPr sz="1600" spc="-5" dirty="0"/>
                        <a:t>Imm</a:t>
                      </a:r>
                      <a:endParaRPr sz="1600">
                        <a:latin typeface="Calibri"/>
                        <a:cs typeface="Calibri"/>
                      </a:endParaRPr>
                    </a:p>
                  </a:txBody>
                  <a:tcPr marL="0" marR="0" marT="20320" marB="0" anchor="ctr"/>
                </a:tc>
                <a:tc>
                  <a:txBody>
                    <a:bodyPr/>
                    <a:lstStyle/>
                    <a:p>
                      <a:pPr marL="158115">
                        <a:lnSpc>
                          <a:spcPct val="100000"/>
                        </a:lnSpc>
                        <a:spcBef>
                          <a:spcPts val="120"/>
                        </a:spcBef>
                        <a:tabLst>
                          <a:tab pos="737235" algn="l"/>
                          <a:tab pos="1499870" algn="l"/>
                          <a:tab pos="1953260" algn="l"/>
                        </a:tabLst>
                      </a:pPr>
                      <a:r>
                        <a:rPr sz="1600" spc="-5" dirty="0"/>
                        <a:t>Add	</a:t>
                      </a:r>
                      <a:r>
                        <a:rPr sz="1600" spc="-10" dirty="0"/>
                        <a:t>Read	</a:t>
                      </a:r>
                      <a:r>
                        <a:rPr lang="en-US" sz="1600" spc="-10" dirty="0"/>
                        <a:t>       </a:t>
                      </a:r>
                      <a:r>
                        <a:rPr sz="1600" dirty="0"/>
                        <a:t>1	</a:t>
                      </a:r>
                      <a:r>
                        <a:rPr lang="en-US" sz="1600" dirty="0"/>
                        <a:t>              </a:t>
                      </a:r>
                      <a:r>
                        <a:rPr sz="1600" dirty="0"/>
                        <a:t>PC+4</a:t>
                      </a:r>
                      <a:endParaRPr sz="1600" dirty="0">
                        <a:latin typeface="Calibri"/>
                        <a:cs typeface="Calibri"/>
                      </a:endParaRPr>
                    </a:p>
                  </a:txBody>
                  <a:tcPr marL="0" marR="0" marT="20320" marB="0" anchor="ctr"/>
                </a:tc>
                <a:extLst>
                  <a:ext uri="{0D108BD9-81ED-4DB2-BD59-A6C34878D82A}">
                    <a16:rowId xmlns:a16="http://schemas.microsoft.com/office/drawing/2014/main" val="10013"/>
                  </a:ext>
                </a:extLst>
              </a:tr>
              <a:tr h="321937">
                <a:tc>
                  <a:txBody>
                    <a:bodyPr/>
                    <a:lstStyle/>
                    <a:p>
                      <a:pPr marL="57150">
                        <a:lnSpc>
                          <a:spcPct val="100000"/>
                        </a:lnSpc>
                        <a:spcBef>
                          <a:spcPts val="115"/>
                        </a:spcBef>
                      </a:pPr>
                      <a:r>
                        <a:rPr sz="1600" b="1" dirty="0"/>
                        <a:t>jal</a:t>
                      </a:r>
                      <a:endParaRPr sz="1600">
                        <a:latin typeface="Courier New"/>
                        <a:cs typeface="Courier New"/>
                      </a:endParaRPr>
                    </a:p>
                  </a:txBody>
                  <a:tcPr marL="0" marR="0" marT="19473" marB="0" anchor="ctr"/>
                </a:tc>
                <a:tc>
                  <a:txBody>
                    <a:bodyPr/>
                    <a:lstStyle/>
                    <a:p>
                      <a:pPr algn="ctr">
                        <a:lnSpc>
                          <a:spcPct val="100000"/>
                        </a:lnSpc>
                        <a:spcBef>
                          <a:spcPts val="115"/>
                        </a:spcBef>
                      </a:pPr>
                      <a:r>
                        <a:rPr sz="1600" dirty="0"/>
                        <a:t>*</a:t>
                      </a:r>
                      <a:endParaRPr sz="1600">
                        <a:latin typeface="Calibri"/>
                        <a:cs typeface="Calibri"/>
                      </a:endParaRPr>
                    </a:p>
                  </a:txBody>
                  <a:tcPr marL="0" marR="0" marT="19473" marB="0" anchor="ctr"/>
                </a:tc>
                <a:tc>
                  <a:txBody>
                    <a:bodyPr/>
                    <a:lstStyle/>
                    <a:p>
                      <a:pPr algn="ctr">
                        <a:lnSpc>
                          <a:spcPct val="100000"/>
                        </a:lnSpc>
                        <a:spcBef>
                          <a:spcPts val="115"/>
                        </a:spcBef>
                      </a:pPr>
                      <a:r>
                        <a:rPr sz="1600" dirty="0"/>
                        <a:t>*</a:t>
                      </a:r>
                      <a:endParaRPr sz="1600">
                        <a:latin typeface="Calibri"/>
                        <a:cs typeface="Calibri"/>
                      </a:endParaRPr>
                    </a:p>
                  </a:txBody>
                  <a:tcPr marL="0" marR="0" marT="19473" marB="0" anchor="ctr"/>
                </a:tc>
                <a:tc>
                  <a:txBody>
                    <a:bodyPr/>
                    <a:lstStyle/>
                    <a:p>
                      <a:pPr marR="99695" algn="r">
                        <a:lnSpc>
                          <a:spcPct val="100000"/>
                        </a:lnSpc>
                        <a:spcBef>
                          <a:spcPts val="115"/>
                        </a:spcBef>
                      </a:pPr>
                      <a:r>
                        <a:rPr sz="1600" spc="-10" dirty="0"/>
                        <a:t>ALU</a:t>
                      </a:r>
                      <a:endParaRPr sz="1600">
                        <a:latin typeface="Calibri"/>
                        <a:cs typeface="Calibri"/>
                      </a:endParaRPr>
                    </a:p>
                  </a:txBody>
                  <a:tcPr marL="0" marR="0" marT="19473" marB="0" anchor="ctr"/>
                </a:tc>
                <a:tc>
                  <a:txBody>
                    <a:bodyPr/>
                    <a:lstStyle/>
                    <a:p>
                      <a:pPr marL="0" marR="97155" algn="r" defTabSz="914400" rtl="0" eaLnBrk="1" latinLnBrk="0" hangingPunct="1">
                        <a:lnSpc>
                          <a:spcPct val="100000"/>
                        </a:lnSpc>
                        <a:spcBef>
                          <a:spcPts val="130"/>
                        </a:spcBef>
                        <a:tabLst>
                          <a:tab pos="452438" algn="l"/>
                          <a:tab pos="914400" algn="l"/>
                        </a:tabLst>
                      </a:pPr>
                      <a:r>
                        <a:rPr sz="1600" kern="1200" dirty="0">
                          <a:solidFill>
                            <a:schemeClr val="tx1"/>
                          </a:solidFill>
                        </a:rPr>
                        <a:t>J	*	PC</a:t>
                      </a:r>
                      <a:endParaRPr sz="1600" kern="1200" dirty="0">
                        <a:solidFill>
                          <a:schemeClr val="tx1"/>
                        </a:solidFill>
                        <a:latin typeface="+mn-lt"/>
                        <a:ea typeface="+mn-ea"/>
                        <a:cs typeface="+mn-cs"/>
                      </a:endParaRPr>
                    </a:p>
                  </a:txBody>
                  <a:tcPr marL="0" marR="0" marT="19473" marB="0" anchor="ctr"/>
                </a:tc>
                <a:tc>
                  <a:txBody>
                    <a:bodyPr/>
                    <a:lstStyle/>
                    <a:p>
                      <a:pPr marR="64769" algn="r">
                        <a:lnSpc>
                          <a:spcPct val="100000"/>
                        </a:lnSpc>
                        <a:spcBef>
                          <a:spcPts val="115"/>
                        </a:spcBef>
                      </a:pPr>
                      <a:r>
                        <a:rPr sz="1600" spc="-5" dirty="0"/>
                        <a:t>Imm</a:t>
                      </a:r>
                      <a:endParaRPr sz="1600">
                        <a:latin typeface="Calibri"/>
                        <a:cs typeface="Calibri"/>
                      </a:endParaRPr>
                    </a:p>
                  </a:txBody>
                  <a:tcPr marL="0" marR="0" marT="19473" marB="0" anchor="ctr"/>
                </a:tc>
                <a:tc>
                  <a:txBody>
                    <a:bodyPr/>
                    <a:lstStyle/>
                    <a:p>
                      <a:pPr marL="158115">
                        <a:lnSpc>
                          <a:spcPct val="100000"/>
                        </a:lnSpc>
                        <a:spcBef>
                          <a:spcPts val="115"/>
                        </a:spcBef>
                        <a:tabLst>
                          <a:tab pos="737235" algn="l"/>
                          <a:tab pos="1499870" algn="l"/>
                          <a:tab pos="1953260" algn="l"/>
                        </a:tabLst>
                      </a:pPr>
                      <a:r>
                        <a:rPr sz="1600" spc="-5" dirty="0"/>
                        <a:t>Add	</a:t>
                      </a:r>
                      <a:r>
                        <a:rPr sz="1600" spc="-10" dirty="0"/>
                        <a:t>Read	</a:t>
                      </a:r>
                      <a:r>
                        <a:rPr lang="en-US" sz="1600" spc="-10" dirty="0"/>
                        <a:t>       </a:t>
                      </a:r>
                      <a:r>
                        <a:rPr sz="1600" dirty="0"/>
                        <a:t>1	</a:t>
                      </a:r>
                      <a:r>
                        <a:rPr lang="en-US" sz="1600" dirty="0"/>
                        <a:t>              </a:t>
                      </a:r>
                      <a:r>
                        <a:rPr sz="1600" dirty="0"/>
                        <a:t>PC+4</a:t>
                      </a:r>
                      <a:endParaRPr sz="1600" dirty="0">
                        <a:latin typeface="Calibri"/>
                        <a:cs typeface="Calibri"/>
                      </a:endParaRPr>
                    </a:p>
                  </a:txBody>
                  <a:tcPr marL="0" marR="0" marT="19473" marB="0" anchor="ctr"/>
                </a:tc>
                <a:extLst>
                  <a:ext uri="{0D108BD9-81ED-4DB2-BD59-A6C34878D82A}">
                    <a16:rowId xmlns:a16="http://schemas.microsoft.com/office/drawing/2014/main" val="10014"/>
                  </a:ext>
                </a:extLst>
              </a:tr>
              <a:tr h="321937">
                <a:tc>
                  <a:txBody>
                    <a:bodyPr/>
                    <a:lstStyle/>
                    <a:p>
                      <a:pPr marL="57150">
                        <a:lnSpc>
                          <a:spcPct val="100000"/>
                        </a:lnSpc>
                        <a:spcBef>
                          <a:spcPts val="130"/>
                        </a:spcBef>
                      </a:pPr>
                      <a:r>
                        <a:rPr sz="1600" b="1" dirty="0"/>
                        <a:t>auipc</a:t>
                      </a:r>
                      <a:endParaRPr sz="1600">
                        <a:latin typeface="Courier New"/>
                        <a:cs typeface="Courier New"/>
                      </a:endParaRPr>
                    </a:p>
                  </a:txBody>
                  <a:tcPr marL="0" marR="0" marT="22013" marB="0" anchor="ctr"/>
                </a:tc>
                <a:tc>
                  <a:txBody>
                    <a:bodyPr/>
                    <a:lstStyle/>
                    <a:p>
                      <a:pPr algn="ctr">
                        <a:lnSpc>
                          <a:spcPct val="100000"/>
                        </a:lnSpc>
                        <a:spcBef>
                          <a:spcPts val="130"/>
                        </a:spcBef>
                      </a:pPr>
                      <a:r>
                        <a:rPr sz="1600" dirty="0"/>
                        <a:t>*</a:t>
                      </a:r>
                      <a:endParaRPr sz="1600">
                        <a:latin typeface="Calibri"/>
                        <a:cs typeface="Calibri"/>
                      </a:endParaRPr>
                    </a:p>
                  </a:txBody>
                  <a:tcPr marL="0" marR="0" marT="22013" marB="0" anchor="ctr"/>
                </a:tc>
                <a:tc>
                  <a:txBody>
                    <a:bodyPr/>
                    <a:lstStyle/>
                    <a:p>
                      <a:pPr algn="ctr">
                        <a:lnSpc>
                          <a:spcPct val="100000"/>
                        </a:lnSpc>
                        <a:spcBef>
                          <a:spcPts val="130"/>
                        </a:spcBef>
                      </a:pPr>
                      <a:r>
                        <a:rPr sz="1600" dirty="0"/>
                        <a:t>*</a:t>
                      </a:r>
                      <a:endParaRPr sz="1600" dirty="0">
                        <a:latin typeface="Calibri"/>
                        <a:cs typeface="Calibri"/>
                      </a:endParaRPr>
                    </a:p>
                  </a:txBody>
                  <a:tcPr marL="0" marR="0" marT="22013" marB="0" anchor="ctr"/>
                </a:tc>
                <a:tc>
                  <a:txBody>
                    <a:bodyPr/>
                    <a:lstStyle/>
                    <a:p>
                      <a:pPr marL="189230">
                        <a:lnSpc>
                          <a:spcPct val="100000"/>
                        </a:lnSpc>
                        <a:spcBef>
                          <a:spcPts val="130"/>
                        </a:spcBef>
                      </a:pPr>
                      <a:r>
                        <a:rPr sz="1600" dirty="0"/>
                        <a:t>+4</a:t>
                      </a:r>
                      <a:endParaRPr sz="1600">
                        <a:latin typeface="Calibri"/>
                        <a:cs typeface="Calibri"/>
                      </a:endParaRPr>
                    </a:p>
                  </a:txBody>
                  <a:tcPr marL="0" marR="0" marT="22013" marB="0" anchor="ctr"/>
                </a:tc>
                <a:tc>
                  <a:txBody>
                    <a:bodyPr/>
                    <a:lstStyle/>
                    <a:p>
                      <a:pPr marL="0" marR="97155" algn="r" defTabSz="914400" rtl="0" eaLnBrk="1" latinLnBrk="0" hangingPunct="1">
                        <a:lnSpc>
                          <a:spcPct val="100000"/>
                        </a:lnSpc>
                        <a:spcBef>
                          <a:spcPts val="130"/>
                        </a:spcBef>
                        <a:tabLst>
                          <a:tab pos="452438" algn="l"/>
                          <a:tab pos="914400" algn="l"/>
                        </a:tabLst>
                      </a:pPr>
                      <a:r>
                        <a:rPr sz="1600" kern="1200" dirty="0">
                          <a:solidFill>
                            <a:schemeClr val="tx1"/>
                          </a:solidFill>
                        </a:rPr>
                        <a:t>U	*	PC</a:t>
                      </a:r>
                      <a:endParaRPr sz="1600" kern="1200" dirty="0">
                        <a:solidFill>
                          <a:schemeClr val="tx1"/>
                        </a:solidFill>
                        <a:latin typeface="+mn-lt"/>
                        <a:ea typeface="+mn-ea"/>
                        <a:cs typeface="+mn-cs"/>
                      </a:endParaRPr>
                    </a:p>
                  </a:txBody>
                  <a:tcPr marL="0" marR="0" marT="22013" marB="0" anchor="ctr"/>
                </a:tc>
                <a:tc>
                  <a:txBody>
                    <a:bodyPr/>
                    <a:lstStyle/>
                    <a:p>
                      <a:pPr marR="64769" algn="r">
                        <a:lnSpc>
                          <a:spcPct val="100000"/>
                        </a:lnSpc>
                        <a:spcBef>
                          <a:spcPts val="130"/>
                        </a:spcBef>
                      </a:pPr>
                      <a:r>
                        <a:rPr sz="1600" spc="-5" dirty="0"/>
                        <a:t>Imm</a:t>
                      </a:r>
                      <a:endParaRPr sz="1600">
                        <a:latin typeface="Calibri"/>
                        <a:cs typeface="Calibri"/>
                      </a:endParaRPr>
                    </a:p>
                  </a:txBody>
                  <a:tcPr marL="0" marR="0" marT="22013" marB="0" anchor="ctr"/>
                </a:tc>
                <a:tc>
                  <a:txBody>
                    <a:bodyPr/>
                    <a:lstStyle/>
                    <a:p>
                      <a:pPr marL="158115">
                        <a:lnSpc>
                          <a:spcPct val="100000"/>
                        </a:lnSpc>
                        <a:spcBef>
                          <a:spcPts val="130"/>
                        </a:spcBef>
                        <a:tabLst>
                          <a:tab pos="737235" algn="l"/>
                          <a:tab pos="1499870" algn="l"/>
                          <a:tab pos="1986914" algn="l"/>
                        </a:tabLst>
                      </a:pPr>
                      <a:r>
                        <a:rPr sz="1600" spc="-5" dirty="0"/>
                        <a:t>Add	</a:t>
                      </a:r>
                      <a:r>
                        <a:rPr sz="1600" spc="-10" dirty="0"/>
                        <a:t>Read	</a:t>
                      </a:r>
                      <a:r>
                        <a:rPr lang="en-US" sz="1600" spc="-10" dirty="0"/>
                        <a:t>       </a:t>
                      </a:r>
                      <a:r>
                        <a:rPr sz="1600" dirty="0"/>
                        <a:t>1	</a:t>
                      </a:r>
                      <a:r>
                        <a:rPr lang="en-US" sz="1600" dirty="0"/>
                        <a:t>               </a:t>
                      </a:r>
                      <a:r>
                        <a:rPr sz="1600" spc="-10" dirty="0"/>
                        <a:t>ALU</a:t>
                      </a:r>
                      <a:endParaRPr sz="1600" dirty="0">
                        <a:latin typeface="Calibri"/>
                        <a:cs typeface="Calibri"/>
                      </a:endParaRPr>
                    </a:p>
                  </a:txBody>
                  <a:tcPr marL="0" marR="0" marT="22013" marB="0" anchor="ctr"/>
                </a:tc>
                <a:extLst>
                  <a:ext uri="{0D108BD9-81ED-4DB2-BD59-A6C34878D82A}">
                    <a16:rowId xmlns:a16="http://schemas.microsoft.com/office/drawing/2014/main" val="10015"/>
                  </a:ext>
                </a:extLst>
              </a:tr>
            </a:tbl>
          </a:graphicData>
        </a:graphic>
      </p:graphicFrame>
      <p:sp>
        <p:nvSpPr>
          <p:cNvPr id="4" name="Date Placeholder 3">
            <a:extLst>
              <a:ext uri="{FF2B5EF4-FFF2-40B4-BE49-F238E27FC236}">
                <a16:creationId xmlns:a16="http://schemas.microsoft.com/office/drawing/2014/main" id="{E169BB1B-88D1-4053-9AF8-7C6C81CDFA0F}"/>
              </a:ext>
            </a:extLst>
          </p:cNvPr>
          <p:cNvSpPr>
            <a:spLocks noGrp="1"/>
          </p:cNvSpPr>
          <p:nvPr>
            <p:ph type="dt" sz="half" idx="10"/>
          </p:nvPr>
        </p:nvSpPr>
        <p:spPr/>
        <p:txBody>
          <a:bodyPr/>
          <a:lstStyle/>
          <a:p>
            <a:fld id="{BBAE5933-FFA2-4CC3-B788-95211B2ADA7B}" type="datetime1">
              <a:rPr lang="en-US" smtClean="0"/>
              <a:t>5/11/2024</a:t>
            </a:fld>
            <a:endParaRPr lang="en-US"/>
          </a:p>
        </p:txBody>
      </p:sp>
      <p:sp>
        <p:nvSpPr>
          <p:cNvPr id="5" name="Slide Number Placeholder 4">
            <a:extLst>
              <a:ext uri="{FF2B5EF4-FFF2-40B4-BE49-F238E27FC236}">
                <a16:creationId xmlns:a16="http://schemas.microsoft.com/office/drawing/2014/main" id="{BF524102-7DC7-4D01-8AA6-DC065B59B973}"/>
              </a:ext>
            </a:extLst>
          </p:cNvPr>
          <p:cNvSpPr>
            <a:spLocks noGrp="1"/>
          </p:cNvSpPr>
          <p:nvPr>
            <p:ph type="sldNum" sz="quarter" idx="12"/>
          </p:nvPr>
        </p:nvSpPr>
        <p:spPr/>
        <p:txBody>
          <a:bodyPr/>
          <a:lstStyle/>
          <a:p>
            <a:fld id="{AB6352F2-FB44-4DA6-821F-C2F4E454E2C0}" type="slidenum">
              <a:rPr lang="en-US" smtClean="0"/>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4829" y="1250830"/>
            <a:ext cx="9988974" cy="4499223"/>
          </a:xfrm>
          <a:prstGeom prst="rect">
            <a:avLst/>
          </a:prstGeom>
        </p:spPr>
        <p:txBody>
          <a:bodyPr vert="horz" wrap="square" lIns="0" tIns="16933" rIns="0" bIns="0" rtlCol="0">
            <a:spAutoFit/>
          </a:bodyPr>
          <a:lstStyle/>
          <a:p>
            <a:pPr marL="425016" indent="-408083">
              <a:lnSpc>
                <a:spcPts val="3993"/>
              </a:lnSpc>
              <a:spcBef>
                <a:spcPts val="133"/>
              </a:spcBef>
              <a:buClr>
                <a:srgbClr val="E4DDD2"/>
              </a:buClr>
              <a:buSzPct val="96000"/>
              <a:buFont typeface="Wingdings"/>
              <a:buChar char=""/>
              <a:tabLst>
                <a:tab pos="424169" algn="l"/>
                <a:tab pos="425016" algn="l"/>
              </a:tabLst>
            </a:pPr>
            <a:r>
              <a:rPr sz="3333" spc="-339" dirty="0">
                <a:cs typeface="Gill Sans MT"/>
              </a:rPr>
              <a:t>ROM</a:t>
            </a:r>
            <a:endParaRPr sz="3333" dirty="0">
              <a:cs typeface="Gill Sans MT"/>
            </a:endParaRPr>
          </a:p>
          <a:p>
            <a:pPr marL="816166" lvl="1" indent="-340351">
              <a:lnSpc>
                <a:spcPts val="3513"/>
              </a:lnSpc>
              <a:buSzPct val="90909"/>
              <a:buFont typeface="Wingdings"/>
              <a:buChar char=""/>
              <a:tabLst>
                <a:tab pos="815320" algn="l"/>
                <a:tab pos="816166" algn="l"/>
              </a:tabLst>
            </a:pPr>
            <a:r>
              <a:rPr sz="2933" spc="-293" dirty="0">
                <a:cs typeface="Gill Sans MT"/>
              </a:rPr>
              <a:t>“</a:t>
            </a:r>
            <a:r>
              <a:rPr sz="2933" spc="-393" dirty="0">
                <a:cs typeface="Gill Sans MT"/>
              </a:rPr>
              <a:t>R</a:t>
            </a:r>
            <a:r>
              <a:rPr sz="2933" spc="20" dirty="0">
                <a:cs typeface="Gill Sans MT"/>
              </a:rPr>
              <a:t>e</a:t>
            </a:r>
            <a:r>
              <a:rPr sz="2933" spc="272" dirty="0">
                <a:cs typeface="Gill Sans MT"/>
              </a:rPr>
              <a:t>a</a:t>
            </a:r>
            <a:r>
              <a:rPr sz="2933" spc="27" dirty="0">
                <a:cs typeface="Gill Sans MT"/>
              </a:rPr>
              <a:t>d</a:t>
            </a:r>
            <a:r>
              <a:rPr sz="2933" spc="7" dirty="0">
                <a:cs typeface="Gill Sans MT"/>
              </a:rPr>
              <a:t>-</a:t>
            </a:r>
            <a:r>
              <a:rPr sz="2933" spc="-260" dirty="0">
                <a:cs typeface="Gill Sans MT"/>
              </a:rPr>
              <a:t>On</a:t>
            </a:r>
            <a:r>
              <a:rPr sz="2933" spc="-87" dirty="0">
                <a:cs typeface="Gill Sans MT"/>
              </a:rPr>
              <a:t>l</a:t>
            </a:r>
            <a:r>
              <a:rPr sz="2933" spc="-67" dirty="0">
                <a:cs typeface="Gill Sans MT"/>
              </a:rPr>
              <a:t>y</a:t>
            </a:r>
            <a:r>
              <a:rPr sz="2933" spc="-140" dirty="0">
                <a:cs typeface="Gill Sans MT"/>
              </a:rPr>
              <a:t> </a:t>
            </a:r>
            <a:r>
              <a:rPr sz="2933" spc="-13" dirty="0">
                <a:cs typeface="Gill Sans MT"/>
              </a:rPr>
              <a:t>M</a:t>
            </a:r>
            <a:r>
              <a:rPr sz="2933" spc="20" dirty="0">
                <a:cs typeface="Gill Sans MT"/>
              </a:rPr>
              <a:t>e</a:t>
            </a:r>
            <a:r>
              <a:rPr sz="2933" spc="13" dirty="0">
                <a:cs typeface="Gill Sans MT"/>
              </a:rPr>
              <a:t>m</a:t>
            </a:r>
            <a:r>
              <a:rPr sz="2933" spc="-147" dirty="0">
                <a:cs typeface="Gill Sans MT"/>
              </a:rPr>
              <a:t>o</a:t>
            </a:r>
            <a:r>
              <a:rPr sz="2933" spc="-300" dirty="0">
                <a:cs typeface="Gill Sans MT"/>
              </a:rPr>
              <a:t>r</a:t>
            </a:r>
            <a:r>
              <a:rPr sz="2933" spc="-73" dirty="0">
                <a:cs typeface="Gill Sans MT"/>
              </a:rPr>
              <a:t>y</a:t>
            </a:r>
            <a:r>
              <a:rPr sz="2933" spc="-339" dirty="0">
                <a:cs typeface="Gill Sans MT"/>
              </a:rPr>
              <a:t>”</a:t>
            </a:r>
            <a:endParaRPr sz="2933" dirty="0">
              <a:cs typeface="Gill Sans MT"/>
            </a:endParaRPr>
          </a:p>
          <a:p>
            <a:pPr marL="816166" lvl="1" indent="-340351">
              <a:lnSpc>
                <a:spcPts val="3487"/>
              </a:lnSpc>
              <a:spcBef>
                <a:spcPts val="93"/>
              </a:spcBef>
              <a:buSzPct val="90909"/>
              <a:buFont typeface="Wingdings"/>
              <a:buChar char=""/>
              <a:tabLst>
                <a:tab pos="815320" algn="l"/>
                <a:tab pos="816166" algn="l"/>
              </a:tabLst>
            </a:pPr>
            <a:r>
              <a:rPr sz="2933" spc="-20" dirty="0">
                <a:cs typeface="Gill Sans MT"/>
              </a:rPr>
              <a:t>Regular</a:t>
            </a:r>
            <a:r>
              <a:rPr sz="2933" spc="-173" dirty="0">
                <a:cs typeface="Gill Sans MT"/>
              </a:rPr>
              <a:t> </a:t>
            </a:r>
            <a:r>
              <a:rPr sz="2933" spc="-120" dirty="0">
                <a:cs typeface="Gill Sans MT"/>
              </a:rPr>
              <a:t>structure</a:t>
            </a:r>
            <a:endParaRPr sz="2933" dirty="0">
              <a:cs typeface="Gill Sans MT"/>
            </a:endParaRPr>
          </a:p>
          <a:p>
            <a:pPr marL="816166" lvl="1" indent="-340351">
              <a:lnSpc>
                <a:spcPts val="3460"/>
              </a:lnSpc>
              <a:buSzPct val="90909"/>
              <a:buFont typeface="Wingdings"/>
              <a:buChar char=""/>
              <a:tabLst>
                <a:tab pos="815320" algn="l"/>
                <a:tab pos="816166" algn="l"/>
              </a:tabLst>
            </a:pPr>
            <a:r>
              <a:rPr sz="2933" spc="-60" dirty="0">
                <a:cs typeface="Gill Sans MT"/>
              </a:rPr>
              <a:t>Can</a:t>
            </a:r>
            <a:r>
              <a:rPr sz="2933" spc="-147" dirty="0">
                <a:cs typeface="Gill Sans MT"/>
              </a:rPr>
              <a:t> </a:t>
            </a:r>
            <a:r>
              <a:rPr sz="2933" spc="40" dirty="0">
                <a:cs typeface="Gill Sans MT"/>
              </a:rPr>
              <a:t>be</a:t>
            </a:r>
            <a:r>
              <a:rPr sz="2933" spc="-140" dirty="0">
                <a:cs typeface="Gill Sans MT"/>
              </a:rPr>
              <a:t> </a:t>
            </a:r>
            <a:r>
              <a:rPr sz="2933" spc="20" dirty="0">
                <a:cs typeface="Gill Sans MT"/>
              </a:rPr>
              <a:t>easily</a:t>
            </a:r>
            <a:r>
              <a:rPr sz="2933" spc="-152" dirty="0">
                <a:cs typeface="Gill Sans MT"/>
              </a:rPr>
              <a:t> </a:t>
            </a:r>
            <a:r>
              <a:rPr sz="2933" spc="-27" dirty="0">
                <a:cs typeface="Gill Sans MT"/>
              </a:rPr>
              <a:t>reprogrammed</a:t>
            </a:r>
            <a:endParaRPr sz="2933" dirty="0">
              <a:cs typeface="Gill Sans MT"/>
            </a:endParaRPr>
          </a:p>
          <a:p>
            <a:pPr marL="1120112" lvl="2" indent="-271773">
              <a:lnSpc>
                <a:spcPts val="3173"/>
              </a:lnSpc>
              <a:buFont typeface="Wingdings 2"/>
              <a:buChar char=""/>
              <a:tabLst>
                <a:tab pos="1120112" algn="l"/>
              </a:tabLst>
            </a:pPr>
            <a:r>
              <a:rPr sz="2667" spc="-53" dirty="0">
                <a:cs typeface="Gill Sans MT"/>
              </a:rPr>
              <a:t>f</a:t>
            </a:r>
            <a:r>
              <a:rPr sz="2667" spc="-40" dirty="0">
                <a:cs typeface="Gill Sans MT"/>
              </a:rPr>
              <a:t>i</a:t>
            </a:r>
            <a:r>
              <a:rPr sz="2667" spc="-180" dirty="0">
                <a:cs typeface="Gill Sans MT"/>
              </a:rPr>
              <a:t>x</a:t>
            </a:r>
            <a:r>
              <a:rPr sz="2667" spc="-140" dirty="0">
                <a:cs typeface="Gill Sans MT"/>
              </a:rPr>
              <a:t> e</a:t>
            </a:r>
            <a:r>
              <a:rPr sz="2667" spc="-120" dirty="0">
                <a:cs typeface="Gill Sans MT"/>
              </a:rPr>
              <a:t>r</a:t>
            </a:r>
            <a:r>
              <a:rPr sz="2667" spc="-280" dirty="0">
                <a:cs typeface="Gill Sans MT"/>
              </a:rPr>
              <a:t>r</a:t>
            </a:r>
            <a:r>
              <a:rPr sz="2667" spc="-133" dirty="0">
                <a:cs typeface="Gill Sans MT"/>
              </a:rPr>
              <a:t>o</a:t>
            </a:r>
            <a:r>
              <a:rPr sz="2667" spc="-280" dirty="0">
                <a:cs typeface="Gill Sans MT"/>
              </a:rPr>
              <a:t>r</a:t>
            </a:r>
            <a:r>
              <a:rPr sz="2667" spc="80" dirty="0">
                <a:cs typeface="Gill Sans MT"/>
              </a:rPr>
              <a:t>s</a:t>
            </a:r>
            <a:endParaRPr sz="2667" dirty="0">
              <a:cs typeface="Gill Sans MT"/>
            </a:endParaRPr>
          </a:p>
          <a:p>
            <a:pPr marL="1120112" lvl="2" indent="-271773">
              <a:buFont typeface="Wingdings 2"/>
              <a:buChar char=""/>
              <a:tabLst>
                <a:tab pos="1120112" algn="l"/>
              </a:tabLst>
            </a:pPr>
            <a:r>
              <a:rPr sz="2667" spc="93" dirty="0">
                <a:cs typeface="Gill Sans MT"/>
              </a:rPr>
              <a:t>add</a:t>
            </a:r>
            <a:r>
              <a:rPr sz="2667" spc="-167" dirty="0">
                <a:cs typeface="Gill Sans MT"/>
              </a:rPr>
              <a:t> </a:t>
            </a:r>
            <a:r>
              <a:rPr sz="2667" spc="-73" dirty="0">
                <a:cs typeface="Gill Sans MT"/>
              </a:rPr>
              <a:t>instructions</a:t>
            </a:r>
            <a:endParaRPr sz="2667" dirty="0">
              <a:cs typeface="Gill Sans MT"/>
            </a:endParaRPr>
          </a:p>
          <a:p>
            <a:pPr marL="816166" lvl="1" indent="-340351">
              <a:spcBef>
                <a:spcPts val="20"/>
              </a:spcBef>
              <a:buSzPct val="90909"/>
              <a:buFont typeface="Wingdings"/>
              <a:buChar char=""/>
              <a:tabLst>
                <a:tab pos="815320" algn="l"/>
                <a:tab pos="816166" algn="l"/>
              </a:tabLst>
            </a:pPr>
            <a:r>
              <a:rPr sz="2933" spc="-100" dirty="0">
                <a:cs typeface="Gill Sans MT"/>
              </a:rPr>
              <a:t>P</a:t>
            </a:r>
            <a:r>
              <a:rPr sz="2933" spc="-113" dirty="0">
                <a:cs typeface="Gill Sans MT"/>
              </a:rPr>
              <a:t>o</a:t>
            </a:r>
            <a:r>
              <a:rPr sz="2933" spc="60" dirty="0">
                <a:cs typeface="Gill Sans MT"/>
              </a:rPr>
              <a:t>p</a:t>
            </a:r>
            <a:r>
              <a:rPr sz="2933" spc="7" dirty="0">
                <a:cs typeface="Gill Sans MT"/>
              </a:rPr>
              <a:t>u</a:t>
            </a:r>
            <a:r>
              <a:rPr sz="2933" spc="67" dirty="0">
                <a:cs typeface="Gill Sans MT"/>
              </a:rPr>
              <a:t>l</a:t>
            </a:r>
            <a:r>
              <a:rPr sz="2933" spc="127" dirty="0">
                <a:cs typeface="Gill Sans MT"/>
              </a:rPr>
              <a:t>a</a:t>
            </a:r>
            <a:r>
              <a:rPr sz="2933" spc="-300" dirty="0">
                <a:cs typeface="Gill Sans MT"/>
              </a:rPr>
              <a:t>r</a:t>
            </a:r>
            <a:r>
              <a:rPr sz="2933" spc="-133" dirty="0">
                <a:cs typeface="Gill Sans MT"/>
              </a:rPr>
              <a:t> </a:t>
            </a:r>
            <a:r>
              <a:rPr sz="2933" spc="-80" dirty="0">
                <a:cs typeface="Gill Sans MT"/>
              </a:rPr>
              <a:t>w</a:t>
            </a:r>
            <a:r>
              <a:rPr sz="2933" spc="7" dirty="0">
                <a:cs typeface="Gill Sans MT"/>
              </a:rPr>
              <a:t>h</a:t>
            </a:r>
            <a:r>
              <a:rPr sz="2933" spc="20" dirty="0">
                <a:cs typeface="Gill Sans MT"/>
              </a:rPr>
              <a:t>e</a:t>
            </a:r>
            <a:r>
              <a:rPr sz="2933" spc="7" dirty="0">
                <a:cs typeface="Gill Sans MT"/>
              </a:rPr>
              <a:t>n</a:t>
            </a:r>
            <a:r>
              <a:rPr sz="2933" spc="-133" dirty="0">
                <a:cs typeface="Gill Sans MT"/>
              </a:rPr>
              <a:t> </a:t>
            </a:r>
            <a:r>
              <a:rPr sz="2933" spc="27" dirty="0">
                <a:cs typeface="Gill Sans MT"/>
              </a:rPr>
              <a:t>d</a:t>
            </a:r>
            <a:r>
              <a:rPr sz="2933" spc="20" dirty="0">
                <a:cs typeface="Gill Sans MT"/>
              </a:rPr>
              <a:t>e</a:t>
            </a:r>
            <a:r>
              <a:rPr sz="2933" spc="80" dirty="0">
                <a:cs typeface="Gill Sans MT"/>
              </a:rPr>
              <a:t>s</a:t>
            </a:r>
            <a:r>
              <a:rPr sz="2933" spc="67" dirty="0">
                <a:cs typeface="Gill Sans MT"/>
              </a:rPr>
              <a:t>i</a:t>
            </a:r>
            <a:r>
              <a:rPr sz="2933" spc="127" dirty="0">
                <a:cs typeface="Gill Sans MT"/>
              </a:rPr>
              <a:t>g</a:t>
            </a:r>
            <a:r>
              <a:rPr sz="2933" spc="7" dirty="0">
                <a:cs typeface="Gill Sans MT"/>
              </a:rPr>
              <a:t>n</a:t>
            </a:r>
            <a:r>
              <a:rPr sz="2933" spc="-20" dirty="0">
                <a:cs typeface="Gill Sans MT"/>
              </a:rPr>
              <a:t>i</a:t>
            </a:r>
            <a:r>
              <a:rPr sz="2933" spc="-53" dirty="0">
                <a:cs typeface="Gill Sans MT"/>
              </a:rPr>
              <a:t>n</a:t>
            </a:r>
            <a:r>
              <a:rPr sz="2933" spc="272" dirty="0">
                <a:cs typeface="Gill Sans MT"/>
              </a:rPr>
              <a:t>g</a:t>
            </a:r>
            <a:r>
              <a:rPr sz="2933" spc="-133" dirty="0">
                <a:cs typeface="Gill Sans MT"/>
              </a:rPr>
              <a:t> </a:t>
            </a:r>
            <a:r>
              <a:rPr sz="2933" spc="-73" dirty="0">
                <a:cs typeface="Gill Sans MT"/>
              </a:rPr>
              <a:t>c</a:t>
            </a:r>
            <a:r>
              <a:rPr sz="2933" spc="-147" dirty="0">
                <a:cs typeface="Gill Sans MT"/>
              </a:rPr>
              <a:t>o</a:t>
            </a:r>
            <a:r>
              <a:rPr sz="2933" spc="7" dirty="0">
                <a:cs typeface="Gill Sans MT"/>
              </a:rPr>
              <a:t>n</a:t>
            </a:r>
            <a:r>
              <a:rPr sz="2933" spc="-267" dirty="0">
                <a:cs typeface="Gill Sans MT"/>
              </a:rPr>
              <a:t>t</a:t>
            </a:r>
            <a:r>
              <a:rPr sz="2933" spc="-300" dirty="0">
                <a:cs typeface="Gill Sans MT"/>
              </a:rPr>
              <a:t>r</a:t>
            </a:r>
            <a:r>
              <a:rPr sz="2933" spc="-147" dirty="0">
                <a:cs typeface="Gill Sans MT"/>
              </a:rPr>
              <a:t>o</a:t>
            </a:r>
            <a:r>
              <a:rPr sz="2933" spc="-87" dirty="0">
                <a:cs typeface="Gill Sans MT"/>
              </a:rPr>
              <a:t>l</a:t>
            </a:r>
            <a:r>
              <a:rPr sz="2933" spc="-127" dirty="0">
                <a:cs typeface="Gill Sans MT"/>
              </a:rPr>
              <a:t> </a:t>
            </a:r>
            <a:r>
              <a:rPr sz="2933" spc="-60" dirty="0">
                <a:cs typeface="Gill Sans MT"/>
              </a:rPr>
              <a:t>l</a:t>
            </a:r>
            <a:r>
              <a:rPr sz="2933" spc="-160" dirty="0">
                <a:cs typeface="Gill Sans MT"/>
              </a:rPr>
              <a:t>o</a:t>
            </a:r>
            <a:r>
              <a:rPr sz="2933" spc="272" dirty="0">
                <a:cs typeface="Gill Sans MT"/>
              </a:rPr>
              <a:t>g</a:t>
            </a:r>
            <a:r>
              <a:rPr sz="2933" spc="-47" dirty="0">
                <a:cs typeface="Gill Sans MT"/>
              </a:rPr>
              <a:t>i</a:t>
            </a:r>
            <a:r>
              <a:rPr sz="2933" spc="-100" dirty="0">
                <a:cs typeface="Gill Sans MT"/>
              </a:rPr>
              <a:t>c</a:t>
            </a:r>
            <a:r>
              <a:rPr sz="2933" spc="-140" dirty="0">
                <a:cs typeface="Gill Sans MT"/>
              </a:rPr>
              <a:t> </a:t>
            </a:r>
            <a:r>
              <a:rPr sz="2933" spc="13" dirty="0">
                <a:cs typeface="Gill Sans MT"/>
              </a:rPr>
              <a:t>m</a:t>
            </a:r>
            <a:r>
              <a:rPr sz="2933" spc="272" dirty="0">
                <a:cs typeface="Gill Sans MT"/>
              </a:rPr>
              <a:t>a</a:t>
            </a:r>
            <a:r>
              <a:rPr sz="2933" spc="7" dirty="0">
                <a:cs typeface="Gill Sans MT"/>
              </a:rPr>
              <a:t>nu</a:t>
            </a:r>
            <a:r>
              <a:rPr sz="2933" spc="272" dirty="0">
                <a:cs typeface="Gill Sans MT"/>
              </a:rPr>
              <a:t>a</a:t>
            </a:r>
            <a:r>
              <a:rPr sz="2933" spc="-73" dirty="0">
                <a:cs typeface="Gill Sans MT"/>
              </a:rPr>
              <a:t>lly</a:t>
            </a:r>
            <a:endParaRPr sz="2933" dirty="0">
              <a:cs typeface="Gill Sans MT"/>
            </a:endParaRPr>
          </a:p>
          <a:p>
            <a:pPr marL="425016" indent="-408083">
              <a:lnSpc>
                <a:spcPts val="3993"/>
              </a:lnSpc>
              <a:spcBef>
                <a:spcPts val="80"/>
              </a:spcBef>
              <a:buClr>
                <a:srgbClr val="E4DDD2"/>
              </a:buClr>
              <a:buSzPct val="96000"/>
              <a:buFont typeface="Wingdings"/>
              <a:buChar char=""/>
              <a:tabLst>
                <a:tab pos="424169" algn="l"/>
                <a:tab pos="425016" algn="l"/>
              </a:tabLst>
            </a:pPr>
            <a:r>
              <a:rPr sz="3333" spc="-339" dirty="0">
                <a:cs typeface="Gill Sans MT"/>
              </a:rPr>
              <a:t>Co</a:t>
            </a:r>
            <a:r>
              <a:rPr sz="3333" spc="27" dirty="0">
                <a:cs typeface="Gill Sans MT"/>
              </a:rPr>
              <a:t>m</a:t>
            </a:r>
            <a:r>
              <a:rPr sz="3333" spc="60" dirty="0">
                <a:cs typeface="Gill Sans MT"/>
              </a:rPr>
              <a:t>b</a:t>
            </a:r>
            <a:r>
              <a:rPr sz="3333" spc="-107" dirty="0">
                <a:cs typeface="Gill Sans MT"/>
              </a:rPr>
              <a:t>i</a:t>
            </a:r>
            <a:r>
              <a:rPr sz="3333" spc="13" dirty="0">
                <a:cs typeface="Gill Sans MT"/>
              </a:rPr>
              <a:t>n</a:t>
            </a:r>
            <a:r>
              <a:rPr sz="3333" spc="305" dirty="0">
                <a:cs typeface="Gill Sans MT"/>
              </a:rPr>
              <a:t>a</a:t>
            </a:r>
            <a:r>
              <a:rPr sz="3333" spc="-293" dirty="0">
                <a:cs typeface="Gill Sans MT"/>
              </a:rPr>
              <a:t>t</a:t>
            </a:r>
            <a:r>
              <a:rPr sz="3333" spc="-160" dirty="0">
                <a:cs typeface="Gill Sans MT"/>
              </a:rPr>
              <a:t>o</a:t>
            </a:r>
            <a:r>
              <a:rPr sz="3333" spc="-280" dirty="0">
                <a:cs typeface="Gill Sans MT"/>
              </a:rPr>
              <a:t>r</a:t>
            </a:r>
            <a:r>
              <a:rPr sz="3333" spc="-167" dirty="0">
                <a:cs typeface="Gill Sans MT"/>
              </a:rPr>
              <a:t>i</a:t>
            </a:r>
            <a:r>
              <a:rPr sz="3333" spc="305" dirty="0">
                <a:cs typeface="Gill Sans MT"/>
              </a:rPr>
              <a:t>a</a:t>
            </a:r>
            <a:r>
              <a:rPr sz="3333" spc="-100" dirty="0">
                <a:cs typeface="Gill Sans MT"/>
              </a:rPr>
              <a:t>l</a:t>
            </a:r>
            <a:r>
              <a:rPr sz="3333" spc="-147" dirty="0">
                <a:cs typeface="Gill Sans MT"/>
              </a:rPr>
              <a:t> </a:t>
            </a:r>
            <a:r>
              <a:rPr sz="3333" spc="-427" dirty="0">
                <a:cs typeface="Gill Sans MT"/>
              </a:rPr>
              <a:t>L</a:t>
            </a:r>
            <a:r>
              <a:rPr sz="3333" spc="-160" dirty="0">
                <a:cs typeface="Gill Sans MT"/>
              </a:rPr>
              <a:t>o</a:t>
            </a:r>
            <a:r>
              <a:rPr sz="3333" spc="305" dirty="0">
                <a:cs typeface="Gill Sans MT"/>
              </a:rPr>
              <a:t>g</a:t>
            </a:r>
            <a:r>
              <a:rPr sz="3333" spc="-107" dirty="0">
                <a:cs typeface="Gill Sans MT"/>
              </a:rPr>
              <a:t>i</a:t>
            </a:r>
            <a:r>
              <a:rPr sz="3333" spc="-73" dirty="0">
                <a:cs typeface="Gill Sans MT"/>
              </a:rPr>
              <a:t>c</a:t>
            </a:r>
            <a:endParaRPr sz="3333" dirty="0">
              <a:cs typeface="Gill Sans MT"/>
            </a:endParaRPr>
          </a:p>
          <a:p>
            <a:pPr marL="816166" marR="6773" lvl="1" indent="-340351">
              <a:lnSpc>
                <a:spcPct val="80000"/>
              </a:lnSpc>
              <a:spcBef>
                <a:spcPts val="700"/>
              </a:spcBef>
              <a:buSzPct val="90909"/>
              <a:buFont typeface="Wingdings"/>
              <a:buChar char=""/>
              <a:tabLst>
                <a:tab pos="815320" algn="l"/>
                <a:tab pos="816166" algn="l"/>
              </a:tabLst>
            </a:pPr>
            <a:r>
              <a:rPr sz="2933" spc="-73" dirty="0">
                <a:cs typeface="Gill Sans MT"/>
              </a:rPr>
              <a:t>Today,</a:t>
            </a:r>
            <a:r>
              <a:rPr sz="2933" spc="-140" dirty="0">
                <a:cs typeface="Gill Sans MT"/>
              </a:rPr>
              <a:t> </a:t>
            </a:r>
            <a:r>
              <a:rPr sz="2933" spc="-27" dirty="0">
                <a:cs typeface="Gill Sans MT"/>
              </a:rPr>
              <a:t>chip</a:t>
            </a:r>
            <a:r>
              <a:rPr sz="2933" spc="-133" dirty="0">
                <a:cs typeface="Gill Sans MT"/>
              </a:rPr>
              <a:t> </a:t>
            </a:r>
            <a:r>
              <a:rPr sz="2933" spc="13" dirty="0">
                <a:cs typeface="Gill Sans MT"/>
              </a:rPr>
              <a:t>designers</a:t>
            </a:r>
            <a:r>
              <a:rPr sz="2933" spc="-133" dirty="0">
                <a:cs typeface="Gill Sans MT"/>
              </a:rPr>
              <a:t> </a:t>
            </a:r>
            <a:r>
              <a:rPr sz="2933" spc="40" dirty="0">
                <a:cs typeface="Gill Sans MT"/>
              </a:rPr>
              <a:t>use</a:t>
            </a:r>
            <a:r>
              <a:rPr sz="2933" spc="-133" dirty="0">
                <a:cs typeface="Gill Sans MT"/>
              </a:rPr>
              <a:t> </a:t>
            </a:r>
            <a:r>
              <a:rPr sz="2933" spc="-20" dirty="0">
                <a:cs typeface="Gill Sans MT"/>
              </a:rPr>
              <a:t>logic</a:t>
            </a:r>
            <a:r>
              <a:rPr sz="2933" spc="-140" dirty="0">
                <a:cs typeface="Gill Sans MT"/>
              </a:rPr>
              <a:t> </a:t>
            </a:r>
            <a:r>
              <a:rPr sz="2933" spc="-13" dirty="0">
                <a:cs typeface="Gill Sans MT"/>
              </a:rPr>
              <a:t>synthesis</a:t>
            </a:r>
            <a:r>
              <a:rPr sz="2933" spc="-133" dirty="0">
                <a:cs typeface="Gill Sans MT"/>
              </a:rPr>
              <a:t> </a:t>
            </a:r>
            <a:r>
              <a:rPr sz="2933" spc="-113" dirty="0">
                <a:cs typeface="Gill Sans MT"/>
              </a:rPr>
              <a:t>tools</a:t>
            </a:r>
            <a:r>
              <a:rPr sz="2933" spc="-140" dirty="0">
                <a:cs typeface="Gill Sans MT"/>
              </a:rPr>
              <a:t> </a:t>
            </a:r>
            <a:r>
              <a:rPr sz="2933" spc="-207" dirty="0">
                <a:cs typeface="Gill Sans MT"/>
              </a:rPr>
              <a:t>to </a:t>
            </a:r>
            <a:r>
              <a:rPr sz="2933" spc="-793" dirty="0">
                <a:cs typeface="Gill Sans MT"/>
              </a:rPr>
              <a:t> </a:t>
            </a:r>
            <a:r>
              <a:rPr sz="2933" spc="-100" dirty="0">
                <a:cs typeface="Gill Sans MT"/>
              </a:rPr>
              <a:t>c</a:t>
            </a:r>
            <a:r>
              <a:rPr sz="2933" spc="-120" dirty="0">
                <a:cs typeface="Gill Sans MT"/>
              </a:rPr>
              <a:t>o</a:t>
            </a:r>
            <a:r>
              <a:rPr sz="2933" spc="7" dirty="0">
                <a:cs typeface="Gill Sans MT"/>
              </a:rPr>
              <a:t>n</a:t>
            </a:r>
            <a:r>
              <a:rPr sz="2933" spc="-53" dirty="0">
                <a:cs typeface="Gill Sans MT"/>
              </a:rPr>
              <a:t>ve</a:t>
            </a:r>
            <a:r>
              <a:rPr sz="2933" spc="-300" dirty="0">
                <a:cs typeface="Gill Sans MT"/>
              </a:rPr>
              <a:t>r</a:t>
            </a:r>
            <a:r>
              <a:rPr sz="2933" spc="-267" dirty="0">
                <a:cs typeface="Gill Sans MT"/>
              </a:rPr>
              <a:t>t</a:t>
            </a:r>
            <a:r>
              <a:rPr sz="2933" spc="-133" dirty="0">
                <a:cs typeface="Gill Sans MT"/>
              </a:rPr>
              <a:t> </a:t>
            </a:r>
            <a:r>
              <a:rPr sz="2933" spc="-267" dirty="0">
                <a:cs typeface="Gill Sans MT"/>
              </a:rPr>
              <a:t>t</a:t>
            </a:r>
            <a:r>
              <a:rPr sz="2933" spc="-300" dirty="0">
                <a:cs typeface="Gill Sans MT"/>
              </a:rPr>
              <a:t>r</a:t>
            </a:r>
            <a:r>
              <a:rPr sz="2933" spc="7" dirty="0">
                <a:cs typeface="Gill Sans MT"/>
              </a:rPr>
              <a:t>u</a:t>
            </a:r>
            <a:r>
              <a:rPr sz="2933" spc="-267" dirty="0">
                <a:cs typeface="Gill Sans MT"/>
              </a:rPr>
              <a:t>t</a:t>
            </a:r>
            <a:r>
              <a:rPr sz="2933" spc="7" dirty="0">
                <a:cs typeface="Gill Sans MT"/>
              </a:rPr>
              <a:t>h</a:t>
            </a:r>
            <a:r>
              <a:rPr sz="2933" spc="-133" dirty="0">
                <a:cs typeface="Gill Sans MT"/>
              </a:rPr>
              <a:t> </a:t>
            </a:r>
            <a:r>
              <a:rPr sz="2933" spc="-267" dirty="0">
                <a:cs typeface="Gill Sans MT"/>
              </a:rPr>
              <a:t>t</a:t>
            </a:r>
            <a:r>
              <a:rPr sz="2933" spc="272" dirty="0">
                <a:cs typeface="Gill Sans MT"/>
              </a:rPr>
              <a:t>a</a:t>
            </a:r>
            <a:r>
              <a:rPr sz="2933" spc="60" dirty="0">
                <a:cs typeface="Gill Sans MT"/>
              </a:rPr>
              <a:t>b</a:t>
            </a:r>
            <a:r>
              <a:rPr sz="2933" spc="-87" dirty="0">
                <a:cs typeface="Gill Sans MT"/>
              </a:rPr>
              <a:t>l</a:t>
            </a:r>
            <a:r>
              <a:rPr sz="2933" spc="20" dirty="0">
                <a:cs typeface="Gill Sans MT"/>
              </a:rPr>
              <a:t>e</a:t>
            </a:r>
            <a:r>
              <a:rPr sz="2933" spc="87" dirty="0">
                <a:cs typeface="Gill Sans MT"/>
              </a:rPr>
              <a:t>s</a:t>
            </a:r>
            <a:r>
              <a:rPr sz="2933" spc="-140" dirty="0">
                <a:cs typeface="Gill Sans MT"/>
              </a:rPr>
              <a:t> </a:t>
            </a:r>
            <a:r>
              <a:rPr sz="2933" spc="-267" dirty="0">
                <a:cs typeface="Gill Sans MT"/>
              </a:rPr>
              <a:t>t</a:t>
            </a:r>
            <a:r>
              <a:rPr sz="2933" spc="-147" dirty="0">
                <a:cs typeface="Gill Sans MT"/>
              </a:rPr>
              <a:t>o</a:t>
            </a:r>
            <a:r>
              <a:rPr sz="2933" spc="-133" dirty="0">
                <a:cs typeface="Gill Sans MT"/>
              </a:rPr>
              <a:t> </a:t>
            </a:r>
            <a:r>
              <a:rPr sz="2933" spc="7" dirty="0">
                <a:cs typeface="Gill Sans MT"/>
              </a:rPr>
              <a:t>n</a:t>
            </a:r>
            <a:r>
              <a:rPr sz="2933" spc="20" dirty="0">
                <a:cs typeface="Gill Sans MT"/>
              </a:rPr>
              <a:t>e</a:t>
            </a:r>
            <a:r>
              <a:rPr sz="2933" spc="-267" dirty="0">
                <a:cs typeface="Gill Sans MT"/>
              </a:rPr>
              <a:t>t</a:t>
            </a:r>
            <a:r>
              <a:rPr sz="2933" spc="-80" dirty="0">
                <a:cs typeface="Gill Sans MT"/>
              </a:rPr>
              <a:t>w</a:t>
            </a:r>
            <a:r>
              <a:rPr sz="2933" spc="-147" dirty="0">
                <a:cs typeface="Gill Sans MT"/>
              </a:rPr>
              <a:t>o</a:t>
            </a:r>
            <a:r>
              <a:rPr sz="2933" spc="-300" dirty="0">
                <a:cs typeface="Gill Sans MT"/>
              </a:rPr>
              <a:t>r</a:t>
            </a:r>
            <a:r>
              <a:rPr sz="2933" spc="-140" dirty="0">
                <a:cs typeface="Gill Sans MT"/>
              </a:rPr>
              <a:t>k</a:t>
            </a:r>
            <a:r>
              <a:rPr sz="2933" spc="87" dirty="0">
                <a:cs typeface="Gill Sans MT"/>
              </a:rPr>
              <a:t>s</a:t>
            </a:r>
            <a:r>
              <a:rPr sz="2933" spc="-140" dirty="0">
                <a:cs typeface="Gill Sans MT"/>
              </a:rPr>
              <a:t> </a:t>
            </a:r>
            <a:r>
              <a:rPr sz="2933" spc="-147" dirty="0">
                <a:cs typeface="Gill Sans MT"/>
              </a:rPr>
              <a:t>o</a:t>
            </a:r>
            <a:r>
              <a:rPr sz="2933" spc="-27" dirty="0">
                <a:cs typeface="Gill Sans MT"/>
              </a:rPr>
              <a:t>f</a:t>
            </a:r>
            <a:r>
              <a:rPr sz="2933" spc="-133" dirty="0">
                <a:cs typeface="Gill Sans MT"/>
              </a:rPr>
              <a:t> </a:t>
            </a:r>
            <a:r>
              <a:rPr sz="2933" spc="272" dirty="0">
                <a:cs typeface="Gill Sans MT"/>
              </a:rPr>
              <a:t>ga</a:t>
            </a:r>
            <a:r>
              <a:rPr sz="2933" spc="-267" dirty="0">
                <a:cs typeface="Gill Sans MT"/>
              </a:rPr>
              <a:t>t</a:t>
            </a:r>
            <a:r>
              <a:rPr sz="2933" spc="20" dirty="0">
                <a:cs typeface="Gill Sans MT"/>
              </a:rPr>
              <a:t>e</a:t>
            </a:r>
            <a:r>
              <a:rPr sz="2933" spc="87" dirty="0">
                <a:cs typeface="Gill Sans MT"/>
              </a:rPr>
              <a:t>s</a:t>
            </a:r>
            <a:endParaRPr sz="2933" dirty="0">
              <a:cs typeface="Gill Sans MT"/>
            </a:endParaRPr>
          </a:p>
        </p:txBody>
      </p:sp>
      <p:sp>
        <p:nvSpPr>
          <p:cNvPr id="3" name="object 3"/>
          <p:cNvSpPr txBox="1">
            <a:spLocks noGrp="1"/>
          </p:cNvSpPr>
          <p:nvPr>
            <p:ph type="title"/>
          </p:nvPr>
        </p:nvSpPr>
        <p:spPr>
          <a:xfrm>
            <a:off x="1274829" y="106710"/>
            <a:ext cx="6056207" cy="694207"/>
          </a:xfrm>
          <a:prstGeom prst="rect">
            <a:avLst/>
          </a:prstGeom>
        </p:spPr>
        <p:txBody>
          <a:bodyPr vert="horz" wrap="square" lIns="0" tIns="16933" rIns="0" bIns="0" rtlCol="0" anchor="ctr">
            <a:spAutoFit/>
          </a:bodyPr>
          <a:lstStyle/>
          <a:p>
            <a:pPr marL="16933">
              <a:lnSpc>
                <a:spcPct val="100000"/>
              </a:lnSpc>
              <a:spcBef>
                <a:spcPts val="133"/>
              </a:spcBef>
            </a:pPr>
            <a:r>
              <a:rPr b="1" spc="-167" dirty="0"/>
              <a:t>Control Realization Options</a:t>
            </a:r>
          </a:p>
        </p:txBody>
      </p:sp>
      <p:sp>
        <p:nvSpPr>
          <p:cNvPr id="4" name="Date Placeholder 3">
            <a:extLst>
              <a:ext uri="{FF2B5EF4-FFF2-40B4-BE49-F238E27FC236}">
                <a16:creationId xmlns:a16="http://schemas.microsoft.com/office/drawing/2014/main" id="{DF3096DB-6215-418D-969F-A1EC22CC1C9B}"/>
              </a:ext>
            </a:extLst>
          </p:cNvPr>
          <p:cNvSpPr>
            <a:spLocks noGrp="1"/>
          </p:cNvSpPr>
          <p:nvPr>
            <p:ph type="dt" sz="half" idx="10"/>
          </p:nvPr>
        </p:nvSpPr>
        <p:spPr/>
        <p:txBody>
          <a:bodyPr/>
          <a:lstStyle/>
          <a:p>
            <a:fld id="{9A9DB842-D0F5-48C9-A1A6-C90AE80F92DF}" type="datetime1">
              <a:rPr lang="en-US" smtClean="0"/>
              <a:t>5/11/2024</a:t>
            </a:fld>
            <a:endParaRPr lang="en-US"/>
          </a:p>
        </p:txBody>
      </p:sp>
      <p:sp>
        <p:nvSpPr>
          <p:cNvPr id="5" name="Slide Number Placeholder 4">
            <a:extLst>
              <a:ext uri="{FF2B5EF4-FFF2-40B4-BE49-F238E27FC236}">
                <a16:creationId xmlns:a16="http://schemas.microsoft.com/office/drawing/2014/main" id="{DC1C1910-2A4A-45E9-B695-FC1FFD3B25BE}"/>
              </a:ext>
            </a:extLst>
          </p:cNvPr>
          <p:cNvSpPr>
            <a:spLocks noGrp="1"/>
          </p:cNvSpPr>
          <p:nvPr>
            <p:ph type="sldNum" sz="quarter" idx="12"/>
          </p:nvPr>
        </p:nvSpPr>
        <p:spPr/>
        <p:txBody>
          <a:bodyPr/>
          <a:lstStyle/>
          <a:p>
            <a:fld id="{AB6352F2-FB44-4DA6-821F-C2F4E454E2C0}" type="slidenum">
              <a:rPr lang="en-US" smtClean="0"/>
              <a:t>99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F86437607B6642AF8BA2216B081845" ma:contentTypeVersion="4" ma:contentTypeDescription="Create a new document." ma:contentTypeScope="" ma:versionID="078b165f208a398f18a2fb5d93f62987">
  <xsd:schema xmlns:xsd="http://www.w3.org/2001/XMLSchema" xmlns:xs="http://www.w3.org/2001/XMLSchema" xmlns:p="http://schemas.microsoft.com/office/2006/metadata/properties" xmlns:ns2="753b2930-7d8a-44b9-bdea-50efa374d7e4" targetNamespace="http://schemas.microsoft.com/office/2006/metadata/properties" ma:root="true" ma:fieldsID="efd583fdce585c5b55bfcbde257c1850" ns2:_="">
    <xsd:import namespace="753b2930-7d8a-44b9-bdea-50efa374d7e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3b2930-7d8a-44b9-bdea-50efa374d7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A3C73F-0260-435F-8E81-5D1CCC640B95}">
  <ds:schemaRefs>
    <ds:schemaRef ds:uri="http://schemas.microsoft.com/sharepoint/v3/contenttype/forms"/>
  </ds:schemaRefs>
</ds:datastoreItem>
</file>

<file path=customXml/itemProps2.xml><?xml version="1.0" encoding="utf-8"?>
<ds:datastoreItem xmlns:ds="http://schemas.openxmlformats.org/officeDocument/2006/customXml" ds:itemID="{26A8892F-5A71-415C-AA5D-3F7A9245118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A7628CD-2A8B-4B0F-991D-A84EDE37A1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3b2930-7d8a-44b9-bdea-50efa374d7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1523</TotalTime>
  <Words>10157</Words>
  <Application>Microsoft Office PowerPoint</Application>
  <PresentationFormat>Màn hình rộng</PresentationFormat>
  <Paragraphs>3728</Paragraphs>
  <Slides>109</Slides>
  <Notes>0</Notes>
  <HiddenSlides>7</HiddenSlides>
  <MMClips>0</MMClips>
  <ScaleCrop>false</ScaleCrop>
  <HeadingPairs>
    <vt:vector size="6" baseType="variant">
      <vt:variant>
        <vt:lpstr>Phông được Dùng</vt:lpstr>
      </vt:variant>
      <vt:variant>
        <vt:i4>21</vt:i4>
      </vt:variant>
      <vt:variant>
        <vt:lpstr>Chủ đề</vt:lpstr>
      </vt:variant>
      <vt:variant>
        <vt:i4>1</vt:i4>
      </vt:variant>
      <vt:variant>
        <vt:lpstr>Tiêu đề Bản chiếu</vt:lpstr>
      </vt:variant>
      <vt:variant>
        <vt:i4>109</vt:i4>
      </vt:variant>
    </vt:vector>
  </HeadingPairs>
  <TitlesOfParts>
    <vt:vector size="131" baseType="lpstr">
      <vt:lpstr>MS PGothic</vt:lpstr>
      <vt:lpstr>Arial</vt:lpstr>
      <vt:lpstr>Arial MT</vt:lpstr>
      <vt:lpstr>Calibri</vt:lpstr>
      <vt:lpstr>Calibri Light</vt:lpstr>
      <vt:lpstr>Californian FB</vt:lpstr>
      <vt:lpstr>Cambria</vt:lpstr>
      <vt:lpstr>Consolas</vt:lpstr>
      <vt:lpstr>Courier New</vt:lpstr>
      <vt:lpstr>Gill Sans MT</vt:lpstr>
      <vt:lpstr>ITCFranklinGothicStd-DmCd</vt:lpstr>
      <vt:lpstr>ITCFranklinGothicStd-Hvy</vt:lpstr>
      <vt:lpstr>Lucida Sans</vt:lpstr>
      <vt:lpstr>MinionPro-It</vt:lpstr>
      <vt:lpstr>MinionPro-Regular</vt:lpstr>
      <vt:lpstr>Söhne</vt:lpstr>
      <vt:lpstr>Symbol</vt:lpstr>
      <vt:lpstr>Times New Roman</vt:lpstr>
      <vt:lpstr>Trebuchet MS</vt:lpstr>
      <vt:lpstr>Wingdings</vt:lpstr>
      <vt:lpstr>Wingdings 2</vt:lpstr>
      <vt:lpstr>Office Theme</vt:lpstr>
      <vt:lpstr>Computer Architecture 1 </vt:lpstr>
      <vt:lpstr>RISC-V Processor Design</vt:lpstr>
      <vt:lpstr>Great Idea #1: Abstraction (Levels of Representation/Interpretation)</vt:lpstr>
      <vt:lpstr>Our Single-Core Processor So Far…</vt:lpstr>
      <vt:lpstr>The CPU</vt:lpstr>
      <vt:lpstr>Need to Implement All RV32I Instructions</vt:lpstr>
      <vt:lpstr>Bản trình bày PowerPoint</vt:lpstr>
      <vt:lpstr>Máy RISC-V một lệnh trên mỗi chu kỳ</vt:lpstr>
      <vt:lpstr>Bản trình bày PowerPoint</vt:lpstr>
      <vt:lpstr>Stages of the Datapath : Overview</vt:lpstr>
      <vt:lpstr>Five Stages of the Datapath</vt:lpstr>
      <vt:lpstr>Basic Phases of Instruction Execution</vt:lpstr>
      <vt:lpstr>Datapath Components: Combinational</vt:lpstr>
      <vt:lpstr>Datapath Elements: State and Sequencing (1/3)</vt:lpstr>
      <vt:lpstr>Datapath Elements: State and Sequencing (2/3)</vt:lpstr>
      <vt:lpstr>Datapath Elements: State and Sequencing (3/3)</vt:lpstr>
      <vt:lpstr>State Required by RV32I ISA (1/2)</vt:lpstr>
      <vt:lpstr>State Required by RV32I ISA (2/2)</vt:lpstr>
      <vt:lpstr>Bản trình bày PowerPoint</vt:lpstr>
      <vt:lpstr>Review: R-Type Instructions</vt:lpstr>
      <vt:lpstr>Implementing the add instruction</vt:lpstr>
      <vt:lpstr>Datapath for add</vt:lpstr>
      <vt:lpstr>Timing Diagram for add</vt:lpstr>
      <vt:lpstr>Bản trình bày PowerPoint</vt:lpstr>
      <vt:lpstr>Implementing the sub instruction</vt:lpstr>
      <vt:lpstr>Datapath for add/sub</vt:lpstr>
      <vt:lpstr>Implementing Other R-Format Instructions</vt:lpstr>
      <vt:lpstr>Bản trình bày PowerPoint</vt:lpstr>
      <vt:lpstr>Implementing I-Format - addi instruction</vt:lpstr>
      <vt:lpstr>Datapath for add/sub</vt:lpstr>
      <vt:lpstr>Adding addi to Datapath</vt:lpstr>
      <vt:lpstr>Adding addi to Datapath</vt:lpstr>
      <vt:lpstr>Adding addi to Datapath</vt:lpstr>
      <vt:lpstr>I-Format Immediates</vt:lpstr>
      <vt:lpstr>Adding addi to Datapath</vt:lpstr>
      <vt:lpstr>Bản trình bày PowerPoint</vt:lpstr>
      <vt:lpstr>R+I Arithmetic/Logic Datapath</vt:lpstr>
      <vt:lpstr>Add lw</vt:lpstr>
      <vt:lpstr>R+I Arithmetic/Logic Datapath</vt:lpstr>
      <vt:lpstr>R+I Arithmetic/Logic Datapath</vt:lpstr>
      <vt:lpstr>All RV32 Load Instructions</vt:lpstr>
      <vt:lpstr>Bản trình bày PowerPoint</vt:lpstr>
      <vt:lpstr>Adding sw instruction</vt:lpstr>
      <vt:lpstr>Datapath with lw</vt:lpstr>
      <vt:lpstr>Adding sw to Datapath</vt:lpstr>
      <vt:lpstr>Adding sw to Datapath</vt:lpstr>
      <vt:lpstr>I+S Immediate Generation</vt:lpstr>
      <vt:lpstr>All RV32 Store Instructions</vt:lpstr>
      <vt:lpstr>Bản trình bày PowerPoint</vt:lpstr>
      <vt:lpstr>RISC-V B-Format for Branches</vt:lpstr>
      <vt:lpstr>Datapath So Far</vt:lpstr>
      <vt:lpstr>To Add Branches</vt:lpstr>
      <vt:lpstr>Bản trình bày PowerPoint</vt:lpstr>
      <vt:lpstr>Adding Branches</vt:lpstr>
      <vt:lpstr>Branch Comparator</vt:lpstr>
      <vt:lpstr>Branch Immediates (In Other ISAs)</vt:lpstr>
      <vt:lpstr>Branch Immediates (In RISC -V  ISAs)</vt:lpstr>
      <vt:lpstr>RISC-V Immediate Encoding</vt:lpstr>
      <vt:lpstr>Lighting Up Branch Path</vt:lpstr>
      <vt:lpstr>Bản trình bày PowerPoint</vt:lpstr>
      <vt:lpstr>Let’s Add JALR (I -  Format)</vt:lpstr>
      <vt:lpstr>Datapath So Far,  With Branches</vt:lpstr>
      <vt:lpstr>Datapath With JALR</vt:lpstr>
      <vt:lpstr>Datapath With JALR</vt:lpstr>
      <vt:lpstr>Bản trình bày PowerPoint</vt:lpstr>
      <vt:lpstr>J-Format for Jump Instructions</vt:lpstr>
      <vt:lpstr>Datapath with JAL</vt:lpstr>
      <vt:lpstr>Light Up JAL Path</vt:lpstr>
      <vt:lpstr>Bản trình bày PowerPoint</vt:lpstr>
      <vt:lpstr>U-Format for “Upper Immediate” Instructions</vt:lpstr>
      <vt:lpstr>Datapath With LUI, AUIPC</vt:lpstr>
      <vt:lpstr>Lighting Up LUI</vt:lpstr>
      <vt:lpstr>Lighting Up AUIPC</vt:lpstr>
      <vt:lpstr>Bản trình bày PowerPoint</vt:lpstr>
      <vt:lpstr>Complete RV32I Datapath!</vt:lpstr>
      <vt:lpstr>Complete RV32I ISA!</vt:lpstr>
      <vt:lpstr>Review</vt:lpstr>
      <vt:lpstr>Bản trình bày PowerPoint</vt:lpstr>
      <vt:lpstr>Complete Single-Cycle RV32I Datapath!</vt:lpstr>
      <vt:lpstr>Control and Status Registers</vt:lpstr>
      <vt:lpstr>CSR Instructions</vt:lpstr>
      <vt:lpstr>CSR Instructions</vt:lpstr>
      <vt:lpstr>CSR Instruction Example</vt:lpstr>
      <vt:lpstr>System Instructions</vt:lpstr>
      <vt:lpstr>Bản trình bày PowerPoint</vt:lpstr>
      <vt:lpstr>Our Single-Core Processor</vt:lpstr>
      <vt:lpstr>Single-Cycle RV32I Datapath and Control</vt:lpstr>
      <vt:lpstr>Example: sw</vt:lpstr>
      <vt:lpstr>Example: beq</vt:lpstr>
      <vt:lpstr>Bản trình bày PowerPoint</vt:lpstr>
      <vt:lpstr>Example: add</vt:lpstr>
      <vt:lpstr>Add Execution</vt:lpstr>
      <vt:lpstr>Example: add timing</vt:lpstr>
      <vt:lpstr>Example: lw</vt:lpstr>
      <vt:lpstr>Instruction Timing</vt:lpstr>
      <vt:lpstr>Instruction Timing</vt:lpstr>
      <vt:lpstr>Bản trình bày PowerPoint</vt:lpstr>
      <vt:lpstr>Control Logic Truth Table</vt:lpstr>
      <vt:lpstr>Control Realization Options</vt:lpstr>
      <vt:lpstr>RV32I, A Nine-Bit ISA!</vt:lpstr>
      <vt:lpstr>ROM-based Control</vt:lpstr>
      <vt:lpstr>ROM Controller Implementation</vt:lpstr>
      <vt:lpstr>The control unit using an explicit counter to compute the next state </vt:lpstr>
      <vt:lpstr>Bản trình bày PowerPoint</vt:lpstr>
      <vt:lpstr>Combinational Logic Control</vt:lpstr>
      <vt:lpstr>Control Logic to Decode add</vt:lpstr>
      <vt:lpstr>Bản trình bày PowerPoint</vt:lpstr>
      <vt:lpstr>Call home, we’ve made HW/SW contact!</vt:lpstr>
      <vt:lpstr>“And In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Architecture 1 </dc:title>
  <dc:creator>Ta Thi Kim Hue</dc:creator>
  <cp:lastModifiedBy>Cao Ngoc Thanh Do 20210184</cp:lastModifiedBy>
  <cp:revision>7</cp:revision>
  <dcterms:created xsi:type="dcterms:W3CDTF">2021-03-21T15:24:40Z</dcterms:created>
  <dcterms:modified xsi:type="dcterms:W3CDTF">2024-05-11T06:05:40Z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0x01010068F86437607B6642AF8BA2216B081845</vt:lpwstr>
  </property>
</Properties>
</file>